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0"/>
  </p:notesMasterIdLst>
  <p:sldIdLst>
    <p:sldId id="2147474501" r:id="rId2"/>
    <p:sldId id="2147474500" r:id="rId3"/>
    <p:sldId id="2147474498" r:id="rId4"/>
    <p:sldId id="2147474499" r:id="rId5"/>
    <p:sldId id="2147474484" r:id="rId6"/>
    <p:sldId id="271" r:id="rId7"/>
    <p:sldId id="2147474469" r:id="rId8"/>
    <p:sldId id="214747448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C5B"/>
    <a:srgbClr val="65B22F"/>
    <a:srgbClr val="203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mitrijdemanov\Desktop\&#1041;&#1072;&#1079;&#1099;%20&#1076;&#1072;&#1085;&#1085;&#1099;&#1093;\ALP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12804382555226"/>
          <c:y val="0.20426953858746233"/>
          <c:w val="0.63675648898790027"/>
          <c:h val="0.71298652148129604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PT Sans" panose="020B0503020203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r>
              <a:rPr lang="ru-RU" sz="1400" b="0" i="0" u="none" strike="noStrike" kern="1200" baseline="0" dirty="0">
                <a:solidFill>
                  <a:srgbClr val="002060"/>
                </a:solidFill>
                <a:latin typeface="PT Sans Narrow" panose="020B0506020203020204" pitchFamily="34" charset="0"/>
                <a:cs typeface="Arial" panose="020B0604020202020204" pitchFamily="34" charset="0"/>
              </a:rPr>
              <a:t>Наиболее распространенные варианты в гене </a:t>
            </a:r>
            <a:r>
              <a:rPr lang="en-US" sz="1400" b="1" i="1" u="none" strike="noStrike" kern="1200" baseline="0" dirty="0">
                <a:solidFill>
                  <a:srgbClr val="002060"/>
                </a:solidFill>
                <a:latin typeface="PT Sans Narrow" panose="020B0506020203020204" pitchFamily="34" charset="0"/>
                <a:cs typeface="Arial" panose="020B0604020202020204" pitchFamily="34" charset="0"/>
              </a:rPr>
              <a:t>GAA</a:t>
            </a:r>
            <a:endParaRPr lang="ru-RU" sz="1400" b="1" i="1" u="none" strike="noStrike" kern="1200" baseline="0" dirty="0">
              <a:solidFill>
                <a:srgbClr val="002060"/>
              </a:solidFill>
              <a:latin typeface="PT Sans Narrow" panose="020B0506020203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'Частые варианты'!$E$1:$E$8</c:f>
              <c:strCache>
                <c:ptCount val="8"/>
                <c:pt idx="0">
                  <c:v>c.-32-13T&gt;G</c:v>
                </c:pt>
                <c:pt idx="1">
                  <c:v>c.2662G&gt;T, p.E888*</c:v>
                </c:pt>
                <c:pt idx="2">
                  <c:v>c.1000G&gt;A, p.G334S</c:v>
                </c:pt>
                <c:pt idx="3">
                  <c:v>c.1655T&gt;C, p.L552P</c:v>
                </c:pt>
                <c:pt idx="4">
                  <c:v>c.307T&gt;G, p.C103G</c:v>
                </c:pt>
                <c:pt idx="5">
                  <c:v>c.1082C&gt;T, p.P361L</c:v>
                </c:pt>
                <c:pt idx="6">
                  <c:v>c.1448G&gt;A, p. G483E</c:v>
                </c:pt>
                <c:pt idx="7">
                  <c:v>c.1856G&gt;A, p.S619N</c:v>
                </c:pt>
              </c:strCache>
            </c:strRef>
          </c:cat>
          <c:val>
            <c:numRef>
              <c:f>'Частые варианты'!$G$1:$G$8</c:f>
              <c:numCache>
                <c:formatCode>0%</c:formatCode>
                <c:ptCount val="8"/>
                <c:pt idx="0">
                  <c:v>0.20799999999999999</c:v>
                </c:pt>
                <c:pt idx="1">
                  <c:v>0.08</c:v>
                </c:pt>
                <c:pt idx="2">
                  <c:v>4.8000000000000001E-2</c:v>
                </c:pt>
                <c:pt idx="3">
                  <c:v>4.8000000000000001E-2</c:v>
                </c:pt>
                <c:pt idx="4">
                  <c:v>0.04</c:v>
                </c:pt>
                <c:pt idx="5">
                  <c:v>2.4E-2</c:v>
                </c:pt>
                <c:pt idx="6">
                  <c:v>2.4E-2</c:v>
                </c:pt>
                <c:pt idx="7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4-9B42-BF43-61FD63ED4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223371424"/>
        <c:axId val="223371808"/>
      </c:barChart>
      <c:catAx>
        <c:axId val="2233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3371808"/>
        <c:crosses val="autoZero"/>
        <c:auto val="1"/>
        <c:lblAlgn val="ctr"/>
        <c:lblOffset val="100"/>
        <c:noMultiLvlLbl val="0"/>
      </c:catAx>
      <c:valAx>
        <c:axId val="2233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337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PT Sans" panose="020B0503020203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47279854173934E-2"/>
          <c:y val="7.6847169043437094E-2"/>
          <c:w val="0.49208766202867132"/>
          <c:h val="0.6848982229365761"/>
        </c:manualLayout>
      </c:layout>
      <c:doughnutChart>
        <c:varyColors val="1"/>
        <c:ser>
          <c:idx val="0"/>
          <c:order val="0"/>
          <c:spPr>
            <a:ln w="25400">
              <a:noFill/>
            </a:ln>
          </c:spPr>
          <c:dPt>
            <c:idx val="0"/>
            <c:bubble3D val="0"/>
            <c:spPr>
              <a:solidFill>
                <a:srgbClr val="0072BC"/>
              </a:solidFill>
              <a:ln w="25400"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CD-7C40-A330-242F59F422DA}"/>
              </c:ext>
            </c:extLst>
          </c:dPt>
          <c:dPt>
            <c:idx val="1"/>
            <c:bubble3D val="0"/>
            <c:spPr>
              <a:solidFill>
                <a:srgbClr val="70BF44"/>
              </a:solidFill>
              <a:ln w="25400"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CD-7C40-A330-242F59F422DA}"/>
              </c:ext>
            </c:extLst>
          </c:dPt>
          <c:dPt>
            <c:idx val="2"/>
            <c:bubble3D val="0"/>
            <c:spPr>
              <a:solidFill>
                <a:srgbClr val="30AAC8"/>
              </a:solidFill>
              <a:ln w="25400"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8CD-7C40-A330-242F59F422DA}"/>
              </c:ext>
            </c:extLst>
          </c:dPt>
          <c:dPt>
            <c:idx val="3"/>
            <c:bubble3D val="0"/>
            <c:spPr>
              <a:solidFill>
                <a:srgbClr val="EF1D22"/>
              </a:solidFill>
              <a:ln w="25400"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8CD-7C40-A330-242F59F422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8CD-7C40-A330-242F59F422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8CD-7C40-A330-242F59F422D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8CD-7C40-A330-242F59F422D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8CD-7C40-A330-242F59F42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PT Sans" panose="020B0503020203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Sheet5!$O$3:$O$6</c:f>
              <c:strCache>
                <c:ptCount val="4"/>
                <c:pt idx="0">
                  <c:v>Missense</c:v>
                </c:pt>
                <c:pt idx="1">
                  <c:v>Nonsense</c:v>
                </c:pt>
                <c:pt idx="2">
                  <c:v>Splicing</c:v>
                </c:pt>
                <c:pt idx="3">
                  <c:v>Gross insertion/deletion</c:v>
                </c:pt>
              </c:strCache>
            </c:strRef>
          </c:cat>
          <c:val>
            <c:numRef>
              <c:f>Sheet5!$P$3:$P$6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CD-7C40-A330-242F59F422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60606153372301E-2"/>
          <c:y val="4.598711376569628E-2"/>
          <c:w val="0.90638746326458919"/>
          <c:h val="0.808562126849528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Лист1!$L$13</c:f>
              <c:strCache>
                <c:ptCount val="1"/>
                <c:pt idx="0">
                  <c:v>Двухэтапный скрининг</c:v>
                </c:pt>
              </c:strCache>
            </c:strRef>
          </c:tx>
          <c:spPr>
            <a:solidFill>
              <a:srgbClr val="2473AB"/>
            </a:solidFill>
            <a:ln w="10477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43743199129488575"/>
                  <c:y val="2.747252747252747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800" b="1">
                        <a:solidFill>
                          <a:schemeClr val="bg1"/>
                        </a:solidFill>
                      </a:rPr>
                      <a:t>44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F9-D544-A408-A5D37634A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Лист1!$N$13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9-D544-A408-A5D37634ACDE}"/>
            </c:ext>
          </c:extLst>
        </c:ser>
        <c:ser>
          <c:idx val="1"/>
          <c:order val="1"/>
          <c:tx>
            <c:strRef>
              <c:f>Лист1!$L$14</c:f>
              <c:strCache>
                <c:ptCount val="1"/>
                <c:pt idx="0">
                  <c:v>NGS</c:v>
                </c:pt>
              </c:strCache>
            </c:strRef>
          </c:tx>
          <c:spPr>
            <a:solidFill>
              <a:srgbClr val="6ABFC7"/>
            </a:solidFill>
            <a:ln w="1143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932449684268244E-2"/>
                  <c:y val="-1.373626373626373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800" b="1">
                        <a:solidFill>
                          <a:schemeClr val="bg1"/>
                        </a:solidFill>
                      </a:rPr>
                      <a:t>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533102567837328E-2"/>
                      <c:h val="0.11631868131868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1F9-D544-A408-A5D37634A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Лист1!$N$14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F9-D544-A408-A5D37634AC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axId val="260965016"/>
        <c:axId val="260965400"/>
      </c:barChart>
      <c:catAx>
        <c:axId val="260965016"/>
        <c:scaling>
          <c:orientation val="minMax"/>
        </c:scaling>
        <c:delete val="1"/>
        <c:axPos val="l"/>
        <c:majorTickMark val="none"/>
        <c:minorTickMark val="none"/>
        <c:tickLblPos val="nextTo"/>
        <c:crossAx val="260965400"/>
        <c:crosses val="autoZero"/>
        <c:auto val="1"/>
        <c:lblAlgn val="ctr"/>
        <c:lblOffset val="100"/>
        <c:noMultiLvlLbl val="0"/>
      </c:catAx>
      <c:valAx>
        <c:axId val="26096540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609650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0.04843</cdr:y>
    </cdr:from>
    <cdr:to>
      <cdr:x>0.93599</cdr:x>
      <cdr:y>0.90266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9A431019-F4AE-4521-A78F-E65C87CCAD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94027" y="209070"/>
          <a:ext cx="5009964" cy="368751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0.05009</cdr:x>
      <cdr:y>0.76347</cdr:y>
    </cdr:from>
    <cdr:to>
      <cdr:x>0.68753</cdr:x>
      <cdr:y>0.91124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C4A8D8BB-3AE5-8C89-84C4-4177FEA5AD15}"/>
            </a:ext>
          </a:extLst>
        </cdr:cNvPr>
        <cdr:cNvSpPr txBox="1"/>
      </cdr:nvSpPr>
      <cdr:spPr>
        <a:xfrm xmlns:a="http://schemas.openxmlformats.org/drawingml/2006/main">
          <a:off x="246847" y="2703240"/>
          <a:ext cx="314134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СКРИНИНГ НА ОСНОВЕ ВПС</a:t>
          </a:r>
        </a:p>
        <a:p xmlns:a="http://schemas.openxmlformats.org/drawingml/2006/main"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Выявляемость БП </a:t>
          </a:r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0,41%</a:t>
          </a:r>
          <a:endParaRPr lang="en-US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853C3-BACE-424D-8B84-CE7E4660F109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1FD73-38A8-48C7-88FF-77F67E417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1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4761-D049-4C53-B2DA-8C11BC10DC6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0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04FD0-887C-448F-A8F3-0F1E159ED1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72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ln/>
        </p:spPr>
        <p:txBody>
          <a:bodyPr/>
          <a:lstStyle/>
          <a:p>
            <a:fld id="{D9F947A1-FF7F-482A-B9EA-ACF99426808E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algn="just"/>
            <a:endParaRPr lang="ru-RU" sz="1000" dirty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50445" y="9430093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D96518D-6C3B-4655-AE2E-F4A6CB2840AF}" type="slidenum">
              <a:rPr lang="ru-RU" sz="1200">
                <a:solidFill>
                  <a:prstClr val="black"/>
                </a:solidFill>
                <a:cs typeface="Arial" charset="0"/>
              </a:rPr>
              <a:pPr algn="r"/>
              <a:t>3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0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Вторым примером скрининговой программы, в которой в качестве теста первого уровня использовалась технология ВПС и поддержанной </a:t>
            </a:r>
            <a:r>
              <a:rPr lang="ru-RU" dirty="0" err="1"/>
              <a:t>фармкомпанией</a:t>
            </a:r>
            <a:r>
              <a:rPr lang="ru-RU" dirty="0"/>
              <a:t>, а значит бесплатной для всех жителей России программы, стала программа селективного скрининга БП</a:t>
            </a:r>
          </a:p>
          <a:p>
            <a:r>
              <a:rPr lang="ru-RU" dirty="0"/>
              <a:t>Интересно, что частота выявления поздней формы БП сравнима с частотой выявления атипичной формы БФ</a:t>
            </a:r>
          </a:p>
        </p:txBody>
      </p:sp>
    </p:spTree>
    <p:extLst>
      <p:ext uri="{BB962C8B-B14F-4D97-AF65-F5344CB8AC3E}">
        <p14:creationId xmlns:p14="http://schemas.microsoft.com/office/powerpoint/2010/main" val="311582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4A060-A5E0-4B0A-8320-A4EAC20CE5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7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Вторым примером скрининговой программы, в которой в качестве теста первого уровня использовалась технология ВПС и поддержанной </a:t>
            </a:r>
            <a:r>
              <a:rPr lang="ru-RU" dirty="0" err="1"/>
              <a:t>фармкомпанией</a:t>
            </a:r>
            <a:r>
              <a:rPr lang="ru-RU" dirty="0"/>
              <a:t>, а значит бесплатной для всех жителей России программы, стала программа селективного скрининга БП</a:t>
            </a:r>
          </a:p>
          <a:p>
            <a:r>
              <a:rPr lang="ru-RU" dirty="0"/>
              <a:t>Интересно, что частота выявления поздней формы БП сравнима с частотой выявления атипичной формы БФ</a:t>
            </a:r>
          </a:p>
        </p:txBody>
      </p:sp>
    </p:spTree>
    <p:extLst>
      <p:ext uri="{BB962C8B-B14F-4D97-AF65-F5344CB8AC3E}">
        <p14:creationId xmlns:p14="http://schemas.microsoft.com/office/powerpoint/2010/main" val="95083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06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366" y="6474851"/>
            <a:ext cx="373953" cy="3791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8" y="6021288"/>
            <a:ext cx="960107" cy="7200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67542" y="6167481"/>
            <a:ext cx="9351593" cy="389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733" b="1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Национальный медицинский иссле­довательский центр здоровья детей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76093" y="6411662"/>
            <a:ext cx="9332357" cy="31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227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Федеральное государственное автономное учреждение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7351885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326" y="6474831"/>
            <a:ext cx="373953" cy="3791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8" y="6021288"/>
            <a:ext cx="960107" cy="7200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67542" y="6167481"/>
            <a:ext cx="9351593" cy="389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733" b="1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Национальный медицинский иссле­довательский центр здоровья детей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76093" y="6411662"/>
            <a:ext cx="9332357" cy="31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227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Федеральное государственное автономное учреждение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970191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434" y="6474879"/>
            <a:ext cx="373953" cy="3791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856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434" y="6474879"/>
            <a:ext cx="373953" cy="3791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984720"/>
            <a:ext cx="648072" cy="59476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7498" y="5984715"/>
            <a:ext cx="10239969" cy="902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098" rtlCol="0" anchor="t">
            <a:spAutoFit/>
          </a:bodyPr>
          <a:lstStyle/>
          <a:p>
            <a:pPr defTabSz="1219079" hangingPunct="0"/>
            <a:r>
              <a:rPr lang="ru-RU" sz="2533" b="1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Национальный медицинский иссле­довательский центр здоровья детей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91563" y="6302614"/>
            <a:ext cx="9433048" cy="615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098" rtlCol="0" anchor="t">
            <a:spAutoFit/>
          </a:bodyPr>
          <a:lstStyle/>
          <a:p>
            <a:pPr defTabSz="1219079" hangingPunct="0"/>
            <a:r>
              <a:rPr lang="ru-RU" sz="1600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Федеральное государственное автономное учреждение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9637606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500" y="6474918"/>
            <a:ext cx="373953" cy="3791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8" y="6021288"/>
            <a:ext cx="960107" cy="7200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67545" y="6167481"/>
            <a:ext cx="9351593" cy="389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733" b="1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Национальный медицинский иссле­довательский центр здоровья детей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76114" y="6411662"/>
            <a:ext cx="9332357" cy="31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227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Федеральное государственное автономное учреждение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149185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1670" hangingPunct="0"/>
            <a:fld id="{0297D142-B118-4EAC-8ECA-011490D85A4A}" type="datetimeFigureOut">
              <a:rPr lang="ru-RU" b="1" kern="0" smtClean="0">
                <a:solidFill>
                  <a:srgbClr val="000000"/>
                </a:solidFill>
                <a:sym typeface="Calibri"/>
              </a:rPr>
              <a:pPr defTabSz="1211670" hangingPunct="0"/>
              <a:t>19.11.2025</a:t>
            </a:fld>
            <a:endParaRPr lang="ru-RU" b="1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1670" hangingPunct="0"/>
            <a:endParaRPr lang="ru-RU" b="1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BDD9-1964-4401-BEB7-44793C48CF4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3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/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646258" y="6474906"/>
            <a:ext cx="385174" cy="379147"/>
          </a:xfrm>
          <a:ln w="12700">
            <a:miter lim="400000"/>
          </a:ln>
        </p:spPr>
        <p:txBody>
          <a:bodyPr/>
          <a:lstStyle>
            <a:lvl1pPr eaLnBrk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931CBF7-B8F1-4F32-834C-08EF35EBAB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32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683" y="624"/>
            <a:ext cx="1224068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904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784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/>
          </a:bodyPr>
          <a:lstStyle>
            <a:lvl1pPr>
              <a:defRPr sz="3467">
                <a:solidFill>
                  <a:schemeClr val="tx1"/>
                </a:solidFill>
              </a:defRPr>
            </a:lvl1pPr>
            <a:lvl2pPr marL="954593" indent="-474121"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</a:defRPr>
            </a:lvl2pPr>
            <a:lvl3pPr marL="1312301" indent="-357708"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3pPr>
            <a:lvl4pPr marL="1792773" indent="-355591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</a:defRPr>
            </a:lvl4pPr>
            <a:lvl5pPr marL="2150480" indent="-340775"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6237313"/>
            <a:ext cx="5376000" cy="503635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06400" y="6237313"/>
            <a:ext cx="5376000" cy="503635"/>
          </a:xfrm>
        </p:spPr>
        <p:txBody>
          <a:bodyPr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32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37EEA-9A11-491A-A662-52437F74F26A}" type="datetimeFigureOut">
              <a:rPr lang="ru-RU">
                <a:solidFill>
                  <a:srgbClr val="000000"/>
                </a:solidFill>
                <a:sym typeface="Calibri"/>
              </a:rPr>
              <a:pPr>
                <a:defRPr/>
              </a:pPr>
              <a:t>19.11.2025</a:t>
            </a:fld>
            <a:endParaRPr lang="ru-RU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5F01C-B75F-4ECE-BCD2-1CD7F1A155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0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/>
          </a:bodyPr>
          <a:lstStyle>
            <a:lvl1pPr>
              <a:defRPr sz="3467">
                <a:solidFill>
                  <a:schemeClr val="tx1"/>
                </a:solidFill>
              </a:defRPr>
            </a:lvl1pPr>
            <a:lvl2pPr marL="954593" indent="-474121"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</a:defRPr>
            </a:lvl2pPr>
            <a:lvl3pPr marL="1312301" indent="-357708"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3pPr>
            <a:lvl4pPr marL="1792773" indent="-355591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</a:defRPr>
            </a:lvl4pPr>
            <a:lvl5pPr marL="2150480" indent="-340775"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6237313"/>
            <a:ext cx="5376000" cy="503635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06400" y="6237313"/>
            <a:ext cx="5376000" cy="503635"/>
          </a:xfrm>
        </p:spPr>
        <p:txBody>
          <a:bodyPr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0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95" indent="0">
              <a:buNone/>
              <a:defRPr sz="2000" b="1"/>
            </a:lvl2pPr>
            <a:lvl3pPr marL="909663" indent="0">
              <a:buNone/>
              <a:defRPr sz="1867" b="1"/>
            </a:lvl3pPr>
            <a:lvl4pPr marL="1364495" indent="0">
              <a:buNone/>
              <a:defRPr sz="1600" b="1"/>
            </a:lvl4pPr>
            <a:lvl5pPr marL="1819325" indent="0">
              <a:buNone/>
              <a:defRPr sz="1600" b="1"/>
            </a:lvl5pPr>
            <a:lvl6pPr marL="2274294" indent="0">
              <a:buNone/>
              <a:defRPr sz="1600" b="1"/>
            </a:lvl6pPr>
            <a:lvl7pPr marL="2728986" indent="0">
              <a:buNone/>
              <a:defRPr sz="1600" b="1"/>
            </a:lvl7pPr>
            <a:lvl8pPr marL="3183680" indent="0">
              <a:buNone/>
              <a:defRPr sz="1600" b="1"/>
            </a:lvl8pPr>
            <a:lvl9pPr marL="36384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95" indent="0">
              <a:buNone/>
              <a:defRPr sz="2000" b="1"/>
            </a:lvl2pPr>
            <a:lvl3pPr marL="909663" indent="0">
              <a:buNone/>
              <a:defRPr sz="1867" b="1"/>
            </a:lvl3pPr>
            <a:lvl4pPr marL="1364495" indent="0">
              <a:buNone/>
              <a:defRPr sz="1600" b="1"/>
            </a:lvl4pPr>
            <a:lvl5pPr marL="1819325" indent="0">
              <a:buNone/>
              <a:defRPr sz="1600" b="1"/>
            </a:lvl5pPr>
            <a:lvl6pPr marL="2274294" indent="0">
              <a:buNone/>
              <a:defRPr sz="1600" b="1"/>
            </a:lvl6pPr>
            <a:lvl7pPr marL="2728986" indent="0">
              <a:buNone/>
              <a:defRPr sz="1600" b="1"/>
            </a:lvl7pPr>
            <a:lvl8pPr marL="3183680" indent="0">
              <a:buNone/>
              <a:defRPr sz="1600" b="1"/>
            </a:lvl8pPr>
            <a:lvl9pPr marL="36384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 lIns="68268" tIns="34289" rIns="68268" bIns="34289"/>
          <a:lstStyle>
            <a:lvl1pPr>
              <a:defRPr/>
            </a:lvl1pPr>
          </a:lstStyle>
          <a:p>
            <a:pPr defTabSz="909663">
              <a:defRPr/>
            </a:pPr>
            <a:endParaRPr lang="ru-RU" sz="1867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 lIns="68268" tIns="34289" rIns="68268" bIns="34289"/>
          <a:lstStyle>
            <a:lvl1pPr>
              <a:defRPr/>
            </a:lvl1pPr>
          </a:lstStyle>
          <a:p>
            <a:pPr defTabSz="909663">
              <a:defRPr/>
            </a:pPr>
            <a:endParaRPr lang="ru-RU" sz="1867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A10B-4AE4-4899-B109-CA484B0260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404" y="6474870"/>
            <a:ext cx="373953" cy="3791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8" y="6021288"/>
            <a:ext cx="960107" cy="7200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67542" y="6167481"/>
            <a:ext cx="9351593" cy="389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733" b="1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Национальный медицинский иссле­довательский центр здоровья детей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76093" y="6411662"/>
            <a:ext cx="9332357" cy="31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227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Федеральное государственное автономное учреждение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3654201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542" y="6474939"/>
            <a:ext cx="373953" cy="3791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8" y="6021288"/>
            <a:ext cx="960107" cy="7200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67545" y="6167481"/>
            <a:ext cx="9351593" cy="389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733" b="1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Национальный медицинский иссле­довательский центр здоровья детей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76114" y="6411662"/>
            <a:ext cx="9332357" cy="31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227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Федеральное государственное автономное учреждение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7727462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518" y="6474927"/>
            <a:ext cx="373953" cy="3791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8" y="6021288"/>
            <a:ext cx="960107" cy="7200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67545" y="6167481"/>
            <a:ext cx="9351593" cy="389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733" b="1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Национальный медицинский иссле­довательский центр здоровья детей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76114" y="6411662"/>
            <a:ext cx="9332357" cy="31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1227" dirty="0">
                <a:solidFill>
                  <a:srgbClr val="546D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Федеральное государственное автономное учреждение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6421026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11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468" tIns="45468" rIns="45468" bIns="4546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468" tIns="45468" rIns="45468" bIns="4546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7435" y="6474275"/>
            <a:ext cx="373953" cy="379147"/>
          </a:xfrm>
          <a:prstGeom prst="rect">
            <a:avLst/>
          </a:prstGeom>
          <a:ln w="12700">
            <a:miter lim="400000"/>
          </a:ln>
        </p:spPr>
        <p:txBody>
          <a:bodyPr wrap="none" lIns="45468" tIns="45468" rIns="45468" bIns="45468" anchor="ctr">
            <a:spAutoFit/>
          </a:bodyPr>
          <a:lstStyle>
            <a:lvl1pPr algn="r">
              <a:defRPr sz="1867" b="0">
                <a:solidFill>
                  <a:schemeClr val="tx1"/>
                </a:solidFill>
              </a:defRPr>
            </a:lvl1pPr>
          </a:lstStyle>
          <a:p>
            <a:pPr defTabSz="1211670" hangingPunct="0"/>
            <a:fld id="{86CB4B4D-7CA3-9044-876B-883B54F8677D}" type="slidenum">
              <a:rPr lang="ru-RU" kern="0" smtClean="0">
                <a:solidFill>
                  <a:srgbClr val="000000"/>
                </a:solidFill>
                <a:sym typeface="Calibri"/>
              </a:rPr>
              <a:pPr defTabSz="1211670" hangingPunct="0"/>
              <a:t>‹#›</a:t>
            </a:fld>
            <a:endParaRPr lang="ru-RU" kern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" y="3045"/>
            <a:ext cx="12186585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ransition spd="med"/>
  <p:hf hdr="0" dt="0"/>
  <p:txStyles>
    <p:titleStyle>
      <a:lvl1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67" b="0" i="0" u="none" strike="noStrike" cap="none" spc="0" baseline="0">
          <a:ln>
            <a:noFill/>
          </a:ln>
          <a:solidFill>
            <a:srgbClr val="FF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4191" marR="0" indent="-454191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»"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1pPr>
      <a:lvl2pPr marL="1038503" marR="0" indent="-432751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2pPr>
      <a:lvl3pPr marL="1615558" marR="0" indent="-403891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3pPr>
      <a:lvl4pPr marL="2302053" marR="0" indent="-484668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–"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4pPr>
      <a:lvl5pPr marL="2961691" marR="0" indent="-538520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»"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 typeface="Arial"/>
        <a:buNone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 typeface="Arial"/>
        <a:buNone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 typeface="Arial"/>
        <a:buNone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211670" rtl="0" latinLnBrk="0">
        <a:lnSpc>
          <a:spcPct val="100000"/>
        </a:lnSpc>
        <a:spcBef>
          <a:spcPts val="933"/>
        </a:spcBef>
        <a:spcAft>
          <a:spcPts val="0"/>
        </a:spcAft>
        <a:buClrTx/>
        <a:buSzTx/>
        <a:buFont typeface="Arial"/>
        <a:buNone/>
        <a:tabLst/>
        <a:defRPr sz="4267" b="0" i="0" u="none" strike="noStrike" cap="none" spc="0" baseline="0">
          <a:ln>
            <a:noFill/>
          </a:ln>
          <a:solidFill>
            <a:srgbClr val="376092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16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487" y="3291785"/>
            <a:ext cx="8171513" cy="221559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5" tIns="60955" rIns="60955" bIns="60955" numCol="1" spcCol="38100" rtlCol="0" anchor="t">
            <a:spAutoFit/>
          </a:bodyPr>
          <a:lstStyle/>
          <a:p>
            <a:pPr lvl="0" algn="ctr" defTabSz="914347"/>
            <a:r>
              <a:rPr lang="ru-RU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Болезнь Помпе в неонатальном скрининге.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99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Пушков Александр Алексеевич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kumimoji="0" lang="ru-RU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ноября 2025 года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99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899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3647728" y="2010048"/>
            <a:ext cx="504056" cy="49077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7804670" y="2167991"/>
            <a:ext cx="451570" cy="48005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3064" y="32709"/>
            <a:ext cx="7797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способы выявления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79576" y="1236229"/>
            <a:ext cx="3240360" cy="919396"/>
          </a:xfrm>
          <a:prstGeom prst="roundRect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Массовый скрининг новорожденных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5633" y="1248594"/>
            <a:ext cx="2808312" cy="919396"/>
          </a:xfrm>
          <a:prstGeom prst="roundRect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Селективный скрининг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1604" y="3604901"/>
            <a:ext cx="2736304" cy="120032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2F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Обследование всех новорожденных независимо от состояния их здоровья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02F1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811" y="2557076"/>
            <a:ext cx="2751956" cy="408618"/>
          </a:xfrm>
          <a:prstGeom prst="roundRect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Критерии отбора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12024" y="3604900"/>
            <a:ext cx="3672408" cy="175432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2F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Заболевания с частотой не менее 1:150000 новорожденных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2F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2F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трудо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2F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и жизнеспособности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2F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После осмотра специалиста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02F1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2" name="Соединительная линия уступом 11"/>
          <p:cNvCxnSpPr>
            <a:stCxn id="5" idx="1"/>
            <a:endCxn id="6" idx="1"/>
          </p:cNvCxnSpPr>
          <p:nvPr/>
        </p:nvCxnSpPr>
        <p:spPr>
          <a:xfrm rot="10800000" flipH="1" flipV="1">
            <a:off x="6615633" y="1708292"/>
            <a:ext cx="28178" cy="1053093"/>
          </a:xfrm>
          <a:prstGeom prst="bentConnector3">
            <a:avLst>
              <a:gd name="adj1" fmla="val -811271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2043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3875"/>
            <a:ext cx="10515600" cy="1325563"/>
          </a:xfrm>
        </p:spPr>
        <p:txBody>
          <a:bodyPr>
            <a:noAutofit/>
          </a:bodyPr>
          <a:lstStyle/>
          <a:p>
            <a:pPr algn="ctr" defTabSz="914400" fontAlgn="base"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Массовый скрининг новорожденных в Российской Федерации</a:t>
            </a:r>
          </a:p>
        </p:txBody>
      </p:sp>
      <p:sp>
        <p:nvSpPr>
          <p:cNvPr id="21509" name="AutoShape 5"/>
          <p:cNvSpPr>
            <a:spLocks/>
          </p:cNvSpPr>
          <p:nvPr/>
        </p:nvSpPr>
        <p:spPr bwMode="auto">
          <a:xfrm>
            <a:off x="5712884" y="1844675"/>
            <a:ext cx="2032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9349" y="3674533"/>
            <a:ext cx="4032448" cy="1362068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25FE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380990" indent="-380990" hangingPunct="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Фенилкетонурия</a:t>
            </a:r>
            <a:endParaRPr lang="ru-RU" sz="2400" b="1" dirty="0">
              <a:solidFill>
                <a:srgbClr val="302F18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80990" indent="-380990" hangingPunct="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Врожденный </a:t>
            </a:r>
            <a:r>
              <a:rPr lang="ru-RU" sz="2400" b="1" dirty="0" err="1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гипотериоз</a:t>
            </a:r>
            <a:endParaRPr lang="ru-RU" sz="2400" b="1" dirty="0">
              <a:solidFill>
                <a:srgbClr val="302F18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59829" y="3674532"/>
            <a:ext cx="3840427" cy="177069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25FE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380990" indent="-380990" hangingPunct="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Муковисцидоз</a:t>
            </a:r>
            <a:endParaRPr lang="ru-RU" sz="2400" b="1" dirty="0">
              <a:solidFill>
                <a:srgbClr val="302F18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80990" indent="-380990" hangingPunct="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Галактоземия</a:t>
            </a:r>
            <a:endParaRPr lang="ru-RU" sz="2400" b="1" dirty="0">
              <a:solidFill>
                <a:srgbClr val="302F18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80990" indent="-380990" hangingPunct="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Адреногенитальный синдром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5084" y="2944424"/>
            <a:ext cx="3895351" cy="544823"/>
          </a:xfrm>
          <a:prstGeom prst="roundRect">
            <a:avLst/>
          </a:prstGeom>
          <a:solidFill>
            <a:srgbClr val="025FE1"/>
          </a:solidFill>
          <a:ln w="25400" cap="flat">
            <a:solidFill>
              <a:srgbClr val="025FE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algn="ctr" hangingPunct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80-х годов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64261" y="3674532"/>
            <a:ext cx="3384400" cy="544823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25FE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380990" indent="-380990" hangingPunct="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36 заболеваний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4669" y="2944424"/>
            <a:ext cx="2496277" cy="544823"/>
          </a:xfrm>
          <a:prstGeom prst="roundRect">
            <a:avLst/>
          </a:prstGeom>
          <a:solidFill>
            <a:srgbClr val="025FE1"/>
          </a:solidFill>
          <a:ln w="25400" cap="flat">
            <a:solidFill>
              <a:srgbClr val="025FE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algn="ctr" hangingPunct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 2023 года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DA218-3E3E-DF54-DD96-6300E8806F07}"/>
              </a:ext>
            </a:extLst>
          </p:cNvPr>
          <p:cNvSpPr txBox="1"/>
          <p:nvPr/>
        </p:nvSpPr>
        <p:spPr>
          <a:xfrm>
            <a:off x="335360" y="6490437"/>
            <a:ext cx="11713301" cy="34887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r"/>
            <a:r>
              <a:rPr lang="ru-RU" sz="146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личного архива К.В. Савостьянова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8296" y="2944424"/>
            <a:ext cx="2496277" cy="544823"/>
          </a:xfrm>
          <a:prstGeom prst="roundRect">
            <a:avLst/>
          </a:prstGeom>
          <a:solidFill>
            <a:srgbClr val="025FE1"/>
          </a:solidFill>
          <a:ln w="25400" cap="flat">
            <a:solidFill>
              <a:srgbClr val="025FE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algn="ctr" hangingPunct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 2006 года</a:t>
            </a:r>
          </a:p>
        </p:txBody>
      </p:sp>
    </p:spTree>
    <p:extLst>
      <p:ext uri="{BB962C8B-B14F-4D97-AF65-F5344CB8AC3E}">
        <p14:creationId xmlns:p14="http://schemas.microsoft.com/office/powerpoint/2010/main" val="393981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49213"/>
            <a:ext cx="9220200" cy="1325563"/>
          </a:xfrm>
        </p:spPr>
        <p:txBody>
          <a:bodyPr>
            <a:normAutofit/>
          </a:bodyPr>
          <a:lstStyle/>
          <a:p>
            <a:pPr algn="ctr" defTabSz="914400" fontAlgn="base"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Критерии программы скрининга (1968 год)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0" y="1173163"/>
            <a:ext cx="10515600" cy="4351337"/>
          </a:xfrm>
        </p:spPr>
        <p:txBody>
          <a:bodyPr>
            <a:noAutofit/>
          </a:bodyPr>
          <a:lstStyle/>
          <a:p>
            <a:pPr algn="just">
              <a:spcBef>
                <a:spcPts val="667"/>
              </a:spcBef>
              <a:spcAft>
                <a:spcPts val="667"/>
              </a:spcAft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Заболевания, подвергаемые скринингу, должны представлять серьезную проблему для здравоохранения (тяжесть, распространенность)</a:t>
            </a:r>
          </a:p>
          <a:p>
            <a:pPr algn="just">
              <a:spcBef>
                <a:spcPts val="667"/>
              </a:spcBef>
              <a:spcAft>
                <a:spcPts val="667"/>
              </a:spcAft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хорошо изучены </a:t>
            </a:r>
          </a:p>
          <a:p>
            <a:pPr algn="just">
              <a:spcBef>
                <a:spcPts val="667"/>
              </a:spcBef>
              <a:spcAft>
                <a:spcPts val="667"/>
              </a:spcAft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выявляться на ранних стадиях простыми, точными и дешевыми тестами </a:t>
            </a:r>
          </a:p>
          <a:p>
            <a:pPr algn="just">
              <a:spcBef>
                <a:spcPts val="667"/>
              </a:spcBef>
              <a:spcAft>
                <a:spcPts val="667"/>
              </a:spcAft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на ранних стадиях должно приносить больше пользы, чем на более позднем этапе</a:t>
            </a:r>
          </a:p>
          <a:p>
            <a:pPr algn="just">
              <a:spcBef>
                <a:spcPts val="667"/>
              </a:spcBef>
              <a:spcAft>
                <a:spcPts val="667"/>
              </a:spcAft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определены интервалы повторения тестов и возможность подтверждения </a:t>
            </a:r>
          </a:p>
          <a:p>
            <a:pPr algn="just">
              <a:spcBef>
                <a:spcPts val="667"/>
              </a:spcBef>
              <a:spcAft>
                <a:spcPts val="667"/>
              </a:spcAft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и психологические риски, а также расходы должны быть нивелированы преимуществами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9459" y="6531757"/>
            <a:ext cx="10753191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r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SzPct val="90000"/>
            </a:pPr>
            <a:r>
              <a:rPr lang="en-US" sz="1467" kern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Wilson-</a:t>
            </a:r>
            <a:r>
              <a:rPr lang="en-US" sz="1467" kern="0" dirty="0" err="1">
                <a:solidFill>
                  <a:schemeClr val="bg1">
                    <a:lumMod val="65000"/>
                  </a:schemeClr>
                </a:solidFill>
                <a:latin typeface="Arial"/>
              </a:rPr>
              <a:t>Jungner</a:t>
            </a:r>
            <a:r>
              <a:rPr lang="en-US" sz="1467" kern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 criteria; World Health Organi</a:t>
            </a:r>
            <a:r>
              <a:rPr lang="en-US" sz="1467" dirty="0">
                <a:solidFill>
                  <a:schemeClr val="bg1">
                    <a:lumMod val="65000"/>
                  </a:schemeClr>
                </a:solidFill>
                <a:latin typeface="Arial"/>
              </a:rPr>
              <a:t>z</a:t>
            </a:r>
            <a:r>
              <a:rPr lang="en-US" sz="1467" kern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ation 1968</a:t>
            </a:r>
            <a:endParaRPr lang="ru-RU" sz="1467" kern="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2716" y="1807012"/>
            <a:ext cx="2882471" cy="492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hangingPunct="0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НБО (1:800-1:2500)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1011" y="2223306"/>
            <a:ext cx="3168352" cy="533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hangingPunct="0"/>
            <a:endParaRPr lang="ru-RU" sz="26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1908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6835" y="3155006"/>
            <a:ext cx="3168352" cy="492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ВЭЖХ-МС/МС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8057" y="3986641"/>
            <a:ext cx="5173397" cy="492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Прогрессирование неврологии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3623" y="4818276"/>
            <a:ext cx="5173397" cy="492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algn="just"/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Секвенирование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3951" y="5725296"/>
            <a:ext cx="6341008" cy="430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 до необратимых изменений в организме</a:t>
            </a:r>
          </a:p>
        </p:txBody>
      </p:sp>
    </p:spTree>
    <p:extLst>
      <p:ext uri="{BB962C8B-B14F-4D97-AF65-F5344CB8AC3E}">
        <p14:creationId xmlns:p14="http://schemas.microsoft.com/office/powerpoint/2010/main" val="17967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794B42D5-331F-5168-3932-476CCA50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" t="4752" r="4737" b="48236"/>
          <a:stretch/>
        </p:blipFill>
        <p:spPr>
          <a:xfrm>
            <a:off x="619813" y="4968225"/>
            <a:ext cx="5973892" cy="1889775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717558AC-2E3F-240E-640A-A30E9AF8669D}"/>
              </a:ext>
            </a:extLst>
          </p:cNvPr>
          <p:cNvSpPr txBox="1">
            <a:spLocks/>
          </p:cNvSpPr>
          <p:nvPr/>
        </p:nvSpPr>
        <p:spPr>
          <a:xfrm>
            <a:off x="2812521" y="841618"/>
            <a:ext cx="8591481" cy="537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Болезнь Помпе (БП) – гликогеноз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лизосомная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болезнь накопления.</a:t>
            </a:r>
          </a:p>
          <a:p>
            <a:pPr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Впервые описана в 1932 году датским патологоанатомом Йоханнесом Помпе на примере 7-месячной девочки, умершей от идиопатической ГКМП.</a:t>
            </a:r>
          </a:p>
          <a:p>
            <a:pPr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Помпе обнаружил и описал аномальное «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вакуолярное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накопление гликогена во всех исследованных им тканях и органах, а также генерализованную мышечную слабость.</a:t>
            </a:r>
          </a:p>
          <a:p>
            <a:pPr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Причина развития – мутации в гене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кодирующего кислую α-1,4-глюкозидазу.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популяции от 1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:14 000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живых новорожденных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02F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\\172.16.1.51\usrs1\GK\Gen\Savostyanov\Desktop\Joannes_Cassianus_Pompe_ROI_lowres.tif.jpg">
            <a:extLst>
              <a:ext uri="{FF2B5EF4-FFF2-40B4-BE49-F238E27FC236}">
                <a16:creationId xmlns:a16="http://schemas.microsoft.com/office/drawing/2014/main" id="{D92EE073-208A-8067-BD1E-46F22EB9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7" y="549726"/>
            <a:ext cx="2550787" cy="35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CA044BAF-CB0F-9CD9-7CFD-7FF9B50EBC99}"/>
              </a:ext>
            </a:extLst>
          </p:cNvPr>
          <p:cNvSpPr/>
          <p:nvPr/>
        </p:nvSpPr>
        <p:spPr>
          <a:xfrm>
            <a:off x="8918222" y="6405400"/>
            <a:ext cx="2880320" cy="24622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000" dirty="0">
                <a:solidFill>
                  <a:srgbClr val="302F18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Hirschhorn,</a:t>
            </a:r>
            <a:r>
              <a:rPr lang="ru-RU" sz="1000" dirty="0">
                <a:solidFill>
                  <a:srgbClr val="302F18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2001; </a:t>
            </a:r>
            <a:r>
              <a:rPr lang="en-US" sz="1000" dirty="0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Pinto</a:t>
            </a:r>
            <a:r>
              <a:rPr lang="ru-RU" sz="1000" dirty="0">
                <a:solidFill>
                  <a:srgbClr val="302F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2004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22E6A95-5910-7D5D-AD67-33F2B2067968}"/>
              </a:ext>
            </a:extLst>
          </p:cNvPr>
          <p:cNvSpPr txBox="1">
            <a:spLocks/>
          </p:cNvSpPr>
          <p:nvPr/>
        </p:nvSpPr>
        <p:spPr>
          <a:xfrm>
            <a:off x="0" y="100097"/>
            <a:ext cx="12192000" cy="704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Болезнь Помпе</a:t>
            </a:r>
          </a:p>
        </p:txBody>
      </p:sp>
    </p:spTree>
    <p:extLst>
      <p:ext uri="{BB962C8B-B14F-4D97-AF65-F5344CB8AC3E}">
        <p14:creationId xmlns:p14="http://schemas.microsoft.com/office/powerpoint/2010/main" val="404301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90116" y="206944"/>
            <a:ext cx="11231091" cy="936103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ru-RU" sz="28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Селективный скрининг болезни </a:t>
            </a:r>
            <a:r>
              <a:rPr lang="ru-RU" sz="28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Помпе. Собственный опыт</a:t>
            </a:r>
            <a:endParaRPr lang="ru-RU" sz="28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7119" y="949275"/>
            <a:ext cx="9102050" cy="162510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отбора: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Мышечная слабость нижних конечностей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походки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Прогрессирующая респираторная недостаточность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18" y="2507052"/>
            <a:ext cx="66402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Панель состоит из 10 генов: </a:t>
            </a:r>
            <a:r>
              <a:rPr lang="en-US" sz="19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ANO5, CAPN3, DYSF, FKRP, GAA, SGCA, SGCB, SGCD, SGCG, TCAP</a:t>
            </a:r>
            <a:endParaRPr lang="ru-RU" sz="1900" b="1" i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Протипировано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пациентов с направляющим диагнозом </a:t>
            </a:r>
            <a:r>
              <a:rPr lang="ru-RU" sz="19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миодистрофия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/миопатия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</a:t>
            </a:r>
            <a:r>
              <a:rPr lang="ru-RU" sz="19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  <a:r>
              <a:rPr lang="en-US" sz="19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(7%)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пациентов с различными </a:t>
            </a:r>
            <a:r>
              <a:rPr lang="ru-RU" sz="19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миодистрофиями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миопатиями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</a:t>
            </a:r>
            <a:r>
              <a:rPr lang="ru-RU" sz="19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(0,3%) 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с болезнью Помпе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E745F29-E4BB-F620-6671-10350FC9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871375"/>
              </p:ext>
            </p:extLst>
          </p:nvPr>
        </p:nvGraphicFramePr>
        <p:xfrm>
          <a:off x="6994027" y="949275"/>
          <a:ext cx="5352609" cy="431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7118" y="4759186"/>
            <a:ext cx="12114882" cy="167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21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(1.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пациентов с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биаллельными мутациями в гене </a:t>
            </a:r>
            <a:r>
              <a:rPr lang="en-US" sz="19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измерена активность фермента – кислой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α-1,4-глюкозидазы методом ВЭЖХ-МС/МС и в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ыявлено 6 (0,3%) пациентов с БП.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166 (8,7%)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встретился как минимум один </a:t>
            </a:r>
            <a:r>
              <a:rPr lang="ru-RU" sz="19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псевдодефицитный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аллель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algn="just">
              <a:lnSpc>
                <a:spcPct val="11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rs1800307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1.3%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gnomAD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3.1.2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общая – 0.91, Восточная Азия – 14%) </a:t>
            </a:r>
          </a:p>
          <a:p>
            <a:pPr marL="800100" lvl="1" indent="-342900" algn="just">
              <a:lnSpc>
                <a:spcPct val="11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rs1800309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5.1%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gnomAD</a:t>
            </a:r>
            <a:r>
              <a:rPr lang="en-US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3.1.2</a:t>
            </a:r>
            <a:r>
              <a:rPr lang="ru-RU" sz="1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общая – 4.37, Восточная Азия – 23%) </a:t>
            </a:r>
            <a:endParaRPr lang="en-US" sz="1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DA218-3E3E-DF54-DD96-6300E8806F07}"/>
              </a:ext>
            </a:extLst>
          </p:cNvPr>
          <p:cNvSpPr txBox="1"/>
          <p:nvPr/>
        </p:nvSpPr>
        <p:spPr>
          <a:xfrm>
            <a:off x="3200132" y="6491569"/>
            <a:ext cx="8784976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PT Sans Narrow" panose="020B0506020203020204" pitchFamily="34" charset="0"/>
                <a:cs typeface="Arial" panose="020B0604020202020204" pitchFamily="34" charset="0"/>
              </a:rPr>
              <a:t>Собственные данные авторов Пушков А.А., Савостьянов К.В. (из личного архива)</a:t>
            </a:r>
          </a:p>
        </p:txBody>
      </p:sp>
    </p:spTree>
    <p:extLst>
      <p:ext uri="{BB962C8B-B14F-4D97-AF65-F5344CB8AC3E}">
        <p14:creationId xmlns:p14="http://schemas.microsoft.com/office/powerpoint/2010/main" val="90084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6831" y="88294"/>
            <a:ext cx="11465169" cy="11811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Выявляемость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БП с помощью двух алгоритмов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7036E-1D50-A6F9-D685-E8893CACB8BF}"/>
              </a:ext>
            </a:extLst>
          </p:cNvPr>
          <p:cNvSpPr txBox="1"/>
          <p:nvPr/>
        </p:nvSpPr>
        <p:spPr>
          <a:xfrm>
            <a:off x="8016318" y="34290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C78DB-8638-9AD8-9B10-F4CFA797F129}"/>
              </a:ext>
            </a:extLst>
          </p:cNvPr>
          <p:cNvSpPr txBox="1"/>
          <p:nvPr/>
        </p:nvSpPr>
        <p:spPr>
          <a:xfrm>
            <a:off x="9105377" y="4306352"/>
            <a:ext cx="52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0"/>
              </a:rPr>
              <a:t>17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2276AD3-3220-DB91-FC61-DEA16FB22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418882"/>
              </p:ext>
            </p:extLst>
          </p:nvPr>
        </p:nvGraphicFramePr>
        <p:xfrm>
          <a:off x="192183" y="4112097"/>
          <a:ext cx="7170151" cy="274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2">
            <a:extLst>
              <a:ext uri="{FF2B5EF4-FFF2-40B4-BE49-F238E27FC236}">
                <a16:creationId xmlns:a16="http://schemas.microsoft.com/office/drawing/2014/main" id="{47A62611-54AD-6111-B8E2-8F04FF7D4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453918"/>
              </p:ext>
            </p:extLst>
          </p:nvPr>
        </p:nvGraphicFramePr>
        <p:xfrm>
          <a:off x="0" y="864253"/>
          <a:ext cx="4928063" cy="354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1">
            <a:extLst>
              <a:ext uri="{FF2B5EF4-FFF2-40B4-BE49-F238E27FC236}">
                <a16:creationId xmlns:a16="http://schemas.microsoft.com/office/drawing/2014/main" id="{16C417A5-2E37-1A6C-88F0-2C6D107CBA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886"/>
          <a:stretch/>
        </p:blipFill>
        <p:spPr>
          <a:xfrm>
            <a:off x="5111878" y="983514"/>
            <a:ext cx="2981626" cy="2773311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26D96C05-03CA-6111-84BE-6D998FC6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08" t="26392" r="1774" b="16390"/>
          <a:stretch/>
        </p:blipFill>
        <p:spPr>
          <a:xfrm>
            <a:off x="2675830" y="1444943"/>
            <a:ext cx="2461825" cy="15551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3268A4-1659-4179-E74C-0423F841FCE0}"/>
              </a:ext>
            </a:extLst>
          </p:cNvPr>
          <p:cNvSpPr txBox="1"/>
          <p:nvPr/>
        </p:nvSpPr>
        <p:spPr>
          <a:xfrm>
            <a:off x="5579384" y="3629057"/>
            <a:ext cx="2802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ЭТАПНЫЙ СКРИНИНГ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Выявляемость БП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7716" y="4121686"/>
            <a:ext cx="5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42</a:t>
            </a:r>
          </a:p>
        </p:txBody>
      </p:sp>
      <p:pic>
        <p:nvPicPr>
          <p:cNvPr id="9" name="Рисунок 8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CE8452-3D3B-BC36-2F07-C30D9538B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69" y="1366357"/>
            <a:ext cx="2822741" cy="5017258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7E39887-89BA-BF35-89AC-F5493C75E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655587"/>
              </p:ext>
            </p:extLst>
          </p:nvPr>
        </p:nvGraphicFramePr>
        <p:xfrm>
          <a:off x="6736268" y="3567501"/>
          <a:ext cx="3201269" cy="265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C3DA218-3E3E-DF54-DD96-6300E8806F07}"/>
              </a:ext>
            </a:extLst>
          </p:cNvPr>
          <p:cNvSpPr txBox="1"/>
          <p:nvPr/>
        </p:nvSpPr>
        <p:spPr>
          <a:xfrm>
            <a:off x="3363034" y="6471785"/>
            <a:ext cx="8784976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PT Sans Narrow" panose="020B0506020203020204" pitchFamily="34" charset="0"/>
                <a:cs typeface="Arial" panose="020B0604020202020204" pitchFamily="34" charset="0"/>
              </a:rPr>
              <a:t>Собственные данные авторов Пушков А.А., Савостьянов К.В. (из личного архива)</a:t>
            </a:r>
          </a:p>
        </p:txBody>
      </p:sp>
      <p:pic>
        <p:nvPicPr>
          <p:cNvPr id="3" name="Рисунок 8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479014-DE86-BC4E-6A1B-013C02983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4" t="4600" r="33077" b="87259"/>
          <a:stretch>
            <a:fillRect/>
          </a:stretch>
        </p:blipFill>
        <p:spPr>
          <a:xfrm>
            <a:off x="10540366" y="3401385"/>
            <a:ext cx="184784" cy="3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12148" y="233321"/>
            <a:ext cx="9227260" cy="936103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ru-RU" sz="28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массового скрининга на БП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17795" y="1010821"/>
            <a:ext cx="11212204" cy="162510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</a:t>
            </a:r>
            <a:r>
              <a:rPr lang="ru-RU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энзимодиагностики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псевдодефицитные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аллели, приводящие к искусственному снижению активности α-1,4-глюкозидазы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Болезнь Помпе в настоящее время входит в национальные программы скрининга в США (в рамках RUSP)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штатах Миссури (</a:t>
            </a:r>
            <a:r>
              <a:rPr 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n=467000)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Иллинойс (</a:t>
            </a:r>
            <a:r>
              <a:rPr 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n=684000)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зарегистрирована частота заболевания 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1:14 567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1:16 095 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новорождённых соответственно.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ЛП результаты первичной диагностики 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en-US" sz="1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2010 по 2018 годы на Тайване </a:t>
            </a:r>
            <a:r>
              <a:rPr lang="ru-RU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проскринировано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более 1 млн новорожденных (частота 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18090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Частота </a:t>
            </a:r>
            <a:r>
              <a:rPr lang="ru-RU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псевдодефицитных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аллелей составила 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8000</a:t>
            </a:r>
            <a:r>
              <a:rPr lang="en-US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- 1:11000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Италии программа с  2015 по 2022 скрининг 206 741 новорожденного выявлено 39 случаев (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1:18795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новорожденных)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Японии пилотный проект скрининга среди 296759 новорожденных выявил 8 пациентов (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1:37095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ФЗТ, начатая в течение </a:t>
            </a: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5-19 дней жизни</a:t>
            </a:r>
            <a:r>
              <a:rPr lang="ru-RU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стабилизировала сердечную функцию и обеспечивала соответствующее возрасту моторное развитие у младенцев с инфантильной формой БП (https://pmc.ncbi.nlm.nih.gov/articles/PMC9597184/).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DA218-3E3E-DF54-DD96-6300E8806F07}"/>
              </a:ext>
            </a:extLst>
          </p:cNvPr>
          <p:cNvSpPr txBox="1"/>
          <p:nvPr/>
        </p:nvSpPr>
        <p:spPr>
          <a:xfrm>
            <a:off x="3200132" y="6491569"/>
            <a:ext cx="8784976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PT Sans Narrow" panose="020B0506020203020204" pitchFamily="34" charset="0"/>
                <a:cs typeface="Arial" panose="020B0604020202020204" pitchFamily="34" charset="0"/>
              </a:rPr>
              <a:t>Собственные данные авторов Пушков А.А., Савостьянов К.В. (из личного архива)</a:t>
            </a:r>
          </a:p>
        </p:txBody>
      </p:sp>
    </p:spTree>
    <p:extLst>
      <p:ext uri="{BB962C8B-B14F-4D97-AF65-F5344CB8AC3E}">
        <p14:creationId xmlns:p14="http://schemas.microsoft.com/office/powerpoint/2010/main" val="1495429194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Стандартная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758</Words>
  <Application>Microsoft Office PowerPoint</Application>
  <PresentationFormat>Широкоэкранный</PresentationFormat>
  <Paragraphs>94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SimSun</vt:lpstr>
      <vt:lpstr>Arial</vt:lpstr>
      <vt:lpstr>Calibri</vt:lpstr>
      <vt:lpstr>Courier New</vt:lpstr>
      <vt:lpstr>Helvetica</vt:lpstr>
      <vt:lpstr>PT Sans</vt:lpstr>
      <vt:lpstr>PT Sans Narrow</vt:lpstr>
      <vt:lpstr>Verdana</vt:lpstr>
      <vt:lpstr>3_Тема Office</vt:lpstr>
      <vt:lpstr>Презентация PowerPoint</vt:lpstr>
      <vt:lpstr>Основные способы выявления</vt:lpstr>
      <vt:lpstr>Массовый скрининг новорожденных в Российской Федерации</vt:lpstr>
      <vt:lpstr>Критерии программы скрининга (1968 год)</vt:lpstr>
      <vt:lpstr>Презентация PowerPoint</vt:lpstr>
      <vt:lpstr>Презентация PowerPoint</vt:lpstr>
      <vt:lpstr>Выявляемость БП с помощью двух алгоритмов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Матвеева Татьяна Сергеевна</dc:creator>
  <cp:lastModifiedBy>Пушков Александр Алексеевич</cp:lastModifiedBy>
  <cp:revision>107</cp:revision>
  <dcterms:created xsi:type="dcterms:W3CDTF">2025-03-17T09:46:45Z</dcterms:created>
  <dcterms:modified xsi:type="dcterms:W3CDTF">2025-11-19T09:24:22Z</dcterms:modified>
</cp:coreProperties>
</file>