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147480035" r:id="rId2"/>
    <p:sldId id="2147480104" r:id="rId3"/>
    <p:sldId id="2147480105" r:id="rId4"/>
    <p:sldId id="2147480096" r:id="rId5"/>
    <p:sldId id="2147480099" r:id="rId6"/>
    <p:sldId id="2147480100" r:id="rId7"/>
    <p:sldId id="262" r:id="rId8"/>
    <p:sldId id="2147480101" r:id="rId9"/>
    <p:sldId id="2147480106" r:id="rId10"/>
    <p:sldId id="2147480015" r:id="rId11"/>
    <p:sldId id="2147480108" r:id="rId12"/>
    <p:sldId id="2147480112" r:id="rId13"/>
    <p:sldId id="2147480109" r:id="rId14"/>
    <p:sldId id="2147480110" r:id="rId15"/>
    <p:sldId id="2147480111" r:id="rId16"/>
    <p:sldId id="2147480113" r:id="rId17"/>
    <p:sldId id="32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9"/>
    <p:restoredTop sz="93557" autoAdjust="0"/>
  </p:normalViewPr>
  <p:slideViewPr>
    <p:cSldViewPr snapToGrid="0" snapToObjects="1">
      <p:cViewPr varScale="1">
        <p:scale>
          <a:sx n="108" d="100"/>
          <a:sy n="108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EB201-0703-D74B-8B30-690DB07598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9E78A-3BB1-0846-8A22-05D7FDD89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58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9E78A-3BB1-0846-8A22-05D7FDD8947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16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CEB41-BE02-8E43-879D-4D9E358A2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0DE519-12FC-6548-BD1F-0FCC63101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F58E7B-F830-4D47-9428-2CAAF796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A93F-56F1-664E-A65D-30D74ED48F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96481-067F-1342-9AF0-12C8C587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FF1C5-5D9C-F044-B4A3-6F436BDC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0E70-B78F-574C-ADFD-258EB186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6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13382-B5E9-004A-A92E-A5CC16A8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34DD2F-9002-8340-BB75-EC9E4FFD6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40A40-800D-084A-9FF0-863DCE45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A93F-56F1-664E-A65D-30D74ED48F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EE44C-8B54-154C-82DA-065CFA33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5BCE4-84E1-A344-BBDC-2EE9EA30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0E70-B78F-574C-ADFD-258EB186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53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50518B-437E-8B48-887B-339C0E2DA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3116D-6B64-F647-81E1-DDAA49A20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7209B5-236C-7E45-95F2-EB20EED3C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A93F-56F1-664E-A65D-30D74ED48F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A42DFD-E708-484C-875F-3C543FBE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868DD9-CC45-6A4D-A3D1-37419435E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0E70-B78F-574C-ADFD-258EB186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33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AFE9BD56-16A9-9504-CC5B-8883B46F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7ADB-CCE4-4A51-8D85-E9ABC0DB7EA6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1CF200-7EF2-3EBC-5D38-86229544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9EB724-8595-7E66-29FF-AD7F8572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DBB-3662-4DC7-BC48-C926F130130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76079C-472A-1F91-0E4A-3801678DC8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386" y="247199"/>
            <a:ext cx="447886" cy="11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0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34149-E527-504E-9B51-29FFB449C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9CF30E-9571-034D-A8F0-FF61D5AA9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E4C0B0-EDA3-B348-A5D5-3510EBA6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A93F-56F1-664E-A65D-30D74ED48F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F38574-6B55-1B4A-8EF6-FD37D6CC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4AC67A-9F92-D64F-B3A0-5E39DEC0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0E70-B78F-574C-ADFD-258EB186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1830E-06A4-8344-81A8-8E91C09A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0DC96C-57D1-B547-B793-6C89550E8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2FCC7E-C666-394C-95F2-406D44D4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A93F-56F1-664E-A65D-30D74ED48F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AB55D-394E-7D4D-91CD-A1AB8471B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68C52A-D27C-5A41-9E21-C4B8B9F1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0E70-B78F-574C-ADFD-258EB186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1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521A1-924C-AF47-A7FB-D463D9A1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2D189A-2064-2C43-B41C-3C004D840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5769E1-1844-C845-8408-A616587ED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82C963-5AB5-4D4C-9943-BB117580A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A93F-56F1-664E-A65D-30D74ED48F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BE6CB5-C854-324D-AC21-87027C6E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E305A5-BB41-F643-82A9-65C38F4C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0E70-B78F-574C-ADFD-258EB186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4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3F53A-5F47-DC41-9D48-50297373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7D009C-8B80-1049-B499-5CF1CEF68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0AC4A1-178D-B044-87CF-5F025952C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6B668B-4126-F647-824F-1E026F4AD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F37751-A51E-CC43-BBAF-E47674D7F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87B1E2-C75E-C64B-9F0F-718C1AB9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A93F-56F1-664E-A65D-30D74ED48F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2B93D-B662-2241-8718-B4CBB7FD9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E955EB-1FD8-564D-8B35-C696DF12A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0E70-B78F-574C-ADFD-258EB186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39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0E02F-4DCB-9743-9C5D-B1E3850F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1417DD-DE5A-DC43-8D1B-9A17B4348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A93F-56F1-664E-A65D-30D74ED48F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AD99EB-2403-8D4C-80A6-CF095B13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813F71-5273-4340-9301-617D8FD63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0E70-B78F-574C-ADFD-258EB186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67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AD7D3C-5A04-734A-B041-4B62A687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A93F-56F1-664E-A65D-30D74ED48F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C7199B-36DE-034E-AEB0-FEE874F9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CD34DA-2AD9-B441-8CEF-26D9402C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0E70-B78F-574C-ADFD-258EB186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2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61CA9-05F1-1548-AC2A-7BB7DDD87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9EAA70-09C2-AA44-9C6B-D1E71B4BC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9A4E72-2368-4F44-895F-49D7BA418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ACDB91-D584-4B47-9C5B-3CB25F5B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A93F-56F1-664E-A65D-30D74ED48F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8422A1-923A-B04C-9CBA-41634A03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1781F2-F402-914F-B499-816EF8B1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0E70-B78F-574C-ADFD-258EB186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14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77F19-03D9-9643-8E7F-21006C92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DFEA64-DC8F-C748-A924-5C13C7741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9CC43E-79C5-624C-8E0A-FDC865A7E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7377BD-F4BA-EC4F-A15E-75E30543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A93F-56F1-664E-A65D-30D74ED48F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02A37-4049-7349-BA1D-A3C6106D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3E17B-B39A-C545-AB3C-06B7545C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0E70-B78F-574C-ADFD-258EB186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59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A2B08-0141-4740-9F08-B370982A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655DA-4C7B-2A40-9B3A-3A4C21CFE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AAC4AA-1D85-1D49-AF06-56559AD87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7A93F-56F1-664E-A65D-30D74ED48F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5DBEA4-FA67-C348-85A4-B75E53A33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B452E7-BE91-0A47-B67B-09053EBD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00E70-B78F-574C-ADFD-258EB186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0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8D5A2A-2477-688D-098F-832FFBEE2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6915"/>
            <a:ext cx="12192000" cy="45108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63C7AC-C978-590D-AA9A-20A9335B1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386" y="247199"/>
            <a:ext cx="447886" cy="11965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5A6F8D7-CA96-67A7-F07F-1535BA53B8A1}"/>
              </a:ext>
            </a:extLst>
          </p:cNvPr>
          <p:cNvSpPr txBox="1"/>
          <p:nvPr/>
        </p:nvSpPr>
        <p:spPr>
          <a:xfrm>
            <a:off x="690272" y="4667977"/>
            <a:ext cx="10736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432FF"/>
                </a:solidFill>
                <a:latin typeface="Sylfaen" pitchFamily="18" charset="0"/>
              </a:rPr>
              <a:t>д.м.н., профессор кафедры факультетской педиатрии </a:t>
            </a:r>
          </a:p>
          <a:p>
            <a:pPr algn="ctr"/>
            <a:r>
              <a:rPr lang="ru-RU" dirty="0">
                <a:solidFill>
                  <a:srgbClr val="0432FF"/>
                </a:solidFill>
                <a:latin typeface="Sylfaen" pitchFamily="18" charset="0"/>
              </a:rPr>
              <a:t>Института материнства и детства ФГБОУ ВО «РНИМУ им. </a:t>
            </a:r>
            <a:r>
              <a:rPr lang="ru-RU" dirty="0" err="1">
                <a:solidFill>
                  <a:srgbClr val="0432FF"/>
                </a:solidFill>
                <a:latin typeface="Sylfaen" pitchFamily="18" charset="0"/>
              </a:rPr>
              <a:t>Н.И.Пирогова</a:t>
            </a:r>
            <a:r>
              <a:rPr lang="ru-RU" dirty="0">
                <a:solidFill>
                  <a:srgbClr val="0432FF"/>
                </a:solidFill>
                <a:latin typeface="Sylfaen" pitchFamily="18" charset="0"/>
              </a:rPr>
              <a:t>», </a:t>
            </a:r>
          </a:p>
          <a:p>
            <a:pPr algn="ctr"/>
            <a:r>
              <a:rPr lang="ru-RU" dirty="0">
                <a:solidFill>
                  <a:srgbClr val="0432FF"/>
                </a:solidFill>
                <a:latin typeface="Sylfaen" pitchFamily="18" charset="0"/>
              </a:rPr>
              <a:t>заведующая отделом </a:t>
            </a:r>
            <a:r>
              <a:rPr lang="ru-RU" dirty="0" err="1">
                <a:solidFill>
                  <a:srgbClr val="0432FF"/>
                </a:solidFill>
                <a:latin typeface="Sylfaen" pitchFamily="18" charset="0"/>
              </a:rPr>
              <a:t>орфанных</a:t>
            </a:r>
            <a:r>
              <a:rPr lang="ru-RU" dirty="0">
                <a:solidFill>
                  <a:srgbClr val="0432FF"/>
                </a:solidFill>
                <a:latin typeface="Sylfaen" pitchFamily="18" charset="0"/>
              </a:rPr>
              <a:t> болезней и профилактики </a:t>
            </a:r>
            <a:r>
              <a:rPr lang="ru-RU" dirty="0" err="1">
                <a:solidFill>
                  <a:srgbClr val="0432FF"/>
                </a:solidFill>
                <a:latin typeface="Sylfaen" pitchFamily="18" charset="0"/>
              </a:rPr>
              <a:t>инвалидизирующих</a:t>
            </a:r>
            <a:r>
              <a:rPr lang="ru-RU" dirty="0">
                <a:solidFill>
                  <a:srgbClr val="0432FF"/>
                </a:solidFill>
                <a:latin typeface="Sylfaen" pitchFamily="18" charset="0"/>
              </a:rPr>
              <a:t> заболеваний НИИ педиатрии и охраны здоровья детей НКЦ №2 ФГБНУ РНЦХ им. акад. Б.В. Петровского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A72ED7-C361-614C-9AD1-0FBD95BA3DB4}"/>
              </a:ext>
            </a:extLst>
          </p:cNvPr>
          <p:cNvSpPr/>
          <p:nvPr/>
        </p:nvSpPr>
        <p:spPr>
          <a:xfrm>
            <a:off x="13466" y="2051523"/>
            <a:ext cx="1222947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lfaen" pitchFamily="18" charset="0"/>
              </a:rPr>
              <a:t>Системный подход к диагностике редких заболевании: практические рекомендации и алгоритмы для практикующих врачей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13B9940-C495-1C3D-30B8-24AC55503388}"/>
              </a:ext>
            </a:extLst>
          </p:cNvPr>
          <p:cNvSpPr/>
          <p:nvPr/>
        </p:nvSpPr>
        <p:spPr>
          <a:xfrm>
            <a:off x="159026" y="3920620"/>
            <a:ext cx="122006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err="1">
                <a:ln w="0"/>
                <a:solidFill>
                  <a:srgbClr val="0432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lfaen" pitchFamily="18" charset="0"/>
              </a:rPr>
              <a:t>Вашакмадзе</a:t>
            </a:r>
            <a:r>
              <a:rPr lang="ru-RU" sz="4400" dirty="0">
                <a:ln w="0"/>
                <a:solidFill>
                  <a:srgbClr val="0432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ru-RU" sz="4400" dirty="0" err="1">
                <a:ln w="0"/>
                <a:solidFill>
                  <a:srgbClr val="0432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lfaen" pitchFamily="18" charset="0"/>
              </a:rPr>
              <a:t>Нато</a:t>
            </a:r>
            <a:r>
              <a:rPr lang="ru-RU" sz="4400" dirty="0">
                <a:ln w="0"/>
                <a:solidFill>
                  <a:srgbClr val="0432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ru-RU" sz="4400" dirty="0" err="1">
                <a:ln w="0"/>
                <a:solidFill>
                  <a:srgbClr val="0432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lfaen" pitchFamily="18" charset="0"/>
              </a:rPr>
              <a:t>Джумберовна</a:t>
            </a:r>
            <a:endParaRPr lang="ru-RU" sz="4400" dirty="0">
              <a:ln w="0"/>
              <a:solidFill>
                <a:srgbClr val="0432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3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0C1B52-9E1F-C14F-A825-9C7F89252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963" y="288485"/>
            <a:ext cx="4298616" cy="6298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3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текст, Человеческое лицо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075C481-DD7B-834F-8433-48BCEC972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9272" y="149163"/>
            <a:ext cx="4789763" cy="655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6394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FE7B7-5604-604B-98FD-723B8EA6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89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заподозрить наследственное заболевание у ребенка во время осмотров?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63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E00395-FF27-504A-859D-25AF31586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48" y="175106"/>
            <a:ext cx="4738254" cy="650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F49712-DE37-284A-8044-1A962DA61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700" y="123183"/>
            <a:ext cx="4496762" cy="6559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9506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BC8B7C-D85C-0B4E-B812-E4776737D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018" y="344382"/>
            <a:ext cx="4359963" cy="638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F88554-F713-124D-8EE5-971FB3B8A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30" y="344383"/>
            <a:ext cx="4444698" cy="638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141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EF6A66-1CD9-ED46-A196-87E630A1E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111" y="340503"/>
            <a:ext cx="5995389" cy="5810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955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4E271-AD52-0F40-94D3-895A9ED99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Sylfaen" pitchFamily="18" charset="0"/>
              </a:rPr>
              <a:t>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2A9C96-EFB9-DB4D-B3FE-AF501D695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Sylfaen" pitchFamily="18" charset="0"/>
              </a:rPr>
              <a:t>Дорогостоящие исследования,  не всегда доступные пациентам</a:t>
            </a:r>
          </a:p>
          <a:p>
            <a:r>
              <a:rPr lang="ru-RU" dirty="0">
                <a:latin typeface="Sylfaen" pitchFamily="18" charset="0"/>
              </a:rPr>
              <a:t>Вовлечение/обучение среднего медицинского персонала</a:t>
            </a:r>
          </a:p>
          <a:p>
            <a:r>
              <a:rPr lang="ru-RU" dirty="0">
                <a:latin typeface="Sylfaen" pitchFamily="18" charset="0"/>
              </a:rPr>
              <a:t>Обучение медицинских психологов и коррекционных педагогов </a:t>
            </a:r>
          </a:p>
          <a:p>
            <a:r>
              <a:rPr lang="ru-RU" dirty="0">
                <a:latin typeface="Sylfaen" pitchFamily="18" charset="0"/>
              </a:rPr>
              <a:t>Программы для улучшения </a:t>
            </a:r>
            <a:r>
              <a:rPr lang="ru-RU" dirty="0" err="1">
                <a:solidFill>
                  <a:srgbClr val="0A0A0A"/>
                </a:solidFill>
                <a:latin typeface="Sylfaen" pitchFamily="18" charset="0"/>
              </a:rPr>
              <a:t>к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Sylfaen" pitchFamily="18" charset="0"/>
              </a:rPr>
              <a:t>омплаентности</a:t>
            </a:r>
            <a:r>
              <a:rPr lang="ru-RU" b="0" i="0" dirty="0">
                <a:solidFill>
                  <a:srgbClr val="0A0A0A"/>
                </a:solidFill>
                <a:effectLst/>
                <a:latin typeface="Sylfaen" pitchFamily="18" charset="0"/>
              </a:rPr>
              <a:t> родителей</a:t>
            </a:r>
          </a:p>
          <a:p>
            <a:r>
              <a:rPr lang="ru-RU" dirty="0">
                <a:solidFill>
                  <a:srgbClr val="0A0A0A"/>
                </a:solidFill>
                <a:latin typeface="Sylfaen" pitchFamily="18" charset="0"/>
              </a:rPr>
              <a:t>Отмечается тенденция снижения </a:t>
            </a:r>
            <a:r>
              <a:rPr lang="ru-RU" dirty="0" err="1">
                <a:solidFill>
                  <a:srgbClr val="0A0A0A"/>
                </a:solidFill>
                <a:latin typeface="Sylfaen" pitchFamily="18" charset="0"/>
              </a:rPr>
              <a:t>выявляемости</a:t>
            </a:r>
            <a:r>
              <a:rPr lang="ru-RU" dirty="0">
                <a:solidFill>
                  <a:srgbClr val="0A0A0A"/>
                </a:solidFill>
                <a:latin typeface="Sylfaen" pitchFamily="18" charset="0"/>
              </a:rPr>
              <a:t> пациентов с редкими заболеваниями в крупных городах</a:t>
            </a:r>
          </a:p>
          <a:p>
            <a:r>
              <a:rPr lang="ru-RU" dirty="0">
                <a:latin typeface="Sylfaen" pitchFamily="18" charset="0"/>
              </a:rPr>
              <a:t>Необоснованные </a:t>
            </a:r>
            <a:r>
              <a:rPr lang="ru-RU" dirty="0" err="1">
                <a:latin typeface="Sylfaen" pitchFamily="18" charset="0"/>
              </a:rPr>
              <a:t>медотводы</a:t>
            </a:r>
            <a:r>
              <a:rPr lang="ru-RU" dirty="0">
                <a:latin typeface="Sylfaen" pitchFamily="18" charset="0"/>
              </a:rPr>
              <a:t> от вакцинации</a:t>
            </a:r>
          </a:p>
          <a:p>
            <a:endParaRPr lang="ru-RU" dirty="0">
              <a:solidFill>
                <a:srgbClr val="0A0A0A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537883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82520-78D7-8C42-BF5A-10A437DB0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Sylfaen" pitchFamily="18" charset="0"/>
              </a:rPr>
              <a:t>БЛАГОДАРЮ ЗА ВНИМАНИЕ!</a:t>
            </a:r>
            <a:br>
              <a:rPr lang="ru-RU" dirty="0">
                <a:solidFill>
                  <a:srgbClr val="FF0000"/>
                </a:solidFill>
                <a:latin typeface="Sylfaen" pitchFamily="18" charset="0"/>
              </a:rPr>
            </a:br>
            <a:r>
              <a:rPr lang="en-US" dirty="0" err="1">
                <a:solidFill>
                  <a:srgbClr val="FF0000"/>
                </a:solidFill>
                <a:latin typeface="Sylfaen" pitchFamily="18" charset="0"/>
              </a:rPr>
              <a:t>nato-nato@yandex.ru</a:t>
            </a:r>
            <a:endParaRPr lang="ru-RU" dirty="0">
              <a:solidFill>
                <a:srgbClr val="FF0000"/>
              </a:solidFill>
              <a:latin typeface="Sylfaen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E1404A1-1C2A-C943-80F3-6B32CB1509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34209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88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5B8E72-236D-FB43-B43F-42E31E7EF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246" y="643467"/>
            <a:ext cx="60555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2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7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текст, снимок экрана, Шрифт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1EF9C512-C838-C94F-99F6-87ECCE26A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93" y="643467"/>
            <a:ext cx="5041813" cy="5571066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817DC7A-052E-FF42-9F0D-FF99E4203AEB}"/>
              </a:ext>
            </a:extLst>
          </p:cNvPr>
          <p:cNvCxnSpPr>
            <a:cxnSpLocks/>
          </p:cNvCxnSpPr>
          <p:nvPr/>
        </p:nvCxnSpPr>
        <p:spPr>
          <a:xfrm>
            <a:off x="6364224" y="4370832"/>
            <a:ext cx="2014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38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A63AF0-D5F8-5CB8-4A41-815FEC15D237}"/>
              </a:ext>
            </a:extLst>
          </p:cNvPr>
          <p:cNvSpPr txBox="1"/>
          <p:nvPr/>
        </p:nvSpPr>
        <p:spPr>
          <a:xfrm>
            <a:off x="306813" y="6368979"/>
            <a:ext cx="1133016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i="0" dirty="0">
                <a:effectLst/>
                <a:latin typeface="Trebuchet MS" panose="020B0603020202020204" pitchFamily="34" charset="0"/>
              </a:rPr>
              <a:t>Справочник по выявлению пациентов с редкими </a:t>
            </a:r>
            <a:r>
              <a:rPr lang="ru-RU" sz="800" i="0" dirty="0" err="1">
                <a:effectLst/>
                <a:latin typeface="Trebuchet MS" panose="020B0603020202020204" pitchFamily="34" charset="0"/>
              </a:rPr>
              <a:t>орфанными</a:t>
            </a:r>
            <a:r>
              <a:rPr lang="ru-RU" sz="800" i="0" dirty="0">
                <a:effectLst/>
                <a:latin typeface="Trebuchet MS" panose="020B0603020202020204" pitchFamily="34" charset="0"/>
              </a:rPr>
              <a:t> болезнями в ходе проведения профилактических осмотров. Под редакцией А.А. Баранова, Л.С. </a:t>
            </a:r>
            <a:r>
              <a:rPr lang="ru-RU" sz="800" i="0" dirty="0" err="1">
                <a:effectLst/>
                <a:latin typeface="Trebuchet MS" panose="020B0603020202020204" pitchFamily="34" charset="0"/>
              </a:rPr>
              <a:t>Намазовой</a:t>
            </a:r>
            <a:r>
              <a:rPr lang="ru-RU" sz="800" i="0" dirty="0">
                <a:effectLst/>
                <a:latin typeface="Trebuchet MS" panose="020B0603020202020204" pitchFamily="34" charset="0"/>
              </a:rPr>
              <a:t>-Барановой, Н.Д. </a:t>
            </a:r>
            <a:r>
              <a:rPr lang="ru-RU" sz="800" i="0" dirty="0" err="1">
                <a:effectLst/>
                <a:latin typeface="Trebuchet MS" panose="020B0603020202020204" pitchFamily="34" charset="0"/>
              </a:rPr>
              <a:t>Вашакмадзе</a:t>
            </a:r>
            <a:r>
              <a:rPr lang="ru-RU" sz="800" dirty="0">
                <a:latin typeface="Trebuchet MS" panose="020B0603020202020204" pitchFamily="34" charset="0"/>
              </a:rPr>
              <a:t>. </a:t>
            </a:r>
            <a:r>
              <a:rPr lang="ru-RU" sz="800" dirty="0" err="1">
                <a:latin typeface="Trebuchet MS" panose="020B0603020202020204" pitchFamily="34" charset="0"/>
              </a:rPr>
              <a:t>ПедиатрЪ</a:t>
            </a:r>
            <a:r>
              <a:rPr lang="ru-RU" sz="800" dirty="0">
                <a:latin typeface="Trebuchet MS" panose="020B0603020202020204" pitchFamily="34" charset="0"/>
              </a:rPr>
              <a:t>. 2025 С. </a:t>
            </a:r>
            <a:r>
              <a:rPr lang="ru-RU" sz="800" i="0" dirty="0">
                <a:effectLst/>
                <a:latin typeface="Trebuchet MS" panose="020B0603020202020204" pitchFamily="34" charset="0"/>
              </a:rPr>
              <a:t>376.</a:t>
            </a:r>
            <a:endParaRPr lang="ru-RU" sz="800" dirty="0">
              <a:latin typeface="Trebuchet MS" panose="020B0603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C3AD08-5529-6A48-9896-BD48E98F0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747" y="75901"/>
            <a:ext cx="6718300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5-конечная звезда 2">
            <a:extLst>
              <a:ext uri="{FF2B5EF4-FFF2-40B4-BE49-F238E27FC236}">
                <a16:creationId xmlns:a16="http://schemas.microsoft.com/office/drawing/2014/main" id="{597A6BB6-C8AA-5E40-9300-0AB2C3A646DB}"/>
              </a:ext>
            </a:extLst>
          </p:cNvPr>
          <p:cNvSpPr/>
          <p:nvPr/>
        </p:nvSpPr>
        <p:spPr>
          <a:xfrm>
            <a:off x="2612747" y="2037521"/>
            <a:ext cx="327992" cy="3776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>
            <a:extLst>
              <a:ext uri="{FF2B5EF4-FFF2-40B4-BE49-F238E27FC236}">
                <a16:creationId xmlns:a16="http://schemas.microsoft.com/office/drawing/2014/main" id="{83643DDB-367E-FF4A-A661-94825695D91E}"/>
              </a:ext>
            </a:extLst>
          </p:cNvPr>
          <p:cNvSpPr/>
          <p:nvPr/>
        </p:nvSpPr>
        <p:spPr>
          <a:xfrm>
            <a:off x="2612747" y="3276301"/>
            <a:ext cx="327992" cy="3776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>
            <a:extLst>
              <a:ext uri="{FF2B5EF4-FFF2-40B4-BE49-F238E27FC236}">
                <a16:creationId xmlns:a16="http://schemas.microsoft.com/office/drawing/2014/main" id="{8FC83875-0149-1D44-869D-1E35DC5056DC}"/>
              </a:ext>
            </a:extLst>
          </p:cNvPr>
          <p:cNvSpPr/>
          <p:nvPr/>
        </p:nvSpPr>
        <p:spPr>
          <a:xfrm>
            <a:off x="2612747" y="5012634"/>
            <a:ext cx="327992" cy="3776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5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A63AF0-D5F8-5CB8-4A41-815FEC15D237}"/>
              </a:ext>
            </a:extLst>
          </p:cNvPr>
          <p:cNvSpPr txBox="1"/>
          <p:nvPr/>
        </p:nvSpPr>
        <p:spPr>
          <a:xfrm>
            <a:off x="306813" y="6368979"/>
            <a:ext cx="1133016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i="0" dirty="0">
                <a:effectLst/>
                <a:latin typeface="Trebuchet MS" panose="020B0603020202020204" pitchFamily="34" charset="0"/>
              </a:rPr>
              <a:t>Справочник по выявлению пациентов с редкими </a:t>
            </a:r>
            <a:r>
              <a:rPr lang="ru-RU" sz="800" i="0" dirty="0" err="1">
                <a:effectLst/>
                <a:latin typeface="Trebuchet MS" panose="020B0603020202020204" pitchFamily="34" charset="0"/>
              </a:rPr>
              <a:t>орфанными</a:t>
            </a:r>
            <a:r>
              <a:rPr lang="ru-RU" sz="800" i="0" dirty="0">
                <a:effectLst/>
                <a:latin typeface="Trebuchet MS" panose="020B0603020202020204" pitchFamily="34" charset="0"/>
              </a:rPr>
              <a:t> болезнями в ходе проведения профилактических осмотров. Под редакцией А.А. Баранова, Л.С. </a:t>
            </a:r>
            <a:r>
              <a:rPr lang="ru-RU" sz="800" i="0" dirty="0" err="1">
                <a:effectLst/>
                <a:latin typeface="Trebuchet MS" panose="020B0603020202020204" pitchFamily="34" charset="0"/>
              </a:rPr>
              <a:t>Намазовой</a:t>
            </a:r>
            <a:r>
              <a:rPr lang="ru-RU" sz="800" i="0" dirty="0">
                <a:effectLst/>
                <a:latin typeface="Trebuchet MS" panose="020B0603020202020204" pitchFamily="34" charset="0"/>
              </a:rPr>
              <a:t>-Барановой, Н.Д. </a:t>
            </a:r>
            <a:r>
              <a:rPr lang="ru-RU" sz="800" i="0" dirty="0" err="1">
                <a:effectLst/>
                <a:latin typeface="Trebuchet MS" panose="020B0603020202020204" pitchFamily="34" charset="0"/>
              </a:rPr>
              <a:t>Вашакмадзе</a:t>
            </a:r>
            <a:r>
              <a:rPr lang="ru-RU" sz="800" dirty="0">
                <a:latin typeface="Trebuchet MS" panose="020B0603020202020204" pitchFamily="34" charset="0"/>
              </a:rPr>
              <a:t>. </a:t>
            </a:r>
            <a:r>
              <a:rPr lang="ru-RU" sz="800" dirty="0" err="1">
                <a:latin typeface="Trebuchet MS" panose="020B0603020202020204" pitchFamily="34" charset="0"/>
              </a:rPr>
              <a:t>ПедиатрЪ</a:t>
            </a:r>
            <a:r>
              <a:rPr lang="ru-RU" sz="800" dirty="0">
                <a:latin typeface="Trebuchet MS" panose="020B0603020202020204" pitchFamily="34" charset="0"/>
              </a:rPr>
              <a:t>. 2025 С. </a:t>
            </a:r>
            <a:r>
              <a:rPr lang="ru-RU" sz="800" i="0" dirty="0">
                <a:effectLst/>
                <a:latin typeface="Trebuchet MS" panose="020B0603020202020204" pitchFamily="34" charset="0"/>
              </a:rPr>
              <a:t>376.</a:t>
            </a:r>
            <a:endParaRPr lang="ru-RU" sz="800" dirty="0">
              <a:latin typeface="Trebuchet MS" panose="020B0603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C3AD08-5529-6A48-9896-BD48E98F0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747" y="75901"/>
            <a:ext cx="6718300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5-конечная звезда 2">
            <a:extLst>
              <a:ext uri="{FF2B5EF4-FFF2-40B4-BE49-F238E27FC236}">
                <a16:creationId xmlns:a16="http://schemas.microsoft.com/office/drawing/2014/main" id="{597A6BB6-C8AA-5E40-9300-0AB2C3A646DB}"/>
              </a:ext>
            </a:extLst>
          </p:cNvPr>
          <p:cNvSpPr/>
          <p:nvPr/>
        </p:nvSpPr>
        <p:spPr>
          <a:xfrm>
            <a:off x="2612747" y="2037521"/>
            <a:ext cx="327992" cy="3776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>
            <a:extLst>
              <a:ext uri="{FF2B5EF4-FFF2-40B4-BE49-F238E27FC236}">
                <a16:creationId xmlns:a16="http://schemas.microsoft.com/office/drawing/2014/main" id="{83643DDB-367E-FF4A-A661-94825695D91E}"/>
              </a:ext>
            </a:extLst>
          </p:cNvPr>
          <p:cNvSpPr/>
          <p:nvPr/>
        </p:nvSpPr>
        <p:spPr>
          <a:xfrm>
            <a:off x="2612747" y="3276301"/>
            <a:ext cx="327992" cy="3776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>
            <a:extLst>
              <a:ext uri="{FF2B5EF4-FFF2-40B4-BE49-F238E27FC236}">
                <a16:creationId xmlns:a16="http://schemas.microsoft.com/office/drawing/2014/main" id="{8FC83875-0149-1D44-869D-1E35DC5056DC}"/>
              </a:ext>
            </a:extLst>
          </p:cNvPr>
          <p:cNvSpPr/>
          <p:nvPr/>
        </p:nvSpPr>
        <p:spPr>
          <a:xfrm>
            <a:off x="2612747" y="5012634"/>
            <a:ext cx="327992" cy="3776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7E475548-08F8-794D-883F-456CF2ABB11D}"/>
              </a:ext>
            </a:extLst>
          </p:cNvPr>
          <p:cNvSpPr/>
          <p:nvPr/>
        </p:nvSpPr>
        <p:spPr>
          <a:xfrm>
            <a:off x="772438" y="1024002"/>
            <a:ext cx="10647123" cy="480999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5D53BE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Sylfaen" pitchFamily="18" charset="0"/>
              </a:rPr>
              <a:t>Основные изменения</a:t>
            </a:r>
          </a:p>
          <a:p>
            <a:r>
              <a:rPr lang="ru-RU" b="1" dirty="0">
                <a:latin typeface="Sylfaen" pitchFamily="18" charset="0"/>
              </a:rPr>
              <a:t>Невролог:</a:t>
            </a:r>
            <a:r>
              <a:rPr lang="ru-RU" dirty="0">
                <a:latin typeface="Sylfaen" pitchFamily="18" charset="0"/>
              </a:rPr>
              <a:t> Первый осмотр проводится в 3 месяца, а не в 1 месяц</a:t>
            </a:r>
            <a:r>
              <a:rPr lang="en-US" dirty="0">
                <a:latin typeface="Sylfaen" pitchFamily="18" charset="0"/>
              </a:rPr>
              <a:t>! </a:t>
            </a:r>
          </a:p>
          <a:p>
            <a:r>
              <a:rPr lang="ru-RU" b="1" dirty="0">
                <a:latin typeface="Sylfaen" pitchFamily="18" charset="0"/>
              </a:rPr>
              <a:t>Психическое развитие:</a:t>
            </a:r>
            <a:r>
              <a:rPr lang="ru-RU" dirty="0">
                <a:latin typeface="Sylfaen" pitchFamily="18" charset="0"/>
              </a:rPr>
              <a:t> Дополнительный скрининг на риск нарушений психического развития проводится в 1 год и 6 месяцев</a:t>
            </a:r>
            <a:r>
              <a:rPr lang="en-US" dirty="0">
                <a:latin typeface="Sylfaen" pitchFamily="18" charset="0"/>
              </a:rPr>
              <a:t> </a:t>
            </a:r>
          </a:p>
          <a:p>
            <a:endParaRPr lang="ru-RU" dirty="0">
              <a:latin typeface="Sylfaen" pitchFamily="18" charset="0"/>
            </a:endParaRPr>
          </a:p>
          <a:p>
            <a:r>
              <a:rPr lang="ru-RU" b="1" dirty="0">
                <a:latin typeface="Sylfaen" pitchFamily="18" charset="0"/>
              </a:rPr>
              <a:t>Стоматолог:</a:t>
            </a:r>
            <a:r>
              <a:rPr lang="ru-RU" dirty="0">
                <a:latin typeface="Sylfaen" pitchFamily="18" charset="0"/>
              </a:rPr>
              <a:t> Консультация детского стоматолога становится обязательной в 12 месяцев, ранее — в 1 месяц.</a:t>
            </a:r>
            <a:endParaRPr lang="en-US" dirty="0">
              <a:latin typeface="Sylfaen" pitchFamily="18" charset="0"/>
            </a:endParaRPr>
          </a:p>
          <a:p>
            <a:endParaRPr lang="ru-RU" dirty="0">
              <a:latin typeface="Sylfaen" pitchFamily="18" charset="0"/>
            </a:endParaRPr>
          </a:p>
          <a:p>
            <a:r>
              <a:rPr lang="ru-RU" b="1" dirty="0">
                <a:latin typeface="Sylfaen" pitchFamily="18" charset="0"/>
              </a:rPr>
              <a:t>Офтальмолог:</a:t>
            </a:r>
            <a:r>
              <a:rPr lang="ru-RU" dirty="0">
                <a:latin typeface="Sylfaen" pitchFamily="18" charset="0"/>
              </a:rPr>
              <a:t> Осмотр в 1 месяц и 1 год проводится с расширением зрачка (</a:t>
            </a:r>
            <a:r>
              <a:rPr lang="ru-RU" dirty="0" err="1">
                <a:latin typeface="Sylfaen" pitchFamily="18" charset="0"/>
              </a:rPr>
              <a:t>мидриаз</a:t>
            </a:r>
            <a:r>
              <a:rPr lang="ru-RU" dirty="0">
                <a:latin typeface="Sylfaen" pitchFamily="18" charset="0"/>
              </a:rPr>
              <a:t>)</a:t>
            </a:r>
            <a:endParaRPr lang="en-US" dirty="0">
              <a:latin typeface="Sylfaen" pitchFamily="18" charset="0"/>
            </a:endParaRPr>
          </a:p>
          <a:p>
            <a:endParaRPr lang="ru-RU" dirty="0">
              <a:latin typeface="Sylfaen" pitchFamily="18" charset="0"/>
            </a:endParaRPr>
          </a:p>
          <a:p>
            <a:r>
              <a:rPr lang="ru-RU" b="1" dirty="0">
                <a:latin typeface="Sylfaen" pitchFamily="18" charset="0"/>
              </a:rPr>
              <a:t>ЛОР:</a:t>
            </a:r>
            <a:r>
              <a:rPr lang="ru-RU" dirty="0">
                <a:latin typeface="Sylfaen" pitchFamily="18" charset="0"/>
              </a:rPr>
              <a:t> Осмотр в 1 год и 6 лет включает исследование вызванной </a:t>
            </a:r>
            <a:r>
              <a:rPr lang="ru-RU" dirty="0" err="1">
                <a:latin typeface="Sylfaen" pitchFamily="18" charset="0"/>
              </a:rPr>
              <a:t>отоакустической</a:t>
            </a:r>
            <a:r>
              <a:rPr lang="ru-RU" dirty="0">
                <a:latin typeface="Sylfaen" pitchFamily="18" charset="0"/>
              </a:rPr>
              <a:t> эмиссии (исследование слуха).</a:t>
            </a:r>
            <a:endParaRPr lang="en-US" dirty="0">
              <a:latin typeface="Sylfaen" pitchFamily="18" charset="0"/>
            </a:endParaRPr>
          </a:p>
          <a:p>
            <a:endParaRPr lang="ru-RU" dirty="0">
              <a:latin typeface="Sylfaen" pitchFamily="18" charset="0"/>
            </a:endParaRPr>
          </a:p>
          <a:p>
            <a:r>
              <a:rPr lang="ru-RU" b="1" dirty="0">
                <a:latin typeface="Sylfaen" pitchFamily="18" charset="0"/>
              </a:rPr>
              <a:t>Репродуктивное здоровье:</a:t>
            </a:r>
            <a:r>
              <a:rPr lang="ru-RU" dirty="0">
                <a:latin typeface="Sylfaen" pitchFamily="18" charset="0"/>
              </a:rPr>
              <a:t> В 6 лет проводится первый осмотр урологом-</a:t>
            </a:r>
            <a:r>
              <a:rPr lang="ru-RU" dirty="0" err="1">
                <a:latin typeface="Sylfaen" pitchFamily="18" charset="0"/>
              </a:rPr>
              <a:t>андрологом</a:t>
            </a:r>
            <a:r>
              <a:rPr lang="ru-RU" dirty="0">
                <a:latin typeface="Sylfaen" pitchFamily="18" charset="0"/>
              </a:rPr>
              <a:t> у мальчиков и гинекологом у девочек, с последующими ежегодными осмотрами с 13 лет.</a:t>
            </a:r>
            <a:endParaRPr lang="en-US" dirty="0">
              <a:latin typeface="Sylfaen" pitchFamily="18" charset="0"/>
            </a:endParaRPr>
          </a:p>
          <a:p>
            <a:pPr algn="ctr"/>
            <a:endParaRPr lang="ru-RU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0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A63AF0-D5F8-5CB8-4A41-815FEC15D237}"/>
              </a:ext>
            </a:extLst>
          </p:cNvPr>
          <p:cNvSpPr txBox="1"/>
          <p:nvPr/>
        </p:nvSpPr>
        <p:spPr>
          <a:xfrm>
            <a:off x="306813" y="6368979"/>
            <a:ext cx="1133016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i="0" dirty="0">
                <a:effectLst/>
                <a:latin typeface="Trebuchet MS" panose="020B0603020202020204" pitchFamily="34" charset="0"/>
              </a:rPr>
              <a:t>Справочник по выявлению пациентов с редкими </a:t>
            </a:r>
            <a:r>
              <a:rPr lang="ru-RU" sz="800" i="0" dirty="0" err="1">
                <a:effectLst/>
                <a:latin typeface="Trebuchet MS" panose="020B0603020202020204" pitchFamily="34" charset="0"/>
              </a:rPr>
              <a:t>орфанными</a:t>
            </a:r>
            <a:r>
              <a:rPr lang="ru-RU" sz="800" i="0" dirty="0">
                <a:effectLst/>
                <a:latin typeface="Trebuchet MS" panose="020B0603020202020204" pitchFamily="34" charset="0"/>
              </a:rPr>
              <a:t> болезнями в ходе проведения профилактических осмотров. Под редакцией А.А. Баранова, Л.С. </a:t>
            </a:r>
            <a:r>
              <a:rPr lang="ru-RU" sz="800" i="0" dirty="0" err="1">
                <a:effectLst/>
                <a:latin typeface="Trebuchet MS" panose="020B0603020202020204" pitchFamily="34" charset="0"/>
              </a:rPr>
              <a:t>Намазовой</a:t>
            </a:r>
            <a:r>
              <a:rPr lang="ru-RU" sz="800" i="0" dirty="0">
                <a:effectLst/>
                <a:latin typeface="Trebuchet MS" panose="020B0603020202020204" pitchFamily="34" charset="0"/>
              </a:rPr>
              <a:t>-Барановой, Н.Д. </a:t>
            </a:r>
            <a:r>
              <a:rPr lang="ru-RU" sz="800" i="0" dirty="0" err="1">
                <a:effectLst/>
                <a:latin typeface="Trebuchet MS" panose="020B0603020202020204" pitchFamily="34" charset="0"/>
              </a:rPr>
              <a:t>Вашакмадзе</a:t>
            </a:r>
            <a:r>
              <a:rPr lang="ru-RU" sz="800" dirty="0">
                <a:latin typeface="Trebuchet MS" panose="020B0603020202020204" pitchFamily="34" charset="0"/>
              </a:rPr>
              <a:t>. </a:t>
            </a:r>
            <a:r>
              <a:rPr lang="ru-RU" sz="800" dirty="0" err="1">
                <a:latin typeface="Trebuchet MS" panose="020B0603020202020204" pitchFamily="34" charset="0"/>
              </a:rPr>
              <a:t>ПедиатрЪ</a:t>
            </a:r>
            <a:r>
              <a:rPr lang="ru-RU" sz="800" dirty="0">
                <a:latin typeface="Trebuchet MS" panose="020B0603020202020204" pitchFamily="34" charset="0"/>
              </a:rPr>
              <a:t>. 2025 С. </a:t>
            </a:r>
            <a:r>
              <a:rPr lang="ru-RU" sz="800" i="0" dirty="0">
                <a:effectLst/>
                <a:latin typeface="Trebuchet MS" panose="020B0603020202020204" pitchFamily="34" charset="0"/>
              </a:rPr>
              <a:t>376.</a:t>
            </a:r>
            <a:endParaRPr lang="ru-RU" sz="800" dirty="0">
              <a:latin typeface="Trebuchet MS" panose="020B0603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C3AD08-5529-6A48-9896-BD48E98F0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747" y="75901"/>
            <a:ext cx="6718300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5-конечная звезда 2">
            <a:extLst>
              <a:ext uri="{FF2B5EF4-FFF2-40B4-BE49-F238E27FC236}">
                <a16:creationId xmlns:a16="http://schemas.microsoft.com/office/drawing/2014/main" id="{597A6BB6-C8AA-5E40-9300-0AB2C3A646DB}"/>
              </a:ext>
            </a:extLst>
          </p:cNvPr>
          <p:cNvSpPr/>
          <p:nvPr/>
        </p:nvSpPr>
        <p:spPr>
          <a:xfrm>
            <a:off x="2612747" y="2037521"/>
            <a:ext cx="327992" cy="3776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>
            <a:extLst>
              <a:ext uri="{FF2B5EF4-FFF2-40B4-BE49-F238E27FC236}">
                <a16:creationId xmlns:a16="http://schemas.microsoft.com/office/drawing/2014/main" id="{83643DDB-367E-FF4A-A661-94825695D91E}"/>
              </a:ext>
            </a:extLst>
          </p:cNvPr>
          <p:cNvSpPr/>
          <p:nvPr/>
        </p:nvSpPr>
        <p:spPr>
          <a:xfrm>
            <a:off x="2612747" y="3276301"/>
            <a:ext cx="327992" cy="3776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>
            <a:extLst>
              <a:ext uri="{FF2B5EF4-FFF2-40B4-BE49-F238E27FC236}">
                <a16:creationId xmlns:a16="http://schemas.microsoft.com/office/drawing/2014/main" id="{8FC83875-0149-1D44-869D-1E35DC5056DC}"/>
              </a:ext>
            </a:extLst>
          </p:cNvPr>
          <p:cNvSpPr/>
          <p:nvPr/>
        </p:nvSpPr>
        <p:spPr>
          <a:xfrm>
            <a:off x="2612747" y="5012634"/>
            <a:ext cx="327992" cy="3776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7E475548-08F8-794D-883F-456CF2ABB11D}"/>
              </a:ext>
            </a:extLst>
          </p:cNvPr>
          <p:cNvSpPr/>
          <p:nvPr/>
        </p:nvSpPr>
        <p:spPr>
          <a:xfrm>
            <a:off x="472893" y="391481"/>
            <a:ext cx="10822566" cy="564118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5D53BE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Sylfaen" pitchFamily="18" charset="0"/>
              </a:rPr>
              <a:t>Основные изменения</a:t>
            </a:r>
            <a:endParaRPr lang="en-US" sz="2800" b="1" dirty="0">
              <a:solidFill>
                <a:srgbClr val="FF0000"/>
              </a:solidFill>
              <a:latin typeface="Sylfaen" pitchFamily="18" charset="0"/>
            </a:endParaRPr>
          </a:p>
          <a:p>
            <a:pPr algn="ctr"/>
            <a:endParaRPr lang="ru-RU" sz="2800" b="1" dirty="0">
              <a:latin typeface="Sylfaen" pitchFamily="18" charset="0"/>
            </a:endParaRPr>
          </a:p>
          <a:p>
            <a:pPr algn="ctr"/>
            <a:r>
              <a:rPr lang="ru-RU" sz="2800" b="1" dirty="0">
                <a:latin typeface="Sylfaen" pitchFamily="18" charset="0"/>
              </a:rPr>
              <a:t>Педиатр:</a:t>
            </a:r>
            <a:r>
              <a:rPr lang="ru-RU" sz="2800" dirty="0">
                <a:latin typeface="Sylfaen" pitchFamily="18" charset="0"/>
              </a:rPr>
              <a:t> При осмотре педиатр теперь рассчитывает и фиксирует в карте отклонения от стандартного отклонения индекса массы тела для своевременного выявления риска ожирения</a:t>
            </a:r>
            <a:r>
              <a:rPr lang="en-US" sz="2800" dirty="0">
                <a:latin typeface="Sylfaen" pitchFamily="18" charset="0"/>
              </a:rPr>
              <a:t> </a:t>
            </a:r>
            <a:r>
              <a:rPr lang="ru-RU" sz="2800" dirty="0">
                <a:latin typeface="Sylfaen" pitchFamily="18" charset="0"/>
              </a:rPr>
              <a:t> и дефицита массы тела.</a:t>
            </a:r>
            <a:br>
              <a:rPr lang="ru-RU" sz="2800" dirty="0">
                <a:latin typeface="Sylfaen" pitchFamily="18" charset="0"/>
              </a:rPr>
            </a:br>
            <a:endParaRPr lang="ru-RU" sz="2800" dirty="0">
              <a:latin typeface="Sylfaen" pitchFamily="18" charset="0"/>
            </a:endParaRPr>
          </a:p>
          <a:p>
            <a:pPr algn="ctr"/>
            <a:endParaRPr lang="ru-RU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N01094-H.jpg" descr="N01094-H.jpg">
            <a:extLst>
              <a:ext uri="{FF2B5EF4-FFF2-40B4-BE49-F238E27FC236}">
                <a16:creationId xmlns:a16="http://schemas.microsoft.com/office/drawing/2014/main" id="{48E829FC-1951-D54C-99CE-5717D0AFC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878" y="4434401"/>
            <a:ext cx="2487996" cy="1913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stockphoto-1338223697-1024x1024.jpeg" descr="istockphoto-1338223697-1024x1024.jpeg">
            <a:extLst>
              <a:ext uri="{FF2B5EF4-FFF2-40B4-BE49-F238E27FC236}">
                <a16:creationId xmlns:a16="http://schemas.microsoft.com/office/drawing/2014/main" id="{CA7BA116-C865-A64C-89C3-3E6BE3AB3E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609" r="73390" b="23420"/>
          <a:stretch>
            <a:fillRect/>
          </a:stretch>
        </p:blipFill>
        <p:spPr>
          <a:xfrm>
            <a:off x="10539338" y="2925653"/>
            <a:ext cx="1512241" cy="28371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212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N01094-H.jpg" descr="N01094-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22" y="4202732"/>
            <a:ext cx="3451849" cy="2655268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Антропометрия"/>
          <p:cNvSpPr txBox="1">
            <a:spLocks noGrp="1"/>
          </p:cNvSpPr>
          <p:nvPr>
            <p:ph type="title"/>
          </p:nvPr>
        </p:nvSpPr>
        <p:spPr>
          <a:xfrm>
            <a:off x="3645074" y="27379"/>
            <a:ext cx="4672208" cy="11148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sz="4400" dirty="0" err="1">
                <a:solidFill>
                  <a:srgbClr val="FF0000"/>
                </a:solidFill>
              </a:rPr>
              <a:t>Антропометрия</a:t>
            </a:r>
            <a:r>
              <a:rPr sz="4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9" name="У детей до 2 лет"/>
          <p:cNvSpPr txBox="1"/>
          <p:nvPr/>
        </p:nvSpPr>
        <p:spPr>
          <a:xfrm>
            <a:off x="618214" y="386796"/>
            <a:ext cx="2366674" cy="412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700" b="1">
                <a:solidFill>
                  <a:srgbClr val="2253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350" b="0" dirty="0" err="1">
                <a:solidFill>
                  <a:srgbClr val="0432FF"/>
                </a:solidFill>
              </a:rPr>
              <a:t>У</a:t>
            </a:r>
            <a:r>
              <a:rPr sz="2350" b="0" dirty="0">
                <a:solidFill>
                  <a:srgbClr val="0432FF"/>
                </a:solidFill>
              </a:rPr>
              <a:t> </a:t>
            </a:r>
            <a:r>
              <a:rPr sz="2350" b="0" dirty="0" err="1">
                <a:solidFill>
                  <a:srgbClr val="0432FF"/>
                </a:solidFill>
              </a:rPr>
              <a:t>детей</a:t>
            </a:r>
            <a:r>
              <a:rPr sz="2350" b="0" dirty="0">
                <a:solidFill>
                  <a:srgbClr val="0432FF"/>
                </a:solidFill>
              </a:rPr>
              <a:t> </a:t>
            </a:r>
            <a:r>
              <a:rPr sz="2350" b="0" dirty="0" err="1">
                <a:solidFill>
                  <a:srgbClr val="0432FF"/>
                </a:solidFill>
              </a:rPr>
              <a:t>до</a:t>
            </a:r>
            <a:r>
              <a:rPr sz="2350" b="0" dirty="0">
                <a:solidFill>
                  <a:srgbClr val="0432FF"/>
                </a:solidFill>
              </a:rPr>
              <a:t> 2 </a:t>
            </a:r>
            <a:r>
              <a:rPr sz="2350" b="0" dirty="0" err="1">
                <a:solidFill>
                  <a:srgbClr val="0432FF"/>
                </a:solidFill>
              </a:rPr>
              <a:t>лет</a:t>
            </a:r>
            <a:endParaRPr sz="2350" b="0" dirty="0">
              <a:solidFill>
                <a:srgbClr val="0432FF"/>
              </a:solidFill>
            </a:endParaRPr>
          </a:p>
        </p:txBody>
      </p:sp>
      <p:pic>
        <p:nvPicPr>
          <p:cNvPr id="210" name="4449_11_7-supine-length-measurement-child.jpeg" descr="4449_11_7-supine-length-measurement-child.jpeg"/>
          <p:cNvPicPr>
            <a:picLocks noChangeAspect="1"/>
          </p:cNvPicPr>
          <p:nvPr/>
        </p:nvPicPr>
        <p:blipFill>
          <a:blip r:embed="rId3"/>
          <a:srcRect b="6037"/>
          <a:stretch>
            <a:fillRect/>
          </a:stretch>
        </p:blipFill>
        <p:spPr>
          <a:xfrm>
            <a:off x="211110" y="1442682"/>
            <a:ext cx="4853070" cy="2385465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Фиксация головы"/>
          <p:cNvSpPr txBox="1"/>
          <p:nvPr/>
        </p:nvSpPr>
        <p:spPr>
          <a:xfrm>
            <a:off x="3771238" y="3842922"/>
            <a:ext cx="940963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b="1"/>
            </a:lvl1pPr>
          </a:lstStyle>
          <a:p>
            <a:r>
              <a:rPr sz="900" dirty="0" err="1"/>
              <a:t>Фиксация</a:t>
            </a:r>
            <a:r>
              <a:rPr sz="900" dirty="0"/>
              <a:t> </a:t>
            </a:r>
            <a:r>
              <a:rPr sz="900" dirty="0" err="1"/>
              <a:t>головы</a:t>
            </a:r>
            <a:endParaRPr sz="900" dirty="0"/>
          </a:p>
        </p:txBody>
      </p:sp>
      <p:sp>
        <p:nvSpPr>
          <p:cNvPr id="212" name="Фиксация коленных…"/>
          <p:cNvSpPr txBox="1"/>
          <p:nvPr/>
        </p:nvSpPr>
        <p:spPr>
          <a:xfrm>
            <a:off x="1627665" y="3878461"/>
            <a:ext cx="1098058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defRPr b="1"/>
            </a:pPr>
            <a:r>
              <a:rPr sz="900" dirty="0" err="1"/>
              <a:t>Фиксация</a:t>
            </a:r>
            <a:r>
              <a:rPr sz="900" dirty="0"/>
              <a:t> </a:t>
            </a:r>
            <a:r>
              <a:rPr sz="900" dirty="0" err="1"/>
              <a:t>коленных</a:t>
            </a:r>
            <a:r>
              <a:rPr sz="900" dirty="0"/>
              <a:t> </a:t>
            </a:r>
          </a:p>
          <a:p>
            <a:pPr>
              <a:defRPr b="1"/>
            </a:pPr>
            <a:r>
              <a:rPr sz="900" dirty="0" err="1"/>
              <a:t>суставов</a:t>
            </a:r>
            <a:endParaRPr sz="900" dirty="0"/>
          </a:p>
        </p:txBody>
      </p:sp>
      <p:sp>
        <p:nvSpPr>
          <p:cNvPr id="213" name="Фиксация стоп"/>
          <p:cNvSpPr txBox="1"/>
          <p:nvPr/>
        </p:nvSpPr>
        <p:spPr>
          <a:xfrm>
            <a:off x="487878" y="3937820"/>
            <a:ext cx="790281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b="1"/>
            </a:lvl1pPr>
          </a:lstStyle>
          <a:p>
            <a:r>
              <a:rPr sz="900" dirty="0" err="1"/>
              <a:t>Фиксация</a:t>
            </a:r>
            <a:r>
              <a:rPr sz="900" dirty="0"/>
              <a:t> </a:t>
            </a:r>
            <a:r>
              <a:rPr sz="900" dirty="0" err="1"/>
              <a:t>стоп</a:t>
            </a:r>
            <a:endParaRPr sz="900" dirty="0"/>
          </a:p>
        </p:txBody>
      </p:sp>
      <p:sp>
        <p:nvSpPr>
          <p:cNvPr id="214" name="Длина тела"/>
          <p:cNvSpPr txBox="1"/>
          <p:nvPr/>
        </p:nvSpPr>
        <p:spPr>
          <a:xfrm>
            <a:off x="1069908" y="929927"/>
            <a:ext cx="1482072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200" b="1">
                <a:solidFill>
                  <a:srgbClr val="2253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100" b="0" dirty="0" err="1">
                <a:solidFill>
                  <a:srgbClr val="0432FF"/>
                </a:solidFill>
              </a:rPr>
              <a:t>Длина</a:t>
            </a:r>
            <a:r>
              <a:rPr sz="2100" b="0" dirty="0">
                <a:solidFill>
                  <a:srgbClr val="0432FF"/>
                </a:solidFill>
              </a:rPr>
              <a:t> </a:t>
            </a:r>
            <a:r>
              <a:rPr sz="2100" b="0" dirty="0" err="1">
                <a:solidFill>
                  <a:srgbClr val="0432FF"/>
                </a:solidFill>
              </a:rPr>
              <a:t>тела</a:t>
            </a:r>
            <a:endParaRPr sz="2100" b="0" dirty="0">
              <a:solidFill>
                <a:srgbClr val="0432FF"/>
              </a:solidFill>
            </a:endParaRPr>
          </a:p>
        </p:txBody>
      </p:sp>
      <p:sp>
        <p:nvSpPr>
          <p:cNvPr id="215" name="Масса тела"/>
          <p:cNvSpPr txBox="1"/>
          <p:nvPr/>
        </p:nvSpPr>
        <p:spPr>
          <a:xfrm>
            <a:off x="298735" y="4748303"/>
            <a:ext cx="1488293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200" b="1">
                <a:solidFill>
                  <a:srgbClr val="2253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100" b="0" dirty="0" err="1">
                <a:solidFill>
                  <a:srgbClr val="0432FF"/>
                </a:solidFill>
              </a:rPr>
              <a:t>Масса</a:t>
            </a:r>
            <a:r>
              <a:rPr sz="2100" b="0" dirty="0">
                <a:solidFill>
                  <a:srgbClr val="0432FF"/>
                </a:solidFill>
              </a:rPr>
              <a:t> </a:t>
            </a:r>
            <a:r>
              <a:rPr sz="2100" b="0" dirty="0" err="1">
                <a:solidFill>
                  <a:srgbClr val="0432FF"/>
                </a:solidFill>
              </a:rPr>
              <a:t>тела</a:t>
            </a:r>
            <a:endParaRPr sz="2100" b="0" dirty="0">
              <a:solidFill>
                <a:srgbClr val="0432FF"/>
              </a:solidFill>
            </a:endParaRPr>
          </a:p>
        </p:txBody>
      </p:sp>
      <p:sp>
        <p:nvSpPr>
          <p:cNvPr id="216" name="Изображения взяты из интернет источника общего доступа"/>
          <p:cNvSpPr txBox="1"/>
          <p:nvPr/>
        </p:nvSpPr>
        <p:spPr>
          <a:xfrm>
            <a:off x="4241719" y="6557032"/>
            <a:ext cx="3650038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400">
                <a:solidFill>
                  <a:srgbClr val="2253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000" dirty="0" err="1"/>
              <a:t>Изображения</a:t>
            </a:r>
            <a:r>
              <a:rPr sz="1000" dirty="0"/>
              <a:t> </a:t>
            </a:r>
            <a:r>
              <a:rPr sz="1000" dirty="0" err="1"/>
              <a:t>взяты</a:t>
            </a:r>
            <a:r>
              <a:rPr sz="1000" dirty="0"/>
              <a:t> </a:t>
            </a:r>
            <a:r>
              <a:rPr sz="1000" dirty="0" err="1"/>
              <a:t>из</a:t>
            </a:r>
            <a:r>
              <a:rPr sz="1000" dirty="0"/>
              <a:t> </a:t>
            </a:r>
            <a:r>
              <a:rPr sz="1000" dirty="0" err="1"/>
              <a:t>интернет</a:t>
            </a:r>
            <a:r>
              <a:rPr lang="ru-RU" sz="1000" dirty="0"/>
              <a:t>-</a:t>
            </a:r>
            <a:r>
              <a:rPr sz="1000" dirty="0" err="1"/>
              <a:t>источника</a:t>
            </a:r>
            <a:r>
              <a:rPr sz="1000" dirty="0"/>
              <a:t> </a:t>
            </a:r>
            <a:r>
              <a:rPr sz="1000" dirty="0" err="1"/>
              <a:t>общего</a:t>
            </a:r>
            <a:r>
              <a:rPr sz="1000" dirty="0"/>
              <a:t> </a:t>
            </a:r>
            <a:r>
              <a:rPr sz="1000" dirty="0" err="1"/>
              <a:t>доступа</a:t>
            </a:r>
            <a:endParaRPr sz="1000" dirty="0"/>
          </a:p>
        </p:txBody>
      </p:sp>
      <p:pic>
        <p:nvPicPr>
          <p:cNvPr id="12" name="istockphoto-1338223697-1024x1024.jpeg" descr="istockphoto-1338223697-1024x1024.jpeg">
            <a:extLst>
              <a:ext uri="{FF2B5EF4-FFF2-40B4-BE49-F238E27FC236}">
                <a16:creationId xmlns:a16="http://schemas.microsoft.com/office/drawing/2014/main" id="{4B98A0BC-F706-FF4A-88BD-91E4ED76E7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609" r="73390" b="23420"/>
          <a:stretch>
            <a:fillRect/>
          </a:stretch>
        </p:blipFill>
        <p:spPr>
          <a:xfrm>
            <a:off x="6430758" y="2159500"/>
            <a:ext cx="2098085" cy="39362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Масса тела">
            <a:extLst>
              <a:ext uri="{FF2B5EF4-FFF2-40B4-BE49-F238E27FC236}">
                <a16:creationId xmlns:a16="http://schemas.microsoft.com/office/drawing/2014/main" id="{DA815142-5108-A449-9DF3-DC4587F9C156}"/>
              </a:ext>
            </a:extLst>
          </p:cNvPr>
          <p:cNvSpPr txBox="1"/>
          <p:nvPr/>
        </p:nvSpPr>
        <p:spPr>
          <a:xfrm>
            <a:off x="6762241" y="1726409"/>
            <a:ext cx="1488293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200" b="1">
                <a:solidFill>
                  <a:srgbClr val="2253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100" b="0" dirty="0" err="1">
                <a:solidFill>
                  <a:srgbClr val="0432FF"/>
                </a:solidFill>
              </a:rPr>
              <a:t>Масса</a:t>
            </a:r>
            <a:r>
              <a:rPr sz="2100" b="0" dirty="0">
                <a:solidFill>
                  <a:srgbClr val="0432FF"/>
                </a:solidFill>
              </a:rPr>
              <a:t> </a:t>
            </a:r>
            <a:r>
              <a:rPr sz="2100" b="0" dirty="0" err="1">
                <a:solidFill>
                  <a:srgbClr val="0432FF"/>
                </a:solidFill>
              </a:rPr>
              <a:t>тела</a:t>
            </a:r>
            <a:endParaRPr sz="2100" b="0" dirty="0">
              <a:solidFill>
                <a:srgbClr val="0432FF"/>
              </a:solidFill>
            </a:endParaRPr>
          </a:p>
        </p:txBody>
      </p:sp>
      <p:sp>
        <p:nvSpPr>
          <p:cNvPr id="14" name="Рост">
            <a:extLst>
              <a:ext uri="{FF2B5EF4-FFF2-40B4-BE49-F238E27FC236}">
                <a16:creationId xmlns:a16="http://schemas.microsoft.com/office/drawing/2014/main" id="{44B1DE53-BEB5-944E-BE2B-8587FFD7C038}"/>
              </a:ext>
            </a:extLst>
          </p:cNvPr>
          <p:cNvSpPr txBox="1"/>
          <p:nvPr/>
        </p:nvSpPr>
        <p:spPr>
          <a:xfrm>
            <a:off x="10964272" y="1304388"/>
            <a:ext cx="626133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200" b="1">
                <a:solidFill>
                  <a:srgbClr val="2253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100" b="0" dirty="0" err="1">
                <a:solidFill>
                  <a:srgbClr val="0432FF"/>
                </a:solidFill>
              </a:rPr>
              <a:t>Рост</a:t>
            </a:r>
            <a:endParaRPr sz="2100" b="0" dirty="0">
              <a:solidFill>
                <a:srgbClr val="0432FF"/>
              </a:solidFill>
            </a:endParaRPr>
          </a:p>
        </p:txBody>
      </p:sp>
      <p:pic>
        <p:nvPicPr>
          <p:cNvPr id="15" name="Figure-5-Taking-length-infantometer-and-height-stadiometer-measurements-9.jpg" descr="Figure-5-Taking-length-infantometer-and-height-stadiometer-measurements-9.jpg">
            <a:extLst>
              <a:ext uri="{FF2B5EF4-FFF2-40B4-BE49-F238E27FC236}">
                <a16:creationId xmlns:a16="http://schemas.microsoft.com/office/drawing/2014/main" id="{FAAC846F-B705-A744-935C-A01FFA7BC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9048" y="1959363"/>
            <a:ext cx="2930574" cy="376711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У детей старше 2 лет">
            <a:extLst>
              <a:ext uri="{FF2B5EF4-FFF2-40B4-BE49-F238E27FC236}">
                <a16:creationId xmlns:a16="http://schemas.microsoft.com/office/drawing/2014/main" id="{102EDA6B-3317-6C4E-8D54-F0F14A8983CE}"/>
              </a:ext>
            </a:extLst>
          </p:cNvPr>
          <p:cNvSpPr txBox="1"/>
          <p:nvPr/>
        </p:nvSpPr>
        <p:spPr>
          <a:xfrm>
            <a:off x="8446018" y="377387"/>
            <a:ext cx="3054169" cy="412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700" b="1">
                <a:solidFill>
                  <a:srgbClr val="2253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350" b="0" dirty="0" err="1">
                <a:solidFill>
                  <a:srgbClr val="0432FF"/>
                </a:solidFill>
              </a:rPr>
              <a:t>У</a:t>
            </a:r>
            <a:r>
              <a:rPr sz="2350" b="0" dirty="0">
                <a:solidFill>
                  <a:srgbClr val="0432FF"/>
                </a:solidFill>
              </a:rPr>
              <a:t> </a:t>
            </a:r>
            <a:r>
              <a:rPr sz="2350" b="0" dirty="0" err="1">
                <a:solidFill>
                  <a:srgbClr val="0432FF"/>
                </a:solidFill>
              </a:rPr>
              <a:t>детей</a:t>
            </a:r>
            <a:r>
              <a:rPr sz="2350" b="0" dirty="0">
                <a:solidFill>
                  <a:srgbClr val="0432FF"/>
                </a:solidFill>
              </a:rPr>
              <a:t> </a:t>
            </a:r>
            <a:r>
              <a:rPr sz="2350" b="0" dirty="0" err="1">
                <a:solidFill>
                  <a:srgbClr val="0432FF"/>
                </a:solidFill>
              </a:rPr>
              <a:t>старше</a:t>
            </a:r>
            <a:r>
              <a:rPr sz="2350" b="0" dirty="0">
                <a:solidFill>
                  <a:srgbClr val="0432FF"/>
                </a:solidFill>
              </a:rPr>
              <a:t> 2 </a:t>
            </a:r>
            <a:r>
              <a:rPr sz="2350" b="0" dirty="0" err="1">
                <a:solidFill>
                  <a:srgbClr val="0432FF"/>
                </a:solidFill>
              </a:rPr>
              <a:t>лет</a:t>
            </a:r>
            <a:endParaRPr sz="2350" b="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0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A63AF0-D5F8-5CB8-4A41-815FEC15D237}"/>
              </a:ext>
            </a:extLst>
          </p:cNvPr>
          <p:cNvSpPr txBox="1"/>
          <p:nvPr/>
        </p:nvSpPr>
        <p:spPr>
          <a:xfrm>
            <a:off x="306813" y="6368979"/>
            <a:ext cx="1133016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i="0" dirty="0">
                <a:effectLst/>
                <a:latin typeface="Trebuchet MS" panose="020B0603020202020204" pitchFamily="34" charset="0"/>
              </a:rPr>
              <a:t>Справочник по выявлению пациентов с редкими </a:t>
            </a:r>
            <a:r>
              <a:rPr lang="ru-RU" sz="800" i="0" dirty="0" err="1">
                <a:effectLst/>
                <a:latin typeface="Trebuchet MS" panose="020B0603020202020204" pitchFamily="34" charset="0"/>
              </a:rPr>
              <a:t>орфанными</a:t>
            </a:r>
            <a:r>
              <a:rPr lang="ru-RU" sz="800" i="0" dirty="0">
                <a:effectLst/>
                <a:latin typeface="Trebuchet MS" panose="020B0603020202020204" pitchFamily="34" charset="0"/>
              </a:rPr>
              <a:t> болезнями в ходе проведения профилактических осмотров. Под редакцией А.А. Баранова, Л.С. </a:t>
            </a:r>
            <a:r>
              <a:rPr lang="ru-RU" sz="800" i="0" dirty="0" err="1">
                <a:effectLst/>
                <a:latin typeface="Trebuchet MS" panose="020B0603020202020204" pitchFamily="34" charset="0"/>
              </a:rPr>
              <a:t>Намазовой</a:t>
            </a:r>
            <a:r>
              <a:rPr lang="ru-RU" sz="800" i="0" dirty="0">
                <a:effectLst/>
                <a:latin typeface="Trebuchet MS" panose="020B0603020202020204" pitchFamily="34" charset="0"/>
              </a:rPr>
              <a:t>-Барановой, Н.Д. </a:t>
            </a:r>
            <a:r>
              <a:rPr lang="ru-RU" sz="800" i="0" dirty="0" err="1">
                <a:effectLst/>
                <a:latin typeface="Trebuchet MS" panose="020B0603020202020204" pitchFamily="34" charset="0"/>
              </a:rPr>
              <a:t>Вашакмадзе</a:t>
            </a:r>
            <a:r>
              <a:rPr lang="ru-RU" sz="800" dirty="0">
                <a:latin typeface="Trebuchet MS" panose="020B0603020202020204" pitchFamily="34" charset="0"/>
              </a:rPr>
              <a:t>. </a:t>
            </a:r>
            <a:r>
              <a:rPr lang="ru-RU" sz="800" dirty="0" err="1">
                <a:latin typeface="Trebuchet MS" panose="020B0603020202020204" pitchFamily="34" charset="0"/>
              </a:rPr>
              <a:t>ПедиатрЪ</a:t>
            </a:r>
            <a:r>
              <a:rPr lang="ru-RU" sz="800" dirty="0">
                <a:latin typeface="Trebuchet MS" panose="020B0603020202020204" pitchFamily="34" charset="0"/>
              </a:rPr>
              <a:t>. 2025 С. </a:t>
            </a:r>
            <a:r>
              <a:rPr lang="ru-RU" sz="800" i="0" dirty="0">
                <a:effectLst/>
                <a:latin typeface="Trebuchet MS" panose="020B0603020202020204" pitchFamily="34" charset="0"/>
              </a:rPr>
              <a:t>376.</a:t>
            </a:r>
            <a:endParaRPr lang="ru-RU" sz="800" dirty="0">
              <a:latin typeface="Trebuchet MS" panose="020B0603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C3AD08-5529-6A48-9896-BD48E98F0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747" y="75901"/>
            <a:ext cx="6718300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5-конечная звезда 2">
            <a:extLst>
              <a:ext uri="{FF2B5EF4-FFF2-40B4-BE49-F238E27FC236}">
                <a16:creationId xmlns:a16="http://schemas.microsoft.com/office/drawing/2014/main" id="{597A6BB6-C8AA-5E40-9300-0AB2C3A646DB}"/>
              </a:ext>
            </a:extLst>
          </p:cNvPr>
          <p:cNvSpPr/>
          <p:nvPr/>
        </p:nvSpPr>
        <p:spPr>
          <a:xfrm>
            <a:off x="2612747" y="2037521"/>
            <a:ext cx="327992" cy="3776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>
            <a:extLst>
              <a:ext uri="{FF2B5EF4-FFF2-40B4-BE49-F238E27FC236}">
                <a16:creationId xmlns:a16="http://schemas.microsoft.com/office/drawing/2014/main" id="{83643DDB-367E-FF4A-A661-94825695D91E}"/>
              </a:ext>
            </a:extLst>
          </p:cNvPr>
          <p:cNvSpPr/>
          <p:nvPr/>
        </p:nvSpPr>
        <p:spPr>
          <a:xfrm>
            <a:off x="2612747" y="3276301"/>
            <a:ext cx="327992" cy="3776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>
            <a:extLst>
              <a:ext uri="{FF2B5EF4-FFF2-40B4-BE49-F238E27FC236}">
                <a16:creationId xmlns:a16="http://schemas.microsoft.com/office/drawing/2014/main" id="{8FC83875-0149-1D44-869D-1E35DC5056DC}"/>
              </a:ext>
            </a:extLst>
          </p:cNvPr>
          <p:cNvSpPr/>
          <p:nvPr/>
        </p:nvSpPr>
        <p:spPr>
          <a:xfrm>
            <a:off x="2612747" y="5012634"/>
            <a:ext cx="327992" cy="3776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7E475548-08F8-794D-883F-456CF2ABB11D}"/>
              </a:ext>
            </a:extLst>
          </p:cNvPr>
          <p:cNvSpPr/>
          <p:nvPr/>
        </p:nvSpPr>
        <p:spPr>
          <a:xfrm>
            <a:off x="772438" y="1024002"/>
            <a:ext cx="10647123" cy="480999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5D53BE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2800" b="1" dirty="0">
                <a:latin typeface="Sylfaen" pitchFamily="18" charset="0"/>
              </a:rPr>
              <a:t>Основные изменения</a:t>
            </a:r>
            <a:endParaRPr lang="en-US" sz="2800" b="1" dirty="0">
              <a:latin typeface="Sylfaen" pitchFamily="18" charset="0"/>
            </a:endParaRPr>
          </a:p>
          <a:p>
            <a:pPr algn="ctr"/>
            <a:endParaRPr lang="ru-RU" sz="2800" b="1" dirty="0">
              <a:latin typeface="Sylfaen" pitchFamily="18" charset="0"/>
            </a:endParaRPr>
          </a:p>
          <a:p>
            <a:r>
              <a:rPr lang="ru-RU" sz="2800" b="1" dirty="0">
                <a:latin typeface="Sylfaen" pitchFamily="18" charset="0"/>
              </a:rPr>
              <a:t>Холестерин:</a:t>
            </a:r>
            <a:r>
              <a:rPr lang="ru-RU" sz="2800" dirty="0">
                <a:latin typeface="Sylfaen" pitchFamily="18" charset="0"/>
              </a:rPr>
              <a:t> Детям из группы риска в 6 и 10 лет проводится экспресс-анализ крови на холестерин с помощью тест-полосок.</a:t>
            </a:r>
            <a:endParaRPr lang="en-US" sz="2800" dirty="0">
              <a:latin typeface="Sylfaen" pitchFamily="18" charset="0"/>
            </a:endParaRPr>
          </a:p>
          <a:p>
            <a:pPr algn="ctr"/>
            <a:endParaRPr lang="ru-RU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4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00C1F1-164E-A549-B5E9-10F0F4953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059" y="406846"/>
            <a:ext cx="5862978" cy="60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67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493</Words>
  <Application>Microsoft Macintosh PowerPoint</Application>
  <PresentationFormat>Широкоэкранный</PresentationFormat>
  <Paragraphs>51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Google Sans</vt:lpstr>
      <vt:lpstr>Sylfaen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Антропометрия 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заподозрить наследственное заболевание у ребенка во время осмотров? </vt:lpstr>
      <vt:lpstr>Презентация PowerPoint</vt:lpstr>
      <vt:lpstr>Презентация PowerPoint</vt:lpstr>
      <vt:lpstr>Презентация PowerPoint</vt:lpstr>
      <vt:lpstr>Проблемы</vt:lpstr>
      <vt:lpstr>БЛАГОДАРЮ ЗА ВНИМАНИЕ! nato-nato@yandex.ru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периодических медицинских осмотров несовершеннолетних: новые алгоритмы</dc:title>
  <dc:creator>Nato Vashakmadze</dc:creator>
  <cp:lastModifiedBy>Nato Vashakmadze</cp:lastModifiedBy>
  <cp:revision>80</cp:revision>
  <dcterms:created xsi:type="dcterms:W3CDTF">2025-02-20T18:05:34Z</dcterms:created>
  <dcterms:modified xsi:type="dcterms:W3CDTF">2025-11-19T09:26:59Z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9088468-0951-4aef-9cc3-0a346e475ddc_Enabled">
    <vt:lpwstr>true</vt:lpwstr>
  </property>
  <property fmtid="{D5CDD505-2E9C-101B-9397-08002B2CF9AE}" pid="3" name="MSIP_Label_d9088468-0951-4aef-9cc3-0a346e475ddc_SetDate">
    <vt:lpwstr>2025-02-24T15:56:20Z</vt:lpwstr>
  </property>
  <property fmtid="{D5CDD505-2E9C-101B-9397-08002B2CF9AE}" pid="4" name="MSIP_Label_d9088468-0951-4aef-9cc3-0a346e475ddc_Method">
    <vt:lpwstr>Privileged</vt:lpwstr>
  </property>
  <property fmtid="{D5CDD505-2E9C-101B-9397-08002B2CF9AE}" pid="5" name="MSIP_Label_d9088468-0951-4aef-9cc3-0a346e475ddc_Name">
    <vt:lpwstr>Public</vt:lpwstr>
  </property>
  <property fmtid="{D5CDD505-2E9C-101B-9397-08002B2CF9AE}" pid="6" name="MSIP_Label_d9088468-0951-4aef-9cc3-0a346e475ddc_SiteId">
    <vt:lpwstr>aca3c8d6-aa71-4e1a-a10e-03572fc58c0b</vt:lpwstr>
  </property>
  <property fmtid="{D5CDD505-2E9C-101B-9397-08002B2CF9AE}" pid="7" name="MSIP_Label_d9088468-0951-4aef-9cc3-0a346e475ddc_ActionId">
    <vt:lpwstr>b8c4931a-80e5-4974-a453-a04cece18767</vt:lpwstr>
  </property>
  <property fmtid="{D5CDD505-2E9C-101B-9397-08002B2CF9AE}" pid="8" name="MSIP_Label_d9088468-0951-4aef-9cc3-0a346e475ddc_ContentBits">
    <vt:lpwstr>0</vt:lpwstr>
  </property>
</Properties>
</file>