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8.xml" ContentType="application/vnd.openxmlformats-officedocument.theme+xml"/>
  <Override PartName="/ppt/tags/tag3.xml" ContentType="application/vnd.openxmlformats-officedocument.presentationml.tags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9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0.xml" ContentType="application/vnd.openxmlformats-officedocument.theme+xml"/>
  <Override PartName="/ppt/tags/tag4.xml" ContentType="application/vnd.openxmlformats-officedocument.presentationml.tags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1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2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1" r:id="rId3"/>
    <p:sldMasterId id="2147483674" r:id="rId4"/>
    <p:sldMasterId id="2147483682" r:id="rId5"/>
    <p:sldMasterId id="2147483737" r:id="rId6"/>
    <p:sldMasterId id="2147483751" r:id="rId7"/>
    <p:sldMasterId id="2147483771" r:id="rId8"/>
    <p:sldMasterId id="2147483784" r:id="rId9"/>
    <p:sldMasterId id="2147483821" r:id="rId10"/>
    <p:sldMasterId id="2147483833" r:id="rId11"/>
    <p:sldMasterId id="2147483855" r:id="rId12"/>
    <p:sldMasterId id="2147483868" r:id="rId13"/>
    <p:sldMasterId id="2147483884" r:id="rId14"/>
  </p:sldMasterIdLst>
  <p:notesMasterIdLst>
    <p:notesMasterId r:id="rId45"/>
  </p:notesMasterIdLst>
  <p:sldIdLst>
    <p:sldId id="320" r:id="rId15"/>
    <p:sldId id="317" r:id="rId16"/>
    <p:sldId id="321" r:id="rId17"/>
    <p:sldId id="318" r:id="rId18"/>
    <p:sldId id="287" r:id="rId19"/>
    <p:sldId id="299" r:id="rId20"/>
    <p:sldId id="330" r:id="rId21"/>
    <p:sldId id="322" r:id="rId22"/>
    <p:sldId id="319" r:id="rId23"/>
    <p:sldId id="276" r:id="rId24"/>
    <p:sldId id="331" r:id="rId25"/>
    <p:sldId id="304" r:id="rId26"/>
    <p:sldId id="329" r:id="rId27"/>
    <p:sldId id="314" r:id="rId28"/>
    <p:sldId id="327" r:id="rId29"/>
    <p:sldId id="332" r:id="rId30"/>
    <p:sldId id="333" r:id="rId31"/>
    <p:sldId id="328" r:id="rId32"/>
    <p:sldId id="323" r:id="rId33"/>
    <p:sldId id="337" r:id="rId34"/>
    <p:sldId id="325" r:id="rId35"/>
    <p:sldId id="326" r:id="rId36"/>
    <p:sldId id="324" r:id="rId37"/>
    <p:sldId id="341" r:id="rId38"/>
    <p:sldId id="338" r:id="rId39"/>
    <p:sldId id="339" r:id="rId40"/>
    <p:sldId id="297" r:id="rId41"/>
    <p:sldId id="301" r:id="rId42"/>
    <p:sldId id="334" r:id="rId43"/>
    <p:sldId id="335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78" userDrawn="1">
          <p15:clr>
            <a:srgbClr val="A4A3A4"/>
          </p15:clr>
        </p15:guide>
        <p15:guide id="4" orient="horz" pos="4065" userDrawn="1">
          <p15:clr>
            <a:srgbClr val="A4A3A4"/>
          </p15:clr>
        </p15:guide>
        <p15:guide id="6" pos="7401" userDrawn="1">
          <p15:clr>
            <a:srgbClr val="A4A3A4"/>
          </p15:clr>
        </p15:guide>
        <p15:guide id="7" pos="279" userDrawn="1">
          <p15:clr>
            <a:srgbClr val="A4A3A4"/>
          </p15:clr>
        </p15:guide>
        <p15:guide id="8" orient="horz" pos="9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8300"/>
    <a:srgbClr val="F07D00"/>
    <a:srgbClr val="50398D"/>
    <a:srgbClr val="6657A1"/>
    <a:srgbClr val="3CAFCC"/>
    <a:srgbClr val="487A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06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40" y="64"/>
      </p:cViewPr>
      <p:guideLst>
        <p:guide orient="horz" pos="2160"/>
        <p:guide pos="3840"/>
        <p:guide orient="horz" pos="278"/>
        <p:guide orient="horz" pos="4065"/>
        <p:guide pos="7401"/>
        <p:guide pos="279"/>
        <p:guide orient="horz" pos="9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47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2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0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9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slideMaster" Target="slideMasters/slideMaster13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7.xml"/><Relationship Id="rId3" Type="http://schemas.openxmlformats.org/officeDocument/2006/relationships/slideMaster" Target="slideMasters/slideMaster2.xml"/><Relationship Id="rId12" Type="http://schemas.openxmlformats.org/officeDocument/2006/relationships/slideMaster" Target="slideMasters/slideMaster11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presProps" Target="pres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764C3-B18B-48FA-80CF-77117456DBE9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4644A-87FF-4F52-9832-32F0094DB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586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kern="1200" dirty="0">
              <a:solidFill>
                <a:schemeClr val="bg1"/>
              </a:solidFill>
              <a:latin typeface="+mj-lt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7B365C-B33B-4A19-BCCC-AC6D19EC0C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506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D8BA5-0BD8-4FC7-94C7-3D2A4DEE2A0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962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kern="1200" dirty="0">
              <a:solidFill>
                <a:schemeClr val="bg1"/>
              </a:solidFill>
              <a:latin typeface="+mj-lt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7B365C-B33B-4A19-BCCC-AC6D19EC0C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463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8EAD7-FA9E-4C12-A3C2-E4969D1E0F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269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>
                <a:effectLst/>
                <a:latin typeface="Arial" panose="020B0604020202020204" pitchFamily="34" charset="0"/>
                <a:ea typeface="UniversCyr"/>
              </a:rPr>
              <a:t>Препарат доступен пациентам по федеральной, региональной льготе, в госпитальном канале, а также в розницу.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FF4F6-B6E0-2747-AFEE-4863ACEFFE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8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sv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svg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6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.xml"/><Relationship Id="rId4" Type="http://schemas.openxmlformats.org/officeDocument/2006/relationships/image" Target="../media/image2.svg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0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1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2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3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14.xml"/><Relationship Id="rId1" Type="http://schemas.openxmlformats.org/officeDocument/2006/relationships/customXml" Target="../../customXml/item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50.sv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0.svg"/><Relationship Id="rId5" Type="http://schemas.openxmlformats.org/officeDocument/2006/relationships/image" Target="../media/image30.png"/><Relationship Id="rId10" Type="http://schemas.openxmlformats.org/officeDocument/2006/relationships/image" Target="../media/image120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Layouts/_rels/slideLayout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50.sv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0.svg"/><Relationship Id="rId5" Type="http://schemas.openxmlformats.org/officeDocument/2006/relationships/image" Target="../media/image30.png"/><Relationship Id="rId10" Type="http://schemas.openxmlformats.org/officeDocument/2006/relationships/image" Target="../media/image120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Layouts/_rels/slideLayout2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0.svg"/><Relationship Id="rId5" Type="http://schemas.openxmlformats.org/officeDocument/2006/relationships/image" Target="../media/image30.png"/><Relationship Id="rId10" Type="http://schemas.openxmlformats.org/officeDocument/2006/relationships/image" Target="../media/image120.svg"/><Relationship Id="rId4" Type="http://schemas.openxmlformats.org/officeDocument/2006/relationships/image" Target="../media/image140.svg"/><Relationship Id="rId9" Type="http://schemas.openxmlformats.org/officeDocument/2006/relationships/image" Target="../media/image32.png"/></Relationships>
</file>

<file path=ppt/slideLayouts/_rels/slideLayout2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0.svg"/><Relationship Id="rId7" Type="http://schemas.openxmlformats.org/officeDocument/2006/relationships/image" Target="../media/image120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32.png"/><Relationship Id="rId5" Type="http://schemas.openxmlformats.org/officeDocument/2006/relationships/image" Target="../media/image100.svg"/><Relationship Id="rId10" Type="http://schemas.openxmlformats.org/officeDocument/2006/relationships/image" Target="../media/image80.svg"/><Relationship Id="rId4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Layouts/_rels/slideLayout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100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31.png"/><Relationship Id="rId5" Type="http://schemas.openxmlformats.org/officeDocument/2006/relationships/image" Target="../media/image80.svg"/><Relationship Id="rId4" Type="http://schemas.openxmlformats.org/officeDocument/2006/relationships/image" Target="../media/image30.png"/><Relationship Id="rId9" Type="http://schemas.openxmlformats.org/officeDocument/2006/relationships/image" Target="../media/image120.svg"/></Relationships>
</file>

<file path=ppt/slideLayouts/_rels/slideLayout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20.svg"/><Relationship Id="rId5" Type="http://schemas.openxmlformats.org/officeDocument/2006/relationships/image" Target="../media/image32.png"/><Relationship Id="rId4" Type="http://schemas.openxmlformats.org/officeDocument/2006/relationships/image" Target="../media/image100.svg"/><Relationship Id="rId9" Type="http://schemas.openxmlformats.org/officeDocument/2006/relationships/image" Target="../media/image80.svg"/></Relationships>
</file>

<file path=ppt/slideLayouts/_rels/slideLayout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0.svg"/><Relationship Id="rId5" Type="http://schemas.openxmlformats.org/officeDocument/2006/relationships/image" Target="../media/image31.png"/><Relationship Id="rId4" Type="http://schemas.openxmlformats.org/officeDocument/2006/relationships/image" Target="../media/image80.svg"/></Relationships>
</file>

<file path=ppt/slideLayouts/_rels/slideLayout2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100.svg"/><Relationship Id="rId7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9.png"/><Relationship Id="rId5" Type="http://schemas.openxmlformats.org/officeDocument/2006/relationships/image" Target="../media/image120.svg"/><Relationship Id="rId4" Type="http://schemas.openxmlformats.org/officeDocument/2006/relationships/image" Target="../media/image32.png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emf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emf"/><Relationship Id="rId4" Type="http://schemas.openxmlformats.org/officeDocument/2006/relationships/image" Target="../media/image5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24978-2293-4FAD-B90E-0D068FAB2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975A9B-FFED-45CE-BC0C-DE831FA32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3910C1-D3BA-4B20-8F1E-3DCB2C2F5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011E-D7BF-4E0F-A10A-3D717A85D3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67AA1-8A14-4D8C-806A-F646AFF34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9F2F47-76C4-48AF-90BB-EAC85DF2F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1592-F173-4393-B399-E4B184859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500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67824-66E0-40DD-A5DA-BCBA5CB7A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E3AF91-4C45-4C22-B039-A55768E50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EC7EE6-C506-4991-9CED-229309D18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011E-D7BF-4E0F-A10A-3D717A85D3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71F0E2-962A-44EE-9C49-81D812CE4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146D72-0A70-4E5E-9916-E42C241CA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1592-F173-4393-B399-E4B184859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76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p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>
            <a:extLst>
              <a:ext uri="{FF2B5EF4-FFF2-40B4-BE49-F238E27FC236}">
                <a16:creationId xmlns:a16="http://schemas.microsoft.com/office/drawing/2014/main" id="{23D92A7F-2BC7-4B32-891E-D4F130645C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957292"/>
            <a:ext cx="12192000" cy="1172046"/>
          </a:xfrm>
          <a:blipFill>
            <a:blip r:embed="rId2"/>
            <a:stretch>
              <a:fillRect/>
            </a:stretch>
          </a:blipFill>
        </p:spPr>
        <p:txBody>
          <a:bodyPr lIns="504000" anchor="ctr" anchorCtr="0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0D3264C8-F53D-4D9E-9551-3B1D5DA6AE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5508625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F50714AA-472F-4079-94E6-5C9C351AC0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4" y="3100495"/>
            <a:ext cx="5487986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Заголовок 36">
            <a:extLst>
              <a:ext uri="{FF2B5EF4-FFF2-40B4-BE49-F238E27FC236}">
                <a16:creationId xmlns:a16="http://schemas.microsoft.com/office/drawing/2014/main" id="{37651656-BB3D-42B4-B621-F40C7DB5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4" y="679204"/>
            <a:ext cx="11250778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6048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66514C-0A90-4881-AD66-A899E61B1D43}"/>
              </a:ext>
            </a:extLst>
          </p:cNvPr>
          <p:cNvSpPr/>
          <p:nvPr userDrawn="1"/>
        </p:nvSpPr>
        <p:spPr>
          <a:xfrm>
            <a:off x="8112125" y="0"/>
            <a:ext cx="4079875" cy="67502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Диаграмма 14">
            <a:extLst>
              <a:ext uri="{FF2B5EF4-FFF2-40B4-BE49-F238E27FC236}">
                <a16:creationId xmlns:a16="http://schemas.microsoft.com/office/drawing/2014/main" id="{251302DF-BC1E-43D6-A647-96E3571A8E37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9015412" y="1268413"/>
            <a:ext cx="2273300" cy="22733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2932C182-A822-4115-8AC3-BA1AB60BB8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18524" y="4037735"/>
            <a:ext cx="3267075" cy="175346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Заголовок 36">
            <a:extLst>
              <a:ext uri="{FF2B5EF4-FFF2-40B4-BE49-F238E27FC236}">
                <a16:creationId xmlns:a16="http://schemas.microsoft.com/office/drawing/2014/main" id="{401555A7-E2C1-4B75-8EF4-3DFDD3EA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821" y="758002"/>
            <a:ext cx="11250778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1187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+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66514C-0A90-4881-AD66-A899E61B1D43}"/>
              </a:ext>
            </a:extLst>
          </p:cNvPr>
          <p:cNvSpPr/>
          <p:nvPr userDrawn="1"/>
        </p:nvSpPr>
        <p:spPr>
          <a:xfrm>
            <a:off x="0" y="0"/>
            <a:ext cx="4079875" cy="67502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36">
            <a:extLst>
              <a:ext uri="{FF2B5EF4-FFF2-40B4-BE49-F238E27FC236}">
                <a16:creationId xmlns:a16="http://schemas.microsoft.com/office/drawing/2014/main" id="{401555A7-E2C1-4B75-8EF4-3DFDD3EA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2" y="984212"/>
            <a:ext cx="3414878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A02326-7911-4978-8669-06B8457205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0418" y="984212"/>
            <a:ext cx="6967538" cy="9667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63783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+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66514C-0A90-4881-AD66-A899E61B1D43}"/>
              </a:ext>
            </a:extLst>
          </p:cNvPr>
          <p:cNvSpPr/>
          <p:nvPr userDrawn="1"/>
        </p:nvSpPr>
        <p:spPr>
          <a:xfrm>
            <a:off x="18173" y="0"/>
            <a:ext cx="5988050" cy="67502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36">
            <a:extLst>
              <a:ext uri="{FF2B5EF4-FFF2-40B4-BE49-F238E27FC236}">
                <a16:creationId xmlns:a16="http://schemas.microsoft.com/office/drawing/2014/main" id="{401555A7-E2C1-4B75-8EF4-3DFDD3EA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96" y="904699"/>
            <a:ext cx="5024603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93AE68-C72B-46FA-B3FD-5AF45AF724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2442" y="904699"/>
            <a:ext cx="4919662" cy="10890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416076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69637CA7-7D6E-4E8F-8974-0F3125CE3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3011596"/>
            <a:ext cx="5487987" cy="3226413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BC9C1D9-F840-4202-9580-05FC8994F4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362200"/>
            <a:ext cx="11233150" cy="508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ru-RU" dirty="0"/>
              <a:t>Образец текста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E78CCF6E-3B03-4EEE-8C93-261E31CED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63" y="619991"/>
            <a:ext cx="11250778" cy="1020821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657643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+p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>
            <a:extLst>
              <a:ext uri="{FF2B5EF4-FFF2-40B4-BE49-F238E27FC236}">
                <a16:creationId xmlns:a16="http://schemas.microsoft.com/office/drawing/2014/main" id="{23D92A7F-2BC7-4B32-891E-D4F130645C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957292"/>
            <a:ext cx="12192000" cy="1172046"/>
          </a:xfrm>
          <a:blipFill>
            <a:blip r:embed="rId2"/>
            <a:stretch>
              <a:fillRect/>
            </a:stretch>
          </a:blipFill>
        </p:spPr>
        <p:txBody>
          <a:bodyPr lIns="504000" anchor="ctr" anchorCtr="0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0D3264C8-F53D-4D9E-9551-3B1D5DA6AE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5508625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F50714AA-472F-4079-94E6-5C9C351AC0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4" y="3100495"/>
            <a:ext cx="5487986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Заголовок 36">
            <a:extLst>
              <a:ext uri="{FF2B5EF4-FFF2-40B4-BE49-F238E27FC236}">
                <a16:creationId xmlns:a16="http://schemas.microsoft.com/office/drawing/2014/main" id="{37651656-BB3D-42B4-B621-F40C7DB5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4" y="679204"/>
            <a:ext cx="11250778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48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+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66514C-0A90-4881-AD66-A899E61B1D43}"/>
              </a:ext>
            </a:extLst>
          </p:cNvPr>
          <p:cNvSpPr/>
          <p:nvPr userDrawn="1"/>
        </p:nvSpPr>
        <p:spPr>
          <a:xfrm>
            <a:off x="8112125" y="0"/>
            <a:ext cx="4079875" cy="67502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Диаграмма 14">
            <a:extLst>
              <a:ext uri="{FF2B5EF4-FFF2-40B4-BE49-F238E27FC236}">
                <a16:creationId xmlns:a16="http://schemas.microsoft.com/office/drawing/2014/main" id="{251302DF-BC1E-43D6-A647-96E3571A8E37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9015412" y="1268413"/>
            <a:ext cx="2273300" cy="22733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2932C182-A822-4115-8AC3-BA1AB60BB8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18524" y="4037735"/>
            <a:ext cx="3267075" cy="175346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Заголовок 36">
            <a:extLst>
              <a:ext uri="{FF2B5EF4-FFF2-40B4-BE49-F238E27FC236}">
                <a16:creationId xmlns:a16="http://schemas.microsoft.com/office/drawing/2014/main" id="{401555A7-E2C1-4B75-8EF4-3DFDD3EA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821" y="758002"/>
            <a:ext cx="11250778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2454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+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66514C-0A90-4881-AD66-A899E61B1D43}"/>
              </a:ext>
            </a:extLst>
          </p:cNvPr>
          <p:cNvSpPr/>
          <p:nvPr userDrawn="1"/>
        </p:nvSpPr>
        <p:spPr>
          <a:xfrm>
            <a:off x="0" y="0"/>
            <a:ext cx="4079875" cy="67502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36">
            <a:extLst>
              <a:ext uri="{FF2B5EF4-FFF2-40B4-BE49-F238E27FC236}">
                <a16:creationId xmlns:a16="http://schemas.microsoft.com/office/drawing/2014/main" id="{401555A7-E2C1-4B75-8EF4-3DFDD3EA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2" y="984212"/>
            <a:ext cx="3414878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A02326-7911-4978-8669-06B8457205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0418" y="984212"/>
            <a:ext cx="6967538" cy="9667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225911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+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66514C-0A90-4881-AD66-A899E61B1D43}"/>
              </a:ext>
            </a:extLst>
          </p:cNvPr>
          <p:cNvSpPr/>
          <p:nvPr userDrawn="1"/>
        </p:nvSpPr>
        <p:spPr>
          <a:xfrm>
            <a:off x="18173" y="0"/>
            <a:ext cx="5988050" cy="67502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36">
            <a:extLst>
              <a:ext uri="{FF2B5EF4-FFF2-40B4-BE49-F238E27FC236}">
                <a16:creationId xmlns:a16="http://schemas.microsoft.com/office/drawing/2014/main" id="{401555A7-E2C1-4B75-8EF4-3DFDD3EA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96" y="904699"/>
            <a:ext cx="5024603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93AE68-C72B-46FA-B3FD-5AF45AF724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2442" y="904699"/>
            <a:ext cx="4919662" cy="10890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612366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93" y="402586"/>
            <a:ext cx="11212678" cy="1020821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5327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02609AA-615C-4FD4-BE8E-1538128EA7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95E1691-3B35-4345-9A69-FFE581443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B8073C-6A89-4A53-BB30-C3191808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011E-D7BF-4E0F-A10A-3D717A85D3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EFEE1B-DEF2-49B1-8F5D-E0C65478E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1809A3-CE7F-4F57-9022-EB0EB20F2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1592-F173-4393-B399-E4B184859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8269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68F65-6145-4083-A131-59CC06B3FD70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5170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69637CA7-7D6E-4E8F-8974-0F3125CE3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3011596"/>
            <a:ext cx="5487987" cy="3226413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BC9C1D9-F840-4202-9580-05FC8994F4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362200"/>
            <a:ext cx="11233150" cy="508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ru-RU" dirty="0"/>
              <a:t>Образец текста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E78CCF6E-3B03-4EEE-8C93-261E31CED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63" y="619991"/>
            <a:ext cx="11250778" cy="1020821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252620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+p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>
            <a:extLst>
              <a:ext uri="{FF2B5EF4-FFF2-40B4-BE49-F238E27FC236}">
                <a16:creationId xmlns:a16="http://schemas.microsoft.com/office/drawing/2014/main" id="{23D92A7F-2BC7-4B32-891E-D4F130645C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957292"/>
            <a:ext cx="12192000" cy="1172046"/>
          </a:xfrm>
          <a:blipFill>
            <a:blip r:embed="rId2"/>
            <a:stretch>
              <a:fillRect/>
            </a:stretch>
          </a:blipFill>
        </p:spPr>
        <p:txBody>
          <a:bodyPr lIns="504000" anchor="ctr" anchorCtr="0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0D3264C8-F53D-4D9E-9551-3B1D5DA6AE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5508625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F50714AA-472F-4079-94E6-5C9C351AC0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4" y="3100495"/>
            <a:ext cx="5487986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Заголовок 36">
            <a:extLst>
              <a:ext uri="{FF2B5EF4-FFF2-40B4-BE49-F238E27FC236}">
                <a16:creationId xmlns:a16="http://schemas.microsoft.com/office/drawing/2014/main" id="{37651656-BB3D-42B4-B621-F40C7DB5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4" y="679204"/>
            <a:ext cx="11250778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5450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+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66514C-0A90-4881-AD66-A899E61B1D43}"/>
              </a:ext>
            </a:extLst>
          </p:cNvPr>
          <p:cNvSpPr/>
          <p:nvPr userDrawn="1"/>
        </p:nvSpPr>
        <p:spPr>
          <a:xfrm>
            <a:off x="8112125" y="0"/>
            <a:ext cx="4079875" cy="67502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Диаграмма 14">
            <a:extLst>
              <a:ext uri="{FF2B5EF4-FFF2-40B4-BE49-F238E27FC236}">
                <a16:creationId xmlns:a16="http://schemas.microsoft.com/office/drawing/2014/main" id="{251302DF-BC1E-43D6-A647-96E3571A8E37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9015412" y="1268413"/>
            <a:ext cx="2273300" cy="22733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2932C182-A822-4115-8AC3-BA1AB60BB8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18524" y="4037735"/>
            <a:ext cx="3267075" cy="175346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Заголовок 36">
            <a:extLst>
              <a:ext uri="{FF2B5EF4-FFF2-40B4-BE49-F238E27FC236}">
                <a16:creationId xmlns:a16="http://schemas.microsoft.com/office/drawing/2014/main" id="{401555A7-E2C1-4B75-8EF4-3DFDD3EA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821" y="758002"/>
            <a:ext cx="11250778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7056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+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66514C-0A90-4881-AD66-A899E61B1D43}"/>
              </a:ext>
            </a:extLst>
          </p:cNvPr>
          <p:cNvSpPr/>
          <p:nvPr userDrawn="1"/>
        </p:nvSpPr>
        <p:spPr>
          <a:xfrm>
            <a:off x="0" y="0"/>
            <a:ext cx="4079875" cy="67502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36">
            <a:extLst>
              <a:ext uri="{FF2B5EF4-FFF2-40B4-BE49-F238E27FC236}">
                <a16:creationId xmlns:a16="http://schemas.microsoft.com/office/drawing/2014/main" id="{401555A7-E2C1-4B75-8EF4-3DFDD3EA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2" y="984212"/>
            <a:ext cx="3414878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A02326-7911-4978-8669-06B8457205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0418" y="984212"/>
            <a:ext cx="6967538" cy="9667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915860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+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66514C-0A90-4881-AD66-A899E61B1D43}"/>
              </a:ext>
            </a:extLst>
          </p:cNvPr>
          <p:cNvSpPr/>
          <p:nvPr userDrawn="1"/>
        </p:nvSpPr>
        <p:spPr>
          <a:xfrm>
            <a:off x="18173" y="0"/>
            <a:ext cx="5988050" cy="67502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36">
            <a:extLst>
              <a:ext uri="{FF2B5EF4-FFF2-40B4-BE49-F238E27FC236}">
                <a16:creationId xmlns:a16="http://schemas.microsoft.com/office/drawing/2014/main" id="{401555A7-E2C1-4B75-8EF4-3DFDD3EA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96" y="904699"/>
            <a:ext cx="5024603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93AE68-C72B-46FA-B3FD-5AF45AF724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2442" y="904699"/>
            <a:ext cx="4919662" cy="10890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226408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93" y="402586"/>
            <a:ext cx="11212678" cy="1020821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8540187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68F65-6145-4083-A131-59CC06B3FD70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7622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24978-2293-4FAD-B90E-0D068FAB2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975A9B-FFED-45CE-BC0C-DE831FA32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3910C1-D3BA-4B20-8F1E-3DCB2C2F5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C5011E-D7BF-4E0F-A10A-3D717A85D33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67AA1-8A14-4D8C-806A-F646AFF34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9F2F47-76C4-48AF-90BB-EAC85DF2F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31592-F173-4393-B399-E4B1848595E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5682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3A6C8-5D05-45EB-9E4D-EE85FE245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930B27-878F-4789-9C46-5A1A75F90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7328EC-D030-40A0-9CF3-8243EFD8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C5011E-D7BF-4E0F-A10A-3D717A85D33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A84C1-3EF9-4D2F-B973-C3CCDDCFD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6E723-D4F8-4A02-9CC4-F4E14D27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31592-F173-4393-B399-E4B1848595E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650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59519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0BEA1B-4FCB-4D62-9DE5-7C581BA6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BB420E-1BFE-4FBD-97F8-3AEED0B26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08C307-B5A4-4623-9F29-07FA36ECF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C5011E-D7BF-4E0F-A10A-3D717A85D33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38303A-775A-421E-95FE-8002D5AC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E9FEB7-2977-48C3-939F-D4FD87E7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31592-F173-4393-B399-E4B1848595E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4403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4AF7E-E118-4EB3-BBBB-B77B00B7A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EBB73F-D6FD-4135-AE26-770347625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3A01E8-C9F7-475F-AD3D-3D1B5BEE2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35466E-B520-41DF-89FC-44D5DD990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C5011E-D7BF-4E0F-A10A-3D717A85D33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629284-72A4-4A17-AA42-D12DA48DA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7BCCF-4C52-481F-B922-FDD4F39CE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31592-F173-4393-B399-E4B1848595E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2610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59964-0C14-4712-BAED-490C4BDD9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E04DC0-C0AB-4E97-A02D-1BDC9BF8F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FD369E-1FEB-4739-8928-A34EE68D6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B525B1-8D36-468C-976D-4FF2D0C488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8FE70C0-3725-454E-861A-0F0ADB70AE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D4F0F3-6B54-42FB-938C-8BC150674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C5011E-D7BF-4E0F-A10A-3D717A85D33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0B6568-F5C4-498C-A273-EB4754EB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7F74782-364D-4C44-8DE2-C011A9ED1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31592-F173-4393-B399-E4B1848595E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0178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FB15A-017C-4FC3-B379-D945733E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DB7413-6C0E-433F-9AA3-FF071AE1C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C5011E-D7BF-4E0F-A10A-3D717A85D33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275393F-1F3F-4672-8189-AE46553A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AC2343-7A63-41AB-BAA1-8979771E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31592-F173-4393-B399-E4B1848595E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2161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070BE1-B269-494E-9BC6-5BA5D7A89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C5011E-D7BF-4E0F-A10A-3D717A85D33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C8F9C4-E7E7-4B5D-B723-70C940ACE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BBDC1D-9753-4360-9D46-383D3AA86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31592-F173-4393-B399-E4B1848595E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28496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75AA16-2B32-4962-835C-716308F7B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16F70A-100A-43E7-A6A9-738684FF9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8FC062-472B-4885-A129-0FD621A0B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B4EF7A-6A95-4CBF-8EC6-CC5172337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C5011E-D7BF-4E0F-A10A-3D717A85D33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E34750-5C8D-4A8E-8EBB-D5D82096F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047BF4-6613-4E0E-8A4C-9AA548E6C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31592-F173-4393-B399-E4B1848595E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3730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4E573-3938-4B48-8EC9-F0CFE8EC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F01E11-2E3F-49A3-9BA3-643B10F11F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7300" y="12390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02639A-BD39-4157-B706-9E1294416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A3772B-0185-46BE-B782-D6DA4F229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C5011E-D7BF-4E0F-A10A-3D717A85D33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649032-88AD-414C-83F6-14C71D0FF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A20453-6A0B-42A6-8E10-1E757EF7C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31592-F173-4393-B399-E4B1848595E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13235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67824-66E0-40DD-A5DA-BCBA5CB7A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E3AF91-4C45-4C22-B039-A55768E50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EC7EE6-C506-4991-9CED-229309D18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C5011E-D7BF-4E0F-A10A-3D717A85D33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71F0E2-962A-44EE-9C49-81D812CE4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146D72-0A70-4E5E-9916-E42C241CA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31592-F173-4393-B399-E4B1848595E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639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02609AA-615C-4FD4-BE8E-1538128EA7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95E1691-3B35-4345-9A69-FFE581443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B8073C-6A89-4A53-BB30-C3191808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C5011E-D7BF-4E0F-A10A-3D717A85D33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EFEE1B-DEF2-49B1-8F5D-E0C65478E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1809A3-CE7F-4F57-9022-EB0EB20F2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31592-F173-4393-B399-E4B1848595E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5318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6E26FD7-D633-4700-82B5-F82339CB7A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5" y="6431551"/>
            <a:ext cx="612668" cy="204608"/>
          </a:xfrm>
        </p:spPr>
        <p:txBody>
          <a:bodyPr wrap="none" anchor="b">
            <a:spAutoFit/>
          </a:bodyPr>
          <a:lstStyle>
            <a:lvl1pPr marL="0" indent="0">
              <a:spcBef>
                <a:spcPts val="0"/>
              </a:spcBef>
              <a:buNone/>
              <a:defRPr sz="81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/>
              <a:t>Footnotes</a:t>
            </a:r>
          </a:p>
        </p:txBody>
      </p:sp>
    </p:spTree>
    <p:extLst>
      <p:ext uri="{BB962C8B-B14F-4D97-AF65-F5344CB8AC3E}">
        <p14:creationId xmlns:p14="http://schemas.microsoft.com/office/powerpoint/2010/main" val="1616157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60544-218E-48F7-AFC9-7BCB64DD8852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1CFBB-A161-4A91-93FF-78A110C010F5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36707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1121267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637CA7-7D6E-4E8F-8974-0F3125CE3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3238500"/>
            <a:ext cx="5487987" cy="2999509"/>
          </a:xfrm>
        </p:spPr>
        <p:txBody>
          <a:bodyPr>
            <a:normAutofit/>
          </a:bodyPr>
          <a:lstStyle>
            <a:lvl1pPr marL="285750" indent="-285750">
              <a:buClr>
                <a:srgbClr val="E4002B"/>
              </a:buClr>
              <a:buSzPct val="110000"/>
              <a:buFont typeface="Calibri" panose="020F0502020204030204" pitchFamily="34" charset="0"/>
              <a:buChar char="●"/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Список</a:t>
            </a:r>
          </a:p>
          <a:p>
            <a:pPr lvl="0"/>
            <a:r>
              <a:rPr lang="ru-RU" dirty="0"/>
              <a:t>Список</a:t>
            </a:r>
            <a:br>
              <a:rPr lang="ru-RU" dirty="0"/>
            </a:br>
            <a:r>
              <a:rPr lang="ru-RU" dirty="0" err="1"/>
              <a:t>список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список</a:t>
            </a:r>
            <a:endParaRPr lang="ru-RU" dirty="0"/>
          </a:p>
          <a:p>
            <a:pPr lvl="0"/>
            <a:r>
              <a:rPr lang="ru-RU" dirty="0"/>
              <a:t>Список</a:t>
            </a:r>
          </a:p>
          <a:p>
            <a:pPr lvl="0"/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BC9C1D9-F840-4202-9580-05FC8994F4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362199"/>
            <a:ext cx="5508625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  <a:br>
              <a:rPr lang="ru-RU" dirty="0"/>
            </a:br>
            <a:r>
              <a:rPr lang="ru-RU" dirty="0"/>
              <a:t>Образец текста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D59E18-9904-4A0E-95FA-773198CDBE56}"/>
              </a:ext>
            </a:extLst>
          </p:cNvPr>
          <p:cNvSpPr/>
          <p:nvPr userDrawn="1"/>
        </p:nvSpPr>
        <p:spPr>
          <a:xfrm>
            <a:off x="6203951" y="2233504"/>
            <a:ext cx="5507224" cy="4040296"/>
          </a:xfrm>
          <a:prstGeom prst="rect">
            <a:avLst/>
          </a:prstGeom>
          <a:solidFill>
            <a:srgbClr val="E4002B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3A6D0F3D-4E38-4469-9852-649B47CD02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3679" y="2362199"/>
            <a:ext cx="4903621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Название графика</a:t>
            </a:r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DD75E0AA-F9AE-4191-BEB4-8C606966D459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513679" y="2971800"/>
            <a:ext cx="4903621" cy="31496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B8B0C7-6743-3793-B08E-B3DBEE945BF0}"/>
              </a:ext>
            </a:extLst>
          </p:cNvPr>
          <p:cNvSpPr txBox="1"/>
          <p:nvPr userDrawn="1"/>
        </p:nvSpPr>
        <p:spPr>
          <a:xfrm rot="16200000">
            <a:off x="9499298" y="4006382"/>
            <a:ext cx="43079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9618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RUS2305925 (v1.1)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9618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56542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93" y="402586"/>
            <a:ext cx="11212678" cy="1020821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261223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char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1121267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BC9C1D9-F840-4202-9580-05FC8994F4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11233150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DD75E0AA-F9AE-4191-BEB4-8C606966D459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99897" y="3100494"/>
            <a:ext cx="11212678" cy="3136793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A7862E-BE66-75BB-09B8-E213B5531EED}"/>
              </a:ext>
            </a:extLst>
          </p:cNvPr>
          <p:cNvSpPr txBox="1"/>
          <p:nvPr userDrawn="1"/>
        </p:nvSpPr>
        <p:spPr>
          <a:xfrm rot="16200000">
            <a:off x="9499298" y="4006382"/>
            <a:ext cx="43079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9618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RUS2305925 (v1.1)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9618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2584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2-3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1121267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BC9C1D9-F840-4202-9580-05FC8994F4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5508625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DD75E0AA-F9AE-4191-BEB4-8C606966D459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99897" y="3100494"/>
            <a:ext cx="5488153" cy="2131905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23D92A7F-2BC7-4B32-891E-D4F130645C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5369789"/>
            <a:ext cx="5487987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FDBE375D-AC38-496E-AF5B-B52658BDC8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3952" y="2362199"/>
            <a:ext cx="5508625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Диаграмма 5">
            <a:extLst>
              <a:ext uri="{FF2B5EF4-FFF2-40B4-BE49-F238E27FC236}">
                <a16:creationId xmlns:a16="http://schemas.microsoft.com/office/drawing/2014/main" id="{DCC9F1A4-0635-439A-8A24-67BFD1EEC00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14188" y="3100495"/>
            <a:ext cx="1682038" cy="1471506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2" name="Диаграмма 5">
            <a:extLst>
              <a:ext uri="{FF2B5EF4-FFF2-40B4-BE49-F238E27FC236}">
                <a16:creationId xmlns:a16="http://schemas.microsoft.com/office/drawing/2014/main" id="{A5D06930-B70F-4E47-9A69-BFD4092B7A8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6214188" y="4765782"/>
            <a:ext cx="1682038" cy="1471506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E4DBDAB2-9CFB-40DF-B2F7-1E0FC537FD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22364" y="3112398"/>
            <a:ext cx="3590211" cy="1471506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D64CEBA1-48B0-4236-A581-4579B03EAA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22364" y="4763500"/>
            <a:ext cx="3590211" cy="1471506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DF33C-D5F4-21BE-F2B1-9143FEC43B8B}"/>
              </a:ext>
            </a:extLst>
          </p:cNvPr>
          <p:cNvSpPr txBox="1"/>
          <p:nvPr userDrawn="1"/>
        </p:nvSpPr>
        <p:spPr>
          <a:xfrm rot="16200000">
            <a:off x="9499298" y="4006382"/>
            <a:ext cx="43079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9618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RUS2305925 (v1.1)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9618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13995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11212678" cy="1020821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637CA7-7D6E-4E8F-8974-0F3125CE3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3011596"/>
            <a:ext cx="5487987" cy="3226413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AE4103C8-B4DA-4FDB-97C3-4B15B48590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24588" y="3010875"/>
            <a:ext cx="5487987" cy="3226413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BC9C1D9-F840-4202-9580-05FC8994F4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362200"/>
            <a:ext cx="11233150" cy="508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ru-RU" dirty="0"/>
              <a:t>Образец текста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24526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1121267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23D92A7F-2BC7-4B32-891E-D4F130645C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4" y="5369789"/>
            <a:ext cx="3579812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AC573003-D53D-4D69-989A-976F95ECA7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0063" y="2590800"/>
            <a:ext cx="3579812" cy="2552700"/>
          </a:xfrm>
          <a:solidFill>
            <a:srgbClr val="E4002B"/>
          </a:solidFill>
        </p:spPr>
        <p:txBody>
          <a:bodyPr/>
          <a:lstStyle/>
          <a:p>
            <a:endParaRPr lang="ru-RU"/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E94FCED5-EE24-45F5-A679-7DC879DA2F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95776" y="5369789"/>
            <a:ext cx="3579812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Рисунок 3">
            <a:extLst>
              <a:ext uri="{FF2B5EF4-FFF2-40B4-BE49-F238E27FC236}">
                <a16:creationId xmlns:a16="http://schemas.microsoft.com/office/drawing/2014/main" id="{7211CDDC-C460-43D9-A32D-8556682168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5775" y="2590800"/>
            <a:ext cx="3579812" cy="2552700"/>
          </a:xfrm>
          <a:solidFill>
            <a:srgbClr val="E4002B"/>
          </a:solidFill>
        </p:spPr>
        <p:txBody>
          <a:bodyPr/>
          <a:lstStyle/>
          <a:p>
            <a:endParaRPr lang="ru-RU"/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1A58B0DD-C37E-4FEA-8740-C8CDF6694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32764" y="5369789"/>
            <a:ext cx="3579812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Рисунок 3">
            <a:extLst>
              <a:ext uri="{FF2B5EF4-FFF2-40B4-BE49-F238E27FC236}">
                <a16:creationId xmlns:a16="http://schemas.microsoft.com/office/drawing/2014/main" id="{08BBF840-A5D5-4A21-AC0D-CCC455731D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32763" y="2590800"/>
            <a:ext cx="3579812" cy="2552700"/>
          </a:xfrm>
          <a:solidFill>
            <a:srgbClr val="E4002B"/>
          </a:solidFill>
        </p:spPr>
        <p:txBody>
          <a:bodyPr/>
          <a:lstStyle/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C56059-5735-44DF-70B8-2510DE15CDD4}"/>
              </a:ext>
            </a:extLst>
          </p:cNvPr>
          <p:cNvSpPr txBox="1"/>
          <p:nvPr userDrawn="1"/>
        </p:nvSpPr>
        <p:spPr>
          <a:xfrm rot="16200000">
            <a:off x="9499298" y="4006382"/>
            <a:ext cx="43079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9618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RUS2305925 (v1.1)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9618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4530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1121267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23D92A7F-2BC7-4B32-891E-D4F130645C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4" y="5369789"/>
            <a:ext cx="5487986" cy="867499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Рисунок 3">
            <a:extLst>
              <a:ext uri="{FF2B5EF4-FFF2-40B4-BE49-F238E27FC236}">
                <a16:creationId xmlns:a16="http://schemas.microsoft.com/office/drawing/2014/main" id="{08BBF840-A5D5-4A21-AC0D-CCC455731D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3950" y="2451100"/>
            <a:ext cx="5508625" cy="3786188"/>
          </a:xfrm>
          <a:solidFill>
            <a:srgbClr val="E4002B"/>
          </a:solidFill>
        </p:spPr>
        <p:txBody>
          <a:bodyPr/>
          <a:lstStyle/>
          <a:p>
            <a:endParaRPr lang="ru-RU"/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0D3264C8-F53D-4D9E-9551-3B1D5DA6AE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5508625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F50714AA-472F-4079-94E6-5C9C351AC0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4" y="3100495"/>
            <a:ext cx="5487986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968BB9-8C92-1557-42AD-A8E71ED129AE}"/>
              </a:ext>
            </a:extLst>
          </p:cNvPr>
          <p:cNvSpPr txBox="1"/>
          <p:nvPr userDrawn="1"/>
        </p:nvSpPr>
        <p:spPr>
          <a:xfrm rot="16200000">
            <a:off x="9642814" y="4006382"/>
            <a:ext cx="43079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9618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RUS2305925 (v1.1)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9618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34515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p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739632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23D92A7F-2BC7-4B32-891E-D4F130645C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561263"/>
            <a:ext cx="12192000" cy="1172046"/>
          </a:xfrm>
          <a:blipFill>
            <a:blip r:embed="rId2"/>
            <a:stretch>
              <a:fillRect/>
            </a:stretch>
          </a:blipFill>
        </p:spPr>
        <p:txBody>
          <a:bodyPr lIns="504000" anchor="ctr" anchorCtr="0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0D3264C8-F53D-4D9E-9551-3B1D5DA6AE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5508625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F50714AA-472F-4079-94E6-5C9C351AC0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4" y="3100495"/>
            <a:ext cx="5487986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3BB87D-7390-459C-A015-A8AF3215E7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1716" y="1228725"/>
            <a:ext cx="3722142" cy="4339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06A226-6E40-229F-7A5D-6320ADC45AAC}"/>
              </a:ext>
            </a:extLst>
          </p:cNvPr>
          <p:cNvSpPr txBox="1"/>
          <p:nvPr userDrawn="1"/>
        </p:nvSpPr>
        <p:spPr>
          <a:xfrm rot="16200000">
            <a:off x="9642814" y="4006382"/>
            <a:ext cx="43079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9618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RUS2305925 (v1.1)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9618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1597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+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6CF19217-DF04-44D9-9491-D0E310AB3B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2125" y="0"/>
            <a:ext cx="4079875" cy="6732588"/>
          </a:xfrm>
          <a:solidFill>
            <a:srgbClr val="E4002B"/>
          </a:solidFill>
        </p:spPr>
        <p:txBody>
          <a:bodyPr/>
          <a:lstStyle/>
          <a:p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739632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0D3264C8-F53D-4D9E-9551-3B1D5DA6AE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7396328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F50714AA-472F-4079-94E6-5C9C351AC0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17087" y="3307137"/>
            <a:ext cx="6458666" cy="579064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F752775D-4325-48AA-8DC4-1EA141564793}"/>
              </a:ext>
            </a:extLst>
          </p:cNvPr>
          <p:cNvSpPr/>
          <p:nvPr userDrawn="1"/>
        </p:nvSpPr>
        <p:spPr>
          <a:xfrm>
            <a:off x="479425" y="3246759"/>
            <a:ext cx="721761" cy="7217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4C28ADA-5943-4BE6-810A-B4F8B64F3E14}"/>
              </a:ext>
            </a:extLst>
          </p:cNvPr>
          <p:cNvSpPr/>
          <p:nvPr userDrawn="1"/>
        </p:nvSpPr>
        <p:spPr>
          <a:xfrm>
            <a:off x="479425" y="4114258"/>
            <a:ext cx="721761" cy="7217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72188A5E-B618-4192-A962-ADA32216B757}"/>
              </a:ext>
            </a:extLst>
          </p:cNvPr>
          <p:cNvSpPr/>
          <p:nvPr userDrawn="1"/>
        </p:nvSpPr>
        <p:spPr>
          <a:xfrm>
            <a:off x="479424" y="5157525"/>
            <a:ext cx="721761" cy="7217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56F6D8F1-5B11-4C28-A590-5150634598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17086" y="4193874"/>
            <a:ext cx="6458666" cy="579064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B46E1671-E8DD-4289-AC45-8565F9CE4E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17085" y="5228873"/>
            <a:ext cx="6458666" cy="579064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627BC7E-AD22-4D3B-BB46-911761FA7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058769" y="-39217"/>
            <a:ext cx="733532" cy="12334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A75DED-6DA2-32AA-5649-CFB977914816}"/>
              </a:ext>
            </a:extLst>
          </p:cNvPr>
          <p:cNvSpPr txBox="1"/>
          <p:nvPr userDrawn="1"/>
        </p:nvSpPr>
        <p:spPr>
          <a:xfrm rot="16200000">
            <a:off x="9642814" y="4006382"/>
            <a:ext cx="43079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9618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RUS2305925 (v1.1)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9618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00303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739632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0D3264C8-F53D-4D9E-9551-3B1D5DA6AE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7396328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B46E1671-E8DD-4289-AC45-8565F9CE4E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9897" y="5228872"/>
            <a:ext cx="7375854" cy="1008415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id="{3EC9AB79-803C-4D44-BAB3-9039106B17E8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479425" y="3086100"/>
            <a:ext cx="7416800" cy="19939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66514C-0A90-4881-AD66-A899E61B1D43}"/>
              </a:ext>
            </a:extLst>
          </p:cNvPr>
          <p:cNvSpPr/>
          <p:nvPr userDrawn="1"/>
        </p:nvSpPr>
        <p:spPr>
          <a:xfrm>
            <a:off x="8112125" y="0"/>
            <a:ext cx="4079875" cy="67333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Диаграмма 14">
            <a:extLst>
              <a:ext uri="{FF2B5EF4-FFF2-40B4-BE49-F238E27FC236}">
                <a16:creationId xmlns:a16="http://schemas.microsoft.com/office/drawing/2014/main" id="{251302DF-BC1E-43D6-A647-96E3571A8E37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9015412" y="1268413"/>
            <a:ext cx="2273300" cy="22733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2932C182-A822-4115-8AC3-BA1AB60BB8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18524" y="4037735"/>
            <a:ext cx="3267075" cy="175346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7FA1AEC-D1C1-4B8C-9AB2-E36F58E979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058769" y="-39217"/>
            <a:ext cx="733532" cy="123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03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60544-218E-48F7-AFC9-7BCB64DD8852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1CFBB-A161-4A91-93FF-78A110C010F5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00293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465138"/>
            <a:ext cx="109728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1462088"/>
            <a:ext cx="10972800" cy="47548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2E9-EFC5-47D1-8929-DE2F23B80445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675C4-93C7-41F2-9B34-E2481389FDD4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70560" y="250825"/>
            <a:ext cx="5730240" cy="15388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89146756"/>
      </p:ext>
    </p:extLst>
  </p:cSld>
  <p:clrMapOvr>
    <a:masterClrMapping/>
  </p:clrMapOvr>
  <p:hf hdr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832" y="398294"/>
            <a:ext cx="11212678" cy="10208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8D88BD8-FA88-3ACC-F6D6-4ABBCEDEFB21}"/>
              </a:ext>
            </a:extLst>
          </p:cNvPr>
          <p:cNvSpPr/>
          <p:nvPr userDrawn="1"/>
        </p:nvSpPr>
        <p:spPr>
          <a:xfrm>
            <a:off x="0" y="476250"/>
            <a:ext cx="126000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0CA2178-C9BF-FDE7-52E3-1E96CAE6A2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6545955"/>
            <a:ext cx="11273551" cy="12748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9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68324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+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1121267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637CA7-7D6E-4E8F-8974-0F3125CE3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3238500"/>
            <a:ext cx="5487987" cy="2999509"/>
          </a:xfrm>
        </p:spPr>
        <p:txBody>
          <a:bodyPr>
            <a:normAutofit/>
          </a:bodyPr>
          <a:lstStyle>
            <a:lvl1pPr marL="285750" indent="-285750">
              <a:buClr>
                <a:srgbClr val="E4002B"/>
              </a:buClr>
              <a:buSzPct val="110000"/>
              <a:buFont typeface="Calibri" panose="020F0502020204030204" pitchFamily="34" charset="0"/>
              <a:buChar char="●"/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Список</a:t>
            </a:r>
          </a:p>
          <a:p>
            <a:pPr lvl="0"/>
            <a:r>
              <a:rPr lang="ru-RU" dirty="0"/>
              <a:t>Список</a:t>
            </a:r>
            <a:br>
              <a:rPr lang="ru-RU" dirty="0"/>
            </a:br>
            <a:r>
              <a:rPr lang="ru-RU" dirty="0" err="1"/>
              <a:t>список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список</a:t>
            </a:r>
            <a:endParaRPr lang="ru-RU" dirty="0"/>
          </a:p>
          <a:p>
            <a:pPr lvl="0"/>
            <a:r>
              <a:rPr lang="ru-RU" dirty="0"/>
              <a:t>Список</a:t>
            </a:r>
          </a:p>
          <a:p>
            <a:pPr lvl="0"/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BC9C1D9-F840-4202-9580-05FC8994F4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362199"/>
            <a:ext cx="5508625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  <a:br>
              <a:rPr lang="ru-RU" dirty="0"/>
            </a:br>
            <a:r>
              <a:rPr lang="ru-RU" dirty="0"/>
              <a:t>Образец текста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D59E18-9904-4A0E-95FA-773198CDBE56}"/>
              </a:ext>
            </a:extLst>
          </p:cNvPr>
          <p:cNvSpPr/>
          <p:nvPr userDrawn="1"/>
        </p:nvSpPr>
        <p:spPr>
          <a:xfrm>
            <a:off x="6203951" y="2233504"/>
            <a:ext cx="5507224" cy="4040296"/>
          </a:xfrm>
          <a:prstGeom prst="rect">
            <a:avLst/>
          </a:prstGeom>
          <a:solidFill>
            <a:srgbClr val="E4002B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3A6D0F3D-4E38-4469-9852-649B47CD02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3679" y="2362199"/>
            <a:ext cx="4903621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Название графика</a:t>
            </a:r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DD75E0AA-F9AE-4191-BEB4-8C606966D459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513679" y="2971800"/>
            <a:ext cx="4903621" cy="31496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B8B0C7-6743-3793-B08E-B3DBEE945BF0}"/>
              </a:ext>
            </a:extLst>
          </p:cNvPr>
          <p:cNvSpPr txBox="1"/>
          <p:nvPr userDrawn="1"/>
        </p:nvSpPr>
        <p:spPr>
          <a:xfrm rot="16200000">
            <a:off x="9499298" y="4006382"/>
            <a:ext cx="43079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9618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RUS2305925 (v1.1)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9618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43256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93" y="402586"/>
            <a:ext cx="11212678" cy="1020821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0004091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+char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1121267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BC9C1D9-F840-4202-9580-05FC8994F4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11233150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DD75E0AA-F9AE-4191-BEB4-8C606966D459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99897" y="3100494"/>
            <a:ext cx="11212678" cy="3136793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A7862E-BE66-75BB-09B8-E213B5531EED}"/>
              </a:ext>
            </a:extLst>
          </p:cNvPr>
          <p:cNvSpPr txBox="1"/>
          <p:nvPr userDrawn="1"/>
        </p:nvSpPr>
        <p:spPr>
          <a:xfrm rot="16200000">
            <a:off x="9499298" y="4006382"/>
            <a:ext cx="43079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9618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RUS2305925 (v1.1)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9618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67209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+2-3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1121267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BC9C1D9-F840-4202-9580-05FC8994F4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5508625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DD75E0AA-F9AE-4191-BEB4-8C606966D459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99897" y="3100494"/>
            <a:ext cx="5488153" cy="2131905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23D92A7F-2BC7-4B32-891E-D4F130645C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5369789"/>
            <a:ext cx="5487987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FDBE375D-AC38-496E-AF5B-B52658BDC8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3952" y="2362199"/>
            <a:ext cx="5508625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Диаграмма 5">
            <a:extLst>
              <a:ext uri="{FF2B5EF4-FFF2-40B4-BE49-F238E27FC236}">
                <a16:creationId xmlns:a16="http://schemas.microsoft.com/office/drawing/2014/main" id="{DCC9F1A4-0635-439A-8A24-67BFD1EEC00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14188" y="3100495"/>
            <a:ext cx="1682038" cy="1471506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2" name="Диаграмма 5">
            <a:extLst>
              <a:ext uri="{FF2B5EF4-FFF2-40B4-BE49-F238E27FC236}">
                <a16:creationId xmlns:a16="http://schemas.microsoft.com/office/drawing/2014/main" id="{A5D06930-B70F-4E47-9A69-BFD4092B7A8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6214188" y="4765782"/>
            <a:ext cx="1682038" cy="1471506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E4DBDAB2-9CFB-40DF-B2F7-1E0FC537FD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22364" y="3112398"/>
            <a:ext cx="3590211" cy="1471506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D64CEBA1-48B0-4236-A581-4579B03EAA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22364" y="4763500"/>
            <a:ext cx="3590211" cy="1471506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DF33C-D5F4-21BE-F2B1-9143FEC43B8B}"/>
              </a:ext>
            </a:extLst>
          </p:cNvPr>
          <p:cNvSpPr txBox="1"/>
          <p:nvPr userDrawn="1"/>
        </p:nvSpPr>
        <p:spPr>
          <a:xfrm rot="16200000">
            <a:off x="9499298" y="4006382"/>
            <a:ext cx="43079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9618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RUS2305925 (v1.1)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9618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86548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CA30F7D-0491-72BF-E092-4686FBCAC816}"/>
              </a:ext>
            </a:extLst>
          </p:cNvPr>
          <p:cNvSpPr/>
          <p:nvPr userDrawn="1"/>
        </p:nvSpPr>
        <p:spPr>
          <a:xfrm>
            <a:off x="0" y="0"/>
            <a:ext cx="4079875" cy="67333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8EEE01-718E-847D-7823-860E792F84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3" y="2169910"/>
            <a:ext cx="2384425" cy="4000125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11212678" cy="1020821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637CA7-7D6E-4E8F-8974-0F3125CE3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3011596"/>
            <a:ext cx="5487987" cy="3226413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AE4103C8-B4DA-4FDB-97C3-4B15B48590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24588" y="3010875"/>
            <a:ext cx="5487987" cy="3226413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BC9C1D9-F840-4202-9580-05FC8994F4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362200"/>
            <a:ext cx="11233150" cy="508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ru-RU" dirty="0"/>
              <a:t>Образец текста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F091C7-FE01-0E4D-165C-5FC13014C947}"/>
              </a:ext>
            </a:extLst>
          </p:cNvPr>
          <p:cNvSpPr txBox="1"/>
          <p:nvPr userDrawn="1"/>
        </p:nvSpPr>
        <p:spPr>
          <a:xfrm rot="16200000">
            <a:off x="9499298" y="4006382"/>
            <a:ext cx="43079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9618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RUS2305925 (v1.1)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9618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4283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+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1121267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23D92A7F-2BC7-4B32-891E-D4F130645C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4" y="5369789"/>
            <a:ext cx="3579812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AC573003-D53D-4D69-989A-976F95ECA7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0063" y="2590800"/>
            <a:ext cx="3579812" cy="2552700"/>
          </a:xfrm>
          <a:solidFill>
            <a:srgbClr val="E4002B"/>
          </a:solidFill>
        </p:spPr>
        <p:txBody>
          <a:bodyPr/>
          <a:lstStyle/>
          <a:p>
            <a:endParaRPr lang="ru-RU"/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E94FCED5-EE24-45F5-A679-7DC879DA2F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95776" y="5369789"/>
            <a:ext cx="3579812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Рисунок 3">
            <a:extLst>
              <a:ext uri="{FF2B5EF4-FFF2-40B4-BE49-F238E27FC236}">
                <a16:creationId xmlns:a16="http://schemas.microsoft.com/office/drawing/2014/main" id="{7211CDDC-C460-43D9-A32D-8556682168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5775" y="2590800"/>
            <a:ext cx="3579812" cy="2552700"/>
          </a:xfrm>
          <a:solidFill>
            <a:srgbClr val="E4002B"/>
          </a:solidFill>
        </p:spPr>
        <p:txBody>
          <a:bodyPr/>
          <a:lstStyle/>
          <a:p>
            <a:endParaRPr lang="ru-RU"/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1A58B0DD-C37E-4FEA-8740-C8CDF6694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32764" y="5369789"/>
            <a:ext cx="3579812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Рисунок 3">
            <a:extLst>
              <a:ext uri="{FF2B5EF4-FFF2-40B4-BE49-F238E27FC236}">
                <a16:creationId xmlns:a16="http://schemas.microsoft.com/office/drawing/2014/main" id="{08BBF840-A5D5-4A21-AC0D-CCC455731D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32763" y="2590800"/>
            <a:ext cx="3579812" cy="2552700"/>
          </a:xfrm>
          <a:solidFill>
            <a:srgbClr val="E4002B"/>
          </a:solidFill>
        </p:spPr>
        <p:txBody>
          <a:bodyPr/>
          <a:lstStyle/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C56059-5735-44DF-70B8-2510DE15CDD4}"/>
              </a:ext>
            </a:extLst>
          </p:cNvPr>
          <p:cNvSpPr txBox="1"/>
          <p:nvPr userDrawn="1"/>
        </p:nvSpPr>
        <p:spPr>
          <a:xfrm rot="16200000">
            <a:off x="9499298" y="4006382"/>
            <a:ext cx="43079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9618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RUS2305925 (v1.1)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9618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59412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1121267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23D92A7F-2BC7-4B32-891E-D4F130645C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4" y="5369789"/>
            <a:ext cx="5487986" cy="867499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Рисунок 3">
            <a:extLst>
              <a:ext uri="{FF2B5EF4-FFF2-40B4-BE49-F238E27FC236}">
                <a16:creationId xmlns:a16="http://schemas.microsoft.com/office/drawing/2014/main" id="{08BBF840-A5D5-4A21-AC0D-CCC455731D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3950" y="2451100"/>
            <a:ext cx="5508625" cy="3786188"/>
          </a:xfrm>
          <a:solidFill>
            <a:srgbClr val="E4002B"/>
          </a:solidFill>
        </p:spPr>
        <p:txBody>
          <a:bodyPr/>
          <a:lstStyle/>
          <a:p>
            <a:endParaRPr lang="ru-RU"/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0D3264C8-F53D-4D9E-9551-3B1D5DA6AE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5508625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F50714AA-472F-4079-94E6-5C9C351AC0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4" y="3100495"/>
            <a:ext cx="5487986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968BB9-8C92-1557-42AD-A8E71ED129AE}"/>
              </a:ext>
            </a:extLst>
          </p:cNvPr>
          <p:cNvSpPr txBox="1"/>
          <p:nvPr userDrawn="1"/>
        </p:nvSpPr>
        <p:spPr>
          <a:xfrm rot="16200000">
            <a:off x="9642814" y="4006382"/>
            <a:ext cx="43079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9618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RUS2305925 (v1.1)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9618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86192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+p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739632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23D92A7F-2BC7-4B32-891E-D4F130645C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561263"/>
            <a:ext cx="12192000" cy="1172046"/>
          </a:xfrm>
          <a:blipFill>
            <a:blip r:embed="rId2"/>
            <a:stretch>
              <a:fillRect/>
            </a:stretch>
          </a:blipFill>
        </p:spPr>
        <p:txBody>
          <a:bodyPr lIns="504000" anchor="ctr" anchorCtr="0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0D3264C8-F53D-4D9E-9551-3B1D5DA6AE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5508625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F50714AA-472F-4079-94E6-5C9C351AC0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4" y="3100495"/>
            <a:ext cx="5487986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3BB87D-7390-459C-A015-A8AF3215E7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1716" y="1228725"/>
            <a:ext cx="3722142" cy="4339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06A226-6E40-229F-7A5D-6320ADC45AAC}"/>
              </a:ext>
            </a:extLst>
          </p:cNvPr>
          <p:cNvSpPr txBox="1"/>
          <p:nvPr userDrawn="1"/>
        </p:nvSpPr>
        <p:spPr>
          <a:xfrm rot="16200000">
            <a:off x="9642814" y="4006382"/>
            <a:ext cx="43079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9618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RUS2305925 (v1.1)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9618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61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60544-218E-48F7-AFC9-7BCB64DD8852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1CFBB-A161-4A91-93FF-78A110C010F5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31429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+image+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6CF19217-DF04-44D9-9491-D0E310AB3B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2125" y="0"/>
            <a:ext cx="4079875" cy="6732588"/>
          </a:xfrm>
          <a:solidFill>
            <a:srgbClr val="E4002B"/>
          </a:solidFill>
        </p:spPr>
        <p:txBody>
          <a:bodyPr/>
          <a:lstStyle/>
          <a:p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739632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0D3264C8-F53D-4D9E-9551-3B1D5DA6AE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7396328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F50714AA-472F-4079-94E6-5C9C351AC0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17087" y="3307137"/>
            <a:ext cx="6458666" cy="579064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F752775D-4325-48AA-8DC4-1EA141564793}"/>
              </a:ext>
            </a:extLst>
          </p:cNvPr>
          <p:cNvSpPr/>
          <p:nvPr userDrawn="1"/>
        </p:nvSpPr>
        <p:spPr>
          <a:xfrm>
            <a:off x="479425" y="3246759"/>
            <a:ext cx="721761" cy="7217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4C28ADA-5943-4BE6-810A-B4F8B64F3E14}"/>
              </a:ext>
            </a:extLst>
          </p:cNvPr>
          <p:cNvSpPr/>
          <p:nvPr userDrawn="1"/>
        </p:nvSpPr>
        <p:spPr>
          <a:xfrm>
            <a:off x="479425" y="4114258"/>
            <a:ext cx="721761" cy="7217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72188A5E-B618-4192-A962-ADA32216B757}"/>
              </a:ext>
            </a:extLst>
          </p:cNvPr>
          <p:cNvSpPr/>
          <p:nvPr userDrawn="1"/>
        </p:nvSpPr>
        <p:spPr>
          <a:xfrm>
            <a:off x="479424" y="5157525"/>
            <a:ext cx="721761" cy="7217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56F6D8F1-5B11-4C28-A590-5150634598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17086" y="4193874"/>
            <a:ext cx="6458666" cy="579064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B46E1671-E8DD-4289-AC45-8565F9CE4E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17085" y="5228873"/>
            <a:ext cx="6458666" cy="579064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627BC7E-AD22-4D3B-BB46-911761FA7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058769" y="-39217"/>
            <a:ext cx="733532" cy="12334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A75DED-6DA2-32AA-5649-CFB977914816}"/>
              </a:ext>
            </a:extLst>
          </p:cNvPr>
          <p:cNvSpPr txBox="1"/>
          <p:nvPr userDrawn="1"/>
        </p:nvSpPr>
        <p:spPr>
          <a:xfrm rot="16200000">
            <a:off x="9642814" y="4006382"/>
            <a:ext cx="43079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9618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RUS2305925 (v1.1)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9618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03915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+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739632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0D3264C8-F53D-4D9E-9551-3B1D5DA6AE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7396328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B46E1671-E8DD-4289-AC45-8565F9CE4E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9897" y="5228872"/>
            <a:ext cx="7375854" cy="1008415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id="{3EC9AB79-803C-4D44-BAB3-9039106B17E8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479425" y="3086100"/>
            <a:ext cx="7416800" cy="19939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66514C-0A90-4881-AD66-A899E61B1D43}"/>
              </a:ext>
            </a:extLst>
          </p:cNvPr>
          <p:cNvSpPr/>
          <p:nvPr userDrawn="1"/>
        </p:nvSpPr>
        <p:spPr>
          <a:xfrm>
            <a:off x="8112125" y="0"/>
            <a:ext cx="4079875" cy="67333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Диаграмма 14">
            <a:extLst>
              <a:ext uri="{FF2B5EF4-FFF2-40B4-BE49-F238E27FC236}">
                <a16:creationId xmlns:a16="http://schemas.microsoft.com/office/drawing/2014/main" id="{251302DF-BC1E-43D6-A647-96E3571A8E37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9015412" y="1268413"/>
            <a:ext cx="2273300" cy="22733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2932C182-A822-4115-8AC3-BA1AB60BB8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18524" y="4037735"/>
            <a:ext cx="3267075" cy="175346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7FA1AEC-D1C1-4B8C-9AB2-E36F58E979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058769" y="-39217"/>
            <a:ext cx="733532" cy="123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9197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465138"/>
            <a:ext cx="109728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1462088"/>
            <a:ext cx="10972800" cy="47548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2E9-EFC5-47D1-8929-DE2F23B80445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675C4-93C7-41F2-9B34-E2481389FDD4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70560" y="250825"/>
            <a:ext cx="5730240" cy="15388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2956318"/>
      </p:ext>
    </p:extLst>
  </p:cSld>
  <p:clrMapOvr>
    <a:masterClrMapping/>
  </p:clrMapOvr>
  <p:hf hdr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832" y="398294"/>
            <a:ext cx="11212678" cy="10208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8D88BD8-FA88-3ACC-F6D6-4ABBCEDEFB21}"/>
              </a:ext>
            </a:extLst>
          </p:cNvPr>
          <p:cNvSpPr/>
          <p:nvPr userDrawn="1"/>
        </p:nvSpPr>
        <p:spPr>
          <a:xfrm>
            <a:off x="0" y="476250"/>
            <a:ext cx="126000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0CA2178-C9BF-FDE7-52E3-1E96CAE6A2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6545955"/>
            <a:ext cx="11273551" cy="12748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9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2906440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+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1121267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637CA7-7D6E-4E8F-8974-0F3125CE3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3238500"/>
            <a:ext cx="5487987" cy="2999509"/>
          </a:xfrm>
        </p:spPr>
        <p:txBody>
          <a:bodyPr>
            <a:normAutofit/>
          </a:bodyPr>
          <a:lstStyle>
            <a:lvl1pPr marL="285750" indent="-285750">
              <a:buClr>
                <a:srgbClr val="E4002B"/>
              </a:buClr>
              <a:buSzPct val="110000"/>
              <a:buFont typeface="Calibri" panose="020F0502020204030204" pitchFamily="34" charset="0"/>
              <a:buChar char="●"/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Список</a:t>
            </a:r>
          </a:p>
          <a:p>
            <a:pPr lvl="0"/>
            <a:r>
              <a:rPr lang="ru-RU" dirty="0"/>
              <a:t>Список</a:t>
            </a:r>
            <a:br>
              <a:rPr lang="ru-RU" dirty="0"/>
            </a:br>
            <a:r>
              <a:rPr lang="ru-RU" dirty="0" err="1"/>
              <a:t>список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список</a:t>
            </a:r>
            <a:endParaRPr lang="ru-RU" dirty="0"/>
          </a:p>
          <a:p>
            <a:pPr lvl="0"/>
            <a:r>
              <a:rPr lang="ru-RU" dirty="0"/>
              <a:t>Список</a:t>
            </a:r>
          </a:p>
          <a:p>
            <a:pPr lvl="0"/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BC9C1D9-F840-4202-9580-05FC8994F4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362199"/>
            <a:ext cx="5508625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  <a:br>
              <a:rPr lang="ru-RU" dirty="0"/>
            </a:br>
            <a:r>
              <a:rPr lang="ru-RU" dirty="0"/>
              <a:t>Образец текста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D59E18-9904-4A0E-95FA-773198CDBE56}"/>
              </a:ext>
            </a:extLst>
          </p:cNvPr>
          <p:cNvSpPr/>
          <p:nvPr userDrawn="1"/>
        </p:nvSpPr>
        <p:spPr>
          <a:xfrm>
            <a:off x="6203951" y="2233504"/>
            <a:ext cx="5507224" cy="4040296"/>
          </a:xfrm>
          <a:prstGeom prst="rect">
            <a:avLst/>
          </a:prstGeom>
          <a:solidFill>
            <a:srgbClr val="E4002B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3A6D0F3D-4E38-4469-9852-649B47CD02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3679" y="2362199"/>
            <a:ext cx="4903621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Название графика</a:t>
            </a:r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DD75E0AA-F9AE-4191-BEB4-8C606966D459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513679" y="2971800"/>
            <a:ext cx="4903621" cy="31496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B8B0C7-6743-3793-B08E-B3DBEE945BF0}"/>
              </a:ext>
            </a:extLst>
          </p:cNvPr>
          <p:cNvSpPr txBox="1"/>
          <p:nvPr userDrawn="1"/>
        </p:nvSpPr>
        <p:spPr>
          <a:xfrm rot="16200000">
            <a:off x="9499298" y="4006382"/>
            <a:ext cx="43079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9618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RUS2305925 (v1.1)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9618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79654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93" y="402586"/>
            <a:ext cx="11212678" cy="1020821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7827861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+char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1121267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BC9C1D9-F840-4202-9580-05FC8994F4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11233150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DD75E0AA-F9AE-4191-BEB4-8C606966D459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99897" y="3100494"/>
            <a:ext cx="11212678" cy="3136793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A7862E-BE66-75BB-09B8-E213B5531EED}"/>
              </a:ext>
            </a:extLst>
          </p:cNvPr>
          <p:cNvSpPr txBox="1"/>
          <p:nvPr userDrawn="1"/>
        </p:nvSpPr>
        <p:spPr>
          <a:xfrm rot="16200000">
            <a:off x="9499298" y="4006382"/>
            <a:ext cx="43079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9618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RUS2305925 (v1.1)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9618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85772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+2-3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1121267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BC9C1D9-F840-4202-9580-05FC8994F4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5508625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DD75E0AA-F9AE-4191-BEB4-8C606966D459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99897" y="3100494"/>
            <a:ext cx="5488153" cy="2131905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23D92A7F-2BC7-4B32-891E-D4F130645C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5369789"/>
            <a:ext cx="5487987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FDBE375D-AC38-496E-AF5B-B52658BDC8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3952" y="2362199"/>
            <a:ext cx="5508625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Диаграмма 5">
            <a:extLst>
              <a:ext uri="{FF2B5EF4-FFF2-40B4-BE49-F238E27FC236}">
                <a16:creationId xmlns:a16="http://schemas.microsoft.com/office/drawing/2014/main" id="{DCC9F1A4-0635-439A-8A24-67BFD1EEC00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14188" y="3100495"/>
            <a:ext cx="1682038" cy="1471506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2" name="Диаграмма 5">
            <a:extLst>
              <a:ext uri="{FF2B5EF4-FFF2-40B4-BE49-F238E27FC236}">
                <a16:creationId xmlns:a16="http://schemas.microsoft.com/office/drawing/2014/main" id="{A5D06930-B70F-4E47-9A69-BFD4092B7A8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6214188" y="4765782"/>
            <a:ext cx="1682038" cy="1471506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E4DBDAB2-9CFB-40DF-B2F7-1E0FC537FD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22364" y="3112398"/>
            <a:ext cx="3590211" cy="1471506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D64CEBA1-48B0-4236-A581-4579B03EAA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22364" y="4763500"/>
            <a:ext cx="3590211" cy="1471506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DF33C-D5F4-21BE-F2B1-9143FEC43B8B}"/>
              </a:ext>
            </a:extLst>
          </p:cNvPr>
          <p:cNvSpPr txBox="1"/>
          <p:nvPr userDrawn="1"/>
        </p:nvSpPr>
        <p:spPr>
          <a:xfrm rot="16200000">
            <a:off x="9499298" y="4006382"/>
            <a:ext cx="43079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9618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RUS2305925 (v1.1)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9618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01150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CA30F7D-0491-72BF-E092-4686FBCAC816}"/>
              </a:ext>
            </a:extLst>
          </p:cNvPr>
          <p:cNvSpPr/>
          <p:nvPr userDrawn="1"/>
        </p:nvSpPr>
        <p:spPr>
          <a:xfrm>
            <a:off x="0" y="0"/>
            <a:ext cx="4079875" cy="67333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8EEE01-718E-847D-7823-860E792F84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3" y="2169910"/>
            <a:ext cx="2384425" cy="4000125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11212678" cy="1020821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637CA7-7D6E-4E8F-8974-0F3125CE3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3011596"/>
            <a:ext cx="5487987" cy="3226413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AE4103C8-B4DA-4FDB-97C3-4B15B48590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24588" y="3010875"/>
            <a:ext cx="5487987" cy="3226413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BC9C1D9-F840-4202-9580-05FC8994F4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362200"/>
            <a:ext cx="11233150" cy="508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ru-RU" dirty="0"/>
              <a:t>Образец текста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F091C7-FE01-0E4D-165C-5FC13014C947}"/>
              </a:ext>
            </a:extLst>
          </p:cNvPr>
          <p:cNvSpPr txBox="1"/>
          <p:nvPr userDrawn="1"/>
        </p:nvSpPr>
        <p:spPr>
          <a:xfrm rot="16200000">
            <a:off x="9499298" y="4006382"/>
            <a:ext cx="43079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9618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RUS2305925 (v1.1)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9618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50985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+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1121267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23D92A7F-2BC7-4B32-891E-D4F130645C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4" y="5369789"/>
            <a:ext cx="3579812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AC573003-D53D-4D69-989A-976F95ECA7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0063" y="2590800"/>
            <a:ext cx="3579812" cy="2552700"/>
          </a:xfrm>
          <a:solidFill>
            <a:srgbClr val="E4002B"/>
          </a:solidFill>
        </p:spPr>
        <p:txBody>
          <a:bodyPr/>
          <a:lstStyle/>
          <a:p>
            <a:endParaRPr lang="ru-RU"/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E94FCED5-EE24-45F5-A679-7DC879DA2F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95776" y="5369789"/>
            <a:ext cx="3579812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Рисунок 3">
            <a:extLst>
              <a:ext uri="{FF2B5EF4-FFF2-40B4-BE49-F238E27FC236}">
                <a16:creationId xmlns:a16="http://schemas.microsoft.com/office/drawing/2014/main" id="{7211CDDC-C460-43D9-A32D-8556682168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5775" y="2590800"/>
            <a:ext cx="3579812" cy="2552700"/>
          </a:xfrm>
          <a:solidFill>
            <a:srgbClr val="E4002B"/>
          </a:solidFill>
        </p:spPr>
        <p:txBody>
          <a:bodyPr/>
          <a:lstStyle/>
          <a:p>
            <a:endParaRPr lang="ru-RU"/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1A58B0DD-C37E-4FEA-8740-C8CDF6694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32764" y="5369789"/>
            <a:ext cx="3579812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Рисунок 3">
            <a:extLst>
              <a:ext uri="{FF2B5EF4-FFF2-40B4-BE49-F238E27FC236}">
                <a16:creationId xmlns:a16="http://schemas.microsoft.com/office/drawing/2014/main" id="{08BBF840-A5D5-4A21-AC0D-CCC455731D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32763" y="2590800"/>
            <a:ext cx="3579812" cy="2552700"/>
          </a:xfrm>
          <a:solidFill>
            <a:srgbClr val="E4002B"/>
          </a:solidFill>
        </p:spPr>
        <p:txBody>
          <a:bodyPr/>
          <a:lstStyle/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C56059-5735-44DF-70B8-2510DE15CDD4}"/>
              </a:ext>
            </a:extLst>
          </p:cNvPr>
          <p:cNvSpPr txBox="1"/>
          <p:nvPr userDrawn="1"/>
        </p:nvSpPr>
        <p:spPr>
          <a:xfrm rot="16200000">
            <a:off x="9499298" y="4006382"/>
            <a:ext cx="43079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9618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RUS2305925 (v1.1)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9618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390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60544-218E-48F7-AFC9-7BCB64DD8852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1CFBB-A161-4A91-93FF-78A110C010F5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1196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1121267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23D92A7F-2BC7-4B32-891E-D4F130645C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4" y="5369789"/>
            <a:ext cx="5487986" cy="867499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Рисунок 3">
            <a:extLst>
              <a:ext uri="{FF2B5EF4-FFF2-40B4-BE49-F238E27FC236}">
                <a16:creationId xmlns:a16="http://schemas.microsoft.com/office/drawing/2014/main" id="{08BBF840-A5D5-4A21-AC0D-CCC455731D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3950" y="2451100"/>
            <a:ext cx="5508625" cy="3786188"/>
          </a:xfrm>
          <a:solidFill>
            <a:srgbClr val="E4002B"/>
          </a:solidFill>
        </p:spPr>
        <p:txBody>
          <a:bodyPr/>
          <a:lstStyle/>
          <a:p>
            <a:endParaRPr lang="ru-RU"/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0D3264C8-F53D-4D9E-9551-3B1D5DA6AE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5508625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F50714AA-472F-4079-94E6-5C9C351AC0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4" y="3100495"/>
            <a:ext cx="5487986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968BB9-8C92-1557-42AD-A8E71ED129AE}"/>
              </a:ext>
            </a:extLst>
          </p:cNvPr>
          <p:cNvSpPr txBox="1"/>
          <p:nvPr userDrawn="1"/>
        </p:nvSpPr>
        <p:spPr>
          <a:xfrm rot="16200000">
            <a:off x="9642814" y="4006382"/>
            <a:ext cx="43079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9618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RUS2305925 (v1.1)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9618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7646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+p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739632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23D92A7F-2BC7-4B32-891E-D4F130645C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561263"/>
            <a:ext cx="12192000" cy="1172046"/>
          </a:xfrm>
          <a:blipFill>
            <a:blip r:embed="rId2"/>
            <a:stretch>
              <a:fillRect/>
            </a:stretch>
          </a:blipFill>
        </p:spPr>
        <p:txBody>
          <a:bodyPr lIns="504000" anchor="ctr" anchorCtr="0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0D3264C8-F53D-4D9E-9551-3B1D5DA6AE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5508625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F50714AA-472F-4079-94E6-5C9C351AC0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4" y="3100495"/>
            <a:ext cx="5487986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3BB87D-7390-459C-A015-A8AF3215E7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1716" y="1228725"/>
            <a:ext cx="3722142" cy="4339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06A226-6E40-229F-7A5D-6320ADC45AAC}"/>
              </a:ext>
            </a:extLst>
          </p:cNvPr>
          <p:cNvSpPr txBox="1"/>
          <p:nvPr userDrawn="1"/>
        </p:nvSpPr>
        <p:spPr>
          <a:xfrm rot="16200000">
            <a:off x="9642814" y="4006382"/>
            <a:ext cx="43079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9618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RUS2305925 (v1.1)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9618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38967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+image+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6CF19217-DF04-44D9-9491-D0E310AB3B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2125" y="0"/>
            <a:ext cx="4079875" cy="6732588"/>
          </a:xfrm>
          <a:solidFill>
            <a:srgbClr val="E4002B"/>
          </a:solidFill>
        </p:spPr>
        <p:txBody>
          <a:bodyPr/>
          <a:lstStyle/>
          <a:p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739632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0D3264C8-F53D-4D9E-9551-3B1D5DA6AE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7396328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F50714AA-472F-4079-94E6-5C9C351AC0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17087" y="3307137"/>
            <a:ext cx="6458666" cy="579064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F752775D-4325-48AA-8DC4-1EA141564793}"/>
              </a:ext>
            </a:extLst>
          </p:cNvPr>
          <p:cNvSpPr/>
          <p:nvPr userDrawn="1"/>
        </p:nvSpPr>
        <p:spPr>
          <a:xfrm>
            <a:off x="479425" y="3246759"/>
            <a:ext cx="721761" cy="7217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4C28ADA-5943-4BE6-810A-B4F8B64F3E14}"/>
              </a:ext>
            </a:extLst>
          </p:cNvPr>
          <p:cNvSpPr/>
          <p:nvPr userDrawn="1"/>
        </p:nvSpPr>
        <p:spPr>
          <a:xfrm>
            <a:off x="479425" y="4114258"/>
            <a:ext cx="721761" cy="7217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72188A5E-B618-4192-A962-ADA32216B757}"/>
              </a:ext>
            </a:extLst>
          </p:cNvPr>
          <p:cNvSpPr/>
          <p:nvPr userDrawn="1"/>
        </p:nvSpPr>
        <p:spPr>
          <a:xfrm>
            <a:off x="479424" y="5157525"/>
            <a:ext cx="721761" cy="7217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56F6D8F1-5B11-4C28-A590-5150634598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17086" y="4193874"/>
            <a:ext cx="6458666" cy="579064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B46E1671-E8DD-4289-AC45-8565F9CE4E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17085" y="5228873"/>
            <a:ext cx="6458666" cy="579064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627BC7E-AD22-4D3B-BB46-911761FA7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058769" y="-39217"/>
            <a:ext cx="733532" cy="12334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A75DED-6DA2-32AA-5649-CFB977914816}"/>
              </a:ext>
            </a:extLst>
          </p:cNvPr>
          <p:cNvSpPr txBox="1"/>
          <p:nvPr userDrawn="1"/>
        </p:nvSpPr>
        <p:spPr>
          <a:xfrm rot="16200000">
            <a:off x="9642814" y="4006382"/>
            <a:ext cx="43079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9618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RUS2305925 (v1.1)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9618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70754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+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97" y="1212683"/>
            <a:ext cx="7396328" cy="1020821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0D3264C8-F53D-4D9E-9551-3B1D5DA6AE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7396328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B46E1671-E8DD-4289-AC45-8565F9CE4E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9897" y="5228872"/>
            <a:ext cx="7375854" cy="1008415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id="{3EC9AB79-803C-4D44-BAB3-9039106B17E8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479425" y="3086100"/>
            <a:ext cx="7416800" cy="19939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66514C-0A90-4881-AD66-A899E61B1D43}"/>
              </a:ext>
            </a:extLst>
          </p:cNvPr>
          <p:cNvSpPr/>
          <p:nvPr userDrawn="1"/>
        </p:nvSpPr>
        <p:spPr>
          <a:xfrm>
            <a:off x="8112125" y="0"/>
            <a:ext cx="4079875" cy="67333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Диаграмма 14">
            <a:extLst>
              <a:ext uri="{FF2B5EF4-FFF2-40B4-BE49-F238E27FC236}">
                <a16:creationId xmlns:a16="http://schemas.microsoft.com/office/drawing/2014/main" id="{251302DF-BC1E-43D6-A647-96E3571A8E37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9015412" y="1268413"/>
            <a:ext cx="2273300" cy="22733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2932C182-A822-4115-8AC3-BA1AB60BB8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18524" y="4037735"/>
            <a:ext cx="3267075" cy="175346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7FA1AEC-D1C1-4B8C-9AB2-E36F58E979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058769" y="-39217"/>
            <a:ext cx="733532" cy="123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6314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465138"/>
            <a:ext cx="109728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1462088"/>
            <a:ext cx="10972800" cy="47548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2E9-EFC5-47D1-8929-DE2F23B80445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675C4-93C7-41F2-9B34-E2481389FDD4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70560" y="250825"/>
            <a:ext cx="5730240" cy="15388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52209875"/>
      </p:ext>
    </p:extLst>
  </p:cSld>
  <p:clrMapOvr>
    <a:masterClrMapping/>
  </p:clrMapOvr>
  <p:hf hdr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832" y="398294"/>
            <a:ext cx="11212678" cy="10208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8D88BD8-FA88-3ACC-F6D6-4ABBCEDEFB21}"/>
              </a:ext>
            </a:extLst>
          </p:cNvPr>
          <p:cNvSpPr/>
          <p:nvPr userDrawn="1"/>
        </p:nvSpPr>
        <p:spPr>
          <a:xfrm>
            <a:off x="0" y="476250"/>
            <a:ext cx="126000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0CA2178-C9BF-FDE7-52E3-1E96CAE6A2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6545955"/>
            <a:ext cx="11273551" cy="12748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9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942584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0E153-4D46-4418-AEEC-146DAC4EEDD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6C09D-30BB-43FD-82A3-D81E2A4C092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4498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0E153-4D46-4418-AEEC-146DAC4EEDD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6C09D-30BB-43FD-82A3-D81E2A4C092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97073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0E153-4D46-4418-AEEC-146DAC4EEDD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6C09D-30BB-43FD-82A3-D81E2A4C092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80658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0E153-4D46-4418-AEEC-146DAC4EEDD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6C09D-30BB-43FD-82A3-D81E2A4C092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312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60544-218E-48F7-AFC9-7BCB64DD8852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1CFBB-A161-4A91-93FF-78A110C010F5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31613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0E153-4D46-4418-AEEC-146DAC4EEDD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6C09D-30BB-43FD-82A3-D81E2A4C092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401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0E153-4D46-4418-AEEC-146DAC4EEDD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6C09D-30BB-43FD-82A3-D81E2A4C092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17682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0E153-4D46-4418-AEEC-146DAC4EEDD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6C09D-30BB-43FD-82A3-D81E2A4C092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78478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0E153-4D46-4418-AEEC-146DAC4EEDD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6C09D-30BB-43FD-82A3-D81E2A4C092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46757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0E153-4D46-4418-AEEC-146DAC4EEDD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6C09D-30BB-43FD-82A3-D81E2A4C092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90609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0E153-4D46-4418-AEEC-146DAC4EEDD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6C09D-30BB-43FD-82A3-D81E2A4C092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48832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0E153-4D46-4418-AEEC-146DAC4EEDD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6C09D-30BB-43FD-82A3-D81E2A4C092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07930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69637CA7-7D6E-4E8F-8974-0F3125CE3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3011596"/>
            <a:ext cx="5487987" cy="3226413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BC9C1D9-F840-4202-9580-05FC8994F4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362200"/>
            <a:ext cx="11233150" cy="508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ru-RU" dirty="0"/>
              <a:t>Образец текста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E78CCF6E-3B03-4EEE-8C93-261E31CED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63" y="619991"/>
            <a:ext cx="11250778" cy="1020821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9146068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p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>
            <a:extLst>
              <a:ext uri="{FF2B5EF4-FFF2-40B4-BE49-F238E27FC236}">
                <a16:creationId xmlns:a16="http://schemas.microsoft.com/office/drawing/2014/main" id="{23D92A7F-2BC7-4B32-891E-D4F130645C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957292"/>
            <a:ext cx="12192000" cy="1172046"/>
          </a:xfrm>
          <a:blipFill>
            <a:blip r:embed="rId2"/>
            <a:stretch>
              <a:fillRect/>
            </a:stretch>
          </a:blipFill>
        </p:spPr>
        <p:txBody>
          <a:bodyPr lIns="504000" anchor="ctr" anchorCtr="0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0D3264C8-F53D-4D9E-9551-3B1D5DA6AE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5508625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F50714AA-472F-4079-94E6-5C9C351AC0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4" y="3100495"/>
            <a:ext cx="5487986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Заголовок 36">
            <a:extLst>
              <a:ext uri="{FF2B5EF4-FFF2-40B4-BE49-F238E27FC236}">
                <a16:creationId xmlns:a16="http://schemas.microsoft.com/office/drawing/2014/main" id="{37651656-BB3D-42B4-B621-F40C7DB5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4" y="679204"/>
            <a:ext cx="11250778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31801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66514C-0A90-4881-AD66-A899E61B1D43}"/>
              </a:ext>
            </a:extLst>
          </p:cNvPr>
          <p:cNvSpPr/>
          <p:nvPr userDrawn="1"/>
        </p:nvSpPr>
        <p:spPr>
          <a:xfrm>
            <a:off x="8112125" y="0"/>
            <a:ext cx="4079875" cy="67502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Диаграмма 14">
            <a:extLst>
              <a:ext uri="{FF2B5EF4-FFF2-40B4-BE49-F238E27FC236}">
                <a16:creationId xmlns:a16="http://schemas.microsoft.com/office/drawing/2014/main" id="{251302DF-BC1E-43D6-A647-96E3571A8E37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9015412" y="1268413"/>
            <a:ext cx="2273300" cy="22733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2932C182-A822-4115-8AC3-BA1AB60BB8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18524" y="4037735"/>
            <a:ext cx="3267075" cy="175346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Заголовок 36">
            <a:extLst>
              <a:ext uri="{FF2B5EF4-FFF2-40B4-BE49-F238E27FC236}">
                <a16:creationId xmlns:a16="http://schemas.microsoft.com/office/drawing/2014/main" id="{401555A7-E2C1-4B75-8EF4-3DFDD3EA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821" y="758002"/>
            <a:ext cx="11250778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000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60544-218E-48F7-AFC9-7BCB64DD8852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1CFBB-A161-4A91-93FF-78A110C010F5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33729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+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66514C-0A90-4881-AD66-A899E61B1D43}"/>
              </a:ext>
            </a:extLst>
          </p:cNvPr>
          <p:cNvSpPr/>
          <p:nvPr userDrawn="1"/>
        </p:nvSpPr>
        <p:spPr>
          <a:xfrm>
            <a:off x="0" y="0"/>
            <a:ext cx="4079875" cy="67502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36">
            <a:extLst>
              <a:ext uri="{FF2B5EF4-FFF2-40B4-BE49-F238E27FC236}">
                <a16:creationId xmlns:a16="http://schemas.microsoft.com/office/drawing/2014/main" id="{401555A7-E2C1-4B75-8EF4-3DFDD3EA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2" y="984212"/>
            <a:ext cx="3414878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A02326-7911-4978-8669-06B8457205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0418" y="984212"/>
            <a:ext cx="6967538" cy="9667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4350277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+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66514C-0A90-4881-AD66-A899E61B1D43}"/>
              </a:ext>
            </a:extLst>
          </p:cNvPr>
          <p:cNvSpPr/>
          <p:nvPr userDrawn="1"/>
        </p:nvSpPr>
        <p:spPr>
          <a:xfrm>
            <a:off x="18173" y="0"/>
            <a:ext cx="5988050" cy="67502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36">
            <a:extLst>
              <a:ext uri="{FF2B5EF4-FFF2-40B4-BE49-F238E27FC236}">
                <a16:creationId xmlns:a16="http://schemas.microsoft.com/office/drawing/2014/main" id="{401555A7-E2C1-4B75-8EF4-3DFDD3EA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96" y="904699"/>
            <a:ext cx="5024603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93AE68-C72B-46FA-B3FD-5AF45AF724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2442" y="904699"/>
            <a:ext cx="4919662" cy="10890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4490171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69637CA7-7D6E-4E8F-8974-0F3125CE3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3011596"/>
            <a:ext cx="5487987" cy="3226413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BC9C1D9-F840-4202-9580-05FC8994F4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362200"/>
            <a:ext cx="11233150" cy="508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ru-RU" dirty="0"/>
              <a:t>Образец текста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E78CCF6E-3B03-4EEE-8C93-261E31CED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63" y="619991"/>
            <a:ext cx="11250778" cy="1020821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5224722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+p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>
            <a:extLst>
              <a:ext uri="{FF2B5EF4-FFF2-40B4-BE49-F238E27FC236}">
                <a16:creationId xmlns:a16="http://schemas.microsoft.com/office/drawing/2014/main" id="{23D92A7F-2BC7-4B32-891E-D4F130645C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957292"/>
            <a:ext cx="12192000" cy="1172046"/>
          </a:xfrm>
          <a:blipFill>
            <a:blip r:embed="rId2"/>
            <a:stretch>
              <a:fillRect/>
            </a:stretch>
          </a:blipFill>
        </p:spPr>
        <p:txBody>
          <a:bodyPr lIns="504000" anchor="ctr" anchorCtr="0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0D3264C8-F53D-4D9E-9551-3B1D5DA6AE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5508625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F50714AA-472F-4079-94E6-5C9C351AC0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4" y="3100495"/>
            <a:ext cx="5487986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Заголовок 36">
            <a:extLst>
              <a:ext uri="{FF2B5EF4-FFF2-40B4-BE49-F238E27FC236}">
                <a16:creationId xmlns:a16="http://schemas.microsoft.com/office/drawing/2014/main" id="{37651656-BB3D-42B4-B621-F40C7DB5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4" y="679204"/>
            <a:ext cx="11250778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5555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+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66514C-0A90-4881-AD66-A899E61B1D43}"/>
              </a:ext>
            </a:extLst>
          </p:cNvPr>
          <p:cNvSpPr/>
          <p:nvPr userDrawn="1"/>
        </p:nvSpPr>
        <p:spPr>
          <a:xfrm>
            <a:off x="8112125" y="0"/>
            <a:ext cx="4079875" cy="67502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Диаграмма 14">
            <a:extLst>
              <a:ext uri="{FF2B5EF4-FFF2-40B4-BE49-F238E27FC236}">
                <a16:creationId xmlns:a16="http://schemas.microsoft.com/office/drawing/2014/main" id="{251302DF-BC1E-43D6-A647-96E3571A8E37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9015412" y="1268413"/>
            <a:ext cx="2273300" cy="22733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2932C182-A822-4115-8AC3-BA1AB60BB8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18524" y="4037735"/>
            <a:ext cx="3267075" cy="175346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Заголовок 36">
            <a:extLst>
              <a:ext uri="{FF2B5EF4-FFF2-40B4-BE49-F238E27FC236}">
                <a16:creationId xmlns:a16="http://schemas.microsoft.com/office/drawing/2014/main" id="{401555A7-E2C1-4B75-8EF4-3DFDD3EA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821" y="758002"/>
            <a:ext cx="11250778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11496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+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66514C-0A90-4881-AD66-A899E61B1D43}"/>
              </a:ext>
            </a:extLst>
          </p:cNvPr>
          <p:cNvSpPr/>
          <p:nvPr userDrawn="1"/>
        </p:nvSpPr>
        <p:spPr>
          <a:xfrm>
            <a:off x="0" y="0"/>
            <a:ext cx="4079875" cy="67502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36">
            <a:extLst>
              <a:ext uri="{FF2B5EF4-FFF2-40B4-BE49-F238E27FC236}">
                <a16:creationId xmlns:a16="http://schemas.microsoft.com/office/drawing/2014/main" id="{401555A7-E2C1-4B75-8EF4-3DFDD3EA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2" y="984212"/>
            <a:ext cx="3414878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A02326-7911-4978-8669-06B8457205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0418" y="984212"/>
            <a:ext cx="6967538" cy="9667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0257109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+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66514C-0A90-4881-AD66-A899E61B1D43}"/>
              </a:ext>
            </a:extLst>
          </p:cNvPr>
          <p:cNvSpPr/>
          <p:nvPr userDrawn="1"/>
        </p:nvSpPr>
        <p:spPr>
          <a:xfrm>
            <a:off x="18173" y="0"/>
            <a:ext cx="5988050" cy="67502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36">
            <a:extLst>
              <a:ext uri="{FF2B5EF4-FFF2-40B4-BE49-F238E27FC236}">
                <a16:creationId xmlns:a16="http://schemas.microsoft.com/office/drawing/2014/main" id="{401555A7-E2C1-4B75-8EF4-3DFDD3EA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96" y="904699"/>
            <a:ext cx="5024603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93AE68-C72B-46FA-B3FD-5AF45AF724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2442" y="904699"/>
            <a:ext cx="4919662" cy="10890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2173017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93" y="402586"/>
            <a:ext cx="11212678" cy="1020821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7026921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68F65-6145-4083-A131-59CC06B3FD70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53890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E552B-014D-4411-89F3-49B27E14800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795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60544-218E-48F7-AFC9-7BCB64DD8852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1CFBB-A161-4A91-93FF-78A110C010F5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23297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69637CA7-7D6E-4E8F-8974-0F3125CE3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3011596"/>
            <a:ext cx="5487987" cy="3226413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BC9C1D9-F840-4202-9580-05FC8994F4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362200"/>
            <a:ext cx="11233150" cy="508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ru-RU" dirty="0"/>
              <a:t>Образец текста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E78CCF6E-3B03-4EEE-8C93-261E31CED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63" y="619991"/>
            <a:ext cx="11250778" cy="1020821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9474064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+p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>
            <a:extLst>
              <a:ext uri="{FF2B5EF4-FFF2-40B4-BE49-F238E27FC236}">
                <a16:creationId xmlns:a16="http://schemas.microsoft.com/office/drawing/2014/main" id="{23D92A7F-2BC7-4B32-891E-D4F130645C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957292"/>
            <a:ext cx="12192000" cy="1172046"/>
          </a:xfrm>
          <a:blipFill>
            <a:blip r:embed="rId2"/>
            <a:stretch>
              <a:fillRect/>
            </a:stretch>
          </a:blipFill>
        </p:spPr>
        <p:txBody>
          <a:bodyPr lIns="504000" anchor="ctr" anchorCtr="0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0D3264C8-F53D-4D9E-9551-3B1D5DA6AE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362199"/>
            <a:ext cx="5508625" cy="609601"/>
          </a:xfrm>
        </p:spPr>
        <p:txBody>
          <a:bodyPr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F50714AA-472F-4079-94E6-5C9C351AC0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4" y="3100495"/>
            <a:ext cx="5487986" cy="867499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Заголовок 36">
            <a:extLst>
              <a:ext uri="{FF2B5EF4-FFF2-40B4-BE49-F238E27FC236}">
                <a16:creationId xmlns:a16="http://schemas.microsoft.com/office/drawing/2014/main" id="{37651656-BB3D-42B4-B621-F40C7DB5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4" y="679204"/>
            <a:ext cx="11250778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13771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+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66514C-0A90-4881-AD66-A899E61B1D43}"/>
              </a:ext>
            </a:extLst>
          </p:cNvPr>
          <p:cNvSpPr/>
          <p:nvPr userDrawn="1"/>
        </p:nvSpPr>
        <p:spPr>
          <a:xfrm>
            <a:off x="8112125" y="0"/>
            <a:ext cx="4079875" cy="67502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Диаграмма 14">
            <a:extLst>
              <a:ext uri="{FF2B5EF4-FFF2-40B4-BE49-F238E27FC236}">
                <a16:creationId xmlns:a16="http://schemas.microsoft.com/office/drawing/2014/main" id="{251302DF-BC1E-43D6-A647-96E3571A8E37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9015412" y="1268413"/>
            <a:ext cx="2273300" cy="22733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2932C182-A822-4115-8AC3-BA1AB60BB8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18524" y="4037735"/>
            <a:ext cx="3267075" cy="175346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Заголовок 36">
            <a:extLst>
              <a:ext uri="{FF2B5EF4-FFF2-40B4-BE49-F238E27FC236}">
                <a16:creationId xmlns:a16="http://schemas.microsoft.com/office/drawing/2014/main" id="{401555A7-E2C1-4B75-8EF4-3DFDD3EA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821" y="758002"/>
            <a:ext cx="11250778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26799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+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66514C-0A90-4881-AD66-A899E61B1D43}"/>
              </a:ext>
            </a:extLst>
          </p:cNvPr>
          <p:cNvSpPr/>
          <p:nvPr userDrawn="1"/>
        </p:nvSpPr>
        <p:spPr>
          <a:xfrm>
            <a:off x="0" y="0"/>
            <a:ext cx="4079875" cy="67502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36">
            <a:extLst>
              <a:ext uri="{FF2B5EF4-FFF2-40B4-BE49-F238E27FC236}">
                <a16:creationId xmlns:a16="http://schemas.microsoft.com/office/drawing/2014/main" id="{401555A7-E2C1-4B75-8EF4-3DFDD3EA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2" y="984212"/>
            <a:ext cx="3414878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A02326-7911-4978-8669-06B8457205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0418" y="984212"/>
            <a:ext cx="6967538" cy="9667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8176598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+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66514C-0A90-4881-AD66-A899E61B1D43}"/>
              </a:ext>
            </a:extLst>
          </p:cNvPr>
          <p:cNvSpPr/>
          <p:nvPr userDrawn="1"/>
        </p:nvSpPr>
        <p:spPr>
          <a:xfrm>
            <a:off x="18173" y="0"/>
            <a:ext cx="5988050" cy="67502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36">
            <a:extLst>
              <a:ext uri="{FF2B5EF4-FFF2-40B4-BE49-F238E27FC236}">
                <a16:creationId xmlns:a16="http://schemas.microsoft.com/office/drawing/2014/main" id="{401555A7-E2C1-4B75-8EF4-3DFDD3EA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96" y="904699"/>
            <a:ext cx="5024603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93AE68-C72B-46FA-B3FD-5AF45AF724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2442" y="904699"/>
            <a:ext cx="4919662" cy="10890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1190668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E9227FE-67DE-461A-AD91-9FD18AF4A0A9}"/>
              </a:ext>
            </a:extLst>
          </p:cNvPr>
          <p:cNvSpPr/>
          <p:nvPr userDrawn="1"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F415-55CC-4B6B-B362-A12D6747E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93" y="402586"/>
            <a:ext cx="11212678" cy="1020821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7258642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68F65-6145-4083-A131-59CC06B3FD70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01917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DCC3B-CA12-4A4B-B5F5-D2062F3C58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1486304"/>
            <a:ext cx="5185093" cy="2649135"/>
          </a:xfr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enter title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2E5583-912E-4EA8-8EDC-7B6B86E76274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4328932"/>
            <a:ext cx="5184775" cy="120376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 / presenter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6A1CD-3FD6-4AD3-876A-75F060E88A2E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407987" y="5887668"/>
            <a:ext cx="1279358" cy="309145"/>
          </a:xfrm>
        </p:spPr>
        <p:txBody>
          <a:bodyPr lIns="0"/>
          <a:lstStyle>
            <a:lvl1pPr algn="l">
              <a:lnSpc>
                <a:spcPct val="100000"/>
              </a:lnSpc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68ED59-10F2-418A-8E8D-5A205AB6BDF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7988" y="6420976"/>
            <a:ext cx="5184775" cy="234286"/>
          </a:xfrm>
        </p:spPr>
        <p:txBody>
          <a:bodyPr lIns="0" tIns="36000" rIns="0" bIns="3600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  <a:lvl2pPr marL="432000" indent="0">
              <a:buNone/>
              <a:defRPr sz="1050"/>
            </a:lvl2pPr>
            <a:lvl3pPr marL="684000" indent="0">
              <a:buNone/>
              <a:defRPr sz="1050"/>
            </a:lvl3pPr>
            <a:lvl4pPr marL="828000" indent="0">
              <a:buNone/>
              <a:defRPr sz="1050"/>
            </a:lvl4pPr>
            <a:lvl5pPr marL="959400" indent="0">
              <a:buNone/>
              <a:defRPr sz="1050"/>
            </a:lvl5pPr>
          </a:lstStyle>
          <a:p>
            <a:pPr lvl="0"/>
            <a:r>
              <a:rPr lang="en-US" dirty="0"/>
              <a:t>Click to add confidentiality statement here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3506CBD9-0F78-454A-9842-87C2546180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88475" y="0"/>
            <a:ext cx="6004761" cy="6865200"/>
          </a:xfrm>
          <a:custGeom>
            <a:avLst/>
            <a:gdLst>
              <a:gd name="connsiteX0" fmla="*/ 1547827 w 6004761"/>
              <a:gd name="connsiteY0" fmla="*/ 0 h 6864096"/>
              <a:gd name="connsiteX1" fmla="*/ 6004760 w 6004761"/>
              <a:gd name="connsiteY1" fmla="*/ 0 h 6864096"/>
              <a:gd name="connsiteX2" fmla="*/ 6004761 w 6004761"/>
              <a:gd name="connsiteY2" fmla="*/ 6864096 h 6864096"/>
              <a:gd name="connsiteX3" fmla="*/ 1554450 w 6004761"/>
              <a:gd name="connsiteY3" fmla="*/ 6864096 h 6864096"/>
              <a:gd name="connsiteX4" fmla="*/ 1379124 w 6004761"/>
              <a:gd name="connsiteY4" fmla="*/ 6702826 h 6864096"/>
              <a:gd name="connsiteX5" fmla="*/ 0 w 6004761"/>
              <a:gd name="connsiteY5" fmla="*/ 3429001 h 6864096"/>
              <a:gd name="connsiteX6" fmla="*/ 1379124 w 6004761"/>
              <a:gd name="connsiteY6" fmla="*/ 155178 h 6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04761" h="6864096">
                <a:moveTo>
                  <a:pt x="1547827" y="0"/>
                </a:moveTo>
                <a:lnTo>
                  <a:pt x="6004760" y="0"/>
                </a:lnTo>
                <a:lnTo>
                  <a:pt x="6004761" y="6864096"/>
                </a:lnTo>
                <a:lnTo>
                  <a:pt x="1554450" y="6864096"/>
                </a:lnTo>
                <a:lnTo>
                  <a:pt x="1379124" y="6702826"/>
                </a:lnTo>
                <a:cubicBezTo>
                  <a:pt x="528239" y="5871990"/>
                  <a:pt x="0" y="4712184"/>
                  <a:pt x="0" y="3429001"/>
                </a:cubicBezTo>
                <a:cubicBezTo>
                  <a:pt x="0" y="2145819"/>
                  <a:pt x="528239" y="986013"/>
                  <a:pt x="1379124" y="15517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429768" bIns="649224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_______________________________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To add an image here: </a:t>
            </a:r>
            <a:br>
              <a:rPr lang="en-US" dirty="0"/>
            </a:br>
            <a:r>
              <a:rPr lang="en-US" dirty="0"/>
              <a:t>Click the icon and select Brand Pictures, </a:t>
            </a:r>
            <a:br>
              <a:rPr lang="en-US" dirty="0"/>
            </a:br>
            <a:r>
              <a:rPr lang="en-US" dirty="0"/>
              <a:t>or insert a file from your computer.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The image can then be scaled within </a:t>
            </a:r>
            <a:br>
              <a:rPr lang="en-US" dirty="0"/>
            </a:br>
            <a:r>
              <a:rPr lang="en-US" dirty="0"/>
              <a:t>the frame by using the Crop feature in </a:t>
            </a:r>
            <a:br>
              <a:rPr lang="en-US" dirty="0"/>
            </a:br>
            <a:r>
              <a:rPr lang="en-US" dirty="0"/>
              <a:t>the Picture Format tab of the ribbon.</a:t>
            </a:r>
            <a:br>
              <a:rPr lang="en-US" dirty="0"/>
            </a:br>
            <a:r>
              <a:rPr lang="en-US" dirty="0"/>
              <a:t>_______________________________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ED72C3C-E918-420F-9374-6F1CBE3946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276" y="576767"/>
            <a:ext cx="2405987" cy="65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6231862-37A9-4364-9D96-47810B1187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42900" y="404813"/>
            <a:ext cx="2794000" cy="9204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2260595-7C87-4D29-977E-EE25A0D929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2087955" y="1"/>
            <a:ext cx="2064161" cy="6858000"/>
          </a:xfrm>
          <a:custGeom>
            <a:avLst/>
            <a:gdLst>
              <a:gd name="connsiteX0" fmla="*/ 0 w 2064161"/>
              <a:gd name="connsiteY0" fmla="*/ 0 h 6858000"/>
              <a:gd name="connsiteX1" fmla="*/ 2002971 w 2064161"/>
              <a:gd name="connsiteY1" fmla="*/ 0 h 6858000"/>
              <a:gd name="connsiteX2" fmla="*/ 2002971 w 2064161"/>
              <a:gd name="connsiteY2" fmla="*/ 6447122 h 6858000"/>
              <a:gd name="connsiteX3" fmla="*/ 2064161 w 2064161"/>
              <a:gd name="connsiteY3" fmla="*/ 6538118 h 6858000"/>
              <a:gd name="connsiteX4" fmla="*/ 2002971 w 2064161"/>
              <a:gd name="connsiteY4" fmla="*/ 6629114 h 6858000"/>
              <a:gd name="connsiteX5" fmla="*/ 2002971 w 2064161"/>
              <a:gd name="connsiteY5" fmla="*/ 6858000 h 6858000"/>
              <a:gd name="connsiteX6" fmla="*/ 0 w 206416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4161" h="6858000">
                <a:moveTo>
                  <a:pt x="0" y="0"/>
                </a:moveTo>
                <a:lnTo>
                  <a:pt x="2002971" y="0"/>
                </a:lnTo>
                <a:lnTo>
                  <a:pt x="2002971" y="6447122"/>
                </a:lnTo>
                <a:lnTo>
                  <a:pt x="2064161" y="6538118"/>
                </a:lnTo>
                <a:lnTo>
                  <a:pt x="2002971" y="6629114"/>
                </a:lnTo>
                <a:lnTo>
                  <a:pt x="200297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Ins="144000" bIns="21600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Please ensure you have added the correct confidentiality statement.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Type the correct statement: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</a:t>
            </a:r>
            <a:r>
              <a:rPr kumimoji="0" lang="en-GB" sz="1400" b="1" i="1" u="none" strike="noStrike" kern="1200" cap="none" spc="0" normalizeH="0" baseline="0" noProof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Company Restricted’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‘</a:t>
            </a:r>
            <a:r>
              <a:rPr kumimoji="0" lang="en-GB" sz="1400" b="1" i="1" u="none" strike="noStrike" kern="1200" cap="none" spc="0" normalizeH="0" baseline="0" noProof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Strictly Confidential’ 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GB" sz="1400" b="1" i="1" u="none" strike="noStrike" kern="1200" cap="none" spc="0" normalizeH="0" baseline="0" noProof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statement is needed </a:t>
            </a:r>
            <a:b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public information.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809C05-E460-4D1A-BC84-C63C988F5D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1944694" y="3878333"/>
            <a:ext cx="419968" cy="4199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4447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22">
          <p15:clr>
            <a:srgbClr val="C35EA4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enter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E4B5EC-9E53-45C3-B765-C1C483A070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07988" y="1567814"/>
            <a:ext cx="11376024" cy="463523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 marL="460800" indent="-22860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text here. </a:t>
            </a:r>
            <a:br>
              <a:rPr lang="en-US" dirty="0"/>
            </a:br>
            <a:r>
              <a:rPr lang="en-US" dirty="0"/>
              <a:t>When pasting copy from other slides, be sure to right-click and choose ‘Keep text only’.</a:t>
            </a:r>
            <a:br>
              <a:rPr lang="en-US" dirty="0"/>
            </a:br>
            <a:r>
              <a:rPr lang="en-US" dirty="0"/>
              <a:t>To increase bullet level, select your text and press Tab.</a:t>
            </a:r>
            <a:br>
              <a:rPr lang="en-US" dirty="0"/>
            </a:br>
            <a:r>
              <a:rPr lang="en-US" dirty="0"/>
              <a:t>To decrease bullet level, select your bullet text and press Shift + Tab.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938F29-84D5-4449-9358-343332B4BE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47D07-9D1E-4FE9-B31A-2F5863681021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2CC1A-50FF-4A50-8660-D325E3429D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407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 L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D0FA13F-5B1F-4795-B0E7-3E97B5D8E0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-1"/>
            <a:ext cx="3875391" cy="4330700"/>
          </a:xfrm>
          <a:custGeom>
            <a:avLst/>
            <a:gdLst>
              <a:gd name="connsiteX0" fmla="*/ 417122 w 3875391"/>
              <a:gd name="connsiteY0" fmla="*/ 0 h 4330700"/>
              <a:gd name="connsiteX1" fmla="*/ 2700571 w 3875391"/>
              <a:gd name="connsiteY1" fmla="*/ 0 h 4330700"/>
              <a:gd name="connsiteX2" fmla="*/ 2854048 w 3875391"/>
              <a:gd name="connsiteY2" fmla="*/ 93240 h 4330700"/>
              <a:gd name="connsiteX3" fmla="*/ 3875391 w 3875391"/>
              <a:gd name="connsiteY3" fmla="*/ 2014156 h 4330700"/>
              <a:gd name="connsiteX4" fmla="*/ 3479762 w 3875391"/>
              <a:gd name="connsiteY4" fmla="*/ 3309358 h 4330700"/>
              <a:gd name="connsiteX5" fmla="*/ 3457575 w 3875391"/>
              <a:gd name="connsiteY5" fmla="*/ 3339027 h 4330700"/>
              <a:gd name="connsiteX6" fmla="*/ 3457575 w 3875391"/>
              <a:gd name="connsiteY6" fmla="*/ 3343274 h 4330700"/>
              <a:gd name="connsiteX7" fmla="*/ 3454399 w 3875391"/>
              <a:gd name="connsiteY7" fmla="*/ 3343274 h 4330700"/>
              <a:gd name="connsiteX8" fmla="*/ 3346405 w 3875391"/>
              <a:gd name="connsiteY8" fmla="*/ 3487693 h 4330700"/>
              <a:gd name="connsiteX9" fmla="*/ 1558846 w 3875391"/>
              <a:gd name="connsiteY9" fmla="*/ 4330700 h 4330700"/>
              <a:gd name="connsiteX10" fmla="*/ 85309 w 3875391"/>
              <a:gd name="connsiteY10" fmla="*/ 3801714 h 4330700"/>
              <a:gd name="connsiteX11" fmla="*/ 0 w 3875391"/>
              <a:gd name="connsiteY11" fmla="*/ 3724180 h 4330700"/>
              <a:gd name="connsiteX12" fmla="*/ 0 w 3875391"/>
              <a:gd name="connsiteY12" fmla="*/ 304131 h 4330700"/>
              <a:gd name="connsiteX13" fmla="*/ 85309 w 3875391"/>
              <a:gd name="connsiteY13" fmla="*/ 226597 h 4330700"/>
              <a:gd name="connsiteX14" fmla="*/ 263644 w 3875391"/>
              <a:gd name="connsiteY14" fmla="*/ 93240 h 433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5391" h="4330700">
                <a:moveTo>
                  <a:pt x="417122" y="0"/>
                </a:moveTo>
                <a:lnTo>
                  <a:pt x="2700571" y="0"/>
                </a:lnTo>
                <a:lnTo>
                  <a:pt x="2854048" y="93240"/>
                </a:lnTo>
                <a:cubicBezTo>
                  <a:pt x="3470253" y="509540"/>
                  <a:pt x="3875391" y="1214535"/>
                  <a:pt x="3875391" y="2014156"/>
                </a:cubicBezTo>
                <a:cubicBezTo>
                  <a:pt x="3875391" y="2493928"/>
                  <a:pt x="3729542" y="2939635"/>
                  <a:pt x="3479762" y="3309358"/>
                </a:cubicBezTo>
                <a:lnTo>
                  <a:pt x="3457575" y="3339027"/>
                </a:lnTo>
                <a:lnTo>
                  <a:pt x="3457575" y="3343274"/>
                </a:lnTo>
                <a:lnTo>
                  <a:pt x="3454399" y="3343274"/>
                </a:lnTo>
                <a:lnTo>
                  <a:pt x="3346405" y="3487693"/>
                </a:lnTo>
                <a:cubicBezTo>
                  <a:pt x="2921516" y="4002539"/>
                  <a:pt x="2278504" y="4330700"/>
                  <a:pt x="1558846" y="4330700"/>
                </a:cubicBezTo>
                <a:cubicBezTo>
                  <a:pt x="999112" y="4330700"/>
                  <a:pt x="485745" y="4132183"/>
                  <a:pt x="85309" y="3801714"/>
                </a:cubicBezTo>
                <a:lnTo>
                  <a:pt x="0" y="3724180"/>
                </a:lnTo>
                <a:lnTo>
                  <a:pt x="0" y="304131"/>
                </a:lnTo>
                <a:lnTo>
                  <a:pt x="85309" y="226597"/>
                </a:lnTo>
                <a:cubicBezTo>
                  <a:pt x="142514" y="179387"/>
                  <a:pt x="202023" y="134871"/>
                  <a:pt x="263644" y="9324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360000" rIns="90000" bIns="360000" anchor="ctr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4EBE2-41F7-48F4-B525-605699ECF92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238625" y="404813"/>
            <a:ext cx="7545387" cy="579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 marL="460800" indent="-2286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286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286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text here. </a:t>
            </a:r>
            <a:br>
              <a:rPr lang="en-US" dirty="0"/>
            </a:br>
            <a:r>
              <a:rPr lang="en-US" dirty="0"/>
              <a:t>When pasting copy from other slides, be sure to right-click and choose ‘Keep text only’.</a:t>
            </a:r>
            <a:br>
              <a:rPr lang="en-US" dirty="0"/>
            </a:br>
            <a:r>
              <a:rPr lang="en-US" dirty="0"/>
              <a:t>To increase bullet level, select your text and press Tab.</a:t>
            </a:r>
            <a:br>
              <a:rPr lang="en-US" dirty="0"/>
            </a:br>
            <a:r>
              <a:rPr lang="en-US" dirty="0"/>
              <a:t>To decrease bullet level, select your bullet text and press Shift + Tab.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2C25B5D-B685-4B55-8498-3486110FDC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47D07-9D1E-4FE9-B31A-2F5863681021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96">
            <a:extLst>
              <a:ext uri="{FF2B5EF4-FFF2-40B4-BE49-F238E27FC236}">
                <a16:creationId xmlns:a16="http://schemas.microsoft.com/office/drawing/2014/main" id="{DFE25DB2-F58D-4AD2-B640-7A1061569FFB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9C580CE-4074-4379-8D68-E5118B13A1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040238-DCC8-4532-9AE6-EB7C834F33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3540125" y="3730171"/>
            <a:ext cx="0" cy="24795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42645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30">
          <p15:clr>
            <a:srgbClr val="C35EA4"/>
          </p15:clr>
        </p15:guide>
        <p15:guide id="5" pos="2661">
          <p15:clr>
            <a:srgbClr val="C35E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3A6C8-5D05-45EB-9E4D-EE85FE245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930B27-878F-4789-9C46-5A1A75F90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7328EC-D030-40A0-9CF3-8243EFD8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011E-D7BF-4E0F-A10A-3D717A85D3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A84C1-3EF9-4D2F-B973-C3CCDDCFD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6E723-D4F8-4A02-9CC4-F4E14D27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1592-F173-4393-B399-E4B184859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2428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60544-218E-48F7-AFC9-7BCB64DD8852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1CFBB-A161-4A91-93FF-78A110C010F5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70722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447ADDD-920E-4BEB-819B-9759B3CF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5562601" cy="6858000"/>
          </a:xfrm>
          <a:custGeom>
            <a:avLst/>
            <a:gdLst>
              <a:gd name="connsiteX0" fmla="*/ 0 w 5562601"/>
              <a:gd name="connsiteY0" fmla="*/ 0 h 6858000"/>
              <a:gd name="connsiteX1" fmla="*/ 3124199 w 5562601"/>
              <a:gd name="connsiteY1" fmla="*/ 0 h 6858000"/>
              <a:gd name="connsiteX2" fmla="*/ 3694793 w 5562601"/>
              <a:gd name="connsiteY2" fmla="*/ 0 h 6858000"/>
              <a:gd name="connsiteX3" fmla="*/ 3762493 w 5562601"/>
              <a:gd name="connsiteY3" fmla="*/ 43402 h 6858000"/>
              <a:gd name="connsiteX4" fmla="*/ 5562601 w 5562601"/>
              <a:gd name="connsiteY4" fmla="*/ 3429000 h 6858000"/>
              <a:gd name="connsiteX5" fmla="*/ 3762493 w 5562601"/>
              <a:gd name="connsiteY5" fmla="*/ 6814598 h 6858000"/>
              <a:gd name="connsiteX6" fmla="*/ 3694792 w 5562601"/>
              <a:gd name="connsiteY6" fmla="*/ 6858000 h 6858000"/>
              <a:gd name="connsiteX7" fmla="*/ 0 w 5562601"/>
              <a:gd name="connsiteY7" fmla="*/ 6858000 h 6858000"/>
              <a:gd name="connsiteX8" fmla="*/ 0 w 5562601"/>
              <a:gd name="connsiteY8" fmla="*/ 2601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2601" h="6858000">
                <a:moveTo>
                  <a:pt x="0" y="0"/>
                </a:moveTo>
                <a:lnTo>
                  <a:pt x="3124199" y="0"/>
                </a:lnTo>
                <a:lnTo>
                  <a:pt x="3694793" y="0"/>
                </a:lnTo>
                <a:lnTo>
                  <a:pt x="3762493" y="43402"/>
                </a:lnTo>
                <a:cubicBezTo>
                  <a:pt x="4848549" y="777127"/>
                  <a:pt x="5562601" y="2019676"/>
                  <a:pt x="5562601" y="3429000"/>
                </a:cubicBezTo>
                <a:cubicBezTo>
                  <a:pt x="5562601" y="4838325"/>
                  <a:pt x="4848549" y="6080873"/>
                  <a:pt x="3762493" y="6814598"/>
                </a:cubicBezTo>
                <a:lnTo>
                  <a:pt x="3694792" y="6858000"/>
                </a:lnTo>
                <a:lnTo>
                  <a:pt x="0" y="6858000"/>
                </a:lnTo>
                <a:lnTo>
                  <a:pt x="0" y="260168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2160000" bIns="2880000" anchor="b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</a:t>
            </a:r>
            <a:br>
              <a:rPr lang="en-US" dirty="0"/>
            </a:br>
            <a:r>
              <a:rPr lang="en-US" dirty="0"/>
              <a:t>section title here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758FA1-2B23-4C7E-97FD-FBA94AB3853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8626" y="4267200"/>
            <a:ext cx="3678918" cy="1896645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Click to add subtitle / presenter name(s)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0AE4F3-AAA3-4B8D-A01A-1FF9B8F9F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8095" y="863767"/>
            <a:ext cx="1203158" cy="1203158"/>
          </a:xfrm>
          <a:prstGeom prst="ellipse">
            <a:avLst/>
          </a:prstGeom>
          <a:solidFill>
            <a:schemeClr val="bg1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60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486192A-3DB1-49EB-9B2C-D5E68AF24B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694792" y="-1"/>
            <a:ext cx="8497208" cy="6858001"/>
          </a:xfrm>
          <a:custGeom>
            <a:avLst/>
            <a:gdLst>
              <a:gd name="connsiteX0" fmla="*/ 8001617 w 8497208"/>
              <a:gd name="connsiteY0" fmla="*/ 6414717 h 6858001"/>
              <a:gd name="connsiteX1" fmla="*/ 7980570 w 8497208"/>
              <a:gd name="connsiteY1" fmla="*/ 6439539 h 6858001"/>
              <a:gd name="connsiteX2" fmla="*/ 8034470 w 8497208"/>
              <a:gd name="connsiteY2" fmla="*/ 6517076 h 6858001"/>
              <a:gd name="connsiteX3" fmla="*/ 8090937 w 8497208"/>
              <a:gd name="connsiteY3" fmla="*/ 6510166 h 6858001"/>
              <a:gd name="connsiteX4" fmla="*/ 8091707 w 8497208"/>
              <a:gd name="connsiteY4" fmla="*/ 6506072 h 6858001"/>
              <a:gd name="connsiteX5" fmla="*/ 8095814 w 8497208"/>
              <a:gd name="connsiteY5" fmla="*/ 6478435 h 6858001"/>
              <a:gd name="connsiteX6" fmla="*/ 8062447 w 8497208"/>
              <a:gd name="connsiteY6" fmla="*/ 6464105 h 6858001"/>
              <a:gd name="connsiteX7" fmla="*/ 8064757 w 8497208"/>
              <a:gd name="connsiteY7" fmla="*/ 6499675 h 6858001"/>
              <a:gd name="connsiteX8" fmla="*/ 8064757 w 8497208"/>
              <a:gd name="connsiteY8" fmla="*/ 6504025 h 6858001"/>
              <a:gd name="connsiteX9" fmla="*/ 8048330 w 8497208"/>
              <a:gd name="connsiteY9" fmla="*/ 6515029 h 6858001"/>
              <a:gd name="connsiteX10" fmla="*/ 7993147 w 8497208"/>
              <a:gd name="connsiteY10" fmla="*/ 6433142 h 6858001"/>
              <a:gd name="connsiteX11" fmla="*/ 7994430 w 8497208"/>
              <a:gd name="connsiteY11" fmla="*/ 6431862 h 6858001"/>
              <a:gd name="connsiteX12" fmla="*/ 7995200 w 8497208"/>
              <a:gd name="connsiteY12" fmla="*/ 6432374 h 6858001"/>
              <a:gd name="connsiteX13" fmla="*/ 7995457 w 8497208"/>
              <a:gd name="connsiteY13" fmla="*/ 6432374 h 6858001"/>
              <a:gd name="connsiteX14" fmla="*/ 8062190 w 8497208"/>
              <a:gd name="connsiteY14" fmla="*/ 6459499 h 6858001"/>
              <a:gd name="connsiteX15" fmla="*/ 8096071 w 8497208"/>
              <a:gd name="connsiteY15" fmla="*/ 6474085 h 6858001"/>
              <a:gd name="connsiteX16" fmla="*/ 8122764 w 8497208"/>
              <a:gd name="connsiteY16" fmla="*/ 6486880 h 6858001"/>
              <a:gd name="connsiteX17" fmla="*/ 8134828 w 8497208"/>
              <a:gd name="connsiteY17" fmla="*/ 6503513 h 6858001"/>
              <a:gd name="connsiteX18" fmla="*/ 7984933 w 8497208"/>
              <a:gd name="connsiteY18" fmla="*/ 6615084 h 6858001"/>
              <a:gd name="connsiteX19" fmla="*/ 7984420 w 8497208"/>
              <a:gd name="connsiteY19" fmla="*/ 6615596 h 6858001"/>
              <a:gd name="connsiteX20" fmla="*/ 7983393 w 8497208"/>
              <a:gd name="connsiteY20" fmla="*/ 6617131 h 6858001"/>
              <a:gd name="connsiteX21" fmla="*/ 7983137 w 8497208"/>
              <a:gd name="connsiteY21" fmla="*/ 6617643 h 6858001"/>
              <a:gd name="connsiteX22" fmla="*/ 7978517 w 8497208"/>
              <a:gd name="connsiteY22" fmla="*/ 6631717 h 6858001"/>
              <a:gd name="connsiteX23" fmla="*/ 7997253 w 8497208"/>
              <a:gd name="connsiteY23" fmla="*/ 6655260 h 6858001"/>
              <a:gd name="connsiteX24" fmla="*/ 8009830 w 8497208"/>
              <a:gd name="connsiteY24" fmla="*/ 6657563 h 6858001"/>
              <a:gd name="connsiteX25" fmla="*/ 8012397 w 8497208"/>
              <a:gd name="connsiteY25" fmla="*/ 6657819 h 6858001"/>
              <a:gd name="connsiteX26" fmla="*/ 8136881 w 8497208"/>
              <a:gd name="connsiteY26" fmla="*/ 6633253 h 6858001"/>
              <a:gd name="connsiteX27" fmla="*/ 8146378 w 8497208"/>
              <a:gd name="connsiteY27" fmla="*/ 6607407 h 6858001"/>
              <a:gd name="connsiteX28" fmla="*/ 8103001 w 8497208"/>
              <a:gd name="connsiteY28" fmla="*/ 6582073 h 6858001"/>
              <a:gd name="connsiteX29" fmla="*/ 8093761 w 8497208"/>
              <a:gd name="connsiteY29" fmla="*/ 6588215 h 6858001"/>
              <a:gd name="connsiteX30" fmla="*/ 8128411 w 8497208"/>
              <a:gd name="connsiteY30" fmla="*/ 6611246 h 6858001"/>
              <a:gd name="connsiteX31" fmla="*/ 8126614 w 8497208"/>
              <a:gd name="connsiteY31" fmla="*/ 6614828 h 6858001"/>
              <a:gd name="connsiteX32" fmla="*/ 8124304 w 8497208"/>
              <a:gd name="connsiteY32" fmla="*/ 6614828 h 6858001"/>
              <a:gd name="connsiteX33" fmla="*/ 8047817 w 8497208"/>
              <a:gd name="connsiteY33" fmla="*/ 6619946 h 6858001"/>
              <a:gd name="connsiteX34" fmla="*/ 8040630 w 8497208"/>
              <a:gd name="connsiteY34" fmla="*/ 6620202 h 6858001"/>
              <a:gd name="connsiteX35" fmla="*/ 8052437 w 8497208"/>
              <a:gd name="connsiteY35" fmla="*/ 6610734 h 6858001"/>
              <a:gd name="connsiteX36" fmla="*/ 8173841 w 8497208"/>
              <a:gd name="connsiteY36" fmla="*/ 6529615 h 6858001"/>
              <a:gd name="connsiteX37" fmla="*/ 8144068 w 8497208"/>
              <a:gd name="connsiteY37" fmla="*/ 6452334 h 6858001"/>
              <a:gd name="connsiteX38" fmla="*/ 8001617 w 8497208"/>
              <a:gd name="connsiteY38" fmla="*/ 6414717 h 6858001"/>
              <a:gd name="connsiteX39" fmla="*/ 8063182 w 8497208"/>
              <a:gd name="connsiteY39" fmla="*/ 6306559 h 6858001"/>
              <a:gd name="connsiteX40" fmla="*/ 7947246 w 8497208"/>
              <a:gd name="connsiteY40" fmla="*/ 6409920 h 6858001"/>
              <a:gd name="connsiteX41" fmla="*/ 7903898 w 8497208"/>
              <a:gd name="connsiteY41" fmla="*/ 6477718 h 6858001"/>
              <a:gd name="connsiteX42" fmla="*/ 7922109 w 8497208"/>
              <a:gd name="connsiteY42" fmla="*/ 6498186 h 6858001"/>
              <a:gd name="connsiteX43" fmla="*/ 8041380 w 8497208"/>
              <a:gd name="connsiteY43" fmla="*/ 6559844 h 6858001"/>
              <a:gd name="connsiteX44" fmla="*/ 8050870 w 8497208"/>
              <a:gd name="connsiteY44" fmla="*/ 6553960 h 6858001"/>
              <a:gd name="connsiteX45" fmla="*/ 7945194 w 8497208"/>
              <a:gd name="connsiteY45" fmla="*/ 6495627 h 6858001"/>
              <a:gd name="connsiteX46" fmla="*/ 7928778 w 8497208"/>
              <a:gd name="connsiteY46" fmla="*/ 6480277 h 6858001"/>
              <a:gd name="connsiteX47" fmla="*/ 7958019 w 8497208"/>
              <a:gd name="connsiteY47" fmla="*/ 6449575 h 6858001"/>
              <a:gd name="connsiteX48" fmla="*/ 7974178 w 8497208"/>
              <a:gd name="connsiteY48" fmla="*/ 6433457 h 6858001"/>
              <a:gd name="connsiteX49" fmla="*/ 7976230 w 8497208"/>
              <a:gd name="connsiteY49" fmla="*/ 6416827 h 6858001"/>
              <a:gd name="connsiteX50" fmla="*/ 7997263 w 8497208"/>
              <a:gd name="connsiteY50" fmla="*/ 6410176 h 6858001"/>
              <a:gd name="connsiteX51" fmla="*/ 8024964 w 8497208"/>
              <a:gd name="connsiteY51" fmla="*/ 6382289 h 6858001"/>
              <a:gd name="connsiteX52" fmla="*/ 8047536 w 8497208"/>
              <a:gd name="connsiteY52" fmla="*/ 6364635 h 6858001"/>
              <a:gd name="connsiteX53" fmla="*/ 8053948 w 8497208"/>
              <a:gd name="connsiteY53" fmla="*/ 6376916 h 6858001"/>
              <a:gd name="connsiteX54" fmla="*/ 8058822 w 8497208"/>
              <a:gd name="connsiteY54" fmla="*/ 6421688 h 6858001"/>
              <a:gd name="connsiteX55" fmla="*/ 8097296 w 8497208"/>
              <a:gd name="connsiteY55" fmla="*/ 6432434 h 6858001"/>
              <a:gd name="connsiteX56" fmla="*/ 8063182 w 8497208"/>
              <a:gd name="connsiteY56" fmla="*/ 6306559 h 6858001"/>
              <a:gd name="connsiteX57" fmla="*/ 4802415 w 8497208"/>
              <a:gd name="connsiteY57" fmla="*/ 0 h 6858001"/>
              <a:gd name="connsiteX58" fmla="*/ 5373009 w 8497208"/>
              <a:gd name="connsiteY58" fmla="*/ 0 h 6858001"/>
              <a:gd name="connsiteX59" fmla="*/ 8497208 w 8497208"/>
              <a:gd name="connsiteY59" fmla="*/ 0 h 6858001"/>
              <a:gd name="connsiteX60" fmla="*/ 8497208 w 8497208"/>
              <a:gd name="connsiteY60" fmla="*/ 1 h 6858001"/>
              <a:gd name="connsiteX61" fmla="*/ 8497208 w 8497208"/>
              <a:gd name="connsiteY61" fmla="*/ 2601686 h 6858001"/>
              <a:gd name="connsiteX62" fmla="*/ 8497208 w 8497208"/>
              <a:gd name="connsiteY62" fmla="*/ 6858000 h 6858001"/>
              <a:gd name="connsiteX63" fmla="*/ 8497208 w 8497208"/>
              <a:gd name="connsiteY63" fmla="*/ 6858001 h 6858001"/>
              <a:gd name="connsiteX64" fmla="*/ 0 w 8497208"/>
              <a:gd name="connsiteY64" fmla="*/ 6858001 h 6858001"/>
              <a:gd name="connsiteX65" fmla="*/ 67701 w 8497208"/>
              <a:gd name="connsiteY65" fmla="*/ 6814599 h 6858001"/>
              <a:gd name="connsiteX66" fmla="*/ 1867809 w 8497208"/>
              <a:gd name="connsiteY66" fmla="*/ 3429001 h 6858001"/>
              <a:gd name="connsiteX67" fmla="*/ 67701 w 8497208"/>
              <a:gd name="connsiteY67" fmla="*/ 43403 h 6858001"/>
              <a:gd name="connsiteX68" fmla="*/ 1 w 8497208"/>
              <a:gd name="connsiteY68" fmla="*/ 1 h 6858001"/>
              <a:gd name="connsiteX69" fmla="*/ 4802413 w 8497208"/>
              <a:gd name="connsiteY69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8497208" h="6858001">
                <a:moveTo>
                  <a:pt x="8001617" y="6414717"/>
                </a:moveTo>
                <a:cubicBezTo>
                  <a:pt x="7980570" y="6411902"/>
                  <a:pt x="7972100" y="6419579"/>
                  <a:pt x="7980570" y="6439539"/>
                </a:cubicBezTo>
                <a:cubicBezTo>
                  <a:pt x="7989297" y="6459243"/>
                  <a:pt x="8011370" y="6492254"/>
                  <a:pt x="8034470" y="6517076"/>
                </a:cubicBezTo>
                <a:cubicBezTo>
                  <a:pt x="8057827" y="6541642"/>
                  <a:pt x="8082981" y="6548551"/>
                  <a:pt x="8090937" y="6510166"/>
                </a:cubicBezTo>
                <a:cubicBezTo>
                  <a:pt x="8091194" y="6508887"/>
                  <a:pt x="8091451" y="6507608"/>
                  <a:pt x="8091707" y="6506072"/>
                </a:cubicBezTo>
                <a:cubicBezTo>
                  <a:pt x="8093504" y="6496348"/>
                  <a:pt x="8095044" y="6486880"/>
                  <a:pt x="8095814" y="6478435"/>
                </a:cubicBezTo>
                <a:cubicBezTo>
                  <a:pt x="8085547" y="6473829"/>
                  <a:pt x="8073997" y="6468967"/>
                  <a:pt x="8062447" y="6464105"/>
                </a:cubicBezTo>
                <a:cubicBezTo>
                  <a:pt x="8063217" y="6472806"/>
                  <a:pt x="8064244" y="6487904"/>
                  <a:pt x="8064757" y="6499675"/>
                </a:cubicBezTo>
                <a:cubicBezTo>
                  <a:pt x="8064757" y="6500954"/>
                  <a:pt x="8064757" y="6502490"/>
                  <a:pt x="8064757" y="6504025"/>
                </a:cubicBezTo>
                <a:cubicBezTo>
                  <a:pt x="8065527" y="6522705"/>
                  <a:pt x="8059110" y="6522705"/>
                  <a:pt x="8048330" y="6515029"/>
                </a:cubicBezTo>
                <a:cubicBezTo>
                  <a:pt x="8035754" y="6506072"/>
                  <a:pt x="7997510" y="6455661"/>
                  <a:pt x="7993147" y="6433142"/>
                </a:cubicBezTo>
                <a:cubicBezTo>
                  <a:pt x="7992890" y="6431862"/>
                  <a:pt x="7993660" y="6431606"/>
                  <a:pt x="7994430" y="6431862"/>
                </a:cubicBezTo>
                <a:cubicBezTo>
                  <a:pt x="7994687" y="6432118"/>
                  <a:pt x="7994943" y="6432118"/>
                  <a:pt x="7995200" y="6432374"/>
                </a:cubicBezTo>
                <a:cubicBezTo>
                  <a:pt x="7995200" y="6432374"/>
                  <a:pt x="7995200" y="6432374"/>
                  <a:pt x="7995457" y="6432374"/>
                </a:cubicBezTo>
                <a:cubicBezTo>
                  <a:pt x="8003927" y="6435701"/>
                  <a:pt x="8032930" y="6447216"/>
                  <a:pt x="8062190" y="6459499"/>
                </a:cubicBezTo>
                <a:cubicBezTo>
                  <a:pt x="8073741" y="6464361"/>
                  <a:pt x="8085547" y="6469479"/>
                  <a:pt x="8096071" y="6474085"/>
                </a:cubicBezTo>
                <a:cubicBezTo>
                  <a:pt x="8106594" y="6478691"/>
                  <a:pt x="8115834" y="6483297"/>
                  <a:pt x="8122764" y="6486880"/>
                </a:cubicBezTo>
                <a:cubicBezTo>
                  <a:pt x="8135341" y="6493533"/>
                  <a:pt x="8140218" y="6498139"/>
                  <a:pt x="8134828" y="6503513"/>
                </a:cubicBezTo>
                <a:cubicBezTo>
                  <a:pt x="8108647" y="6530382"/>
                  <a:pt x="8016504" y="6568255"/>
                  <a:pt x="7984933" y="6615084"/>
                </a:cubicBezTo>
                <a:cubicBezTo>
                  <a:pt x="7984933" y="6615084"/>
                  <a:pt x="7984677" y="6615340"/>
                  <a:pt x="7984420" y="6615596"/>
                </a:cubicBezTo>
                <a:cubicBezTo>
                  <a:pt x="7984163" y="6616108"/>
                  <a:pt x="7983650" y="6616619"/>
                  <a:pt x="7983393" y="6617131"/>
                </a:cubicBezTo>
                <a:cubicBezTo>
                  <a:pt x="7983393" y="6617387"/>
                  <a:pt x="7983393" y="6617643"/>
                  <a:pt x="7983137" y="6617643"/>
                </a:cubicBezTo>
                <a:cubicBezTo>
                  <a:pt x="7981597" y="6620714"/>
                  <a:pt x="7979287" y="6625576"/>
                  <a:pt x="7978517" y="6631717"/>
                </a:cubicBezTo>
                <a:cubicBezTo>
                  <a:pt x="7977233" y="6641953"/>
                  <a:pt x="7982623" y="6651421"/>
                  <a:pt x="7997253" y="6655260"/>
                </a:cubicBezTo>
                <a:cubicBezTo>
                  <a:pt x="8001103" y="6656283"/>
                  <a:pt x="8005210" y="6657051"/>
                  <a:pt x="8009830" y="6657563"/>
                </a:cubicBezTo>
                <a:cubicBezTo>
                  <a:pt x="8010600" y="6657819"/>
                  <a:pt x="8011627" y="6657819"/>
                  <a:pt x="8012397" y="6657819"/>
                </a:cubicBezTo>
                <a:cubicBezTo>
                  <a:pt x="8040887" y="6659098"/>
                  <a:pt x="8114551" y="6642977"/>
                  <a:pt x="8136881" y="6633253"/>
                </a:cubicBezTo>
                <a:cubicBezTo>
                  <a:pt x="8159981" y="6623017"/>
                  <a:pt x="8153051" y="6612781"/>
                  <a:pt x="8146378" y="6607407"/>
                </a:cubicBezTo>
                <a:cubicBezTo>
                  <a:pt x="8141244" y="6603313"/>
                  <a:pt x="8115577" y="6588983"/>
                  <a:pt x="8103001" y="6582073"/>
                </a:cubicBezTo>
                <a:cubicBezTo>
                  <a:pt x="8099664" y="6584376"/>
                  <a:pt x="8097097" y="6585912"/>
                  <a:pt x="8093761" y="6588215"/>
                </a:cubicBezTo>
                <a:cubicBezTo>
                  <a:pt x="8115064" y="6601010"/>
                  <a:pt x="8123534" y="6607407"/>
                  <a:pt x="8128411" y="6611246"/>
                </a:cubicBezTo>
                <a:cubicBezTo>
                  <a:pt x="8130464" y="6612781"/>
                  <a:pt x="8129438" y="6614572"/>
                  <a:pt x="8126614" y="6614828"/>
                </a:cubicBezTo>
                <a:cubicBezTo>
                  <a:pt x="8125844" y="6614828"/>
                  <a:pt x="8125074" y="6614828"/>
                  <a:pt x="8124304" y="6614828"/>
                </a:cubicBezTo>
                <a:cubicBezTo>
                  <a:pt x="8104027" y="6616364"/>
                  <a:pt x="8065784" y="6618922"/>
                  <a:pt x="8047817" y="6619946"/>
                </a:cubicBezTo>
                <a:cubicBezTo>
                  <a:pt x="8045250" y="6620202"/>
                  <a:pt x="8042170" y="6620202"/>
                  <a:pt x="8040630" y="6620202"/>
                </a:cubicBezTo>
                <a:cubicBezTo>
                  <a:pt x="8044994" y="6616108"/>
                  <a:pt x="8049870" y="6612525"/>
                  <a:pt x="8052437" y="6610734"/>
                </a:cubicBezTo>
                <a:cubicBezTo>
                  <a:pt x="8090937" y="6583609"/>
                  <a:pt x="8154848" y="6545736"/>
                  <a:pt x="8173841" y="6529615"/>
                </a:cubicBezTo>
                <a:cubicBezTo>
                  <a:pt x="8187701" y="6517587"/>
                  <a:pt x="8225688" y="6480994"/>
                  <a:pt x="8144068" y="6452334"/>
                </a:cubicBezTo>
                <a:cubicBezTo>
                  <a:pt x="8120711" y="6444401"/>
                  <a:pt x="8062704" y="6422906"/>
                  <a:pt x="8001617" y="6414717"/>
                </a:cubicBezTo>
                <a:close/>
                <a:moveTo>
                  <a:pt x="8063182" y="6306559"/>
                </a:moveTo>
                <a:cubicBezTo>
                  <a:pt x="8043432" y="6304000"/>
                  <a:pt x="8013678" y="6328817"/>
                  <a:pt x="7947246" y="6409920"/>
                </a:cubicBezTo>
                <a:cubicBezTo>
                  <a:pt x="7934934" y="6424759"/>
                  <a:pt x="7906206" y="6461088"/>
                  <a:pt x="7903898" y="6477718"/>
                </a:cubicBezTo>
                <a:cubicBezTo>
                  <a:pt x="7902359" y="6489487"/>
                  <a:pt x="7914927" y="6494604"/>
                  <a:pt x="7922109" y="6498186"/>
                </a:cubicBezTo>
                <a:cubicBezTo>
                  <a:pt x="7928778" y="6501768"/>
                  <a:pt x="8005727" y="6539888"/>
                  <a:pt x="8041380" y="6559844"/>
                </a:cubicBezTo>
                <a:cubicBezTo>
                  <a:pt x="8044458" y="6557797"/>
                  <a:pt x="8047536" y="6555751"/>
                  <a:pt x="8050870" y="6553960"/>
                </a:cubicBezTo>
                <a:cubicBezTo>
                  <a:pt x="8029581" y="6542447"/>
                  <a:pt x="7969561" y="6510211"/>
                  <a:pt x="7945194" y="6495627"/>
                </a:cubicBezTo>
                <a:cubicBezTo>
                  <a:pt x="7935190" y="6489743"/>
                  <a:pt x="7928265" y="6484882"/>
                  <a:pt x="7928778" y="6480277"/>
                </a:cubicBezTo>
                <a:cubicBezTo>
                  <a:pt x="7929548" y="6474648"/>
                  <a:pt x="7944168" y="6463391"/>
                  <a:pt x="7958019" y="6449575"/>
                </a:cubicBezTo>
                <a:cubicBezTo>
                  <a:pt x="7961610" y="6445994"/>
                  <a:pt x="7967509" y="6440109"/>
                  <a:pt x="7974178" y="6433457"/>
                </a:cubicBezTo>
                <a:cubicBezTo>
                  <a:pt x="7972382" y="6426550"/>
                  <a:pt x="7973152" y="6420921"/>
                  <a:pt x="7976230" y="6416827"/>
                </a:cubicBezTo>
                <a:cubicBezTo>
                  <a:pt x="7980077" y="6411711"/>
                  <a:pt x="7987003" y="6409664"/>
                  <a:pt x="7997263" y="6410176"/>
                </a:cubicBezTo>
                <a:cubicBezTo>
                  <a:pt x="8009831" y="6397639"/>
                  <a:pt x="8021117" y="6386382"/>
                  <a:pt x="8024964" y="6382289"/>
                </a:cubicBezTo>
                <a:cubicBezTo>
                  <a:pt x="8033941" y="6373334"/>
                  <a:pt x="8043432" y="6364124"/>
                  <a:pt x="8047536" y="6364635"/>
                </a:cubicBezTo>
                <a:cubicBezTo>
                  <a:pt x="8050870" y="6365147"/>
                  <a:pt x="8052666" y="6368217"/>
                  <a:pt x="8053948" y="6376916"/>
                </a:cubicBezTo>
                <a:cubicBezTo>
                  <a:pt x="8054974" y="6384591"/>
                  <a:pt x="8057539" y="6406850"/>
                  <a:pt x="8058822" y="6421688"/>
                </a:cubicBezTo>
                <a:cubicBezTo>
                  <a:pt x="8072672" y="6425014"/>
                  <a:pt x="8085497" y="6428852"/>
                  <a:pt x="8097296" y="6432434"/>
                </a:cubicBezTo>
                <a:cubicBezTo>
                  <a:pt x="8095757" y="6330864"/>
                  <a:pt x="8084215" y="6309373"/>
                  <a:pt x="8063182" y="6306559"/>
                </a:cubicBezTo>
                <a:close/>
                <a:moveTo>
                  <a:pt x="4802415" y="0"/>
                </a:moveTo>
                <a:lnTo>
                  <a:pt x="5373009" y="0"/>
                </a:lnTo>
                <a:lnTo>
                  <a:pt x="8497208" y="0"/>
                </a:lnTo>
                <a:lnTo>
                  <a:pt x="8497208" y="1"/>
                </a:lnTo>
                <a:lnTo>
                  <a:pt x="8497208" y="2601686"/>
                </a:lnTo>
                <a:lnTo>
                  <a:pt x="8497208" y="6858000"/>
                </a:lnTo>
                <a:lnTo>
                  <a:pt x="8497208" y="6858001"/>
                </a:lnTo>
                <a:lnTo>
                  <a:pt x="0" y="6858001"/>
                </a:lnTo>
                <a:lnTo>
                  <a:pt x="67701" y="6814599"/>
                </a:lnTo>
                <a:cubicBezTo>
                  <a:pt x="1153758" y="6080874"/>
                  <a:pt x="1867809" y="4838326"/>
                  <a:pt x="1867809" y="3429001"/>
                </a:cubicBezTo>
                <a:cubicBezTo>
                  <a:pt x="1867809" y="2019677"/>
                  <a:pt x="1153758" y="777128"/>
                  <a:pt x="67701" y="43403"/>
                </a:cubicBezTo>
                <a:lnTo>
                  <a:pt x="1" y="1"/>
                </a:lnTo>
                <a:lnTo>
                  <a:pt x="4802413" y="1"/>
                </a:lnTo>
                <a:close/>
              </a:path>
            </a:pathLst>
          </a:custGeom>
        </p:spPr>
        <p:txBody>
          <a:bodyPr wrap="square" tIns="360000" bIns="64008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/>
            </a:lvl1pPr>
          </a:lstStyle>
          <a:p>
            <a:r>
              <a:rPr lang="en-US" dirty="0"/>
              <a:t>_______________________________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To add an image here: </a:t>
            </a:r>
            <a:br>
              <a:rPr lang="en-US" dirty="0"/>
            </a:br>
            <a:r>
              <a:rPr lang="en-US" dirty="0"/>
              <a:t>Click the icon and select Brand Pictures, </a:t>
            </a:r>
            <a:br>
              <a:rPr lang="en-US" dirty="0"/>
            </a:br>
            <a:r>
              <a:rPr lang="en-US" dirty="0"/>
              <a:t>or insert a file from your computer.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The image can then be scaled within </a:t>
            </a:r>
            <a:br>
              <a:rPr lang="en-US" dirty="0"/>
            </a:br>
            <a:r>
              <a:rPr lang="en-US" dirty="0"/>
              <a:t>the frame by using the Crop feature in </a:t>
            </a:r>
            <a:br>
              <a:rPr lang="en-US" dirty="0"/>
            </a:br>
            <a:r>
              <a:rPr lang="en-US" dirty="0"/>
              <a:t>the Picture Format tab of the ribbon.</a:t>
            </a:r>
            <a:br>
              <a:rPr lang="en-US" dirty="0"/>
            </a:br>
            <a:r>
              <a:rPr lang="en-US" dirty="0"/>
              <a:t>_______________________________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1CC83E6-E70E-43EE-817C-4F68FB75EF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9A77974F-FF01-4E3F-957B-CC5A44F8CE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 userDrawn="1"/>
        </p:nvSpPr>
        <p:spPr>
          <a:xfrm>
            <a:off x="11597151" y="6303999"/>
            <a:ext cx="294812" cy="35509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10408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CFFF0-7218-4B33-8DFC-E37157D920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88323" y="555585"/>
            <a:ext cx="5615354" cy="5614274"/>
          </a:xfrm>
          <a:prstGeom prst="ellipse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key statement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0FD97D-3F39-4649-B10A-ECD97F370F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47D07-9D1E-4FE9-B31A-2F5863681021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31D2-AD7B-454A-86A6-EA48B20C0C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348120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enter title here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7BF9FC5-73CA-47D5-891A-42CBDE7995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47D07-9D1E-4FE9-B31A-2F5863681021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Placeholder 96">
            <a:extLst>
              <a:ext uri="{FF2B5EF4-FFF2-40B4-BE49-F238E27FC236}">
                <a16:creationId xmlns:a16="http://schemas.microsoft.com/office/drawing/2014/main" id="{462FAF15-0CB5-418E-A59C-EA8FADE526AE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1075AA4-1FA9-4704-A587-D8E88C1D1E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6958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58DA9E-BDF5-4DC7-B478-434301DA62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47D07-9D1E-4FE9-B31A-2F5863681021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Placeholder 96">
            <a:extLst>
              <a:ext uri="{FF2B5EF4-FFF2-40B4-BE49-F238E27FC236}">
                <a16:creationId xmlns:a16="http://schemas.microsoft.com/office/drawing/2014/main" id="{5D317BC2-3CD5-4931-93AD-CC95F2C50D24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03F247-4297-4973-90A3-0193475AC7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206567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ity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750B5-01B2-430D-BF92-6E5CD93388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163581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C22DA5D-EC7E-40C3-8862-3E3748AD6C3A}"/>
              </a:ext>
            </a:extLst>
          </p:cNvPr>
          <p:cNvSpPr txBox="1">
            <a:spLocks/>
          </p:cNvSpPr>
          <p:nvPr userDrawn="1"/>
        </p:nvSpPr>
        <p:spPr>
          <a:xfrm>
            <a:off x="1257304" y="769811"/>
            <a:ext cx="9677394" cy="531837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j-ea"/>
                <a:cs typeface="+mj-cs"/>
              </a:rPr>
              <a:t>Do not use layouts</a:t>
            </a:r>
            <a:b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j-ea"/>
                <a:cs typeface="+mj-cs"/>
              </a:rPr>
            </a:b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j-ea"/>
                <a:cs typeface="+mj-cs"/>
              </a:rPr>
              <a:t>in this section appearing after this point. </a:t>
            </a:r>
          </a:p>
        </p:txBody>
      </p:sp>
      <p:sp>
        <p:nvSpPr>
          <p:cNvPr id="4" name="DO NOT DELETE (BRANDIN)">
            <a:extLst>
              <a:ext uri="{FF2B5EF4-FFF2-40B4-BE49-F238E27FC236}">
                <a16:creationId xmlns:a16="http://schemas.microsoft.com/office/drawing/2014/main" id="{69877D48-052F-814D-ACE8-304F09202645}"/>
              </a:ext>
            </a:extLst>
          </p:cNvPr>
          <p:cNvSpPr/>
          <p:nvPr userDrawn="1"/>
        </p:nvSpPr>
        <p:spPr>
          <a:xfrm>
            <a:off x="152400" y="1524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83323142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6E227-9F74-4F68-9B23-85CF0F1241E2}" type="datetimeFigureOut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CEC51-2E9C-4BD4-8CCA-3069ADABD6D8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385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6E227-9F74-4F68-9B23-85CF0F1241E2}" type="datetimeFigureOut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CEC51-2E9C-4BD4-8CCA-3069ADABD6D8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97579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81875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gradFill flip="none" rotWithShape="1">
          <a:gsLst>
            <a:gs pos="0">
              <a:srgbClr val="22AFBA"/>
            </a:gs>
            <a:gs pos="100000">
              <a:srgbClr val="01316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лой 0 1" descr="preencoded.png">
            <a:extLst>
              <a:ext uri="{FF2B5EF4-FFF2-40B4-BE49-F238E27FC236}">
                <a16:creationId xmlns:a16="http://schemas.microsoft.com/office/drawing/2014/main" id="{85FD7E7F-7072-4EF4-853C-9E4110A59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550150" y="0"/>
            <a:ext cx="4640752" cy="685800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65D094E9-F420-4B76-8D80-558D059F7F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8250" y="823453"/>
            <a:ext cx="6026150" cy="2204359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tIns="360000" bIns="360000">
            <a:spAutoFit/>
          </a:bodyPr>
          <a:lstStyle>
            <a:lvl1pPr marL="240012" algn="l">
              <a:defRPr sz="48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92796E-739A-4B9B-9633-BB2F07B901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8250" y="2995017"/>
            <a:ext cx="6026150" cy="1422400"/>
          </a:xfrm>
          <a:prstGeom prst="rect">
            <a:avLst/>
          </a:prstGeom>
        </p:spPr>
        <p:txBody>
          <a:bodyPr lIns="468000"/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70688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60544-218E-48F7-AFC9-7BCB64DD8852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1CFBB-A161-4A91-93FF-78A110C010F5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8226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gradFill flip="none" rotWithShape="1">
          <a:gsLst>
            <a:gs pos="0">
              <a:srgbClr val="22AFBA"/>
            </a:gs>
            <a:gs pos="100000">
              <a:srgbClr val="01316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47589C81-3174-40A3-9DD5-A69D439D12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8250" y="421217"/>
            <a:ext cx="9445625" cy="1610783"/>
          </a:xfrm>
          <a:prstGeom prst="rect">
            <a:avLst/>
          </a:prstGeom>
        </p:spPr>
        <p:txBody>
          <a:bodyPr/>
          <a:lstStyle>
            <a:lvl1pPr algn="l">
              <a:defRPr sz="48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pic>
        <p:nvPicPr>
          <p:cNvPr id="8" name="Group 2087326614" descr="preencoded.png">
            <a:extLst>
              <a:ext uri="{FF2B5EF4-FFF2-40B4-BE49-F238E27FC236}">
                <a16:creationId xmlns:a16="http://schemas.microsoft.com/office/drawing/2014/main" id="{7F7A07AF-C1B2-413F-B526-F3774B8337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56450" y="2032000"/>
            <a:ext cx="3797300" cy="3797300"/>
          </a:xfrm>
          <a:prstGeom prst="rect">
            <a:avLst/>
          </a:prstGeom>
        </p:spPr>
      </p:pic>
      <p:sp>
        <p:nvSpPr>
          <p:cNvPr id="6" name="Текст 4">
            <a:extLst>
              <a:ext uri="{FF2B5EF4-FFF2-40B4-BE49-F238E27FC236}">
                <a16:creationId xmlns:a16="http://schemas.microsoft.com/office/drawing/2014/main" id="{C6AA3C99-3B93-4586-8566-4A4E70D632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8250" y="2224551"/>
            <a:ext cx="5213351" cy="1422400"/>
          </a:xfrm>
          <a:prstGeom prst="rect">
            <a:avLst/>
          </a:prstGeom>
        </p:spPr>
        <p:txBody>
          <a:bodyPr lIns="72000"/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8988931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 с липопротеином_Средние сноск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con_Set" descr="preencoded.png">
            <a:extLst>
              <a:ext uri="{FF2B5EF4-FFF2-40B4-BE49-F238E27FC236}">
                <a16:creationId xmlns:a16="http://schemas.microsoft.com/office/drawing/2014/main" id="{59A9FF12-7318-495C-BD9B-F1EDE2F7C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48300" y="0"/>
            <a:ext cx="6743700" cy="6858000"/>
          </a:xfrm>
          <a:prstGeom prst="rect">
            <a:avLst/>
          </a:prstGeom>
        </p:spPr>
      </p:pic>
      <p:pic>
        <p:nvPicPr>
          <p:cNvPr id="7" name="Rectangle 10232" descr="preencoded.png">
            <a:extLst>
              <a:ext uri="{FF2B5EF4-FFF2-40B4-BE49-F238E27FC236}">
                <a16:creationId xmlns:a16="http://schemas.microsoft.com/office/drawing/2014/main" id="{FF67BD90-A48B-431A-A513-49F3EA17E2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pic>
        <p:nvPicPr>
          <p:cNvPr id="9" name="Rectangle 10235" descr="preencoded.png">
            <a:extLst>
              <a:ext uri="{FF2B5EF4-FFF2-40B4-BE49-F238E27FC236}">
                <a16:creationId xmlns:a16="http://schemas.microsoft.com/office/drawing/2014/main" id="{DEACC502-0F29-4F30-ABCE-3E3227962F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6045200"/>
            <a:ext cx="12192000" cy="50800"/>
          </a:xfrm>
          <a:prstGeom prst="rect">
            <a:avLst/>
          </a:prstGeom>
        </p:spPr>
      </p:pic>
      <p:pic>
        <p:nvPicPr>
          <p:cNvPr id="13" name="Rectangle 10233" descr="preencoded.png">
            <a:extLst>
              <a:ext uri="{FF2B5EF4-FFF2-40B4-BE49-F238E27FC236}">
                <a16:creationId xmlns:a16="http://schemas.microsoft.com/office/drawing/2014/main" id="{A76771E1-0CD3-4C3B-9DDC-1F14F81D671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0" y="0"/>
            <a:ext cx="12192000" cy="101600"/>
          </a:xfrm>
          <a:prstGeom prst="rect">
            <a:avLst/>
          </a:prstGeom>
        </p:spPr>
      </p:pic>
      <p:pic>
        <p:nvPicPr>
          <p:cNvPr id="14" name="Rectangle 10234" descr="preencoded.png">
            <a:extLst>
              <a:ext uri="{FF2B5EF4-FFF2-40B4-BE49-F238E27FC236}">
                <a16:creationId xmlns:a16="http://schemas.microsoft.com/office/drawing/2014/main" id="{AB5B7869-8C50-46F1-A935-7C7AB3C3B6D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0" y="0"/>
            <a:ext cx="254000" cy="1016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C746234-2212-423E-9994-54510D1B5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101600"/>
            <a:ext cx="10515600" cy="914401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solidFill>
                  <a:srgbClr val="0131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DA51A0C-B120-40F5-95F5-0F3026338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800" y="1346200"/>
            <a:ext cx="10515600" cy="42608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7318185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овый слайд с липопротеином_Много снос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con_Set" descr="preencoded.png">
            <a:extLst>
              <a:ext uri="{FF2B5EF4-FFF2-40B4-BE49-F238E27FC236}">
                <a16:creationId xmlns:a16="http://schemas.microsoft.com/office/drawing/2014/main" id="{59A9FF12-7318-495C-BD9B-F1EDE2F7C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48300" y="0"/>
            <a:ext cx="6743700" cy="6858000"/>
          </a:xfrm>
          <a:prstGeom prst="rect">
            <a:avLst/>
          </a:prstGeom>
        </p:spPr>
      </p:pic>
      <p:pic>
        <p:nvPicPr>
          <p:cNvPr id="7" name="Rectangle 10232" descr="preencoded.png">
            <a:extLst>
              <a:ext uri="{FF2B5EF4-FFF2-40B4-BE49-F238E27FC236}">
                <a16:creationId xmlns:a16="http://schemas.microsoft.com/office/drawing/2014/main" id="{FF67BD90-A48B-431A-A513-49F3EA17E2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5607049"/>
            <a:ext cx="12192000" cy="1250951"/>
          </a:xfrm>
          <a:prstGeom prst="rect">
            <a:avLst/>
          </a:prstGeom>
        </p:spPr>
      </p:pic>
      <p:pic>
        <p:nvPicPr>
          <p:cNvPr id="9" name="Rectangle 10235" descr="preencoded.png">
            <a:extLst>
              <a:ext uri="{FF2B5EF4-FFF2-40B4-BE49-F238E27FC236}">
                <a16:creationId xmlns:a16="http://schemas.microsoft.com/office/drawing/2014/main" id="{DEACC502-0F29-4F30-ABCE-3E3227962F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5571067"/>
            <a:ext cx="12192000" cy="50800"/>
          </a:xfrm>
          <a:prstGeom prst="rect">
            <a:avLst/>
          </a:prstGeom>
        </p:spPr>
      </p:pic>
      <p:pic>
        <p:nvPicPr>
          <p:cNvPr id="13" name="Rectangle 10233" descr="preencoded.png">
            <a:extLst>
              <a:ext uri="{FF2B5EF4-FFF2-40B4-BE49-F238E27FC236}">
                <a16:creationId xmlns:a16="http://schemas.microsoft.com/office/drawing/2014/main" id="{A76771E1-0CD3-4C3B-9DDC-1F14F81D671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0" y="0"/>
            <a:ext cx="12192000" cy="101600"/>
          </a:xfrm>
          <a:prstGeom prst="rect">
            <a:avLst/>
          </a:prstGeom>
        </p:spPr>
      </p:pic>
      <p:pic>
        <p:nvPicPr>
          <p:cNvPr id="14" name="Rectangle 10234" descr="preencoded.png">
            <a:extLst>
              <a:ext uri="{FF2B5EF4-FFF2-40B4-BE49-F238E27FC236}">
                <a16:creationId xmlns:a16="http://schemas.microsoft.com/office/drawing/2014/main" id="{AB5B7869-8C50-46F1-A935-7C7AB3C3B6D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0" y="0"/>
            <a:ext cx="254000" cy="1016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C746234-2212-423E-9994-54510D1B5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101600"/>
            <a:ext cx="10515600" cy="914401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solidFill>
                  <a:srgbClr val="0131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DA51A0C-B120-40F5-95F5-0F3026338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800" y="1346200"/>
            <a:ext cx="10515600" cy="39273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175873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овый слайд с липопротеином по центру_Средние сноск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ctangle 10232" descr="preencoded.png">
            <a:extLst>
              <a:ext uri="{FF2B5EF4-FFF2-40B4-BE49-F238E27FC236}">
                <a16:creationId xmlns:a16="http://schemas.microsoft.com/office/drawing/2014/main" id="{B372BE1D-DBF9-45FA-A193-3580F81F59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pic>
        <p:nvPicPr>
          <p:cNvPr id="11" name="Icon_Set" descr="preencoded.png">
            <a:extLst>
              <a:ext uri="{FF2B5EF4-FFF2-40B4-BE49-F238E27FC236}">
                <a16:creationId xmlns:a16="http://schemas.microsoft.com/office/drawing/2014/main" id="{89022BE7-B3E8-46A3-A0B4-3E22AB0B62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00200" y="0"/>
            <a:ext cx="8985250" cy="6858000"/>
          </a:xfrm>
          <a:prstGeom prst="rect">
            <a:avLst/>
          </a:prstGeom>
        </p:spPr>
      </p:pic>
      <p:pic>
        <p:nvPicPr>
          <p:cNvPr id="9" name="Rectangle 10235" descr="preencoded.png">
            <a:extLst>
              <a:ext uri="{FF2B5EF4-FFF2-40B4-BE49-F238E27FC236}">
                <a16:creationId xmlns:a16="http://schemas.microsoft.com/office/drawing/2014/main" id="{DEACC502-0F29-4F30-ABCE-3E3227962F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6045200"/>
            <a:ext cx="12192000" cy="50800"/>
          </a:xfrm>
          <a:prstGeom prst="rect">
            <a:avLst/>
          </a:prstGeom>
        </p:spPr>
      </p:pic>
      <p:pic>
        <p:nvPicPr>
          <p:cNvPr id="13" name="Rectangle 10233" descr="preencoded.png">
            <a:extLst>
              <a:ext uri="{FF2B5EF4-FFF2-40B4-BE49-F238E27FC236}">
                <a16:creationId xmlns:a16="http://schemas.microsoft.com/office/drawing/2014/main" id="{A76771E1-0CD3-4C3B-9DDC-1F14F81D671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0" y="0"/>
            <a:ext cx="12192000" cy="101600"/>
          </a:xfrm>
          <a:prstGeom prst="rect">
            <a:avLst/>
          </a:prstGeom>
        </p:spPr>
      </p:pic>
      <p:pic>
        <p:nvPicPr>
          <p:cNvPr id="14" name="Rectangle 10234" descr="preencoded.png">
            <a:extLst>
              <a:ext uri="{FF2B5EF4-FFF2-40B4-BE49-F238E27FC236}">
                <a16:creationId xmlns:a16="http://schemas.microsoft.com/office/drawing/2014/main" id="{AB5B7869-8C50-46F1-A935-7C7AB3C3B6D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0" y="0"/>
            <a:ext cx="254000" cy="1016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C746234-2212-423E-9994-54510D1B5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101600"/>
            <a:ext cx="10515600" cy="914401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solidFill>
                  <a:srgbClr val="0131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9556E5D8-E99D-4CCB-A2F2-AC6411D64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800" y="1346200"/>
            <a:ext cx="10515600" cy="42608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6057040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овый слайд с липопротеином по центру_Много снос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con_Set" descr="preencoded.png">
            <a:extLst>
              <a:ext uri="{FF2B5EF4-FFF2-40B4-BE49-F238E27FC236}">
                <a16:creationId xmlns:a16="http://schemas.microsoft.com/office/drawing/2014/main" id="{89022BE7-B3E8-46A3-A0B4-3E22AB0B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00200" y="0"/>
            <a:ext cx="8985250" cy="6858000"/>
          </a:xfrm>
          <a:prstGeom prst="rect">
            <a:avLst/>
          </a:prstGeom>
        </p:spPr>
      </p:pic>
      <p:pic>
        <p:nvPicPr>
          <p:cNvPr id="13" name="Rectangle 10233" descr="preencoded.png">
            <a:extLst>
              <a:ext uri="{FF2B5EF4-FFF2-40B4-BE49-F238E27FC236}">
                <a16:creationId xmlns:a16="http://schemas.microsoft.com/office/drawing/2014/main" id="{A76771E1-0CD3-4C3B-9DDC-1F14F81D67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12192000" cy="101600"/>
          </a:xfrm>
          <a:prstGeom prst="rect">
            <a:avLst/>
          </a:prstGeom>
        </p:spPr>
      </p:pic>
      <p:pic>
        <p:nvPicPr>
          <p:cNvPr id="14" name="Rectangle 10234" descr="preencoded.png">
            <a:extLst>
              <a:ext uri="{FF2B5EF4-FFF2-40B4-BE49-F238E27FC236}">
                <a16:creationId xmlns:a16="http://schemas.microsoft.com/office/drawing/2014/main" id="{AB5B7869-8C50-46F1-A935-7C7AB3C3B6D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254000" cy="1016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C746234-2212-423E-9994-54510D1B5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101600"/>
            <a:ext cx="10515600" cy="914401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solidFill>
                  <a:srgbClr val="0131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9556E5D8-E99D-4CCB-A2F2-AC6411D64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800" y="1346199"/>
            <a:ext cx="10515600" cy="3926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pic>
        <p:nvPicPr>
          <p:cNvPr id="12" name="Rectangle 10232" descr="preencoded.png">
            <a:extLst>
              <a:ext uri="{FF2B5EF4-FFF2-40B4-BE49-F238E27FC236}">
                <a16:creationId xmlns:a16="http://schemas.microsoft.com/office/drawing/2014/main" id="{56A7A400-D5C6-44C1-AA17-7F41616B15B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5607049"/>
            <a:ext cx="12192000" cy="1250951"/>
          </a:xfrm>
          <a:prstGeom prst="rect">
            <a:avLst/>
          </a:prstGeom>
        </p:spPr>
      </p:pic>
      <p:pic>
        <p:nvPicPr>
          <p:cNvPr id="16" name="Rectangle 10235" descr="preencoded.png">
            <a:extLst>
              <a:ext uri="{FF2B5EF4-FFF2-40B4-BE49-F238E27FC236}">
                <a16:creationId xmlns:a16="http://schemas.microsoft.com/office/drawing/2014/main" id="{A85BEC6E-C784-460D-9614-CE4271438DE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0" y="5571067"/>
            <a:ext cx="12192000" cy="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9298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овый слайд с сердцем_Средние сноск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лой 0 1" descr="preencoded.png">
            <a:extLst>
              <a:ext uri="{FF2B5EF4-FFF2-40B4-BE49-F238E27FC236}">
                <a16:creationId xmlns:a16="http://schemas.microsoft.com/office/drawing/2014/main" id="{B805DC6E-C6FD-4640-A44D-56313FD19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/>
          <a:stretch/>
        </p:blipFill>
        <p:spPr>
          <a:xfrm>
            <a:off x="7550150" y="0"/>
            <a:ext cx="4640752" cy="6858000"/>
          </a:xfrm>
          <a:prstGeom prst="rect">
            <a:avLst/>
          </a:prstGeom>
        </p:spPr>
      </p:pic>
      <p:pic>
        <p:nvPicPr>
          <p:cNvPr id="7" name="Rectangle 10232" descr="preencoded.png">
            <a:extLst>
              <a:ext uri="{FF2B5EF4-FFF2-40B4-BE49-F238E27FC236}">
                <a16:creationId xmlns:a16="http://schemas.microsoft.com/office/drawing/2014/main" id="{FF67BD90-A48B-431A-A513-49F3EA17E2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pic>
        <p:nvPicPr>
          <p:cNvPr id="9" name="Rectangle 10235" descr="preencoded.png">
            <a:extLst>
              <a:ext uri="{FF2B5EF4-FFF2-40B4-BE49-F238E27FC236}">
                <a16:creationId xmlns:a16="http://schemas.microsoft.com/office/drawing/2014/main" id="{DEACC502-0F29-4F30-ABCE-3E3227962F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6045200"/>
            <a:ext cx="12192000" cy="50800"/>
          </a:xfrm>
          <a:prstGeom prst="rect">
            <a:avLst/>
          </a:prstGeom>
        </p:spPr>
      </p:pic>
      <p:pic>
        <p:nvPicPr>
          <p:cNvPr id="13" name="Rectangle 10233" descr="preencoded.png">
            <a:extLst>
              <a:ext uri="{FF2B5EF4-FFF2-40B4-BE49-F238E27FC236}">
                <a16:creationId xmlns:a16="http://schemas.microsoft.com/office/drawing/2014/main" id="{A76771E1-0CD3-4C3B-9DDC-1F14F81D67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12192000" cy="101600"/>
          </a:xfrm>
          <a:prstGeom prst="rect">
            <a:avLst/>
          </a:prstGeom>
        </p:spPr>
      </p:pic>
      <p:pic>
        <p:nvPicPr>
          <p:cNvPr id="14" name="Rectangle 10234" descr="preencoded.png">
            <a:extLst>
              <a:ext uri="{FF2B5EF4-FFF2-40B4-BE49-F238E27FC236}">
                <a16:creationId xmlns:a16="http://schemas.microsoft.com/office/drawing/2014/main" id="{AB5B7869-8C50-46F1-A935-7C7AB3C3B6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0"/>
            <a:ext cx="254000" cy="1016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C746234-2212-423E-9994-54510D1B5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101600"/>
            <a:ext cx="10515600" cy="914401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solidFill>
                  <a:srgbClr val="0131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DA51A0C-B120-40F5-95F5-0F3026338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800" y="1346200"/>
            <a:ext cx="10515600" cy="42608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180166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овый слайд с сердцем_Много снос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лой 0 1" descr="preencoded.png">
            <a:extLst>
              <a:ext uri="{FF2B5EF4-FFF2-40B4-BE49-F238E27FC236}">
                <a16:creationId xmlns:a16="http://schemas.microsoft.com/office/drawing/2014/main" id="{B805DC6E-C6FD-4640-A44D-56313FD19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/>
          <a:stretch/>
        </p:blipFill>
        <p:spPr>
          <a:xfrm>
            <a:off x="7550150" y="0"/>
            <a:ext cx="4640752" cy="6858000"/>
          </a:xfrm>
          <a:prstGeom prst="rect">
            <a:avLst/>
          </a:prstGeom>
        </p:spPr>
      </p:pic>
      <p:pic>
        <p:nvPicPr>
          <p:cNvPr id="13" name="Rectangle 10233" descr="preencoded.png">
            <a:extLst>
              <a:ext uri="{FF2B5EF4-FFF2-40B4-BE49-F238E27FC236}">
                <a16:creationId xmlns:a16="http://schemas.microsoft.com/office/drawing/2014/main" id="{A76771E1-0CD3-4C3B-9DDC-1F14F81D67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101600"/>
          </a:xfrm>
          <a:prstGeom prst="rect">
            <a:avLst/>
          </a:prstGeom>
        </p:spPr>
      </p:pic>
      <p:pic>
        <p:nvPicPr>
          <p:cNvPr id="14" name="Rectangle 10234" descr="preencoded.png">
            <a:extLst>
              <a:ext uri="{FF2B5EF4-FFF2-40B4-BE49-F238E27FC236}">
                <a16:creationId xmlns:a16="http://schemas.microsoft.com/office/drawing/2014/main" id="{AB5B7869-8C50-46F1-A935-7C7AB3C3B6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254000" cy="1016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C746234-2212-423E-9994-54510D1B5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101600"/>
            <a:ext cx="10515600" cy="914401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solidFill>
                  <a:srgbClr val="0131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DA51A0C-B120-40F5-95F5-0F3026338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800" y="1346200"/>
            <a:ext cx="10515600" cy="3926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pic>
        <p:nvPicPr>
          <p:cNvPr id="10" name="Rectangle 10232" descr="preencoded.png">
            <a:extLst>
              <a:ext uri="{FF2B5EF4-FFF2-40B4-BE49-F238E27FC236}">
                <a16:creationId xmlns:a16="http://schemas.microsoft.com/office/drawing/2014/main" id="{39F683F2-25B6-4BE1-9242-E2B2255D988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0" y="5607049"/>
            <a:ext cx="12192000" cy="1250951"/>
          </a:xfrm>
          <a:prstGeom prst="rect">
            <a:avLst/>
          </a:prstGeom>
        </p:spPr>
      </p:pic>
      <p:pic>
        <p:nvPicPr>
          <p:cNvPr id="12" name="Rectangle 10235" descr="preencoded.png">
            <a:extLst>
              <a:ext uri="{FF2B5EF4-FFF2-40B4-BE49-F238E27FC236}">
                <a16:creationId xmlns:a16="http://schemas.microsoft.com/office/drawing/2014/main" id="{4337FF39-A6C2-4BE9-89F4-2AA92E0BCC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5571067"/>
            <a:ext cx="12192000" cy="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5863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овый слайд с изображением_Средние сноск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ctangle 10232" descr="preencoded.png">
            <a:extLst>
              <a:ext uri="{FF2B5EF4-FFF2-40B4-BE49-F238E27FC236}">
                <a16:creationId xmlns:a16="http://schemas.microsoft.com/office/drawing/2014/main" id="{FF67BD90-A48B-431A-A513-49F3EA17E2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pic>
        <p:nvPicPr>
          <p:cNvPr id="9" name="Rectangle 10235" descr="preencoded.png">
            <a:extLst>
              <a:ext uri="{FF2B5EF4-FFF2-40B4-BE49-F238E27FC236}">
                <a16:creationId xmlns:a16="http://schemas.microsoft.com/office/drawing/2014/main" id="{DEACC502-0F29-4F30-ABCE-3E3227962F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6045200"/>
            <a:ext cx="12192000" cy="50800"/>
          </a:xfrm>
          <a:prstGeom prst="rect">
            <a:avLst/>
          </a:prstGeom>
        </p:spPr>
      </p:pic>
      <p:pic>
        <p:nvPicPr>
          <p:cNvPr id="13" name="Rectangle 10233" descr="preencoded.png">
            <a:extLst>
              <a:ext uri="{FF2B5EF4-FFF2-40B4-BE49-F238E27FC236}">
                <a16:creationId xmlns:a16="http://schemas.microsoft.com/office/drawing/2014/main" id="{A76771E1-0CD3-4C3B-9DDC-1F14F81D67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12192000" cy="101600"/>
          </a:xfrm>
          <a:prstGeom prst="rect">
            <a:avLst/>
          </a:prstGeom>
        </p:spPr>
      </p:pic>
      <p:pic>
        <p:nvPicPr>
          <p:cNvPr id="14" name="Rectangle 10234" descr="preencoded.png">
            <a:extLst>
              <a:ext uri="{FF2B5EF4-FFF2-40B4-BE49-F238E27FC236}">
                <a16:creationId xmlns:a16="http://schemas.microsoft.com/office/drawing/2014/main" id="{AB5B7869-8C50-46F1-A935-7C7AB3C3B6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0" y="0"/>
            <a:ext cx="254000" cy="1016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C746234-2212-423E-9994-54510D1B5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101600"/>
            <a:ext cx="10515600" cy="914401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solidFill>
                  <a:srgbClr val="0131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DA51A0C-B120-40F5-95F5-0F3026338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800" y="1346200"/>
            <a:ext cx="4656667" cy="42608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7E7868-113D-4F13-8A04-CA0FAB9C6D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74267" y="1346200"/>
            <a:ext cx="6417733" cy="4260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47157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овый слайд с изображением_Много снос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ctangle 10233" descr="preencoded.png">
            <a:extLst>
              <a:ext uri="{FF2B5EF4-FFF2-40B4-BE49-F238E27FC236}">
                <a16:creationId xmlns:a16="http://schemas.microsoft.com/office/drawing/2014/main" id="{A76771E1-0CD3-4C3B-9DDC-1F14F81D67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101600"/>
          </a:xfrm>
          <a:prstGeom prst="rect">
            <a:avLst/>
          </a:prstGeom>
        </p:spPr>
      </p:pic>
      <p:pic>
        <p:nvPicPr>
          <p:cNvPr id="14" name="Rectangle 10234" descr="preencoded.png">
            <a:extLst>
              <a:ext uri="{FF2B5EF4-FFF2-40B4-BE49-F238E27FC236}">
                <a16:creationId xmlns:a16="http://schemas.microsoft.com/office/drawing/2014/main" id="{AB5B7869-8C50-46F1-A935-7C7AB3C3B6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254000" cy="1016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C746234-2212-423E-9994-54510D1B5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101600"/>
            <a:ext cx="10515600" cy="914401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solidFill>
                  <a:srgbClr val="0131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DA51A0C-B120-40F5-95F5-0F3026338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800" y="1346200"/>
            <a:ext cx="4656667" cy="3926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7E7868-113D-4F13-8A04-CA0FAB9C6D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74267" y="1346200"/>
            <a:ext cx="6417733" cy="39264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10" name="Rectangle 10232" descr="preencoded.png">
            <a:extLst>
              <a:ext uri="{FF2B5EF4-FFF2-40B4-BE49-F238E27FC236}">
                <a16:creationId xmlns:a16="http://schemas.microsoft.com/office/drawing/2014/main" id="{D31D6A2A-7873-472E-BB26-E1B6D443E0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5607049"/>
            <a:ext cx="12192000" cy="1250951"/>
          </a:xfrm>
          <a:prstGeom prst="rect">
            <a:avLst/>
          </a:prstGeom>
        </p:spPr>
      </p:pic>
      <p:pic>
        <p:nvPicPr>
          <p:cNvPr id="11" name="Rectangle 10235" descr="preencoded.png">
            <a:extLst>
              <a:ext uri="{FF2B5EF4-FFF2-40B4-BE49-F238E27FC236}">
                <a16:creationId xmlns:a16="http://schemas.microsoft.com/office/drawing/2014/main" id="{49475C1F-141F-45D4-A15D-6FB6FC36108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0" y="5571067"/>
            <a:ext cx="12192000" cy="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5236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F0D7EA70-7121-4708-99E3-EA381F782871}" type="datetimeFigureOut">
              <a:rPr lang="ru-RU" sz="1200" smtClean="0">
                <a:solidFill>
                  <a:srgbClr val="013162"/>
                </a:solidFill>
              </a:rPr>
              <a:pPr defTabSz="609630">
                <a:defRPr/>
              </a:pPr>
              <a:t>19.11.2025</a:t>
            </a:fld>
            <a:endParaRPr lang="ru-RU" sz="1200">
              <a:solidFill>
                <a:srgbClr val="01316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ru-RU" sz="1200">
              <a:solidFill>
                <a:srgbClr val="01316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1537DB1E-D0C7-4885-8218-9B57E074DFF7}" type="slidenum">
              <a:rPr lang="ru-RU" sz="1200" smtClean="0">
                <a:solidFill>
                  <a:srgbClr val="013162"/>
                </a:solidFill>
              </a:rPr>
              <a:pPr defTabSz="609630">
                <a:defRPr/>
              </a:pPr>
              <a:t>‹#›</a:t>
            </a:fld>
            <a:endParaRPr lang="ru-RU" sz="1200">
              <a:solidFill>
                <a:srgbClr val="0131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04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60544-218E-48F7-AFC9-7BCB64DD8852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1CFBB-A161-4A91-93FF-78A110C010F5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98260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VRM_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96876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D8C6E227-9F74-4F68-9B23-85CF0F1241E2}" type="datetimeFigureOut">
              <a:rPr lang="ru-RU" sz="1200" smtClean="0">
                <a:solidFill>
                  <a:srgbClr val="013162"/>
                </a:solidFill>
              </a:rPr>
              <a:pPr defTabSz="609630">
                <a:defRPr/>
              </a:pPr>
              <a:t>19.11.2025</a:t>
            </a:fld>
            <a:endParaRPr lang="ru-RU" sz="1200">
              <a:solidFill>
                <a:srgbClr val="01316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ru-RU" sz="1200">
              <a:solidFill>
                <a:srgbClr val="01316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CCECEC51-2E9C-4BD4-8CCA-3069ADABD6D8}" type="slidenum">
              <a:rPr lang="ru-RU" sz="1200" smtClean="0">
                <a:solidFill>
                  <a:srgbClr val="013162"/>
                </a:solidFill>
              </a:rPr>
              <a:pPr defTabSz="609630">
                <a:defRPr/>
              </a:pPr>
              <a:t>‹#›</a:t>
            </a:fld>
            <a:endParaRPr lang="ru-RU" sz="1200">
              <a:solidFill>
                <a:srgbClr val="0131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90048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 (Full Colour)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Picture Placeholder 1035">
            <a:extLst>
              <a:ext uri="{FF2B5EF4-FFF2-40B4-BE49-F238E27FC236}">
                <a16:creationId xmlns:a16="http://schemas.microsoft.com/office/drawing/2014/main" id="{7AA4D6D0-4766-1D05-8A41-65097B5A11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63350" cy="6858000"/>
          </a:xfrm>
          <a:custGeom>
            <a:avLst/>
            <a:gdLst>
              <a:gd name="connsiteX0" fmla="*/ 0 w 2751427"/>
              <a:gd name="connsiteY0" fmla="*/ 0 h 1638300"/>
              <a:gd name="connsiteX1" fmla="*/ 582307 w 2751427"/>
              <a:gd name="connsiteY1" fmla="*/ 0 h 1638300"/>
              <a:gd name="connsiteX2" fmla="*/ 1160833 w 2751427"/>
              <a:gd name="connsiteY2" fmla="*/ 0 h 1638300"/>
              <a:gd name="connsiteX3" fmla="*/ 1743141 w 2751427"/>
              <a:gd name="connsiteY3" fmla="*/ 0 h 1638300"/>
              <a:gd name="connsiteX4" fmla="*/ 2321667 w 2751427"/>
              <a:gd name="connsiteY4" fmla="*/ 0 h 1638300"/>
              <a:gd name="connsiteX5" fmla="*/ 2495602 w 2751427"/>
              <a:gd name="connsiteY5" fmla="*/ 0 h 1638300"/>
              <a:gd name="connsiteX6" fmla="*/ 2355697 w 2751427"/>
              <a:gd name="connsiteY6" fmla="*/ 333728 h 1638300"/>
              <a:gd name="connsiteX7" fmla="*/ 2355697 w 2751427"/>
              <a:gd name="connsiteY7" fmla="*/ 656079 h 1638300"/>
              <a:gd name="connsiteX8" fmla="*/ 2495602 w 2751427"/>
              <a:gd name="connsiteY8" fmla="*/ 982222 h 1638300"/>
              <a:gd name="connsiteX9" fmla="*/ 2650632 w 2751427"/>
              <a:gd name="connsiteY9" fmla="*/ 1152878 h 1638300"/>
              <a:gd name="connsiteX10" fmla="*/ 2745163 w 2751427"/>
              <a:gd name="connsiteY10" fmla="*/ 1312157 h 1638300"/>
              <a:gd name="connsiteX11" fmla="*/ 2748944 w 2751427"/>
              <a:gd name="connsiteY11" fmla="*/ 1422136 h 1638300"/>
              <a:gd name="connsiteX12" fmla="*/ 2571227 w 2751427"/>
              <a:gd name="connsiteY12" fmla="*/ 1638300 h 1638300"/>
              <a:gd name="connsiteX13" fmla="*/ 2321667 w 2751427"/>
              <a:gd name="connsiteY13" fmla="*/ 1638300 h 1638300"/>
              <a:gd name="connsiteX14" fmla="*/ 1743141 w 2751427"/>
              <a:gd name="connsiteY14" fmla="*/ 1638300 h 1638300"/>
              <a:gd name="connsiteX15" fmla="*/ 1160833 w 2751427"/>
              <a:gd name="connsiteY15" fmla="*/ 1638300 h 1638300"/>
              <a:gd name="connsiteX16" fmla="*/ 582307 w 2751427"/>
              <a:gd name="connsiteY16" fmla="*/ 1638300 h 1638300"/>
              <a:gd name="connsiteX17" fmla="*/ 0 w 2751427"/>
              <a:gd name="connsiteY17" fmla="*/ 1638300 h 1638300"/>
              <a:gd name="connsiteX18" fmla="*/ 0 w 2751427"/>
              <a:gd name="connsiteY18" fmla="*/ 1312157 h 1638300"/>
              <a:gd name="connsiteX19" fmla="*/ 0 w 2751427"/>
              <a:gd name="connsiteY19" fmla="*/ 982222 h 1638300"/>
              <a:gd name="connsiteX20" fmla="*/ 0 w 2751427"/>
              <a:gd name="connsiteY20" fmla="*/ 656079 h 1638300"/>
              <a:gd name="connsiteX21" fmla="*/ 0 w 2751427"/>
              <a:gd name="connsiteY21" fmla="*/ 326143 h 1638300"/>
              <a:gd name="connsiteX22" fmla="*/ 0 w 2751427"/>
              <a:gd name="connsiteY22" fmla="*/ 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51427" h="1638300">
                <a:moveTo>
                  <a:pt x="0" y="0"/>
                </a:moveTo>
                <a:cubicBezTo>
                  <a:pt x="0" y="0"/>
                  <a:pt x="0" y="0"/>
                  <a:pt x="582307" y="0"/>
                </a:cubicBezTo>
                <a:cubicBezTo>
                  <a:pt x="582307" y="0"/>
                  <a:pt x="582307" y="0"/>
                  <a:pt x="1160833" y="0"/>
                </a:cubicBezTo>
                <a:cubicBezTo>
                  <a:pt x="1160833" y="0"/>
                  <a:pt x="1160833" y="0"/>
                  <a:pt x="1743141" y="0"/>
                </a:cubicBezTo>
                <a:cubicBezTo>
                  <a:pt x="1743141" y="0"/>
                  <a:pt x="1743141" y="0"/>
                  <a:pt x="2321667" y="0"/>
                </a:cubicBezTo>
                <a:cubicBezTo>
                  <a:pt x="2321667" y="0"/>
                  <a:pt x="2321667" y="0"/>
                  <a:pt x="2495602" y="0"/>
                </a:cubicBezTo>
                <a:cubicBezTo>
                  <a:pt x="2427541" y="98602"/>
                  <a:pt x="2378385" y="216165"/>
                  <a:pt x="2355697" y="333728"/>
                </a:cubicBezTo>
                <a:cubicBezTo>
                  <a:pt x="2336791" y="439914"/>
                  <a:pt x="2336791" y="553685"/>
                  <a:pt x="2355697" y="656079"/>
                </a:cubicBezTo>
                <a:cubicBezTo>
                  <a:pt x="2378385" y="773642"/>
                  <a:pt x="2427541" y="883620"/>
                  <a:pt x="2495602" y="982222"/>
                </a:cubicBezTo>
                <a:cubicBezTo>
                  <a:pt x="2537196" y="1046692"/>
                  <a:pt x="2590133" y="1103577"/>
                  <a:pt x="2650632" y="1152878"/>
                </a:cubicBezTo>
                <a:cubicBezTo>
                  <a:pt x="2699788" y="1194594"/>
                  <a:pt x="2730038" y="1247687"/>
                  <a:pt x="2745163" y="1312157"/>
                </a:cubicBezTo>
                <a:cubicBezTo>
                  <a:pt x="2752725" y="1346288"/>
                  <a:pt x="2752725" y="1384212"/>
                  <a:pt x="2748944" y="1422136"/>
                </a:cubicBezTo>
                <a:cubicBezTo>
                  <a:pt x="2730038" y="1520737"/>
                  <a:pt x="2665757" y="1600377"/>
                  <a:pt x="2571227" y="1638300"/>
                </a:cubicBezTo>
                <a:cubicBezTo>
                  <a:pt x="2571227" y="1638300"/>
                  <a:pt x="2571227" y="1638300"/>
                  <a:pt x="2321667" y="1638300"/>
                </a:cubicBezTo>
                <a:cubicBezTo>
                  <a:pt x="2321667" y="1638300"/>
                  <a:pt x="2321667" y="1638300"/>
                  <a:pt x="1743141" y="1638300"/>
                </a:cubicBezTo>
                <a:cubicBezTo>
                  <a:pt x="1743141" y="1638300"/>
                  <a:pt x="1743141" y="1638300"/>
                  <a:pt x="1160833" y="1638300"/>
                </a:cubicBezTo>
                <a:cubicBezTo>
                  <a:pt x="1160833" y="1638300"/>
                  <a:pt x="1160833" y="1638300"/>
                  <a:pt x="582307" y="1638300"/>
                </a:cubicBezTo>
                <a:cubicBezTo>
                  <a:pt x="582307" y="1638300"/>
                  <a:pt x="582307" y="1638300"/>
                  <a:pt x="0" y="1638300"/>
                </a:cubicBezTo>
                <a:cubicBezTo>
                  <a:pt x="0" y="1638300"/>
                  <a:pt x="0" y="1638300"/>
                  <a:pt x="0" y="1312157"/>
                </a:cubicBezTo>
                <a:cubicBezTo>
                  <a:pt x="0" y="1312157"/>
                  <a:pt x="0" y="1312157"/>
                  <a:pt x="0" y="982222"/>
                </a:cubicBezTo>
                <a:cubicBezTo>
                  <a:pt x="0" y="982222"/>
                  <a:pt x="0" y="982222"/>
                  <a:pt x="0" y="656079"/>
                </a:cubicBezTo>
                <a:cubicBezTo>
                  <a:pt x="0" y="656079"/>
                  <a:pt x="0" y="656079"/>
                  <a:pt x="0" y="326143"/>
                </a:cubicBezTo>
                <a:cubicBezTo>
                  <a:pt x="0" y="326143"/>
                  <a:pt x="0" y="326143"/>
                  <a:pt x="0" y="0"/>
                </a:cubicBezTo>
                <a:close/>
              </a:path>
            </a:pathLst>
          </a:custGeom>
        </p:spPr>
        <p:txBody>
          <a:bodyPr wrap="square" tIns="360000">
            <a:noAutofit/>
          </a:bodyPr>
          <a:lstStyle>
            <a:lvl1pPr algn="ctr">
              <a:defRPr sz="1400" b="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8" name="Picture 7" descr="A colorful circle with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F6A30E8-B7D4-ED0A-B735-3EFA81959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74" y="-4762"/>
            <a:ext cx="171202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C9918D-BA13-C7B2-DD69-2DC8F3E60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838" y="1376364"/>
            <a:ext cx="5465762" cy="2276399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4000" spc="-10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126F13-0AE9-3175-DE16-03EC60AEA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839" y="3990975"/>
            <a:ext cx="4510395" cy="1047751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A8108-6468-F37B-B08D-4576298F5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r>
              <a:rPr lang="en-GB" sz="1200" smtClean="0">
                <a:solidFill>
                  <a:srgbClr val="013162"/>
                </a:solidFill>
              </a:rPr>
              <a:t>Insert menu &gt; Header &amp; Footer button</a:t>
            </a:r>
            <a:endParaRPr lang="en-GB" sz="1200">
              <a:solidFill>
                <a:srgbClr val="01316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EE5C0-CA83-92F8-E574-92C5F4ED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03CB0E19-F4C8-4F98-96D2-CE1ECDE59975}" type="slidenum">
              <a:rPr lang="en-GB" sz="1200" smtClean="0">
                <a:solidFill>
                  <a:srgbClr val="013162"/>
                </a:solidFill>
              </a:rPr>
              <a:pPr defTabSz="609630">
                <a:defRPr/>
              </a:pPr>
              <a:t>‹#›</a:t>
            </a:fld>
            <a:endParaRPr lang="en-GB" sz="1200">
              <a:solidFill>
                <a:srgbClr val="0131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66834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45A4A-BEAF-8F80-8835-0907262ED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8" y="311086"/>
            <a:ext cx="7364412" cy="10652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68F2A-23FD-5801-ACBB-432CB9339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9" y="1573620"/>
            <a:ext cx="9267825" cy="44779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E74A7-6AA6-6A4A-386F-857155357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r>
              <a:rPr lang="en-GB" sz="1200" smtClean="0">
                <a:solidFill>
                  <a:srgbClr val="013162"/>
                </a:solidFill>
              </a:rPr>
              <a:t>Insert menu &gt; Header &amp; Footer button</a:t>
            </a:r>
            <a:endParaRPr lang="en-GB" sz="1200">
              <a:solidFill>
                <a:srgbClr val="01316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575B-FB3C-51E6-D7BC-6C7FF452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03CB0E19-F4C8-4F98-96D2-CE1ECDE59975}" type="slidenum">
              <a:rPr lang="en-GB" sz="1200" smtClean="0">
                <a:solidFill>
                  <a:srgbClr val="013162"/>
                </a:solidFill>
              </a:rPr>
              <a:pPr defTabSz="609630">
                <a:defRPr/>
              </a:pPr>
              <a:t>‹#›</a:t>
            </a:fld>
            <a:endParaRPr lang="en-GB" sz="1200">
              <a:solidFill>
                <a:srgbClr val="013162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230BA0-2D1F-683C-E805-0BB253A299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4839" y="5464176"/>
            <a:ext cx="9267825" cy="587375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9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buFontTx/>
              <a:buNone/>
              <a:defRPr sz="900" b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00" b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00" b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footnote or delete text box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 descr="A colorful circle with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3977BAE-7BDB-BA38-250D-65302AA0D1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602" y="0"/>
            <a:ext cx="2565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7749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E0C51-2F3E-B371-BAE2-0E79FEB35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2D1378-76B6-88C9-6E08-095B8AF0F6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3936A-8344-C5C5-CE9B-9D0BCD96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4FB07-3F39-43FD-A1E1-DD30EE45FE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03284-6DD6-EB39-0589-9FC84F463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F4200-9F74-5C76-E6C7-B23BE53BF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B5387-F132-4ED1-8B0A-DC3FA3DE9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46818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7D385-FDAA-23B6-DEE5-505B68304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8328D-68F4-2D95-D313-D44C87FE9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A7975-DA34-06C4-D6DA-73E82632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4FB07-3F39-43FD-A1E1-DD30EE45FE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79138-68A3-49CB-C4FE-D0A10776D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320A1-0023-334C-C73E-91FEEC0D6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B5387-F132-4ED1-8B0A-DC3FA3DE9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66395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B12FB-4EAE-3EA1-3CAF-3AE89B47E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6F862-B4FE-391B-3870-A1B03A0CC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17F0F-5B24-065A-FBC9-24E0FF11E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4FB07-3F39-43FD-A1E1-DD30EE45FE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4D2CC-8F15-51B7-521B-F24F46E10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88A36-0453-6240-B9DE-A53D5EC1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B5387-F132-4ED1-8B0A-DC3FA3DE9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15850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6EC80-6FA3-9584-7BE8-3C1C94DBA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C9ABD-449F-0642-AC55-B25354BEF9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54D0C-375F-69F1-6748-F3651D7C83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F5E51-3ACE-28A8-3EEB-CD8495E52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4FB07-3F39-43FD-A1E1-DD30EE45FE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4F87B7-BA4F-D176-3316-D41F89C6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6F776-B3FE-F614-883E-1B21DE6C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B5387-F132-4ED1-8B0A-DC3FA3DE9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7369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09C84-8329-9D2A-4FF3-38F0D82B4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C557D-3039-ED3F-26F8-8E17DD362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5DACD-5EF5-21E6-4ACF-77B369F34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D5A7C7-B6B2-1ACB-91C6-8656CAD9F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110B84-E04F-ACF7-13D4-4D2B21AC61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7F2F73-80E6-039B-AB25-857593D8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4FB07-3F39-43FD-A1E1-DD30EE45FE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ACB419-7D56-3FE0-AE77-0CB2FE97C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04C5B9-966B-952D-DFBF-25662252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B5387-F132-4ED1-8B0A-DC3FA3DE9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12018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07C51-912C-1F34-70DD-1AB4F525C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D79D98-807F-43A4-FFAB-2AE1E2EEE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4FB07-3F39-43FD-A1E1-DD30EE45FE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AC2D58-713F-B6B3-3C16-5DF1D559E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451BE-989E-323A-420D-FD0054DF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B5387-F132-4ED1-8B0A-DC3FA3DE9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845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60544-218E-48F7-AFC9-7BCB64DD8852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1CFBB-A161-4A91-93FF-78A110C010F5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67161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29776-726E-5C21-9534-8F759F9CB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4FB07-3F39-43FD-A1E1-DD30EE45FE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10B12F-B820-7CF0-E26C-14C47F7A0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0C714-16EE-C850-B3DF-B0CA6F5E2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B5387-F132-4ED1-8B0A-DC3FA3DE9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04194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36FAD-9580-A424-CE68-5291C6584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11373-841E-2389-B8AC-112B54E88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8C1FF0-49F4-3347-514F-21458E6A47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8D86E-3CD6-D4AA-394E-CBFA9B91B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4FB07-3F39-43FD-A1E1-DD30EE45FE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1009D-C5F1-8EFE-C049-719A0404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A07C23-EAEA-4ACE-144F-72E97FCE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B5387-F132-4ED1-8B0A-DC3FA3DE9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55663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B0494-3963-5AAC-4D1C-4C55BC58E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02DC7-0FB5-DBA2-9B9B-9C140BCC7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9A72F-84A5-385E-4AAB-6727F5954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50030-BA78-76E4-20EB-76A27CD7A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4FB07-3F39-43FD-A1E1-DD30EE45FE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39CB5-CC94-D592-5B76-19586C568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1BA9F-5C13-B9B3-5763-F05E5CD5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B5387-F132-4ED1-8B0A-DC3FA3DE9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3019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4E52A-E1DD-799A-6EBF-AA1B69F2B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F1E441-7867-0C31-15C3-F1D3B13E2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2A056-DD7A-C44B-FD2B-CA44A32DD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4FB07-3F39-43FD-A1E1-DD30EE45FE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206D2-23B2-28F9-C6D0-E850AEE23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B6131-B236-32BA-B648-D036EDEB9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B5387-F132-4ED1-8B0A-DC3FA3DE9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6316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714AFC-38A9-2B8E-7BFC-6F5C11DA7F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BC3909-DC46-699F-D199-C1D51CCEA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DE405-A648-D1EB-F2DB-75FCD842C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4FB07-3F39-43FD-A1E1-DD30EE45FE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3AD15-3127-9B15-AB34-47385D2B8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A692A-6FE2-5540-3FC8-6C1CD2E08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B5387-F132-4ED1-8B0A-DC3FA3DE9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3531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914ED8-A4A1-FDA2-0951-0F0F0C7F55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86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58DA9E-BDF5-4DC7-B478-434301DA62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47D07-9D1E-4FE9-B31A-2F5863681021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Placeholder 96">
            <a:extLst>
              <a:ext uri="{FF2B5EF4-FFF2-40B4-BE49-F238E27FC236}">
                <a16:creationId xmlns:a16="http://schemas.microsoft.com/office/drawing/2014/main" id="{5D317BC2-3CD5-4931-93AD-CC95F2C50D24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03F247-4297-4973-90A3-0193475AC7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3096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B44D446-CF19-CD3C-9CDF-E813E33D6C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9580" y="-937258"/>
            <a:ext cx="14001579" cy="931872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AF5EDA0-5CE3-7C9D-BF2A-492C49852B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accent2"/>
          </a:solidFill>
        </p:spPr>
        <p:txBody>
          <a:bodyPr/>
          <a:lstStyle/>
          <a:p>
            <a:endParaRPr lang="en-R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6DB460-B56E-47BD-AB6A-5780FAB00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284" y="1228006"/>
            <a:ext cx="5606716" cy="238760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RU" sz="5400" spc="-150" dirty="0">
                <a:gradFill>
                  <a:gsLst>
                    <a:gs pos="0">
                      <a:schemeClr val="accent1"/>
                    </a:gs>
                    <a:gs pos="57000">
                      <a:schemeClr val="accent2"/>
                    </a:gs>
                  </a:gsLst>
                  <a:lin ang="6600000" scaled="0"/>
                </a:gradFill>
              </a:defRPr>
            </a:lvl1pPr>
          </a:lstStyle>
          <a:p>
            <a:pPr lvl="0">
              <a:lnSpc>
                <a:spcPct val="80000"/>
              </a:lnSpc>
            </a:pPr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7E98FA0-644E-4097-A8DF-F6AB582B2C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284" y="3840183"/>
            <a:ext cx="5606716" cy="93287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R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7502C6-B403-0153-E79B-E00EE24EE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" y="6132510"/>
            <a:ext cx="3438000" cy="640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4632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C2EE5AC-5E37-D4E9-B655-7452C78FE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9580" y="-949958"/>
            <a:ext cx="14001579" cy="931872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04EA4A9-E66C-B50A-D591-76D6011E5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284" y="1228006"/>
            <a:ext cx="5606716" cy="238760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RU" sz="5400" spc="-150" dirty="0">
                <a:gradFill>
                  <a:gsLst>
                    <a:gs pos="0">
                      <a:schemeClr val="accent1"/>
                    </a:gs>
                    <a:gs pos="57000">
                      <a:schemeClr val="accent2"/>
                    </a:gs>
                  </a:gsLst>
                  <a:lin ang="6600000" scaled="0"/>
                </a:gradFill>
              </a:defRPr>
            </a:lvl1pPr>
          </a:lstStyle>
          <a:p>
            <a:pPr lvl="0">
              <a:lnSpc>
                <a:spcPct val="80000"/>
              </a:lnSpc>
            </a:pPr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4B57917-11AD-CDF8-8499-2B77B20745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284" y="3840183"/>
            <a:ext cx="5606716" cy="93287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R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1BB721-C316-B93B-50E2-6802D34B1F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892662" y="196981"/>
            <a:ext cx="20198743" cy="145314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A9F734B-EFED-9E44-F181-FA9D169B8B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8731" y="357731"/>
            <a:ext cx="3846921" cy="5600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E672B6-AC8A-46B8-169C-E03882F1AF2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" y="6132510"/>
            <a:ext cx="3438000" cy="640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096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3BFC05F-3DA6-6574-377E-C402E093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7000" y="623617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89340-3ED0-9642-BE12-F5B14224A4C0}" type="slidenum">
              <a:rPr kumimoji="0" lang="en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C8FF"/>
                </a:solidFill>
                <a:effectLst/>
                <a:uLnTx/>
                <a:uFillTx/>
                <a:latin typeface="Commissione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RU" sz="1200" b="0" i="0" u="none" strike="noStrike" kern="1200" cap="none" spc="0" normalizeH="0" baseline="0" noProof="0" dirty="0">
              <a:ln>
                <a:noFill/>
              </a:ln>
              <a:solidFill>
                <a:srgbClr val="3CC8FF"/>
              </a:solidFill>
              <a:effectLst/>
              <a:uLnTx/>
              <a:uFillTx/>
              <a:latin typeface="Commissioner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B1A7B11-87D2-FAE2-34A3-8DBCFC121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6155915"/>
            <a:ext cx="1474700" cy="525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190965-9ECB-E690-78B0-9BBC2C32E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14" r="23958"/>
          <a:stretch/>
        </p:blipFill>
        <p:spPr>
          <a:xfrm>
            <a:off x="0" y="5678434"/>
            <a:ext cx="12192000" cy="622586"/>
          </a:xfrm>
          <a:prstGeom prst="rect">
            <a:avLst/>
          </a:prstGeom>
        </p:spPr>
      </p:pic>
      <p:pic>
        <p:nvPicPr>
          <p:cNvPr id="8" name="Graphic 4">
            <a:extLst>
              <a:ext uri="{FF2B5EF4-FFF2-40B4-BE49-F238E27FC236}">
                <a16:creationId xmlns:a16="http://schemas.microsoft.com/office/drawing/2014/main" id="{64688A44-39D8-D957-E16C-9E72F32902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90906" y="5665394"/>
            <a:ext cx="489662" cy="712890"/>
          </a:xfrm>
          <a:prstGeom prst="rect">
            <a:avLst/>
          </a:prstGeom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F695BC92-7446-124B-1FCA-D02A0A95B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395138"/>
            <a:ext cx="10515600" cy="10080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RU" sz="3200" b="1" i="0" kern="1200" dirty="0">
                <a:solidFill>
                  <a:schemeClr val="accent2"/>
                </a:solidFill>
                <a:latin typeface="Commissioner" pitchFamily="2" charset="0"/>
                <a:ea typeface="+mj-ea"/>
                <a:cs typeface="+mj-cs"/>
              </a:defRPr>
            </a:lvl1pPr>
          </a:lstStyle>
          <a:p>
            <a:r>
              <a:rPr lang="en-GB" dirty="0"/>
              <a:t>Click to edit title style</a:t>
            </a:r>
            <a:endParaRPr lang="en-RU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8188540-C203-647E-DCB5-95C126E036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9284" y="2718884"/>
            <a:ext cx="3988931" cy="137738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</a:t>
            </a:r>
            <a:r>
              <a:rPr lang="ru-RU" dirty="0" err="1"/>
              <a:t>t</a:t>
            </a:r>
            <a:r>
              <a:rPr lang="en-US" dirty="0" err="1"/>
              <a:t>ext</a:t>
            </a:r>
            <a:endParaRPr lang="en-RU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81E968F-212F-E6F0-A20B-A0C895EDAB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284" y="2153363"/>
            <a:ext cx="4202113" cy="49237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4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02F75F2-010D-4707-C969-0E9565ECF6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2915" y="2153363"/>
            <a:ext cx="4202113" cy="49237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4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66C9AB3-9A57-1D41-4078-275F6133CC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2825" y="2719388"/>
            <a:ext cx="4202113" cy="137636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 smtClean="0">
                <a:solidFill>
                  <a:schemeClr val="tx1"/>
                </a:solidFill>
                <a:latin typeface="Commissioner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 smtClean="0">
                <a:solidFill>
                  <a:schemeClr val="tx1"/>
                </a:solidFill>
                <a:latin typeface="Commissioner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 smtClean="0">
                <a:solidFill>
                  <a:schemeClr val="tx1"/>
                </a:solidFill>
                <a:latin typeface="Commissioner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 smtClean="0">
                <a:solidFill>
                  <a:schemeClr val="tx1"/>
                </a:solidFill>
                <a:latin typeface="Commissioner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RU" sz="1800" kern="1200" dirty="0">
                <a:solidFill>
                  <a:schemeClr val="tx1"/>
                </a:solidFill>
                <a:latin typeface="Commissioner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64A7885F-5309-4228-D788-2B8AFE0926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7779" y="4873877"/>
            <a:ext cx="10561221" cy="6223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missioner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missioner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missioner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missioner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RU" sz="1400" kern="1200" dirty="0">
                <a:solidFill>
                  <a:schemeClr val="tx2">
                    <a:lumMod val="60000"/>
                    <a:lumOff val="40000"/>
                  </a:schemeClr>
                </a:solidFill>
                <a:latin typeface="Commissioner" pitchFamily="2" charset="0"/>
                <a:ea typeface="+mn-ea"/>
                <a:cs typeface="+mn-cs"/>
              </a:defRPr>
            </a:lvl5pPr>
          </a:lstStyle>
          <a:p>
            <a:pPr marL="0" indent="0">
              <a:lnSpc>
                <a:spcPct val="110000"/>
              </a:lnSpc>
              <a:buNone/>
            </a:pPr>
            <a:r>
              <a:rPr lang="en-GB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Delete this caption if you don’t need it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89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3BFC05F-3DA6-6574-377E-C402E093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7000" y="623617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89340-3ED0-9642-BE12-F5B14224A4C0}" type="slidenum">
              <a:rPr kumimoji="0" lang="en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C8FF"/>
                </a:solidFill>
                <a:effectLst/>
                <a:uLnTx/>
                <a:uFillTx/>
                <a:latin typeface="Commissione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RU" sz="1200" b="0" i="0" u="none" strike="noStrike" kern="1200" cap="none" spc="0" normalizeH="0" baseline="0" noProof="0" dirty="0">
              <a:ln>
                <a:noFill/>
              </a:ln>
              <a:solidFill>
                <a:srgbClr val="3CC8FF"/>
              </a:solidFill>
              <a:effectLst/>
              <a:uLnTx/>
              <a:uFillTx/>
              <a:latin typeface="Commissioner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90965-9ECB-E690-78B0-9BBC2C32E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14" r="23958"/>
          <a:stretch/>
        </p:blipFill>
        <p:spPr>
          <a:xfrm>
            <a:off x="0" y="5678434"/>
            <a:ext cx="12192000" cy="622586"/>
          </a:xfrm>
          <a:prstGeom prst="rect">
            <a:avLst/>
          </a:prstGeom>
        </p:spPr>
      </p:pic>
      <p:pic>
        <p:nvPicPr>
          <p:cNvPr id="8" name="Graphic 4">
            <a:extLst>
              <a:ext uri="{FF2B5EF4-FFF2-40B4-BE49-F238E27FC236}">
                <a16:creationId xmlns:a16="http://schemas.microsoft.com/office/drawing/2014/main" id="{64688A44-39D8-D957-E16C-9E72F32902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0906" y="5665394"/>
            <a:ext cx="489662" cy="7128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A8D1FE-3C69-C715-A305-6C386F09D2B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" y="6132510"/>
            <a:ext cx="3438000" cy="640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316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3BFC05F-3DA6-6574-377E-C402E093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7000" y="623617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89340-3ED0-9642-BE12-F5B14224A4C0}" type="slidenum">
              <a:rPr kumimoji="0" lang="en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C8FF"/>
                </a:solidFill>
                <a:effectLst/>
                <a:uLnTx/>
                <a:uFillTx/>
                <a:latin typeface="Commissione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RU" sz="1200" b="0" i="0" u="none" strike="noStrike" kern="1200" cap="none" spc="0" normalizeH="0" baseline="0" noProof="0" dirty="0">
              <a:ln>
                <a:noFill/>
              </a:ln>
              <a:solidFill>
                <a:srgbClr val="3CC8FF"/>
              </a:solidFill>
              <a:effectLst/>
              <a:uLnTx/>
              <a:uFillTx/>
              <a:latin typeface="Commissioner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353289-CF82-E7D4-74C8-75952960A0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" y="6132510"/>
            <a:ext cx="3438000" cy="640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496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0BEA1B-4FCB-4D62-9DE5-7C581BA6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BB420E-1BFE-4FBD-97F8-3AEED0B26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08C307-B5A4-4623-9F29-07FA36ECF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011E-D7BF-4E0F-A10A-3D717A85D3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38303A-775A-421E-95FE-8002D5AC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E9FEB7-2977-48C3-939F-D4FD87E7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1592-F173-4393-B399-E4B184859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779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CA893B-12FC-BEFE-9665-A9C624A56C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" y="6132510"/>
            <a:ext cx="3438000" cy="6409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D45A4A-BEAF-8F80-8835-0907262ED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8" y="311086"/>
            <a:ext cx="7364412" cy="10652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68F2A-23FD-5801-ACBB-432CB9339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8" y="1573619"/>
            <a:ext cx="9267825" cy="44779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230BA0-2D1F-683C-E805-0BB253A299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4838" y="5464175"/>
            <a:ext cx="9267825" cy="587375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9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buFontTx/>
              <a:buNone/>
              <a:defRPr sz="900" b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00" b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00" b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footnote or delete text box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612CFA-4533-F8F7-CB2C-87D829CDB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14" r="23958"/>
          <a:stretch/>
        </p:blipFill>
        <p:spPr>
          <a:xfrm>
            <a:off x="0" y="5678434"/>
            <a:ext cx="12192000" cy="62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756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Заголовок и объект — копия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РАЗЕЦ ЗАГОЛОВК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ОБРАЗЕЦ ЗАГОЛОВКА</a:t>
            </a:r>
          </a:p>
        </p:txBody>
      </p:sp>
      <p:sp>
        <p:nvSpPr>
          <p:cNvPr id="13" name="Текст"/>
          <p:cNvSpPr txBox="1">
            <a:spLocks noGrp="1"/>
          </p:cNvSpPr>
          <p:nvPr>
            <p:ph type="body" sz="quarter" idx="21"/>
          </p:nvPr>
        </p:nvSpPr>
        <p:spPr>
          <a:xfrm>
            <a:off x="609600" y="6158729"/>
            <a:ext cx="10928492" cy="492440"/>
          </a:xfrm>
          <a:prstGeom prst="rect">
            <a:avLst/>
          </a:prstGeom>
        </p:spPr>
        <p:txBody>
          <a:bodyPr lIns="91439" tIns="91439" rIns="91439" bIns="91439" anchor="b">
            <a:spAutoFit/>
          </a:bodyPr>
          <a:lstStyle>
            <a:lvl1pPr defTabSz="914400">
              <a:spcBef>
                <a:spcPts val="0"/>
              </a:spcBef>
              <a:defRPr sz="2000">
                <a:solidFill>
                  <a:srgbClr val="5A5F3D"/>
                </a:solidFill>
                <a:latin typeface="Arial Nova Cond"/>
                <a:sym typeface="Arial Nova Cond"/>
              </a:defRPr>
            </a:lvl1pPr>
          </a:lstStyle>
          <a:p>
            <a:pPr defTabSz="1828800">
              <a:spcBef>
                <a:spcPts val="0"/>
              </a:spcBef>
              <a:defRPr sz="2000">
                <a:solidFill>
                  <a:srgbClr val="5A5F3D"/>
                </a:solidFill>
                <a:latin typeface="Arial Nova Cond"/>
                <a:ea typeface="Arial Nova Cond"/>
                <a:cs typeface="Arial Nova Cond"/>
                <a:sym typeface="Arial Nova Cond"/>
              </a:defRPr>
            </a:pPr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ommissione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ommission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97255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68F65-6145-4083-A131-59CC06B3FD7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9059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68F65-6145-4083-A131-59CC06B3FD7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381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89725-62CB-42FB-B47C-AADE376BF0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8923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E552B-014D-4411-89F3-49B27E1480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4299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89725-62CB-42FB-B47C-AADE376BF0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6946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E552B-014D-4411-89F3-49B27E1480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50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E552B-014D-4411-89F3-49B27E1480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759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89725-62CB-42FB-B47C-AADE376BF0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497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4AF7E-E118-4EB3-BBBB-B77B00B7A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EBB73F-D6FD-4135-AE26-770347625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3A01E8-C9F7-475F-AD3D-3D1B5BEE2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35466E-B520-41DF-89FC-44D5DD990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011E-D7BF-4E0F-A10A-3D717A85D3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629284-72A4-4A17-AA42-D12DA48DA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7BCCF-4C52-481F-B922-FDD4F39CE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1592-F173-4393-B399-E4B184859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3551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89725-62CB-42FB-B47C-AADE376BF0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911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89725-62CB-42FB-B47C-AADE376BF0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5284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89725-62CB-42FB-B47C-AADE376BF0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4786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27381" y="548681"/>
            <a:ext cx="6240693" cy="1536171"/>
          </a:xfrm>
        </p:spPr>
        <p:txBody>
          <a:bodyPr anchor="t">
            <a:normAutofit/>
          </a:bodyPr>
          <a:lstStyle>
            <a:lvl1pPr algn="l">
              <a:lnSpc>
                <a:spcPts val="3733"/>
              </a:lnSpc>
              <a:defRPr sz="2800" b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ОБРАЗЕЦ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778551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361" y="2852936"/>
            <a:ext cx="3552395" cy="2208245"/>
          </a:xfrm>
        </p:spPr>
        <p:txBody>
          <a:bodyPr anchor="t">
            <a:normAutofit/>
          </a:bodyPr>
          <a:lstStyle>
            <a:lvl1pPr algn="r">
              <a:lnSpc>
                <a:spcPts val="3733"/>
              </a:lnSpc>
              <a:defRPr sz="2800" b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ОБРАЗЕЦ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51413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27381" y="548681"/>
            <a:ext cx="6240693" cy="1536171"/>
          </a:xfrm>
        </p:spPr>
        <p:txBody>
          <a:bodyPr anchor="t">
            <a:normAutofit/>
          </a:bodyPr>
          <a:lstStyle>
            <a:lvl1pPr algn="l">
              <a:lnSpc>
                <a:spcPts val="3733"/>
              </a:lnSpc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8280703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 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47CF9-5B10-D24F-A8D7-45A9778164F7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53FFE9-120D-DC4D-ADEE-76ECDB0A71E9}"/>
              </a:ext>
            </a:extLst>
          </p:cNvPr>
          <p:cNvSpPr/>
          <p:nvPr userDrawn="1"/>
        </p:nvSpPr>
        <p:spPr>
          <a:xfrm>
            <a:off x="1219204" y="6629400"/>
            <a:ext cx="5470497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458C24-4248-43B1-AF03-01698F527F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2192000" cy="592153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9C44BA-6647-4FAC-9C26-A6003E071814}"/>
              </a:ext>
            </a:extLst>
          </p:cNvPr>
          <p:cNvSpPr/>
          <p:nvPr/>
        </p:nvSpPr>
        <p:spPr>
          <a:xfrm rot="10800000">
            <a:off x="-1885" y="4711920"/>
            <a:ext cx="12192001" cy="136999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EB6FCE28-0B95-4001-8A3D-B2AE980A99F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"/>
            <a:ext cx="12192000" cy="3342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460576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B3C8276-3379-CD40-B8BD-BA8FEFA453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4400" y="6634840"/>
            <a:ext cx="304800" cy="2286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47CF9-5B10-D24F-A8D7-45A9778164F7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CC399E-3E2C-874F-AA38-5C09E32E2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08760"/>
            <a:ext cx="10363200" cy="4526280"/>
          </a:xfrm>
          <a:prstGeom prst="rect">
            <a:avLst/>
          </a:prstGeom>
        </p:spPr>
        <p:txBody>
          <a:bodyPr/>
          <a:lstStyle>
            <a:lvl1pPr marL="304784" indent="-304784">
              <a:buSzTx/>
              <a:buFont typeface="Arial" pitchFamily="34" charset="0"/>
              <a:buChar char="•"/>
              <a:defRPr/>
            </a:lvl1pPr>
            <a:lvl2pPr marL="562265" indent="-231764">
              <a:defRPr/>
            </a:lvl2pPr>
            <a:lvl3pPr marL="792440" indent="-230177">
              <a:defRPr/>
            </a:lvl3pPr>
            <a:lvl4pPr marL="1036269" indent="-231764">
              <a:defRPr/>
            </a:lvl4pPr>
            <a:lvl5pPr marL="1267904" indent="-22224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362697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  <p15:guide id="2" pos="5328">
          <p15:clr>
            <a:srgbClr val="FBAE40"/>
          </p15:clr>
        </p15:guide>
        <p15:guide id="3" orient="horz" pos="3150">
          <p15:clr>
            <a:srgbClr val="FBAE40"/>
          </p15:clr>
        </p15:guide>
        <p15:guide id="4" orient="horz" pos="313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7AB9426-F4AC-4148-A944-DC0A68ED3D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346801" cy="6864096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182880" y="-137160"/>
            <a:ext cx="12557760" cy="7132320"/>
            <a:chOff x="-137160" y="-137160"/>
            <a:chExt cx="9418320" cy="7132320"/>
          </a:xfrm>
        </p:grpSpPr>
        <p:cxnSp>
          <p:nvCxnSpPr>
            <p:cNvPr id="8" name="Straight Connector 7"/>
            <p:cNvCxnSpPr/>
            <p:nvPr userDrawn="1"/>
          </p:nvCxnSpPr>
          <p:spPr>
            <a:xfrm flipH="1"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H="1"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flipH="1"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H="1"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H="1" flipV="1">
              <a:off x="19656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H="1" flipV="1">
              <a:off x="19656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9189720" y="16916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-137160" y="16916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9189720" y="9144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-137160" y="9144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ADB197AD-9CDC-C447-8E90-5C64DBA6B0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0832" y="421541"/>
            <a:ext cx="10876800" cy="3513600"/>
          </a:xfrm>
          <a:prstGeom prst="rect">
            <a:avLst/>
          </a:prstGeom>
          <a:solidFill>
            <a:srgbClr val="CCCCCC"/>
          </a:solidFill>
        </p:spPr>
        <p:txBody>
          <a:bodyPr tIns="1116000" anchor="t" anchorCtr="0">
            <a:normAutofit/>
          </a:bodyPr>
          <a:lstStyle>
            <a:lvl1pPr marL="1439261" marR="0" indent="0" algn="l" defTabSz="121914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>
                <a:tab pos="5331617" algn="r"/>
                <a:tab pos="10972252" algn="r"/>
              </a:tabLst>
              <a:defRPr lang="en-US" sz="1267" smtClean="0">
                <a:effectLst/>
                <a:latin typeface="+mn-lt"/>
              </a:defRPr>
            </a:lvl1pPr>
          </a:lstStyle>
          <a:p>
            <a:r>
              <a:rPr lang="en-US"/>
              <a:t>This space is reserved for cropped images only sourced from Novartis Brand Lab at https://www.novartisbrandlab.com/resources/assets/5982</a:t>
            </a:r>
            <a:br>
              <a:rPr lang="en-US"/>
            </a:br>
            <a:r>
              <a:rPr lang="en-US"/>
              <a:t>Once you have chosen your image, select the asset for download from the drop-down menu.                                                            For this template, you would download the image cropped to fit the </a:t>
            </a:r>
            <a:r>
              <a:rPr lang="en-US">
                <a:solidFill>
                  <a:srgbClr val="000000"/>
                </a:solidFill>
                <a:effectLst/>
                <a:latin typeface="Arial"/>
              </a:rPr>
              <a:t>PPT Presentation Wide Screen 16:9 template</a:t>
            </a:r>
            <a:r>
              <a:rPr lang="en-US"/>
              <a:t>.</a:t>
            </a:r>
            <a:br>
              <a:rPr lang="en-US"/>
            </a:br>
            <a:r>
              <a:rPr lang="en-US"/>
              <a:t>Illustrations, graphics or icons are not allowed. Photography must follow our monocolor rule.                                                                 That means for this template in Novartis Blue monocolor theme, choose an image with a pop of Novartis Blue color.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35A7B673-39C4-784A-82F0-455946BDD1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853440"/>
            <a:ext cx="3048000" cy="731520"/>
          </a:xfrm>
          <a:prstGeom prst="rect">
            <a:avLst/>
          </a:prstGeom>
          <a:solidFill>
            <a:schemeClr val="accent2"/>
          </a:solidFill>
        </p:spPr>
        <p:txBody>
          <a:bodyPr lIns="182880" tIns="45720" rIns="91440" bIns="45720" anchor="ctr" anchorCtr="0">
            <a:normAutofit/>
          </a:bodyPr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/>
              <a:buNone/>
              <a:tabLst>
                <a:tab pos="5331617" algn="r"/>
                <a:tab pos="10972252" algn="r"/>
              </a:tabLst>
              <a:defRPr sz="1333" b="1" i="0" spc="0" baseline="0">
                <a:solidFill>
                  <a:schemeClr val="bg1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0" indent="0" algn="l">
              <a:spcBef>
                <a:spcPct val="0"/>
              </a:spcBef>
              <a:buFont typeface="Arial"/>
              <a:buNone/>
              <a:defRPr sz="1200" b="1">
                <a:solidFill>
                  <a:schemeClr val="bg1"/>
                </a:solidFill>
              </a:defRPr>
            </a:lvl2pPr>
            <a:lvl3pPr marL="0" indent="0">
              <a:spcBef>
                <a:spcPct val="0"/>
              </a:spcBef>
              <a:buFont typeface="Arial"/>
              <a:buNone/>
              <a:defRPr sz="1333" b="1">
                <a:solidFill>
                  <a:schemeClr val="bg1"/>
                </a:solidFill>
              </a:defRPr>
            </a:lvl3pPr>
            <a:lvl4pPr marL="0" indent="0">
              <a:spcBef>
                <a:spcPct val="0"/>
              </a:spcBef>
              <a:buFont typeface="Arial"/>
              <a:buNone/>
              <a:defRPr sz="1333" b="1">
                <a:solidFill>
                  <a:schemeClr val="bg1"/>
                </a:solidFill>
              </a:defRPr>
            </a:lvl4pPr>
            <a:lvl5pPr marL="0" indent="0">
              <a:spcBef>
                <a:spcPct val="0"/>
              </a:spcBef>
              <a:buFont typeface="Arial"/>
              <a:buNone/>
              <a:defRPr sz="1333" b="1">
                <a:solidFill>
                  <a:schemeClr val="bg1"/>
                </a:solidFill>
              </a:defRPr>
            </a:lvl5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/>
              <a:buNone/>
              <a:tabLst>
                <a:tab pos="5331617" algn="r"/>
                <a:tab pos="10972252" algn="r"/>
              </a:tabLst>
              <a:defRPr/>
            </a:pPr>
            <a:r>
              <a:rPr lang="en-US">
                <a:solidFill>
                  <a:srgbClr val="FFFFFF"/>
                </a:solidFill>
              </a:rPr>
              <a:t>Business or </a:t>
            </a:r>
            <a:r>
              <a:rPr lang="en-US"/>
              <a:t>Organizational</a:t>
            </a:r>
            <a:r>
              <a:rPr lang="en-US">
                <a:solidFill>
                  <a:srgbClr val="FFFFFF"/>
                </a:solidFill>
              </a:rPr>
              <a:t> Unit</a:t>
            </a:r>
            <a:br>
              <a:rPr lang="en-US">
                <a:solidFill>
                  <a:srgbClr val="FFFFFF"/>
                </a:solidFill>
              </a:rPr>
            </a:br>
            <a:r>
              <a:rPr lang="en-US" b="0">
                <a:solidFill>
                  <a:srgbClr val="FFFFFF"/>
                </a:solidFill>
              </a:rPr>
              <a:t>Franchise or Department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F0E1CF0-36F5-4F45-92FB-7B4A270F8A91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2011811" y="4145279"/>
            <a:ext cx="9570591" cy="1219200"/>
          </a:xfrm>
        </p:spPr>
        <p:txBody>
          <a:bodyPr anchor="b" anchorCtr="0">
            <a:noAutofit/>
          </a:bodyPr>
          <a:lstStyle>
            <a:lvl1pPr>
              <a:defRPr sz="4267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67D71BE-413D-134F-8AEB-30E8D2BCA52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2047168" y="5486400"/>
            <a:ext cx="6792032" cy="97536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buNone/>
              <a:defRPr sz="2133" b="1" i="0" baseline="0">
                <a:solidFill>
                  <a:schemeClr val="tx1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874159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50A21AA-F441-304E-BB92-D7350A1C1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346801" cy="6864096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-182880" y="-137160"/>
            <a:ext cx="12557760" cy="7132320"/>
            <a:chOff x="-137160" y="-137160"/>
            <a:chExt cx="9418320" cy="7132320"/>
          </a:xfrm>
        </p:grpSpPr>
        <p:cxnSp>
          <p:nvCxnSpPr>
            <p:cNvPr id="22" name="Straight Connector 21"/>
            <p:cNvCxnSpPr/>
            <p:nvPr userDrawn="1"/>
          </p:nvCxnSpPr>
          <p:spPr>
            <a:xfrm flipH="1"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flipH="1"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 flipH="1"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 flipH="1"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flipH="1" flipV="1">
              <a:off x="19656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flipH="1" flipV="1">
              <a:off x="19656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9189720" y="16916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-137160" y="16916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9189720" y="9144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-137160" y="9144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AE6F6523-4C03-2C4D-B9F2-7E5087206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853440"/>
            <a:ext cx="3048000" cy="731520"/>
          </a:xfrm>
          <a:prstGeom prst="rect">
            <a:avLst/>
          </a:prstGeom>
          <a:solidFill>
            <a:schemeClr val="accent2"/>
          </a:solidFill>
        </p:spPr>
        <p:txBody>
          <a:bodyPr lIns="182880" tIns="45720" rIns="91440" bIns="45720" anchor="ctr" anchorCtr="0">
            <a:normAutofit/>
          </a:bodyPr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/>
              <a:buNone/>
              <a:tabLst>
                <a:tab pos="5331617" algn="r"/>
                <a:tab pos="10972252" algn="r"/>
              </a:tabLst>
              <a:defRPr sz="1333" b="1" i="0" spc="0" baseline="0">
                <a:solidFill>
                  <a:schemeClr val="bg1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0" indent="0" algn="l">
              <a:spcBef>
                <a:spcPct val="0"/>
              </a:spcBef>
              <a:buFont typeface="Arial"/>
              <a:buNone/>
              <a:defRPr sz="1200" b="1">
                <a:solidFill>
                  <a:schemeClr val="bg1"/>
                </a:solidFill>
              </a:defRPr>
            </a:lvl2pPr>
            <a:lvl3pPr marL="0" indent="0">
              <a:spcBef>
                <a:spcPct val="0"/>
              </a:spcBef>
              <a:buFont typeface="Arial"/>
              <a:buNone/>
              <a:defRPr sz="1333" b="1">
                <a:solidFill>
                  <a:schemeClr val="bg1"/>
                </a:solidFill>
              </a:defRPr>
            </a:lvl3pPr>
            <a:lvl4pPr marL="0" indent="0">
              <a:spcBef>
                <a:spcPct val="0"/>
              </a:spcBef>
              <a:buFont typeface="Arial"/>
              <a:buNone/>
              <a:defRPr sz="1333" b="1">
                <a:solidFill>
                  <a:schemeClr val="bg1"/>
                </a:solidFill>
              </a:defRPr>
            </a:lvl4pPr>
            <a:lvl5pPr marL="0" indent="0">
              <a:spcBef>
                <a:spcPct val="0"/>
              </a:spcBef>
              <a:buFont typeface="Arial"/>
              <a:buNone/>
              <a:defRPr sz="1333" b="1">
                <a:solidFill>
                  <a:schemeClr val="bg1"/>
                </a:solidFill>
              </a:defRPr>
            </a:lvl5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/>
              <a:buNone/>
              <a:tabLst>
                <a:tab pos="5331617" algn="r"/>
                <a:tab pos="10972252" algn="r"/>
              </a:tabLst>
              <a:defRPr/>
            </a:pPr>
            <a:r>
              <a:rPr lang="en-US">
                <a:solidFill>
                  <a:srgbClr val="FFFFFF"/>
                </a:solidFill>
              </a:rPr>
              <a:t>Business or </a:t>
            </a:r>
            <a:r>
              <a:rPr lang="en-US"/>
              <a:t>Organizational</a:t>
            </a:r>
            <a:r>
              <a:rPr lang="en-US">
                <a:solidFill>
                  <a:srgbClr val="FFFFFF"/>
                </a:solidFill>
              </a:rPr>
              <a:t> Unit</a:t>
            </a:r>
            <a:br>
              <a:rPr lang="en-US">
                <a:solidFill>
                  <a:srgbClr val="FFFFFF"/>
                </a:solidFill>
              </a:rPr>
            </a:br>
            <a:r>
              <a:rPr lang="en-US" b="0">
                <a:solidFill>
                  <a:srgbClr val="FFFFFF"/>
                </a:solidFill>
              </a:rPr>
              <a:t>Franchise or Department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183B10B-929D-7544-8DDE-EBE67BD71F4A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2011811" y="1950722"/>
            <a:ext cx="9570591" cy="2802913"/>
          </a:xfrm>
        </p:spPr>
        <p:txBody>
          <a:bodyPr anchor="b" anchorCtr="0">
            <a:noAutofit/>
          </a:bodyPr>
          <a:lstStyle>
            <a:lvl1pPr>
              <a:defRPr sz="42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C75DE1AA-2692-2E4D-9BDB-31C7C32A315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2011811" y="4876800"/>
            <a:ext cx="9570591" cy="10972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buNone/>
              <a:defRPr sz="2133" b="1" i="0" baseline="0">
                <a:solidFill>
                  <a:srgbClr val="000000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4098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59964-0C14-4712-BAED-490C4BDD9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E04DC0-C0AB-4E97-A02D-1BDC9BF8F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FD369E-1FEB-4739-8928-A34EE68D6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B525B1-8D36-468C-976D-4FF2D0C488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8FE70C0-3725-454E-861A-0F0ADB70AE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D4F0F3-6B54-42FB-938C-8BC150674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011E-D7BF-4E0F-A10A-3D717A85D3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0B6568-F5C4-498C-A273-EB4754EB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7F74782-364D-4C44-8DE2-C011A9ED1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1592-F173-4393-B399-E4B184859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3613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text with 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47CF9-5B10-D24F-A8D7-45A9778164F7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53FFE9-120D-DC4D-ADEE-76ECDB0A71E9}"/>
              </a:ext>
            </a:extLst>
          </p:cNvPr>
          <p:cNvSpPr/>
          <p:nvPr userDrawn="1"/>
        </p:nvSpPr>
        <p:spPr>
          <a:xfrm>
            <a:off x="1219202" y="6629400"/>
            <a:ext cx="5470497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458C24-4248-43B1-AF03-01698F527F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92000" cy="592153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9C44BA-6647-4FAC-9C26-A6003E071814}"/>
              </a:ext>
            </a:extLst>
          </p:cNvPr>
          <p:cNvSpPr/>
          <p:nvPr/>
        </p:nvSpPr>
        <p:spPr>
          <a:xfrm rot="10800000">
            <a:off x="-1885" y="4711918"/>
            <a:ext cx="12192001" cy="136999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EB6FCE28-0B95-4001-8A3D-B2AE980A99F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2"/>
            <a:ext cx="12192000" cy="3342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D0F7C46-E6E4-4D17-9953-F69474517B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1511810"/>
            <a:ext cx="10363200" cy="43667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8841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 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47CF9-5B10-D24F-A8D7-45A9778164F7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53FFE9-120D-DC4D-ADEE-76ECDB0A71E9}"/>
              </a:ext>
            </a:extLst>
          </p:cNvPr>
          <p:cNvSpPr/>
          <p:nvPr userDrawn="1"/>
        </p:nvSpPr>
        <p:spPr>
          <a:xfrm>
            <a:off x="1219202" y="6629400"/>
            <a:ext cx="5470497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458C24-4248-43B1-AF03-01698F527F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92000" cy="592153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9C44BA-6647-4FAC-9C26-A6003E071814}"/>
              </a:ext>
            </a:extLst>
          </p:cNvPr>
          <p:cNvSpPr/>
          <p:nvPr/>
        </p:nvSpPr>
        <p:spPr>
          <a:xfrm rot="10800000">
            <a:off x="-1885" y="4711918"/>
            <a:ext cx="12192001" cy="136999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EB6FCE28-0B95-4001-8A3D-B2AE980A99F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2"/>
            <a:ext cx="12192000" cy="3342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02666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o disclaim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47CF9-5B10-D24F-A8D7-45A9778164F7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53FFE9-120D-DC4D-ADEE-76ECDB0A71E9}"/>
              </a:ext>
            </a:extLst>
          </p:cNvPr>
          <p:cNvSpPr/>
          <p:nvPr userDrawn="1"/>
        </p:nvSpPr>
        <p:spPr>
          <a:xfrm>
            <a:off x="1219202" y="6629400"/>
            <a:ext cx="5470497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D0F7C46-E6E4-4D17-9953-F69474517B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1511810"/>
            <a:ext cx="10363200" cy="43667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94143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08761"/>
            <a:ext cx="5059680" cy="4525328"/>
          </a:xfrm>
          <a:prstGeom prst="rect">
            <a:avLst/>
          </a:prstGeom>
        </p:spPr>
        <p:txBody>
          <a:bodyPr>
            <a:noAutofit/>
          </a:bodyPr>
          <a:lstStyle>
            <a:lvl1pPr marL="304784" indent="-304784">
              <a:buSzTx/>
              <a:buFont typeface="Arial" pitchFamily="34" charset="0"/>
              <a:buChar char="•"/>
              <a:defRPr sz="2400"/>
            </a:lvl1pPr>
            <a:lvl2pPr marL="560805">
              <a:defRPr sz="1800"/>
            </a:lvl2pPr>
            <a:lvl3pPr marL="792440">
              <a:defRPr sz="1600"/>
            </a:lvl3pPr>
            <a:lvl4pPr marL="1036269">
              <a:defRPr sz="1600"/>
            </a:lvl4pPr>
            <a:lvl5pPr marL="1264856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960120"/>
          </a:xfrm>
        </p:spPr>
        <p:txBody>
          <a:bodyPr/>
          <a:lstStyle>
            <a:lvl1pPr>
              <a:defRPr spc="-133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14399" y="6373035"/>
            <a:ext cx="10363200" cy="228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B9C801E-78AF-F64F-8A38-6EC7BBA078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4400" y="6634840"/>
            <a:ext cx="304800" cy="2286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47CF9-5B10-D24F-A8D7-45A9778164F7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053E228-D5BB-C84D-AC50-F20A1113F6ED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201399" y="1508761"/>
            <a:ext cx="5059680" cy="4525328"/>
          </a:xfrm>
          <a:prstGeom prst="rect">
            <a:avLst/>
          </a:prstGeom>
        </p:spPr>
        <p:txBody>
          <a:bodyPr>
            <a:noAutofit/>
          </a:bodyPr>
          <a:lstStyle>
            <a:lvl1pPr marL="304784" indent="-304784">
              <a:buSzTx/>
              <a:buFont typeface="Arial" pitchFamily="34" charset="0"/>
              <a:buChar char="•"/>
              <a:defRPr sz="2400"/>
            </a:lvl1pPr>
            <a:lvl2pPr marL="560805">
              <a:defRPr sz="1800"/>
            </a:lvl2pPr>
            <a:lvl3pPr marL="792440">
              <a:defRPr sz="1600"/>
            </a:lvl3pPr>
            <a:lvl4pPr marL="1036269">
              <a:defRPr sz="1600"/>
            </a:lvl4pPr>
            <a:lvl5pPr marL="1264856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67568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Text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17920" y="5623561"/>
            <a:ext cx="5059680" cy="4105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ct val="0"/>
              </a:spcBef>
              <a:buFont typeface="Arial"/>
              <a:buNone/>
              <a:defRPr sz="1200" b="0" baseline="0">
                <a:solidFill>
                  <a:srgbClr val="000000"/>
                </a:solidFill>
              </a:defRPr>
            </a:lvl1pPr>
            <a:lvl2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2pPr>
            <a:lvl3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3pPr>
            <a:lvl4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4pPr>
            <a:lvl5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08761"/>
            <a:ext cx="5059680" cy="4525328"/>
          </a:xfrm>
          <a:prstGeom prst="rect">
            <a:avLst/>
          </a:prstGeom>
        </p:spPr>
        <p:txBody>
          <a:bodyPr>
            <a:noAutofit/>
          </a:bodyPr>
          <a:lstStyle>
            <a:lvl1pPr marL="304784" indent="-304784">
              <a:buSzTx/>
              <a:buFont typeface="Arial" pitchFamily="34" charset="0"/>
              <a:buChar char="•"/>
              <a:defRPr sz="2400"/>
            </a:lvl1pPr>
            <a:lvl2pPr marL="560805"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96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914399" y="6373035"/>
            <a:ext cx="10363200" cy="228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6217920" y="1508763"/>
            <a:ext cx="5059680" cy="4023359"/>
          </a:xfrm>
          <a:prstGeom prst="rect">
            <a:avLst/>
          </a:prstGeo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ct val="0"/>
              </a:spcBef>
              <a:buNone/>
              <a:defRPr sz="1200" b="0">
                <a:noFill/>
              </a:defRPr>
            </a:lvl1pPr>
            <a:lvl2pPr marL="0" indent="0" algn="ctr">
              <a:spcBef>
                <a:spcPct val="0"/>
              </a:spcBef>
              <a:buNone/>
              <a:defRPr sz="1200"/>
            </a:lvl2pPr>
            <a:lvl3pPr marL="0" indent="0" algn="ctr">
              <a:spcBef>
                <a:spcPct val="0"/>
              </a:spcBef>
              <a:buNone/>
              <a:defRPr sz="1200"/>
            </a:lvl3pPr>
            <a:lvl4pPr marL="0" indent="0" algn="ctr">
              <a:spcBef>
                <a:spcPct val="0"/>
              </a:spcBef>
              <a:buNone/>
              <a:defRPr sz="1200"/>
            </a:lvl4pPr>
            <a:lvl5pPr marL="0" indent="0" algn="ctr">
              <a:spcBef>
                <a:spcPct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F7AD1E2-3AC9-F448-8E1A-4C812E901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4400" y="6634840"/>
            <a:ext cx="304800" cy="2286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47CF9-5B10-D24F-A8D7-45A9778164F7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783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508763"/>
            <a:ext cx="10363200" cy="45383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spcBef>
                <a:spcPct val="0"/>
              </a:spcBef>
              <a:buFont typeface="Arial"/>
              <a:buNone/>
              <a:defRPr sz="2400" b="0" baseline="0">
                <a:solidFill>
                  <a:srgbClr val="000000"/>
                </a:solidFill>
              </a:defRPr>
            </a:lvl1pPr>
            <a:lvl2pPr marL="0" indent="0">
              <a:spcBef>
                <a:spcPct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2pPr>
            <a:lvl3pPr marL="0" indent="0">
              <a:spcBef>
                <a:spcPct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3pPr>
            <a:lvl4pPr marL="0" indent="0">
              <a:spcBef>
                <a:spcPct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4pPr>
            <a:lvl5pPr marL="0" indent="0">
              <a:spcBef>
                <a:spcPct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5623561"/>
            <a:ext cx="10363200" cy="4105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ct val="0"/>
              </a:spcBef>
              <a:buFont typeface="Arial"/>
              <a:buNone/>
              <a:defRPr sz="1200" b="0" baseline="0">
                <a:solidFill>
                  <a:srgbClr val="000000"/>
                </a:solidFill>
              </a:defRPr>
            </a:lvl1pPr>
            <a:lvl2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2pPr>
            <a:lvl3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3pPr>
            <a:lvl4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4pPr>
            <a:lvl5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>
          <a:xfrm>
            <a:off x="914399" y="6373035"/>
            <a:ext cx="10363200" cy="228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7"/>
          </p:nvPr>
        </p:nvSpPr>
        <p:spPr>
          <a:xfrm>
            <a:off x="914400" y="2057400"/>
            <a:ext cx="10363200" cy="3474720"/>
          </a:xfrm>
          <a:prstGeom prst="rect">
            <a:avLst/>
          </a:prstGeo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ct val="0"/>
              </a:spcBef>
              <a:buNone/>
              <a:defRPr sz="1200">
                <a:noFill/>
              </a:defRPr>
            </a:lvl1pPr>
            <a:lvl2pPr marL="0" indent="0" algn="ctr">
              <a:spcBef>
                <a:spcPct val="0"/>
              </a:spcBef>
              <a:buNone/>
              <a:defRPr sz="1200"/>
            </a:lvl2pPr>
            <a:lvl3pPr marL="0" indent="0" algn="ctr">
              <a:spcBef>
                <a:spcPct val="0"/>
              </a:spcBef>
              <a:buNone/>
              <a:defRPr sz="1200"/>
            </a:lvl3pPr>
            <a:lvl4pPr marL="0" indent="0" algn="ctr">
              <a:spcBef>
                <a:spcPct val="0"/>
              </a:spcBef>
              <a:buNone/>
              <a:defRPr sz="1200"/>
            </a:lvl4pPr>
            <a:lvl5pPr marL="0" indent="0" algn="ctr">
              <a:spcBef>
                <a:spcPct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69767D7-7910-9249-BAEC-ED6B5332C4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4400" y="6634840"/>
            <a:ext cx="304800" cy="2286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47CF9-5B10-D24F-A8D7-45A9778164F7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1816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5623561"/>
            <a:ext cx="5059680" cy="4105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ct val="0"/>
              </a:spcBef>
              <a:buFont typeface="Arial"/>
              <a:buNone/>
              <a:defRPr sz="1200" b="0" baseline="0">
                <a:solidFill>
                  <a:srgbClr val="000000"/>
                </a:solidFill>
              </a:defRPr>
            </a:lvl1pPr>
            <a:lvl2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2pPr>
            <a:lvl3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3pPr>
            <a:lvl4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4pPr>
            <a:lvl5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217920" y="5623561"/>
            <a:ext cx="5059680" cy="4105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ct val="0"/>
              </a:spcBef>
              <a:buFont typeface="Arial"/>
              <a:buNone/>
              <a:defRPr sz="1200" b="0" baseline="0">
                <a:solidFill>
                  <a:srgbClr val="000000"/>
                </a:solidFill>
              </a:defRPr>
            </a:lvl1pPr>
            <a:lvl2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2pPr>
            <a:lvl3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3pPr>
            <a:lvl4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4pPr>
            <a:lvl5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508763"/>
            <a:ext cx="10363200" cy="45383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spcBef>
                <a:spcPct val="0"/>
              </a:spcBef>
              <a:buFont typeface="Arial"/>
              <a:buNone/>
              <a:defRPr sz="2400" b="0" baseline="0">
                <a:solidFill>
                  <a:srgbClr val="000000"/>
                </a:solidFill>
              </a:defRPr>
            </a:lvl1pPr>
            <a:lvl2pPr marL="0" indent="0">
              <a:spcBef>
                <a:spcPct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2pPr>
            <a:lvl3pPr marL="0" indent="0">
              <a:spcBef>
                <a:spcPct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3pPr>
            <a:lvl4pPr marL="0" indent="0">
              <a:spcBef>
                <a:spcPct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4pPr>
            <a:lvl5pPr marL="0" indent="0">
              <a:spcBef>
                <a:spcPct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914399" y="6373035"/>
            <a:ext cx="10363200" cy="228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914400" y="2057400"/>
            <a:ext cx="5059680" cy="3474720"/>
          </a:xfrm>
          <a:prstGeom prst="rect">
            <a:avLst/>
          </a:prstGeo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ct val="0"/>
              </a:spcBef>
              <a:buNone/>
              <a:defRPr sz="1200">
                <a:noFill/>
              </a:defRPr>
            </a:lvl1pPr>
            <a:lvl2pPr marL="0" indent="0" algn="ctr">
              <a:spcBef>
                <a:spcPct val="0"/>
              </a:spcBef>
              <a:buNone/>
              <a:defRPr sz="1200"/>
            </a:lvl2pPr>
            <a:lvl3pPr marL="0" indent="0" algn="ctr">
              <a:spcBef>
                <a:spcPct val="0"/>
              </a:spcBef>
              <a:buNone/>
              <a:defRPr sz="1200"/>
            </a:lvl3pPr>
            <a:lvl4pPr marL="0" indent="0" algn="ctr">
              <a:spcBef>
                <a:spcPct val="0"/>
              </a:spcBef>
              <a:buNone/>
              <a:defRPr sz="1200"/>
            </a:lvl4pPr>
            <a:lvl5pPr marL="0" indent="0" algn="ctr">
              <a:spcBef>
                <a:spcPct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9"/>
          </p:nvPr>
        </p:nvSpPr>
        <p:spPr>
          <a:xfrm>
            <a:off x="6217920" y="2057400"/>
            <a:ext cx="5059680" cy="3474720"/>
          </a:xfrm>
          <a:prstGeom prst="rect">
            <a:avLst/>
          </a:prstGeo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ct val="0"/>
              </a:spcBef>
              <a:buNone/>
              <a:defRPr sz="1200">
                <a:noFill/>
              </a:defRPr>
            </a:lvl1pPr>
            <a:lvl2pPr marL="0" indent="0" algn="ctr">
              <a:spcBef>
                <a:spcPct val="0"/>
              </a:spcBef>
              <a:buNone/>
              <a:defRPr sz="1200"/>
            </a:lvl2pPr>
            <a:lvl3pPr marL="0" indent="0" algn="ctr">
              <a:spcBef>
                <a:spcPct val="0"/>
              </a:spcBef>
              <a:buNone/>
              <a:defRPr sz="1200"/>
            </a:lvl3pPr>
            <a:lvl4pPr marL="0" indent="0" algn="ctr">
              <a:spcBef>
                <a:spcPct val="0"/>
              </a:spcBef>
              <a:buNone/>
              <a:defRPr sz="1200"/>
            </a:lvl4pPr>
            <a:lvl5pPr marL="0" indent="0" algn="ctr">
              <a:spcBef>
                <a:spcPct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17A2F9C-37FF-BF4C-851D-266B25AEEB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4400" y="6634840"/>
            <a:ext cx="304800" cy="2286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47CF9-5B10-D24F-A8D7-45A9778164F7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183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5623561"/>
            <a:ext cx="3291840" cy="4105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ct val="0"/>
              </a:spcBef>
              <a:buFont typeface="Arial"/>
              <a:buNone/>
              <a:defRPr sz="1200" b="0" baseline="0">
                <a:solidFill>
                  <a:srgbClr val="000000"/>
                </a:solidFill>
              </a:defRPr>
            </a:lvl1pPr>
            <a:lvl2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2pPr>
            <a:lvl3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3pPr>
            <a:lvl4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4pPr>
            <a:lvl5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450080" y="5623561"/>
            <a:ext cx="3291840" cy="4105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ct val="0"/>
              </a:spcBef>
              <a:buFont typeface="Arial"/>
              <a:buNone/>
              <a:defRPr sz="1200" b="0" baseline="0">
                <a:solidFill>
                  <a:srgbClr val="000000"/>
                </a:solidFill>
              </a:defRPr>
            </a:lvl1pPr>
            <a:lvl2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2pPr>
            <a:lvl3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3pPr>
            <a:lvl4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4pPr>
            <a:lvl5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7985760" y="5623561"/>
            <a:ext cx="3291840" cy="4105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ct val="0"/>
              </a:spcBef>
              <a:buFont typeface="Arial"/>
              <a:buNone/>
              <a:defRPr sz="1200" b="0" baseline="0">
                <a:solidFill>
                  <a:srgbClr val="000000"/>
                </a:solidFill>
              </a:defRPr>
            </a:lvl1pPr>
            <a:lvl2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2pPr>
            <a:lvl3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3pPr>
            <a:lvl4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4pPr>
            <a:lvl5pPr marL="0" indent="0">
              <a:spcBef>
                <a:spcPct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508763"/>
            <a:ext cx="10363200" cy="45383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spcBef>
                <a:spcPct val="0"/>
              </a:spcBef>
              <a:buFont typeface="Arial"/>
              <a:buNone/>
              <a:defRPr sz="2400" b="0" baseline="0">
                <a:solidFill>
                  <a:srgbClr val="000000"/>
                </a:solidFill>
              </a:defRPr>
            </a:lvl1pPr>
            <a:lvl2pPr marL="0" indent="0">
              <a:spcBef>
                <a:spcPct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2pPr>
            <a:lvl3pPr marL="0" indent="0">
              <a:spcBef>
                <a:spcPct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3pPr>
            <a:lvl4pPr marL="0" indent="0">
              <a:spcBef>
                <a:spcPct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4pPr>
            <a:lvl5pPr marL="0" indent="0">
              <a:spcBef>
                <a:spcPct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title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0"/>
          </p:nvPr>
        </p:nvSpPr>
        <p:spPr>
          <a:xfrm>
            <a:off x="914399" y="6373035"/>
            <a:ext cx="10363200" cy="228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sz="half" idx="22"/>
          </p:nvPr>
        </p:nvSpPr>
        <p:spPr>
          <a:xfrm>
            <a:off x="914400" y="2057400"/>
            <a:ext cx="3291840" cy="3474720"/>
          </a:xfrm>
          <a:prstGeom prst="rect">
            <a:avLst/>
          </a:prstGeo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ct val="0"/>
              </a:spcBef>
              <a:buNone/>
              <a:defRPr sz="1200">
                <a:noFill/>
              </a:defRPr>
            </a:lvl1pPr>
            <a:lvl2pPr marL="0" indent="0" algn="ctr">
              <a:spcBef>
                <a:spcPct val="0"/>
              </a:spcBef>
              <a:buNone/>
              <a:defRPr sz="1200"/>
            </a:lvl2pPr>
            <a:lvl3pPr marL="0" indent="0" algn="ctr">
              <a:spcBef>
                <a:spcPct val="0"/>
              </a:spcBef>
              <a:buNone/>
              <a:defRPr sz="1200"/>
            </a:lvl3pPr>
            <a:lvl4pPr marL="0" indent="0" algn="ctr">
              <a:spcBef>
                <a:spcPct val="0"/>
              </a:spcBef>
              <a:buNone/>
              <a:defRPr sz="1200"/>
            </a:lvl4pPr>
            <a:lvl5pPr marL="0" indent="0" algn="ctr">
              <a:spcBef>
                <a:spcPct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23"/>
          </p:nvPr>
        </p:nvSpPr>
        <p:spPr>
          <a:xfrm>
            <a:off x="4450080" y="2057400"/>
            <a:ext cx="3291840" cy="3474720"/>
          </a:xfrm>
          <a:prstGeom prst="rect">
            <a:avLst/>
          </a:prstGeo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ct val="0"/>
              </a:spcBef>
              <a:buNone/>
              <a:defRPr sz="1200">
                <a:noFill/>
              </a:defRPr>
            </a:lvl1pPr>
            <a:lvl2pPr marL="0" indent="0" algn="ctr">
              <a:spcBef>
                <a:spcPct val="0"/>
              </a:spcBef>
              <a:buNone/>
              <a:defRPr sz="1200"/>
            </a:lvl2pPr>
            <a:lvl3pPr marL="0" indent="0" algn="ctr">
              <a:spcBef>
                <a:spcPct val="0"/>
              </a:spcBef>
              <a:buNone/>
              <a:defRPr sz="1200"/>
            </a:lvl3pPr>
            <a:lvl4pPr marL="0" indent="0" algn="ctr">
              <a:spcBef>
                <a:spcPct val="0"/>
              </a:spcBef>
              <a:buNone/>
              <a:defRPr sz="1200"/>
            </a:lvl4pPr>
            <a:lvl5pPr marL="0" indent="0" algn="ctr">
              <a:spcBef>
                <a:spcPct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24"/>
          </p:nvPr>
        </p:nvSpPr>
        <p:spPr>
          <a:xfrm>
            <a:off x="7985760" y="2057400"/>
            <a:ext cx="3291840" cy="3474720"/>
          </a:xfrm>
          <a:prstGeom prst="rect">
            <a:avLst/>
          </a:prstGeo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ct val="0"/>
              </a:spcBef>
              <a:buNone/>
              <a:defRPr sz="1200">
                <a:noFill/>
              </a:defRPr>
            </a:lvl1pPr>
            <a:lvl2pPr marL="0" indent="0" algn="ctr">
              <a:spcBef>
                <a:spcPct val="0"/>
              </a:spcBef>
              <a:buNone/>
              <a:defRPr sz="1200"/>
            </a:lvl2pPr>
            <a:lvl3pPr marL="0" indent="0" algn="ctr">
              <a:spcBef>
                <a:spcPct val="0"/>
              </a:spcBef>
              <a:buNone/>
              <a:defRPr sz="1200"/>
            </a:lvl3pPr>
            <a:lvl4pPr marL="0" indent="0" algn="ctr">
              <a:spcBef>
                <a:spcPct val="0"/>
              </a:spcBef>
              <a:buNone/>
              <a:defRPr sz="1200"/>
            </a:lvl4pPr>
            <a:lvl5pPr marL="0" indent="0" algn="ctr">
              <a:spcBef>
                <a:spcPct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6BD8061A-D832-D746-B835-9C57BA2FDA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4400" y="6634840"/>
            <a:ext cx="304800" cy="2286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47CF9-5B10-D24F-A8D7-45A9778164F7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5841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and 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>
          <a:xfrm>
            <a:off x="914397" y="6373035"/>
            <a:ext cx="10363200" cy="228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DF8D78D-B651-3D40-867C-B543E69DD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2960" y="1828800"/>
            <a:ext cx="7254240" cy="4145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ct val="0"/>
              </a:spcBef>
              <a:buFont typeface="Arial"/>
              <a:buNone/>
              <a:defRPr sz="4800" b="0" i="0" spc="0" baseline="0">
                <a:solidFill>
                  <a:schemeClr val="accent2"/>
                </a:solidFill>
                <a:latin typeface="+mn-lt"/>
                <a:ea typeface="Arial"/>
                <a:cs typeface="Arial"/>
              </a:defRPr>
            </a:lvl1pPr>
            <a:lvl2pPr marL="0" indent="0">
              <a:lnSpc>
                <a:spcPct val="90000"/>
              </a:lnSpc>
              <a:spcBef>
                <a:spcPct val="0"/>
              </a:spcBef>
              <a:buFont typeface="Arial"/>
              <a:buNone/>
              <a:defRPr sz="5867">
                <a:solidFill>
                  <a:srgbClr val="0460A9"/>
                </a:solidFill>
              </a:defRPr>
            </a:lvl2pPr>
            <a:lvl3pPr marL="0" indent="0">
              <a:lnSpc>
                <a:spcPct val="90000"/>
              </a:lnSpc>
              <a:spcBef>
                <a:spcPct val="0"/>
              </a:spcBef>
              <a:buFont typeface="Arial"/>
              <a:buNone/>
              <a:defRPr sz="5867">
                <a:solidFill>
                  <a:srgbClr val="0460A9"/>
                </a:solidFill>
              </a:defRPr>
            </a:lvl3pPr>
            <a:lvl4pPr marL="0" indent="0">
              <a:lnSpc>
                <a:spcPct val="90000"/>
              </a:lnSpc>
              <a:spcBef>
                <a:spcPct val="0"/>
              </a:spcBef>
              <a:buFont typeface="Arial"/>
              <a:buNone/>
              <a:defRPr sz="5867">
                <a:solidFill>
                  <a:srgbClr val="0460A9"/>
                </a:solidFill>
              </a:defRPr>
            </a:lvl4pPr>
            <a:lvl5pPr marL="0" indent="0">
              <a:lnSpc>
                <a:spcPct val="90000"/>
              </a:lnSpc>
              <a:spcBef>
                <a:spcPct val="0"/>
              </a:spcBef>
              <a:buFont typeface="Arial"/>
              <a:buNone/>
              <a:defRPr sz="5867">
                <a:solidFill>
                  <a:srgbClr val="0460A9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F3874F-36EC-2A4E-8A40-4EB78B297B8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14400" y="1828800"/>
            <a:ext cx="3474720" cy="3596640"/>
          </a:xfrm>
          <a:prstGeom prst="rect">
            <a:avLst/>
          </a:prstGeo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ct val="0"/>
              </a:spcBef>
              <a:buNone/>
              <a:defRPr sz="1333" b="0" i="0" spc="40" baseline="0">
                <a:noFill/>
                <a:latin typeface="Arial"/>
                <a:ea typeface="Arial"/>
                <a:cs typeface="Arial"/>
              </a:defRPr>
            </a:lvl1pPr>
            <a:lvl2pPr marL="0" indent="0" algn="ctr">
              <a:spcBef>
                <a:spcPct val="0"/>
              </a:spcBef>
              <a:buNone/>
              <a:defRPr sz="1600"/>
            </a:lvl2pPr>
            <a:lvl3pPr marL="0" indent="0" algn="ctr">
              <a:spcBef>
                <a:spcPct val="0"/>
              </a:spcBef>
              <a:buNone/>
              <a:defRPr sz="1600"/>
            </a:lvl3pPr>
            <a:lvl4pPr marL="0" indent="0" algn="ctr">
              <a:spcBef>
                <a:spcPct val="0"/>
              </a:spcBef>
              <a:buNone/>
              <a:defRPr sz="1600"/>
            </a:lvl4pPr>
            <a:lvl5pPr marL="0" indent="0" algn="ctr">
              <a:spcBef>
                <a:spcPct val="0"/>
              </a:spcBef>
              <a:buNone/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53EE7F1E-41EC-B743-A575-B92415928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972800" cy="12801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1CA197D-D886-214A-8191-59D4A0BA5A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4400" y="6634840"/>
            <a:ext cx="304800" cy="2286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47CF9-5B10-D24F-A8D7-45A9778164F7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9474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2011813" y="-137160"/>
            <a:ext cx="9265791" cy="7132320"/>
            <a:chOff x="1508857" y="-137160"/>
            <a:chExt cx="6949343" cy="7132320"/>
          </a:xfrm>
        </p:grpSpPr>
        <p:cxnSp>
          <p:nvCxnSpPr>
            <p:cNvPr id="25" name="Straight Connector 24"/>
            <p:cNvCxnSpPr/>
            <p:nvPr userDrawn="1"/>
          </p:nvCxnSpPr>
          <p:spPr>
            <a:xfrm flipH="1"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 flipH="1"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 flipH="1"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flipH="1"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flipH="1" flipV="1">
              <a:off x="19659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 flipH="1"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8D1BE7B-5C59-5C48-84E4-5665097040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33600" y="1341119"/>
            <a:ext cx="9448800" cy="4139932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ct val="0"/>
              </a:spcBef>
              <a:buNone/>
              <a:defRPr sz="6400" b="0" i="0" spc="0" baseline="0">
                <a:solidFill>
                  <a:schemeClr val="accent2"/>
                </a:solidFill>
                <a:latin typeface="+mn-lt"/>
                <a:ea typeface="Arial"/>
                <a:cs typeface="Arial"/>
              </a:defRPr>
            </a:lvl1pPr>
            <a:lvl2pPr marL="306903" indent="-306903">
              <a:spcBef>
                <a:spcPts val="800"/>
              </a:spcBef>
              <a:defRPr b="0" i="0" baseline="0">
                <a:latin typeface="+mn-lt"/>
                <a:ea typeface="Arial"/>
                <a:cs typeface="Arial"/>
              </a:defRPr>
            </a:lvl2pPr>
            <a:lvl3pPr marL="306903" indent="0">
              <a:spcBef>
                <a:spcPts val="800"/>
              </a:spcBef>
              <a:buNone/>
              <a:defRPr/>
            </a:lvl3pPr>
            <a:lvl4pPr marL="914354" indent="-306903">
              <a:spcBef>
                <a:spcPts val="800"/>
              </a:spcBef>
              <a:defRPr/>
            </a:lvl4pPr>
            <a:lvl5pPr marL="1223372" indent="-309019">
              <a:spcBef>
                <a:spcPts val="800"/>
              </a:spcBef>
              <a:defRPr/>
            </a:lvl5pPr>
          </a:lstStyle>
          <a:p>
            <a:pPr lvl="0"/>
            <a:r>
              <a:rPr lang="en-US"/>
              <a:t>“Quote goes here.”</a:t>
            </a:r>
          </a:p>
          <a:p>
            <a:pPr lvl="1"/>
            <a:r>
              <a:rPr lang="en-US"/>
              <a:t>Attribution, if needed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E7E6F649-1C5D-4443-82F5-12AC1A58CE7F}"/>
              </a:ext>
            </a:extLst>
          </p:cNvPr>
          <p:cNvSpPr txBox="1"/>
          <p:nvPr userDrawn="1"/>
        </p:nvSpPr>
        <p:spPr>
          <a:xfrm>
            <a:off x="2133602" y="6573681"/>
            <a:ext cx="8003191" cy="171451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spcBef>
                <a:spcPts val="1200"/>
              </a:spcBef>
              <a:buClrTx/>
              <a:buSzPct val="120000"/>
              <a:buFont typeface="Arial" pitchFamily="34" charset="0"/>
              <a:buChar char="•"/>
              <a:tabLst>
                <a:tab pos="3998913" algn="r"/>
                <a:tab pos="8229600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Arial" pitchFamily="34" charset="0"/>
              <a:buNone/>
              <a:tabLst>
                <a:tab pos="3998913" algn="r"/>
                <a:tab pos="8229600" algn="r"/>
              </a:tabLst>
              <a:defRPr/>
            </a:pP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presentation in response to an unsolicited request for medical information subject to local approval. </a:t>
            </a:r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C698E2-4155-AB40-8FF9-CE83E0E9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346801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95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FB15A-017C-4FC3-B379-D945733E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DB7413-6C0E-433F-9AA3-FF071AE1C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011E-D7BF-4E0F-A10A-3D717A85D3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275393F-1F3F-4672-8189-AE46553A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AC2343-7A63-41AB-BAA1-8979771E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1592-F173-4393-B399-E4B184859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3062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0DB65A8-6CA9-5547-A969-921285B19E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346801" cy="6864096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2011813" y="-137160"/>
            <a:ext cx="9265791" cy="7132320"/>
            <a:chOff x="1508857" y="-137160"/>
            <a:chExt cx="6949343" cy="7132320"/>
          </a:xfrm>
        </p:grpSpPr>
        <p:cxnSp>
          <p:nvCxnSpPr>
            <p:cNvPr id="25" name="Straight Connector 24"/>
            <p:cNvCxnSpPr/>
            <p:nvPr userDrawn="1"/>
          </p:nvCxnSpPr>
          <p:spPr>
            <a:xfrm flipH="1"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 flipH="1"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 flipH="1"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flipH="1"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flipH="1" flipV="1">
              <a:off x="19659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 flipH="1"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1417E4FD-B0A0-274D-9CBC-9CFF7D35531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0832" y="421541"/>
            <a:ext cx="10876800" cy="3513600"/>
          </a:xfrm>
          <a:prstGeom prst="rect">
            <a:avLst/>
          </a:prstGeom>
          <a:solidFill>
            <a:srgbClr val="CCCCCC"/>
          </a:solidFill>
        </p:spPr>
        <p:txBody>
          <a:bodyPr tIns="0" anchor="ctr" anchorCtr="0">
            <a:normAutofit/>
          </a:bodyPr>
          <a:lstStyle>
            <a:lvl1pPr marL="1439261" marR="0" indent="0" algn="l" defTabSz="121914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>
                <a:tab pos="5331617" algn="r"/>
                <a:tab pos="10972252" algn="r"/>
              </a:tabLst>
              <a:defRPr lang="en-US" sz="1267" smtClean="0">
                <a:effectLst/>
                <a:latin typeface="+mn-lt"/>
              </a:defRPr>
            </a:lvl1pPr>
          </a:lstStyle>
          <a:p>
            <a:r>
              <a:rPr lang="en-US"/>
              <a:t>This space is reserved for cropped images only sourced from Novartis Brand Lab at https://www.novartisbrandlab.com/resources/assets/5982</a:t>
            </a:r>
            <a:br>
              <a:rPr lang="en-US"/>
            </a:br>
            <a:r>
              <a:rPr lang="en-US"/>
              <a:t>Once you have chosen your image, select the asset for download from the drop-down menu.                                                            For this template, you would download the image cropped to fit the </a:t>
            </a:r>
            <a:r>
              <a:rPr lang="en-US">
                <a:solidFill>
                  <a:srgbClr val="000000"/>
                </a:solidFill>
                <a:effectLst/>
                <a:latin typeface="Arial"/>
              </a:rPr>
              <a:t>PPT Presentation Wide Screen 16:9 template</a:t>
            </a:r>
            <a:r>
              <a:rPr lang="en-US"/>
              <a:t>.</a:t>
            </a:r>
            <a:br>
              <a:rPr lang="en-US"/>
            </a:br>
            <a:r>
              <a:rPr lang="en-US"/>
              <a:t>Illustrations, graphics or icons are not allowed. Photography must follow our monocolor rule.                                                                 That means for this template in Novartis Blue monocolor theme, choose an image with a pop of Novartis Blue color.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0C9D416-4FE6-4E40-9C7B-E64BC5B8900E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2011812" y="4145280"/>
            <a:ext cx="9570589" cy="1219200"/>
          </a:xfrm>
        </p:spPr>
        <p:txBody>
          <a:bodyPr anchor="b" anchorCtr="0">
            <a:noAutofit/>
          </a:bodyPr>
          <a:lstStyle>
            <a:lvl1pPr>
              <a:defRPr sz="426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2BD700CF-093B-4B43-8309-E43380CB107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2047171" y="5486400"/>
            <a:ext cx="6792031" cy="9753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buNone/>
              <a:defRPr sz="2133" b="1" i="0" spc="0" baseline="0">
                <a:solidFill>
                  <a:schemeClr val="tx1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93A5FF51-8EE4-F243-8123-B1FF4E6502CB}"/>
              </a:ext>
            </a:extLst>
          </p:cNvPr>
          <p:cNvSpPr txBox="1"/>
          <p:nvPr userDrawn="1"/>
        </p:nvSpPr>
        <p:spPr>
          <a:xfrm>
            <a:off x="2011813" y="6573681"/>
            <a:ext cx="8003191" cy="171451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spcBef>
                <a:spcPts val="1200"/>
              </a:spcBef>
              <a:buClrTx/>
              <a:buSzPct val="120000"/>
              <a:buFont typeface="Arial" pitchFamily="34" charset="0"/>
              <a:buChar char="•"/>
              <a:tabLst>
                <a:tab pos="3998913" algn="r"/>
                <a:tab pos="8229600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Arial" pitchFamily="34" charset="0"/>
              <a:buNone/>
              <a:tabLst>
                <a:tab pos="3998913" algn="r"/>
                <a:tab pos="8229600" algn="r"/>
              </a:tabLst>
              <a:defRPr/>
            </a:pP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presentation in response to an unsolicited request for medical information subject to local approval. </a:t>
            </a:r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03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2011813" y="-137160"/>
            <a:ext cx="9265791" cy="7132320"/>
            <a:chOff x="1508857" y="-137160"/>
            <a:chExt cx="6949343" cy="7132320"/>
          </a:xfrm>
        </p:grpSpPr>
        <p:cxnSp>
          <p:nvCxnSpPr>
            <p:cNvPr id="25" name="Straight Connector 24"/>
            <p:cNvCxnSpPr/>
            <p:nvPr userDrawn="1"/>
          </p:nvCxnSpPr>
          <p:spPr>
            <a:xfrm flipH="1"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 flipH="1"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 flipH="1"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flipH="1"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flipH="1" flipV="1">
              <a:off x="19656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 flipH="1"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D3457385-E4DB-CC40-B7C9-5D1013E1D15F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2011811" y="1950722"/>
            <a:ext cx="9448800" cy="2802913"/>
          </a:xfrm>
        </p:spPr>
        <p:txBody>
          <a:bodyPr anchor="b" anchorCtr="0">
            <a:noAutofit/>
          </a:bodyPr>
          <a:lstStyle>
            <a:lvl1pPr>
              <a:defRPr sz="4267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2D9F9F4-0CDF-0D42-A5E7-9CDEE27FA44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2011811" y="4876800"/>
            <a:ext cx="9448800" cy="10972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buNone/>
              <a:defRPr sz="2133" b="1" i="0" baseline="0">
                <a:solidFill>
                  <a:srgbClr val="000000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D2F0E7E-49D2-B543-8575-1867B5AD458A}"/>
              </a:ext>
            </a:extLst>
          </p:cNvPr>
          <p:cNvSpPr txBox="1"/>
          <p:nvPr userDrawn="1"/>
        </p:nvSpPr>
        <p:spPr>
          <a:xfrm>
            <a:off x="2011813" y="6573681"/>
            <a:ext cx="8003191" cy="171451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spcBef>
                <a:spcPts val="1200"/>
              </a:spcBef>
              <a:buClrTx/>
              <a:buSzPct val="120000"/>
              <a:buFont typeface="Arial" pitchFamily="34" charset="0"/>
              <a:buChar char="•"/>
              <a:tabLst>
                <a:tab pos="3998913" algn="r"/>
                <a:tab pos="8229600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Arial" pitchFamily="34" charset="0"/>
              <a:buNone/>
              <a:tabLst>
                <a:tab pos="3998913" algn="r"/>
                <a:tab pos="8229600" algn="r"/>
              </a:tabLst>
              <a:defRPr/>
            </a:pP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presentation in response to an unsolicited request for medical information subject to local approval. </a:t>
            </a:r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044423-61C1-A04F-9010-55A97CF4D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346801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590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5B1E924-4707-7442-AC9A-52929C2B9B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346801" cy="6864096"/>
          </a:xfrm>
          <a:prstGeom prst="rect">
            <a:avLst/>
          </a:prstGeom>
        </p:spPr>
      </p:pic>
      <p:sp>
        <p:nvSpPr>
          <p:cNvPr id="7" name="Title 1"/>
          <p:cNvSpPr txBox="1"/>
          <p:nvPr userDrawn="1"/>
        </p:nvSpPr>
        <p:spPr>
          <a:xfrm>
            <a:off x="2011813" y="4389120"/>
            <a:ext cx="9265791" cy="9601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 you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011813" y="-137160"/>
            <a:ext cx="9265791" cy="7132320"/>
            <a:chOff x="1508857" y="-137160"/>
            <a:chExt cx="6949343" cy="7132320"/>
          </a:xfrm>
        </p:grpSpPr>
        <p:cxnSp>
          <p:nvCxnSpPr>
            <p:cNvPr id="14" name="Straight Connector 13"/>
            <p:cNvCxnSpPr/>
            <p:nvPr userDrawn="1"/>
          </p:nvCxnSpPr>
          <p:spPr>
            <a:xfrm flipH="1"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H="1"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H="1"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H="1" flipV="1">
              <a:off x="19659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flipH="1"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C7DCAF3B-C6D1-2941-A02B-CB8B06CB8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0832" y="421541"/>
            <a:ext cx="10876800" cy="3513600"/>
          </a:xfrm>
          <a:prstGeom prst="rect">
            <a:avLst/>
          </a:prstGeom>
          <a:solidFill>
            <a:srgbClr val="CCCCCC"/>
          </a:solidFill>
        </p:spPr>
        <p:txBody>
          <a:bodyPr tIns="0" anchor="ctr" anchorCtr="0">
            <a:normAutofit/>
          </a:bodyPr>
          <a:lstStyle>
            <a:lvl1pPr marL="1439261" marR="0" indent="0" algn="l" defTabSz="121914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>
                <a:tab pos="5331617" algn="r"/>
                <a:tab pos="10972252" algn="r"/>
              </a:tabLst>
              <a:defRPr lang="en-US" sz="1267" smtClean="0">
                <a:effectLst/>
                <a:latin typeface="+mn-lt"/>
              </a:defRPr>
            </a:lvl1pPr>
          </a:lstStyle>
          <a:p>
            <a:r>
              <a:rPr lang="en-US"/>
              <a:t>This space is reserved for cropped images only sourced from Novartis Brand Lab at https://www.novartisbrandlab.com/resources/assets/5982</a:t>
            </a:r>
            <a:br>
              <a:rPr lang="en-US"/>
            </a:br>
            <a:r>
              <a:rPr lang="en-US"/>
              <a:t>Once you have chosen your image, select the asset for download from the drop-down menu.                                                            For this template, you would download the image cropped to fit the </a:t>
            </a:r>
            <a:r>
              <a:rPr lang="en-US">
                <a:solidFill>
                  <a:srgbClr val="000000"/>
                </a:solidFill>
                <a:effectLst/>
                <a:latin typeface="Arial"/>
              </a:rPr>
              <a:t>PPT Presentation Wide Screen 16:9 template</a:t>
            </a:r>
            <a:r>
              <a:rPr lang="en-US"/>
              <a:t>.</a:t>
            </a:r>
            <a:br>
              <a:rPr lang="en-US"/>
            </a:br>
            <a:r>
              <a:rPr lang="en-US"/>
              <a:t>Illustrations, graphics or icons are not allowed. Photography must follow our monocolor rule.                                                                 That means for this template in Novartis Blue monocolor theme, choose an image with a pop of Novartis Blue color.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2EA36884-03C5-E640-A579-FC080DE4630B}"/>
              </a:ext>
            </a:extLst>
          </p:cNvPr>
          <p:cNvSpPr txBox="1"/>
          <p:nvPr userDrawn="1"/>
        </p:nvSpPr>
        <p:spPr>
          <a:xfrm>
            <a:off x="2011813" y="6573681"/>
            <a:ext cx="8003191" cy="171451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spcBef>
                <a:spcPts val="1200"/>
              </a:spcBef>
              <a:buClrTx/>
              <a:buSzPct val="120000"/>
              <a:buFont typeface="Arial" pitchFamily="34" charset="0"/>
              <a:buChar char="•"/>
              <a:tabLst>
                <a:tab pos="3998913" algn="r"/>
                <a:tab pos="8229600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Arial" pitchFamily="34" charset="0"/>
              <a:buNone/>
              <a:tabLst>
                <a:tab pos="3998913" algn="r"/>
                <a:tab pos="8229600" algn="r"/>
              </a:tabLst>
              <a:defRPr/>
            </a:pP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presentation in response to an unsolicited request for medical information subject to local approval. </a:t>
            </a:r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5129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2011813" y="-137160"/>
            <a:ext cx="9265791" cy="7132320"/>
            <a:chOff x="1508857" y="-137160"/>
            <a:chExt cx="6949343" cy="7132320"/>
          </a:xfrm>
        </p:grpSpPr>
        <p:cxnSp>
          <p:nvCxnSpPr>
            <p:cNvPr id="19" name="Straight Connector 18"/>
            <p:cNvCxnSpPr/>
            <p:nvPr userDrawn="1"/>
          </p:nvCxnSpPr>
          <p:spPr>
            <a:xfrm flipH="1"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flipH="1"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H="1"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H="1"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flipH="1" flipV="1">
              <a:off x="19659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 flipH="1"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40A3F20E-42AE-E549-9304-622F2F33B3AB}"/>
              </a:ext>
            </a:extLst>
          </p:cNvPr>
          <p:cNvSpPr txBox="1"/>
          <p:nvPr userDrawn="1"/>
        </p:nvSpPr>
        <p:spPr>
          <a:xfrm>
            <a:off x="2011812" y="1950720"/>
            <a:ext cx="9570589" cy="28041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-13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Arial Black" charset="0"/>
                <a:cs typeface="Arial Black" charset="0"/>
              </a:rPr>
              <a:t>Thank you</a:t>
            </a:r>
            <a:endParaRPr kumimoji="0" lang="en-US" sz="4267" b="1" i="0" u="none" strike="noStrike" kern="1200" cap="none" spc="-133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Arial Black"/>
              <a:cs typeface="Arial Black" charset="0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1E8695E1-CB31-6040-9AA8-DA8178F0AE90}"/>
              </a:ext>
            </a:extLst>
          </p:cNvPr>
          <p:cNvSpPr txBox="1"/>
          <p:nvPr userDrawn="1"/>
        </p:nvSpPr>
        <p:spPr>
          <a:xfrm>
            <a:off x="2011813" y="6573681"/>
            <a:ext cx="8003191" cy="171451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spcBef>
                <a:spcPts val="1200"/>
              </a:spcBef>
              <a:buClrTx/>
              <a:buSzPct val="120000"/>
              <a:buFont typeface="Arial" pitchFamily="34" charset="0"/>
              <a:buChar char="•"/>
              <a:tabLst>
                <a:tab pos="3998913" algn="r"/>
                <a:tab pos="8229600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Arial" pitchFamily="34" charset="0"/>
              <a:buNone/>
              <a:tabLst>
                <a:tab pos="3998913" algn="r"/>
                <a:tab pos="8229600" algn="r"/>
              </a:tabLst>
              <a:defRPr/>
            </a:pP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presentation in response to an unsolicited request for medical information subject to local approval. </a:t>
            </a:r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C3D602-FBEF-874D-B2BA-EB1E8CA0AD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346801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708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236A221-1CD9-B745-B36A-E6FC6442E2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401665" cy="685800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182880" y="-137160"/>
            <a:ext cx="12557760" cy="7132320"/>
            <a:chOff x="-137160" y="-137160"/>
            <a:chExt cx="9418320" cy="7132320"/>
          </a:xfrm>
        </p:grpSpPr>
        <p:cxnSp>
          <p:nvCxnSpPr>
            <p:cNvPr id="8" name="Straight Connector 7"/>
            <p:cNvCxnSpPr/>
            <p:nvPr userDrawn="1"/>
          </p:nvCxnSpPr>
          <p:spPr>
            <a:xfrm flipH="1"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H="1"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flipH="1"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H="1"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H="1" flipV="1">
              <a:off x="19656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H="1" flipV="1">
              <a:off x="19656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9189720" y="16916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-137160" y="16916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9189720" y="9144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-137160" y="9144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ADB197AD-9CDC-C447-8E90-5C64DBA6B0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0832" y="421541"/>
            <a:ext cx="10876800" cy="3513600"/>
          </a:xfrm>
          <a:prstGeom prst="rect">
            <a:avLst/>
          </a:prstGeom>
          <a:solidFill>
            <a:srgbClr val="CCCCCC"/>
          </a:solidFill>
        </p:spPr>
        <p:txBody>
          <a:bodyPr tIns="1116000" anchor="t" anchorCtr="0">
            <a:normAutofit/>
          </a:bodyPr>
          <a:lstStyle>
            <a:lvl1pPr marL="1439261" marR="0" indent="0" algn="l" defTabSz="121914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>
                <a:tab pos="5331617" algn="r"/>
                <a:tab pos="10972252" algn="r"/>
              </a:tabLst>
              <a:defRPr lang="en-US" sz="1267" smtClean="0">
                <a:effectLst/>
                <a:latin typeface="+mn-lt"/>
              </a:defRPr>
            </a:lvl1pPr>
          </a:lstStyle>
          <a:p>
            <a:r>
              <a:rPr lang="en-US"/>
              <a:t>This space is reserved for cropped images only sourced from Novartis Brand Lab at https://www.novartisbrandlab.com/resources/assets/5982</a:t>
            </a:r>
            <a:br>
              <a:rPr lang="en-US"/>
            </a:br>
            <a:r>
              <a:rPr lang="en-US"/>
              <a:t>Once you have chosen your image, select the asset for download from the drop-down menu.                                                            For this template, you would download the image cropped to fit the </a:t>
            </a:r>
            <a:r>
              <a:rPr lang="en-US">
                <a:solidFill>
                  <a:srgbClr val="000000"/>
                </a:solidFill>
                <a:effectLst/>
                <a:latin typeface="Arial"/>
              </a:rPr>
              <a:t>PPT Presentation Wide Screen 16:9 template</a:t>
            </a:r>
            <a:r>
              <a:rPr lang="en-US"/>
              <a:t>.</a:t>
            </a:r>
            <a:br>
              <a:rPr lang="en-US"/>
            </a:br>
            <a:r>
              <a:rPr lang="en-US"/>
              <a:t>Illustrations, graphics or icons are not allowed. Photography must follow our monocolor rule.                                                                 That means for this template in Novartis Blue monocolor theme, choose an image with a pop of Novartis Blue color.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35A7B673-39C4-784A-82F0-455946BDD1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853440"/>
            <a:ext cx="3048000" cy="731520"/>
          </a:xfrm>
          <a:prstGeom prst="rect">
            <a:avLst/>
          </a:prstGeom>
          <a:solidFill>
            <a:schemeClr val="accent2"/>
          </a:solidFill>
        </p:spPr>
        <p:txBody>
          <a:bodyPr lIns="182880" tIns="45720" rIns="91440" bIns="45720" anchor="ctr" anchorCtr="0">
            <a:normAutofit/>
          </a:bodyPr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/>
              <a:buNone/>
              <a:tabLst>
                <a:tab pos="5331617" algn="r"/>
                <a:tab pos="10972252" algn="r"/>
              </a:tabLst>
              <a:defRPr sz="1333" b="1" i="0" spc="0" baseline="0">
                <a:solidFill>
                  <a:schemeClr val="bg1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0" indent="0" algn="l">
              <a:spcBef>
                <a:spcPct val="0"/>
              </a:spcBef>
              <a:buFont typeface="Arial"/>
              <a:buNone/>
              <a:defRPr sz="1200" b="1">
                <a:solidFill>
                  <a:schemeClr val="bg1"/>
                </a:solidFill>
              </a:defRPr>
            </a:lvl2pPr>
            <a:lvl3pPr marL="0" indent="0">
              <a:spcBef>
                <a:spcPct val="0"/>
              </a:spcBef>
              <a:buFont typeface="Arial"/>
              <a:buNone/>
              <a:defRPr sz="1333" b="1">
                <a:solidFill>
                  <a:schemeClr val="bg1"/>
                </a:solidFill>
              </a:defRPr>
            </a:lvl3pPr>
            <a:lvl4pPr marL="0" indent="0">
              <a:spcBef>
                <a:spcPct val="0"/>
              </a:spcBef>
              <a:buFont typeface="Arial"/>
              <a:buNone/>
              <a:defRPr sz="1333" b="1">
                <a:solidFill>
                  <a:schemeClr val="bg1"/>
                </a:solidFill>
              </a:defRPr>
            </a:lvl4pPr>
            <a:lvl5pPr marL="0" indent="0">
              <a:spcBef>
                <a:spcPct val="0"/>
              </a:spcBef>
              <a:buFont typeface="Arial"/>
              <a:buNone/>
              <a:defRPr sz="1333" b="1">
                <a:solidFill>
                  <a:schemeClr val="bg1"/>
                </a:solidFill>
              </a:defRPr>
            </a:lvl5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/>
              <a:buNone/>
              <a:tabLst>
                <a:tab pos="5331617" algn="r"/>
                <a:tab pos="10972252" algn="r"/>
              </a:tabLst>
              <a:defRPr/>
            </a:pPr>
            <a:r>
              <a:rPr lang="en-US">
                <a:solidFill>
                  <a:srgbClr val="FFFFFF"/>
                </a:solidFill>
              </a:rPr>
              <a:t>Business or </a:t>
            </a:r>
            <a:r>
              <a:rPr lang="en-US"/>
              <a:t>Organizational</a:t>
            </a:r>
            <a:r>
              <a:rPr lang="en-US">
                <a:solidFill>
                  <a:srgbClr val="FFFFFF"/>
                </a:solidFill>
              </a:rPr>
              <a:t> Unit</a:t>
            </a:r>
            <a:br>
              <a:rPr lang="en-US">
                <a:solidFill>
                  <a:srgbClr val="FFFFFF"/>
                </a:solidFill>
              </a:rPr>
            </a:br>
            <a:r>
              <a:rPr lang="en-US" b="0">
                <a:solidFill>
                  <a:srgbClr val="FFFFFF"/>
                </a:solidFill>
              </a:rPr>
              <a:t>Franchise or Department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F0E1CF0-36F5-4F45-92FB-7B4A270F8A91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2011811" y="4145279"/>
            <a:ext cx="9570591" cy="1219200"/>
          </a:xfrm>
        </p:spPr>
        <p:txBody>
          <a:bodyPr anchor="b" anchorCtr="0">
            <a:noAutofit/>
          </a:bodyPr>
          <a:lstStyle>
            <a:lvl1pPr>
              <a:defRPr sz="4267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67D71BE-413D-134F-8AEB-30E8D2BCA52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2047168" y="5486400"/>
            <a:ext cx="6792032" cy="97536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buNone/>
              <a:defRPr sz="2133" b="1" i="0" baseline="0">
                <a:solidFill>
                  <a:schemeClr val="tx1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669731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182880" y="-137160"/>
            <a:ext cx="12557760" cy="7132320"/>
            <a:chOff x="-137160" y="-137160"/>
            <a:chExt cx="9418320" cy="7132320"/>
          </a:xfrm>
        </p:grpSpPr>
        <p:cxnSp>
          <p:nvCxnSpPr>
            <p:cNvPr id="22" name="Straight Connector 21"/>
            <p:cNvCxnSpPr/>
            <p:nvPr userDrawn="1"/>
          </p:nvCxnSpPr>
          <p:spPr>
            <a:xfrm flipH="1"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flipH="1"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 flipH="1"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 flipH="1"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flipH="1" flipV="1">
              <a:off x="19656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flipH="1" flipV="1">
              <a:off x="19656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9189720" y="16916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-137160" y="16916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9189720" y="9144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-137160" y="9144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33C5AF0-FB21-9F4E-86E7-B66BF0DF1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401665" cy="6858000"/>
          </a:xfrm>
          <a:prstGeom prst="rect">
            <a:avLst/>
          </a:prstGeom>
        </p:spPr>
      </p:pic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AE6F6523-4C03-2C4D-B9F2-7E5087206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853440"/>
            <a:ext cx="3048000" cy="731520"/>
          </a:xfrm>
          <a:prstGeom prst="rect">
            <a:avLst/>
          </a:prstGeom>
          <a:solidFill>
            <a:schemeClr val="accent2"/>
          </a:solidFill>
        </p:spPr>
        <p:txBody>
          <a:bodyPr lIns="182880" tIns="45720" rIns="91440" bIns="45720" anchor="ctr" anchorCtr="0">
            <a:normAutofit/>
          </a:bodyPr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/>
              <a:buNone/>
              <a:tabLst>
                <a:tab pos="5331617" algn="r"/>
                <a:tab pos="10972252" algn="r"/>
              </a:tabLst>
              <a:defRPr sz="1333" b="1" i="0" spc="0" baseline="0">
                <a:solidFill>
                  <a:schemeClr val="bg1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0" indent="0" algn="l">
              <a:spcBef>
                <a:spcPct val="0"/>
              </a:spcBef>
              <a:buFont typeface="Arial"/>
              <a:buNone/>
              <a:defRPr sz="1200" b="1">
                <a:solidFill>
                  <a:schemeClr val="bg1"/>
                </a:solidFill>
              </a:defRPr>
            </a:lvl2pPr>
            <a:lvl3pPr marL="0" indent="0">
              <a:spcBef>
                <a:spcPct val="0"/>
              </a:spcBef>
              <a:buFont typeface="Arial"/>
              <a:buNone/>
              <a:defRPr sz="1333" b="1">
                <a:solidFill>
                  <a:schemeClr val="bg1"/>
                </a:solidFill>
              </a:defRPr>
            </a:lvl3pPr>
            <a:lvl4pPr marL="0" indent="0">
              <a:spcBef>
                <a:spcPct val="0"/>
              </a:spcBef>
              <a:buFont typeface="Arial"/>
              <a:buNone/>
              <a:defRPr sz="1333" b="1">
                <a:solidFill>
                  <a:schemeClr val="bg1"/>
                </a:solidFill>
              </a:defRPr>
            </a:lvl4pPr>
            <a:lvl5pPr marL="0" indent="0">
              <a:spcBef>
                <a:spcPct val="0"/>
              </a:spcBef>
              <a:buFont typeface="Arial"/>
              <a:buNone/>
              <a:defRPr sz="1333" b="1">
                <a:solidFill>
                  <a:schemeClr val="bg1"/>
                </a:solidFill>
              </a:defRPr>
            </a:lvl5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/>
              <a:buNone/>
              <a:tabLst>
                <a:tab pos="5331617" algn="r"/>
                <a:tab pos="10972252" algn="r"/>
              </a:tabLst>
              <a:defRPr/>
            </a:pPr>
            <a:r>
              <a:rPr lang="en-US">
                <a:solidFill>
                  <a:srgbClr val="FFFFFF"/>
                </a:solidFill>
              </a:rPr>
              <a:t>Business or </a:t>
            </a:r>
            <a:r>
              <a:rPr lang="en-US"/>
              <a:t>Organizational</a:t>
            </a:r>
            <a:r>
              <a:rPr lang="en-US">
                <a:solidFill>
                  <a:srgbClr val="FFFFFF"/>
                </a:solidFill>
              </a:rPr>
              <a:t> Unit</a:t>
            </a:r>
            <a:br>
              <a:rPr lang="en-US">
                <a:solidFill>
                  <a:srgbClr val="FFFFFF"/>
                </a:solidFill>
              </a:rPr>
            </a:br>
            <a:r>
              <a:rPr lang="en-US" b="0">
                <a:solidFill>
                  <a:srgbClr val="FFFFFF"/>
                </a:solidFill>
              </a:rPr>
              <a:t>Franchise or Department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183B10B-929D-7544-8DDE-EBE67BD71F4A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2011811" y="1950722"/>
            <a:ext cx="9570591" cy="2802913"/>
          </a:xfrm>
        </p:spPr>
        <p:txBody>
          <a:bodyPr anchor="b" anchorCtr="0">
            <a:noAutofit/>
          </a:bodyPr>
          <a:lstStyle>
            <a:lvl1pPr>
              <a:defRPr sz="42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C75DE1AA-2692-2E4D-9BDB-31C7C32A315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2011811" y="4876800"/>
            <a:ext cx="9570591" cy="10972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buNone/>
              <a:defRPr sz="2133" b="1" i="0" baseline="0">
                <a:solidFill>
                  <a:srgbClr val="000000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8942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14399" y="6373035"/>
            <a:ext cx="10363200" cy="228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B3C8276-3379-CD40-B8BD-BA8FEFA453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4400" y="6634840"/>
            <a:ext cx="304800" cy="2286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47CF9-5B10-D24F-A8D7-45A9778164F7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CC399E-3E2C-874F-AA38-5C09E32E2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08760"/>
            <a:ext cx="10363200" cy="4526280"/>
          </a:xfrm>
          <a:prstGeom prst="rect">
            <a:avLst/>
          </a:prstGeom>
        </p:spPr>
        <p:txBody>
          <a:bodyPr/>
          <a:lstStyle>
            <a:lvl1pPr marL="304784" indent="-304784">
              <a:buSzTx/>
              <a:buFont typeface="Arial" pitchFamily="34" charset="0"/>
              <a:buChar char="•"/>
              <a:defRPr/>
            </a:lvl1pPr>
            <a:lvl2pPr marL="562265" indent="-231764">
              <a:defRPr/>
            </a:lvl2pPr>
            <a:lvl3pPr marL="792440" indent="-230177">
              <a:defRPr/>
            </a:lvl3pPr>
            <a:lvl4pPr marL="1036269" indent="-231764">
              <a:defRPr/>
            </a:lvl4pPr>
            <a:lvl5pPr marL="1267904" indent="-22224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0082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  <p15:guide id="2" pos="5328">
          <p15:clr>
            <a:srgbClr val="FBAE40"/>
          </p15:clr>
        </p15:guide>
        <p15:guide id="3" orient="horz" pos="3150">
          <p15:clr>
            <a:srgbClr val="FBAE40"/>
          </p15:clr>
        </p15:guide>
        <p15:guide id="4" orient="horz" pos="3132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g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2011813" y="-137160"/>
            <a:ext cx="9265791" cy="7132320"/>
            <a:chOff x="1508857" y="-137160"/>
            <a:chExt cx="6949343" cy="7132320"/>
          </a:xfrm>
        </p:grpSpPr>
        <p:cxnSp>
          <p:nvCxnSpPr>
            <p:cNvPr id="25" name="Straight Connector 24"/>
            <p:cNvCxnSpPr/>
            <p:nvPr userDrawn="1"/>
          </p:nvCxnSpPr>
          <p:spPr>
            <a:xfrm flipH="1"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 flipH="1"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 flipH="1"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flipH="1"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flipH="1" flipV="1">
              <a:off x="19659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 flipH="1"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69D5998-149E-7944-B005-B4CEAAAC7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401665" cy="6858000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8D1BE7B-5C59-5C48-84E4-5665097040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33600" y="1341119"/>
            <a:ext cx="9448800" cy="4139932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ct val="0"/>
              </a:spcBef>
              <a:buNone/>
              <a:defRPr sz="6400" b="0" i="0" spc="0" baseline="0">
                <a:solidFill>
                  <a:schemeClr val="accent2"/>
                </a:solidFill>
                <a:latin typeface="+mn-lt"/>
                <a:ea typeface="Arial"/>
                <a:cs typeface="Arial"/>
              </a:defRPr>
            </a:lvl1pPr>
            <a:lvl2pPr marL="306903" indent="-306903">
              <a:spcBef>
                <a:spcPts val="800"/>
              </a:spcBef>
              <a:defRPr b="0" i="0" baseline="0">
                <a:latin typeface="+mn-lt"/>
                <a:ea typeface="Arial"/>
                <a:cs typeface="Arial"/>
              </a:defRPr>
            </a:lvl2pPr>
            <a:lvl3pPr marL="306903" indent="0">
              <a:spcBef>
                <a:spcPts val="800"/>
              </a:spcBef>
              <a:buNone/>
              <a:defRPr/>
            </a:lvl3pPr>
            <a:lvl4pPr marL="914354" indent="-306903">
              <a:spcBef>
                <a:spcPts val="800"/>
              </a:spcBef>
              <a:defRPr/>
            </a:lvl4pPr>
            <a:lvl5pPr marL="1223372" indent="-309019">
              <a:spcBef>
                <a:spcPts val="800"/>
              </a:spcBef>
              <a:defRPr/>
            </a:lvl5pPr>
          </a:lstStyle>
          <a:p>
            <a:pPr lvl="0"/>
            <a:r>
              <a:rPr lang="en-US"/>
              <a:t>“Quote goes here.”</a:t>
            </a:r>
          </a:p>
          <a:p>
            <a:pPr lvl="1"/>
            <a:r>
              <a:rPr lang="en-US"/>
              <a:t>Attribution, if needed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E7E6F649-1C5D-4443-82F5-12AC1A58CE7F}"/>
              </a:ext>
            </a:extLst>
          </p:cNvPr>
          <p:cNvSpPr txBox="1"/>
          <p:nvPr userDrawn="1"/>
        </p:nvSpPr>
        <p:spPr>
          <a:xfrm>
            <a:off x="2133602" y="6573681"/>
            <a:ext cx="8003191" cy="171451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spcBef>
                <a:spcPts val="1200"/>
              </a:spcBef>
              <a:buClrTx/>
              <a:buSzPct val="120000"/>
              <a:buFont typeface="Arial" pitchFamily="34" charset="0"/>
              <a:buChar char="•"/>
              <a:tabLst>
                <a:tab pos="3998913" algn="r"/>
                <a:tab pos="8229600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Arial" pitchFamily="34" charset="0"/>
              <a:buNone/>
              <a:tabLst>
                <a:tab pos="3998913" algn="r"/>
                <a:tab pos="8229600" algn="r"/>
              </a:tabLst>
              <a:defRPr/>
            </a:pP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presentation in response to an unsolicited request for medical information subject to local approval. </a:t>
            </a:r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466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2011813" y="-137160"/>
            <a:ext cx="9265791" cy="7132320"/>
            <a:chOff x="1508857" y="-137160"/>
            <a:chExt cx="6949343" cy="7132320"/>
          </a:xfrm>
        </p:grpSpPr>
        <p:cxnSp>
          <p:nvCxnSpPr>
            <p:cNvPr id="25" name="Straight Connector 24"/>
            <p:cNvCxnSpPr/>
            <p:nvPr userDrawn="1"/>
          </p:nvCxnSpPr>
          <p:spPr>
            <a:xfrm flipH="1"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 flipH="1"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 flipH="1"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flipH="1"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flipH="1" flipV="1">
              <a:off x="19659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 flipH="1"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D9BCD8F-4AF7-A340-A2A0-1213022E40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401665" cy="6858000"/>
          </a:xfrm>
          <a:prstGeom prst="rect">
            <a:avLst/>
          </a:prstGeom>
        </p:spPr>
      </p:pic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1417E4FD-B0A0-274D-9CBC-9CFF7D35531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0832" y="421541"/>
            <a:ext cx="10876800" cy="3513600"/>
          </a:xfrm>
          <a:prstGeom prst="rect">
            <a:avLst/>
          </a:prstGeom>
          <a:solidFill>
            <a:srgbClr val="CCCCCC"/>
          </a:solidFill>
        </p:spPr>
        <p:txBody>
          <a:bodyPr tIns="0" anchor="ctr" anchorCtr="0">
            <a:normAutofit/>
          </a:bodyPr>
          <a:lstStyle>
            <a:lvl1pPr marL="1439261" marR="0" indent="0" algn="l" defTabSz="121914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>
                <a:tab pos="5331617" algn="r"/>
                <a:tab pos="10972252" algn="r"/>
              </a:tabLst>
              <a:defRPr lang="en-US" sz="1267" smtClean="0">
                <a:effectLst/>
                <a:latin typeface="+mn-lt"/>
              </a:defRPr>
            </a:lvl1pPr>
          </a:lstStyle>
          <a:p>
            <a:r>
              <a:rPr lang="en-US"/>
              <a:t>This space is reserved for cropped images only sourced from Novartis Brand Lab at https://www.novartisbrandlab.com/resources/assets/5982</a:t>
            </a:r>
            <a:br>
              <a:rPr lang="en-US"/>
            </a:br>
            <a:r>
              <a:rPr lang="en-US"/>
              <a:t>Once you have chosen your image, select the asset for download from the drop-down menu.                                                            For this template, you would download the image cropped to fit the </a:t>
            </a:r>
            <a:r>
              <a:rPr lang="en-US">
                <a:solidFill>
                  <a:srgbClr val="000000"/>
                </a:solidFill>
                <a:effectLst/>
                <a:latin typeface="Arial"/>
              </a:rPr>
              <a:t>PPT Presentation Wide Screen 16:9 template</a:t>
            </a:r>
            <a:r>
              <a:rPr lang="en-US"/>
              <a:t>.</a:t>
            </a:r>
            <a:br>
              <a:rPr lang="en-US"/>
            </a:br>
            <a:r>
              <a:rPr lang="en-US"/>
              <a:t>Illustrations, graphics or icons are not allowed. Photography must follow our monocolor rule.                                                                 That means for this template in Novartis Blue monocolor theme, choose an image with a pop of Novartis Blue color.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0C9D416-4FE6-4E40-9C7B-E64BC5B8900E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2011812" y="4145280"/>
            <a:ext cx="9570589" cy="1219200"/>
          </a:xfrm>
        </p:spPr>
        <p:txBody>
          <a:bodyPr anchor="b" anchorCtr="0">
            <a:noAutofit/>
          </a:bodyPr>
          <a:lstStyle>
            <a:lvl1pPr>
              <a:defRPr sz="426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2BD700CF-093B-4B43-8309-E43380CB107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2047171" y="5486400"/>
            <a:ext cx="6792031" cy="9753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buNone/>
              <a:defRPr sz="2133" b="1" i="0" spc="0" baseline="0">
                <a:solidFill>
                  <a:schemeClr val="tx1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93A5FF51-8EE4-F243-8123-B1FF4E6502CB}"/>
              </a:ext>
            </a:extLst>
          </p:cNvPr>
          <p:cNvSpPr txBox="1"/>
          <p:nvPr userDrawn="1"/>
        </p:nvSpPr>
        <p:spPr>
          <a:xfrm>
            <a:off x="2011813" y="6573681"/>
            <a:ext cx="8003191" cy="171451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spcBef>
                <a:spcPts val="1200"/>
              </a:spcBef>
              <a:buClrTx/>
              <a:buSzPct val="120000"/>
              <a:buFont typeface="Arial" pitchFamily="34" charset="0"/>
              <a:buChar char="•"/>
              <a:tabLst>
                <a:tab pos="3998913" algn="r"/>
                <a:tab pos="8229600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Arial" pitchFamily="34" charset="0"/>
              <a:buNone/>
              <a:tabLst>
                <a:tab pos="3998913" algn="r"/>
                <a:tab pos="8229600" algn="r"/>
              </a:tabLst>
              <a:defRPr/>
            </a:pP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presentation in response to an unsolicited request for medical information subject to local approval. </a:t>
            </a:r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610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2011813" y="-137160"/>
            <a:ext cx="9265791" cy="7132320"/>
            <a:chOff x="1508857" y="-137160"/>
            <a:chExt cx="6949343" cy="7132320"/>
          </a:xfrm>
        </p:grpSpPr>
        <p:cxnSp>
          <p:nvCxnSpPr>
            <p:cNvPr id="25" name="Straight Connector 24"/>
            <p:cNvCxnSpPr/>
            <p:nvPr userDrawn="1"/>
          </p:nvCxnSpPr>
          <p:spPr>
            <a:xfrm flipH="1"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 flipH="1"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 flipH="1"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flipH="1"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flipH="1" flipV="1">
              <a:off x="19656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 flipH="1"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9AFB733-C43E-2144-B346-CA328050A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401665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D3457385-E4DB-CC40-B7C9-5D1013E1D15F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2011811" y="1950722"/>
            <a:ext cx="9448800" cy="2802913"/>
          </a:xfrm>
        </p:spPr>
        <p:txBody>
          <a:bodyPr anchor="b" anchorCtr="0">
            <a:noAutofit/>
          </a:bodyPr>
          <a:lstStyle>
            <a:lvl1pPr>
              <a:defRPr sz="4267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2D9F9F4-0CDF-0D42-A5E7-9CDEE27FA44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2011811" y="4876800"/>
            <a:ext cx="9448800" cy="10972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buNone/>
              <a:defRPr sz="2133" b="1" i="0" baseline="0">
                <a:solidFill>
                  <a:srgbClr val="000000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D2F0E7E-49D2-B543-8575-1867B5AD458A}"/>
              </a:ext>
            </a:extLst>
          </p:cNvPr>
          <p:cNvSpPr txBox="1"/>
          <p:nvPr userDrawn="1"/>
        </p:nvSpPr>
        <p:spPr>
          <a:xfrm>
            <a:off x="2011813" y="6573681"/>
            <a:ext cx="8003191" cy="171451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spcBef>
                <a:spcPts val="1200"/>
              </a:spcBef>
              <a:buClrTx/>
              <a:buSzPct val="120000"/>
              <a:buFont typeface="Arial" pitchFamily="34" charset="0"/>
              <a:buChar char="•"/>
              <a:tabLst>
                <a:tab pos="3998913" algn="r"/>
                <a:tab pos="8229600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Arial" pitchFamily="34" charset="0"/>
              <a:buNone/>
              <a:tabLst>
                <a:tab pos="3998913" algn="r"/>
                <a:tab pos="8229600" algn="r"/>
              </a:tabLst>
              <a:defRPr/>
            </a:pP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presentation in response to an unsolicited request for medical information subject to local approval. </a:t>
            </a:r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342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070BE1-B269-494E-9BC6-5BA5D7A89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011E-D7BF-4E0F-A10A-3D717A85D3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C8F9C4-E7E7-4B5D-B723-70C940ACE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BBDC1D-9753-4360-9D46-383D3AA86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1592-F173-4393-B399-E4B184859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3451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/>
          <p:nvPr userDrawn="1"/>
        </p:nvSpPr>
        <p:spPr>
          <a:xfrm>
            <a:off x="2011813" y="4389120"/>
            <a:ext cx="9265791" cy="9601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 you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011813" y="-137160"/>
            <a:ext cx="9265791" cy="7132320"/>
            <a:chOff x="1508857" y="-137160"/>
            <a:chExt cx="6949343" cy="7132320"/>
          </a:xfrm>
        </p:grpSpPr>
        <p:cxnSp>
          <p:nvCxnSpPr>
            <p:cNvPr id="14" name="Straight Connector 13"/>
            <p:cNvCxnSpPr/>
            <p:nvPr userDrawn="1"/>
          </p:nvCxnSpPr>
          <p:spPr>
            <a:xfrm flipH="1"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H="1"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H="1"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H="1" flipV="1">
              <a:off x="19659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flipH="1"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8977608-EB15-9B4C-BA7B-EBC9E3364C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401665" cy="6858000"/>
          </a:xfrm>
          <a:prstGeom prst="rect">
            <a:avLst/>
          </a:prstGeom>
        </p:spPr>
      </p:pic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C7DCAF3B-C6D1-2941-A02B-CB8B06CB8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0832" y="421541"/>
            <a:ext cx="10876800" cy="3513600"/>
          </a:xfrm>
          <a:prstGeom prst="rect">
            <a:avLst/>
          </a:prstGeom>
          <a:solidFill>
            <a:srgbClr val="CCCCCC"/>
          </a:solidFill>
        </p:spPr>
        <p:txBody>
          <a:bodyPr tIns="0" anchor="ctr" anchorCtr="0">
            <a:normAutofit/>
          </a:bodyPr>
          <a:lstStyle>
            <a:lvl1pPr marL="1439261" marR="0" indent="0" algn="l" defTabSz="121914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>
                <a:tab pos="5331617" algn="r"/>
                <a:tab pos="10972252" algn="r"/>
              </a:tabLst>
              <a:defRPr lang="en-US" sz="1267" smtClean="0">
                <a:effectLst/>
                <a:latin typeface="+mn-lt"/>
              </a:defRPr>
            </a:lvl1pPr>
          </a:lstStyle>
          <a:p>
            <a:r>
              <a:rPr lang="en-US"/>
              <a:t>This space is reserved for cropped images only sourced from Novartis Brand Lab at https://www.novartisbrandlab.com/resources/assets/5982</a:t>
            </a:r>
            <a:br>
              <a:rPr lang="en-US"/>
            </a:br>
            <a:r>
              <a:rPr lang="en-US"/>
              <a:t>Once you have chosen your image, select the asset for download from the drop-down menu.                                                            For this template, you would download the image cropped to fit the </a:t>
            </a:r>
            <a:r>
              <a:rPr lang="en-US">
                <a:solidFill>
                  <a:srgbClr val="000000"/>
                </a:solidFill>
                <a:effectLst/>
                <a:latin typeface="Arial"/>
              </a:rPr>
              <a:t>PPT Presentation Wide Screen 16:9 template</a:t>
            </a:r>
            <a:r>
              <a:rPr lang="en-US"/>
              <a:t>.</a:t>
            </a:r>
            <a:br>
              <a:rPr lang="en-US"/>
            </a:br>
            <a:r>
              <a:rPr lang="en-US"/>
              <a:t>Illustrations, graphics or icons are not allowed. Photography must follow our monocolor rule.                                                                 That means for this template in Novartis Blue monocolor theme, choose an image with a pop of Novartis Blue color.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2EA36884-03C5-E640-A579-FC080DE4630B}"/>
              </a:ext>
            </a:extLst>
          </p:cNvPr>
          <p:cNvSpPr txBox="1"/>
          <p:nvPr userDrawn="1"/>
        </p:nvSpPr>
        <p:spPr>
          <a:xfrm>
            <a:off x="2011813" y="6573681"/>
            <a:ext cx="8003191" cy="171451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spcBef>
                <a:spcPts val="1200"/>
              </a:spcBef>
              <a:buClrTx/>
              <a:buSzPct val="120000"/>
              <a:buFont typeface="Arial" pitchFamily="34" charset="0"/>
              <a:buChar char="•"/>
              <a:tabLst>
                <a:tab pos="3998913" algn="r"/>
                <a:tab pos="8229600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Arial" pitchFamily="34" charset="0"/>
              <a:buNone/>
              <a:tabLst>
                <a:tab pos="3998913" algn="r"/>
                <a:tab pos="8229600" algn="r"/>
              </a:tabLst>
              <a:defRPr/>
            </a:pP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presentation in response to an unsolicited request for medical information subject to local approval. </a:t>
            </a:r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7023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Slide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2011813" y="-137160"/>
            <a:ext cx="9265791" cy="7132320"/>
            <a:chOff x="1508857" y="-137160"/>
            <a:chExt cx="6949343" cy="7132320"/>
          </a:xfrm>
        </p:grpSpPr>
        <p:cxnSp>
          <p:nvCxnSpPr>
            <p:cNvPr id="19" name="Straight Connector 18"/>
            <p:cNvCxnSpPr/>
            <p:nvPr userDrawn="1"/>
          </p:nvCxnSpPr>
          <p:spPr>
            <a:xfrm flipH="1"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flipH="1"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H="1"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H="1"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flipH="1" flipV="1">
              <a:off x="19659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 flipH="1"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9569B81-9385-8445-979D-FE8AD4D0EB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401665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0A3F20E-42AE-E549-9304-622F2F33B3AB}"/>
              </a:ext>
            </a:extLst>
          </p:cNvPr>
          <p:cNvSpPr txBox="1"/>
          <p:nvPr userDrawn="1"/>
        </p:nvSpPr>
        <p:spPr>
          <a:xfrm>
            <a:off x="2011812" y="1950720"/>
            <a:ext cx="9570589" cy="28041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-13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Arial Black" charset="0"/>
                <a:cs typeface="Arial Black" charset="0"/>
              </a:rPr>
              <a:t>Thank you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1E8695E1-CB31-6040-9AA8-DA8178F0AE90}"/>
              </a:ext>
            </a:extLst>
          </p:cNvPr>
          <p:cNvSpPr txBox="1"/>
          <p:nvPr userDrawn="1"/>
        </p:nvSpPr>
        <p:spPr>
          <a:xfrm>
            <a:off x="2011813" y="6573681"/>
            <a:ext cx="8003191" cy="171451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spcBef>
                <a:spcPts val="1200"/>
              </a:spcBef>
              <a:buClrTx/>
              <a:buSzPct val="120000"/>
              <a:buFont typeface="Arial" pitchFamily="34" charset="0"/>
              <a:buChar char="•"/>
              <a:tabLst>
                <a:tab pos="3998913" algn="r"/>
                <a:tab pos="8229600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Tx/>
              <a:buSz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Arial" pitchFamily="34" charset="0"/>
              <a:buNone/>
              <a:tabLst>
                <a:tab pos="3998913" algn="r"/>
                <a:tab pos="8229600" algn="r"/>
              </a:tabLst>
              <a:defRPr/>
            </a:pP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presentation in response to an unsolicited request for medical information subject to local approval. </a:t>
            </a:r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7227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BCE413-CE12-944B-42E8-EFD619647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" y="0"/>
            <a:ext cx="1217751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09600" y="260650"/>
            <a:ext cx="10972800" cy="946116"/>
          </a:xfrm>
        </p:spPr>
        <p:txBody>
          <a:bodyPr anchor="t">
            <a:normAutofit/>
          </a:bodyPr>
          <a:lstStyle>
            <a:lvl1pPr algn="l">
              <a:defRPr sz="2533" b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609600" y="1316767"/>
            <a:ext cx="10972800" cy="4800533"/>
          </a:xfrm>
        </p:spPr>
        <p:txBody>
          <a:bodyPr>
            <a:normAutofit/>
          </a:bodyPr>
          <a:lstStyle>
            <a:lvl1pPr marL="0" indent="0">
              <a:buNone/>
              <a:defRPr sz="1733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Образец текса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1" y="6213311"/>
            <a:ext cx="11055019" cy="365125"/>
          </a:xfrm>
        </p:spPr>
        <p:txBody>
          <a:bodyPr anchor="t"/>
          <a:lstStyle>
            <a:lvl1pPr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4899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5AE2B-CA30-4E9F-82E1-46AA22D07D5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0896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5AE2B-CA30-4E9F-82E1-46AA22D07D5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241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5AE2B-CA30-4E9F-82E1-46AA22D07D5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5810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5AE2B-CA30-4E9F-82E1-46AA22D07D5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133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5AE2B-CA30-4E9F-82E1-46AA22D07D5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6926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5AE2B-CA30-4E9F-82E1-46AA22D07D5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2145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5AE2B-CA30-4E9F-82E1-46AA22D07D5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491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75AA16-2B32-4962-835C-716308F7B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16F70A-100A-43E7-A6A9-738684FF9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8FC062-472B-4885-A129-0FD621A0B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B4EF7A-6A95-4CBF-8EC6-CC5172337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011E-D7BF-4E0F-A10A-3D717A85D3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E34750-5C8D-4A8E-8EBB-D5D82096F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047BF4-6613-4E0E-8A4C-9AA548E6C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1592-F173-4393-B399-E4B184859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322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5AE2B-CA30-4E9F-82E1-46AA22D07D5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8298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5AE2B-CA30-4E9F-82E1-46AA22D07D5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3240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5AE2B-CA30-4E9F-82E1-46AA22D07D5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176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5AE2B-CA30-4E9F-82E1-46AA22D07D5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283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3816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8F679-B00A-4C69-98C4-6DFE7E500A5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Скругленный прямоугольник 6"/>
          <p:cNvSpPr/>
          <p:nvPr userDrawn="1"/>
        </p:nvSpPr>
        <p:spPr>
          <a:xfrm>
            <a:off x="420914" y="1497240"/>
            <a:ext cx="11277600" cy="48591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2549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6E227-9F74-4F68-9B23-85CF0F1241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CEC51-2E9C-4BD4-8CCA-3069ADABD6D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9409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6E227-9F74-4F68-9B23-85CF0F1241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CEC51-2E9C-4BD4-8CCA-3069ADABD6D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3197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6E227-9F74-4F68-9B23-85CF0F1241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CEC51-2E9C-4BD4-8CCA-3069ADABD6D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6485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6E227-9F74-4F68-9B23-85CF0F1241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CEC51-2E9C-4BD4-8CCA-3069ADABD6D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959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4E573-3938-4B48-8EC9-F0CFE8EC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F01E11-2E3F-49A3-9BA3-643B10F11F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7300" y="12390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02639A-BD39-4157-B706-9E1294416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A3772B-0185-46BE-B782-D6DA4F229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011E-D7BF-4E0F-A10A-3D717A85D3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649032-88AD-414C-83F6-14C71D0FF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A20453-6A0B-42A6-8E10-1E757EF7C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1592-F173-4393-B399-E4B184859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4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6E227-9F74-4F68-9B23-85CF0F1241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CEC51-2E9C-4BD4-8CCA-3069ADABD6D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2636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6E227-9F74-4F68-9B23-85CF0F1241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CEC51-2E9C-4BD4-8CCA-3069ADABD6D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7390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6E227-9F74-4F68-9B23-85CF0F1241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CEC51-2E9C-4BD4-8CCA-3069ADABD6D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5272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6E227-9F74-4F68-9B23-85CF0F1241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CEC51-2E9C-4BD4-8CCA-3069ADABD6D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6125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6E227-9F74-4F68-9B23-85CF0F1241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CEC51-2E9C-4BD4-8CCA-3069ADABD6D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7128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6E227-9F74-4F68-9B23-85CF0F1241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CEC51-2E9C-4BD4-8CCA-3069ADABD6D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6746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6E227-9F74-4F68-9B23-85CF0F1241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CEC51-2E9C-4BD4-8CCA-3069ADABD6D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5400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361" y="2852936"/>
            <a:ext cx="3552395" cy="2208245"/>
          </a:xfrm>
        </p:spPr>
        <p:txBody>
          <a:bodyPr anchor="t">
            <a:normAutofit/>
          </a:bodyPr>
          <a:lstStyle>
            <a:lvl1pPr algn="r">
              <a:lnSpc>
                <a:spcPts val="3733"/>
              </a:lnSpc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ОБРАЗЕЦ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331116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69637CA7-7D6E-4E8F-8974-0F3125CE3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3011596"/>
            <a:ext cx="5487987" cy="3226413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BC9C1D9-F840-4202-9580-05FC8994F4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362200"/>
            <a:ext cx="11233150" cy="508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ru-RU" dirty="0"/>
              <a:t>Образец текста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E78CCF6E-3B03-4EEE-8C93-261E31CED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63" y="619991"/>
            <a:ext cx="11250778" cy="1020821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370694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69637CA7-7D6E-4E8F-8974-0F3125CE3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3011596"/>
            <a:ext cx="5487987" cy="3226413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BC9C1D9-F840-4202-9580-05FC8994F4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362200"/>
            <a:ext cx="11233150" cy="508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ru-RU" dirty="0"/>
              <a:t>Образец текста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E78CCF6E-3B03-4EEE-8C93-261E31CED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63" y="619991"/>
            <a:ext cx="11250778" cy="1020821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4967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1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79.xml"/><Relationship Id="rId21" Type="http://schemas.openxmlformats.org/officeDocument/2006/relationships/theme" Target="../theme/theme10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17" Type="http://schemas.openxmlformats.org/officeDocument/2006/relationships/slideLayout" Target="../slideLayouts/slideLayout193.xml"/><Relationship Id="rId25" Type="http://schemas.openxmlformats.org/officeDocument/2006/relationships/image" Target="../media/image17.emf"/><Relationship Id="rId2" Type="http://schemas.openxmlformats.org/officeDocument/2006/relationships/slideLayout" Target="../slideLayouts/slideLayout178.xml"/><Relationship Id="rId16" Type="http://schemas.openxmlformats.org/officeDocument/2006/relationships/slideLayout" Target="../slideLayouts/slideLayout192.xml"/><Relationship Id="rId20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24" Type="http://schemas.openxmlformats.org/officeDocument/2006/relationships/oleObject" Target="../embeddings/oleObject3.bin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23" Type="http://schemas.openxmlformats.org/officeDocument/2006/relationships/tags" Target="../tags/tag4.xml"/><Relationship Id="rId10" Type="http://schemas.openxmlformats.org/officeDocument/2006/relationships/slideLayout" Target="../slideLayouts/slideLayout186.xml"/><Relationship Id="rId19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Relationship Id="rId22" Type="http://schemas.openxmlformats.org/officeDocument/2006/relationships/vmlDrawing" Target="../drawings/vmlDrawing3.v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8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5" Type="http://schemas.openxmlformats.org/officeDocument/2006/relationships/image" Target="../media/image23.png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tags" Target="../tags/tag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0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42" Type="http://schemas.openxmlformats.org/officeDocument/2006/relationships/slideLayout" Target="../slideLayouts/slideLayout73.xml"/><Relationship Id="rId47" Type="http://schemas.openxmlformats.org/officeDocument/2006/relationships/slideLayout" Target="../slideLayouts/slideLayout78.xml"/><Relationship Id="rId50" Type="http://schemas.openxmlformats.org/officeDocument/2006/relationships/slideLayout" Target="../slideLayouts/slideLayout81.xml"/><Relationship Id="rId55" Type="http://schemas.openxmlformats.org/officeDocument/2006/relationships/theme" Target="../theme/theme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slideLayout" Target="../slideLayouts/slideLayout68.xml"/><Relationship Id="rId40" Type="http://schemas.openxmlformats.org/officeDocument/2006/relationships/slideLayout" Target="../slideLayouts/slideLayout71.xml"/><Relationship Id="rId45" Type="http://schemas.openxmlformats.org/officeDocument/2006/relationships/slideLayout" Target="../slideLayouts/slideLayout76.xml"/><Relationship Id="rId53" Type="http://schemas.openxmlformats.org/officeDocument/2006/relationships/slideLayout" Target="../slideLayouts/slideLayout8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4" Type="http://schemas.openxmlformats.org/officeDocument/2006/relationships/slideLayout" Target="../slideLayouts/slideLayout75.xml"/><Relationship Id="rId52" Type="http://schemas.openxmlformats.org/officeDocument/2006/relationships/slideLayout" Target="../slideLayouts/slideLayout83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43" Type="http://schemas.openxmlformats.org/officeDocument/2006/relationships/slideLayout" Target="../slideLayouts/slideLayout74.xml"/><Relationship Id="rId48" Type="http://schemas.openxmlformats.org/officeDocument/2006/relationships/slideLayout" Target="../slideLayouts/slideLayout79.xml"/><Relationship Id="rId8" Type="http://schemas.openxmlformats.org/officeDocument/2006/relationships/slideLayout" Target="../slideLayouts/slideLayout39.xml"/><Relationship Id="rId51" Type="http://schemas.openxmlformats.org/officeDocument/2006/relationships/slideLayout" Target="../slideLayouts/slideLayout82.xml"/><Relationship Id="rId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slideLayout" Target="../slideLayouts/slideLayout69.xml"/><Relationship Id="rId4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72.xml"/><Relationship Id="rId54" Type="http://schemas.openxmlformats.org/officeDocument/2006/relationships/slideLayout" Target="../slideLayouts/slideLayout85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67.xml"/><Relationship Id="rId49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vmlDrawing" Target="../drawings/vmlDrawing1.v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image" Target="../media/image17.emf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tags" Target="../tags/tag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26" Type="http://schemas.openxmlformats.org/officeDocument/2006/relationships/slideLayout" Target="../slideLayouts/slideLayout155.xml"/><Relationship Id="rId39" Type="http://schemas.openxmlformats.org/officeDocument/2006/relationships/tags" Target="../tags/tag3.xml"/><Relationship Id="rId21" Type="http://schemas.openxmlformats.org/officeDocument/2006/relationships/slideLayout" Target="../slideLayouts/slideLayout150.xml"/><Relationship Id="rId34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8.xml"/><Relationship Id="rId41" Type="http://schemas.openxmlformats.org/officeDocument/2006/relationships/image" Target="../media/image17.emf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24" Type="http://schemas.openxmlformats.org/officeDocument/2006/relationships/slideLayout" Target="../slideLayouts/slideLayout153.xml"/><Relationship Id="rId32" Type="http://schemas.openxmlformats.org/officeDocument/2006/relationships/slideLayout" Target="../slideLayouts/slideLayout161.xml"/><Relationship Id="rId37" Type="http://schemas.openxmlformats.org/officeDocument/2006/relationships/theme" Target="../theme/theme8.xml"/><Relationship Id="rId40" Type="http://schemas.openxmlformats.org/officeDocument/2006/relationships/oleObject" Target="../embeddings/oleObject2.bin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23" Type="http://schemas.openxmlformats.org/officeDocument/2006/relationships/slideLayout" Target="../slideLayouts/slideLayout152.xml"/><Relationship Id="rId28" Type="http://schemas.openxmlformats.org/officeDocument/2006/relationships/slideLayout" Target="../slideLayouts/slideLayout157.xml"/><Relationship Id="rId36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8.xml"/><Relationship Id="rId31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Relationship Id="rId22" Type="http://schemas.openxmlformats.org/officeDocument/2006/relationships/slideLayout" Target="../slideLayouts/slideLayout151.xml"/><Relationship Id="rId27" Type="http://schemas.openxmlformats.org/officeDocument/2006/relationships/slideLayout" Target="../slideLayouts/slideLayout156.xml"/><Relationship Id="rId30" Type="http://schemas.openxmlformats.org/officeDocument/2006/relationships/slideLayout" Target="../slideLayouts/slideLayout159.xml"/><Relationship Id="rId35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5" Type="http://schemas.openxmlformats.org/officeDocument/2006/relationships/slideLayout" Target="../slideLayouts/slideLayout154.xml"/><Relationship Id="rId33" Type="http://schemas.openxmlformats.org/officeDocument/2006/relationships/slideLayout" Target="../slideLayouts/slideLayout162.xml"/><Relationship Id="rId38" Type="http://schemas.openxmlformats.org/officeDocument/2006/relationships/vmlDrawing" Target="../drawings/vmlDrawing2.v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9E512-973D-4C48-AA2A-203669C77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42DB04-8872-4450-884A-8E97E52DC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30305-38DF-40A6-8BD3-15E3E3BBAE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5011E-D7BF-4E0F-A10A-3D717A85D3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6AA34C-684B-4299-B84B-EB59875B5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112F1C-4F10-46A4-AE87-4CFDA5BDB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31592-F173-4393-B399-E4B184859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65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54A1DF6-462F-5880-6AF5-2D58FBD31E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think-cell Slide" r:id="rId24" imgW="415" imgH="416" progId="TCLayout.ActiveDocument.1">
                  <p:embed/>
                </p:oleObj>
              </mc:Choice>
              <mc:Fallback>
                <p:oleObj name="think-cell Slide" r:id="rId24" imgW="415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54A1DF6-462F-5880-6AF5-2D58FBD31E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6D9EBBF-64E6-4900-9A14-6E4FCBAB06C7}"/>
              </a:ext>
            </a:extLst>
          </p:cNvPr>
          <p:cNvSpPr/>
          <p:nvPr userDrawn="1"/>
        </p:nvSpPr>
        <p:spPr>
          <a:xfrm>
            <a:off x="0" y="6746009"/>
            <a:ext cx="12192000" cy="124691"/>
          </a:xfrm>
          <a:prstGeom prst="rect">
            <a:avLst/>
          </a:prstGeom>
          <a:solidFill>
            <a:srgbClr val="E40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Заголовок 36">
            <a:extLst>
              <a:ext uri="{FF2B5EF4-FFF2-40B4-BE49-F238E27FC236}">
                <a16:creationId xmlns:a16="http://schemas.microsoft.com/office/drawing/2014/main" id="{BD073B10-B233-45E2-848A-0DA664391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11" y="673738"/>
            <a:ext cx="11250778" cy="10208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C4C412F-2341-4427-9E2E-205AA54C6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525" y="2517648"/>
            <a:ext cx="11231750" cy="15613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488469-B045-20D7-2943-73A86CCFEFF6}"/>
              </a:ext>
            </a:extLst>
          </p:cNvPr>
          <p:cNvSpPr txBox="1"/>
          <p:nvPr userDrawn="1"/>
        </p:nvSpPr>
        <p:spPr>
          <a:xfrm rot="16200000">
            <a:off x="11407208" y="2651901"/>
            <a:ext cx="132336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RUS2318422 (v1.0)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79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52" r:id="rId19"/>
    <p:sldLayoutId id="2147483853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1" kern="1200">
          <a:solidFill>
            <a:srgbClr val="E4002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61">
          <p15:clr>
            <a:srgbClr val="F26B43"/>
          </p15:clr>
        </p15:guide>
        <p15:guide id="2" orient="horz" pos="368">
          <p15:clr>
            <a:srgbClr val="F26B43"/>
          </p15:clr>
        </p15:guide>
        <p15:guide id="3" pos="2570">
          <p15:clr>
            <a:srgbClr val="F26B43"/>
          </p15:clr>
        </p15:guide>
        <p15:guide id="4" pos="4974">
          <p15:clr>
            <a:srgbClr val="F26B43"/>
          </p15:clr>
        </p15:guide>
        <p15:guide id="5" pos="5110">
          <p15:clr>
            <a:srgbClr val="F26B43"/>
          </p15:clr>
        </p15:guide>
        <p15:guide id="6" pos="6176">
          <p15:clr>
            <a:srgbClr val="F26B43"/>
          </p15:clr>
        </p15:guide>
        <p15:guide id="7" pos="6312">
          <p15:clr>
            <a:srgbClr val="F26B43"/>
          </p15:clr>
        </p15:guide>
        <p15:guide id="8" pos="7378">
          <p15:clr>
            <a:srgbClr val="F26B43"/>
          </p15:clr>
        </p15:guide>
        <p15:guide id="9" pos="3772">
          <p15:clr>
            <a:srgbClr val="F26B43"/>
          </p15:clr>
        </p15:guide>
        <p15:guide id="10" pos="3908">
          <p15:clr>
            <a:srgbClr val="F26B43"/>
          </p15:clr>
        </p15:guide>
        <p15:guide id="11" pos="2706">
          <p15:clr>
            <a:srgbClr val="F26B43"/>
          </p15:clr>
        </p15:guide>
        <p15:guide id="12" pos="1504">
          <p15:clr>
            <a:srgbClr val="F26B43"/>
          </p15:clr>
        </p15:guide>
        <p15:guide id="13" pos="1368">
          <p15:clr>
            <a:srgbClr val="F26B43"/>
          </p15:clr>
        </p15:guide>
        <p15:guide id="14" pos="302">
          <p15:clr>
            <a:srgbClr val="F26B43"/>
          </p15:clr>
        </p15:guide>
        <p15:guide id="15" orient="horz" pos="754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884D0-6C0A-4957-A521-E7AECDD8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2"/>
            <a:ext cx="11376025" cy="10074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enter title here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248C0A-0C4B-4F9E-B86F-C76D98029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7" y="1557338"/>
            <a:ext cx="11376025" cy="463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add text here. </a:t>
            </a:r>
            <a:br>
              <a:rPr lang="en-US" dirty="0"/>
            </a:br>
            <a:r>
              <a:rPr lang="en-US" dirty="0"/>
              <a:t>When pasting copy from other slides, be sure to use the Paste and Match Formatting shortcut (</a:t>
            </a:r>
            <a:r>
              <a:rPr lang="en-US" dirty="0" err="1"/>
              <a:t>Cmd</a:t>
            </a:r>
            <a:r>
              <a:rPr lang="en-US" dirty="0"/>
              <a:t> + Option + Shift + V).</a:t>
            </a:r>
            <a:br>
              <a:rPr lang="en-US" dirty="0"/>
            </a:br>
            <a:r>
              <a:rPr lang="en-US" dirty="0"/>
              <a:t>To increase bullet level, select your text and press Tab.</a:t>
            </a:r>
            <a:br>
              <a:rPr lang="en-US" dirty="0"/>
            </a:br>
            <a:r>
              <a:rPr lang="en-US" dirty="0"/>
              <a:t>To decrease bullet level, select your bullet text and press Shift + Tab.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8F6B2-FAF9-4D08-B8BD-F2646AEF39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37663" y="6456258"/>
            <a:ext cx="1279358" cy="309145"/>
          </a:xfrm>
          <a:prstGeom prst="rect">
            <a:avLst/>
          </a:prstGeom>
        </p:spPr>
        <p:txBody>
          <a:bodyPr vert="horz" lIns="91440" tIns="45720" rIns="9144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0E024-D0BA-4349-981A-F74D8D6124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6258"/>
            <a:ext cx="407988" cy="309145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47D07-9D1E-4FE9-B31A-2F5863681021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611C7859-08D9-4DAD-BB25-DD22F6761B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11597151" y="6303999"/>
            <a:ext cx="294812" cy="355098"/>
          </a:xfrm>
          <a:prstGeom prst="rect">
            <a:avLst/>
          </a:pr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225185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00" marR="0" indent="-2286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tabLst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C35EA4"/>
          </p15:clr>
        </p15:guide>
        <p15:guide id="2" pos="7423">
          <p15:clr>
            <a:srgbClr val="C35EA4"/>
          </p15:clr>
        </p15:guide>
        <p15:guide id="3" orient="horz" pos="3906">
          <p15:clr>
            <a:srgbClr val="C35EA4"/>
          </p15:clr>
        </p15:guide>
        <p15:guide id="4" orient="horz" pos="255">
          <p15:clr>
            <a:srgbClr val="C35EA4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49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</p:sldLayoutIdLst>
  <p:hf sldNum="0" hdr="0" ftr="0" dt="0"/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CD7901-8CAC-D95E-1C4A-9CFFF8BE9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2C528-5882-CCC0-2116-06EDFD08C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2FBD9-D16B-E971-F136-BB2A283927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4FB07-3F39-43FD-A1E1-DD30EE45FE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25644-2179-9FCB-BDC0-D0BA5A10B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123A4-9126-AAD1-0488-D6C98CEEB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B5387-F132-4ED1-8B0A-DC3FA3DE9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9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60544-218E-48F7-AFC9-7BCB64DD8852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1CFBB-A161-4A91-93FF-78A110C010F5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86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DF2FE5-B5C1-8890-E18C-E122C1B69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189"/>
            <a:ext cx="10515600" cy="8595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600A5-91B2-2B87-BE00-9E5378F42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33BA7-C47E-CA75-AA98-E8CA2E42A4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CAA5-49B8-4A49-995C-87C12F9B6B2D}" type="datetimeFigureOut">
              <a:rPr kumimoji="0" lang="en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ommissioner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11/18/2025</a:t>
            </a:fld>
            <a:endParaRPr kumimoji="0" lang="en-RU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ommissioner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EFFCF-790C-01FF-217B-427B85D37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89340-3ED0-9642-BE12-F5B14224A4C0}" type="slidenum">
              <a:rPr kumimoji="0" lang="en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ommissione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RU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ommissioner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B93D8F-2608-7E38-DD0E-72161F03B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ommission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79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ommissioner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mmissioner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mmissioner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mmissioner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mmissioner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mmissioner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89725-62CB-42FB-B47C-AADE376BF0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91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716" r:id="rId34"/>
    <p:sldLayoutId id="2147483717" r:id="rId35"/>
    <p:sldLayoutId id="2147483718" r:id="rId36"/>
    <p:sldLayoutId id="2147483719" r:id="rId37"/>
    <p:sldLayoutId id="2147483720" r:id="rId38"/>
    <p:sldLayoutId id="2147483721" r:id="rId39"/>
    <p:sldLayoutId id="2147483722" r:id="rId40"/>
    <p:sldLayoutId id="2147483723" r:id="rId41"/>
    <p:sldLayoutId id="2147483724" r:id="rId42"/>
    <p:sldLayoutId id="2147483725" r:id="rId43"/>
    <p:sldLayoutId id="2147483726" r:id="rId44"/>
    <p:sldLayoutId id="2147483727" r:id="rId45"/>
    <p:sldLayoutId id="2147483728" r:id="rId46"/>
    <p:sldLayoutId id="2147483729" r:id="rId47"/>
    <p:sldLayoutId id="2147483730" r:id="rId48"/>
    <p:sldLayoutId id="2147483731" r:id="rId49"/>
    <p:sldLayoutId id="2147483732" r:id="rId50"/>
    <p:sldLayoutId id="2147483733" r:id="rId51"/>
    <p:sldLayoutId id="2147483734" r:id="rId52"/>
    <p:sldLayoutId id="2147483735" r:id="rId53"/>
    <p:sldLayoutId id="2147483736" r:id="rId5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6E227-9F74-4F68-9B23-85CF0F1241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CEC51-2E9C-4BD4-8CCA-3069ADABD6D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72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54A1DF6-462F-5880-6AF5-2D58FBD31E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think-cell Slide" r:id="rId23" imgW="415" imgH="416" progId="TCLayout.ActiveDocument.1">
                  <p:embed/>
                </p:oleObj>
              </mc:Choice>
              <mc:Fallback>
                <p:oleObj name="think-cell Slide" r:id="rId23" imgW="415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54A1DF6-462F-5880-6AF5-2D58FBD31E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6D9EBBF-64E6-4900-9A14-6E4FCBAB06C7}"/>
              </a:ext>
            </a:extLst>
          </p:cNvPr>
          <p:cNvSpPr/>
          <p:nvPr userDrawn="1"/>
        </p:nvSpPr>
        <p:spPr>
          <a:xfrm>
            <a:off x="0" y="6746009"/>
            <a:ext cx="12192000" cy="124691"/>
          </a:xfrm>
          <a:prstGeom prst="rect">
            <a:avLst/>
          </a:prstGeom>
          <a:solidFill>
            <a:srgbClr val="E40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Заголовок 36">
            <a:extLst>
              <a:ext uri="{FF2B5EF4-FFF2-40B4-BE49-F238E27FC236}">
                <a16:creationId xmlns:a16="http://schemas.microsoft.com/office/drawing/2014/main" id="{BD073B10-B233-45E2-848A-0DA664391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11" y="673738"/>
            <a:ext cx="11250778" cy="10208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C4C412F-2341-4427-9E2E-205AA54C6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525" y="2517648"/>
            <a:ext cx="11231750" cy="15613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488469-B045-20D7-2943-73A86CCFEFF6}"/>
              </a:ext>
            </a:extLst>
          </p:cNvPr>
          <p:cNvSpPr txBox="1"/>
          <p:nvPr userDrawn="1"/>
        </p:nvSpPr>
        <p:spPr>
          <a:xfrm rot="16200000">
            <a:off x="11407208" y="2651901"/>
            <a:ext cx="132336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RUS2318422 (v1.0)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74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1" kern="1200">
          <a:solidFill>
            <a:srgbClr val="E4002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61">
          <p15:clr>
            <a:srgbClr val="F26B43"/>
          </p15:clr>
        </p15:guide>
        <p15:guide id="2" orient="horz" pos="368">
          <p15:clr>
            <a:srgbClr val="F26B43"/>
          </p15:clr>
        </p15:guide>
        <p15:guide id="3" pos="2570">
          <p15:clr>
            <a:srgbClr val="F26B43"/>
          </p15:clr>
        </p15:guide>
        <p15:guide id="4" pos="4974">
          <p15:clr>
            <a:srgbClr val="F26B43"/>
          </p15:clr>
        </p15:guide>
        <p15:guide id="5" pos="5110">
          <p15:clr>
            <a:srgbClr val="F26B43"/>
          </p15:clr>
        </p15:guide>
        <p15:guide id="6" pos="6176">
          <p15:clr>
            <a:srgbClr val="F26B43"/>
          </p15:clr>
        </p15:guide>
        <p15:guide id="7" pos="6312">
          <p15:clr>
            <a:srgbClr val="F26B43"/>
          </p15:clr>
        </p15:guide>
        <p15:guide id="8" pos="7378">
          <p15:clr>
            <a:srgbClr val="F26B43"/>
          </p15:clr>
        </p15:guide>
        <p15:guide id="9" pos="3772">
          <p15:clr>
            <a:srgbClr val="F26B43"/>
          </p15:clr>
        </p15:guide>
        <p15:guide id="10" pos="3908">
          <p15:clr>
            <a:srgbClr val="F26B43"/>
          </p15:clr>
        </p15:guide>
        <p15:guide id="11" pos="2706">
          <p15:clr>
            <a:srgbClr val="F26B43"/>
          </p15:clr>
        </p15:guide>
        <p15:guide id="12" pos="1504">
          <p15:clr>
            <a:srgbClr val="F26B43"/>
          </p15:clr>
        </p15:guide>
        <p15:guide id="13" pos="1368">
          <p15:clr>
            <a:srgbClr val="F26B43"/>
          </p15:clr>
        </p15:guide>
        <p15:guide id="14" pos="302">
          <p15:clr>
            <a:srgbClr val="F26B43"/>
          </p15:clr>
        </p15:guide>
        <p15:guide id="15" orient="horz" pos="75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9E512-973D-4C48-AA2A-203669C77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42DB04-8872-4450-884A-8E97E52DC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30305-38DF-40A6-8BD3-15E3E3BBAE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C5011E-D7BF-4E0F-A10A-3D717A85D33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6AA34C-684B-4299-B84B-EB59875B5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112F1C-4F10-46A4-AE87-4CFDA5BDB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31592-F173-4393-B399-E4B1848595E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04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3F4D093-2929-4427-BCDC-F9910DEAD4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9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Слайд think-cell" r:id="rId40" imgW="415" imgH="416" progId="TCLayout.ActiveDocument.1">
                  <p:embed/>
                </p:oleObj>
              </mc:Choice>
              <mc:Fallback>
                <p:oleObj name="Слайд think-cell" r:id="rId40" imgW="415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3F4D093-2929-4427-BCDC-F9910DEAD4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6D9EBBF-64E6-4900-9A14-6E4FCBAB06C7}"/>
              </a:ext>
            </a:extLst>
          </p:cNvPr>
          <p:cNvSpPr/>
          <p:nvPr userDrawn="1"/>
        </p:nvSpPr>
        <p:spPr>
          <a:xfrm>
            <a:off x="0" y="6746009"/>
            <a:ext cx="12192000" cy="124691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Заголовок 36">
            <a:extLst>
              <a:ext uri="{FF2B5EF4-FFF2-40B4-BE49-F238E27FC236}">
                <a16:creationId xmlns:a16="http://schemas.microsoft.com/office/drawing/2014/main" id="{BD073B10-B233-45E2-848A-0DA664391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97" y="1212683"/>
            <a:ext cx="11250778" cy="1020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C4C412F-2341-4427-9E2E-205AA54C6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525" y="2517648"/>
            <a:ext cx="11231750" cy="15613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1125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  <p:sldLayoutId id="2147483810" r:id="rId26"/>
    <p:sldLayoutId id="2147483811" r:id="rId27"/>
    <p:sldLayoutId id="2147483812" r:id="rId28"/>
    <p:sldLayoutId id="2147483813" r:id="rId29"/>
    <p:sldLayoutId id="2147483814" r:id="rId30"/>
    <p:sldLayoutId id="2147483815" r:id="rId31"/>
    <p:sldLayoutId id="2147483816" r:id="rId32"/>
    <p:sldLayoutId id="2147483817" r:id="rId33"/>
    <p:sldLayoutId id="2147483818" r:id="rId34"/>
    <p:sldLayoutId id="2147483819" r:id="rId35"/>
    <p:sldLayoutId id="2147483820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rgbClr val="AA006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1" kern="1200">
          <a:solidFill>
            <a:srgbClr val="E4002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>
          <p15:clr>
            <a:srgbClr val="F26B43"/>
          </p15:clr>
        </p15:guide>
        <p15:guide id="2" orient="horz" pos="300">
          <p15:clr>
            <a:srgbClr val="F26B43"/>
          </p15:clr>
        </p15:guide>
        <p15:guide id="3" pos="2570">
          <p15:clr>
            <a:srgbClr val="F26B43"/>
          </p15:clr>
        </p15:guide>
        <p15:guide id="4" pos="4974">
          <p15:clr>
            <a:srgbClr val="F26B43"/>
          </p15:clr>
        </p15:guide>
        <p15:guide id="5" pos="5110">
          <p15:clr>
            <a:srgbClr val="F26B43"/>
          </p15:clr>
        </p15:guide>
        <p15:guide id="6" pos="6176">
          <p15:clr>
            <a:srgbClr val="F26B43"/>
          </p15:clr>
        </p15:guide>
        <p15:guide id="7" pos="6312">
          <p15:clr>
            <a:srgbClr val="F26B43"/>
          </p15:clr>
        </p15:guide>
        <p15:guide id="8" pos="7378">
          <p15:clr>
            <a:srgbClr val="F26B43"/>
          </p15:clr>
        </p15:guide>
        <p15:guide id="9" pos="3772">
          <p15:clr>
            <a:srgbClr val="F26B43"/>
          </p15:clr>
        </p15:guide>
        <p15:guide id="10" pos="3908">
          <p15:clr>
            <a:srgbClr val="F26B43"/>
          </p15:clr>
        </p15:guide>
        <p15:guide id="11" pos="2706">
          <p15:clr>
            <a:srgbClr val="F26B43"/>
          </p15:clr>
        </p15:guide>
        <p15:guide id="12" pos="1504">
          <p15:clr>
            <a:srgbClr val="F26B43"/>
          </p15:clr>
        </p15:guide>
        <p15:guide id="13" pos="1368">
          <p15:clr>
            <a:srgbClr val="F26B43"/>
          </p15:clr>
        </p15:guide>
        <p15:guide id="14" pos="302">
          <p15:clr>
            <a:srgbClr val="F26B43"/>
          </p15:clr>
        </p15:guide>
        <p15:guide id="15" orient="horz" pos="799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0E153-4D46-4418-AEEC-146DAC4EEDD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6C09D-30BB-43FD-82A3-D81E2A4C092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293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j.hlc.2022.11.015" TargetMode="External"/><Relationship Id="rId1" Type="http://schemas.openxmlformats.org/officeDocument/2006/relationships/slideLayout" Target="../slideLayouts/slideLayout8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9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amasonofgod.files.wordpress.com/2008/03/gender.jpg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9.xml"/><Relationship Id="rId5" Type="http://schemas.microsoft.com/office/2007/relationships/hdphoto" Target="../media/hdphoto4.wdp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1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17DCA1F-DB23-CDFE-3E40-FFDBC70C1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86" y="2129575"/>
            <a:ext cx="12183414" cy="1828747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Нарушения липидного обмена </a:t>
            </a:r>
            <a:r>
              <a:rPr lang="ru-RU" sz="4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4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 </a:t>
            </a:r>
            <a:r>
              <a:rPr lang="ru-RU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метаболическом синдроме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9284" y="6223247"/>
            <a:ext cx="3479034" cy="452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86" y="4546893"/>
            <a:ext cx="121834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9A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79A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9A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Полякова Екатерина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9A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Анатольевна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79A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9A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врач кардиолог высшей категории</a:t>
            </a:r>
          </a:p>
          <a:p>
            <a:pPr lvl="0" algn="ctr">
              <a:spcBef>
                <a:spcPts val="1200"/>
              </a:spcBef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9A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д.м.н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79A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9A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профессор </a:t>
            </a:r>
            <a:r>
              <a:rPr lang="ru-RU" sz="1600" b="1" i="1" dirty="0">
                <a:solidFill>
                  <a:srgbClr val="0079AF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кафедры </a:t>
            </a:r>
            <a:r>
              <a:rPr lang="ru-RU" sz="1600" b="1" i="1" dirty="0" smtClean="0">
                <a:solidFill>
                  <a:srgbClr val="0079AF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факультетской терапии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solidFill>
                <a:srgbClr val="0079A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9A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79A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курсом эндокринологии, кардиологии с клиникой им. акад. Г.Ф. </a:t>
            </a: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79A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Ланга</a:t>
            </a: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srgbClr val="0079A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spcBef>
                <a:spcPts val="1200"/>
              </a:spcBef>
              <a:defRPr/>
            </a:pPr>
            <a:r>
              <a:rPr lang="ru-RU" sz="1600" b="1" i="1" dirty="0">
                <a:solidFill>
                  <a:srgbClr val="0079AF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руководитель Центра диагностики и лечения нарушений липидного обмена</a:t>
            </a: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srgbClr val="0079A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4" descr="https://static.tildacdn.com/tild3465-3734-4533-b432-613566313637/logo_1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6" y="118316"/>
            <a:ext cx="1243789" cy="124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45071" y="203931"/>
            <a:ext cx="11110443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9A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Первый Санкт-Петербургский 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9A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9A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9A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медицинский университет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9A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им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9A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акад. И.П.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9A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Павлова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9A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620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4AD54B-7154-7947-8847-02A517444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80" y="122661"/>
            <a:ext cx="10972800" cy="861774"/>
          </a:xfrm>
          <a:noFill/>
        </p:spPr>
        <p:txBody>
          <a:bodyPr vert="horz" wrap="square" lIns="0" tIns="0" rIns="0" bIns="0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Показания для </a:t>
            </a:r>
            <a:r>
              <a:rPr lang="ru-RU" sz="2800" b="1" dirty="0" err="1" smtClean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дообследования</a:t>
            </a:r>
            <a:r>
              <a:rPr lang="ru-RU" sz="2800" b="1" dirty="0" smtClean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исключения </a:t>
            </a:r>
            <a:r>
              <a:rPr lang="ru-RU" sz="2800" b="1" dirty="0" smtClean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2800" b="1" dirty="0" smtClean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семейных форм нарушений липидного обмена</a:t>
            </a:r>
            <a:endParaRPr lang="ru-RU" sz="2800" b="1" dirty="0">
              <a:solidFill>
                <a:srgbClr val="50398D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C8F71564-E5D8-3248-828B-F1DB7D5E1583}"/>
              </a:ext>
            </a:extLst>
          </p:cNvPr>
          <p:cNvSpPr/>
          <p:nvPr/>
        </p:nvSpPr>
        <p:spPr>
          <a:xfrm>
            <a:off x="268449" y="-36730"/>
            <a:ext cx="11769754" cy="50802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/>
              <a:t>Холестерин ЛПНП: </a:t>
            </a:r>
            <a:r>
              <a:rPr lang="en-US" sz="2000" b="1" dirty="0">
                <a:solidFill>
                  <a:srgbClr val="C00000"/>
                </a:solidFill>
              </a:rPr>
              <a:t>&gt;4.9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ммоль</a:t>
            </a:r>
            <a:r>
              <a:rPr lang="ru-RU" sz="2000" b="1" dirty="0">
                <a:solidFill>
                  <a:srgbClr val="C00000"/>
                </a:solidFill>
              </a:rPr>
              <a:t>/л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/>
              <a:t>у взрослых, </a:t>
            </a:r>
            <a:r>
              <a:rPr lang="en-US" sz="2000" b="1" dirty="0">
                <a:solidFill>
                  <a:srgbClr val="C00000"/>
                </a:solidFill>
              </a:rPr>
              <a:t>&gt; 4.1 </a:t>
            </a:r>
            <a:r>
              <a:rPr lang="ru-RU" sz="2000" b="1" dirty="0" err="1">
                <a:solidFill>
                  <a:srgbClr val="C00000"/>
                </a:solidFill>
              </a:rPr>
              <a:t>ммоль</a:t>
            </a:r>
            <a:r>
              <a:rPr lang="ru-RU" sz="2000" b="1" dirty="0">
                <a:solidFill>
                  <a:srgbClr val="C00000"/>
                </a:solidFill>
              </a:rPr>
              <a:t>/л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/>
              <a:t>у детей;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/>
              <a:t>Общий холестерин: </a:t>
            </a:r>
            <a:r>
              <a:rPr lang="en-US" sz="2000" b="1" dirty="0">
                <a:solidFill>
                  <a:srgbClr val="C00000"/>
                </a:solidFill>
              </a:rPr>
              <a:t>&gt;7.5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ммоль</a:t>
            </a:r>
            <a:r>
              <a:rPr lang="ru-RU" sz="2000" b="1" dirty="0">
                <a:solidFill>
                  <a:srgbClr val="C00000"/>
                </a:solidFill>
              </a:rPr>
              <a:t>/л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/>
              <a:t>у взрослых, </a:t>
            </a:r>
            <a:r>
              <a:rPr lang="en-US" sz="2000" b="1" dirty="0">
                <a:solidFill>
                  <a:srgbClr val="C00000"/>
                </a:solidFill>
              </a:rPr>
              <a:t>&gt;6.7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ммоль</a:t>
            </a:r>
            <a:r>
              <a:rPr lang="ru-RU" sz="2000" b="1" dirty="0">
                <a:solidFill>
                  <a:srgbClr val="C00000"/>
                </a:solidFill>
              </a:rPr>
              <a:t>/л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/>
              <a:t>у детей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err="1"/>
              <a:t>Ксантомы</a:t>
            </a:r>
            <a:r>
              <a:rPr lang="ru-RU" sz="2000" b="1" dirty="0"/>
              <a:t>, </a:t>
            </a:r>
            <a:r>
              <a:rPr lang="ru-RU" sz="2000" b="1" dirty="0" err="1"/>
              <a:t>ксантелазмы</a:t>
            </a:r>
            <a:r>
              <a:rPr lang="ru-RU" sz="2000" b="1" dirty="0"/>
              <a:t>, </a:t>
            </a:r>
            <a:r>
              <a:rPr lang="ru-RU" sz="2000" b="1" dirty="0" smtClean="0"/>
              <a:t>липоидная дуга роговицы </a:t>
            </a:r>
            <a:r>
              <a:rPr lang="ru-RU" sz="2000" b="1" dirty="0"/>
              <a:t>(до 45 лет)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err="1"/>
              <a:t>Генерализованный</a:t>
            </a:r>
            <a:r>
              <a:rPr lang="ru-RU" sz="2000" b="1" dirty="0"/>
              <a:t> атеросклероз и сердечно-сосудистые осложнения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/>
              <a:t>Семейный анамнез ишемической болезни сердца, </a:t>
            </a:r>
            <a:r>
              <a:rPr lang="ru-RU" sz="2000" b="1" dirty="0" smtClean="0"/>
              <a:t>атеросклероза, инсульта, внезапной смерти</a:t>
            </a:r>
            <a:endParaRPr lang="ru-RU" sz="2000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Сердечно-сосудистые события в возрасте до 50 лет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034" y="3873845"/>
            <a:ext cx="6044923" cy="295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7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Заголовок 1">
            <a:extLst>
              <a:ext uri="{FF2B5EF4-FFF2-40B4-BE49-F238E27FC236}">
                <a16:creationId xmlns:a16="http://schemas.microsoft.com/office/drawing/2014/main" id="{F7F4E488-DDFE-32A2-5B0C-DCB56D5E3172}"/>
              </a:ext>
            </a:extLst>
          </p:cNvPr>
          <p:cNvSpPr txBox="1">
            <a:spLocks/>
          </p:cNvSpPr>
          <p:nvPr/>
        </p:nvSpPr>
        <p:spPr>
          <a:xfrm>
            <a:off x="307640" y="549318"/>
            <a:ext cx="11477443" cy="10208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4002B">
                    <a:lumMod val="50000"/>
                  </a:srgbClr>
                </a:solidFill>
                <a:effectLst/>
                <a:uLnTx/>
                <a:uFillTx/>
                <a:latin typeface="Calibri bold"/>
                <a:ea typeface="+mj-ea"/>
                <a:cs typeface="+mj-cs"/>
              </a:rPr>
              <a:t>П</a:t>
            </a:r>
            <a:r>
              <a:rPr lang="ru-RU" b="1" dirty="0" err="1" smtClean="0">
                <a:solidFill>
                  <a:srgbClr val="E4002B">
                    <a:lumMod val="50000"/>
                  </a:srgbClr>
                </a:solidFill>
                <a:latin typeface="Calibri bold"/>
              </a:rPr>
              <a:t>овышение</a:t>
            </a:r>
            <a:r>
              <a:rPr lang="ru-RU" b="1" dirty="0" smtClean="0">
                <a:solidFill>
                  <a:srgbClr val="E4002B">
                    <a:lumMod val="50000"/>
                  </a:srgbClr>
                </a:solidFill>
                <a:latin typeface="Calibri bold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4002B">
                    <a:lumMod val="50000"/>
                  </a:srgbClr>
                </a:solidFill>
                <a:effectLst/>
                <a:uLnTx/>
                <a:uFillTx/>
                <a:latin typeface="Calibri bold"/>
                <a:ea typeface="+mj-ea"/>
                <a:cs typeface="+mj-cs"/>
              </a:rPr>
              <a:t>триглицеридов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4002B">
                    <a:lumMod val="50000"/>
                  </a:srgbClr>
                </a:solidFill>
                <a:effectLst/>
                <a:uLnTx/>
                <a:uFillTx/>
                <a:latin typeface="Calibri bold"/>
                <a:ea typeface="+mj-ea"/>
                <a:cs typeface="+mj-cs"/>
              </a:rPr>
              <a:t>приводит к поражению сосудов и острому панкреатиту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E4002B">
                  <a:lumMod val="50000"/>
                </a:srgbClr>
              </a:solidFill>
              <a:effectLst/>
              <a:uLnTx/>
              <a:uFillTx/>
              <a:latin typeface="Calibri bold"/>
              <a:ea typeface="+mj-ea"/>
              <a:cs typeface="+mj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85B19A5F-2169-C56A-20CC-1CC6EE8D1CEA}"/>
              </a:ext>
            </a:extLst>
          </p:cNvPr>
          <p:cNvSpPr/>
          <p:nvPr/>
        </p:nvSpPr>
        <p:spPr>
          <a:xfrm>
            <a:off x="207874" y="6523231"/>
            <a:ext cx="11477444" cy="2215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ТГ – триглицериды; ХС ЛНП – холестерин липопротеидов низкой плотности; ПНЖК – полиненасыщенные жирные кислоты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/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</a:b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Клинические рекомендации "Нарушения липидного обмена" 2023, https://cr.minzdrav.gov.ru/recomend/752_1 Дата доступа: 10.09.2025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3CCEAC93-2B24-CE42-A3DC-CCF919002B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0608142"/>
              </p:ext>
            </p:extLst>
          </p:nvPr>
        </p:nvGraphicFramePr>
        <p:xfrm>
          <a:off x="1229649" y="3680563"/>
          <a:ext cx="9129402" cy="335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3134">
                  <a:extLst>
                    <a:ext uri="{9D8B030D-6E8A-4147-A177-3AD203B41FA5}">
                      <a16:colId xmlns:a16="http://schemas.microsoft.com/office/drawing/2014/main" val="305385523"/>
                    </a:ext>
                  </a:extLst>
                </a:gridCol>
                <a:gridCol w="3043134">
                  <a:extLst>
                    <a:ext uri="{9D8B030D-6E8A-4147-A177-3AD203B41FA5}">
                      <a16:colId xmlns:a16="http://schemas.microsoft.com/office/drawing/2014/main" val="3381344798"/>
                    </a:ext>
                  </a:extLst>
                </a:gridCol>
                <a:gridCol w="3043134">
                  <a:extLst>
                    <a:ext uri="{9D8B030D-6E8A-4147-A177-3AD203B41FA5}">
                      <a16:colId xmlns:a16="http://schemas.microsoft.com/office/drawing/2014/main" val="3265634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1,7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&lt;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ТГ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2,3 ммоль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л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2,3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&lt; 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ТГ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&lt; 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5,0 ммоль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л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ТГ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≥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5,0 ммоль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л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595059"/>
                  </a:ext>
                </a:extLst>
              </a:tr>
            </a:tbl>
          </a:graphicData>
        </a:graphic>
      </p:graphicFrame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3"/>
          <a:srcRect l="25492" r="50171"/>
          <a:stretch/>
        </p:blipFill>
        <p:spPr>
          <a:xfrm>
            <a:off x="1803635" y="2105783"/>
            <a:ext cx="2155970" cy="154948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/>
          <a:srcRect l="50114" r="24726"/>
          <a:stretch/>
        </p:blipFill>
        <p:spPr>
          <a:xfrm>
            <a:off x="4705584" y="2114172"/>
            <a:ext cx="2228850" cy="154948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/>
          <a:srcRect l="75530" t="3520" r="-65" b="2108"/>
          <a:stretch/>
        </p:blipFill>
        <p:spPr>
          <a:xfrm>
            <a:off x="7688802" y="2167818"/>
            <a:ext cx="2173498" cy="146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5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89772" y="508954"/>
            <a:ext cx="10712741" cy="6048463"/>
            <a:chOff x="1367406" y="713063"/>
            <a:chExt cx="10712741" cy="6048463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1367406" y="713063"/>
              <a:ext cx="10712741" cy="6048463"/>
              <a:chOff x="1367406" y="713063"/>
              <a:chExt cx="10712741" cy="6048463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1367406" y="713063"/>
                <a:ext cx="10712741" cy="60484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3" name="Группа 2"/>
              <p:cNvGrpSpPr/>
              <p:nvPr/>
            </p:nvGrpSpPr>
            <p:grpSpPr>
              <a:xfrm>
                <a:off x="1428270" y="842869"/>
                <a:ext cx="10570966" cy="5796643"/>
                <a:chOff x="958486" y="465364"/>
                <a:chExt cx="10570966" cy="5796643"/>
              </a:xfrm>
            </p:grpSpPr>
            <p:pic>
              <p:nvPicPr>
                <p:cNvPr id="4" name="Рисунок 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1658"/>
                <a:stretch/>
              </p:blipFill>
              <p:spPr>
                <a:xfrm>
                  <a:off x="1026522" y="473529"/>
                  <a:ext cx="10502930" cy="5788478"/>
                </a:xfrm>
                <a:prstGeom prst="rect">
                  <a:avLst/>
                </a:prstGeom>
              </p:spPr>
            </p:pic>
            <p:sp>
              <p:nvSpPr>
                <p:cNvPr id="5" name="Прямоугольник 4"/>
                <p:cNvSpPr/>
                <p:nvPr/>
              </p:nvSpPr>
              <p:spPr>
                <a:xfrm>
                  <a:off x="8123464" y="465364"/>
                  <a:ext cx="800100" cy="653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" name="Прямоугольник 5"/>
                <p:cNvSpPr/>
                <p:nvPr/>
              </p:nvSpPr>
              <p:spPr>
                <a:xfrm>
                  <a:off x="4457700" y="498020"/>
                  <a:ext cx="936171" cy="1796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" name="Прямоугольник 8"/>
                <p:cNvSpPr/>
                <p:nvPr/>
              </p:nvSpPr>
              <p:spPr>
                <a:xfrm>
                  <a:off x="5617029" y="2724150"/>
                  <a:ext cx="892626" cy="1333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" name="Скругленный прямоугольник 10"/>
                <p:cNvSpPr/>
                <p:nvPr/>
              </p:nvSpPr>
              <p:spPr>
                <a:xfrm>
                  <a:off x="3930766" y="2878007"/>
                  <a:ext cx="2350291" cy="673457"/>
                </a:xfrm>
                <a:prstGeom prst="round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 smtClean="0"/>
                    <a:t>Новый </a:t>
                  </a:r>
                  <a:r>
                    <a:rPr lang="ru-RU" dirty="0"/>
                    <a:t>ФР стеноза </a:t>
                  </a:r>
                  <a:r>
                    <a:rPr lang="ru-RU" dirty="0" smtClean="0"/>
                    <a:t>аортального клапана</a:t>
                  </a:r>
                  <a:endParaRPr lang="ru-RU" dirty="0"/>
                </a:p>
              </p:txBody>
            </p:sp>
            <p:sp>
              <p:nvSpPr>
                <p:cNvPr id="12" name="Скругленный прямоугольник 11"/>
                <p:cNvSpPr/>
                <p:nvPr/>
              </p:nvSpPr>
              <p:spPr>
                <a:xfrm>
                  <a:off x="3328850" y="3627793"/>
                  <a:ext cx="2400300" cy="650293"/>
                </a:xfrm>
                <a:prstGeom prst="round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 smtClean="0"/>
                    <a:t>Не является ФР венозных тромбозов</a:t>
                  </a:r>
                  <a:endParaRPr lang="ru-RU" dirty="0"/>
                </a:p>
              </p:txBody>
            </p:sp>
            <p:sp>
              <p:nvSpPr>
                <p:cNvPr id="13" name="Скругленный прямоугольник 12"/>
                <p:cNvSpPr/>
                <p:nvPr/>
              </p:nvSpPr>
              <p:spPr>
                <a:xfrm>
                  <a:off x="958486" y="4008663"/>
                  <a:ext cx="2302328" cy="840923"/>
                </a:xfrm>
                <a:prstGeom prst="round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 smtClean="0"/>
                    <a:t>Уровень ЛП(а) генетически детерминирован </a:t>
                  </a:r>
                  <a:endParaRPr lang="ru-RU" dirty="0"/>
                </a:p>
              </p:txBody>
            </p:sp>
            <p:sp>
              <p:nvSpPr>
                <p:cNvPr id="14" name="Скругленный прямоугольник 13"/>
                <p:cNvSpPr/>
                <p:nvPr/>
              </p:nvSpPr>
              <p:spPr>
                <a:xfrm>
                  <a:off x="7860484" y="619029"/>
                  <a:ext cx="3668968" cy="92946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 smtClean="0"/>
                    <a:t>ЛП(а) должен быть оценен минимум раз в жизни </a:t>
                  </a:r>
                </a:p>
                <a:p>
                  <a:pPr algn="ctr"/>
                  <a:r>
                    <a:rPr lang="ru-RU" dirty="0" smtClean="0"/>
                    <a:t>у всех взрослых </a:t>
                  </a:r>
                  <a:endParaRPr lang="ru-RU" dirty="0"/>
                </a:p>
              </p:txBody>
            </p:sp>
            <p:sp>
              <p:nvSpPr>
                <p:cNvPr id="15" name="Скругленный прямоугольник 14"/>
                <p:cNvSpPr/>
                <p:nvPr/>
              </p:nvSpPr>
              <p:spPr>
                <a:xfrm>
                  <a:off x="7860484" y="2078264"/>
                  <a:ext cx="3668968" cy="929464"/>
                </a:xfrm>
                <a:prstGeom prst="roundRect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 smtClean="0"/>
                    <a:t>Интерпретация уровня ЛП(а) проводится в контексте </a:t>
                  </a:r>
                </a:p>
                <a:p>
                  <a:pPr algn="ctr"/>
                  <a:r>
                    <a:rPr lang="ru-RU" dirty="0" smtClean="0"/>
                    <a:t>с глобальным ССР</a:t>
                  </a:r>
                  <a:endParaRPr lang="ru-RU" dirty="0"/>
                </a:p>
              </p:txBody>
            </p:sp>
            <p:sp>
              <p:nvSpPr>
                <p:cNvPr id="16" name="Скругленный прямоугольник 15"/>
                <p:cNvSpPr/>
                <p:nvPr/>
              </p:nvSpPr>
              <p:spPr>
                <a:xfrm>
                  <a:off x="7860484" y="3520829"/>
                  <a:ext cx="3668968" cy="929464"/>
                </a:xfrm>
                <a:prstGeom prst="round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/>
                    <a:t>Фокус на </a:t>
                  </a:r>
                  <a:r>
                    <a:rPr lang="ru-RU" dirty="0" smtClean="0"/>
                    <a:t>управление известными ФР: коррекция </a:t>
                  </a:r>
                  <a:r>
                    <a:rPr lang="ru-RU" dirty="0"/>
                    <a:t>образа жизни </a:t>
                  </a:r>
                  <a:endParaRPr lang="ru-RU" dirty="0" smtClean="0"/>
                </a:p>
                <a:p>
                  <a:pPr algn="ctr"/>
                  <a:r>
                    <a:rPr lang="ru-RU" dirty="0" smtClean="0"/>
                    <a:t>и медикаментозная терапия</a:t>
                  </a:r>
                  <a:endParaRPr lang="ru-RU" dirty="0"/>
                </a:p>
              </p:txBody>
            </p:sp>
            <p:sp>
              <p:nvSpPr>
                <p:cNvPr id="17" name="Скругленный прямоугольник 16"/>
                <p:cNvSpPr/>
                <p:nvPr/>
              </p:nvSpPr>
              <p:spPr>
                <a:xfrm>
                  <a:off x="7860484" y="5027544"/>
                  <a:ext cx="3668968" cy="929464"/>
                </a:xfrm>
                <a:prstGeom prst="roundRect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 smtClean="0"/>
                    <a:t>Специфическая фармакотерапия </a:t>
                  </a:r>
                  <a:r>
                    <a:rPr lang="ru-RU" dirty="0" err="1" smtClean="0"/>
                    <a:t>гиперлипопротеинемии</a:t>
                  </a:r>
                  <a:r>
                    <a:rPr lang="ru-RU" dirty="0" smtClean="0"/>
                    <a:t>(а) находится в фазах </a:t>
                  </a:r>
                  <a:r>
                    <a:rPr lang="en-US" dirty="0" smtClean="0"/>
                    <a:t>II/III </a:t>
                  </a:r>
                  <a:r>
                    <a:rPr lang="ru-RU" dirty="0" smtClean="0"/>
                    <a:t>РКИ</a:t>
                  </a:r>
                  <a:endParaRPr lang="ru-RU" dirty="0"/>
                </a:p>
              </p:txBody>
            </p:sp>
          </p:grpSp>
        </p:grpSp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3"/>
            <a:srcRect l="27005"/>
            <a:stretch/>
          </p:blipFill>
          <p:spPr>
            <a:xfrm>
              <a:off x="2147207" y="5223850"/>
              <a:ext cx="898067" cy="1193279"/>
            </a:xfrm>
            <a:prstGeom prst="rect">
              <a:avLst/>
            </a:prstGeom>
          </p:spPr>
        </p:pic>
        <p:pic>
          <p:nvPicPr>
            <p:cNvPr id="25" name="Picture 2" descr="ДНК royalty-free 3d model - Preview no.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971160">
              <a:off x="1898761" y="5168324"/>
              <a:ext cx="1393333" cy="1393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3"/>
            <a:srcRect l="27005"/>
            <a:stretch/>
          </p:blipFill>
          <p:spPr>
            <a:xfrm>
              <a:off x="3730598" y="4663109"/>
              <a:ext cx="2035085" cy="1193279"/>
            </a:xfrm>
            <a:prstGeom prst="rect">
              <a:avLst/>
            </a:prstGeom>
          </p:spPr>
        </p:pic>
        <p:sp>
          <p:nvSpPr>
            <p:cNvPr id="27" name="Прямоугольник 26"/>
            <p:cNvSpPr/>
            <p:nvPr/>
          </p:nvSpPr>
          <p:spPr>
            <a:xfrm>
              <a:off x="4849586" y="5405049"/>
              <a:ext cx="2367643" cy="12161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Picture 6" descr="Trombose | Cyberpoli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02" r="35584"/>
            <a:stretch/>
          </p:blipFill>
          <p:spPr bwMode="auto">
            <a:xfrm flipH="1">
              <a:off x="4713044" y="4721328"/>
              <a:ext cx="599692" cy="1938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Знак запрета 29"/>
            <p:cNvSpPr/>
            <p:nvPr/>
          </p:nvSpPr>
          <p:spPr>
            <a:xfrm>
              <a:off x="4433481" y="5176827"/>
              <a:ext cx="1175145" cy="1167326"/>
            </a:xfrm>
            <a:prstGeom prst="noSmoking">
              <a:avLst>
                <a:gd name="adj" fmla="val 5412"/>
              </a:avLst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4998784" y="965332"/>
              <a:ext cx="2879752" cy="21158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6775333" y="3242522"/>
              <a:ext cx="1251857" cy="12161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20546" y="3697512"/>
              <a:ext cx="310703" cy="217492"/>
            </a:xfrm>
            <a:prstGeom prst="rect">
              <a:avLst/>
            </a:prstGeom>
          </p:spPr>
        </p:pic>
        <p:sp>
          <p:nvSpPr>
            <p:cNvPr id="35" name="Скругленный прямоугольник 34"/>
            <p:cNvSpPr/>
            <p:nvPr/>
          </p:nvSpPr>
          <p:spPr>
            <a:xfrm>
              <a:off x="4962383" y="1139701"/>
              <a:ext cx="2467117" cy="67345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ЛП(а) </a:t>
              </a:r>
              <a:r>
                <a:rPr lang="en-US" b="1" dirty="0" smtClean="0"/>
                <a:t>&gt;50 </a:t>
              </a:r>
              <a:r>
                <a:rPr lang="ru-RU" b="1" dirty="0" smtClean="0"/>
                <a:t>мг/</a:t>
              </a:r>
              <a:r>
                <a:rPr lang="ru-RU" b="1" dirty="0" err="1" smtClean="0"/>
                <a:t>дл</a:t>
              </a:r>
              <a:endParaRPr lang="ru-RU" b="1" dirty="0" smtClean="0"/>
            </a:p>
            <a:p>
              <a:pPr algn="ctr"/>
              <a:r>
                <a:rPr lang="ru-RU" dirty="0" smtClean="0"/>
                <a:t>независимый ФР АССЗ</a:t>
              </a:r>
              <a:endParaRPr lang="ru-RU" dirty="0"/>
            </a:p>
          </p:txBody>
        </p:sp>
        <p:pic>
          <p:nvPicPr>
            <p:cNvPr id="1026" name="Picture 2" descr="https://www.swiss-heart-valve-center.com/wp-content/uploads/2020/02/Aortenstenose-Herzklappen.jpe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2415" y="3637430"/>
              <a:ext cx="1748612" cy="2321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previews.123rf.com/images/lightwise/lightwise2211/lightwise221100015/194015569-atherosclerosis-and-stroke-as-a-brain-disorder-caused-by-blood-cells-blocked-by-fat-and-cholesterol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0" t="3881" r="4283" b="3779"/>
            <a:stretch/>
          </p:blipFill>
          <p:spPr bwMode="auto">
            <a:xfrm>
              <a:off x="5434722" y="1775873"/>
              <a:ext cx="2333257" cy="1460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Прямоугольник 32"/>
          <p:cNvSpPr/>
          <p:nvPr/>
        </p:nvSpPr>
        <p:spPr>
          <a:xfrm>
            <a:off x="0" y="6902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Липопротеин(а) как фактора глобального сердечно-сосудистого риска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6574809"/>
            <a:ext cx="12192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imes New Roman" panose="02020603050405020304" pitchFamily="18" charset="0"/>
              </a:rPr>
              <a:t>Kronenberg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ea typeface="Times New Roman" panose="02020603050405020304" pitchFamily="18" charset="0"/>
              </a:rPr>
              <a:t> F, Mora S,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imes New Roman" panose="02020603050405020304" pitchFamily="18" charset="0"/>
              </a:rPr>
              <a:t>Stroes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ea typeface="Times New Roman" panose="02020603050405020304" pitchFamily="18" charset="0"/>
              </a:rPr>
              <a:t> ESG, et al. Lipoprotein(a) in atherosclerotic cardiovascular disease and aortic stenosis: a European Atherosclerosis Society consensus statement.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imes New Roman" panose="02020603050405020304" pitchFamily="18" charset="0"/>
              </a:rPr>
              <a:t>Eur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ea typeface="Times New Roman" panose="02020603050405020304" pitchFamily="18" charset="0"/>
              </a:rPr>
              <a:t> Heart J 2022;43:3925-46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85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161" y="2550971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Какой уровень плохого холестерина </a:t>
            </a:r>
          </a:p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обеспечит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здоровые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сосуды </a:t>
            </a:r>
          </a:p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при метаболическом синдроме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и не только?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9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A2323BE3-B076-4D96-5BD4-C5ACBBD8975F}"/>
              </a:ext>
            </a:extLst>
          </p:cNvPr>
          <p:cNvSpPr/>
          <p:nvPr/>
        </p:nvSpPr>
        <p:spPr>
          <a:xfrm>
            <a:off x="715419" y="1243907"/>
            <a:ext cx="10797312" cy="72423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588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1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675D796-DF64-39E6-E477-F52E4B36D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395" y="237503"/>
            <a:ext cx="8753341" cy="653750"/>
          </a:xfrm>
        </p:spPr>
        <p:txBody>
          <a:bodyPr>
            <a:noAutofit/>
          </a:bodyPr>
          <a:lstStyle/>
          <a:p>
            <a:pPr algn="ctr"/>
            <a:r>
              <a:rPr lang="ru-RU" sz="2844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Клинические рекомендации 2023 г. </a:t>
            </a:r>
            <a:br>
              <a:rPr lang="ru-RU" sz="2844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ru-RU" sz="2844" b="1" dirty="0">
                <a:solidFill>
                  <a:srgbClr val="C00000"/>
                </a:solidFill>
                <a:latin typeface="+mn-lt"/>
              </a:rPr>
              <a:t>Категории сердечно-сосудистого риска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FFDD2-47DE-399B-33F2-B5820AF4E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2" y="6156961"/>
            <a:ext cx="11055019" cy="421476"/>
          </a:xfrm>
        </p:spPr>
        <p:txBody>
          <a:bodyPr/>
          <a:lstStyle/>
          <a:p>
            <a:pPr defTabSz="914388">
              <a:defRPr/>
            </a:pPr>
            <a:r>
              <a:rPr lang="ru-RU" sz="800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ССЗ — сердечно-сосудистые заболевания</a:t>
            </a:r>
            <a:r>
              <a:rPr lang="ru-RU" sz="8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; </a:t>
            </a:r>
            <a:r>
              <a:rPr lang="ru-RU" sz="8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ХС – холестерин; </a:t>
            </a:r>
            <a:r>
              <a:rPr lang="ru-RU" sz="800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ЛНП - л</a:t>
            </a:r>
            <a:r>
              <a:rPr lang="ru-RU" sz="8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ипопротеиды низкой плотности; ОКС - острый коронарный синдром, ИБС - ишемическая болезнь сердца; ЧКВ- чрескожное коронарное вмешательство; КШ – коронарное шунтирование; ТИА - транзиторная ишемическая атака; АСБ - атеросклеротическая бляшка; СД – сахарный диабет; </a:t>
            </a:r>
            <a:r>
              <a:rPr lang="ru-RU" sz="800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ФР — фактор риска; ХБП — хроническая болезнь почек; СКФ — скорость клубочковой фильтрации; СГХС — семейная </a:t>
            </a:r>
            <a:r>
              <a:rPr lang="ru-RU" sz="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гиперхолестеринемия</a:t>
            </a:r>
            <a:r>
              <a:rPr lang="ru-RU" sz="800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; </a:t>
            </a:r>
            <a:r>
              <a:rPr lang="ru-RU" sz="8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ОХС- общий холестерин; АД - артериальное давление; </a:t>
            </a:r>
            <a:r>
              <a:rPr 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SCORE - </a:t>
            </a:r>
            <a:r>
              <a:rPr lang="ru-RU" sz="8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системная оценка коронарного риска</a:t>
            </a:r>
            <a:r>
              <a:rPr 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/</a:t>
            </a:r>
          </a:p>
          <a:p>
            <a:pPr defTabSz="914388">
              <a:defRPr/>
            </a:pPr>
            <a:r>
              <a:rPr 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1</a:t>
            </a:r>
            <a:r>
              <a:rPr lang="ru-RU" sz="800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.  Федеральные клинические рекомендации «Нарушения липидного обмена» МЗ РФ, 2023 г</a:t>
            </a:r>
            <a:r>
              <a:rPr 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.</a:t>
            </a:r>
            <a:endParaRPr lang="ru-RU" sz="800" dirty="0">
              <a:solidFill>
                <a:prstClr val="black">
                  <a:lumMod val="50000"/>
                  <a:lumOff val="50000"/>
                </a:prstClr>
              </a:solidFill>
              <a:latin typeface="Arial"/>
              <a:cs typeface="Arial"/>
            </a:endParaRPr>
          </a:p>
          <a:p>
            <a:pPr defTabSz="914388">
              <a:defRPr/>
            </a:pPr>
            <a:endParaRPr lang="ru-RU" sz="800" dirty="0">
              <a:solidFill>
                <a:prstClr val="black">
                  <a:lumMod val="50000"/>
                  <a:lumOff val="50000"/>
                </a:prstClr>
              </a:solidFill>
              <a:latin typeface="Arial"/>
              <a:cs typeface="Arial"/>
            </a:endParaRP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6D2993F4-9A28-87C7-1524-C1C8C3E68D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966905"/>
              </p:ext>
            </p:extLst>
          </p:nvPr>
        </p:nvGraphicFramePr>
        <p:xfrm>
          <a:off x="707047" y="1236616"/>
          <a:ext cx="10788268" cy="48034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8220">
                  <a:extLst>
                    <a:ext uri="{9D8B030D-6E8A-4147-A177-3AD203B41FA5}">
                      <a16:colId xmlns:a16="http://schemas.microsoft.com/office/drawing/2014/main" val="4273726098"/>
                    </a:ext>
                  </a:extLst>
                </a:gridCol>
                <a:gridCol w="7628608">
                  <a:extLst>
                    <a:ext uri="{9D8B030D-6E8A-4147-A177-3AD203B41FA5}">
                      <a16:colId xmlns:a16="http://schemas.microsoft.com/office/drawing/2014/main" val="1809802773"/>
                    </a:ext>
                  </a:extLst>
                </a:gridCol>
                <a:gridCol w="1341440">
                  <a:extLst>
                    <a:ext uri="{9D8B030D-6E8A-4147-A177-3AD203B41FA5}">
                      <a16:colId xmlns:a16="http://schemas.microsoft.com/office/drawing/2014/main" val="2373029648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Сердечно-сосудистый риск</a:t>
                      </a:r>
                      <a:r>
                        <a:rPr lang="ru-RU" sz="13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3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Определение</a:t>
                      </a:r>
                      <a:r>
                        <a:rPr lang="ru-RU" sz="13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3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Целевой уровень </a:t>
                      </a:r>
                    </a:p>
                    <a:p>
                      <a:pPr algn="ctr"/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ХС ЛНП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770014"/>
                  </a:ext>
                </a:extLst>
              </a:tr>
              <a:tr h="572619">
                <a:tc>
                  <a:txBody>
                    <a:bodyPr/>
                    <a:lstStyle/>
                    <a:p>
                      <a:r>
                        <a:rPr lang="ru-RU" sz="13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Экстремальный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Наличие 2 и более сердечно-сосудистых осложнений в течение 2 лет, несмотря на оптимальную </a:t>
                      </a:r>
                      <a:r>
                        <a:rPr lang="ru-RU" sz="1000" b="1" i="0" u="none" strike="noStrike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гиполипидемическую</a:t>
                      </a:r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терапию и/или достигнутый уровень ХС ЛНП &lt;1,4 ммоль/л.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&lt;1,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ммоль/л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272098"/>
                  </a:ext>
                </a:extLst>
              </a:tr>
              <a:tr h="1240672">
                <a:tc>
                  <a:txBody>
                    <a:bodyPr/>
                    <a:lstStyle/>
                    <a:p>
                      <a:r>
                        <a:rPr lang="ru-RU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Очень высокий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Документированное атеросклеротическое ССЗ, клинически или по результатам обследования, включая ОКС, ИБС, ЧКВ, КШ или другие операции на артериях, инсульт/ТИА, поражения периферических артерий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Атеросклеротическое ССЗ по данным обследований – значимая АСБ (стеноз &gt;50%)</a:t>
                      </a:r>
                    </a:p>
                    <a:p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СД + поражение органов-мишеней, &gt;3 ФР, а также раннее начало СД с длительностью &gt;20 лет</a:t>
                      </a:r>
                    </a:p>
                    <a:p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ХБП с СКФ &lt;30 мл/мин/1,73 м²</a:t>
                      </a:r>
                    </a:p>
                    <a:p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050" b="1" i="0" u="none" strike="noStrike" kern="1200" baseline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СГХС в сочетании с ФР или с АССЗ</a:t>
                      </a:r>
                      <a:endParaRPr lang="ru-RU" sz="1000" b="1" i="0" u="none" strike="noStrike" kern="1200" baseline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SCORE2</a:t>
                      </a:r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&gt;7,5% (&lt;50 лет), &gt;10% (50-69 лет), &gt;15% (&gt;70 лет)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&lt;1,4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ммоль/л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612950"/>
                  </a:ext>
                </a:extLst>
              </a:tr>
              <a:tr h="1081612">
                <a:tc>
                  <a:txBody>
                    <a:bodyPr/>
                    <a:lstStyle/>
                    <a:p>
                      <a:r>
                        <a:rPr lang="ru-RU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Высокий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Значимо выраженный ФР — ОХС &gt;8 ммоль/л и/или ХС ЛНП &gt;4,9 ммоль/л и/или АД &gt;180/110 мм </a:t>
                      </a:r>
                      <a:r>
                        <a:rPr lang="ru-RU" sz="1000" b="1" i="0" u="none" strike="noStrike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рт.ст</a:t>
                      </a:r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050" b="1" i="0" u="none" strike="noStrike" kern="1200" baseline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СГХС без ФР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СД без поражения органов-мишеней, СД &gt;10 лет или с ФР</a:t>
                      </a:r>
                      <a:r>
                        <a:rPr lang="en-US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ХБП с СКФ 30-59 мл/мин/1,73 м2</a:t>
                      </a:r>
                    </a:p>
                    <a:p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Гемодинамически незначимый атеросклероз </a:t>
                      </a:r>
                      <a:r>
                        <a:rPr lang="ru-RU" sz="1000" b="1" i="0" u="none" strike="noStrike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некоронарных</a:t>
                      </a:r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артерий (стеноз(-ы) &gt;25-49%)</a:t>
                      </a:r>
                    </a:p>
                    <a:p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SCORE2</a:t>
                      </a:r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2,5% — 7,5% (&lt;50 лет), 5-10% (50-69 лет), 7,5-15%</a:t>
                      </a:r>
                      <a:r>
                        <a:rPr lang="en-US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(&gt;70 лет)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&lt;1,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ммоль/л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226043"/>
                  </a:ext>
                </a:extLst>
              </a:tr>
              <a:tr h="604430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Умеренный </a:t>
                      </a:r>
                      <a:endParaRPr lang="ru-RU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Молодые пациенты (СД 1-го типа моложе 35 лет, СД 2-го типа моложе 50 лет) с длительностью СД &lt;10 лет без поражения органов-мишеней и ФР</a:t>
                      </a:r>
                    </a:p>
                    <a:p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SCORE2</a:t>
                      </a:r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&lt;2,5% (&lt;50 лет), &lt;5% (50-69 лет), &lt;7,5% (&gt;70 лет)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&lt;2,6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ммоль/л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662911"/>
                  </a:ext>
                </a:extLst>
              </a:tr>
              <a:tr h="572619">
                <a:tc>
                  <a:txBody>
                    <a:bodyPr/>
                    <a:lstStyle/>
                    <a:p>
                      <a:r>
                        <a:rPr lang="ru-RU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Низкий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SCORE2</a:t>
                      </a:r>
                      <a:r>
                        <a:rPr lang="ru-RU" sz="1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&lt;1,0%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&lt;3,0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ммоль/л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660372"/>
                  </a:ext>
                </a:extLst>
              </a:tr>
            </a:tbl>
          </a:graphicData>
        </a:graphic>
      </p:graphicFrame>
      <p:pic>
        <p:nvPicPr>
          <p:cNvPr id="7" name="Picture 2" descr="Министерство здравоохранения Российской Федерации">
            <a:extLst>
              <a:ext uri="{FF2B5EF4-FFF2-40B4-BE49-F238E27FC236}">
                <a16:creationId xmlns:a16="http://schemas.microsoft.com/office/drawing/2014/main" id="{8461C94A-3E4E-49AC-6D40-D938BAACB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0" y="38639"/>
            <a:ext cx="852614" cy="852614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A209BC-9CD2-E84C-B325-3AFBADEBD3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999">
            <a:off x="11162376" y="784835"/>
            <a:ext cx="954500" cy="47725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0148209" y="2784025"/>
            <a:ext cx="1347107" cy="83275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0153656" y="3891645"/>
            <a:ext cx="1347107" cy="83275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93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059FF61-E6BC-01CE-DDE5-2DF4B146DE52}"/>
              </a:ext>
            </a:extLst>
          </p:cNvPr>
          <p:cNvSpPr txBox="1">
            <a:spLocks/>
          </p:cNvSpPr>
          <p:nvPr/>
        </p:nvSpPr>
        <p:spPr>
          <a:xfrm>
            <a:off x="305322" y="560362"/>
            <a:ext cx="10931236" cy="653750"/>
          </a:xfrm>
          <a:prstGeom prst="rect">
            <a:avLst/>
          </a:prstGeom>
          <a:noFill/>
          <a:ln w="0">
            <a:noFill/>
          </a:ln>
        </p:spPr>
        <p:txBody>
          <a:bodyPr vert="horz" lIns="0" tIns="6986" rIns="0" bIns="0" rtlCol="0" anchor="t">
            <a:noAutofit/>
          </a:bodyPr>
          <a:lstStyle>
            <a:defPPr>
              <a:defRPr lang="ru-RU"/>
            </a:defPPr>
            <a:lvl1pPr marL="23140" algn="ctr">
              <a:lnSpc>
                <a:spcPct val="101000"/>
              </a:lnSpc>
              <a:spcBef>
                <a:spcPts val="55"/>
              </a:spcBef>
              <a:defRPr sz="32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marL="23140" marR="0" lvl="0" indent="0" algn="ctr" defTabSz="914400" rtl="0" eaLnBrk="1" fontAlgn="auto" latinLnBrk="0" hangingPunct="1">
              <a:lnSpc>
                <a:spcPct val="101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E4002B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Целевые показатели липидного спектра сыворотки крови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E4002B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AC83377-1A1B-8B8E-8F3E-829371F416ED}"/>
              </a:ext>
            </a:extLst>
          </p:cNvPr>
          <p:cNvSpPr txBox="1">
            <a:spLocks/>
          </p:cNvSpPr>
          <p:nvPr/>
        </p:nvSpPr>
        <p:spPr>
          <a:xfrm>
            <a:off x="9143478" y="6340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2A81BC-389B-4A5E-B8CF-5698676595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2D4AB7-CE59-3D0F-0740-4D5074D0B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14" y="2096463"/>
            <a:ext cx="10564644" cy="229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вал 2"/>
          <p:cNvSpPr/>
          <p:nvPr/>
        </p:nvSpPr>
        <p:spPr>
          <a:xfrm>
            <a:off x="2677889" y="3682094"/>
            <a:ext cx="1738993" cy="3837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AC2A649-C2BE-E486-9BE7-D23EB4E5BD7D}"/>
              </a:ext>
            </a:extLst>
          </p:cNvPr>
          <p:cNvSpPr/>
          <p:nvPr/>
        </p:nvSpPr>
        <p:spPr>
          <a:xfrm>
            <a:off x="11973377" y="2194560"/>
            <a:ext cx="213360" cy="13919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F328AD-EADD-FDF5-D9C3-D3772F97C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D85A2B-DE78-BE09-87D7-B04210E8E8A6}"/>
              </a:ext>
            </a:extLst>
          </p:cNvPr>
          <p:cNvSpPr txBox="1"/>
          <p:nvPr/>
        </p:nvSpPr>
        <p:spPr>
          <a:xfrm rot="5400000">
            <a:off x="11232474" y="2848764"/>
            <a:ext cx="153924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RUS2374033 (v1.1)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164AA77C-E305-2615-BE35-2BC82B17B3C4}"/>
              </a:ext>
            </a:extLst>
          </p:cNvPr>
          <p:cNvSpPr txBox="1">
            <a:spLocks/>
          </p:cNvSpPr>
          <p:nvPr/>
        </p:nvSpPr>
        <p:spPr>
          <a:xfrm>
            <a:off x="671914" y="6297638"/>
            <a:ext cx="10022018" cy="322413"/>
          </a:xfr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2" marR="0" lvl="0" indent="0" algn="l" defTabSz="514355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ХС ЛВП — холестерин липопротеидов высокой плотности; ОХС - общий холестерин; ХС ЛНП — холестерин липопротеидов низкой плотности; ТГ – триглицериды. </a:t>
            </a:r>
            <a:b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</a:b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ХС </a:t>
            </a: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неЛВП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 – холестерин </a:t>
            </a: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нелипопротеинов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 высокой плотности, ЛП(а) липопротеин (а) малое</a:t>
            </a:r>
            <a:b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</a:b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Клинические рекомендации "Нарушения липидного обмена" 2023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[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Электронный ресурс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]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 //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URL: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https://cr.minzdrav.gov.ru/recomend/752_1 Дата доступа: 29.09.2025</a:t>
            </a:r>
            <a:endParaRPr kumimoji="0" lang="ru-RU" sz="7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161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0A1E699-62C5-653A-F3CC-3A3D8BD9F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197698"/>
            <a:ext cx="11649810" cy="997196"/>
          </a:xfrm>
          <a:noFill/>
        </p:spPr>
        <p:txBody>
          <a:bodyPr vert="horz" wrap="square" lIns="0" tIns="0" rIns="0" bIns="0" rtlCol="0" anchor="b">
            <a:spAutoFit/>
          </a:bodyPr>
          <a:lstStyle/>
          <a:p>
            <a:pPr algn="ctr"/>
            <a:r>
              <a:rPr lang="ru-RU" sz="3600" b="1" dirty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Определение сердечно-сосудистого риска </a:t>
            </a:r>
            <a:br>
              <a:rPr lang="ru-RU" sz="3600" b="1" dirty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учетом уровня липопротеина(а)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C85C7-BA31-E14C-E8C9-BE870ADDF6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295400" y="648622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Лп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(а)- липопротеин(а)</a:t>
            </a:r>
            <a:endParaRPr kumimoji="0" lang="uk-UA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E5E0F49-128F-B01D-C4AA-066741C0B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559918"/>
              </p:ext>
            </p:extLst>
          </p:nvPr>
        </p:nvGraphicFramePr>
        <p:xfrm>
          <a:off x="580046" y="2159220"/>
          <a:ext cx="10854309" cy="2820133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618103">
                  <a:extLst>
                    <a:ext uri="{9D8B030D-6E8A-4147-A177-3AD203B41FA5}">
                      <a16:colId xmlns:a16="http://schemas.microsoft.com/office/drawing/2014/main" val="3545288152"/>
                    </a:ext>
                  </a:extLst>
                </a:gridCol>
                <a:gridCol w="3618103">
                  <a:extLst>
                    <a:ext uri="{9D8B030D-6E8A-4147-A177-3AD203B41FA5}">
                      <a16:colId xmlns:a16="http://schemas.microsoft.com/office/drawing/2014/main" val="2173222760"/>
                    </a:ext>
                  </a:extLst>
                </a:gridCol>
                <a:gridCol w="3618103">
                  <a:extLst>
                    <a:ext uri="{9D8B030D-6E8A-4147-A177-3AD203B41FA5}">
                      <a16:colId xmlns:a16="http://schemas.microsoft.com/office/drawing/2014/main" val="651540767"/>
                    </a:ext>
                  </a:extLst>
                </a:gridCol>
              </a:tblGrid>
              <a:tr h="519913">
                <a:tc>
                  <a:txBody>
                    <a:bodyPr/>
                    <a:lstStyle/>
                    <a:p>
                      <a:pPr algn="ctr"/>
                      <a:r>
                        <a:rPr lang="ru-RU" sz="2100" b="1"/>
                        <a:t>Оцениваемый риск АССЗ</a:t>
                      </a:r>
                      <a:r>
                        <a:rPr lang="en-US" sz="2100" b="1"/>
                        <a:t>*</a:t>
                      </a:r>
                      <a:endParaRPr lang="ru-RU" sz="2100" b="1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err="1"/>
                        <a:t>Лп</a:t>
                      </a:r>
                      <a:r>
                        <a:rPr lang="ru-RU" sz="2100" b="1" dirty="0"/>
                        <a:t>(а) </a:t>
                      </a:r>
                      <a:r>
                        <a:rPr lang="ru-RU" sz="2100" b="1" dirty="0" err="1"/>
                        <a:t>нмоль</a:t>
                      </a:r>
                      <a:r>
                        <a:rPr lang="ru-RU" sz="2100" b="1" dirty="0"/>
                        <a:t>/мл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err="1"/>
                        <a:t>Лп</a:t>
                      </a:r>
                      <a:r>
                        <a:rPr lang="ru-RU" sz="2100" b="1" dirty="0"/>
                        <a:t>(а) </a:t>
                      </a:r>
                      <a:r>
                        <a:rPr lang="ru-RU" sz="2100" b="1" dirty="0" smtClean="0"/>
                        <a:t>мг/</a:t>
                      </a:r>
                      <a:r>
                        <a:rPr lang="ru-RU" sz="2100" b="1" dirty="0" err="1" smtClean="0"/>
                        <a:t>дл</a:t>
                      </a:r>
                      <a:endParaRPr lang="ru-RU" sz="21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12608668"/>
                  </a:ext>
                </a:extLst>
              </a:tr>
              <a:tr h="575055">
                <a:tc>
                  <a:txBody>
                    <a:bodyPr/>
                    <a:lstStyle/>
                    <a:p>
                      <a:r>
                        <a:rPr lang="ru-RU" sz="2100" b="1"/>
                        <a:t>Низкий </a:t>
                      </a:r>
                    </a:p>
                  </a:txBody>
                  <a:tcPr marL="121920" marR="121920" marT="60960" marB="6096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&lt;</a:t>
                      </a:r>
                      <a:r>
                        <a:rPr lang="ru-RU" sz="2100" b="1" dirty="0" smtClean="0"/>
                        <a:t>75</a:t>
                      </a:r>
                      <a:endParaRPr lang="ru-RU" sz="2100" b="1" dirty="0"/>
                    </a:p>
                  </a:txBody>
                  <a:tcPr marL="121920" marR="121920" marT="60960" marB="6096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&lt;</a:t>
                      </a:r>
                      <a:r>
                        <a:rPr lang="ru-RU" sz="2100" b="1" dirty="0" smtClean="0"/>
                        <a:t>3</a:t>
                      </a:r>
                      <a:r>
                        <a:rPr lang="en-US" sz="2100" b="1" dirty="0" smtClean="0"/>
                        <a:t>0</a:t>
                      </a:r>
                      <a:endParaRPr lang="ru-RU" sz="2100" b="1" dirty="0"/>
                    </a:p>
                  </a:txBody>
                  <a:tcPr marL="121920" marR="121920" marT="60960" marB="6096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603632"/>
                  </a:ext>
                </a:extLst>
              </a:tr>
              <a:tr h="575055">
                <a:tc>
                  <a:txBody>
                    <a:bodyPr/>
                    <a:lstStyle/>
                    <a:p>
                      <a:r>
                        <a:rPr lang="ru-RU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Умеренный</a:t>
                      </a:r>
                    </a:p>
                  </a:txBody>
                  <a:tcPr marL="121920" marR="121920" marT="60960" marB="6096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/>
                        <a:t>75-105</a:t>
                      </a:r>
                      <a:endParaRPr lang="ru-RU" sz="2100" b="1" dirty="0"/>
                    </a:p>
                  </a:txBody>
                  <a:tcPr marL="121920" marR="121920" marT="60960" marB="6096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/>
                        <a:t>3</a:t>
                      </a:r>
                      <a:r>
                        <a:rPr lang="ru-RU" sz="2100" b="1" dirty="0" smtClean="0"/>
                        <a:t>0-90</a:t>
                      </a:r>
                      <a:endParaRPr lang="ru-RU" sz="2100" b="1" dirty="0"/>
                    </a:p>
                  </a:txBody>
                  <a:tcPr marL="121920" marR="121920" marT="60960" marB="6096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092567"/>
                  </a:ext>
                </a:extLst>
              </a:tr>
              <a:tr h="575055">
                <a:tc>
                  <a:txBody>
                    <a:bodyPr/>
                    <a:lstStyle/>
                    <a:p>
                      <a:r>
                        <a:rPr lang="ru-RU" sz="21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Высокий</a:t>
                      </a:r>
                    </a:p>
                  </a:txBody>
                  <a:tcPr marL="121920" marR="121920" marT="60960" marB="6096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/>
                        <a:t>105-400</a:t>
                      </a:r>
                      <a:endParaRPr lang="ru-RU" sz="2100" b="1" dirty="0"/>
                    </a:p>
                  </a:txBody>
                  <a:tcPr marL="121920" marR="121920" marT="60960" marB="6096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90-180</a:t>
                      </a:r>
                      <a:endParaRPr lang="ru-RU" sz="2100" b="1" dirty="0"/>
                    </a:p>
                  </a:txBody>
                  <a:tcPr marL="121920" marR="121920" marT="60960" marB="6096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234286"/>
                  </a:ext>
                </a:extLst>
              </a:tr>
              <a:tr h="575055">
                <a:tc>
                  <a:txBody>
                    <a:bodyPr/>
                    <a:lstStyle/>
                    <a:p>
                      <a:r>
                        <a:rPr lang="ru-RU" sz="2100" b="1" dirty="0">
                          <a:solidFill>
                            <a:srgbClr val="C00000"/>
                          </a:solidFill>
                        </a:rPr>
                        <a:t>Очень высокий</a:t>
                      </a:r>
                    </a:p>
                  </a:txBody>
                  <a:tcPr marL="121920" marR="121920" marT="60960" marB="6096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/>
                        <a:t>&gt;400</a:t>
                      </a:r>
                      <a:endParaRPr lang="ru-RU" sz="2100" b="1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&gt;180</a:t>
                      </a:r>
                      <a:endParaRPr lang="ru-RU" sz="21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33989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2E1DA15-0F2A-3E7E-D859-F19D23709287}"/>
              </a:ext>
            </a:extLst>
          </p:cNvPr>
          <p:cNvSpPr txBox="1"/>
          <p:nvPr/>
        </p:nvSpPr>
        <p:spPr>
          <a:xfrm>
            <a:off x="488382" y="5144424"/>
            <a:ext cx="9933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</a:t>
            </a: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Низкий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сердечно-сосудистый риск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&lt;10%</a:t>
            </a: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умеренный 10-15%, высокий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&gt;15% </a:t>
            </a: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развития ССЗ в ближайшие 5 лет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CDD8C6-553B-0642-CD58-AB27545D1595}"/>
              </a:ext>
            </a:extLst>
          </p:cNvPr>
          <p:cNvSpPr txBox="1"/>
          <p:nvPr/>
        </p:nvSpPr>
        <p:spPr>
          <a:xfrm>
            <a:off x="151352" y="6286170"/>
            <a:ext cx="11889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Australian Atherosclerosis Society Position Statement on Lipoprotein(a): Clinical and Implementation Recommendations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Heart, Lung and Circulation 2022;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https://doi.org/10.1016/j.hlc.2022.11.015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Article in press. </a:t>
            </a:r>
            <a:endParaRPr kumimoji="0" lang="ru-RU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35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161" y="2550971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Что делать при повышении плохого холестерина </a:t>
            </a:r>
          </a:p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при метаболическом синдроме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и не только?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Министерство здравоохранения Российской Федерации">
            <a:extLst>
              <a:ext uri="{FF2B5EF4-FFF2-40B4-BE49-F238E27FC236}">
                <a16:creationId xmlns:a16="http://schemas.microsoft.com/office/drawing/2014/main" id="{8461C94A-3E4E-49AC-6D40-D938BAACB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" y="0"/>
            <a:ext cx="852614" cy="852614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A209BC-9CD2-E84C-B325-3AFBADEBD3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999">
            <a:off x="10911743" y="283334"/>
            <a:ext cx="1041560" cy="5207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025" y="1034973"/>
            <a:ext cx="9373082" cy="537237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1878" y="-16037"/>
            <a:ext cx="11225893" cy="10510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E4002B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Модификация питания 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E4002B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и образа жизни по уровням доказательности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335405" y="3704134"/>
            <a:ext cx="17355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Класс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рекомендаций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+++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195943" y="1059465"/>
            <a:ext cx="935918" cy="26314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204107" y="3072889"/>
            <a:ext cx="935918" cy="26314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204107" y="4833451"/>
            <a:ext cx="935918" cy="26314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E2B725-E2E5-743D-ADF4-82C102874950}"/>
              </a:ext>
            </a:extLst>
          </p:cNvPr>
          <p:cNvSpPr txBox="1">
            <a:spLocks/>
          </p:cNvSpPr>
          <p:nvPr/>
        </p:nvSpPr>
        <p:spPr>
          <a:xfrm>
            <a:off x="9143478" y="6340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2A81BC-389B-4A5E-B8CF-5698676595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2D9657DF-EAD3-4265-08C7-408DA81A44B7}"/>
              </a:ext>
            </a:extLst>
          </p:cNvPr>
          <p:cNvSpPr txBox="1">
            <a:spLocks/>
          </p:cNvSpPr>
          <p:nvPr/>
        </p:nvSpPr>
        <p:spPr>
          <a:xfrm>
            <a:off x="297564" y="6416804"/>
            <a:ext cx="11058003" cy="322413"/>
          </a:xfr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2" marR="0" lvl="0" indent="0" algn="l" defTabSz="514355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ХС ЛВП — холестерин липопротеидов высокой плотности; ОХС - общий холестерин; ХС ЛНП — холестерин липопротеидов низкой плотности; ТГ – триглицериды.</a:t>
            </a:r>
            <a:b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</a:b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Клинические рекомендации "Нарушения липидного обмена" 2023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[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Электронный ресурс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]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 //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URL: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 https://cr.minzdrav.gov.ru/recomend/752_1 Дата доступа: 29.09.2025</a:t>
            </a:r>
            <a:endParaRPr kumimoji="0" lang="ru-RU" sz="7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E28E1E3-6B52-C7ED-DF35-F5668EA09E35}"/>
              </a:ext>
            </a:extLst>
          </p:cNvPr>
          <p:cNvSpPr/>
          <p:nvPr/>
        </p:nvSpPr>
        <p:spPr>
          <a:xfrm>
            <a:off x="11973377" y="2194560"/>
            <a:ext cx="213360" cy="13919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8807AA-8F74-8E63-DABF-317301DBF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F5631-25D3-407F-C1D1-CD6E22A44A79}"/>
              </a:ext>
            </a:extLst>
          </p:cNvPr>
          <p:cNvSpPr txBox="1"/>
          <p:nvPr/>
        </p:nvSpPr>
        <p:spPr>
          <a:xfrm rot="5400000">
            <a:off x="11299270" y="2899564"/>
            <a:ext cx="153924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RUS2374033 (v1.1)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60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2463446-A56C-795A-3B9C-D408C0080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328" y="95756"/>
            <a:ext cx="12192000" cy="625951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7 основных классов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гиполипидемических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препаратов, применяемых в РФ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-101398" y="721707"/>
            <a:ext cx="12401147" cy="5883208"/>
            <a:chOff x="-47097" y="746475"/>
            <a:chExt cx="12239096" cy="5883208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1344699" y="746475"/>
              <a:ext cx="10847300" cy="5883208"/>
              <a:chOff x="1344699" y="746475"/>
              <a:chExt cx="10847300" cy="5883208"/>
            </a:xfrm>
          </p:grpSpPr>
          <p:grpSp>
            <p:nvGrpSpPr>
              <p:cNvPr id="69" name="Группа 68"/>
              <p:cNvGrpSpPr/>
              <p:nvPr/>
            </p:nvGrpSpPr>
            <p:grpSpPr>
              <a:xfrm>
                <a:off x="1344699" y="746475"/>
                <a:ext cx="8981904" cy="5883208"/>
                <a:chOff x="1344699" y="624549"/>
                <a:chExt cx="8981904" cy="5883208"/>
              </a:xfrm>
            </p:grpSpPr>
            <p:pic>
              <p:nvPicPr>
                <p:cNvPr id="3" name="Рисунок 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4876"/>
                <a:stretch/>
              </p:blipFill>
              <p:spPr>
                <a:xfrm>
                  <a:off x="1368475" y="787789"/>
                  <a:ext cx="8876766" cy="5357518"/>
                </a:xfrm>
                <a:prstGeom prst="rect">
                  <a:avLst/>
                </a:prstGeom>
              </p:spPr>
            </p:pic>
            <p:sp>
              <p:nvSpPr>
                <p:cNvPr id="9" name="TextBox 8"/>
                <p:cNvSpPr txBox="1"/>
                <p:nvPr/>
              </p:nvSpPr>
              <p:spPr>
                <a:xfrm>
                  <a:off x="1869137" y="5945982"/>
                  <a:ext cx="254149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Просвет тонкой кишки</a:t>
                  </a:r>
                </a:p>
              </p:txBody>
            </p:sp>
            <p:sp>
              <p:nvSpPr>
                <p:cNvPr id="11" name="Скругленный прямоугольник 10"/>
                <p:cNvSpPr/>
                <p:nvPr/>
              </p:nvSpPr>
              <p:spPr>
                <a:xfrm>
                  <a:off x="1479171" y="4236016"/>
                  <a:ext cx="1183341" cy="20151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1344699" y="4181936"/>
                  <a:ext cx="13984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Холестерин</a:t>
                  </a:r>
                </a:p>
              </p:txBody>
            </p:sp>
            <p:sp>
              <p:nvSpPr>
                <p:cNvPr id="13" name="Скругленный прямоугольник 12"/>
                <p:cNvSpPr/>
                <p:nvPr/>
              </p:nvSpPr>
              <p:spPr>
                <a:xfrm>
                  <a:off x="3180225" y="2823882"/>
                  <a:ext cx="1055593" cy="151289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Скругленный прямоугольник 13"/>
                <p:cNvSpPr/>
                <p:nvPr/>
              </p:nvSpPr>
              <p:spPr>
                <a:xfrm rot="5656656">
                  <a:off x="2888529" y="3423938"/>
                  <a:ext cx="999910" cy="80711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Овал 14"/>
                <p:cNvSpPr/>
                <p:nvPr/>
              </p:nvSpPr>
              <p:spPr>
                <a:xfrm>
                  <a:off x="2908416" y="3827497"/>
                  <a:ext cx="231468" cy="50927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Овал 15"/>
                <p:cNvSpPr/>
                <p:nvPr/>
              </p:nvSpPr>
              <p:spPr>
                <a:xfrm>
                  <a:off x="2966662" y="3297840"/>
                  <a:ext cx="583331" cy="16576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2989855" y="3296399"/>
                  <a:ext cx="124596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Эзетимиб</a:t>
                  </a:r>
                  <a:endPara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Скругленный прямоугольник 18"/>
                <p:cNvSpPr/>
                <p:nvPr/>
              </p:nvSpPr>
              <p:spPr>
                <a:xfrm rot="5400000">
                  <a:off x="2438148" y="11680"/>
                  <a:ext cx="999910" cy="259543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Скругленный прямоугольник 19"/>
                <p:cNvSpPr/>
                <p:nvPr/>
              </p:nvSpPr>
              <p:spPr>
                <a:xfrm rot="5400000">
                  <a:off x="3912155" y="814855"/>
                  <a:ext cx="719040" cy="101301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6223165" y="5507685"/>
                  <a:ext cx="1300653" cy="67710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Гепатоцит</a:t>
                  </a:r>
                  <a:endPara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Скругленный прямоугольник 28"/>
                <p:cNvSpPr/>
                <p:nvPr/>
              </p:nvSpPr>
              <p:spPr>
                <a:xfrm>
                  <a:off x="7454146" y="807921"/>
                  <a:ext cx="2617695" cy="53092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006536" y="1571410"/>
                  <a:ext cx="1467998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Ингибиторы ГМГ-</a:t>
                  </a:r>
                  <a:r>
                    <a:rPr kumimoji="0" lang="ru-RU" sz="1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КоА</a:t>
                  </a: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ru-RU" sz="1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редуктазы</a:t>
                  </a:r>
                  <a:endPara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7541236" y="624549"/>
                  <a:ext cx="2263371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Блокаторы </a:t>
                  </a:r>
                  <a:r>
                    <a:rPr kumimoji="0" lang="en-US" sz="1800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PCSK9</a:t>
                  </a:r>
                  <a:endParaRPr kumimoji="0" lang="ru-RU" sz="18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Скругленный прямоугольник 32"/>
                <p:cNvSpPr/>
                <p:nvPr/>
              </p:nvSpPr>
              <p:spPr>
                <a:xfrm>
                  <a:off x="9420364" y="1305117"/>
                  <a:ext cx="805412" cy="133372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Овал 33"/>
                <p:cNvSpPr/>
                <p:nvPr/>
              </p:nvSpPr>
              <p:spPr>
                <a:xfrm>
                  <a:off x="9305359" y="1593113"/>
                  <a:ext cx="412158" cy="57846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39" name="Рисунок 3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34450" y="4075336"/>
                  <a:ext cx="905958" cy="388267"/>
                </a:xfrm>
                <a:prstGeom prst="rect">
                  <a:avLst/>
                </a:prstGeom>
              </p:spPr>
            </p:pic>
            <p:pic>
              <p:nvPicPr>
                <p:cNvPr id="40" name="Рисунок 3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47252" y="2832847"/>
                  <a:ext cx="996554" cy="427094"/>
                </a:xfrm>
                <a:prstGeom prst="rect">
                  <a:avLst/>
                </a:prstGeom>
              </p:spPr>
            </p:pic>
            <p:pic>
              <p:nvPicPr>
                <p:cNvPr id="41" name="Рисунок 40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18798" y="1772508"/>
                  <a:ext cx="748725" cy="320882"/>
                </a:xfrm>
                <a:prstGeom prst="rect">
                  <a:avLst/>
                </a:prstGeom>
              </p:spPr>
            </p:pic>
            <p:pic>
              <p:nvPicPr>
                <p:cNvPr id="42" name="Рисунок 4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449648" y="3770111"/>
                  <a:ext cx="99138" cy="469803"/>
                </a:xfrm>
                <a:prstGeom prst="rect">
                  <a:avLst/>
                </a:prstGeom>
              </p:spPr>
            </p:pic>
            <p:pic>
              <p:nvPicPr>
                <p:cNvPr id="43" name="Рисунок 4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143806" y="4375387"/>
                  <a:ext cx="1519193" cy="848635"/>
                </a:xfrm>
                <a:prstGeom prst="rect">
                  <a:avLst/>
                </a:prstGeom>
              </p:spPr>
            </p:pic>
            <p:pic>
              <p:nvPicPr>
                <p:cNvPr id="44" name="Рисунок 4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902962" y="2248257"/>
                  <a:ext cx="640125" cy="804348"/>
                </a:xfrm>
                <a:prstGeom prst="rect">
                  <a:avLst/>
                </a:prstGeom>
              </p:spPr>
            </p:pic>
            <p:pic>
              <p:nvPicPr>
                <p:cNvPr id="45" name="Рисунок 4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20536751">
                  <a:off x="8189832" y="2212399"/>
                  <a:ext cx="448471" cy="804348"/>
                </a:xfrm>
                <a:prstGeom prst="rect">
                  <a:avLst/>
                </a:prstGeom>
              </p:spPr>
            </p:pic>
            <p:pic>
              <p:nvPicPr>
                <p:cNvPr id="46" name="Рисунок 4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20536751">
                  <a:off x="7790905" y="2176541"/>
                  <a:ext cx="448471" cy="804348"/>
                </a:xfrm>
                <a:prstGeom prst="rect">
                  <a:avLst/>
                </a:prstGeom>
              </p:spPr>
            </p:pic>
            <p:pic>
              <p:nvPicPr>
                <p:cNvPr id="47" name="Рисунок 46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9463002">
                  <a:off x="6035598" y="2770042"/>
                  <a:ext cx="578224" cy="443305"/>
                </a:xfrm>
                <a:prstGeom prst="rect">
                  <a:avLst/>
                </a:prstGeom>
              </p:spPr>
            </p:pic>
            <p:pic>
              <p:nvPicPr>
                <p:cNvPr id="48" name="Рисунок 47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19546301">
                  <a:off x="7396512" y="2767614"/>
                  <a:ext cx="610350" cy="443305"/>
                </a:xfrm>
                <a:prstGeom prst="rect">
                  <a:avLst/>
                </a:prstGeom>
              </p:spPr>
            </p:pic>
            <p:sp>
              <p:nvSpPr>
                <p:cNvPr id="51" name="Скругленный прямоугольник 50"/>
                <p:cNvSpPr/>
                <p:nvPr/>
              </p:nvSpPr>
              <p:spPr>
                <a:xfrm>
                  <a:off x="8996076" y="5392271"/>
                  <a:ext cx="872136" cy="75303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8408617" y="5307428"/>
                  <a:ext cx="1917986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Обратный захват рецепторов </a:t>
                  </a:r>
                </a:p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ХС ЛНП</a:t>
                  </a:r>
                </a:p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Скругленный прямоугольник 53"/>
                <p:cNvSpPr/>
                <p:nvPr/>
              </p:nvSpPr>
              <p:spPr>
                <a:xfrm>
                  <a:off x="9420364" y="4682181"/>
                  <a:ext cx="718431" cy="26633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Прямоугольник 55"/>
                <p:cNvSpPr/>
                <p:nvPr/>
              </p:nvSpPr>
              <p:spPr>
                <a:xfrm>
                  <a:off x="9343859" y="4649869"/>
                  <a:ext cx="91634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ХС ЛНП</a:t>
                  </a:r>
                </a:p>
              </p:txBody>
            </p:sp>
            <p:sp>
              <p:nvSpPr>
                <p:cNvPr id="57" name="Скругленный прямоугольник 56"/>
                <p:cNvSpPr/>
                <p:nvPr/>
              </p:nvSpPr>
              <p:spPr>
                <a:xfrm>
                  <a:off x="9109180" y="3450287"/>
                  <a:ext cx="419099" cy="5231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Скругленный прямоугольник 57"/>
                <p:cNvSpPr/>
                <p:nvPr/>
              </p:nvSpPr>
              <p:spPr>
                <a:xfrm rot="16200000">
                  <a:off x="9187344" y="3411994"/>
                  <a:ext cx="461009" cy="79700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Прямоугольник 58"/>
                <p:cNvSpPr/>
                <p:nvPr/>
              </p:nvSpPr>
              <p:spPr>
                <a:xfrm>
                  <a:off x="8818417" y="3520834"/>
                  <a:ext cx="1508186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Рецепторы </a:t>
                  </a:r>
                </a:p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ХС ЛНП</a:t>
                  </a: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5313577" y="3944115"/>
                  <a:ext cx="13984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Холестерин</a:t>
                  </a: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6946251" y="1764736"/>
                  <a:ext cx="13984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Ацетат</a:t>
                  </a: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5102048" y="2750812"/>
                  <a:ext cx="158802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Мевалоновая</a:t>
                  </a: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кислота</a:t>
                  </a: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7411381" y="2496536"/>
                  <a:ext cx="16584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Рециркуляция рецепторов</a:t>
                  </a: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6323350" y="4355915"/>
                  <a:ext cx="1658475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Снижение деградации рецепторов в лизосомах</a:t>
                  </a:r>
                </a:p>
              </p:txBody>
            </p:sp>
          </p:grpSp>
          <p:sp>
            <p:nvSpPr>
              <p:cNvPr id="66" name="Прямоугольник 65"/>
              <p:cNvSpPr/>
              <p:nvPr/>
            </p:nvSpPr>
            <p:spPr>
              <a:xfrm>
                <a:off x="10227212" y="923784"/>
                <a:ext cx="1842868" cy="53457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9720358" y="2069453"/>
                <a:ext cx="24716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миРНК</a:t>
                </a: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(Инклисиран) </a:t>
                </a:r>
              </a:p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67957" y="1283525"/>
                <a:ext cx="23037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Моноклональные</a:t>
                </a: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антитела </a:t>
                </a:r>
              </a:p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5" name="Овал 64"/>
            <p:cNvSpPr/>
            <p:nvPr/>
          </p:nvSpPr>
          <p:spPr>
            <a:xfrm>
              <a:off x="3527606" y="1227105"/>
              <a:ext cx="453005" cy="4776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0" name="Овал 69"/>
            <p:cNvSpPr/>
            <p:nvPr/>
          </p:nvSpPr>
          <p:spPr>
            <a:xfrm>
              <a:off x="3230540" y="3024969"/>
              <a:ext cx="453005" cy="4776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71" name="Овал 70"/>
            <p:cNvSpPr/>
            <p:nvPr/>
          </p:nvSpPr>
          <p:spPr>
            <a:xfrm>
              <a:off x="885520" y="1022255"/>
              <a:ext cx="463867" cy="4661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pic>
          <p:nvPicPr>
            <p:cNvPr id="1026" name="Picture 2" descr="20,100+ Omega 3 Capsules Stock Photos, Pictures &amp; Royalty-Free Images -  iStock | Omega 3 capsules on whit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97665" y="2247686"/>
              <a:ext cx="987349" cy="1233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-47097" y="1492935"/>
              <a:ext cx="23428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Омега-3 Полиненасыщенные жирные кислоты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Овал 72"/>
            <p:cNvSpPr/>
            <p:nvPr/>
          </p:nvSpPr>
          <p:spPr>
            <a:xfrm>
              <a:off x="8901728" y="1446226"/>
              <a:ext cx="453005" cy="4512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4" name="Овал 73"/>
            <p:cNvSpPr/>
            <p:nvPr/>
          </p:nvSpPr>
          <p:spPr>
            <a:xfrm>
              <a:off x="9282727" y="2077606"/>
              <a:ext cx="453005" cy="4512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pic>
          <p:nvPicPr>
            <p:cNvPr id="24578" name="Picture 2" descr="Treatment effect of fenofibrate varies in patients with T2DM"/>
            <p:cNvPicPr>
              <a:picLocks noChangeAspect="1" noChangeArrowheads="1"/>
            </p:cNvPicPr>
            <p:nvPr/>
          </p:nvPicPr>
          <p:blipFill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54" y="4668079"/>
              <a:ext cx="1760466" cy="132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11883" y="3978421"/>
              <a:ext cx="143131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Фенофибрат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↑PPAR</a:t>
              </a:r>
              <a:r>
                <a:rPr kumimoji="0" lang="el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α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Овал 67"/>
            <p:cNvSpPr/>
            <p:nvPr/>
          </p:nvSpPr>
          <p:spPr>
            <a:xfrm>
              <a:off x="678601" y="3463078"/>
              <a:ext cx="453005" cy="4776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E2E217-9473-83E8-21C0-9EB99422CF78}"/>
                </a:ext>
              </a:extLst>
            </p:cNvPr>
            <p:cNvSpPr txBox="1"/>
            <p:nvPr/>
          </p:nvSpPr>
          <p:spPr>
            <a:xfrm>
              <a:off x="5323314" y="1953059"/>
              <a:ext cx="1304699" cy="338554"/>
            </a:xfrm>
            <a:prstGeom prst="rect">
              <a:avLst/>
            </a:prstGeom>
            <a:solidFill>
              <a:srgbClr val="EBF5FD"/>
            </a:solidFill>
            <a:ln>
              <a:solidFill>
                <a:srgbClr val="EAF5FD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ГМГ-</a:t>
              </a:r>
              <a:r>
                <a:rPr kumimoji="0" lang="ru-RU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КоА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E54D85E-5FD6-6C26-A713-42B14D40CACB}"/>
                </a:ext>
              </a:extLst>
            </p:cNvPr>
            <p:cNvSpPr txBox="1"/>
            <p:nvPr/>
          </p:nvSpPr>
          <p:spPr>
            <a:xfrm>
              <a:off x="6309097" y="2228189"/>
              <a:ext cx="1304699" cy="584775"/>
            </a:xfrm>
            <a:prstGeom prst="rect">
              <a:avLst/>
            </a:prstGeom>
            <a:solidFill>
              <a:srgbClr val="EBF5FD"/>
            </a:solidFill>
            <a:ln>
              <a:solidFill>
                <a:srgbClr val="EAF5FD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ГМГ-</a:t>
              </a:r>
              <a:r>
                <a:rPr kumimoji="0" lang="ru-RU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КоА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редуктаза</a:t>
              </a: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6628013" y="1283525"/>
              <a:ext cx="626227" cy="61090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/>
            <p:cNvCxnSpPr/>
            <p:nvPr/>
          </p:nvCxnSpPr>
          <p:spPr>
            <a:xfrm flipV="1">
              <a:off x="7190479" y="1828339"/>
              <a:ext cx="146296" cy="1440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5064345" y="780970"/>
              <a:ext cx="25548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Бемпедоевая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кислота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Ингибитор АТФ-цитрат-</a:t>
              </a:r>
              <a:r>
                <a:rPr kumimoji="0" lang="ru-RU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лиазы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Овал 78"/>
            <p:cNvSpPr/>
            <p:nvPr/>
          </p:nvSpPr>
          <p:spPr>
            <a:xfrm>
              <a:off x="4696863" y="868510"/>
              <a:ext cx="453005" cy="4776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</a:p>
          </p:txBody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B7718E-9330-FC7F-330F-3199A2AB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68F65-6145-4083-A131-59CC06B3FD70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2AEE1472-EB81-A5F2-6A36-D0D5B055939F}"/>
              </a:ext>
            </a:extLst>
          </p:cNvPr>
          <p:cNvSpPr txBox="1">
            <a:spLocks/>
          </p:cNvSpPr>
          <p:nvPr/>
        </p:nvSpPr>
        <p:spPr>
          <a:xfrm>
            <a:off x="9503351" y="6421918"/>
            <a:ext cx="2743200" cy="365125"/>
          </a:xfr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255A3D-A8BF-4242-BBC4-3894ACDBF33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BC847-613F-9632-4D29-10220A0C753D}"/>
              </a:ext>
            </a:extLst>
          </p:cNvPr>
          <p:cNvSpPr txBox="1"/>
          <p:nvPr/>
        </p:nvSpPr>
        <p:spPr>
          <a:xfrm rot="5400000">
            <a:off x="11329214" y="3154852"/>
            <a:ext cx="153924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RUS2369220 (v1.1)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62E7D3-7F17-9C17-65E6-890F914F253F}"/>
              </a:ext>
            </a:extLst>
          </p:cNvPr>
          <p:cNvSpPr txBox="1"/>
          <p:nvPr/>
        </p:nvSpPr>
        <p:spPr>
          <a:xfrm>
            <a:off x="147753" y="6402613"/>
            <a:ext cx="1036500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ТГ- триглицериды, ХС ЛВП- холестерин липопротеидов высокой плотности, ХС ЛНП- холестерин липопротеидов низкой плотности,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миРНК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малые интерферирующие рибонуклеиновые кислоты, ГМГ-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КоА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глутарилмети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л-кофермент-А редуктаза,  АТФ – аденозин-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трифосфат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PCSK9 –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пропротеин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субтилизин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кексин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типа 9. </a:t>
            </a: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Tokgozoglu L et al. Eur Heart J. 2022:43:3198-320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9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2" y="361949"/>
            <a:ext cx="12151178" cy="6055179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293914" y="3897070"/>
            <a:ext cx="1787978" cy="1451188"/>
            <a:chOff x="293914" y="3897070"/>
            <a:chExt cx="1787978" cy="1451188"/>
          </a:xfrm>
        </p:grpSpPr>
        <p:sp>
          <p:nvSpPr>
            <p:cNvPr id="3" name="TextBox 2"/>
            <p:cNvSpPr txBox="1"/>
            <p:nvPr/>
          </p:nvSpPr>
          <p:spPr>
            <a:xfrm>
              <a:off x="293914" y="3897070"/>
              <a:ext cx="17879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 Condensed" panose="020B0502040204020203" pitchFamily="34" charset="0"/>
                  <a:ea typeface="+mn-ea"/>
                  <a:cs typeface="+mn-cs"/>
                </a:rPr>
                <a:t>Окружность талии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endParaRPr>
            </a:p>
          </p:txBody>
        </p:sp>
        <p:pic>
          <p:nvPicPr>
            <p:cNvPr id="4" name="Picture 56" descr="Express Yourself?">
              <a:hlinkClick r:id="rId3" tooltip="Express Yourself?"/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406"/>
            <a:stretch>
              <a:fillRect/>
            </a:stretch>
          </p:blipFill>
          <p:spPr bwMode="auto">
            <a:xfrm>
              <a:off x="293914" y="4424342"/>
              <a:ext cx="404812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4" descr="Express Yourself?">
              <a:hlinkClick r:id="rId3" tooltip="Express Yourself?"/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59" r="-1"/>
            <a:stretch/>
          </p:blipFill>
          <p:spPr bwMode="auto">
            <a:xfrm>
              <a:off x="344849" y="4743449"/>
              <a:ext cx="298999" cy="604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21822" y="4514832"/>
              <a:ext cx="113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>
                  <a:solidFill>
                    <a:schemeClr val="bg1"/>
                  </a:solidFill>
                  <a:latin typeface="Bahnschrift Light Condensed" panose="020B0502040204020203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 Condensed" panose="020B0502040204020203" pitchFamily="34" charset="0"/>
                  <a:ea typeface="+mn-ea"/>
                  <a:cs typeface="+mn-cs"/>
                </a:rPr>
                <a:t>≥ 94 см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7270" y="4879504"/>
              <a:ext cx="113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>
                  <a:solidFill>
                    <a:schemeClr val="bg1"/>
                  </a:solidFill>
                  <a:latin typeface="Bahnschrift Light Condensed" panose="020B0502040204020203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 Condensed" panose="020B0502040204020203" pitchFamily="34" charset="0"/>
                  <a:ea typeface="+mn-ea"/>
                  <a:cs typeface="+mn-cs"/>
                </a:rPr>
                <a:t>≥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 Condensed" panose="020B0502040204020203" pitchFamily="34" charset="0"/>
                  <a:ea typeface="+mn-ea"/>
                  <a:cs typeface="+mn-cs"/>
                </a:rPr>
                <a:t>80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 Condensed" panose="020B0502040204020203" pitchFamily="34" charset="0"/>
                  <a:ea typeface="+mn-ea"/>
                  <a:cs typeface="+mn-cs"/>
                </a:rPr>
                <a:t> см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397580" y="2601666"/>
            <a:ext cx="1787978" cy="1189272"/>
            <a:chOff x="2397580" y="2601666"/>
            <a:chExt cx="1787978" cy="1189272"/>
          </a:xfrm>
        </p:grpSpPr>
        <p:sp>
          <p:nvSpPr>
            <p:cNvPr id="9" name="TextBox 8"/>
            <p:cNvSpPr txBox="1"/>
            <p:nvPr/>
          </p:nvSpPr>
          <p:spPr>
            <a:xfrm>
              <a:off x="2397580" y="3144607"/>
              <a:ext cx="17879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 Condensed" panose="020B0502040204020203" pitchFamily="34" charset="0"/>
                  <a:ea typeface="+mn-ea"/>
                  <a:cs typeface="+mn-cs"/>
                </a:rPr>
                <a:t>АД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22790" y="2601666"/>
              <a:ext cx="11375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>
                  <a:solidFill>
                    <a:schemeClr val="bg1"/>
                  </a:solidFill>
                  <a:latin typeface="Bahnschrift Light Condensed" panose="020B0502040204020203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 Condensed" panose="020B0502040204020203" pitchFamily="34" charset="0"/>
                  <a:ea typeface="+mn-ea"/>
                  <a:cs typeface="+mn-cs"/>
                </a:rPr>
                <a:t>&gt;</a:t>
              </a: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 Condensed" panose="020B0502040204020203" pitchFamily="34" charset="0"/>
                  <a:ea typeface="+mn-ea"/>
                  <a:cs typeface="+mn-cs"/>
                </a:rPr>
                <a:t>130/85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 Condensed" panose="020B0502040204020203" pitchFamily="34" charset="0"/>
                  <a:ea typeface="+mn-ea"/>
                  <a:cs typeface="+mn-cs"/>
                </a:rPr>
                <a:t> см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347458" y="3467771"/>
            <a:ext cx="2194858" cy="654575"/>
            <a:chOff x="4347458" y="3467771"/>
            <a:chExt cx="2194858" cy="654575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7458" y="3467771"/>
              <a:ext cx="2194858" cy="46286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550898" y="3476015"/>
              <a:ext cx="17879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 Condensed" panose="020B0502040204020203" pitchFamily="34" charset="0"/>
                  <a:ea typeface="+mn-ea"/>
                  <a:cs typeface="+mn-cs"/>
                </a:rPr>
                <a:t>Гликемия натощак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758649" y="4395660"/>
            <a:ext cx="143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chemeClr val="bg1"/>
                </a:solidFill>
                <a:latin typeface="Bahnschrift Light Condensed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≥ 5,6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ммоль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/л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15406" y="2639668"/>
            <a:ext cx="143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chemeClr val="bg1"/>
                </a:solidFill>
                <a:latin typeface="Bahnschrift Light Condensed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≥ 1,7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ммоль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/л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9835937" y="4429784"/>
            <a:ext cx="1270913" cy="923916"/>
            <a:chOff x="293914" y="4424342"/>
            <a:chExt cx="1270913" cy="923916"/>
          </a:xfrm>
        </p:grpSpPr>
        <p:pic>
          <p:nvPicPr>
            <p:cNvPr id="21" name="Picture 56" descr="Express Yourself?">
              <a:hlinkClick r:id="rId3" tooltip="Express Yourself?"/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406"/>
            <a:stretch>
              <a:fillRect/>
            </a:stretch>
          </p:blipFill>
          <p:spPr bwMode="auto">
            <a:xfrm>
              <a:off x="293914" y="4424342"/>
              <a:ext cx="404812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4" descr="Express Yourself?">
              <a:hlinkClick r:id="rId3" tooltip="Express Yourself?"/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59" r="-1"/>
            <a:stretch/>
          </p:blipFill>
          <p:spPr bwMode="auto">
            <a:xfrm>
              <a:off x="344849" y="4743449"/>
              <a:ext cx="298999" cy="604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421822" y="4514832"/>
              <a:ext cx="11375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>
                  <a:solidFill>
                    <a:schemeClr val="bg1"/>
                  </a:solidFill>
                  <a:latin typeface="Bahnschrift Light Condensed" panose="020B0502040204020203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 Condensed" panose="020B0502040204020203" pitchFamily="34" charset="0"/>
                  <a:ea typeface="+mn-ea"/>
                  <a:cs typeface="+mn-cs"/>
                </a:rPr>
                <a:t>&lt;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 Condensed" panose="020B0502040204020203" pitchFamily="34" charset="0"/>
                  <a:ea typeface="+mn-ea"/>
                  <a:cs typeface="+mn-cs"/>
                </a:rPr>
                <a:t>1,0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 Condensed" panose="020B0502040204020203" pitchFamily="34" charset="0"/>
                  <a:ea typeface="+mn-ea"/>
                  <a:cs typeface="+mn-cs"/>
                </a:rPr>
                <a:t> см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7270" y="4879504"/>
              <a:ext cx="11375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>
                  <a:solidFill>
                    <a:schemeClr val="bg1"/>
                  </a:solidFill>
                  <a:latin typeface="Bahnschrift Light Condensed" panose="020B0502040204020203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 Condensed" panose="020B0502040204020203" pitchFamily="34" charset="0"/>
                  <a:ea typeface="+mn-ea"/>
                  <a:cs typeface="+mn-cs"/>
                </a:rPr>
                <a:t>&lt;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 Condensed" panose="020B0502040204020203" pitchFamily="34" charset="0"/>
                  <a:ea typeface="+mn-ea"/>
                  <a:cs typeface="+mn-cs"/>
                </a:rPr>
                <a:t>1,2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 Condensed" panose="020B0502040204020203" pitchFamily="34" charset="0"/>
                  <a:ea typeface="+mn-ea"/>
                  <a:cs typeface="+mn-cs"/>
                </a:rPr>
                <a:t> см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F32B3B4-98AC-3E14-4BAC-B9D2F61EE712}"/>
              </a:ext>
            </a:extLst>
          </p:cNvPr>
          <p:cNvSpPr txBox="1"/>
          <p:nvPr/>
        </p:nvSpPr>
        <p:spPr>
          <a:xfrm>
            <a:off x="40822" y="6430072"/>
            <a:ext cx="66031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Авторский слайд Поляковой Е.А.  Изображение из открытых источников Интернет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5F750882-30DD-C8B4-D7F1-34978D473198}"/>
              </a:ext>
            </a:extLst>
          </p:cNvPr>
          <p:cNvSpPr/>
          <p:nvPr/>
        </p:nvSpPr>
        <p:spPr>
          <a:xfrm>
            <a:off x="112078" y="6689237"/>
            <a:ext cx="8877640" cy="110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457200">
              <a:lnSpc>
                <a:spcPct val="90000"/>
              </a:lnSpc>
              <a:defRPr/>
            </a:pPr>
            <a:r>
              <a:rPr lang="en-US" sz="800" dirty="0">
                <a:solidFill>
                  <a:schemeClr val="bg2">
                    <a:lumMod val="25000"/>
                  </a:schemeClr>
                </a:solidFill>
                <a:latin typeface="Calibri"/>
                <a:cs typeface="Arial" pitchFamily="34"/>
              </a:rPr>
              <a:t>HDL - high density lipoprotein - 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Calibri"/>
                <a:cs typeface="Arial" pitchFamily="34"/>
              </a:rPr>
              <a:t>ЛПВП -липопротеиды высокой плотности, АД- артериальное давление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Calibri"/>
              <a:cs typeface="Arial" pitchFamily="34"/>
            </a:endParaRP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E5AEDA2D-3CA7-8E4F-FB77-9939BCD1C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605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5AE2B-CA30-4E9F-82E1-46AA22D07D5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68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1"/>
          <p:cNvSpPr/>
          <p:nvPr/>
        </p:nvSpPr>
        <p:spPr>
          <a:xfrm>
            <a:off x="312574" y="6218422"/>
            <a:ext cx="10447955" cy="6203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9168" rIns="0" bIns="0" anchor="t">
            <a:spAutoFit/>
          </a:bodyPr>
          <a:lstStyle/>
          <a:p>
            <a:pPr marL="7642" marR="0" lvl="0" indent="0" algn="l" defTabSz="554522" rtl="0" eaLnBrk="1" fontAlgn="auto" latinLnBrk="0" hangingPunct="1">
              <a:lnSpc>
                <a:spcPct val="100000"/>
              </a:lnSpc>
              <a:spcBef>
                <a:spcPts val="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88" b="0" i="0" u="none" strike="noStrike" kern="1200" cap="none" spc="5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PCSK</a:t>
            </a:r>
            <a:r>
              <a:rPr kumimoji="0" lang="ru-RU" sz="788" b="0" i="0" u="none" strike="noStrike" kern="1200" cap="none" spc="5" normalizeH="0" baseline="-800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9</a:t>
            </a:r>
            <a:r>
              <a:rPr kumimoji="0" lang="ru-RU" sz="788" b="0" i="0" u="none" strike="noStrike" kern="1200" cap="none" spc="-4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</a:t>
            </a:r>
            <a:r>
              <a:rPr kumimoji="0" lang="ru-RU" sz="788" b="0" i="0" u="none" strike="noStrike" kern="1200" cap="none" spc="2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–</a:t>
            </a:r>
            <a:r>
              <a:rPr kumimoji="0" lang="ru-RU" sz="788" b="0" i="0" u="none" strike="noStrike" kern="1200" cap="none" spc="-4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</a:t>
            </a:r>
            <a:r>
              <a:rPr kumimoji="0" lang="ru-RU" sz="788" b="0" i="0" u="none" strike="noStrike" kern="1200" cap="none" spc="2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протеиновая</a:t>
            </a:r>
            <a:r>
              <a:rPr kumimoji="0" lang="ru-RU" sz="788" b="0" i="0" u="none" strike="noStrike" kern="1200" cap="none" spc="-4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</a:t>
            </a:r>
            <a:r>
              <a:rPr kumimoji="0" lang="ru-RU" sz="788" b="0" i="0" u="none" strike="noStrike" kern="1200" cap="none" spc="5" normalizeH="0" baseline="0" noProof="0" dirty="0" err="1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конвертаза</a:t>
            </a:r>
            <a:r>
              <a:rPr kumimoji="0" lang="ru-RU" sz="788" b="0" i="0" u="none" strike="noStrike" kern="1200" cap="none" spc="-1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</a:t>
            </a:r>
            <a:r>
              <a:rPr kumimoji="0" lang="ru-RU" sz="788" b="0" i="0" u="none" strike="noStrike" kern="1200" cap="none" spc="2" normalizeH="0" baseline="0" noProof="0" dirty="0" err="1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субтилизин-кексинового</a:t>
            </a:r>
            <a:r>
              <a:rPr kumimoji="0" lang="ru-RU" sz="788" b="0" i="0" u="none" strike="noStrike" kern="1200" cap="none" spc="-4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</a:t>
            </a:r>
            <a:r>
              <a:rPr kumimoji="0" lang="ru-RU" sz="788" b="0" i="0" u="none" strike="noStrike" kern="1200" cap="none" spc="2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типа</a:t>
            </a:r>
            <a:r>
              <a:rPr kumimoji="0" lang="ru-RU" sz="788" b="0" i="0" u="none" strike="noStrike" kern="1200" cap="none" spc="-7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</a:t>
            </a:r>
            <a:r>
              <a:rPr kumimoji="0" lang="ru-RU" sz="788" b="0" i="0" u="none" strike="noStrike" kern="1200" cap="none" spc="5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9, ХС ЛНП – холестерин липопротеинов низкой плотности</a:t>
            </a:r>
            <a:endParaRPr kumimoji="0" lang="ru-RU" sz="788" b="0" i="0" u="none" strike="noStrike" kern="1200" cap="none" spc="-1" normalizeH="0" baseline="0" noProof="0" dirty="0">
              <a:ln>
                <a:noFill/>
              </a:ln>
              <a:solidFill>
                <a:srgbClr val="D8D8D8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642" marR="0" lvl="0" indent="0" algn="l" defTabSz="554522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88" b="0" i="0" u="none" strike="noStrike" kern="1200" cap="none" spc="5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Диагностика</a:t>
            </a:r>
            <a:r>
              <a:rPr kumimoji="0" lang="ru-RU" sz="788" b="0" i="0" u="none" strike="noStrike" kern="1200" cap="none" spc="2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</a:t>
            </a:r>
            <a:r>
              <a:rPr kumimoji="0" lang="ru-RU" sz="788" b="0" i="0" u="none" strike="noStrike" kern="1200" cap="none" spc="5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и коррекция нарушений липидного </a:t>
            </a:r>
            <a:r>
              <a:rPr kumimoji="0" lang="ru-RU" sz="788" b="0" i="0" u="none" strike="noStrike" kern="1200" cap="none" spc="2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обмена с</a:t>
            </a:r>
            <a:r>
              <a:rPr kumimoji="0" lang="ru-RU" sz="788" b="0" i="0" u="none" strike="noStrike" kern="1200" cap="none" spc="5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</a:t>
            </a:r>
            <a:r>
              <a:rPr kumimoji="0" lang="ru-RU" sz="788" b="0" i="0" u="none" strike="noStrike" kern="1200" cap="none" spc="2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целью профилактики</a:t>
            </a:r>
            <a:r>
              <a:rPr kumimoji="0" lang="ru-RU" sz="788" b="0" i="0" u="none" strike="noStrike" kern="1200" cap="none" spc="5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и лечения </a:t>
            </a:r>
            <a:r>
              <a:rPr kumimoji="0" lang="ru-RU" sz="788" b="0" i="0" u="none" strike="noStrike" kern="1200" cap="none" spc="2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атеросклероза.</a:t>
            </a:r>
            <a:r>
              <a:rPr kumimoji="0" lang="ru-RU" sz="788" b="0" i="0" u="none" strike="noStrike" kern="1200" cap="none" spc="5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Российские </a:t>
            </a:r>
            <a:r>
              <a:rPr kumimoji="0" lang="ru-RU" sz="788" b="0" i="0" u="none" strike="noStrike" kern="1200" cap="none" spc="2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рекомендации. </a:t>
            </a:r>
            <a:r>
              <a:rPr kumimoji="0" lang="ru-RU" sz="788" b="0" i="0" u="none" strike="noStrike" kern="1200" cap="none" spc="-1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VII</a:t>
            </a:r>
            <a:r>
              <a:rPr kumimoji="0" lang="ru-RU" sz="788" b="0" i="0" u="none" strike="noStrike" kern="1200" cap="none" spc="2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пересмотр. </a:t>
            </a:r>
            <a:r>
              <a:rPr kumimoji="0" lang="ru-RU" sz="788" b="0" i="0" u="none" strike="noStrike" kern="1200" cap="none" spc="-198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</a:t>
            </a:r>
            <a:r>
              <a:rPr kumimoji="0" lang="ru-RU" sz="788" b="0" i="0" u="none" strike="noStrike" kern="1200" cap="none" spc="5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Атеросклероз</a:t>
            </a:r>
            <a:r>
              <a:rPr kumimoji="0" lang="ru-RU" sz="788" b="0" i="0" u="none" strike="noStrike" kern="1200" cap="none" spc="-1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</a:t>
            </a:r>
            <a:r>
              <a:rPr kumimoji="0" lang="ru-RU" sz="788" b="0" i="0" u="none" strike="noStrike" kern="1200" cap="none" spc="5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и</a:t>
            </a:r>
            <a:r>
              <a:rPr kumimoji="0" lang="ru-RU" sz="788" b="0" i="0" u="none" strike="noStrike" kern="1200" cap="none" spc="2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</a:t>
            </a:r>
            <a:r>
              <a:rPr kumimoji="0" lang="ru-RU" sz="788" b="0" i="0" u="none" strike="noStrike" kern="1200" cap="none" spc="5" normalizeH="0" baseline="0" noProof="0" dirty="0" err="1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дислипидемии</a:t>
            </a:r>
            <a:r>
              <a:rPr kumimoji="0" lang="ru-RU" sz="788" b="0" i="0" u="none" strike="noStrike" kern="1200" cap="none" spc="5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.</a:t>
            </a:r>
            <a:r>
              <a:rPr kumimoji="0" lang="ru-RU" sz="788" b="0" i="0" u="none" strike="noStrike" kern="1200" cap="none" spc="2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2020. №1. С. 7–40. </a:t>
            </a:r>
          </a:p>
          <a:p>
            <a:pPr marL="7642" marR="0" lvl="0" indent="0" algn="l" defTabSz="554522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88" b="0" i="0" u="none" strike="noStrike" kern="1200" cap="none" spc="-1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Клинические рекомендации "Нарушения липидного обмена" 2023, https://cr.minzdrav.gov.ru/recomend/752_1 Дата доступа: </a:t>
            </a:r>
            <a:r>
              <a:rPr kumimoji="0" lang="ru-RU" sz="788" b="0" i="0" u="none" strike="noStrike" kern="1200" cap="none" spc="-1" normalizeH="0" baseline="0" noProof="0" dirty="0" smtClean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26.02.2024</a:t>
            </a:r>
          </a:p>
          <a:p>
            <a:pPr marL="7642" marR="0" lvl="0" indent="0" algn="l" defTabSz="554522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88" b="0" i="0" u="none" strike="noStrike" kern="1200" cap="none" spc="-1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Сергиенко И.В., Ежов М.В., и </a:t>
            </a:r>
            <a:r>
              <a:rPr kumimoji="0" lang="ru-RU" sz="788" b="0" i="0" u="none" strike="noStrike" kern="1200" cap="none" spc="-1" normalizeH="0" baseline="0" noProof="0" dirty="0" err="1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соавт</a:t>
            </a:r>
            <a:r>
              <a:rPr kumimoji="0" lang="ru-RU" sz="788" b="0" i="0" u="none" strike="noStrike" kern="1200" cap="none" spc="-1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ru-RU" sz="788" b="0" i="0" u="none" strike="noStrike" kern="1200" cap="none" spc="-1" normalizeH="0" baseline="0" noProof="0" dirty="0" err="1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Гиполипидемическая</a:t>
            </a:r>
            <a:r>
              <a:rPr kumimoji="0" lang="ru-RU" sz="788" b="0" i="0" u="none" strike="noStrike" kern="1200" cap="none" spc="-1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терапия. УМП. Москва, 2025, 47 страниц</a:t>
            </a:r>
          </a:p>
          <a:p>
            <a:pPr marL="7642" marR="0" lvl="0" indent="0" algn="l" defTabSz="554522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88" b="0" i="0" u="none" strike="noStrike" kern="1200" cap="none" spc="-1" normalizeH="0" baseline="0" noProof="0" dirty="0">
              <a:ln>
                <a:noFill/>
              </a:ln>
              <a:solidFill>
                <a:srgbClr val="D8D8D8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Прямоугольник: один скругленный угол 7">
            <a:extLst>
              <a:ext uri="{FF2B5EF4-FFF2-40B4-BE49-F238E27FC236}">
                <a16:creationId xmlns:a16="http://schemas.microsoft.com/office/drawing/2014/main" id="{6CB6C542-8138-0293-92BD-61CECC4D42E2}"/>
              </a:ext>
            </a:extLst>
          </p:cNvPr>
          <p:cNvSpPr/>
          <p:nvPr/>
        </p:nvSpPr>
        <p:spPr>
          <a:xfrm flipH="1">
            <a:off x="522976" y="1107833"/>
            <a:ext cx="1916862" cy="638231"/>
          </a:xfrm>
          <a:prstGeom prst="round1Rect">
            <a:avLst>
              <a:gd name="adj" fmla="val 50000"/>
            </a:avLst>
          </a:prstGeom>
          <a:solidFill>
            <a:srgbClr val="7588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 w="6350">
                <a:solidFill>
                  <a:srgbClr val="013162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: один скругленный угол 8">
            <a:extLst>
              <a:ext uri="{FF2B5EF4-FFF2-40B4-BE49-F238E27FC236}">
                <a16:creationId xmlns:a16="http://schemas.microsoft.com/office/drawing/2014/main" id="{F0F0B54E-4535-5E7C-C877-FB1EE17F5307}"/>
              </a:ext>
            </a:extLst>
          </p:cNvPr>
          <p:cNvSpPr/>
          <p:nvPr/>
        </p:nvSpPr>
        <p:spPr>
          <a:xfrm>
            <a:off x="1782345" y="1107833"/>
            <a:ext cx="9530647" cy="638231"/>
          </a:xfrm>
          <a:prstGeom prst="round1Rect">
            <a:avLst>
              <a:gd name="adj" fmla="val 49126"/>
            </a:avLst>
          </a:prstGeom>
          <a:solidFill>
            <a:srgbClr val="7588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 w="6350">
                <a:solidFill>
                  <a:srgbClr val="013162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01EDA70-81B3-BC3F-45A7-B6FEB2C996F0}"/>
              </a:ext>
            </a:extLst>
          </p:cNvPr>
          <p:cNvSpPr txBox="1">
            <a:spLocks/>
          </p:cNvSpPr>
          <p:nvPr/>
        </p:nvSpPr>
        <p:spPr>
          <a:xfrm>
            <a:off x="321041" y="6506614"/>
            <a:ext cx="3031760" cy="20745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11" marR="0" lvl="0" indent="-228611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84BECDC9-3476-E540-2BA1-CE40507C0CA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55632" y="1170671"/>
          <a:ext cx="10734493" cy="50277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78276">
                  <a:extLst>
                    <a:ext uri="{9D8B030D-6E8A-4147-A177-3AD203B41FA5}">
                      <a16:colId xmlns:a16="http://schemas.microsoft.com/office/drawing/2014/main" val="3349718155"/>
                    </a:ext>
                  </a:extLst>
                </a:gridCol>
                <a:gridCol w="3556217">
                  <a:extLst>
                    <a:ext uri="{9D8B030D-6E8A-4147-A177-3AD203B41FA5}">
                      <a16:colId xmlns:a16="http://schemas.microsoft.com/office/drawing/2014/main" val="3536612558"/>
                    </a:ext>
                  </a:extLst>
                </a:gridCol>
              </a:tblGrid>
              <a:tr h="577449">
                <a:tc>
                  <a:txBody>
                    <a:bodyPr/>
                    <a:lstStyle/>
                    <a:p>
                      <a:pPr algn="ctr"/>
                      <a:r>
                        <a:rPr lang="ru-RU" sz="2100" b="1" i="0" u="none" strike="noStrike" baseline="0" dirty="0">
                          <a:solidFill>
                            <a:schemeClr val="bg1"/>
                          </a:solidFill>
                          <a:latin typeface="+mn-lt"/>
                        </a:rPr>
                        <a:t>Терапия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i="0" u="none" strike="noStrike" baseline="0" dirty="0">
                          <a:solidFill>
                            <a:schemeClr val="bg1"/>
                          </a:solidFill>
                          <a:latin typeface="+mn-lt"/>
                        </a:rPr>
                        <a:t>Снижение ХС ЛНП в %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4562760"/>
                  </a:ext>
                </a:extLst>
              </a:tr>
              <a:tr h="353656">
                <a:tc>
                  <a:txBody>
                    <a:bodyPr/>
                    <a:lstStyle/>
                    <a:p>
                      <a:r>
                        <a:rPr lang="ru-RU" sz="16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Бемпедоевая</a:t>
                      </a:r>
                      <a:r>
                        <a:rPr lang="ru-RU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кислота</a:t>
                      </a:r>
                      <a:endParaRPr lang="ru-RU" sz="16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≈ 25</a:t>
                      </a:r>
                      <a:r>
                        <a:rPr lang="ru-RU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90000" marR="90000" marT="46800" marB="46800" anchor="ctr">
                    <a:lnL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444530"/>
                  </a:ext>
                </a:extLst>
              </a:tr>
              <a:tr h="3797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Умеренная терапия </a:t>
                      </a:r>
                      <a:r>
                        <a:rPr lang="ru-RU" sz="16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статином</a:t>
                      </a:r>
                      <a:endParaRPr lang="ru-RU" sz="1600" b="1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≈ 30 </a:t>
                      </a:r>
                      <a:r>
                        <a:rPr lang="ru-RU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90000" marR="90000" marT="46800" marB="46800" anchor="ctr">
                    <a:lnL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230670"/>
                  </a:ext>
                </a:extLst>
              </a:tr>
              <a:tr h="438599">
                <a:tc>
                  <a:txBody>
                    <a:bodyPr/>
                    <a:lstStyle/>
                    <a:p>
                      <a:r>
                        <a:rPr lang="ru-RU" sz="16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Бемпедоевая</a:t>
                      </a:r>
                      <a:r>
                        <a:rPr lang="ru-RU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кислота с </a:t>
                      </a:r>
                      <a:r>
                        <a:rPr lang="ru-RU" sz="16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эзетимибом</a:t>
                      </a:r>
                      <a:endParaRPr lang="ru-RU" sz="16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≈ </a:t>
                      </a:r>
                      <a:r>
                        <a:rPr lang="ru-RU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 	</a:t>
                      </a:r>
                    </a:p>
                  </a:txBody>
                  <a:tcPr marL="90000" marR="90000" marT="46800" marB="46800" anchor="ctr">
                    <a:lnL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61457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Интенсивная терапия </a:t>
                      </a:r>
                      <a:r>
                        <a:rPr lang="ru-RU" sz="16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статином</a:t>
                      </a:r>
                      <a:r>
                        <a:rPr lang="ru-RU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lnL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≈ 50 </a:t>
                      </a:r>
                      <a:r>
                        <a:rPr lang="ru-RU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90000" marR="90000" marT="46800" marB="46800" anchor="ctr">
                    <a:lnL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180141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ru-RU" sz="16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Бемпедоевая</a:t>
                      </a:r>
                      <a:r>
                        <a:rPr lang="ru-RU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кислота со </a:t>
                      </a:r>
                      <a:r>
                        <a:rPr lang="ru-RU" sz="16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статином</a:t>
                      </a:r>
                      <a:endParaRPr lang="ru-RU" sz="16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≈ </a:t>
                      </a:r>
                      <a:r>
                        <a:rPr lang="ru-RU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	</a:t>
                      </a:r>
                    </a:p>
                  </a:txBody>
                  <a:tcPr marL="90000" marR="90000" marT="46800" marB="46800" anchor="ctr">
                    <a:lnL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592197"/>
                  </a:ext>
                </a:extLst>
              </a:tr>
              <a:tr h="399600">
                <a:tc>
                  <a:txBody>
                    <a:bodyPr/>
                    <a:lstStyle/>
                    <a:p>
                      <a:r>
                        <a:rPr lang="ru-RU" sz="16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Инклисиран</a:t>
                      </a:r>
                      <a:r>
                        <a:rPr lang="ru-RU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6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алирокумаб</a:t>
                      </a:r>
                      <a:r>
                        <a:rPr lang="ru-RU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6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эволокумаб</a:t>
                      </a:r>
                      <a:endParaRPr lang="ru-RU" sz="16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≈ 60</a:t>
                      </a:r>
                      <a:endParaRPr lang="ru-RU" sz="18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>
                    <a:lnL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377164"/>
                  </a:ext>
                </a:extLst>
              </a:tr>
              <a:tr h="401700">
                <a:tc>
                  <a:txBody>
                    <a:bodyPr/>
                    <a:lstStyle/>
                    <a:p>
                      <a:r>
                        <a:rPr lang="ru-RU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Интенсивная терапия </a:t>
                      </a:r>
                      <a:r>
                        <a:rPr lang="ru-RU" sz="16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статином</a:t>
                      </a:r>
                      <a:r>
                        <a:rPr lang="ru-RU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ru-RU" sz="16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эзетимиб</a:t>
                      </a:r>
                      <a:endParaRPr lang="ru-RU" sz="16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≈ </a:t>
                      </a:r>
                      <a:r>
                        <a:rPr lang="ru-RU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	</a:t>
                      </a:r>
                    </a:p>
                  </a:txBody>
                  <a:tcPr marL="90000" marR="90000" marT="46800" marB="46800" anchor="ctr">
                    <a:lnL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887204"/>
                  </a:ext>
                </a:extLst>
              </a:tr>
              <a:tr h="367393">
                <a:tc>
                  <a:txBody>
                    <a:bodyPr/>
                    <a:lstStyle/>
                    <a:p>
                      <a:r>
                        <a:rPr lang="ru-RU" sz="16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Бемпедоевая</a:t>
                      </a:r>
                      <a:r>
                        <a:rPr lang="ru-RU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кислота со </a:t>
                      </a:r>
                      <a:r>
                        <a:rPr lang="ru-RU" sz="16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статином</a:t>
                      </a:r>
                      <a:r>
                        <a:rPr lang="ru-RU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sz="16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эзетимибом</a:t>
                      </a:r>
                      <a:endParaRPr lang="ru-RU" sz="16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≈ </a:t>
                      </a:r>
                      <a:r>
                        <a:rPr lang="ru-RU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	</a:t>
                      </a:r>
                    </a:p>
                  </a:txBody>
                  <a:tcPr marL="90000" marR="90000" marT="46800" marB="46800" anchor="ctr">
                    <a:lnL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124446"/>
                  </a:ext>
                </a:extLst>
              </a:tr>
              <a:tr h="622136">
                <a:tc>
                  <a:txBody>
                    <a:bodyPr/>
                    <a:lstStyle/>
                    <a:p>
                      <a:pPr algn="l"/>
                      <a:r>
                        <a:rPr lang="ru-RU" sz="16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Инклисиран</a:t>
                      </a:r>
                      <a:r>
                        <a:rPr lang="ru-RU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6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алирокумаб</a:t>
                      </a:r>
                      <a:r>
                        <a:rPr lang="ru-RU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6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эволокумаб</a:t>
                      </a:r>
                      <a:endParaRPr lang="ru-RU" sz="1600" b="1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ru-RU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 </a:t>
                      </a:r>
                      <a:r>
                        <a:rPr lang="ru-RU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интенсивная терапия статином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≈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endParaRPr lang="ru-RU" sz="1800" b="1" dirty="0">
                        <a:latin typeface="+mn-lt"/>
                      </a:endParaRPr>
                    </a:p>
                  </a:txBody>
                  <a:tcPr marL="90000" marR="90000" marT="46800" marB="46800" anchor="ctr">
                    <a:lnL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010206"/>
                  </a:ext>
                </a:extLst>
              </a:tr>
              <a:tr h="672541">
                <a:tc>
                  <a:txBody>
                    <a:bodyPr/>
                    <a:lstStyle/>
                    <a:p>
                      <a:pPr algn="l"/>
                      <a:r>
                        <a:rPr lang="ru-RU" sz="16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Инклисиран</a:t>
                      </a:r>
                      <a:r>
                        <a:rPr lang="ru-RU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6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алирокумаб</a:t>
                      </a:r>
                      <a:r>
                        <a:rPr lang="ru-RU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6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эволокумаб</a:t>
                      </a:r>
                      <a:endParaRPr lang="ru-RU" sz="1600" b="1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ru-RU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 </a:t>
                      </a:r>
                      <a:r>
                        <a:rPr lang="ru-RU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интенсивная терапия статином + </a:t>
                      </a:r>
                      <a:r>
                        <a:rPr lang="ru-RU" sz="16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эзетимиб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≈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  <a:endParaRPr lang="ru-RU" sz="1800" b="1" dirty="0">
                        <a:latin typeface="+mn-lt"/>
                      </a:endParaRPr>
                    </a:p>
                  </a:txBody>
                  <a:tcPr marL="90000" marR="90000" marT="46800" marB="46800" anchor="ctr">
                    <a:lnL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8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47362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4CA186CD-710C-D2C1-693E-2C7059EF04DE}"/>
              </a:ext>
            </a:extLst>
          </p:cNvPr>
          <p:cNvSpPr txBox="1">
            <a:spLocks/>
          </p:cNvSpPr>
          <p:nvPr/>
        </p:nvSpPr>
        <p:spPr>
          <a:xfrm>
            <a:off x="0" y="145297"/>
            <a:ext cx="12192000" cy="775597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Расчет степени снижения ХС ЛПНП </a:t>
            </a:r>
            <a:br>
              <a:rPr lang="ru-RU" sz="2800" b="1" dirty="0" smtClean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различных вариантах </a:t>
            </a:r>
            <a:r>
              <a:rPr lang="ru-RU" sz="2800" b="1" dirty="0" err="1" smtClean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гиполипидемической</a:t>
            </a:r>
            <a:r>
              <a:rPr lang="ru-RU" sz="2800" b="1" dirty="0" smtClean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терапии</a:t>
            </a:r>
            <a:endParaRPr lang="ru-RU" sz="2800" b="1" dirty="0">
              <a:solidFill>
                <a:srgbClr val="50398D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2" descr="Министерство здравоохранения Российской Федерации">
            <a:extLst>
              <a:ext uri="{FF2B5EF4-FFF2-40B4-BE49-F238E27FC236}">
                <a16:creationId xmlns:a16="http://schemas.microsoft.com/office/drawing/2014/main" id="{8461C94A-3E4E-49AC-6D40-D938BAACB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8" y="14145"/>
            <a:ext cx="953555" cy="95355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3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Заголовок 1">
            <a:extLst>
              <a:ext uri="{FF2B5EF4-FFF2-40B4-BE49-F238E27FC236}">
                <a16:creationId xmlns:a16="http://schemas.microsoft.com/office/drawing/2014/main" id="{F7F4E488-DDFE-32A2-5B0C-DCB56D5E3172}"/>
              </a:ext>
            </a:extLst>
          </p:cNvPr>
          <p:cNvSpPr txBox="1">
            <a:spLocks/>
          </p:cNvSpPr>
          <p:nvPr/>
        </p:nvSpPr>
        <p:spPr>
          <a:xfrm>
            <a:off x="128027" y="173142"/>
            <a:ext cx="11477443" cy="10208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E4002B">
                    <a:lumMod val="50000"/>
                  </a:srgbClr>
                </a:solidFill>
                <a:effectLst/>
                <a:uLnTx/>
                <a:uFillTx/>
                <a:latin typeface="Calibri bold"/>
                <a:ea typeface="+mj-ea"/>
                <a:cs typeface="+mj-cs"/>
              </a:rPr>
              <a:t>Алгоритм лечения </a:t>
            </a:r>
            <a:r>
              <a:rPr lang="ru-RU" b="1" dirty="0" smtClean="0">
                <a:solidFill>
                  <a:srgbClr val="E4002B">
                    <a:lumMod val="50000"/>
                  </a:srgbClr>
                </a:solidFill>
                <a:latin typeface="Calibri bold"/>
              </a:rPr>
              <a:t>при повышении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4002B">
                    <a:lumMod val="50000"/>
                  </a:srgbClr>
                </a:solidFill>
                <a:effectLst/>
                <a:uLnTx/>
                <a:uFillTx/>
                <a:latin typeface="Calibri bold"/>
                <a:ea typeface="+mj-ea"/>
                <a:cs typeface="+mj-cs"/>
              </a:rPr>
              <a:t>триглицеридов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E4002B">
                  <a:lumMod val="50000"/>
                </a:srgbClr>
              </a:solidFill>
              <a:effectLst/>
              <a:uLnTx/>
              <a:uFillTx/>
              <a:latin typeface="Calibri bold"/>
              <a:ea typeface="+mj-ea"/>
              <a:cs typeface="+mj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85B19A5F-2169-C56A-20CC-1CC6EE8D1CEA}"/>
              </a:ext>
            </a:extLst>
          </p:cNvPr>
          <p:cNvSpPr/>
          <p:nvPr/>
        </p:nvSpPr>
        <p:spPr>
          <a:xfrm>
            <a:off x="207874" y="6572216"/>
            <a:ext cx="11477444" cy="2215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ТГ – триглицериды; ХС ЛНП – холестерин липопротеидов низкой плотности; ПНЖК – полиненасыщенные жирные кислоты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/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</a:b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Клинические рекомендации "Нарушения липидного обмена" 2023, https://cr.minzdrav.gov.ru/recomend/752_1 Дата доступа: 10.09.2025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3CCEAC93-2B24-CE42-A3DC-CCF919002B5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229649" y="2268143"/>
          <a:ext cx="9129402" cy="335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3134">
                  <a:extLst>
                    <a:ext uri="{9D8B030D-6E8A-4147-A177-3AD203B41FA5}">
                      <a16:colId xmlns:a16="http://schemas.microsoft.com/office/drawing/2014/main" val="305385523"/>
                    </a:ext>
                  </a:extLst>
                </a:gridCol>
                <a:gridCol w="3043134">
                  <a:extLst>
                    <a:ext uri="{9D8B030D-6E8A-4147-A177-3AD203B41FA5}">
                      <a16:colId xmlns:a16="http://schemas.microsoft.com/office/drawing/2014/main" val="3381344798"/>
                    </a:ext>
                  </a:extLst>
                </a:gridCol>
                <a:gridCol w="3043134">
                  <a:extLst>
                    <a:ext uri="{9D8B030D-6E8A-4147-A177-3AD203B41FA5}">
                      <a16:colId xmlns:a16="http://schemas.microsoft.com/office/drawing/2014/main" val="3265634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1,7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&lt;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ТГ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2,3 ммоль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л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2,3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&lt; 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ТГ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&lt; 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5,0 ммоль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л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ТГ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≥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5,0 ммоль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л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595059"/>
                  </a:ext>
                </a:extLst>
              </a:tr>
            </a:tbl>
          </a:graphicData>
        </a:graphic>
      </p:graphicFrame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8F52102-B4BA-D8EC-81C2-7BD39369730B}"/>
              </a:ext>
            </a:extLst>
          </p:cNvPr>
          <p:cNvSpPr/>
          <p:nvPr/>
        </p:nvSpPr>
        <p:spPr>
          <a:xfrm>
            <a:off x="1229649" y="3164663"/>
            <a:ext cx="2902629" cy="808937"/>
          </a:xfrm>
          <a:prstGeom prst="roundRect">
            <a:avLst>
              <a:gd name="adj" fmla="val 0"/>
            </a:avLst>
          </a:prstGeom>
          <a:solidFill>
            <a:srgbClr val="FFF8F3"/>
          </a:solidFill>
          <a:ln w="6350">
            <a:solidFill>
              <a:srgbClr val="FF92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9FF9EE3-B2F4-29A9-993F-FBE0486B0CB6}"/>
              </a:ext>
            </a:extLst>
          </p:cNvPr>
          <p:cNvSpPr/>
          <p:nvPr/>
        </p:nvSpPr>
        <p:spPr>
          <a:xfrm>
            <a:off x="4363973" y="3164663"/>
            <a:ext cx="2739602" cy="808937"/>
          </a:xfrm>
          <a:prstGeom prst="roundRect">
            <a:avLst>
              <a:gd name="adj" fmla="val 0"/>
            </a:avLst>
          </a:prstGeom>
          <a:solidFill>
            <a:srgbClr val="FFF3F5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891F33E-1C1C-D02C-A289-7DE7F2A6C685}"/>
              </a:ext>
            </a:extLst>
          </p:cNvPr>
          <p:cNvSpPr/>
          <p:nvPr/>
        </p:nvSpPr>
        <p:spPr>
          <a:xfrm>
            <a:off x="7335270" y="3164663"/>
            <a:ext cx="3023782" cy="808937"/>
          </a:xfrm>
          <a:prstGeom prst="roundRect">
            <a:avLst>
              <a:gd name="adj" fmla="val 0"/>
            </a:avLst>
          </a:prstGeom>
          <a:solidFill>
            <a:srgbClr val="FFEFF8"/>
          </a:solidFill>
          <a:ln w="6350">
            <a:solidFill>
              <a:srgbClr val="C448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08D8BD-066C-1831-9F1F-C3D48A5B0C19}"/>
              </a:ext>
            </a:extLst>
          </p:cNvPr>
          <p:cNvSpPr txBox="1"/>
          <p:nvPr/>
        </p:nvSpPr>
        <p:spPr>
          <a:xfrm>
            <a:off x="1229649" y="3238696"/>
            <a:ext cx="2902629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/>
                <a:ea typeface="+mn-ea"/>
                <a:cs typeface="+mn-cs"/>
              </a:rPr>
              <a:t>Немедикаментозное лечение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Возможно назначение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фенофибрата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или омега-3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ПНЖК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044848-C560-A3C2-C971-D64EA800D5BA}"/>
              </a:ext>
            </a:extLst>
          </p:cNvPr>
          <p:cNvSpPr txBox="1"/>
          <p:nvPr/>
        </p:nvSpPr>
        <p:spPr>
          <a:xfrm>
            <a:off x="4363973" y="3339519"/>
            <a:ext cx="273960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/>
                <a:ea typeface="+mn-ea"/>
                <a:cs typeface="+mn-cs"/>
              </a:rPr>
              <a:t>Показана ли терапия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/>
                <a:ea typeface="+mn-ea"/>
                <a:cs typeface="+mn-cs"/>
              </a:rPr>
              <a:t>статинами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/>
                <a:ea typeface="+mn-ea"/>
                <a:cs typeface="+mn-cs"/>
              </a:rPr>
              <a:t>?*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42749D-9A69-6A43-2677-38B337B14C91}"/>
              </a:ext>
            </a:extLst>
          </p:cNvPr>
          <p:cNvSpPr txBox="1"/>
          <p:nvPr/>
        </p:nvSpPr>
        <p:spPr>
          <a:xfrm>
            <a:off x="7335271" y="3244726"/>
            <a:ext cx="3023780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/>
                <a:ea typeface="+mn-ea"/>
                <a:cs typeface="+mn-cs"/>
              </a:rPr>
              <a:t>Фенофибрат и омега-3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/>
                <a:ea typeface="+mn-ea"/>
                <a:cs typeface="+mn-cs"/>
              </a:rPr>
              <a:t>ПНЖК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/>
                <a:ea typeface="+mn-ea"/>
                <a:cs typeface="+mn-cs"/>
              </a:rPr>
              <a:t>**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Возможен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плазмоферез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плазмосорбция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9E95AB88-0B3B-88FE-37ED-4C81A19D5EFC}"/>
              </a:ext>
            </a:extLst>
          </p:cNvPr>
          <p:cNvSpPr/>
          <p:nvPr/>
        </p:nvSpPr>
        <p:spPr>
          <a:xfrm>
            <a:off x="2762476" y="4392383"/>
            <a:ext cx="2739602" cy="808937"/>
          </a:xfrm>
          <a:prstGeom prst="roundRect">
            <a:avLst>
              <a:gd name="adj" fmla="val 0"/>
            </a:avLst>
          </a:prstGeom>
          <a:solidFill>
            <a:srgbClr val="FFF3F5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DDDEB7-88CD-CE0D-5047-B9F09BBB4413}"/>
              </a:ext>
            </a:extLst>
          </p:cNvPr>
          <p:cNvSpPr txBox="1"/>
          <p:nvPr/>
        </p:nvSpPr>
        <p:spPr>
          <a:xfrm>
            <a:off x="2762476" y="4535447"/>
            <a:ext cx="273960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ТГ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2,3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ммоль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фоне терапии статинами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1A6F48ED-83F4-3472-3A68-31A210A7F9F4}"/>
              </a:ext>
            </a:extLst>
          </p:cNvPr>
          <p:cNvSpPr/>
          <p:nvPr/>
        </p:nvSpPr>
        <p:spPr>
          <a:xfrm>
            <a:off x="6087172" y="4392383"/>
            <a:ext cx="2739602" cy="808937"/>
          </a:xfrm>
          <a:prstGeom prst="roundRect">
            <a:avLst>
              <a:gd name="adj" fmla="val 0"/>
            </a:avLst>
          </a:prstGeom>
          <a:solidFill>
            <a:srgbClr val="FFF3F5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4D0B46-111D-0214-9967-C798079F3923}"/>
              </a:ext>
            </a:extLst>
          </p:cNvPr>
          <p:cNvSpPr txBox="1"/>
          <p:nvPr/>
        </p:nvSpPr>
        <p:spPr>
          <a:xfrm>
            <a:off x="6087172" y="4552503"/>
            <a:ext cx="273960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Фенофибрат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или омега-3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ПНЖК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**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73B62479-A1B5-E98C-FA8F-D2D2218AFBFA}"/>
              </a:ext>
            </a:extLst>
          </p:cNvPr>
          <p:cNvSpPr/>
          <p:nvPr/>
        </p:nvSpPr>
        <p:spPr>
          <a:xfrm>
            <a:off x="2762476" y="5612699"/>
            <a:ext cx="2739602" cy="808937"/>
          </a:xfrm>
          <a:prstGeom prst="roundRect">
            <a:avLst>
              <a:gd name="adj" fmla="val 0"/>
            </a:avLst>
          </a:prstGeom>
          <a:solidFill>
            <a:srgbClr val="FFF3F5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9BE524-97E8-581E-5AA6-5E869A553455}"/>
              </a:ext>
            </a:extLst>
          </p:cNvPr>
          <p:cNvSpPr txBox="1"/>
          <p:nvPr/>
        </p:nvSpPr>
        <p:spPr>
          <a:xfrm>
            <a:off x="2762476" y="5773872"/>
            <a:ext cx="273960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Продолжить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терапию статинами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4CECF5-1E88-5F2C-66D7-38F142037E75}"/>
              </a:ext>
            </a:extLst>
          </p:cNvPr>
          <p:cNvSpPr txBox="1"/>
          <p:nvPr/>
        </p:nvSpPr>
        <p:spPr>
          <a:xfrm>
            <a:off x="6025902" y="5707717"/>
            <a:ext cx="3378609" cy="553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С учетом клинического фенотипа пациента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** Омега-3 кислоты этиловых эфиров, включая другие эфиры и кислоты, в дозе 2-4 г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сут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7F0850C1-8973-F90C-6377-688A145DC22A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680964" y="2680842"/>
            <a:ext cx="0" cy="483821"/>
          </a:xfrm>
          <a:prstGeom prst="straightConnector1">
            <a:avLst/>
          </a:prstGeom>
          <a:ln w="6350">
            <a:solidFill>
              <a:srgbClr val="FF92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5680D28F-C56D-C688-1F50-5FFA290D9472}"/>
              </a:ext>
            </a:extLst>
          </p:cNvPr>
          <p:cNvCxnSpPr>
            <a:cxnSpLocks/>
          </p:cNvCxnSpPr>
          <p:nvPr/>
        </p:nvCxnSpPr>
        <p:spPr>
          <a:xfrm>
            <a:off x="5794350" y="2680842"/>
            <a:ext cx="0" cy="483821"/>
          </a:xfrm>
          <a:prstGeom prst="straightConnector1">
            <a:avLst/>
          </a:prstGeom>
          <a:ln w="63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5AE992B1-AD68-059B-7E21-CEBEF38B7598}"/>
              </a:ext>
            </a:extLst>
          </p:cNvPr>
          <p:cNvCxnSpPr>
            <a:cxnSpLocks/>
          </p:cNvCxnSpPr>
          <p:nvPr/>
        </p:nvCxnSpPr>
        <p:spPr>
          <a:xfrm>
            <a:off x="8847159" y="2680842"/>
            <a:ext cx="0" cy="483821"/>
          </a:xfrm>
          <a:prstGeom prst="straightConnector1">
            <a:avLst/>
          </a:prstGeom>
          <a:ln w="6350">
            <a:solidFill>
              <a:srgbClr val="C448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025435A5-5A3B-A214-73E6-315A57B8521B}"/>
              </a:ext>
            </a:extLst>
          </p:cNvPr>
          <p:cNvCxnSpPr>
            <a:cxnSpLocks/>
          </p:cNvCxnSpPr>
          <p:nvPr/>
        </p:nvCxnSpPr>
        <p:spPr>
          <a:xfrm>
            <a:off x="4934560" y="3973600"/>
            <a:ext cx="0" cy="418783"/>
          </a:xfrm>
          <a:prstGeom prst="straightConnector1">
            <a:avLst/>
          </a:prstGeom>
          <a:ln w="63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A7D8071C-BBCA-5BDA-9CA7-FDB0694E5333}"/>
              </a:ext>
            </a:extLst>
          </p:cNvPr>
          <p:cNvCxnSpPr>
            <a:cxnSpLocks/>
          </p:cNvCxnSpPr>
          <p:nvPr/>
        </p:nvCxnSpPr>
        <p:spPr>
          <a:xfrm>
            <a:off x="6591609" y="3973600"/>
            <a:ext cx="0" cy="418783"/>
          </a:xfrm>
          <a:prstGeom prst="straightConnector1">
            <a:avLst/>
          </a:prstGeom>
          <a:ln w="63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AA5C2DA0-3FFE-6707-A070-2C0462EDDB5E}"/>
              </a:ext>
            </a:extLst>
          </p:cNvPr>
          <p:cNvCxnSpPr>
            <a:cxnSpLocks/>
            <a:stCxn id="20" idx="3"/>
            <a:endCxn id="23" idx="1"/>
          </p:cNvCxnSpPr>
          <p:nvPr/>
        </p:nvCxnSpPr>
        <p:spPr>
          <a:xfrm flipV="1">
            <a:off x="5502078" y="4792569"/>
            <a:ext cx="585094" cy="4283"/>
          </a:xfrm>
          <a:prstGeom prst="straightConnector1">
            <a:avLst/>
          </a:prstGeom>
          <a:ln w="63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549C55AE-B913-75EB-A5AA-8835A2B97DE0}"/>
              </a:ext>
            </a:extLst>
          </p:cNvPr>
          <p:cNvCxnSpPr>
            <a:cxnSpLocks/>
          </p:cNvCxnSpPr>
          <p:nvPr/>
        </p:nvCxnSpPr>
        <p:spPr>
          <a:xfrm>
            <a:off x="4954100" y="5201321"/>
            <a:ext cx="0" cy="418783"/>
          </a:xfrm>
          <a:prstGeom prst="straightConnector1">
            <a:avLst/>
          </a:prstGeom>
          <a:ln w="63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5E1E904-387D-0A3B-3F9C-8D0E1D91E3FD}"/>
              </a:ext>
            </a:extLst>
          </p:cNvPr>
          <p:cNvGrpSpPr/>
          <p:nvPr/>
        </p:nvGrpSpPr>
        <p:grpSpPr>
          <a:xfrm>
            <a:off x="6568168" y="4001742"/>
            <a:ext cx="698959" cy="356800"/>
            <a:chOff x="8632831" y="3810666"/>
            <a:chExt cx="567840" cy="289867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4ECF6A97-A1E7-D802-BE96-A0D5EB4934E9}"/>
                </a:ext>
              </a:extLst>
            </p:cNvPr>
            <p:cNvSpPr/>
            <p:nvPr/>
          </p:nvSpPr>
          <p:spPr>
            <a:xfrm>
              <a:off x="8771818" y="3810666"/>
              <a:ext cx="289867" cy="28986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ED8CE53-A502-FF01-97F0-CF2910AFD1CF}"/>
                </a:ext>
              </a:extLst>
            </p:cNvPr>
            <p:cNvSpPr txBox="1"/>
            <p:nvPr/>
          </p:nvSpPr>
          <p:spPr>
            <a:xfrm>
              <a:off x="8632831" y="3847741"/>
              <a:ext cx="567840" cy="2325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НЕТ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FE81AF0-02C6-63A7-E15B-C3C930E928AD}"/>
              </a:ext>
            </a:extLst>
          </p:cNvPr>
          <p:cNvGrpSpPr/>
          <p:nvPr/>
        </p:nvGrpSpPr>
        <p:grpSpPr>
          <a:xfrm>
            <a:off x="4267106" y="4001742"/>
            <a:ext cx="698959" cy="356800"/>
            <a:chOff x="6763430" y="3810666"/>
            <a:chExt cx="567840" cy="289867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338ECF27-34B5-4C3E-FA17-5E1D247CE078}"/>
                </a:ext>
              </a:extLst>
            </p:cNvPr>
            <p:cNvSpPr/>
            <p:nvPr/>
          </p:nvSpPr>
          <p:spPr>
            <a:xfrm>
              <a:off x="6901574" y="3810666"/>
              <a:ext cx="289867" cy="28986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D042D89-F00F-CD5D-2AB0-5EF2B6CDB358}"/>
                </a:ext>
              </a:extLst>
            </p:cNvPr>
            <p:cNvSpPr txBox="1"/>
            <p:nvPr/>
          </p:nvSpPr>
          <p:spPr>
            <a:xfrm>
              <a:off x="6763430" y="3842399"/>
              <a:ext cx="567840" cy="2325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ДА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A65C391F-0D08-03E5-B578-7BF0786277AE}"/>
              </a:ext>
            </a:extLst>
          </p:cNvPr>
          <p:cNvGrpSpPr/>
          <p:nvPr/>
        </p:nvGrpSpPr>
        <p:grpSpPr>
          <a:xfrm>
            <a:off x="5432984" y="4395432"/>
            <a:ext cx="698959" cy="356800"/>
            <a:chOff x="6762588" y="3810666"/>
            <a:chExt cx="567840" cy="289867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F3A3134-F3AC-8FE3-DCDC-C12876A522D7}"/>
                </a:ext>
              </a:extLst>
            </p:cNvPr>
            <p:cNvSpPr/>
            <p:nvPr/>
          </p:nvSpPr>
          <p:spPr>
            <a:xfrm>
              <a:off x="6901574" y="3810666"/>
              <a:ext cx="289867" cy="28986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9AB7DB2-F530-041F-F0CF-5A779038C5C3}"/>
                </a:ext>
              </a:extLst>
            </p:cNvPr>
            <p:cNvSpPr txBox="1"/>
            <p:nvPr/>
          </p:nvSpPr>
          <p:spPr>
            <a:xfrm>
              <a:off x="6762588" y="3832750"/>
              <a:ext cx="567840" cy="2325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ДА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3618F833-E075-55DD-79C3-A3A5AED41702}"/>
              </a:ext>
            </a:extLst>
          </p:cNvPr>
          <p:cNvGrpSpPr/>
          <p:nvPr/>
        </p:nvGrpSpPr>
        <p:grpSpPr>
          <a:xfrm>
            <a:off x="4262160" y="5231459"/>
            <a:ext cx="698959" cy="356800"/>
            <a:chOff x="8632831" y="3810666"/>
            <a:chExt cx="567840" cy="289867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93AE0508-5D14-0BB8-8D74-673D45669866}"/>
                </a:ext>
              </a:extLst>
            </p:cNvPr>
            <p:cNvSpPr/>
            <p:nvPr/>
          </p:nvSpPr>
          <p:spPr>
            <a:xfrm>
              <a:off x="8771818" y="3810666"/>
              <a:ext cx="289867" cy="28986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C2419DD-2CAD-B117-208B-93FD0C7AA830}"/>
                </a:ext>
              </a:extLst>
            </p:cNvPr>
            <p:cNvSpPr txBox="1"/>
            <p:nvPr/>
          </p:nvSpPr>
          <p:spPr>
            <a:xfrm>
              <a:off x="8632831" y="3853048"/>
              <a:ext cx="567840" cy="2325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НЕТ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263470E-8640-85F6-1F6E-F5D57BE8F162}"/>
              </a:ext>
            </a:extLst>
          </p:cNvPr>
          <p:cNvSpPr txBox="1">
            <a:spLocks/>
          </p:cNvSpPr>
          <p:nvPr/>
        </p:nvSpPr>
        <p:spPr>
          <a:xfrm>
            <a:off x="9459238" y="64223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2A81BC-389B-4A5E-B8CF-5698676595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3"/>
          <a:srcRect l="25492" r="50171"/>
          <a:stretch/>
        </p:blipFill>
        <p:spPr>
          <a:xfrm>
            <a:off x="1803635" y="693363"/>
            <a:ext cx="2155970" cy="154948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/>
          <a:srcRect l="50114" r="24726"/>
          <a:stretch/>
        </p:blipFill>
        <p:spPr>
          <a:xfrm>
            <a:off x="4705584" y="701752"/>
            <a:ext cx="2228850" cy="154948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/>
          <a:srcRect l="75530" t="3520" r="-65" b="2108"/>
          <a:stretch/>
        </p:blipFill>
        <p:spPr>
          <a:xfrm>
            <a:off x="7688802" y="755398"/>
            <a:ext cx="2173498" cy="146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6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4237" y="24139"/>
            <a:ext cx="11886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Популяризация контроля холестерина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среди пациентов и врачей первичного звена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6636" y="1351101"/>
            <a:ext cx="5940878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При высоком сердечно-сосудистом риске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непрерывная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статинотерапия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в течение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12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 месяцев </a:t>
            </a: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продлевает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 жизнь на год, </a:t>
            </a: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в течение 5 лет — почти на 3,5 года и так далее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!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Formular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6636" y="3117525"/>
            <a:ext cx="6098721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Врачебная халатность и пациенты,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саботирующие лечение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статинами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8061" y="4633144"/>
            <a:ext cx="609600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Возросшая распространенность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гиперхолестеринемии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в России обусловлена </a:t>
            </a: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двумя причинами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: врачебной халатностью и низкой приверженностью пациентов лечению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03881" y="1068053"/>
            <a:ext cx="5388119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Мифы о СТАТИНАХ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Статины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нужны только при очень высоком уровне холестерина</a:t>
            </a:r>
          </a:p>
          <a:p>
            <a:pPr marL="342900" lvl="0" indent="-342900" fontAlgn="base">
              <a:lnSpc>
                <a:spcPct val="150000"/>
              </a:lnSpc>
              <a:buFontTx/>
              <a:buAutoNum type="arabicPeriod"/>
            </a:pP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Статины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нужны только после инфаркта/инсульта/ампутации</a:t>
            </a:r>
          </a:p>
          <a:p>
            <a:pPr marL="342900" lvl="0" indent="-342900" fontAlgn="base">
              <a:lnSpc>
                <a:spcPct val="150000"/>
              </a:lnSpc>
              <a:buFontTx/>
              <a:buAutoNum type="arabicPeriod"/>
            </a:pP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Статины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провоцируют онкологию</a:t>
            </a:r>
          </a:p>
          <a:p>
            <a:pPr marL="342900" lvl="0" indent="-342900" fontAlgn="base">
              <a:lnSpc>
                <a:spcPct val="150000"/>
              </a:lnSpc>
              <a:buFontTx/>
              <a:buAutoNum type="arabicPeriod"/>
            </a:pP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Статины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убивают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печень</a:t>
            </a:r>
          </a:p>
          <a:p>
            <a:pPr marL="342900" lvl="0" indent="-342900" fontAlgn="base">
              <a:lnSpc>
                <a:spcPct val="150000"/>
              </a:lnSpc>
              <a:buFontTx/>
              <a:buAutoNum type="arabicPeriod"/>
            </a:pP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Статины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вызывают разрушение мышц</a:t>
            </a:r>
          </a:p>
          <a:p>
            <a:pPr marL="342900" lvl="0" indent="-342900" fontAlgn="base">
              <a:lnSpc>
                <a:spcPct val="150000"/>
              </a:lnSpc>
              <a:buFontTx/>
              <a:buAutoNum type="arabicPeriod"/>
            </a:pP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Статины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вызывают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зависимость,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снижает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когнитивные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функции и потенцию</a:t>
            </a:r>
          </a:p>
          <a:p>
            <a:pPr marL="342900" lvl="0" indent="-342900" fontAlgn="base">
              <a:lnSpc>
                <a:spcPct val="150000"/>
              </a:lnSpc>
              <a:buFontTx/>
              <a:buAutoNum type="arabicPeriod"/>
            </a:pP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Статины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 вызывают диабет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 panose="020F0502020204030204"/>
            </a:endParaRPr>
          </a:p>
          <a:p>
            <a:pPr marL="342900" lvl="0" indent="-342900" fontAlgn="base">
              <a:lnSpc>
                <a:spcPct val="150000"/>
              </a:lnSpc>
              <a:buFontTx/>
              <a:buAutoNum type="arabicPeriod"/>
            </a:pP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Статины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вызывают катаракту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785" y="6365289"/>
            <a:ext cx="3987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Полякова Е.А. 2024, авторский слайд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57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12" y="84617"/>
            <a:ext cx="12124888" cy="443198"/>
          </a:xfrm>
          <a:noFill/>
        </p:spPr>
        <p:txBody>
          <a:bodyPr vert="horz" wrap="square" lIns="0" tIns="0" rIns="0" bIns="0" rtlCol="0" anchor="b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Каскадная </a:t>
            </a:r>
            <a:r>
              <a:rPr lang="ru-RU" sz="3200" b="1" dirty="0" err="1" smtClean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плазмафильтрация</a:t>
            </a:r>
            <a:endParaRPr lang="ru-RU" sz="3200" b="1" dirty="0">
              <a:solidFill>
                <a:srgbClr val="50398D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148" y="661814"/>
            <a:ext cx="53484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Пациентка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., 49 лет,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программная каскадная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плазмафильтрация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липопротеин(а)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286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нмоль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/л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→ 31,1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нмоль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/л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01EDA70-81B3-BC3F-45A7-B6FEB2C99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476" y="6256558"/>
            <a:ext cx="10727028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Авторский слайд, Полякова Е.А., СПб, 30.05.2024 г.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3572" y="1762493"/>
            <a:ext cx="3429000" cy="453390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AEC884C-4E1A-CCA9-8216-64A67CD1735E}"/>
              </a:ext>
            </a:extLst>
          </p:cNvPr>
          <p:cNvSpPr txBox="1">
            <a:spLocks/>
          </p:cNvSpPr>
          <p:nvPr/>
        </p:nvSpPr>
        <p:spPr>
          <a:xfrm>
            <a:off x="9143478" y="6340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2A81BC-389B-4A5E-B8CF-5698676595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65174498-1E5D-D57D-ABD4-CE590E07BE5B}"/>
              </a:ext>
            </a:extLst>
          </p:cNvPr>
          <p:cNvSpPr/>
          <p:nvPr/>
        </p:nvSpPr>
        <p:spPr>
          <a:xfrm>
            <a:off x="144386" y="6621683"/>
            <a:ext cx="8877640" cy="2215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ТГ – триглицериды; ПНЖК – полиненасыщенные жирные кислоты, ИБС – ишемическая болезнь сердца</a:t>
            </a:r>
            <a:b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</a:b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Клинические рекомендации "Нарушения липидного обмена" 2023, https://cr.minzdrav.gov.ru/recomend/752_1 Дата доступа: 0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5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.05.2024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3" t="12591" b="12856"/>
          <a:stretch/>
        </p:blipFill>
        <p:spPr>
          <a:xfrm>
            <a:off x="6429925" y="1803313"/>
            <a:ext cx="4233768" cy="449406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783198" y="696201"/>
            <a:ext cx="55272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Пациент Н., 51 год,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программная каскадная 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плазмафильтрация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триглицериды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47 моль/л → 2,6 моль/л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1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58728A6B-A4C9-2342-553D-FF45672A8563}"/>
              </a:ext>
            </a:extLst>
          </p:cNvPr>
          <p:cNvSpPr/>
          <p:nvPr/>
        </p:nvSpPr>
        <p:spPr>
          <a:xfrm>
            <a:off x="517491" y="930690"/>
            <a:ext cx="11448732" cy="4462826"/>
          </a:xfrm>
          <a:prstGeom prst="roundRect">
            <a:avLst>
              <a:gd name="adj" fmla="val 7616"/>
            </a:avLst>
          </a:prstGeom>
          <a:solidFill>
            <a:schemeClr val="bg1"/>
          </a:solidFill>
          <a:ln>
            <a:noFill/>
          </a:ln>
          <a:effectLst>
            <a:outerShdw blurRad="152400" algn="ctr" rotWithShape="0">
              <a:schemeClr val="bg1"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41">
            <a:extLst>
              <a:ext uri="{FF2B5EF4-FFF2-40B4-BE49-F238E27FC236}">
                <a16:creationId xmlns:a16="http://schemas.microsoft.com/office/drawing/2014/main" id="{CE1BF85D-59E7-7E02-9BB9-22203C2869CE}"/>
              </a:ext>
            </a:extLst>
          </p:cNvPr>
          <p:cNvSpPr/>
          <p:nvPr/>
        </p:nvSpPr>
        <p:spPr>
          <a:xfrm>
            <a:off x="1298613" y="3595258"/>
            <a:ext cx="2816220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5D32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Федеральная льгота (ОНЛС)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5D327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42">
            <a:extLst>
              <a:ext uri="{FF2B5EF4-FFF2-40B4-BE49-F238E27FC236}">
                <a16:creationId xmlns:a16="http://schemas.microsoft.com/office/drawing/2014/main" id="{5019415B-D5F0-86D3-D1EE-069A8753DBF4}"/>
              </a:ext>
            </a:extLst>
          </p:cNvPr>
          <p:cNvSpPr/>
          <p:nvPr/>
        </p:nvSpPr>
        <p:spPr>
          <a:xfrm>
            <a:off x="8462643" y="1541065"/>
            <a:ext cx="2315570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8A169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Региональный бюджет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8A169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143">
            <a:extLst>
              <a:ext uri="{FF2B5EF4-FFF2-40B4-BE49-F238E27FC236}">
                <a16:creationId xmlns:a16="http://schemas.microsoft.com/office/drawing/2014/main" id="{3D0855E7-BC9C-2A93-FC5A-27D922474890}"/>
              </a:ext>
            </a:extLst>
          </p:cNvPr>
          <p:cNvSpPr/>
          <p:nvPr/>
        </p:nvSpPr>
        <p:spPr>
          <a:xfrm>
            <a:off x="948573" y="1052688"/>
            <a:ext cx="2926763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A388F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Госпитальный сегмент (ОМС)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A388F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34C1A-CA3A-035D-B4E6-4D52B0C2C5A9}"/>
              </a:ext>
            </a:extLst>
          </p:cNvPr>
          <p:cNvSpPr txBox="1"/>
          <p:nvPr/>
        </p:nvSpPr>
        <p:spPr>
          <a:xfrm>
            <a:off x="942490" y="3934817"/>
            <a:ext cx="3922779" cy="1809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Согласно 178-ФЗ при наличии препарата в льготном перечне лекарств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ЖНВЛП перечень) и включение гражданина в Федеральный регистр лиц, имеющих право на получение гос. соц. Помощи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D3279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инвалиды любой группы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D3279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инвалиды, участники, ветераны ВОВ, члены семей погибших</a:t>
            </a:r>
            <a:r>
              <a:rPr kumimoji="0" lang="ru-RU" sz="1200" b="1" i="0" u="none" strike="noStrike" kern="1200" cap="none" spc="0" normalizeH="0" baseline="3000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D3279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8CD3C7-7306-9455-3BFC-82AEEA0A8448}"/>
              </a:ext>
            </a:extLst>
          </p:cNvPr>
          <p:cNvSpPr txBox="1"/>
          <p:nvPr/>
        </p:nvSpPr>
        <p:spPr>
          <a:xfrm>
            <a:off x="822045" y="1258712"/>
            <a:ext cx="3837536" cy="22898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4572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2024 г. утверждена  федеральная модель КСГ в системе ОМС (Постановление Правительства РФ от 28.12.2023 N 2353 "О Программе государственных гарантий бесплатного оказания гражданам медицинской помощи на 2024 год и на плановый период 2025 и 2026 годов").</a:t>
            </a:r>
          </a:p>
          <a:p>
            <a:pPr marL="0" marR="0" lvl="0" indent="4572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биологической терапии выделена отдельная группа «Лечение с применением генно-инженерных биологических лекарственных препаратов и селективных иммунодепрессантов в дневном (ДС) и круглосуточном (КС) стационаре.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158">
            <a:extLst>
              <a:ext uri="{FF2B5EF4-FFF2-40B4-BE49-F238E27FC236}">
                <a16:creationId xmlns:a16="http://schemas.microsoft.com/office/drawing/2014/main" id="{D9ED8F45-C4FF-EBD7-D9A4-A74979656BD4}"/>
              </a:ext>
            </a:extLst>
          </p:cNvPr>
          <p:cNvSpPr/>
          <p:nvPr/>
        </p:nvSpPr>
        <p:spPr>
          <a:xfrm>
            <a:off x="8528338" y="4312870"/>
            <a:ext cx="1971182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8836F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Розничный сегмент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8836F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741068-BD66-FFF8-3043-C6D5462C4DD3}"/>
              </a:ext>
            </a:extLst>
          </p:cNvPr>
          <p:cNvSpPr txBox="1"/>
          <p:nvPr/>
        </p:nvSpPr>
        <p:spPr>
          <a:xfrm>
            <a:off x="8198839" y="2234251"/>
            <a:ext cx="3461372" cy="18343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Региональная льгота (РЛО)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Согласно ПП №890 входят в Перечень категорий заболеваний и групп пациентов, при амбулаторном лечении которых ЛС отпускаются бесплатно: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D3279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инвалиды 1 группы, инвалиды 2 неработающей группы 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D3279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пациенты, страдающие определенными заболеваниями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инфаркт миокарда </a:t>
            </a: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(первые 6 мес.), 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kumimoji="0" lang="ru-RU" sz="1200" b="1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ахарный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диабет</a:t>
            </a: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ru-RU" sz="1200" b="0" i="0" u="none" strike="noStrike" kern="1200" cap="none" spc="0" normalizeH="0" baseline="3000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887B5E-9444-F27D-454C-AF31E9115BF8}"/>
              </a:ext>
            </a:extLst>
          </p:cNvPr>
          <p:cNvSpPr txBox="1"/>
          <p:nvPr/>
        </p:nvSpPr>
        <p:spPr>
          <a:xfrm>
            <a:off x="8198839" y="4623749"/>
            <a:ext cx="25392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Личные средства граждан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7AD62E-7CA7-A711-4F5E-CF74FF7F1B27}"/>
              </a:ext>
            </a:extLst>
          </p:cNvPr>
          <p:cNvSpPr txBox="1"/>
          <p:nvPr/>
        </p:nvSpPr>
        <p:spPr>
          <a:xfrm>
            <a:off x="7441133" y="1696508"/>
            <a:ext cx="3461372" cy="59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Региональные программы 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(доступны в части регионов)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6CCB38C-AA3C-2AE3-DAC4-D61A18064C38}"/>
              </a:ext>
            </a:extLst>
          </p:cNvPr>
          <p:cNvGrpSpPr/>
          <p:nvPr/>
        </p:nvGrpSpPr>
        <p:grpSpPr>
          <a:xfrm flipH="1">
            <a:off x="4367087" y="1167393"/>
            <a:ext cx="3640012" cy="3274759"/>
            <a:chOff x="4340989" y="1994594"/>
            <a:chExt cx="3640012" cy="3274759"/>
          </a:xfrm>
        </p:grpSpPr>
        <p:grpSp>
          <p:nvGrpSpPr>
            <p:cNvPr id="14" name="Group 74">
              <a:extLst>
                <a:ext uri="{FF2B5EF4-FFF2-40B4-BE49-F238E27FC236}">
                  <a16:creationId xmlns:a16="http://schemas.microsoft.com/office/drawing/2014/main" id="{027144AE-8717-71C3-2F5F-B49BBB2D58EE}"/>
                </a:ext>
              </a:extLst>
            </p:cNvPr>
            <p:cNvGrpSpPr/>
            <p:nvPr/>
          </p:nvGrpSpPr>
          <p:grpSpPr>
            <a:xfrm rot="13314730" flipH="1">
              <a:off x="6965420" y="4151614"/>
              <a:ext cx="1015581" cy="552411"/>
              <a:chOff x="3211164" y="1840937"/>
              <a:chExt cx="773158" cy="431003"/>
            </a:xfrm>
          </p:grpSpPr>
          <p:cxnSp>
            <p:nvCxnSpPr>
              <p:cNvPr id="29" name="Straight Connector 111">
                <a:extLst>
                  <a:ext uri="{FF2B5EF4-FFF2-40B4-BE49-F238E27FC236}">
                    <a16:creationId xmlns:a16="http://schemas.microsoft.com/office/drawing/2014/main" id="{A2EB5ECC-9D9B-0A48-F479-9603F238DAAF}"/>
                  </a:ext>
                </a:extLst>
              </p:cNvPr>
              <p:cNvCxnSpPr/>
              <p:nvPr/>
            </p:nvCxnSpPr>
            <p:spPr>
              <a:xfrm flipH="1" flipV="1">
                <a:off x="3745268" y="2051672"/>
                <a:ext cx="239054" cy="220268"/>
              </a:xfrm>
              <a:prstGeom prst="line">
                <a:avLst/>
              </a:prstGeom>
              <a:noFill/>
              <a:ln w="19050" cap="rnd" cmpd="sng" algn="ctr">
                <a:solidFill>
                  <a:srgbClr val="5D3279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" name="Straight Connector 112">
                <a:extLst>
                  <a:ext uri="{FF2B5EF4-FFF2-40B4-BE49-F238E27FC236}">
                    <a16:creationId xmlns:a16="http://schemas.microsoft.com/office/drawing/2014/main" id="{B7902C37-73F1-0783-458A-93E295476872}"/>
                  </a:ext>
                </a:extLst>
              </p:cNvPr>
              <p:cNvCxnSpPr>
                <a:cxnSpLocks/>
              </p:cNvCxnSpPr>
              <p:nvPr/>
            </p:nvCxnSpPr>
            <p:spPr>
              <a:xfrm rot="13314730" flipV="1">
                <a:off x="3211164" y="1840937"/>
                <a:ext cx="462113" cy="402296"/>
              </a:xfrm>
              <a:prstGeom prst="line">
                <a:avLst/>
              </a:prstGeom>
              <a:noFill/>
              <a:ln w="19050" cap="rnd" cmpd="sng" algn="ctr">
                <a:solidFill>
                  <a:srgbClr val="5D3279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5" name="Group 73">
              <a:extLst>
                <a:ext uri="{FF2B5EF4-FFF2-40B4-BE49-F238E27FC236}">
                  <a16:creationId xmlns:a16="http://schemas.microsoft.com/office/drawing/2014/main" id="{6B592ACA-DF3B-B4BC-12D6-6DFB2B01BAB5}"/>
                </a:ext>
              </a:extLst>
            </p:cNvPr>
            <p:cNvGrpSpPr/>
            <p:nvPr/>
          </p:nvGrpSpPr>
          <p:grpSpPr>
            <a:xfrm>
              <a:off x="4340989" y="2489919"/>
              <a:ext cx="939329" cy="1150434"/>
              <a:chOff x="3269381" y="1533336"/>
              <a:chExt cx="465162" cy="221447"/>
            </a:xfrm>
          </p:grpSpPr>
          <p:cxnSp>
            <p:nvCxnSpPr>
              <p:cNvPr id="27" name="Straight Connector 114">
                <a:extLst>
                  <a:ext uri="{FF2B5EF4-FFF2-40B4-BE49-F238E27FC236}">
                    <a16:creationId xmlns:a16="http://schemas.microsoft.com/office/drawing/2014/main" id="{C4580383-0FD6-B5F0-B195-DB0F161234C9}"/>
                  </a:ext>
                </a:extLst>
              </p:cNvPr>
              <p:cNvCxnSpPr/>
              <p:nvPr/>
            </p:nvCxnSpPr>
            <p:spPr>
              <a:xfrm flipH="1" flipV="1">
                <a:off x="3495489" y="1534515"/>
                <a:ext cx="239054" cy="220268"/>
              </a:xfrm>
              <a:prstGeom prst="line">
                <a:avLst/>
              </a:prstGeom>
              <a:noFill/>
              <a:ln w="19050" cap="rnd" cmpd="sng" algn="ctr">
                <a:solidFill>
                  <a:srgbClr val="8A169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" name="Straight Connector 115">
                <a:extLst>
                  <a:ext uri="{FF2B5EF4-FFF2-40B4-BE49-F238E27FC236}">
                    <a16:creationId xmlns:a16="http://schemas.microsoft.com/office/drawing/2014/main" id="{7C223697-1291-2949-EA39-B9542C0B39E5}"/>
                  </a:ext>
                </a:extLst>
              </p:cNvPr>
              <p:cNvCxnSpPr/>
              <p:nvPr/>
            </p:nvCxnSpPr>
            <p:spPr>
              <a:xfrm flipH="1">
                <a:off x="3269381" y="1533336"/>
                <a:ext cx="226116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8A1696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6" name="Group 74">
              <a:extLst>
                <a:ext uri="{FF2B5EF4-FFF2-40B4-BE49-F238E27FC236}">
                  <a16:creationId xmlns:a16="http://schemas.microsoft.com/office/drawing/2014/main" id="{E5C30621-3088-3F94-F667-989A5305ECA7}"/>
                </a:ext>
              </a:extLst>
            </p:cNvPr>
            <p:cNvGrpSpPr/>
            <p:nvPr/>
          </p:nvGrpSpPr>
          <p:grpSpPr>
            <a:xfrm flipH="1">
              <a:off x="6529100" y="1994594"/>
              <a:ext cx="1378388" cy="1019297"/>
              <a:chOff x="2894633" y="1435370"/>
              <a:chExt cx="1039096" cy="221363"/>
            </a:xfrm>
          </p:grpSpPr>
          <p:cxnSp>
            <p:nvCxnSpPr>
              <p:cNvPr id="25" name="Straight Connector 117">
                <a:extLst>
                  <a:ext uri="{FF2B5EF4-FFF2-40B4-BE49-F238E27FC236}">
                    <a16:creationId xmlns:a16="http://schemas.microsoft.com/office/drawing/2014/main" id="{326333C3-1125-B1CC-9B17-C138BC10882F}"/>
                  </a:ext>
                </a:extLst>
              </p:cNvPr>
              <p:cNvCxnSpPr/>
              <p:nvPr/>
            </p:nvCxnSpPr>
            <p:spPr>
              <a:xfrm flipH="1" flipV="1">
                <a:off x="3694675" y="1436465"/>
                <a:ext cx="239054" cy="220268"/>
              </a:xfrm>
              <a:prstGeom prst="line">
                <a:avLst/>
              </a:prstGeom>
              <a:noFill/>
              <a:ln w="19050" cap="rnd" cmpd="sng" algn="ctr">
                <a:solidFill>
                  <a:srgbClr val="A388F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" name="Straight Connector 118">
                <a:extLst>
                  <a:ext uri="{FF2B5EF4-FFF2-40B4-BE49-F238E27FC236}">
                    <a16:creationId xmlns:a16="http://schemas.microsoft.com/office/drawing/2014/main" id="{AEA66750-48D6-4ED5-1664-9AD7592F89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94633" y="1435370"/>
                <a:ext cx="800041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A388F8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7" name="Group 81">
              <a:extLst>
                <a:ext uri="{FF2B5EF4-FFF2-40B4-BE49-F238E27FC236}">
                  <a16:creationId xmlns:a16="http://schemas.microsoft.com/office/drawing/2014/main" id="{7C1CF206-70C4-1737-F6DD-AF7128FF98F7}"/>
                </a:ext>
              </a:extLst>
            </p:cNvPr>
            <p:cNvGrpSpPr/>
            <p:nvPr/>
          </p:nvGrpSpPr>
          <p:grpSpPr>
            <a:xfrm flipV="1">
              <a:off x="4342342" y="4752615"/>
              <a:ext cx="801449" cy="516738"/>
              <a:chOff x="3230370" y="1443957"/>
              <a:chExt cx="455248" cy="221445"/>
            </a:xfrm>
          </p:grpSpPr>
          <p:cxnSp>
            <p:nvCxnSpPr>
              <p:cNvPr id="23" name="Straight Connector 120">
                <a:extLst>
                  <a:ext uri="{FF2B5EF4-FFF2-40B4-BE49-F238E27FC236}">
                    <a16:creationId xmlns:a16="http://schemas.microsoft.com/office/drawing/2014/main" id="{832A57C3-DA76-8633-15D3-76A0D142448A}"/>
                  </a:ext>
                </a:extLst>
              </p:cNvPr>
              <p:cNvCxnSpPr/>
              <p:nvPr/>
            </p:nvCxnSpPr>
            <p:spPr>
              <a:xfrm flipH="1" flipV="1">
                <a:off x="3446564" y="1445134"/>
                <a:ext cx="239054" cy="220268"/>
              </a:xfrm>
              <a:prstGeom prst="line">
                <a:avLst/>
              </a:prstGeom>
              <a:noFill/>
              <a:ln w="19050" cap="rnd" cmpd="sng" algn="ctr">
                <a:solidFill>
                  <a:srgbClr val="8836F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" name="Straight Connector 121">
                <a:extLst>
                  <a:ext uri="{FF2B5EF4-FFF2-40B4-BE49-F238E27FC236}">
                    <a16:creationId xmlns:a16="http://schemas.microsoft.com/office/drawing/2014/main" id="{752B597A-D356-F550-0B22-86AB547A19C6}"/>
                  </a:ext>
                </a:extLst>
              </p:cNvPr>
              <p:cNvCxnSpPr/>
              <p:nvPr/>
            </p:nvCxnSpPr>
            <p:spPr>
              <a:xfrm flipH="1" flipV="1">
                <a:off x="3230370" y="1443957"/>
                <a:ext cx="216200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8836F6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E7564B52-A65B-CF08-D769-8EDE75DC5BB6}"/>
                </a:ext>
              </a:extLst>
            </p:cNvPr>
            <p:cNvGrpSpPr/>
            <p:nvPr/>
          </p:nvGrpSpPr>
          <p:grpSpPr>
            <a:xfrm>
              <a:off x="4613584" y="2647106"/>
              <a:ext cx="2458507" cy="2431938"/>
              <a:chOff x="4613584" y="2647106"/>
              <a:chExt cx="2458507" cy="2431938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7714BD2E-A669-8786-D56C-3749244282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3954" y="2652837"/>
                <a:ext cx="1492277" cy="1364938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E83993A8-8CE0-0848-63F6-55B4DBD42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2868" y="2647106"/>
                <a:ext cx="1338853" cy="1493581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A8702F10-4D0D-F9EA-6A9C-77074C30E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6313" y="3754094"/>
                <a:ext cx="1525778" cy="1324950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546E11D2-B914-54FF-1AF2-C7B99C2117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3584" y="3602753"/>
                <a:ext cx="1317956" cy="1476291"/>
              </a:xfrm>
              <a:prstGeom prst="rect">
                <a:avLst/>
              </a:prstGeom>
            </p:spPr>
          </p:pic>
        </p:grpSp>
      </p:grpSp>
      <p:sp>
        <p:nvSpPr>
          <p:cNvPr id="31" name="Title 10">
            <a:extLst>
              <a:ext uri="{FF2B5EF4-FFF2-40B4-BE49-F238E27FC236}">
                <a16:creationId xmlns:a16="http://schemas.microsoft.com/office/drawing/2014/main" id="{07D1515B-C84F-E0D0-D259-3105D83759FC}"/>
              </a:ext>
            </a:extLst>
          </p:cNvPr>
          <p:cNvSpPr txBox="1">
            <a:spLocks/>
          </p:cNvSpPr>
          <p:nvPr/>
        </p:nvSpPr>
        <p:spPr>
          <a:xfrm>
            <a:off x="661988" y="-55585"/>
            <a:ext cx="11530012" cy="1360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Основные пути лекарственного обеспечения в РФ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0F9F09-BC18-A46E-DA2E-4A5A6C6FDE07}"/>
              </a:ext>
            </a:extLst>
          </p:cNvPr>
          <p:cNvSpPr txBox="1"/>
          <p:nvPr/>
        </p:nvSpPr>
        <p:spPr>
          <a:xfrm>
            <a:off x="258745" y="6032331"/>
            <a:ext cx="119662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ПОСТАНОВЛЕНИЕ Правительства от 30 июля 1994 г. N 890 О ГОСУДАРСТВЕННОЙ ПОДДЕРЖКЕ РАЗВИТИЯ МЕДИЦИНСКОЙ ПРОМЫШЛЕННОСТИ И УЛУЧШЕНИИ ОБЕСПЕЧЕНИЯ НАСЕЛЕНИЯ И УЧРЕЖДЕНИЙ ЗДРАВООХРАНЕНИЯ ЛЕКАРСТВЕННЫМИ СРЕДСТВАМИ И ИЗДЕЛИЯМИ МЕДИЦИНСКОГО НАЗНАЧЕНИЯ</a:t>
            </a:r>
          </a:p>
          <a:p>
            <a:pPr marL="228600" marR="0" lvl="0" indent="-22860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Федеральный закон №178-ФЗ от 17 июля 1999 г. «О государственной социальной помощи»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Постановление Правительства РФ от 28.12.2023 N 2353 "О Программе государственных гарантий бесплатного оказания гражданам медицинской помощи на 2024 год и на плановый период 2025 и 2026 годов").</a:t>
            </a:r>
          </a:p>
        </p:txBody>
      </p:sp>
    </p:spTree>
    <p:extLst>
      <p:ext uri="{BB962C8B-B14F-4D97-AF65-F5344CB8AC3E}">
        <p14:creationId xmlns:p14="http://schemas.microsoft.com/office/powerpoint/2010/main" val="3513876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AE32-2F3B-6E5D-D91E-3E9EC299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F5C27-9AE3-8C1D-E24C-2C31BF6CC7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A document with a signature&#10;&#10;AI-generated content may be incorrect.">
            <a:extLst>
              <a:ext uri="{FF2B5EF4-FFF2-40B4-BE49-F238E27FC236}">
                <a16:creationId xmlns:a16="http://schemas.microsoft.com/office/drawing/2014/main" id="{3F2F5A47-AA60-6071-7250-1CCCC0B80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61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FCA47-62BB-25B0-A133-4DB33D51D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12B81-F7AD-FE17-700D-8B9A988448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118D072C-EF66-7ACA-D2E8-4DAF92E42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5"/>
            <a:ext cx="12192000" cy="685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39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34" t="19371" r="7844" b="7926"/>
          <a:stretch/>
        </p:blipFill>
        <p:spPr>
          <a:xfrm>
            <a:off x="649911" y="1403940"/>
            <a:ext cx="10760399" cy="52550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8" y="184738"/>
            <a:ext cx="12191144" cy="775597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503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Инновации в </a:t>
            </a:r>
            <a:r>
              <a:rPr lang="ru-RU" sz="2800" b="1" dirty="0" err="1">
                <a:solidFill>
                  <a:srgbClr val="503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гиполипидемической</a:t>
            </a:r>
            <a:r>
              <a:rPr lang="ru-RU" sz="2800" b="1" dirty="0">
                <a:solidFill>
                  <a:srgbClr val="503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терапии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503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приверженность к лечению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231" y="6523698"/>
            <a:ext cx="6095572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105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Brandts</a:t>
            </a:r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I. and Ray K.K.</a:t>
            </a:r>
            <a:r>
              <a:rPr lang="ru-RU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Circulation</a:t>
            </a:r>
            <a:r>
              <a:rPr lang="ru-RU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</a:t>
            </a:r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ru-RU" sz="105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3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080" t="5249" r="13480"/>
          <a:stretch/>
        </p:blipFill>
        <p:spPr>
          <a:xfrm>
            <a:off x="2688609" y="1405719"/>
            <a:ext cx="6141493" cy="46659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90766" y="6433747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Braunwald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E. How to live to 100 before developing clinical coronary artery disease: a suggestion.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Eur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Heart J. 2022 Jan 31;43(4):249-250.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10.1093/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eurheartj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/ehab532. PMID: 34355758.</a:t>
            </a:r>
          </a:p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АД- артериальное давление, СД- сахарный диабет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; C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ГХС- семейная гиперхолестеринемия</a:t>
            </a:r>
          </a:p>
        </p:txBody>
      </p:sp>
      <p:sp>
        <p:nvSpPr>
          <p:cNvPr id="10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112713"/>
            <a:ext cx="12192000" cy="8001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</a:t>
            </a:r>
            <a:r>
              <a:rPr lang="ru-RU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кумулятивным бременем атеросклероза</a:t>
            </a:r>
          </a:p>
        </p:txBody>
      </p:sp>
      <p:sp>
        <p:nvSpPr>
          <p:cNvPr id="13" name="Прямоугольник 12"/>
          <p:cNvSpPr/>
          <p:nvPr/>
        </p:nvSpPr>
        <p:spPr>
          <a:xfrm rot="16200000">
            <a:off x="434676" y="3185449"/>
            <a:ext cx="34706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/>
              <a:t>Кумулятивное бремя Х-ЛПНП</a:t>
            </a:r>
          </a:p>
          <a:p>
            <a:pPr algn="ctr"/>
            <a:r>
              <a:rPr lang="ru-RU" sz="2000" b="1" dirty="0" err="1"/>
              <a:t>ммоль</a:t>
            </a:r>
            <a:r>
              <a:rPr lang="ru-RU" sz="2000" b="1" dirty="0"/>
              <a:t>/л-год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69221" y="6023301"/>
            <a:ext cx="1770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Возраст (лет)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27193" y="1220355"/>
            <a:ext cx="2795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Общая популяция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23661" y="1976861"/>
            <a:ext cx="26388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Кумулятивное бремя ХС-ЛПНП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331278" y="940355"/>
            <a:ext cx="1854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Гомозиготная </a:t>
            </a:r>
          </a:p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СГХС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094120" y="915331"/>
            <a:ext cx="1854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Гетерозиготная </a:t>
            </a:r>
          </a:p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СГХС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410734" y="3807725"/>
            <a:ext cx="1216459" cy="655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077372" y="4338851"/>
            <a:ext cx="3164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Эффективная терапия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и целевой холестерин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30102" y="1805671"/>
            <a:ext cx="30980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/>
              <a:t>Манифестация атеросклеротических сердечно-сосудистых заболеваний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864" y="1770646"/>
            <a:ext cx="1154428" cy="23351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6696717" y="1731420"/>
            <a:ext cx="13533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/>
              <a:t>Женский пол</a:t>
            </a:r>
            <a:endParaRPr lang="ru-RU" sz="1600" i="1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297" y="2307275"/>
            <a:ext cx="680341" cy="8141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990" y="2350491"/>
            <a:ext cx="468352" cy="33017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234" y="2557483"/>
            <a:ext cx="468352" cy="33017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122" y="2734907"/>
            <a:ext cx="468352" cy="330171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5687810" y="2337818"/>
            <a:ext cx="1653439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sz="1600" b="1" i="1" dirty="0"/>
              <a:t>Мужской пол</a:t>
            </a:r>
          </a:p>
          <a:p>
            <a:pPr>
              <a:lnSpc>
                <a:spcPct val="70000"/>
              </a:lnSpc>
            </a:pPr>
            <a:r>
              <a:rPr lang="ru-RU" sz="1600" b="1" i="1" dirty="0"/>
              <a:t>АГ</a:t>
            </a:r>
          </a:p>
          <a:p>
            <a:pPr>
              <a:lnSpc>
                <a:spcPct val="70000"/>
              </a:lnSpc>
            </a:pPr>
            <a:r>
              <a:rPr lang="ru-RU" sz="1600" b="1" i="1" dirty="0"/>
              <a:t>СД</a:t>
            </a:r>
          </a:p>
          <a:p>
            <a:pPr>
              <a:lnSpc>
                <a:spcPct val="70000"/>
              </a:lnSpc>
            </a:pPr>
            <a:r>
              <a:rPr lang="ru-RU" sz="1600" b="1" i="1" dirty="0"/>
              <a:t>Курение</a:t>
            </a:r>
            <a:endParaRPr lang="ru-RU" sz="1600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692" y="4242567"/>
            <a:ext cx="550379" cy="4110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48990" y="3711232"/>
            <a:ext cx="392259" cy="410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авая круглая скобка 27"/>
          <p:cNvSpPr/>
          <p:nvPr/>
        </p:nvSpPr>
        <p:spPr>
          <a:xfrm rot="5400000">
            <a:off x="6837444" y="2802834"/>
            <a:ext cx="690566" cy="1400692"/>
          </a:xfrm>
          <a:prstGeom prst="rightBracket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610262" y="3506645"/>
            <a:ext cx="1144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20 лет</a:t>
            </a:r>
          </a:p>
        </p:txBody>
      </p:sp>
      <p:sp>
        <p:nvSpPr>
          <p:cNvPr id="34" name="Правая круглая скобка 33"/>
          <p:cNvSpPr/>
          <p:nvPr/>
        </p:nvSpPr>
        <p:spPr>
          <a:xfrm rot="5400000">
            <a:off x="6248705" y="1850086"/>
            <a:ext cx="249598" cy="3002507"/>
          </a:xfrm>
          <a:prstGeom prst="rightBracket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4805696" y="3159416"/>
            <a:ext cx="1144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50 лет</a:t>
            </a:r>
          </a:p>
        </p:txBody>
      </p:sp>
    </p:spTree>
    <p:extLst>
      <p:ext uri="{BB962C8B-B14F-4D97-AF65-F5344CB8AC3E}">
        <p14:creationId xmlns:p14="http://schemas.microsoft.com/office/powerpoint/2010/main" val="395619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 animBg="1"/>
      <p:bldP spid="32" grpId="0"/>
      <p:bldP spid="34" grpId="0" animBg="1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315" y="32656"/>
            <a:ext cx="7822404" cy="30745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9147" r="8815" b="9147"/>
          <a:stretch/>
        </p:blipFill>
        <p:spPr>
          <a:xfrm>
            <a:off x="2045315" y="3422701"/>
            <a:ext cx="2936216" cy="29586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56517" y="4378817"/>
            <a:ext cx="3488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E89C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https://lipidologia.ru/</a:t>
            </a:r>
          </a:p>
        </p:txBody>
      </p:sp>
    </p:spTree>
    <p:extLst>
      <p:ext uri="{BB962C8B-B14F-4D97-AF65-F5344CB8AC3E}">
        <p14:creationId xmlns:p14="http://schemas.microsoft.com/office/powerpoint/2010/main" val="304755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478" y="-37407"/>
            <a:ext cx="12050485" cy="8048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A006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Причины и механизмы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AA006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A006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кардио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AA006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рено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AA006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ru-RU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гепато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A006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метаболического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AA006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A006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синдрома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AA006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001" y="6650720"/>
            <a:ext cx="4752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McCracken E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et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al Metabolic syndrome.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Clin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Dermatol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. 2023;36(1):14-20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(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адаптировано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)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665514" y="726622"/>
            <a:ext cx="8520158" cy="6108764"/>
            <a:chOff x="1665514" y="726622"/>
            <a:chExt cx="8520158" cy="610876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t="13267"/>
            <a:stretch/>
          </p:blipFill>
          <p:spPr>
            <a:xfrm>
              <a:off x="2563586" y="726622"/>
              <a:ext cx="6915877" cy="2331293"/>
            </a:xfrm>
            <a:prstGeom prst="rect">
              <a:avLst/>
            </a:prstGeom>
          </p:spPr>
        </p:pic>
        <p:grpSp>
          <p:nvGrpSpPr>
            <p:cNvPr id="10" name="Группа 9"/>
            <p:cNvGrpSpPr/>
            <p:nvPr/>
          </p:nvGrpSpPr>
          <p:grpSpPr>
            <a:xfrm>
              <a:off x="1665514" y="2048235"/>
              <a:ext cx="8520158" cy="4787151"/>
              <a:chOff x="569414" y="759279"/>
              <a:chExt cx="10579644" cy="5848508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 rotWithShape="1">
              <a:blip r:embed="rId3"/>
              <a:srcRect t="5831"/>
              <a:stretch/>
            </p:blipFill>
            <p:spPr>
              <a:xfrm>
                <a:off x="569414" y="759279"/>
                <a:ext cx="10579644" cy="5848508"/>
              </a:xfrm>
              <a:prstGeom prst="rect">
                <a:avLst/>
              </a:prstGeom>
            </p:spPr>
          </p:pic>
          <p:sp>
            <p:nvSpPr>
              <p:cNvPr id="12" name="Прямоугольник 11"/>
              <p:cNvSpPr/>
              <p:nvPr/>
            </p:nvSpPr>
            <p:spPr>
              <a:xfrm>
                <a:off x="1028699" y="4620984"/>
                <a:ext cx="2261508" cy="5715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1076798" y="4444780"/>
                <a:ext cx="2197968" cy="864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Хроническая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болезнь почек</a:t>
                </a:r>
              </a:p>
            </p:txBody>
          </p:sp>
        </p:grpSp>
        <p:cxnSp>
          <p:nvCxnSpPr>
            <p:cNvPr id="15" name="Прямая со стрелкой 14"/>
            <p:cNvCxnSpPr/>
            <p:nvPr/>
          </p:nvCxnSpPr>
          <p:spPr>
            <a:xfrm>
              <a:off x="3306536" y="5772796"/>
              <a:ext cx="1526721" cy="660661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>
              <a:off x="6037852" y="1905653"/>
              <a:ext cx="0" cy="853876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214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7315D-2DF0-0004-6B48-B16C21BA9A4E}"/>
              </a:ext>
            </a:extLst>
          </p:cNvPr>
          <p:cNvSpPr txBox="1">
            <a:spLocks/>
          </p:cNvSpPr>
          <p:nvPr/>
        </p:nvSpPr>
        <p:spPr>
          <a:xfrm>
            <a:off x="1143625" y="2104529"/>
            <a:ext cx="9628110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RU" sz="5400" b="1" i="0" spc="-150" dirty="0">
                <a:gradFill>
                  <a:gsLst>
                    <a:gs pos="0">
                      <a:schemeClr val="accent1"/>
                    </a:gs>
                    <a:gs pos="57000">
                      <a:schemeClr val="accent2"/>
                    </a:gs>
                  </a:gsLst>
                  <a:lin ang="6600000" scaled="0"/>
                </a:gradFill>
                <a:latin typeface="Commissioner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-150" normalizeH="0" baseline="0" noProof="0" dirty="0" smtClean="0">
                <a:ln>
                  <a:noFill/>
                </a:ln>
                <a:gradFill>
                  <a:gsLst>
                    <a:gs pos="0">
                      <a:srgbClr val="3CC8FF"/>
                    </a:gs>
                    <a:gs pos="57000">
                      <a:srgbClr val="0079AF"/>
                    </a:gs>
                  </a:gsLst>
                  <a:lin ang="6600000" scaled="0"/>
                </a:gra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Благодарю </a:t>
            </a:r>
            <a:r>
              <a:rPr kumimoji="0" lang="ru-RU" sz="5400" b="1" i="0" u="none" strike="noStrike" kern="1200" cap="none" spc="-150" normalizeH="0" baseline="0" noProof="0" dirty="0">
                <a:ln>
                  <a:noFill/>
                </a:ln>
                <a:gradFill>
                  <a:gsLst>
                    <a:gs pos="0">
                      <a:srgbClr val="3CC8FF"/>
                    </a:gs>
                    <a:gs pos="57000">
                      <a:srgbClr val="0079AF"/>
                    </a:gs>
                  </a:gsLst>
                  <a:lin ang="6600000" scaled="0"/>
                </a:gra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 внимание!</a:t>
            </a:r>
            <a:endParaRPr kumimoji="0" lang="en-RU" sz="5400" b="1" i="0" u="none" strike="noStrike" kern="1200" cap="none" spc="-150" normalizeH="0" baseline="0" noProof="0" dirty="0">
              <a:ln>
                <a:noFill/>
              </a:ln>
              <a:gradFill>
                <a:gsLst>
                  <a:gs pos="0">
                    <a:srgbClr val="3CC8FF"/>
                  </a:gs>
                  <a:gs pos="57000">
                    <a:srgbClr val="0079AF"/>
                  </a:gs>
                </a:gsLst>
                <a:lin ang="6600000" scaled="0"/>
              </a:gra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10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10229" y="191450"/>
            <a:ext cx="12078739" cy="6633848"/>
            <a:chOff x="10229" y="191450"/>
            <a:chExt cx="12078739" cy="6633848"/>
          </a:xfrm>
        </p:grpSpPr>
        <p:pic>
          <p:nvPicPr>
            <p:cNvPr id="4" name="Picture 2" descr="https://dta0yqvfnusiq.cloudfront.net/balancedwellbeinghealthcare/2017/03/imgres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8544" y="1803889"/>
              <a:ext cx="7848033" cy="4192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1545641" y="191450"/>
              <a:ext cx="865460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3600" b="1" dirty="0" smtClean="0">
                  <a:solidFill>
                    <a:schemeClr val="accent1">
                      <a:lumMod val="50000"/>
                    </a:schemeClr>
                  </a:solidFill>
                  <a:ea typeface="Cambria" panose="02040503050406030204" pitchFamily="18" charset="0"/>
                  <a:cs typeface="Times New Roman" charset="0"/>
                </a:rPr>
                <a:t>Частота встречаемости компонентов </a:t>
              </a:r>
              <a:r>
                <a:rPr lang="ru-RU" altLang="ru-RU" sz="3600" b="1" dirty="0" smtClean="0">
                  <a:solidFill>
                    <a:schemeClr val="accent1">
                      <a:lumMod val="50000"/>
                    </a:schemeClr>
                  </a:solidFill>
                  <a:ea typeface="Cambria" panose="02040503050406030204" pitchFamily="18" charset="0"/>
                  <a:cs typeface="Times New Roman" charset="0"/>
                </a:rPr>
                <a:t>метаболического синдрома</a:t>
              </a:r>
              <a:endParaRPr lang="ru-RU" sz="3600" b="1" dirty="0">
                <a:solidFill>
                  <a:schemeClr val="accent1">
                    <a:lumMod val="50000"/>
                  </a:schemeClr>
                </a:solidFill>
                <a:ea typeface="Cambria" panose="02040503050406030204" pitchFamily="18" charset="0"/>
                <a:cs typeface="Times New Roman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27662" y="4658701"/>
              <a:ext cx="4380966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ru-RU" sz="2400" b="1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endParaRPr lang="ru-RU" sz="2400" b="1" dirty="0" smtClean="0">
                <a:solidFill>
                  <a:schemeClr val="accent1">
                    <a:lumMod val="50000"/>
                  </a:schemeClr>
                </a:solidFill>
              </a:endParaRPr>
            </a:p>
            <a:p>
              <a:r>
                <a:rPr lang="ru-RU" sz="2400" b="1" dirty="0" smtClean="0">
                  <a:solidFill>
                    <a:schemeClr val="accent1">
                      <a:lumMod val="50000"/>
                    </a:schemeClr>
                  </a:solidFill>
                </a:rPr>
                <a:t>Инсулинорезистентность   </a:t>
              </a:r>
              <a:r>
                <a:rPr lang="ru-RU" sz="2400" b="1" dirty="0">
                  <a:solidFill>
                    <a:srgbClr val="FF0000"/>
                  </a:solidFill>
                </a:rPr>
                <a:t>4</a:t>
              </a:r>
              <a:r>
                <a:rPr lang="ru-RU" sz="2400" b="1" dirty="0" smtClean="0">
                  <a:solidFill>
                    <a:srgbClr val="FF0000"/>
                  </a:solidFill>
                </a:rPr>
                <a:t>8%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98024" y="2521572"/>
              <a:ext cx="4790944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ru-RU" sz="2400" b="1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endParaRPr lang="ru-RU" sz="2400" b="1" dirty="0" smtClean="0">
                <a:solidFill>
                  <a:schemeClr val="accent1">
                    <a:lumMod val="50000"/>
                  </a:schemeClr>
                </a:solidFill>
              </a:endParaRPr>
            </a:p>
            <a:p>
              <a:r>
                <a:rPr lang="ru-RU" sz="2400" b="1" dirty="0" smtClean="0">
                  <a:solidFill>
                    <a:schemeClr val="accent1">
                      <a:lumMod val="50000"/>
                    </a:schemeClr>
                  </a:solidFill>
                </a:rPr>
                <a:t>Артериальная гипертензия    </a:t>
              </a:r>
              <a:r>
                <a:rPr lang="ru-RU" sz="2400" b="1" dirty="0" smtClean="0">
                  <a:solidFill>
                    <a:srgbClr val="FF0000"/>
                  </a:solidFill>
                </a:rPr>
                <a:t>87%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955" y="2518254"/>
              <a:ext cx="4380966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ru-RU" sz="2400" b="1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endParaRPr lang="ru-RU" sz="2400" b="1" dirty="0" smtClean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r"/>
              <a:r>
                <a:rPr lang="ru-RU" sz="2400" b="1" dirty="0" smtClean="0">
                  <a:solidFill>
                    <a:srgbClr val="FF0000"/>
                  </a:solidFill>
                </a:rPr>
                <a:t>68%     </a:t>
              </a:r>
              <a:r>
                <a:rPr lang="ru-RU" sz="24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Дислипидемия</a:t>
              </a:r>
              <a:endParaRPr lang="ru-RU" sz="2400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1407" y="4658702"/>
              <a:ext cx="4380966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ru-RU" sz="2400" b="1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endParaRPr lang="ru-RU" sz="2400" b="1" dirty="0" smtClean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r"/>
              <a:r>
                <a:rPr lang="ru-RU" sz="2400" b="1" dirty="0" smtClean="0">
                  <a:solidFill>
                    <a:srgbClr val="FF0000"/>
                  </a:solidFill>
                </a:rPr>
                <a:t>52%     </a:t>
              </a:r>
              <a:r>
                <a:rPr lang="ru-RU" sz="2400" b="1" dirty="0" smtClean="0">
                  <a:solidFill>
                    <a:schemeClr val="accent1">
                      <a:lumMod val="50000"/>
                    </a:schemeClr>
                  </a:solidFill>
                </a:rPr>
                <a:t>Гипергликемия</a:t>
              </a:r>
              <a:endParaRPr lang="ru-RU" sz="2400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79195" y="1751652"/>
              <a:ext cx="2550017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accent1">
                      <a:lumMod val="50000"/>
                    </a:schemeClr>
                  </a:solidFill>
                </a:rPr>
                <a:t>Висцеральное ожирение</a:t>
              </a:r>
              <a:endParaRPr lang="ru-RU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890802" y="1785572"/>
              <a:ext cx="7200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FF0000"/>
                  </a:solidFill>
                </a:rPr>
                <a:t>78%</a:t>
              </a:r>
              <a:endParaRPr lang="ru-RU" sz="2400" dirty="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4896361" y="3606084"/>
              <a:ext cx="1981562" cy="131364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0229" y="6517521"/>
              <a:ext cx="959741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</a:rPr>
                <a:t>Sharif </a:t>
              </a:r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E</a:t>
              </a:r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</a:rPr>
                <a:t>.</a:t>
              </a:r>
              <a:r>
                <a:rPr lang="ru-RU" sz="1400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</a:rPr>
                <a:t>et al., Genes </a:t>
              </a:r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2020, 11, 814; </a:t>
              </a:r>
              <a:r>
                <a:rPr lang="en-US" sz="1400" dirty="0" err="1" smtClean="0">
                  <a:solidFill>
                    <a:schemeClr val="accent1">
                      <a:lumMod val="50000"/>
                    </a:schemeClr>
                  </a:solidFill>
                </a:rPr>
                <a:t>Fahed</a:t>
              </a:r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</a:rPr>
                <a:t> G et al. </a:t>
              </a:r>
              <a:r>
                <a:rPr lang="nl-NL" sz="1400" dirty="0">
                  <a:solidFill>
                    <a:schemeClr val="accent1">
                      <a:lumMod val="50000"/>
                    </a:schemeClr>
                  </a:solidFill>
                </a:rPr>
                <a:t>Int J Mol Sci. 2022 Jan 12;23(2):</a:t>
              </a:r>
              <a:r>
                <a:rPr lang="nl-NL" sz="1400" dirty="0" smtClean="0">
                  <a:solidFill>
                    <a:schemeClr val="accent1">
                      <a:lumMod val="50000"/>
                    </a:schemeClr>
                  </a:solidFill>
                </a:rPr>
                <a:t>786</a:t>
              </a:r>
              <a:endParaRPr lang="ru-RU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46622" y="3900106"/>
              <a:ext cx="24526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accent1">
                      <a:lumMod val="50000"/>
                    </a:schemeClr>
                  </a:solidFill>
                </a:rPr>
                <a:t>Метаболический синдром</a:t>
              </a:r>
              <a:endParaRPr lang="ru-RU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23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29641" y="-3398"/>
            <a:ext cx="12192000" cy="6783485"/>
            <a:chOff x="29641" y="262098"/>
            <a:chExt cx="12192000" cy="6783485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29641" y="262098"/>
              <a:ext cx="12192000" cy="6783485"/>
              <a:chOff x="29641" y="262098"/>
              <a:chExt cx="12192000" cy="6783485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9641" y="262098"/>
                <a:ext cx="12192000" cy="861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ru-RU" sz="2800" b="1" dirty="0">
                    <a:solidFill>
                      <a:srgbClr val="5039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Распространенность </a:t>
                </a:r>
              </a:p>
              <a:p>
                <a:pPr algn="ctr"/>
                <a:r>
                  <a:rPr lang="ru-RU" sz="2800" b="1" dirty="0">
                    <a:solidFill>
                      <a:srgbClr val="5039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нарушений липидного обмена в российской популяции</a:t>
                </a:r>
              </a:p>
            </p:txBody>
          </p:sp>
          <p:sp>
            <p:nvSpPr>
              <p:cNvPr id="4" name="Прямоугольник 3"/>
              <p:cNvSpPr/>
              <p:nvPr/>
            </p:nvSpPr>
            <p:spPr>
              <a:xfrm>
                <a:off x="2442385" y="1323947"/>
                <a:ext cx="6969615" cy="11449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ru-RU" sz="2000" b="1" dirty="0">
                    <a:solidFill>
                      <a:schemeClr val="accent1">
                        <a:lumMod val="50000"/>
                      </a:schemeClr>
                    </a:solidFill>
                  </a:rPr>
                  <a:t>Каждый второй имеет </a:t>
                </a:r>
                <a:r>
                  <a:rPr lang="ru-RU" sz="2000" b="1" dirty="0" err="1">
                    <a:solidFill>
                      <a:schemeClr val="accent1">
                        <a:lumMod val="50000"/>
                      </a:schemeClr>
                    </a:solidFill>
                  </a:rPr>
                  <a:t>гиперхолестеринемию</a:t>
                </a:r>
                <a:endParaRPr lang="ru-RU" sz="20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>
                  <a:lnSpc>
                    <a:spcPct val="114000"/>
                  </a:lnSpc>
                </a:pPr>
                <a:r>
                  <a:rPr lang="ru-RU" sz="2000" b="1" dirty="0">
                    <a:solidFill>
                      <a:schemeClr val="accent1">
                        <a:lumMod val="50000"/>
                      </a:schemeClr>
                    </a:solidFill>
                  </a:rPr>
                  <a:t>Каждый третий – </a:t>
                </a:r>
                <a:r>
                  <a:rPr lang="ru-RU" sz="2000" b="1" dirty="0" err="1">
                    <a:solidFill>
                      <a:schemeClr val="accent1">
                        <a:lumMod val="50000"/>
                      </a:schemeClr>
                    </a:solidFill>
                  </a:rPr>
                  <a:t>гипертриглицеридемию</a:t>
                </a:r>
                <a:r>
                  <a:rPr lang="ru-RU" sz="2000" b="1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ru-RU" sz="2000" b="1" dirty="0">
                    <a:solidFill>
                      <a:schemeClr val="accent1">
                        <a:lumMod val="50000"/>
                      </a:schemeClr>
                    </a:solidFill>
                  </a:rPr>
                  <a:t>Каждый шестой – </a:t>
                </a:r>
                <a:r>
                  <a:rPr lang="ru-RU" sz="2000" b="1" dirty="0" err="1">
                    <a:solidFill>
                      <a:schemeClr val="accent1">
                        <a:lumMod val="50000"/>
                      </a:schemeClr>
                    </a:solidFill>
                  </a:rPr>
                  <a:t>гиперлипопротеинемию</a:t>
                </a:r>
                <a:r>
                  <a:rPr lang="ru-RU" sz="2000" b="1" dirty="0">
                    <a:solidFill>
                      <a:schemeClr val="accent1">
                        <a:lumMod val="50000"/>
                      </a:schemeClr>
                    </a:solidFill>
                  </a:rPr>
                  <a:t>(а) 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12613" y="6645473"/>
                <a:ext cx="119667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/>
                  <a:t>ХС - холестерин; ХС ЛНП – холестерин липопротеидов низкой плотности; ЛП(а) – липопротеин а; ТГ - триглицериды </a:t>
                </a:r>
                <a:br>
                  <a:rPr lang="ru-RU" sz="1000" dirty="0"/>
                </a:br>
                <a:r>
                  <a:rPr lang="ru-RU" sz="1000" dirty="0"/>
                  <a:t>Ежов М. В. и др. ДИСЛИПИДЕМИЯ </a:t>
                </a:r>
                <a:r>
                  <a:rPr lang="ru-RU" sz="1000" dirty="0" smtClean="0"/>
                  <a:t>2022: </a:t>
                </a:r>
                <a:r>
                  <a:rPr lang="ru-RU" sz="1000" dirty="0"/>
                  <a:t>КАК СНИЗИТЬ РИСК И ДОСТИЧЬ ЦЕЛИ? //Атеросклероз и дислипидемии. – 2022. – №. 3. – С. 59-68.</a:t>
                </a:r>
              </a:p>
            </p:txBody>
          </p:sp>
          <p:grpSp>
            <p:nvGrpSpPr>
              <p:cNvPr id="31" name="Группа 30"/>
              <p:cNvGrpSpPr/>
              <p:nvPr/>
            </p:nvGrpSpPr>
            <p:grpSpPr>
              <a:xfrm>
                <a:off x="850006" y="2418682"/>
                <a:ext cx="10947044" cy="4200162"/>
                <a:chOff x="850006" y="2418682"/>
                <a:chExt cx="10947044" cy="4200162"/>
              </a:xfrm>
            </p:grpSpPr>
            <p:grpSp>
              <p:nvGrpSpPr>
                <p:cNvPr id="21" name="Группа 20"/>
                <p:cNvGrpSpPr/>
                <p:nvPr/>
              </p:nvGrpSpPr>
              <p:grpSpPr>
                <a:xfrm>
                  <a:off x="850006" y="2418682"/>
                  <a:ext cx="10947044" cy="4200162"/>
                  <a:chOff x="850006" y="2418682"/>
                  <a:chExt cx="10947044" cy="4200162"/>
                </a:xfrm>
              </p:grpSpPr>
              <p:grpSp>
                <p:nvGrpSpPr>
                  <p:cNvPr id="10" name="Группа 9"/>
                  <p:cNvGrpSpPr/>
                  <p:nvPr/>
                </p:nvGrpSpPr>
                <p:grpSpPr>
                  <a:xfrm>
                    <a:off x="850006" y="2418682"/>
                    <a:ext cx="10947044" cy="3619048"/>
                    <a:chOff x="850006" y="2238376"/>
                    <a:chExt cx="10947044" cy="3619048"/>
                  </a:xfrm>
                </p:grpSpPr>
                <p:pic>
                  <p:nvPicPr>
                    <p:cNvPr id="2" name="Рисунок 1"/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sharpenSoften amount="25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0347" t="34137" r="24767" b="24661"/>
                    <a:stretch/>
                  </p:blipFill>
                  <p:spPr>
                    <a:xfrm>
                      <a:off x="1296166" y="2238376"/>
                      <a:ext cx="8664041" cy="3619048"/>
                    </a:xfrm>
                    <a:prstGeom prst="rect">
                      <a:avLst/>
                    </a:prstGeom>
                    <a:noFill/>
                  </p:spPr>
                </p:pic>
                <p:sp>
                  <p:nvSpPr>
                    <p:cNvPr id="6" name="TextBox 5"/>
                    <p:cNvSpPr txBox="1"/>
                    <p:nvPr/>
                  </p:nvSpPr>
                  <p:spPr>
                    <a:xfrm>
                      <a:off x="850006" y="2289891"/>
                      <a:ext cx="631065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ru-RU" sz="2400" b="1" dirty="0"/>
                        <a:t>%</a:t>
                      </a:r>
                    </a:p>
                  </p:txBody>
                </p:sp>
                <p:sp>
                  <p:nvSpPr>
                    <p:cNvPr id="7" name="Прямоугольник 6"/>
                    <p:cNvSpPr/>
                    <p:nvPr/>
                  </p:nvSpPr>
                  <p:spPr>
                    <a:xfrm>
                      <a:off x="10380609" y="4353060"/>
                      <a:ext cx="205825" cy="19318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8" name="Прямоугольник 7"/>
                    <p:cNvSpPr/>
                    <p:nvPr/>
                  </p:nvSpPr>
                  <p:spPr>
                    <a:xfrm>
                      <a:off x="10380609" y="4723049"/>
                      <a:ext cx="205825" cy="193183"/>
                    </a:xfrm>
                    <a:prstGeom prst="rect">
                      <a:avLst/>
                    </a:prstGeom>
                    <a:solidFill>
                      <a:srgbClr val="EF8D4B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9" name="TextBox 8"/>
                    <p:cNvSpPr txBox="1"/>
                    <p:nvPr/>
                  </p:nvSpPr>
                  <p:spPr>
                    <a:xfrm>
                      <a:off x="10586436" y="4179667"/>
                      <a:ext cx="1210614" cy="79278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b="1" dirty="0"/>
                        <a:t>мужчины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b="1" dirty="0"/>
                        <a:t>женщины</a:t>
                      </a:r>
                    </a:p>
                  </p:txBody>
                </p:sp>
              </p:grpSp>
              <p:sp>
                <p:nvSpPr>
                  <p:cNvPr id="12" name="Прямоугольник 11"/>
                  <p:cNvSpPr/>
                  <p:nvPr/>
                </p:nvSpPr>
                <p:spPr>
                  <a:xfrm>
                    <a:off x="1720839" y="5947577"/>
                    <a:ext cx="1376531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ru-RU" b="1" dirty="0"/>
                      <a:t>Общий ХС </a:t>
                    </a:r>
                  </a:p>
                  <a:p>
                    <a:pPr algn="ctr"/>
                    <a:r>
                      <a:rPr lang="ru-RU" b="1" dirty="0"/>
                      <a:t>≥5 </a:t>
                    </a:r>
                    <a:r>
                      <a:rPr lang="ru-RU" b="1" dirty="0" err="1"/>
                      <a:t>ммоль</a:t>
                    </a:r>
                    <a:r>
                      <a:rPr lang="ru-RU" b="1" dirty="0"/>
                      <a:t>/л</a:t>
                    </a:r>
                    <a:endParaRPr lang="ru-RU" dirty="0"/>
                  </a:p>
                </p:txBody>
              </p:sp>
              <p:sp>
                <p:nvSpPr>
                  <p:cNvPr id="13" name="Прямоугольник 12"/>
                  <p:cNvSpPr/>
                  <p:nvPr/>
                </p:nvSpPr>
                <p:spPr>
                  <a:xfrm>
                    <a:off x="3903383" y="5972513"/>
                    <a:ext cx="1376531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ru-RU" b="1" dirty="0"/>
                      <a:t>ХС ЛНП </a:t>
                    </a:r>
                  </a:p>
                  <a:p>
                    <a:pPr algn="ctr"/>
                    <a:r>
                      <a:rPr lang="ru-RU" b="1" dirty="0"/>
                      <a:t>≥3 </a:t>
                    </a:r>
                    <a:r>
                      <a:rPr lang="ru-RU" b="1" dirty="0" err="1"/>
                      <a:t>ммоль</a:t>
                    </a:r>
                    <a:r>
                      <a:rPr lang="ru-RU" b="1" dirty="0"/>
                      <a:t>/л</a:t>
                    </a:r>
                    <a:endParaRPr lang="ru-RU" dirty="0"/>
                  </a:p>
                </p:txBody>
              </p:sp>
              <p:sp>
                <p:nvSpPr>
                  <p:cNvPr id="14" name="Прямоугольник 13"/>
                  <p:cNvSpPr/>
                  <p:nvPr/>
                </p:nvSpPr>
                <p:spPr>
                  <a:xfrm>
                    <a:off x="6152163" y="5956464"/>
                    <a:ext cx="1189749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ru-RU" b="1" dirty="0"/>
                      <a:t>ЛП (а) </a:t>
                    </a:r>
                  </a:p>
                  <a:p>
                    <a:pPr algn="ctr"/>
                    <a:r>
                      <a:rPr lang="en-US" b="1" dirty="0"/>
                      <a:t>&gt;50 </a:t>
                    </a:r>
                    <a:r>
                      <a:rPr lang="ru-RU" b="1" dirty="0"/>
                      <a:t>мг/</a:t>
                    </a:r>
                    <a:r>
                      <a:rPr lang="ru-RU" b="1" dirty="0" err="1"/>
                      <a:t>дл</a:t>
                    </a:r>
                    <a:endParaRPr lang="ru-RU" dirty="0"/>
                  </a:p>
                </p:txBody>
              </p:sp>
              <p:sp>
                <p:nvSpPr>
                  <p:cNvPr id="15" name="Прямоугольник 14"/>
                  <p:cNvSpPr/>
                  <p:nvPr/>
                </p:nvSpPr>
                <p:spPr>
                  <a:xfrm>
                    <a:off x="8136887" y="5960456"/>
                    <a:ext cx="1552861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ru-RU" b="1" dirty="0"/>
                      <a:t>ТГ </a:t>
                    </a:r>
                  </a:p>
                  <a:p>
                    <a:pPr algn="ctr"/>
                    <a:r>
                      <a:rPr lang="en-US" b="1" dirty="0"/>
                      <a:t>&gt;1,7 </a:t>
                    </a:r>
                    <a:r>
                      <a:rPr lang="ru-RU" b="1" dirty="0" err="1"/>
                      <a:t>ммоль</a:t>
                    </a:r>
                    <a:r>
                      <a:rPr lang="ru-RU" b="1" dirty="0"/>
                      <a:t>/л</a:t>
                    </a:r>
                    <a:endParaRPr lang="ru-RU" dirty="0"/>
                  </a:p>
                </p:txBody>
              </p:sp>
            </p:grpSp>
            <p:sp>
              <p:nvSpPr>
                <p:cNvPr id="22" name="TextBox 21"/>
                <p:cNvSpPr txBox="1"/>
                <p:nvPr/>
              </p:nvSpPr>
              <p:spPr>
                <a:xfrm>
                  <a:off x="1607443" y="2830809"/>
                  <a:ext cx="631065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000" b="1" dirty="0"/>
                    <a:t>56</a:t>
                  </a: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2571209" y="2712750"/>
                  <a:ext cx="631065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000" b="1" dirty="0"/>
                    <a:t>58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769697" y="2877800"/>
                  <a:ext cx="631065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000" b="1" dirty="0"/>
                    <a:t>55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937158" y="4916234"/>
                  <a:ext cx="631065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000" b="1" dirty="0"/>
                    <a:t>13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6932851" y="4825649"/>
                  <a:ext cx="631065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000" b="1" dirty="0"/>
                    <a:t>15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8100812" y="4064169"/>
                  <a:ext cx="631065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000" b="1" dirty="0"/>
                    <a:t>31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9110200" y="4466940"/>
                  <a:ext cx="631065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000" b="1" dirty="0"/>
                    <a:t>23</a:t>
                  </a:r>
                </a:p>
              </p:txBody>
            </p:sp>
            <p:sp>
              <p:nvSpPr>
                <p:cNvPr id="30" name="Прямоугольник 29"/>
                <p:cNvSpPr/>
                <p:nvPr/>
              </p:nvSpPr>
              <p:spPr>
                <a:xfrm>
                  <a:off x="9741265" y="4464279"/>
                  <a:ext cx="252741" cy="3613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2" name="Прямоугольник 31"/>
              <p:cNvSpPr/>
              <p:nvPr/>
            </p:nvSpPr>
            <p:spPr>
              <a:xfrm>
                <a:off x="10406367" y="2470197"/>
                <a:ext cx="121539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solidFill>
                      <a:srgbClr val="C00000"/>
                    </a:solidFill>
                  </a:rPr>
                  <a:t>n=</a:t>
                </a:r>
                <a:r>
                  <a:rPr lang="ru-RU" sz="2000" b="1" dirty="0">
                    <a:solidFill>
                      <a:srgbClr val="C00000"/>
                    </a:solidFill>
                  </a:rPr>
                  <a:t>19 437 </a:t>
                </a:r>
                <a:endParaRPr lang="ru-RU" sz="2000" dirty="0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3805931" y="2633998"/>
                <a:ext cx="543364" cy="2363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767208" y="2554543"/>
                <a:ext cx="63106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/>
                  <a:t>62</a:t>
                </a:r>
              </a:p>
            </p:txBody>
          </p:sp>
        </p:grp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812" y="5762660"/>
              <a:ext cx="409575" cy="219075"/>
            </a:xfrm>
            <a:prstGeom prst="rect">
              <a:avLst/>
            </a:prstGeom>
          </p:spPr>
        </p:pic>
      </p:grp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2FD86594-F320-9A66-67DA-2D0E0113AE7C}"/>
              </a:ext>
            </a:extLst>
          </p:cNvPr>
          <p:cNvSpPr txBox="1">
            <a:spLocks/>
          </p:cNvSpPr>
          <p:nvPr/>
        </p:nvSpPr>
        <p:spPr>
          <a:xfrm>
            <a:off x="9143478" y="6340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2A81BC-389B-4A5E-B8CF-5698676595DD}" type="slidenum">
              <a:rPr lang="ru-RU" smtClean="0">
                <a:solidFill>
                  <a:schemeClr val="tx1"/>
                </a:solidFill>
              </a:rPr>
              <a:pPr/>
              <a:t>5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3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364223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СГХС –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 семейная гиперхолестеринемия; СД – сахарный диабет; АГ – артериальная гипертензия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; 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ХС ЛНП – холестерин липопротеинов низкой плотности;</a:t>
            </a:r>
            <a:br>
              <a:rPr lang="ru-RU" sz="1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Braunwald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E. How to live to 100 before developing clinical coronary artery disease: a suggestion.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Eur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Heart J. 2022 Jan 31;43(4):249-250.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10.1093/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eurheartj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/ehab532. PMID: 34355758.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Заголовок 2"/>
          <p:cNvSpPr>
            <a:spLocks noGrp="1"/>
          </p:cNvSpPr>
          <p:nvPr>
            <p:ph type="title"/>
          </p:nvPr>
        </p:nvSpPr>
        <p:spPr>
          <a:xfrm>
            <a:off x="0" y="126967"/>
            <a:ext cx="12192000" cy="775597"/>
          </a:xfr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800" b="1" dirty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Кумулятивное бремя атеросклероза зависит не только </a:t>
            </a:r>
            <a:r>
              <a:rPr lang="ru-RU" sz="2800" b="1" dirty="0" smtClean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2800" b="1" dirty="0" smtClean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выраженности</a:t>
            </a:r>
            <a:r>
              <a:rPr lang="ru-RU" sz="2800" b="1" dirty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 </a:t>
            </a:r>
            <a:r>
              <a:rPr lang="ru-RU" sz="2800" b="1" dirty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 длительности </a:t>
            </a:r>
            <a:r>
              <a:rPr lang="ru-RU" sz="2800" b="1" dirty="0" err="1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гиперхолестеринемии</a:t>
            </a:r>
            <a:r>
              <a:rPr lang="ru-RU" sz="2800" b="1" dirty="0">
                <a:solidFill>
                  <a:srgbClr val="5039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1823861" y="1095637"/>
            <a:ext cx="9885339" cy="5327105"/>
            <a:chOff x="2042804" y="915331"/>
            <a:chExt cx="9885339" cy="532710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l="8080" t="5249" r="13480"/>
            <a:stretch/>
          </p:blipFill>
          <p:spPr>
            <a:xfrm>
              <a:off x="2688609" y="1405719"/>
              <a:ext cx="6141493" cy="4665966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 rot="16200000">
              <a:off x="364492" y="3216226"/>
              <a:ext cx="400295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/>
                <a:t>Кумулятивное бремя </a:t>
              </a:r>
              <a:r>
                <a:rPr lang="ru-RU" b="1" dirty="0" err="1"/>
                <a:t>дислипидемии</a:t>
              </a:r>
              <a:r>
                <a:rPr lang="ru-RU" b="1" dirty="0"/>
                <a:t>, </a:t>
              </a:r>
            </a:p>
            <a:p>
              <a:pPr algn="ctr"/>
              <a:r>
                <a:rPr lang="ru-RU" b="1" dirty="0"/>
                <a:t>ммоль/л - год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69221" y="5842326"/>
              <a:ext cx="17708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Возраст (лет)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601435" y="962775"/>
              <a:ext cx="27959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/>
                <a:t>Несемейная гиперхолестеринемия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080567" y="1976861"/>
              <a:ext cx="25249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Кумулятивное бремя ХС ЛНП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331278" y="940355"/>
              <a:ext cx="18548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/>
                <a:t>Гомозиготная </a:t>
              </a:r>
            </a:p>
            <a:p>
              <a:pPr algn="ctr"/>
              <a:r>
                <a:rPr lang="ru-RU" b="1" dirty="0"/>
                <a:t>СГХС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5094120" y="915331"/>
              <a:ext cx="18548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/>
                <a:t>Гетерозиготная </a:t>
              </a:r>
            </a:p>
            <a:p>
              <a:pPr algn="ctr"/>
              <a:r>
                <a:rPr lang="ru-RU" b="1" dirty="0"/>
                <a:t>СГХС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410734" y="3807725"/>
              <a:ext cx="1216459" cy="6550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830102" y="1805671"/>
              <a:ext cx="309804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1" dirty="0"/>
                <a:t>Манифестация атеросклеротических сердечно-сосудистых заболеваний</a:t>
              </a: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5864" y="1770646"/>
              <a:ext cx="1154428" cy="233512"/>
            </a:xfrm>
            <a:prstGeom prst="rect">
              <a:avLst/>
            </a:prstGeom>
          </p:spPr>
        </p:pic>
        <p:sp>
          <p:nvSpPr>
            <p:cNvPr id="22" name="Прямоугольник 21"/>
            <p:cNvSpPr/>
            <p:nvPr/>
          </p:nvSpPr>
          <p:spPr>
            <a:xfrm>
              <a:off x="6696717" y="1731420"/>
              <a:ext cx="135331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i="1" dirty="0"/>
                <a:t>Женский пол</a:t>
              </a:r>
              <a:endParaRPr lang="ru-RU" sz="1600" i="1" dirty="0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0297" y="2307275"/>
              <a:ext cx="680341" cy="814125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6990" y="2350491"/>
              <a:ext cx="468352" cy="330171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5234" y="2557483"/>
              <a:ext cx="468352" cy="330171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7122" y="2734907"/>
              <a:ext cx="468352" cy="330171"/>
            </a:xfrm>
            <a:prstGeom prst="rect">
              <a:avLst/>
            </a:prstGeom>
          </p:spPr>
        </p:pic>
        <p:sp>
          <p:nvSpPr>
            <p:cNvPr id="30" name="Прямоугольник 29"/>
            <p:cNvSpPr/>
            <p:nvPr/>
          </p:nvSpPr>
          <p:spPr>
            <a:xfrm>
              <a:off x="5687810" y="2337818"/>
              <a:ext cx="1653439" cy="792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ru-RU" sz="1600" b="1" i="1" dirty="0"/>
                <a:t>Мужской пол</a:t>
              </a:r>
            </a:p>
            <a:p>
              <a:pPr>
                <a:lnSpc>
                  <a:spcPct val="70000"/>
                </a:lnSpc>
              </a:pPr>
              <a:r>
                <a:rPr lang="ru-RU" sz="1600" b="1" i="1" dirty="0"/>
                <a:t>АГ</a:t>
              </a:r>
            </a:p>
            <a:p>
              <a:pPr>
                <a:lnSpc>
                  <a:spcPct val="70000"/>
                </a:lnSpc>
              </a:pPr>
              <a:r>
                <a:rPr lang="ru-RU" sz="1600" b="1" i="1" dirty="0"/>
                <a:t>СД</a:t>
              </a:r>
            </a:p>
            <a:p>
              <a:pPr>
                <a:lnSpc>
                  <a:spcPct val="70000"/>
                </a:lnSpc>
              </a:pPr>
              <a:r>
                <a:rPr lang="ru-RU" sz="1600" b="1" i="1" dirty="0"/>
                <a:t>Курение</a:t>
              </a:r>
              <a:endParaRPr lang="ru-RU" sz="1600" i="1" dirty="0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6948990" y="3711232"/>
              <a:ext cx="392259" cy="4104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 rot="19970719">
              <a:off x="3319511" y="4244031"/>
              <a:ext cx="4886451" cy="147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 rot="19944691">
              <a:off x="3228246" y="5428667"/>
              <a:ext cx="455111" cy="1078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2581" y="2756535"/>
              <a:ext cx="808853" cy="369675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0295" y="3005364"/>
              <a:ext cx="802094" cy="241901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B1EF0A-A4EF-6F88-7516-985CB994E6B6}"/>
              </a:ext>
            </a:extLst>
          </p:cNvPr>
          <p:cNvSpPr txBox="1">
            <a:spLocks/>
          </p:cNvSpPr>
          <p:nvPr/>
        </p:nvSpPr>
        <p:spPr>
          <a:xfrm>
            <a:off x="9143478" y="6340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2A81BC-389B-4A5E-B8CF-5698676595DD}" type="slidenum">
              <a:rPr lang="ru-RU" smtClean="0">
                <a:solidFill>
                  <a:schemeClr val="tx1"/>
                </a:solidFill>
              </a:rPr>
              <a:pPr/>
              <a:t>6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0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161" y="2550971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Почему повышается </a:t>
            </a:r>
          </a:p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и чем грозит плохой холестерин пациентам </a:t>
            </a:r>
          </a:p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с метаболическим синдромом и не только?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811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248593"/>
            <a:ext cx="11582400" cy="590931"/>
          </a:xfr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Причины развития 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гиперхолестеринемий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813" y="1099232"/>
            <a:ext cx="11634108" cy="5579154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Семейные моногенные и полигенные формы нарушений липидного обмена</a:t>
            </a: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Избыточное образование </a:t>
            </a: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Липопротеина(а</a:t>
            </a: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Изменения </a:t>
            </a: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метаболизма: </a:t>
            </a:r>
            <a:endParaRPr lang="ru-RU" sz="2000" b="1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Избыточное содержание в продуктах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холестерина,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углеводов, триглицеридов, алкоголя;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Гиперинсулинемия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сахарный диабет;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Ожирение;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Хроническая болезнь почек;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Сниженная функци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 щитовидной железы;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Нарушении функции надпочечников;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Беременность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46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657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Риск развития первого инфаркта миокарда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90% определяется основными факторами риска (INTERHEART)</a:t>
            </a:r>
          </a:p>
        </p:txBody>
      </p:sp>
      <p:graphicFrame>
        <p:nvGraphicFramePr>
          <p:cNvPr id="3" name="object 4"/>
          <p:cNvGraphicFramePr>
            <a:graphicFrameLocks noGrp="1"/>
          </p:cNvGraphicFramePr>
          <p:nvPr/>
        </p:nvGraphicFramePr>
        <p:xfrm>
          <a:off x="965913" y="1360302"/>
          <a:ext cx="10315974" cy="51147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16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73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59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dirty="0">
                          <a:effectLst/>
                          <a:latin typeface="+mn-lt"/>
                          <a:cs typeface="Times New Roman"/>
                        </a:rPr>
                        <a:t>Фактор риска</a:t>
                      </a:r>
                      <a:endParaRPr sz="28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 b="1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400" b="1" spc="-5" dirty="0" err="1">
                          <a:effectLst/>
                          <a:latin typeface="+mn-lt"/>
                          <a:cs typeface="Arial"/>
                        </a:rPr>
                        <a:t>Отн</a:t>
                      </a:r>
                      <a:r>
                        <a:rPr lang="ru-RU" sz="2400" b="1" spc="0" dirty="0" err="1">
                          <a:effectLst/>
                          <a:latin typeface="+mn-lt"/>
                          <a:cs typeface="Arial"/>
                        </a:rPr>
                        <a:t>осительный</a:t>
                      </a:r>
                      <a:r>
                        <a:rPr lang="ru-RU" sz="2400" b="1" spc="0" baseline="0" dirty="0">
                          <a:effectLst/>
                          <a:latin typeface="+mn-lt"/>
                          <a:cs typeface="Arial"/>
                        </a:rPr>
                        <a:t> риск</a:t>
                      </a:r>
                      <a:endParaRPr sz="2400" b="1" dirty="0"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4318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645">
                <a:tc>
                  <a:txBody>
                    <a:bodyPr/>
                    <a:lstStyle/>
                    <a:p>
                      <a:pPr marL="89535" algn="l" defTabSz="914400" rtl="0" eaLnBrk="1" latinLnBrk="0" hangingPunct="1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ru-RU" sz="2400" b="1" kern="1200" dirty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Нецелевой</a:t>
                      </a:r>
                      <a:r>
                        <a:rPr lang="ru-RU" sz="2400" b="1" kern="1200" baseline="0" dirty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 х</a:t>
                      </a:r>
                      <a:r>
                        <a:rPr lang="ru-RU" sz="2400" b="1" kern="1200" dirty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олестерин ЛПНП</a:t>
                      </a:r>
                      <a:endParaRPr sz="2400" b="1" kern="1200" dirty="0">
                        <a:solidFill>
                          <a:srgbClr val="292929"/>
                        </a:solidFill>
                        <a:effectLst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419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b="1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3,25</a:t>
                      </a:r>
                    </a:p>
                  </a:txBody>
                  <a:tcPr marL="0" marR="0" marT="4381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645">
                <a:tc>
                  <a:txBody>
                    <a:bodyPr/>
                    <a:lstStyle/>
                    <a:p>
                      <a:pPr marL="89535" algn="l" defTabSz="914400" rtl="0" eaLnBrk="1" latinLnBrk="0" hangingPunct="1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000" b="1" kern="1200" dirty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Курение</a:t>
                      </a:r>
                    </a:p>
                  </a:txBody>
                  <a:tcPr marL="0" marR="0" marT="4381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1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000" b="1" kern="1200" dirty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2,87</a:t>
                      </a:r>
                    </a:p>
                  </a:txBody>
                  <a:tcPr marL="0" marR="0" marT="4381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645">
                <a:tc>
                  <a:txBody>
                    <a:bodyPr/>
                    <a:lstStyle/>
                    <a:p>
                      <a:pPr marL="89535" algn="l" defTabSz="914400" rtl="0" eaLnBrk="1" latinLnBrk="0" hangingPunct="1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000" b="1" kern="1200" dirty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Стресс</a:t>
                      </a:r>
                    </a:p>
                  </a:txBody>
                  <a:tcPr marL="0" marR="0" marT="8064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1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000" b="1" kern="1200" dirty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2,67</a:t>
                      </a:r>
                    </a:p>
                  </a:txBody>
                  <a:tcPr marL="0" marR="0" marT="4381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645">
                <a:tc>
                  <a:txBody>
                    <a:bodyPr/>
                    <a:lstStyle/>
                    <a:p>
                      <a:pPr marL="89535" algn="l" defTabSz="914400" rtl="0" eaLnBrk="1" latinLnBrk="0" hangingPunct="1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000" b="1" kern="1200" dirty="0" err="1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Сахарный</a:t>
                      </a:r>
                      <a:r>
                        <a:rPr sz="2000" b="1" kern="1200" dirty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 </a:t>
                      </a:r>
                      <a:r>
                        <a:rPr sz="2000" b="1" kern="1200" dirty="0" err="1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диабет</a:t>
                      </a:r>
                      <a:r>
                        <a:rPr sz="2000" b="1" kern="1200" dirty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 </a:t>
                      </a:r>
                      <a:r>
                        <a:rPr sz="2000" b="1" kern="1200" dirty="0" err="1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тип</a:t>
                      </a:r>
                      <a:r>
                        <a:rPr lang="ru-RU" sz="2000" b="1" kern="1200" dirty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 2</a:t>
                      </a:r>
                      <a:endParaRPr sz="2000" b="1" kern="1200" dirty="0">
                        <a:solidFill>
                          <a:srgbClr val="292929"/>
                        </a:solidFill>
                        <a:effectLst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4381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1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000" b="1" kern="1200" dirty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2,37</a:t>
                      </a:r>
                    </a:p>
                  </a:txBody>
                  <a:tcPr marL="0" marR="0" marT="4381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645">
                <a:tc>
                  <a:txBody>
                    <a:bodyPr/>
                    <a:lstStyle/>
                    <a:p>
                      <a:pPr marL="89535" algn="l" defTabSz="914400" rtl="0" eaLnBrk="1" latinLnBrk="0" hangingPunct="1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000" b="1" kern="1200" dirty="0" err="1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Артериальная</a:t>
                      </a:r>
                      <a:r>
                        <a:rPr sz="2000" b="1" kern="1200" dirty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 </a:t>
                      </a:r>
                      <a:r>
                        <a:rPr sz="2000" b="1" kern="1200" dirty="0" err="1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гиперт</a:t>
                      </a:r>
                      <a:r>
                        <a:rPr lang="ru-RU" sz="2000" b="1" kern="1200" dirty="0" err="1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енизия</a:t>
                      </a:r>
                      <a:endParaRPr sz="2000" b="1" kern="1200" dirty="0">
                        <a:solidFill>
                          <a:srgbClr val="292929"/>
                        </a:solidFill>
                        <a:effectLst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4381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1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000" b="1" kern="1200" dirty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1,91</a:t>
                      </a:r>
                    </a:p>
                  </a:txBody>
                  <a:tcPr marL="0" marR="0" marT="4381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645">
                <a:tc>
                  <a:txBody>
                    <a:bodyPr/>
                    <a:lstStyle/>
                    <a:p>
                      <a:pPr marL="89535" algn="l" defTabSz="914400" rtl="0" eaLnBrk="1" latinLnBrk="0" hangingPunct="1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000" b="1" kern="1200" dirty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Абдоминальное ожирение</a:t>
                      </a:r>
                    </a:p>
                  </a:txBody>
                  <a:tcPr marL="0" marR="0" marT="4381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44536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1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44536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000" b="1" kern="1200" dirty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1,12</a:t>
                      </a:r>
                    </a:p>
                  </a:txBody>
                  <a:tcPr marL="0" marR="0" marT="4381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44536A"/>
                      </a:solidFill>
                      <a:prstDash val="soli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7645">
                <a:tc>
                  <a:txBody>
                    <a:bodyPr/>
                    <a:lstStyle/>
                    <a:p>
                      <a:pPr marL="89535" algn="l" defTabSz="914400" rtl="0" eaLnBrk="1" latinLnBrk="0" hangingPunct="1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000" b="1" kern="1200" dirty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Низкое потребление овощей и фруктов</a:t>
                      </a:r>
                    </a:p>
                  </a:txBody>
                  <a:tcPr marL="0" marR="0" marT="4381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44536A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1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44536A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000" b="1" kern="1200" dirty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1,30</a:t>
                      </a:r>
                    </a:p>
                  </a:txBody>
                  <a:tcPr marL="0" marR="0" marT="4381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44536A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7645">
                <a:tc>
                  <a:txBody>
                    <a:bodyPr/>
                    <a:lstStyle/>
                    <a:p>
                      <a:pPr marL="89535" algn="l" defTabSz="914400" rtl="0" eaLnBrk="1" latinLnBrk="0" hangingPunct="1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000" b="1" kern="1200" dirty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Низкий уровень физической активности</a:t>
                      </a:r>
                    </a:p>
                  </a:txBody>
                  <a:tcPr marL="0" marR="0" marT="4381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000" b="1" kern="1200" dirty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1,14</a:t>
                      </a:r>
                    </a:p>
                  </a:txBody>
                  <a:tcPr marL="0" marR="0" marT="4381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7645">
                <a:tc>
                  <a:txBody>
                    <a:bodyPr/>
                    <a:lstStyle/>
                    <a:p>
                      <a:pPr marL="89535" algn="l" defTabSz="914400" rtl="0" eaLnBrk="1" latinLnBrk="0" hangingPunct="1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ru-RU" sz="2000" b="1" kern="1200" dirty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Злоупотребление</a:t>
                      </a:r>
                      <a:r>
                        <a:rPr lang="ru-RU" sz="2000" b="1" kern="1200" baseline="0" dirty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 а</a:t>
                      </a:r>
                      <a:r>
                        <a:rPr sz="2000" b="1" kern="1200" dirty="0" err="1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лкогол</a:t>
                      </a:r>
                      <a:r>
                        <a:rPr lang="ru-RU" sz="2000" b="1" kern="1200" dirty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ем</a:t>
                      </a:r>
                      <a:endParaRPr sz="2000" b="1" kern="1200" dirty="0">
                        <a:solidFill>
                          <a:srgbClr val="292929"/>
                        </a:solidFill>
                        <a:effectLst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4381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1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000" b="1" kern="1200" dirty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0,91</a:t>
                      </a:r>
                    </a:p>
                  </a:txBody>
                  <a:tcPr marL="0" marR="0" marT="4381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Овал 3"/>
          <p:cNvSpPr/>
          <p:nvPr/>
        </p:nvSpPr>
        <p:spPr>
          <a:xfrm>
            <a:off x="772492" y="1880314"/>
            <a:ext cx="4834680" cy="7598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50223"/>
            <a:ext cx="182229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mic Sans MS"/>
              </a:rPr>
              <a:t>INTERHEART.</a:t>
            </a:r>
            <a:r>
              <a:rPr kumimoji="0" lang="fr-FR" sz="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mic Sans MS"/>
              </a:rPr>
              <a:t> </a:t>
            </a:r>
            <a:r>
              <a:rPr kumimoji="0" lang="fr-FR" sz="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mic Sans MS"/>
              </a:rPr>
              <a:t>Lancet,</a:t>
            </a:r>
            <a:r>
              <a:rPr kumimoji="0" lang="fr-FR" sz="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mic Sans MS"/>
              </a:rPr>
              <a:t> </a:t>
            </a:r>
            <a:r>
              <a:rPr kumimoji="0" lang="fr-FR" sz="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mic Sans MS"/>
              </a:rPr>
              <a:t>20</a:t>
            </a:r>
            <a:r>
              <a:rPr kumimoji="0" lang="ru-RU" sz="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mic Sans MS"/>
              </a:rPr>
              <a:t>19</a:t>
            </a:r>
            <a:r>
              <a:rPr kumimoji="0" lang="fr-FR" sz="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mic Sans MS"/>
              </a:rPr>
              <a:t>,</a:t>
            </a:r>
            <a:r>
              <a:rPr kumimoji="0" lang="fr-FR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mic Sans MS"/>
              </a:rPr>
              <a:t> </a:t>
            </a:r>
            <a:r>
              <a:rPr kumimoji="0" lang="fr-FR" sz="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mic Sans MS"/>
              </a:rPr>
              <a:t>Sept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mic Sans MS"/>
              </a:rPr>
              <a:t> </a:t>
            </a:r>
            <a:r>
              <a:rPr kumimoji="0" lang="fr-FR" sz="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mic Sans MS"/>
              </a:rPr>
              <a:t>11</a:t>
            </a: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073437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Base_slides">
  <a:themeElements>
    <a:clrScheme name="Abbott cardio">
      <a:dk1>
        <a:sysClr val="windowText" lastClr="000000"/>
      </a:dk1>
      <a:lt1>
        <a:sysClr val="window" lastClr="FFFFFF"/>
      </a:lt1>
      <a:dk2>
        <a:srgbClr val="E4002B"/>
      </a:dk2>
      <a:lt2>
        <a:srgbClr val="E7E6E6"/>
      </a:lt2>
      <a:accent1>
        <a:srgbClr val="E4002B"/>
      </a:accent1>
      <a:accent2>
        <a:srgbClr val="FF6900"/>
      </a:accent2>
      <a:accent3>
        <a:srgbClr val="AA0061"/>
      </a:accent3>
      <a:accent4>
        <a:srgbClr val="D8D8D8"/>
      </a:accent4>
      <a:accent5>
        <a:srgbClr val="A5A5A5"/>
      </a:accent5>
      <a:accent6>
        <a:srgbClr val="7F7F7F"/>
      </a:accent6>
      <a:hlink>
        <a:srgbClr val="0563C1"/>
      </a:hlink>
      <a:folHlink>
        <a:srgbClr val="954F72"/>
      </a:folHlink>
    </a:clrScheme>
    <a:fontScheme name="omacor">
      <a:majorFont>
        <a:latin typeface="Calibri bold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bIns="0" anchor="b" anchorCtr="0">
        <a:noAutofit/>
      </a:bodyPr>
      <a:lstStyle>
        <a:defPPr algn="l">
          <a:defRPr sz="800" dirty="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AstraZeneca Standard Template">
  <a:themeElements>
    <a:clrScheme name="AstraZeneca 2020">
      <a:dk1>
        <a:srgbClr val="3F4444"/>
      </a:dk1>
      <a:lt1>
        <a:srgbClr val="FFFFFF"/>
      </a:lt1>
      <a:dk2>
        <a:srgbClr val="003865"/>
      </a:dk2>
      <a:lt2>
        <a:srgbClr val="9DB0AC"/>
      </a:lt2>
      <a:accent1>
        <a:srgbClr val="830051"/>
      </a:accent1>
      <a:accent2>
        <a:srgbClr val="F0AB00"/>
      </a:accent2>
      <a:accent3>
        <a:srgbClr val="D0006F"/>
      </a:accent3>
      <a:accent4>
        <a:srgbClr val="3C1053"/>
      </a:accent4>
      <a:accent5>
        <a:srgbClr val="C4D600"/>
      </a:accent5>
      <a:accent6>
        <a:srgbClr val="68D2DF"/>
      </a:accent6>
      <a:hlink>
        <a:srgbClr val="68D2DF"/>
      </a:hlink>
      <a:folHlink>
        <a:srgbClr val="D0006F"/>
      </a:folHlink>
    </a:clrScheme>
    <a:fontScheme name="Astra Zeneca">
      <a:majorFont>
        <a:latin typeface="Calisto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>
        <a:normAutofit/>
      </a:bodyPr>
      <a:lstStyle>
        <a:defPPr algn="ctr">
          <a:lnSpc>
            <a:spcPct val="90000"/>
          </a:lnSpc>
          <a:spcAft>
            <a:spcPts val="6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spcAft>
            <a:spcPts val="600"/>
          </a:spcAft>
          <a:defRPr dirty="0" err="1" smtClean="0"/>
        </a:defPPr>
      </a:lstStyle>
    </a:txDef>
  </a:objectDefaults>
  <a:extraClrSchemeLst/>
  <a:custClrLst>
    <a:custClr name="White">
      <a:srgbClr val="FFFFFF"/>
    </a:custClr>
    <a:custClr name="Graphite, Lighter 60%">
      <a:srgbClr val="B2B4B4"/>
    </a:custClr>
    <a:custClr name="Platinum, Lighter 60%">
      <a:srgbClr val="D8DFDE"/>
    </a:custClr>
    <a:custClr name="Navy, Lighter 60%">
      <a:srgbClr val="99AFC1"/>
    </a:custClr>
    <a:custClr name="Mulberry, Lighter 60%">
      <a:srgbClr val="CD99B9"/>
    </a:custClr>
    <a:custClr name="Gold, Lighter 60%">
      <a:srgbClr val="F9DD99"/>
    </a:custClr>
    <a:custClr name="Magenta, Lighter 60%">
      <a:srgbClr val="EC99C5"/>
    </a:custClr>
    <a:custClr name="Purple, Lighter 60%">
      <a:srgbClr val="B19FBA"/>
    </a:custClr>
    <a:custClr name="Lime Green, Lighter 60%">
      <a:srgbClr val="E7EF99"/>
    </a:custClr>
    <a:custClr name="Light Blue, Lighter 60%">
      <a:srgbClr val="C3EDF2"/>
    </a:custClr>
    <a:custClr name="White">
      <a:srgbClr val="FFFFFF"/>
    </a:custClr>
    <a:custClr name="Graphite, Lighter 40%">
      <a:srgbClr val="8C8F8F"/>
    </a:custClr>
    <a:custClr name="Platinum, Lighter 40%">
      <a:srgbClr val="C4D0CD"/>
    </a:custClr>
    <a:custClr name="Navy, Lighter 40%">
      <a:srgbClr val="6688A3"/>
    </a:custClr>
    <a:custClr name="Mulberry, Lighter 40%">
      <a:srgbClr val="B56697"/>
    </a:custClr>
    <a:custClr name="Gold, Lighter 40%">
      <a:srgbClr val="F6CD66"/>
    </a:custClr>
    <a:custClr name="Magenta, Lighter 40%">
      <a:srgbClr val="E366A9"/>
    </a:custClr>
    <a:custClr name="Purple, Lighter 40%">
      <a:srgbClr val="8A7098"/>
    </a:custClr>
    <a:custClr name="Lime Green, Lighter 40%">
      <a:srgbClr val="DCE666"/>
    </a:custClr>
    <a:custClr name="Light Blue, Lighter 40%">
      <a:srgbClr val="A4E4EC"/>
    </a:custClr>
    <a:custClr name="White">
      <a:srgbClr val="FFFFFF"/>
    </a:custClr>
    <a:custClr name="Graphite, Darker 40%">
      <a:srgbClr val="262929"/>
    </a:custClr>
    <a:custClr name="Platinum, Darker 40%">
      <a:srgbClr val="5E6A67"/>
    </a:custClr>
    <a:custClr name="Navy, Darker 40%">
      <a:srgbClr val="00223D"/>
    </a:custClr>
    <a:custClr name="Mulberry, Darker 40%">
      <a:srgbClr val="4F0031"/>
    </a:custClr>
    <a:custClr name="Gold, Darker 40%">
      <a:srgbClr val="906700"/>
    </a:custClr>
    <a:custClr name="Magenta, Darker 40%">
      <a:srgbClr val="7D0043"/>
    </a:custClr>
    <a:custClr name="Purple, Darker 40%">
      <a:srgbClr val="240A32"/>
    </a:custClr>
    <a:custClr name="Lime Green, Darker 40%">
      <a:srgbClr val="768000"/>
    </a:custClr>
    <a:custClr name="Light Blue, Darker 40%">
      <a:srgbClr val="3E7E86"/>
    </a:custClr>
    <a:custClr name="White">
      <a:srgbClr val="FFFFFF"/>
    </a:custClr>
    <a:custClr name="Graphite, Darker 60%">
      <a:srgbClr val="191B1B"/>
    </a:custClr>
    <a:custClr name="Platinum, Darker 60%">
      <a:srgbClr val="3F4645"/>
    </a:custClr>
    <a:custClr name="Navy, Darker 60%">
      <a:srgbClr val="001628"/>
    </a:custClr>
    <a:custClr name="Mulberry, Darker 60%">
      <a:srgbClr val="340020"/>
    </a:custClr>
    <a:custClr name="Gold, Darker 60%">
      <a:srgbClr val="604400"/>
    </a:custClr>
    <a:custClr name="Magenta, Darker 60%">
      <a:srgbClr val="53002C"/>
    </a:custClr>
    <a:custClr name="Purple, Darker 60%">
      <a:srgbClr val="180621"/>
    </a:custClr>
    <a:custClr name="Lime Green, Darker 60%">
      <a:srgbClr val="4E5600"/>
    </a:custClr>
    <a:custClr name="Light Blue, Darker 60%">
      <a:srgbClr val="2A5459"/>
    </a:custClr>
  </a:custClrLst>
  <a:extLst>
    <a:ext uri="{05A4C25C-085E-4340-85A3-A5531E510DB2}">
      <thm15:themeFamily xmlns:thm15="http://schemas.microsoft.com/office/thememl/2012/main" name="blank 24.05.22 TD.potx" id="{58DBFC55-7D75-4664-BCD7-7B8C361A6685}" vid="{AD1A674E-3E18-48C8-8111-13918292A9CD}"/>
    </a:ext>
  </a:extLst>
</a:theme>
</file>

<file path=ppt/theme/theme12.xml><?xml version="1.0" encoding="utf-8"?>
<a:theme xmlns:a="http://schemas.openxmlformats.org/drawingml/2006/main" name="2_Office Theme">
  <a:themeElements>
    <a:clrScheme name="Сибрава">
      <a:dk1>
        <a:srgbClr val="013162"/>
      </a:dk1>
      <a:lt1>
        <a:sysClr val="window" lastClr="FFFFFF"/>
      </a:lt1>
      <a:dk2>
        <a:srgbClr val="525252"/>
      </a:dk2>
      <a:lt2>
        <a:srgbClr val="E7E6E6"/>
      </a:lt2>
      <a:accent1>
        <a:srgbClr val="AB47BC"/>
      </a:accent1>
      <a:accent2>
        <a:srgbClr val="1A849D"/>
      </a:accent2>
      <a:accent3>
        <a:srgbClr val="22AFBA"/>
      </a:accent3>
      <a:accent4>
        <a:srgbClr val="FFC000"/>
      </a:accent4>
      <a:accent5>
        <a:srgbClr val="70AD47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Lp(a)">
      <a:dk1>
        <a:srgbClr val="000000"/>
      </a:dk1>
      <a:lt1>
        <a:srgbClr val="FFFFFF"/>
      </a:lt1>
      <a:dk2>
        <a:srgbClr val="5D5759"/>
      </a:dk2>
      <a:lt2>
        <a:srgbClr val="E7E6E6"/>
      </a:lt2>
      <a:accent1>
        <a:srgbClr val="3CC8FF"/>
      </a:accent1>
      <a:accent2>
        <a:srgbClr val="0079AF"/>
      </a:accent2>
      <a:accent3>
        <a:srgbClr val="C20D19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p(a)">
      <a:majorFont>
        <a:latin typeface="Commissioner"/>
        <a:ea typeface=""/>
        <a:cs typeface=""/>
      </a:majorFont>
      <a:minorFont>
        <a:latin typeface="Commission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Base_slides">
  <a:themeElements>
    <a:clrScheme name="Abbott cardio">
      <a:dk1>
        <a:sysClr val="windowText" lastClr="000000"/>
      </a:dk1>
      <a:lt1>
        <a:sysClr val="window" lastClr="FFFFFF"/>
      </a:lt1>
      <a:dk2>
        <a:srgbClr val="E4002B"/>
      </a:dk2>
      <a:lt2>
        <a:srgbClr val="E7E6E6"/>
      </a:lt2>
      <a:accent1>
        <a:srgbClr val="E4002B"/>
      </a:accent1>
      <a:accent2>
        <a:srgbClr val="FF6900"/>
      </a:accent2>
      <a:accent3>
        <a:srgbClr val="AA0061"/>
      </a:accent3>
      <a:accent4>
        <a:srgbClr val="D8D8D8"/>
      </a:accent4>
      <a:accent5>
        <a:srgbClr val="A5A5A5"/>
      </a:accent5>
      <a:accent6>
        <a:srgbClr val="7F7F7F"/>
      </a:accent6>
      <a:hlink>
        <a:srgbClr val="0563C1"/>
      </a:hlink>
      <a:folHlink>
        <a:srgbClr val="954F72"/>
      </a:folHlink>
    </a:clrScheme>
    <a:fontScheme name="omacor">
      <a:majorFont>
        <a:latin typeface="Calibri bold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bIns="0" anchor="b" anchorCtr="0">
        <a:noAutofit/>
      </a:bodyPr>
      <a:lstStyle>
        <a:defPPr algn="l">
          <a:defRPr sz="800" dirty="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macor_slides">
  <a:themeElements>
    <a:clrScheme name="Abbott cardio">
      <a:dk1>
        <a:sysClr val="windowText" lastClr="000000"/>
      </a:dk1>
      <a:lt1>
        <a:sysClr val="window" lastClr="FFFFFF"/>
      </a:lt1>
      <a:dk2>
        <a:srgbClr val="E4002B"/>
      </a:dk2>
      <a:lt2>
        <a:srgbClr val="E7E6E6"/>
      </a:lt2>
      <a:accent1>
        <a:srgbClr val="E4002B"/>
      </a:accent1>
      <a:accent2>
        <a:srgbClr val="FF6900"/>
      </a:accent2>
      <a:accent3>
        <a:srgbClr val="AA0061"/>
      </a:accent3>
      <a:accent4>
        <a:srgbClr val="D8D8D8"/>
      </a:accent4>
      <a:accent5>
        <a:srgbClr val="A5A5A5"/>
      </a:accent5>
      <a:accent6>
        <a:srgbClr val="7F7F7F"/>
      </a:accent6>
      <a:hlink>
        <a:srgbClr val="0563C1"/>
      </a:hlink>
      <a:folHlink>
        <a:srgbClr val="954F72"/>
      </a:folHlink>
    </a:clrScheme>
    <a:fontScheme name="omacor">
      <a:majorFont>
        <a:latin typeface="Calibri bold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BrandIn lastLayout="1"/>
</file>

<file path=customXml/itemProps1.xml><?xml version="1.0" encoding="utf-8"?>
<ds:datastoreItem xmlns:ds="http://schemas.openxmlformats.org/officeDocument/2006/customXml" ds:itemID="{A9377F0E-6DE4-47A6-94F7-B5269FE2FCE0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1957</TotalTime>
  <Words>2137</Words>
  <Application>Microsoft Office PowerPoint</Application>
  <PresentationFormat>Широкоэкранный</PresentationFormat>
  <Paragraphs>388</Paragraphs>
  <Slides>30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24</vt:i4>
      </vt:variant>
      <vt:variant>
        <vt:lpstr>Тема</vt:lpstr>
      </vt:variant>
      <vt:variant>
        <vt:i4>13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69" baseType="lpstr">
      <vt:lpstr>Aptos</vt:lpstr>
      <vt:lpstr>Aptos Display</vt:lpstr>
      <vt:lpstr>Arial</vt:lpstr>
      <vt:lpstr>Arial Black</vt:lpstr>
      <vt:lpstr>Arial Nova Cond</vt:lpstr>
      <vt:lpstr>Arial Regular</vt:lpstr>
      <vt:lpstr>Bahnschrift Light Condensed</vt:lpstr>
      <vt:lpstr>Calibri</vt:lpstr>
      <vt:lpstr>Calibri bold</vt:lpstr>
      <vt:lpstr>Calibri Light</vt:lpstr>
      <vt:lpstr>Calisto MT</vt:lpstr>
      <vt:lpstr>Cambria</vt:lpstr>
      <vt:lpstr>Comic Sans MS</vt:lpstr>
      <vt:lpstr>Commissioner</vt:lpstr>
      <vt:lpstr>Formular</vt:lpstr>
      <vt:lpstr>Garamond</vt:lpstr>
      <vt:lpstr>Georgia</vt:lpstr>
      <vt:lpstr>inherit</vt:lpstr>
      <vt:lpstr>Lato</vt:lpstr>
      <vt:lpstr>Open Sans Light</vt:lpstr>
      <vt:lpstr>PT Sans</vt:lpstr>
      <vt:lpstr>Times New Roman</vt:lpstr>
      <vt:lpstr>UniversCyr</vt:lpstr>
      <vt:lpstr>Wingdings</vt:lpstr>
      <vt:lpstr>Тема Office</vt:lpstr>
      <vt:lpstr>8_Тема Office</vt:lpstr>
      <vt:lpstr>Office Theme</vt:lpstr>
      <vt:lpstr>1_Тема Office</vt:lpstr>
      <vt:lpstr>2_Тема Office</vt:lpstr>
      <vt:lpstr>3_Base_slides</vt:lpstr>
      <vt:lpstr>4_Тема Office</vt:lpstr>
      <vt:lpstr>5_Omacor_slides</vt:lpstr>
      <vt:lpstr>3_Тема Office</vt:lpstr>
      <vt:lpstr>4_Base_slides</vt:lpstr>
      <vt:lpstr>AstraZeneca Standard Template</vt:lpstr>
      <vt:lpstr>2_Office Theme</vt:lpstr>
      <vt:lpstr>1_Office Theme</vt:lpstr>
      <vt:lpstr>think-cell Slide</vt:lpstr>
      <vt:lpstr>Слайд think-cell</vt:lpstr>
      <vt:lpstr>Нарушения липидного обмена  при метаболическом синдроме</vt:lpstr>
      <vt:lpstr>Презентация PowerPoint</vt:lpstr>
      <vt:lpstr>Презентация PowerPoint</vt:lpstr>
      <vt:lpstr>Презентация PowerPoint</vt:lpstr>
      <vt:lpstr>Презентация PowerPoint</vt:lpstr>
      <vt:lpstr>Кумулятивное бремя атеросклероза зависит не только  от выраженности, но и от длительности гиперхолестеринемии </vt:lpstr>
      <vt:lpstr>Презентация PowerPoint</vt:lpstr>
      <vt:lpstr>Причины развития гиперхолестеринемий</vt:lpstr>
      <vt:lpstr>Презентация PowerPoint</vt:lpstr>
      <vt:lpstr>Показания для дообследования и исключения  семейных форм нарушений липидного обмена</vt:lpstr>
      <vt:lpstr>Презентация PowerPoint</vt:lpstr>
      <vt:lpstr>Презентация PowerPoint</vt:lpstr>
      <vt:lpstr>Презентация PowerPoint</vt:lpstr>
      <vt:lpstr>Клинические рекомендации 2023 г.  Категории сердечно-сосудистого риска</vt:lpstr>
      <vt:lpstr>Презентация PowerPoint</vt:lpstr>
      <vt:lpstr>Определение сердечно-сосудистого риска  с учетом уровня липопротеина(а)</vt:lpstr>
      <vt:lpstr>Презентация PowerPoint</vt:lpstr>
      <vt:lpstr>Презентация PowerPoint</vt:lpstr>
      <vt:lpstr>7 основных классов гиполипидемических препаратов, применяемых в РФ</vt:lpstr>
      <vt:lpstr>Презентация PowerPoint</vt:lpstr>
      <vt:lpstr>Презентация PowerPoint</vt:lpstr>
      <vt:lpstr>Презентация PowerPoint</vt:lpstr>
      <vt:lpstr>Каскадная плазмафильтрация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Управление кумулятивным бременем атеросклероза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Reviewer</cp:lastModifiedBy>
  <cp:revision>85</cp:revision>
  <dcterms:created xsi:type="dcterms:W3CDTF">2023-08-29T07:09:27Z</dcterms:created>
  <dcterms:modified xsi:type="dcterms:W3CDTF">2025-11-18T21:44:20Z</dcterms:modified>
</cp:coreProperties>
</file>