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7" r:id="rId2"/>
    <p:sldId id="339" r:id="rId3"/>
    <p:sldId id="337" r:id="rId4"/>
    <p:sldId id="334" r:id="rId5"/>
    <p:sldId id="341" r:id="rId6"/>
    <p:sldId id="332" r:id="rId7"/>
    <p:sldId id="324" r:id="rId8"/>
    <p:sldId id="343" r:id="rId9"/>
    <p:sldId id="322" r:id="rId10"/>
    <p:sldId id="34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3979" autoAdjust="0"/>
  </p:normalViewPr>
  <p:slideViewPr>
    <p:cSldViewPr snapToGrid="0">
      <p:cViewPr varScale="1">
        <p:scale>
          <a:sx n="95" d="100"/>
          <a:sy n="95" d="100"/>
        </p:scale>
        <p:origin x="67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Взрослые со </a:t>
            </a:r>
            <a:r>
              <a:rPr lang="ru-RU" sz="1600" b="1" dirty="0" smtClean="0"/>
              <a:t>СМА на терапии</a:t>
            </a:r>
            <a:endParaRPr lang="ru-RU" sz="1600" b="1" dirty="0"/>
          </a:p>
        </c:rich>
      </c:tx>
      <c:layout>
        <c:manualLayout>
          <c:xMode val="edge"/>
          <c:yMode val="edge"/>
          <c:x val="0.23220741080732629"/>
          <c:y val="1.14972633932551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5516702009792036"/>
          <c:y val="0.19424635290567277"/>
          <c:w val="0.36795673877314505"/>
          <c:h val="0.7815395642005198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Взрослые со СМА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Обеспечены терапией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B2-444F-B2D5-D01A6791603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Обеспечены терапией</c:v>
                </c:pt>
              </c:strCache>
            </c:strRef>
          </c:cat>
          <c:val>
            <c:numRef>
              <c:f>Лист1!$C$2</c:f>
              <c:numCache>
                <c:formatCode>0%</c:formatCode>
                <c:ptCount val="1"/>
                <c:pt idx="0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B3-453C-AE29-7A2B1B3E6D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93629055"/>
        <c:axId val="693634047"/>
      </c:barChart>
      <c:catAx>
        <c:axId val="693629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93634047"/>
        <c:crosses val="autoZero"/>
        <c:auto val="1"/>
        <c:lblAlgn val="ctr"/>
        <c:lblOffset val="100"/>
        <c:noMultiLvlLbl val="0"/>
      </c:catAx>
      <c:valAx>
        <c:axId val="693634047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936290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i="0" baseline="0" dirty="0" smtClean="0">
                <a:effectLst/>
              </a:rPr>
              <a:t>Дети со СМА на терапии</a:t>
            </a:r>
            <a:endParaRPr lang="ru-RU" sz="1600" dirty="0" smtClean="0">
              <a:effectLst/>
            </a:endParaRPr>
          </a:p>
        </c:rich>
      </c:tx>
      <c:layout>
        <c:manualLayout>
          <c:xMode val="edge"/>
          <c:yMode val="edge"/>
          <c:x val="0.2296434172614491"/>
          <c:y val="0.114797627278723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6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4.1724621678345279E-2"/>
          <c:y val="0.30182895604647408"/>
          <c:w val="0.91655075664330943"/>
          <c:h val="0.69817104395352592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0.97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EF-4D6A-B685-9074EF4BEAE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0%</c:formatCode>
                <c:ptCount val="1"/>
                <c:pt idx="0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EF-4D6A-B685-9074EF4BEA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766969647"/>
        <c:axId val="766973807"/>
      </c:barChart>
      <c:catAx>
        <c:axId val="76696964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66973807"/>
        <c:crosses val="autoZero"/>
        <c:auto val="1"/>
        <c:lblAlgn val="ctr"/>
        <c:lblOffset val="100"/>
        <c:noMultiLvlLbl val="0"/>
      </c:catAx>
      <c:valAx>
        <c:axId val="766973807"/>
        <c:scaling>
          <c:orientation val="minMax"/>
          <c:min val="0"/>
        </c:scaling>
        <c:delete val="1"/>
        <c:axPos val="l"/>
        <c:numFmt formatCode="0%" sourceLinked="1"/>
        <c:majorTickMark val="none"/>
        <c:minorTickMark val="none"/>
        <c:tickLblPos val="nextTo"/>
        <c:crossAx val="7669696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598402135077527E-2"/>
          <c:y val="3.4938622423305254E-2"/>
          <c:w val="0.92357421702756648"/>
          <c:h val="0.7035476227866760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Лист1!$D$1</c:f>
              <c:strCache>
                <c:ptCount val="1"/>
                <c:pt idx="0">
                  <c:v>Млрд.руб.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634135126587505E-17"/>
                  <c:y val="-0.271664754289094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94A-4EB1-9A60-3C4932DF82E7}"/>
                </c:ext>
              </c:extLst>
            </c:dLbl>
            <c:dLbl>
              <c:idx val="1"/>
              <c:layout>
                <c:manualLayout>
                  <c:x val="-2.9747547554793128E-3"/>
                  <c:y val="-0.3219678881047058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94A-4EB1-9A60-3C4932DF82E7}"/>
                </c:ext>
              </c:extLst>
            </c:dLbl>
            <c:dLbl>
              <c:idx val="2"/>
              <c:layout>
                <c:manualLayout>
                  <c:x val="-5.4536540506350021E-17"/>
                  <c:y val="-0.3305363330723635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94A-4EB1-9A60-3C4932DF82E7}"/>
                </c:ext>
              </c:extLst>
            </c:dLbl>
            <c:dLbl>
              <c:idx val="3"/>
              <c:layout>
                <c:manualLayout>
                  <c:x val="-7.4368868886981456E-3"/>
                  <c:y val="-0.3605118110236220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94A-4EB1-9A60-3C4932DF82E7}"/>
                </c:ext>
              </c:extLst>
            </c:dLbl>
            <c:dLbl>
              <c:idx val="4"/>
              <c:layout>
                <c:manualLayout>
                  <c:x val="2.9747547554791489E-3"/>
                  <c:y val="-0.3647694663167104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94A-4EB1-9A60-3C4932DF82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2023</c:v>
                </c:pt>
                <c:pt idx="1">
                  <c:v>2024</c:v>
                </c:pt>
                <c:pt idx="2">
                  <c:v>2025 (3 кв)</c:v>
                </c:pt>
                <c:pt idx="3">
                  <c:v>2026</c:v>
                </c:pt>
                <c:pt idx="4">
                  <c:v>2027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8.2799999999999994</c:v>
                </c:pt>
                <c:pt idx="1">
                  <c:v>10.39</c:v>
                </c:pt>
                <c:pt idx="2">
                  <c:v>10.280000000000001</c:v>
                </c:pt>
                <c:pt idx="3">
                  <c:v>11.379999999999999</c:v>
                </c:pt>
                <c:pt idx="4">
                  <c:v>11.219999999999999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4A-4EB1-9A60-3C4932DF82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1439877695"/>
        <c:axId val="1439878943"/>
      </c:barChart>
      <c:catAx>
        <c:axId val="143987769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9878943"/>
        <c:crosses val="autoZero"/>
        <c:auto val="1"/>
        <c:lblAlgn val="ctr"/>
        <c:lblOffset val="100"/>
        <c:noMultiLvlLbl val="0"/>
      </c:catAx>
      <c:valAx>
        <c:axId val="143987894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398776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4424202838923232"/>
          <c:y val="0.89513392565455474"/>
          <c:w val="0.13822069143372523"/>
          <c:h val="7.47797169802837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858564321250887E-2"/>
          <c:y val="0"/>
          <c:w val="0.86259180289031034"/>
          <c:h val="0.7064592314414452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ЛП Интратекального введения, млрд. руб.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2023</c:v>
                </c:pt>
                <c:pt idx="1">
                  <c:v>2024</c:v>
                </c:pt>
                <c:pt idx="2">
                  <c:v>2025 (3 кв)</c:v>
                </c:pt>
                <c:pt idx="3">
                  <c:v>2026</c:v>
                </c:pt>
                <c:pt idx="4">
                  <c:v>2027</c:v>
                </c:pt>
              </c:strCache>
            </c:strRef>
          </c:cat>
          <c:val>
            <c:numRef>
              <c:f>Лист1!$B$2:$B$6</c:f>
              <c:numCache>
                <c:formatCode>0.00</c:formatCode>
                <c:ptCount val="5"/>
                <c:pt idx="0">
                  <c:v>4.3099999999999996</c:v>
                </c:pt>
                <c:pt idx="1">
                  <c:v>4.87</c:v>
                </c:pt>
                <c:pt idx="2">
                  <c:v>4.04</c:v>
                </c:pt>
                <c:pt idx="3">
                  <c:v>4.47</c:v>
                </c:pt>
                <c:pt idx="4">
                  <c:v>4.41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77-47A1-8E5B-1CA70374E5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Пероральный ЛП, млрд. руб.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2023</c:v>
                </c:pt>
                <c:pt idx="1">
                  <c:v>2024</c:v>
                </c:pt>
                <c:pt idx="2">
                  <c:v>2025 (3 кв)</c:v>
                </c:pt>
                <c:pt idx="3">
                  <c:v>2026</c:v>
                </c:pt>
                <c:pt idx="4">
                  <c:v>2027</c:v>
                </c:pt>
              </c:strCache>
            </c:strRef>
          </c:cat>
          <c:val>
            <c:numRef>
              <c:f>Лист1!$C$2:$C$6</c:f>
              <c:numCache>
                <c:formatCode>0.00</c:formatCode>
                <c:ptCount val="5"/>
                <c:pt idx="0">
                  <c:v>3.97</c:v>
                </c:pt>
                <c:pt idx="1">
                  <c:v>5.52</c:v>
                </c:pt>
                <c:pt idx="2">
                  <c:v>6.24</c:v>
                </c:pt>
                <c:pt idx="3">
                  <c:v>6.91</c:v>
                </c:pt>
                <c:pt idx="4">
                  <c:v>6.81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9B-46D3-ADED-EE27BF02A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1439877695"/>
        <c:axId val="1439878943"/>
      </c:barChart>
      <c:catAx>
        <c:axId val="1439877695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9878943"/>
        <c:crosses val="autoZero"/>
        <c:auto val="1"/>
        <c:lblAlgn val="ctr"/>
        <c:lblOffset val="100"/>
        <c:noMultiLvlLbl val="0"/>
      </c:catAx>
      <c:valAx>
        <c:axId val="1439878943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14398776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9999906728076901E-2"/>
          <c:y val="0.87567150453267872"/>
          <c:w val="0.9"/>
          <c:h val="0.124328495467321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EB1B34-B52C-4000-80D6-FBC7384BD768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0990B-F8B5-4F7B-82C0-B60B9505F5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189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0990B-F8B5-4F7B-82C0-B60B9505F5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615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A0990B-F8B5-4F7B-82C0-B60B9505F53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7772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979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5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329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261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26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495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514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50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8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325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89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7E0B6-49DE-414C-AA6B-4F4DCE48C149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9A18E-DB6D-4061-B345-E92DC391F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3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Объект 2"/>
          <p:cNvSpPr>
            <a:spLocks noGrp="1"/>
          </p:cNvSpPr>
          <p:nvPr>
            <p:ph idx="1"/>
          </p:nvPr>
        </p:nvSpPr>
        <p:spPr>
          <a:xfrm>
            <a:off x="1410630" y="908703"/>
            <a:ext cx="8964612" cy="39687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ru-RU" sz="1200" b="1" dirty="0"/>
              <a:t>Федеральное государственное бюджетное научное учреждение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ru-RU" sz="1200" b="1" dirty="0"/>
              <a:t>«Национальный научно-исследовательский институт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ru-RU" sz="1200" b="1" dirty="0"/>
              <a:t>общественного здоровья имени Н.А. Семашко»</a:t>
            </a:r>
          </a:p>
          <a:p>
            <a:pPr marL="0" indent="0" algn="ctr">
              <a:buNone/>
            </a:pPr>
            <a:endParaRPr lang="ru-RU" sz="1600" b="1" dirty="0">
              <a:solidFill>
                <a:schemeClr val="tx2"/>
              </a:solidFill>
            </a:endParaRPr>
          </a:p>
        </p:txBody>
      </p:sp>
      <p:sp>
        <p:nvSpPr>
          <p:cNvPr id="47108" name="Прямоугольник 1"/>
          <p:cNvSpPr>
            <a:spLocks noChangeArrowheads="1"/>
          </p:cNvSpPr>
          <p:nvPr/>
        </p:nvSpPr>
        <p:spPr bwMode="auto">
          <a:xfrm>
            <a:off x="884903" y="2574284"/>
            <a:ext cx="9960078" cy="1077218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75000"/>
                  </a:schemeClr>
                </a:solidFill>
              </a:rPr>
              <a:t>Вопросы лекарственного обеспечения взрослых пациентов со СМА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4116" y="5837070"/>
            <a:ext cx="63248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solidFill>
                  <a:schemeClr val="accent5">
                    <a:lumMod val="75000"/>
                  </a:schemeClr>
                </a:solidFill>
              </a:rPr>
              <a:t>ШУКАН ЕЛЕНА ЮРЬЕВНА</a:t>
            </a:r>
          </a:p>
          <a:p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</a:rPr>
              <a:t>руководитель </a:t>
            </a:r>
            <a:r>
              <a:rPr lang="ru-RU" sz="1200" b="1" dirty="0">
                <a:solidFill>
                  <a:schemeClr val="accent5">
                    <a:lumMod val="75000"/>
                  </a:schemeClr>
                </a:solidFill>
              </a:rPr>
              <a:t>проектного офиса «Редкие (</a:t>
            </a:r>
            <a:r>
              <a:rPr lang="ru-RU" sz="1200" b="1" dirty="0" err="1">
                <a:solidFill>
                  <a:schemeClr val="accent5">
                    <a:lumMod val="75000"/>
                  </a:schemeClr>
                </a:solidFill>
              </a:rPr>
              <a:t>орфанные</a:t>
            </a:r>
            <a:r>
              <a:rPr lang="ru-RU" sz="1200" b="1" dirty="0">
                <a:solidFill>
                  <a:schemeClr val="accent5">
                    <a:lumMod val="75000"/>
                  </a:schemeClr>
                </a:solidFill>
              </a:rPr>
              <a:t>) болезни» </a:t>
            </a:r>
            <a:endParaRPr lang="ru-RU" sz="12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</a:rPr>
              <a:t>ФГБНУ </a:t>
            </a:r>
            <a:r>
              <a:rPr lang="ru-RU" sz="1200" b="1" dirty="0">
                <a:solidFill>
                  <a:schemeClr val="accent5">
                    <a:lumMod val="75000"/>
                  </a:schemeClr>
                </a:solidFill>
              </a:rPr>
              <a:t>Национальный НИИ 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</a:rPr>
              <a:t>общественного </a:t>
            </a:r>
            <a:r>
              <a:rPr lang="ru-RU" sz="1200" b="1" dirty="0">
                <a:solidFill>
                  <a:schemeClr val="accent5">
                    <a:lumMod val="75000"/>
                  </a:schemeClr>
                </a:solidFill>
              </a:rPr>
              <a:t>здоровья имени Н.А. Семашко,</a:t>
            </a:r>
          </a:p>
          <a:p>
            <a:r>
              <a:rPr lang="ru-RU" sz="1200" b="1" dirty="0">
                <a:solidFill>
                  <a:schemeClr val="accent5">
                    <a:lumMod val="75000"/>
                  </a:schemeClr>
                </a:solidFill>
              </a:rPr>
              <a:t>член Экспертного совета ГД РФ по охране здоровья по редким (</a:t>
            </a:r>
            <a:r>
              <a:rPr lang="ru-RU" sz="1200" b="1" dirty="0" err="1">
                <a:solidFill>
                  <a:schemeClr val="accent5">
                    <a:lumMod val="75000"/>
                  </a:schemeClr>
                </a:solidFill>
              </a:rPr>
              <a:t>орфанным</a:t>
            </a:r>
            <a:r>
              <a:rPr lang="ru-RU" sz="1200" b="1" dirty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</a:rPr>
              <a:t>заболеваниям</a:t>
            </a:r>
            <a:endParaRPr lang="ru-RU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2" descr="https://avatars.mds.yandex.net/get-altay/1077949/2a000001689f69cbddc76814759ce30ad96e/ori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179" y="154494"/>
            <a:ext cx="2467217" cy="754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502590" y="4677995"/>
            <a:ext cx="896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 smtClean="0">
                <a:solidFill>
                  <a:schemeClr val="accent5">
                    <a:lumMod val="75000"/>
                  </a:schemeClr>
                </a:solidFill>
              </a:rPr>
              <a:t>20.11.2025</a:t>
            </a:r>
            <a:endParaRPr lang="ru-RU" sz="12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5759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Выводы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9618"/>
            <a:ext cx="9960033" cy="2970818"/>
          </a:xfrm>
        </p:spPr>
        <p:txBody>
          <a:bodyPr>
            <a:normAutofit fontScale="92500"/>
          </a:bodyPr>
          <a:lstStyle/>
          <a:p>
            <a:r>
              <a:rPr lang="ru-RU" sz="1800" dirty="0" smtClean="0"/>
              <a:t>Включение в </a:t>
            </a:r>
            <a:r>
              <a:rPr lang="ru-RU" sz="1800" dirty="0"/>
              <a:t>перечень нозологий ПП№403 редкие (</a:t>
            </a:r>
            <a:r>
              <a:rPr lang="ru-RU" sz="1800" dirty="0" err="1"/>
              <a:t>орфанные</a:t>
            </a:r>
            <a:r>
              <a:rPr lang="ru-RU" sz="1800" dirty="0"/>
              <a:t>) заболевания из перечня Фонда «Круг Добра» с зарегистрированной в РФ терапией для обеспечения пациентов после 19 </a:t>
            </a:r>
            <a:r>
              <a:rPr lang="ru-RU" sz="1800" dirty="0" smtClean="0"/>
              <a:t>лет позволит создать нормативно-правовой механизм </a:t>
            </a:r>
            <a:r>
              <a:rPr lang="ru-RU" sz="1800" dirty="0"/>
              <a:t>преемственности терапии после выхода из Фонда «Круг Добра</a:t>
            </a:r>
            <a:r>
              <a:rPr lang="ru-RU" sz="1800" dirty="0" smtClean="0"/>
              <a:t>».</a:t>
            </a:r>
          </a:p>
          <a:p>
            <a:r>
              <a:rPr lang="ru-RU" sz="1800" dirty="0" smtClean="0"/>
              <a:t>Изменение критериев </a:t>
            </a:r>
            <a:r>
              <a:rPr lang="ru-RU" sz="1800" dirty="0"/>
              <a:t>получения межбюджетных трансфертов и </a:t>
            </a:r>
            <a:r>
              <a:rPr lang="ru-RU" sz="1800" dirty="0" smtClean="0"/>
              <a:t>оформление данного механизма </a:t>
            </a:r>
            <a:r>
              <a:rPr lang="ru-RU" sz="1800" dirty="0"/>
              <a:t>как регулярный дополнительный (а не резервный): </a:t>
            </a:r>
            <a:r>
              <a:rPr lang="ru-RU" sz="1800" dirty="0" smtClean="0"/>
              <a:t>формирование механизма </a:t>
            </a:r>
            <a:r>
              <a:rPr lang="ru-RU" sz="1800" dirty="0" err="1"/>
              <a:t>софинансирования</a:t>
            </a:r>
            <a:r>
              <a:rPr lang="ru-RU" sz="1800" dirty="0"/>
              <a:t> по аналогии с </a:t>
            </a:r>
            <a:r>
              <a:rPr lang="ru-RU" sz="1800" dirty="0" err="1"/>
              <a:t>софинансированием</a:t>
            </a:r>
            <a:r>
              <a:rPr lang="ru-RU" sz="1800" dirty="0"/>
              <a:t> федеральных проектов в </a:t>
            </a:r>
            <a:r>
              <a:rPr lang="ru-RU" sz="1800" dirty="0" smtClean="0"/>
              <a:t>здравоохранении, позволит улучшить ситуацию с лекарственным обеспечением взрослых пациентов с </a:t>
            </a:r>
            <a:r>
              <a:rPr lang="ru-RU" sz="1800" dirty="0" err="1" smtClean="0"/>
              <a:t>орфанными</a:t>
            </a:r>
            <a:r>
              <a:rPr lang="ru-RU" sz="1800" dirty="0" smtClean="0"/>
              <a:t> заболеваниями</a:t>
            </a:r>
          </a:p>
          <a:p>
            <a:r>
              <a:rPr lang="ru-RU" sz="1800" dirty="0"/>
              <a:t>Включение патогенетической терапии СМА препаратом </a:t>
            </a:r>
            <a:r>
              <a:rPr lang="ru-RU" sz="1800" dirty="0" err="1"/>
              <a:t>интратекального</a:t>
            </a:r>
            <a:r>
              <a:rPr lang="ru-RU" sz="1800" dirty="0"/>
              <a:t> введения в перечень видов ВМП (I-III) или формирование тарифа ОМС повысит доступность терапии и позволит </a:t>
            </a:r>
            <a:r>
              <a:rPr lang="ru-RU" sz="1800" dirty="0" err="1"/>
              <a:t>перелоцировать</a:t>
            </a:r>
            <a:r>
              <a:rPr lang="ru-RU" sz="1800" dirty="0"/>
              <a:t> ≈ 4,5 млрд. руб. в год.</a:t>
            </a:r>
          </a:p>
          <a:p>
            <a:endParaRPr lang="ru-RU" sz="1600" dirty="0" smtClean="0"/>
          </a:p>
          <a:p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0385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Скругленный прямоугольник 25"/>
          <p:cNvSpPr/>
          <p:nvPr/>
        </p:nvSpPr>
        <p:spPr>
          <a:xfrm>
            <a:off x="5101994" y="4024082"/>
            <a:ext cx="4096928" cy="242527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516315847"/>
              </p:ext>
            </p:extLst>
          </p:nvPr>
        </p:nvGraphicFramePr>
        <p:xfrm>
          <a:off x="4881030" y="4043247"/>
          <a:ext cx="4287684" cy="2332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2" descr="Гугл карта России"/>
          <p:cNvPicPr>
            <a:picLocks noChangeAspect="1" noChangeArrowheads="1"/>
          </p:cNvPicPr>
          <p:nvPr/>
        </p:nvPicPr>
        <p:blipFill>
          <a:blip r:embed="rId3" cstate="screen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64" y="866810"/>
            <a:ext cx="5212118" cy="3062636"/>
          </a:xfrm>
          <a:prstGeom prst="rect">
            <a:avLst/>
          </a:prstGeom>
          <a:noFill/>
          <a:extLst/>
        </p:spPr>
      </p:pic>
      <p:sp>
        <p:nvSpPr>
          <p:cNvPr id="21" name="Скругленный прямоугольник 20"/>
          <p:cNvSpPr/>
          <p:nvPr/>
        </p:nvSpPr>
        <p:spPr>
          <a:xfrm>
            <a:off x="227938" y="4024082"/>
            <a:ext cx="4096928" cy="242527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300061123"/>
              </p:ext>
            </p:extLst>
          </p:nvPr>
        </p:nvGraphicFramePr>
        <p:xfrm>
          <a:off x="227937" y="3806657"/>
          <a:ext cx="3348143" cy="2509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21114" y="356738"/>
            <a:ext cx="11366086" cy="5567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Количество пациентов </a:t>
            </a:r>
            <a:r>
              <a:rPr lang="ru-RU" dirty="0" smtClean="0"/>
              <a:t>со СМА в РФ и обеспеченность терапией</a:t>
            </a:r>
            <a:endParaRPr lang="ru-RU" dirty="0"/>
          </a:p>
        </p:txBody>
      </p:sp>
      <p:sp>
        <p:nvSpPr>
          <p:cNvPr id="6" name="TextBox 166"/>
          <p:cNvSpPr txBox="1"/>
          <p:nvPr/>
        </p:nvSpPr>
        <p:spPr>
          <a:xfrm>
            <a:off x="1043495" y="2779712"/>
            <a:ext cx="3718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</a:rPr>
              <a:t>~2 000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200" dirty="0" smtClean="0"/>
              <a:t>пациент</a:t>
            </a:r>
            <a:r>
              <a:rPr lang="ru-RU" sz="1200" dirty="0" smtClean="0"/>
              <a:t>ов</a:t>
            </a:r>
            <a:r>
              <a:rPr lang="ru-RU" sz="1200" dirty="0" smtClean="0"/>
              <a:t> </a:t>
            </a:r>
            <a:r>
              <a:rPr lang="ru-RU" sz="1200" b="1" dirty="0"/>
              <a:t>обеспечены</a:t>
            </a:r>
            <a:r>
              <a:rPr lang="ru-RU" sz="1200" dirty="0"/>
              <a:t> </a:t>
            </a:r>
            <a:r>
              <a:rPr lang="ru-RU" sz="1200" dirty="0" smtClean="0"/>
              <a:t>терапией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66082" y="1215957"/>
            <a:ext cx="657539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1600" b="1" dirty="0" smtClean="0">
                <a:solidFill>
                  <a:srgbClr val="FF0000"/>
                </a:solidFill>
              </a:rPr>
              <a:t>НЕТ</a:t>
            </a:r>
            <a:r>
              <a:rPr lang="ru-RU" sz="1600" dirty="0" smtClean="0">
                <a:solidFill>
                  <a:srgbClr val="FF0000"/>
                </a:solidFill>
              </a:rPr>
              <a:t> </a:t>
            </a:r>
            <a:r>
              <a:rPr lang="ru-RU" sz="1600" dirty="0" smtClean="0"/>
              <a:t>федерального регистра больных СМА: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Информационный ресурс фонда «Круг добра» учитывает детей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Учет взрослых </a:t>
            </a:r>
            <a:r>
              <a:rPr lang="ru-RU" sz="1600" dirty="0" smtClean="0"/>
              <a:t>пациентов в отдельных </a:t>
            </a:r>
            <a:r>
              <a:rPr lang="ru-RU" sz="1600" dirty="0" smtClean="0"/>
              <a:t>субъектах РФ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/>
              <a:t>Учет пациентов, обратившихся в фонд </a:t>
            </a:r>
            <a:r>
              <a:rPr lang="ru-RU" sz="1600" dirty="0" smtClean="0"/>
              <a:t>«Семьи СМА</a:t>
            </a:r>
            <a:r>
              <a:rPr lang="ru-RU" sz="1600" dirty="0" smtClean="0"/>
              <a:t>»</a:t>
            </a:r>
            <a:endParaRPr lang="ru-RU" sz="1600" dirty="0" smtClean="0"/>
          </a:p>
          <a:p>
            <a:pPr>
              <a:spcBef>
                <a:spcPts val="1200"/>
              </a:spcBef>
            </a:pPr>
            <a:r>
              <a:rPr lang="ru-RU" sz="1600" b="1" dirty="0">
                <a:solidFill>
                  <a:srgbClr val="FF0000"/>
                </a:solidFill>
              </a:rPr>
              <a:t>НЕТ</a:t>
            </a:r>
            <a:r>
              <a:rPr lang="ru-RU" sz="1600" dirty="0" smtClean="0"/>
              <a:t> данных по эпидемиологии </a:t>
            </a:r>
            <a:r>
              <a:rPr lang="ru-RU" sz="1600" dirty="0"/>
              <a:t>СМА в РФ </a:t>
            </a:r>
            <a:endParaRPr lang="ru-RU" sz="1600" b="1" dirty="0" smtClean="0"/>
          </a:p>
          <a:p>
            <a:pPr>
              <a:spcBef>
                <a:spcPts val="1200"/>
              </a:spcBef>
            </a:pPr>
            <a:r>
              <a:rPr lang="ru-RU" sz="1600" dirty="0" smtClean="0"/>
              <a:t>Расчетная </a:t>
            </a:r>
            <a:r>
              <a:rPr lang="ru-RU" sz="1600" dirty="0"/>
              <a:t>частота выявления СМА 5q оценивается как </a:t>
            </a:r>
            <a:r>
              <a:rPr lang="ru-RU" sz="1600" b="1" dirty="0"/>
              <a:t>1 на 5184 </a:t>
            </a:r>
            <a:r>
              <a:rPr lang="ru-RU" sz="1600" b="1" dirty="0" smtClean="0"/>
              <a:t>новорожденных</a:t>
            </a:r>
            <a:endParaRPr lang="ru-RU" sz="1600" dirty="0"/>
          </a:p>
          <a:p>
            <a:pPr>
              <a:spcBef>
                <a:spcPts val="1200"/>
              </a:spcBef>
            </a:pPr>
            <a:r>
              <a:rPr lang="ru-RU" sz="1600" b="1" dirty="0" smtClean="0">
                <a:solidFill>
                  <a:srgbClr val="FF0000"/>
                </a:solidFill>
              </a:rPr>
              <a:t>СМА - наиболее распространенное редкое генетическое заболевание</a:t>
            </a:r>
            <a:endParaRPr lang="ru-RU" sz="1600" dirty="0"/>
          </a:p>
        </p:txBody>
      </p:sp>
      <p:pic>
        <p:nvPicPr>
          <p:cNvPr id="14" name="Picture 7" descr="Дети "/>
          <p:cNvPicPr>
            <a:picLocks noChangeAspect="1" noChangeArrowheads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4" y="4837295"/>
            <a:ext cx="719999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Пара "/>
          <p:cNvPicPr>
            <a:picLocks noChangeAspect="1" noChangeArrowheads="1"/>
          </p:cNvPicPr>
          <p:nvPr/>
        </p:nvPicPr>
        <p:blipFill>
          <a:blip r:embed="rId6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7073" y="4923800"/>
            <a:ext cx="719999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60558" y="4082010"/>
            <a:ext cx="8639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  <a:t>1468 </a:t>
            </a:r>
            <a:endParaRPr lang="ru-RU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H="1">
            <a:off x="718433" y="3179822"/>
            <a:ext cx="1085653" cy="898757"/>
          </a:xfrm>
          <a:prstGeom prst="line">
            <a:avLst/>
          </a:prstGeom>
          <a:ln cap="rnd">
            <a:solidFill>
              <a:schemeClr val="accent5">
                <a:lumMod val="75000"/>
              </a:schemeClr>
            </a:solidFill>
            <a:prstDash val="sysDash"/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endCxn id="35" idx="0"/>
          </p:cNvCxnSpPr>
          <p:nvPr/>
        </p:nvCxnSpPr>
        <p:spPr>
          <a:xfrm>
            <a:off x="1804086" y="3190197"/>
            <a:ext cx="3848020" cy="890977"/>
          </a:xfrm>
          <a:prstGeom prst="line">
            <a:avLst/>
          </a:prstGeom>
          <a:ln cap="rnd">
            <a:solidFill>
              <a:schemeClr val="accent5">
                <a:lumMod val="75000"/>
              </a:schemeClr>
            </a:solidFill>
            <a:prstDash val="sysDash"/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220152" y="4081174"/>
            <a:ext cx="8639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</a:rPr>
              <a:t>485 </a:t>
            </a:r>
            <a:endParaRPr lang="ru-RU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960242" y="2150057"/>
            <a:ext cx="46058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sym typeface="Symbol" panose="05050102010706020507" pitchFamily="18" charset="2"/>
              </a:rPr>
              <a:t>~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sym typeface="Symbol" panose="05050102010706020507" pitchFamily="18" charset="2"/>
              </a:rPr>
              <a:t> </a:t>
            </a:r>
            <a:r>
              <a:rPr lang="ru-RU" sz="2400" b="1" dirty="0" smtClean="0">
                <a:solidFill>
                  <a:schemeClr val="accent5">
                    <a:lumMod val="75000"/>
                  </a:schemeClr>
                </a:solidFill>
                <a:sym typeface="Symbol" panose="05050102010706020507" pitchFamily="18" charset="2"/>
              </a:rPr>
              <a:t>4 900 </a:t>
            </a:r>
            <a:r>
              <a:rPr lang="ru-RU" sz="1400" dirty="0" smtClean="0"/>
              <a:t>общая </a:t>
            </a:r>
            <a:r>
              <a:rPr lang="ru-RU" sz="1400" dirty="0"/>
              <a:t>популяция пациентов со СМА по экспертным </a:t>
            </a:r>
            <a:r>
              <a:rPr lang="ru-RU" sz="1400" dirty="0" smtClean="0"/>
              <a:t>оценкам с учетом численности населения*</a:t>
            </a:r>
            <a:endParaRPr lang="ru-RU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2353278" y="5237745"/>
            <a:ext cx="1507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Обеспечены терапией</a:t>
            </a:r>
            <a:endParaRPr lang="ru-RU" sz="1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37170" y="5427215"/>
            <a:ext cx="1507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5">
                    <a:lumMod val="50000"/>
                  </a:schemeClr>
                </a:solidFill>
              </a:rPr>
              <a:t>Обеспечены терапией**</a:t>
            </a:r>
            <a:endParaRPr lang="ru-RU" sz="1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7937" y="6459730"/>
            <a:ext cx="11659263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900"/>
              </a:lnSpc>
            </a:pPr>
            <a:r>
              <a:rPr lang="ru-RU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 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ru-RU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жегодный</a:t>
            </a:r>
            <a:r>
              <a:rPr lang="ru-RU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бюллетень экспертного совета по редким (</a:t>
            </a:r>
            <a:r>
              <a:rPr lang="ru-RU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орфанным</a:t>
            </a:r>
            <a:r>
              <a:rPr lang="ru-RU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заболеваниям. 2020. Е. Ю. Красильникова. Ю. А. </a:t>
            </a:r>
            <a:r>
              <a:rPr lang="ru-RU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Ж</a:t>
            </a:r>
            <a:r>
              <a:rPr lang="ru-RU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улев</a:t>
            </a:r>
            <a:r>
              <a:rPr lang="ru-RU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 Е. Ю. </a:t>
            </a:r>
            <a:r>
              <a:rPr lang="ru-RU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З</a:t>
            </a:r>
            <a:r>
              <a:rPr lang="ru-RU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ахарова. Мониторинг и анализ доступности государственных гарантий в сфере оказания медицинской помощи и лекарственного обеспечения пациентам с редкими (</a:t>
            </a:r>
            <a:r>
              <a:rPr lang="ru-RU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орфанными</a:t>
            </a:r>
            <a:r>
              <a:rPr lang="ru-RU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заболеваниями, не включенными в льготные программы федерального и регионального уровней.</a:t>
            </a:r>
          </a:p>
          <a:p>
            <a:pPr>
              <a:lnSpc>
                <a:spcPts val="900"/>
              </a:lnSpc>
            </a:pPr>
            <a:r>
              <a:rPr lang="ru-RU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** Данные БФ «Семьи СМА», 12.2023. </a:t>
            </a:r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https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://medvestnik.ru/content/medarticles/Kakie-voprosy-stavit-SMA-2023-pered-zdravoohraneniem-i-obshestvom.html</a:t>
            </a:r>
            <a:endParaRPr lang="ru-RU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60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кругленный прямоугольник 16"/>
          <p:cNvSpPr/>
          <p:nvPr/>
        </p:nvSpPr>
        <p:spPr>
          <a:xfrm>
            <a:off x="6169776" y="1324509"/>
            <a:ext cx="1980000" cy="2281084"/>
          </a:xfrm>
          <a:prstGeom prst="roundRect">
            <a:avLst>
              <a:gd name="adj" fmla="val 9770"/>
            </a:avLst>
          </a:prstGeom>
          <a:solidFill>
            <a:schemeClr val="accent1">
              <a:lumMod val="20000"/>
              <a:lumOff val="80000"/>
            </a:schemeClr>
          </a:solidFill>
          <a:ln w="476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5"/>
              </a:solidFill>
            </a:endParaRPr>
          </a:p>
        </p:txBody>
      </p:sp>
      <p:sp>
        <p:nvSpPr>
          <p:cNvPr id="51" name="Стрелка вниз 50"/>
          <p:cNvSpPr/>
          <p:nvPr/>
        </p:nvSpPr>
        <p:spPr>
          <a:xfrm>
            <a:off x="6510157" y="3227239"/>
            <a:ext cx="1318601" cy="1414393"/>
          </a:xfrm>
          <a:prstGeom prst="downArrow">
            <a:avLst>
              <a:gd name="adj1" fmla="val 50000"/>
              <a:gd name="adj2" fmla="val 55220"/>
            </a:avLst>
          </a:prstGeom>
          <a:solidFill>
            <a:schemeClr val="accent1">
              <a:lumMod val="20000"/>
              <a:lumOff val="80000"/>
            </a:schemeClr>
          </a:solidFill>
          <a:ln w="476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96400" y="1297858"/>
            <a:ext cx="1980000" cy="2281084"/>
          </a:xfrm>
          <a:prstGeom prst="roundRect">
            <a:avLst>
              <a:gd name="adj" fmla="val 9770"/>
            </a:avLst>
          </a:prstGeom>
          <a:solidFill>
            <a:schemeClr val="accent1">
              <a:lumMod val="20000"/>
              <a:lumOff val="80000"/>
            </a:schemeClr>
          </a:solidFill>
          <a:ln w="476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5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812313"/>
              </p:ext>
            </p:extLst>
          </p:nvPr>
        </p:nvGraphicFramePr>
        <p:xfrm>
          <a:off x="-1" y="2129280"/>
          <a:ext cx="11975691" cy="130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581">
                  <a:extLst>
                    <a:ext uri="{9D8B030D-6E8A-4147-A177-3AD203B41FA5}">
                      <a16:colId xmlns:a16="http://schemas.microsoft.com/office/drawing/2014/main" val="4161677441"/>
                    </a:ext>
                  </a:extLst>
                </a:gridCol>
                <a:gridCol w="1955171">
                  <a:extLst>
                    <a:ext uri="{9D8B030D-6E8A-4147-A177-3AD203B41FA5}">
                      <a16:colId xmlns:a16="http://schemas.microsoft.com/office/drawing/2014/main" val="3301473463"/>
                    </a:ext>
                  </a:extLst>
                </a:gridCol>
                <a:gridCol w="1876001">
                  <a:extLst>
                    <a:ext uri="{9D8B030D-6E8A-4147-A177-3AD203B41FA5}">
                      <a16:colId xmlns:a16="http://schemas.microsoft.com/office/drawing/2014/main" val="2492590637"/>
                    </a:ext>
                  </a:extLst>
                </a:gridCol>
                <a:gridCol w="1827145">
                  <a:extLst>
                    <a:ext uri="{9D8B030D-6E8A-4147-A177-3AD203B41FA5}">
                      <a16:colId xmlns:a16="http://schemas.microsoft.com/office/drawing/2014/main" val="3589994876"/>
                    </a:ext>
                  </a:extLst>
                </a:gridCol>
                <a:gridCol w="1963938">
                  <a:extLst>
                    <a:ext uri="{9D8B030D-6E8A-4147-A177-3AD203B41FA5}">
                      <a16:colId xmlns:a16="http://schemas.microsoft.com/office/drawing/2014/main" val="3722381897"/>
                    </a:ext>
                  </a:extLst>
                </a:gridCol>
                <a:gridCol w="1876000">
                  <a:extLst>
                    <a:ext uri="{9D8B030D-6E8A-4147-A177-3AD203B41FA5}">
                      <a16:colId xmlns:a16="http://schemas.microsoft.com/office/drawing/2014/main" val="3534890846"/>
                    </a:ext>
                  </a:extLst>
                </a:gridCol>
                <a:gridCol w="1924855">
                  <a:extLst>
                    <a:ext uri="{9D8B030D-6E8A-4147-A177-3AD203B41FA5}">
                      <a16:colId xmlns:a16="http://schemas.microsoft.com/office/drawing/2014/main" val="30888201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1" i="0" u="none" strike="noStrike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198,38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млрд.₽</a:t>
                      </a:r>
                      <a:endParaRPr lang="ru-RU" sz="1600" b="1" i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24,2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млрд.</a:t>
                      </a:r>
                      <a:r>
                        <a:rPr lang="ru-RU" sz="16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₽ </a:t>
                      </a:r>
                      <a:r>
                        <a:rPr lang="ru-RU" sz="1600" b="0" i="1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(2025)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22,80 </a:t>
                      </a:r>
                      <a:r>
                        <a:rPr lang="ru-RU" sz="16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млрд. ₽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6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4,16 </a:t>
                      </a:r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млрд.</a:t>
                      </a:r>
                      <a:r>
                        <a:rPr lang="ru-RU" sz="16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₽</a:t>
                      </a:r>
                      <a:endParaRPr lang="ru-RU" sz="1600" b="1" i="0" u="none" strike="noStrike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600" b="1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90</a:t>
                      </a:r>
                      <a:r>
                        <a:rPr lang="ru-RU" sz="1600" b="1" i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млн.</a:t>
                      </a:r>
                      <a:r>
                        <a:rPr lang="ru-RU" sz="16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₽ </a:t>
                      </a:r>
                      <a:r>
                        <a:rPr lang="ru-RU" sz="1600" b="0" i="1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(2025)</a:t>
                      </a:r>
                      <a:endParaRPr lang="ru-RU" sz="1600" b="0" i="1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600" b="1" i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800 млн. ₽</a:t>
                      </a:r>
                      <a:endParaRPr lang="ru-RU" sz="1600" b="1" i="0" u="none" strike="noStrike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0961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t"/>
                      <a:endParaRPr lang="ru-RU" sz="1200" b="1" i="0" u="none" strike="noStrike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Дети до 19 лет</a:t>
                      </a:r>
                      <a:r>
                        <a:rPr lang="ru-RU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1100" b="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т.ч</a:t>
                      </a:r>
                      <a:r>
                        <a:rPr lang="ru-RU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с редкими заболеваниями 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</a:t>
                      </a:r>
                      <a:r>
                        <a:rPr lang="ru-RU" sz="11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дети из ВЗН</a:t>
                      </a:r>
                    </a:p>
                    <a:p>
                      <a:pPr algn="ctr" rtl="0" fontAlgn="t"/>
                      <a:endParaRPr lang="ru-RU" sz="11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Взрослые пациенты с 11 редкими заболеваниями</a:t>
                      </a:r>
                      <a:endParaRPr lang="ru-RU" sz="1100" b="1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ctr" rtl="0" fontAlgn="t"/>
                      <a:endParaRPr lang="ru-RU" sz="11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</a:t>
                      </a:r>
                      <a:r>
                        <a:rPr lang="ru-RU" sz="1100" b="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жизнеугрожающих</a:t>
                      </a:r>
                      <a:r>
                        <a:rPr lang="ru-RU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 хронических прогрессирующих редких заболеваний</a:t>
                      </a:r>
                      <a:endParaRPr lang="ru-RU" sz="1100" b="1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1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Пациенты-инвалиды старше 19 лет + взрослые </a:t>
                      </a:r>
                      <a:r>
                        <a:rPr lang="ru-RU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 редкими нозологиями, не включенными в ПП403 и ВЗН </a:t>
                      </a:r>
                      <a:endParaRPr lang="ru-RU" sz="1100" b="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eaLnBrk="1" fontAlgn="t" latinLnBrk="0" hangingPunct="1"/>
                      <a:r>
                        <a:rPr lang="ru-RU" sz="1100" b="1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Миастения гравис, </a:t>
                      </a:r>
                      <a:r>
                        <a:rPr lang="ru-RU" sz="1100" b="1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оптиконевромиелит</a:t>
                      </a:r>
                      <a:r>
                        <a:rPr lang="ru-RU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 исключением редких ЗНО и единичных закупок по  </a:t>
                      </a:r>
                      <a:r>
                        <a:rPr lang="ru-RU" sz="1100" b="0" kern="12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орфанным</a:t>
                      </a:r>
                      <a:r>
                        <a:rPr lang="ru-RU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нозологиям)</a:t>
                      </a:r>
                      <a:endParaRPr lang="ru-RU" sz="1100" b="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100" b="0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Пациенты-инвалиды старше 19 лет + взрослые с редкими нозологиями, не включенными в ПП403 и ВЗН</a:t>
                      </a:r>
                      <a:endParaRPr lang="ru-RU" sz="1100" b="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533045"/>
                  </a:ext>
                </a:extLst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521116" y="1403826"/>
            <a:ext cx="1924956" cy="71470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Фонд «Круг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Добра»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86726" y="1403826"/>
            <a:ext cx="1836000" cy="71470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ВЗН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31513" y="1403824"/>
            <a:ext cx="1836000" cy="71470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ПП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403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210735" y="1403824"/>
            <a:ext cx="1897785" cy="71470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Рег. льгота в </a:t>
            </a:r>
            <a:r>
              <a:rPr kumimoji="0" lang="ru-RU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т.ч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ПП 890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183763" y="1403824"/>
            <a:ext cx="1836000" cy="71470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Госпитальный</a:t>
            </a:r>
            <a:r>
              <a:rPr kumimoji="0" lang="ru-RU" sz="1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канал </a:t>
            </a:r>
            <a:r>
              <a:rPr kumimoji="0" lang="ru-RU" sz="16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ОМС, ВМП)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053152" y="1403824"/>
            <a:ext cx="1982903" cy="71470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ОНЛС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1116" y="245265"/>
            <a:ext cx="11514939" cy="6393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8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СМА в системе </a:t>
            </a:r>
            <a:r>
              <a:rPr lang="ru-RU" dirty="0" err="1" smtClean="0"/>
              <a:t>лек.обеспечения</a:t>
            </a:r>
            <a:r>
              <a:rPr lang="ru-RU" dirty="0" smtClean="0"/>
              <a:t>  </a:t>
            </a:r>
            <a:r>
              <a:rPr lang="ru-RU" dirty="0"/>
              <a:t>пациентов с </a:t>
            </a:r>
            <a:r>
              <a:rPr lang="ru-RU" dirty="0" smtClean="0"/>
              <a:t>редкими заболеваниями</a:t>
            </a:r>
            <a:endParaRPr lang="ru-RU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814997" y="3177811"/>
            <a:ext cx="1318601" cy="1425145"/>
          </a:xfrm>
          <a:prstGeom prst="downArrow">
            <a:avLst>
              <a:gd name="adj1" fmla="val 50000"/>
              <a:gd name="adj2" fmla="val 55965"/>
            </a:avLst>
          </a:prstGeom>
          <a:solidFill>
            <a:schemeClr val="accent1">
              <a:lumMod val="20000"/>
              <a:lumOff val="80000"/>
            </a:schemeClr>
          </a:solidFill>
          <a:ln w="476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59032" y="4588319"/>
            <a:ext cx="30413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28</a:t>
            </a:r>
            <a:r>
              <a:rPr lang="ru-RU" sz="2800" b="1" dirty="0" smtClean="0">
                <a:solidFill>
                  <a:srgbClr val="C00000"/>
                </a:solidFill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</a:rPr>
              <a:t>9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/>
              <a:t>млрд.₽</a:t>
            </a:r>
            <a:endParaRPr lang="en-US" sz="1600" dirty="0" smtClean="0"/>
          </a:p>
          <a:p>
            <a:pPr algn="ctr"/>
            <a:r>
              <a:rPr lang="ru-RU" dirty="0"/>
              <a:t>и</a:t>
            </a:r>
            <a:r>
              <a:rPr lang="ru-RU" dirty="0" smtClean="0"/>
              <a:t>ли </a:t>
            </a:r>
            <a:r>
              <a:rPr lang="en-US" sz="2800" b="1" dirty="0">
                <a:solidFill>
                  <a:srgbClr val="CC0000"/>
                </a:solidFill>
              </a:rPr>
              <a:t>~ </a:t>
            </a:r>
            <a:r>
              <a:rPr lang="en-US" sz="2800" b="1" dirty="0" smtClean="0">
                <a:solidFill>
                  <a:srgbClr val="C00000"/>
                </a:solidFill>
              </a:rPr>
              <a:t>15</a:t>
            </a:r>
            <a:r>
              <a:rPr lang="ru-RU" sz="2800" b="1" dirty="0" smtClean="0">
                <a:solidFill>
                  <a:srgbClr val="C00000"/>
                </a:solidFill>
              </a:rPr>
              <a:t>%</a:t>
            </a:r>
            <a:r>
              <a:rPr lang="ru-RU" dirty="0" smtClean="0"/>
              <a:t> </a:t>
            </a:r>
            <a:r>
              <a:rPr lang="ru-RU" sz="1600" b="1" dirty="0"/>
              <a:t>бюджета ФКД </a:t>
            </a:r>
            <a:endParaRPr lang="en-US" sz="1600" b="1" dirty="0"/>
          </a:p>
          <a:p>
            <a:pPr algn="ctr"/>
            <a:r>
              <a:rPr lang="ru-RU" sz="2000" dirty="0" smtClean="0"/>
              <a:t>Обеспечение терапией детей со СМА</a:t>
            </a:r>
            <a:endParaRPr lang="ru-RU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5686335" y="4582205"/>
            <a:ext cx="32723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10</a:t>
            </a:r>
            <a:r>
              <a:rPr lang="ru-RU" sz="2800" b="1" dirty="0" smtClean="0">
                <a:solidFill>
                  <a:srgbClr val="C00000"/>
                </a:solidFill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</a:rPr>
              <a:t>3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1600" b="1" dirty="0"/>
              <a:t>млрд.₽</a:t>
            </a:r>
            <a:endParaRPr lang="en-US" sz="1600" dirty="0" smtClean="0"/>
          </a:p>
          <a:p>
            <a:pPr algn="ctr"/>
            <a:r>
              <a:rPr lang="ru-RU" dirty="0"/>
              <a:t>и</a:t>
            </a:r>
            <a:r>
              <a:rPr lang="ru-RU" dirty="0" smtClean="0"/>
              <a:t>ли </a:t>
            </a:r>
            <a:r>
              <a:rPr lang="en-US" sz="2800" b="1" dirty="0">
                <a:solidFill>
                  <a:srgbClr val="CC0000"/>
                </a:solidFill>
              </a:rPr>
              <a:t>~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2</a:t>
            </a:r>
            <a:r>
              <a:rPr lang="ru-RU" sz="2800" b="1" dirty="0" smtClean="0">
                <a:solidFill>
                  <a:srgbClr val="C00000"/>
                </a:solidFill>
              </a:rPr>
              <a:t>2% </a:t>
            </a:r>
            <a:r>
              <a:rPr lang="ru-RU" sz="1600" b="1" dirty="0" smtClean="0"/>
              <a:t>бюджета регионов на </a:t>
            </a:r>
            <a:r>
              <a:rPr lang="ru-RU" sz="1600" b="1" dirty="0" err="1" smtClean="0"/>
              <a:t>орфанное</a:t>
            </a:r>
            <a:r>
              <a:rPr lang="ru-RU" sz="1600" b="1" dirty="0" smtClean="0"/>
              <a:t> РЛО </a:t>
            </a:r>
            <a:r>
              <a:rPr lang="ru-RU" sz="1600" b="1" dirty="0"/>
              <a:t>(ПП403+ПП890) </a:t>
            </a:r>
          </a:p>
          <a:p>
            <a:pPr algn="ctr"/>
            <a:r>
              <a:rPr lang="ru-RU" sz="2000" dirty="0"/>
              <a:t>Обеспечение терапией </a:t>
            </a:r>
            <a:r>
              <a:rPr lang="ru-RU" sz="2000" dirty="0" smtClean="0"/>
              <a:t>взрослых </a:t>
            </a:r>
            <a:r>
              <a:rPr lang="ru-RU" sz="2000" dirty="0"/>
              <a:t>со СМА</a:t>
            </a:r>
          </a:p>
        </p:txBody>
      </p:sp>
      <p:pic>
        <p:nvPicPr>
          <p:cNvPr id="44" name="Picture 7" descr="Дети 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760" y="3768676"/>
            <a:ext cx="575999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Пара "/>
          <p:cNvPicPr>
            <a:picLocks noChangeAspect="1" noChangeArrowheads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6" y="3788608"/>
            <a:ext cx="575999" cy="5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2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7838" y="78658"/>
            <a:ext cx="10531943" cy="119305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Пациенты, выходящие из-под опеки Фонда в 2024-2027 гг., для лекарственной терапии которых на территории РФ зарегистрированы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орфанные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препараты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493474"/>
              </p:ext>
            </p:extLst>
          </p:nvPr>
        </p:nvGraphicFramePr>
        <p:xfrm>
          <a:off x="167147" y="1392195"/>
          <a:ext cx="9651767" cy="51578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1038">
                  <a:extLst>
                    <a:ext uri="{9D8B030D-6E8A-4147-A177-3AD203B41FA5}">
                      <a16:colId xmlns:a16="http://schemas.microsoft.com/office/drawing/2014/main" val="1107676537"/>
                    </a:ext>
                  </a:extLst>
                </a:gridCol>
                <a:gridCol w="5646672">
                  <a:extLst>
                    <a:ext uri="{9D8B030D-6E8A-4147-A177-3AD203B41FA5}">
                      <a16:colId xmlns:a16="http://schemas.microsoft.com/office/drawing/2014/main" val="1650837580"/>
                    </a:ext>
                  </a:extLst>
                </a:gridCol>
                <a:gridCol w="859972">
                  <a:extLst>
                    <a:ext uri="{9D8B030D-6E8A-4147-A177-3AD203B41FA5}">
                      <a16:colId xmlns:a16="http://schemas.microsoft.com/office/drawing/2014/main" val="1749909072"/>
                    </a:ext>
                  </a:extLst>
                </a:gridCol>
                <a:gridCol w="957942">
                  <a:extLst>
                    <a:ext uri="{9D8B030D-6E8A-4147-A177-3AD203B41FA5}">
                      <a16:colId xmlns:a16="http://schemas.microsoft.com/office/drawing/2014/main" val="2454498792"/>
                    </a:ext>
                  </a:extLst>
                </a:gridCol>
                <a:gridCol w="903515">
                  <a:extLst>
                    <a:ext uri="{9D8B030D-6E8A-4147-A177-3AD203B41FA5}">
                      <a16:colId xmlns:a16="http://schemas.microsoft.com/office/drawing/2014/main" val="4070992242"/>
                    </a:ext>
                  </a:extLst>
                </a:gridCol>
                <a:gridCol w="892628">
                  <a:extLst>
                    <a:ext uri="{9D8B030D-6E8A-4147-A177-3AD203B41FA5}">
                      <a16:colId xmlns:a16="http://schemas.microsoft.com/office/drawing/2014/main" val="2253871585"/>
                    </a:ext>
                  </a:extLst>
                </a:gridCol>
              </a:tblGrid>
              <a:tr h="364554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1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Нозология</a:t>
                      </a:r>
                      <a:endParaRPr lang="ru-RU" sz="1400" b="1" u="none" strike="noStrike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6334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34" marR="6334" marT="633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19 плюс </a:t>
                      </a:r>
                      <a:b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в 2024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6334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19 плюс </a:t>
                      </a:r>
                      <a:b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в 2025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6334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19 плюс </a:t>
                      </a:r>
                      <a:b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в 2026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6334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19 плюс </a:t>
                      </a:r>
                      <a:b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в 2027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6334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29651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72000" marT="6350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Спинальная мышечная атрофия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330049230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Нейрофиброматоз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 типа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3487200323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Первичные иммунодефициты с дефицитом антителообразования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2479837087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Туберозный склероз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2430257094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Миодистрофия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Дюшенна-Беккера+2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незарег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3524479645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Синдром Шерешевского-Тернера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2268835875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Хроническая воспалительная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демилинизирующая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полиневропатия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3976587135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Дефицит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лизосомной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кислой липазы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407236440"/>
                  </a:ext>
                </a:extLst>
              </a:tr>
              <a:tr h="15071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Легочная артериальная гипертензия, ассоциированная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971370650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Семейная средиземноморская лихорадка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1137886296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Криопирин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-ассоциированный периодический синдром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2616990357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Синдром короткой кишки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2563842773"/>
                  </a:ext>
                </a:extLst>
              </a:tr>
              <a:tr h="19039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Альфа –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маннозидоз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3067806706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Гипофосфатазия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4122556286"/>
                  </a:ext>
                </a:extLst>
              </a:tr>
              <a:tr h="27602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Мукополисахаридоз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3602361442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Периодический синдром, ассоциированный с рецептором фактора некроза опухоли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1374805719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Болезнь Помпе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1911719074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Гипер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IgD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синдром/синдром дефицита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мевалонат-киназы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HIDS/MKD)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3830904836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2000" marR="72000" marT="635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Фибродисплазия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оссифицирующая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прогрессирующая (ФОП)</a:t>
                      </a:r>
                    </a:p>
                  </a:txBody>
                  <a:tcPr marL="72000" marR="6350" marT="6350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2000" marR="6350" marT="635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2000" marR="6350" marT="6350" marB="0" anchor="ctr"/>
                </a:tc>
                <a:extLst>
                  <a:ext uri="{0D108BD9-81ED-4DB2-BD59-A6C34878D82A}">
                    <a16:rowId xmlns:a16="http://schemas.microsoft.com/office/drawing/2014/main" val="1839327589"/>
                  </a:ext>
                </a:extLst>
              </a:tr>
              <a:tr h="184943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635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635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72000" marR="72000" marT="635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181</a:t>
                      </a:r>
                    </a:p>
                  </a:txBody>
                  <a:tcPr marL="72000" marR="72000" marT="635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72000" marR="72000" marT="635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265</a:t>
                      </a:r>
                    </a:p>
                  </a:txBody>
                  <a:tcPr marL="72000" marR="72000" marT="6350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25681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874697" y="1968500"/>
            <a:ext cx="225551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С </a:t>
            </a:r>
            <a:r>
              <a:rPr lang="ru-RU" sz="2000" dirty="0">
                <a:solidFill>
                  <a:srgbClr val="C00000"/>
                </a:solidFill>
              </a:rPr>
              <a:t>2024 </a:t>
            </a:r>
            <a:r>
              <a:rPr lang="ru-RU" sz="2000" dirty="0" smtClean="0">
                <a:solidFill>
                  <a:srgbClr val="C00000"/>
                </a:solidFill>
              </a:rPr>
              <a:t>по </a:t>
            </a:r>
            <a:r>
              <a:rPr lang="ru-RU" sz="2000" dirty="0">
                <a:solidFill>
                  <a:srgbClr val="C00000"/>
                </a:solidFill>
              </a:rPr>
              <a:t>2027 гг. </a:t>
            </a:r>
            <a:endParaRPr lang="ru-RU" sz="2000" dirty="0" smtClean="0">
              <a:solidFill>
                <a:srgbClr val="C00000"/>
              </a:solidFill>
            </a:endParaRPr>
          </a:p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суммарно на СМА </a:t>
            </a:r>
          </a:p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будет </a:t>
            </a:r>
          </a:p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потрачено</a:t>
            </a:r>
            <a:r>
              <a:rPr lang="ru-RU" sz="2000" b="1" dirty="0" smtClean="0">
                <a:solidFill>
                  <a:srgbClr val="C00000"/>
                </a:solidFill>
              </a:rPr>
              <a:t> </a:t>
            </a:r>
            <a:endParaRPr lang="ru-RU" sz="2000" b="1" dirty="0">
              <a:solidFill>
                <a:srgbClr val="C0000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3,7 </a:t>
            </a:r>
            <a:r>
              <a:rPr lang="ru-RU" b="1" dirty="0" err="1">
                <a:solidFill>
                  <a:srgbClr val="C00000"/>
                </a:solidFill>
              </a:rPr>
              <a:t>млрд.руб</a:t>
            </a:r>
            <a:r>
              <a:rPr lang="ru-RU" b="1" dirty="0" smtClean="0">
                <a:solidFill>
                  <a:srgbClr val="C00000"/>
                </a:solidFill>
              </a:rPr>
              <a:t>.</a:t>
            </a:r>
          </a:p>
          <a:p>
            <a:pPr algn="ctr"/>
            <a:r>
              <a:rPr lang="ru-RU" dirty="0">
                <a:solidFill>
                  <a:srgbClr val="C00000"/>
                </a:solidFill>
              </a:rPr>
              <a:t>и</a:t>
            </a:r>
            <a:r>
              <a:rPr lang="ru-RU" dirty="0" smtClean="0">
                <a:solidFill>
                  <a:srgbClr val="C00000"/>
                </a:solidFill>
              </a:rPr>
              <a:t>з них </a:t>
            </a:r>
            <a:r>
              <a:rPr lang="en-US" sz="2800" b="1" dirty="0" smtClean="0">
                <a:solidFill>
                  <a:srgbClr val="C00000"/>
                </a:solidFill>
              </a:rPr>
              <a:t>1</a:t>
            </a:r>
            <a:r>
              <a:rPr lang="ru-RU" sz="2800" b="1" dirty="0" smtClean="0">
                <a:solidFill>
                  <a:srgbClr val="C00000"/>
                </a:solidFill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</a:rPr>
              <a:t>1</a:t>
            </a:r>
            <a:r>
              <a:rPr lang="ru-RU" sz="2800" b="1" dirty="0" smtClean="0">
                <a:solidFill>
                  <a:srgbClr val="C00000"/>
                </a:solidFill>
              </a:rPr>
              <a:t>/</a:t>
            </a:r>
            <a:r>
              <a:rPr lang="en-US" sz="2800" b="1" dirty="0" smtClean="0">
                <a:solidFill>
                  <a:srgbClr val="C00000"/>
                </a:solidFill>
              </a:rPr>
              <a:t>0,9 </a:t>
            </a:r>
            <a:r>
              <a:rPr lang="ru-RU" b="1" dirty="0" smtClean="0">
                <a:solidFill>
                  <a:srgbClr val="C00000"/>
                </a:solidFill>
              </a:rPr>
              <a:t>млрд. руб. –</a:t>
            </a:r>
          </a:p>
          <a:p>
            <a:pPr algn="ctr"/>
            <a:r>
              <a:rPr lang="ru-RU" sz="2000" dirty="0">
                <a:solidFill>
                  <a:srgbClr val="C00000"/>
                </a:solidFill>
              </a:rPr>
              <a:t>р</a:t>
            </a:r>
            <a:r>
              <a:rPr lang="ru-RU" sz="2000" dirty="0" smtClean="0">
                <a:solidFill>
                  <a:srgbClr val="C00000"/>
                </a:solidFill>
              </a:rPr>
              <a:t>асходы</a:t>
            </a:r>
          </a:p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2026/2027 гг.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7147" y="1816100"/>
            <a:ext cx="9651767" cy="304800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99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355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СМА: региональный объем финансирования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терапии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47097417"/>
              </p:ext>
            </p:extLst>
          </p:nvPr>
        </p:nvGraphicFramePr>
        <p:xfrm>
          <a:off x="593124" y="1643446"/>
          <a:ext cx="8538519" cy="3892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566485" y="1752085"/>
            <a:ext cx="362551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dirty="0" smtClean="0"/>
              <a:t>Потребность в финансировании </a:t>
            </a:r>
            <a:r>
              <a:rPr lang="ru-RU" dirty="0"/>
              <a:t>терапии </a:t>
            </a:r>
            <a:r>
              <a:rPr lang="ru-RU" dirty="0" smtClean="0"/>
              <a:t>СМА из бюджетов субъектов РФ </a:t>
            </a:r>
            <a:r>
              <a:rPr lang="ru-RU" b="1" dirty="0" smtClean="0"/>
              <a:t>будет </a:t>
            </a:r>
            <a:r>
              <a:rPr lang="ru-RU" b="1" dirty="0"/>
              <a:t>увеличиваться </a:t>
            </a:r>
            <a:r>
              <a:rPr lang="ru-RU" dirty="0"/>
              <a:t>за счет выхода пациентов из под опеки </a:t>
            </a:r>
            <a:r>
              <a:rPr lang="ru-RU" dirty="0" smtClean="0"/>
              <a:t>фонда </a:t>
            </a:r>
            <a:r>
              <a:rPr lang="ru-RU" dirty="0"/>
              <a:t>«Круг добра»:</a:t>
            </a:r>
          </a:p>
          <a:p>
            <a:pPr marL="630238" indent="-27463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/>
              <a:t>2026 г: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+ 67 </a:t>
            </a:r>
            <a:r>
              <a:rPr lang="ru-RU" dirty="0"/>
              <a:t>пациентов</a:t>
            </a:r>
          </a:p>
          <a:p>
            <a:pPr marL="630238" indent="-27463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/>
              <a:t>2027: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+ 57 </a:t>
            </a:r>
            <a:r>
              <a:rPr lang="ru-RU" dirty="0"/>
              <a:t>пациентов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3124" y="5535825"/>
            <a:ext cx="8538519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lnSpc>
                <a:spcPts val="2100"/>
              </a:lnSpc>
              <a:defRPr sz="1600" b="1"/>
            </a:lvl1pPr>
          </a:lstStyle>
          <a:p>
            <a:pPr>
              <a:lnSpc>
                <a:spcPct val="100000"/>
              </a:lnSpc>
            </a:pPr>
            <a:r>
              <a:rPr lang="ru-RU" sz="2000" dirty="0"/>
              <a:t>Стоимость годового курса </a:t>
            </a:r>
            <a:r>
              <a:rPr lang="ru-RU" sz="2000" dirty="0" smtClean="0"/>
              <a:t>терапии </a:t>
            </a:r>
            <a:r>
              <a:rPr lang="ru-RU" sz="2000" dirty="0"/>
              <a:t>в зависимости от препарата составляет</a:t>
            </a:r>
          </a:p>
          <a:p>
            <a:pPr>
              <a:lnSpc>
                <a:spcPct val="100000"/>
              </a:lnSpc>
            </a:pPr>
            <a:r>
              <a:rPr lang="ru-RU" sz="2000" dirty="0">
                <a:solidFill>
                  <a:schemeClr val="accent5"/>
                </a:solidFill>
              </a:rPr>
              <a:t> 12 718 260 </a:t>
            </a:r>
            <a:r>
              <a:rPr lang="ru-RU" sz="2000" dirty="0" smtClean="0">
                <a:solidFill>
                  <a:schemeClr val="accent5"/>
                </a:solidFill>
              </a:rPr>
              <a:t>- 20 </a:t>
            </a:r>
            <a:r>
              <a:rPr lang="ru-RU" sz="2000" dirty="0">
                <a:solidFill>
                  <a:schemeClr val="accent5"/>
                </a:solidFill>
              </a:rPr>
              <a:t>262 540 </a:t>
            </a:r>
            <a:r>
              <a:rPr lang="ru-RU" sz="2000" dirty="0" smtClean="0">
                <a:solidFill>
                  <a:schemeClr val="accent5"/>
                </a:solidFill>
              </a:rPr>
              <a:t> </a:t>
            </a:r>
            <a:r>
              <a:rPr lang="ru-RU" sz="2000" dirty="0" smtClean="0"/>
              <a:t>руб.</a:t>
            </a:r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14212" y="6638479"/>
            <a:ext cx="1166258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 smtClean="0"/>
              <a:t>* Прогноз 2026,2027 рассчитан к неполному 2025 г.</a:t>
            </a: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377615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442" y="1472666"/>
            <a:ext cx="12192000" cy="5059294"/>
          </a:xfrm>
          <a:prstGeom prst="rect">
            <a:avLst/>
          </a:prstGeom>
          <a:solidFill>
            <a:schemeClr val="accent3">
              <a:lumMod val="40000"/>
              <a:lumOff val="6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6054" y="365125"/>
            <a:ext cx="10797745" cy="88290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Проблемы лекарственного обеспечения взрослых пациентов со СМА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5357" y="1708673"/>
            <a:ext cx="10006297" cy="4390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0"/>
              </a:spcBef>
            </a:pPr>
            <a:r>
              <a:rPr lang="ru-RU" sz="2000" b="1" dirty="0">
                <a:solidFill>
                  <a:srgbClr val="CC0000"/>
                </a:solidFill>
              </a:rPr>
              <a:t>Отсутствие </a:t>
            </a:r>
            <a:r>
              <a:rPr lang="ru-RU" sz="2000" b="1" dirty="0" smtClean="0">
                <a:solidFill>
                  <a:srgbClr val="CC0000"/>
                </a:solidFill>
              </a:rPr>
              <a:t>государственных гарантий лекарственного </a:t>
            </a:r>
            <a:r>
              <a:rPr lang="ru-RU" sz="2000" b="1" dirty="0">
                <a:solidFill>
                  <a:srgbClr val="CC0000"/>
                </a:solidFill>
              </a:rPr>
              <a:t>обеспечения для взрослых </a:t>
            </a:r>
            <a:r>
              <a:rPr lang="ru-RU" sz="2000" dirty="0"/>
              <a:t>пациентов со СМА </a:t>
            </a:r>
            <a:r>
              <a:rPr lang="ru-RU" sz="2000" dirty="0" smtClean="0"/>
              <a:t>по факту наличия диагноза (СМА </a:t>
            </a:r>
            <a:r>
              <a:rPr lang="ru-RU" sz="2000" dirty="0"/>
              <a:t>не включена в ПП403 и ВЗН</a:t>
            </a:r>
            <a:r>
              <a:rPr lang="ru-RU" sz="2000" dirty="0" smtClean="0"/>
              <a:t>)</a:t>
            </a:r>
          </a:p>
          <a:p>
            <a:pPr marL="342900" indent="-3429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dirty="0" smtClean="0"/>
              <a:t>Низкая доступность патогенетической терапии в регионах и нарушение преемственности терапии после выхода из ФКД</a:t>
            </a:r>
            <a:endParaRPr lang="ru-RU" dirty="0"/>
          </a:p>
          <a:p>
            <a:pPr>
              <a:spcBef>
                <a:spcPts val="3000"/>
              </a:spcBef>
            </a:pPr>
            <a:r>
              <a:rPr lang="ru-RU" sz="2000" b="1" dirty="0">
                <a:solidFill>
                  <a:srgbClr val="CC0000"/>
                </a:solidFill>
              </a:rPr>
              <a:t>Необходимость оформления инвалидности I и II группы </a:t>
            </a:r>
            <a:r>
              <a:rPr lang="ru-RU" sz="2000" dirty="0"/>
              <a:t>для возможности получения патогенетической терапии в рамках региональной </a:t>
            </a:r>
            <a:r>
              <a:rPr lang="ru-RU" sz="2000" dirty="0" smtClean="0"/>
              <a:t>льготы по ПП890</a:t>
            </a:r>
            <a:endParaRPr lang="ru-RU" sz="2000" dirty="0"/>
          </a:p>
          <a:p>
            <a:pPr>
              <a:spcBef>
                <a:spcPts val="3000"/>
              </a:spcBef>
            </a:pPr>
            <a:r>
              <a:rPr lang="ru-RU" sz="2000" dirty="0"/>
              <a:t>Взрослые пациенты нередко вынуждены </a:t>
            </a:r>
            <a:r>
              <a:rPr lang="ru-RU" sz="2000" b="1" dirty="0">
                <a:solidFill>
                  <a:srgbClr val="CC0000"/>
                </a:solidFill>
              </a:rPr>
              <a:t>добиваться закупок </a:t>
            </a:r>
            <a:r>
              <a:rPr lang="ru-RU" sz="2000" dirty="0"/>
              <a:t>препаратов региональными органами здравоохранения </a:t>
            </a:r>
            <a:r>
              <a:rPr lang="ru-RU" sz="2000" b="1" dirty="0">
                <a:solidFill>
                  <a:srgbClr val="CC0000"/>
                </a:solidFill>
              </a:rPr>
              <a:t>через судебные процессы</a:t>
            </a:r>
          </a:p>
          <a:p>
            <a:pPr>
              <a:spcBef>
                <a:spcPts val="3000"/>
              </a:spcBef>
            </a:pPr>
            <a:r>
              <a:rPr lang="ru-RU" sz="2000" b="1" dirty="0" smtClean="0">
                <a:solidFill>
                  <a:srgbClr val="CC0000"/>
                </a:solidFill>
              </a:rPr>
              <a:t>Отсутствие </a:t>
            </a:r>
            <a:r>
              <a:rPr lang="ru-RU" sz="2000" b="1" dirty="0" smtClean="0">
                <a:solidFill>
                  <a:srgbClr val="CC0000"/>
                </a:solidFill>
              </a:rPr>
              <a:t>федерального регистра учета пациентов </a:t>
            </a:r>
            <a:r>
              <a:rPr lang="ru-RU" sz="2000" b="1" dirty="0" smtClean="0">
                <a:solidFill>
                  <a:srgbClr val="CC0000"/>
                </a:solidFill>
              </a:rPr>
              <a:t>со СМА </a:t>
            </a:r>
            <a:r>
              <a:rPr lang="ru-RU" sz="2000" b="1" dirty="0" smtClean="0"/>
              <a:t>- </a:t>
            </a:r>
            <a:r>
              <a:rPr lang="ru-RU" sz="2000" dirty="0" smtClean="0"/>
              <a:t>оценка </a:t>
            </a:r>
            <a:r>
              <a:rPr lang="ru-RU" sz="2000" dirty="0" smtClean="0"/>
              <a:t>потребности в терапии и бремени экономических затрат регионов не проводятся</a:t>
            </a:r>
          </a:p>
        </p:txBody>
      </p:sp>
      <p:pic>
        <p:nvPicPr>
          <p:cNvPr id="6148" name="Picture 4" descr="файл 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72" y="1842487"/>
            <a:ext cx="719999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Инвалидная коляска 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72" y="3282313"/>
            <a:ext cx="719999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Закон "/>
          <p:cNvPicPr>
            <a:picLocks noChangeAspect="1" noChangeArrowheads="1"/>
          </p:cNvPicPr>
          <p:nvPr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035" y="4303360"/>
            <a:ext cx="719999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Бухгалтерский учет "/>
          <p:cNvPicPr>
            <a:picLocks noChangeAspect="1" noChangeArrowheads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34" y="5602484"/>
            <a:ext cx="760794" cy="7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933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00753" y="1229707"/>
            <a:ext cx="6528137" cy="43329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170" y="2983944"/>
            <a:ext cx="6310967" cy="2312035"/>
          </a:xfrm>
        </p:spPr>
        <p:txBody>
          <a:bodyPr numCol="2">
            <a:noAutofit/>
          </a:bodyPr>
          <a:lstStyle/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 smtClean="0"/>
              <a:t>1</a:t>
            </a:r>
            <a:r>
              <a:rPr lang="ru-RU" sz="1050" dirty="0"/>
              <a:t>. Пароксизмальная ночная гемоглобинурия (ПНГ)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2. Идиопатическая тромбоцитопеническая пурпура (синдром Эванса)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3. Дефект в системе комплемента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4. Преждевременная половая зрелость центрального происхождения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5. Нарушения обмена ароматических аминокислот (классическая ФКУ, другие виды ГФА)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6. </a:t>
            </a:r>
            <a:r>
              <a:rPr lang="ru-RU" sz="1050" dirty="0" err="1"/>
              <a:t>Тирозинемия</a:t>
            </a:r>
            <a:endParaRPr lang="ru-RU" sz="105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7. Болезнь "кленового сиропа"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8. Другие виды нарушений обмена аминокислот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с разветвленной цепью (изовалериановая </a:t>
            </a:r>
            <a:r>
              <a:rPr lang="ru-RU" sz="1050" dirty="0" err="1"/>
              <a:t>ацидемия</a:t>
            </a:r>
            <a:r>
              <a:rPr lang="ru-RU" sz="1050" dirty="0"/>
              <a:t>, </a:t>
            </a:r>
            <a:r>
              <a:rPr lang="ru-RU" sz="1050" dirty="0" err="1"/>
              <a:t>метилмалоновая</a:t>
            </a:r>
            <a:r>
              <a:rPr lang="ru-RU" sz="1050" dirty="0"/>
              <a:t> </a:t>
            </a:r>
            <a:r>
              <a:rPr lang="ru-RU" sz="1050" dirty="0" err="1"/>
              <a:t>ацидемия</a:t>
            </a:r>
            <a:r>
              <a:rPr lang="ru-RU" sz="1050" dirty="0"/>
              <a:t>, </a:t>
            </a:r>
            <a:r>
              <a:rPr lang="ru-RU" sz="1050" dirty="0" err="1"/>
              <a:t>пропионовая</a:t>
            </a:r>
            <a:r>
              <a:rPr lang="ru-RU" sz="1050" dirty="0"/>
              <a:t> </a:t>
            </a:r>
            <a:r>
              <a:rPr lang="ru-RU" sz="1050" dirty="0" err="1"/>
              <a:t>ацидемия</a:t>
            </a:r>
            <a:r>
              <a:rPr lang="ru-RU" sz="1050" dirty="0"/>
              <a:t>)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9. Нарушения обмена жирных кислот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10. </a:t>
            </a:r>
            <a:r>
              <a:rPr lang="ru-RU" sz="1050" dirty="0" err="1"/>
              <a:t>Гомоцистинурия</a:t>
            </a:r>
            <a:endParaRPr lang="ru-RU" sz="105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11. </a:t>
            </a:r>
            <a:r>
              <a:rPr lang="ru-RU" sz="1050" dirty="0" err="1"/>
              <a:t>Глютарикацидурия</a:t>
            </a:r>
            <a:endParaRPr lang="ru-RU" sz="105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12. </a:t>
            </a:r>
            <a:r>
              <a:rPr lang="ru-RU" sz="1050" dirty="0" err="1"/>
              <a:t>Галактоземия</a:t>
            </a:r>
            <a:endParaRPr lang="ru-RU" sz="105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13.  Другие </a:t>
            </a:r>
            <a:r>
              <a:rPr lang="ru-RU" sz="1050" dirty="0" err="1"/>
              <a:t>сфинголипидозы</a:t>
            </a:r>
            <a:r>
              <a:rPr lang="ru-RU" sz="1050" dirty="0"/>
              <a:t>: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болезнь Фабри, </a:t>
            </a:r>
            <a:r>
              <a:rPr lang="ru-RU" sz="1050" dirty="0" err="1"/>
              <a:t>Нимана</a:t>
            </a:r>
            <a:r>
              <a:rPr lang="ru-RU" sz="1050" dirty="0"/>
              <a:t>-Пика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14. Острая перемежающая (печеночная) </a:t>
            </a:r>
            <a:r>
              <a:rPr lang="ru-RU" sz="1050" dirty="0" err="1"/>
              <a:t>порфирия</a:t>
            </a:r>
            <a:endParaRPr lang="ru-RU" sz="105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15. Нарушения обмена меди (болезнь Вильсона)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16. Незавершенный </a:t>
            </a:r>
            <a:r>
              <a:rPr lang="ru-RU" sz="1050" dirty="0" err="1"/>
              <a:t>остеогенез</a:t>
            </a:r>
            <a:endParaRPr lang="ru-RU" sz="1050" dirty="0"/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050" dirty="0"/>
              <a:t>17. ЛАГ (идиопатическая) (первичная)</a:t>
            </a:r>
          </a:p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endParaRPr lang="ru-RU" sz="1050" dirty="0"/>
          </a:p>
        </p:txBody>
      </p:sp>
      <p:sp>
        <p:nvSpPr>
          <p:cNvPr id="4" name="TextBox 3"/>
          <p:cNvSpPr txBox="1"/>
          <p:nvPr/>
        </p:nvSpPr>
        <p:spPr>
          <a:xfrm>
            <a:off x="217170" y="2725063"/>
            <a:ext cx="56464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ПЕРЕЧЕНЬ НОЗОЛОГИЙ ПП 403</a:t>
            </a:r>
            <a:endParaRPr lang="ru-RU" sz="1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7467" y="1325438"/>
            <a:ext cx="648081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/>
              <a:t>П</a:t>
            </a:r>
            <a:r>
              <a:rPr lang="ru-RU" sz="1200" dirty="0" smtClean="0"/>
              <a:t>еречень </a:t>
            </a:r>
            <a:r>
              <a:rPr lang="ru-RU" sz="1200" b="1" dirty="0" err="1"/>
              <a:t>жизнеугрожающих</a:t>
            </a:r>
            <a:r>
              <a:rPr lang="ru-RU" sz="1200" b="1" dirty="0"/>
              <a:t> и хронических прогрессирующих редких (</a:t>
            </a:r>
            <a:r>
              <a:rPr lang="ru-RU" sz="1200" b="1" dirty="0" err="1"/>
              <a:t>орфанных</a:t>
            </a:r>
            <a:r>
              <a:rPr lang="ru-RU" sz="1200" b="1" dirty="0"/>
              <a:t>) заболеваний, приводящих к сокращению продолжительности жизни </a:t>
            </a:r>
            <a:r>
              <a:rPr lang="ru-RU" sz="1200" dirty="0"/>
              <a:t>граждан или их </a:t>
            </a:r>
            <a:r>
              <a:rPr lang="ru-RU" sz="1200" dirty="0" smtClean="0"/>
              <a:t>инвалидности (Постановление Правительства №403) сформирован </a:t>
            </a:r>
            <a:r>
              <a:rPr lang="ru-RU" sz="1200" b="1" dirty="0" smtClean="0"/>
              <a:t>в 2012 году</a:t>
            </a:r>
            <a:r>
              <a:rPr lang="ru-RU" sz="1200" dirty="0" smtClean="0"/>
              <a:t>. </a:t>
            </a:r>
            <a:r>
              <a:rPr lang="ru-RU" sz="1200" dirty="0"/>
              <a:t>С момента </a:t>
            </a:r>
            <a:r>
              <a:rPr lang="ru-RU" sz="1200" dirty="0" smtClean="0"/>
              <a:t>формирования перечень </a:t>
            </a:r>
            <a:r>
              <a:rPr lang="ru-RU" sz="1200" dirty="0"/>
              <a:t>нозологий </a:t>
            </a:r>
            <a:r>
              <a:rPr lang="ru-RU" sz="1200" b="1" dirty="0"/>
              <a:t>не расширялся.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2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 smtClean="0"/>
              <a:t>Последние </a:t>
            </a:r>
            <a:r>
              <a:rPr lang="ru-RU" sz="1200" dirty="0"/>
              <a:t>изменения в Перечень нозологий ПП403 вносились в </a:t>
            </a:r>
            <a:r>
              <a:rPr lang="ru-RU" sz="1200" dirty="0" smtClean="0"/>
              <a:t>2019-2020 гг. - </a:t>
            </a:r>
            <a:r>
              <a:rPr lang="ru-RU" sz="1200" b="1" dirty="0" smtClean="0"/>
              <a:t>исключение </a:t>
            </a:r>
            <a:r>
              <a:rPr lang="ru-RU" sz="1200" b="1" dirty="0"/>
              <a:t>заболеваний </a:t>
            </a:r>
            <a:r>
              <a:rPr lang="ru-RU" sz="1200" dirty="0"/>
              <a:t>в связи с переносом финансирования в </a:t>
            </a:r>
            <a:r>
              <a:rPr lang="ru-RU" sz="1200" dirty="0" smtClean="0"/>
              <a:t>14 ВЗН. </a:t>
            </a:r>
            <a:endParaRPr lang="ru-RU" sz="1200" b="1" dirty="0"/>
          </a:p>
        </p:txBody>
      </p:sp>
      <p:pic>
        <p:nvPicPr>
          <p:cNvPr id="6" name="Picture 2" descr="Логотип фонда Круг Добра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54405" y="1718314"/>
            <a:ext cx="1605982" cy="1006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105516" y="2586641"/>
            <a:ext cx="296849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/>
              <a:t>Дети с </a:t>
            </a:r>
            <a:r>
              <a:rPr lang="en-US" sz="1200" dirty="0" smtClean="0"/>
              <a:t> </a:t>
            </a:r>
            <a:r>
              <a:rPr lang="en-US" sz="2000" b="1" dirty="0" smtClean="0">
                <a:solidFill>
                  <a:srgbClr val="CC0000"/>
                </a:solidFill>
              </a:rPr>
              <a:t>~</a:t>
            </a:r>
            <a:r>
              <a:rPr lang="ru-RU" sz="2000" b="1" dirty="0" smtClean="0">
                <a:solidFill>
                  <a:srgbClr val="CC0000"/>
                </a:solidFill>
              </a:rPr>
              <a:t>80 </a:t>
            </a:r>
            <a:r>
              <a:rPr lang="ru-RU" sz="1200" dirty="0" smtClean="0"/>
              <a:t>редкими </a:t>
            </a:r>
            <a:r>
              <a:rPr lang="en-US" sz="1200" dirty="0"/>
              <a:t>(</a:t>
            </a:r>
            <a:r>
              <a:rPr lang="ru-RU" sz="1200" dirty="0" err="1"/>
              <a:t>орфанными</a:t>
            </a:r>
            <a:r>
              <a:rPr lang="ru-RU" sz="1200" dirty="0"/>
              <a:t>) заболеваниями обеспечиваются лечением </a:t>
            </a:r>
            <a:r>
              <a:rPr lang="ru-RU" sz="1200" dirty="0" smtClean="0"/>
              <a:t>в рамках Фонда «Круг Добра».</a:t>
            </a:r>
            <a:endParaRPr lang="ru-RU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/>
              <a:t>Пациенты только с </a:t>
            </a:r>
            <a:r>
              <a:rPr lang="ru-RU" sz="2000" b="1" dirty="0" smtClean="0">
                <a:solidFill>
                  <a:srgbClr val="CC0000"/>
                </a:solidFill>
              </a:rPr>
              <a:t>11</a:t>
            </a:r>
            <a:r>
              <a:rPr lang="ru-RU" sz="1200" dirty="0" smtClean="0"/>
              <a:t> </a:t>
            </a:r>
            <a:r>
              <a:rPr lang="ru-RU" sz="1200" dirty="0"/>
              <a:t>нозологиями по достижении 19 лет могут продолжить терапию в рамках программы 14 ВЗН</a:t>
            </a:r>
            <a:r>
              <a:rPr lang="ru-RU" sz="1200" dirty="0" smtClean="0"/>
              <a:t>.</a:t>
            </a:r>
          </a:p>
          <a:p>
            <a:endParaRPr lang="ru-RU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dirty="0"/>
              <a:t>В остальных случаях пациенты могут получить лечение в рамках региональной льготы только при наличии у них инвалидности I и II группы. </a:t>
            </a:r>
            <a:endParaRPr lang="ru-RU" sz="12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6608417" y="2980670"/>
            <a:ext cx="25773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Редкие (</a:t>
            </a:r>
            <a:r>
              <a:rPr lang="ru-RU" sz="1200" dirty="0" err="1" smtClean="0"/>
              <a:t>орфанные</a:t>
            </a:r>
            <a:r>
              <a:rPr lang="ru-RU" sz="1200" dirty="0" smtClean="0"/>
              <a:t>) заболевания из Фонда «Круг Добра» с зарегистрированной в РФ терапией (для пациентов старше 19 лет)</a:t>
            </a:r>
            <a:endParaRPr lang="ru-RU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327036" y="5864394"/>
            <a:ext cx="11384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Предлагается включить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в перечень нозологий ПП№403 редкие (</a:t>
            </a:r>
            <a:r>
              <a:rPr lang="ru-RU" sz="1400" b="1" dirty="0" err="1" smtClean="0">
                <a:solidFill>
                  <a:schemeClr val="accent1">
                    <a:lumMod val="50000"/>
                  </a:schemeClr>
                </a:solidFill>
              </a:rPr>
              <a:t>орфанные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) заболевания из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перечня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Фонда «Круг Добра» с зарегистрированной в РФ терапией для обеспечения пациентов после 19 лет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</a:rPr>
              <a:t>создание нормативно-правового механизма преемственности терапии после выхода из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</a:rPr>
              <a:t>Фонда «Круг Добра».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Заголовок 4"/>
          <p:cNvSpPr>
            <a:spLocks noGrp="1"/>
          </p:cNvSpPr>
          <p:nvPr>
            <p:ph type="title"/>
          </p:nvPr>
        </p:nvSpPr>
        <p:spPr>
          <a:xfrm>
            <a:off x="497689" y="350874"/>
            <a:ext cx="10515600" cy="61837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Расширение перечня ПП №403: включение нозологий ФКД</a:t>
            </a: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для пациентов с 19 лет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10800000">
            <a:off x="6019176" y="2495855"/>
            <a:ext cx="3086339" cy="1850560"/>
          </a:xfrm>
          <a:prstGeom prst="rightArrow">
            <a:avLst/>
          </a:prstGeom>
          <a:solidFill>
            <a:srgbClr val="C00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6923510" y="3851822"/>
            <a:ext cx="233759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В </a:t>
            </a:r>
            <a:r>
              <a:rPr lang="ru-RU" sz="1400" b="1" dirty="0" err="1" smtClean="0"/>
              <a:t>т.ч</a:t>
            </a:r>
            <a:r>
              <a:rPr lang="ru-RU" sz="1400" b="1" dirty="0" smtClean="0"/>
              <a:t>. </a:t>
            </a:r>
            <a:r>
              <a:rPr lang="ru-RU" sz="1400" b="1" dirty="0"/>
              <a:t>п</a:t>
            </a:r>
            <a:r>
              <a:rPr lang="ru-RU" sz="1400" b="1" dirty="0" smtClean="0"/>
              <a:t>ациенты </a:t>
            </a:r>
            <a:r>
              <a:rPr lang="ru-RU" sz="1400" b="1" dirty="0" smtClean="0"/>
              <a:t>19+ со СМА 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400447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-1442" y="4116145"/>
            <a:ext cx="12192000" cy="2110036"/>
          </a:xfrm>
          <a:prstGeom prst="rect">
            <a:avLst/>
          </a:prstGeom>
          <a:solidFill>
            <a:schemeClr val="accent1">
              <a:lumMod val="20000"/>
              <a:lumOff val="8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1140693"/>
            <a:ext cx="12192000" cy="22555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ятиугольник 7"/>
          <p:cNvSpPr/>
          <p:nvPr/>
        </p:nvSpPr>
        <p:spPr>
          <a:xfrm>
            <a:off x="0" y="1230758"/>
            <a:ext cx="4996801" cy="78882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4"/>
          <p:cNvSpPr>
            <a:spLocks noGrp="1"/>
          </p:cNvSpPr>
          <p:nvPr>
            <p:ph type="title"/>
          </p:nvPr>
        </p:nvSpPr>
        <p:spPr>
          <a:xfrm>
            <a:off x="497689" y="293438"/>
            <a:ext cx="11336348" cy="675806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Софинансирование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800" b="1" dirty="0" err="1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орфанного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ЛО в регионах из федерального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бюджета – изменение критериев предоставления субсидий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1280640"/>
            <a:ext cx="478402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С 1.01.2026 вводится механизм дополнительного финансирования ЛО из федерального бюджета пациентов из ПП403  </a:t>
            </a:r>
            <a:endParaRPr lang="ru-RU" sz="14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718366" y="2533256"/>
          <a:ext cx="3809637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9879">
                  <a:extLst>
                    <a:ext uri="{9D8B030D-6E8A-4147-A177-3AD203B41FA5}">
                      <a16:colId xmlns:a16="http://schemas.microsoft.com/office/drawing/2014/main" val="564565900"/>
                    </a:ext>
                  </a:extLst>
                </a:gridCol>
                <a:gridCol w="1269879">
                  <a:extLst>
                    <a:ext uri="{9D8B030D-6E8A-4147-A177-3AD203B41FA5}">
                      <a16:colId xmlns:a16="http://schemas.microsoft.com/office/drawing/2014/main" val="318048219"/>
                    </a:ext>
                  </a:extLst>
                </a:gridCol>
                <a:gridCol w="1269879">
                  <a:extLst>
                    <a:ext uri="{9D8B030D-6E8A-4147-A177-3AD203B41FA5}">
                      <a16:colId xmlns:a16="http://schemas.microsoft.com/office/drawing/2014/main" val="2219254297"/>
                    </a:ext>
                  </a:extLst>
                </a:gridCol>
              </a:tblGrid>
              <a:tr h="2101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2026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2027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2028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953988"/>
                  </a:ext>
                </a:extLst>
              </a:tr>
              <a:tr h="2101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9 млрд. руб.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10 млрд. руб.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10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</a:rPr>
                        <a:t>млрд.руб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2546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6049" y="2065298"/>
            <a:ext cx="5041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/>
              <a:t>Размер субсидий из федерального  бюджета </a:t>
            </a:r>
            <a:r>
              <a:rPr lang="ru-RU" sz="1200" dirty="0">
                <a:solidFill>
                  <a:srgbClr val="020C22"/>
                </a:solidFill>
              </a:rPr>
              <a:t>на </a:t>
            </a:r>
            <a:r>
              <a:rPr lang="ru-RU" sz="1200" dirty="0" err="1">
                <a:solidFill>
                  <a:srgbClr val="020C22"/>
                </a:solidFill>
              </a:rPr>
              <a:t>софинансирование</a:t>
            </a:r>
            <a:r>
              <a:rPr lang="ru-RU" sz="1200" dirty="0">
                <a:solidFill>
                  <a:srgbClr val="020C22"/>
                </a:solidFill>
              </a:rPr>
              <a:t> расходных обязательств </a:t>
            </a:r>
            <a:r>
              <a:rPr lang="ru-RU" sz="1200" dirty="0" smtClean="0">
                <a:solidFill>
                  <a:srgbClr val="020C22"/>
                </a:solidFill>
              </a:rPr>
              <a:t>субъектов </a:t>
            </a:r>
            <a:r>
              <a:rPr lang="ru-RU" sz="1200" dirty="0">
                <a:solidFill>
                  <a:srgbClr val="020C22"/>
                </a:solidFill>
              </a:rPr>
              <a:t>Российской </a:t>
            </a:r>
            <a:r>
              <a:rPr lang="ru-RU" sz="1200" dirty="0" smtClean="0">
                <a:solidFill>
                  <a:srgbClr val="020C22"/>
                </a:solidFill>
              </a:rPr>
              <a:t>Федерации*</a:t>
            </a:r>
            <a:endParaRPr lang="ru-RU" sz="1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58736" y="1345081"/>
            <a:ext cx="700469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/>
              <a:t>Обязательное соответствие критериям: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 smtClean="0"/>
              <a:t>уровень </a:t>
            </a:r>
            <a:r>
              <a:rPr lang="ru-RU" sz="1200" dirty="0"/>
              <a:t>расчетной бюджетной обеспеченности до выравнивания не должен превышать </a:t>
            </a:r>
            <a:r>
              <a:rPr lang="ru-RU" sz="1200" dirty="0" smtClean="0"/>
              <a:t>0,65</a:t>
            </a:r>
            <a:r>
              <a:rPr lang="en-US" sz="1200" dirty="0" smtClean="0"/>
              <a:t> </a:t>
            </a:r>
            <a:r>
              <a:rPr lang="en-US" sz="1200" i="1" dirty="0" smtClean="0">
                <a:solidFill>
                  <a:srgbClr val="FF0000"/>
                </a:solidFill>
              </a:rPr>
              <a:t>(31 </a:t>
            </a:r>
            <a:r>
              <a:rPr lang="ru-RU" sz="1200" i="1" dirty="0" smtClean="0">
                <a:solidFill>
                  <a:srgbClr val="FF0000"/>
                </a:solidFill>
              </a:rPr>
              <a:t>регион)</a:t>
            </a:r>
            <a:endParaRPr lang="ru-RU" sz="1200" i="1" dirty="0">
              <a:solidFill>
                <a:srgbClr val="FF0000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200" dirty="0"/>
              <a:t>в бюджете региона должны быть предусмотрены средства </a:t>
            </a:r>
            <a:r>
              <a:rPr lang="ru-RU" sz="1200" dirty="0" smtClean="0"/>
              <a:t>на </a:t>
            </a:r>
            <a:r>
              <a:rPr lang="ru-RU" sz="1200" dirty="0"/>
              <a:t>лекарственное обеспечение </a:t>
            </a:r>
            <a:r>
              <a:rPr lang="ru-RU" sz="1200" dirty="0" err="1" smtClean="0"/>
              <a:t>орфанных</a:t>
            </a:r>
            <a:r>
              <a:rPr lang="ru-RU" sz="1200" dirty="0" smtClean="0"/>
              <a:t> </a:t>
            </a:r>
            <a:r>
              <a:rPr lang="ru-RU" sz="1200" dirty="0"/>
              <a:t>пациентов </a:t>
            </a:r>
            <a:r>
              <a:rPr lang="ru-RU" sz="1200" dirty="0" smtClean="0"/>
              <a:t>(отдельной строкой  - </a:t>
            </a:r>
            <a:r>
              <a:rPr lang="ru-RU" sz="1200" i="1" dirty="0" smtClean="0">
                <a:solidFill>
                  <a:srgbClr val="FF0000"/>
                </a:solidFill>
              </a:rPr>
              <a:t>28 регионов</a:t>
            </a:r>
            <a:r>
              <a:rPr lang="ru-RU" sz="1200" dirty="0" smtClean="0"/>
              <a:t>) в </a:t>
            </a:r>
            <a:r>
              <a:rPr lang="ru-RU" sz="1200" dirty="0"/>
              <a:t>объеме, превышающем показатель предыдущего года не менее чем на 10</a:t>
            </a:r>
            <a:r>
              <a:rPr lang="ru-RU" sz="1200" dirty="0" smtClean="0"/>
              <a:t>%;</a:t>
            </a:r>
          </a:p>
          <a:p>
            <a:r>
              <a:rPr lang="ru-RU" sz="1200" b="1" i="1" dirty="0">
                <a:solidFill>
                  <a:srgbClr val="FF0000"/>
                </a:solidFill>
              </a:rPr>
              <a:t>Итого 13 субъектов</a:t>
            </a:r>
          </a:p>
          <a:p>
            <a:r>
              <a:rPr lang="ru-RU" sz="1200" b="1" dirty="0" smtClean="0"/>
              <a:t>Соответствие хотя бы одному из критериев:</a:t>
            </a:r>
            <a:endParaRPr lang="ru-RU" sz="1200" b="1" dirty="0"/>
          </a:p>
          <a:p>
            <a:pPr marL="228600" indent="-228600">
              <a:buFont typeface="+mj-lt"/>
              <a:buAutoNum type="arabicPeriod" startAt="3"/>
            </a:pPr>
            <a:r>
              <a:rPr lang="ru-RU" sz="1200" dirty="0"/>
              <a:t>стоимость необходимых препаратов увеличилась не менее чем на 20% по сравнению с предыдущим годом;</a:t>
            </a:r>
          </a:p>
          <a:p>
            <a:pPr marL="228600" indent="-228600">
              <a:buFont typeface="+mj-lt"/>
              <a:buAutoNum type="arabicPeriod" startAt="3"/>
            </a:pPr>
            <a:r>
              <a:rPr lang="ru-RU" sz="1200" dirty="0"/>
              <a:t>численность пациентов с заболеваниями из перечня </a:t>
            </a:r>
            <a:r>
              <a:rPr lang="ru-RU" sz="1200" dirty="0" err="1"/>
              <a:t>орфанных</a:t>
            </a:r>
            <a:r>
              <a:rPr lang="ru-RU" sz="1200" dirty="0"/>
              <a:t> возросла не менее чем на 15%.</a:t>
            </a:r>
            <a:endParaRPr lang="ru-RU" sz="1200" b="0" i="0" dirty="0">
              <a:effectLst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06097" y="1067001"/>
            <a:ext cx="63099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/>
              <a:t>Разработанные МЗ РФ </a:t>
            </a:r>
            <a:r>
              <a:rPr lang="ru-RU" sz="1200" b="1" dirty="0" smtClean="0"/>
              <a:t>критерии предоставления федерального </a:t>
            </a:r>
            <a:r>
              <a:rPr lang="ru-RU" sz="1200" b="1" dirty="0" err="1" smtClean="0"/>
              <a:t>софинансирования</a:t>
            </a:r>
            <a:r>
              <a:rPr lang="ru-RU" sz="1200" b="1" dirty="0" smtClean="0"/>
              <a:t>**  </a:t>
            </a:r>
            <a:endParaRPr lang="ru-RU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993139" y="3461009"/>
            <a:ext cx="10922937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ru-RU" sz="1200" dirty="0"/>
              <a:t>Предоставление трансфертов отдельным </a:t>
            </a:r>
            <a:r>
              <a:rPr lang="ru-RU" sz="1200" dirty="0" smtClean="0"/>
              <a:t>регионам </a:t>
            </a:r>
            <a:r>
              <a:rPr lang="ru-RU" sz="1200" b="1" dirty="0" smtClean="0"/>
              <a:t>– не всем с потребностью в </a:t>
            </a:r>
            <a:r>
              <a:rPr lang="ru-RU" sz="1200" b="1" dirty="0" err="1" smtClean="0"/>
              <a:t>софинансировании</a:t>
            </a:r>
            <a:r>
              <a:rPr lang="ru-RU" sz="1200" b="1" dirty="0" smtClean="0"/>
              <a:t>. </a:t>
            </a:r>
          </a:p>
          <a:p>
            <a:pPr>
              <a:spcBef>
                <a:spcPts val="300"/>
              </a:spcBef>
              <a:buClr>
                <a:schemeClr val="tx1">
                  <a:lumMod val="85000"/>
                  <a:lumOff val="15000"/>
                </a:schemeClr>
              </a:buClr>
            </a:pPr>
            <a:r>
              <a:rPr lang="ru-RU" sz="1200" dirty="0"/>
              <a:t>Р</a:t>
            </a:r>
            <a:r>
              <a:rPr lang="ru-RU" sz="1200" dirty="0" smtClean="0"/>
              <a:t>азработанные МЗ РФ критерии не позволят претендовать регионам на получение межбюджетных трансфертов: </a:t>
            </a:r>
            <a:r>
              <a:rPr lang="ru-RU" sz="1200" b="1" dirty="0" smtClean="0"/>
              <a:t>невозможность выполнения критериев 3,4.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71451" y="6275844"/>
            <a:ext cx="116625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 smtClean="0"/>
              <a:t>* Проект </a:t>
            </a:r>
            <a:r>
              <a:rPr lang="ru-RU" sz="800" dirty="0"/>
              <a:t>ФЗ «О федеральном бюджете на 2026 год и на плановый период 2027 и 2028 годов</a:t>
            </a:r>
            <a:r>
              <a:rPr lang="ru-RU" sz="800" dirty="0" smtClean="0"/>
              <a:t>»</a:t>
            </a:r>
          </a:p>
          <a:p>
            <a:r>
              <a:rPr lang="ru-RU" sz="800" dirty="0" smtClean="0"/>
              <a:t>** </a:t>
            </a:r>
            <a:r>
              <a:rPr lang="ru-RU" sz="800" dirty="0"/>
              <a:t>Проект постановления Правительства РФ «О критериях невозможности исполнения субъектом Российской Федерации полномочий по обеспечению граждан зарегистрированными в установленном порядке на территории Российской Федерации лекарственными препаратами для лечения заболеваний, включенных в перечень </a:t>
            </a:r>
            <a:r>
              <a:rPr lang="ru-RU" sz="800" dirty="0" err="1"/>
              <a:t>жизнеугрожающих</a:t>
            </a:r>
            <a:r>
              <a:rPr lang="ru-RU" sz="800" dirty="0"/>
              <a:t> </a:t>
            </a:r>
            <a:r>
              <a:rPr lang="ru-RU" sz="800" dirty="0" smtClean="0"/>
              <a:t>и </a:t>
            </a:r>
            <a:r>
              <a:rPr lang="ru-RU" sz="800" dirty="0"/>
              <a:t>хронических прогрессирующих редких (</a:t>
            </a:r>
            <a:r>
              <a:rPr lang="ru-RU" sz="800" dirty="0" err="1"/>
              <a:t>орфанных</a:t>
            </a:r>
            <a:r>
              <a:rPr lang="ru-RU" sz="800" dirty="0"/>
              <a:t>) заболеваний, приводящих к сокращению продолжительности жизни граждан или их </a:t>
            </a:r>
            <a:r>
              <a:rPr lang="ru-RU" sz="800" dirty="0" smtClean="0"/>
              <a:t>инвалидности, и </a:t>
            </a:r>
            <a:r>
              <a:rPr lang="ru-RU" sz="800" dirty="0"/>
              <a:t>порядке подтверждения такой </a:t>
            </a:r>
            <a:r>
              <a:rPr lang="ru-RU" sz="800" dirty="0" smtClean="0"/>
              <a:t>невозможности»</a:t>
            </a:r>
            <a:endParaRPr lang="ru-RU" sz="800" dirty="0"/>
          </a:p>
        </p:txBody>
      </p:sp>
      <p:sp>
        <p:nvSpPr>
          <p:cNvPr id="13" name="Объект 2"/>
          <p:cNvSpPr>
            <a:spLocks noGrp="1"/>
          </p:cNvSpPr>
          <p:nvPr>
            <p:ph idx="1"/>
          </p:nvPr>
        </p:nvSpPr>
        <p:spPr>
          <a:xfrm>
            <a:off x="1701131" y="4196638"/>
            <a:ext cx="10433594" cy="191814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300"/>
              </a:spcBef>
              <a:buNone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Предлагается изменить критерии получения межбюджетных трансфертов и оформить </a:t>
            </a:r>
            <a:r>
              <a:rPr lang="ru-RU" sz="1400" b="1" u="sng" dirty="0">
                <a:solidFill>
                  <a:srgbClr val="FF0000"/>
                </a:solidFill>
              </a:rPr>
              <a:t>механизм как регулярный дополнительный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(а не резервный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):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dirty="0" smtClean="0"/>
              <a:t>сформировать </a:t>
            </a:r>
            <a:r>
              <a:rPr lang="ru-RU" sz="1400" dirty="0"/>
              <a:t>механизм </a:t>
            </a:r>
            <a:r>
              <a:rPr lang="ru-RU" sz="1400" dirty="0" err="1"/>
              <a:t>софинансирования</a:t>
            </a:r>
            <a:r>
              <a:rPr lang="ru-RU" sz="1400" dirty="0"/>
              <a:t> по аналогии с софинансированием федеральных проектов в здравоохранении. Например, ФП «Борьба с гепатитом С и минимизация рисков распространения данного заболевания», ФП «Борьба с сахарным диабетом»:</a:t>
            </a:r>
          </a:p>
          <a:p>
            <a:pPr marL="742950" lvl="1" indent="-285750">
              <a:lnSpc>
                <a:spcPct val="100000"/>
              </a:lnSpc>
              <a:spcBef>
                <a:spcPts val="300"/>
              </a:spcBef>
            </a:pPr>
            <a:r>
              <a:rPr lang="ru-RU" sz="1200" dirty="0"/>
              <a:t>Размеры субсидий субъектам РФ </a:t>
            </a:r>
            <a:r>
              <a:rPr lang="ru-RU" sz="1200" u="sng" dirty="0">
                <a:solidFill>
                  <a:srgbClr val="FF0000"/>
                </a:solidFill>
              </a:rPr>
              <a:t>устанавливаются ежегодно </a:t>
            </a:r>
            <a:r>
              <a:rPr lang="ru-RU" sz="1200" dirty="0"/>
              <a:t>в рамках ФЗ «</a:t>
            </a:r>
            <a:r>
              <a:rPr lang="ru-RU" sz="1200" b="1" dirty="0"/>
              <a:t>О федеральном бюджете на 2026 год и на плановый период 2027 и 2028 годов</a:t>
            </a:r>
            <a:r>
              <a:rPr lang="ru-RU" sz="1200" dirty="0" smtClean="0"/>
              <a:t>» </a:t>
            </a:r>
            <a:r>
              <a:rPr lang="ru-RU" sz="1200" u="sng" dirty="0" smtClean="0">
                <a:solidFill>
                  <a:srgbClr val="FF0000"/>
                </a:solidFill>
              </a:rPr>
              <a:t>в соответствии с численностью популяции пациентов в каждом субъекте.</a:t>
            </a:r>
            <a:endParaRPr lang="ru-RU" sz="1200" u="sng" dirty="0">
              <a:solidFill>
                <a:srgbClr val="FF0000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ts val="300"/>
              </a:spcBef>
            </a:pPr>
            <a:r>
              <a:rPr lang="ru-RU" sz="1200" b="1" dirty="0"/>
              <a:t>Субсидии </a:t>
            </a:r>
            <a:r>
              <a:rPr lang="ru-RU" sz="1200" b="1" dirty="0">
                <a:solidFill>
                  <a:srgbClr val="FF0000"/>
                </a:solidFill>
              </a:rPr>
              <a:t>предоставляются 88 субъектам </a:t>
            </a:r>
            <a:r>
              <a:rPr lang="ru-RU" sz="1200" b="1" dirty="0" smtClean="0">
                <a:solidFill>
                  <a:srgbClr val="FF0000"/>
                </a:solidFill>
              </a:rPr>
              <a:t>РФ.</a:t>
            </a:r>
          </a:p>
          <a:p>
            <a:pPr marL="742950" lvl="1" indent="-285750">
              <a:lnSpc>
                <a:spcPct val="100000"/>
              </a:lnSpc>
              <a:spcBef>
                <a:spcPts val="300"/>
              </a:spcBef>
            </a:pPr>
            <a:r>
              <a:rPr lang="ru-RU" sz="1200" dirty="0"/>
              <a:t>Предельный </a:t>
            </a:r>
            <a:r>
              <a:rPr lang="ru-RU" sz="1200" u="sng" dirty="0">
                <a:solidFill>
                  <a:srgbClr val="FF0000"/>
                </a:solidFill>
              </a:rPr>
              <a:t>уровень </a:t>
            </a:r>
            <a:r>
              <a:rPr lang="ru-RU" sz="1200" u="sng" dirty="0" err="1">
                <a:solidFill>
                  <a:srgbClr val="FF0000"/>
                </a:solidFill>
              </a:rPr>
              <a:t>софинансирования</a:t>
            </a:r>
            <a:r>
              <a:rPr lang="ru-RU" sz="1200" u="sng" dirty="0">
                <a:solidFill>
                  <a:srgbClr val="FF0000"/>
                </a:solidFill>
              </a:rPr>
              <a:t> </a:t>
            </a:r>
            <a:r>
              <a:rPr lang="ru-RU" sz="1200" dirty="0"/>
              <a:t>расходного обязательства субъекта РФ из федерального бюджета </a:t>
            </a:r>
            <a:r>
              <a:rPr lang="ru-RU" sz="1200" b="1" dirty="0">
                <a:solidFill>
                  <a:srgbClr val="FF0000"/>
                </a:solidFill>
              </a:rPr>
              <a:t>установлен Распоряжением Правительства РФ № </a:t>
            </a:r>
            <a:r>
              <a:rPr lang="ru-RU" sz="1200" b="1" dirty="0" smtClean="0">
                <a:solidFill>
                  <a:srgbClr val="FF0000"/>
                </a:solidFill>
              </a:rPr>
              <a:t>2006-р.</a:t>
            </a:r>
            <a:endParaRPr lang="ru-RU" sz="1200" b="1" dirty="0">
              <a:solidFill>
                <a:srgbClr val="FF0000"/>
              </a:solidFill>
            </a:endParaRPr>
          </a:p>
          <a:p>
            <a:pPr marL="742950" lvl="1" indent="-285750">
              <a:lnSpc>
                <a:spcPct val="100000"/>
              </a:lnSpc>
              <a:spcBef>
                <a:spcPts val="300"/>
              </a:spcBef>
            </a:pPr>
            <a:endParaRPr lang="ru-RU" sz="1200" b="1" dirty="0" smtClean="0"/>
          </a:p>
          <a:p>
            <a:pPr marL="742950" lvl="1" indent="-285750">
              <a:lnSpc>
                <a:spcPct val="100000"/>
              </a:lnSpc>
              <a:spcBef>
                <a:spcPts val="300"/>
              </a:spcBef>
            </a:pPr>
            <a:endParaRPr lang="ru-RU" sz="1200" b="1" dirty="0" smtClean="0"/>
          </a:p>
          <a:p>
            <a:pPr marL="742950" lvl="1" indent="-285750">
              <a:lnSpc>
                <a:spcPct val="100000"/>
              </a:lnSpc>
              <a:spcBef>
                <a:spcPts val="300"/>
              </a:spcBef>
            </a:pPr>
            <a:endParaRPr lang="ru-RU" sz="1200" b="1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5727" y="3445872"/>
            <a:ext cx="12192000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трелка вниз 13"/>
          <p:cNvSpPr/>
          <p:nvPr/>
        </p:nvSpPr>
        <p:spPr>
          <a:xfrm>
            <a:off x="888280" y="3970433"/>
            <a:ext cx="868682" cy="595991"/>
          </a:xfrm>
          <a:prstGeom prst="downArrow">
            <a:avLst>
              <a:gd name="adj1" fmla="val 50000"/>
              <a:gd name="adj2" fmla="val 6342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Решение 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963" y="4743590"/>
            <a:ext cx="863999" cy="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Восклицательный знак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33" y="3449875"/>
            <a:ext cx="568953" cy="568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29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1278728"/>
            <a:ext cx="7191632" cy="43221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7209" y="342265"/>
            <a:ext cx="11337633" cy="70929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Развитие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госпитального канала для финансирования патогенетической </a:t>
            </a:r>
            <a:r>
              <a:rPr lang="ru-RU" sz="28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терапии </a:t>
            </a:r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СМА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4202" y="1328156"/>
            <a:ext cx="478306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1600" dirty="0" smtClean="0"/>
              <a:t>Препарат </a:t>
            </a:r>
            <a:r>
              <a:rPr lang="ru-RU" sz="1600" dirty="0" err="1"/>
              <a:t>нусинерсен</a:t>
            </a:r>
            <a:r>
              <a:rPr lang="ru-RU" sz="1600" dirty="0"/>
              <a:t> для </a:t>
            </a:r>
            <a:r>
              <a:rPr lang="ru-RU" sz="1600" dirty="0" err="1"/>
              <a:t>интратекального</a:t>
            </a:r>
            <a:r>
              <a:rPr lang="ru-RU" sz="1600" dirty="0"/>
              <a:t> введения </a:t>
            </a:r>
            <a:r>
              <a:rPr lang="ru-RU" sz="1600" dirty="0" smtClean="0"/>
              <a:t>производится </a:t>
            </a:r>
            <a:r>
              <a:rPr lang="ru-RU" sz="1600" b="1" dirty="0"/>
              <a:t>на территории </a:t>
            </a:r>
            <a:r>
              <a:rPr lang="ru-RU" sz="1600" b="1" dirty="0" smtClean="0"/>
              <a:t>РФ</a:t>
            </a:r>
            <a:r>
              <a:rPr lang="ru-RU" sz="1600" dirty="0" smtClean="0"/>
              <a:t>. </a:t>
            </a:r>
          </a:p>
          <a:p>
            <a:pPr>
              <a:spcBef>
                <a:spcPts val="1200"/>
              </a:spcBef>
            </a:pPr>
            <a:r>
              <a:rPr lang="ru-RU" sz="1600" dirty="0" err="1" smtClean="0"/>
              <a:t>Нусинерсен</a:t>
            </a:r>
            <a:r>
              <a:rPr lang="ru-RU" sz="1600" dirty="0" smtClean="0"/>
              <a:t> применяется </a:t>
            </a:r>
            <a:r>
              <a:rPr lang="ru-RU" sz="1600" b="1" dirty="0" smtClean="0"/>
              <a:t>исключительно в условиях стационара</a:t>
            </a:r>
            <a:r>
              <a:rPr lang="ru-RU" sz="16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ru-RU" sz="1600" dirty="0" smtClean="0"/>
              <a:t>Частота введения при поддерживающей терапии составляет </a:t>
            </a:r>
            <a:r>
              <a:rPr lang="ru-RU" sz="1600" b="1" dirty="0" smtClean="0"/>
              <a:t>3 раза в год.</a:t>
            </a:r>
            <a:endParaRPr lang="ru-RU" sz="1600" dirty="0" smtClean="0"/>
          </a:p>
          <a:p>
            <a:pPr>
              <a:spcBef>
                <a:spcPts val="1200"/>
              </a:spcBef>
            </a:pPr>
            <a:r>
              <a:rPr lang="ru-RU" sz="1600" dirty="0" smtClean="0"/>
              <a:t>Включение </a:t>
            </a:r>
            <a:r>
              <a:rPr lang="ru-RU" sz="1600" dirty="0"/>
              <a:t>патогенетической терапии СМА препаратом </a:t>
            </a:r>
            <a:r>
              <a:rPr lang="ru-RU" sz="1600" dirty="0" err="1"/>
              <a:t>интратекального</a:t>
            </a:r>
            <a:r>
              <a:rPr lang="ru-RU" sz="1600" dirty="0"/>
              <a:t> введения в перечень видов ВМП (</a:t>
            </a:r>
            <a:r>
              <a:rPr lang="en-US" sz="1600" dirty="0"/>
              <a:t>I-III)</a:t>
            </a:r>
            <a:r>
              <a:rPr lang="ru-RU" sz="1600" dirty="0"/>
              <a:t> или формирование тарифа ОМС </a:t>
            </a:r>
            <a:r>
              <a:rPr lang="ru-RU" sz="1600" b="1" dirty="0" smtClean="0"/>
              <a:t>позволит </a:t>
            </a:r>
            <a:r>
              <a:rPr lang="ru-RU" sz="1600" b="1" dirty="0" err="1"/>
              <a:t>перелоцировать</a:t>
            </a:r>
            <a:r>
              <a:rPr lang="ru-RU" sz="1600" dirty="0"/>
              <a:t> </a:t>
            </a:r>
            <a:r>
              <a:rPr lang="ru-RU" sz="1600" b="1" dirty="0"/>
              <a:t>≈ 4,</a:t>
            </a:r>
            <a:r>
              <a:rPr lang="en-US" sz="1600" b="1" dirty="0"/>
              <a:t>5</a:t>
            </a:r>
            <a:r>
              <a:rPr lang="ru-RU" sz="1600" b="1" dirty="0"/>
              <a:t> млрд. руб. </a:t>
            </a:r>
            <a:r>
              <a:rPr lang="ru-RU" sz="1600" dirty="0" smtClean="0"/>
              <a:t>в год.</a:t>
            </a:r>
            <a:endParaRPr lang="ru-RU" sz="1600" dirty="0"/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913634726"/>
              </p:ext>
            </p:extLst>
          </p:nvPr>
        </p:nvGraphicFramePr>
        <p:xfrm>
          <a:off x="228600" y="1922136"/>
          <a:ext cx="6963032" cy="3610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999289" y="1432038"/>
            <a:ext cx="51930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СМА: региональный объем финансирования </a:t>
            </a:r>
            <a:r>
              <a:rPr lang="ru-RU" sz="1600" b="1" dirty="0" smtClean="0"/>
              <a:t>терапии по препаратам</a:t>
            </a:r>
            <a:endParaRPr lang="ru-RU" sz="16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14212" y="6638479"/>
            <a:ext cx="1166258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 smtClean="0"/>
              <a:t>* Прогноз 2026,2027 рассчитан к неполному 2025 г.</a:t>
            </a:r>
            <a:endParaRPr lang="ru-RU" sz="8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6545" y="3546388"/>
            <a:ext cx="5978541" cy="902043"/>
          </a:xfrm>
          <a:prstGeom prst="roundRect">
            <a:avLst>
              <a:gd name="adj" fmla="val 9770"/>
            </a:avLst>
          </a:prstGeom>
          <a:noFill/>
          <a:ln w="476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5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314202" y="1278727"/>
            <a:ext cx="4783062" cy="4254261"/>
          </a:xfrm>
          <a:prstGeom prst="roundRect">
            <a:avLst>
              <a:gd name="adj" fmla="val 3969"/>
            </a:avLst>
          </a:prstGeom>
          <a:noFill/>
          <a:ln w="4762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91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9033</TotalTime>
  <Words>1727</Words>
  <Application>Microsoft Office PowerPoint</Application>
  <PresentationFormat>Широкоэкранный</PresentationFormat>
  <Paragraphs>277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Тема Office</vt:lpstr>
      <vt:lpstr>Презентация PowerPoint</vt:lpstr>
      <vt:lpstr>Презентация PowerPoint</vt:lpstr>
      <vt:lpstr>Презентация PowerPoint</vt:lpstr>
      <vt:lpstr>Пациенты, выходящие из-под опеки Фонда в 2024-2027 гг., для лекарственной терапии которых на территории РФ зарегистрированы орфанные препараты </vt:lpstr>
      <vt:lpstr>СМА: региональный объем финансирования терапии</vt:lpstr>
      <vt:lpstr>Проблемы лекарственного обеспечения взрослых пациентов со СМА</vt:lpstr>
      <vt:lpstr>Расширение перечня ПП №403: включение нозологий ФКД для пациентов с 19 лет</vt:lpstr>
      <vt:lpstr>Софинансирование орфанного ЛО в регионах из федерального бюджета – изменение критериев предоставления субсидий</vt:lpstr>
      <vt:lpstr>Развитие госпитального канала для финансирования патогенетической терапии СМА</vt:lpstr>
      <vt:lpstr>Выводы</vt:lpstr>
    </vt:vector>
  </TitlesOfParts>
  <Company>Pharmstandart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Экулизумаб в тарифах ОМС</dc:title>
  <dc:creator>Буцыкова Татьяна Александровна</dc:creator>
  <cp:lastModifiedBy>Пользователь</cp:lastModifiedBy>
  <cp:revision>420</cp:revision>
  <dcterms:created xsi:type="dcterms:W3CDTF">2024-11-02T14:38:33Z</dcterms:created>
  <dcterms:modified xsi:type="dcterms:W3CDTF">2025-11-19T14:45:03Z</dcterms:modified>
</cp:coreProperties>
</file>