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4"/>
  </p:notesMasterIdLst>
  <p:sldIdLst>
    <p:sldId id="320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21" r:id="rId13"/>
  </p:sldIdLst>
  <p:sldSz cx="12190413" cy="6859588"/>
  <p:notesSz cx="6858000" cy="9144000"/>
  <p:defaultTextStyle>
    <a:defPPr>
      <a:defRPr lang="ru-RU"/>
    </a:defPPr>
    <a:lvl1pPr marL="0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70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40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09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278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848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418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987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557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63A4"/>
    <a:srgbClr val="00ADD9"/>
    <a:srgbClr val="0070BA"/>
    <a:srgbClr val="000CBA"/>
    <a:srgbClr val="1E29A1"/>
    <a:srgbClr val="2B5D95"/>
    <a:srgbClr val="FFFFFF"/>
    <a:srgbClr val="FF0066"/>
    <a:srgbClr val="224B78"/>
    <a:srgbClr val="3068A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63" autoAdjust="0"/>
    <p:restoredTop sz="86441" autoAdjust="0"/>
  </p:normalViewPr>
  <p:slideViewPr>
    <p:cSldViewPr>
      <p:cViewPr varScale="1">
        <p:scale>
          <a:sx n="87" d="100"/>
          <a:sy n="87" d="100"/>
        </p:scale>
        <p:origin x="-725" y="-86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44429-981D-460F-9465-8A917AE19331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9BCE6-DDF5-4102-A55F-F6CEC83301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3281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4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70" algn="l" defTabSz="121914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40" algn="l" defTabSz="121914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09" algn="l" defTabSz="121914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278" algn="l" defTabSz="121914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848" algn="l" defTabSz="121914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418" algn="l" defTabSz="121914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987" algn="l" defTabSz="121914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557" algn="l" defTabSz="121914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9BCE6-DDF5-4102-A55F-F6CEC833010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9BCE6-DDF5-4102-A55F-F6CEC833010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9BCE6-DDF5-4102-A55F-F6CEC833010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9BCE6-DDF5-4102-A55F-F6CEC833010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9BCE6-DDF5-4102-A55F-F6CEC833010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9BCE6-DDF5-4102-A55F-F6CEC833010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9BCE6-DDF5-4102-A55F-F6CEC833010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9BCE6-DDF5-4102-A55F-F6CEC833010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9BCE6-DDF5-4102-A55F-F6CEC833010E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9BCE6-DDF5-4102-A55F-F6CEC833010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1" y="2130919"/>
            <a:ext cx="10361851" cy="1470366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49" y="274702"/>
            <a:ext cx="2742843" cy="58528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2" y="274702"/>
            <a:ext cx="8025355" cy="58528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60" y="4407922"/>
            <a:ext cx="10361851" cy="136239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60" y="2907386"/>
            <a:ext cx="10361851" cy="1500534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5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4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7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2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84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41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98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5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2" y="1600573"/>
            <a:ext cx="5384099" cy="452701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6793" y="1600573"/>
            <a:ext cx="5384099" cy="452701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470"/>
            <a:ext cx="5386216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70" indent="0">
              <a:buNone/>
              <a:defRPr sz="2700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00" b="1"/>
            </a:lvl4pPr>
            <a:lvl5pPr marL="2438278" indent="0">
              <a:buNone/>
              <a:defRPr sz="2100" b="1"/>
            </a:lvl5pPr>
            <a:lvl6pPr marL="3047848" indent="0">
              <a:buNone/>
              <a:defRPr sz="2100" b="1"/>
            </a:lvl6pPr>
            <a:lvl7pPr marL="3657418" indent="0">
              <a:buNone/>
              <a:defRPr sz="2100" b="1"/>
            </a:lvl7pPr>
            <a:lvl8pPr marL="4266987" indent="0">
              <a:buNone/>
              <a:defRPr sz="2100" b="1"/>
            </a:lvl8pPr>
            <a:lvl9pPr marL="4876557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21" y="2175378"/>
            <a:ext cx="5386216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2" y="1535470"/>
            <a:ext cx="5388332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70" indent="0">
              <a:buNone/>
              <a:defRPr sz="2700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00" b="1"/>
            </a:lvl4pPr>
            <a:lvl5pPr marL="2438278" indent="0">
              <a:buNone/>
              <a:defRPr sz="2100" b="1"/>
            </a:lvl5pPr>
            <a:lvl6pPr marL="3047848" indent="0">
              <a:buNone/>
              <a:defRPr sz="2100" b="1"/>
            </a:lvl6pPr>
            <a:lvl7pPr marL="3657418" indent="0">
              <a:buNone/>
              <a:defRPr sz="2100" b="1"/>
            </a:lvl7pPr>
            <a:lvl8pPr marL="4266987" indent="0">
              <a:buNone/>
              <a:defRPr sz="2100" b="1"/>
            </a:lvl8pPr>
            <a:lvl9pPr marL="4876557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562" y="2175378"/>
            <a:ext cx="5388332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4" y="273112"/>
            <a:ext cx="4010562" cy="116232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113" y="273116"/>
            <a:ext cx="6814779" cy="585446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4" y="1435436"/>
            <a:ext cx="4010562" cy="4692149"/>
          </a:xfrm>
        </p:spPr>
        <p:txBody>
          <a:bodyPr/>
          <a:lstStyle>
            <a:lvl1pPr marL="0" indent="0">
              <a:buNone/>
              <a:defRPr sz="1900"/>
            </a:lvl1pPr>
            <a:lvl2pPr marL="609570" indent="0">
              <a:buNone/>
              <a:defRPr sz="1600"/>
            </a:lvl2pPr>
            <a:lvl3pPr marL="1219140" indent="0">
              <a:buNone/>
              <a:defRPr sz="1300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8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1712"/>
            <a:ext cx="7314248" cy="56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916"/>
            <a:ext cx="7314248" cy="4115753"/>
          </a:xfrm>
        </p:spPr>
        <p:txBody>
          <a:bodyPr/>
          <a:lstStyle>
            <a:lvl1pPr marL="0" indent="0">
              <a:buNone/>
              <a:defRPr sz="4300"/>
            </a:lvl1pPr>
            <a:lvl2pPr marL="609570" indent="0">
              <a:buNone/>
              <a:defRPr sz="3700"/>
            </a:lvl2pPr>
            <a:lvl3pPr marL="1219140" indent="0">
              <a:buNone/>
              <a:defRPr sz="3200"/>
            </a:lvl3pPr>
            <a:lvl4pPr marL="1828709" indent="0">
              <a:buNone/>
              <a:defRPr sz="2700"/>
            </a:lvl4pPr>
            <a:lvl5pPr marL="2438278" indent="0">
              <a:buNone/>
              <a:defRPr sz="2700"/>
            </a:lvl5pPr>
            <a:lvl6pPr marL="3047848" indent="0">
              <a:buNone/>
              <a:defRPr sz="2700"/>
            </a:lvl6pPr>
            <a:lvl7pPr marL="3657418" indent="0">
              <a:buNone/>
              <a:defRPr sz="2700"/>
            </a:lvl7pPr>
            <a:lvl8pPr marL="4266987" indent="0">
              <a:buNone/>
              <a:defRPr sz="2700"/>
            </a:lvl8pPr>
            <a:lvl9pPr marL="4876557" indent="0">
              <a:buNone/>
              <a:defRPr sz="2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8582"/>
            <a:ext cx="7314248" cy="805049"/>
          </a:xfrm>
        </p:spPr>
        <p:txBody>
          <a:bodyPr/>
          <a:lstStyle>
            <a:lvl1pPr marL="0" indent="0">
              <a:buNone/>
              <a:defRPr sz="1900"/>
            </a:lvl1pPr>
            <a:lvl2pPr marL="609570" indent="0">
              <a:buNone/>
              <a:defRPr sz="1600"/>
            </a:lvl2pPr>
            <a:lvl3pPr marL="1219140" indent="0">
              <a:buNone/>
              <a:defRPr sz="1300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8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702"/>
            <a:ext cx="10971372" cy="1143265"/>
          </a:xfrm>
          <a:prstGeom prst="rect">
            <a:avLst/>
          </a:prstGeom>
        </p:spPr>
        <p:txBody>
          <a:bodyPr vert="horz" lIns="121898" tIns="60948" rIns="121898" bIns="60948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573"/>
            <a:ext cx="10971372" cy="4527011"/>
          </a:xfrm>
          <a:prstGeom prst="rect">
            <a:avLst/>
          </a:prstGeom>
        </p:spPr>
        <p:txBody>
          <a:bodyPr vert="horz" lIns="121898" tIns="60948" rIns="121898" bIns="6094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21898" tIns="60948" rIns="121898" bIns="6094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66386-EE37-45FB-9ABA-88399FBC201B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21898" tIns="60948" rIns="121898" bIns="6094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21898" tIns="60948" rIns="121898" bIns="6094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914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8" indent="-457178" algn="l" defTabSz="1219140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50" indent="-380981" algn="l" defTabSz="1219140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25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493" indent="-304784" algn="l" defTabSz="1219140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062" indent="-304784" algn="l" defTabSz="1219140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63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-2207" y="1"/>
            <a:ext cx="12193413" cy="6858794"/>
            <a:chOff x="-2206" y="794"/>
            <a:chExt cx="12193412" cy="6858794"/>
          </a:xfrm>
        </p:grpSpPr>
        <p:pic>
          <p:nvPicPr>
            <p:cNvPr id="1028" name="Picture 4" descr="E:\РАБОТА\3 конгресс ВСП\2024\презентации\010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2206" y="794"/>
              <a:ext cx="12193412" cy="6858794"/>
            </a:xfrm>
            <a:prstGeom prst="rect">
              <a:avLst/>
            </a:prstGeom>
            <a:noFill/>
          </p:spPr>
        </p:pic>
        <p:pic>
          <p:nvPicPr>
            <p:cNvPr id="3" name="Picture 2" descr="E:\РАБОТА\3 конгресс ВСП\2024\презентации\08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192849"/>
              <a:ext cx="1836000" cy="3666739"/>
            </a:xfrm>
            <a:prstGeom prst="rect">
              <a:avLst/>
            </a:prstGeom>
            <a:noFill/>
          </p:spPr>
        </p:pic>
        <p:pic>
          <p:nvPicPr>
            <p:cNvPr id="1027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961486" y="4365898"/>
              <a:ext cx="1228927" cy="1836000"/>
            </a:xfrm>
            <a:prstGeom prst="rect">
              <a:avLst/>
            </a:prstGeom>
            <a:noFill/>
          </p:spPr>
        </p:pic>
      </p:grpSp>
      <p:pic>
        <p:nvPicPr>
          <p:cNvPr id="2" name="Picture 3" descr="E:\РАБОТА\3 конгресс ВСП\2024\Фир.стиль\лого+бланк\png\ru_logo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566" y="261442"/>
            <a:ext cx="1548000" cy="1548000"/>
          </a:xfrm>
          <a:prstGeom prst="rect">
            <a:avLst/>
          </a:prstGeom>
          <a:noFill/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xmlns="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1918743" y="837507"/>
            <a:ext cx="9433048" cy="432048"/>
          </a:xfrm>
          <a:prstGeom prst="rect">
            <a:avLst/>
          </a:prstGeom>
        </p:spPr>
        <p:txBody>
          <a:bodyPr vert="horz" lIns="91423" tIns="45712" rIns="91423" bIns="45712" rtlCol="0" anchor="ctr">
            <a:noAutofit/>
          </a:bodyPr>
          <a:lstStyle/>
          <a:p>
            <a:pPr algn="ctr" defTabSz="914354">
              <a:buClr>
                <a:srgbClr val="35A5D6"/>
              </a:buClr>
            </a:pPr>
            <a:r>
              <a:rPr lang="ru-RU" sz="2000" b="1" dirty="0">
                <a:solidFill>
                  <a:srgbClr val="1663A4"/>
                </a:solidFill>
                <a:latin typeface="Arial" pitchFamily="34" charset="0"/>
                <a:cs typeface="Arial" pitchFamily="34" charset="0"/>
              </a:rPr>
              <a:t>ТРЕНИНГ ОБЩЕСТВЕННЫХ ЭКСПЕРТОВ ПАЦИЕНТСКОГО ДВИЖЕНИЯ</a:t>
            </a:r>
            <a:endParaRPr lang="ru-RU" sz="2000" b="1" dirty="0">
              <a:solidFill>
                <a:srgbClr val="1663A4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E412FAB5-BA62-E94E-8A9B-8D4FAB6B6CA3}"/>
              </a:ext>
            </a:extLst>
          </p:cNvPr>
          <p:cNvSpPr txBox="1">
            <a:spLocks/>
          </p:cNvSpPr>
          <p:nvPr/>
        </p:nvSpPr>
        <p:spPr>
          <a:xfrm>
            <a:off x="2206774" y="1701602"/>
            <a:ext cx="9983639" cy="2184532"/>
          </a:xfrm>
          <a:prstGeom prst="rect">
            <a:avLst/>
          </a:prstGeom>
          <a:solidFill>
            <a:srgbClr val="1663A4"/>
          </a:solidFill>
        </p:spPr>
        <p:txBody>
          <a:bodyPr vert="horz" lIns="91423" tIns="45712" rIns="91423" bIns="45712" rtlCol="0" anchor="ctr">
            <a:noAutofit/>
          </a:bodyPr>
          <a:lstStyle/>
          <a:p>
            <a:pPr marL="177796" defTabSz="914354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КЕЙС ЧЕМПИОНАТ</a:t>
            </a:r>
          </a:p>
          <a:p>
            <a:pPr marL="177796" defTabSz="914354">
              <a:lnSpc>
                <a:spcPct val="90000"/>
              </a:lnSpc>
              <a:spcBef>
                <a:spcPct val="0"/>
              </a:spcBef>
            </a:pPr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Доступность и качество медицинской помощи: алгоритмы действий в рамках правового поля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xmlns="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2422799" y="5582107"/>
            <a:ext cx="7272169" cy="633043"/>
          </a:xfrm>
          <a:prstGeom prst="rect">
            <a:avLst/>
          </a:prstGeom>
        </p:spPr>
        <p:txBody>
          <a:bodyPr vert="horz" lIns="91423" tIns="45712" rIns="91423" bIns="45712" rtlCol="0">
            <a:noAutofit/>
          </a:bodyPr>
          <a:lstStyle/>
          <a:p>
            <a:pPr defTabSz="914354">
              <a:buClr>
                <a:srgbClr val="35A5D6"/>
              </a:buClr>
            </a:pPr>
            <a:r>
              <a:rPr lang="ru-RU" sz="1700" b="1" dirty="0">
                <a:solidFill>
                  <a:srgbClr val="00ADD9"/>
                </a:solidFill>
                <a:ea typeface="+mj-ea"/>
                <a:cs typeface="+mj-cs"/>
              </a:rPr>
              <a:t>Москва, 2</a:t>
            </a:r>
            <a:r>
              <a:rPr lang="en-US" sz="1700" b="1" dirty="0">
                <a:solidFill>
                  <a:srgbClr val="00ADD9"/>
                </a:solidFill>
                <a:ea typeface="+mj-ea"/>
                <a:cs typeface="+mj-cs"/>
              </a:rPr>
              <a:t>7</a:t>
            </a:r>
            <a:r>
              <a:rPr lang="ru-RU" sz="1700" b="1" dirty="0">
                <a:solidFill>
                  <a:srgbClr val="00ADD9"/>
                </a:solidFill>
                <a:ea typeface="+mj-ea"/>
                <a:cs typeface="+mj-cs"/>
              </a:rPr>
              <a:t> ноября – 1 декабря 2024</a:t>
            </a:r>
          </a:p>
          <a:p>
            <a:pPr defTabSz="914354">
              <a:buClr>
                <a:srgbClr val="35A5D6"/>
              </a:buClr>
            </a:pPr>
            <a:r>
              <a:rPr lang="en-US" sz="1700" b="1" dirty="0">
                <a:solidFill>
                  <a:srgbClr val="00ADD9"/>
                </a:solidFill>
                <a:ea typeface="+mj-ea"/>
                <a:cs typeface="+mj-cs"/>
              </a:rPr>
              <a:t>https://congress-vsp.ru/xv/</a:t>
            </a:r>
            <a:endParaRPr lang="ru-RU" sz="1700" b="1" dirty="0">
              <a:solidFill>
                <a:srgbClr val="00ADD9"/>
              </a:solidFill>
              <a:ea typeface="+mj-ea"/>
              <a:cs typeface="+mj-cs"/>
            </a:endParaRPr>
          </a:p>
          <a:p>
            <a:pPr algn="ctr" defTabSz="914354">
              <a:lnSpc>
                <a:spcPct val="90000"/>
              </a:lnSpc>
              <a:spcBef>
                <a:spcPts val="1000"/>
              </a:spcBef>
              <a:buClr>
                <a:srgbClr val="35A5D6"/>
              </a:buClr>
            </a:pPr>
            <a:endParaRPr lang="ru-RU" sz="1600" dirty="0">
              <a:solidFill>
                <a:srgbClr val="00ADD9"/>
              </a:solidFill>
              <a:ea typeface="+mj-ea"/>
              <a:cs typeface="+mj-cs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xmlns="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2422799" y="4101631"/>
            <a:ext cx="7272169" cy="1056362"/>
          </a:xfrm>
          <a:prstGeom prst="rect">
            <a:avLst/>
          </a:prstGeom>
        </p:spPr>
        <p:txBody>
          <a:bodyPr vert="horz" lIns="91423" tIns="45712" rIns="91423" bIns="45712" rtlCol="0">
            <a:noAutofit/>
          </a:bodyPr>
          <a:lstStyle/>
          <a:p>
            <a:pPr defTabSz="914354">
              <a:spcAft>
                <a:spcPts val="600"/>
              </a:spcAft>
              <a:buClr>
                <a:srgbClr val="35A5D6"/>
              </a:buClr>
            </a:pPr>
            <a:r>
              <a:rPr lang="ru-RU" sz="2000" dirty="0" smtClean="0">
                <a:solidFill>
                  <a:srgbClr val="1663A4"/>
                </a:solidFill>
                <a:ea typeface="+mj-ea"/>
                <a:cs typeface="+mj-cs"/>
              </a:rPr>
              <a:t>Эксперты:</a:t>
            </a:r>
            <a:r>
              <a:rPr lang="ru-RU" sz="2000" b="1" dirty="0" smtClean="0">
                <a:solidFill>
                  <a:srgbClr val="1663A4"/>
                </a:solidFill>
                <a:ea typeface="+mj-ea"/>
                <a:cs typeface="+mj-cs"/>
              </a:rPr>
              <a:t> Кичигина Н.Ф., </a:t>
            </a:r>
            <a:r>
              <a:rPr lang="ru-RU" sz="2000" b="1" dirty="0" err="1" smtClean="0">
                <a:solidFill>
                  <a:srgbClr val="1663A4"/>
                </a:solidFill>
                <a:ea typeface="+mj-ea"/>
                <a:cs typeface="+mj-cs"/>
              </a:rPr>
              <a:t>Валюх</a:t>
            </a:r>
            <a:r>
              <a:rPr lang="ru-RU" sz="2000" b="1" dirty="0" smtClean="0">
                <a:solidFill>
                  <a:srgbClr val="1663A4"/>
                </a:solidFill>
                <a:ea typeface="+mj-ea"/>
                <a:cs typeface="+mj-cs"/>
              </a:rPr>
              <a:t> М.В., </a:t>
            </a:r>
            <a:r>
              <a:rPr lang="ru-RU" sz="2000" b="1" dirty="0" err="1" smtClean="0">
                <a:solidFill>
                  <a:srgbClr val="1663A4"/>
                </a:solidFill>
                <a:ea typeface="+mj-ea"/>
                <a:cs typeface="+mj-cs"/>
              </a:rPr>
              <a:t>Сафронкин</a:t>
            </a:r>
            <a:r>
              <a:rPr lang="ru-RU" sz="2000" b="1" dirty="0" smtClean="0">
                <a:solidFill>
                  <a:srgbClr val="1663A4"/>
                </a:solidFill>
                <a:ea typeface="+mj-ea"/>
                <a:cs typeface="+mj-cs"/>
              </a:rPr>
              <a:t> Д.Г.</a:t>
            </a:r>
          </a:p>
          <a:p>
            <a:pPr defTabSz="914354">
              <a:spcAft>
                <a:spcPts val="600"/>
              </a:spcAft>
              <a:buClr>
                <a:srgbClr val="35A5D6"/>
              </a:buClr>
            </a:pPr>
            <a:r>
              <a:rPr lang="ru-RU" sz="2000" dirty="0" smtClean="0">
                <a:solidFill>
                  <a:srgbClr val="1663A4"/>
                </a:solidFill>
                <a:ea typeface="+mj-ea"/>
                <a:cs typeface="+mj-cs"/>
              </a:rPr>
              <a:t>Модератор:</a:t>
            </a:r>
            <a:r>
              <a:rPr lang="ru-RU" sz="2000" b="1" dirty="0" smtClean="0">
                <a:solidFill>
                  <a:srgbClr val="1663A4"/>
                </a:solidFill>
                <a:ea typeface="+mj-ea"/>
                <a:cs typeface="+mj-cs"/>
              </a:rPr>
              <a:t> Черненко Д.Е.</a:t>
            </a:r>
            <a:endParaRPr lang="ru-RU" sz="2000" b="1" dirty="0">
              <a:solidFill>
                <a:srgbClr val="1663A4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173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4646" y="932259"/>
            <a:ext cx="10081120" cy="3539426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3700" dirty="0" smtClean="0">
                <a:solidFill>
                  <a:srgbClr val="224B78"/>
                </a:solidFill>
              </a:rPr>
              <a:t>Человек считает, что его родственника неправильно лечат (не могут поставить диагноз). Он обращается в НКО в просьбой «Позвоните туда/ напишите / проверьте / вмешайтесь в ситуацию». </a:t>
            </a:r>
          </a:p>
          <a:p>
            <a:r>
              <a:rPr lang="ru-RU" sz="3700" dirty="0" smtClean="0">
                <a:solidFill>
                  <a:srgbClr val="224B78"/>
                </a:solidFill>
              </a:rPr>
              <a:t>Что может рекомендовать в этой ситуации НКО?</a:t>
            </a:r>
            <a:endParaRPr lang="ru-RU" sz="3700" dirty="0">
              <a:solidFill>
                <a:srgbClr val="224B78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0" y="0"/>
            <a:ext cx="12190413" cy="6859588"/>
            <a:chOff x="0" y="0"/>
            <a:chExt cx="12190413" cy="6859588"/>
          </a:xfrm>
        </p:grpSpPr>
        <p:pic>
          <p:nvPicPr>
            <p:cNvPr id="5" name="Picture 3" descr="E:\РАБОТА\3 конгресс ВСП\2024\Фир.стиль\лого+бланк\png\ru_logo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8542" y="117426"/>
              <a:ext cx="828000" cy="828000"/>
            </a:xfrm>
            <a:prstGeom prst="rect">
              <a:avLst/>
            </a:prstGeom>
            <a:noFill/>
          </p:spPr>
        </p:pic>
        <p:sp>
          <p:nvSpPr>
            <p:cNvPr id="6" name="Прямоугольник 5"/>
            <p:cNvSpPr/>
            <p:nvPr/>
          </p:nvSpPr>
          <p:spPr>
            <a:xfrm>
              <a:off x="3383596" y="6529512"/>
              <a:ext cx="5423221" cy="3000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588" algn="ctr" defTabSz="914354">
                <a:lnSpc>
                  <a:spcPct val="90000"/>
                </a:lnSpc>
                <a:spcBef>
                  <a:spcPts val="1000"/>
                </a:spcBef>
                <a:buClr>
                  <a:srgbClr val="35A5D6"/>
                </a:buClr>
              </a:pPr>
              <a:r>
                <a:rPr lang="ru-RU" sz="1500" dirty="0">
                  <a:solidFill>
                    <a:srgbClr val="1663A4"/>
                  </a:solidFill>
                  <a:cs typeface="Arial" pitchFamily="34" charset="0"/>
                </a:rPr>
                <a:t>Тренинг общественных экспертов пациентского движения</a:t>
              </a:r>
              <a:endParaRPr lang="ru-RU" sz="1500" dirty="0">
                <a:solidFill>
                  <a:srgbClr val="1663A4"/>
                </a:solidFill>
                <a:ea typeface="+mj-ea"/>
                <a:cs typeface="+mj-cs"/>
              </a:endParaRPr>
            </a:p>
          </p:txBody>
        </p:sp>
        <p:pic>
          <p:nvPicPr>
            <p:cNvPr id="7" name="Picture 2" descr="E:\РАБОТА\3 конгресс ВСП\2024\презентации\05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0" y="5423680"/>
              <a:ext cx="720000" cy="1435908"/>
            </a:xfrm>
            <a:prstGeom prst="rect">
              <a:avLst/>
            </a:prstGeom>
            <a:noFill/>
          </p:spPr>
        </p:pic>
        <p:pic>
          <p:nvPicPr>
            <p:cNvPr id="8" name="Picture 2" descr="E:\РАБОТА\3 конгресс ВСП\2024\презентации\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11460787" y="0"/>
              <a:ext cx="729626" cy="359276"/>
            </a:xfrm>
            <a:prstGeom prst="rect">
              <a:avLst/>
            </a:prstGeom>
            <a:noFill/>
          </p:spPr>
        </p:pic>
        <p:pic>
          <p:nvPicPr>
            <p:cNvPr id="9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1470413" y="5783918"/>
              <a:ext cx="720000" cy="1075670"/>
            </a:xfrm>
            <a:prstGeom prst="rect">
              <a:avLst/>
            </a:prstGeom>
            <a:noFill/>
          </p:spPr>
        </p:pic>
      </p:grpSp>
      <p:sp>
        <p:nvSpPr>
          <p:cNvPr id="10" name="Google Shape;210;p20">
            <a:hlinkClick r:id="rId7" action="ppaction://hlinksldjump"/>
          </p:cNvPr>
          <p:cNvSpPr/>
          <p:nvPr/>
        </p:nvSpPr>
        <p:spPr>
          <a:xfrm>
            <a:off x="685814" y="5416298"/>
            <a:ext cx="10800451" cy="960329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121897" tIns="60932" rIns="121897" bIns="60932" anchor="ctr" anchorCtr="0">
            <a:noAutofit/>
          </a:bodyPr>
          <a:lstStyle/>
          <a:p>
            <a:pPr algn="ctr"/>
            <a:r>
              <a:rPr lang="ru-RU" sz="2700" b="1" dirty="0" smtClean="0">
                <a:solidFill>
                  <a:srgbClr val="1663A4"/>
                </a:solidFill>
                <a:latin typeface="Calibri"/>
                <a:ea typeface="Calibri"/>
                <a:cs typeface="Calibri"/>
                <a:sym typeface="Calibri"/>
              </a:rPr>
              <a:t>К ВЫБОРУ ВОПРОСОВ</a:t>
            </a:r>
            <a:endParaRPr lang="ru-RU" sz="2700" b="1" dirty="0">
              <a:solidFill>
                <a:srgbClr val="1663A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80556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4646" y="647858"/>
            <a:ext cx="10081120" cy="4108813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3700" dirty="0" smtClean="0">
                <a:solidFill>
                  <a:srgbClr val="224B78"/>
                </a:solidFill>
              </a:rPr>
              <a:t>Пациент считает, что назначенная ему терапия неэффективна и настаивает на замене препарата. Однако лечащий врач отказывает ему в этом. Нарушены ли права пациента в данной ситуации? Какие шаги может предпринять пациент, чтобы добиться смены терапии?</a:t>
            </a:r>
            <a:endParaRPr lang="ru-RU" sz="3700" dirty="0">
              <a:solidFill>
                <a:srgbClr val="224B78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0" y="0"/>
            <a:ext cx="12190413" cy="6859588"/>
            <a:chOff x="0" y="0"/>
            <a:chExt cx="12190413" cy="6859588"/>
          </a:xfrm>
        </p:grpSpPr>
        <p:pic>
          <p:nvPicPr>
            <p:cNvPr id="5" name="Picture 3" descr="E:\РАБОТА\3 конгресс ВСП\2024\Фир.стиль\лого+бланк\png\ru_logo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8542" y="117426"/>
              <a:ext cx="828000" cy="828000"/>
            </a:xfrm>
            <a:prstGeom prst="rect">
              <a:avLst/>
            </a:prstGeom>
            <a:noFill/>
          </p:spPr>
        </p:pic>
        <p:sp>
          <p:nvSpPr>
            <p:cNvPr id="6" name="Прямоугольник 5"/>
            <p:cNvSpPr/>
            <p:nvPr/>
          </p:nvSpPr>
          <p:spPr>
            <a:xfrm>
              <a:off x="3383596" y="6529512"/>
              <a:ext cx="5423221" cy="3000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588" algn="ctr" defTabSz="914354">
                <a:lnSpc>
                  <a:spcPct val="90000"/>
                </a:lnSpc>
                <a:spcBef>
                  <a:spcPts val="1000"/>
                </a:spcBef>
                <a:buClr>
                  <a:srgbClr val="35A5D6"/>
                </a:buClr>
              </a:pPr>
              <a:r>
                <a:rPr lang="ru-RU" sz="1500" dirty="0">
                  <a:solidFill>
                    <a:srgbClr val="1663A4"/>
                  </a:solidFill>
                  <a:cs typeface="Arial" pitchFamily="34" charset="0"/>
                </a:rPr>
                <a:t>Тренинг общественных экспертов пациентского движения</a:t>
              </a:r>
              <a:endParaRPr lang="ru-RU" sz="1500" dirty="0">
                <a:solidFill>
                  <a:srgbClr val="1663A4"/>
                </a:solidFill>
                <a:ea typeface="+mj-ea"/>
                <a:cs typeface="+mj-cs"/>
              </a:endParaRPr>
            </a:p>
          </p:txBody>
        </p:sp>
        <p:pic>
          <p:nvPicPr>
            <p:cNvPr id="7" name="Picture 2" descr="E:\РАБОТА\3 конгресс ВСП\2024\презентации\05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0" y="5423680"/>
              <a:ext cx="720000" cy="1435908"/>
            </a:xfrm>
            <a:prstGeom prst="rect">
              <a:avLst/>
            </a:prstGeom>
            <a:noFill/>
          </p:spPr>
        </p:pic>
        <p:pic>
          <p:nvPicPr>
            <p:cNvPr id="8" name="Picture 2" descr="E:\РАБОТА\3 конгресс ВСП\2024\презентации\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11460787" y="0"/>
              <a:ext cx="729626" cy="359276"/>
            </a:xfrm>
            <a:prstGeom prst="rect">
              <a:avLst/>
            </a:prstGeom>
            <a:noFill/>
          </p:spPr>
        </p:pic>
        <p:pic>
          <p:nvPicPr>
            <p:cNvPr id="9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1470413" y="5783918"/>
              <a:ext cx="720000" cy="1075670"/>
            </a:xfrm>
            <a:prstGeom prst="rect">
              <a:avLst/>
            </a:prstGeom>
            <a:noFill/>
          </p:spPr>
        </p:pic>
      </p:grpSp>
      <p:sp>
        <p:nvSpPr>
          <p:cNvPr id="10" name="Google Shape;210;p20">
            <a:hlinkClick r:id="rId7" action="ppaction://hlinksldjump"/>
          </p:cNvPr>
          <p:cNvSpPr/>
          <p:nvPr/>
        </p:nvSpPr>
        <p:spPr>
          <a:xfrm>
            <a:off x="685814" y="5416298"/>
            <a:ext cx="10800451" cy="960329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121897" tIns="60932" rIns="121897" bIns="60932" anchor="ctr" anchorCtr="0">
            <a:noAutofit/>
          </a:bodyPr>
          <a:lstStyle/>
          <a:p>
            <a:pPr algn="ctr"/>
            <a:r>
              <a:rPr lang="ru-RU" sz="2700" b="1" dirty="0" smtClean="0">
                <a:solidFill>
                  <a:srgbClr val="1663A4"/>
                </a:solidFill>
                <a:latin typeface="Calibri"/>
                <a:ea typeface="Calibri"/>
                <a:cs typeface="Calibri"/>
                <a:sym typeface="Calibri"/>
              </a:rPr>
              <a:t>К ВЫБОРУ ВОПРОСОВ</a:t>
            </a:r>
            <a:endParaRPr lang="ru-RU" sz="2700" b="1" dirty="0">
              <a:solidFill>
                <a:srgbClr val="1663A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80556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-2207" y="794"/>
            <a:ext cx="12193413" cy="6858794"/>
            <a:chOff x="-2206" y="794"/>
            <a:chExt cx="12193412" cy="6858794"/>
          </a:xfrm>
        </p:grpSpPr>
        <p:pic>
          <p:nvPicPr>
            <p:cNvPr id="1028" name="Picture 4" descr="E:\РАБОТА\3 конгресс ВСП\2024\презентации\010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2206" y="794"/>
              <a:ext cx="12193412" cy="6858794"/>
            </a:xfrm>
            <a:prstGeom prst="rect">
              <a:avLst/>
            </a:prstGeom>
            <a:noFill/>
          </p:spPr>
        </p:pic>
        <p:pic>
          <p:nvPicPr>
            <p:cNvPr id="3" name="Picture 2" descr="E:\РАБОТА\3 конгресс ВСП\2024\презентации\08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192849"/>
              <a:ext cx="1836000" cy="3666739"/>
            </a:xfrm>
            <a:prstGeom prst="rect">
              <a:avLst/>
            </a:prstGeom>
            <a:noFill/>
          </p:spPr>
        </p:pic>
        <p:pic>
          <p:nvPicPr>
            <p:cNvPr id="1027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961486" y="4365898"/>
              <a:ext cx="1228927" cy="1836000"/>
            </a:xfrm>
            <a:prstGeom prst="rect">
              <a:avLst/>
            </a:prstGeom>
            <a:noFill/>
          </p:spPr>
        </p:pic>
      </p:grpSp>
      <p:pic>
        <p:nvPicPr>
          <p:cNvPr id="2" name="Picture 3" descr="E:\РАБОТА\3 конгресс ВСП\2024\Фир.стиль\лого+бланк\png\ru_logo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271670" y="261442"/>
            <a:ext cx="1548000" cy="1548000"/>
          </a:xfrm>
          <a:prstGeom prst="rect">
            <a:avLst/>
          </a:prstGeom>
          <a:noFill/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xmlns="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1846735" y="5806058"/>
            <a:ext cx="8280921" cy="432048"/>
          </a:xfrm>
          <a:prstGeom prst="rect">
            <a:avLst/>
          </a:prstGeom>
        </p:spPr>
        <p:txBody>
          <a:bodyPr vert="horz" lIns="91423" tIns="45712" rIns="91423" bIns="45712" rtlCol="0" anchor="ctr">
            <a:noAutofit/>
          </a:bodyPr>
          <a:lstStyle/>
          <a:p>
            <a:pPr algn="r" defTabSz="914354">
              <a:buClr>
                <a:srgbClr val="35A5D6"/>
              </a:buClr>
            </a:pPr>
            <a:r>
              <a:rPr lang="ru-RU" sz="1900" b="1" dirty="0">
                <a:solidFill>
                  <a:srgbClr val="1663A4"/>
                </a:solidFill>
                <a:latin typeface="Arial" pitchFamily="34" charset="0"/>
                <a:cs typeface="Arial" pitchFamily="34" charset="0"/>
              </a:rPr>
              <a:t>ТРЕНИНГ ОБЩЕСТВЕННЫХ ЭКСПЕРТОВ ПАЦИЕНТСКОГО ДВИЖЕНИЯ</a:t>
            </a:r>
            <a:endParaRPr lang="ru-RU" sz="1900" b="1" dirty="0">
              <a:solidFill>
                <a:srgbClr val="1663A4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E412FAB5-BA62-E94E-8A9B-8D4FAB6B6CA3}"/>
              </a:ext>
            </a:extLst>
          </p:cNvPr>
          <p:cNvSpPr txBox="1">
            <a:spLocks/>
          </p:cNvSpPr>
          <p:nvPr/>
        </p:nvSpPr>
        <p:spPr>
          <a:xfrm>
            <a:off x="0" y="1629593"/>
            <a:ext cx="10055646" cy="2184532"/>
          </a:xfrm>
          <a:prstGeom prst="rect">
            <a:avLst/>
          </a:prstGeom>
          <a:solidFill>
            <a:srgbClr val="1663A4"/>
          </a:solidFill>
        </p:spPr>
        <p:txBody>
          <a:bodyPr vert="horz" lIns="91423" tIns="45712" rIns="91423" bIns="45712" rtlCol="0" anchor="ctr">
            <a:noAutofit/>
          </a:bodyPr>
          <a:lstStyle/>
          <a:p>
            <a:pPr marL="2514537" defTabSz="914354">
              <a:spcBef>
                <a:spcPct val="0"/>
              </a:spcBef>
            </a:pP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БЛАГОДАРИМ </a:t>
            </a:r>
            <a:r>
              <a:rPr lang="ru-RU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 ВНИМАНИЕ!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xmlns="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2854848" y="6238105"/>
            <a:ext cx="7272169" cy="367968"/>
          </a:xfrm>
          <a:prstGeom prst="rect">
            <a:avLst/>
          </a:prstGeom>
        </p:spPr>
        <p:txBody>
          <a:bodyPr vert="horz" lIns="91423" tIns="45712" rIns="91423" bIns="45712" rtlCol="0">
            <a:noAutofit/>
          </a:bodyPr>
          <a:lstStyle/>
          <a:p>
            <a:pPr algn="r" defTabSz="914354">
              <a:buClr>
                <a:srgbClr val="35A5D6"/>
              </a:buClr>
            </a:pPr>
            <a:r>
              <a:rPr lang="en-US" sz="1700" b="1" dirty="0">
                <a:solidFill>
                  <a:srgbClr val="00ADD9"/>
                </a:solidFill>
                <a:ea typeface="+mj-ea"/>
                <a:cs typeface="+mj-cs"/>
              </a:rPr>
              <a:t>https://congress-vsp.ru/xv/</a:t>
            </a:r>
            <a:endParaRPr lang="ru-RU" sz="1700" b="1" dirty="0">
              <a:solidFill>
                <a:srgbClr val="00ADD9"/>
              </a:solidFill>
              <a:ea typeface="+mj-ea"/>
              <a:cs typeface="+mj-cs"/>
            </a:endParaRPr>
          </a:p>
          <a:p>
            <a:pPr algn="r" defTabSz="914354">
              <a:lnSpc>
                <a:spcPct val="90000"/>
              </a:lnSpc>
              <a:spcBef>
                <a:spcPts val="1000"/>
              </a:spcBef>
              <a:buClr>
                <a:srgbClr val="35A5D6"/>
              </a:buClr>
            </a:pPr>
            <a:endParaRPr lang="ru-RU" sz="1600" dirty="0">
              <a:solidFill>
                <a:srgbClr val="00ADD9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173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-1"/>
          <a:ext cx="12190413" cy="68595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3471"/>
                <a:gridCol w="4063471"/>
                <a:gridCol w="4063471"/>
              </a:tblGrid>
              <a:tr h="2286529"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 marL="121904" marR="121904" marT="60974" marB="60974"/>
                </a:tc>
                <a:tc>
                  <a:txBody>
                    <a:bodyPr/>
                    <a:lstStyle/>
                    <a:p>
                      <a:endParaRPr lang="ru-RU" sz="3200"/>
                    </a:p>
                  </a:txBody>
                  <a:tcPr marL="121904" marR="121904" marT="60974" marB="60974"/>
                </a:tc>
                <a:tc>
                  <a:txBody>
                    <a:bodyPr/>
                    <a:lstStyle/>
                    <a:p>
                      <a:endParaRPr lang="ru-RU" sz="3200"/>
                    </a:p>
                  </a:txBody>
                  <a:tcPr marL="121904" marR="121904" marT="60974" marB="60974"/>
                </a:tc>
              </a:tr>
              <a:tr h="2286529">
                <a:tc>
                  <a:txBody>
                    <a:bodyPr/>
                    <a:lstStyle/>
                    <a:p>
                      <a:endParaRPr lang="ru-RU" sz="3200"/>
                    </a:p>
                  </a:txBody>
                  <a:tcPr marL="121904" marR="121904" marT="60974" marB="60974"/>
                </a:tc>
                <a:tc>
                  <a:txBody>
                    <a:bodyPr/>
                    <a:lstStyle/>
                    <a:p>
                      <a:endParaRPr lang="ru-RU" sz="3200"/>
                    </a:p>
                  </a:txBody>
                  <a:tcPr marL="121904" marR="121904" marT="60974" marB="60974"/>
                </a:tc>
                <a:tc>
                  <a:txBody>
                    <a:bodyPr/>
                    <a:lstStyle/>
                    <a:p>
                      <a:endParaRPr lang="ru-RU" sz="3200"/>
                    </a:p>
                  </a:txBody>
                  <a:tcPr marL="121904" marR="121904" marT="60974" marB="60974"/>
                </a:tc>
              </a:tr>
              <a:tr h="2286529">
                <a:tc>
                  <a:txBody>
                    <a:bodyPr/>
                    <a:lstStyle/>
                    <a:p>
                      <a:endParaRPr lang="ru-RU" sz="3200"/>
                    </a:p>
                  </a:txBody>
                  <a:tcPr marL="121904" marR="121904" marT="60974" marB="60974"/>
                </a:tc>
                <a:tc>
                  <a:txBody>
                    <a:bodyPr/>
                    <a:lstStyle/>
                    <a:p>
                      <a:endParaRPr lang="ru-RU" sz="3200"/>
                    </a:p>
                  </a:txBody>
                  <a:tcPr marL="121904" marR="121904" marT="60974" marB="60974"/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 marL="121904" marR="121904" marT="60974" marB="60974"/>
                </a:tc>
              </a:tr>
            </a:tbl>
          </a:graphicData>
        </a:graphic>
      </p:graphicFrame>
      <p:sp>
        <p:nvSpPr>
          <p:cNvPr id="3" name="Прямоугольник 2">
            <a:hlinkClick r:id="rId3" action="ppaction://hlinksldjump"/>
          </p:cNvPr>
          <p:cNvSpPr/>
          <p:nvPr/>
        </p:nvSpPr>
        <p:spPr>
          <a:xfrm>
            <a:off x="0" y="20877"/>
            <a:ext cx="4031475" cy="225652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7200" dirty="0" smtClean="0"/>
              <a:t>1</a:t>
            </a:r>
            <a:endParaRPr lang="ru-RU" sz="7200" dirty="0"/>
          </a:p>
        </p:txBody>
      </p:sp>
      <p:sp>
        <p:nvSpPr>
          <p:cNvPr id="4" name="Прямоугольник 3">
            <a:hlinkClick r:id="rId4" action="ppaction://hlinksldjump"/>
          </p:cNvPr>
          <p:cNvSpPr/>
          <p:nvPr/>
        </p:nvSpPr>
        <p:spPr>
          <a:xfrm>
            <a:off x="4079245" y="20877"/>
            <a:ext cx="4031475" cy="22565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7200" dirty="0" smtClean="0"/>
              <a:t>2</a:t>
            </a:r>
            <a:endParaRPr lang="ru-RU" sz="7200" dirty="0"/>
          </a:p>
        </p:txBody>
      </p:sp>
      <p:sp>
        <p:nvSpPr>
          <p:cNvPr id="5" name="Прямоугольник 4">
            <a:hlinkClick r:id="rId5" action="ppaction://hlinksldjump"/>
          </p:cNvPr>
          <p:cNvSpPr/>
          <p:nvPr/>
        </p:nvSpPr>
        <p:spPr>
          <a:xfrm>
            <a:off x="8131485" y="20877"/>
            <a:ext cx="4031475" cy="225652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7200" dirty="0" smtClean="0"/>
              <a:t>3</a:t>
            </a:r>
            <a:endParaRPr lang="ru-RU" sz="7200" dirty="0"/>
          </a:p>
        </p:txBody>
      </p:sp>
      <p:sp>
        <p:nvSpPr>
          <p:cNvPr id="6" name="Прямоугольник 5">
            <a:hlinkClick r:id="rId6" action="ppaction://hlinksldjump"/>
          </p:cNvPr>
          <p:cNvSpPr/>
          <p:nvPr/>
        </p:nvSpPr>
        <p:spPr>
          <a:xfrm>
            <a:off x="17294" y="2307886"/>
            <a:ext cx="4031475" cy="225652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7200" dirty="0" smtClean="0"/>
              <a:t>4</a:t>
            </a:r>
            <a:endParaRPr lang="ru-RU" sz="7200" dirty="0"/>
          </a:p>
        </p:txBody>
      </p:sp>
      <p:sp>
        <p:nvSpPr>
          <p:cNvPr id="7" name="Прямоугольник 6">
            <a:hlinkClick r:id="rId7" action="ppaction://hlinksldjump"/>
          </p:cNvPr>
          <p:cNvSpPr/>
          <p:nvPr/>
        </p:nvSpPr>
        <p:spPr>
          <a:xfrm>
            <a:off x="4086380" y="2307886"/>
            <a:ext cx="4031475" cy="225652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7200" dirty="0" smtClean="0"/>
              <a:t>5</a:t>
            </a:r>
            <a:endParaRPr lang="ru-RU" sz="7200" dirty="0"/>
          </a:p>
        </p:txBody>
      </p:sp>
      <p:sp>
        <p:nvSpPr>
          <p:cNvPr id="8" name="Прямоугольник 7">
            <a:hlinkClick r:id="rId8" action="ppaction://hlinksldjump"/>
          </p:cNvPr>
          <p:cNvSpPr/>
          <p:nvPr/>
        </p:nvSpPr>
        <p:spPr>
          <a:xfrm>
            <a:off x="8148779" y="2307886"/>
            <a:ext cx="4031475" cy="225652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7200" dirty="0" smtClean="0"/>
              <a:t>6</a:t>
            </a:r>
            <a:endParaRPr lang="ru-RU" sz="7200" dirty="0"/>
          </a:p>
        </p:txBody>
      </p:sp>
      <p:sp>
        <p:nvSpPr>
          <p:cNvPr id="9" name="Прямоугольник 8">
            <a:hlinkClick r:id="rId9" action="ppaction://hlinksldjump"/>
          </p:cNvPr>
          <p:cNvSpPr/>
          <p:nvPr/>
        </p:nvSpPr>
        <p:spPr>
          <a:xfrm>
            <a:off x="20317" y="4592903"/>
            <a:ext cx="4031475" cy="22565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7200" dirty="0" smtClean="0"/>
              <a:t>7</a:t>
            </a:r>
            <a:endParaRPr lang="ru-RU" sz="7200" dirty="0"/>
          </a:p>
        </p:txBody>
      </p:sp>
      <p:sp>
        <p:nvSpPr>
          <p:cNvPr id="10" name="Прямоугольник 9">
            <a:hlinkClick r:id="rId10" action="ppaction://hlinksldjump"/>
          </p:cNvPr>
          <p:cNvSpPr/>
          <p:nvPr/>
        </p:nvSpPr>
        <p:spPr>
          <a:xfrm>
            <a:off x="4079245" y="4592903"/>
            <a:ext cx="4031475" cy="225652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7200" dirty="0" smtClean="0"/>
              <a:t>8</a:t>
            </a:r>
            <a:endParaRPr lang="ru-RU" sz="7200" dirty="0"/>
          </a:p>
        </p:txBody>
      </p:sp>
      <p:sp>
        <p:nvSpPr>
          <p:cNvPr id="11" name="Прямоугольник 10">
            <a:hlinkClick r:id="rId11" action="ppaction://hlinksldjump"/>
          </p:cNvPr>
          <p:cNvSpPr/>
          <p:nvPr/>
        </p:nvSpPr>
        <p:spPr>
          <a:xfrm>
            <a:off x="8131485" y="4592903"/>
            <a:ext cx="4031475" cy="22565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7200" dirty="0" smtClean="0"/>
              <a:t>9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xmlns="" val="2048055665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0"/>
            <a:ext cx="12190413" cy="6859588"/>
            <a:chOff x="0" y="0"/>
            <a:chExt cx="12190413" cy="6859588"/>
          </a:xfrm>
        </p:grpSpPr>
        <p:pic>
          <p:nvPicPr>
            <p:cNvPr id="5" name="Picture 3" descr="E:\РАБОТА\3 конгресс ВСП\2024\Фир.стиль\лого+бланк\png\ru_logo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8542" y="117426"/>
              <a:ext cx="828000" cy="828000"/>
            </a:xfrm>
            <a:prstGeom prst="rect">
              <a:avLst/>
            </a:prstGeom>
            <a:noFill/>
          </p:spPr>
        </p:pic>
        <p:sp>
          <p:nvSpPr>
            <p:cNvPr id="6" name="Прямоугольник 5"/>
            <p:cNvSpPr/>
            <p:nvPr/>
          </p:nvSpPr>
          <p:spPr>
            <a:xfrm>
              <a:off x="3383596" y="6529512"/>
              <a:ext cx="5423221" cy="3000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588" algn="ctr" defTabSz="914354">
                <a:lnSpc>
                  <a:spcPct val="90000"/>
                </a:lnSpc>
                <a:spcBef>
                  <a:spcPts val="1000"/>
                </a:spcBef>
                <a:buClr>
                  <a:srgbClr val="35A5D6"/>
                </a:buClr>
              </a:pPr>
              <a:r>
                <a:rPr lang="ru-RU" sz="1500" dirty="0">
                  <a:solidFill>
                    <a:srgbClr val="1663A4"/>
                  </a:solidFill>
                  <a:cs typeface="Arial" pitchFamily="34" charset="0"/>
                </a:rPr>
                <a:t>Тренинг общественных экспертов пациентского движения</a:t>
              </a:r>
              <a:endParaRPr lang="ru-RU" sz="1500" dirty="0">
                <a:solidFill>
                  <a:srgbClr val="1663A4"/>
                </a:solidFill>
                <a:ea typeface="+mj-ea"/>
                <a:cs typeface="+mj-cs"/>
              </a:endParaRPr>
            </a:p>
          </p:txBody>
        </p:sp>
        <p:pic>
          <p:nvPicPr>
            <p:cNvPr id="7" name="Picture 2" descr="E:\РАБОТА\3 конгресс ВСП\2024\презентации\05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0" y="5423680"/>
              <a:ext cx="720000" cy="1435908"/>
            </a:xfrm>
            <a:prstGeom prst="rect">
              <a:avLst/>
            </a:prstGeom>
            <a:noFill/>
          </p:spPr>
        </p:pic>
        <p:pic>
          <p:nvPicPr>
            <p:cNvPr id="8" name="Picture 2" descr="E:\РАБОТА\3 конгресс ВСП\2024\презентации\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11460787" y="0"/>
              <a:ext cx="729626" cy="359276"/>
            </a:xfrm>
            <a:prstGeom prst="rect">
              <a:avLst/>
            </a:prstGeom>
            <a:noFill/>
          </p:spPr>
        </p:pic>
        <p:pic>
          <p:nvPicPr>
            <p:cNvPr id="9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1470413" y="5783918"/>
              <a:ext cx="720000" cy="1075670"/>
            </a:xfrm>
            <a:prstGeom prst="rect">
              <a:avLst/>
            </a:prstGeom>
            <a:noFill/>
          </p:spPr>
        </p:pic>
      </p:grpSp>
      <p:sp>
        <p:nvSpPr>
          <p:cNvPr id="2" name="TextBox 1"/>
          <p:cNvSpPr txBox="1"/>
          <p:nvPr/>
        </p:nvSpPr>
        <p:spPr>
          <a:xfrm>
            <a:off x="1054646" y="1215002"/>
            <a:ext cx="10081120" cy="3539426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3700" dirty="0" smtClean="0">
                <a:solidFill>
                  <a:srgbClr val="224B78"/>
                </a:solidFill>
              </a:rPr>
              <a:t>Нет возможности </a:t>
            </a:r>
            <a:r>
              <a:rPr lang="ru-RU" sz="3700" dirty="0" smtClean="0">
                <a:solidFill>
                  <a:srgbClr val="224B78"/>
                </a:solidFill>
              </a:rPr>
              <a:t>записаться на прием к терапевту. Пациенту говорят, что ваш участковый в отпуске (на больничном, в космосе). Ближайшая запись к любому терапевту только через 2 недели. Что делать пациенту?</a:t>
            </a:r>
            <a:endParaRPr lang="ru-RU" sz="3700" dirty="0">
              <a:solidFill>
                <a:srgbClr val="224B78"/>
              </a:solidFill>
            </a:endParaRPr>
          </a:p>
        </p:txBody>
      </p:sp>
      <p:sp>
        <p:nvSpPr>
          <p:cNvPr id="3" name="Google Shape;210;p20">
            <a:hlinkClick r:id="rId7" action="ppaction://hlinksldjump"/>
          </p:cNvPr>
          <p:cNvSpPr/>
          <p:nvPr/>
        </p:nvSpPr>
        <p:spPr>
          <a:xfrm>
            <a:off x="685814" y="5416298"/>
            <a:ext cx="10800451" cy="960329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121897" tIns="60932" rIns="121897" bIns="60932" anchor="ctr" anchorCtr="0">
            <a:noAutofit/>
          </a:bodyPr>
          <a:lstStyle/>
          <a:p>
            <a:pPr algn="ctr"/>
            <a:r>
              <a:rPr lang="ru-RU" sz="2700" b="1" dirty="0" smtClean="0">
                <a:solidFill>
                  <a:srgbClr val="1663A4"/>
                </a:solidFill>
                <a:latin typeface="Calibri"/>
                <a:ea typeface="Calibri"/>
                <a:cs typeface="Calibri"/>
                <a:sym typeface="Calibri"/>
              </a:rPr>
              <a:t>К ВЫБОРУ ВОПРОСОВ</a:t>
            </a:r>
            <a:endParaRPr lang="ru-RU" sz="2700" b="1" dirty="0">
              <a:solidFill>
                <a:srgbClr val="1663A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80556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4646" y="707263"/>
            <a:ext cx="10081120" cy="4001091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2800" dirty="0" smtClean="0">
                <a:solidFill>
                  <a:srgbClr val="224B78"/>
                </a:solidFill>
              </a:rPr>
              <a:t>Пациент уже в течение 8 дней с субфебрильной температурой. Боли в области лба, глаз, особенно при наклоне головы вперед. Насморк, кашель и пр. симптомы. Врач не приходит на </a:t>
            </a:r>
            <a:r>
              <a:rPr lang="ru-RU" sz="2800" dirty="0" smtClean="0">
                <a:solidFill>
                  <a:srgbClr val="224B78"/>
                </a:solidFill>
              </a:rPr>
              <a:t>дом, </a:t>
            </a:r>
            <a:r>
              <a:rPr lang="ru-RU" sz="2800" dirty="0" smtClean="0">
                <a:solidFill>
                  <a:srgbClr val="224B78"/>
                </a:solidFill>
              </a:rPr>
              <a:t>консультирует по телефону и предлагает </a:t>
            </a:r>
            <a:r>
              <a:rPr lang="ru-RU" sz="2800" dirty="0" smtClean="0">
                <a:solidFill>
                  <a:srgbClr val="224B78"/>
                </a:solidFill>
              </a:rPr>
              <a:t>пациенту самому прийти </a:t>
            </a:r>
            <a:r>
              <a:rPr lang="ru-RU" sz="2800" dirty="0" smtClean="0">
                <a:solidFill>
                  <a:srgbClr val="224B78"/>
                </a:solidFill>
              </a:rPr>
              <a:t>на прием. На приеме </a:t>
            </a:r>
            <a:r>
              <a:rPr lang="ru-RU" sz="2800" dirty="0" smtClean="0">
                <a:solidFill>
                  <a:srgbClr val="224B78"/>
                </a:solidFill>
              </a:rPr>
              <a:t>осматривает</a:t>
            </a:r>
            <a:r>
              <a:rPr lang="ru-RU" sz="2800" dirty="0" smtClean="0">
                <a:solidFill>
                  <a:srgbClr val="224B78"/>
                </a:solidFill>
              </a:rPr>
              <a:t>, говорит, что не выпишет ни противовирусные, ни антибиотики. Назначает только антибиотик местного действия. Пациент чувствует себя очень плохо и не согласен с таким лечением. </a:t>
            </a:r>
          </a:p>
          <a:p>
            <a:r>
              <a:rPr lang="ru-RU" sz="2800" dirty="0" smtClean="0">
                <a:solidFill>
                  <a:srgbClr val="224B78"/>
                </a:solidFill>
              </a:rPr>
              <a:t>Что делать пациенту в этой ситуации?</a:t>
            </a:r>
            <a:endParaRPr lang="ru-RU" sz="2800" dirty="0">
              <a:solidFill>
                <a:srgbClr val="224B78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0" y="0"/>
            <a:ext cx="12190413" cy="6859588"/>
            <a:chOff x="0" y="0"/>
            <a:chExt cx="12190413" cy="6859588"/>
          </a:xfrm>
        </p:grpSpPr>
        <p:pic>
          <p:nvPicPr>
            <p:cNvPr id="5" name="Picture 3" descr="E:\РАБОТА\3 конгресс ВСП\2024\Фир.стиль\лого+бланк\png\ru_logo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8542" y="117426"/>
              <a:ext cx="828000" cy="828000"/>
            </a:xfrm>
            <a:prstGeom prst="rect">
              <a:avLst/>
            </a:prstGeom>
            <a:noFill/>
          </p:spPr>
        </p:pic>
        <p:sp>
          <p:nvSpPr>
            <p:cNvPr id="6" name="Прямоугольник 5"/>
            <p:cNvSpPr/>
            <p:nvPr/>
          </p:nvSpPr>
          <p:spPr>
            <a:xfrm>
              <a:off x="3383596" y="6529512"/>
              <a:ext cx="5423221" cy="3000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588" algn="ctr" defTabSz="914354">
                <a:lnSpc>
                  <a:spcPct val="90000"/>
                </a:lnSpc>
                <a:spcBef>
                  <a:spcPts val="1000"/>
                </a:spcBef>
                <a:buClr>
                  <a:srgbClr val="35A5D6"/>
                </a:buClr>
              </a:pPr>
              <a:r>
                <a:rPr lang="ru-RU" sz="1500" dirty="0">
                  <a:solidFill>
                    <a:srgbClr val="1663A4"/>
                  </a:solidFill>
                  <a:cs typeface="Arial" pitchFamily="34" charset="0"/>
                </a:rPr>
                <a:t>Тренинг общественных экспертов пациентского движения</a:t>
              </a:r>
              <a:endParaRPr lang="ru-RU" sz="1500" dirty="0">
                <a:solidFill>
                  <a:srgbClr val="1663A4"/>
                </a:solidFill>
                <a:ea typeface="+mj-ea"/>
                <a:cs typeface="+mj-cs"/>
              </a:endParaRPr>
            </a:p>
          </p:txBody>
        </p:sp>
        <p:pic>
          <p:nvPicPr>
            <p:cNvPr id="7" name="Picture 2" descr="E:\РАБОТА\3 конгресс ВСП\2024\презентации\05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0" y="5423680"/>
              <a:ext cx="720000" cy="1435908"/>
            </a:xfrm>
            <a:prstGeom prst="rect">
              <a:avLst/>
            </a:prstGeom>
            <a:noFill/>
          </p:spPr>
        </p:pic>
        <p:pic>
          <p:nvPicPr>
            <p:cNvPr id="8" name="Picture 2" descr="E:\РАБОТА\3 конгресс ВСП\2024\презентации\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11460787" y="0"/>
              <a:ext cx="729626" cy="359276"/>
            </a:xfrm>
            <a:prstGeom prst="rect">
              <a:avLst/>
            </a:prstGeom>
            <a:noFill/>
          </p:spPr>
        </p:pic>
        <p:pic>
          <p:nvPicPr>
            <p:cNvPr id="9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1470413" y="5783918"/>
              <a:ext cx="720000" cy="1075670"/>
            </a:xfrm>
            <a:prstGeom prst="rect">
              <a:avLst/>
            </a:prstGeom>
            <a:noFill/>
          </p:spPr>
        </p:pic>
      </p:grpSp>
      <p:sp>
        <p:nvSpPr>
          <p:cNvPr id="10" name="Google Shape;210;p20">
            <a:hlinkClick r:id="rId7" action="ppaction://hlinksldjump"/>
          </p:cNvPr>
          <p:cNvSpPr/>
          <p:nvPr/>
        </p:nvSpPr>
        <p:spPr>
          <a:xfrm>
            <a:off x="685814" y="5416298"/>
            <a:ext cx="10800451" cy="960329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121897" tIns="60932" rIns="121897" bIns="60932" anchor="ctr" anchorCtr="0">
            <a:noAutofit/>
          </a:bodyPr>
          <a:lstStyle/>
          <a:p>
            <a:pPr algn="ctr"/>
            <a:r>
              <a:rPr lang="ru-RU" sz="2700" b="1" dirty="0" smtClean="0">
                <a:solidFill>
                  <a:srgbClr val="1663A4"/>
                </a:solidFill>
                <a:latin typeface="Calibri"/>
                <a:ea typeface="Calibri"/>
                <a:cs typeface="Calibri"/>
                <a:sym typeface="Calibri"/>
              </a:rPr>
              <a:t>К ВЫБОРУ ВОПРОСОВ</a:t>
            </a:r>
            <a:endParaRPr lang="ru-RU" sz="2700" b="1" dirty="0">
              <a:solidFill>
                <a:srgbClr val="1663A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80556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4646" y="1216802"/>
            <a:ext cx="10081120" cy="297004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3700" dirty="0" smtClean="0">
                <a:solidFill>
                  <a:srgbClr val="224B78"/>
                </a:solidFill>
              </a:rPr>
              <a:t>Пациент не может </a:t>
            </a:r>
            <a:r>
              <a:rPr lang="ru-RU" sz="3700" dirty="0" smtClean="0">
                <a:solidFill>
                  <a:srgbClr val="224B78"/>
                </a:solidFill>
              </a:rPr>
              <a:t>записаться на прием к эндокринологу. Специалиста нет в данной поликлинике. Предлагают идти на платный прием.  Правомерно ли это? Что делать пациенту в данной ситуации?</a:t>
            </a:r>
            <a:endParaRPr lang="ru-RU" sz="3700" dirty="0">
              <a:solidFill>
                <a:srgbClr val="224B78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0" y="0"/>
            <a:ext cx="12190413" cy="6859588"/>
            <a:chOff x="0" y="0"/>
            <a:chExt cx="12190413" cy="6859588"/>
          </a:xfrm>
        </p:grpSpPr>
        <p:pic>
          <p:nvPicPr>
            <p:cNvPr id="5" name="Picture 3" descr="E:\РАБОТА\3 конгресс ВСП\2024\Фир.стиль\лого+бланк\png\ru_logo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8542" y="117426"/>
              <a:ext cx="828000" cy="828000"/>
            </a:xfrm>
            <a:prstGeom prst="rect">
              <a:avLst/>
            </a:prstGeom>
            <a:noFill/>
          </p:spPr>
        </p:pic>
        <p:sp>
          <p:nvSpPr>
            <p:cNvPr id="6" name="Прямоугольник 5"/>
            <p:cNvSpPr/>
            <p:nvPr/>
          </p:nvSpPr>
          <p:spPr>
            <a:xfrm>
              <a:off x="3383596" y="6529512"/>
              <a:ext cx="5423221" cy="3000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588" algn="ctr" defTabSz="914354">
                <a:lnSpc>
                  <a:spcPct val="90000"/>
                </a:lnSpc>
                <a:spcBef>
                  <a:spcPts val="1000"/>
                </a:spcBef>
                <a:buClr>
                  <a:srgbClr val="35A5D6"/>
                </a:buClr>
              </a:pPr>
              <a:r>
                <a:rPr lang="ru-RU" sz="1500" dirty="0">
                  <a:solidFill>
                    <a:srgbClr val="1663A4"/>
                  </a:solidFill>
                  <a:cs typeface="Arial" pitchFamily="34" charset="0"/>
                </a:rPr>
                <a:t>Тренинг общественных экспертов пациентского движения</a:t>
              </a:r>
              <a:endParaRPr lang="ru-RU" sz="1500" dirty="0">
                <a:solidFill>
                  <a:srgbClr val="1663A4"/>
                </a:solidFill>
                <a:ea typeface="+mj-ea"/>
                <a:cs typeface="+mj-cs"/>
              </a:endParaRPr>
            </a:p>
          </p:txBody>
        </p:sp>
        <p:pic>
          <p:nvPicPr>
            <p:cNvPr id="7" name="Picture 2" descr="E:\РАБОТА\3 конгресс ВСП\2024\презентации\05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0" y="5423680"/>
              <a:ext cx="720000" cy="1435908"/>
            </a:xfrm>
            <a:prstGeom prst="rect">
              <a:avLst/>
            </a:prstGeom>
            <a:noFill/>
          </p:spPr>
        </p:pic>
        <p:pic>
          <p:nvPicPr>
            <p:cNvPr id="8" name="Picture 2" descr="E:\РАБОТА\3 конгресс ВСП\2024\презентации\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11460787" y="0"/>
              <a:ext cx="729626" cy="359276"/>
            </a:xfrm>
            <a:prstGeom prst="rect">
              <a:avLst/>
            </a:prstGeom>
            <a:noFill/>
          </p:spPr>
        </p:pic>
        <p:pic>
          <p:nvPicPr>
            <p:cNvPr id="9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1470413" y="5783918"/>
              <a:ext cx="720000" cy="1075670"/>
            </a:xfrm>
            <a:prstGeom prst="rect">
              <a:avLst/>
            </a:prstGeom>
            <a:noFill/>
          </p:spPr>
        </p:pic>
      </p:grpSp>
      <p:sp>
        <p:nvSpPr>
          <p:cNvPr id="10" name="Google Shape;210;p20">
            <a:hlinkClick r:id="rId7" action="ppaction://hlinksldjump"/>
          </p:cNvPr>
          <p:cNvSpPr/>
          <p:nvPr/>
        </p:nvSpPr>
        <p:spPr>
          <a:xfrm>
            <a:off x="685814" y="5416298"/>
            <a:ext cx="10800451" cy="960329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121897" tIns="60932" rIns="121897" bIns="60932" anchor="ctr" anchorCtr="0">
            <a:noAutofit/>
          </a:bodyPr>
          <a:lstStyle/>
          <a:p>
            <a:pPr algn="ctr"/>
            <a:r>
              <a:rPr lang="ru-RU" sz="2700" b="1" dirty="0" smtClean="0">
                <a:solidFill>
                  <a:srgbClr val="1663A4"/>
                </a:solidFill>
                <a:latin typeface="Calibri"/>
                <a:ea typeface="Calibri"/>
                <a:cs typeface="Calibri"/>
                <a:sym typeface="Calibri"/>
              </a:rPr>
              <a:t>К ВЫБОРУ ВОПРОСОВ</a:t>
            </a:r>
            <a:endParaRPr lang="ru-RU" sz="2700" b="1" dirty="0">
              <a:solidFill>
                <a:srgbClr val="1663A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80556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4646" y="927098"/>
            <a:ext cx="10081120" cy="3539426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3700" dirty="0" smtClean="0">
                <a:solidFill>
                  <a:srgbClr val="224B78"/>
                </a:solidFill>
              </a:rPr>
              <a:t>Инвалид 2 группы. Отказался от набора социальных услуг (НСУ) в виде льготного лекарственного обеспечения. Случился инфаркт. Врач отказывает в выписке лекарств по программе ССЗ. Правомерно ли действие врача? Обоснуйте.</a:t>
            </a:r>
            <a:endParaRPr lang="ru-RU" sz="3700" dirty="0">
              <a:solidFill>
                <a:srgbClr val="224B78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0" y="0"/>
            <a:ext cx="12190413" cy="6859588"/>
            <a:chOff x="0" y="0"/>
            <a:chExt cx="12190413" cy="6859588"/>
          </a:xfrm>
        </p:grpSpPr>
        <p:pic>
          <p:nvPicPr>
            <p:cNvPr id="5" name="Picture 3" descr="E:\РАБОТА\3 конгресс ВСП\2024\Фир.стиль\лого+бланк\png\ru_logo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8542" y="117426"/>
              <a:ext cx="828000" cy="828000"/>
            </a:xfrm>
            <a:prstGeom prst="rect">
              <a:avLst/>
            </a:prstGeom>
            <a:noFill/>
          </p:spPr>
        </p:pic>
        <p:sp>
          <p:nvSpPr>
            <p:cNvPr id="6" name="Прямоугольник 5"/>
            <p:cNvSpPr/>
            <p:nvPr/>
          </p:nvSpPr>
          <p:spPr>
            <a:xfrm>
              <a:off x="3383596" y="6529512"/>
              <a:ext cx="5423221" cy="3000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588" algn="ctr" defTabSz="914354">
                <a:lnSpc>
                  <a:spcPct val="90000"/>
                </a:lnSpc>
                <a:spcBef>
                  <a:spcPts val="1000"/>
                </a:spcBef>
                <a:buClr>
                  <a:srgbClr val="35A5D6"/>
                </a:buClr>
              </a:pPr>
              <a:r>
                <a:rPr lang="ru-RU" sz="1500" dirty="0">
                  <a:solidFill>
                    <a:srgbClr val="1663A4"/>
                  </a:solidFill>
                  <a:cs typeface="Arial" pitchFamily="34" charset="0"/>
                </a:rPr>
                <a:t>Тренинг общественных экспертов пациентского движения</a:t>
              </a:r>
              <a:endParaRPr lang="ru-RU" sz="1500" dirty="0">
                <a:solidFill>
                  <a:srgbClr val="1663A4"/>
                </a:solidFill>
                <a:ea typeface="+mj-ea"/>
                <a:cs typeface="+mj-cs"/>
              </a:endParaRPr>
            </a:p>
          </p:txBody>
        </p:sp>
        <p:pic>
          <p:nvPicPr>
            <p:cNvPr id="7" name="Picture 2" descr="E:\РАБОТА\3 конгресс ВСП\2024\презентации\05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0" y="5423680"/>
              <a:ext cx="720000" cy="1435908"/>
            </a:xfrm>
            <a:prstGeom prst="rect">
              <a:avLst/>
            </a:prstGeom>
            <a:noFill/>
          </p:spPr>
        </p:pic>
        <p:pic>
          <p:nvPicPr>
            <p:cNvPr id="8" name="Picture 2" descr="E:\РАБОТА\3 конгресс ВСП\2024\презентации\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11460787" y="0"/>
              <a:ext cx="729626" cy="359276"/>
            </a:xfrm>
            <a:prstGeom prst="rect">
              <a:avLst/>
            </a:prstGeom>
            <a:noFill/>
          </p:spPr>
        </p:pic>
        <p:pic>
          <p:nvPicPr>
            <p:cNvPr id="9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1470413" y="5783918"/>
              <a:ext cx="720000" cy="1075670"/>
            </a:xfrm>
            <a:prstGeom prst="rect">
              <a:avLst/>
            </a:prstGeom>
            <a:noFill/>
          </p:spPr>
        </p:pic>
      </p:grpSp>
      <p:sp>
        <p:nvSpPr>
          <p:cNvPr id="10" name="Google Shape;210;p20">
            <a:hlinkClick r:id="rId7" action="ppaction://hlinksldjump"/>
          </p:cNvPr>
          <p:cNvSpPr/>
          <p:nvPr/>
        </p:nvSpPr>
        <p:spPr>
          <a:xfrm>
            <a:off x="685814" y="5416298"/>
            <a:ext cx="10800451" cy="960329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121897" tIns="60932" rIns="121897" bIns="60932" anchor="ctr" anchorCtr="0">
            <a:noAutofit/>
          </a:bodyPr>
          <a:lstStyle/>
          <a:p>
            <a:pPr algn="ctr"/>
            <a:r>
              <a:rPr lang="ru-RU" sz="2700" b="1" dirty="0" smtClean="0">
                <a:solidFill>
                  <a:srgbClr val="1663A4"/>
                </a:solidFill>
                <a:latin typeface="Calibri"/>
                <a:ea typeface="Calibri"/>
                <a:cs typeface="Calibri"/>
                <a:sym typeface="Calibri"/>
              </a:rPr>
              <a:t>К ВЫБОРУ ВОПРОСОВ</a:t>
            </a:r>
            <a:endParaRPr lang="ru-RU" sz="2700" b="1" dirty="0">
              <a:solidFill>
                <a:srgbClr val="1663A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80556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4646" y="911662"/>
            <a:ext cx="10081120" cy="3570204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3200" dirty="0" smtClean="0">
                <a:solidFill>
                  <a:srgbClr val="224B78"/>
                </a:solidFill>
              </a:rPr>
              <a:t>Пациенту предлагают сделать операцию по восстановлению подвижности плеча. Операция предлагается по квоте ВМП, которые в этом году уже закончились. </a:t>
            </a:r>
            <a:r>
              <a:rPr lang="ru-RU" sz="3200" dirty="0" smtClean="0">
                <a:solidFill>
                  <a:srgbClr val="224B78"/>
                </a:solidFill>
              </a:rPr>
              <a:t>Предлагают ждать </a:t>
            </a:r>
            <a:r>
              <a:rPr lang="ru-RU" sz="3200" dirty="0" smtClean="0">
                <a:solidFill>
                  <a:srgbClr val="224B78"/>
                </a:solidFill>
              </a:rPr>
              <a:t>операции </a:t>
            </a:r>
            <a:r>
              <a:rPr lang="ru-RU" sz="3200" dirty="0" smtClean="0">
                <a:solidFill>
                  <a:srgbClr val="224B78"/>
                </a:solidFill>
              </a:rPr>
              <a:t>год или </a:t>
            </a:r>
            <a:r>
              <a:rPr lang="ru-RU" sz="3200" dirty="0" smtClean="0">
                <a:solidFill>
                  <a:srgbClr val="224B78"/>
                </a:solidFill>
              </a:rPr>
              <a:t>делать ее платно. Есть ли в этой ситуации нарушение прав пациента? Как вы порекомендуете поступить пациенту в данной ситуации?</a:t>
            </a:r>
            <a:endParaRPr lang="ru-RU" sz="3200" dirty="0">
              <a:solidFill>
                <a:srgbClr val="224B78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0" y="0"/>
            <a:ext cx="12190413" cy="6859588"/>
            <a:chOff x="0" y="0"/>
            <a:chExt cx="12190413" cy="6859588"/>
          </a:xfrm>
        </p:grpSpPr>
        <p:pic>
          <p:nvPicPr>
            <p:cNvPr id="5" name="Picture 3" descr="E:\РАБОТА\3 конгресс ВСП\2024\Фир.стиль\лого+бланк\png\ru_logo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8542" y="117426"/>
              <a:ext cx="828000" cy="828000"/>
            </a:xfrm>
            <a:prstGeom prst="rect">
              <a:avLst/>
            </a:prstGeom>
            <a:noFill/>
          </p:spPr>
        </p:pic>
        <p:sp>
          <p:nvSpPr>
            <p:cNvPr id="6" name="Прямоугольник 5"/>
            <p:cNvSpPr/>
            <p:nvPr/>
          </p:nvSpPr>
          <p:spPr>
            <a:xfrm>
              <a:off x="3383596" y="6529512"/>
              <a:ext cx="5423221" cy="3000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588" algn="ctr" defTabSz="914354">
                <a:lnSpc>
                  <a:spcPct val="90000"/>
                </a:lnSpc>
                <a:spcBef>
                  <a:spcPts val="1000"/>
                </a:spcBef>
                <a:buClr>
                  <a:srgbClr val="35A5D6"/>
                </a:buClr>
              </a:pPr>
              <a:r>
                <a:rPr lang="ru-RU" sz="1500" dirty="0">
                  <a:solidFill>
                    <a:srgbClr val="1663A4"/>
                  </a:solidFill>
                  <a:cs typeface="Arial" pitchFamily="34" charset="0"/>
                </a:rPr>
                <a:t>Тренинг общественных экспертов пациентского движения</a:t>
              </a:r>
              <a:endParaRPr lang="ru-RU" sz="1500" dirty="0">
                <a:solidFill>
                  <a:srgbClr val="1663A4"/>
                </a:solidFill>
                <a:ea typeface="+mj-ea"/>
                <a:cs typeface="+mj-cs"/>
              </a:endParaRPr>
            </a:p>
          </p:txBody>
        </p:sp>
        <p:pic>
          <p:nvPicPr>
            <p:cNvPr id="7" name="Picture 2" descr="E:\РАБОТА\3 конгресс ВСП\2024\презентации\05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0" y="5423680"/>
              <a:ext cx="720000" cy="1435908"/>
            </a:xfrm>
            <a:prstGeom prst="rect">
              <a:avLst/>
            </a:prstGeom>
            <a:noFill/>
          </p:spPr>
        </p:pic>
        <p:pic>
          <p:nvPicPr>
            <p:cNvPr id="8" name="Picture 2" descr="E:\РАБОТА\3 конгресс ВСП\2024\презентации\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11460787" y="0"/>
              <a:ext cx="729626" cy="359276"/>
            </a:xfrm>
            <a:prstGeom prst="rect">
              <a:avLst/>
            </a:prstGeom>
            <a:noFill/>
          </p:spPr>
        </p:pic>
        <p:pic>
          <p:nvPicPr>
            <p:cNvPr id="9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1470413" y="5783918"/>
              <a:ext cx="720000" cy="1075670"/>
            </a:xfrm>
            <a:prstGeom prst="rect">
              <a:avLst/>
            </a:prstGeom>
            <a:noFill/>
          </p:spPr>
        </p:pic>
      </p:grpSp>
      <p:sp>
        <p:nvSpPr>
          <p:cNvPr id="10" name="Google Shape;210;p20">
            <a:hlinkClick r:id="rId7" action="ppaction://hlinksldjump"/>
          </p:cNvPr>
          <p:cNvSpPr/>
          <p:nvPr/>
        </p:nvSpPr>
        <p:spPr>
          <a:xfrm>
            <a:off x="685814" y="5416298"/>
            <a:ext cx="10800451" cy="960329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121897" tIns="60932" rIns="121897" bIns="60932" anchor="ctr" anchorCtr="0">
            <a:noAutofit/>
          </a:bodyPr>
          <a:lstStyle/>
          <a:p>
            <a:pPr algn="ctr"/>
            <a:r>
              <a:rPr lang="ru-RU" sz="2700" b="1" dirty="0" smtClean="0">
                <a:solidFill>
                  <a:srgbClr val="1663A4"/>
                </a:solidFill>
                <a:latin typeface="Calibri"/>
                <a:ea typeface="Calibri"/>
                <a:cs typeface="Calibri"/>
                <a:sym typeface="Calibri"/>
              </a:rPr>
              <a:t>К ВЫБОРУ ВОПРОСОВ</a:t>
            </a:r>
            <a:endParaRPr lang="ru-RU" sz="2700" b="1" dirty="0">
              <a:solidFill>
                <a:srgbClr val="1663A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80556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4646" y="928770"/>
            <a:ext cx="10081120" cy="3539426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3700" dirty="0" smtClean="0">
                <a:solidFill>
                  <a:srgbClr val="224B78"/>
                </a:solidFill>
              </a:rPr>
              <a:t>Пациент пришел получать лекарство в аптеку по рецепту. </a:t>
            </a:r>
            <a:r>
              <a:rPr lang="ru-RU" sz="3700" dirty="0" smtClean="0">
                <a:solidFill>
                  <a:srgbClr val="224B78"/>
                </a:solidFill>
              </a:rPr>
              <a:t>Сотрудник аптеки </a:t>
            </a:r>
            <a:r>
              <a:rPr lang="ru-RU" sz="3700" dirty="0" smtClean="0">
                <a:solidFill>
                  <a:srgbClr val="224B78"/>
                </a:solidFill>
              </a:rPr>
              <a:t>сообщает, что такого лекарства не будет </a:t>
            </a:r>
            <a:r>
              <a:rPr lang="ru-RU" sz="3700" dirty="0" smtClean="0">
                <a:solidFill>
                  <a:srgbClr val="224B78"/>
                </a:solidFill>
              </a:rPr>
              <a:t>(лекарство </a:t>
            </a:r>
            <a:r>
              <a:rPr lang="ru-RU" sz="3700" dirty="0" smtClean="0">
                <a:solidFill>
                  <a:srgbClr val="224B78"/>
                </a:solidFill>
              </a:rPr>
              <a:t>из 14-ВЗН</a:t>
            </a:r>
            <a:r>
              <a:rPr lang="ru-RU" sz="3700" dirty="0" smtClean="0">
                <a:solidFill>
                  <a:srgbClr val="224B78"/>
                </a:solidFill>
              </a:rPr>
              <a:t>) и </a:t>
            </a:r>
            <a:r>
              <a:rPr lang="ru-RU" sz="3700" dirty="0" smtClean="0">
                <a:solidFill>
                  <a:srgbClr val="224B78"/>
                </a:solidFill>
              </a:rPr>
              <a:t>нужно переписать рецепт на другое МНН. Правомерно ли действие сотрудника аптеки? Что делать пациенту?</a:t>
            </a:r>
            <a:endParaRPr lang="ru-RU" sz="3700" dirty="0">
              <a:solidFill>
                <a:srgbClr val="224B78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0" y="0"/>
            <a:ext cx="12190413" cy="6859588"/>
            <a:chOff x="0" y="0"/>
            <a:chExt cx="12190413" cy="6859588"/>
          </a:xfrm>
        </p:grpSpPr>
        <p:pic>
          <p:nvPicPr>
            <p:cNvPr id="5" name="Picture 3" descr="E:\РАБОТА\3 конгресс ВСП\2024\Фир.стиль\лого+бланк\png\ru_logo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8542" y="117426"/>
              <a:ext cx="828000" cy="828000"/>
            </a:xfrm>
            <a:prstGeom prst="rect">
              <a:avLst/>
            </a:prstGeom>
            <a:noFill/>
          </p:spPr>
        </p:pic>
        <p:sp>
          <p:nvSpPr>
            <p:cNvPr id="6" name="Прямоугольник 5"/>
            <p:cNvSpPr/>
            <p:nvPr/>
          </p:nvSpPr>
          <p:spPr>
            <a:xfrm>
              <a:off x="3383596" y="6529512"/>
              <a:ext cx="5423221" cy="3000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588" algn="ctr" defTabSz="914354">
                <a:lnSpc>
                  <a:spcPct val="90000"/>
                </a:lnSpc>
                <a:spcBef>
                  <a:spcPts val="1000"/>
                </a:spcBef>
                <a:buClr>
                  <a:srgbClr val="35A5D6"/>
                </a:buClr>
              </a:pPr>
              <a:r>
                <a:rPr lang="ru-RU" sz="1500" dirty="0">
                  <a:solidFill>
                    <a:srgbClr val="1663A4"/>
                  </a:solidFill>
                  <a:cs typeface="Arial" pitchFamily="34" charset="0"/>
                </a:rPr>
                <a:t>Тренинг общественных экспертов пациентского движения</a:t>
              </a:r>
              <a:endParaRPr lang="ru-RU" sz="1500" dirty="0">
                <a:solidFill>
                  <a:srgbClr val="1663A4"/>
                </a:solidFill>
                <a:ea typeface="+mj-ea"/>
                <a:cs typeface="+mj-cs"/>
              </a:endParaRPr>
            </a:p>
          </p:txBody>
        </p:sp>
        <p:pic>
          <p:nvPicPr>
            <p:cNvPr id="7" name="Picture 2" descr="E:\РАБОТА\3 конгресс ВСП\2024\презентации\05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0" y="5423680"/>
              <a:ext cx="720000" cy="1435908"/>
            </a:xfrm>
            <a:prstGeom prst="rect">
              <a:avLst/>
            </a:prstGeom>
            <a:noFill/>
          </p:spPr>
        </p:pic>
        <p:pic>
          <p:nvPicPr>
            <p:cNvPr id="8" name="Picture 2" descr="E:\РАБОТА\3 конгресс ВСП\2024\презентации\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11460787" y="0"/>
              <a:ext cx="729626" cy="359276"/>
            </a:xfrm>
            <a:prstGeom prst="rect">
              <a:avLst/>
            </a:prstGeom>
            <a:noFill/>
          </p:spPr>
        </p:pic>
        <p:pic>
          <p:nvPicPr>
            <p:cNvPr id="9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1470413" y="5783918"/>
              <a:ext cx="720000" cy="1075670"/>
            </a:xfrm>
            <a:prstGeom prst="rect">
              <a:avLst/>
            </a:prstGeom>
            <a:noFill/>
          </p:spPr>
        </p:pic>
      </p:grpSp>
      <p:sp>
        <p:nvSpPr>
          <p:cNvPr id="10" name="Google Shape;210;p20">
            <a:hlinkClick r:id="rId7" action="ppaction://hlinksldjump"/>
          </p:cNvPr>
          <p:cNvSpPr/>
          <p:nvPr/>
        </p:nvSpPr>
        <p:spPr>
          <a:xfrm>
            <a:off x="685814" y="5416298"/>
            <a:ext cx="10800451" cy="960329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121897" tIns="60932" rIns="121897" bIns="60932" anchor="ctr" anchorCtr="0">
            <a:noAutofit/>
          </a:bodyPr>
          <a:lstStyle/>
          <a:p>
            <a:pPr algn="ctr"/>
            <a:r>
              <a:rPr lang="ru-RU" sz="2700" b="1" dirty="0" smtClean="0">
                <a:solidFill>
                  <a:srgbClr val="1663A4"/>
                </a:solidFill>
                <a:latin typeface="Calibri"/>
                <a:ea typeface="Calibri"/>
                <a:cs typeface="Calibri"/>
                <a:sym typeface="Calibri"/>
              </a:rPr>
              <a:t>К ВЫБОРУ ВОПРОСОВ</a:t>
            </a:r>
            <a:endParaRPr lang="ru-RU" sz="2700" b="1" dirty="0">
              <a:solidFill>
                <a:srgbClr val="1663A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80556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4646" y="647858"/>
            <a:ext cx="10081120" cy="4001091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3600" dirty="0" smtClean="0">
                <a:solidFill>
                  <a:srgbClr val="224B78"/>
                </a:solidFill>
              </a:rPr>
              <a:t>В городе </a:t>
            </a:r>
            <a:r>
              <a:rPr lang="ru-RU" sz="3600" dirty="0" err="1" smtClean="0">
                <a:solidFill>
                  <a:srgbClr val="224B78"/>
                </a:solidFill>
              </a:rPr>
              <a:t>миллионнике</a:t>
            </a:r>
            <a:r>
              <a:rPr lang="ru-RU" sz="3600" dirty="0" smtClean="0">
                <a:solidFill>
                  <a:srgbClr val="224B78"/>
                </a:solidFill>
              </a:rPr>
              <a:t> только 3 аптеки для получения препаратов по программе 14 ВЗН. Аптеки </a:t>
            </a:r>
            <a:r>
              <a:rPr lang="ru-RU" sz="3600" dirty="0" smtClean="0">
                <a:solidFill>
                  <a:srgbClr val="224B78"/>
                </a:solidFill>
              </a:rPr>
              <a:t>в будни работают с </a:t>
            </a:r>
            <a:r>
              <a:rPr lang="ru-RU" sz="3600" dirty="0" smtClean="0">
                <a:solidFill>
                  <a:srgbClr val="224B78"/>
                </a:solidFill>
              </a:rPr>
              <a:t>10 до 16 часов, </a:t>
            </a:r>
            <a:r>
              <a:rPr lang="ru-RU" sz="3600" dirty="0" smtClean="0">
                <a:solidFill>
                  <a:srgbClr val="224B78"/>
                </a:solidFill>
              </a:rPr>
              <a:t>в СБ и ВС не работают. В аптеках большие </a:t>
            </a:r>
            <a:r>
              <a:rPr lang="ru-RU" sz="3600" dirty="0" smtClean="0">
                <a:solidFill>
                  <a:srgbClr val="224B78"/>
                </a:solidFill>
              </a:rPr>
              <a:t>очереди, негде сесть и т.д. </a:t>
            </a:r>
            <a:r>
              <a:rPr lang="ru-RU" sz="3600" dirty="0" smtClean="0">
                <a:solidFill>
                  <a:srgbClr val="224B78"/>
                </a:solidFill>
              </a:rPr>
              <a:t>Какие </a:t>
            </a:r>
            <a:r>
              <a:rPr lang="ru-RU" sz="3600" dirty="0" smtClean="0">
                <a:solidFill>
                  <a:srgbClr val="224B78"/>
                </a:solidFill>
              </a:rPr>
              <a:t>шаги может предпринять НКО для улучшения доступности лекарственного обеспечения?</a:t>
            </a:r>
            <a:endParaRPr lang="ru-RU" sz="3600" dirty="0">
              <a:solidFill>
                <a:srgbClr val="224B78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0" y="0"/>
            <a:ext cx="12190413" cy="6859588"/>
            <a:chOff x="0" y="0"/>
            <a:chExt cx="12190413" cy="6859588"/>
          </a:xfrm>
        </p:grpSpPr>
        <p:pic>
          <p:nvPicPr>
            <p:cNvPr id="5" name="Picture 3" descr="E:\РАБОТА\3 конгресс ВСП\2024\Фир.стиль\лого+бланк\png\ru_logo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8542" y="117426"/>
              <a:ext cx="828000" cy="828000"/>
            </a:xfrm>
            <a:prstGeom prst="rect">
              <a:avLst/>
            </a:prstGeom>
            <a:noFill/>
          </p:spPr>
        </p:pic>
        <p:sp>
          <p:nvSpPr>
            <p:cNvPr id="6" name="Прямоугольник 5"/>
            <p:cNvSpPr/>
            <p:nvPr/>
          </p:nvSpPr>
          <p:spPr>
            <a:xfrm>
              <a:off x="3383596" y="6529512"/>
              <a:ext cx="5423221" cy="3000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588" algn="ctr" defTabSz="914354">
                <a:lnSpc>
                  <a:spcPct val="90000"/>
                </a:lnSpc>
                <a:spcBef>
                  <a:spcPts val="1000"/>
                </a:spcBef>
                <a:buClr>
                  <a:srgbClr val="35A5D6"/>
                </a:buClr>
              </a:pPr>
              <a:r>
                <a:rPr lang="ru-RU" sz="1500" dirty="0">
                  <a:solidFill>
                    <a:srgbClr val="1663A4"/>
                  </a:solidFill>
                  <a:cs typeface="Arial" pitchFamily="34" charset="0"/>
                </a:rPr>
                <a:t>Тренинг общественных экспертов пациентского движения</a:t>
              </a:r>
              <a:endParaRPr lang="ru-RU" sz="1500" dirty="0">
                <a:solidFill>
                  <a:srgbClr val="1663A4"/>
                </a:solidFill>
                <a:ea typeface="+mj-ea"/>
                <a:cs typeface="+mj-cs"/>
              </a:endParaRPr>
            </a:p>
          </p:txBody>
        </p:sp>
        <p:pic>
          <p:nvPicPr>
            <p:cNvPr id="7" name="Picture 2" descr="E:\РАБОТА\3 конгресс ВСП\2024\презентации\05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0" y="5423680"/>
              <a:ext cx="720000" cy="1435908"/>
            </a:xfrm>
            <a:prstGeom prst="rect">
              <a:avLst/>
            </a:prstGeom>
            <a:noFill/>
          </p:spPr>
        </p:pic>
        <p:pic>
          <p:nvPicPr>
            <p:cNvPr id="8" name="Picture 2" descr="E:\РАБОТА\3 конгресс ВСП\2024\презентации\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11460787" y="0"/>
              <a:ext cx="729626" cy="359276"/>
            </a:xfrm>
            <a:prstGeom prst="rect">
              <a:avLst/>
            </a:prstGeom>
            <a:noFill/>
          </p:spPr>
        </p:pic>
        <p:pic>
          <p:nvPicPr>
            <p:cNvPr id="9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1470413" y="5783918"/>
              <a:ext cx="720000" cy="1075670"/>
            </a:xfrm>
            <a:prstGeom prst="rect">
              <a:avLst/>
            </a:prstGeom>
            <a:noFill/>
          </p:spPr>
        </p:pic>
      </p:grpSp>
      <p:sp>
        <p:nvSpPr>
          <p:cNvPr id="10" name="Google Shape;210;p20">
            <a:hlinkClick r:id="rId7" action="ppaction://hlinksldjump"/>
          </p:cNvPr>
          <p:cNvSpPr/>
          <p:nvPr/>
        </p:nvSpPr>
        <p:spPr>
          <a:xfrm>
            <a:off x="685814" y="5416298"/>
            <a:ext cx="10800451" cy="960329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121897" tIns="60932" rIns="121897" bIns="60932" anchor="ctr" anchorCtr="0">
            <a:noAutofit/>
          </a:bodyPr>
          <a:lstStyle/>
          <a:p>
            <a:pPr algn="ctr"/>
            <a:r>
              <a:rPr lang="ru-RU" sz="2700" b="1" dirty="0" smtClean="0">
                <a:solidFill>
                  <a:srgbClr val="1663A4"/>
                </a:solidFill>
                <a:latin typeface="Calibri"/>
                <a:ea typeface="Calibri"/>
                <a:cs typeface="Calibri"/>
                <a:sym typeface="Calibri"/>
              </a:rPr>
              <a:t>К ВЫБОРУ ВОПРОСОВ</a:t>
            </a:r>
            <a:endParaRPr lang="ru-RU" sz="2700" b="1" dirty="0">
              <a:solidFill>
                <a:srgbClr val="1663A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80556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3135</TotalTime>
  <Words>554</Words>
  <Application>Microsoft Office PowerPoint</Application>
  <PresentationFormat>Произвольный</PresentationFormat>
  <Paragraphs>58</Paragraphs>
  <Slides>12</Slides>
  <Notes>10</Notes>
  <HiddenSlides>9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!!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cp:lastModifiedBy>Даниил Черненко</cp:lastModifiedBy>
  <cp:revision>321</cp:revision>
  <dcterms:created xsi:type="dcterms:W3CDTF">2019-11-22T11:09:28Z</dcterms:created>
  <dcterms:modified xsi:type="dcterms:W3CDTF">2024-12-10T12:03:39Z</dcterms:modified>
</cp:coreProperties>
</file>