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6" r:id="rId2"/>
    <p:sldId id="268" r:id="rId3"/>
    <p:sldId id="271" r:id="rId4"/>
    <p:sldId id="272" r:id="rId5"/>
    <p:sldId id="347" r:id="rId6"/>
    <p:sldId id="259" r:id="rId7"/>
    <p:sldId id="358" r:id="rId8"/>
    <p:sldId id="356" r:id="rId9"/>
    <p:sldId id="348" r:id="rId10"/>
    <p:sldId id="355" r:id="rId11"/>
    <p:sldId id="357" r:id="rId12"/>
    <p:sldId id="361" r:id="rId13"/>
    <p:sldId id="267" r:id="rId14"/>
    <p:sldId id="349" r:id="rId15"/>
    <p:sldId id="360" r:id="rId16"/>
  </p:sldIdLst>
  <p:sldSz cx="12192000" cy="6858000"/>
  <p:notesSz cx="6797675" cy="9926638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randis Extended" panose="02000805000000000000" charset="-52"/>
      <p:bold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BC4"/>
    <a:srgbClr val="0E3D74"/>
    <a:srgbClr val="0501CE"/>
    <a:srgbClr val="15E585"/>
    <a:srgbClr val="00C800"/>
    <a:srgbClr val="FC9D96"/>
    <a:srgbClr val="0066FF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01" autoAdjust="0"/>
    <p:restoredTop sz="77838" autoAdjust="0"/>
  </p:normalViewPr>
  <p:slideViewPr>
    <p:cSldViewPr snapToGrid="0">
      <p:cViewPr varScale="1">
        <p:scale>
          <a:sx n="73" d="100"/>
          <a:sy n="73" d="100"/>
        </p:scale>
        <p:origin x="13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30" d="100"/>
          <a:sy n="130" d="100"/>
        </p:scale>
        <p:origin x="1699" y="-238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H:\2024%20&#1043;&#1088;&#1072;&#1085;&#1090;%20&#1042;&#1057;&#1087;%20&#1054;&#1090;&#1074;&#1077;&#1090;&#1089;&#1090;&#1074;&#1077;&#1085;&#1085;&#1099;&#1081;%20&#1087;&#1072;&#1094;&#1080;&#1077;&#1085;&#1090;\&#1054;&#1094;&#1077;&#1085;&#1082;&#1072;\&#1057;&#1074;&#1086;&#1076;%20&#1084;&#1086;&#1085;&#1080;&#1090;&#1086;&#1088;&#1080;&#1085;&#1075;%202025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H:\2024%20&#1043;&#1088;&#1072;&#1085;&#1090;%20&#1042;&#1057;&#1087;%20&#1054;&#1090;&#1074;&#1077;&#1090;&#1089;&#1090;&#1074;&#1077;&#1085;&#1085;&#1099;&#1081;%20&#1087;&#1072;&#1094;&#1080;&#1077;&#1085;&#1090;\&#1054;&#1094;&#1077;&#1085;&#1082;&#1072;\&#1057;&#1074;&#1086;&#1076;%20&#1084;&#1086;&#1085;&#1080;&#1090;&#1086;&#1088;&#1080;&#1085;&#1075;%20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161278472106212"/>
          <c:y val="0"/>
          <c:w val="0.54005545168152524"/>
          <c:h val="0.9998423900716114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Лист3!$C$15:$C$29</c:f>
              <c:strCache>
                <c:ptCount val="15"/>
                <c:pt idx="0">
                  <c:v>Ульяновская область</c:v>
                </c:pt>
                <c:pt idx="1">
                  <c:v>Приморский край</c:v>
                </c:pt>
                <c:pt idx="2">
                  <c:v>Хабаровский край</c:v>
                </c:pt>
                <c:pt idx="3">
                  <c:v>Архангельская область</c:v>
                </c:pt>
                <c:pt idx="4">
                  <c:v>Новосибирская область</c:v>
                </c:pt>
                <c:pt idx="5">
                  <c:v>ХМАО-Югра</c:v>
                </c:pt>
                <c:pt idx="6">
                  <c:v>Красноярский край</c:v>
                </c:pt>
                <c:pt idx="7">
                  <c:v>Республика Бурятия</c:v>
                </c:pt>
                <c:pt idx="8">
                  <c:v>Самарская область</c:v>
                </c:pt>
                <c:pt idx="9">
                  <c:v>Свердловская область</c:v>
                </c:pt>
                <c:pt idx="10">
                  <c:v>Кировская область</c:v>
                </c:pt>
                <c:pt idx="11">
                  <c:v>Липецкая область</c:v>
                </c:pt>
                <c:pt idx="12">
                  <c:v>Омская область</c:v>
                </c:pt>
                <c:pt idx="13">
                  <c:v>Волгоград. обл. Здравствуй</c:v>
                </c:pt>
                <c:pt idx="14">
                  <c:v>Волгоград.обл. Хочу слышать</c:v>
                </c:pt>
              </c:strCache>
            </c:strRef>
          </c:cat>
          <c:val>
            <c:numRef>
              <c:f>Лист3!$F$15:$F$29</c:f>
              <c:numCache>
                <c:formatCode>0.0%</c:formatCode>
                <c:ptCount val="15"/>
                <c:pt idx="0">
                  <c:v>0.41748470883954741</c:v>
                </c:pt>
                <c:pt idx="1">
                  <c:v>0.27859677024712509</c:v>
                </c:pt>
                <c:pt idx="2">
                  <c:v>0.27702367399363653</c:v>
                </c:pt>
                <c:pt idx="3">
                  <c:v>0.21168089467295489</c:v>
                </c:pt>
                <c:pt idx="4">
                  <c:v>0.20713422402247411</c:v>
                </c:pt>
                <c:pt idx="5">
                  <c:v>0.14975671292124712</c:v>
                </c:pt>
                <c:pt idx="6">
                  <c:v>0.13868482082741079</c:v>
                </c:pt>
                <c:pt idx="7">
                  <c:v>0.13794025858225598</c:v>
                </c:pt>
                <c:pt idx="8">
                  <c:v>9.143310909787232E-2</c:v>
                </c:pt>
                <c:pt idx="9">
                  <c:v>7.7967537050105951E-2</c:v>
                </c:pt>
                <c:pt idx="10">
                  <c:v>5.958033594544912E-2</c:v>
                </c:pt>
                <c:pt idx="11">
                  <c:v>5.0766423357664237E-2</c:v>
                </c:pt>
                <c:pt idx="12">
                  <c:v>4.802923112804168E-2</c:v>
                </c:pt>
                <c:pt idx="13">
                  <c:v>4.7407407407407447E-2</c:v>
                </c:pt>
                <c:pt idx="14">
                  <c:v>1.4705882352941256E-2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1-4A57-B1AB-438C2B5B49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451776144"/>
        <c:axId val="451779280"/>
      </c:barChart>
      <c:catAx>
        <c:axId val="45177614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51779280"/>
        <c:crosses val="autoZero"/>
        <c:auto val="1"/>
        <c:lblAlgn val="ctr"/>
        <c:lblOffset val="100"/>
        <c:noMultiLvlLbl val="0"/>
      </c:catAx>
      <c:valAx>
        <c:axId val="451779280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45177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670172347337699"/>
          <c:y val="0"/>
          <c:w val="0.59989519666685032"/>
          <c:h val="0.9998423900716114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Лист3!$C$7:$C$13</c:f>
              <c:strCache>
                <c:ptCount val="7"/>
                <c:pt idx="0">
                  <c:v>СПб Общество Бехтерева</c:v>
                </c:pt>
                <c:pt idx="1">
                  <c:v>Калининград АНБО Интеграция. </c:v>
                </c:pt>
                <c:pt idx="2">
                  <c:v>Новоуральск</c:v>
                </c:pt>
                <c:pt idx="3">
                  <c:v>РРА Надежда</c:v>
                </c:pt>
                <c:pt idx="4">
                  <c:v>Архангельская область</c:v>
                </c:pt>
                <c:pt idx="5">
                  <c:v>СПб АНБО Интеграция</c:v>
                </c:pt>
                <c:pt idx="6">
                  <c:v>Волгоградская область</c:v>
                </c:pt>
              </c:strCache>
            </c:strRef>
          </c:cat>
          <c:val>
            <c:numRef>
              <c:f>Лист3!$F$7:$F$13</c:f>
              <c:numCache>
                <c:formatCode>0.0%</c:formatCode>
                <c:ptCount val="7"/>
                <c:pt idx="0">
                  <c:v>0.29294478527607354</c:v>
                </c:pt>
                <c:pt idx="1">
                  <c:v>0.22160148975791416</c:v>
                </c:pt>
                <c:pt idx="2">
                  <c:v>0.20895522388059692</c:v>
                </c:pt>
                <c:pt idx="3">
                  <c:v>0.15712187958884</c:v>
                </c:pt>
                <c:pt idx="4">
                  <c:v>8.9958158995815996E-2</c:v>
                </c:pt>
                <c:pt idx="5">
                  <c:v>7.275320970042809E-2</c:v>
                </c:pt>
                <c:pt idx="6">
                  <c:v>4.9913941480206517E-2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2F-4C56-A57D-E42584E086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451776144"/>
        <c:axId val="451779280"/>
      </c:barChart>
      <c:catAx>
        <c:axId val="45177614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51779280"/>
        <c:crosses val="autoZero"/>
        <c:auto val="1"/>
        <c:lblAlgn val="ctr"/>
        <c:lblOffset val="100"/>
        <c:noMultiLvlLbl val="0"/>
      </c:catAx>
      <c:valAx>
        <c:axId val="451779280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45177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BFE54-3F17-47B5-BD53-7E6B5299AC3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0FECA-7722-4067-B80B-A4C0A6B77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123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8B902-14A7-44AA-A779-8DCF4E90F17C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19009-79CF-4CA0-B1F8-B5A30E31F5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8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Уважаемые коллеги, поднимите руку, кто в своей практике хотя бы раз сталкивался с ситуацией, когда результат лечения упирался не в технологию, а в неготовность пациента следовать рекомендациям?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9009-79CF-4CA0-B1F8-B5A30E31F57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24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данным Всемирной организации здравоохранения (ВОЗ), почти 50% пациентов с хроническими заболеваниями не соблюдают предписанный им план лечения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9009-79CF-4CA0-B1F8-B5A30E31F57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02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9009-79CF-4CA0-B1F8-B5A30E31F57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69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9009-79CF-4CA0-B1F8-B5A30E31F57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32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7541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483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95A2D-AEF2-4BCE-8137-0CDC1500B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69D747-24FF-433F-A4FC-7A49A2EEF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1668E0-3B0A-4416-BA50-2015ED51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92447-3DF3-4CBA-A25C-9781168F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AF2F8-ECA7-4CDB-B993-C7769E35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60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1E8A9-4BA1-4259-BC26-D1C71D72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6EDC49-3C1C-4610-9049-72DBE40D6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BEC78A-F582-4DEB-AEAF-4BC5BF5C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538097-4D62-469D-BAEC-63EC6043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C7537-9081-4F3F-AF73-34239F3B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6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E06E55-714A-4560-88C0-B87AC9F90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F82DA8-9222-448D-9F92-ED7627DBF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939008-44BE-4C1D-A0FB-AE5A5F6A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2E4FD5-41B5-4B7A-8701-08E7E91B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342F4F-31F3-4A87-8D68-7787C6752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28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FF"/>
          </a:solidFill>
          <a:ln/>
        </p:spPr>
      </p:sp>
    </p:spTree>
    <p:extLst>
      <p:ext uri="{BB962C8B-B14F-4D97-AF65-F5344CB8AC3E}">
        <p14:creationId xmlns:p14="http://schemas.microsoft.com/office/powerpoint/2010/main" val="324825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79F2E-5674-4DA4-BCAD-C318DD0BF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053990-55B2-4985-877C-D42C755D5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D383C5-3509-40EE-8D66-366F0DB18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0ECF5-412A-479F-92A4-FE64CEB35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1B4D9-E75B-4D13-8FC3-40C1729F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36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3864A-87A8-467C-9842-46891B01B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CE3B23-3213-4C13-B0E0-5772CA56E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0271C-21A9-4CFF-9147-F6ABC11D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01537B-96D5-40E4-94AA-E22171A7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DCD8CE-276E-4A6C-B7A5-D9A9B7CC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66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CDEBC-B29A-4E4C-AD0E-84902BCC1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C1E92-24C8-4973-B2D4-24DE5E353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408424-6DAB-4576-8762-07D8BEF7A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9C8B70-9F18-4B3E-A092-6250524E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D88415-9604-41D7-B99E-FEC94548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1F732D-4C8E-46B0-9974-524A589C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1274597" y="139637"/>
            <a:ext cx="855843" cy="85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6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86F5D-D9F5-40DC-9959-54C24992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63BD79-5E56-4870-8864-B41145604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61BB53-CB49-4393-B0C7-6AB437EB5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811DC4-FD54-43F5-A46B-D36F6B926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12E60F-FE3A-41FB-8B4E-3A8E4A55B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41BDDD-9A1C-471A-8737-80E6BF48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03970C-B9B5-4061-8DF0-52B69541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224927B-FB1D-4DBE-98C2-FFA30A6D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1274597" y="139637"/>
            <a:ext cx="855843" cy="85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71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710BC-C168-4811-8B1D-328BC63F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FAD2D-4E4A-40EB-9213-DED3B60F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51528D-24C5-4BDB-BE35-B1D6B990D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E93F7A-C9BA-4FC9-A2D5-F11BE163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F464BF-CD6E-45AB-84E6-07C9EB61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6F51EB-017A-4525-853A-F47BD36F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D8A5E8-1BFB-4B40-AAB2-17B6B367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E5731-69F6-4866-B13E-6346EE01B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3E2EC5-A93C-45D1-849E-AF877FE5B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CEC465-165B-46AF-A8D9-0089A2AD8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B77D1D-A135-4A4E-8C08-81381D40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B96EC0-8AF2-4294-ADA6-C1A04D32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1584CD-1481-451E-A648-64AF7C8E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4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77265-93D6-4202-9699-1B77BD62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8E4A6D-2653-4FA0-9C33-BBB6E1A95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D2F19D-ECBC-4FD9-84BA-B9E35D9A7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04AFCD-FC65-4434-81E9-592E2676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311100-5898-4E62-ACAD-4B3B9D8D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8050A9-207D-4429-8EB4-C021F914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4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93819-F63D-4BD1-B995-928EE5F9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565BD3-685C-4456-A3BF-59D879A76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11FF01-110E-4D54-A8D9-6448D6AE0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81ACF-3DF1-4144-807B-E1A864682853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B83CE6-DF13-4CC5-B6E1-D44AFF9FA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D29F00-7219-4E59-98A6-ED1D9F34C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B8D91-4824-4B85-9AA9-5C7EF283F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2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B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53693B-23CB-47CA-9D6D-207B0C7C2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95" y="1256116"/>
            <a:ext cx="5707173" cy="1977362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5F33DD6-BCDF-4D14-BD43-6AE221D7D7F2}"/>
              </a:ext>
            </a:extLst>
          </p:cNvPr>
          <p:cNvSpPr/>
          <p:nvPr/>
        </p:nvSpPr>
        <p:spPr>
          <a:xfrm>
            <a:off x="1323474" y="3592496"/>
            <a:ext cx="10619873" cy="10513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9B818-D649-4E20-9677-72C04949DC64}"/>
              </a:ext>
            </a:extLst>
          </p:cNvPr>
          <p:cNvSpPr txBox="1"/>
          <p:nvPr/>
        </p:nvSpPr>
        <p:spPr>
          <a:xfrm>
            <a:off x="1532021" y="3643885"/>
            <a:ext cx="10299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Стратегии повышения пациентской ответственности: эффективные практики от НКО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330FFA-623D-43E1-8037-FBFBF88FA8E6}"/>
              </a:ext>
            </a:extLst>
          </p:cNvPr>
          <p:cNvSpPr txBox="1"/>
          <p:nvPr/>
        </p:nvSpPr>
        <p:spPr>
          <a:xfrm>
            <a:off x="3857927" y="5040824"/>
            <a:ext cx="4315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Сергеева Светлана Юрьевна, координатор проектов ВСП </a:t>
            </a:r>
          </a:p>
        </p:txBody>
      </p:sp>
      <p:pic>
        <p:nvPicPr>
          <p:cNvPr id="6" name="Picture 8" descr="E:\РАБОТА\Фонд президентских грантов\vertical\pgrants_logo_gp-vertical.png">
            <a:extLst>
              <a:ext uri="{FF2B5EF4-FFF2-40B4-BE49-F238E27FC236}">
                <a16:creationId xmlns:a16="http://schemas.microsoft.com/office/drawing/2014/main" id="{394FBCC7-FF9D-4599-95B3-06FAD9128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489059" y="260648"/>
            <a:ext cx="1227760" cy="1116000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FFAC2D5-BF97-4C6B-86B9-8717F2665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217" y="406926"/>
            <a:ext cx="968646" cy="969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1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9A24-6CEA-4649-BCE7-DF9CDBA98F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0020" y="307975"/>
            <a:ext cx="9087854" cy="541338"/>
          </a:xfrm>
        </p:spPr>
        <p:txBody>
          <a:bodyPr>
            <a:normAutofit fontScale="90000"/>
          </a:bodyPr>
          <a:lstStyle/>
          <a:p>
            <a:br>
              <a:rPr lang="ru-RU" sz="2400" b="1" dirty="0">
                <a:solidFill>
                  <a:srgbClr val="2AC4B2"/>
                </a:solidFill>
                <a:latin typeface="Gotham Pro" pitchFamily="2" charset="0"/>
                <a:cs typeface="Gotham Pro" pitchFamily="2" charset="0"/>
              </a:rPr>
            </a:br>
            <a:r>
              <a:rPr lang="ru-RU" sz="3100" b="1" dirty="0">
                <a:solidFill>
                  <a:srgbClr val="2AC4B2"/>
                </a:solidFill>
                <a:latin typeface="Gotham Pro" pitchFamily="2" charset="0"/>
                <a:cs typeface="Gotham Pro" pitchFamily="2" charset="0"/>
              </a:rPr>
              <a:t>ОНЛАЙН КУРС «ФОРМИРУЕМ ПОЛЕЗНЫЕ ПРИВЫЧКИ»</a:t>
            </a:r>
            <a:endParaRPr lang="ru-RU" sz="2400" b="1" dirty="0">
              <a:solidFill>
                <a:srgbClr val="2AC4B2"/>
              </a:solidFill>
              <a:latin typeface="Gotham Pro" pitchFamily="2" charset="0"/>
              <a:cs typeface="Gotham Pro" pitchFamily="2" charset="0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C74A8EFB-0513-4BA2-86A6-D9C7C152E31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988"/>
            <a:ext cx="5756275" cy="4610100"/>
          </a:xfrm>
        </p:spPr>
      </p:pic>
      <p:sp>
        <p:nvSpPr>
          <p:cNvPr id="9" name="AutoShape 2" descr="Витрина курсов - начальный курс дополнен мини-курсами с короткими видео для облегчения усвоения материала участниками">
            <a:extLst>
              <a:ext uri="{FF2B5EF4-FFF2-40B4-BE49-F238E27FC236}">
                <a16:creationId xmlns:a16="http://schemas.microsoft.com/office/drawing/2014/main" id="{D4120C2B-54B9-468D-970B-22189B18C7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Витрина курсов - начальный курс дополнен мини-курсами с короткими видео для облегчения усвоения материала участниками">
            <a:extLst>
              <a:ext uri="{FF2B5EF4-FFF2-40B4-BE49-F238E27FC236}">
                <a16:creationId xmlns:a16="http://schemas.microsoft.com/office/drawing/2014/main" id="{F18D1989-BFCB-48D9-ABB1-23198198A9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7A22A8-4A41-49BF-A0EB-48DB87099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529" y="1332137"/>
            <a:ext cx="2195036" cy="31603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015D22-8C59-480F-8F83-EBFC1719D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741" y="2243195"/>
            <a:ext cx="2675740" cy="3824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B59D44-B1AF-4137-8C1E-A577B6E8F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419" y="4214483"/>
            <a:ext cx="2112135" cy="21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9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FD70D-90D7-4AEA-8021-46CDA95CFB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7375" y="304800"/>
            <a:ext cx="10334625" cy="89535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2AC4B2"/>
                </a:solidFill>
                <a:latin typeface="Gotham Pro" pitchFamily="2" charset="0"/>
                <a:cs typeface="Gotham Pro" pitchFamily="2" charset="0"/>
              </a:rPr>
              <a:t>ТРЕКЕР ПРИВЫЧЕК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43AB42C-043A-4495-97AD-810A4AEB246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96835" y="4073142"/>
            <a:ext cx="1854200" cy="1895475"/>
          </a:xfrm>
          <a:prstGeom prst="rect">
            <a:avLst/>
          </a:prstGeom>
        </p:spPr>
      </p:pic>
      <p:pic>
        <p:nvPicPr>
          <p:cNvPr id="9" name="Picture 4" descr="E:\РАБОТА\Сергеева Светлана\Лого ОСЛ 2024\магнит-трекер\магнит-трекер rgb.jpg">
            <a:extLst>
              <a:ext uri="{FF2B5EF4-FFF2-40B4-BE49-F238E27FC236}">
                <a16:creationId xmlns:a16="http://schemas.microsoft.com/office/drawing/2014/main" id="{3DBCD157-AF66-4085-92DF-7467CFEF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8065" y="1353524"/>
            <a:ext cx="7470322" cy="4751162"/>
          </a:xfrm>
          <a:prstGeom prst="rect">
            <a:avLst/>
          </a:prstGeom>
          <a:noFill/>
          <a:ln>
            <a:noFill/>
          </a:ln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2205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C67803-8F74-4FBE-BE69-27B2EEC37C63}"/>
              </a:ext>
            </a:extLst>
          </p:cNvPr>
          <p:cNvSpPr txBox="1"/>
          <p:nvPr/>
        </p:nvSpPr>
        <p:spPr>
          <a:xfrm>
            <a:off x="1797269" y="1397144"/>
            <a:ext cx="9028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Эффективные практики от НКО</a:t>
            </a: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70993D-F101-4DBA-BDF7-B0D1B4F1C6EC}"/>
              </a:ext>
            </a:extLst>
          </p:cNvPr>
          <p:cNvSpPr txBox="1"/>
          <p:nvPr/>
        </p:nvSpPr>
        <p:spPr>
          <a:xfrm>
            <a:off x="1609017" y="3678621"/>
            <a:ext cx="9458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С ними вы уже познакомились в программе тренинга и личном общении</a:t>
            </a:r>
          </a:p>
        </p:txBody>
      </p:sp>
    </p:spTree>
    <p:extLst>
      <p:ext uri="{BB962C8B-B14F-4D97-AF65-F5344CB8AC3E}">
        <p14:creationId xmlns:p14="http://schemas.microsoft.com/office/powerpoint/2010/main" val="112573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/>
          <p:nvPr/>
        </p:nvSpPr>
        <p:spPr>
          <a:xfrm>
            <a:off x="0" y="1"/>
            <a:ext cx="12192000" cy="79375"/>
          </a:xfrm>
          <a:prstGeom prst="rect">
            <a:avLst/>
          </a:prstGeom>
          <a:solidFill>
            <a:srgbClr val="728697"/>
          </a:solidFill>
          <a:ln>
            <a:noFill/>
          </a:ln>
        </p:spPr>
        <p:txBody>
          <a:bodyPr spcFirstLastPara="1" wrap="square" lIns="44650" tIns="22325" rIns="44650" bIns="22325" anchor="t" anchorCtr="0">
            <a:no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9" descr="\\TYRONEMASHINE\webrshare\socmech.ru\Презентация\images\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9224" y="6540158"/>
            <a:ext cx="1706268" cy="23748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13;p2">
            <a:extLst>
              <a:ext uri="{FF2B5EF4-FFF2-40B4-BE49-F238E27FC236}">
                <a16:creationId xmlns:a16="http://schemas.microsoft.com/office/drawing/2014/main" id="{BF743586-A62E-494B-AB9A-ED9850DBCFC5}"/>
              </a:ext>
            </a:extLst>
          </p:cNvPr>
          <p:cNvSpPr txBox="1"/>
          <p:nvPr/>
        </p:nvSpPr>
        <p:spPr>
          <a:xfrm>
            <a:off x="715516" y="6525344"/>
            <a:ext cx="10061004" cy="27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50" tIns="21975" rIns="43950" bIns="21975" anchor="t" anchorCtr="0">
            <a:noAutofit/>
          </a:bodyPr>
          <a:lstStyle/>
          <a:p>
            <a:pPr>
              <a:lnSpc>
                <a:spcPct val="93000"/>
              </a:lnSpc>
              <a:buSzPts val="900"/>
            </a:pPr>
            <a:r>
              <a:rPr lang="en-US" sz="900" dirty="0">
                <a:solidFill>
                  <a:srgbClr val="728697"/>
                </a:solidFill>
              </a:rPr>
              <a:t>Оценка влияния проекта </a:t>
            </a:r>
            <a:r>
              <a:rPr lang="ru-RU" sz="900" dirty="0">
                <a:solidFill>
                  <a:srgbClr val="728697"/>
                </a:solidFill>
              </a:rPr>
              <a:t>«НКО пациентов - ключевой ресурс формирования ответственного поведения людей с хроническими заболеваниями»</a:t>
            </a:r>
          </a:p>
          <a:p>
            <a:pPr>
              <a:lnSpc>
                <a:spcPct val="93000"/>
              </a:lnSpc>
              <a:buSzPts val="900"/>
            </a:pPr>
            <a:r>
              <a:rPr lang="en-US" sz="900" dirty="0" err="1">
                <a:solidFill>
                  <a:srgbClr val="728697"/>
                </a:solidFill>
              </a:rPr>
              <a:t>на</a:t>
            </a:r>
            <a:r>
              <a:rPr lang="en-US" sz="900" dirty="0">
                <a:solidFill>
                  <a:srgbClr val="728697"/>
                </a:solidFill>
              </a:rPr>
              <a:t> </a:t>
            </a:r>
            <a:r>
              <a:rPr lang="en-US" sz="900" dirty="0" err="1">
                <a:solidFill>
                  <a:srgbClr val="728697"/>
                </a:solidFill>
              </a:rPr>
              <a:t>трансформацию</a:t>
            </a:r>
            <a:r>
              <a:rPr lang="en-US" sz="900" dirty="0">
                <a:solidFill>
                  <a:srgbClr val="728697"/>
                </a:solidFill>
              </a:rPr>
              <a:t> </a:t>
            </a:r>
            <a:r>
              <a:rPr lang="en-US" sz="900" dirty="0" err="1">
                <a:solidFill>
                  <a:srgbClr val="728697"/>
                </a:solidFill>
              </a:rPr>
              <a:t>деятельности</a:t>
            </a:r>
            <a:r>
              <a:rPr lang="en-US" sz="900" dirty="0">
                <a:solidFill>
                  <a:srgbClr val="728697"/>
                </a:solidFill>
              </a:rPr>
              <a:t> </a:t>
            </a:r>
            <a:r>
              <a:rPr lang="en-US" sz="900" dirty="0" err="1">
                <a:solidFill>
                  <a:srgbClr val="728697"/>
                </a:solidFill>
              </a:rPr>
              <a:t>пациентских</a:t>
            </a:r>
            <a:r>
              <a:rPr lang="en-US" sz="900" dirty="0">
                <a:solidFill>
                  <a:srgbClr val="728697"/>
                </a:solidFill>
              </a:rPr>
              <a:t> НКО в </a:t>
            </a:r>
            <a:r>
              <a:rPr lang="en-US" sz="900" dirty="0" err="1">
                <a:solidFill>
                  <a:srgbClr val="728697"/>
                </a:solidFill>
              </a:rPr>
              <a:t>формировании</a:t>
            </a:r>
            <a:r>
              <a:rPr lang="en-US" sz="900" dirty="0">
                <a:solidFill>
                  <a:srgbClr val="728697"/>
                </a:solidFill>
              </a:rPr>
              <a:t> </a:t>
            </a:r>
            <a:r>
              <a:rPr lang="en-US" sz="900" dirty="0" err="1">
                <a:solidFill>
                  <a:srgbClr val="728697"/>
                </a:solidFill>
              </a:rPr>
              <a:t>ответственного</a:t>
            </a:r>
            <a:r>
              <a:rPr lang="en-US" sz="900" dirty="0">
                <a:solidFill>
                  <a:srgbClr val="728697"/>
                </a:solidFill>
              </a:rPr>
              <a:t> поведения пациентов</a:t>
            </a:r>
            <a:r>
              <a:rPr lang="ru-RU" sz="900" dirty="0">
                <a:solidFill>
                  <a:srgbClr val="728697"/>
                </a:solidFill>
              </a:rPr>
              <a:t>, 2025 </a:t>
            </a:r>
            <a:endParaRPr sz="900" dirty="0">
              <a:solidFill>
                <a:srgbClr val="728697"/>
              </a:solidFill>
            </a:endParaRPr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9F99301B-2768-4F73-ADFE-7D55746BCC94}"/>
              </a:ext>
            </a:extLst>
          </p:cNvPr>
          <p:cNvSpPr/>
          <p:nvPr/>
        </p:nvSpPr>
        <p:spPr>
          <a:xfrm>
            <a:off x="793791" y="130230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8CD18D46-74D6-4CD2-A3EB-F74363B4418B}"/>
              </a:ext>
            </a:extLst>
          </p:cNvPr>
          <p:cNvSpPr/>
          <p:nvPr/>
        </p:nvSpPr>
        <p:spPr>
          <a:xfrm>
            <a:off x="793790" y="1902455"/>
            <a:ext cx="4861052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FF0000"/>
                </a:solidFill>
              </a:rPr>
              <a:t>Р</a:t>
            </a:r>
            <a:r>
              <a:rPr lang="en-US" sz="2000" b="1" dirty="0" err="1">
                <a:solidFill>
                  <a:srgbClr val="FF0000"/>
                </a:solidFill>
                <a:latin typeface="Nobile" pitchFamily="34" charset="0"/>
              </a:rPr>
              <a:t>ост</a:t>
            </a:r>
            <a:r>
              <a:rPr lang="en-US" sz="2000" b="1" dirty="0">
                <a:solidFill>
                  <a:srgbClr val="FF0000"/>
                </a:solidFill>
                <a:latin typeface="Nobile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obile" pitchFamily="34" charset="0"/>
              </a:rPr>
              <a:t>Индекс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en-US" sz="2000" b="1" dirty="0">
                <a:solidFill>
                  <a:srgbClr val="FF0000"/>
                </a:solidFill>
                <a:latin typeface="Nobile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obile" pitchFamily="34" charset="0"/>
              </a:rPr>
              <a:t>ответственности</a:t>
            </a:r>
            <a:r>
              <a:rPr lang="en-US" sz="2000" b="1" dirty="0">
                <a:solidFill>
                  <a:srgbClr val="FF0000"/>
                </a:solidFill>
                <a:latin typeface="Nobile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obile" pitchFamily="34" charset="0"/>
              </a:rPr>
              <a:t>пациент</a:t>
            </a:r>
            <a:r>
              <a:rPr lang="ru-RU" sz="2000" b="1" dirty="0" err="1">
                <a:solidFill>
                  <a:srgbClr val="FF0000"/>
                </a:solidFill>
              </a:rPr>
              <a:t>ов</a:t>
            </a:r>
            <a:r>
              <a:rPr lang="en-US" sz="2000" b="1" dirty="0">
                <a:solidFill>
                  <a:srgbClr val="FF0000"/>
                </a:solidFill>
                <a:latin typeface="Nobile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по всем НКО – в среднем </a:t>
            </a:r>
            <a:r>
              <a:rPr lang="en-US" sz="2000" b="1" dirty="0" err="1">
                <a:solidFill>
                  <a:srgbClr val="FF0000"/>
                </a:solidFill>
                <a:latin typeface="Nobile" pitchFamily="34" charset="0"/>
              </a:rPr>
              <a:t>на</a:t>
            </a:r>
            <a:r>
              <a:rPr lang="en-US" sz="2000" b="1" dirty="0">
                <a:solidFill>
                  <a:srgbClr val="FF0000"/>
                </a:solidFill>
                <a:latin typeface="Nobile" pitchFamily="34" charset="0"/>
              </a:rPr>
              <a:t> 13</a:t>
            </a:r>
            <a:r>
              <a:rPr lang="ru-RU" sz="2000" b="1" dirty="0">
                <a:solidFill>
                  <a:srgbClr val="FF0000"/>
                </a:solidFill>
              </a:rPr>
              <a:t>,</a:t>
            </a:r>
            <a:r>
              <a:rPr lang="en-US" sz="2000" b="1" dirty="0">
                <a:solidFill>
                  <a:srgbClr val="FF0000"/>
                </a:solidFill>
                <a:latin typeface="Nobile" pitchFamily="34" charset="0"/>
              </a:rPr>
              <a:t>4%. 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5467F900-E456-456F-9DA2-0EF85F568B57}"/>
              </a:ext>
            </a:extLst>
          </p:cNvPr>
          <p:cNvSpPr/>
          <p:nvPr/>
        </p:nvSpPr>
        <p:spPr>
          <a:xfrm>
            <a:off x="756832" y="4476935"/>
            <a:ext cx="416459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0000"/>
              </a:lnSpc>
            </a:pP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Наиболее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заметные изменения (41</a:t>
            </a:r>
            <a:r>
              <a:rPr lang="ru-RU" sz="1600" dirty="0">
                <a:solidFill>
                  <a:srgbClr val="405449"/>
                </a:solidFill>
                <a:latin typeface="Nobile" pitchFamily="34" charset="0"/>
              </a:rPr>
              <a:t>,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7%)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наблюда</a:t>
            </a:r>
            <a:r>
              <a:rPr lang="ru-RU" sz="1600" dirty="0" err="1">
                <a:solidFill>
                  <a:srgbClr val="405449"/>
                </a:solidFill>
                <a:latin typeface="Nobile" pitchFamily="34" charset="0"/>
              </a:rPr>
              <a:t>ются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в Ульяновской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области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,</a:t>
            </a:r>
            <a:r>
              <a:rPr lang="ru-RU" sz="1600" dirty="0">
                <a:solidFill>
                  <a:srgbClr val="405449"/>
                </a:solidFill>
                <a:latin typeface="Nobile" pitchFamily="34" charset="0"/>
              </a:rPr>
              <a:t> где </a:t>
            </a:r>
            <a:r>
              <a:rPr lang="ru-RU" sz="1600" dirty="0" err="1">
                <a:solidFill>
                  <a:srgbClr val="405449"/>
                </a:solidFill>
                <a:latin typeface="Nobile" pitchFamily="34" charset="0"/>
              </a:rPr>
              <a:t>благополучатели</a:t>
            </a:r>
            <a:r>
              <a:rPr lang="ru-RU" sz="1600" dirty="0">
                <a:solidFill>
                  <a:srgbClr val="405449"/>
                </a:solidFill>
                <a:latin typeface="Nobile" pitchFamily="34" charset="0"/>
              </a:rPr>
              <a:t> НКО демонстрируют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значительный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прогресс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ru-RU" sz="1600" dirty="0">
                <a:solidFill>
                  <a:srgbClr val="405449"/>
                </a:solidFill>
                <a:latin typeface="Nobile" pitchFamily="34" charset="0"/>
              </a:rPr>
              <a:t>по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все</a:t>
            </a:r>
            <a:r>
              <a:rPr lang="ru-RU" sz="1600" dirty="0">
                <a:solidFill>
                  <a:srgbClr val="405449"/>
                </a:solidFill>
                <a:latin typeface="Nobile" pitchFamily="34" charset="0"/>
              </a:rPr>
              <a:t>м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блока</a:t>
            </a:r>
            <a:r>
              <a:rPr lang="ru-RU" sz="1600" dirty="0">
                <a:solidFill>
                  <a:srgbClr val="405449"/>
                </a:solidFill>
                <a:latin typeface="Nobile" pitchFamily="34" charset="0"/>
              </a:rPr>
              <a:t>м показателей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ответственности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9AECE33D-AD6E-4F23-A15E-F08F91933E08}"/>
              </a:ext>
            </a:extLst>
          </p:cNvPr>
          <p:cNvGraphicFramePr>
            <a:graphicFrameLocks/>
          </p:cNvGraphicFramePr>
          <p:nvPr/>
        </p:nvGraphicFramePr>
        <p:xfrm>
          <a:off x="6096001" y="1969491"/>
          <a:ext cx="5591174" cy="395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614B44-07E2-4323-823A-B7AC54779CA7}"/>
              </a:ext>
            </a:extLst>
          </p:cNvPr>
          <p:cNvSpPr/>
          <p:nvPr/>
        </p:nvSpPr>
        <p:spPr>
          <a:xfrm>
            <a:off x="5443330" y="1157092"/>
            <a:ext cx="6096000" cy="6752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Рис. 1. Изменения среднего значения Индекса ответственности пациента до и после участия в мероприятиях в рамках 2-й модели </a:t>
            </a:r>
            <a:b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регионам-участникам проекта</a:t>
            </a:r>
            <a:endParaRPr lang="ru-RU" sz="1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Google Shape;218;p9">
            <a:extLst>
              <a:ext uri="{FF2B5EF4-FFF2-40B4-BE49-F238E27FC236}">
                <a16:creationId xmlns:a16="http://schemas.microsoft.com/office/drawing/2014/main" id="{F92E2D8D-4A02-473F-92F3-D0B5D4DC91AE}"/>
              </a:ext>
            </a:extLst>
          </p:cNvPr>
          <p:cNvSpPr txBox="1">
            <a:spLocks/>
          </p:cNvSpPr>
          <p:nvPr/>
        </p:nvSpPr>
        <p:spPr>
          <a:xfrm>
            <a:off x="715516" y="331031"/>
            <a:ext cx="10823815" cy="63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94B606"/>
              </a:buClr>
              <a:buSzPts val="2600"/>
            </a:pPr>
            <a:r>
              <a:rPr lang="ru-RU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</a:rPr>
              <a:t>Влияние на формирование ответственного поведения пациентов: результаты 2-й модели</a:t>
            </a:r>
          </a:p>
        </p:txBody>
      </p:sp>
    </p:spTree>
    <p:extLst>
      <p:ext uri="{BB962C8B-B14F-4D97-AF65-F5344CB8AC3E}">
        <p14:creationId xmlns:p14="http://schemas.microsoft.com/office/powerpoint/2010/main" val="2537657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 txBox="1">
            <a:spLocks noGrp="1"/>
          </p:cNvSpPr>
          <p:nvPr>
            <p:ph type="title"/>
          </p:nvPr>
        </p:nvSpPr>
        <p:spPr>
          <a:xfrm>
            <a:off x="715514" y="331031"/>
            <a:ext cx="11198673" cy="4997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0000"/>
          </a:bodyPr>
          <a:lstStyle/>
          <a:p>
            <a:pPr>
              <a:buClr>
                <a:srgbClr val="94B606"/>
              </a:buClr>
              <a:buSzPts val="2600"/>
            </a:pPr>
            <a:r>
              <a:rPr lang="en-US" sz="2800" dirty="0" err="1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Влияние</a:t>
            </a:r>
            <a:r>
              <a:rPr lang="en-US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 </a:t>
            </a:r>
            <a:r>
              <a:rPr lang="en-US" sz="2800" dirty="0" err="1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на</a:t>
            </a:r>
            <a:r>
              <a:rPr lang="en-US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 </a:t>
            </a:r>
            <a:r>
              <a:rPr lang="ru-RU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формирование ответственного поведения </a:t>
            </a:r>
            <a:r>
              <a:rPr lang="en-US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пациентов: </a:t>
            </a:r>
            <a:r>
              <a:rPr lang="en-US" sz="2800" dirty="0" err="1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результаты</a:t>
            </a:r>
            <a:r>
              <a:rPr lang="en-US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 </a:t>
            </a:r>
            <a:r>
              <a:rPr lang="ru-RU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3</a:t>
            </a:r>
            <a:r>
              <a:rPr lang="en-US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-й </a:t>
            </a:r>
            <a:r>
              <a:rPr lang="en-US" sz="2800" dirty="0" err="1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  <a:cs typeface="+mn-cs"/>
                <a:sym typeface="Calibri"/>
              </a:rPr>
              <a:t>модели</a:t>
            </a:r>
            <a:endParaRPr sz="2800" dirty="0">
              <a:solidFill>
                <a:srgbClr val="0E3D74"/>
              </a:solidFill>
              <a:latin typeface="Grandis Extended" panose="02000805000000000000" pitchFamily="2" charset="-52"/>
              <a:ea typeface="Grandis Extended" panose="02000805000000000000" pitchFamily="2" charset="-52"/>
              <a:cs typeface="+mn-cs"/>
              <a:sym typeface="Calibri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8CD18D46-74D6-4CD2-A3EB-F74363B4418B}"/>
              </a:ext>
            </a:extLst>
          </p:cNvPr>
          <p:cNvSpPr/>
          <p:nvPr/>
        </p:nvSpPr>
        <p:spPr>
          <a:xfrm>
            <a:off x="793791" y="1717237"/>
            <a:ext cx="4304984" cy="238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0000"/>
              </a:lnSpc>
            </a:pPr>
            <a:r>
              <a:rPr lang="en-US" sz="1600" b="1" dirty="0" err="1">
                <a:solidFill>
                  <a:srgbClr val="FF0000"/>
                </a:solidFill>
                <a:latin typeface="Nobile" pitchFamily="34" charset="0"/>
              </a:rPr>
              <a:t>Положительное</a:t>
            </a:r>
            <a:r>
              <a:rPr lang="en-US" sz="1600" b="1" dirty="0">
                <a:solidFill>
                  <a:srgbClr val="FF0000"/>
                </a:solidFill>
                <a:latin typeface="Nobile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Nobile" pitchFamily="34" charset="0"/>
              </a:rPr>
              <a:t>воздействие</a:t>
            </a:r>
            <a:r>
              <a:rPr lang="en-US" sz="1600" b="1" dirty="0">
                <a:solidFill>
                  <a:srgbClr val="FF0000"/>
                </a:solidFill>
                <a:latin typeface="Nobile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Nobile" pitchFamily="34" charset="0"/>
              </a:rPr>
              <a:t>на</a:t>
            </a:r>
            <a:r>
              <a:rPr lang="en-US" sz="1600" b="1" dirty="0">
                <a:solidFill>
                  <a:srgbClr val="FF0000"/>
                </a:solidFill>
                <a:latin typeface="Nobile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Nobile" pitchFamily="34" charset="0"/>
              </a:rPr>
              <a:t>установки</a:t>
            </a:r>
            <a:r>
              <a:rPr lang="en-US" sz="1600" b="1" dirty="0">
                <a:solidFill>
                  <a:srgbClr val="FF0000"/>
                </a:solidFill>
                <a:latin typeface="Nobile" pitchFamily="34" charset="0"/>
              </a:rPr>
              <a:t> и </a:t>
            </a:r>
            <a:r>
              <a:rPr lang="en-US" sz="1600" b="1" dirty="0" err="1">
                <a:solidFill>
                  <a:srgbClr val="FF0000"/>
                </a:solidFill>
                <a:latin typeface="Nobile" pitchFamily="34" charset="0"/>
              </a:rPr>
              <a:t>поведенческие</a:t>
            </a:r>
            <a:r>
              <a:rPr lang="en-US" sz="1600" b="1" dirty="0">
                <a:solidFill>
                  <a:srgbClr val="FF0000"/>
                </a:solidFill>
                <a:latin typeface="Nobile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Nobile" pitchFamily="34" charset="0"/>
              </a:rPr>
              <a:t>стратегии</a:t>
            </a:r>
            <a:r>
              <a:rPr lang="en-US" sz="1600" b="1" dirty="0">
                <a:solidFill>
                  <a:srgbClr val="FF0000"/>
                </a:solidFill>
                <a:latin typeface="Nobile" pitchFamily="34" charset="0"/>
              </a:rPr>
              <a:t> пациентов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, с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заметным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ростом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комплексного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показателя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уровня ответственности</a:t>
            </a:r>
            <a:r>
              <a:rPr lang="ru-RU" sz="1600" dirty="0">
                <a:solidFill>
                  <a:srgbClr val="405449"/>
                </a:solidFill>
                <a:latin typeface="Nobile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1600" dirty="0" err="1">
                <a:solidFill>
                  <a:srgbClr val="FF0000"/>
                </a:solidFill>
                <a:latin typeface="Nobile" pitchFamily="34" charset="0"/>
              </a:rPr>
              <a:t>Индекс</a:t>
            </a:r>
            <a:r>
              <a:rPr lang="en-US" sz="1600" dirty="0">
                <a:solidFill>
                  <a:srgbClr val="FF0000"/>
                </a:solidFill>
                <a:latin typeface="Nobile" pitchFamily="34" charset="0"/>
              </a:rPr>
              <a:t> ответственности </a:t>
            </a:r>
            <a:r>
              <a:rPr lang="en-US" sz="1600" dirty="0" err="1">
                <a:solidFill>
                  <a:srgbClr val="FF0000"/>
                </a:solidFill>
                <a:latin typeface="Nobile" pitchFamily="34" charset="0"/>
              </a:rPr>
              <a:t>пациент</a:t>
            </a:r>
            <a:r>
              <a:rPr lang="ru-RU" sz="1600" dirty="0" err="1">
                <a:solidFill>
                  <a:srgbClr val="FF0000"/>
                </a:solidFill>
                <a:latin typeface="Nobile" pitchFamily="34" charset="0"/>
              </a:rPr>
              <a:t>ов</a:t>
            </a:r>
            <a:r>
              <a:rPr lang="en-US" sz="1600" dirty="0">
                <a:solidFill>
                  <a:srgbClr val="FF0000"/>
                </a:solidFill>
                <a:latin typeface="Nobile" pitchFamily="34" charset="0"/>
              </a:rPr>
              <a:t> в </a:t>
            </a:r>
            <a:r>
              <a:rPr lang="ru-RU" sz="1600" dirty="0">
                <a:solidFill>
                  <a:srgbClr val="FF0000"/>
                </a:solidFill>
                <a:latin typeface="Nobile" pitchFamily="34" charset="0"/>
              </a:rPr>
              <a:t>среднем </a:t>
            </a:r>
            <a:r>
              <a:rPr lang="en-US" sz="1600" dirty="0" err="1">
                <a:solidFill>
                  <a:srgbClr val="FF0000"/>
                </a:solidFill>
                <a:latin typeface="Nobile" pitchFamily="34" charset="0"/>
              </a:rPr>
              <a:t>вырос</a:t>
            </a:r>
            <a:r>
              <a:rPr lang="en-US" sz="1600" dirty="0">
                <a:solidFill>
                  <a:srgbClr val="FF0000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Nobile" pitchFamily="34" charset="0"/>
              </a:rPr>
              <a:t>на</a:t>
            </a:r>
            <a:r>
              <a:rPr lang="en-US" sz="1600" dirty="0">
                <a:solidFill>
                  <a:srgbClr val="FF0000"/>
                </a:solidFill>
                <a:latin typeface="Nobile" pitchFamily="34" charset="0"/>
              </a:rPr>
              <a:t> 15.9%. 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5467F900-E456-456F-9DA2-0EF85F568B57}"/>
              </a:ext>
            </a:extLst>
          </p:cNvPr>
          <p:cNvSpPr/>
          <p:nvPr/>
        </p:nvSpPr>
        <p:spPr>
          <a:xfrm>
            <a:off x="793791" y="4369424"/>
            <a:ext cx="430498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20000"/>
              </a:lnSpc>
            </a:pP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Наибольших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результатов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(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рост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на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29</a:t>
            </a:r>
            <a:r>
              <a:rPr lang="ru-RU" sz="1600" dirty="0">
                <a:solidFill>
                  <a:srgbClr val="405449"/>
                </a:solidFill>
                <a:latin typeface="Nobile" pitchFamily="34" charset="0"/>
              </a:rPr>
              <a:t>,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3%)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добилась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организация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из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Санкт-Петербурга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,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что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свидетельствует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о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высокой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эффективности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программно-наставнического</a:t>
            </a:r>
            <a:r>
              <a:rPr lang="en-US" sz="1600" dirty="0">
                <a:solidFill>
                  <a:srgbClr val="405449"/>
                </a:solidFill>
                <a:latin typeface="Nobile" pitchFamily="34" charset="0"/>
              </a:rPr>
              <a:t> </a:t>
            </a:r>
            <a:r>
              <a:rPr lang="en-US" sz="1600" dirty="0" err="1">
                <a:solidFill>
                  <a:srgbClr val="405449"/>
                </a:solidFill>
                <a:latin typeface="Nobile" pitchFamily="34" charset="0"/>
              </a:rPr>
              <a:t>подхода</a:t>
            </a:r>
            <a:endParaRPr lang="en-US" sz="1600" dirty="0">
              <a:solidFill>
                <a:srgbClr val="405449"/>
              </a:solidFill>
              <a:latin typeface="Nobile" pitchFamily="34" charset="0"/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405449"/>
              </a:solidFill>
              <a:latin typeface="Nobile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614B44-07E2-4323-823A-B7AC54779CA7}"/>
              </a:ext>
            </a:extLst>
          </p:cNvPr>
          <p:cNvSpPr/>
          <p:nvPr/>
        </p:nvSpPr>
        <p:spPr>
          <a:xfrm>
            <a:off x="5671929" y="1602398"/>
            <a:ext cx="6096000" cy="6752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Рис. 2. Изменения среднего значения Индекса ответственности пациента до и после участия в мероприятиях в рамках 3-й модели </a:t>
            </a:r>
            <a:b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регионам-участникам проекта</a:t>
            </a:r>
            <a:endParaRPr lang="ru-RU" sz="1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EAB3D05F-C178-4374-90D6-C6250F7D5CBC}"/>
              </a:ext>
            </a:extLst>
          </p:cNvPr>
          <p:cNvGraphicFramePr>
            <a:graphicFrameLocks/>
          </p:cNvGraphicFramePr>
          <p:nvPr/>
        </p:nvGraphicFramePr>
        <p:xfrm>
          <a:off x="6319629" y="2584177"/>
          <a:ext cx="5448300" cy="2991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Google Shape;216;p9">
            <a:extLst>
              <a:ext uri="{FF2B5EF4-FFF2-40B4-BE49-F238E27FC236}">
                <a16:creationId xmlns:a16="http://schemas.microsoft.com/office/drawing/2014/main" id="{F31F1CFA-3091-4422-AA83-6A0A90E84BF2}"/>
              </a:ext>
            </a:extLst>
          </p:cNvPr>
          <p:cNvSpPr/>
          <p:nvPr/>
        </p:nvSpPr>
        <p:spPr>
          <a:xfrm>
            <a:off x="0" y="1"/>
            <a:ext cx="12192000" cy="79375"/>
          </a:xfrm>
          <a:prstGeom prst="rect">
            <a:avLst/>
          </a:prstGeom>
          <a:solidFill>
            <a:srgbClr val="728697"/>
          </a:solidFill>
          <a:ln>
            <a:noFill/>
          </a:ln>
        </p:spPr>
        <p:txBody>
          <a:bodyPr spcFirstLastPara="1" wrap="square" lIns="44650" tIns="22325" rIns="44650" bIns="22325" anchor="t" anchorCtr="0">
            <a:no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469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46FC3E-7B27-4FE0-8753-28AE80C41E87}"/>
              </a:ext>
            </a:extLst>
          </p:cNvPr>
          <p:cNvSpPr txBox="1"/>
          <p:nvPr/>
        </p:nvSpPr>
        <p:spPr>
          <a:xfrm>
            <a:off x="1299412" y="320848"/>
            <a:ext cx="95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AC4B2"/>
                </a:solidFill>
                <a:ea typeface="+mj-ea"/>
              </a:rPr>
              <a:t>ПРИГЛАШАЕМ В НАШУ КОМАНДУ!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D49602-2C9C-4940-8118-083BE4CBA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91" y="3839633"/>
            <a:ext cx="5582652" cy="2697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65083A-042F-4CF3-9520-CEC535A62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6" y="3788364"/>
            <a:ext cx="5807243" cy="274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C3CA5A-2929-4CFC-9A0D-860948CEA890}"/>
              </a:ext>
            </a:extLst>
          </p:cNvPr>
          <p:cNvSpPr txBox="1"/>
          <p:nvPr/>
        </p:nvSpPr>
        <p:spPr>
          <a:xfrm>
            <a:off x="481263" y="1628274"/>
            <a:ext cx="10878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Семинар 12-15 марта 2026г.</a:t>
            </a:r>
          </a:p>
          <a:p>
            <a:r>
              <a:rPr lang="ru-RU" sz="24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«Конструктор ответственного поведения. </a:t>
            </a:r>
          </a:p>
          <a:p>
            <a:r>
              <a:rPr lang="ru-RU" sz="24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Базовый набор инструментов» </a:t>
            </a:r>
          </a:p>
          <a:p>
            <a:endParaRPr lang="ru-RU" sz="2400" dirty="0">
              <a:solidFill>
                <a:srgbClr val="0E3D74"/>
              </a:solidFill>
              <a:latin typeface="Grandis Extended" panose="02000805000000000000" pitchFamily="2" charset="-52"/>
              <a:ea typeface="Grandis Extended" panose="02000805000000000000" pitchFamily="2" charset="-52"/>
            </a:endParaRPr>
          </a:p>
          <a:p>
            <a:r>
              <a:rPr lang="ru-RU" sz="24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Совместная работы с марта по ноябрь 2026 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531806-98E9-4FA2-B508-3EF16B23F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81" y="489715"/>
            <a:ext cx="3286174" cy="1138559"/>
          </a:xfrm>
          <a:prstGeom prst="rect">
            <a:avLst/>
          </a:prstGeom>
        </p:spPr>
      </p:pic>
      <p:pic>
        <p:nvPicPr>
          <p:cNvPr id="9" name="Picture 8" descr="E:\РАБОТА\Фонд президентских грантов\vertical\pgrants_logo_gp-vertical.png">
            <a:extLst>
              <a:ext uri="{FF2B5EF4-FFF2-40B4-BE49-F238E27FC236}">
                <a16:creationId xmlns:a16="http://schemas.microsoft.com/office/drawing/2014/main" id="{47CFA5D3-3F6F-403B-A305-F2BB853F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340795" y="2000982"/>
            <a:ext cx="1227760" cy="11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9180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6AD5645-D392-475F-A406-D3FD307670DC}"/>
              </a:ext>
            </a:extLst>
          </p:cNvPr>
          <p:cNvSpPr txBox="1"/>
          <p:nvPr/>
        </p:nvSpPr>
        <p:spPr>
          <a:xfrm>
            <a:off x="1981200" y="1688693"/>
            <a:ext cx="903972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477735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B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53693B-23CB-47CA-9D6D-207B0C7C2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149811"/>
            <a:ext cx="3480041" cy="161717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B0E1054-FD60-4014-8FDF-C3FB02D04DA6}"/>
              </a:ext>
            </a:extLst>
          </p:cNvPr>
          <p:cNvSpPr/>
          <p:nvPr/>
        </p:nvSpPr>
        <p:spPr>
          <a:xfrm>
            <a:off x="669511" y="2364402"/>
            <a:ext cx="5426489" cy="3266913"/>
          </a:xfrm>
          <a:prstGeom prst="roundRect">
            <a:avLst>
              <a:gd name="adj" fmla="val 15114"/>
            </a:avLst>
          </a:prstGeom>
          <a:solidFill>
            <a:schemeClr val="bg1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271BD2-3CB5-4052-8F89-8E568665DBE4}"/>
              </a:ext>
            </a:extLst>
          </p:cNvPr>
          <p:cNvSpPr txBox="1"/>
          <p:nvPr/>
        </p:nvSpPr>
        <p:spPr>
          <a:xfrm>
            <a:off x="866274" y="2623957"/>
            <a:ext cx="4817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1</a:t>
            </a:r>
            <a:r>
              <a:rPr lang="en-US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.</a:t>
            </a:r>
            <a:r>
              <a:rPr lang="ru-RU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 </a:t>
            </a:r>
            <a:r>
              <a:rPr lang="ru-RU" sz="20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Отсутствие денег</a:t>
            </a:r>
          </a:p>
          <a:p>
            <a:endParaRPr lang="ru-RU" sz="2800" dirty="0">
              <a:solidFill>
                <a:srgbClr val="0E3D74"/>
              </a:solidFill>
              <a:latin typeface="Grandis Extended" panose="02000805000000000000" pitchFamily="2" charset="-52"/>
              <a:ea typeface="Grandis Extended" panose="02000805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2BCFDC-72B8-4302-AEE4-7FE5B01C7BE8}"/>
              </a:ext>
            </a:extLst>
          </p:cNvPr>
          <p:cNvSpPr txBox="1"/>
          <p:nvPr/>
        </p:nvSpPr>
        <p:spPr>
          <a:xfrm>
            <a:off x="866274" y="3474639"/>
            <a:ext cx="476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2</a:t>
            </a:r>
            <a:r>
              <a:rPr lang="en-US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.</a:t>
            </a:r>
            <a:endParaRPr lang="ru-RU" sz="2800" dirty="0">
              <a:solidFill>
                <a:srgbClr val="0E3D74"/>
              </a:solidFill>
              <a:latin typeface="Grandis Extended" panose="02000805000000000000" pitchFamily="2" charset="-52"/>
              <a:ea typeface="Grandis Extended" panose="02000805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4D90B9-2F22-46C2-8FAA-DA8885BF0702}"/>
              </a:ext>
            </a:extLst>
          </p:cNvPr>
          <p:cNvSpPr txBox="1"/>
          <p:nvPr/>
        </p:nvSpPr>
        <p:spPr>
          <a:xfrm>
            <a:off x="906384" y="4332642"/>
            <a:ext cx="476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3</a:t>
            </a:r>
            <a:r>
              <a:rPr lang="en-US" sz="28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.</a:t>
            </a:r>
            <a:endParaRPr lang="ru-RU" sz="2800" dirty="0">
              <a:solidFill>
                <a:srgbClr val="0E3D74"/>
              </a:solidFill>
              <a:latin typeface="Grandis Extended" panose="02000805000000000000" pitchFamily="2" charset="-52"/>
              <a:ea typeface="Grandis Extended" panose="02000805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154AA7-859A-4F9C-968E-F0D5A31FFCFE}"/>
              </a:ext>
            </a:extLst>
          </p:cNvPr>
          <p:cNvSpPr txBox="1"/>
          <p:nvPr/>
        </p:nvSpPr>
        <p:spPr>
          <a:xfrm>
            <a:off x="1419727" y="3429107"/>
            <a:ext cx="4460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Отсутствие времени у лидеров НКО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2D3FA8-7CDE-4D9D-9337-321C9B8114F0}"/>
              </a:ext>
            </a:extLst>
          </p:cNvPr>
          <p:cNvSpPr txBox="1"/>
          <p:nvPr/>
        </p:nvSpPr>
        <p:spPr>
          <a:xfrm>
            <a:off x="1475874" y="4263860"/>
            <a:ext cx="4460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Низкий уровень мотивации у пациентов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7CDCB5A-EC9C-4A91-A60C-426B9BD2FA06}"/>
              </a:ext>
            </a:extLst>
          </p:cNvPr>
          <p:cNvSpPr/>
          <p:nvPr/>
        </p:nvSpPr>
        <p:spPr>
          <a:xfrm>
            <a:off x="600998" y="444916"/>
            <a:ext cx="5599276" cy="1064391"/>
          </a:xfrm>
          <a:prstGeom prst="roundRect">
            <a:avLst>
              <a:gd name="adj" fmla="val 15114"/>
            </a:avLst>
          </a:prstGeom>
          <a:solidFill>
            <a:schemeClr val="bg1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C4F413-F184-4BE3-B096-0A4C07529349}"/>
              </a:ext>
            </a:extLst>
          </p:cNvPr>
          <p:cNvSpPr txBox="1"/>
          <p:nvPr/>
        </p:nvSpPr>
        <p:spPr>
          <a:xfrm>
            <a:off x="600999" y="583982"/>
            <a:ext cx="5599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206BC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Условия задачи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F129D-9967-4223-98D6-9F0A34C9FE63}"/>
              </a:ext>
            </a:extLst>
          </p:cNvPr>
          <p:cNvSpPr txBox="1"/>
          <p:nvPr/>
        </p:nvSpPr>
        <p:spPr>
          <a:xfrm>
            <a:off x="6585284" y="3352800"/>
            <a:ext cx="13628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02819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B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53693B-23CB-47CA-9D6D-207B0C7C2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39" y="402409"/>
            <a:ext cx="1510921" cy="523488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E539C64-5B8D-46F0-A53D-0267CEBFB7BB}"/>
              </a:ext>
            </a:extLst>
          </p:cNvPr>
          <p:cNvGrpSpPr/>
          <p:nvPr/>
        </p:nvGrpSpPr>
        <p:grpSpPr>
          <a:xfrm>
            <a:off x="529097" y="925897"/>
            <a:ext cx="11274020" cy="5529693"/>
            <a:chOff x="529097" y="1584724"/>
            <a:chExt cx="11255437" cy="4208211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6169249D-DEF7-4310-B8A6-CC47424E43AC}"/>
                </a:ext>
              </a:extLst>
            </p:cNvPr>
            <p:cNvGrpSpPr/>
            <p:nvPr/>
          </p:nvGrpSpPr>
          <p:grpSpPr>
            <a:xfrm>
              <a:off x="529097" y="1584724"/>
              <a:ext cx="4448345" cy="1980000"/>
              <a:chOff x="529097" y="1584724"/>
              <a:chExt cx="4448345" cy="1980000"/>
            </a:xfrm>
          </p:grpSpPr>
          <p:cxnSp>
            <p:nvCxnSpPr>
              <p:cNvPr id="18" name="Прямая со стрелкой 17">
                <a:extLst>
                  <a:ext uri="{FF2B5EF4-FFF2-40B4-BE49-F238E27FC236}">
                    <a16:creationId xmlns:a16="http://schemas.microsoft.com/office/drawing/2014/main" id="{96A310E0-0F16-425D-8878-29CD8D9A7423}"/>
                  </a:ext>
                </a:extLst>
              </p:cNvPr>
              <p:cNvCxnSpPr/>
              <p:nvPr/>
            </p:nvCxnSpPr>
            <p:spPr>
              <a:xfrm>
                <a:off x="4114800" y="2441275"/>
                <a:ext cx="862642" cy="862642"/>
              </a:xfrm>
              <a:prstGeom prst="straightConnector1">
                <a:avLst/>
              </a:prstGeom>
              <a:ln w="57150">
                <a:solidFill>
                  <a:schemeClr val="tx2">
                    <a:lumMod val="20000"/>
                    <a:lumOff val="8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Скругленный прямоугольник 23">
                <a:extLst>
                  <a:ext uri="{FF2B5EF4-FFF2-40B4-BE49-F238E27FC236}">
                    <a16:creationId xmlns:a16="http://schemas.microsoft.com/office/drawing/2014/main" id="{10F9A46F-A4D2-43ED-8ED0-FCB862EA0A60}"/>
                  </a:ext>
                </a:extLst>
              </p:cNvPr>
              <p:cNvSpPr/>
              <p:nvPr/>
            </p:nvSpPr>
            <p:spPr>
              <a:xfrm>
                <a:off x="529097" y="1584724"/>
                <a:ext cx="3780000" cy="1980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ru-RU" b="1" dirty="0">
                    <a:solidFill>
                      <a:schemeClr val="tx2"/>
                    </a:solidFill>
                  </a:rPr>
                  <a:t>СУБЪЕКТНОСТЬ</a:t>
                </a:r>
              </a:p>
              <a:p>
                <a:r>
                  <a:rPr lang="ru-RU" sz="2000" b="1" dirty="0">
                    <a:solidFill>
                      <a:schemeClr val="tx2"/>
                    </a:solidFill>
                  </a:rPr>
                  <a:t>+</a:t>
                </a:r>
                <a:r>
                  <a:rPr lang="ru-RU" b="1" dirty="0">
                    <a:solidFill>
                      <a:schemeClr val="tx2"/>
                    </a:solidFill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</a:rPr>
                  <a:t>участие в определении результата</a:t>
                </a:r>
              </a:p>
              <a:p>
                <a:r>
                  <a:rPr lang="ru-RU" sz="2000" b="1" dirty="0">
                    <a:solidFill>
                      <a:schemeClr val="tx2"/>
                    </a:solidFill>
                  </a:rPr>
                  <a:t>+</a:t>
                </a:r>
                <a:r>
                  <a:rPr lang="ru-RU" b="1" dirty="0">
                    <a:solidFill>
                      <a:schemeClr val="tx2"/>
                    </a:solidFill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</a:rPr>
                  <a:t>участие в принятии решения</a:t>
                </a:r>
              </a:p>
              <a:p>
                <a:r>
                  <a:rPr lang="ru-RU" sz="2000" b="1" dirty="0">
                    <a:solidFill>
                      <a:schemeClr val="tx2"/>
                    </a:solidFill>
                  </a:rPr>
                  <a:t>+</a:t>
                </a:r>
                <a:r>
                  <a:rPr lang="ru-RU" b="1" dirty="0">
                    <a:solidFill>
                      <a:schemeClr val="tx2"/>
                    </a:solidFill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</a:rPr>
                  <a:t>действия по реализации решения</a:t>
                </a:r>
              </a:p>
              <a:p>
                <a:r>
                  <a:rPr lang="ru-RU" sz="2000" b="1" dirty="0">
                    <a:solidFill>
                      <a:schemeClr val="tx2"/>
                    </a:solidFill>
                  </a:rPr>
                  <a:t>+</a:t>
                </a:r>
                <a:r>
                  <a:rPr lang="ru-RU" b="1" dirty="0">
                    <a:solidFill>
                      <a:schemeClr val="tx2"/>
                    </a:solidFill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</a:rPr>
                  <a:t>участие в контроле результата</a:t>
                </a:r>
              </a:p>
            </p:txBody>
          </p:sp>
        </p:grpSp>
        <p:sp>
          <p:nvSpPr>
            <p:cNvPr id="7" name="Скругленный прямоугольник 28">
              <a:extLst>
                <a:ext uri="{FF2B5EF4-FFF2-40B4-BE49-F238E27FC236}">
                  <a16:creationId xmlns:a16="http://schemas.microsoft.com/office/drawing/2014/main" id="{DA768D8B-E4CE-4001-9319-BD96FD8EAD06}"/>
                </a:ext>
              </a:extLst>
            </p:cNvPr>
            <p:cNvSpPr/>
            <p:nvPr/>
          </p:nvSpPr>
          <p:spPr>
            <a:xfrm rot="16200000">
              <a:off x="3083085" y="3509745"/>
              <a:ext cx="4197049" cy="3693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50000">
                  <a:srgbClr val="00B0F0"/>
                </a:gs>
                <a:gs pos="100000">
                  <a:schemeClr val="accent1"/>
                </a:gs>
              </a:gsLst>
              <a:lin ang="0" scaled="1"/>
            </a:gradFill>
          </p:spPr>
          <p:txBody>
            <a:bodyPr wrap="none" anchor="ctr">
              <a:no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ОТВЕТСТВЕННЫЙ ПАЦИЕНТ</a:t>
              </a: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F360B1F-1D1E-43A2-BDCC-AC11E26B68FC}"/>
                </a:ext>
              </a:extLst>
            </p:cNvPr>
            <p:cNvGrpSpPr/>
            <p:nvPr/>
          </p:nvGrpSpPr>
          <p:grpSpPr>
            <a:xfrm>
              <a:off x="529097" y="3807450"/>
              <a:ext cx="4436851" cy="1980000"/>
              <a:chOff x="529097" y="3807450"/>
              <a:chExt cx="4436851" cy="1980000"/>
            </a:xfrm>
          </p:grpSpPr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8D4FC755-2D65-4D0B-8631-6F0DAC1EBDC6}"/>
                  </a:ext>
                </a:extLst>
              </p:cNvPr>
              <p:cNvCxnSpPr/>
              <p:nvPr/>
            </p:nvCxnSpPr>
            <p:spPr>
              <a:xfrm flipV="1">
                <a:off x="4103306" y="4154981"/>
                <a:ext cx="862642" cy="862642"/>
              </a:xfrm>
              <a:prstGeom prst="straightConnector1">
                <a:avLst/>
              </a:prstGeom>
              <a:ln w="57150">
                <a:solidFill>
                  <a:schemeClr val="accent4">
                    <a:lumMod val="20000"/>
                    <a:lumOff val="8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Скругленный прямоугольник 29">
                <a:extLst>
                  <a:ext uri="{FF2B5EF4-FFF2-40B4-BE49-F238E27FC236}">
                    <a16:creationId xmlns:a16="http://schemas.microsoft.com/office/drawing/2014/main" id="{B1FAD774-0E39-4944-BE20-537391C261CA}"/>
                  </a:ext>
                </a:extLst>
              </p:cNvPr>
              <p:cNvSpPr/>
              <p:nvPr/>
            </p:nvSpPr>
            <p:spPr>
              <a:xfrm>
                <a:off x="529097" y="3807450"/>
                <a:ext cx="3780000" cy="1980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ru-RU" b="1" dirty="0">
                    <a:solidFill>
                      <a:schemeClr val="accent4">
                        <a:lumMod val="75000"/>
                      </a:schemeClr>
                    </a:solidFill>
                  </a:rPr>
                  <a:t>СОТРУДНИЧЕСТВО</a:t>
                </a:r>
              </a:p>
              <a:p>
                <a:r>
                  <a:rPr lang="ru-RU" sz="2000" b="1" dirty="0">
                    <a:solidFill>
                      <a:schemeClr val="accent4">
                        <a:lumMod val="75000"/>
                      </a:schemeClr>
                    </a:solidFill>
                  </a:rPr>
                  <a:t>+</a:t>
                </a:r>
                <a:r>
                  <a:rPr lang="ru-RU" b="1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ru-RU" sz="1600" dirty="0">
                    <a:solidFill>
                      <a:schemeClr val="accent4">
                        <a:lumMod val="75000"/>
                      </a:schemeClr>
                    </a:solidFill>
                  </a:rPr>
                  <a:t>согласование результата субъектами</a:t>
                </a:r>
              </a:p>
              <a:p>
                <a:r>
                  <a:rPr lang="ru-RU" sz="2000" b="1" dirty="0">
                    <a:solidFill>
                      <a:schemeClr val="accent4">
                        <a:lumMod val="75000"/>
                      </a:schemeClr>
                    </a:solidFill>
                  </a:rPr>
                  <a:t>+</a:t>
                </a:r>
                <a:r>
                  <a:rPr lang="ru-RU" b="1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ru-RU" sz="1600" dirty="0">
                    <a:solidFill>
                      <a:schemeClr val="accent4">
                        <a:lumMod val="75000"/>
                      </a:schemeClr>
                    </a:solidFill>
                  </a:rPr>
                  <a:t>распределение зон ответственности за согласованный результат</a:t>
                </a:r>
              </a:p>
              <a:p>
                <a:r>
                  <a:rPr lang="ru-RU" sz="2000" b="1" dirty="0">
                    <a:solidFill>
                      <a:schemeClr val="accent4">
                        <a:lumMod val="75000"/>
                      </a:schemeClr>
                    </a:solidFill>
                  </a:rPr>
                  <a:t>+</a:t>
                </a:r>
                <a:r>
                  <a:rPr lang="ru-RU" b="1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ru-RU" sz="1600" dirty="0">
                    <a:solidFill>
                      <a:schemeClr val="accent4">
                        <a:lumMod val="75000"/>
                      </a:schemeClr>
                    </a:solidFill>
                  </a:rPr>
                  <a:t>достижение согласованного результата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77B27D9-F7FD-4DA8-91A1-2191E59ECA92}"/>
                </a:ext>
              </a:extLst>
            </p:cNvPr>
            <p:cNvGrpSpPr/>
            <p:nvPr/>
          </p:nvGrpSpPr>
          <p:grpSpPr>
            <a:xfrm>
              <a:off x="5503662" y="1920543"/>
              <a:ext cx="6280872" cy="3420000"/>
              <a:chOff x="5503662" y="1920543"/>
              <a:chExt cx="6280872" cy="342000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D275A36F-4337-49E4-A109-DA9D4F49377C}"/>
                  </a:ext>
                </a:extLst>
              </p:cNvPr>
              <p:cNvSpPr/>
              <p:nvPr/>
            </p:nvSpPr>
            <p:spPr>
              <a:xfrm>
                <a:off x="5506538" y="1958522"/>
                <a:ext cx="4608000" cy="104400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anchor="ctr">
                <a:no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ru-RU" sz="1600" dirty="0">
                    <a:solidFill>
                      <a:schemeClr val="bg1"/>
                    </a:solidFill>
                  </a:rPr>
                  <a:t>осознает зависимость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состояния здоровья от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собственного поведения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или действий</a:t>
                </a: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8031B322-6333-47EE-AF36-E908E6D6ED76}"/>
                  </a:ext>
                </a:extLst>
              </p:cNvPr>
              <p:cNvSpPr/>
              <p:nvPr/>
            </p:nvSpPr>
            <p:spPr>
              <a:xfrm>
                <a:off x="5503662" y="3105834"/>
                <a:ext cx="4608000" cy="104400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anchor="ctr">
                <a:no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ru-RU" sz="1600" dirty="0">
                    <a:solidFill>
                      <a:schemeClr val="bg1"/>
                    </a:solidFill>
                  </a:rPr>
                  <a:t>готов к осознанному выбору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предлагаемых специалистами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решений по поддержанию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своего здоровья</a:t>
                </a: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2828D922-2E8A-4C99-8A4E-F4F7C040B398}"/>
                  </a:ext>
                </a:extLst>
              </p:cNvPr>
              <p:cNvSpPr/>
              <p:nvPr/>
            </p:nvSpPr>
            <p:spPr>
              <a:xfrm>
                <a:off x="5506538" y="4270401"/>
                <a:ext cx="4608000" cy="104400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anchor="ctr">
                <a:no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ru-RU" sz="1600" dirty="0">
                    <a:solidFill>
                      <a:schemeClr val="bg1"/>
                    </a:solidFill>
                  </a:rPr>
                  <a:t>следует согласованной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со специалистами стратегии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поведения для достижения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согласованного результата</a:t>
                </a:r>
              </a:p>
            </p:txBody>
          </p:sp>
          <p:pic>
            <p:nvPicPr>
              <p:cNvPr id="15" name="Picture 3" descr="E:\РАБОТА\картинки\врачи-пациенты\e7b279be6a862d254f0e7cc4dde2874e_XL.jpg">
                <a:extLst>
                  <a:ext uri="{FF2B5EF4-FFF2-40B4-BE49-F238E27FC236}">
                    <a16:creationId xmlns:a16="http://schemas.microsoft.com/office/drawing/2014/main" id="{16503E99-0648-4486-AE74-CD1A427B39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931" r="23756"/>
              <a:stretch>
                <a:fillRect/>
              </a:stretch>
            </p:blipFill>
            <p:spPr bwMode="auto">
              <a:xfrm>
                <a:off x="8358983" y="1920543"/>
                <a:ext cx="3425551" cy="342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  <a:prstDash val="sysDot"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3865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58569A-7DF9-416F-BB96-52015E542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824309"/>
            <a:ext cx="9897666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ru-RU" sz="3600" dirty="0">
                <a:solidFill>
                  <a:srgbClr val="0E3D74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ТРИ модели работы НКО</a:t>
            </a:r>
            <a:endParaRPr lang="en-US" sz="3600" dirty="0">
              <a:solidFill>
                <a:srgbClr val="0E3D74"/>
              </a:solidFill>
              <a:latin typeface="Grandis Extended" panose="02000805000000000000" pitchFamily="2" charset="-52"/>
              <a:ea typeface="Grandis Extended" panose="02000805000000000000" pitchFamily="2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403116" y="3820511"/>
            <a:ext cx="346303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Структурированная коммуникация «один на один» </a:t>
            </a:r>
            <a:r>
              <a:rPr lang="en-US" sz="1292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 три шага: контакт, передача информации/алгоритма, </a:t>
            </a:r>
            <a:r>
              <a:rPr lang="en-US" sz="1292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распределение ответственности и фиксация следующего шага.</a:t>
            </a:r>
            <a:r>
              <a:rPr lang="en-US" sz="1292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Профессиональная методика ЛПС.</a:t>
            </a:r>
            <a:endParaRPr lang="en-US" sz="1292" dirty="0"/>
          </a:p>
        </p:txBody>
      </p:sp>
      <p:sp>
        <p:nvSpPr>
          <p:cNvPr id="9" name="Text 5"/>
          <p:cNvSpPr/>
          <p:nvPr/>
        </p:nvSpPr>
        <p:spPr>
          <a:xfrm>
            <a:off x="4302530" y="3829944"/>
            <a:ext cx="343960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Групповая работа и Поддерживающая Информационная Программа (ПИП) </a:t>
            </a:r>
            <a:r>
              <a:rPr lang="en-US" sz="1292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 социальным контролем и взаимным подкреплением норм ответственного поведения. Встраивание новых форм в текущую деятельность НКО.</a:t>
            </a:r>
            <a:endParaRPr lang="en-US" sz="1292" dirty="0"/>
          </a:p>
        </p:txBody>
      </p:sp>
      <p:sp>
        <p:nvSpPr>
          <p:cNvPr id="12" name="Text 7"/>
          <p:cNvSpPr/>
          <p:nvPr/>
        </p:nvSpPr>
        <p:spPr>
          <a:xfrm>
            <a:off x="8468719" y="3829943"/>
            <a:ext cx="3439609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Закрытые программы повышения ответственности </a:t>
            </a:r>
            <a:r>
              <a:rPr lang="en-US" sz="1292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 учебными модулями, практикой формирования полезных привычек, трекерами и сертификацией прогресса участника.</a:t>
            </a:r>
            <a:endParaRPr lang="en-US" sz="1292" dirty="0"/>
          </a:p>
        </p:txBody>
      </p:sp>
      <p:sp>
        <p:nvSpPr>
          <p:cNvPr id="13" name="Text 8"/>
          <p:cNvSpPr/>
          <p:nvPr/>
        </p:nvSpPr>
        <p:spPr>
          <a:xfrm>
            <a:off x="226653" y="5768974"/>
            <a:ext cx="11869094" cy="801704"/>
          </a:xfrm>
          <a:prstGeom prst="rect">
            <a:avLst/>
          </a:prstGeom>
          <a:solidFill>
            <a:srgbClr val="206BC4"/>
          </a:solidFill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endParaRPr lang="ru-RU" sz="1400" b="1" dirty="0">
              <a:solidFill>
                <a:schemeClr val="bg1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2083"/>
              </a:lnSpc>
            </a:pPr>
            <a:r>
              <a:rPr lang="en-US" sz="1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 каждой модели закреплены «точки </a:t>
            </a:r>
            <a:r>
              <a:rPr lang="en-US" sz="1400" b="1" dirty="0" err="1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контакта</a:t>
            </a:r>
            <a:r>
              <a:rPr lang="en-US" sz="1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»</a:t>
            </a:r>
            <a:r>
              <a:rPr lang="ru-RU" sz="1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</a:t>
            </a:r>
            <a:r>
              <a:rPr lang="en-US" sz="1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мониторинг для обратной связи и корректировки </a:t>
            </a:r>
            <a:r>
              <a:rPr lang="en-US" sz="1400" b="1" dirty="0" err="1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индивидуальных</a:t>
            </a:r>
            <a:r>
              <a:rPr lang="en-US" sz="1400" b="1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планов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021DD5A-2565-4CF5-AFFA-65C06595F71E}"/>
              </a:ext>
            </a:extLst>
          </p:cNvPr>
          <p:cNvSpPr/>
          <p:nvPr/>
        </p:nvSpPr>
        <p:spPr>
          <a:xfrm>
            <a:off x="226653" y="2690120"/>
            <a:ext cx="3706385" cy="801704"/>
          </a:xfrm>
          <a:prstGeom prst="roundRect">
            <a:avLst>
              <a:gd name="adj" fmla="val 50000"/>
            </a:avLst>
          </a:prstGeom>
          <a:solidFill>
            <a:srgbClr val="206BC4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6733BA-243C-4F05-B067-E5DDE0249B85}"/>
              </a:ext>
            </a:extLst>
          </p:cNvPr>
          <p:cNvSpPr txBox="1"/>
          <p:nvPr/>
        </p:nvSpPr>
        <p:spPr>
          <a:xfrm>
            <a:off x="376989" y="2695069"/>
            <a:ext cx="3556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1: </a:t>
            </a:r>
            <a:r>
              <a:rPr lang="en-US" dirty="0" err="1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Формирующая</a:t>
            </a:r>
            <a:r>
              <a:rPr lang="en-US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 </a:t>
            </a:r>
            <a:endParaRPr lang="ru-RU" dirty="0">
              <a:solidFill>
                <a:schemeClr val="bg1"/>
              </a:solidFill>
              <a:latin typeface="Grandis Extended" panose="02000805000000000000" pitchFamily="2" charset="-52"/>
              <a:ea typeface="Grandis Extended" panose="02000805000000000000" pitchFamily="2" charset="-52"/>
            </a:endParaRPr>
          </a:p>
          <a:p>
            <a:r>
              <a:rPr lang="ru-RU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к</a:t>
            </a:r>
            <a:r>
              <a:rPr lang="en-US" dirty="0" err="1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онсультация</a:t>
            </a:r>
            <a:endParaRPr lang="en-US" dirty="0">
              <a:solidFill>
                <a:schemeClr val="bg1"/>
              </a:solidFill>
              <a:latin typeface="Grandis Extended" panose="02000805000000000000" pitchFamily="2" charset="-52"/>
              <a:ea typeface="Grandis Extended" panose="02000805000000000000" pitchFamily="2" charset="-52"/>
            </a:endParaRPr>
          </a:p>
          <a:p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6E0893C-54A5-4ED0-8635-5FF3C9FB7871}"/>
              </a:ext>
            </a:extLst>
          </p:cNvPr>
          <p:cNvSpPr/>
          <p:nvPr/>
        </p:nvSpPr>
        <p:spPr>
          <a:xfrm>
            <a:off x="4217541" y="2658041"/>
            <a:ext cx="3855194" cy="801704"/>
          </a:xfrm>
          <a:prstGeom prst="roundRect">
            <a:avLst>
              <a:gd name="adj" fmla="val 50000"/>
            </a:avLst>
          </a:prstGeom>
          <a:solidFill>
            <a:srgbClr val="206BC4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BC5D3D9-B72D-48EF-BC73-A672BF7C9335}"/>
              </a:ext>
            </a:extLst>
          </p:cNvPr>
          <p:cNvSpPr/>
          <p:nvPr/>
        </p:nvSpPr>
        <p:spPr>
          <a:xfrm>
            <a:off x="8424161" y="2674080"/>
            <a:ext cx="3597862" cy="801704"/>
          </a:xfrm>
          <a:prstGeom prst="roundRect">
            <a:avLst>
              <a:gd name="adj" fmla="val 50000"/>
            </a:avLst>
          </a:prstGeom>
          <a:solidFill>
            <a:srgbClr val="206BC4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90AD06-F390-4574-96F9-581EA293EB00}"/>
              </a:ext>
            </a:extLst>
          </p:cNvPr>
          <p:cNvSpPr txBox="1"/>
          <p:nvPr/>
        </p:nvSpPr>
        <p:spPr>
          <a:xfrm>
            <a:off x="4302530" y="2775209"/>
            <a:ext cx="385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2. </a:t>
            </a:r>
            <a:r>
              <a:rPr lang="en-US" dirty="0" err="1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Регулярно</a:t>
            </a:r>
            <a:r>
              <a:rPr lang="en-US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-</a:t>
            </a:r>
            <a:r>
              <a:rPr lang="ru-RU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п</a:t>
            </a:r>
            <a:r>
              <a:rPr lang="en-US" dirty="0" err="1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роцессная</a:t>
            </a:r>
            <a:endParaRPr lang="ru-RU" dirty="0">
              <a:solidFill>
                <a:schemeClr val="bg1"/>
              </a:solidFill>
              <a:latin typeface="Grandis Extended" panose="02000805000000000000" pitchFamily="2" charset="-52"/>
              <a:ea typeface="Grandis Extended" panose="02000805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B37CAA-0D81-4CAE-91BE-1F66CF244580}"/>
              </a:ext>
            </a:extLst>
          </p:cNvPr>
          <p:cNvSpPr txBox="1"/>
          <p:nvPr/>
        </p:nvSpPr>
        <p:spPr>
          <a:xfrm>
            <a:off x="8468720" y="2751216"/>
            <a:ext cx="372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3. </a:t>
            </a:r>
            <a:r>
              <a:rPr lang="en-US" dirty="0" err="1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Программно</a:t>
            </a:r>
            <a:r>
              <a:rPr lang="en-US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-</a:t>
            </a:r>
            <a:r>
              <a:rPr lang="ru-RU" dirty="0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ц</a:t>
            </a:r>
            <a:r>
              <a:rPr lang="en-US" dirty="0" err="1">
                <a:solidFill>
                  <a:schemeClr val="bg1"/>
                </a:solidFill>
                <a:latin typeface="Grandis Extended" panose="02000805000000000000" pitchFamily="2" charset="-52"/>
                <a:ea typeface="Grandis Extended" panose="02000805000000000000" pitchFamily="2" charset="-52"/>
              </a:rPr>
              <a:t>елевая</a:t>
            </a:r>
            <a:endParaRPr lang="ru-RU" dirty="0">
              <a:solidFill>
                <a:schemeClr val="bg1"/>
              </a:solidFill>
              <a:latin typeface="Grandis Extended" panose="02000805000000000000" pitchFamily="2" charset="-52"/>
              <a:ea typeface="Grandis Extended" panose="02000805000000000000" pitchFamily="2" charset="-5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E62BB6D-B924-4F7C-B548-70F23FC91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621" y="393462"/>
            <a:ext cx="1867587" cy="6470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2FF5C-9A24-4597-B606-6F9D5F09F8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7726" y="242888"/>
            <a:ext cx="8133849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AC4B2"/>
                </a:solidFill>
                <a:latin typeface="Gotham Pro" pitchFamily="2" charset="0"/>
                <a:cs typeface="Gotham Pro" pitchFamily="2" charset="0"/>
              </a:rPr>
              <a:t>ТЕСТ ПО ИЗМЕРЕНИЮ ЛИЧНОГО УРОВНЯ ОТВЕТСТВЕННОСТИ</a:t>
            </a:r>
            <a:br>
              <a:rPr lang="ru-RU" sz="3200" b="1" dirty="0">
                <a:solidFill>
                  <a:srgbClr val="2AC4B2"/>
                </a:solidFill>
                <a:latin typeface="Gotham Pro" pitchFamily="2" charset="0"/>
                <a:cs typeface="Gotham Pro" pitchFamily="2" charset="0"/>
              </a:rPr>
            </a:br>
            <a:endParaRPr lang="ru-RU" sz="3200" dirty="0"/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52249255-64D8-4BF6-9B1D-C0D008035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184" y="4065225"/>
            <a:ext cx="1900211" cy="18955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D35236-1328-4ACA-B375-681D02A2A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93" y="1881673"/>
            <a:ext cx="7876562" cy="38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0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1D0BF-DE79-4E57-8B82-64B2DE8DB5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5642" y="365125"/>
            <a:ext cx="8213558" cy="5334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2AC4B2"/>
                </a:solidFill>
                <a:latin typeface="Gotham Pro" pitchFamily="2" charset="0"/>
                <a:cs typeface="Gotham Pro" pitchFamily="2" charset="0"/>
              </a:rPr>
              <a:t>ТЕСТ ПО ЗНАНИЮ ПРАВ ПАЦИЕНТОВ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DC8857-527D-4EC9-BC39-92403EDA3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24" y="4526894"/>
            <a:ext cx="1758042" cy="17580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1187F4-4EEE-484A-86F6-92E379445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545" y="1246013"/>
            <a:ext cx="6993341" cy="49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8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B2BCDA7D-BA28-40DA-BD89-A25B3F29C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77516" y="168275"/>
            <a:ext cx="8639509" cy="7620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ru-RU" sz="3200" b="1" dirty="0">
                <a:solidFill>
                  <a:srgbClr val="2AC4B2"/>
                </a:solidFill>
                <a:latin typeface="Gotham Pro" pitchFamily="2" charset="0"/>
                <a:cs typeface="Gotham Pro" pitchFamily="2" charset="0"/>
              </a:rPr>
              <a:t>БЛОКНОТ ОТВЕТСТВЕННОГО ПАЦИЕНТА</a:t>
            </a:r>
            <a:br>
              <a:rPr lang="ru-RU" sz="2400" b="1" dirty="0"/>
            </a:br>
            <a:endParaRPr lang="ru-RU" sz="2400" b="1" dirty="0">
              <a:solidFill>
                <a:srgbClr val="2AC4B2"/>
              </a:solidFill>
              <a:latin typeface="Gotham Pro" pitchFamily="2" charset="0"/>
              <a:cs typeface="Gotham Pro" pitchFamily="2" charset="0"/>
            </a:endParaRPr>
          </a:p>
        </p:txBody>
      </p:sp>
      <p:pic>
        <p:nvPicPr>
          <p:cNvPr id="4098" name="Picture 2" descr="E:\РАБОТА\Сергеева Светлана\Лого ОСЛ 2024\блокнот\обложк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427" y="1115869"/>
            <a:ext cx="3711543" cy="5265573"/>
          </a:xfrm>
          <a:prstGeom prst="rect">
            <a:avLst/>
          </a:prstGeom>
          <a:noFill/>
          <a:ln>
            <a:noFill/>
          </a:ln>
          <a:effectLst>
            <a:outerShdw blurRad="1270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8C1670-B930-4B89-BDEA-583A1ECB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663" y="4552728"/>
            <a:ext cx="1792655" cy="18287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C515ED-3553-41D6-9BBB-B9CD33EB8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001" y="1072120"/>
            <a:ext cx="4371981" cy="54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47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4680</TotalTime>
  <Words>545</Words>
  <Application>Microsoft Office PowerPoint</Application>
  <PresentationFormat>Широкоэкранный</PresentationFormat>
  <Paragraphs>64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Calibri</vt:lpstr>
      <vt:lpstr>Open Sans</vt:lpstr>
      <vt:lpstr>Arial</vt:lpstr>
      <vt:lpstr>Gotham Pro</vt:lpstr>
      <vt:lpstr>Nobile</vt:lpstr>
      <vt:lpstr>Grandis Extended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ПО ИЗМЕРЕНИЮ ЛИЧНОГО УРОВНЯ ОТВЕТСТВЕННОСТИ </vt:lpstr>
      <vt:lpstr>ТЕСТ ПО ЗНАНИЮ ПРАВ ПАЦИЕНТОВ</vt:lpstr>
      <vt:lpstr>БЛОКНОТ ОТВЕТСТВЕННОГО ПАЦИЕНТА </vt:lpstr>
      <vt:lpstr> ОНЛАЙН КУРС «ФОРМИРУЕМ ПОЛЕЗНЫЕ ПРИВЫЧКИ»</vt:lpstr>
      <vt:lpstr>ТРЕКЕР ПРИВЫЧЕК</vt:lpstr>
      <vt:lpstr>Презентация PowerPoint</vt:lpstr>
      <vt:lpstr>Презентация PowerPoint</vt:lpstr>
      <vt:lpstr>Влияние на формирование ответственного поведения пациентов: результаты 3-й модели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Арт-дирекция. Текущее состояние</dc:title>
  <dc:creator>Яруллин Айнур Рафкатович</dc:creator>
  <cp:lastModifiedBy>ВСП</cp:lastModifiedBy>
  <cp:revision>102</cp:revision>
  <cp:lastPrinted>2025-02-12T16:15:50Z</cp:lastPrinted>
  <dcterms:created xsi:type="dcterms:W3CDTF">2025-02-11T13:43:13Z</dcterms:created>
  <dcterms:modified xsi:type="dcterms:W3CDTF">2025-11-25T12:43:28Z</dcterms:modified>
</cp:coreProperties>
</file>