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315" r:id="rId2"/>
    <p:sldId id="311" r:id="rId3"/>
    <p:sldId id="320" r:id="rId4"/>
    <p:sldId id="324" r:id="rId5"/>
    <p:sldId id="321" r:id="rId6"/>
    <p:sldId id="323" r:id="rId7"/>
    <p:sldId id="322" r:id="rId8"/>
    <p:sldId id="325" r:id="rId9"/>
    <p:sldId id="319" r:id="rId10"/>
  </p:sldIdLst>
  <p:sldSz cx="12190413" cy="6859588"/>
  <p:notesSz cx="6858000" cy="9144000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8DC"/>
    <a:srgbClr val="00ADD9"/>
    <a:srgbClr val="1563A4"/>
    <a:srgbClr val="F79646"/>
    <a:srgbClr val="A64744"/>
    <a:srgbClr val="933F56"/>
    <a:srgbClr val="8064A2"/>
    <a:srgbClr val="004985"/>
    <a:srgbClr val="1663A4"/>
    <a:srgbClr val="C9D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86441" autoAdjust="0"/>
  </p:normalViewPr>
  <p:slideViewPr>
    <p:cSldViewPr>
      <p:cViewPr varScale="1">
        <p:scale>
          <a:sx n="111" d="100"/>
          <a:sy n="111" d="100"/>
        </p:scale>
        <p:origin x="834" y="96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E9531-5F02-41AE-A0A9-D66042F0A8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83588-6B53-4001-A178-6C57A1AA8113}">
      <dgm:prSet phldrT="[Текст]" custT="1"/>
      <dgm:spPr/>
      <dgm:t>
        <a:bodyPr/>
        <a:lstStyle/>
        <a:p>
          <a:r>
            <a:rPr lang="ru-RU" sz="2800" b="0" i="0" dirty="0">
              <a:effectLst/>
              <a:latin typeface="Helvetica Neue"/>
            </a:rPr>
            <a:t>Сбор мнений членов сообщества</a:t>
          </a:r>
          <a:endParaRPr lang="ru-RU" sz="2800" dirty="0"/>
        </a:p>
      </dgm:t>
    </dgm:pt>
    <dgm:pt modelId="{397F6237-C549-4B76-8F50-88A1AF06A3C1}" type="parTrans" cxnId="{1B645BE8-4AE4-4376-9B38-5F72B99ABC13}">
      <dgm:prSet/>
      <dgm:spPr/>
      <dgm:t>
        <a:bodyPr/>
        <a:lstStyle/>
        <a:p>
          <a:endParaRPr lang="ru-RU"/>
        </a:p>
      </dgm:t>
    </dgm:pt>
    <dgm:pt modelId="{B00041F1-450E-4319-B260-EA17FBA556E3}" type="sibTrans" cxnId="{1B645BE8-4AE4-4376-9B38-5F72B99ABC13}">
      <dgm:prSet/>
      <dgm:spPr/>
      <dgm:t>
        <a:bodyPr/>
        <a:lstStyle/>
        <a:p>
          <a:endParaRPr lang="ru-RU"/>
        </a:p>
      </dgm:t>
    </dgm:pt>
    <dgm:pt modelId="{860BDC1F-779D-40D8-8891-132EBD356719}">
      <dgm:prSet phldrT="[Текст]"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>
              <a:solidFill>
                <a:prstClr val="white"/>
              </a:solidFill>
              <a:effectLst/>
              <a:latin typeface="Helvetica Neue"/>
              <a:ea typeface="+mn-ea"/>
              <a:cs typeface="+mn-cs"/>
            </a:rPr>
            <a:t>Упрощение процесса принятия решений</a:t>
          </a:r>
        </a:p>
      </dgm:t>
    </dgm:pt>
    <dgm:pt modelId="{267CF58F-8FB2-4B8E-B5ED-6FB70D223A1E}" type="parTrans" cxnId="{C9DAED96-CCBF-4C06-A00C-DF57C0625FCF}">
      <dgm:prSet/>
      <dgm:spPr/>
      <dgm:t>
        <a:bodyPr/>
        <a:lstStyle/>
        <a:p>
          <a:endParaRPr lang="ru-RU"/>
        </a:p>
      </dgm:t>
    </dgm:pt>
    <dgm:pt modelId="{36CA784A-03F4-4279-99B8-27766727F406}" type="sibTrans" cxnId="{C9DAED96-CCBF-4C06-A00C-DF57C0625FCF}">
      <dgm:prSet/>
      <dgm:spPr/>
      <dgm:t>
        <a:bodyPr/>
        <a:lstStyle/>
        <a:p>
          <a:endParaRPr lang="ru-RU"/>
        </a:p>
      </dgm:t>
    </dgm:pt>
    <dgm:pt modelId="{B13D968D-8624-4D91-BDD1-069CA225F374}">
      <dgm:prSet phldrT="[Текст]"/>
      <dgm:spPr/>
      <dgm:t>
        <a:bodyPr/>
        <a:lstStyle/>
        <a:p>
          <a:pPr>
            <a:buNone/>
          </a:pPr>
          <a:r>
            <a:rPr lang="ru-RU" b="0" i="0" dirty="0">
              <a:solidFill>
                <a:schemeClr val="bg1"/>
              </a:solidFill>
              <a:effectLst/>
              <a:latin typeface="Helvetica Neue"/>
            </a:rPr>
            <a:t>ПРИМЕРЫ</a:t>
          </a:r>
          <a:r>
            <a:rPr lang="ru-RU" b="0" i="0" dirty="0">
              <a:effectLst/>
              <a:latin typeface="Helvetica Neue"/>
            </a:rPr>
            <a:t>: </a:t>
          </a:r>
          <a:br>
            <a:rPr lang="ru-RU" b="0" i="0" dirty="0">
              <a:effectLst/>
              <a:latin typeface="Helvetica Neue"/>
            </a:rPr>
          </a:br>
          <a:r>
            <a:rPr lang="ru-RU" b="0" i="0" dirty="0">
              <a:effectLst/>
              <a:latin typeface="Helvetica Neue"/>
            </a:rPr>
            <a:t>выборы, определение направлений работы, планирование мероприятий, викторины, образовательные тесты</a:t>
          </a:r>
          <a:endParaRPr lang="ru-RU" dirty="0"/>
        </a:p>
      </dgm:t>
    </dgm:pt>
    <dgm:pt modelId="{C8ED3B40-16AB-47BF-B281-59CB34B92A6E}" type="parTrans" cxnId="{F5ECB6C4-C9F3-4BAB-A7B1-6D2C7B551219}">
      <dgm:prSet/>
      <dgm:spPr/>
      <dgm:t>
        <a:bodyPr/>
        <a:lstStyle/>
        <a:p>
          <a:endParaRPr lang="ru-RU"/>
        </a:p>
      </dgm:t>
    </dgm:pt>
    <dgm:pt modelId="{103A7C5D-3F1F-4B7F-9BA8-B8D9F19A8C55}" type="sibTrans" cxnId="{F5ECB6C4-C9F3-4BAB-A7B1-6D2C7B551219}">
      <dgm:prSet/>
      <dgm:spPr/>
      <dgm:t>
        <a:bodyPr/>
        <a:lstStyle/>
        <a:p>
          <a:endParaRPr lang="ru-RU"/>
        </a:p>
      </dgm:t>
    </dgm:pt>
    <dgm:pt modelId="{E4E7E169-876A-4094-8753-0A14EBA85211}">
      <dgm:prSet phldrT="[Текст]" custT="1"/>
      <dgm:spPr/>
      <dgm:t>
        <a:bodyPr/>
        <a:lstStyle/>
        <a:p>
          <a:pPr>
            <a:buNone/>
          </a:pPr>
          <a:r>
            <a:rPr lang="ru-RU" sz="2800" b="0" i="0" kern="1200" dirty="0">
              <a:solidFill>
                <a:prstClr val="white"/>
              </a:solidFill>
              <a:effectLst/>
              <a:latin typeface="Helvetica Neue"/>
              <a:ea typeface="+mn-ea"/>
              <a:cs typeface="+mn-cs"/>
            </a:rPr>
            <a:t>Коммуникация, активизация сообщества</a:t>
          </a:r>
        </a:p>
      </dgm:t>
    </dgm:pt>
    <dgm:pt modelId="{EB0EC13F-1ECE-42B5-A774-87F512D33FA5}" type="parTrans" cxnId="{A02C70EA-9226-4609-8C40-7B5541D27A9E}">
      <dgm:prSet/>
      <dgm:spPr/>
      <dgm:t>
        <a:bodyPr/>
        <a:lstStyle/>
        <a:p>
          <a:endParaRPr lang="ru-RU"/>
        </a:p>
      </dgm:t>
    </dgm:pt>
    <dgm:pt modelId="{ADA25200-E77F-4089-B60B-763581179A6D}" type="sibTrans" cxnId="{A02C70EA-9226-4609-8C40-7B5541D27A9E}">
      <dgm:prSet/>
      <dgm:spPr/>
      <dgm:t>
        <a:bodyPr/>
        <a:lstStyle/>
        <a:p>
          <a:endParaRPr lang="ru-RU"/>
        </a:p>
      </dgm:t>
    </dgm:pt>
    <dgm:pt modelId="{E4616A32-DA2F-4321-B217-0C58FD589B1A}" type="pres">
      <dgm:prSet presAssocID="{201E9531-5F02-41AE-A0A9-D66042F0A854}" presName="linear" presStyleCnt="0">
        <dgm:presLayoutVars>
          <dgm:animLvl val="lvl"/>
          <dgm:resizeHandles val="exact"/>
        </dgm:presLayoutVars>
      </dgm:prSet>
      <dgm:spPr/>
    </dgm:pt>
    <dgm:pt modelId="{2CD143FA-E826-4E8A-9604-3812F0AF653A}" type="pres">
      <dgm:prSet presAssocID="{71883588-6B53-4001-A178-6C57A1AA811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7E5D52-A85F-4C30-827E-A1AEF17781B0}" type="pres">
      <dgm:prSet presAssocID="{B00041F1-450E-4319-B260-EA17FBA556E3}" presName="spacer" presStyleCnt="0"/>
      <dgm:spPr/>
    </dgm:pt>
    <dgm:pt modelId="{12EE233C-FCB7-4072-873D-B158F0851208}" type="pres">
      <dgm:prSet presAssocID="{860BDC1F-779D-40D8-8891-132EBD35671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66A9B9D-66A9-486F-94E1-2939278878D7}" type="pres">
      <dgm:prSet presAssocID="{36CA784A-03F4-4279-99B8-27766727F406}" presName="spacer" presStyleCnt="0"/>
      <dgm:spPr/>
    </dgm:pt>
    <dgm:pt modelId="{10779926-F52B-4D4A-A140-6A64E752B982}" type="pres">
      <dgm:prSet presAssocID="{E4E7E169-876A-4094-8753-0A14EBA852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99870B-911F-4550-9185-32F1B6BBBCB7}" type="pres">
      <dgm:prSet presAssocID="{ADA25200-E77F-4089-B60B-763581179A6D}" presName="spacer" presStyleCnt="0"/>
      <dgm:spPr/>
    </dgm:pt>
    <dgm:pt modelId="{5A509C52-5AC2-4FC8-B881-A37EE45078F7}" type="pres">
      <dgm:prSet presAssocID="{B13D968D-8624-4D91-BDD1-069CA225F374}" presName="parentText" presStyleLbl="node1" presStyleIdx="3" presStyleCnt="4" custScaleY="121731">
        <dgm:presLayoutVars>
          <dgm:chMax val="0"/>
          <dgm:bulletEnabled val="1"/>
        </dgm:presLayoutVars>
      </dgm:prSet>
      <dgm:spPr/>
    </dgm:pt>
  </dgm:ptLst>
  <dgm:cxnLst>
    <dgm:cxn modelId="{AFB94304-924E-46DC-9CA8-9E4065C78836}" type="presOf" srcId="{71883588-6B53-4001-A178-6C57A1AA8113}" destId="{2CD143FA-E826-4E8A-9604-3812F0AF653A}" srcOrd="0" destOrd="0" presId="urn:microsoft.com/office/officeart/2005/8/layout/vList2"/>
    <dgm:cxn modelId="{C8CB6418-2D92-476C-A112-B092FE615DE2}" type="presOf" srcId="{860BDC1F-779D-40D8-8891-132EBD356719}" destId="{12EE233C-FCB7-4072-873D-B158F0851208}" srcOrd="0" destOrd="0" presId="urn:microsoft.com/office/officeart/2005/8/layout/vList2"/>
    <dgm:cxn modelId="{0E5A3D7A-C573-4C52-A8D4-7C07DDF6D44C}" type="presOf" srcId="{201E9531-5F02-41AE-A0A9-D66042F0A854}" destId="{E4616A32-DA2F-4321-B217-0C58FD589B1A}" srcOrd="0" destOrd="0" presId="urn:microsoft.com/office/officeart/2005/8/layout/vList2"/>
    <dgm:cxn modelId="{C9DAED96-CCBF-4C06-A00C-DF57C0625FCF}" srcId="{201E9531-5F02-41AE-A0A9-D66042F0A854}" destId="{860BDC1F-779D-40D8-8891-132EBD356719}" srcOrd="1" destOrd="0" parTransId="{267CF58F-8FB2-4B8E-B5ED-6FB70D223A1E}" sibTransId="{36CA784A-03F4-4279-99B8-27766727F406}"/>
    <dgm:cxn modelId="{0B8B9CB1-0F48-4D4F-9640-39994D7CD537}" type="presOf" srcId="{B13D968D-8624-4D91-BDD1-069CA225F374}" destId="{5A509C52-5AC2-4FC8-B881-A37EE45078F7}" srcOrd="0" destOrd="0" presId="urn:microsoft.com/office/officeart/2005/8/layout/vList2"/>
    <dgm:cxn modelId="{F5ECB6C4-C9F3-4BAB-A7B1-6D2C7B551219}" srcId="{201E9531-5F02-41AE-A0A9-D66042F0A854}" destId="{B13D968D-8624-4D91-BDD1-069CA225F374}" srcOrd="3" destOrd="0" parTransId="{C8ED3B40-16AB-47BF-B281-59CB34B92A6E}" sibTransId="{103A7C5D-3F1F-4B7F-9BA8-B8D9F19A8C55}"/>
    <dgm:cxn modelId="{1B645BE8-4AE4-4376-9B38-5F72B99ABC13}" srcId="{201E9531-5F02-41AE-A0A9-D66042F0A854}" destId="{71883588-6B53-4001-A178-6C57A1AA8113}" srcOrd="0" destOrd="0" parTransId="{397F6237-C549-4B76-8F50-88A1AF06A3C1}" sibTransId="{B00041F1-450E-4319-B260-EA17FBA556E3}"/>
    <dgm:cxn modelId="{A02C70EA-9226-4609-8C40-7B5541D27A9E}" srcId="{201E9531-5F02-41AE-A0A9-D66042F0A854}" destId="{E4E7E169-876A-4094-8753-0A14EBA85211}" srcOrd="2" destOrd="0" parTransId="{EB0EC13F-1ECE-42B5-A774-87F512D33FA5}" sibTransId="{ADA25200-E77F-4089-B60B-763581179A6D}"/>
    <dgm:cxn modelId="{1E68A5EC-1262-4A05-B7DA-D548BFCCD03C}" type="presOf" srcId="{E4E7E169-876A-4094-8753-0A14EBA85211}" destId="{10779926-F52B-4D4A-A140-6A64E752B982}" srcOrd="0" destOrd="0" presId="urn:microsoft.com/office/officeart/2005/8/layout/vList2"/>
    <dgm:cxn modelId="{9CA5837E-C8C8-475E-B14E-8EE7D2F4F9E7}" type="presParOf" srcId="{E4616A32-DA2F-4321-B217-0C58FD589B1A}" destId="{2CD143FA-E826-4E8A-9604-3812F0AF653A}" srcOrd="0" destOrd="0" presId="urn:microsoft.com/office/officeart/2005/8/layout/vList2"/>
    <dgm:cxn modelId="{F34D7967-5A9F-42CA-BD5B-68664AD68FF4}" type="presParOf" srcId="{E4616A32-DA2F-4321-B217-0C58FD589B1A}" destId="{C57E5D52-A85F-4C30-827E-A1AEF17781B0}" srcOrd="1" destOrd="0" presId="urn:microsoft.com/office/officeart/2005/8/layout/vList2"/>
    <dgm:cxn modelId="{61529100-E666-40F0-A547-9E8DE8F9C80F}" type="presParOf" srcId="{E4616A32-DA2F-4321-B217-0C58FD589B1A}" destId="{12EE233C-FCB7-4072-873D-B158F0851208}" srcOrd="2" destOrd="0" presId="urn:microsoft.com/office/officeart/2005/8/layout/vList2"/>
    <dgm:cxn modelId="{C9806183-CD47-4D86-A4B7-4F22D53FA00F}" type="presParOf" srcId="{E4616A32-DA2F-4321-B217-0C58FD589B1A}" destId="{B66A9B9D-66A9-486F-94E1-2939278878D7}" srcOrd="3" destOrd="0" presId="urn:microsoft.com/office/officeart/2005/8/layout/vList2"/>
    <dgm:cxn modelId="{B200FE3B-A22D-418C-B7CD-AA80FE649400}" type="presParOf" srcId="{E4616A32-DA2F-4321-B217-0C58FD589B1A}" destId="{10779926-F52B-4D4A-A140-6A64E752B982}" srcOrd="4" destOrd="0" presId="urn:microsoft.com/office/officeart/2005/8/layout/vList2"/>
    <dgm:cxn modelId="{0E82F007-2A5F-41C1-8148-647934EDAEA0}" type="presParOf" srcId="{E4616A32-DA2F-4321-B217-0C58FD589B1A}" destId="{AC99870B-911F-4550-9185-32F1B6BBBCB7}" srcOrd="5" destOrd="0" presId="urn:microsoft.com/office/officeart/2005/8/layout/vList2"/>
    <dgm:cxn modelId="{CF5421AC-49B0-4395-A004-CC482CEBF09F}" type="presParOf" srcId="{E4616A32-DA2F-4321-B217-0C58FD589B1A}" destId="{5A509C52-5AC2-4FC8-B881-A37EE45078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143FA-E826-4E8A-9604-3812F0AF653A}">
      <dsp:nvSpPr>
        <dsp:cNvPr id="0" name=""/>
        <dsp:cNvSpPr/>
      </dsp:nvSpPr>
      <dsp:spPr>
        <a:xfrm>
          <a:off x="0" y="21743"/>
          <a:ext cx="8254314" cy="968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>
              <a:effectLst/>
              <a:latin typeface="Helvetica Neue"/>
            </a:rPr>
            <a:t>Сбор мнений членов сообщества</a:t>
          </a:r>
          <a:endParaRPr lang="ru-RU" sz="2800" kern="1200" dirty="0"/>
        </a:p>
      </dsp:txBody>
      <dsp:txXfrm>
        <a:off x="47291" y="69034"/>
        <a:ext cx="8159732" cy="874177"/>
      </dsp:txXfrm>
    </dsp:sp>
    <dsp:sp modelId="{12EE233C-FCB7-4072-873D-B158F0851208}">
      <dsp:nvSpPr>
        <dsp:cNvPr id="0" name=""/>
        <dsp:cNvSpPr/>
      </dsp:nvSpPr>
      <dsp:spPr>
        <a:xfrm>
          <a:off x="0" y="1042343"/>
          <a:ext cx="8254314" cy="968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>
              <a:solidFill>
                <a:prstClr val="white"/>
              </a:solidFill>
              <a:effectLst/>
              <a:latin typeface="Helvetica Neue"/>
              <a:ea typeface="+mn-ea"/>
              <a:cs typeface="+mn-cs"/>
            </a:rPr>
            <a:t>Упрощение процесса принятия решений</a:t>
          </a:r>
        </a:p>
      </dsp:txBody>
      <dsp:txXfrm>
        <a:off x="47291" y="1089634"/>
        <a:ext cx="8159732" cy="874177"/>
      </dsp:txXfrm>
    </dsp:sp>
    <dsp:sp modelId="{10779926-F52B-4D4A-A140-6A64E752B982}">
      <dsp:nvSpPr>
        <dsp:cNvPr id="0" name=""/>
        <dsp:cNvSpPr/>
      </dsp:nvSpPr>
      <dsp:spPr>
        <a:xfrm>
          <a:off x="0" y="2062943"/>
          <a:ext cx="8254314" cy="968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>
              <a:solidFill>
                <a:prstClr val="white"/>
              </a:solidFill>
              <a:effectLst/>
              <a:latin typeface="Helvetica Neue"/>
              <a:ea typeface="+mn-ea"/>
              <a:cs typeface="+mn-cs"/>
            </a:rPr>
            <a:t>Коммуникация, активизация сообщества</a:t>
          </a:r>
        </a:p>
      </dsp:txBody>
      <dsp:txXfrm>
        <a:off x="47291" y="2110234"/>
        <a:ext cx="8159732" cy="874177"/>
      </dsp:txXfrm>
    </dsp:sp>
    <dsp:sp modelId="{5A509C52-5AC2-4FC8-B881-A37EE45078F7}">
      <dsp:nvSpPr>
        <dsp:cNvPr id="0" name=""/>
        <dsp:cNvSpPr/>
      </dsp:nvSpPr>
      <dsp:spPr>
        <a:xfrm>
          <a:off x="0" y="3083543"/>
          <a:ext cx="8254314" cy="1179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schemeClr val="bg1"/>
              </a:solidFill>
              <a:effectLst/>
              <a:latin typeface="Helvetica Neue"/>
            </a:rPr>
            <a:t>ПРИМЕРЫ</a:t>
          </a:r>
          <a:r>
            <a:rPr lang="ru-RU" sz="1800" b="0" i="0" kern="1200" dirty="0">
              <a:effectLst/>
              <a:latin typeface="Helvetica Neue"/>
            </a:rPr>
            <a:t>: </a:t>
          </a:r>
          <a:br>
            <a:rPr lang="ru-RU" sz="1800" b="0" i="0" kern="1200" dirty="0">
              <a:effectLst/>
              <a:latin typeface="Helvetica Neue"/>
            </a:rPr>
          </a:br>
          <a:r>
            <a:rPr lang="ru-RU" sz="1800" b="0" i="0" kern="1200" dirty="0">
              <a:effectLst/>
              <a:latin typeface="Helvetica Neue"/>
            </a:rPr>
            <a:t>выборы, определение направлений работы, планирование мероприятий, викторины, образовательные тесты</a:t>
          </a:r>
          <a:endParaRPr lang="ru-RU" sz="1800" kern="1200" dirty="0"/>
        </a:p>
      </dsp:txBody>
      <dsp:txXfrm>
        <a:off x="57568" y="3141111"/>
        <a:ext cx="8139178" cy="1064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30T01:17:02.4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1572 24575,'19'22'0,"-2"1"0,-1 1 0,26 49 0,-23-37 0,110 231 0,7-6 0,-108-223 0,-4-8 0,-23-27 0,-1-3 0,0 0 0,0 0 0,0 1 0,0-1 0,0 0 0,0 1 0,0-1 0,0 0 0,0 1 0,0-1 0,0 0 0,0 0 0,0 1 0,1-1 0,-1 0 0,0 1 0,0-1 0,0 0 0,0 0 0,0 1 0,1-1 0,-1 0 0,0 0 0,0 0 0,1 1 0,-1-1 0,0 0 0,0 0 0,1 0 0,-1 0 0,0 0 0,0 1 0,1-1 0,-1 0 0,0 0 0,1 0 0,-1 0 0,0 0 0,1 0 0,-1 0 0,0 0 0,0 0 0,1 0 0,-1 0 0,0 0 0,1 0 0,-1 0 0,0 0 0,0-1 0,1 1 0,-1 0 0,0 0 0,1 0 0,-1 0 0,0 0 0,0-1 0,1 1 0,-1 0 0,0 0 0,0-1 0,6-12 0,-2 0 0,0 0 0,4-22 0,54-282-390,236-1453-2799,-291 1724 4908,17-65 0,-13 75-2943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30T01:17:02.4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137 1703 24575,'19'22'0,"-2"1"0,-1 1 0,26 49 0,-23-37 0,110 231 0,7-6 0,-108-223 0,-4-8 0,-23-27 0,-1-3 0,0 0 0,0 0 0,0 1 0,0-1 0,0 0 0,0 1 0,0-1 0,0 0 0,0 1 0,0-1 0,0 0 0,0 0 0,0 1 0,1-1 0,-1 0 0,0 1 0,0-1 0,0 0 0,0 0 0,0 1 0,1-1 0,-1 0 0,0 0 0,0 0 0,1 1 0,-1-1 0,0 0 0,0 0 0,1 0 0,-1 0 0,0 0 0,0 1 0,1-1 0,-1 0 0,0 0 0,1 0 0,-1 0 0,0 0 0,1 0 0,-1 0 0,0 0 0,0 0 0,1 0 0,-1 0 0,0 0 0,1 0 0,-1 0 0,0 0 0,0-1 0,1 1 0,-1 0 0,0 0 0,1 0 0,-1 0 0,0 0 0,0-1 0,1 1 0,-1 0 0,0 0 0,0-1 0,6-12 0,-2 0 0,0 0 0,4-22 0,54-282-390,236-1453-2799,-291 1724 4908,17-65 0,-13 75-2943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30T01:17:02.4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137 1703 24575,'19'22'0,"-2"1"0,-1 1 0,26 49 0,-23-37 0,110 231 0,7-6 0,-108-223 0,-4-8 0,-23-27 0,-1-3 0,0 0 0,0 0 0,0 1 0,0-1 0,0 0 0,0 1 0,0-1 0,0 0 0,0 1 0,0-1 0,0 0 0,0 0 0,0 1 0,1-1 0,-1 0 0,0 1 0,0-1 0,0 0 0,0 0 0,0 1 0,1-1 0,-1 0 0,0 0 0,0 0 0,1 1 0,-1-1 0,0 0 0,0 0 0,1 0 0,-1 0 0,0 0 0,0 1 0,1-1 0,-1 0 0,0 0 0,1 0 0,-1 0 0,0 0 0,1 0 0,-1 0 0,0 0 0,0 0 0,1 0 0,-1 0 0,0 0 0,1 0 0,-1 0 0,0 0 0,0-1 0,1 1 0,-1 0 0,0 0 0,1 0 0,-1 0 0,0 0 0,0-1 0,1 1 0,-1 0 0,0 0 0,0-1 0,6-12 0,-2 0 0,0 0 0,4-22 0,54-282-390,236-1453-2799,-291 1724 4908,17-65 0,-13 75-2943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44429-981D-460F-9465-8A917AE19331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9BCE6-DDF5-4102-A55F-F6CEC83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8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8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86094-48CF-C07A-E933-97A10E7A0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BB78397-4884-AE67-BEE0-971EDC63B6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4D1CDB-AA9A-5B9A-5F21-5B857D69C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C814C0-7212-8072-6B00-289A7255C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8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6F823-99A5-5577-6230-F1FD71E64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8DC66A1-3F46-5526-40B5-BF900579C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D2FCA0D-771A-439A-C7F2-52E98E092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180CD6-5CC8-F0B0-62FC-F11DC4931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1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0396E-033A-C209-FE14-F2895B77D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584AB6B-62AF-5B30-3256-C482C46C3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CA1377F-2BE0-16C0-DDD9-571EB827A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794B9B-0FE6-D42A-3382-548F6C7AF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82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4231D-D034-5A51-190A-7D17D2C32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76D9340-F9E1-5419-98E7-019319C5C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241FDD4-8649-3F56-7845-69EF211D2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413B33-913F-94E8-13C7-9CF7FAD4B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8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377AE-8E26-8DBE-E3B8-79DDB715A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61E507E-B812-AA4A-474C-0D2B92653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68FD7F4-4DF0-DB07-D0DF-3A5CCA070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954AD9-5497-1D34-3F53-D3AA5737F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54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15874-1DAD-B1BA-DE51-657AE060D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CCA9EA-DA7F-9AEC-0719-DFEF87637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B47654F-B8DA-8552-0A64-BC02B0ECE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6D6F3-762E-C07E-4B11-0F10BE548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9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customXml" Target="../ink/ink1.xml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hemophilia.ru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РАБОТА\3 конгресс ВСП\2024\Фир.стиль\лого+бланк\png\ru_logo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7654" y="117426"/>
            <a:ext cx="1656000" cy="1656000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2926854" y="2181366"/>
            <a:ext cx="9299029" cy="2184532"/>
          </a:xfrm>
          <a:prstGeom prst="rect">
            <a:avLst/>
          </a:prstGeom>
          <a:solidFill>
            <a:srgbClr val="1663A4"/>
          </a:solidFill>
        </p:spPr>
        <p:txBody>
          <a:bodyPr vert="horz" lIns="91438" tIns="45719" rIns="91438" bIns="45719" rtlCol="0" anchor="ctr">
            <a:noAutofit/>
          </a:bodyPr>
          <a:lstStyle/>
          <a:p>
            <a:pPr marL="177800" defTabSz="914377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ТЕЛЕГРАМ </a:t>
            </a:r>
          </a:p>
          <a:p>
            <a:pPr marL="177800" defTabSz="914377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УПРАВЛЕНИЯ СООБЩЕСТВОМ</a:t>
            </a:r>
            <a:b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ЭФФЕКТИВНЫЕ ИНСТРУМЕНТЫ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2926854" y="6061870"/>
            <a:ext cx="7272169" cy="63304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defTabSz="914377">
              <a:buClr>
                <a:srgbClr val="35A5D6"/>
              </a:buClr>
            </a:pPr>
            <a:r>
              <a:rPr lang="ru-RU" sz="1700" b="1" dirty="0">
                <a:solidFill>
                  <a:srgbClr val="00ADD9"/>
                </a:solidFill>
                <a:ea typeface="+mj-ea"/>
                <a:cs typeface="+mj-cs"/>
              </a:rPr>
              <a:t>Москва, 2</a:t>
            </a:r>
            <a:r>
              <a:rPr lang="en-US" sz="1700" b="1" dirty="0">
                <a:solidFill>
                  <a:srgbClr val="00ADD9"/>
                </a:solidFill>
                <a:ea typeface="+mj-ea"/>
                <a:cs typeface="+mj-cs"/>
              </a:rPr>
              <a:t>7</a:t>
            </a:r>
            <a:r>
              <a:rPr lang="ru-RU" sz="1700" b="1" dirty="0">
                <a:solidFill>
                  <a:srgbClr val="00ADD9"/>
                </a:solidFill>
                <a:ea typeface="+mj-ea"/>
                <a:cs typeface="+mj-cs"/>
              </a:rPr>
              <a:t> ноября 2024</a:t>
            </a:r>
          </a:p>
          <a:p>
            <a:pPr defTabSz="914377">
              <a:buClr>
                <a:srgbClr val="35A5D6"/>
              </a:buClr>
            </a:pPr>
            <a:r>
              <a:rPr lang="en-US" sz="1700" b="1" dirty="0">
                <a:solidFill>
                  <a:srgbClr val="00ADD9"/>
                </a:solidFill>
                <a:ea typeface="+mj-ea"/>
                <a:cs typeface="+mj-cs"/>
              </a:rPr>
              <a:t>https://congress-vsp.ru/xv/</a:t>
            </a:r>
            <a:endParaRPr lang="ru-RU" sz="1700" b="1" dirty="0">
              <a:solidFill>
                <a:srgbClr val="00ADD9"/>
              </a:solidFill>
              <a:ea typeface="+mj-ea"/>
              <a:cs typeface="+mj-cs"/>
            </a:endParaRPr>
          </a:p>
          <a:p>
            <a:pPr algn="ctr" defTabSz="914377">
              <a:lnSpc>
                <a:spcPct val="90000"/>
              </a:lnSpc>
              <a:spcBef>
                <a:spcPts val="1000"/>
              </a:spcBef>
              <a:buClr>
                <a:srgbClr val="35A5D6"/>
              </a:buClr>
            </a:pPr>
            <a:endParaRPr lang="ru-RU" sz="1600" dirty="0">
              <a:solidFill>
                <a:srgbClr val="00ADD9"/>
              </a:solidFill>
              <a:ea typeface="+mj-ea"/>
              <a:cs typeface="+mj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2926854" y="4582189"/>
            <a:ext cx="7272169" cy="105636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defTabSz="914377">
              <a:buClr>
                <a:srgbClr val="35A5D6"/>
              </a:buClr>
            </a:pPr>
            <a:r>
              <a:rPr lang="ru-RU" b="1" dirty="0">
                <a:solidFill>
                  <a:srgbClr val="1663A4"/>
                </a:solidFill>
                <a:ea typeface="+mj-ea"/>
                <a:cs typeface="+mj-cs"/>
              </a:rPr>
              <a:t>Полищук Наталия Геннадиевна</a:t>
            </a:r>
          </a:p>
          <a:p>
            <a:pPr defTabSz="914377">
              <a:buClr>
                <a:srgbClr val="35A5D6"/>
              </a:buClr>
            </a:pPr>
            <a:r>
              <a:rPr lang="ru-RU" sz="1700" dirty="0">
                <a:solidFill>
                  <a:srgbClr val="1663A4"/>
                </a:solidFill>
                <a:ea typeface="+mj-ea"/>
                <a:cs typeface="+mj-cs"/>
              </a:rPr>
              <a:t>Вице-президент </a:t>
            </a:r>
            <a:br>
              <a:rPr lang="ru-RU" sz="1700" dirty="0">
                <a:solidFill>
                  <a:srgbClr val="1663A4"/>
                </a:solidFill>
                <a:ea typeface="+mj-ea"/>
                <a:cs typeface="+mj-cs"/>
              </a:rPr>
            </a:br>
            <a:r>
              <a:rPr lang="ru-RU" sz="1700" dirty="0">
                <a:solidFill>
                  <a:srgbClr val="1663A4"/>
                </a:solidFill>
                <a:ea typeface="+mj-ea"/>
                <a:cs typeface="+mj-cs"/>
              </a:rPr>
              <a:t>Всероссийское общество гемофилии</a:t>
            </a:r>
            <a:endParaRPr lang="ru-RU" sz="1700" dirty="0">
              <a:solidFill>
                <a:srgbClr val="1663A4"/>
              </a:solidFill>
            </a:endParaRPr>
          </a:p>
          <a:p>
            <a:pPr defTabSz="914377">
              <a:lnSpc>
                <a:spcPct val="90000"/>
              </a:lnSpc>
              <a:spcBef>
                <a:spcPts val="1000"/>
              </a:spcBef>
              <a:buClr>
                <a:srgbClr val="35A5D6"/>
              </a:buClr>
            </a:pPr>
            <a:endParaRPr lang="ru-RU" sz="2100" dirty="0">
              <a:solidFill>
                <a:srgbClr val="1663A4"/>
              </a:solidFill>
              <a:ea typeface="+mj-ea"/>
              <a:cs typeface="+mj-cs"/>
            </a:endParaRPr>
          </a:p>
        </p:txBody>
      </p:sp>
      <p:pic>
        <p:nvPicPr>
          <p:cNvPr id="2051" name="Picture 3" descr="E:\РАБОТА\3 конгресс ВСП\2024\презентации\0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1884" cy="508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72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00ADD9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rgbClr val="00ADD9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4\презентации\03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50413" y="6104408"/>
              <a:ext cx="1440000" cy="755180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60787" y="0"/>
              <a:ext cx="729626" cy="72000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en-US" sz="2800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TELEGRAM </a:t>
            </a:r>
            <a:r>
              <a:rPr lang="ru-RU" sz="2800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НЕ ПРОСТО МЕССЕНДЖЕР!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EFDD65-8A40-AF97-FDAB-2A9ED7E81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42" y="1121809"/>
            <a:ext cx="10971372" cy="4982599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УНИВЕРСАЛЬНАЯ ПЛАТФОРМА </a:t>
            </a:r>
            <a:br>
              <a:rPr lang="ru-RU" dirty="0">
                <a:solidFill>
                  <a:srgbClr val="1563A4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для общения, работы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управления сообществами</a:t>
            </a:r>
          </a:p>
        </p:txBody>
      </p:sp>
    </p:spTree>
    <p:extLst>
      <p:ext uri="{BB962C8B-B14F-4D97-AF65-F5344CB8AC3E}">
        <p14:creationId xmlns:p14="http://schemas.microsoft.com/office/powerpoint/2010/main" val="204805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CBE85-180C-0048-0370-18672145A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9C5B212-8388-6FB2-FDB5-F6DDBB877A43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6AF2A03F-F254-4D59-C1E4-56346AC41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A40D9CA-1108-EF93-92E6-CD7856E07F06}"/>
                </a:ext>
              </a:extLst>
            </p:cNvPr>
            <p:cNvSpPr/>
            <p:nvPr/>
          </p:nvSpPr>
          <p:spPr>
            <a:xfrm>
              <a:off x="3383596" y="6529511"/>
              <a:ext cx="5423221" cy="272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00ADD9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rgbClr val="00ADD9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2F1A3F7F-313E-484B-CCB2-14950B613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4\презентации\03.png">
              <a:extLst>
                <a:ext uri="{FF2B5EF4-FFF2-40B4-BE49-F238E27FC236}">
                  <a16:creationId xmlns:a16="http://schemas.microsoft.com/office/drawing/2014/main" id="{EA169B2B-2D8A-B958-FD51-81BF1D0DA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50413" y="6104408"/>
              <a:ext cx="1440000" cy="755180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E8F4E8D0-0376-81F1-AC50-FBCAE64F2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60787" y="0"/>
              <a:ext cx="729626" cy="72000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F49079B-3AA9-DC8C-E7E0-2877961E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ДВА ОСНОВНЫХ ТИПА СООБЩЕСТВ </a:t>
            </a:r>
            <a:r>
              <a:rPr lang="en-US" sz="2800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TELEGRAM</a:t>
            </a:r>
            <a:endParaRPr lang="ru-RU" sz="2800" dirty="0">
              <a:solidFill>
                <a:srgbClr val="1663A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D143A8D-8A69-B1DF-057E-9279CAFA2029}"/>
              </a:ext>
            </a:extLst>
          </p:cNvPr>
          <p:cNvGrpSpPr/>
          <p:nvPr/>
        </p:nvGrpSpPr>
        <p:grpSpPr>
          <a:xfrm>
            <a:off x="1846734" y="1233609"/>
            <a:ext cx="8136904" cy="3450973"/>
            <a:chOff x="2032727" y="914925"/>
            <a:chExt cx="8124957" cy="5029735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3447A822-51E1-8237-614C-19D598A43BA3}"/>
                </a:ext>
              </a:extLst>
            </p:cNvPr>
            <p:cNvSpPr/>
            <p:nvPr/>
          </p:nvSpPr>
          <p:spPr>
            <a:xfrm>
              <a:off x="2032727" y="914925"/>
              <a:ext cx="3869027" cy="2321416"/>
            </a:xfrm>
            <a:custGeom>
              <a:avLst/>
              <a:gdLst>
                <a:gd name="connsiteX0" fmla="*/ 0 w 3869027"/>
                <a:gd name="connsiteY0" fmla="*/ 0 h 2321416"/>
                <a:gd name="connsiteX1" fmla="*/ 3869027 w 3869027"/>
                <a:gd name="connsiteY1" fmla="*/ 0 h 2321416"/>
                <a:gd name="connsiteX2" fmla="*/ 3869027 w 3869027"/>
                <a:gd name="connsiteY2" fmla="*/ 2321416 h 2321416"/>
                <a:gd name="connsiteX3" fmla="*/ 0 w 3869027"/>
                <a:gd name="connsiteY3" fmla="*/ 2321416 h 2321416"/>
                <a:gd name="connsiteX4" fmla="*/ 0 w 3869027"/>
                <a:gd name="connsiteY4" fmla="*/ 0 h 232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9027" h="2321416">
                  <a:moveTo>
                    <a:pt x="0" y="0"/>
                  </a:moveTo>
                  <a:lnTo>
                    <a:pt x="3869027" y="0"/>
                  </a:lnTo>
                  <a:lnTo>
                    <a:pt x="3869027" y="2321416"/>
                  </a:lnTo>
                  <a:lnTo>
                    <a:pt x="0" y="23214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000" kern="1200" dirty="0"/>
                <a:t>ГРУППЫ</a:t>
              </a: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FF3BFB69-A4B5-8C4F-A919-9A2F68D129E3}"/>
                </a:ext>
              </a:extLst>
            </p:cNvPr>
            <p:cNvSpPr/>
            <p:nvPr/>
          </p:nvSpPr>
          <p:spPr>
            <a:xfrm>
              <a:off x="6288657" y="914925"/>
              <a:ext cx="3869027" cy="2321416"/>
            </a:xfrm>
            <a:custGeom>
              <a:avLst/>
              <a:gdLst>
                <a:gd name="connsiteX0" fmla="*/ 0 w 3869027"/>
                <a:gd name="connsiteY0" fmla="*/ 0 h 2321416"/>
                <a:gd name="connsiteX1" fmla="*/ 3869027 w 3869027"/>
                <a:gd name="connsiteY1" fmla="*/ 0 h 2321416"/>
                <a:gd name="connsiteX2" fmla="*/ 3869027 w 3869027"/>
                <a:gd name="connsiteY2" fmla="*/ 2321416 h 2321416"/>
                <a:gd name="connsiteX3" fmla="*/ 0 w 3869027"/>
                <a:gd name="connsiteY3" fmla="*/ 2321416 h 2321416"/>
                <a:gd name="connsiteX4" fmla="*/ 0 w 3869027"/>
                <a:gd name="connsiteY4" fmla="*/ 0 h 232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9027" h="2321416">
                  <a:moveTo>
                    <a:pt x="0" y="0"/>
                  </a:moveTo>
                  <a:lnTo>
                    <a:pt x="3869027" y="0"/>
                  </a:lnTo>
                  <a:lnTo>
                    <a:pt x="3869027" y="2321416"/>
                  </a:lnTo>
                  <a:lnTo>
                    <a:pt x="0" y="23214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000" kern="1200" dirty="0"/>
                <a:t>КАНАЛЫ</a:t>
              </a: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275D871-CB9E-4C58-D87A-2D2A4608466B}"/>
                </a:ext>
              </a:extLst>
            </p:cNvPr>
            <p:cNvSpPr/>
            <p:nvPr/>
          </p:nvSpPr>
          <p:spPr>
            <a:xfrm>
              <a:off x="2032727" y="3623244"/>
              <a:ext cx="3869027" cy="2321416"/>
            </a:xfrm>
            <a:custGeom>
              <a:avLst/>
              <a:gdLst>
                <a:gd name="connsiteX0" fmla="*/ 0 w 3869027"/>
                <a:gd name="connsiteY0" fmla="*/ 0 h 2321416"/>
                <a:gd name="connsiteX1" fmla="*/ 3869027 w 3869027"/>
                <a:gd name="connsiteY1" fmla="*/ 0 h 2321416"/>
                <a:gd name="connsiteX2" fmla="*/ 3869027 w 3869027"/>
                <a:gd name="connsiteY2" fmla="*/ 2321416 h 2321416"/>
                <a:gd name="connsiteX3" fmla="*/ 0 w 3869027"/>
                <a:gd name="connsiteY3" fmla="*/ 2321416 h 2321416"/>
                <a:gd name="connsiteX4" fmla="*/ 0 w 3869027"/>
                <a:gd name="connsiteY4" fmla="*/ 0 h 232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9027" h="2321416">
                  <a:moveTo>
                    <a:pt x="0" y="0"/>
                  </a:moveTo>
                  <a:lnTo>
                    <a:pt x="3869027" y="0"/>
                  </a:lnTo>
                  <a:lnTo>
                    <a:pt x="3869027" y="2321416"/>
                  </a:lnTo>
                  <a:lnTo>
                    <a:pt x="0" y="23214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/>
                <a:t>для двустороннего общения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E071BE2A-9673-DAC0-D1B0-BFFEC21D2531}"/>
                </a:ext>
              </a:extLst>
            </p:cNvPr>
            <p:cNvSpPr/>
            <p:nvPr/>
          </p:nvSpPr>
          <p:spPr>
            <a:xfrm>
              <a:off x="6288657" y="3623244"/>
              <a:ext cx="3869027" cy="2321416"/>
            </a:xfrm>
            <a:custGeom>
              <a:avLst/>
              <a:gdLst>
                <a:gd name="connsiteX0" fmla="*/ 0 w 3869027"/>
                <a:gd name="connsiteY0" fmla="*/ 0 h 2321416"/>
                <a:gd name="connsiteX1" fmla="*/ 3869027 w 3869027"/>
                <a:gd name="connsiteY1" fmla="*/ 0 h 2321416"/>
                <a:gd name="connsiteX2" fmla="*/ 3869027 w 3869027"/>
                <a:gd name="connsiteY2" fmla="*/ 2321416 h 2321416"/>
                <a:gd name="connsiteX3" fmla="*/ 0 w 3869027"/>
                <a:gd name="connsiteY3" fmla="*/ 2321416 h 2321416"/>
                <a:gd name="connsiteX4" fmla="*/ 0 w 3869027"/>
                <a:gd name="connsiteY4" fmla="*/ 0 h 232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9027" h="2321416">
                  <a:moveTo>
                    <a:pt x="0" y="0"/>
                  </a:moveTo>
                  <a:lnTo>
                    <a:pt x="3869027" y="0"/>
                  </a:lnTo>
                  <a:lnTo>
                    <a:pt x="3869027" y="2321416"/>
                  </a:lnTo>
                  <a:lnTo>
                    <a:pt x="0" y="23214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/>
                <a:t>для одностороннего вещания</a:t>
              </a:r>
            </a:p>
          </p:txBody>
        </p:sp>
      </p:grp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20E11E75-F394-BC57-FF03-3E0A5BFA67E0}"/>
              </a:ext>
            </a:extLst>
          </p:cNvPr>
          <p:cNvSpPr/>
          <p:nvPr/>
        </p:nvSpPr>
        <p:spPr>
          <a:xfrm>
            <a:off x="3496060" y="2414861"/>
            <a:ext cx="576064" cy="985538"/>
          </a:xfrm>
          <a:prstGeom prst="downArrow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6F21A6C8-A5C6-3318-AD7A-EE0EE1CC036C}"/>
              </a:ext>
            </a:extLst>
          </p:cNvPr>
          <p:cNvSpPr/>
          <p:nvPr/>
        </p:nvSpPr>
        <p:spPr>
          <a:xfrm>
            <a:off x="7758248" y="2428430"/>
            <a:ext cx="576064" cy="985538"/>
          </a:xfrm>
          <a:prstGeom prst="downArrow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674949-6A60-FB57-3625-A57268DFC3FE}"/>
              </a:ext>
            </a:extLst>
          </p:cNvPr>
          <p:cNvSpPr txBox="1"/>
          <p:nvPr/>
        </p:nvSpPr>
        <p:spPr>
          <a:xfrm>
            <a:off x="1679076" y="490046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Inter"/>
              </a:rPr>
              <a:t>ПРОДУМАННАЯ НАСТРОЙКА УПРОЩАЕТ УПРАВЛЕНИЕ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C825D5-F34E-E298-CDF4-020AD682C6CC}"/>
              </a:ext>
            </a:extLst>
          </p:cNvPr>
          <p:cNvSpPr txBox="1"/>
          <p:nvPr/>
        </p:nvSpPr>
        <p:spPr>
          <a:xfrm>
            <a:off x="8903518" y="5743334"/>
            <a:ext cx="2773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Задание:</a:t>
            </a:r>
            <a:br>
              <a:rPr lang="ru-RU" sz="1400" i="1" dirty="0"/>
            </a:br>
            <a:r>
              <a:rPr lang="ru-RU" sz="1400" i="1" dirty="0"/>
              <a:t>создайте группу для себя самого </a:t>
            </a:r>
            <a:br>
              <a:rPr lang="ru-RU" sz="1400" i="1" dirty="0"/>
            </a:br>
            <a:endParaRPr lang="ru-RU" sz="1400" i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E67834-1CC7-68DA-22EC-53BED1D97D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0430" y="1568911"/>
            <a:ext cx="2345240" cy="1409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3DD90A2-EACF-F3AB-CC03-CB9C4FAA01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08" y="1568911"/>
            <a:ext cx="2459122" cy="14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5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56BB2-1626-B99F-831B-E642FC2BC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CC825A2-A3BD-3491-69A9-F8DD347E80C8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BB68BBC8-017E-1405-5C86-32BA064E1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97D5112-C0C7-0DB9-1446-C3B02097B882}"/>
                </a:ext>
              </a:extLst>
            </p:cNvPr>
            <p:cNvSpPr/>
            <p:nvPr/>
          </p:nvSpPr>
          <p:spPr>
            <a:xfrm>
              <a:off x="3383596" y="6529511"/>
              <a:ext cx="5423221" cy="272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00ADD9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rgbClr val="00ADD9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2B496652-FB6B-1F26-40BC-75772E2F0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4\презентации\03.png">
              <a:extLst>
                <a:ext uri="{FF2B5EF4-FFF2-40B4-BE49-F238E27FC236}">
                  <a16:creationId xmlns:a16="http://schemas.microsoft.com/office/drawing/2014/main" id="{4A0790F2-708B-3037-449D-8E6BD097A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50413" y="6104408"/>
              <a:ext cx="1440000" cy="755180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BDF9E885-39C2-A0E2-5BB8-86D9A8CF1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60787" y="0"/>
              <a:ext cx="729626" cy="72000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DE75736-D163-09DF-2DC7-D0D96C5D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ГРУППЫ В </a:t>
            </a:r>
            <a:r>
              <a:rPr lang="en-US" sz="2800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TELEGRAM</a:t>
            </a:r>
            <a:endParaRPr lang="ru-RU" sz="2800" dirty="0">
              <a:solidFill>
                <a:srgbClr val="1663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F7A1AD-DE4F-DEE5-4D2E-B796746B656C}"/>
              </a:ext>
            </a:extLst>
          </p:cNvPr>
          <p:cNvSpPr txBox="1"/>
          <p:nvPr/>
        </p:nvSpPr>
        <p:spPr>
          <a:xfrm>
            <a:off x="1679076" y="490046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Inter"/>
              </a:rPr>
              <a:t>ПРОДУМАННАЯ НАСТРОЙКА УПРОЩАЕТ УПРАВЛЕНИЕ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5562EA-ECBB-FBE7-4E45-FAE3C13997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518" y="1701602"/>
            <a:ext cx="4485376" cy="29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3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DBEC8-0A1E-1F00-6D0D-1F1E529ED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2D0DF0D-4F96-675F-31B1-772DA250F58F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409EB34B-27CF-3FDA-F21E-6099FCFAF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83A95E5-CF0B-B90E-B8B9-44F527616951}"/>
                </a:ext>
              </a:extLst>
            </p:cNvPr>
            <p:cNvSpPr/>
            <p:nvPr/>
          </p:nvSpPr>
          <p:spPr>
            <a:xfrm>
              <a:off x="3383596" y="6529511"/>
              <a:ext cx="5423221" cy="272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00ADD9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rgbClr val="00ADD9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38A87DD2-80E9-2B28-8EC5-47644DE3B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4\презентации\03.png">
              <a:extLst>
                <a:ext uri="{FF2B5EF4-FFF2-40B4-BE49-F238E27FC236}">
                  <a16:creationId xmlns:a16="http://schemas.microsoft.com/office/drawing/2014/main" id="{DAAC687E-10C3-DFD8-0E3F-6D7431FCB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50413" y="6104408"/>
              <a:ext cx="1440000" cy="755180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73CC6DC3-861B-A227-8DEE-5878C8D77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60787" y="0"/>
              <a:ext cx="729626" cy="72000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0DA3225-AB9A-3E64-2A86-3557B4F8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ОПРОСЫ, ГОЛОСОВАНИЯ, ВИКТОРИНЫ в </a:t>
            </a:r>
            <a:r>
              <a:rPr lang="en-US" sz="2800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TELEGRAM</a:t>
            </a:r>
            <a:endParaRPr lang="ru-RU" sz="2800" dirty="0">
              <a:solidFill>
                <a:srgbClr val="1663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3ECBE9-4A84-2221-1930-317664F3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50" y="945426"/>
            <a:ext cx="3492480" cy="4982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l">
              <a:buNone/>
            </a:pPr>
            <a:r>
              <a:rPr lang="ru-RU" sz="2000" b="0" i="0" dirty="0">
                <a:effectLst/>
                <a:latin typeface="Helvetica Neue"/>
              </a:rPr>
              <a:t>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2ABFEC4-A0FA-C005-AE11-5B13CB8BC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934242"/>
              </p:ext>
            </p:extLst>
          </p:nvPr>
        </p:nvGraphicFramePr>
        <p:xfrm>
          <a:off x="1385288" y="1305157"/>
          <a:ext cx="8254314" cy="428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A621A4-AC8A-273A-2190-6C8C7104A77F}"/>
              </a:ext>
            </a:extLst>
          </p:cNvPr>
          <p:cNvSpPr txBox="1"/>
          <p:nvPr/>
        </p:nvSpPr>
        <p:spPr>
          <a:xfrm>
            <a:off x="10304891" y="5581188"/>
            <a:ext cx="188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Задание:</a:t>
            </a:r>
            <a:br>
              <a:rPr lang="ru-RU" sz="1400" i="1" dirty="0"/>
            </a:br>
            <a:r>
              <a:rPr lang="ru-RU" sz="1400" i="1" dirty="0"/>
              <a:t>создайте опрос</a:t>
            </a:r>
          </a:p>
        </p:txBody>
      </p:sp>
    </p:spTree>
    <p:extLst>
      <p:ext uri="{BB962C8B-B14F-4D97-AF65-F5344CB8AC3E}">
        <p14:creationId xmlns:p14="http://schemas.microsoft.com/office/powerpoint/2010/main" val="86891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0FBD1-CC16-A140-A3FE-FFD7AD729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466DB09-0AB5-1E3E-F869-49D6450CD3C8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72B1D26D-35B4-0F4D-B621-30FDDD756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B470674-9A0E-3D96-A39D-C404D99CEFC3}"/>
                </a:ext>
              </a:extLst>
            </p:cNvPr>
            <p:cNvSpPr/>
            <p:nvPr/>
          </p:nvSpPr>
          <p:spPr>
            <a:xfrm>
              <a:off x="3383596" y="6529511"/>
              <a:ext cx="5423221" cy="272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00ADD9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rgbClr val="00ADD9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03C8819D-949A-9260-8D39-4C77F0599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4\презентации\03.png">
              <a:extLst>
                <a:ext uri="{FF2B5EF4-FFF2-40B4-BE49-F238E27FC236}">
                  <a16:creationId xmlns:a16="http://schemas.microsoft.com/office/drawing/2014/main" id="{8458A403-8402-F424-A27C-5DB7EBC5E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50413" y="6104408"/>
              <a:ext cx="1440000" cy="755180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F8B51F02-7E94-8AB1-75AA-CF3197BC3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60787" y="0"/>
              <a:ext cx="729626" cy="72000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D962C6D-9451-C0F0-65AC-AF89B35F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КАК ИСПОЛЬЗОВАТЬ РЕАКЦИИ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2C35D9-F131-89D8-6EC8-2280199A99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811" y="387538"/>
            <a:ext cx="2815319" cy="6097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130B0-C993-71F3-459F-3E5917B61059}"/>
              </a:ext>
            </a:extLst>
          </p:cNvPr>
          <p:cNvSpPr txBox="1"/>
          <p:nvPr/>
        </p:nvSpPr>
        <p:spPr>
          <a:xfrm>
            <a:off x="778832" y="1175859"/>
            <a:ext cx="60945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tx2"/>
                </a:solidFill>
                <a:effectLst/>
                <a:latin typeface="GraphikLCG-Regular"/>
              </a:rPr>
              <a:t>Реакции в </a:t>
            </a:r>
            <a:r>
              <a:rPr lang="ru-RU" b="0" i="0" dirty="0" err="1">
                <a:solidFill>
                  <a:schemeClr val="tx2"/>
                </a:solidFill>
                <a:effectLst/>
                <a:latin typeface="GraphikLCG-Regular"/>
              </a:rPr>
              <a:t>Telegram</a:t>
            </a:r>
            <a:r>
              <a:rPr lang="ru-RU" b="0" i="0" dirty="0">
                <a:solidFill>
                  <a:schemeClr val="tx2"/>
                </a:solidFill>
                <a:effectLst/>
                <a:latin typeface="GraphikLCG-Regular"/>
              </a:rPr>
              <a:t> — это эмодзи, </a:t>
            </a:r>
            <a:br>
              <a:rPr lang="ru-RU" b="0" i="0" dirty="0">
                <a:solidFill>
                  <a:schemeClr val="tx2"/>
                </a:solidFill>
                <a:effectLst/>
                <a:latin typeface="GraphikLCG-Regular"/>
              </a:rPr>
            </a:br>
            <a:r>
              <a:rPr lang="ru-RU" b="0" i="0" dirty="0">
                <a:solidFill>
                  <a:schemeClr val="tx2"/>
                </a:solidFill>
                <a:effectLst/>
                <a:latin typeface="GraphikLCG-Regular"/>
              </a:rPr>
              <a:t>которые можно поставить поверх сообщений, публикаций или комментариев</a:t>
            </a:r>
          </a:p>
          <a:p>
            <a:endParaRPr lang="ru-RU" dirty="0">
              <a:solidFill>
                <a:srgbClr val="000000"/>
              </a:solidFill>
              <a:latin typeface="GraphikLCG-Regular"/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raphikLCG-Regular"/>
              </a:rPr>
              <a:t>Выбирайте то, что нужно именно вам!</a:t>
            </a:r>
          </a:p>
          <a:p>
            <a:endParaRPr lang="ru-RU" dirty="0">
              <a:solidFill>
                <a:srgbClr val="000000"/>
              </a:solidFill>
              <a:latin typeface="GraphikLCG-Regular"/>
            </a:endParaRPr>
          </a:p>
          <a:p>
            <a:r>
              <a:rPr lang="ru-RU" dirty="0">
                <a:solidFill>
                  <a:schemeClr val="tx2"/>
                </a:solidFill>
                <a:latin typeface="GraphikLCG-Regular"/>
              </a:rPr>
              <a:t>С помощью реакций можно голосовать!</a:t>
            </a:r>
            <a:br>
              <a:rPr lang="ru-RU" dirty="0">
                <a:solidFill>
                  <a:schemeClr val="tx2"/>
                </a:solidFill>
                <a:latin typeface="GraphikLCG-Regular"/>
              </a:rPr>
            </a:br>
            <a:endParaRPr lang="ru-RU" dirty="0">
              <a:solidFill>
                <a:schemeClr val="tx2"/>
              </a:solidFill>
              <a:latin typeface="GraphikLCG-Regular"/>
            </a:endParaRPr>
          </a:p>
        </p:txBody>
      </p:sp>
      <p:pic>
        <p:nvPicPr>
          <p:cNvPr id="11" name="Рисунок 10" descr="Знак одобрения контур">
            <a:extLst>
              <a:ext uri="{FF2B5EF4-FFF2-40B4-BE49-F238E27FC236}">
                <a16:creationId xmlns:a16="http://schemas.microsoft.com/office/drawing/2014/main" id="{A1525E94-8406-9452-A888-8EDC421D0F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8840" y="4509280"/>
            <a:ext cx="914400" cy="914400"/>
          </a:xfrm>
          <a:prstGeom prst="rect">
            <a:avLst/>
          </a:prstGeom>
        </p:spPr>
      </p:pic>
      <p:pic>
        <p:nvPicPr>
          <p:cNvPr id="14" name="Рисунок 13" descr="Контур улыбающегося лица со сплошной заливкой">
            <a:extLst>
              <a:ext uri="{FF2B5EF4-FFF2-40B4-BE49-F238E27FC236}">
                <a16:creationId xmlns:a16="http://schemas.microsoft.com/office/drawing/2014/main" id="{43E4C548-85D8-41D3-4185-8D92C54D1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4475" y="5190008"/>
            <a:ext cx="914400" cy="914400"/>
          </a:xfrm>
          <a:prstGeom prst="rect">
            <a:avLst/>
          </a:prstGeom>
        </p:spPr>
      </p:pic>
      <p:pic>
        <p:nvPicPr>
          <p:cNvPr id="17" name="Рисунок 16" descr="Знак одобрения контур">
            <a:extLst>
              <a:ext uri="{FF2B5EF4-FFF2-40B4-BE49-F238E27FC236}">
                <a16:creationId xmlns:a16="http://schemas.microsoft.com/office/drawing/2014/main" id="{74B4235E-1D60-8A1A-1299-3E35615401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>
            <a:off x="4860110" y="45819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0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4E267-B72E-469B-155B-E06E7E945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395DEF8-69AF-6823-6B65-7842DAD09D9C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E3EE93AD-7BE7-7D3E-1CFB-884A5FDD2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F90C6B4-0473-111B-F718-8BE563D07A3F}"/>
                </a:ext>
              </a:extLst>
            </p:cNvPr>
            <p:cNvSpPr/>
            <p:nvPr/>
          </p:nvSpPr>
          <p:spPr>
            <a:xfrm>
              <a:off x="3383596" y="6529511"/>
              <a:ext cx="5423221" cy="272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00ADD9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rgbClr val="00ADD9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77A349FE-AB51-7B80-6B31-3730F2CAE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4\презентации\03.png">
              <a:extLst>
                <a:ext uri="{FF2B5EF4-FFF2-40B4-BE49-F238E27FC236}">
                  <a16:creationId xmlns:a16="http://schemas.microsoft.com/office/drawing/2014/main" id="{B3D30C01-CAD4-C6D7-B427-67ACFA9CE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50413" y="6104408"/>
              <a:ext cx="1440000" cy="755180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217C8DCE-3494-ACDE-B289-C33ECE156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60787" y="0"/>
              <a:ext cx="729626" cy="72000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2C289C2-E85A-E6B1-1D70-5D987DF9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ТЕМЫ В ГРУППАХ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B7D7AB-6DC3-97E1-0167-61B2510D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42" y="1121809"/>
            <a:ext cx="10971372" cy="4982599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E6BCF1-BD0F-099F-837D-DB986CC50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958" y="1845618"/>
            <a:ext cx="3287072" cy="19144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E43642-A1E3-7F2E-6CD0-3F643EAA22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381" y="1555980"/>
            <a:ext cx="2969333" cy="24936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D90830-B8B5-F9A5-BFE1-EDF832772CE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618" y="636642"/>
            <a:ext cx="2360975" cy="58453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B0700B-07E5-3FF9-AF97-685004473BFB}"/>
                  </a:ext>
                </a:extLst>
              </p14:cNvPr>
              <p14:cNvContentPartPr/>
              <p14:nvPr/>
            </p14:nvContentPartPr>
            <p14:xfrm>
              <a:off x="828088" y="2807137"/>
              <a:ext cx="312480" cy="8488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B0700B-07E5-3FF9-AF97-685004473B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2088" y="2771137"/>
                <a:ext cx="3841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025B4FC-DFB3-EB9B-E95B-506B514A8C5A}"/>
                  </a:ext>
                </a:extLst>
              </p14:cNvPr>
              <p14:cNvContentPartPr/>
              <p14:nvPr/>
            </p14:nvContentPartPr>
            <p14:xfrm>
              <a:off x="4319820" y="5472049"/>
              <a:ext cx="312737" cy="847725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025B4FC-DFB3-EB9B-E95B-506B514A8C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83790" y="5436098"/>
                <a:ext cx="384436" cy="919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53383FA0-2B7C-C9C5-2D03-9027BF7F5000}"/>
                  </a:ext>
                </a:extLst>
              </p14:cNvPr>
              <p14:cNvContentPartPr/>
              <p14:nvPr/>
            </p14:nvContentPartPr>
            <p14:xfrm>
              <a:off x="10785086" y="1132117"/>
              <a:ext cx="312737" cy="847725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53383FA0-2B7C-C9C5-2D03-9027BF7F50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49056" y="1096166"/>
                <a:ext cx="384436" cy="919268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F574818-DB1C-8172-FC53-EE81C108726C}"/>
              </a:ext>
            </a:extLst>
          </p:cNvPr>
          <p:cNvSpPr txBox="1"/>
          <p:nvPr/>
        </p:nvSpPr>
        <p:spPr>
          <a:xfrm>
            <a:off x="10304891" y="5581188"/>
            <a:ext cx="188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Задание:</a:t>
            </a:r>
            <a:br>
              <a:rPr lang="ru-RU" sz="1400" i="1" dirty="0"/>
            </a:br>
            <a:r>
              <a:rPr lang="ru-RU" sz="1400" i="1" dirty="0"/>
              <a:t>создайте три темы</a:t>
            </a:r>
          </a:p>
        </p:txBody>
      </p:sp>
    </p:spTree>
    <p:extLst>
      <p:ext uri="{BB962C8B-B14F-4D97-AF65-F5344CB8AC3E}">
        <p14:creationId xmlns:p14="http://schemas.microsoft.com/office/powerpoint/2010/main" val="238771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58D66-2D85-4B5F-AE09-5F23198D2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2B4026F-BFBA-8B53-64B4-E5B5F197EB33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36B19EDC-4C4E-8D1E-8ABC-E6C0FB4E0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4CA18A1-D041-3D43-3F7E-BB755E0E29C7}"/>
                </a:ext>
              </a:extLst>
            </p:cNvPr>
            <p:cNvSpPr/>
            <p:nvPr/>
          </p:nvSpPr>
          <p:spPr>
            <a:xfrm>
              <a:off x="3383596" y="6529511"/>
              <a:ext cx="5423221" cy="272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00ADD9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rgbClr val="00ADD9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C51A5FEC-25E8-098D-C3CE-74E5B8736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3 конгресс ВСП\2024\презентации\03.png">
              <a:extLst>
                <a:ext uri="{FF2B5EF4-FFF2-40B4-BE49-F238E27FC236}">
                  <a16:creationId xmlns:a16="http://schemas.microsoft.com/office/drawing/2014/main" id="{7D798A30-18D4-1542-7518-D4D312D59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50413" y="6104408"/>
              <a:ext cx="1440000" cy="755180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7F23F67F-70C3-7DC9-BD2E-0683094D4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60787" y="0"/>
              <a:ext cx="729626" cy="72000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CA350F-F0A4-50B4-AFAB-C4A7E0BC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en-US" sz="2800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TELEGRAM </a:t>
            </a:r>
            <a:r>
              <a:rPr lang="ru-RU" sz="2800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НЕ ПРОСТО МЕССЕНДЖЕР!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3C2822-2470-597A-5D2C-2C4FAB55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42" y="1121809"/>
            <a:ext cx="10971372" cy="4982599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ИЗУЧАЙТЕ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41A8DC"/>
                </a:solidFill>
              </a:rPr>
              <a:t>ЭКСПЕРИМЕНТИРУЙТЕ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ВЫБИРАЙТЕ ТО, ЧТО НУЖНО ВАМ</a:t>
            </a:r>
          </a:p>
        </p:txBody>
      </p:sp>
    </p:spTree>
    <p:extLst>
      <p:ext uri="{BB962C8B-B14F-4D97-AF65-F5344CB8AC3E}">
        <p14:creationId xmlns:p14="http://schemas.microsoft.com/office/powerpoint/2010/main" val="231216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"/>
            <a:ext cx="3286894" cy="6859587"/>
            <a:chOff x="0" y="1"/>
            <a:chExt cx="3286894" cy="6859587"/>
          </a:xfrm>
        </p:grpSpPr>
        <p:pic>
          <p:nvPicPr>
            <p:cNvPr id="12" name="Picture 2" descr="E:\РАБОТА\3 конгресс ВСП\2024\презентации\02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339588"/>
              <a:ext cx="3140895" cy="2520000"/>
            </a:xfrm>
            <a:prstGeom prst="rect">
              <a:avLst/>
            </a:prstGeom>
            <a:noFill/>
          </p:spPr>
        </p:pic>
        <p:pic>
          <p:nvPicPr>
            <p:cNvPr id="1026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908000" cy="4365898"/>
            </a:xfrm>
            <a:prstGeom prst="rect">
              <a:avLst/>
            </a:prstGeom>
            <a:noFill/>
          </p:spPr>
        </p:pic>
        <p:pic>
          <p:nvPicPr>
            <p:cNvPr id="2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4646" y="2205658"/>
              <a:ext cx="2232248" cy="2232248"/>
            </a:xfrm>
            <a:prstGeom prst="rect">
              <a:avLst/>
            </a:prstGeom>
            <a:noFill/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3358902" y="2529694"/>
            <a:ext cx="8280920" cy="1584176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pPr marL="355600" defTabSz="914377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+7 910 470-0730</a:t>
            </a:r>
          </a:p>
          <a:p>
            <a:pPr marL="355600" defTabSz="914377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info@hemophilia.ru</a:t>
            </a:r>
            <a:br>
              <a:rPr lang="en-US" sz="3600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ГЕМОФИЛИЯ.ОРГ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502918" y="6094090"/>
            <a:ext cx="7631177" cy="765499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marL="177800" defTabSz="914377">
              <a:buClr>
                <a:srgbClr val="35A5D6"/>
              </a:buClr>
            </a:pPr>
            <a:r>
              <a:rPr lang="en-US" sz="1800" dirty="0">
                <a:solidFill>
                  <a:srgbClr val="00ADD9"/>
                </a:solidFill>
                <a:ea typeface="+mj-ea"/>
                <a:cs typeface="+mj-cs"/>
              </a:rPr>
              <a:t>https://congress-vsp.ru/xv/</a:t>
            </a:r>
            <a:endParaRPr lang="ru-RU" sz="1800" dirty="0">
              <a:solidFill>
                <a:srgbClr val="00ADD9"/>
              </a:solidFill>
              <a:ea typeface="+mj-ea"/>
              <a:cs typeface="+mj-cs"/>
            </a:endParaRPr>
          </a:p>
          <a:p>
            <a:pPr defTabSz="914377">
              <a:lnSpc>
                <a:spcPct val="90000"/>
              </a:lnSpc>
              <a:spcBef>
                <a:spcPts val="1000"/>
              </a:spcBef>
              <a:buClr>
                <a:srgbClr val="35A5D6"/>
              </a:buClr>
            </a:pPr>
            <a:endParaRPr lang="ru-RU" sz="1800" dirty="0">
              <a:solidFill>
                <a:srgbClr val="00ADD9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4167</TotalTime>
  <Words>260</Words>
  <Application>Microsoft Office PowerPoint</Application>
  <PresentationFormat>Произвольный</PresentationFormat>
  <Paragraphs>57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GraphikLCG-Regular</vt:lpstr>
      <vt:lpstr>Helvetica Neue</vt:lpstr>
      <vt:lpstr>Inter</vt:lpstr>
      <vt:lpstr>Тема Office</vt:lpstr>
      <vt:lpstr>Презентация PowerPoint</vt:lpstr>
      <vt:lpstr>TELEGRAM НЕ ПРОСТО МЕССЕНДЖЕР!</vt:lpstr>
      <vt:lpstr>ДВА ОСНОВНЫХ ТИПА СООБЩЕСТВ TELEGRAM</vt:lpstr>
      <vt:lpstr>ГРУППЫ В TELEGRAM</vt:lpstr>
      <vt:lpstr>ОПРОСЫ, ГОЛОСОВАНИЯ, ВИКТОРИНЫ в TELEGRAM</vt:lpstr>
      <vt:lpstr>КАК ИСПОЛЬЗОВАТЬ РЕАКЦИИ </vt:lpstr>
      <vt:lpstr>ТЕМЫ В ГРУППАХ </vt:lpstr>
      <vt:lpstr>TELEGRAM НЕ ПРОСТО МЕССЕНДЖЕР!</vt:lpstr>
      <vt:lpstr>Презентация PowerPoint</vt:lpstr>
    </vt:vector>
  </TitlesOfParts>
  <Company>Всероссийское общество гемофилии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сопровождение пациентов с гемофилией</dc:title>
  <dc:subject>гемофилия</dc:subject>
  <dc:creator>Владелец;Полищук</dc:creator>
  <cp:lastModifiedBy>Наталия Полищук</cp:lastModifiedBy>
  <cp:revision>346</cp:revision>
  <dcterms:created xsi:type="dcterms:W3CDTF">2019-11-22T11:09:28Z</dcterms:created>
  <dcterms:modified xsi:type="dcterms:W3CDTF">2024-11-30T01:24:10Z</dcterms:modified>
</cp:coreProperties>
</file>