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46" r:id="rId1"/>
  </p:sldMasterIdLst>
  <p:notesMasterIdLst>
    <p:notesMasterId r:id="rId39"/>
  </p:notesMasterIdLst>
  <p:handoutMasterIdLst>
    <p:handoutMasterId r:id="rId40"/>
  </p:handoutMasterIdLst>
  <p:sldIdLst>
    <p:sldId id="1205" r:id="rId2"/>
    <p:sldId id="2147482020" r:id="rId3"/>
    <p:sldId id="2147482059" r:id="rId4"/>
    <p:sldId id="2147482047" r:id="rId5"/>
    <p:sldId id="2147482083" r:id="rId6"/>
    <p:sldId id="2147482082" r:id="rId7"/>
    <p:sldId id="2147482025" r:id="rId8"/>
    <p:sldId id="2147482107" r:id="rId9"/>
    <p:sldId id="2147482181" r:id="rId10"/>
    <p:sldId id="2147482183" r:id="rId11"/>
    <p:sldId id="2147482061" r:id="rId12"/>
    <p:sldId id="2147482060" r:id="rId13"/>
    <p:sldId id="2147482063" r:id="rId14"/>
    <p:sldId id="2147482064" r:id="rId15"/>
    <p:sldId id="2147482066" r:id="rId16"/>
    <p:sldId id="2147482065" r:id="rId17"/>
    <p:sldId id="2147482067" r:id="rId18"/>
    <p:sldId id="2147482068" r:id="rId19"/>
    <p:sldId id="2147482069" r:id="rId20"/>
    <p:sldId id="2147482093" r:id="rId21"/>
    <p:sldId id="2147482108" r:id="rId22"/>
    <p:sldId id="2147482109" r:id="rId23"/>
    <p:sldId id="2147482184" r:id="rId24"/>
    <p:sldId id="2147482044" r:id="rId25"/>
    <p:sldId id="2147482085" r:id="rId26"/>
    <p:sldId id="2147482088" r:id="rId27"/>
    <p:sldId id="2147482110" r:id="rId28"/>
    <p:sldId id="2147482111" r:id="rId29"/>
    <p:sldId id="2147482112" r:id="rId30"/>
    <p:sldId id="2147482113" r:id="rId31"/>
    <p:sldId id="2147482114" r:id="rId32"/>
    <p:sldId id="2147482115" r:id="rId33"/>
    <p:sldId id="2147482116" r:id="rId34"/>
    <p:sldId id="2147482118" r:id="rId35"/>
    <p:sldId id="2147482178" r:id="rId36"/>
    <p:sldId id="2147482117" r:id="rId37"/>
    <p:sldId id="2147482090" r:id="rId38"/>
  </p:sldIdLst>
  <p:sldSz cx="13442950" cy="7561263"/>
  <p:notesSz cx="6808788" cy="9939338"/>
  <p:defaultTextStyle>
    <a:defPPr>
      <a:defRPr lang="ru-RU"/>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4" pos="4234">
          <p15:clr>
            <a:srgbClr val="A4A3A4"/>
          </p15:clr>
        </p15:guide>
        <p15:guide id="5" orient="horz" pos="238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5"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1CB"/>
    <a:srgbClr val="2567AF"/>
    <a:srgbClr val="00FF78"/>
    <a:srgbClr val="CA3028"/>
    <a:srgbClr val="FF0000"/>
    <a:srgbClr val="1F628C"/>
    <a:srgbClr val="FF99CC"/>
    <a:srgbClr val="2874A6"/>
    <a:srgbClr val="FFFFFF"/>
    <a:srgbClr val="400A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Средний стиль 3 — акцент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03447BB-5D67-496B-8E87-E561075AD55C}" styleName="Темный стиль 1 — акцент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Средний стиль 3 — акцент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Средний стиль 3 — акцент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Светлый стиль 2 — акцент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37" autoAdjust="0"/>
    <p:restoredTop sz="95707" autoAdjust="0"/>
  </p:normalViewPr>
  <p:slideViewPr>
    <p:cSldViewPr snapToGrid="0">
      <p:cViewPr>
        <p:scale>
          <a:sx n="109" d="100"/>
          <a:sy n="109" d="100"/>
        </p:scale>
        <p:origin x="280" y="344"/>
      </p:cViewPr>
      <p:guideLst>
        <p:guide pos="4234"/>
        <p:guide orient="horz" pos="23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468"/>
    </p:cViewPr>
  </p:sorterViewPr>
  <p:notesViewPr>
    <p:cSldViewPr snapToGrid="0">
      <p:cViewPr varScale="1">
        <p:scale>
          <a:sx n="150" d="100"/>
          <a:sy n="150" d="100"/>
        </p:scale>
        <p:origin x="5816"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50475" cy="496967"/>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6737" y="0"/>
            <a:ext cx="2950475" cy="496967"/>
          </a:xfrm>
          <a:prstGeom prst="rect">
            <a:avLst/>
          </a:prstGeom>
        </p:spPr>
        <p:txBody>
          <a:bodyPr vert="horz" lIns="91440" tIns="45720" rIns="91440" bIns="45720" rtlCol="0"/>
          <a:lstStyle>
            <a:lvl1pPr algn="r">
              <a:defRPr sz="1200"/>
            </a:lvl1pPr>
          </a:lstStyle>
          <a:p>
            <a:fld id="{28F296C1-5FCF-459F-BF93-C3BB678354D4}" type="datetimeFigureOut">
              <a:rPr lang="ru-RU" smtClean="0"/>
              <a:pPr/>
              <a:t>17.11.2025</a:t>
            </a:fld>
            <a:endParaRPr lang="ru-RU"/>
          </a:p>
        </p:txBody>
      </p:sp>
      <p:sp>
        <p:nvSpPr>
          <p:cNvPr id="4" name="Нижний колонтитул 3"/>
          <p:cNvSpPr>
            <a:spLocks noGrp="1"/>
          </p:cNvSpPr>
          <p:nvPr>
            <p:ph type="ftr" sz="quarter" idx="2"/>
          </p:nvPr>
        </p:nvSpPr>
        <p:spPr>
          <a:xfrm>
            <a:off x="0" y="9440646"/>
            <a:ext cx="2950475" cy="49696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6737" y="9440646"/>
            <a:ext cx="2950475" cy="496967"/>
          </a:xfrm>
          <a:prstGeom prst="rect">
            <a:avLst/>
          </a:prstGeom>
        </p:spPr>
        <p:txBody>
          <a:bodyPr vert="horz" lIns="91440" tIns="45720" rIns="91440" bIns="45720" rtlCol="0" anchor="b"/>
          <a:lstStyle>
            <a:lvl1pPr algn="r">
              <a:defRPr sz="1200"/>
            </a:lvl1pPr>
          </a:lstStyle>
          <a:p>
            <a:fld id="{ED8247EB-CDE5-4385-A00D-7E00E18AB013}" type="slidenum">
              <a:rPr lang="ru-RU" smtClean="0"/>
              <a:pPr/>
              <a:t>‹#›</a:t>
            </a:fld>
            <a:endParaRPr lang="ru-RU"/>
          </a:p>
        </p:txBody>
      </p:sp>
    </p:spTree>
    <p:extLst>
      <p:ext uri="{BB962C8B-B14F-4D97-AF65-F5344CB8AC3E}">
        <p14:creationId xmlns:p14="http://schemas.microsoft.com/office/powerpoint/2010/main" val="38255421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50475" cy="496967"/>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6737" y="0"/>
            <a:ext cx="2950475" cy="496967"/>
          </a:xfrm>
          <a:prstGeom prst="rect">
            <a:avLst/>
          </a:prstGeom>
        </p:spPr>
        <p:txBody>
          <a:bodyPr vert="horz" lIns="91440" tIns="45720" rIns="91440" bIns="45720" rtlCol="0"/>
          <a:lstStyle>
            <a:lvl1pPr algn="r">
              <a:defRPr sz="1200"/>
            </a:lvl1pPr>
          </a:lstStyle>
          <a:p>
            <a:fld id="{6D399FD0-282E-4478-81B2-2B8C84612D7B}" type="datetimeFigureOut">
              <a:rPr lang="ru-RU" smtClean="0"/>
              <a:pPr/>
              <a:t>17.11.2025</a:t>
            </a:fld>
            <a:endParaRPr lang="ru-RU"/>
          </a:p>
        </p:txBody>
      </p:sp>
      <p:sp>
        <p:nvSpPr>
          <p:cNvPr id="4" name="Образ слайда 3"/>
          <p:cNvSpPr>
            <a:spLocks noGrp="1" noRot="1" noChangeAspect="1"/>
          </p:cNvSpPr>
          <p:nvPr>
            <p:ph type="sldImg" idx="2"/>
          </p:nvPr>
        </p:nvSpPr>
        <p:spPr>
          <a:xfrm>
            <a:off x="93663" y="746125"/>
            <a:ext cx="6621462" cy="3725863"/>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0879" y="4721186"/>
            <a:ext cx="5447030" cy="4472702"/>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40646"/>
            <a:ext cx="2950475" cy="49696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6737" y="9440646"/>
            <a:ext cx="2950475" cy="496967"/>
          </a:xfrm>
          <a:prstGeom prst="rect">
            <a:avLst/>
          </a:prstGeom>
        </p:spPr>
        <p:txBody>
          <a:bodyPr vert="horz" lIns="91440" tIns="45720" rIns="91440" bIns="45720" rtlCol="0" anchor="b"/>
          <a:lstStyle>
            <a:lvl1pPr algn="r">
              <a:defRPr sz="1200"/>
            </a:lvl1pPr>
          </a:lstStyle>
          <a:p>
            <a:fld id="{F97F2F78-9842-4B04-AD13-18886DD4C8FA}" type="slidenum">
              <a:rPr lang="ru-RU" smtClean="0"/>
              <a:pPr/>
              <a:t>‹#›</a:t>
            </a:fld>
            <a:endParaRPr lang="ru-RU"/>
          </a:p>
        </p:txBody>
      </p:sp>
    </p:spTree>
    <p:extLst>
      <p:ext uri="{BB962C8B-B14F-4D97-AF65-F5344CB8AC3E}">
        <p14:creationId xmlns:p14="http://schemas.microsoft.com/office/powerpoint/2010/main" val="1945680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97F2F78-9842-4B04-AD13-18886DD4C8FA}" type="slidenum">
              <a:rPr lang="ru-RU" smtClean="0"/>
              <a:pPr/>
              <a:t>8</a:t>
            </a:fld>
            <a:endParaRPr lang="ru-RU"/>
          </a:p>
        </p:txBody>
      </p:sp>
    </p:spTree>
    <p:extLst>
      <p:ext uri="{BB962C8B-B14F-4D97-AF65-F5344CB8AC3E}">
        <p14:creationId xmlns:p14="http://schemas.microsoft.com/office/powerpoint/2010/main" val="2346233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8_основной контент">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34E87-66D9-984F-BA2E-5FFBA703405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3442950" cy="7561262"/>
          </a:xfrm>
          <a:prstGeom prst="rect">
            <a:avLst/>
          </a:prstGeom>
        </p:spPr>
      </p:pic>
    </p:spTree>
    <p:extLst>
      <p:ext uri="{BB962C8B-B14F-4D97-AF65-F5344CB8AC3E}">
        <p14:creationId xmlns:p14="http://schemas.microsoft.com/office/powerpoint/2010/main" val="3524068276"/>
      </p:ext>
    </p:extLst>
  </p:cSld>
  <p:clrMapOvr>
    <a:masterClrMapping/>
  </p:clrMapOvr>
  <p:extLst>
    <p:ext uri="{DCECCB84-F9BA-43D5-87BE-67443E8EF086}">
      <p15:sldGuideLst xmlns:p15="http://schemas.microsoft.com/office/powerpoint/2012/main">
        <p15:guide id="3" pos="1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_основной контент">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7E8752-4D33-A345-972D-063D3F9623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2" y="0"/>
            <a:ext cx="13442245" cy="7561262"/>
          </a:xfrm>
          <a:prstGeom prst="rect">
            <a:avLst/>
          </a:prstGeom>
        </p:spPr>
      </p:pic>
    </p:spTree>
    <p:extLst>
      <p:ext uri="{BB962C8B-B14F-4D97-AF65-F5344CB8AC3E}">
        <p14:creationId xmlns:p14="http://schemas.microsoft.com/office/powerpoint/2010/main" val="4032358653"/>
      </p:ext>
    </p:extLst>
  </p:cSld>
  <p:clrMapOvr>
    <a:masterClrMapping/>
  </p:clrMapOvr>
  <p:extLst>
    <p:ext uri="{DCECCB84-F9BA-43D5-87BE-67443E8EF086}">
      <p15:sldGuideLst xmlns:p15="http://schemas.microsoft.com/office/powerpoint/2012/main">
        <p15:guide id="3" pos="14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основной контент">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7E8752-4D33-A345-972D-063D3F9623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2" y="0"/>
            <a:ext cx="13442245" cy="7561262"/>
          </a:xfrm>
          <a:prstGeom prst="rect">
            <a:avLst/>
          </a:prstGeom>
        </p:spPr>
      </p:pic>
    </p:spTree>
    <p:extLst>
      <p:ext uri="{BB962C8B-B14F-4D97-AF65-F5344CB8AC3E}">
        <p14:creationId xmlns:p14="http://schemas.microsoft.com/office/powerpoint/2010/main" val="1035065153"/>
      </p:ext>
    </p:extLst>
  </p:cSld>
  <p:clrMapOvr>
    <a:masterClrMapping/>
  </p:clrMapOvr>
  <p:extLst>
    <p:ext uri="{DCECCB84-F9BA-43D5-87BE-67443E8EF086}">
      <p15:sldGuideLst xmlns:p15="http://schemas.microsoft.com/office/powerpoint/2012/main">
        <p15:guide id="3" pos="14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406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6_основной контент">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170DEC-249F-CC4A-9046-30C16E0FF86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3442950" cy="7561262"/>
          </a:xfrm>
          <a:prstGeom prst="rect">
            <a:avLst/>
          </a:prstGeom>
        </p:spPr>
      </p:pic>
    </p:spTree>
    <p:extLst>
      <p:ext uri="{BB962C8B-B14F-4D97-AF65-F5344CB8AC3E}">
        <p14:creationId xmlns:p14="http://schemas.microsoft.com/office/powerpoint/2010/main" val="3978672445"/>
      </p:ext>
    </p:extLst>
  </p:cSld>
  <p:clrMapOvr>
    <a:masterClrMapping/>
  </p:clrMapOvr>
  <p:extLst>
    <p:ext uri="{DCECCB84-F9BA-43D5-87BE-67443E8EF086}">
      <p15:sldGuideLst xmlns:p15="http://schemas.microsoft.com/office/powerpoint/2012/main">
        <p15:guide id="3" pos="1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3_основной контент">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A52829-53E5-9D4E-A19C-2F86732740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3442245" cy="7561263"/>
          </a:xfrm>
          <a:prstGeom prst="rect">
            <a:avLst/>
          </a:prstGeom>
        </p:spPr>
      </p:pic>
    </p:spTree>
    <p:extLst>
      <p:ext uri="{BB962C8B-B14F-4D97-AF65-F5344CB8AC3E}">
        <p14:creationId xmlns:p14="http://schemas.microsoft.com/office/powerpoint/2010/main" val="110155921"/>
      </p:ext>
    </p:extLst>
  </p:cSld>
  <p:clrMapOvr>
    <a:masterClrMapping/>
  </p:clrMapOvr>
  <p:extLst>
    <p:ext uri="{DCECCB84-F9BA-43D5-87BE-67443E8EF086}">
      <p15:sldGuideLst xmlns:p15="http://schemas.microsoft.com/office/powerpoint/2012/main">
        <p15:guide id="3" pos="1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основной контен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D313F-619B-F64A-B1DC-89313008F23F}"/>
              </a:ext>
            </a:extLst>
          </p:cNvPr>
          <p:cNvSpPr>
            <a:spLocks noGrp="1"/>
          </p:cNvSpPr>
          <p:nvPr>
            <p:ph type="title"/>
          </p:nvPr>
        </p:nvSpPr>
        <p:spPr/>
        <p:txBody>
          <a:bodyPr/>
          <a:lstStyle/>
          <a:p>
            <a:r>
              <a:rPr lang="en-GB"/>
              <a:t>Click to edit Master title style</a:t>
            </a:r>
            <a:endParaRPr lang="en-RU"/>
          </a:p>
        </p:txBody>
      </p:sp>
    </p:spTree>
    <p:extLst>
      <p:ext uri="{BB962C8B-B14F-4D97-AF65-F5344CB8AC3E}">
        <p14:creationId xmlns:p14="http://schemas.microsoft.com/office/powerpoint/2010/main" val="2143729847"/>
      </p:ext>
    </p:extLst>
  </p:cSld>
  <p:clrMapOvr>
    <a:masterClrMapping/>
  </p:clrMapOvr>
  <p:extLst>
    <p:ext uri="{DCECCB84-F9BA-43D5-87BE-67443E8EF086}">
      <p15:sldGuideLst xmlns:p15="http://schemas.microsoft.com/office/powerpoint/2012/main">
        <p15:guide id="1" orient="horz" pos="49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основной контент">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923A3C-85D0-A646-8798-3D84331C4085}"/>
              </a:ext>
            </a:extLst>
          </p:cNvPr>
          <p:cNvPicPr>
            <a:picLocks noChangeAspect="1"/>
          </p:cNvPicPr>
          <p:nvPr userDrawn="1"/>
        </p:nvPicPr>
        <p:blipFill>
          <a:blip r:embed="rId2" cstate="email">
            <a:extLst>
              <a:ext uri="{BEBA8EAE-BF5A-486C-A8C5-ECC9F3942E4B}">
                <a14:imgProps xmlns:a14="http://schemas.microsoft.com/office/drawing/2010/main">
                  <a14:imgLayer>
                    <a14:imgEffect>
                      <a14:brightnessContrast bright="10000"/>
                    </a14:imgEffect>
                  </a14:imgLayer>
                </a14:imgProps>
              </a:ext>
              <a:ext uri="{28A0092B-C50C-407E-A947-70E740481C1C}">
                <a14:useLocalDpi xmlns:a14="http://schemas.microsoft.com/office/drawing/2010/main"/>
              </a:ext>
            </a:extLst>
          </a:blip>
          <a:stretch>
            <a:fillRect/>
          </a:stretch>
        </p:blipFill>
        <p:spPr>
          <a:xfrm>
            <a:off x="355" y="1"/>
            <a:ext cx="13442243" cy="7561262"/>
          </a:xfrm>
          <a:prstGeom prst="rect">
            <a:avLst/>
          </a:prstGeom>
        </p:spPr>
      </p:pic>
      <p:sp>
        <p:nvSpPr>
          <p:cNvPr id="2" name="Title 1">
            <a:extLst>
              <a:ext uri="{FF2B5EF4-FFF2-40B4-BE49-F238E27FC236}">
                <a16:creationId xmlns:a16="http://schemas.microsoft.com/office/drawing/2014/main" id="{7CCD313F-619B-F64A-B1DC-89313008F23F}"/>
              </a:ext>
            </a:extLst>
          </p:cNvPr>
          <p:cNvSpPr>
            <a:spLocks noGrp="1"/>
          </p:cNvSpPr>
          <p:nvPr>
            <p:ph type="title"/>
          </p:nvPr>
        </p:nvSpPr>
        <p:spPr/>
        <p:txBody>
          <a:bodyPr/>
          <a:lstStyle/>
          <a:p>
            <a:r>
              <a:rPr lang="en-GB"/>
              <a:t>Click to edit Master title style</a:t>
            </a:r>
            <a:endParaRPr lang="en-RU"/>
          </a:p>
        </p:txBody>
      </p:sp>
      <p:grpSp>
        <p:nvGrpSpPr>
          <p:cNvPr id="4" name="Group 3">
            <a:extLst>
              <a:ext uri="{FF2B5EF4-FFF2-40B4-BE49-F238E27FC236}">
                <a16:creationId xmlns:a16="http://schemas.microsoft.com/office/drawing/2014/main" id="{19138173-0431-E748-98A4-2F0E58BF077F}"/>
              </a:ext>
            </a:extLst>
          </p:cNvPr>
          <p:cNvGrpSpPr/>
          <p:nvPr userDrawn="1"/>
        </p:nvGrpSpPr>
        <p:grpSpPr>
          <a:xfrm>
            <a:off x="11439809" y="242698"/>
            <a:ext cx="1426715" cy="296147"/>
            <a:chOff x="10980318" y="242698"/>
            <a:chExt cx="1426715" cy="296147"/>
          </a:xfrm>
        </p:grpSpPr>
        <p:sp>
          <p:nvSpPr>
            <p:cNvPr id="5" name="Freeform 1">
              <a:extLst>
                <a:ext uri="{FF2B5EF4-FFF2-40B4-BE49-F238E27FC236}">
                  <a16:creationId xmlns:a16="http://schemas.microsoft.com/office/drawing/2014/main" id="{0601F88E-6B19-D34B-AF75-D21C770A584B}"/>
                </a:ext>
              </a:extLst>
            </p:cNvPr>
            <p:cNvSpPr>
              <a:spLocks noChangeArrowheads="1"/>
            </p:cNvSpPr>
            <p:nvPr/>
          </p:nvSpPr>
          <p:spPr bwMode="auto">
            <a:xfrm>
              <a:off x="10980318" y="242698"/>
              <a:ext cx="298009" cy="296147"/>
            </a:xfrm>
            <a:custGeom>
              <a:avLst/>
              <a:gdLst>
                <a:gd name="T0" fmla="*/ 491 w 704"/>
                <a:gd name="T1" fmla="*/ 0 h 702"/>
                <a:gd name="T2" fmla="*/ 209 w 704"/>
                <a:gd name="T3" fmla="*/ 0 h 702"/>
                <a:gd name="T4" fmla="*/ 0 w 704"/>
                <a:gd name="T5" fmla="*/ 209 h 702"/>
                <a:gd name="T6" fmla="*/ 0 w 704"/>
                <a:gd name="T7" fmla="*/ 493 h 702"/>
                <a:gd name="T8" fmla="*/ 209 w 704"/>
                <a:gd name="T9" fmla="*/ 701 h 702"/>
                <a:gd name="T10" fmla="*/ 494 w 704"/>
                <a:gd name="T11" fmla="*/ 701 h 702"/>
                <a:gd name="T12" fmla="*/ 703 w 704"/>
                <a:gd name="T13" fmla="*/ 493 h 702"/>
                <a:gd name="T14" fmla="*/ 703 w 704"/>
                <a:gd name="T15" fmla="*/ 209 h 702"/>
                <a:gd name="T16" fmla="*/ 491 w 704"/>
                <a:gd name="T17" fmla="*/ 0 h 702"/>
                <a:gd name="T18" fmla="*/ 621 w 704"/>
                <a:gd name="T19" fmla="*/ 459 h 702"/>
                <a:gd name="T20" fmla="*/ 607 w 704"/>
                <a:gd name="T21" fmla="*/ 535 h 702"/>
                <a:gd name="T22" fmla="*/ 547 w 704"/>
                <a:gd name="T23" fmla="*/ 569 h 702"/>
                <a:gd name="T24" fmla="*/ 488 w 704"/>
                <a:gd name="T25" fmla="*/ 538 h 702"/>
                <a:gd name="T26" fmla="*/ 463 w 704"/>
                <a:gd name="T27" fmla="*/ 484 h 702"/>
                <a:gd name="T28" fmla="*/ 406 w 704"/>
                <a:gd name="T29" fmla="*/ 541 h 702"/>
                <a:gd name="T30" fmla="*/ 302 w 704"/>
                <a:gd name="T31" fmla="*/ 572 h 702"/>
                <a:gd name="T32" fmla="*/ 152 w 704"/>
                <a:gd name="T33" fmla="*/ 507 h 702"/>
                <a:gd name="T34" fmla="*/ 96 w 704"/>
                <a:gd name="T35" fmla="*/ 344 h 702"/>
                <a:gd name="T36" fmla="*/ 155 w 704"/>
                <a:gd name="T37" fmla="*/ 189 h 702"/>
                <a:gd name="T38" fmla="*/ 302 w 704"/>
                <a:gd name="T39" fmla="*/ 124 h 702"/>
                <a:gd name="T40" fmla="*/ 409 w 704"/>
                <a:gd name="T41" fmla="*/ 166 h 702"/>
                <a:gd name="T42" fmla="*/ 451 w 704"/>
                <a:gd name="T43" fmla="*/ 225 h 702"/>
                <a:gd name="T44" fmla="*/ 454 w 704"/>
                <a:gd name="T45" fmla="*/ 228 h 702"/>
                <a:gd name="T46" fmla="*/ 474 w 704"/>
                <a:gd name="T47" fmla="*/ 132 h 702"/>
                <a:gd name="T48" fmla="*/ 590 w 704"/>
                <a:gd name="T49" fmla="*/ 132 h 702"/>
                <a:gd name="T50" fmla="*/ 511 w 704"/>
                <a:gd name="T51" fmla="*/ 412 h 702"/>
                <a:gd name="T52" fmla="*/ 533 w 704"/>
                <a:gd name="T53" fmla="*/ 450 h 702"/>
                <a:gd name="T54" fmla="*/ 556 w 704"/>
                <a:gd name="T55" fmla="*/ 462 h 702"/>
                <a:gd name="T56" fmla="*/ 578 w 704"/>
                <a:gd name="T57" fmla="*/ 436 h 702"/>
                <a:gd name="T58" fmla="*/ 578 w 704"/>
                <a:gd name="T59" fmla="*/ 433 h 702"/>
                <a:gd name="T60" fmla="*/ 629 w 704"/>
                <a:gd name="T61" fmla="*/ 433 h 702"/>
                <a:gd name="T62" fmla="*/ 629 w 704"/>
                <a:gd name="T63" fmla="*/ 459 h 702"/>
                <a:gd name="T64" fmla="*/ 621 w 704"/>
                <a:gd name="T65" fmla="*/ 45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4" h="702">
                  <a:moveTo>
                    <a:pt x="491" y="0"/>
                  </a:moveTo>
                  <a:lnTo>
                    <a:pt x="209" y="0"/>
                  </a:lnTo>
                  <a:cubicBezTo>
                    <a:pt x="93" y="0"/>
                    <a:pt x="0" y="93"/>
                    <a:pt x="0" y="209"/>
                  </a:cubicBezTo>
                  <a:lnTo>
                    <a:pt x="0" y="493"/>
                  </a:lnTo>
                  <a:cubicBezTo>
                    <a:pt x="0" y="608"/>
                    <a:pt x="93" y="701"/>
                    <a:pt x="209" y="701"/>
                  </a:cubicBezTo>
                  <a:lnTo>
                    <a:pt x="494" y="701"/>
                  </a:lnTo>
                  <a:cubicBezTo>
                    <a:pt x="609" y="701"/>
                    <a:pt x="703" y="608"/>
                    <a:pt x="703" y="493"/>
                  </a:cubicBezTo>
                  <a:lnTo>
                    <a:pt x="703" y="209"/>
                  </a:lnTo>
                  <a:cubicBezTo>
                    <a:pt x="700" y="93"/>
                    <a:pt x="607" y="0"/>
                    <a:pt x="491" y="0"/>
                  </a:cubicBezTo>
                  <a:close/>
                  <a:moveTo>
                    <a:pt x="621" y="459"/>
                  </a:moveTo>
                  <a:cubicBezTo>
                    <a:pt x="621" y="495"/>
                    <a:pt x="618" y="518"/>
                    <a:pt x="607" y="535"/>
                  </a:cubicBezTo>
                  <a:cubicBezTo>
                    <a:pt x="595" y="555"/>
                    <a:pt x="573" y="569"/>
                    <a:pt x="547" y="569"/>
                  </a:cubicBezTo>
                  <a:cubicBezTo>
                    <a:pt x="525" y="569"/>
                    <a:pt x="502" y="557"/>
                    <a:pt x="488" y="538"/>
                  </a:cubicBezTo>
                  <a:cubicBezTo>
                    <a:pt x="480" y="526"/>
                    <a:pt x="471" y="509"/>
                    <a:pt x="463" y="484"/>
                  </a:cubicBezTo>
                  <a:cubicBezTo>
                    <a:pt x="446" y="509"/>
                    <a:pt x="426" y="529"/>
                    <a:pt x="406" y="541"/>
                  </a:cubicBezTo>
                  <a:cubicBezTo>
                    <a:pt x="375" y="563"/>
                    <a:pt x="339" y="572"/>
                    <a:pt x="302" y="572"/>
                  </a:cubicBezTo>
                  <a:cubicBezTo>
                    <a:pt x="240" y="572"/>
                    <a:pt x="192" y="552"/>
                    <a:pt x="152" y="507"/>
                  </a:cubicBezTo>
                  <a:cubicBezTo>
                    <a:pt x="113" y="464"/>
                    <a:pt x="96" y="412"/>
                    <a:pt x="96" y="344"/>
                  </a:cubicBezTo>
                  <a:cubicBezTo>
                    <a:pt x="96" y="285"/>
                    <a:pt x="116" y="228"/>
                    <a:pt x="155" y="189"/>
                  </a:cubicBezTo>
                  <a:cubicBezTo>
                    <a:pt x="195" y="146"/>
                    <a:pt x="243" y="124"/>
                    <a:pt x="302" y="124"/>
                  </a:cubicBezTo>
                  <a:cubicBezTo>
                    <a:pt x="344" y="124"/>
                    <a:pt x="378" y="138"/>
                    <a:pt x="409" y="166"/>
                  </a:cubicBezTo>
                  <a:cubicBezTo>
                    <a:pt x="426" y="183"/>
                    <a:pt x="440" y="206"/>
                    <a:pt x="451" y="225"/>
                  </a:cubicBezTo>
                  <a:lnTo>
                    <a:pt x="454" y="228"/>
                  </a:lnTo>
                  <a:cubicBezTo>
                    <a:pt x="463" y="183"/>
                    <a:pt x="474" y="132"/>
                    <a:pt x="474" y="132"/>
                  </a:cubicBezTo>
                  <a:lnTo>
                    <a:pt x="590" y="132"/>
                  </a:lnTo>
                  <a:cubicBezTo>
                    <a:pt x="590" y="132"/>
                    <a:pt x="528" y="347"/>
                    <a:pt x="511" y="412"/>
                  </a:cubicBezTo>
                  <a:cubicBezTo>
                    <a:pt x="516" y="430"/>
                    <a:pt x="525" y="442"/>
                    <a:pt x="533" y="450"/>
                  </a:cubicBezTo>
                  <a:cubicBezTo>
                    <a:pt x="539" y="459"/>
                    <a:pt x="547" y="462"/>
                    <a:pt x="556" y="462"/>
                  </a:cubicBezTo>
                  <a:cubicBezTo>
                    <a:pt x="567" y="462"/>
                    <a:pt x="576" y="450"/>
                    <a:pt x="578" y="436"/>
                  </a:cubicBezTo>
                  <a:lnTo>
                    <a:pt x="578" y="433"/>
                  </a:lnTo>
                  <a:lnTo>
                    <a:pt x="629" y="433"/>
                  </a:lnTo>
                  <a:lnTo>
                    <a:pt x="629" y="459"/>
                  </a:lnTo>
                  <a:lnTo>
                    <a:pt x="621" y="459"/>
                  </a:ln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6" name="Freeform 2">
              <a:extLst>
                <a:ext uri="{FF2B5EF4-FFF2-40B4-BE49-F238E27FC236}">
                  <a16:creationId xmlns:a16="http://schemas.microsoft.com/office/drawing/2014/main" id="{A971C41B-82F3-4A47-967E-31AC99022461}"/>
                </a:ext>
              </a:extLst>
            </p:cNvPr>
            <p:cNvSpPr>
              <a:spLocks noChangeArrowheads="1"/>
            </p:cNvSpPr>
            <p:nvPr/>
          </p:nvSpPr>
          <p:spPr bwMode="auto">
            <a:xfrm>
              <a:off x="11071583" y="320924"/>
              <a:ext cx="87541" cy="141554"/>
            </a:xfrm>
            <a:custGeom>
              <a:avLst/>
              <a:gdLst>
                <a:gd name="T0" fmla="*/ 96 w 207"/>
                <a:gd name="T1" fmla="*/ 0 h 336"/>
                <a:gd name="T2" fmla="*/ 28 w 207"/>
                <a:gd name="T3" fmla="*/ 39 h 336"/>
                <a:gd name="T4" fmla="*/ 0 w 207"/>
                <a:gd name="T5" fmla="*/ 164 h 336"/>
                <a:gd name="T6" fmla="*/ 26 w 207"/>
                <a:gd name="T7" fmla="*/ 292 h 336"/>
                <a:gd name="T8" fmla="*/ 96 w 207"/>
                <a:gd name="T9" fmla="*/ 335 h 336"/>
                <a:gd name="T10" fmla="*/ 161 w 207"/>
                <a:gd name="T11" fmla="*/ 295 h 336"/>
                <a:gd name="T12" fmla="*/ 206 w 207"/>
                <a:gd name="T13" fmla="*/ 155 h 336"/>
                <a:gd name="T14" fmla="*/ 158 w 207"/>
                <a:gd name="T15" fmla="*/ 37 h 336"/>
                <a:gd name="T16" fmla="*/ 96 w 207"/>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336">
                  <a:moveTo>
                    <a:pt x="96" y="0"/>
                  </a:moveTo>
                  <a:cubicBezTo>
                    <a:pt x="68" y="0"/>
                    <a:pt x="45" y="14"/>
                    <a:pt x="28" y="39"/>
                  </a:cubicBezTo>
                  <a:cubicBezTo>
                    <a:pt x="9" y="68"/>
                    <a:pt x="0" y="110"/>
                    <a:pt x="0" y="164"/>
                  </a:cubicBezTo>
                  <a:cubicBezTo>
                    <a:pt x="0" y="220"/>
                    <a:pt x="9" y="264"/>
                    <a:pt x="26" y="292"/>
                  </a:cubicBezTo>
                  <a:cubicBezTo>
                    <a:pt x="42" y="321"/>
                    <a:pt x="65" y="335"/>
                    <a:pt x="96" y="335"/>
                  </a:cubicBezTo>
                  <a:cubicBezTo>
                    <a:pt x="122" y="335"/>
                    <a:pt x="144" y="321"/>
                    <a:pt x="161" y="295"/>
                  </a:cubicBezTo>
                  <a:cubicBezTo>
                    <a:pt x="178" y="270"/>
                    <a:pt x="192" y="229"/>
                    <a:pt x="206" y="155"/>
                  </a:cubicBezTo>
                  <a:cubicBezTo>
                    <a:pt x="195" y="102"/>
                    <a:pt x="178" y="59"/>
                    <a:pt x="158" y="37"/>
                  </a:cubicBezTo>
                  <a:cubicBezTo>
                    <a:pt x="141" y="8"/>
                    <a:pt x="122" y="0"/>
                    <a:pt x="96"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7" name="Freeform 3">
              <a:extLst>
                <a:ext uri="{FF2B5EF4-FFF2-40B4-BE49-F238E27FC236}">
                  <a16:creationId xmlns:a16="http://schemas.microsoft.com/office/drawing/2014/main" id="{3E492DD4-CDD5-7544-B51F-EC9DCA042561}"/>
                </a:ext>
              </a:extLst>
            </p:cNvPr>
            <p:cNvSpPr>
              <a:spLocks noChangeArrowheads="1"/>
            </p:cNvSpPr>
            <p:nvPr/>
          </p:nvSpPr>
          <p:spPr bwMode="auto">
            <a:xfrm>
              <a:off x="11343516" y="278087"/>
              <a:ext cx="98716" cy="94989"/>
            </a:xfrm>
            <a:custGeom>
              <a:avLst/>
              <a:gdLst>
                <a:gd name="T0" fmla="*/ 53 w 232"/>
                <a:gd name="T1" fmla="*/ 208 h 226"/>
                <a:gd name="T2" fmla="*/ 62 w 232"/>
                <a:gd name="T3" fmla="*/ 175 h 226"/>
                <a:gd name="T4" fmla="*/ 163 w 232"/>
                <a:gd name="T5" fmla="*/ 175 h 226"/>
                <a:gd name="T6" fmla="*/ 172 w 232"/>
                <a:gd name="T7" fmla="*/ 208 h 226"/>
                <a:gd name="T8" fmla="*/ 191 w 232"/>
                <a:gd name="T9" fmla="*/ 225 h 226"/>
                <a:gd name="T10" fmla="*/ 231 w 232"/>
                <a:gd name="T11" fmla="*/ 225 h 226"/>
                <a:gd name="T12" fmla="*/ 194 w 232"/>
                <a:gd name="T13" fmla="*/ 62 h 226"/>
                <a:gd name="T14" fmla="*/ 115 w 232"/>
                <a:gd name="T15" fmla="*/ 0 h 226"/>
                <a:gd name="T16" fmla="*/ 36 w 232"/>
                <a:gd name="T17" fmla="*/ 62 h 226"/>
                <a:gd name="T18" fmla="*/ 0 w 232"/>
                <a:gd name="T19" fmla="*/ 225 h 226"/>
                <a:gd name="T20" fmla="*/ 39 w 232"/>
                <a:gd name="T21" fmla="*/ 225 h 226"/>
                <a:gd name="T22" fmla="*/ 53 w 232"/>
                <a:gd name="T23" fmla="*/ 208 h 226"/>
                <a:gd name="T24" fmla="*/ 81 w 232"/>
                <a:gd name="T25" fmla="*/ 73 h 226"/>
                <a:gd name="T26" fmla="*/ 110 w 232"/>
                <a:gd name="T27" fmla="*/ 50 h 226"/>
                <a:gd name="T28" fmla="*/ 138 w 232"/>
                <a:gd name="T29" fmla="*/ 73 h 226"/>
                <a:gd name="T30" fmla="*/ 149 w 232"/>
                <a:gd name="T31" fmla="*/ 129 h 226"/>
                <a:gd name="T32" fmla="*/ 67 w 232"/>
                <a:gd name="T33" fmla="*/ 129 h 226"/>
                <a:gd name="T34" fmla="*/ 81 w 232"/>
                <a:gd name="T35" fmla="*/ 7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2" h="226">
                  <a:moveTo>
                    <a:pt x="53" y="208"/>
                  </a:moveTo>
                  <a:lnTo>
                    <a:pt x="62" y="175"/>
                  </a:lnTo>
                  <a:lnTo>
                    <a:pt x="163" y="175"/>
                  </a:lnTo>
                  <a:lnTo>
                    <a:pt x="172" y="208"/>
                  </a:lnTo>
                  <a:cubicBezTo>
                    <a:pt x="175" y="217"/>
                    <a:pt x="183" y="225"/>
                    <a:pt x="191" y="225"/>
                  </a:cubicBezTo>
                  <a:lnTo>
                    <a:pt x="231" y="225"/>
                  </a:lnTo>
                  <a:lnTo>
                    <a:pt x="194" y="62"/>
                  </a:lnTo>
                  <a:cubicBezTo>
                    <a:pt x="186" y="25"/>
                    <a:pt x="163" y="0"/>
                    <a:pt x="115" y="0"/>
                  </a:cubicBezTo>
                  <a:cubicBezTo>
                    <a:pt x="67" y="0"/>
                    <a:pt x="42" y="25"/>
                    <a:pt x="36" y="62"/>
                  </a:cubicBezTo>
                  <a:lnTo>
                    <a:pt x="0" y="225"/>
                  </a:lnTo>
                  <a:lnTo>
                    <a:pt x="39" y="225"/>
                  </a:lnTo>
                  <a:cubicBezTo>
                    <a:pt x="42" y="225"/>
                    <a:pt x="50" y="217"/>
                    <a:pt x="53" y="208"/>
                  </a:cubicBezTo>
                  <a:close/>
                  <a:moveTo>
                    <a:pt x="81" y="73"/>
                  </a:moveTo>
                  <a:cubicBezTo>
                    <a:pt x="84" y="64"/>
                    <a:pt x="90" y="50"/>
                    <a:pt x="110" y="50"/>
                  </a:cubicBezTo>
                  <a:cubicBezTo>
                    <a:pt x="129" y="50"/>
                    <a:pt x="135" y="64"/>
                    <a:pt x="138" y="73"/>
                  </a:cubicBezTo>
                  <a:lnTo>
                    <a:pt x="149" y="129"/>
                  </a:lnTo>
                  <a:lnTo>
                    <a:pt x="67" y="129"/>
                  </a:lnTo>
                  <a:lnTo>
                    <a:pt x="81" y="73"/>
                  </a:ln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8" name="Freeform 4">
              <a:extLst>
                <a:ext uri="{FF2B5EF4-FFF2-40B4-BE49-F238E27FC236}">
                  <a16:creationId xmlns:a16="http://schemas.microsoft.com/office/drawing/2014/main" id="{8347A222-4F02-1D44-BC1B-D8F74DF27A96}"/>
                </a:ext>
              </a:extLst>
            </p:cNvPr>
            <p:cNvSpPr>
              <a:spLocks noChangeArrowheads="1"/>
            </p:cNvSpPr>
            <p:nvPr/>
          </p:nvSpPr>
          <p:spPr bwMode="auto">
            <a:xfrm>
              <a:off x="11445957" y="279949"/>
              <a:ext cx="94990" cy="91266"/>
            </a:xfrm>
            <a:custGeom>
              <a:avLst/>
              <a:gdLst>
                <a:gd name="T0" fmla="*/ 223 w 224"/>
                <a:gd name="T1" fmla="*/ 217 h 218"/>
                <a:gd name="T2" fmla="*/ 223 w 224"/>
                <a:gd name="T3" fmla="*/ 0 h 218"/>
                <a:gd name="T4" fmla="*/ 63 w 224"/>
                <a:gd name="T5" fmla="*/ 0 h 218"/>
                <a:gd name="T6" fmla="*/ 31 w 224"/>
                <a:gd name="T7" fmla="*/ 31 h 218"/>
                <a:gd name="T8" fmla="*/ 31 w 224"/>
                <a:gd name="T9" fmla="*/ 141 h 218"/>
                <a:gd name="T10" fmla="*/ 12 w 224"/>
                <a:gd name="T11" fmla="*/ 167 h 218"/>
                <a:gd name="T12" fmla="*/ 0 w 224"/>
                <a:gd name="T13" fmla="*/ 169 h 218"/>
                <a:gd name="T14" fmla="*/ 9 w 224"/>
                <a:gd name="T15" fmla="*/ 217 h 218"/>
                <a:gd name="T16" fmla="*/ 20 w 224"/>
                <a:gd name="T17" fmla="*/ 217 h 218"/>
                <a:gd name="T18" fmla="*/ 82 w 224"/>
                <a:gd name="T19" fmla="*/ 144 h 218"/>
                <a:gd name="T20" fmla="*/ 82 w 224"/>
                <a:gd name="T21" fmla="*/ 48 h 218"/>
                <a:gd name="T22" fmla="*/ 167 w 224"/>
                <a:gd name="T23" fmla="*/ 48 h 218"/>
                <a:gd name="T24" fmla="*/ 167 w 224"/>
                <a:gd name="T25" fmla="*/ 217 h 218"/>
                <a:gd name="T26" fmla="*/ 223 w 224"/>
                <a:gd name="T27" fmla="*/ 21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4" h="218">
                  <a:moveTo>
                    <a:pt x="223" y="217"/>
                  </a:moveTo>
                  <a:lnTo>
                    <a:pt x="223" y="0"/>
                  </a:lnTo>
                  <a:lnTo>
                    <a:pt x="63" y="0"/>
                  </a:lnTo>
                  <a:cubicBezTo>
                    <a:pt x="46" y="0"/>
                    <a:pt x="31" y="14"/>
                    <a:pt x="31" y="31"/>
                  </a:cubicBezTo>
                  <a:lnTo>
                    <a:pt x="31" y="141"/>
                  </a:lnTo>
                  <a:cubicBezTo>
                    <a:pt x="31" y="155"/>
                    <a:pt x="26" y="167"/>
                    <a:pt x="12" y="167"/>
                  </a:cubicBezTo>
                  <a:lnTo>
                    <a:pt x="0" y="169"/>
                  </a:lnTo>
                  <a:lnTo>
                    <a:pt x="9" y="217"/>
                  </a:lnTo>
                  <a:lnTo>
                    <a:pt x="20" y="217"/>
                  </a:lnTo>
                  <a:cubicBezTo>
                    <a:pt x="57" y="217"/>
                    <a:pt x="82" y="189"/>
                    <a:pt x="82" y="144"/>
                  </a:cubicBezTo>
                  <a:lnTo>
                    <a:pt x="82" y="48"/>
                  </a:lnTo>
                  <a:lnTo>
                    <a:pt x="167" y="48"/>
                  </a:lnTo>
                  <a:lnTo>
                    <a:pt x="167" y="217"/>
                  </a:lnTo>
                  <a:lnTo>
                    <a:pt x="223" y="217"/>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9" name="Freeform 5">
              <a:extLst>
                <a:ext uri="{FF2B5EF4-FFF2-40B4-BE49-F238E27FC236}">
                  <a16:creationId xmlns:a16="http://schemas.microsoft.com/office/drawing/2014/main" id="{0F78A8A3-0A81-0540-A484-72B129A0A990}"/>
                </a:ext>
              </a:extLst>
            </p:cNvPr>
            <p:cNvSpPr>
              <a:spLocks noChangeArrowheads="1"/>
            </p:cNvSpPr>
            <p:nvPr/>
          </p:nvSpPr>
          <p:spPr bwMode="auto">
            <a:xfrm>
              <a:off x="11650838" y="266910"/>
              <a:ext cx="130379" cy="115478"/>
            </a:xfrm>
            <a:custGeom>
              <a:avLst/>
              <a:gdLst>
                <a:gd name="T0" fmla="*/ 107 w 308"/>
                <a:gd name="T1" fmla="*/ 248 h 275"/>
                <a:gd name="T2" fmla="*/ 127 w 308"/>
                <a:gd name="T3" fmla="*/ 248 h 275"/>
                <a:gd name="T4" fmla="*/ 127 w 308"/>
                <a:gd name="T5" fmla="*/ 274 h 275"/>
                <a:gd name="T6" fmla="*/ 163 w 308"/>
                <a:gd name="T7" fmla="*/ 274 h 275"/>
                <a:gd name="T8" fmla="*/ 180 w 308"/>
                <a:gd name="T9" fmla="*/ 257 h 275"/>
                <a:gd name="T10" fmla="*/ 180 w 308"/>
                <a:gd name="T11" fmla="*/ 245 h 275"/>
                <a:gd name="T12" fmla="*/ 200 w 308"/>
                <a:gd name="T13" fmla="*/ 245 h 275"/>
                <a:gd name="T14" fmla="*/ 307 w 308"/>
                <a:gd name="T15" fmla="*/ 135 h 275"/>
                <a:gd name="T16" fmla="*/ 200 w 308"/>
                <a:gd name="T17" fmla="*/ 25 h 275"/>
                <a:gd name="T18" fmla="*/ 180 w 308"/>
                <a:gd name="T19" fmla="*/ 25 h 275"/>
                <a:gd name="T20" fmla="*/ 180 w 308"/>
                <a:gd name="T21" fmla="*/ 0 h 275"/>
                <a:gd name="T22" fmla="*/ 144 w 308"/>
                <a:gd name="T23" fmla="*/ 0 h 275"/>
                <a:gd name="T24" fmla="*/ 127 w 308"/>
                <a:gd name="T25" fmla="*/ 17 h 275"/>
                <a:gd name="T26" fmla="*/ 127 w 308"/>
                <a:gd name="T27" fmla="*/ 25 h 275"/>
                <a:gd name="T28" fmla="*/ 107 w 308"/>
                <a:gd name="T29" fmla="*/ 25 h 275"/>
                <a:gd name="T30" fmla="*/ 0 w 308"/>
                <a:gd name="T31" fmla="*/ 135 h 275"/>
                <a:gd name="T32" fmla="*/ 107 w 308"/>
                <a:gd name="T33" fmla="*/ 248 h 275"/>
                <a:gd name="T34" fmla="*/ 180 w 308"/>
                <a:gd name="T35" fmla="*/ 79 h 275"/>
                <a:gd name="T36" fmla="*/ 200 w 308"/>
                <a:gd name="T37" fmla="*/ 79 h 275"/>
                <a:gd name="T38" fmla="*/ 254 w 308"/>
                <a:gd name="T39" fmla="*/ 141 h 275"/>
                <a:gd name="T40" fmla="*/ 200 w 308"/>
                <a:gd name="T41" fmla="*/ 203 h 275"/>
                <a:gd name="T42" fmla="*/ 180 w 308"/>
                <a:gd name="T43" fmla="*/ 203 h 275"/>
                <a:gd name="T44" fmla="*/ 180 w 308"/>
                <a:gd name="T45" fmla="*/ 79 h 275"/>
                <a:gd name="T46" fmla="*/ 107 w 308"/>
                <a:gd name="T47" fmla="*/ 79 h 275"/>
                <a:gd name="T48" fmla="*/ 127 w 308"/>
                <a:gd name="T49" fmla="*/ 79 h 275"/>
                <a:gd name="T50" fmla="*/ 127 w 308"/>
                <a:gd name="T51" fmla="*/ 200 h 275"/>
                <a:gd name="T52" fmla="*/ 107 w 308"/>
                <a:gd name="T53" fmla="*/ 200 h 275"/>
                <a:gd name="T54" fmla="*/ 53 w 308"/>
                <a:gd name="T55" fmla="*/ 138 h 275"/>
                <a:gd name="T56" fmla="*/ 107 w 308"/>
                <a:gd name="T57" fmla="*/ 7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8" h="275">
                  <a:moveTo>
                    <a:pt x="107" y="248"/>
                  </a:moveTo>
                  <a:lnTo>
                    <a:pt x="127" y="248"/>
                  </a:lnTo>
                  <a:lnTo>
                    <a:pt x="127" y="274"/>
                  </a:lnTo>
                  <a:lnTo>
                    <a:pt x="163" y="274"/>
                  </a:lnTo>
                  <a:cubicBezTo>
                    <a:pt x="172" y="274"/>
                    <a:pt x="180" y="265"/>
                    <a:pt x="180" y="257"/>
                  </a:cubicBezTo>
                  <a:lnTo>
                    <a:pt x="180" y="245"/>
                  </a:lnTo>
                  <a:lnTo>
                    <a:pt x="200" y="245"/>
                  </a:lnTo>
                  <a:cubicBezTo>
                    <a:pt x="265" y="245"/>
                    <a:pt x="307" y="200"/>
                    <a:pt x="307" y="135"/>
                  </a:cubicBezTo>
                  <a:cubicBezTo>
                    <a:pt x="307" y="71"/>
                    <a:pt x="265" y="25"/>
                    <a:pt x="200" y="25"/>
                  </a:cubicBezTo>
                  <a:lnTo>
                    <a:pt x="180" y="25"/>
                  </a:lnTo>
                  <a:lnTo>
                    <a:pt x="180" y="0"/>
                  </a:lnTo>
                  <a:lnTo>
                    <a:pt x="144" y="0"/>
                  </a:lnTo>
                  <a:cubicBezTo>
                    <a:pt x="135" y="0"/>
                    <a:pt x="127" y="8"/>
                    <a:pt x="127" y="17"/>
                  </a:cubicBezTo>
                  <a:lnTo>
                    <a:pt x="127" y="25"/>
                  </a:lnTo>
                  <a:lnTo>
                    <a:pt x="107" y="25"/>
                  </a:lnTo>
                  <a:cubicBezTo>
                    <a:pt x="42" y="25"/>
                    <a:pt x="0" y="71"/>
                    <a:pt x="0" y="135"/>
                  </a:cubicBezTo>
                  <a:cubicBezTo>
                    <a:pt x="0" y="203"/>
                    <a:pt x="39" y="248"/>
                    <a:pt x="107" y="248"/>
                  </a:cubicBezTo>
                  <a:close/>
                  <a:moveTo>
                    <a:pt x="180" y="79"/>
                  </a:moveTo>
                  <a:lnTo>
                    <a:pt x="200" y="79"/>
                  </a:lnTo>
                  <a:cubicBezTo>
                    <a:pt x="237" y="79"/>
                    <a:pt x="254" y="102"/>
                    <a:pt x="254" y="141"/>
                  </a:cubicBezTo>
                  <a:cubicBezTo>
                    <a:pt x="254" y="178"/>
                    <a:pt x="237" y="203"/>
                    <a:pt x="200" y="203"/>
                  </a:cubicBezTo>
                  <a:lnTo>
                    <a:pt x="180" y="203"/>
                  </a:lnTo>
                  <a:lnTo>
                    <a:pt x="180" y="79"/>
                  </a:lnTo>
                  <a:close/>
                  <a:moveTo>
                    <a:pt x="107" y="79"/>
                  </a:moveTo>
                  <a:lnTo>
                    <a:pt x="127" y="79"/>
                  </a:lnTo>
                  <a:lnTo>
                    <a:pt x="127" y="200"/>
                  </a:lnTo>
                  <a:lnTo>
                    <a:pt x="107" y="200"/>
                  </a:lnTo>
                  <a:cubicBezTo>
                    <a:pt x="70" y="200"/>
                    <a:pt x="53" y="178"/>
                    <a:pt x="53" y="138"/>
                  </a:cubicBezTo>
                  <a:cubicBezTo>
                    <a:pt x="53" y="102"/>
                    <a:pt x="70" y="79"/>
                    <a:pt x="107" y="79"/>
                  </a:cubicBez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10" name="Freeform 6">
              <a:extLst>
                <a:ext uri="{FF2B5EF4-FFF2-40B4-BE49-F238E27FC236}">
                  <a16:creationId xmlns:a16="http://schemas.microsoft.com/office/drawing/2014/main" id="{658770E9-E393-4F4D-A5EF-5568A651BD61}"/>
                </a:ext>
              </a:extLst>
            </p:cNvPr>
            <p:cNvSpPr>
              <a:spLocks noChangeArrowheads="1"/>
            </p:cNvSpPr>
            <p:nvPr/>
          </p:nvSpPr>
          <p:spPr bwMode="auto">
            <a:xfrm>
              <a:off x="11553985" y="279946"/>
              <a:ext cx="89403" cy="93127"/>
            </a:xfrm>
            <a:custGeom>
              <a:avLst/>
              <a:gdLst>
                <a:gd name="T0" fmla="*/ 17 w 213"/>
                <a:gd name="T1" fmla="*/ 220 h 221"/>
                <a:gd name="T2" fmla="*/ 130 w 213"/>
                <a:gd name="T3" fmla="*/ 220 h 221"/>
                <a:gd name="T4" fmla="*/ 212 w 213"/>
                <a:gd name="T5" fmla="*/ 138 h 221"/>
                <a:gd name="T6" fmla="*/ 130 w 213"/>
                <a:gd name="T7" fmla="*/ 57 h 221"/>
                <a:gd name="T8" fmla="*/ 54 w 213"/>
                <a:gd name="T9" fmla="*/ 57 h 221"/>
                <a:gd name="T10" fmla="*/ 54 w 213"/>
                <a:gd name="T11" fmla="*/ 0 h 221"/>
                <a:gd name="T12" fmla="*/ 0 w 213"/>
                <a:gd name="T13" fmla="*/ 0 h 221"/>
                <a:gd name="T14" fmla="*/ 0 w 213"/>
                <a:gd name="T15" fmla="*/ 203 h 221"/>
                <a:gd name="T16" fmla="*/ 17 w 213"/>
                <a:gd name="T17" fmla="*/ 220 h 221"/>
                <a:gd name="T18" fmla="*/ 54 w 213"/>
                <a:gd name="T19" fmla="*/ 107 h 221"/>
                <a:gd name="T20" fmla="*/ 130 w 213"/>
                <a:gd name="T21" fmla="*/ 107 h 221"/>
                <a:gd name="T22" fmla="*/ 158 w 213"/>
                <a:gd name="T23" fmla="*/ 141 h 221"/>
                <a:gd name="T24" fmla="*/ 130 w 213"/>
                <a:gd name="T25" fmla="*/ 172 h 221"/>
                <a:gd name="T26" fmla="*/ 54 w 213"/>
                <a:gd name="T27" fmla="*/ 172 h 221"/>
                <a:gd name="T28" fmla="*/ 54 w 213"/>
                <a:gd name="T29" fmla="*/ 10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3" h="221">
                  <a:moveTo>
                    <a:pt x="17" y="220"/>
                  </a:moveTo>
                  <a:lnTo>
                    <a:pt x="130" y="220"/>
                  </a:lnTo>
                  <a:cubicBezTo>
                    <a:pt x="175" y="220"/>
                    <a:pt x="212" y="186"/>
                    <a:pt x="212" y="138"/>
                  </a:cubicBezTo>
                  <a:cubicBezTo>
                    <a:pt x="212" y="93"/>
                    <a:pt x="184" y="57"/>
                    <a:pt x="130" y="57"/>
                  </a:cubicBezTo>
                  <a:lnTo>
                    <a:pt x="54" y="57"/>
                  </a:lnTo>
                  <a:lnTo>
                    <a:pt x="54" y="0"/>
                  </a:lnTo>
                  <a:lnTo>
                    <a:pt x="0" y="0"/>
                  </a:lnTo>
                  <a:lnTo>
                    <a:pt x="0" y="203"/>
                  </a:lnTo>
                  <a:cubicBezTo>
                    <a:pt x="0" y="212"/>
                    <a:pt x="9" y="220"/>
                    <a:pt x="17" y="220"/>
                  </a:cubicBezTo>
                  <a:close/>
                  <a:moveTo>
                    <a:pt x="54" y="107"/>
                  </a:moveTo>
                  <a:lnTo>
                    <a:pt x="130" y="107"/>
                  </a:lnTo>
                  <a:cubicBezTo>
                    <a:pt x="144" y="107"/>
                    <a:pt x="158" y="119"/>
                    <a:pt x="158" y="141"/>
                  </a:cubicBezTo>
                  <a:cubicBezTo>
                    <a:pt x="158" y="161"/>
                    <a:pt x="144" y="172"/>
                    <a:pt x="130" y="172"/>
                  </a:cubicBezTo>
                  <a:lnTo>
                    <a:pt x="54" y="172"/>
                  </a:lnTo>
                  <a:lnTo>
                    <a:pt x="54" y="107"/>
                  </a:ln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11" name="Freeform 7">
              <a:extLst>
                <a:ext uri="{FF2B5EF4-FFF2-40B4-BE49-F238E27FC236}">
                  <a16:creationId xmlns:a16="http://schemas.microsoft.com/office/drawing/2014/main" id="{59B8862F-91CD-F94F-96AF-D0E173A56A7A}"/>
                </a:ext>
              </a:extLst>
            </p:cNvPr>
            <p:cNvSpPr>
              <a:spLocks noChangeArrowheads="1"/>
            </p:cNvSpPr>
            <p:nvPr/>
          </p:nvSpPr>
          <p:spPr bwMode="auto">
            <a:xfrm>
              <a:off x="11779353" y="278087"/>
              <a:ext cx="100578" cy="94989"/>
            </a:xfrm>
            <a:custGeom>
              <a:avLst/>
              <a:gdLst>
                <a:gd name="T0" fmla="*/ 57 w 236"/>
                <a:gd name="T1" fmla="*/ 208 h 226"/>
                <a:gd name="T2" fmla="*/ 65 w 236"/>
                <a:gd name="T3" fmla="*/ 175 h 226"/>
                <a:gd name="T4" fmla="*/ 167 w 236"/>
                <a:gd name="T5" fmla="*/ 175 h 226"/>
                <a:gd name="T6" fmla="*/ 175 w 236"/>
                <a:gd name="T7" fmla="*/ 208 h 226"/>
                <a:gd name="T8" fmla="*/ 195 w 236"/>
                <a:gd name="T9" fmla="*/ 225 h 226"/>
                <a:gd name="T10" fmla="*/ 235 w 236"/>
                <a:gd name="T11" fmla="*/ 225 h 226"/>
                <a:gd name="T12" fmla="*/ 198 w 236"/>
                <a:gd name="T13" fmla="*/ 62 h 226"/>
                <a:gd name="T14" fmla="*/ 119 w 236"/>
                <a:gd name="T15" fmla="*/ 0 h 226"/>
                <a:gd name="T16" fmla="*/ 40 w 236"/>
                <a:gd name="T17" fmla="*/ 62 h 226"/>
                <a:gd name="T18" fmla="*/ 0 w 236"/>
                <a:gd name="T19" fmla="*/ 225 h 226"/>
                <a:gd name="T20" fmla="*/ 40 w 236"/>
                <a:gd name="T21" fmla="*/ 225 h 226"/>
                <a:gd name="T22" fmla="*/ 57 w 236"/>
                <a:gd name="T23" fmla="*/ 208 h 226"/>
                <a:gd name="T24" fmla="*/ 88 w 236"/>
                <a:gd name="T25" fmla="*/ 73 h 226"/>
                <a:gd name="T26" fmla="*/ 116 w 236"/>
                <a:gd name="T27" fmla="*/ 50 h 226"/>
                <a:gd name="T28" fmla="*/ 144 w 236"/>
                <a:gd name="T29" fmla="*/ 73 h 226"/>
                <a:gd name="T30" fmla="*/ 156 w 236"/>
                <a:gd name="T31" fmla="*/ 129 h 226"/>
                <a:gd name="T32" fmla="*/ 74 w 236"/>
                <a:gd name="T33" fmla="*/ 129 h 226"/>
                <a:gd name="T34" fmla="*/ 88 w 236"/>
                <a:gd name="T35" fmla="*/ 7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226">
                  <a:moveTo>
                    <a:pt x="57" y="208"/>
                  </a:moveTo>
                  <a:lnTo>
                    <a:pt x="65" y="175"/>
                  </a:lnTo>
                  <a:lnTo>
                    <a:pt x="167" y="175"/>
                  </a:lnTo>
                  <a:lnTo>
                    <a:pt x="175" y="208"/>
                  </a:lnTo>
                  <a:cubicBezTo>
                    <a:pt x="178" y="217"/>
                    <a:pt x="187" y="225"/>
                    <a:pt x="195" y="225"/>
                  </a:cubicBezTo>
                  <a:lnTo>
                    <a:pt x="235" y="225"/>
                  </a:lnTo>
                  <a:lnTo>
                    <a:pt x="198" y="62"/>
                  </a:lnTo>
                  <a:cubicBezTo>
                    <a:pt x="189" y="25"/>
                    <a:pt x="167" y="0"/>
                    <a:pt x="119" y="0"/>
                  </a:cubicBezTo>
                  <a:cubicBezTo>
                    <a:pt x="71" y="0"/>
                    <a:pt x="46" y="25"/>
                    <a:pt x="40" y="62"/>
                  </a:cubicBezTo>
                  <a:lnTo>
                    <a:pt x="0" y="225"/>
                  </a:lnTo>
                  <a:lnTo>
                    <a:pt x="40" y="225"/>
                  </a:lnTo>
                  <a:cubicBezTo>
                    <a:pt x="48" y="225"/>
                    <a:pt x="57" y="217"/>
                    <a:pt x="57" y="208"/>
                  </a:cubicBezTo>
                  <a:close/>
                  <a:moveTo>
                    <a:pt x="88" y="73"/>
                  </a:moveTo>
                  <a:cubicBezTo>
                    <a:pt x="91" y="64"/>
                    <a:pt x="96" y="50"/>
                    <a:pt x="116" y="50"/>
                  </a:cubicBezTo>
                  <a:cubicBezTo>
                    <a:pt x="136" y="50"/>
                    <a:pt x="141" y="64"/>
                    <a:pt x="144" y="73"/>
                  </a:cubicBezTo>
                  <a:lnTo>
                    <a:pt x="156" y="129"/>
                  </a:lnTo>
                  <a:lnTo>
                    <a:pt x="74" y="129"/>
                  </a:lnTo>
                  <a:lnTo>
                    <a:pt x="88" y="73"/>
                  </a:ln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12" name="Freeform 8">
              <a:extLst>
                <a:ext uri="{FF2B5EF4-FFF2-40B4-BE49-F238E27FC236}">
                  <a16:creationId xmlns:a16="http://schemas.microsoft.com/office/drawing/2014/main" id="{8F067EDF-95A9-5C41-BF91-56ADF0F61037}"/>
                </a:ext>
              </a:extLst>
            </p:cNvPr>
            <p:cNvSpPr>
              <a:spLocks noChangeArrowheads="1"/>
            </p:cNvSpPr>
            <p:nvPr/>
          </p:nvSpPr>
          <p:spPr bwMode="auto">
            <a:xfrm>
              <a:off x="11909732" y="410329"/>
              <a:ext cx="94991" cy="93127"/>
            </a:xfrm>
            <a:custGeom>
              <a:avLst/>
              <a:gdLst>
                <a:gd name="T0" fmla="*/ 199 w 223"/>
                <a:gd name="T1" fmla="*/ 103 h 220"/>
                <a:gd name="T2" fmla="*/ 214 w 223"/>
                <a:gd name="T3" fmla="*/ 64 h 220"/>
                <a:gd name="T4" fmla="*/ 146 w 223"/>
                <a:gd name="T5" fmla="*/ 0 h 220"/>
                <a:gd name="T6" fmla="*/ 17 w 223"/>
                <a:gd name="T7" fmla="*/ 0 h 220"/>
                <a:gd name="T8" fmla="*/ 0 w 223"/>
                <a:gd name="T9" fmla="*/ 17 h 220"/>
                <a:gd name="T10" fmla="*/ 0 w 223"/>
                <a:gd name="T11" fmla="*/ 202 h 220"/>
                <a:gd name="T12" fmla="*/ 17 w 223"/>
                <a:gd name="T13" fmla="*/ 219 h 220"/>
                <a:gd name="T14" fmla="*/ 154 w 223"/>
                <a:gd name="T15" fmla="*/ 219 h 220"/>
                <a:gd name="T16" fmla="*/ 222 w 223"/>
                <a:gd name="T17" fmla="*/ 151 h 220"/>
                <a:gd name="T18" fmla="*/ 199 w 223"/>
                <a:gd name="T19" fmla="*/ 103 h 220"/>
                <a:gd name="T20" fmla="*/ 53 w 223"/>
                <a:gd name="T21" fmla="*/ 44 h 220"/>
                <a:gd name="T22" fmla="*/ 146 w 223"/>
                <a:gd name="T23" fmla="*/ 44 h 220"/>
                <a:gd name="T24" fmla="*/ 163 w 223"/>
                <a:gd name="T25" fmla="*/ 67 h 220"/>
                <a:gd name="T26" fmla="*/ 146 w 223"/>
                <a:gd name="T27" fmla="*/ 89 h 220"/>
                <a:gd name="T28" fmla="*/ 53 w 223"/>
                <a:gd name="T29" fmla="*/ 89 h 220"/>
                <a:gd name="T30" fmla="*/ 53 w 223"/>
                <a:gd name="T31" fmla="*/ 44 h 220"/>
                <a:gd name="T32" fmla="*/ 152 w 223"/>
                <a:gd name="T33" fmla="*/ 171 h 220"/>
                <a:gd name="T34" fmla="*/ 53 w 223"/>
                <a:gd name="T35" fmla="*/ 171 h 220"/>
                <a:gd name="T36" fmla="*/ 53 w 223"/>
                <a:gd name="T37" fmla="*/ 129 h 220"/>
                <a:gd name="T38" fmla="*/ 152 w 223"/>
                <a:gd name="T39" fmla="*/ 129 h 220"/>
                <a:gd name="T40" fmla="*/ 168 w 223"/>
                <a:gd name="T41" fmla="*/ 151 h 220"/>
                <a:gd name="T42" fmla="*/ 152 w 223"/>
                <a:gd name="T43" fmla="*/ 17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3" h="220">
                  <a:moveTo>
                    <a:pt x="199" y="103"/>
                  </a:moveTo>
                  <a:cubicBezTo>
                    <a:pt x="208" y="95"/>
                    <a:pt x="214" y="81"/>
                    <a:pt x="214" y="64"/>
                  </a:cubicBezTo>
                  <a:cubicBezTo>
                    <a:pt x="214" y="25"/>
                    <a:pt x="183" y="0"/>
                    <a:pt x="146" y="0"/>
                  </a:cubicBezTo>
                  <a:lnTo>
                    <a:pt x="17" y="0"/>
                  </a:lnTo>
                  <a:cubicBezTo>
                    <a:pt x="9" y="0"/>
                    <a:pt x="0" y="8"/>
                    <a:pt x="0" y="17"/>
                  </a:cubicBezTo>
                  <a:lnTo>
                    <a:pt x="0" y="202"/>
                  </a:lnTo>
                  <a:cubicBezTo>
                    <a:pt x="0" y="210"/>
                    <a:pt x="9" y="219"/>
                    <a:pt x="17" y="219"/>
                  </a:cubicBezTo>
                  <a:lnTo>
                    <a:pt x="154" y="219"/>
                  </a:lnTo>
                  <a:cubicBezTo>
                    <a:pt x="194" y="219"/>
                    <a:pt x="222" y="191"/>
                    <a:pt x="222" y="151"/>
                  </a:cubicBezTo>
                  <a:cubicBezTo>
                    <a:pt x="222" y="129"/>
                    <a:pt x="214" y="114"/>
                    <a:pt x="199" y="103"/>
                  </a:cubicBezTo>
                  <a:close/>
                  <a:moveTo>
                    <a:pt x="53" y="44"/>
                  </a:moveTo>
                  <a:lnTo>
                    <a:pt x="146" y="44"/>
                  </a:lnTo>
                  <a:cubicBezTo>
                    <a:pt x="154" y="44"/>
                    <a:pt x="163" y="53"/>
                    <a:pt x="163" y="67"/>
                  </a:cubicBezTo>
                  <a:cubicBezTo>
                    <a:pt x="163" y="82"/>
                    <a:pt x="154" y="86"/>
                    <a:pt x="146" y="89"/>
                  </a:cubicBezTo>
                  <a:lnTo>
                    <a:pt x="53" y="89"/>
                  </a:lnTo>
                  <a:lnTo>
                    <a:pt x="53" y="44"/>
                  </a:lnTo>
                  <a:close/>
                  <a:moveTo>
                    <a:pt x="152" y="171"/>
                  </a:moveTo>
                  <a:lnTo>
                    <a:pt x="53" y="171"/>
                  </a:lnTo>
                  <a:lnTo>
                    <a:pt x="53" y="129"/>
                  </a:lnTo>
                  <a:lnTo>
                    <a:pt x="152" y="129"/>
                  </a:lnTo>
                  <a:cubicBezTo>
                    <a:pt x="160" y="129"/>
                    <a:pt x="168" y="137"/>
                    <a:pt x="168" y="151"/>
                  </a:cubicBezTo>
                  <a:cubicBezTo>
                    <a:pt x="166" y="162"/>
                    <a:pt x="157" y="171"/>
                    <a:pt x="152" y="171"/>
                  </a:cubicBez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13" name="Freeform 9">
              <a:extLst>
                <a:ext uri="{FF2B5EF4-FFF2-40B4-BE49-F238E27FC236}">
                  <a16:creationId xmlns:a16="http://schemas.microsoft.com/office/drawing/2014/main" id="{50C141A2-9BE8-1B4F-A4E1-E27D2787ACF3}"/>
                </a:ext>
              </a:extLst>
            </p:cNvPr>
            <p:cNvSpPr>
              <a:spLocks noChangeArrowheads="1"/>
            </p:cNvSpPr>
            <p:nvPr/>
          </p:nvSpPr>
          <p:spPr bwMode="auto">
            <a:xfrm>
              <a:off x="11797979" y="406606"/>
              <a:ext cx="102441" cy="94991"/>
            </a:xfrm>
            <a:custGeom>
              <a:avLst/>
              <a:gdLst>
                <a:gd name="T0" fmla="*/ 130 w 243"/>
                <a:gd name="T1" fmla="*/ 0 h 226"/>
                <a:gd name="T2" fmla="*/ 113 w 243"/>
                <a:gd name="T3" fmla="*/ 0 h 226"/>
                <a:gd name="T4" fmla="*/ 0 w 243"/>
                <a:gd name="T5" fmla="*/ 112 h 226"/>
                <a:gd name="T6" fmla="*/ 113 w 243"/>
                <a:gd name="T7" fmla="*/ 225 h 226"/>
                <a:gd name="T8" fmla="*/ 130 w 243"/>
                <a:gd name="T9" fmla="*/ 225 h 226"/>
                <a:gd name="T10" fmla="*/ 242 w 243"/>
                <a:gd name="T11" fmla="*/ 112 h 226"/>
                <a:gd name="T12" fmla="*/ 130 w 243"/>
                <a:gd name="T13" fmla="*/ 0 h 226"/>
                <a:gd name="T14" fmla="*/ 127 w 243"/>
                <a:gd name="T15" fmla="*/ 183 h 226"/>
                <a:gd name="T16" fmla="*/ 115 w 243"/>
                <a:gd name="T17" fmla="*/ 183 h 226"/>
                <a:gd name="T18" fmla="*/ 59 w 243"/>
                <a:gd name="T19" fmla="*/ 115 h 226"/>
                <a:gd name="T20" fmla="*/ 115 w 243"/>
                <a:gd name="T21" fmla="*/ 47 h 226"/>
                <a:gd name="T22" fmla="*/ 127 w 243"/>
                <a:gd name="T23" fmla="*/ 47 h 226"/>
                <a:gd name="T24" fmla="*/ 183 w 243"/>
                <a:gd name="T25" fmla="*/ 115 h 226"/>
                <a:gd name="T26" fmla="*/ 127 w 243"/>
                <a:gd name="T27" fmla="*/ 18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226">
                  <a:moveTo>
                    <a:pt x="130" y="0"/>
                  </a:moveTo>
                  <a:lnTo>
                    <a:pt x="113" y="0"/>
                  </a:lnTo>
                  <a:cubicBezTo>
                    <a:pt x="48" y="0"/>
                    <a:pt x="0" y="47"/>
                    <a:pt x="0" y="112"/>
                  </a:cubicBezTo>
                  <a:cubicBezTo>
                    <a:pt x="0" y="180"/>
                    <a:pt x="45" y="225"/>
                    <a:pt x="113" y="225"/>
                  </a:cubicBezTo>
                  <a:lnTo>
                    <a:pt x="130" y="225"/>
                  </a:lnTo>
                  <a:cubicBezTo>
                    <a:pt x="194" y="225"/>
                    <a:pt x="242" y="177"/>
                    <a:pt x="242" y="112"/>
                  </a:cubicBezTo>
                  <a:cubicBezTo>
                    <a:pt x="240" y="47"/>
                    <a:pt x="194" y="0"/>
                    <a:pt x="130" y="0"/>
                  </a:cubicBezTo>
                  <a:close/>
                  <a:moveTo>
                    <a:pt x="127" y="183"/>
                  </a:moveTo>
                  <a:lnTo>
                    <a:pt x="115" y="183"/>
                  </a:lnTo>
                  <a:cubicBezTo>
                    <a:pt x="79" y="183"/>
                    <a:pt x="59" y="152"/>
                    <a:pt x="59" y="115"/>
                  </a:cubicBezTo>
                  <a:cubicBezTo>
                    <a:pt x="59" y="75"/>
                    <a:pt x="79" y="47"/>
                    <a:pt x="115" y="47"/>
                  </a:cubicBezTo>
                  <a:lnTo>
                    <a:pt x="127" y="47"/>
                  </a:lnTo>
                  <a:cubicBezTo>
                    <a:pt x="163" y="47"/>
                    <a:pt x="183" y="78"/>
                    <a:pt x="183" y="115"/>
                  </a:cubicBezTo>
                  <a:cubicBezTo>
                    <a:pt x="183" y="152"/>
                    <a:pt x="163" y="183"/>
                    <a:pt x="127" y="183"/>
                  </a:cubicBez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14" name="Freeform 11">
              <a:extLst>
                <a:ext uri="{FF2B5EF4-FFF2-40B4-BE49-F238E27FC236}">
                  <a16:creationId xmlns:a16="http://schemas.microsoft.com/office/drawing/2014/main" id="{128E604C-DF0B-9149-AA6E-E38CC9E8C697}"/>
                </a:ext>
              </a:extLst>
            </p:cNvPr>
            <p:cNvSpPr>
              <a:spLocks noChangeArrowheads="1"/>
            </p:cNvSpPr>
            <p:nvPr/>
          </p:nvSpPr>
          <p:spPr bwMode="auto">
            <a:xfrm>
              <a:off x="11425468" y="410332"/>
              <a:ext cx="85678" cy="93127"/>
            </a:xfrm>
            <a:custGeom>
              <a:avLst/>
              <a:gdLst>
                <a:gd name="T0" fmla="*/ 6 w 204"/>
                <a:gd name="T1" fmla="*/ 33 h 220"/>
                <a:gd name="T2" fmla="*/ 26 w 204"/>
                <a:gd name="T3" fmla="*/ 50 h 220"/>
                <a:gd name="T4" fmla="*/ 76 w 204"/>
                <a:gd name="T5" fmla="*/ 50 h 220"/>
                <a:gd name="T6" fmla="*/ 76 w 204"/>
                <a:gd name="T7" fmla="*/ 219 h 220"/>
                <a:gd name="T8" fmla="*/ 130 w 204"/>
                <a:gd name="T9" fmla="*/ 219 h 220"/>
                <a:gd name="T10" fmla="*/ 130 w 204"/>
                <a:gd name="T11" fmla="*/ 50 h 220"/>
                <a:gd name="T12" fmla="*/ 178 w 204"/>
                <a:gd name="T13" fmla="*/ 50 h 220"/>
                <a:gd name="T14" fmla="*/ 198 w 204"/>
                <a:gd name="T15" fmla="*/ 33 h 220"/>
                <a:gd name="T16" fmla="*/ 203 w 204"/>
                <a:gd name="T17" fmla="*/ 0 h 220"/>
                <a:gd name="T18" fmla="*/ 0 w 204"/>
                <a:gd name="T19" fmla="*/ 0 h 220"/>
                <a:gd name="T20" fmla="*/ 6 w 204"/>
                <a:gd name="T21" fmla="*/ 33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220">
                  <a:moveTo>
                    <a:pt x="6" y="33"/>
                  </a:moveTo>
                  <a:cubicBezTo>
                    <a:pt x="9" y="41"/>
                    <a:pt x="17" y="50"/>
                    <a:pt x="26" y="50"/>
                  </a:cubicBezTo>
                  <a:lnTo>
                    <a:pt x="76" y="50"/>
                  </a:lnTo>
                  <a:lnTo>
                    <a:pt x="76" y="219"/>
                  </a:lnTo>
                  <a:lnTo>
                    <a:pt x="130" y="219"/>
                  </a:lnTo>
                  <a:lnTo>
                    <a:pt x="130" y="50"/>
                  </a:lnTo>
                  <a:lnTo>
                    <a:pt x="178" y="50"/>
                  </a:lnTo>
                  <a:cubicBezTo>
                    <a:pt x="187" y="50"/>
                    <a:pt x="195" y="41"/>
                    <a:pt x="198" y="33"/>
                  </a:cubicBezTo>
                  <a:lnTo>
                    <a:pt x="203" y="0"/>
                  </a:lnTo>
                  <a:lnTo>
                    <a:pt x="0" y="0"/>
                  </a:lnTo>
                  <a:lnTo>
                    <a:pt x="6" y="33"/>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15" name="Freeform 12">
              <a:extLst>
                <a:ext uri="{FF2B5EF4-FFF2-40B4-BE49-F238E27FC236}">
                  <a16:creationId xmlns:a16="http://schemas.microsoft.com/office/drawing/2014/main" id="{B1FC28E3-4754-CB43-855C-417C7642E54E}"/>
                </a:ext>
              </a:extLst>
            </p:cNvPr>
            <p:cNvSpPr>
              <a:spLocks noChangeArrowheads="1"/>
            </p:cNvSpPr>
            <p:nvPr/>
          </p:nvSpPr>
          <p:spPr bwMode="auto">
            <a:xfrm>
              <a:off x="12116476" y="410332"/>
              <a:ext cx="89403" cy="91266"/>
            </a:xfrm>
            <a:custGeom>
              <a:avLst/>
              <a:gdLst>
                <a:gd name="T0" fmla="*/ 158 w 210"/>
                <a:gd name="T1" fmla="*/ 86 h 217"/>
                <a:gd name="T2" fmla="*/ 54 w 210"/>
                <a:gd name="T3" fmla="*/ 86 h 217"/>
                <a:gd name="T4" fmla="*/ 54 w 210"/>
                <a:gd name="T5" fmla="*/ 0 h 217"/>
                <a:gd name="T6" fmla="*/ 0 w 210"/>
                <a:gd name="T7" fmla="*/ 0 h 217"/>
                <a:gd name="T8" fmla="*/ 0 w 210"/>
                <a:gd name="T9" fmla="*/ 216 h 217"/>
                <a:gd name="T10" fmla="*/ 54 w 210"/>
                <a:gd name="T11" fmla="*/ 216 h 217"/>
                <a:gd name="T12" fmla="*/ 54 w 210"/>
                <a:gd name="T13" fmla="*/ 131 h 217"/>
                <a:gd name="T14" fmla="*/ 158 w 210"/>
                <a:gd name="T15" fmla="*/ 131 h 217"/>
                <a:gd name="T16" fmla="*/ 158 w 210"/>
                <a:gd name="T17" fmla="*/ 216 h 217"/>
                <a:gd name="T18" fmla="*/ 209 w 210"/>
                <a:gd name="T19" fmla="*/ 216 h 217"/>
                <a:gd name="T20" fmla="*/ 209 w 210"/>
                <a:gd name="T21" fmla="*/ 0 h 217"/>
                <a:gd name="T22" fmla="*/ 158 w 210"/>
                <a:gd name="T23" fmla="*/ 0 h 217"/>
                <a:gd name="T24" fmla="*/ 158 w 210"/>
                <a:gd name="T25" fmla="*/ 8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 h="217">
                  <a:moveTo>
                    <a:pt x="158" y="86"/>
                  </a:moveTo>
                  <a:lnTo>
                    <a:pt x="54" y="86"/>
                  </a:lnTo>
                  <a:lnTo>
                    <a:pt x="54" y="0"/>
                  </a:lnTo>
                  <a:lnTo>
                    <a:pt x="0" y="0"/>
                  </a:lnTo>
                  <a:lnTo>
                    <a:pt x="0" y="216"/>
                  </a:lnTo>
                  <a:lnTo>
                    <a:pt x="54" y="216"/>
                  </a:lnTo>
                  <a:lnTo>
                    <a:pt x="54" y="131"/>
                  </a:lnTo>
                  <a:lnTo>
                    <a:pt x="158" y="131"/>
                  </a:lnTo>
                  <a:lnTo>
                    <a:pt x="158" y="216"/>
                  </a:lnTo>
                  <a:lnTo>
                    <a:pt x="209" y="216"/>
                  </a:lnTo>
                  <a:lnTo>
                    <a:pt x="209" y="0"/>
                  </a:lnTo>
                  <a:lnTo>
                    <a:pt x="158" y="0"/>
                  </a:lnTo>
                  <a:lnTo>
                    <a:pt x="158" y="86"/>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16" name="Freeform 13">
              <a:extLst>
                <a:ext uri="{FF2B5EF4-FFF2-40B4-BE49-F238E27FC236}">
                  <a16:creationId xmlns:a16="http://schemas.microsoft.com/office/drawing/2014/main" id="{5345ACC0-367C-364E-BC81-DB5816300DD0}"/>
                </a:ext>
              </a:extLst>
            </p:cNvPr>
            <p:cNvSpPr>
              <a:spLocks noChangeArrowheads="1"/>
            </p:cNvSpPr>
            <p:nvPr/>
          </p:nvSpPr>
          <p:spPr bwMode="auto">
            <a:xfrm>
              <a:off x="11604273" y="406618"/>
              <a:ext cx="100578" cy="94991"/>
            </a:xfrm>
            <a:custGeom>
              <a:avLst/>
              <a:gdLst>
                <a:gd name="T0" fmla="*/ 115 w 238"/>
                <a:gd name="T1" fmla="*/ 0 h 226"/>
                <a:gd name="T2" fmla="*/ 36 w 238"/>
                <a:gd name="T3" fmla="*/ 61 h 226"/>
                <a:gd name="T4" fmla="*/ 0 w 238"/>
                <a:gd name="T5" fmla="*/ 225 h 226"/>
                <a:gd name="T6" fmla="*/ 39 w 238"/>
                <a:gd name="T7" fmla="*/ 225 h 226"/>
                <a:gd name="T8" fmla="*/ 59 w 238"/>
                <a:gd name="T9" fmla="*/ 208 h 226"/>
                <a:gd name="T10" fmla="*/ 67 w 238"/>
                <a:gd name="T11" fmla="*/ 174 h 226"/>
                <a:gd name="T12" fmla="*/ 169 w 238"/>
                <a:gd name="T13" fmla="*/ 174 h 226"/>
                <a:gd name="T14" fmla="*/ 178 w 238"/>
                <a:gd name="T15" fmla="*/ 208 h 226"/>
                <a:gd name="T16" fmla="*/ 197 w 238"/>
                <a:gd name="T17" fmla="*/ 225 h 226"/>
                <a:gd name="T18" fmla="*/ 237 w 238"/>
                <a:gd name="T19" fmla="*/ 225 h 226"/>
                <a:gd name="T20" fmla="*/ 200 w 238"/>
                <a:gd name="T21" fmla="*/ 61 h 226"/>
                <a:gd name="T22" fmla="*/ 115 w 238"/>
                <a:gd name="T23" fmla="*/ 0 h 226"/>
                <a:gd name="T24" fmla="*/ 76 w 238"/>
                <a:gd name="T25" fmla="*/ 129 h 226"/>
                <a:gd name="T26" fmla="*/ 87 w 238"/>
                <a:gd name="T27" fmla="*/ 73 h 226"/>
                <a:gd name="T28" fmla="*/ 115 w 238"/>
                <a:gd name="T29" fmla="*/ 50 h 226"/>
                <a:gd name="T30" fmla="*/ 144 w 238"/>
                <a:gd name="T31" fmla="*/ 73 h 226"/>
                <a:gd name="T32" fmla="*/ 155 w 238"/>
                <a:gd name="T33" fmla="*/ 129 h 226"/>
                <a:gd name="T34" fmla="*/ 76 w 238"/>
                <a:gd name="T35" fmla="*/ 12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226">
                  <a:moveTo>
                    <a:pt x="115" y="0"/>
                  </a:moveTo>
                  <a:cubicBezTo>
                    <a:pt x="67" y="0"/>
                    <a:pt x="42" y="26"/>
                    <a:pt x="36" y="61"/>
                  </a:cubicBezTo>
                  <a:lnTo>
                    <a:pt x="0" y="225"/>
                  </a:lnTo>
                  <a:lnTo>
                    <a:pt x="39" y="225"/>
                  </a:lnTo>
                  <a:cubicBezTo>
                    <a:pt x="48" y="225"/>
                    <a:pt x="56" y="219"/>
                    <a:pt x="59" y="208"/>
                  </a:cubicBezTo>
                  <a:lnTo>
                    <a:pt x="67" y="174"/>
                  </a:lnTo>
                  <a:lnTo>
                    <a:pt x="169" y="174"/>
                  </a:lnTo>
                  <a:lnTo>
                    <a:pt x="178" y="208"/>
                  </a:lnTo>
                  <a:cubicBezTo>
                    <a:pt x="180" y="216"/>
                    <a:pt x="189" y="225"/>
                    <a:pt x="197" y="225"/>
                  </a:cubicBezTo>
                  <a:lnTo>
                    <a:pt x="237" y="225"/>
                  </a:lnTo>
                  <a:lnTo>
                    <a:pt x="200" y="61"/>
                  </a:lnTo>
                  <a:cubicBezTo>
                    <a:pt x="189" y="26"/>
                    <a:pt x="166" y="0"/>
                    <a:pt x="115" y="0"/>
                  </a:cubicBezTo>
                  <a:close/>
                  <a:moveTo>
                    <a:pt x="76" y="129"/>
                  </a:moveTo>
                  <a:lnTo>
                    <a:pt x="87" y="73"/>
                  </a:lnTo>
                  <a:cubicBezTo>
                    <a:pt x="90" y="64"/>
                    <a:pt x="95" y="50"/>
                    <a:pt x="115" y="50"/>
                  </a:cubicBezTo>
                  <a:cubicBezTo>
                    <a:pt x="134" y="50"/>
                    <a:pt x="141" y="64"/>
                    <a:pt x="144" y="73"/>
                  </a:cubicBezTo>
                  <a:lnTo>
                    <a:pt x="155" y="129"/>
                  </a:lnTo>
                  <a:lnTo>
                    <a:pt x="76" y="129"/>
                  </a:ln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17" name="Freeform 14">
              <a:extLst>
                <a:ext uri="{FF2B5EF4-FFF2-40B4-BE49-F238E27FC236}">
                  <a16:creationId xmlns:a16="http://schemas.microsoft.com/office/drawing/2014/main" id="{426D4815-3EE8-E54C-9D88-3717F0F72BBD}"/>
                </a:ext>
              </a:extLst>
            </p:cNvPr>
            <p:cNvSpPr>
              <a:spLocks noChangeArrowheads="1"/>
            </p:cNvSpPr>
            <p:nvPr/>
          </p:nvSpPr>
          <p:spPr bwMode="auto">
            <a:xfrm>
              <a:off x="12006585" y="406622"/>
              <a:ext cx="100578" cy="94991"/>
            </a:xfrm>
            <a:custGeom>
              <a:avLst/>
              <a:gdLst>
                <a:gd name="T0" fmla="*/ 116 w 238"/>
                <a:gd name="T1" fmla="*/ 0 h 226"/>
                <a:gd name="T2" fmla="*/ 37 w 238"/>
                <a:gd name="T3" fmla="*/ 61 h 226"/>
                <a:gd name="T4" fmla="*/ 0 w 238"/>
                <a:gd name="T5" fmla="*/ 225 h 226"/>
                <a:gd name="T6" fmla="*/ 40 w 238"/>
                <a:gd name="T7" fmla="*/ 225 h 226"/>
                <a:gd name="T8" fmla="*/ 60 w 238"/>
                <a:gd name="T9" fmla="*/ 208 h 226"/>
                <a:gd name="T10" fmla="*/ 68 w 238"/>
                <a:gd name="T11" fmla="*/ 174 h 226"/>
                <a:gd name="T12" fmla="*/ 170 w 238"/>
                <a:gd name="T13" fmla="*/ 174 h 226"/>
                <a:gd name="T14" fmla="*/ 178 w 238"/>
                <a:gd name="T15" fmla="*/ 208 h 226"/>
                <a:gd name="T16" fmla="*/ 198 w 238"/>
                <a:gd name="T17" fmla="*/ 225 h 226"/>
                <a:gd name="T18" fmla="*/ 237 w 238"/>
                <a:gd name="T19" fmla="*/ 225 h 226"/>
                <a:gd name="T20" fmla="*/ 201 w 238"/>
                <a:gd name="T21" fmla="*/ 61 h 226"/>
                <a:gd name="T22" fmla="*/ 116 w 238"/>
                <a:gd name="T23" fmla="*/ 0 h 226"/>
                <a:gd name="T24" fmla="*/ 77 w 238"/>
                <a:gd name="T25" fmla="*/ 129 h 226"/>
                <a:gd name="T26" fmla="*/ 88 w 238"/>
                <a:gd name="T27" fmla="*/ 73 h 226"/>
                <a:gd name="T28" fmla="*/ 116 w 238"/>
                <a:gd name="T29" fmla="*/ 50 h 226"/>
                <a:gd name="T30" fmla="*/ 144 w 238"/>
                <a:gd name="T31" fmla="*/ 73 h 226"/>
                <a:gd name="T32" fmla="*/ 156 w 238"/>
                <a:gd name="T33" fmla="*/ 129 h 226"/>
                <a:gd name="T34" fmla="*/ 77 w 238"/>
                <a:gd name="T35" fmla="*/ 12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226">
                  <a:moveTo>
                    <a:pt x="116" y="0"/>
                  </a:moveTo>
                  <a:cubicBezTo>
                    <a:pt x="68" y="0"/>
                    <a:pt x="43" y="26"/>
                    <a:pt x="37" y="61"/>
                  </a:cubicBezTo>
                  <a:lnTo>
                    <a:pt x="0" y="225"/>
                  </a:lnTo>
                  <a:lnTo>
                    <a:pt x="40" y="225"/>
                  </a:lnTo>
                  <a:cubicBezTo>
                    <a:pt x="48" y="225"/>
                    <a:pt x="57" y="219"/>
                    <a:pt x="60" y="208"/>
                  </a:cubicBezTo>
                  <a:lnTo>
                    <a:pt x="68" y="174"/>
                  </a:lnTo>
                  <a:lnTo>
                    <a:pt x="170" y="174"/>
                  </a:lnTo>
                  <a:lnTo>
                    <a:pt x="178" y="208"/>
                  </a:lnTo>
                  <a:cubicBezTo>
                    <a:pt x="181" y="216"/>
                    <a:pt x="189" y="225"/>
                    <a:pt x="198" y="225"/>
                  </a:cubicBezTo>
                  <a:lnTo>
                    <a:pt x="237" y="225"/>
                  </a:lnTo>
                  <a:lnTo>
                    <a:pt x="201" y="61"/>
                  </a:lnTo>
                  <a:cubicBezTo>
                    <a:pt x="189" y="26"/>
                    <a:pt x="167" y="0"/>
                    <a:pt x="116" y="0"/>
                  </a:cubicBezTo>
                  <a:close/>
                  <a:moveTo>
                    <a:pt x="77" y="129"/>
                  </a:moveTo>
                  <a:lnTo>
                    <a:pt x="88" y="73"/>
                  </a:lnTo>
                  <a:cubicBezTo>
                    <a:pt x="91" y="64"/>
                    <a:pt x="96" y="50"/>
                    <a:pt x="116" y="50"/>
                  </a:cubicBezTo>
                  <a:cubicBezTo>
                    <a:pt x="136" y="50"/>
                    <a:pt x="141" y="64"/>
                    <a:pt x="144" y="73"/>
                  </a:cubicBezTo>
                  <a:lnTo>
                    <a:pt x="156" y="129"/>
                  </a:lnTo>
                  <a:lnTo>
                    <a:pt x="77" y="129"/>
                  </a:ln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18" name="Freeform 15">
              <a:extLst>
                <a:ext uri="{FF2B5EF4-FFF2-40B4-BE49-F238E27FC236}">
                  <a16:creationId xmlns:a16="http://schemas.microsoft.com/office/drawing/2014/main" id="{CB2B3C8A-2AB6-104B-849E-61C4D096A939}"/>
                </a:ext>
              </a:extLst>
            </p:cNvPr>
            <p:cNvSpPr>
              <a:spLocks noChangeArrowheads="1"/>
            </p:cNvSpPr>
            <p:nvPr/>
          </p:nvSpPr>
          <p:spPr bwMode="auto">
            <a:xfrm>
              <a:off x="11343516" y="410358"/>
              <a:ext cx="89403" cy="93128"/>
            </a:xfrm>
            <a:custGeom>
              <a:avLst/>
              <a:gdLst>
                <a:gd name="T0" fmla="*/ 183 w 212"/>
                <a:gd name="T1" fmla="*/ 165 h 220"/>
                <a:gd name="T2" fmla="*/ 107 w 212"/>
                <a:gd name="T3" fmla="*/ 165 h 220"/>
                <a:gd name="T4" fmla="*/ 53 w 212"/>
                <a:gd name="T5" fmla="*/ 106 h 220"/>
                <a:gd name="T6" fmla="*/ 107 w 212"/>
                <a:gd name="T7" fmla="*/ 47 h 220"/>
                <a:gd name="T8" fmla="*/ 158 w 212"/>
                <a:gd name="T9" fmla="*/ 47 h 220"/>
                <a:gd name="T10" fmla="*/ 177 w 212"/>
                <a:gd name="T11" fmla="*/ 32 h 220"/>
                <a:gd name="T12" fmla="*/ 186 w 212"/>
                <a:gd name="T13" fmla="*/ 0 h 220"/>
                <a:gd name="T14" fmla="*/ 107 w 212"/>
                <a:gd name="T15" fmla="*/ 0 h 220"/>
                <a:gd name="T16" fmla="*/ 0 w 212"/>
                <a:gd name="T17" fmla="*/ 109 h 220"/>
                <a:gd name="T18" fmla="*/ 107 w 212"/>
                <a:gd name="T19" fmla="*/ 219 h 220"/>
                <a:gd name="T20" fmla="*/ 211 w 212"/>
                <a:gd name="T21" fmla="*/ 219 h 220"/>
                <a:gd name="T22" fmla="*/ 211 w 212"/>
                <a:gd name="T23" fmla="*/ 219 h 220"/>
                <a:gd name="T24" fmla="*/ 203 w 212"/>
                <a:gd name="T25" fmla="*/ 185 h 220"/>
                <a:gd name="T26" fmla="*/ 183 w 212"/>
                <a:gd name="T27" fmla="*/ 16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220">
                  <a:moveTo>
                    <a:pt x="183" y="165"/>
                  </a:moveTo>
                  <a:lnTo>
                    <a:pt x="107" y="165"/>
                  </a:lnTo>
                  <a:cubicBezTo>
                    <a:pt x="73" y="165"/>
                    <a:pt x="53" y="140"/>
                    <a:pt x="53" y="106"/>
                  </a:cubicBezTo>
                  <a:cubicBezTo>
                    <a:pt x="53" y="72"/>
                    <a:pt x="73" y="47"/>
                    <a:pt x="107" y="47"/>
                  </a:cubicBezTo>
                  <a:lnTo>
                    <a:pt x="158" y="47"/>
                  </a:lnTo>
                  <a:cubicBezTo>
                    <a:pt x="166" y="47"/>
                    <a:pt x="175" y="41"/>
                    <a:pt x="177" y="32"/>
                  </a:cubicBezTo>
                  <a:lnTo>
                    <a:pt x="186" y="0"/>
                  </a:lnTo>
                  <a:lnTo>
                    <a:pt x="107" y="0"/>
                  </a:lnTo>
                  <a:cubicBezTo>
                    <a:pt x="45" y="0"/>
                    <a:pt x="0" y="44"/>
                    <a:pt x="0" y="109"/>
                  </a:cubicBezTo>
                  <a:cubicBezTo>
                    <a:pt x="0" y="174"/>
                    <a:pt x="45" y="219"/>
                    <a:pt x="107" y="219"/>
                  </a:cubicBezTo>
                  <a:lnTo>
                    <a:pt x="211" y="219"/>
                  </a:lnTo>
                  <a:lnTo>
                    <a:pt x="211" y="219"/>
                  </a:lnTo>
                  <a:lnTo>
                    <a:pt x="203" y="185"/>
                  </a:lnTo>
                  <a:cubicBezTo>
                    <a:pt x="200" y="171"/>
                    <a:pt x="191" y="165"/>
                    <a:pt x="183" y="165"/>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19" name="Freeform 16">
              <a:extLst>
                <a:ext uri="{FF2B5EF4-FFF2-40B4-BE49-F238E27FC236}">
                  <a16:creationId xmlns:a16="http://schemas.microsoft.com/office/drawing/2014/main" id="{1F9CA42A-9B4F-AF46-887B-5AFD5AF2EDE5}"/>
                </a:ext>
              </a:extLst>
            </p:cNvPr>
            <p:cNvSpPr>
              <a:spLocks noChangeArrowheads="1"/>
            </p:cNvSpPr>
            <p:nvPr/>
          </p:nvSpPr>
          <p:spPr bwMode="auto">
            <a:xfrm>
              <a:off x="11516734" y="410353"/>
              <a:ext cx="89403" cy="93128"/>
            </a:xfrm>
            <a:custGeom>
              <a:avLst/>
              <a:gdLst>
                <a:gd name="T0" fmla="*/ 130 w 212"/>
                <a:gd name="T1" fmla="*/ 0 h 220"/>
                <a:gd name="T2" fmla="*/ 17 w 212"/>
                <a:gd name="T3" fmla="*/ 0 h 220"/>
                <a:gd name="T4" fmla="*/ 0 w 212"/>
                <a:gd name="T5" fmla="*/ 17 h 220"/>
                <a:gd name="T6" fmla="*/ 0 w 212"/>
                <a:gd name="T7" fmla="*/ 219 h 220"/>
                <a:gd name="T8" fmla="*/ 53 w 212"/>
                <a:gd name="T9" fmla="*/ 219 h 220"/>
                <a:gd name="T10" fmla="*/ 53 w 212"/>
                <a:gd name="T11" fmla="*/ 162 h 220"/>
                <a:gd name="T12" fmla="*/ 130 w 212"/>
                <a:gd name="T13" fmla="*/ 162 h 220"/>
                <a:gd name="T14" fmla="*/ 211 w 212"/>
                <a:gd name="T15" fmla="*/ 81 h 220"/>
                <a:gd name="T16" fmla="*/ 130 w 212"/>
                <a:gd name="T17" fmla="*/ 0 h 220"/>
                <a:gd name="T18" fmla="*/ 130 w 212"/>
                <a:gd name="T19" fmla="*/ 112 h 220"/>
                <a:gd name="T20" fmla="*/ 53 w 212"/>
                <a:gd name="T21" fmla="*/ 112 h 220"/>
                <a:gd name="T22" fmla="*/ 53 w 212"/>
                <a:gd name="T23" fmla="*/ 47 h 220"/>
                <a:gd name="T24" fmla="*/ 130 w 212"/>
                <a:gd name="T25" fmla="*/ 47 h 220"/>
                <a:gd name="T26" fmla="*/ 158 w 212"/>
                <a:gd name="T27" fmla="*/ 78 h 220"/>
                <a:gd name="T28" fmla="*/ 130 w 212"/>
                <a:gd name="T29" fmla="*/ 11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2" h="220">
                  <a:moveTo>
                    <a:pt x="130" y="0"/>
                  </a:moveTo>
                  <a:lnTo>
                    <a:pt x="17" y="0"/>
                  </a:lnTo>
                  <a:cubicBezTo>
                    <a:pt x="8" y="0"/>
                    <a:pt x="0" y="8"/>
                    <a:pt x="0" y="17"/>
                  </a:cubicBezTo>
                  <a:lnTo>
                    <a:pt x="0" y="219"/>
                  </a:lnTo>
                  <a:lnTo>
                    <a:pt x="53" y="219"/>
                  </a:lnTo>
                  <a:lnTo>
                    <a:pt x="53" y="162"/>
                  </a:lnTo>
                  <a:lnTo>
                    <a:pt x="130" y="162"/>
                  </a:lnTo>
                  <a:cubicBezTo>
                    <a:pt x="180" y="162"/>
                    <a:pt x="211" y="129"/>
                    <a:pt x="211" y="81"/>
                  </a:cubicBezTo>
                  <a:cubicBezTo>
                    <a:pt x="211" y="33"/>
                    <a:pt x="178" y="0"/>
                    <a:pt x="130" y="0"/>
                  </a:cubicBezTo>
                  <a:close/>
                  <a:moveTo>
                    <a:pt x="130" y="112"/>
                  </a:moveTo>
                  <a:lnTo>
                    <a:pt x="53" y="112"/>
                  </a:lnTo>
                  <a:lnTo>
                    <a:pt x="53" y="47"/>
                  </a:lnTo>
                  <a:lnTo>
                    <a:pt x="130" y="47"/>
                  </a:lnTo>
                  <a:cubicBezTo>
                    <a:pt x="144" y="47"/>
                    <a:pt x="158" y="58"/>
                    <a:pt x="158" y="78"/>
                  </a:cubicBezTo>
                  <a:cubicBezTo>
                    <a:pt x="158" y="100"/>
                    <a:pt x="144" y="112"/>
                    <a:pt x="130" y="112"/>
                  </a:cubicBez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20" name="Freeform 17">
              <a:extLst>
                <a:ext uri="{FF2B5EF4-FFF2-40B4-BE49-F238E27FC236}">
                  <a16:creationId xmlns:a16="http://schemas.microsoft.com/office/drawing/2014/main" id="{D751DDBE-E70A-F54A-92A6-11BC66F1C2B4}"/>
                </a:ext>
              </a:extLst>
            </p:cNvPr>
            <p:cNvSpPr>
              <a:spLocks noChangeArrowheads="1"/>
            </p:cNvSpPr>
            <p:nvPr/>
          </p:nvSpPr>
          <p:spPr bwMode="auto">
            <a:xfrm>
              <a:off x="12325081" y="408493"/>
              <a:ext cx="81952" cy="93128"/>
            </a:xfrm>
            <a:custGeom>
              <a:avLst/>
              <a:gdLst>
                <a:gd name="T0" fmla="*/ 166 w 196"/>
                <a:gd name="T1" fmla="*/ 47 h 220"/>
                <a:gd name="T2" fmla="*/ 186 w 196"/>
                <a:gd name="T3" fmla="*/ 31 h 220"/>
                <a:gd name="T4" fmla="*/ 195 w 196"/>
                <a:gd name="T5" fmla="*/ 0 h 220"/>
                <a:gd name="T6" fmla="*/ 17 w 196"/>
                <a:gd name="T7" fmla="*/ 0 h 220"/>
                <a:gd name="T8" fmla="*/ 0 w 196"/>
                <a:gd name="T9" fmla="*/ 17 h 220"/>
                <a:gd name="T10" fmla="*/ 0 w 196"/>
                <a:gd name="T11" fmla="*/ 202 h 220"/>
                <a:gd name="T12" fmla="*/ 17 w 196"/>
                <a:gd name="T13" fmla="*/ 219 h 220"/>
                <a:gd name="T14" fmla="*/ 195 w 196"/>
                <a:gd name="T15" fmla="*/ 219 h 220"/>
                <a:gd name="T16" fmla="*/ 186 w 196"/>
                <a:gd name="T17" fmla="*/ 188 h 220"/>
                <a:gd name="T18" fmla="*/ 166 w 196"/>
                <a:gd name="T19" fmla="*/ 171 h 220"/>
                <a:gd name="T20" fmla="*/ 51 w 196"/>
                <a:gd name="T21" fmla="*/ 171 h 220"/>
                <a:gd name="T22" fmla="*/ 51 w 196"/>
                <a:gd name="T23" fmla="*/ 129 h 220"/>
                <a:gd name="T24" fmla="*/ 175 w 196"/>
                <a:gd name="T25" fmla="*/ 129 h 220"/>
                <a:gd name="T26" fmla="*/ 175 w 196"/>
                <a:gd name="T27" fmla="*/ 86 h 220"/>
                <a:gd name="T28" fmla="*/ 51 w 196"/>
                <a:gd name="T29" fmla="*/ 86 h 220"/>
                <a:gd name="T30" fmla="*/ 51 w 196"/>
                <a:gd name="T31" fmla="*/ 44 h 220"/>
                <a:gd name="T32" fmla="*/ 166 w 196"/>
                <a:gd name="T33" fmla="*/ 44 h 220"/>
                <a:gd name="T34" fmla="*/ 166 w 196"/>
                <a:gd name="T35" fmla="*/ 47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6" h="220">
                  <a:moveTo>
                    <a:pt x="166" y="47"/>
                  </a:moveTo>
                  <a:cubicBezTo>
                    <a:pt x="175" y="47"/>
                    <a:pt x="183" y="44"/>
                    <a:pt x="186" y="31"/>
                  </a:cubicBezTo>
                  <a:lnTo>
                    <a:pt x="195" y="0"/>
                  </a:lnTo>
                  <a:lnTo>
                    <a:pt x="17" y="0"/>
                  </a:lnTo>
                  <a:cubicBezTo>
                    <a:pt x="8" y="0"/>
                    <a:pt x="0" y="8"/>
                    <a:pt x="0" y="17"/>
                  </a:cubicBezTo>
                  <a:lnTo>
                    <a:pt x="0" y="202"/>
                  </a:lnTo>
                  <a:cubicBezTo>
                    <a:pt x="0" y="211"/>
                    <a:pt x="8" y="219"/>
                    <a:pt x="17" y="219"/>
                  </a:cubicBezTo>
                  <a:lnTo>
                    <a:pt x="195" y="219"/>
                  </a:lnTo>
                  <a:lnTo>
                    <a:pt x="186" y="188"/>
                  </a:lnTo>
                  <a:cubicBezTo>
                    <a:pt x="183" y="177"/>
                    <a:pt x="175" y="171"/>
                    <a:pt x="166" y="171"/>
                  </a:cubicBezTo>
                  <a:lnTo>
                    <a:pt x="51" y="171"/>
                  </a:lnTo>
                  <a:lnTo>
                    <a:pt x="51" y="129"/>
                  </a:lnTo>
                  <a:lnTo>
                    <a:pt x="175" y="129"/>
                  </a:lnTo>
                  <a:lnTo>
                    <a:pt x="175" y="86"/>
                  </a:lnTo>
                  <a:lnTo>
                    <a:pt x="51" y="86"/>
                  </a:lnTo>
                  <a:lnTo>
                    <a:pt x="51" y="44"/>
                  </a:lnTo>
                  <a:lnTo>
                    <a:pt x="166" y="44"/>
                  </a:lnTo>
                  <a:lnTo>
                    <a:pt x="166" y="47"/>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21" name="Freeform 18">
              <a:extLst>
                <a:ext uri="{FF2B5EF4-FFF2-40B4-BE49-F238E27FC236}">
                  <a16:creationId xmlns:a16="http://schemas.microsoft.com/office/drawing/2014/main" id="{7245A7E6-23BF-FB46-A6FB-0B209E46F9EF}"/>
                </a:ext>
              </a:extLst>
            </p:cNvPr>
            <p:cNvSpPr>
              <a:spLocks noChangeArrowheads="1"/>
            </p:cNvSpPr>
            <p:nvPr/>
          </p:nvSpPr>
          <p:spPr bwMode="auto">
            <a:xfrm>
              <a:off x="12218915" y="410357"/>
              <a:ext cx="89403" cy="91266"/>
            </a:xfrm>
            <a:custGeom>
              <a:avLst/>
              <a:gdLst>
                <a:gd name="T0" fmla="*/ 146 w 212"/>
                <a:gd name="T1" fmla="*/ 14 h 217"/>
                <a:gd name="T2" fmla="*/ 53 w 212"/>
                <a:gd name="T3" fmla="*/ 143 h 217"/>
                <a:gd name="T4" fmla="*/ 53 w 212"/>
                <a:gd name="T5" fmla="*/ 0 h 217"/>
                <a:gd name="T6" fmla="*/ 0 w 212"/>
                <a:gd name="T7" fmla="*/ 0 h 217"/>
                <a:gd name="T8" fmla="*/ 0 w 212"/>
                <a:gd name="T9" fmla="*/ 216 h 217"/>
                <a:gd name="T10" fmla="*/ 39 w 212"/>
                <a:gd name="T11" fmla="*/ 216 h 217"/>
                <a:gd name="T12" fmla="*/ 65 w 212"/>
                <a:gd name="T13" fmla="*/ 202 h 217"/>
                <a:gd name="T14" fmla="*/ 158 w 212"/>
                <a:gd name="T15" fmla="*/ 72 h 217"/>
                <a:gd name="T16" fmla="*/ 158 w 212"/>
                <a:gd name="T17" fmla="*/ 216 h 217"/>
                <a:gd name="T18" fmla="*/ 211 w 212"/>
                <a:gd name="T19" fmla="*/ 216 h 217"/>
                <a:gd name="T20" fmla="*/ 211 w 212"/>
                <a:gd name="T21" fmla="*/ 0 h 217"/>
                <a:gd name="T22" fmla="*/ 172 w 212"/>
                <a:gd name="T23" fmla="*/ 0 h 217"/>
                <a:gd name="T24" fmla="*/ 146 w 212"/>
                <a:gd name="T25" fmla="*/ 1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217">
                  <a:moveTo>
                    <a:pt x="146" y="14"/>
                  </a:moveTo>
                  <a:lnTo>
                    <a:pt x="53" y="143"/>
                  </a:lnTo>
                  <a:lnTo>
                    <a:pt x="53" y="0"/>
                  </a:lnTo>
                  <a:lnTo>
                    <a:pt x="0" y="0"/>
                  </a:lnTo>
                  <a:lnTo>
                    <a:pt x="0" y="216"/>
                  </a:lnTo>
                  <a:lnTo>
                    <a:pt x="39" y="216"/>
                  </a:lnTo>
                  <a:cubicBezTo>
                    <a:pt x="48" y="216"/>
                    <a:pt x="59" y="210"/>
                    <a:pt x="65" y="202"/>
                  </a:cubicBezTo>
                  <a:lnTo>
                    <a:pt x="158" y="72"/>
                  </a:lnTo>
                  <a:lnTo>
                    <a:pt x="158" y="216"/>
                  </a:lnTo>
                  <a:lnTo>
                    <a:pt x="211" y="216"/>
                  </a:lnTo>
                  <a:lnTo>
                    <a:pt x="211" y="0"/>
                  </a:lnTo>
                  <a:lnTo>
                    <a:pt x="172" y="0"/>
                  </a:lnTo>
                  <a:cubicBezTo>
                    <a:pt x="163" y="0"/>
                    <a:pt x="152" y="5"/>
                    <a:pt x="146" y="14"/>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22" name="Freeform 19">
              <a:extLst>
                <a:ext uri="{FF2B5EF4-FFF2-40B4-BE49-F238E27FC236}">
                  <a16:creationId xmlns:a16="http://schemas.microsoft.com/office/drawing/2014/main" id="{9BD4EB01-BCB3-7348-9E6F-7E2895FCEC8F}"/>
                </a:ext>
              </a:extLst>
            </p:cNvPr>
            <p:cNvSpPr>
              <a:spLocks noChangeArrowheads="1"/>
            </p:cNvSpPr>
            <p:nvPr/>
          </p:nvSpPr>
          <p:spPr bwMode="auto">
            <a:xfrm>
              <a:off x="11701126" y="410356"/>
              <a:ext cx="102441" cy="91266"/>
            </a:xfrm>
            <a:custGeom>
              <a:avLst/>
              <a:gdLst>
                <a:gd name="T0" fmla="*/ 237 w 241"/>
                <a:gd name="T1" fmla="*/ 0 h 217"/>
                <a:gd name="T2" fmla="*/ 189 w 241"/>
                <a:gd name="T3" fmla="*/ 0 h 217"/>
                <a:gd name="T4" fmla="*/ 164 w 241"/>
                <a:gd name="T5" fmla="*/ 14 h 217"/>
                <a:gd name="T6" fmla="*/ 124 w 241"/>
                <a:gd name="T7" fmla="*/ 75 h 217"/>
                <a:gd name="T8" fmla="*/ 116 w 241"/>
                <a:gd name="T9" fmla="*/ 75 h 217"/>
                <a:gd name="T10" fmla="*/ 76 w 241"/>
                <a:gd name="T11" fmla="*/ 14 h 217"/>
                <a:gd name="T12" fmla="*/ 51 w 241"/>
                <a:gd name="T13" fmla="*/ 0 h 217"/>
                <a:gd name="T14" fmla="*/ 0 w 241"/>
                <a:gd name="T15" fmla="*/ 0 h 217"/>
                <a:gd name="T16" fmla="*/ 76 w 241"/>
                <a:gd name="T17" fmla="*/ 109 h 217"/>
                <a:gd name="T18" fmla="*/ 3 w 241"/>
                <a:gd name="T19" fmla="*/ 216 h 217"/>
                <a:gd name="T20" fmla="*/ 51 w 241"/>
                <a:gd name="T21" fmla="*/ 216 h 217"/>
                <a:gd name="T22" fmla="*/ 76 w 241"/>
                <a:gd name="T23" fmla="*/ 202 h 217"/>
                <a:gd name="T24" fmla="*/ 116 w 241"/>
                <a:gd name="T25" fmla="*/ 140 h 217"/>
                <a:gd name="T26" fmla="*/ 124 w 241"/>
                <a:gd name="T27" fmla="*/ 140 h 217"/>
                <a:gd name="T28" fmla="*/ 164 w 241"/>
                <a:gd name="T29" fmla="*/ 202 h 217"/>
                <a:gd name="T30" fmla="*/ 189 w 241"/>
                <a:gd name="T31" fmla="*/ 216 h 217"/>
                <a:gd name="T32" fmla="*/ 240 w 241"/>
                <a:gd name="T33" fmla="*/ 216 h 217"/>
                <a:gd name="T34" fmla="*/ 164 w 241"/>
                <a:gd name="T35" fmla="*/ 106 h 217"/>
                <a:gd name="T36" fmla="*/ 237 w 241"/>
                <a:gd name="T37"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217">
                  <a:moveTo>
                    <a:pt x="237" y="0"/>
                  </a:moveTo>
                  <a:lnTo>
                    <a:pt x="189" y="0"/>
                  </a:lnTo>
                  <a:cubicBezTo>
                    <a:pt x="178" y="0"/>
                    <a:pt x="172" y="3"/>
                    <a:pt x="164" y="14"/>
                  </a:cubicBezTo>
                  <a:lnTo>
                    <a:pt x="124" y="75"/>
                  </a:lnTo>
                  <a:lnTo>
                    <a:pt x="116" y="75"/>
                  </a:lnTo>
                  <a:lnTo>
                    <a:pt x="76" y="14"/>
                  </a:lnTo>
                  <a:cubicBezTo>
                    <a:pt x="71" y="3"/>
                    <a:pt x="62" y="0"/>
                    <a:pt x="51" y="0"/>
                  </a:cubicBezTo>
                  <a:lnTo>
                    <a:pt x="0" y="0"/>
                  </a:lnTo>
                  <a:lnTo>
                    <a:pt x="76" y="109"/>
                  </a:lnTo>
                  <a:lnTo>
                    <a:pt x="3" y="216"/>
                  </a:lnTo>
                  <a:lnTo>
                    <a:pt x="51" y="216"/>
                  </a:lnTo>
                  <a:cubicBezTo>
                    <a:pt x="62" y="216"/>
                    <a:pt x="68" y="213"/>
                    <a:pt x="76" y="202"/>
                  </a:cubicBezTo>
                  <a:lnTo>
                    <a:pt x="116" y="140"/>
                  </a:lnTo>
                  <a:lnTo>
                    <a:pt x="124" y="140"/>
                  </a:lnTo>
                  <a:lnTo>
                    <a:pt x="164" y="202"/>
                  </a:lnTo>
                  <a:cubicBezTo>
                    <a:pt x="169" y="213"/>
                    <a:pt x="178" y="216"/>
                    <a:pt x="189" y="216"/>
                  </a:cubicBezTo>
                  <a:lnTo>
                    <a:pt x="240" y="216"/>
                  </a:lnTo>
                  <a:lnTo>
                    <a:pt x="164" y="106"/>
                  </a:lnTo>
                  <a:lnTo>
                    <a:pt x="237"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grpSp>
      <p:sp>
        <p:nvSpPr>
          <p:cNvPr id="23" name="Freeform 1">
            <a:extLst>
              <a:ext uri="{FF2B5EF4-FFF2-40B4-BE49-F238E27FC236}">
                <a16:creationId xmlns:a16="http://schemas.microsoft.com/office/drawing/2014/main" id="{CCFE541A-9E8C-5C46-928A-CCB38E61C7C1}"/>
              </a:ext>
            </a:extLst>
          </p:cNvPr>
          <p:cNvSpPr>
            <a:spLocks noChangeAspect="1" noChangeArrowheads="1"/>
          </p:cNvSpPr>
          <p:nvPr userDrawn="1"/>
        </p:nvSpPr>
        <p:spPr bwMode="auto">
          <a:xfrm>
            <a:off x="329426" y="381640"/>
            <a:ext cx="180000" cy="31934"/>
          </a:xfrm>
          <a:custGeom>
            <a:avLst/>
            <a:gdLst>
              <a:gd name="T0" fmla="*/ 5 w 273"/>
              <a:gd name="T1" fmla="*/ 17 h 48"/>
              <a:gd name="T2" fmla="*/ 0 w 273"/>
              <a:gd name="T3" fmla="*/ 47 h 48"/>
              <a:gd name="T4" fmla="*/ 247 w 273"/>
              <a:gd name="T5" fmla="*/ 47 h 48"/>
              <a:gd name="T6" fmla="*/ 267 w 273"/>
              <a:gd name="T7" fmla="*/ 30 h 48"/>
              <a:gd name="T8" fmla="*/ 272 w 273"/>
              <a:gd name="T9" fmla="*/ 0 h 48"/>
              <a:gd name="T10" fmla="*/ 25 w 273"/>
              <a:gd name="T11" fmla="*/ 0 h 48"/>
              <a:gd name="T12" fmla="*/ 5 w 273"/>
              <a:gd name="T13" fmla="*/ 17 h 48"/>
            </a:gdLst>
            <a:ahLst/>
            <a:cxnLst>
              <a:cxn ang="0">
                <a:pos x="T0" y="T1"/>
              </a:cxn>
              <a:cxn ang="0">
                <a:pos x="T2" y="T3"/>
              </a:cxn>
              <a:cxn ang="0">
                <a:pos x="T4" y="T5"/>
              </a:cxn>
              <a:cxn ang="0">
                <a:pos x="T6" y="T7"/>
              </a:cxn>
              <a:cxn ang="0">
                <a:pos x="T8" y="T9"/>
              </a:cxn>
              <a:cxn ang="0">
                <a:pos x="T10" y="T11"/>
              </a:cxn>
              <a:cxn ang="0">
                <a:pos x="T12" y="T13"/>
              </a:cxn>
            </a:cxnLst>
            <a:rect l="0" t="0" r="r" b="b"/>
            <a:pathLst>
              <a:path w="273" h="48">
                <a:moveTo>
                  <a:pt x="5" y="17"/>
                </a:moveTo>
                <a:lnTo>
                  <a:pt x="0" y="47"/>
                </a:lnTo>
                <a:lnTo>
                  <a:pt x="247" y="47"/>
                </a:lnTo>
                <a:cubicBezTo>
                  <a:pt x="256" y="47"/>
                  <a:pt x="264" y="42"/>
                  <a:pt x="267" y="30"/>
                </a:cubicBezTo>
                <a:lnTo>
                  <a:pt x="272" y="0"/>
                </a:lnTo>
                <a:lnTo>
                  <a:pt x="25" y="0"/>
                </a:lnTo>
                <a:cubicBezTo>
                  <a:pt x="17" y="0"/>
                  <a:pt x="8" y="6"/>
                  <a:pt x="5" y="17"/>
                </a:cubicBezTo>
              </a:path>
            </a:pathLst>
          </a:custGeom>
          <a:solidFill>
            <a:srgbClr val="D6212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24" name="Slide Number Placeholder 16">
            <a:extLst>
              <a:ext uri="{FF2B5EF4-FFF2-40B4-BE49-F238E27FC236}">
                <a16:creationId xmlns:a16="http://schemas.microsoft.com/office/drawing/2014/main" id="{279851F9-07B4-054F-B760-9B8B43C0881E}"/>
              </a:ext>
            </a:extLst>
          </p:cNvPr>
          <p:cNvSpPr>
            <a:spLocks noGrp="1"/>
          </p:cNvSpPr>
          <p:nvPr>
            <p:ph type="sldNum" sz="quarter" idx="4"/>
          </p:nvPr>
        </p:nvSpPr>
        <p:spPr>
          <a:xfrm>
            <a:off x="12664288" y="7291097"/>
            <a:ext cx="187552" cy="184666"/>
          </a:xfrm>
          <a:prstGeom prst="rect">
            <a:avLst/>
          </a:prstGeom>
        </p:spPr>
        <p:txBody>
          <a:bodyPr vert="horz" wrap="none" lIns="0" tIns="0" rIns="0" bIns="0" rtlCol="0" anchor="ctr">
            <a:spAutoFit/>
          </a:bodyPr>
          <a:lstStyle>
            <a:lvl1pPr algn="r">
              <a:defRPr sz="1200">
                <a:solidFill>
                  <a:schemeClr val="bg1"/>
                </a:solidFill>
              </a:defRPr>
            </a:lvl1pPr>
          </a:lstStyle>
          <a:p>
            <a:fld id="{8094404D-C164-D640-93C9-3464FF6EA0E4}" type="slidenum">
              <a:rPr lang="ru-RU" smtClean="0"/>
              <a:pPr/>
              <a:t>‹#›</a:t>
            </a:fld>
            <a:endParaRPr lang="ru-RU"/>
          </a:p>
        </p:txBody>
      </p:sp>
      <p:cxnSp>
        <p:nvCxnSpPr>
          <p:cNvPr id="25" name="Straight Connector 24">
            <a:extLst>
              <a:ext uri="{FF2B5EF4-FFF2-40B4-BE49-F238E27FC236}">
                <a16:creationId xmlns:a16="http://schemas.microsoft.com/office/drawing/2014/main" id="{5541579F-4931-0C4E-80F2-0A3276AF5B46}"/>
              </a:ext>
            </a:extLst>
          </p:cNvPr>
          <p:cNvCxnSpPr>
            <a:cxnSpLocks/>
          </p:cNvCxnSpPr>
          <p:nvPr userDrawn="1"/>
        </p:nvCxnSpPr>
        <p:spPr>
          <a:xfrm>
            <a:off x="12916321" y="7289074"/>
            <a:ext cx="0" cy="272189"/>
          </a:xfrm>
          <a:prstGeom prst="line">
            <a:avLst/>
          </a:prstGeom>
          <a:ln w="12700" cap="rnd">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78957"/>
      </p:ext>
    </p:extLst>
  </p:cSld>
  <p:clrMapOvr>
    <a:masterClrMapping/>
  </p:clrMapOvr>
  <p:extLst>
    <p:ext uri="{DCECCB84-F9BA-43D5-87BE-67443E8EF086}">
      <p15:sldGuideLst xmlns:p15="http://schemas.microsoft.com/office/powerpoint/2012/main">
        <p15:guide id="1" orient="horz" pos="49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основной контент">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1A277E6-DCE2-2B4A-AB2A-CBFE76FEE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1"/>
            <a:ext cx="13442950" cy="7559821"/>
          </a:xfrm>
          <a:prstGeom prst="rect">
            <a:avLst/>
          </a:prstGeom>
        </p:spPr>
      </p:pic>
      <p:sp>
        <p:nvSpPr>
          <p:cNvPr id="2" name="Title 1">
            <a:extLst>
              <a:ext uri="{FF2B5EF4-FFF2-40B4-BE49-F238E27FC236}">
                <a16:creationId xmlns:a16="http://schemas.microsoft.com/office/drawing/2014/main" id="{7CCD313F-619B-F64A-B1DC-89313008F23F}"/>
              </a:ext>
            </a:extLst>
          </p:cNvPr>
          <p:cNvSpPr>
            <a:spLocks noGrp="1"/>
          </p:cNvSpPr>
          <p:nvPr>
            <p:ph type="title"/>
          </p:nvPr>
        </p:nvSpPr>
        <p:spPr/>
        <p:txBody>
          <a:bodyPr/>
          <a:lstStyle/>
          <a:p>
            <a:r>
              <a:rPr lang="en-GB"/>
              <a:t>Click to edit Master title style</a:t>
            </a:r>
            <a:endParaRPr lang="en-RU"/>
          </a:p>
        </p:txBody>
      </p:sp>
      <p:sp>
        <p:nvSpPr>
          <p:cNvPr id="23" name="Freeform 1">
            <a:extLst>
              <a:ext uri="{FF2B5EF4-FFF2-40B4-BE49-F238E27FC236}">
                <a16:creationId xmlns:a16="http://schemas.microsoft.com/office/drawing/2014/main" id="{CCFE541A-9E8C-5C46-928A-CCB38E61C7C1}"/>
              </a:ext>
            </a:extLst>
          </p:cNvPr>
          <p:cNvSpPr>
            <a:spLocks noChangeAspect="1" noChangeArrowheads="1"/>
          </p:cNvSpPr>
          <p:nvPr userDrawn="1"/>
        </p:nvSpPr>
        <p:spPr bwMode="auto">
          <a:xfrm>
            <a:off x="329426" y="381640"/>
            <a:ext cx="180000" cy="31934"/>
          </a:xfrm>
          <a:custGeom>
            <a:avLst/>
            <a:gdLst>
              <a:gd name="T0" fmla="*/ 5 w 273"/>
              <a:gd name="T1" fmla="*/ 17 h 48"/>
              <a:gd name="T2" fmla="*/ 0 w 273"/>
              <a:gd name="T3" fmla="*/ 47 h 48"/>
              <a:gd name="T4" fmla="*/ 247 w 273"/>
              <a:gd name="T5" fmla="*/ 47 h 48"/>
              <a:gd name="T6" fmla="*/ 267 w 273"/>
              <a:gd name="T7" fmla="*/ 30 h 48"/>
              <a:gd name="T8" fmla="*/ 272 w 273"/>
              <a:gd name="T9" fmla="*/ 0 h 48"/>
              <a:gd name="T10" fmla="*/ 25 w 273"/>
              <a:gd name="T11" fmla="*/ 0 h 48"/>
              <a:gd name="T12" fmla="*/ 5 w 273"/>
              <a:gd name="T13" fmla="*/ 17 h 48"/>
            </a:gdLst>
            <a:ahLst/>
            <a:cxnLst>
              <a:cxn ang="0">
                <a:pos x="T0" y="T1"/>
              </a:cxn>
              <a:cxn ang="0">
                <a:pos x="T2" y="T3"/>
              </a:cxn>
              <a:cxn ang="0">
                <a:pos x="T4" y="T5"/>
              </a:cxn>
              <a:cxn ang="0">
                <a:pos x="T6" y="T7"/>
              </a:cxn>
              <a:cxn ang="0">
                <a:pos x="T8" y="T9"/>
              </a:cxn>
              <a:cxn ang="0">
                <a:pos x="T10" y="T11"/>
              </a:cxn>
              <a:cxn ang="0">
                <a:pos x="T12" y="T13"/>
              </a:cxn>
            </a:cxnLst>
            <a:rect l="0" t="0" r="r" b="b"/>
            <a:pathLst>
              <a:path w="273" h="48">
                <a:moveTo>
                  <a:pt x="5" y="17"/>
                </a:moveTo>
                <a:lnTo>
                  <a:pt x="0" y="47"/>
                </a:lnTo>
                <a:lnTo>
                  <a:pt x="247" y="47"/>
                </a:lnTo>
                <a:cubicBezTo>
                  <a:pt x="256" y="47"/>
                  <a:pt x="264" y="42"/>
                  <a:pt x="267" y="30"/>
                </a:cubicBezTo>
                <a:lnTo>
                  <a:pt x="272" y="0"/>
                </a:lnTo>
                <a:lnTo>
                  <a:pt x="25" y="0"/>
                </a:lnTo>
                <a:cubicBezTo>
                  <a:pt x="17" y="0"/>
                  <a:pt x="8" y="6"/>
                  <a:pt x="5" y="17"/>
                </a:cubicBezTo>
              </a:path>
            </a:pathLst>
          </a:custGeom>
          <a:solidFill>
            <a:srgbClr val="D6212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24" name="Slide Number Placeholder 16">
            <a:extLst>
              <a:ext uri="{FF2B5EF4-FFF2-40B4-BE49-F238E27FC236}">
                <a16:creationId xmlns:a16="http://schemas.microsoft.com/office/drawing/2014/main" id="{279851F9-07B4-054F-B760-9B8B43C0881E}"/>
              </a:ext>
            </a:extLst>
          </p:cNvPr>
          <p:cNvSpPr>
            <a:spLocks noGrp="1"/>
          </p:cNvSpPr>
          <p:nvPr>
            <p:ph type="sldNum" sz="quarter" idx="4"/>
          </p:nvPr>
        </p:nvSpPr>
        <p:spPr>
          <a:xfrm>
            <a:off x="12664288" y="7291097"/>
            <a:ext cx="187552" cy="184666"/>
          </a:xfrm>
          <a:prstGeom prst="rect">
            <a:avLst/>
          </a:prstGeom>
        </p:spPr>
        <p:txBody>
          <a:bodyPr vert="horz" wrap="none" lIns="0" tIns="0" rIns="0" bIns="0" rtlCol="0" anchor="ctr">
            <a:spAutoFit/>
          </a:bodyPr>
          <a:lstStyle>
            <a:lvl1pPr algn="r">
              <a:defRPr sz="1200">
                <a:solidFill>
                  <a:schemeClr val="bg1"/>
                </a:solidFill>
              </a:defRPr>
            </a:lvl1pPr>
          </a:lstStyle>
          <a:p>
            <a:fld id="{8094404D-C164-D640-93C9-3464FF6EA0E4}" type="slidenum">
              <a:rPr lang="ru-RU" smtClean="0"/>
              <a:pPr/>
              <a:t>‹#›</a:t>
            </a:fld>
            <a:endParaRPr lang="ru-RU"/>
          </a:p>
        </p:txBody>
      </p:sp>
      <p:cxnSp>
        <p:nvCxnSpPr>
          <p:cNvPr id="25" name="Straight Connector 24">
            <a:extLst>
              <a:ext uri="{FF2B5EF4-FFF2-40B4-BE49-F238E27FC236}">
                <a16:creationId xmlns:a16="http://schemas.microsoft.com/office/drawing/2014/main" id="{5541579F-4931-0C4E-80F2-0A3276AF5B46}"/>
              </a:ext>
            </a:extLst>
          </p:cNvPr>
          <p:cNvCxnSpPr>
            <a:cxnSpLocks/>
          </p:cNvCxnSpPr>
          <p:nvPr userDrawn="1"/>
        </p:nvCxnSpPr>
        <p:spPr>
          <a:xfrm>
            <a:off x="12916321" y="7289074"/>
            <a:ext cx="0" cy="272189"/>
          </a:xfrm>
          <a:prstGeom prst="line">
            <a:avLst/>
          </a:prstGeom>
          <a:ln w="127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68C4053F-6AEE-0042-A9DF-CF0DA17C635D}"/>
              </a:ext>
            </a:extLst>
          </p:cNvPr>
          <p:cNvGrpSpPr/>
          <p:nvPr userDrawn="1"/>
        </p:nvGrpSpPr>
        <p:grpSpPr>
          <a:xfrm>
            <a:off x="11439809" y="242698"/>
            <a:ext cx="1426715" cy="296147"/>
            <a:chOff x="11439809" y="242698"/>
            <a:chExt cx="1426715" cy="296147"/>
          </a:xfrm>
        </p:grpSpPr>
        <p:sp>
          <p:nvSpPr>
            <p:cNvPr id="3" name="Rounded Rectangle 2">
              <a:extLst>
                <a:ext uri="{FF2B5EF4-FFF2-40B4-BE49-F238E27FC236}">
                  <a16:creationId xmlns:a16="http://schemas.microsoft.com/office/drawing/2014/main" id="{30333EEF-98C7-1546-A1C7-F05D5DA7262E}"/>
                </a:ext>
              </a:extLst>
            </p:cNvPr>
            <p:cNvSpPr/>
            <p:nvPr userDrawn="1"/>
          </p:nvSpPr>
          <p:spPr>
            <a:xfrm>
              <a:off x="11453854" y="258417"/>
              <a:ext cx="266369" cy="266369"/>
            </a:xfrm>
            <a:prstGeom prst="roundRect">
              <a:avLst>
                <a:gd name="adj" fmla="val 360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en-RU" sz="1270" b="1" dirty="0">
                <a:solidFill>
                  <a:schemeClr val="bg1"/>
                </a:solidFill>
              </a:endParaRPr>
            </a:p>
          </p:txBody>
        </p:sp>
        <p:grpSp>
          <p:nvGrpSpPr>
            <p:cNvPr id="4" name="Group 3">
              <a:extLst>
                <a:ext uri="{FF2B5EF4-FFF2-40B4-BE49-F238E27FC236}">
                  <a16:creationId xmlns:a16="http://schemas.microsoft.com/office/drawing/2014/main" id="{19138173-0431-E748-98A4-2F0E58BF077F}"/>
                </a:ext>
              </a:extLst>
            </p:cNvPr>
            <p:cNvGrpSpPr/>
            <p:nvPr userDrawn="1"/>
          </p:nvGrpSpPr>
          <p:grpSpPr>
            <a:xfrm>
              <a:off x="11439809" y="242698"/>
              <a:ext cx="1426715" cy="296147"/>
              <a:chOff x="10980318" y="242698"/>
              <a:chExt cx="1426715" cy="296147"/>
            </a:xfrm>
          </p:grpSpPr>
          <p:sp>
            <p:nvSpPr>
              <p:cNvPr id="5" name="Freeform 1">
                <a:extLst>
                  <a:ext uri="{FF2B5EF4-FFF2-40B4-BE49-F238E27FC236}">
                    <a16:creationId xmlns:a16="http://schemas.microsoft.com/office/drawing/2014/main" id="{0601F88E-6B19-D34B-AF75-D21C770A584B}"/>
                  </a:ext>
                </a:extLst>
              </p:cNvPr>
              <p:cNvSpPr>
                <a:spLocks noChangeArrowheads="1"/>
              </p:cNvSpPr>
              <p:nvPr/>
            </p:nvSpPr>
            <p:spPr bwMode="auto">
              <a:xfrm>
                <a:off x="10980318" y="242698"/>
                <a:ext cx="298009" cy="296147"/>
              </a:xfrm>
              <a:custGeom>
                <a:avLst/>
                <a:gdLst>
                  <a:gd name="T0" fmla="*/ 491 w 704"/>
                  <a:gd name="T1" fmla="*/ 0 h 702"/>
                  <a:gd name="T2" fmla="*/ 209 w 704"/>
                  <a:gd name="T3" fmla="*/ 0 h 702"/>
                  <a:gd name="T4" fmla="*/ 0 w 704"/>
                  <a:gd name="T5" fmla="*/ 209 h 702"/>
                  <a:gd name="T6" fmla="*/ 0 w 704"/>
                  <a:gd name="T7" fmla="*/ 493 h 702"/>
                  <a:gd name="T8" fmla="*/ 209 w 704"/>
                  <a:gd name="T9" fmla="*/ 701 h 702"/>
                  <a:gd name="T10" fmla="*/ 494 w 704"/>
                  <a:gd name="T11" fmla="*/ 701 h 702"/>
                  <a:gd name="T12" fmla="*/ 703 w 704"/>
                  <a:gd name="T13" fmla="*/ 493 h 702"/>
                  <a:gd name="T14" fmla="*/ 703 w 704"/>
                  <a:gd name="T15" fmla="*/ 209 h 702"/>
                  <a:gd name="T16" fmla="*/ 491 w 704"/>
                  <a:gd name="T17" fmla="*/ 0 h 702"/>
                  <a:gd name="T18" fmla="*/ 621 w 704"/>
                  <a:gd name="T19" fmla="*/ 459 h 702"/>
                  <a:gd name="T20" fmla="*/ 607 w 704"/>
                  <a:gd name="T21" fmla="*/ 535 h 702"/>
                  <a:gd name="T22" fmla="*/ 547 w 704"/>
                  <a:gd name="T23" fmla="*/ 569 h 702"/>
                  <a:gd name="T24" fmla="*/ 488 w 704"/>
                  <a:gd name="T25" fmla="*/ 538 h 702"/>
                  <a:gd name="T26" fmla="*/ 463 w 704"/>
                  <a:gd name="T27" fmla="*/ 484 h 702"/>
                  <a:gd name="T28" fmla="*/ 406 w 704"/>
                  <a:gd name="T29" fmla="*/ 541 h 702"/>
                  <a:gd name="T30" fmla="*/ 302 w 704"/>
                  <a:gd name="T31" fmla="*/ 572 h 702"/>
                  <a:gd name="T32" fmla="*/ 152 w 704"/>
                  <a:gd name="T33" fmla="*/ 507 h 702"/>
                  <a:gd name="T34" fmla="*/ 96 w 704"/>
                  <a:gd name="T35" fmla="*/ 344 h 702"/>
                  <a:gd name="T36" fmla="*/ 155 w 704"/>
                  <a:gd name="T37" fmla="*/ 189 h 702"/>
                  <a:gd name="T38" fmla="*/ 302 w 704"/>
                  <a:gd name="T39" fmla="*/ 124 h 702"/>
                  <a:gd name="T40" fmla="*/ 409 w 704"/>
                  <a:gd name="T41" fmla="*/ 166 h 702"/>
                  <a:gd name="T42" fmla="*/ 451 w 704"/>
                  <a:gd name="T43" fmla="*/ 225 h 702"/>
                  <a:gd name="T44" fmla="*/ 454 w 704"/>
                  <a:gd name="T45" fmla="*/ 228 h 702"/>
                  <a:gd name="T46" fmla="*/ 474 w 704"/>
                  <a:gd name="T47" fmla="*/ 132 h 702"/>
                  <a:gd name="T48" fmla="*/ 590 w 704"/>
                  <a:gd name="T49" fmla="*/ 132 h 702"/>
                  <a:gd name="T50" fmla="*/ 511 w 704"/>
                  <a:gd name="T51" fmla="*/ 412 h 702"/>
                  <a:gd name="T52" fmla="*/ 533 w 704"/>
                  <a:gd name="T53" fmla="*/ 450 h 702"/>
                  <a:gd name="T54" fmla="*/ 556 w 704"/>
                  <a:gd name="T55" fmla="*/ 462 h 702"/>
                  <a:gd name="T56" fmla="*/ 578 w 704"/>
                  <a:gd name="T57" fmla="*/ 436 h 702"/>
                  <a:gd name="T58" fmla="*/ 578 w 704"/>
                  <a:gd name="T59" fmla="*/ 433 h 702"/>
                  <a:gd name="T60" fmla="*/ 629 w 704"/>
                  <a:gd name="T61" fmla="*/ 433 h 702"/>
                  <a:gd name="T62" fmla="*/ 629 w 704"/>
                  <a:gd name="T63" fmla="*/ 459 h 702"/>
                  <a:gd name="T64" fmla="*/ 621 w 704"/>
                  <a:gd name="T65" fmla="*/ 45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4" h="702">
                    <a:moveTo>
                      <a:pt x="491" y="0"/>
                    </a:moveTo>
                    <a:lnTo>
                      <a:pt x="209" y="0"/>
                    </a:lnTo>
                    <a:cubicBezTo>
                      <a:pt x="93" y="0"/>
                      <a:pt x="0" y="93"/>
                      <a:pt x="0" y="209"/>
                    </a:cubicBezTo>
                    <a:lnTo>
                      <a:pt x="0" y="493"/>
                    </a:lnTo>
                    <a:cubicBezTo>
                      <a:pt x="0" y="608"/>
                      <a:pt x="93" y="701"/>
                      <a:pt x="209" y="701"/>
                    </a:cubicBezTo>
                    <a:lnTo>
                      <a:pt x="494" y="701"/>
                    </a:lnTo>
                    <a:cubicBezTo>
                      <a:pt x="609" y="701"/>
                      <a:pt x="703" y="608"/>
                      <a:pt x="703" y="493"/>
                    </a:cubicBezTo>
                    <a:lnTo>
                      <a:pt x="703" y="209"/>
                    </a:lnTo>
                    <a:cubicBezTo>
                      <a:pt x="700" y="93"/>
                      <a:pt x="607" y="0"/>
                      <a:pt x="491" y="0"/>
                    </a:cubicBezTo>
                    <a:close/>
                    <a:moveTo>
                      <a:pt x="621" y="459"/>
                    </a:moveTo>
                    <a:cubicBezTo>
                      <a:pt x="621" y="495"/>
                      <a:pt x="618" y="518"/>
                      <a:pt x="607" y="535"/>
                    </a:cubicBezTo>
                    <a:cubicBezTo>
                      <a:pt x="595" y="555"/>
                      <a:pt x="573" y="569"/>
                      <a:pt x="547" y="569"/>
                    </a:cubicBezTo>
                    <a:cubicBezTo>
                      <a:pt x="525" y="569"/>
                      <a:pt x="502" y="557"/>
                      <a:pt x="488" y="538"/>
                    </a:cubicBezTo>
                    <a:cubicBezTo>
                      <a:pt x="480" y="526"/>
                      <a:pt x="471" y="509"/>
                      <a:pt x="463" y="484"/>
                    </a:cubicBezTo>
                    <a:cubicBezTo>
                      <a:pt x="446" y="509"/>
                      <a:pt x="426" y="529"/>
                      <a:pt x="406" y="541"/>
                    </a:cubicBezTo>
                    <a:cubicBezTo>
                      <a:pt x="375" y="563"/>
                      <a:pt x="339" y="572"/>
                      <a:pt x="302" y="572"/>
                    </a:cubicBezTo>
                    <a:cubicBezTo>
                      <a:pt x="240" y="572"/>
                      <a:pt x="192" y="552"/>
                      <a:pt x="152" y="507"/>
                    </a:cubicBezTo>
                    <a:cubicBezTo>
                      <a:pt x="113" y="464"/>
                      <a:pt x="96" y="412"/>
                      <a:pt x="96" y="344"/>
                    </a:cubicBezTo>
                    <a:cubicBezTo>
                      <a:pt x="96" y="285"/>
                      <a:pt x="116" y="228"/>
                      <a:pt x="155" y="189"/>
                    </a:cubicBezTo>
                    <a:cubicBezTo>
                      <a:pt x="195" y="146"/>
                      <a:pt x="243" y="124"/>
                      <a:pt x="302" y="124"/>
                    </a:cubicBezTo>
                    <a:cubicBezTo>
                      <a:pt x="344" y="124"/>
                      <a:pt x="378" y="138"/>
                      <a:pt x="409" y="166"/>
                    </a:cubicBezTo>
                    <a:cubicBezTo>
                      <a:pt x="426" y="183"/>
                      <a:pt x="440" y="206"/>
                      <a:pt x="451" y="225"/>
                    </a:cubicBezTo>
                    <a:lnTo>
                      <a:pt x="454" y="228"/>
                    </a:lnTo>
                    <a:cubicBezTo>
                      <a:pt x="463" y="183"/>
                      <a:pt x="474" y="132"/>
                      <a:pt x="474" y="132"/>
                    </a:cubicBezTo>
                    <a:lnTo>
                      <a:pt x="590" y="132"/>
                    </a:lnTo>
                    <a:cubicBezTo>
                      <a:pt x="590" y="132"/>
                      <a:pt x="528" y="347"/>
                      <a:pt x="511" y="412"/>
                    </a:cubicBezTo>
                    <a:cubicBezTo>
                      <a:pt x="516" y="430"/>
                      <a:pt x="525" y="442"/>
                      <a:pt x="533" y="450"/>
                    </a:cubicBezTo>
                    <a:cubicBezTo>
                      <a:pt x="539" y="459"/>
                      <a:pt x="547" y="462"/>
                      <a:pt x="556" y="462"/>
                    </a:cubicBezTo>
                    <a:cubicBezTo>
                      <a:pt x="567" y="462"/>
                      <a:pt x="576" y="450"/>
                      <a:pt x="578" y="436"/>
                    </a:cubicBezTo>
                    <a:lnTo>
                      <a:pt x="578" y="433"/>
                    </a:lnTo>
                    <a:lnTo>
                      <a:pt x="629" y="433"/>
                    </a:lnTo>
                    <a:lnTo>
                      <a:pt x="629" y="459"/>
                    </a:lnTo>
                    <a:lnTo>
                      <a:pt x="621" y="459"/>
                    </a:ln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6" name="Freeform 2">
                <a:extLst>
                  <a:ext uri="{FF2B5EF4-FFF2-40B4-BE49-F238E27FC236}">
                    <a16:creationId xmlns:a16="http://schemas.microsoft.com/office/drawing/2014/main" id="{A971C41B-82F3-4A47-967E-31AC99022461}"/>
                  </a:ext>
                </a:extLst>
              </p:cNvPr>
              <p:cNvSpPr>
                <a:spLocks noChangeArrowheads="1"/>
              </p:cNvSpPr>
              <p:nvPr/>
            </p:nvSpPr>
            <p:spPr bwMode="auto">
              <a:xfrm>
                <a:off x="11071583" y="320924"/>
                <a:ext cx="87541" cy="141554"/>
              </a:xfrm>
              <a:custGeom>
                <a:avLst/>
                <a:gdLst>
                  <a:gd name="T0" fmla="*/ 96 w 207"/>
                  <a:gd name="T1" fmla="*/ 0 h 336"/>
                  <a:gd name="T2" fmla="*/ 28 w 207"/>
                  <a:gd name="T3" fmla="*/ 39 h 336"/>
                  <a:gd name="T4" fmla="*/ 0 w 207"/>
                  <a:gd name="T5" fmla="*/ 164 h 336"/>
                  <a:gd name="T6" fmla="*/ 26 w 207"/>
                  <a:gd name="T7" fmla="*/ 292 h 336"/>
                  <a:gd name="T8" fmla="*/ 96 w 207"/>
                  <a:gd name="T9" fmla="*/ 335 h 336"/>
                  <a:gd name="T10" fmla="*/ 161 w 207"/>
                  <a:gd name="T11" fmla="*/ 295 h 336"/>
                  <a:gd name="T12" fmla="*/ 206 w 207"/>
                  <a:gd name="T13" fmla="*/ 155 h 336"/>
                  <a:gd name="T14" fmla="*/ 158 w 207"/>
                  <a:gd name="T15" fmla="*/ 37 h 336"/>
                  <a:gd name="T16" fmla="*/ 96 w 207"/>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336">
                    <a:moveTo>
                      <a:pt x="96" y="0"/>
                    </a:moveTo>
                    <a:cubicBezTo>
                      <a:pt x="68" y="0"/>
                      <a:pt x="45" y="14"/>
                      <a:pt x="28" y="39"/>
                    </a:cubicBezTo>
                    <a:cubicBezTo>
                      <a:pt x="9" y="68"/>
                      <a:pt x="0" y="110"/>
                      <a:pt x="0" y="164"/>
                    </a:cubicBezTo>
                    <a:cubicBezTo>
                      <a:pt x="0" y="220"/>
                      <a:pt x="9" y="264"/>
                      <a:pt x="26" y="292"/>
                    </a:cubicBezTo>
                    <a:cubicBezTo>
                      <a:pt x="42" y="321"/>
                      <a:pt x="65" y="335"/>
                      <a:pt x="96" y="335"/>
                    </a:cubicBezTo>
                    <a:cubicBezTo>
                      <a:pt x="122" y="335"/>
                      <a:pt x="144" y="321"/>
                      <a:pt x="161" y="295"/>
                    </a:cubicBezTo>
                    <a:cubicBezTo>
                      <a:pt x="178" y="270"/>
                      <a:pt x="192" y="229"/>
                      <a:pt x="206" y="155"/>
                    </a:cubicBezTo>
                    <a:cubicBezTo>
                      <a:pt x="195" y="102"/>
                      <a:pt x="178" y="59"/>
                      <a:pt x="158" y="37"/>
                    </a:cubicBezTo>
                    <a:cubicBezTo>
                      <a:pt x="141" y="8"/>
                      <a:pt x="122" y="0"/>
                      <a:pt x="96"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7" name="Freeform 3">
                <a:extLst>
                  <a:ext uri="{FF2B5EF4-FFF2-40B4-BE49-F238E27FC236}">
                    <a16:creationId xmlns:a16="http://schemas.microsoft.com/office/drawing/2014/main" id="{3E492DD4-CDD5-7544-B51F-EC9DCA042561}"/>
                  </a:ext>
                </a:extLst>
              </p:cNvPr>
              <p:cNvSpPr>
                <a:spLocks noChangeArrowheads="1"/>
              </p:cNvSpPr>
              <p:nvPr/>
            </p:nvSpPr>
            <p:spPr bwMode="auto">
              <a:xfrm>
                <a:off x="11343516" y="278087"/>
                <a:ext cx="98716" cy="94989"/>
              </a:xfrm>
              <a:custGeom>
                <a:avLst/>
                <a:gdLst>
                  <a:gd name="T0" fmla="*/ 53 w 232"/>
                  <a:gd name="T1" fmla="*/ 208 h 226"/>
                  <a:gd name="T2" fmla="*/ 62 w 232"/>
                  <a:gd name="T3" fmla="*/ 175 h 226"/>
                  <a:gd name="T4" fmla="*/ 163 w 232"/>
                  <a:gd name="T5" fmla="*/ 175 h 226"/>
                  <a:gd name="T6" fmla="*/ 172 w 232"/>
                  <a:gd name="T7" fmla="*/ 208 h 226"/>
                  <a:gd name="T8" fmla="*/ 191 w 232"/>
                  <a:gd name="T9" fmla="*/ 225 h 226"/>
                  <a:gd name="T10" fmla="*/ 231 w 232"/>
                  <a:gd name="T11" fmla="*/ 225 h 226"/>
                  <a:gd name="T12" fmla="*/ 194 w 232"/>
                  <a:gd name="T13" fmla="*/ 62 h 226"/>
                  <a:gd name="T14" fmla="*/ 115 w 232"/>
                  <a:gd name="T15" fmla="*/ 0 h 226"/>
                  <a:gd name="T16" fmla="*/ 36 w 232"/>
                  <a:gd name="T17" fmla="*/ 62 h 226"/>
                  <a:gd name="T18" fmla="*/ 0 w 232"/>
                  <a:gd name="T19" fmla="*/ 225 h 226"/>
                  <a:gd name="T20" fmla="*/ 39 w 232"/>
                  <a:gd name="T21" fmla="*/ 225 h 226"/>
                  <a:gd name="T22" fmla="*/ 53 w 232"/>
                  <a:gd name="T23" fmla="*/ 208 h 226"/>
                  <a:gd name="T24" fmla="*/ 81 w 232"/>
                  <a:gd name="T25" fmla="*/ 73 h 226"/>
                  <a:gd name="T26" fmla="*/ 110 w 232"/>
                  <a:gd name="T27" fmla="*/ 50 h 226"/>
                  <a:gd name="T28" fmla="*/ 138 w 232"/>
                  <a:gd name="T29" fmla="*/ 73 h 226"/>
                  <a:gd name="T30" fmla="*/ 149 w 232"/>
                  <a:gd name="T31" fmla="*/ 129 h 226"/>
                  <a:gd name="T32" fmla="*/ 67 w 232"/>
                  <a:gd name="T33" fmla="*/ 129 h 226"/>
                  <a:gd name="T34" fmla="*/ 81 w 232"/>
                  <a:gd name="T35" fmla="*/ 7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2" h="226">
                    <a:moveTo>
                      <a:pt x="53" y="208"/>
                    </a:moveTo>
                    <a:lnTo>
                      <a:pt x="62" y="175"/>
                    </a:lnTo>
                    <a:lnTo>
                      <a:pt x="163" y="175"/>
                    </a:lnTo>
                    <a:lnTo>
                      <a:pt x="172" y="208"/>
                    </a:lnTo>
                    <a:cubicBezTo>
                      <a:pt x="175" y="217"/>
                      <a:pt x="183" y="225"/>
                      <a:pt x="191" y="225"/>
                    </a:cubicBezTo>
                    <a:lnTo>
                      <a:pt x="231" y="225"/>
                    </a:lnTo>
                    <a:lnTo>
                      <a:pt x="194" y="62"/>
                    </a:lnTo>
                    <a:cubicBezTo>
                      <a:pt x="186" y="25"/>
                      <a:pt x="163" y="0"/>
                      <a:pt x="115" y="0"/>
                    </a:cubicBezTo>
                    <a:cubicBezTo>
                      <a:pt x="67" y="0"/>
                      <a:pt x="42" y="25"/>
                      <a:pt x="36" y="62"/>
                    </a:cubicBezTo>
                    <a:lnTo>
                      <a:pt x="0" y="225"/>
                    </a:lnTo>
                    <a:lnTo>
                      <a:pt x="39" y="225"/>
                    </a:lnTo>
                    <a:cubicBezTo>
                      <a:pt x="42" y="225"/>
                      <a:pt x="50" y="217"/>
                      <a:pt x="53" y="208"/>
                    </a:cubicBezTo>
                    <a:close/>
                    <a:moveTo>
                      <a:pt x="81" y="73"/>
                    </a:moveTo>
                    <a:cubicBezTo>
                      <a:pt x="84" y="64"/>
                      <a:pt x="90" y="50"/>
                      <a:pt x="110" y="50"/>
                    </a:cubicBezTo>
                    <a:cubicBezTo>
                      <a:pt x="129" y="50"/>
                      <a:pt x="135" y="64"/>
                      <a:pt x="138" y="73"/>
                    </a:cubicBezTo>
                    <a:lnTo>
                      <a:pt x="149" y="129"/>
                    </a:lnTo>
                    <a:lnTo>
                      <a:pt x="67" y="129"/>
                    </a:lnTo>
                    <a:lnTo>
                      <a:pt x="81" y="73"/>
                    </a:ln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8" name="Freeform 4">
                <a:extLst>
                  <a:ext uri="{FF2B5EF4-FFF2-40B4-BE49-F238E27FC236}">
                    <a16:creationId xmlns:a16="http://schemas.microsoft.com/office/drawing/2014/main" id="{8347A222-4F02-1D44-BC1B-D8F74DF27A96}"/>
                  </a:ext>
                </a:extLst>
              </p:cNvPr>
              <p:cNvSpPr>
                <a:spLocks noChangeArrowheads="1"/>
              </p:cNvSpPr>
              <p:nvPr/>
            </p:nvSpPr>
            <p:spPr bwMode="auto">
              <a:xfrm>
                <a:off x="11445957" y="279949"/>
                <a:ext cx="94990" cy="91266"/>
              </a:xfrm>
              <a:custGeom>
                <a:avLst/>
                <a:gdLst>
                  <a:gd name="T0" fmla="*/ 223 w 224"/>
                  <a:gd name="T1" fmla="*/ 217 h 218"/>
                  <a:gd name="T2" fmla="*/ 223 w 224"/>
                  <a:gd name="T3" fmla="*/ 0 h 218"/>
                  <a:gd name="T4" fmla="*/ 63 w 224"/>
                  <a:gd name="T5" fmla="*/ 0 h 218"/>
                  <a:gd name="T6" fmla="*/ 31 w 224"/>
                  <a:gd name="T7" fmla="*/ 31 h 218"/>
                  <a:gd name="T8" fmla="*/ 31 w 224"/>
                  <a:gd name="T9" fmla="*/ 141 h 218"/>
                  <a:gd name="T10" fmla="*/ 12 w 224"/>
                  <a:gd name="T11" fmla="*/ 167 h 218"/>
                  <a:gd name="T12" fmla="*/ 0 w 224"/>
                  <a:gd name="T13" fmla="*/ 169 h 218"/>
                  <a:gd name="T14" fmla="*/ 9 w 224"/>
                  <a:gd name="T15" fmla="*/ 217 h 218"/>
                  <a:gd name="T16" fmla="*/ 20 w 224"/>
                  <a:gd name="T17" fmla="*/ 217 h 218"/>
                  <a:gd name="T18" fmla="*/ 82 w 224"/>
                  <a:gd name="T19" fmla="*/ 144 h 218"/>
                  <a:gd name="T20" fmla="*/ 82 w 224"/>
                  <a:gd name="T21" fmla="*/ 48 h 218"/>
                  <a:gd name="T22" fmla="*/ 167 w 224"/>
                  <a:gd name="T23" fmla="*/ 48 h 218"/>
                  <a:gd name="T24" fmla="*/ 167 w 224"/>
                  <a:gd name="T25" fmla="*/ 217 h 218"/>
                  <a:gd name="T26" fmla="*/ 223 w 224"/>
                  <a:gd name="T27" fmla="*/ 21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4" h="218">
                    <a:moveTo>
                      <a:pt x="223" y="217"/>
                    </a:moveTo>
                    <a:lnTo>
                      <a:pt x="223" y="0"/>
                    </a:lnTo>
                    <a:lnTo>
                      <a:pt x="63" y="0"/>
                    </a:lnTo>
                    <a:cubicBezTo>
                      <a:pt x="46" y="0"/>
                      <a:pt x="31" y="14"/>
                      <a:pt x="31" y="31"/>
                    </a:cubicBezTo>
                    <a:lnTo>
                      <a:pt x="31" y="141"/>
                    </a:lnTo>
                    <a:cubicBezTo>
                      <a:pt x="31" y="155"/>
                      <a:pt x="26" y="167"/>
                      <a:pt x="12" y="167"/>
                    </a:cubicBezTo>
                    <a:lnTo>
                      <a:pt x="0" y="169"/>
                    </a:lnTo>
                    <a:lnTo>
                      <a:pt x="9" y="217"/>
                    </a:lnTo>
                    <a:lnTo>
                      <a:pt x="20" y="217"/>
                    </a:lnTo>
                    <a:cubicBezTo>
                      <a:pt x="57" y="217"/>
                      <a:pt x="82" y="189"/>
                      <a:pt x="82" y="144"/>
                    </a:cubicBezTo>
                    <a:lnTo>
                      <a:pt x="82" y="48"/>
                    </a:lnTo>
                    <a:lnTo>
                      <a:pt x="167" y="48"/>
                    </a:lnTo>
                    <a:lnTo>
                      <a:pt x="167" y="217"/>
                    </a:lnTo>
                    <a:lnTo>
                      <a:pt x="223" y="217"/>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9" name="Freeform 5">
                <a:extLst>
                  <a:ext uri="{FF2B5EF4-FFF2-40B4-BE49-F238E27FC236}">
                    <a16:creationId xmlns:a16="http://schemas.microsoft.com/office/drawing/2014/main" id="{0F78A8A3-0A81-0540-A484-72B129A0A990}"/>
                  </a:ext>
                </a:extLst>
              </p:cNvPr>
              <p:cNvSpPr>
                <a:spLocks noChangeArrowheads="1"/>
              </p:cNvSpPr>
              <p:nvPr/>
            </p:nvSpPr>
            <p:spPr bwMode="auto">
              <a:xfrm>
                <a:off x="11650838" y="266910"/>
                <a:ext cx="130379" cy="115478"/>
              </a:xfrm>
              <a:custGeom>
                <a:avLst/>
                <a:gdLst>
                  <a:gd name="T0" fmla="*/ 107 w 308"/>
                  <a:gd name="T1" fmla="*/ 248 h 275"/>
                  <a:gd name="T2" fmla="*/ 127 w 308"/>
                  <a:gd name="T3" fmla="*/ 248 h 275"/>
                  <a:gd name="T4" fmla="*/ 127 w 308"/>
                  <a:gd name="T5" fmla="*/ 274 h 275"/>
                  <a:gd name="T6" fmla="*/ 163 w 308"/>
                  <a:gd name="T7" fmla="*/ 274 h 275"/>
                  <a:gd name="T8" fmla="*/ 180 w 308"/>
                  <a:gd name="T9" fmla="*/ 257 h 275"/>
                  <a:gd name="T10" fmla="*/ 180 w 308"/>
                  <a:gd name="T11" fmla="*/ 245 h 275"/>
                  <a:gd name="T12" fmla="*/ 200 w 308"/>
                  <a:gd name="T13" fmla="*/ 245 h 275"/>
                  <a:gd name="T14" fmla="*/ 307 w 308"/>
                  <a:gd name="T15" fmla="*/ 135 h 275"/>
                  <a:gd name="T16" fmla="*/ 200 w 308"/>
                  <a:gd name="T17" fmla="*/ 25 h 275"/>
                  <a:gd name="T18" fmla="*/ 180 w 308"/>
                  <a:gd name="T19" fmla="*/ 25 h 275"/>
                  <a:gd name="T20" fmla="*/ 180 w 308"/>
                  <a:gd name="T21" fmla="*/ 0 h 275"/>
                  <a:gd name="T22" fmla="*/ 144 w 308"/>
                  <a:gd name="T23" fmla="*/ 0 h 275"/>
                  <a:gd name="T24" fmla="*/ 127 w 308"/>
                  <a:gd name="T25" fmla="*/ 17 h 275"/>
                  <a:gd name="T26" fmla="*/ 127 w 308"/>
                  <a:gd name="T27" fmla="*/ 25 h 275"/>
                  <a:gd name="T28" fmla="*/ 107 w 308"/>
                  <a:gd name="T29" fmla="*/ 25 h 275"/>
                  <a:gd name="T30" fmla="*/ 0 w 308"/>
                  <a:gd name="T31" fmla="*/ 135 h 275"/>
                  <a:gd name="T32" fmla="*/ 107 w 308"/>
                  <a:gd name="T33" fmla="*/ 248 h 275"/>
                  <a:gd name="T34" fmla="*/ 180 w 308"/>
                  <a:gd name="T35" fmla="*/ 79 h 275"/>
                  <a:gd name="T36" fmla="*/ 200 w 308"/>
                  <a:gd name="T37" fmla="*/ 79 h 275"/>
                  <a:gd name="T38" fmla="*/ 254 w 308"/>
                  <a:gd name="T39" fmla="*/ 141 h 275"/>
                  <a:gd name="T40" fmla="*/ 200 w 308"/>
                  <a:gd name="T41" fmla="*/ 203 h 275"/>
                  <a:gd name="T42" fmla="*/ 180 w 308"/>
                  <a:gd name="T43" fmla="*/ 203 h 275"/>
                  <a:gd name="T44" fmla="*/ 180 w 308"/>
                  <a:gd name="T45" fmla="*/ 79 h 275"/>
                  <a:gd name="T46" fmla="*/ 107 w 308"/>
                  <a:gd name="T47" fmla="*/ 79 h 275"/>
                  <a:gd name="T48" fmla="*/ 127 w 308"/>
                  <a:gd name="T49" fmla="*/ 79 h 275"/>
                  <a:gd name="T50" fmla="*/ 127 w 308"/>
                  <a:gd name="T51" fmla="*/ 200 h 275"/>
                  <a:gd name="T52" fmla="*/ 107 w 308"/>
                  <a:gd name="T53" fmla="*/ 200 h 275"/>
                  <a:gd name="T54" fmla="*/ 53 w 308"/>
                  <a:gd name="T55" fmla="*/ 138 h 275"/>
                  <a:gd name="T56" fmla="*/ 107 w 308"/>
                  <a:gd name="T57" fmla="*/ 7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8" h="275">
                    <a:moveTo>
                      <a:pt x="107" y="248"/>
                    </a:moveTo>
                    <a:lnTo>
                      <a:pt x="127" y="248"/>
                    </a:lnTo>
                    <a:lnTo>
                      <a:pt x="127" y="274"/>
                    </a:lnTo>
                    <a:lnTo>
                      <a:pt x="163" y="274"/>
                    </a:lnTo>
                    <a:cubicBezTo>
                      <a:pt x="172" y="274"/>
                      <a:pt x="180" y="265"/>
                      <a:pt x="180" y="257"/>
                    </a:cubicBezTo>
                    <a:lnTo>
                      <a:pt x="180" y="245"/>
                    </a:lnTo>
                    <a:lnTo>
                      <a:pt x="200" y="245"/>
                    </a:lnTo>
                    <a:cubicBezTo>
                      <a:pt x="265" y="245"/>
                      <a:pt x="307" y="200"/>
                      <a:pt x="307" y="135"/>
                    </a:cubicBezTo>
                    <a:cubicBezTo>
                      <a:pt x="307" y="71"/>
                      <a:pt x="265" y="25"/>
                      <a:pt x="200" y="25"/>
                    </a:cubicBezTo>
                    <a:lnTo>
                      <a:pt x="180" y="25"/>
                    </a:lnTo>
                    <a:lnTo>
                      <a:pt x="180" y="0"/>
                    </a:lnTo>
                    <a:lnTo>
                      <a:pt x="144" y="0"/>
                    </a:lnTo>
                    <a:cubicBezTo>
                      <a:pt x="135" y="0"/>
                      <a:pt x="127" y="8"/>
                      <a:pt x="127" y="17"/>
                    </a:cubicBezTo>
                    <a:lnTo>
                      <a:pt x="127" y="25"/>
                    </a:lnTo>
                    <a:lnTo>
                      <a:pt x="107" y="25"/>
                    </a:lnTo>
                    <a:cubicBezTo>
                      <a:pt x="42" y="25"/>
                      <a:pt x="0" y="71"/>
                      <a:pt x="0" y="135"/>
                    </a:cubicBezTo>
                    <a:cubicBezTo>
                      <a:pt x="0" y="203"/>
                      <a:pt x="39" y="248"/>
                      <a:pt x="107" y="248"/>
                    </a:cubicBezTo>
                    <a:close/>
                    <a:moveTo>
                      <a:pt x="180" y="79"/>
                    </a:moveTo>
                    <a:lnTo>
                      <a:pt x="200" y="79"/>
                    </a:lnTo>
                    <a:cubicBezTo>
                      <a:pt x="237" y="79"/>
                      <a:pt x="254" y="102"/>
                      <a:pt x="254" y="141"/>
                    </a:cubicBezTo>
                    <a:cubicBezTo>
                      <a:pt x="254" y="178"/>
                      <a:pt x="237" y="203"/>
                      <a:pt x="200" y="203"/>
                    </a:cubicBezTo>
                    <a:lnTo>
                      <a:pt x="180" y="203"/>
                    </a:lnTo>
                    <a:lnTo>
                      <a:pt x="180" y="79"/>
                    </a:lnTo>
                    <a:close/>
                    <a:moveTo>
                      <a:pt x="107" y="79"/>
                    </a:moveTo>
                    <a:lnTo>
                      <a:pt x="127" y="79"/>
                    </a:lnTo>
                    <a:lnTo>
                      <a:pt x="127" y="200"/>
                    </a:lnTo>
                    <a:lnTo>
                      <a:pt x="107" y="200"/>
                    </a:lnTo>
                    <a:cubicBezTo>
                      <a:pt x="70" y="200"/>
                      <a:pt x="53" y="178"/>
                      <a:pt x="53" y="138"/>
                    </a:cubicBezTo>
                    <a:cubicBezTo>
                      <a:pt x="53" y="102"/>
                      <a:pt x="70" y="79"/>
                      <a:pt x="107" y="79"/>
                    </a:cubicBez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10" name="Freeform 6">
                <a:extLst>
                  <a:ext uri="{FF2B5EF4-FFF2-40B4-BE49-F238E27FC236}">
                    <a16:creationId xmlns:a16="http://schemas.microsoft.com/office/drawing/2014/main" id="{658770E9-E393-4F4D-A5EF-5568A651BD61}"/>
                  </a:ext>
                </a:extLst>
              </p:cNvPr>
              <p:cNvSpPr>
                <a:spLocks noChangeArrowheads="1"/>
              </p:cNvSpPr>
              <p:nvPr/>
            </p:nvSpPr>
            <p:spPr bwMode="auto">
              <a:xfrm>
                <a:off x="11553985" y="279946"/>
                <a:ext cx="89403" cy="93127"/>
              </a:xfrm>
              <a:custGeom>
                <a:avLst/>
                <a:gdLst>
                  <a:gd name="T0" fmla="*/ 17 w 213"/>
                  <a:gd name="T1" fmla="*/ 220 h 221"/>
                  <a:gd name="T2" fmla="*/ 130 w 213"/>
                  <a:gd name="T3" fmla="*/ 220 h 221"/>
                  <a:gd name="T4" fmla="*/ 212 w 213"/>
                  <a:gd name="T5" fmla="*/ 138 h 221"/>
                  <a:gd name="T6" fmla="*/ 130 w 213"/>
                  <a:gd name="T7" fmla="*/ 57 h 221"/>
                  <a:gd name="T8" fmla="*/ 54 w 213"/>
                  <a:gd name="T9" fmla="*/ 57 h 221"/>
                  <a:gd name="T10" fmla="*/ 54 w 213"/>
                  <a:gd name="T11" fmla="*/ 0 h 221"/>
                  <a:gd name="T12" fmla="*/ 0 w 213"/>
                  <a:gd name="T13" fmla="*/ 0 h 221"/>
                  <a:gd name="T14" fmla="*/ 0 w 213"/>
                  <a:gd name="T15" fmla="*/ 203 h 221"/>
                  <a:gd name="T16" fmla="*/ 17 w 213"/>
                  <a:gd name="T17" fmla="*/ 220 h 221"/>
                  <a:gd name="T18" fmla="*/ 54 w 213"/>
                  <a:gd name="T19" fmla="*/ 107 h 221"/>
                  <a:gd name="T20" fmla="*/ 130 w 213"/>
                  <a:gd name="T21" fmla="*/ 107 h 221"/>
                  <a:gd name="T22" fmla="*/ 158 w 213"/>
                  <a:gd name="T23" fmla="*/ 141 h 221"/>
                  <a:gd name="T24" fmla="*/ 130 w 213"/>
                  <a:gd name="T25" fmla="*/ 172 h 221"/>
                  <a:gd name="T26" fmla="*/ 54 w 213"/>
                  <a:gd name="T27" fmla="*/ 172 h 221"/>
                  <a:gd name="T28" fmla="*/ 54 w 213"/>
                  <a:gd name="T29" fmla="*/ 10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3" h="221">
                    <a:moveTo>
                      <a:pt x="17" y="220"/>
                    </a:moveTo>
                    <a:lnTo>
                      <a:pt x="130" y="220"/>
                    </a:lnTo>
                    <a:cubicBezTo>
                      <a:pt x="175" y="220"/>
                      <a:pt x="212" y="186"/>
                      <a:pt x="212" y="138"/>
                    </a:cubicBezTo>
                    <a:cubicBezTo>
                      <a:pt x="212" y="93"/>
                      <a:pt x="184" y="57"/>
                      <a:pt x="130" y="57"/>
                    </a:cubicBezTo>
                    <a:lnTo>
                      <a:pt x="54" y="57"/>
                    </a:lnTo>
                    <a:lnTo>
                      <a:pt x="54" y="0"/>
                    </a:lnTo>
                    <a:lnTo>
                      <a:pt x="0" y="0"/>
                    </a:lnTo>
                    <a:lnTo>
                      <a:pt x="0" y="203"/>
                    </a:lnTo>
                    <a:cubicBezTo>
                      <a:pt x="0" y="212"/>
                      <a:pt x="9" y="220"/>
                      <a:pt x="17" y="220"/>
                    </a:cubicBezTo>
                    <a:close/>
                    <a:moveTo>
                      <a:pt x="54" y="107"/>
                    </a:moveTo>
                    <a:lnTo>
                      <a:pt x="130" y="107"/>
                    </a:lnTo>
                    <a:cubicBezTo>
                      <a:pt x="144" y="107"/>
                      <a:pt x="158" y="119"/>
                      <a:pt x="158" y="141"/>
                    </a:cubicBezTo>
                    <a:cubicBezTo>
                      <a:pt x="158" y="161"/>
                      <a:pt x="144" y="172"/>
                      <a:pt x="130" y="172"/>
                    </a:cubicBezTo>
                    <a:lnTo>
                      <a:pt x="54" y="172"/>
                    </a:lnTo>
                    <a:lnTo>
                      <a:pt x="54" y="107"/>
                    </a:ln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11" name="Freeform 7">
                <a:extLst>
                  <a:ext uri="{FF2B5EF4-FFF2-40B4-BE49-F238E27FC236}">
                    <a16:creationId xmlns:a16="http://schemas.microsoft.com/office/drawing/2014/main" id="{59B8862F-91CD-F94F-96AF-D0E173A56A7A}"/>
                  </a:ext>
                </a:extLst>
              </p:cNvPr>
              <p:cNvSpPr>
                <a:spLocks noChangeArrowheads="1"/>
              </p:cNvSpPr>
              <p:nvPr/>
            </p:nvSpPr>
            <p:spPr bwMode="auto">
              <a:xfrm>
                <a:off x="11779353" y="278087"/>
                <a:ext cx="100578" cy="94989"/>
              </a:xfrm>
              <a:custGeom>
                <a:avLst/>
                <a:gdLst>
                  <a:gd name="T0" fmla="*/ 57 w 236"/>
                  <a:gd name="T1" fmla="*/ 208 h 226"/>
                  <a:gd name="T2" fmla="*/ 65 w 236"/>
                  <a:gd name="T3" fmla="*/ 175 h 226"/>
                  <a:gd name="T4" fmla="*/ 167 w 236"/>
                  <a:gd name="T5" fmla="*/ 175 h 226"/>
                  <a:gd name="T6" fmla="*/ 175 w 236"/>
                  <a:gd name="T7" fmla="*/ 208 h 226"/>
                  <a:gd name="T8" fmla="*/ 195 w 236"/>
                  <a:gd name="T9" fmla="*/ 225 h 226"/>
                  <a:gd name="T10" fmla="*/ 235 w 236"/>
                  <a:gd name="T11" fmla="*/ 225 h 226"/>
                  <a:gd name="T12" fmla="*/ 198 w 236"/>
                  <a:gd name="T13" fmla="*/ 62 h 226"/>
                  <a:gd name="T14" fmla="*/ 119 w 236"/>
                  <a:gd name="T15" fmla="*/ 0 h 226"/>
                  <a:gd name="T16" fmla="*/ 40 w 236"/>
                  <a:gd name="T17" fmla="*/ 62 h 226"/>
                  <a:gd name="T18" fmla="*/ 0 w 236"/>
                  <a:gd name="T19" fmla="*/ 225 h 226"/>
                  <a:gd name="T20" fmla="*/ 40 w 236"/>
                  <a:gd name="T21" fmla="*/ 225 h 226"/>
                  <a:gd name="T22" fmla="*/ 57 w 236"/>
                  <a:gd name="T23" fmla="*/ 208 h 226"/>
                  <a:gd name="T24" fmla="*/ 88 w 236"/>
                  <a:gd name="T25" fmla="*/ 73 h 226"/>
                  <a:gd name="T26" fmla="*/ 116 w 236"/>
                  <a:gd name="T27" fmla="*/ 50 h 226"/>
                  <a:gd name="T28" fmla="*/ 144 w 236"/>
                  <a:gd name="T29" fmla="*/ 73 h 226"/>
                  <a:gd name="T30" fmla="*/ 156 w 236"/>
                  <a:gd name="T31" fmla="*/ 129 h 226"/>
                  <a:gd name="T32" fmla="*/ 74 w 236"/>
                  <a:gd name="T33" fmla="*/ 129 h 226"/>
                  <a:gd name="T34" fmla="*/ 88 w 236"/>
                  <a:gd name="T35" fmla="*/ 7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226">
                    <a:moveTo>
                      <a:pt x="57" y="208"/>
                    </a:moveTo>
                    <a:lnTo>
                      <a:pt x="65" y="175"/>
                    </a:lnTo>
                    <a:lnTo>
                      <a:pt x="167" y="175"/>
                    </a:lnTo>
                    <a:lnTo>
                      <a:pt x="175" y="208"/>
                    </a:lnTo>
                    <a:cubicBezTo>
                      <a:pt x="178" y="217"/>
                      <a:pt x="187" y="225"/>
                      <a:pt x="195" y="225"/>
                    </a:cubicBezTo>
                    <a:lnTo>
                      <a:pt x="235" y="225"/>
                    </a:lnTo>
                    <a:lnTo>
                      <a:pt x="198" y="62"/>
                    </a:lnTo>
                    <a:cubicBezTo>
                      <a:pt x="189" y="25"/>
                      <a:pt x="167" y="0"/>
                      <a:pt x="119" y="0"/>
                    </a:cubicBezTo>
                    <a:cubicBezTo>
                      <a:pt x="71" y="0"/>
                      <a:pt x="46" y="25"/>
                      <a:pt x="40" y="62"/>
                    </a:cubicBezTo>
                    <a:lnTo>
                      <a:pt x="0" y="225"/>
                    </a:lnTo>
                    <a:lnTo>
                      <a:pt x="40" y="225"/>
                    </a:lnTo>
                    <a:cubicBezTo>
                      <a:pt x="48" y="225"/>
                      <a:pt x="57" y="217"/>
                      <a:pt x="57" y="208"/>
                    </a:cubicBezTo>
                    <a:close/>
                    <a:moveTo>
                      <a:pt x="88" y="73"/>
                    </a:moveTo>
                    <a:cubicBezTo>
                      <a:pt x="91" y="64"/>
                      <a:pt x="96" y="50"/>
                      <a:pt x="116" y="50"/>
                    </a:cubicBezTo>
                    <a:cubicBezTo>
                      <a:pt x="136" y="50"/>
                      <a:pt x="141" y="64"/>
                      <a:pt x="144" y="73"/>
                    </a:cubicBezTo>
                    <a:lnTo>
                      <a:pt x="156" y="129"/>
                    </a:lnTo>
                    <a:lnTo>
                      <a:pt x="74" y="129"/>
                    </a:lnTo>
                    <a:lnTo>
                      <a:pt x="88" y="73"/>
                    </a:ln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12" name="Freeform 8">
                <a:extLst>
                  <a:ext uri="{FF2B5EF4-FFF2-40B4-BE49-F238E27FC236}">
                    <a16:creationId xmlns:a16="http://schemas.microsoft.com/office/drawing/2014/main" id="{8F067EDF-95A9-5C41-BF91-56ADF0F61037}"/>
                  </a:ext>
                </a:extLst>
              </p:cNvPr>
              <p:cNvSpPr>
                <a:spLocks noChangeArrowheads="1"/>
              </p:cNvSpPr>
              <p:nvPr/>
            </p:nvSpPr>
            <p:spPr bwMode="auto">
              <a:xfrm>
                <a:off x="11909732" y="410329"/>
                <a:ext cx="94991" cy="93127"/>
              </a:xfrm>
              <a:custGeom>
                <a:avLst/>
                <a:gdLst>
                  <a:gd name="T0" fmla="*/ 199 w 223"/>
                  <a:gd name="T1" fmla="*/ 103 h 220"/>
                  <a:gd name="T2" fmla="*/ 214 w 223"/>
                  <a:gd name="T3" fmla="*/ 64 h 220"/>
                  <a:gd name="T4" fmla="*/ 146 w 223"/>
                  <a:gd name="T5" fmla="*/ 0 h 220"/>
                  <a:gd name="T6" fmla="*/ 17 w 223"/>
                  <a:gd name="T7" fmla="*/ 0 h 220"/>
                  <a:gd name="T8" fmla="*/ 0 w 223"/>
                  <a:gd name="T9" fmla="*/ 17 h 220"/>
                  <a:gd name="T10" fmla="*/ 0 w 223"/>
                  <a:gd name="T11" fmla="*/ 202 h 220"/>
                  <a:gd name="T12" fmla="*/ 17 w 223"/>
                  <a:gd name="T13" fmla="*/ 219 h 220"/>
                  <a:gd name="T14" fmla="*/ 154 w 223"/>
                  <a:gd name="T15" fmla="*/ 219 h 220"/>
                  <a:gd name="T16" fmla="*/ 222 w 223"/>
                  <a:gd name="T17" fmla="*/ 151 h 220"/>
                  <a:gd name="T18" fmla="*/ 199 w 223"/>
                  <a:gd name="T19" fmla="*/ 103 h 220"/>
                  <a:gd name="T20" fmla="*/ 53 w 223"/>
                  <a:gd name="T21" fmla="*/ 44 h 220"/>
                  <a:gd name="T22" fmla="*/ 146 w 223"/>
                  <a:gd name="T23" fmla="*/ 44 h 220"/>
                  <a:gd name="T24" fmla="*/ 163 w 223"/>
                  <a:gd name="T25" fmla="*/ 67 h 220"/>
                  <a:gd name="T26" fmla="*/ 146 w 223"/>
                  <a:gd name="T27" fmla="*/ 89 h 220"/>
                  <a:gd name="T28" fmla="*/ 53 w 223"/>
                  <a:gd name="T29" fmla="*/ 89 h 220"/>
                  <a:gd name="T30" fmla="*/ 53 w 223"/>
                  <a:gd name="T31" fmla="*/ 44 h 220"/>
                  <a:gd name="T32" fmla="*/ 152 w 223"/>
                  <a:gd name="T33" fmla="*/ 171 h 220"/>
                  <a:gd name="T34" fmla="*/ 53 w 223"/>
                  <a:gd name="T35" fmla="*/ 171 h 220"/>
                  <a:gd name="T36" fmla="*/ 53 w 223"/>
                  <a:gd name="T37" fmla="*/ 129 h 220"/>
                  <a:gd name="T38" fmla="*/ 152 w 223"/>
                  <a:gd name="T39" fmla="*/ 129 h 220"/>
                  <a:gd name="T40" fmla="*/ 168 w 223"/>
                  <a:gd name="T41" fmla="*/ 151 h 220"/>
                  <a:gd name="T42" fmla="*/ 152 w 223"/>
                  <a:gd name="T43" fmla="*/ 17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3" h="220">
                    <a:moveTo>
                      <a:pt x="199" y="103"/>
                    </a:moveTo>
                    <a:cubicBezTo>
                      <a:pt x="208" y="95"/>
                      <a:pt x="214" y="81"/>
                      <a:pt x="214" y="64"/>
                    </a:cubicBezTo>
                    <a:cubicBezTo>
                      <a:pt x="214" y="25"/>
                      <a:pt x="183" y="0"/>
                      <a:pt x="146" y="0"/>
                    </a:cubicBezTo>
                    <a:lnTo>
                      <a:pt x="17" y="0"/>
                    </a:lnTo>
                    <a:cubicBezTo>
                      <a:pt x="9" y="0"/>
                      <a:pt x="0" y="8"/>
                      <a:pt x="0" y="17"/>
                    </a:cubicBezTo>
                    <a:lnTo>
                      <a:pt x="0" y="202"/>
                    </a:lnTo>
                    <a:cubicBezTo>
                      <a:pt x="0" y="210"/>
                      <a:pt x="9" y="219"/>
                      <a:pt x="17" y="219"/>
                    </a:cubicBezTo>
                    <a:lnTo>
                      <a:pt x="154" y="219"/>
                    </a:lnTo>
                    <a:cubicBezTo>
                      <a:pt x="194" y="219"/>
                      <a:pt x="222" y="191"/>
                      <a:pt x="222" y="151"/>
                    </a:cubicBezTo>
                    <a:cubicBezTo>
                      <a:pt x="222" y="129"/>
                      <a:pt x="214" y="114"/>
                      <a:pt x="199" y="103"/>
                    </a:cubicBezTo>
                    <a:close/>
                    <a:moveTo>
                      <a:pt x="53" y="44"/>
                    </a:moveTo>
                    <a:lnTo>
                      <a:pt x="146" y="44"/>
                    </a:lnTo>
                    <a:cubicBezTo>
                      <a:pt x="154" y="44"/>
                      <a:pt x="163" y="53"/>
                      <a:pt x="163" y="67"/>
                    </a:cubicBezTo>
                    <a:cubicBezTo>
                      <a:pt x="163" y="82"/>
                      <a:pt x="154" y="86"/>
                      <a:pt x="146" y="89"/>
                    </a:cubicBezTo>
                    <a:lnTo>
                      <a:pt x="53" y="89"/>
                    </a:lnTo>
                    <a:lnTo>
                      <a:pt x="53" y="44"/>
                    </a:lnTo>
                    <a:close/>
                    <a:moveTo>
                      <a:pt x="152" y="171"/>
                    </a:moveTo>
                    <a:lnTo>
                      <a:pt x="53" y="171"/>
                    </a:lnTo>
                    <a:lnTo>
                      <a:pt x="53" y="129"/>
                    </a:lnTo>
                    <a:lnTo>
                      <a:pt x="152" y="129"/>
                    </a:lnTo>
                    <a:cubicBezTo>
                      <a:pt x="160" y="129"/>
                      <a:pt x="168" y="137"/>
                      <a:pt x="168" y="151"/>
                    </a:cubicBezTo>
                    <a:cubicBezTo>
                      <a:pt x="166" y="162"/>
                      <a:pt x="157" y="171"/>
                      <a:pt x="152" y="171"/>
                    </a:cubicBez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13" name="Freeform 9">
                <a:extLst>
                  <a:ext uri="{FF2B5EF4-FFF2-40B4-BE49-F238E27FC236}">
                    <a16:creationId xmlns:a16="http://schemas.microsoft.com/office/drawing/2014/main" id="{50C141A2-9BE8-1B4F-A4E1-E27D2787ACF3}"/>
                  </a:ext>
                </a:extLst>
              </p:cNvPr>
              <p:cNvSpPr>
                <a:spLocks noChangeArrowheads="1"/>
              </p:cNvSpPr>
              <p:nvPr/>
            </p:nvSpPr>
            <p:spPr bwMode="auto">
              <a:xfrm>
                <a:off x="11797979" y="406606"/>
                <a:ext cx="102441" cy="94991"/>
              </a:xfrm>
              <a:custGeom>
                <a:avLst/>
                <a:gdLst>
                  <a:gd name="T0" fmla="*/ 130 w 243"/>
                  <a:gd name="T1" fmla="*/ 0 h 226"/>
                  <a:gd name="T2" fmla="*/ 113 w 243"/>
                  <a:gd name="T3" fmla="*/ 0 h 226"/>
                  <a:gd name="T4" fmla="*/ 0 w 243"/>
                  <a:gd name="T5" fmla="*/ 112 h 226"/>
                  <a:gd name="T6" fmla="*/ 113 w 243"/>
                  <a:gd name="T7" fmla="*/ 225 h 226"/>
                  <a:gd name="T8" fmla="*/ 130 w 243"/>
                  <a:gd name="T9" fmla="*/ 225 h 226"/>
                  <a:gd name="T10" fmla="*/ 242 w 243"/>
                  <a:gd name="T11" fmla="*/ 112 h 226"/>
                  <a:gd name="T12" fmla="*/ 130 w 243"/>
                  <a:gd name="T13" fmla="*/ 0 h 226"/>
                  <a:gd name="T14" fmla="*/ 127 w 243"/>
                  <a:gd name="T15" fmla="*/ 183 h 226"/>
                  <a:gd name="T16" fmla="*/ 115 w 243"/>
                  <a:gd name="T17" fmla="*/ 183 h 226"/>
                  <a:gd name="T18" fmla="*/ 59 w 243"/>
                  <a:gd name="T19" fmla="*/ 115 h 226"/>
                  <a:gd name="T20" fmla="*/ 115 w 243"/>
                  <a:gd name="T21" fmla="*/ 47 h 226"/>
                  <a:gd name="T22" fmla="*/ 127 w 243"/>
                  <a:gd name="T23" fmla="*/ 47 h 226"/>
                  <a:gd name="T24" fmla="*/ 183 w 243"/>
                  <a:gd name="T25" fmla="*/ 115 h 226"/>
                  <a:gd name="T26" fmla="*/ 127 w 243"/>
                  <a:gd name="T27" fmla="*/ 18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226">
                    <a:moveTo>
                      <a:pt x="130" y="0"/>
                    </a:moveTo>
                    <a:lnTo>
                      <a:pt x="113" y="0"/>
                    </a:lnTo>
                    <a:cubicBezTo>
                      <a:pt x="48" y="0"/>
                      <a:pt x="0" y="47"/>
                      <a:pt x="0" y="112"/>
                    </a:cubicBezTo>
                    <a:cubicBezTo>
                      <a:pt x="0" y="180"/>
                      <a:pt x="45" y="225"/>
                      <a:pt x="113" y="225"/>
                    </a:cubicBezTo>
                    <a:lnTo>
                      <a:pt x="130" y="225"/>
                    </a:lnTo>
                    <a:cubicBezTo>
                      <a:pt x="194" y="225"/>
                      <a:pt x="242" y="177"/>
                      <a:pt x="242" y="112"/>
                    </a:cubicBezTo>
                    <a:cubicBezTo>
                      <a:pt x="240" y="47"/>
                      <a:pt x="194" y="0"/>
                      <a:pt x="130" y="0"/>
                    </a:cubicBezTo>
                    <a:close/>
                    <a:moveTo>
                      <a:pt x="127" y="183"/>
                    </a:moveTo>
                    <a:lnTo>
                      <a:pt x="115" y="183"/>
                    </a:lnTo>
                    <a:cubicBezTo>
                      <a:pt x="79" y="183"/>
                      <a:pt x="59" y="152"/>
                      <a:pt x="59" y="115"/>
                    </a:cubicBezTo>
                    <a:cubicBezTo>
                      <a:pt x="59" y="75"/>
                      <a:pt x="79" y="47"/>
                      <a:pt x="115" y="47"/>
                    </a:cubicBezTo>
                    <a:lnTo>
                      <a:pt x="127" y="47"/>
                    </a:lnTo>
                    <a:cubicBezTo>
                      <a:pt x="163" y="47"/>
                      <a:pt x="183" y="78"/>
                      <a:pt x="183" y="115"/>
                    </a:cubicBezTo>
                    <a:cubicBezTo>
                      <a:pt x="183" y="152"/>
                      <a:pt x="163" y="183"/>
                      <a:pt x="127" y="183"/>
                    </a:cubicBez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14" name="Freeform 11">
                <a:extLst>
                  <a:ext uri="{FF2B5EF4-FFF2-40B4-BE49-F238E27FC236}">
                    <a16:creationId xmlns:a16="http://schemas.microsoft.com/office/drawing/2014/main" id="{128E604C-DF0B-9149-AA6E-E38CC9E8C697}"/>
                  </a:ext>
                </a:extLst>
              </p:cNvPr>
              <p:cNvSpPr>
                <a:spLocks noChangeArrowheads="1"/>
              </p:cNvSpPr>
              <p:nvPr/>
            </p:nvSpPr>
            <p:spPr bwMode="auto">
              <a:xfrm>
                <a:off x="11425468" y="410332"/>
                <a:ext cx="85678" cy="93127"/>
              </a:xfrm>
              <a:custGeom>
                <a:avLst/>
                <a:gdLst>
                  <a:gd name="T0" fmla="*/ 6 w 204"/>
                  <a:gd name="T1" fmla="*/ 33 h 220"/>
                  <a:gd name="T2" fmla="*/ 26 w 204"/>
                  <a:gd name="T3" fmla="*/ 50 h 220"/>
                  <a:gd name="T4" fmla="*/ 76 w 204"/>
                  <a:gd name="T5" fmla="*/ 50 h 220"/>
                  <a:gd name="T6" fmla="*/ 76 w 204"/>
                  <a:gd name="T7" fmla="*/ 219 h 220"/>
                  <a:gd name="T8" fmla="*/ 130 w 204"/>
                  <a:gd name="T9" fmla="*/ 219 h 220"/>
                  <a:gd name="T10" fmla="*/ 130 w 204"/>
                  <a:gd name="T11" fmla="*/ 50 h 220"/>
                  <a:gd name="T12" fmla="*/ 178 w 204"/>
                  <a:gd name="T13" fmla="*/ 50 h 220"/>
                  <a:gd name="T14" fmla="*/ 198 w 204"/>
                  <a:gd name="T15" fmla="*/ 33 h 220"/>
                  <a:gd name="T16" fmla="*/ 203 w 204"/>
                  <a:gd name="T17" fmla="*/ 0 h 220"/>
                  <a:gd name="T18" fmla="*/ 0 w 204"/>
                  <a:gd name="T19" fmla="*/ 0 h 220"/>
                  <a:gd name="T20" fmla="*/ 6 w 204"/>
                  <a:gd name="T21" fmla="*/ 33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220">
                    <a:moveTo>
                      <a:pt x="6" y="33"/>
                    </a:moveTo>
                    <a:cubicBezTo>
                      <a:pt x="9" y="41"/>
                      <a:pt x="17" y="50"/>
                      <a:pt x="26" y="50"/>
                    </a:cubicBezTo>
                    <a:lnTo>
                      <a:pt x="76" y="50"/>
                    </a:lnTo>
                    <a:lnTo>
                      <a:pt x="76" y="219"/>
                    </a:lnTo>
                    <a:lnTo>
                      <a:pt x="130" y="219"/>
                    </a:lnTo>
                    <a:lnTo>
                      <a:pt x="130" y="50"/>
                    </a:lnTo>
                    <a:lnTo>
                      <a:pt x="178" y="50"/>
                    </a:lnTo>
                    <a:cubicBezTo>
                      <a:pt x="187" y="50"/>
                      <a:pt x="195" y="41"/>
                      <a:pt x="198" y="33"/>
                    </a:cubicBezTo>
                    <a:lnTo>
                      <a:pt x="203" y="0"/>
                    </a:lnTo>
                    <a:lnTo>
                      <a:pt x="0" y="0"/>
                    </a:lnTo>
                    <a:lnTo>
                      <a:pt x="6" y="33"/>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15" name="Freeform 12">
                <a:extLst>
                  <a:ext uri="{FF2B5EF4-FFF2-40B4-BE49-F238E27FC236}">
                    <a16:creationId xmlns:a16="http://schemas.microsoft.com/office/drawing/2014/main" id="{B1FC28E3-4754-CB43-855C-417C7642E54E}"/>
                  </a:ext>
                </a:extLst>
              </p:cNvPr>
              <p:cNvSpPr>
                <a:spLocks noChangeArrowheads="1"/>
              </p:cNvSpPr>
              <p:nvPr/>
            </p:nvSpPr>
            <p:spPr bwMode="auto">
              <a:xfrm>
                <a:off x="12116476" y="410332"/>
                <a:ext cx="89403" cy="91266"/>
              </a:xfrm>
              <a:custGeom>
                <a:avLst/>
                <a:gdLst>
                  <a:gd name="T0" fmla="*/ 158 w 210"/>
                  <a:gd name="T1" fmla="*/ 86 h 217"/>
                  <a:gd name="T2" fmla="*/ 54 w 210"/>
                  <a:gd name="T3" fmla="*/ 86 h 217"/>
                  <a:gd name="T4" fmla="*/ 54 w 210"/>
                  <a:gd name="T5" fmla="*/ 0 h 217"/>
                  <a:gd name="T6" fmla="*/ 0 w 210"/>
                  <a:gd name="T7" fmla="*/ 0 h 217"/>
                  <a:gd name="T8" fmla="*/ 0 w 210"/>
                  <a:gd name="T9" fmla="*/ 216 h 217"/>
                  <a:gd name="T10" fmla="*/ 54 w 210"/>
                  <a:gd name="T11" fmla="*/ 216 h 217"/>
                  <a:gd name="T12" fmla="*/ 54 w 210"/>
                  <a:gd name="T13" fmla="*/ 131 h 217"/>
                  <a:gd name="T14" fmla="*/ 158 w 210"/>
                  <a:gd name="T15" fmla="*/ 131 h 217"/>
                  <a:gd name="T16" fmla="*/ 158 w 210"/>
                  <a:gd name="T17" fmla="*/ 216 h 217"/>
                  <a:gd name="T18" fmla="*/ 209 w 210"/>
                  <a:gd name="T19" fmla="*/ 216 h 217"/>
                  <a:gd name="T20" fmla="*/ 209 w 210"/>
                  <a:gd name="T21" fmla="*/ 0 h 217"/>
                  <a:gd name="T22" fmla="*/ 158 w 210"/>
                  <a:gd name="T23" fmla="*/ 0 h 217"/>
                  <a:gd name="T24" fmla="*/ 158 w 210"/>
                  <a:gd name="T25" fmla="*/ 8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 h="217">
                    <a:moveTo>
                      <a:pt x="158" y="86"/>
                    </a:moveTo>
                    <a:lnTo>
                      <a:pt x="54" y="86"/>
                    </a:lnTo>
                    <a:lnTo>
                      <a:pt x="54" y="0"/>
                    </a:lnTo>
                    <a:lnTo>
                      <a:pt x="0" y="0"/>
                    </a:lnTo>
                    <a:lnTo>
                      <a:pt x="0" y="216"/>
                    </a:lnTo>
                    <a:lnTo>
                      <a:pt x="54" y="216"/>
                    </a:lnTo>
                    <a:lnTo>
                      <a:pt x="54" y="131"/>
                    </a:lnTo>
                    <a:lnTo>
                      <a:pt x="158" y="131"/>
                    </a:lnTo>
                    <a:lnTo>
                      <a:pt x="158" y="216"/>
                    </a:lnTo>
                    <a:lnTo>
                      <a:pt x="209" y="216"/>
                    </a:lnTo>
                    <a:lnTo>
                      <a:pt x="209" y="0"/>
                    </a:lnTo>
                    <a:lnTo>
                      <a:pt x="158" y="0"/>
                    </a:lnTo>
                    <a:lnTo>
                      <a:pt x="158" y="86"/>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16" name="Freeform 13">
                <a:extLst>
                  <a:ext uri="{FF2B5EF4-FFF2-40B4-BE49-F238E27FC236}">
                    <a16:creationId xmlns:a16="http://schemas.microsoft.com/office/drawing/2014/main" id="{5345ACC0-367C-364E-BC81-DB5816300DD0}"/>
                  </a:ext>
                </a:extLst>
              </p:cNvPr>
              <p:cNvSpPr>
                <a:spLocks noChangeArrowheads="1"/>
              </p:cNvSpPr>
              <p:nvPr/>
            </p:nvSpPr>
            <p:spPr bwMode="auto">
              <a:xfrm>
                <a:off x="11604273" y="406618"/>
                <a:ext cx="100578" cy="94991"/>
              </a:xfrm>
              <a:custGeom>
                <a:avLst/>
                <a:gdLst>
                  <a:gd name="T0" fmla="*/ 115 w 238"/>
                  <a:gd name="T1" fmla="*/ 0 h 226"/>
                  <a:gd name="T2" fmla="*/ 36 w 238"/>
                  <a:gd name="T3" fmla="*/ 61 h 226"/>
                  <a:gd name="T4" fmla="*/ 0 w 238"/>
                  <a:gd name="T5" fmla="*/ 225 h 226"/>
                  <a:gd name="T6" fmla="*/ 39 w 238"/>
                  <a:gd name="T7" fmla="*/ 225 h 226"/>
                  <a:gd name="T8" fmla="*/ 59 w 238"/>
                  <a:gd name="T9" fmla="*/ 208 h 226"/>
                  <a:gd name="T10" fmla="*/ 67 w 238"/>
                  <a:gd name="T11" fmla="*/ 174 h 226"/>
                  <a:gd name="T12" fmla="*/ 169 w 238"/>
                  <a:gd name="T13" fmla="*/ 174 h 226"/>
                  <a:gd name="T14" fmla="*/ 178 w 238"/>
                  <a:gd name="T15" fmla="*/ 208 h 226"/>
                  <a:gd name="T16" fmla="*/ 197 w 238"/>
                  <a:gd name="T17" fmla="*/ 225 h 226"/>
                  <a:gd name="T18" fmla="*/ 237 w 238"/>
                  <a:gd name="T19" fmla="*/ 225 h 226"/>
                  <a:gd name="T20" fmla="*/ 200 w 238"/>
                  <a:gd name="T21" fmla="*/ 61 h 226"/>
                  <a:gd name="T22" fmla="*/ 115 w 238"/>
                  <a:gd name="T23" fmla="*/ 0 h 226"/>
                  <a:gd name="T24" fmla="*/ 76 w 238"/>
                  <a:gd name="T25" fmla="*/ 129 h 226"/>
                  <a:gd name="T26" fmla="*/ 87 w 238"/>
                  <a:gd name="T27" fmla="*/ 73 h 226"/>
                  <a:gd name="T28" fmla="*/ 115 w 238"/>
                  <a:gd name="T29" fmla="*/ 50 h 226"/>
                  <a:gd name="T30" fmla="*/ 144 w 238"/>
                  <a:gd name="T31" fmla="*/ 73 h 226"/>
                  <a:gd name="T32" fmla="*/ 155 w 238"/>
                  <a:gd name="T33" fmla="*/ 129 h 226"/>
                  <a:gd name="T34" fmla="*/ 76 w 238"/>
                  <a:gd name="T35" fmla="*/ 12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226">
                    <a:moveTo>
                      <a:pt x="115" y="0"/>
                    </a:moveTo>
                    <a:cubicBezTo>
                      <a:pt x="67" y="0"/>
                      <a:pt x="42" y="26"/>
                      <a:pt x="36" y="61"/>
                    </a:cubicBezTo>
                    <a:lnTo>
                      <a:pt x="0" y="225"/>
                    </a:lnTo>
                    <a:lnTo>
                      <a:pt x="39" y="225"/>
                    </a:lnTo>
                    <a:cubicBezTo>
                      <a:pt x="48" y="225"/>
                      <a:pt x="56" y="219"/>
                      <a:pt x="59" y="208"/>
                    </a:cubicBezTo>
                    <a:lnTo>
                      <a:pt x="67" y="174"/>
                    </a:lnTo>
                    <a:lnTo>
                      <a:pt x="169" y="174"/>
                    </a:lnTo>
                    <a:lnTo>
                      <a:pt x="178" y="208"/>
                    </a:lnTo>
                    <a:cubicBezTo>
                      <a:pt x="180" y="216"/>
                      <a:pt x="189" y="225"/>
                      <a:pt x="197" y="225"/>
                    </a:cubicBezTo>
                    <a:lnTo>
                      <a:pt x="237" y="225"/>
                    </a:lnTo>
                    <a:lnTo>
                      <a:pt x="200" y="61"/>
                    </a:lnTo>
                    <a:cubicBezTo>
                      <a:pt x="189" y="26"/>
                      <a:pt x="166" y="0"/>
                      <a:pt x="115" y="0"/>
                    </a:cubicBezTo>
                    <a:close/>
                    <a:moveTo>
                      <a:pt x="76" y="129"/>
                    </a:moveTo>
                    <a:lnTo>
                      <a:pt x="87" y="73"/>
                    </a:lnTo>
                    <a:cubicBezTo>
                      <a:pt x="90" y="64"/>
                      <a:pt x="95" y="50"/>
                      <a:pt x="115" y="50"/>
                    </a:cubicBezTo>
                    <a:cubicBezTo>
                      <a:pt x="134" y="50"/>
                      <a:pt x="141" y="64"/>
                      <a:pt x="144" y="73"/>
                    </a:cubicBezTo>
                    <a:lnTo>
                      <a:pt x="155" y="129"/>
                    </a:lnTo>
                    <a:lnTo>
                      <a:pt x="76" y="129"/>
                    </a:ln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17" name="Freeform 14">
                <a:extLst>
                  <a:ext uri="{FF2B5EF4-FFF2-40B4-BE49-F238E27FC236}">
                    <a16:creationId xmlns:a16="http://schemas.microsoft.com/office/drawing/2014/main" id="{426D4815-3EE8-E54C-9D88-3717F0F72BBD}"/>
                  </a:ext>
                </a:extLst>
              </p:cNvPr>
              <p:cNvSpPr>
                <a:spLocks noChangeArrowheads="1"/>
              </p:cNvSpPr>
              <p:nvPr/>
            </p:nvSpPr>
            <p:spPr bwMode="auto">
              <a:xfrm>
                <a:off x="12006585" y="406622"/>
                <a:ext cx="100578" cy="94991"/>
              </a:xfrm>
              <a:custGeom>
                <a:avLst/>
                <a:gdLst>
                  <a:gd name="T0" fmla="*/ 116 w 238"/>
                  <a:gd name="T1" fmla="*/ 0 h 226"/>
                  <a:gd name="T2" fmla="*/ 37 w 238"/>
                  <a:gd name="T3" fmla="*/ 61 h 226"/>
                  <a:gd name="T4" fmla="*/ 0 w 238"/>
                  <a:gd name="T5" fmla="*/ 225 h 226"/>
                  <a:gd name="T6" fmla="*/ 40 w 238"/>
                  <a:gd name="T7" fmla="*/ 225 h 226"/>
                  <a:gd name="T8" fmla="*/ 60 w 238"/>
                  <a:gd name="T9" fmla="*/ 208 h 226"/>
                  <a:gd name="T10" fmla="*/ 68 w 238"/>
                  <a:gd name="T11" fmla="*/ 174 h 226"/>
                  <a:gd name="T12" fmla="*/ 170 w 238"/>
                  <a:gd name="T13" fmla="*/ 174 h 226"/>
                  <a:gd name="T14" fmla="*/ 178 w 238"/>
                  <a:gd name="T15" fmla="*/ 208 h 226"/>
                  <a:gd name="T16" fmla="*/ 198 w 238"/>
                  <a:gd name="T17" fmla="*/ 225 h 226"/>
                  <a:gd name="T18" fmla="*/ 237 w 238"/>
                  <a:gd name="T19" fmla="*/ 225 h 226"/>
                  <a:gd name="T20" fmla="*/ 201 w 238"/>
                  <a:gd name="T21" fmla="*/ 61 h 226"/>
                  <a:gd name="T22" fmla="*/ 116 w 238"/>
                  <a:gd name="T23" fmla="*/ 0 h 226"/>
                  <a:gd name="T24" fmla="*/ 77 w 238"/>
                  <a:gd name="T25" fmla="*/ 129 h 226"/>
                  <a:gd name="T26" fmla="*/ 88 w 238"/>
                  <a:gd name="T27" fmla="*/ 73 h 226"/>
                  <a:gd name="T28" fmla="*/ 116 w 238"/>
                  <a:gd name="T29" fmla="*/ 50 h 226"/>
                  <a:gd name="T30" fmla="*/ 144 w 238"/>
                  <a:gd name="T31" fmla="*/ 73 h 226"/>
                  <a:gd name="T32" fmla="*/ 156 w 238"/>
                  <a:gd name="T33" fmla="*/ 129 h 226"/>
                  <a:gd name="T34" fmla="*/ 77 w 238"/>
                  <a:gd name="T35" fmla="*/ 12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226">
                    <a:moveTo>
                      <a:pt x="116" y="0"/>
                    </a:moveTo>
                    <a:cubicBezTo>
                      <a:pt x="68" y="0"/>
                      <a:pt x="43" y="26"/>
                      <a:pt x="37" y="61"/>
                    </a:cubicBezTo>
                    <a:lnTo>
                      <a:pt x="0" y="225"/>
                    </a:lnTo>
                    <a:lnTo>
                      <a:pt x="40" y="225"/>
                    </a:lnTo>
                    <a:cubicBezTo>
                      <a:pt x="48" y="225"/>
                      <a:pt x="57" y="219"/>
                      <a:pt x="60" y="208"/>
                    </a:cubicBezTo>
                    <a:lnTo>
                      <a:pt x="68" y="174"/>
                    </a:lnTo>
                    <a:lnTo>
                      <a:pt x="170" y="174"/>
                    </a:lnTo>
                    <a:lnTo>
                      <a:pt x="178" y="208"/>
                    </a:lnTo>
                    <a:cubicBezTo>
                      <a:pt x="181" y="216"/>
                      <a:pt x="189" y="225"/>
                      <a:pt x="198" y="225"/>
                    </a:cubicBezTo>
                    <a:lnTo>
                      <a:pt x="237" y="225"/>
                    </a:lnTo>
                    <a:lnTo>
                      <a:pt x="201" y="61"/>
                    </a:lnTo>
                    <a:cubicBezTo>
                      <a:pt x="189" y="26"/>
                      <a:pt x="167" y="0"/>
                      <a:pt x="116" y="0"/>
                    </a:cubicBezTo>
                    <a:close/>
                    <a:moveTo>
                      <a:pt x="77" y="129"/>
                    </a:moveTo>
                    <a:lnTo>
                      <a:pt x="88" y="73"/>
                    </a:lnTo>
                    <a:cubicBezTo>
                      <a:pt x="91" y="64"/>
                      <a:pt x="96" y="50"/>
                      <a:pt x="116" y="50"/>
                    </a:cubicBezTo>
                    <a:cubicBezTo>
                      <a:pt x="136" y="50"/>
                      <a:pt x="141" y="64"/>
                      <a:pt x="144" y="73"/>
                    </a:cubicBezTo>
                    <a:lnTo>
                      <a:pt x="156" y="129"/>
                    </a:lnTo>
                    <a:lnTo>
                      <a:pt x="77" y="129"/>
                    </a:ln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18" name="Freeform 15">
                <a:extLst>
                  <a:ext uri="{FF2B5EF4-FFF2-40B4-BE49-F238E27FC236}">
                    <a16:creationId xmlns:a16="http://schemas.microsoft.com/office/drawing/2014/main" id="{CB2B3C8A-2AB6-104B-849E-61C4D096A939}"/>
                  </a:ext>
                </a:extLst>
              </p:cNvPr>
              <p:cNvSpPr>
                <a:spLocks noChangeArrowheads="1"/>
              </p:cNvSpPr>
              <p:nvPr/>
            </p:nvSpPr>
            <p:spPr bwMode="auto">
              <a:xfrm>
                <a:off x="11343516" y="410358"/>
                <a:ext cx="89403" cy="93128"/>
              </a:xfrm>
              <a:custGeom>
                <a:avLst/>
                <a:gdLst>
                  <a:gd name="T0" fmla="*/ 183 w 212"/>
                  <a:gd name="T1" fmla="*/ 165 h 220"/>
                  <a:gd name="T2" fmla="*/ 107 w 212"/>
                  <a:gd name="T3" fmla="*/ 165 h 220"/>
                  <a:gd name="T4" fmla="*/ 53 w 212"/>
                  <a:gd name="T5" fmla="*/ 106 h 220"/>
                  <a:gd name="T6" fmla="*/ 107 w 212"/>
                  <a:gd name="T7" fmla="*/ 47 h 220"/>
                  <a:gd name="T8" fmla="*/ 158 w 212"/>
                  <a:gd name="T9" fmla="*/ 47 h 220"/>
                  <a:gd name="T10" fmla="*/ 177 w 212"/>
                  <a:gd name="T11" fmla="*/ 32 h 220"/>
                  <a:gd name="T12" fmla="*/ 186 w 212"/>
                  <a:gd name="T13" fmla="*/ 0 h 220"/>
                  <a:gd name="T14" fmla="*/ 107 w 212"/>
                  <a:gd name="T15" fmla="*/ 0 h 220"/>
                  <a:gd name="T16" fmla="*/ 0 w 212"/>
                  <a:gd name="T17" fmla="*/ 109 h 220"/>
                  <a:gd name="T18" fmla="*/ 107 w 212"/>
                  <a:gd name="T19" fmla="*/ 219 h 220"/>
                  <a:gd name="T20" fmla="*/ 211 w 212"/>
                  <a:gd name="T21" fmla="*/ 219 h 220"/>
                  <a:gd name="T22" fmla="*/ 211 w 212"/>
                  <a:gd name="T23" fmla="*/ 219 h 220"/>
                  <a:gd name="T24" fmla="*/ 203 w 212"/>
                  <a:gd name="T25" fmla="*/ 185 h 220"/>
                  <a:gd name="T26" fmla="*/ 183 w 212"/>
                  <a:gd name="T27" fmla="*/ 16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220">
                    <a:moveTo>
                      <a:pt x="183" y="165"/>
                    </a:moveTo>
                    <a:lnTo>
                      <a:pt x="107" y="165"/>
                    </a:lnTo>
                    <a:cubicBezTo>
                      <a:pt x="73" y="165"/>
                      <a:pt x="53" y="140"/>
                      <a:pt x="53" y="106"/>
                    </a:cubicBezTo>
                    <a:cubicBezTo>
                      <a:pt x="53" y="72"/>
                      <a:pt x="73" y="47"/>
                      <a:pt x="107" y="47"/>
                    </a:cubicBezTo>
                    <a:lnTo>
                      <a:pt x="158" y="47"/>
                    </a:lnTo>
                    <a:cubicBezTo>
                      <a:pt x="166" y="47"/>
                      <a:pt x="175" y="41"/>
                      <a:pt x="177" y="32"/>
                    </a:cubicBezTo>
                    <a:lnTo>
                      <a:pt x="186" y="0"/>
                    </a:lnTo>
                    <a:lnTo>
                      <a:pt x="107" y="0"/>
                    </a:lnTo>
                    <a:cubicBezTo>
                      <a:pt x="45" y="0"/>
                      <a:pt x="0" y="44"/>
                      <a:pt x="0" y="109"/>
                    </a:cubicBezTo>
                    <a:cubicBezTo>
                      <a:pt x="0" y="174"/>
                      <a:pt x="45" y="219"/>
                      <a:pt x="107" y="219"/>
                    </a:cubicBezTo>
                    <a:lnTo>
                      <a:pt x="211" y="219"/>
                    </a:lnTo>
                    <a:lnTo>
                      <a:pt x="211" y="219"/>
                    </a:lnTo>
                    <a:lnTo>
                      <a:pt x="203" y="185"/>
                    </a:lnTo>
                    <a:cubicBezTo>
                      <a:pt x="200" y="171"/>
                      <a:pt x="191" y="165"/>
                      <a:pt x="183" y="165"/>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19" name="Freeform 16">
                <a:extLst>
                  <a:ext uri="{FF2B5EF4-FFF2-40B4-BE49-F238E27FC236}">
                    <a16:creationId xmlns:a16="http://schemas.microsoft.com/office/drawing/2014/main" id="{1F9CA42A-9B4F-AF46-887B-5AFD5AF2EDE5}"/>
                  </a:ext>
                </a:extLst>
              </p:cNvPr>
              <p:cNvSpPr>
                <a:spLocks noChangeArrowheads="1"/>
              </p:cNvSpPr>
              <p:nvPr/>
            </p:nvSpPr>
            <p:spPr bwMode="auto">
              <a:xfrm>
                <a:off x="11516734" y="410353"/>
                <a:ext cx="89403" cy="93128"/>
              </a:xfrm>
              <a:custGeom>
                <a:avLst/>
                <a:gdLst>
                  <a:gd name="T0" fmla="*/ 130 w 212"/>
                  <a:gd name="T1" fmla="*/ 0 h 220"/>
                  <a:gd name="T2" fmla="*/ 17 w 212"/>
                  <a:gd name="T3" fmla="*/ 0 h 220"/>
                  <a:gd name="T4" fmla="*/ 0 w 212"/>
                  <a:gd name="T5" fmla="*/ 17 h 220"/>
                  <a:gd name="T6" fmla="*/ 0 w 212"/>
                  <a:gd name="T7" fmla="*/ 219 h 220"/>
                  <a:gd name="T8" fmla="*/ 53 w 212"/>
                  <a:gd name="T9" fmla="*/ 219 h 220"/>
                  <a:gd name="T10" fmla="*/ 53 w 212"/>
                  <a:gd name="T11" fmla="*/ 162 h 220"/>
                  <a:gd name="T12" fmla="*/ 130 w 212"/>
                  <a:gd name="T13" fmla="*/ 162 h 220"/>
                  <a:gd name="T14" fmla="*/ 211 w 212"/>
                  <a:gd name="T15" fmla="*/ 81 h 220"/>
                  <a:gd name="T16" fmla="*/ 130 w 212"/>
                  <a:gd name="T17" fmla="*/ 0 h 220"/>
                  <a:gd name="T18" fmla="*/ 130 w 212"/>
                  <a:gd name="T19" fmla="*/ 112 h 220"/>
                  <a:gd name="T20" fmla="*/ 53 w 212"/>
                  <a:gd name="T21" fmla="*/ 112 h 220"/>
                  <a:gd name="T22" fmla="*/ 53 w 212"/>
                  <a:gd name="T23" fmla="*/ 47 h 220"/>
                  <a:gd name="T24" fmla="*/ 130 w 212"/>
                  <a:gd name="T25" fmla="*/ 47 h 220"/>
                  <a:gd name="T26" fmla="*/ 158 w 212"/>
                  <a:gd name="T27" fmla="*/ 78 h 220"/>
                  <a:gd name="T28" fmla="*/ 130 w 212"/>
                  <a:gd name="T29" fmla="*/ 11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2" h="220">
                    <a:moveTo>
                      <a:pt x="130" y="0"/>
                    </a:moveTo>
                    <a:lnTo>
                      <a:pt x="17" y="0"/>
                    </a:lnTo>
                    <a:cubicBezTo>
                      <a:pt x="8" y="0"/>
                      <a:pt x="0" y="8"/>
                      <a:pt x="0" y="17"/>
                    </a:cubicBezTo>
                    <a:lnTo>
                      <a:pt x="0" y="219"/>
                    </a:lnTo>
                    <a:lnTo>
                      <a:pt x="53" y="219"/>
                    </a:lnTo>
                    <a:lnTo>
                      <a:pt x="53" y="162"/>
                    </a:lnTo>
                    <a:lnTo>
                      <a:pt x="130" y="162"/>
                    </a:lnTo>
                    <a:cubicBezTo>
                      <a:pt x="180" y="162"/>
                      <a:pt x="211" y="129"/>
                      <a:pt x="211" y="81"/>
                    </a:cubicBezTo>
                    <a:cubicBezTo>
                      <a:pt x="211" y="33"/>
                      <a:pt x="178" y="0"/>
                      <a:pt x="130" y="0"/>
                    </a:cubicBezTo>
                    <a:close/>
                    <a:moveTo>
                      <a:pt x="130" y="112"/>
                    </a:moveTo>
                    <a:lnTo>
                      <a:pt x="53" y="112"/>
                    </a:lnTo>
                    <a:lnTo>
                      <a:pt x="53" y="47"/>
                    </a:lnTo>
                    <a:lnTo>
                      <a:pt x="130" y="47"/>
                    </a:lnTo>
                    <a:cubicBezTo>
                      <a:pt x="144" y="47"/>
                      <a:pt x="158" y="58"/>
                      <a:pt x="158" y="78"/>
                    </a:cubicBezTo>
                    <a:cubicBezTo>
                      <a:pt x="158" y="100"/>
                      <a:pt x="144" y="112"/>
                      <a:pt x="130" y="112"/>
                    </a:cubicBez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20" name="Freeform 17">
                <a:extLst>
                  <a:ext uri="{FF2B5EF4-FFF2-40B4-BE49-F238E27FC236}">
                    <a16:creationId xmlns:a16="http://schemas.microsoft.com/office/drawing/2014/main" id="{D751DDBE-E70A-F54A-92A6-11BC66F1C2B4}"/>
                  </a:ext>
                </a:extLst>
              </p:cNvPr>
              <p:cNvSpPr>
                <a:spLocks noChangeArrowheads="1"/>
              </p:cNvSpPr>
              <p:nvPr/>
            </p:nvSpPr>
            <p:spPr bwMode="auto">
              <a:xfrm>
                <a:off x="12325081" y="408493"/>
                <a:ext cx="81952" cy="93128"/>
              </a:xfrm>
              <a:custGeom>
                <a:avLst/>
                <a:gdLst>
                  <a:gd name="T0" fmla="*/ 166 w 196"/>
                  <a:gd name="T1" fmla="*/ 47 h 220"/>
                  <a:gd name="T2" fmla="*/ 186 w 196"/>
                  <a:gd name="T3" fmla="*/ 31 h 220"/>
                  <a:gd name="T4" fmla="*/ 195 w 196"/>
                  <a:gd name="T5" fmla="*/ 0 h 220"/>
                  <a:gd name="T6" fmla="*/ 17 w 196"/>
                  <a:gd name="T7" fmla="*/ 0 h 220"/>
                  <a:gd name="T8" fmla="*/ 0 w 196"/>
                  <a:gd name="T9" fmla="*/ 17 h 220"/>
                  <a:gd name="T10" fmla="*/ 0 w 196"/>
                  <a:gd name="T11" fmla="*/ 202 h 220"/>
                  <a:gd name="T12" fmla="*/ 17 w 196"/>
                  <a:gd name="T13" fmla="*/ 219 h 220"/>
                  <a:gd name="T14" fmla="*/ 195 w 196"/>
                  <a:gd name="T15" fmla="*/ 219 h 220"/>
                  <a:gd name="T16" fmla="*/ 186 w 196"/>
                  <a:gd name="T17" fmla="*/ 188 h 220"/>
                  <a:gd name="T18" fmla="*/ 166 w 196"/>
                  <a:gd name="T19" fmla="*/ 171 h 220"/>
                  <a:gd name="T20" fmla="*/ 51 w 196"/>
                  <a:gd name="T21" fmla="*/ 171 h 220"/>
                  <a:gd name="T22" fmla="*/ 51 w 196"/>
                  <a:gd name="T23" fmla="*/ 129 h 220"/>
                  <a:gd name="T24" fmla="*/ 175 w 196"/>
                  <a:gd name="T25" fmla="*/ 129 h 220"/>
                  <a:gd name="T26" fmla="*/ 175 w 196"/>
                  <a:gd name="T27" fmla="*/ 86 h 220"/>
                  <a:gd name="T28" fmla="*/ 51 w 196"/>
                  <a:gd name="T29" fmla="*/ 86 h 220"/>
                  <a:gd name="T30" fmla="*/ 51 w 196"/>
                  <a:gd name="T31" fmla="*/ 44 h 220"/>
                  <a:gd name="T32" fmla="*/ 166 w 196"/>
                  <a:gd name="T33" fmla="*/ 44 h 220"/>
                  <a:gd name="T34" fmla="*/ 166 w 196"/>
                  <a:gd name="T35" fmla="*/ 47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6" h="220">
                    <a:moveTo>
                      <a:pt x="166" y="47"/>
                    </a:moveTo>
                    <a:cubicBezTo>
                      <a:pt x="175" y="47"/>
                      <a:pt x="183" y="44"/>
                      <a:pt x="186" y="31"/>
                    </a:cubicBezTo>
                    <a:lnTo>
                      <a:pt x="195" y="0"/>
                    </a:lnTo>
                    <a:lnTo>
                      <a:pt x="17" y="0"/>
                    </a:lnTo>
                    <a:cubicBezTo>
                      <a:pt x="8" y="0"/>
                      <a:pt x="0" y="8"/>
                      <a:pt x="0" y="17"/>
                    </a:cubicBezTo>
                    <a:lnTo>
                      <a:pt x="0" y="202"/>
                    </a:lnTo>
                    <a:cubicBezTo>
                      <a:pt x="0" y="211"/>
                      <a:pt x="8" y="219"/>
                      <a:pt x="17" y="219"/>
                    </a:cubicBezTo>
                    <a:lnTo>
                      <a:pt x="195" y="219"/>
                    </a:lnTo>
                    <a:lnTo>
                      <a:pt x="186" y="188"/>
                    </a:lnTo>
                    <a:cubicBezTo>
                      <a:pt x="183" y="177"/>
                      <a:pt x="175" y="171"/>
                      <a:pt x="166" y="171"/>
                    </a:cubicBezTo>
                    <a:lnTo>
                      <a:pt x="51" y="171"/>
                    </a:lnTo>
                    <a:lnTo>
                      <a:pt x="51" y="129"/>
                    </a:lnTo>
                    <a:lnTo>
                      <a:pt x="175" y="129"/>
                    </a:lnTo>
                    <a:lnTo>
                      <a:pt x="175" y="86"/>
                    </a:lnTo>
                    <a:lnTo>
                      <a:pt x="51" y="86"/>
                    </a:lnTo>
                    <a:lnTo>
                      <a:pt x="51" y="44"/>
                    </a:lnTo>
                    <a:lnTo>
                      <a:pt x="166" y="44"/>
                    </a:lnTo>
                    <a:lnTo>
                      <a:pt x="166" y="47"/>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21" name="Freeform 18">
                <a:extLst>
                  <a:ext uri="{FF2B5EF4-FFF2-40B4-BE49-F238E27FC236}">
                    <a16:creationId xmlns:a16="http://schemas.microsoft.com/office/drawing/2014/main" id="{7245A7E6-23BF-FB46-A6FB-0B209E46F9EF}"/>
                  </a:ext>
                </a:extLst>
              </p:cNvPr>
              <p:cNvSpPr>
                <a:spLocks noChangeArrowheads="1"/>
              </p:cNvSpPr>
              <p:nvPr/>
            </p:nvSpPr>
            <p:spPr bwMode="auto">
              <a:xfrm>
                <a:off x="12218915" y="410357"/>
                <a:ext cx="89403" cy="91266"/>
              </a:xfrm>
              <a:custGeom>
                <a:avLst/>
                <a:gdLst>
                  <a:gd name="T0" fmla="*/ 146 w 212"/>
                  <a:gd name="T1" fmla="*/ 14 h 217"/>
                  <a:gd name="T2" fmla="*/ 53 w 212"/>
                  <a:gd name="T3" fmla="*/ 143 h 217"/>
                  <a:gd name="T4" fmla="*/ 53 w 212"/>
                  <a:gd name="T5" fmla="*/ 0 h 217"/>
                  <a:gd name="T6" fmla="*/ 0 w 212"/>
                  <a:gd name="T7" fmla="*/ 0 h 217"/>
                  <a:gd name="T8" fmla="*/ 0 w 212"/>
                  <a:gd name="T9" fmla="*/ 216 h 217"/>
                  <a:gd name="T10" fmla="*/ 39 w 212"/>
                  <a:gd name="T11" fmla="*/ 216 h 217"/>
                  <a:gd name="T12" fmla="*/ 65 w 212"/>
                  <a:gd name="T13" fmla="*/ 202 h 217"/>
                  <a:gd name="T14" fmla="*/ 158 w 212"/>
                  <a:gd name="T15" fmla="*/ 72 h 217"/>
                  <a:gd name="T16" fmla="*/ 158 w 212"/>
                  <a:gd name="T17" fmla="*/ 216 h 217"/>
                  <a:gd name="T18" fmla="*/ 211 w 212"/>
                  <a:gd name="T19" fmla="*/ 216 h 217"/>
                  <a:gd name="T20" fmla="*/ 211 w 212"/>
                  <a:gd name="T21" fmla="*/ 0 h 217"/>
                  <a:gd name="T22" fmla="*/ 172 w 212"/>
                  <a:gd name="T23" fmla="*/ 0 h 217"/>
                  <a:gd name="T24" fmla="*/ 146 w 212"/>
                  <a:gd name="T25" fmla="*/ 1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217">
                    <a:moveTo>
                      <a:pt x="146" y="14"/>
                    </a:moveTo>
                    <a:lnTo>
                      <a:pt x="53" y="143"/>
                    </a:lnTo>
                    <a:lnTo>
                      <a:pt x="53" y="0"/>
                    </a:lnTo>
                    <a:lnTo>
                      <a:pt x="0" y="0"/>
                    </a:lnTo>
                    <a:lnTo>
                      <a:pt x="0" y="216"/>
                    </a:lnTo>
                    <a:lnTo>
                      <a:pt x="39" y="216"/>
                    </a:lnTo>
                    <a:cubicBezTo>
                      <a:pt x="48" y="216"/>
                      <a:pt x="59" y="210"/>
                      <a:pt x="65" y="202"/>
                    </a:cubicBezTo>
                    <a:lnTo>
                      <a:pt x="158" y="72"/>
                    </a:lnTo>
                    <a:lnTo>
                      <a:pt x="158" y="216"/>
                    </a:lnTo>
                    <a:lnTo>
                      <a:pt x="211" y="216"/>
                    </a:lnTo>
                    <a:lnTo>
                      <a:pt x="211" y="0"/>
                    </a:lnTo>
                    <a:lnTo>
                      <a:pt x="172" y="0"/>
                    </a:lnTo>
                    <a:cubicBezTo>
                      <a:pt x="163" y="0"/>
                      <a:pt x="152" y="5"/>
                      <a:pt x="146" y="14"/>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22" name="Freeform 19">
                <a:extLst>
                  <a:ext uri="{FF2B5EF4-FFF2-40B4-BE49-F238E27FC236}">
                    <a16:creationId xmlns:a16="http://schemas.microsoft.com/office/drawing/2014/main" id="{9BD4EB01-BCB3-7348-9E6F-7E2895FCEC8F}"/>
                  </a:ext>
                </a:extLst>
              </p:cNvPr>
              <p:cNvSpPr>
                <a:spLocks noChangeArrowheads="1"/>
              </p:cNvSpPr>
              <p:nvPr/>
            </p:nvSpPr>
            <p:spPr bwMode="auto">
              <a:xfrm>
                <a:off x="11701126" y="410356"/>
                <a:ext cx="102441" cy="91266"/>
              </a:xfrm>
              <a:custGeom>
                <a:avLst/>
                <a:gdLst>
                  <a:gd name="T0" fmla="*/ 237 w 241"/>
                  <a:gd name="T1" fmla="*/ 0 h 217"/>
                  <a:gd name="T2" fmla="*/ 189 w 241"/>
                  <a:gd name="T3" fmla="*/ 0 h 217"/>
                  <a:gd name="T4" fmla="*/ 164 w 241"/>
                  <a:gd name="T5" fmla="*/ 14 h 217"/>
                  <a:gd name="T6" fmla="*/ 124 w 241"/>
                  <a:gd name="T7" fmla="*/ 75 h 217"/>
                  <a:gd name="T8" fmla="*/ 116 w 241"/>
                  <a:gd name="T9" fmla="*/ 75 h 217"/>
                  <a:gd name="T10" fmla="*/ 76 w 241"/>
                  <a:gd name="T11" fmla="*/ 14 h 217"/>
                  <a:gd name="T12" fmla="*/ 51 w 241"/>
                  <a:gd name="T13" fmla="*/ 0 h 217"/>
                  <a:gd name="T14" fmla="*/ 0 w 241"/>
                  <a:gd name="T15" fmla="*/ 0 h 217"/>
                  <a:gd name="T16" fmla="*/ 76 w 241"/>
                  <a:gd name="T17" fmla="*/ 109 h 217"/>
                  <a:gd name="T18" fmla="*/ 3 w 241"/>
                  <a:gd name="T19" fmla="*/ 216 h 217"/>
                  <a:gd name="T20" fmla="*/ 51 w 241"/>
                  <a:gd name="T21" fmla="*/ 216 h 217"/>
                  <a:gd name="T22" fmla="*/ 76 w 241"/>
                  <a:gd name="T23" fmla="*/ 202 h 217"/>
                  <a:gd name="T24" fmla="*/ 116 w 241"/>
                  <a:gd name="T25" fmla="*/ 140 h 217"/>
                  <a:gd name="T26" fmla="*/ 124 w 241"/>
                  <a:gd name="T27" fmla="*/ 140 h 217"/>
                  <a:gd name="T28" fmla="*/ 164 w 241"/>
                  <a:gd name="T29" fmla="*/ 202 h 217"/>
                  <a:gd name="T30" fmla="*/ 189 w 241"/>
                  <a:gd name="T31" fmla="*/ 216 h 217"/>
                  <a:gd name="T32" fmla="*/ 240 w 241"/>
                  <a:gd name="T33" fmla="*/ 216 h 217"/>
                  <a:gd name="T34" fmla="*/ 164 w 241"/>
                  <a:gd name="T35" fmla="*/ 106 h 217"/>
                  <a:gd name="T36" fmla="*/ 237 w 241"/>
                  <a:gd name="T37"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217">
                    <a:moveTo>
                      <a:pt x="237" y="0"/>
                    </a:moveTo>
                    <a:lnTo>
                      <a:pt x="189" y="0"/>
                    </a:lnTo>
                    <a:cubicBezTo>
                      <a:pt x="178" y="0"/>
                      <a:pt x="172" y="3"/>
                      <a:pt x="164" y="14"/>
                    </a:cubicBezTo>
                    <a:lnTo>
                      <a:pt x="124" y="75"/>
                    </a:lnTo>
                    <a:lnTo>
                      <a:pt x="116" y="75"/>
                    </a:lnTo>
                    <a:lnTo>
                      <a:pt x="76" y="14"/>
                    </a:lnTo>
                    <a:cubicBezTo>
                      <a:pt x="71" y="3"/>
                      <a:pt x="62" y="0"/>
                      <a:pt x="51" y="0"/>
                    </a:cubicBezTo>
                    <a:lnTo>
                      <a:pt x="0" y="0"/>
                    </a:lnTo>
                    <a:lnTo>
                      <a:pt x="76" y="109"/>
                    </a:lnTo>
                    <a:lnTo>
                      <a:pt x="3" y="216"/>
                    </a:lnTo>
                    <a:lnTo>
                      <a:pt x="51" y="216"/>
                    </a:lnTo>
                    <a:cubicBezTo>
                      <a:pt x="62" y="216"/>
                      <a:pt x="68" y="213"/>
                      <a:pt x="76" y="202"/>
                    </a:cubicBezTo>
                    <a:lnTo>
                      <a:pt x="116" y="140"/>
                    </a:lnTo>
                    <a:lnTo>
                      <a:pt x="124" y="140"/>
                    </a:lnTo>
                    <a:lnTo>
                      <a:pt x="164" y="202"/>
                    </a:lnTo>
                    <a:cubicBezTo>
                      <a:pt x="169" y="213"/>
                      <a:pt x="178" y="216"/>
                      <a:pt x="189" y="216"/>
                    </a:cubicBezTo>
                    <a:lnTo>
                      <a:pt x="240" y="216"/>
                    </a:lnTo>
                    <a:lnTo>
                      <a:pt x="164" y="106"/>
                    </a:lnTo>
                    <a:lnTo>
                      <a:pt x="237"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grpSp>
      </p:grpSp>
    </p:spTree>
    <p:extLst>
      <p:ext uri="{BB962C8B-B14F-4D97-AF65-F5344CB8AC3E}">
        <p14:creationId xmlns:p14="http://schemas.microsoft.com/office/powerpoint/2010/main" val="3394353808"/>
      </p:ext>
    </p:extLst>
  </p:cSld>
  <p:clrMapOvr>
    <a:masterClrMapping/>
  </p:clrMapOvr>
  <p:extLst>
    <p:ext uri="{DCECCB84-F9BA-43D5-87BE-67443E8EF086}">
      <p15:sldGuideLst xmlns:p15="http://schemas.microsoft.com/office/powerpoint/2012/main">
        <p15:guide id="1" orient="horz" pos="49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основной контент">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7E8752-4D33-A345-972D-063D3F9623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2" y="0"/>
            <a:ext cx="13442245" cy="7561263"/>
          </a:xfrm>
          <a:prstGeom prst="rect">
            <a:avLst/>
          </a:prstGeom>
        </p:spPr>
      </p:pic>
    </p:spTree>
    <p:extLst>
      <p:ext uri="{BB962C8B-B14F-4D97-AF65-F5344CB8AC3E}">
        <p14:creationId xmlns:p14="http://schemas.microsoft.com/office/powerpoint/2010/main" val="3135257447"/>
      </p:ext>
    </p:extLst>
  </p:cSld>
  <p:clrMapOvr>
    <a:masterClrMapping/>
  </p:clrMapOvr>
  <p:extLst>
    <p:ext uri="{DCECCB84-F9BA-43D5-87BE-67443E8EF086}">
      <p15:sldGuideLst xmlns:p15="http://schemas.microsoft.com/office/powerpoint/2012/main">
        <p15:guide id="3" pos="14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основной контент">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7E8752-4D33-A345-972D-063D3F9623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2" y="0"/>
            <a:ext cx="13442245" cy="7561262"/>
          </a:xfrm>
          <a:prstGeom prst="rect">
            <a:avLst/>
          </a:prstGeom>
        </p:spPr>
      </p:pic>
    </p:spTree>
    <p:extLst>
      <p:ext uri="{BB962C8B-B14F-4D97-AF65-F5344CB8AC3E}">
        <p14:creationId xmlns:p14="http://schemas.microsoft.com/office/powerpoint/2010/main" val="2225111976"/>
      </p:ext>
    </p:extLst>
  </p:cSld>
  <p:clrMapOvr>
    <a:masterClrMapping/>
  </p:clrMapOvr>
  <p:extLst>
    <p:ext uri="{DCECCB84-F9BA-43D5-87BE-67443E8EF086}">
      <p15:sldGuideLst xmlns:p15="http://schemas.microsoft.com/office/powerpoint/2012/main">
        <p15:guide id="3" pos="14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основной контент">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7E8752-4D33-A345-972D-063D3F9623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2" y="0"/>
            <a:ext cx="13442245" cy="7561262"/>
          </a:xfrm>
          <a:prstGeom prst="rect">
            <a:avLst/>
          </a:prstGeom>
        </p:spPr>
      </p:pic>
    </p:spTree>
    <p:extLst>
      <p:ext uri="{BB962C8B-B14F-4D97-AF65-F5344CB8AC3E}">
        <p14:creationId xmlns:p14="http://schemas.microsoft.com/office/powerpoint/2010/main" val="1502789226"/>
      </p:ext>
    </p:extLst>
  </p:cSld>
  <p:clrMapOvr>
    <a:masterClrMapping/>
  </p:clrMapOvr>
  <p:extLst>
    <p:ext uri="{DCECCB84-F9BA-43D5-87BE-67443E8EF086}">
      <p15:sldGuideLst xmlns:p15="http://schemas.microsoft.com/office/powerpoint/2012/main">
        <p15:guide id="3" pos="14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Placeholder 10">
            <a:extLst>
              <a:ext uri="{FF2B5EF4-FFF2-40B4-BE49-F238E27FC236}">
                <a16:creationId xmlns:a16="http://schemas.microsoft.com/office/drawing/2014/main" id="{3FEBCB0F-6DA2-4443-B84A-FFA59FE1FC76}"/>
              </a:ext>
            </a:extLst>
          </p:cNvPr>
          <p:cNvSpPr>
            <a:spLocks noGrp="1"/>
          </p:cNvSpPr>
          <p:nvPr>
            <p:ph type="title"/>
          </p:nvPr>
        </p:nvSpPr>
        <p:spPr>
          <a:xfrm>
            <a:off x="600075" y="220247"/>
            <a:ext cx="9292955" cy="350865"/>
          </a:xfrm>
          <a:prstGeom prst="rect">
            <a:avLst/>
          </a:prstGeom>
        </p:spPr>
        <p:txBody>
          <a:bodyPr vert="horz" wrap="square" lIns="0" tIns="0" rIns="0" bIns="0" rtlCol="0" anchor="t">
            <a:spAutoFit/>
          </a:bodyPr>
          <a:lstStyle/>
          <a:p>
            <a:endParaRPr lang="ru-RU" dirty="0"/>
          </a:p>
        </p:txBody>
      </p:sp>
      <p:grpSp>
        <p:nvGrpSpPr>
          <p:cNvPr id="2" name="Group 1">
            <a:extLst>
              <a:ext uri="{FF2B5EF4-FFF2-40B4-BE49-F238E27FC236}">
                <a16:creationId xmlns:a16="http://schemas.microsoft.com/office/drawing/2014/main" id="{B4EE6836-DA0B-6642-BB20-5176A52E70F3}"/>
              </a:ext>
            </a:extLst>
          </p:cNvPr>
          <p:cNvGrpSpPr/>
          <p:nvPr userDrawn="1"/>
        </p:nvGrpSpPr>
        <p:grpSpPr>
          <a:xfrm>
            <a:off x="11439809" y="242698"/>
            <a:ext cx="1426715" cy="296147"/>
            <a:chOff x="10980318" y="242698"/>
            <a:chExt cx="1426715" cy="296147"/>
          </a:xfrm>
        </p:grpSpPr>
        <p:sp>
          <p:nvSpPr>
            <p:cNvPr id="46" name="Freeform 1">
              <a:extLst>
                <a:ext uri="{FF2B5EF4-FFF2-40B4-BE49-F238E27FC236}">
                  <a16:creationId xmlns:a16="http://schemas.microsoft.com/office/drawing/2014/main" id="{3A904342-0769-634A-B863-BB1BA636F25C}"/>
                </a:ext>
              </a:extLst>
            </p:cNvPr>
            <p:cNvSpPr>
              <a:spLocks noChangeArrowheads="1"/>
            </p:cNvSpPr>
            <p:nvPr/>
          </p:nvSpPr>
          <p:spPr bwMode="auto">
            <a:xfrm>
              <a:off x="10980318" y="242698"/>
              <a:ext cx="298009" cy="296147"/>
            </a:xfrm>
            <a:custGeom>
              <a:avLst/>
              <a:gdLst>
                <a:gd name="T0" fmla="*/ 491 w 704"/>
                <a:gd name="T1" fmla="*/ 0 h 702"/>
                <a:gd name="T2" fmla="*/ 209 w 704"/>
                <a:gd name="T3" fmla="*/ 0 h 702"/>
                <a:gd name="T4" fmla="*/ 0 w 704"/>
                <a:gd name="T5" fmla="*/ 209 h 702"/>
                <a:gd name="T6" fmla="*/ 0 w 704"/>
                <a:gd name="T7" fmla="*/ 493 h 702"/>
                <a:gd name="T8" fmla="*/ 209 w 704"/>
                <a:gd name="T9" fmla="*/ 701 h 702"/>
                <a:gd name="T10" fmla="*/ 494 w 704"/>
                <a:gd name="T11" fmla="*/ 701 h 702"/>
                <a:gd name="T12" fmla="*/ 703 w 704"/>
                <a:gd name="T13" fmla="*/ 493 h 702"/>
                <a:gd name="T14" fmla="*/ 703 w 704"/>
                <a:gd name="T15" fmla="*/ 209 h 702"/>
                <a:gd name="T16" fmla="*/ 491 w 704"/>
                <a:gd name="T17" fmla="*/ 0 h 702"/>
                <a:gd name="T18" fmla="*/ 621 w 704"/>
                <a:gd name="T19" fmla="*/ 459 h 702"/>
                <a:gd name="T20" fmla="*/ 607 w 704"/>
                <a:gd name="T21" fmla="*/ 535 h 702"/>
                <a:gd name="T22" fmla="*/ 547 w 704"/>
                <a:gd name="T23" fmla="*/ 569 h 702"/>
                <a:gd name="T24" fmla="*/ 488 w 704"/>
                <a:gd name="T25" fmla="*/ 538 h 702"/>
                <a:gd name="T26" fmla="*/ 463 w 704"/>
                <a:gd name="T27" fmla="*/ 484 h 702"/>
                <a:gd name="T28" fmla="*/ 406 w 704"/>
                <a:gd name="T29" fmla="*/ 541 h 702"/>
                <a:gd name="T30" fmla="*/ 302 w 704"/>
                <a:gd name="T31" fmla="*/ 572 h 702"/>
                <a:gd name="T32" fmla="*/ 152 w 704"/>
                <a:gd name="T33" fmla="*/ 507 h 702"/>
                <a:gd name="T34" fmla="*/ 96 w 704"/>
                <a:gd name="T35" fmla="*/ 344 h 702"/>
                <a:gd name="T36" fmla="*/ 155 w 704"/>
                <a:gd name="T37" fmla="*/ 189 h 702"/>
                <a:gd name="T38" fmla="*/ 302 w 704"/>
                <a:gd name="T39" fmla="*/ 124 h 702"/>
                <a:gd name="T40" fmla="*/ 409 w 704"/>
                <a:gd name="T41" fmla="*/ 166 h 702"/>
                <a:gd name="T42" fmla="*/ 451 w 704"/>
                <a:gd name="T43" fmla="*/ 225 h 702"/>
                <a:gd name="T44" fmla="*/ 454 w 704"/>
                <a:gd name="T45" fmla="*/ 228 h 702"/>
                <a:gd name="T46" fmla="*/ 474 w 704"/>
                <a:gd name="T47" fmla="*/ 132 h 702"/>
                <a:gd name="T48" fmla="*/ 590 w 704"/>
                <a:gd name="T49" fmla="*/ 132 h 702"/>
                <a:gd name="T50" fmla="*/ 511 w 704"/>
                <a:gd name="T51" fmla="*/ 412 h 702"/>
                <a:gd name="T52" fmla="*/ 533 w 704"/>
                <a:gd name="T53" fmla="*/ 450 h 702"/>
                <a:gd name="T54" fmla="*/ 556 w 704"/>
                <a:gd name="T55" fmla="*/ 462 h 702"/>
                <a:gd name="T56" fmla="*/ 578 w 704"/>
                <a:gd name="T57" fmla="*/ 436 h 702"/>
                <a:gd name="T58" fmla="*/ 578 w 704"/>
                <a:gd name="T59" fmla="*/ 433 h 702"/>
                <a:gd name="T60" fmla="*/ 629 w 704"/>
                <a:gd name="T61" fmla="*/ 433 h 702"/>
                <a:gd name="T62" fmla="*/ 629 w 704"/>
                <a:gd name="T63" fmla="*/ 459 h 702"/>
                <a:gd name="T64" fmla="*/ 621 w 704"/>
                <a:gd name="T65" fmla="*/ 45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4" h="702">
                  <a:moveTo>
                    <a:pt x="491" y="0"/>
                  </a:moveTo>
                  <a:lnTo>
                    <a:pt x="209" y="0"/>
                  </a:lnTo>
                  <a:cubicBezTo>
                    <a:pt x="93" y="0"/>
                    <a:pt x="0" y="93"/>
                    <a:pt x="0" y="209"/>
                  </a:cubicBezTo>
                  <a:lnTo>
                    <a:pt x="0" y="493"/>
                  </a:lnTo>
                  <a:cubicBezTo>
                    <a:pt x="0" y="608"/>
                    <a:pt x="93" y="701"/>
                    <a:pt x="209" y="701"/>
                  </a:cubicBezTo>
                  <a:lnTo>
                    <a:pt x="494" y="701"/>
                  </a:lnTo>
                  <a:cubicBezTo>
                    <a:pt x="609" y="701"/>
                    <a:pt x="703" y="608"/>
                    <a:pt x="703" y="493"/>
                  </a:cubicBezTo>
                  <a:lnTo>
                    <a:pt x="703" y="209"/>
                  </a:lnTo>
                  <a:cubicBezTo>
                    <a:pt x="700" y="93"/>
                    <a:pt x="607" y="0"/>
                    <a:pt x="491" y="0"/>
                  </a:cubicBezTo>
                  <a:close/>
                  <a:moveTo>
                    <a:pt x="621" y="459"/>
                  </a:moveTo>
                  <a:cubicBezTo>
                    <a:pt x="621" y="495"/>
                    <a:pt x="618" y="518"/>
                    <a:pt x="607" y="535"/>
                  </a:cubicBezTo>
                  <a:cubicBezTo>
                    <a:pt x="595" y="555"/>
                    <a:pt x="573" y="569"/>
                    <a:pt x="547" y="569"/>
                  </a:cubicBezTo>
                  <a:cubicBezTo>
                    <a:pt x="525" y="569"/>
                    <a:pt x="502" y="557"/>
                    <a:pt x="488" y="538"/>
                  </a:cubicBezTo>
                  <a:cubicBezTo>
                    <a:pt x="480" y="526"/>
                    <a:pt x="471" y="509"/>
                    <a:pt x="463" y="484"/>
                  </a:cubicBezTo>
                  <a:cubicBezTo>
                    <a:pt x="446" y="509"/>
                    <a:pt x="426" y="529"/>
                    <a:pt x="406" y="541"/>
                  </a:cubicBezTo>
                  <a:cubicBezTo>
                    <a:pt x="375" y="563"/>
                    <a:pt x="339" y="572"/>
                    <a:pt x="302" y="572"/>
                  </a:cubicBezTo>
                  <a:cubicBezTo>
                    <a:pt x="240" y="572"/>
                    <a:pt x="192" y="552"/>
                    <a:pt x="152" y="507"/>
                  </a:cubicBezTo>
                  <a:cubicBezTo>
                    <a:pt x="113" y="464"/>
                    <a:pt x="96" y="412"/>
                    <a:pt x="96" y="344"/>
                  </a:cubicBezTo>
                  <a:cubicBezTo>
                    <a:pt x="96" y="285"/>
                    <a:pt x="116" y="228"/>
                    <a:pt x="155" y="189"/>
                  </a:cubicBezTo>
                  <a:cubicBezTo>
                    <a:pt x="195" y="146"/>
                    <a:pt x="243" y="124"/>
                    <a:pt x="302" y="124"/>
                  </a:cubicBezTo>
                  <a:cubicBezTo>
                    <a:pt x="344" y="124"/>
                    <a:pt x="378" y="138"/>
                    <a:pt x="409" y="166"/>
                  </a:cubicBezTo>
                  <a:cubicBezTo>
                    <a:pt x="426" y="183"/>
                    <a:pt x="440" y="206"/>
                    <a:pt x="451" y="225"/>
                  </a:cubicBezTo>
                  <a:lnTo>
                    <a:pt x="454" y="228"/>
                  </a:lnTo>
                  <a:cubicBezTo>
                    <a:pt x="463" y="183"/>
                    <a:pt x="474" y="132"/>
                    <a:pt x="474" y="132"/>
                  </a:cubicBezTo>
                  <a:lnTo>
                    <a:pt x="590" y="132"/>
                  </a:lnTo>
                  <a:cubicBezTo>
                    <a:pt x="590" y="132"/>
                    <a:pt x="528" y="347"/>
                    <a:pt x="511" y="412"/>
                  </a:cubicBezTo>
                  <a:cubicBezTo>
                    <a:pt x="516" y="430"/>
                    <a:pt x="525" y="442"/>
                    <a:pt x="533" y="450"/>
                  </a:cubicBezTo>
                  <a:cubicBezTo>
                    <a:pt x="539" y="459"/>
                    <a:pt x="547" y="462"/>
                    <a:pt x="556" y="462"/>
                  </a:cubicBezTo>
                  <a:cubicBezTo>
                    <a:pt x="567" y="462"/>
                    <a:pt x="576" y="450"/>
                    <a:pt x="578" y="436"/>
                  </a:cubicBezTo>
                  <a:lnTo>
                    <a:pt x="578" y="433"/>
                  </a:lnTo>
                  <a:lnTo>
                    <a:pt x="629" y="433"/>
                  </a:lnTo>
                  <a:lnTo>
                    <a:pt x="629" y="459"/>
                  </a:lnTo>
                  <a:lnTo>
                    <a:pt x="621" y="459"/>
                  </a:ln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47" name="Freeform 2">
              <a:extLst>
                <a:ext uri="{FF2B5EF4-FFF2-40B4-BE49-F238E27FC236}">
                  <a16:creationId xmlns:a16="http://schemas.microsoft.com/office/drawing/2014/main" id="{4F4F41C9-48EC-F642-AEAD-60C1CCA7A5C9}"/>
                </a:ext>
              </a:extLst>
            </p:cNvPr>
            <p:cNvSpPr>
              <a:spLocks noChangeArrowheads="1"/>
            </p:cNvSpPr>
            <p:nvPr/>
          </p:nvSpPr>
          <p:spPr bwMode="auto">
            <a:xfrm>
              <a:off x="11071583" y="320924"/>
              <a:ext cx="87541" cy="141554"/>
            </a:xfrm>
            <a:custGeom>
              <a:avLst/>
              <a:gdLst>
                <a:gd name="T0" fmla="*/ 96 w 207"/>
                <a:gd name="T1" fmla="*/ 0 h 336"/>
                <a:gd name="T2" fmla="*/ 28 w 207"/>
                <a:gd name="T3" fmla="*/ 39 h 336"/>
                <a:gd name="T4" fmla="*/ 0 w 207"/>
                <a:gd name="T5" fmla="*/ 164 h 336"/>
                <a:gd name="T6" fmla="*/ 26 w 207"/>
                <a:gd name="T7" fmla="*/ 292 h 336"/>
                <a:gd name="T8" fmla="*/ 96 w 207"/>
                <a:gd name="T9" fmla="*/ 335 h 336"/>
                <a:gd name="T10" fmla="*/ 161 w 207"/>
                <a:gd name="T11" fmla="*/ 295 h 336"/>
                <a:gd name="T12" fmla="*/ 206 w 207"/>
                <a:gd name="T13" fmla="*/ 155 h 336"/>
                <a:gd name="T14" fmla="*/ 158 w 207"/>
                <a:gd name="T15" fmla="*/ 37 h 336"/>
                <a:gd name="T16" fmla="*/ 96 w 207"/>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336">
                  <a:moveTo>
                    <a:pt x="96" y="0"/>
                  </a:moveTo>
                  <a:cubicBezTo>
                    <a:pt x="68" y="0"/>
                    <a:pt x="45" y="14"/>
                    <a:pt x="28" y="39"/>
                  </a:cubicBezTo>
                  <a:cubicBezTo>
                    <a:pt x="9" y="68"/>
                    <a:pt x="0" y="110"/>
                    <a:pt x="0" y="164"/>
                  </a:cubicBezTo>
                  <a:cubicBezTo>
                    <a:pt x="0" y="220"/>
                    <a:pt x="9" y="264"/>
                    <a:pt x="26" y="292"/>
                  </a:cubicBezTo>
                  <a:cubicBezTo>
                    <a:pt x="42" y="321"/>
                    <a:pt x="65" y="335"/>
                    <a:pt x="96" y="335"/>
                  </a:cubicBezTo>
                  <a:cubicBezTo>
                    <a:pt x="122" y="335"/>
                    <a:pt x="144" y="321"/>
                    <a:pt x="161" y="295"/>
                  </a:cubicBezTo>
                  <a:cubicBezTo>
                    <a:pt x="178" y="270"/>
                    <a:pt x="192" y="229"/>
                    <a:pt x="206" y="155"/>
                  </a:cubicBezTo>
                  <a:cubicBezTo>
                    <a:pt x="195" y="102"/>
                    <a:pt x="178" y="59"/>
                    <a:pt x="158" y="37"/>
                  </a:cubicBezTo>
                  <a:cubicBezTo>
                    <a:pt x="141" y="8"/>
                    <a:pt x="122" y="0"/>
                    <a:pt x="96"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48" name="Freeform 3">
              <a:extLst>
                <a:ext uri="{FF2B5EF4-FFF2-40B4-BE49-F238E27FC236}">
                  <a16:creationId xmlns:a16="http://schemas.microsoft.com/office/drawing/2014/main" id="{F374E35A-9608-B94C-B426-62064E47E04F}"/>
                </a:ext>
              </a:extLst>
            </p:cNvPr>
            <p:cNvSpPr>
              <a:spLocks noChangeArrowheads="1"/>
            </p:cNvSpPr>
            <p:nvPr/>
          </p:nvSpPr>
          <p:spPr bwMode="auto">
            <a:xfrm>
              <a:off x="11343516" y="278087"/>
              <a:ext cx="98716" cy="94989"/>
            </a:xfrm>
            <a:custGeom>
              <a:avLst/>
              <a:gdLst>
                <a:gd name="T0" fmla="*/ 53 w 232"/>
                <a:gd name="T1" fmla="*/ 208 h 226"/>
                <a:gd name="T2" fmla="*/ 62 w 232"/>
                <a:gd name="T3" fmla="*/ 175 h 226"/>
                <a:gd name="T4" fmla="*/ 163 w 232"/>
                <a:gd name="T5" fmla="*/ 175 h 226"/>
                <a:gd name="T6" fmla="*/ 172 w 232"/>
                <a:gd name="T7" fmla="*/ 208 h 226"/>
                <a:gd name="T8" fmla="*/ 191 w 232"/>
                <a:gd name="T9" fmla="*/ 225 h 226"/>
                <a:gd name="T10" fmla="*/ 231 w 232"/>
                <a:gd name="T11" fmla="*/ 225 h 226"/>
                <a:gd name="T12" fmla="*/ 194 w 232"/>
                <a:gd name="T13" fmla="*/ 62 h 226"/>
                <a:gd name="T14" fmla="*/ 115 w 232"/>
                <a:gd name="T15" fmla="*/ 0 h 226"/>
                <a:gd name="T16" fmla="*/ 36 w 232"/>
                <a:gd name="T17" fmla="*/ 62 h 226"/>
                <a:gd name="T18" fmla="*/ 0 w 232"/>
                <a:gd name="T19" fmla="*/ 225 h 226"/>
                <a:gd name="T20" fmla="*/ 39 w 232"/>
                <a:gd name="T21" fmla="*/ 225 h 226"/>
                <a:gd name="T22" fmla="*/ 53 w 232"/>
                <a:gd name="T23" fmla="*/ 208 h 226"/>
                <a:gd name="T24" fmla="*/ 81 w 232"/>
                <a:gd name="T25" fmla="*/ 73 h 226"/>
                <a:gd name="T26" fmla="*/ 110 w 232"/>
                <a:gd name="T27" fmla="*/ 50 h 226"/>
                <a:gd name="T28" fmla="*/ 138 w 232"/>
                <a:gd name="T29" fmla="*/ 73 h 226"/>
                <a:gd name="T30" fmla="*/ 149 w 232"/>
                <a:gd name="T31" fmla="*/ 129 h 226"/>
                <a:gd name="T32" fmla="*/ 67 w 232"/>
                <a:gd name="T33" fmla="*/ 129 h 226"/>
                <a:gd name="T34" fmla="*/ 81 w 232"/>
                <a:gd name="T35" fmla="*/ 7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2" h="226">
                  <a:moveTo>
                    <a:pt x="53" y="208"/>
                  </a:moveTo>
                  <a:lnTo>
                    <a:pt x="62" y="175"/>
                  </a:lnTo>
                  <a:lnTo>
                    <a:pt x="163" y="175"/>
                  </a:lnTo>
                  <a:lnTo>
                    <a:pt x="172" y="208"/>
                  </a:lnTo>
                  <a:cubicBezTo>
                    <a:pt x="175" y="217"/>
                    <a:pt x="183" y="225"/>
                    <a:pt x="191" y="225"/>
                  </a:cubicBezTo>
                  <a:lnTo>
                    <a:pt x="231" y="225"/>
                  </a:lnTo>
                  <a:lnTo>
                    <a:pt x="194" y="62"/>
                  </a:lnTo>
                  <a:cubicBezTo>
                    <a:pt x="186" y="25"/>
                    <a:pt x="163" y="0"/>
                    <a:pt x="115" y="0"/>
                  </a:cubicBezTo>
                  <a:cubicBezTo>
                    <a:pt x="67" y="0"/>
                    <a:pt x="42" y="25"/>
                    <a:pt x="36" y="62"/>
                  </a:cubicBezTo>
                  <a:lnTo>
                    <a:pt x="0" y="225"/>
                  </a:lnTo>
                  <a:lnTo>
                    <a:pt x="39" y="225"/>
                  </a:lnTo>
                  <a:cubicBezTo>
                    <a:pt x="42" y="225"/>
                    <a:pt x="50" y="217"/>
                    <a:pt x="53" y="208"/>
                  </a:cubicBezTo>
                  <a:close/>
                  <a:moveTo>
                    <a:pt x="81" y="73"/>
                  </a:moveTo>
                  <a:cubicBezTo>
                    <a:pt x="84" y="64"/>
                    <a:pt x="90" y="50"/>
                    <a:pt x="110" y="50"/>
                  </a:cubicBezTo>
                  <a:cubicBezTo>
                    <a:pt x="129" y="50"/>
                    <a:pt x="135" y="64"/>
                    <a:pt x="138" y="73"/>
                  </a:cubicBezTo>
                  <a:lnTo>
                    <a:pt x="149" y="129"/>
                  </a:lnTo>
                  <a:lnTo>
                    <a:pt x="67" y="129"/>
                  </a:lnTo>
                  <a:lnTo>
                    <a:pt x="81" y="73"/>
                  </a:ln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49" name="Freeform 4">
              <a:extLst>
                <a:ext uri="{FF2B5EF4-FFF2-40B4-BE49-F238E27FC236}">
                  <a16:creationId xmlns:a16="http://schemas.microsoft.com/office/drawing/2014/main" id="{F13B9027-1F2E-A940-ABD8-423490BAB30B}"/>
                </a:ext>
              </a:extLst>
            </p:cNvPr>
            <p:cNvSpPr>
              <a:spLocks noChangeArrowheads="1"/>
            </p:cNvSpPr>
            <p:nvPr/>
          </p:nvSpPr>
          <p:spPr bwMode="auto">
            <a:xfrm>
              <a:off x="11445957" y="279949"/>
              <a:ext cx="94990" cy="91266"/>
            </a:xfrm>
            <a:custGeom>
              <a:avLst/>
              <a:gdLst>
                <a:gd name="T0" fmla="*/ 223 w 224"/>
                <a:gd name="T1" fmla="*/ 217 h 218"/>
                <a:gd name="T2" fmla="*/ 223 w 224"/>
                <a:gd name="T3" fmla="*/ 0 h 218"/>
                <a:gd name="T4" fmla="*/ 63 w 224"/>
                <a:gd name="T5" fmla="*/ 0 h 218"/>
                <a:gd name="T6" fmla="*/ 31 w 224"/>
                <a:gd name="T7" fmla="*/ 31 h 218"/>
                <a:gd name="T8" fmla="*/ 31 w 224"/>
                <a:gd name="T9" fmla="*/ 141 h 218"/>
                <a:gd name="T10" fmla="*/ 12 w 224"/>
                <a:gd name="T11" fmla="*/ 167 h 218"/>
                <a:gd name="T12" fmla="*/ 0 w 224"/>
                <a:gd name="T13" fmla="*/ 169 h 218"/>
                <a:gd name="T14" fmla="*/ 9 w 224"/>
                <a:gd name="T15" fmla="*/ 217 h 218"/>
                <a:gd name="T16" fmla="*/ 20 w 224"/>
                <a:gd name="T17" fmla="*/ 217 h 218"/>
                <a:gd name="T18" fmla="*/ 82 w 224"/>
                <a:gd name="T19" fmla="*/ 144 h 218"/>
                <a:gd name="T20" fmla="*/ 82 w 224"/>
                <a:gd name="T21" fmla="*/ 48 h 218"/>
                <a:gd name="T22" fmla="*/ 167 w 224"/>
                <a:gd name="T23" fmla="*/ 48 h 218"/>
                <a:gd name="T24" fmla="*/ 167 w 224"/>
                <a:gd name="T25" fmla="*/ 217 h 218"/>
                <a:gd name="T26" fmla="*/ 223 w 224"/>
                <a:gd name="T27" fmla="*/ 21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4" h="218">
                  <a:moveTo>
                    <a:pt x="223" y="217"/>
                  </a:moveTo>
                  <a:lnTo>
                    <a:pt x="223" y="0"/>
                  </a:lnTo>
                  <a:lnTo>
                    <a:pt x="63" y="0"/>
                  </a:lnTo>
                  <a:cubicBezTo>
                    <a:pt x="46" y="0"/>
                    <a:pt x="31" y="14"/>
                    <a:pt x="31" y="31"/>
                  </a:cubicBezTo>
                  <a:lnTo>
                    <a:pt x="31" y="141"/>
                  </a:lnTo>
                  <a:cubicBezTo>
                    <a:pt x="31" y="155"/>
                    <a:pt x="26" y="167"/>
                    <a:pt x="12" y="167"/>
                  </a:cubicBezTo>
                  <a:lnTo>
                    <a:pt x="0" y="169"/>
                  </a:lnTo>
                  <a:lnTo>
                    <a:pt x="9" y="217"/>
                  </a:lnTo>
                  <a:lnTo>
                    <a:pt x="20" y="217"/>
                  </a:lnTo>
                  <a:cubicBezTo>
                    <a:pt x="57" y="217"/>
                    <a:pt x="82" y="189"/>
                    <a:pt x="82" y="144"/>
                  </a:cubicBezTo>
                  <a:lnTo>
                    <a:pt x="82" y="48"/>
                  </a:lnTo>
                  <a:lnTo>
                    <a:pt x="167" y="48"/>
                  </a:lnTo>
                  <a:lnTo>
                    <a:pt x="167" y="217"/>
                  </a:lnTo>
                  <a:lnTo>
                    <a:pt x="223" y="217"/>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50" name="Freeform 5">
              <a:extLst>
                <a:ext uri="{FF2B5EF4-FFF2-40B4-BE49-F238E27FC236}">
                  <a16:creationId xmlns:a16="http://schemas.microsoft.com/office/drawing/2014/main" id="{498698F3-CDC2-DD49-8A7C-F076B53D311F}"/>
                </a:ext>
              </a:extLst>
            </p:cNvPr>
            <p:cNvSpPr>
              <a:spLocks noChangeArrowheads="1"/>
            </p:cNvSpPr>
            <p:nvPr/>
          </p:nvSpPr>
          <p:spPr bwMode="auto">
            <a:xfrm>
              <a:off x="11650838" y="266910"/>
              <a:ext cx="130379" cy="115478"/>
            </a:xfrm>
            <a:custGeom>
              <a:avLst/>
              <a:gdLst>
                <a:gd name="T0" fmla="*/ 107 w 308"/>
                <a:gd name="T1" fmla="*/ 248 h 275"/>
                <a:gd name="T2" fmla="*/ 127 w 308"/>
                <a:gd name="T3" fmla="*/ 248 h 275"/>
                <a:gd name="T4" fmla="*/ 127 w 308"/>
                <a:gd name="T5" fmla="*/ 274 h 275"/>
                <a:gd name="T6" fmla="*/ 163 w 308"/>
                <a:gd name="T7" fmla="*/ 274 h 275"/>
                <a:gd name="T8" fmla="*/ 180 w 308"/>
                <a:gd name="T9" fmla="*/ 257 h 275"/>
                <a:gd name="T10" fmla="*/ 180 w 308"/>
                <a:gd name="T11" fmla="*/ 245 h 275"/>
                <a:gd name="T12" fmla="*/ 200 w 308"/>
                <a:gd name="T13" fmla="*/ 245 h 275"/>
                <a:gd name="T14" fmla="*/ 307 w 308"/>
                <a:gd name="T15" fmla="*/ 135 h 275"/>
                <a:gd name="T16" fmla="*/ 200 w 308"/>
                <a:gd name="T17" fmla="*/ 25 h 275"/>
                <a:gd name="T18" fmla="*/ 180 w 308"/>
                <a:gd name="T19" fmla="*/ 25 h 275"/>
                <a:gd name="T20" fmla="*/ 180 w 308"/>
                <a:gd name="T21" fmla="*/ 0 h 275"/>
                <a:gd name="T22" fmla="*/ 144 w 308"/>
                <a:gd name="T23" fmla="*/ 0 h 275"/>
                <a:gd name="T24" fmla="*/ 127 w 308"/>
                <a:gd name="T25" fmla="*/ 17 h 275"/>
                <a:gd name="T26" fmla="*/ 127 w 308"/>
                <a:gd name="T27" fmla="*/ 25 h 275"/>
                <a:gd name="T28" fmla="*/ 107 w 308"/>
                <a:gd name="T29" fmla="*/ 25 h 275"/>
                <a:gd name="T30" fmla="*/ 0 w 308"/>
                <a:gd name="T31" fmla="*/ 135 h 275"/>
                <a:gd name="T32" fmla="*/ 107 w 308"/>
                <a:gd name="T33" fmla="*/ 248 h 275"/>
                <a:gd name="T34" fmla="*/ 180 w 308"/>
                <a:gd name="T35" fmla="*/ 79 h 275"/>
                <a:gd name="T36" fmla="*/ 200 w 308"/>
                <a:gd name="T37" fmla="*/ 79 h 275"/>
                <a:gd name="T38" fmla="*/ 254 w 308"/>
                <a:gd name="T39" fmla="*/ 141 h 275"/>
                <a:gd name="T40" fmla="*/ 200 w 308"/>
                <a:gd name="T41" fmla="*/ 203 h 275"/>
                <a:gd name="T42" fmla="*/ 180 w 308"/>
                <a:gd name="T43" fmla="*/ 203 h 275"/>
                <a:gd name="T44" fmla="*/ 180 w 308"/>
                <a:gd name="T45" fmla="*/ 79 h 275"/>
                <a:gd name="T46" fmla="*/ 107 w 308"/>
                <a:gd name="T47" fmla="*/ 79 h 275"/>
                <a:gd name="T48" fmla="*/ 127 w 308"/>
                <a:gd name="T49" fmla="*/ 79 h 275"/>
                <a:gd name="T50" fmla="*/ 127 w 308"/>
                <a:gd name="T51" fmla="*/ 200 h 275"/>
                <a:gd name="T52" fmla="*/ 107 w 308"/>
                <a:gd name="T53" fmla="*/ 200 h 275"/>
                <a:gd name="T54" fmla="*/ 53 w 308"/>
                <a:gd name="T55" fmla="*/ 138 h 275"/>
                <a:gd name="T56" fmla="*/ 107 w 308"/>
                <a:gd name="T57" fmla="*/ 7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8" h="275">
                  <a:moveTo>
                    <a:pt x="107" y="248"/>
                  </a:moveTo>
                  <a:lnTo>
                    <a:pt x="127" y="248"/>
                  </a:lnTo>
                  <a:lnTo>
                    <a:pt x="127" y="274"/>
                  </a:lnTo>
                  <a:lnTo>
                    <a:pt x="163" y="274"/>
                  </a:lnTo>
                  <a:cubicBezTo>
                    <a:pt x="172" y="274"/>
                    <a:pt x="180" y="265"/>
                    <a:pt x="180" y="257"/>
                  </a:cubicBezTo>
                  <a:lnTo>
                    <a:pt x="180" y="245"/>
                  </a:lnTo>
                  <a:lnTo>
                    <a:pt x="200" y="245"/>
                  </a:lnTo>
                  <a:cubicBezTo>
                    <a:pt x="265" y="245"/>
                    <a:pt x="307" y="200"/>
                    <a:pt x="307" y="135"/>
                  </a:cubicBezTo>
                  <a:cubicBezTo>
                    <a:pt x="307" y="71"/>
                    <a:pt x="265" y="25"/>
                    <a:pt x="200" y="25"/>
                  </a:cubicBezTo>
                  <a:lnTo>
                    <a:pt x="180" y="25"/>
                  </a:lnTo>
                  <a:lnTo>
                    <a:pt x="180" y="0"/>
                  </a:lnTo>
                  <a:lnTo>
                    <a:pt x="144" y="0"/>
                  </a:lnTo>
                  <a:cubicBezTo>
                    <a:pt x="135" y="0"/>
                    <a:pt x="127" y="8"/>
                    <a:pt x="127" y="17"/>
                  </a:cubicBezTo>
                  <a:lnTo>
                    <a:pt x="127" y="25"/>
                  </a:lnTo>
                  <a:lnTo>
                    <a:pt x="107" y="25"/>
                  </a:lnTo>
                  <a:cubicBezTo>
                    <a:pt x="42" y="25"/>
                    <a:pt x="0" y="71"/>
                    <a:pt x="0" y="135"/>
                  </a:cubicBezTo>
                  <a:cubicBezTo>
                    <a:pt x="0" y="203"/>
                    <a:pt x="39" y="248"/>
                    <a:pt x="107" y="248"/>
                  </a:cubicBezTo>
                  <a:close/>
                  <a:moveTo>
                    <a:pt x="180" y="79"/>
                  </a:moveTo>
                  <a:lnTo>
                    <a:pt x="200" y="79"/>
                  </a:lnTo>
                  <a:cubicBezTo>
                    <a:pt x="237" y="79"/>
                    <a:pt x="254" y="102"/>
                    <a:pt x="254" y="141"/>
                  </a:cubicBezTo>
                  <a:cubicBezTo>
                    <a:pt x="254" y="178"/>
                    <a:pt x="237" y="203"/>
                    <a:pt x="200" y="203"/>
                  </a:cubicBezTo>
                  <a:lnTo>
                    <a:pt x="180" y="203"/>
                  </a:lnTo>
                  <a:lnTo>
                    <a:pt x="180" y="79"/>
                  </a:lnTo>
                  <a:close/>
                  <a:moveTo>
                    <a:pt x="107" y="79"/>
                  </a:moveTo>
                  <a:lnTo>
                    <a:pt x="127" y="79"/>
                  </a:lnTo>
                  <a:lnTo>
                    <a:pt x="127" y="200"/>
                  </a:lnTo>
                  <a:lnTo>
                    <a:pt x="107" y="200"/>
                  </a:lnTo>
                  <a:cubicBezTo>
                    <a:pt x="70" y="200"/>
                    <a:pt x="53" y="178"/>
                    <a:pt x="53" y="138"/>
                  </a:cubicBezTo>
                  <a:cubicBezTo>
                    <a:pt x="53" y="102"/>
                    <a:pt x="70" y="79"/>
                    <a:pt x="107" y="79"/>
                  </a:cubicBez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51" name="Freeform 6">
              <a:extLst>
                <a:ext uri="{FF2B5EF4-FFF2-40B4-BE49-F238E27FC236}">
                  <a16:creationId xmlns:a16="http://schemas.microsoft.com/office/drawing/2014/main" id="{5565C0B1-FC0C-B64B-8FB1-BE44DA80DC2E}"/>
                </a:ext>
              </a:extLst>
            </p:cNvPr>
            <p:cNvSpPr>
              <a:spLocks noChangeArrowheads="1"/>
            </p:cNvSpPr>
            <p:nvPr/>
          </p:nvSpPr>
          <p:spPr bwMode="auto">
            <a:xfrm>
              <a:off x="11553985" y="279946"/>
              <a:ext cx="89403" cy="93127"/>
            </a:xfrm>
            <a:custGeom>
              <a:avLst/>
              <a:gdLst>
                <a:gd name="T0" fmla="*/ 17 w 213"/>
                <a:gd name="T1" fmla="*/ 220 h 221"/>
                <a:gd name="T2" fmla="*/ 130 w 213"/>
                <a:gd name="T3" fmla="*/ 220 h 221"/>
                <a:gd name="T4" fmla="*/ 212 w 213"/>
                <a:gd name="T5" fmla="*/ 138 h 221"/>
                <a:gd name="T6" fmla="*/ 130 w 213"/>
                <a:gd name="T7" fmla="*/ 57 h 221"/>
                <a:gd name="T8" fmla="*/ 54 w 213"/>
                <a:gd name="T9" fmla="*/ 57 h 221"/>
                <a:gd name="T10" fmla="*/ 54 w 213"/>
                <a:gd name="T11" fmla="*/ 0 h 221"/>
                <a:gd name="T12" fmla="*/ 0 w 213"/>
                <a:gd name="T13" fmla="*/ 0 h 221"/>
                <a:gd name="T14" fmla="*/ 0 w 213"/>
                <a:gd name="T15" fmla="*/ 203 h 221"/>
                <a:gd name="T16" fmla="*/ 17 w 213"/>
                <a:gd name="T17" fmla="*/ 220 h 221"/>
                <a:gd name="T18" fmla="*/ 54 w 213"/>
                <a:gd name="T19" fmla="*/ 107 h 221"/>
                <a:gd name="T20" fmla="*/ 130 w 213"/>
                <a:gd name="T21" fmla="*/ 107 h 221"/>
                <a:gd name="T22" fmla="*/ 158 w 213"/>
                <a:gd name="T23" fmla="*/ 141 h 221"/>
                <a:gd name="T24" fmla="*/ 130 w 213"/>
                <a:gd name="T25" fmla="*/ 172 h 221"/>
                <a:gd name="T26" fmla="*/ 54 w 213"/>
                <a:gd name="T27" fmla="*/ 172 h 221"/>
                <a:gd name="T28" fmla="*/ 54 w 213"/>
                <a:gd name="T29" fmla="*/ 10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3" h="221">
                  <a:moveTo>
                    <a:pt x="17" y="220"/>
                  </a:moveTo>
                  <a:lnTo>
                    <a:pt x="130" y="220"/>
                  </a:lnTo>
                  <a:cubicBezTo>
                    <a:pt x="175" y="220"/>
                    <a:pt x="212" y="186"/>
                    <a:pt x="212" y="138"/>
                  </a:cubicBezTo>
                  <a:cubicBezTo>
                    <a:pt x="212" y="93"/>
                    <a:pt x="184" y="57"/>
                    <a:pt x="130" y="57"/>
                  </a:cubicBezTo>
                  <a:lnTo>
                    <a:pt x="54" y="57"/>
                  </a:lnTo>
                  <a:lnTo>
                    <a:pt x="54" y="0"/>
                  </a:lnTo>
                  <a:lnTo>
                    <a:pt x="0" y="0"/>
                  </a:lnTo>
                  <a:lnTo>
                    <a:pt x="0" y="203"/>
                  </a:lnTo>
                  <a:cubicBezTo>
                    <a:pt x="0" y="212"/>
                    <a:pt x="9" y="220"/>
                    <a:pt x="17" y="220"/>
                  </a:cubicBezTo>
                  <a:close/>
                  <a:moveTo>
                    <a:pt x="54" y="107"/>
                  </a:moveTo>
                  <a:lnTo>
                    <a:pt x="130" y="107"/>
                  </a:lnTo>
                  <a:cubicBezTo>
                    <a:pt x="144" y="107"/>
                    <a:pt x="158" y="119"/>
                    <a:pt x="158" y="141"/>
                  </a:cubicBezTo>
                  <a:cubicBezTo>
                    <a:pt x="158" y="161"/>
                    <a:pt x="144" y="172"/>
                    <a:pt x="130" y="172"/>
                  </a:cubicBezTo>
                  <a:lnTo>
                    <a:pt x="54" y="172"/>
                  </a:lnTo>
                  <a:lnTo>
                    <a:pt x="54" y="107"/>
                  </a:ln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52" name="Freeform 7">
              <a:extLst>
                <a:ext uri="{FF2B5EF4-FFF2-40B4-BE49-F238E27FC236}">
                  <a16:creationId xmlns:a16="http://schemas.microsoft.com/office/drawing/2014/main" id="{55C9E4F6-43E9-024E-9763-6179A51F67B3}"/>
                </a:ext>
              </a:extLst>
            </p:cNvPr>
            <p:cNvSpPr>
              <a:spLocks noChangeArrowheads="1"/>
            </p:cNvSpPr>
            <p:nvPr/>
          </p:nvSpPr>
          <p:spPr bwMode="auto">
            <a:xfrm>
              <a:off x="11779353" y="278087"/>
              <a:ext cx="100578" cy="94989"/>
            </a:xfrm>
            <a:custGeom>
              <a:avLst/>
              <a:gdLst>
                <a:gd name="T0" fmla="*/ 57 w 236"/>
                <a:gd name="T1" fmla="*/ 208 h 226"/>
                <a:gd name="T2" fmla="*/ 65 w 236"/>
                <a:gd name="T3" fmla="*/ 175 h 226"/>
                <a:gd name="T4" fmla="*/ 167 w 236"/>
                <a:gd name="T5" fmla="*/ 175 h 226"/>
                <a:gd name="T6" fmla="*/ 175 w 236"/>
                <a:gd name="T7" fmla="*/ 208 h 226"/>
                <a:gd name="T8" fmla="*/ 195 w 236"/>
                <a:gd name="T9" fmla="*/ 225 h 226"/>
                <a:gd name="T10" fmla="*/ 235 w 236"/>
                <a:gd name="T11" fmla="*/ 225 h 226"/>
                <a:gd name="T12" fmla="*/ 198 w 236"/>
                <a:gd name="T13" fmla="*/ 62 h 226"/>
                <a:gd name="T14" fmla="*/ 119 w 236"/>
                <a:gd name="T15" fmla="*/ 0 h 226"/>
                <a:gd name="T16" fmla="*/ 40 w 236"/>
                <a:gd name="T17" fmla="*/ 62 h 226"/>
                <a:gd name="T18" fmla="*/ 0 w 236"/>
                <a:gd name="T19" fmla="*/ 225 h 226"/>
                <a:gd name="T20" fmla="*/ 40 w 236"/>
                <a:gd name="T21" fmla="*/ 225 h 226"/>
                <a:gd name="T22" fmla="*/ 57 w 236"/>
                <a:gd name="T23" fmla="*/ 208 h 226"/>
                <a:gd name="T24" fmla="*/ 88 w 236"/>
                <a:gd name="T25" fmla="*/ 73 h 226"/>
                <a:gd name="T26" fmla="*/ 116 w 236"/>
                <a:gd name="T27" fmla="*/ 50 h 226"/>
                <a:gd name="T28" fmla="*/ 144 w 236"/>
                <a:gd name="T29" fmla="*/ 73 h 226"/>
                <a:gd name="T30" fmla="*/ 156 w 236"/>
                <a:gd name="T31" fmla="*/ 129 h 226"/>
                <a:gd name="T32" fmla="*/ 74 w 236"/>
                <a:gd name="T33" fmla="*/ 129 h 226"/>
                <a:gd name="T34" fmla="*/ 88 w 236"/>
                <a:gd name="T35" fmla="*/ 7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226">
                  <a:moveTo>
                    <a:pt x="57" y="208"/>
                  </a:moveTo>
                  <a:lnTo>
                    <a:pt x="65" y="175"/>
                  </a:lnTo>
                  <a:lnTo>
                    <a:pt x="167" y="175"/>
                  </a:lnTo>
                  <a:lnTo>
                    <a:pt x="175" y="208"/>
                  </a:lnTo>
                  <a:cubicBezTo>
                    <a:pt x="178" y="217"/>
                    <a:pt x="187" y="225"/>
                    <a:pt x="195" y="225"/>
                  </a:cubicBezTo>
                  <a:lnTo>
                    <a:pt x="235" y="225"/>
                  </a:lnTo>
                  <a:lnTo>
                    <a:pt x="198" y="62"/>
                  </a:lnTo>
                  <a:cubicBezTo>
                    <a:pt x="189" y="25"/>
                    <a:pt x="167" y="0"/>
                    <a:pt x="119" y="0"/>
                  </a:cubicBezTo>
                  <a:cubicBezTo>
                    <a:pt x="71" y="0"/>
                    <a:pt x="46" y="25"/>
                    <a:pt x="40" y="62"/>
                  </a:cubicBezTo>
                  <a:lnTo>
                    <a:pt x="0" y="225"/>
                  </a:lnTo>
                  <a:lnTo>
                    <a:pt x="40" y="225"/>
                  </a:lnTo>
                  <a:cubicBezTo>
                    <a:pt x="48" y="225"/>
                    <a:pt x="57" y="217"/>
                    <a:pt x="57" y="208"/>
                  </a:cubicBezTo>
                  <a:close/>
                  <a:moveTo>
                    <a:pt x="88" y="73"/>
                  </a:moveTo>
                  <a:cubicBezTo>
                    <a:pt x="91" y="64"/>
                    <a:pt x="96" y="50"/>
                    <a:pt x="116" y="50"/>
                  </a:cubicBezTo>
                  <a:cubicBezTo>
                    <a:pt x="136" y="50"/>
                    <a:pt x="141" y="64"/>
                    <a:pt x="144" y="73"/>
                  </a:cubicBezTo>
                  <a:lnTo>
                    <a:pt x="156" y="129"/>
                  </a:lnTo>
                  <a:lnTo>
                    <a:pt x="74" y="129"/>
                  </a:lnTo>
                  <a:lnTo>
                    <a:pt x="88" y="73"/>
                  </a:ln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53" name="Freeform 8">
              <a:extLst>
                <a:ext uri="{FF2B5EF4-FFF2-40B4-BE49-F238E27FC236}">
                  <a16:creationId xmlns:a16="http://schemas.microsoft.com/office/drawing/2014/main" id="{AF061E77-7591-9149-8AB3-052A4E1CB5B0}"/>
                </a:ext>
              </a:extLst>
            </p:cNvPr>
            <p:cNvSpPr>
              <a:spLocks noChangeArrowheads="1"/>
            </p:cNvSpPr>
            <p:nvPr/>
          </p:nvSpPr>
          <p:spPr bwMode="auto">
            <a:xfrm>
              <a:off x="11909732" y="410329"/>
              <a:ext cx="94991" cy="93127"/>
            </a:xfrm>
            <a:custGeom>
              <a:avLst/>
              <a:gdLst>
                <a:gd name="T0" fmla="*/ 199 w 223"/>
                <a:gd name="T1" fmla="*/ 103 h 220"/>
                <a:gd name="T2" fmla="*/ 214 w 223"/>
                <a:gd name="T3" fmla="*/ 64 h 220"/>
                <a:gd name="T4" fmla="*/ 146 w 223"/>
                <a:gd name="T5" fmla="*/ 0 h 220"/>
                <a:gd name="T6" fmla="*/ 17 w 223"/>
                <a:gd name="T7" fmla="*/ 0 h 220"/>
                <a:gd name="T8" fmla="*/ 0 w 223"/>
                <a:gd name="T9" fmla="*/ 17 h 220"/>
                <a:gd name="T10" fmla="*/ 0 w 223"/>
                <a:gd name="T11" fmla="*/ 202 h 220"/>
                <a:gd name="T12" fmla="*/ 17 w 223"/>
                <a:gd name="T13" fmla="*/ 219 h 220"/>
                <a:gd name="T14" fmla="*/ 154 w 223"/>
                <a:gd name="T15" fmla="*/ 219 h 220"/>
                <a:gd name="T16" fmla="*/ 222 w 223"/>
                <a:gd name="T17" fmla="*/ 151 h 220"/>
                <a:gd name="T18" fmla="*/ 199 w 223"/>
                <a:gd name="T19" fmla="*/ 103 h 220"/>
                <a:gd name="T20" fmla="*/ 53 w 223"/>
                <a:gd name="T21" fmla="*/ 44 h 220"/>
                <a:gd name="T22" fmla="*/ 146 w 223"/>
                <a:gd name="T23" fmla="*/ 44 h 220"/>
                <a:gd name="T24" fmla="*/ 163 w 223"/>
                <a:gd name="T25" fmla="*/ 67 h 220"/>
                <a:gd name="T26" fmla="*/ 146 w 223"/>
                <a:gd name="T27" fmla="*/ 89 h 220"/>
                <a:gd name="T28" fmla="*/ 53 w 223"/>
                <a:gd name="T29" fmla="*/ 89 h 220"/>
                <a:gd name="T30" fmla="*/ 53 w 223"/>
                <a:gd name="T31" fmla="*/ 44 h 220"/>
                <a:gd name="T32" fmla="*/ 152 w 223"/>
                <a:gd name="T33" fmla="*/ 171 h 220"/>
                <a:gd name="T34" fmla="*/ 53 w 223"/>
                <a:gd name="T35" fmla="*/ 171 h 220"/>
                <a:gd name="T36" fmla="*/ 53 w 223"/>
                <a:gd name="T37" fmla="*/ 129 h 220"/>
                <a:gd name="T38" fmla="*/ 152 w 223"/>
                <a:gd name="T39" fmla="*/ 129 h 220"/>
                <a:gd name="T40" fmla="*/ 168 w 223"/>
                <a:gd name="T41" fmla="*/ 151 h 220"/>
                <a:gd name="T42" fmla="*/ 152 w 223"/>
                <a:gd name="T43" fmla="*/ 17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3" h="220">
                  <a:moveTo>
                    <a:pt x="199" y="103"/>
                  </a:moveTo>
                  <a:cubicBezTo>
                    <a:pt x="208" y="95"/>
                    <a:pt x="214" y="81"/>
                    <a:pt x="214" y="64"/>
                  </a:cubicBezTo>
                  <a:cubicBezTo>
                    <a:pt x="214" y="25"/>
                    <a:pt x="183" y="0"/>
                    <a:pt x="146" y="0"/>
                  </a:cubicBezTo>
                  <a:lnTo>
                    <a:pt x="17" y="0"/>
                  </a:lnTo>
                  <a:cubicBezTo>
                    <a:pt x="9" y="0"/>
                    <a:pt x="0" y="8"/>
                    <a:pt x="0" y="17"/>
                  </a:cubicBezTo>
                  <a:lnTo>
                    <a:pt x="0" y="202"/>
                  </a:lnTo>
                  <a:cubicBezTo>
                    <a:pt x="0" y="210"/>
                    <a:pt x="9" y="219"/>
                    <a:pt x="17" y="219"/>
                  </a:cubicBezTo>
                  <a:lnTo>
                    <a:pt x="154" y="219"/>
                  </a:lnTo>
                  <a:cubicBezTo>
                    <a:pt x="194" y="219"/>
                    <a:pt x="222" y="191"/>
                    <a:pt x="222" y="151"/>
                  </a:cubicBezTo>
                  <a:cubicBezTo>
                    <a:pt x="222" y="129"/>
                    <a:pt x="214" y="114"/>
                    <a:pt x="199" y="103"/>
                  </a:cubicBezTo>
                  <a:close/>
                  <a:moveTo>
                    <a:pt x="53" y="44"/>
                  </a:moveTo>
                  <a:lnTo>
                    <a:pt x="146" y="44"/>
                  </a:lnTo>
                  <a:cubicBezTo>
                    <a:pt x="154" y="44"/>
                    <a:pt x="163" y="53"/>
                    <a:pt x="163" y="67"/>
                  </a:cubicBezTo>
                  <a:cubicBezTo>
                    <a:pt x="163" y="82"/>
                    <a:pt x="154" y="86"/>
                    <a:pt x="146" y="89"/>
                  </a:cubicBezTo>
                  <a:lnTo>
                    <a:pt x="53" y="89"/>
                  </a:lnTo>
                  <a:lnTo>
                    <a:pt x="53" y="44"/>
                  </a:lnTo>
                  <a:close/>
                  <a:moveTo>
                    <a:pt x="152" y="171"/>
                  </a:moveTo>
                  <a:lnTo>
                    <a:pt x="53" y="171"/>
                  </a:lnTo>
                  <a:lnTo>
                    <a:pt x="53" y="129"/>
                  </a:lnTo>
                  <a:lnTo>
                    <a:pt x="152" y="129"/>
                  </a:lnTo>
                  <a:cubicBezTo>
                    <a:pt x="160" y="129"/>
                    <a:pt x="168" y="137"/>
                    <a:pt x="168" y="151"/>
                  </a:cubicBezTo>
                  <a:cubicBezTo>
                    <a:pt x="166" y="162"/>
                    <a:pt x="157" y="171"/>
                    <a:pt x="152" y="171"/>
                  </a:cubicBez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54" name="Freeform 9">
              <a:extLst>
                <a:ext uri="{FF2B5EF4-FFF2-40B4-BE49-F238E27FC236}">
                  <a16:creationId xmlns:a16="http://schemas.microsoft.com/office/drawing/2014/main" id="{1892D1A6-308D-7D4D-8E11-4598ED7D22E4}"/>
                </a:ext>
              </a:extLst>
            </p:cNvPr>
            <p:cNvSpPr>
              <a:spLocks noChangeArrowheads="1"/>
            </p:cNvSpPr>
            <p:nvPr/>
          </p:nvSpPr>
          <p:spPr bwMode="auto">
            <a:xfrm>
              <a:off x="11797979" y="406606"/>
              <a:ext cx="102441" cy="94991"/>
            </a:xfrm>
            <a:custGeom>
              <a:avLst/>
              <a:gdLst>
                <a:gd name="T0" fmla="*/ 130 w 243"/>
                <a:gd name="T1" fmla="*/ 0 h 226"/>
                <a:gd name="T2" fmla="*/ 113 w 243"/>
                <a:gd name="T3" fmla="*/ 0 h 226"/>
                <a:gd name="T4" fmla="*/ 0 w 243"/>
                <a:gd name="T5" fmla="*/ 112 h 226"/>
                <a:gd name="T6" fmla="*/ 113 w 243"/>
                <a:gd name="T7" fmla="*/ 225 h 226"/>
                <a:gd name="T8" fmla="*/ 130 w 243"/>
                <a:gd name="T9" fmla="*/ 225 h 226"/>
                <a:gd name="T10" fmla="*/ 242 w 243"/>
                <a:gd name="T11" fmla="*/ 112 h 226"/>
                <a:gd name="T12" fmla="*/ 130 w 243"/>
                <a:gd name="T13" fmla="*/ 0 h 226"/>
                <a:gd name="T14" fmla="*/ 127 w 243"/>
                <a:gd name="T15" fmla="*/ 183 h 226"/>
                <a:gd name="T16" fmla="*/ 115 w 243"/>
                <a:gd name="T17" fmla="*/ 183 h 226"/>
                <a:gd name="T18" fmla="*/ 59 w 243"/>
                <a:gd name="T19" fmla="*/ 115 h 226"/>
                <a:gd name="T20" fmla="*/ 115 w 243"/>
                <a:gd name="T21" fmla="*/ 47 h 226"/>
                <a:gd name="T22" fmla="*/ 127 w 243"/>
                <a:gd name="T23" fmla="*/ 47 h 226"/>
                <a:gd name="T24" fmla="*/ 183 w 243"/>
                <a:gd name="T25" fmla="*/ 115 h 226"/>
                <a:gd name="T26" fmla="*/ 127 w 243"/>
                <a:gd name="T27" fmla="*/ 18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226">
                  <a:moveTo>
                    <a:pt x="130" y="0"/>
                  </a:moveTo>
                  <a:lnTo>
                    <a:pt x="113" y="0"/>
                  </a:lnTo>
                  <a:cubicBezTo>
                    <a:pt x="48" y="0"/>
                    <a:pt x="0" y="47"/>
                    <a:pt x="0" y="112"/>
                  </a:cubicBezTo>
                  <a:cubicBezTo>
                    <a:pt x="0" y="180"/>
                    <a:pt x="45" y="225"/>
                    <a:pt x="113" y="225"/>
                  </a:cubicBezTo>
                  <a:lnTo>
                    <a:pt x="130" y="225"/>
                  </a:lnTo>
                  <a:cubicBezTo>
                    <a:pt x="194" y="225"/>
                    <a:pt x="242" y="177"/>
                    <a:pt x="242" y="112"/>
                  </a:cubicBezTo>
                  <a:cubicBezTo>
                    <a:pt x="240" y="47"/>
                    <a:pt x="194" y="0"/>
                    <a:pt x="130" y="0"/>
                  </a:cubicBezTo>
                  <a:close/>
                  <a:moveTo>
                    <a:pt x="127" y="183"/>
                  </a:moveTo>
                  <a:lnTo>
                    <a:pt x="115" y="183"/>
                  </a:lnTo>
                  <a:cubicBezTo>
                    <a:pt x="79" y="183"/>
                    <a:pt x="59" y="152"/>
                    <a:pt x="59" y="115"/>
                  </a:cubicBezTo>
                  <a:cubicBezTo>
                    <a:pt x="59" y="75"/>
                    <a:pt x="79" y="47"/>
                    <a:pt x="115" y="47"/>
                  </a:cubicBezTo>
                  <a:lnTo>
                    <a:pt x="127" y="47"/>
                  </a:lnTo>
                  <a:cubicBezTo>
                    <a:pt x="163" y="47"/>
                    <a:pt x="183" y="78"/>
                    <a:pt x="183" y="115"/>
                  </a:cubicBezTo>
                  <a:cubicBezTo>
                    <a:pt x="183" y="152"/>
                    <a:pt x="163" y="183"/>
                    <a:pt x="127" y="183"/>
                  </a:cubicBez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56" name="Freeform 11">
              <a:extLst>
                <a:ext uri="{FF2B5EF4-FFF2-40B4-BE49-F238E27FC236}">
                  <a16:creationId xmlns:a16="http://schemas.microsoft.com/office/drawing/2014/main" id="{B73CE484-0662-8946-B6DE-D8A5C29382F2}"/>
                </a:ext>
              </a:extLst>
            </p:cNvPr>
            <p:cNvSpPr>
              <a:spLocks noChangeArrowheads="1"/>
            </p:cNvSpPr>
            <p:nvPr/>
          </p:nvSpPr>
          <p:spPr bwMode="auto">
            <a:xfrm>
              <a:off x="11425468" y="410332"/>
              <a:ext cx="85678" cy="93127"/>
            </a:xfrm>
            <a:custGeom>
              <a:avLst/>
              <a:gdLst>
                <a:gd name="T0" fmla="*/ 6 w 204"/>
                <a:gd name="T1" fmla="*/ 33 h 220"/>
                <a:gd name="T2" fmla="*/ 26 w 204"/>
                <a:gd name="T3" fmla="*/ 50 h 220"/>
                <a:gd name="T4" fmla="*/ 76 w 204"/>
                <a:gd name="T5" fmla="*/ 50 h 220"/>
                <a:gd name="T6" fmla="*/ 76 w 204"/>
                <a:gd name="T7" fmla="*/ 219 h 220"/>
                <a:gd name="T8" fmla="*/ 130 w 204"/>
                <a:gd name="T9" fmla="*/ 219 h 220"/>
                <a:gd name="T10" fmla="*/ 130 w 204"/>
                <a:gd name="T11" fmla="*/ 50 h 220"/>
                <a:gd name="T12" fmla="*/ 178 w 204"/>
                <a:gd name="T13" fmla="*/ 50 h 220"/>
                <a:gd name="T14" fmla="*/ 198 w 204"/>
                <a:gd name="T15" fmla="*/ 33 h 220"/>
                <a:gd name="T16" fmla="*/ 203 w 204"/>
                <a:gd name="T17" fmla="*/ 0 h 220"/>
                <a:gd name="T18" fmla="*/ 0 w 204"/>
                <a:gd name="T19" fmla="*/ 0 h 220"/>
                <a:gd name="T20" fmla="*/ 6 w 204"/>
                <a:gd name="T21" fmla="*/ 33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220">
                  <a:moveTo>
                    <a:pt x="6" y="33"/>
                  </a:moveTo>
                  <a:cubicBezTo>
                    <a:pt x="9" y="41"/>
                    <a:pt x="17" y="50"/>
                    <a:pt x="26" y="50"/>
                  </a:cubicBezTo>
                  <a:lnTo>
                    <a:pt x="76" y="50"/>
                  </a:lnTo>
                  <a:lnTo>
                    <a:pt x="76" y="219"/>
                  </a:lnTo>
                  <a:lnTo>
                    <a:pt x="130" y="219"/>
                  </a:lnTo>
                  <a:lnTo>
                    <a:pt x="130" y="50"/>
                  </a:lnTo>
                  <a:lnTo>
                    <a:pt x="178" y="50"/>
                  </a:lnTo>
                  <a:cubicBezTo>
                    <a:pt x="187" y="50"/>
                    <a:pt x="195" y="41"/>
                    <a:pt x="198" y="33"/>
                  </a:cubicBezTo>
                  <a:lnTo>
                    <a:pt x="203" y="0"/>
                  </a:lnTo>
                  <a:lnTo>
                    <a:pt x="0" y="0"/>
                  </a:lnTo>
                  <a:lnTo>
                    <a:pt x="6" y="33"/>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57" name="Freeform 12">
              <a:extLst>
                <a:ext uri="{FF2B5EF4-FFF2-40B4-BE49-F238E27FC236}">
                  <a16:creationId xmlns:a16="http://schemas.microsoft.com/office/drawing/2014/main" id="{0D578FEA-8D9B-614F-AA82-30C3FBF5BAA5}"/>
                </a:ext>
              </a:extLst>
            </p:cNvPr>
            <p:cNvSpPr>
              <a:spLocks noChangeArrowheads="1"/>
            </p:cNvSpPr>
            <p:nvPr/>
          </p:nvSpPr>
          <p:spPr bwMode="auto">
            <a:xfrm>
              <a:off x="12116476" y="410332"/>
              <a:ext cx="89403" cy="91266"/>
            </a:xfrm>
            <a:custGeom>
              <a:avLst/>
              <a:gdLst>
                <a:gd name="T0" fmla="*/ 158 w 210"/>
                <a:gd name="T1" fmla="*/ 86 h 217"/>
                <a:gd name="T2" fmla="*/ 54 w 210"/>
                <a:gd name="T3" fmla="*/ 86 h 217"/>
                <a:gd name="T4" fmla="*/ 54 w 210"/>
                <a:gd name="T5" fmla="*/ 0 h 217"/>
                <a:gd name="T6" fmla="*/ 0 w 210"/>
                <a:gd name="T7" fmla="*/ 0 h 217"/>
                <a:gd name="T8" fmla="*/ 0 w 210"/>
                <a:gd name="T9" fmla="*/ 216 h 217"/>
                <a:gd name="T10" fmla="*/ 54 w 210"/>
                <a:gd name="T11" fmla="*/ 216 h 217"/>
                <a:gd name="T12" fmla="*/ 54 w 210"/>
                <a:gd name="T13" fmla="*/ 131 h 217"/>
                <a:gd name="T14" fmla="*/ 158 w 210"/>
                <a:gd name="T15" fmla="*/ 131 h 217"/>
                <a:gd name="T16" fmla="*/ 158 w 210"/>
                <a:gd name="T17" fmla="*/ 216 h 217"/>
                <a:gd name="T18" fmla="*/ 209 w 210"/>
                <a:gd name="T19" fmla="*/ 216 h 217"/>
                <a:gd name="T20" fmla="*/ 209 w 210"/>
                <a:gd name="T21" fmla="*/ 0 h 217"/>
                <a:gd name="T22" fmla="*/ 158 w 210"/>
                <a:gd name="T23" fmla="*/ 0 h 217"/>
                <a:gd name="T24" fmla="*/ 158 w 210"/>
                <a:gd name="T25" fmla="*/ 8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 h="217">
                  <a:moveTo>
                    <a:pt x="158" y="86"/>
                  </a:moveTo>
                  <a:lnTo>
                    <a:pt x="54" y="86"/>
                  </a:lnTo>
                  <a:lnTo>
                    <a:pt x="54" y="0"/>
                  </a:lnTo>
                  <a:lnTo>
                    <a:pt x="0" y="0"/>
                  </a:lnTo>
                  <a:lnTo>
                    <a:pt x="0" y="216"/>
                  </a:lnTo>
                  <a:lnTo>
                    <a:pt x="54" y="216"/>
                  </a:lnTo>
                  <a:lnTo>
                    <a:pt x="54" y="131"/>
                  </a:lnTo>
                  <a:lnTo>
                    <a:pt x="158" y="131"/>
                  </a:lnTo>
                  <a:lnTo>
                    <a:pt x="158" y="216"/>
                  </a:lnTo>
                  <a:lnTo>
                    <a:pt x="209" y="216"/>
                  </a:lnTo>
                  <a:lnTo>
                    <a:pt x="209" y="0"/>
                  </a:lnTo>
                  <a:lnTo>
                    <a:pt x="158" y="0"/>
                  </a:lnTo>
                  <a:lnTo>
                    <a:pt x="158" y="86"/>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58" name="Freeform 13">
              <a:extLst>
                <a:ext uri="{FF2B5EF4-FFF2-40B4-BE49-F238E27FC236}">
                  <a16:creationId xmlns:a16="http://schemas.microsoft.com/office/drawing/2014/main" id="{8334B2E1-35CF-5946-98E2-29B9CD5AC415}"/>
                </a:ext>
              </a:extLst>
            </p:cNvPr>
            <p:cNvSpPr>
              <a:spLocks noChangeArrowheads="1"/>
            </p:cNvSpPr>
            <p:nvPr/>
          </p:nvSpPr>
          <p:spPr bwMode="auto">
            <a:xfrm>
              <a:off x="11604273" y="406618"/>
              <a:ext cx="100578" cy="94991"/>
            </a:xfrm>
            <a:custGeom>
              <a:avLst/>
              <a:gdLst>
                <a:gd name="T0" fmla="*/ 115 w 238"/>
                <a:gd name="T1" fmla="*/ 0 h 226"/>
                <a:gd name="T2" fmla="*/ 36 w 238"/>
                <a:gd name="T3" fmla="*/ 61 h 226"/>
                <a:gd name="T4" fmla="*/ 0 w 238"/>
                <a:gd name="T5" fmla="*/ 225 h 226"/>
                <a:gd name="T6" fmla="*/ 39 w 238"/>
                <a:gd name="T7" fmla="*/ 225 h 226"/>
                <a:gd name="T8" fmla="*/ 59 w 238"/>
                <a:gd name="T9" fmla="*/ 208 h 226"/>
                <a:gd name="T10" fmla="*/ 67 w 238"/>
                <a:gd name="T11" fmla="*/ 174 h 226"/>
                <a:gd name="T12" fmla="*/ 169 w 238"/>
                <a:gd name="T13" fmla="*/ 174 h 226"/>
                <a:gd name="T14" fmla="*/ 178 w 238"/>
                <a:gd name="T15" fmla="*/ 208 h 226"/>
                <a:gd name="T16" fmla="*/ 197 w 238"/>
                <a:gd name="T17" fmla="*/ 225 h 226"/>
                <a:gd name="T18" fmla="*/ 237 w 238"/>
                <a:gd name="T19" fmla="*/ 225 h 226"/>
                <a:gd name="T20" fmla="*/ 200 w 238"/>
                <a:gd name="T21" fmla="*/ 61 h 226"/>
                <a:gd name="T22" fmla="*/ 115 w 238"/>
                <a:gd name="T23" fmla="*/ 0 h 226"/>
                <a:gd name="T24" fmla="*/ 76 w 238"/>
                <a:gd name="T25" fmla="*/ 129 h 226"/>
                <a:gd name="T26" fmla="*/ 87 w 238"/>
                <a:gd name="T27" fmla="*/ 73 h 226"/>
                <a:gd name="T28" fmla="*/ 115 w 238"/>
                <a:gd name="T29" fmla="*/ 50 h 226"/>
                <a:gd name="T30" fmla="*/ 144 w 238"/>
                <a:gd name="T31" fmla="*/ 73 h 226"/>
                <a:gd name="T32" fmla="*/ 155 w 238"/>
                <a:gd name="T33" fmla="*/ 129 h 226"/>
                <a:gd name="T34" fmla="*/ 76 w 238"/>
                <a:gd name="T35" fmla="*/ 12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226">
                  <a:moveTo>
                    <a:pt x="115" y="0"/>
                  </a:moveTo>
                  <a:cubicBezTo>
                    <a:pt x="67" y="0"/>
                    <a:pt x="42" y="26"/>
                    <a:pt x="36" y="61"/>
                  </a:cubicBezTo>
                  <a:lnTo>
                    <a:pt x="0" y="225"/>
                  </a:lnTo>
                  <a:lnTo>
                    <a:pt x="39" y="225"/>
                  </a:lnTo>
                  <a:cubicBezTo>
                    <a:pt x="48" y="225"/>
                    <a:pt x="56" y="219"/>
                    <a:pt x="59" y="208"/>
                  </a:cubicBezTo>
                  <a:lnTo>
                    <a:pt x="67" y="174"/>
                  </a:lnTo>
                  <a:lnTo>
                    <a:pt x="169" y="174"/>
                  </a:lnTo>
                  <a:lnTo>
                    <a:pt x="178" y="208"/>
                  </a:lnTo>
                  <a:cubicBezTo>
                    <a:pt x="180" y="216"/>
                    <a:pt x="189" y="225"/>
                    <a:pt x="197" y="225"/>
                  </a:cubicBezTo>
                  <a:lnTo>
                    <a:pt x="237" y="225"/>
                  </a:lnTo>
                  <a:lnTo>
                    <a:pt x="200" y="61"/>
                  </a:lnTo>
                  <a:cubicBezTo>
                    <a:pt x="189" y="26"/>
                    <a:pt x="166" y="0"/>
                    <a:pt x="115" y="0"/>
                  </a:cubicBezTo>
                  <a:close/>
                  <a:moveTo>
                    <a:pt x="76" y="129"/>
                  </a:moveTo>
                  <a:lnTo>
                    <a:pt x="87" y="73"/>
                  </a:lnTo>
                  <a:cubicBezTo>
                    <a:pt x="90" y="64"/>
                    <a:pt x="95" y="50"/>
                    <a:pt x="115" y="50"/>
                  </a:cubicBezTo>
                  <a:cubicBezTo>
                    <a:pt x="134" y="50"/>
                    <a:pt x="141" y="64"/>
                    <a:pt x="144" y="73"/>
                  </a:cubicBezTo>
                  <a:lnTo>
                    <a:pt x="155" y="129"/>
                  </a:lnTo>
                  <a:lnTo>
                    <a:pt x="76" y="129"/>
                  </a:ln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59" name="Freeform 14">
              <a:extLst>
                <a:ext uri="{FF2B5EF4-FFF2-40B4-BE49-F238E27FC236}">
                  <a16:creationId xmlns:a16="http://schemas.microsoft.com/office/drawing/2014/main" id="{BE3D2A2A-0CCC-BE4B-B437-F50D8079C848}"/>
                </a:ext>
              </a:extLst>
            </p:cNvPr>
            <p:cNvSpPr>
              <a:spLocks noChangeArrowheads="1"/>
            </p:cNvSpPr>
            <p:nvPr/>
          </p:nvSpPr>
          <p:spPr bwMode="auto">
            <a:xfrm>
              <a:off x="12006585" y="406622"/>
              <a:ext cx="100578" cy="94991"/>
            </a:xfrm>
            <a:custGeom>
              <a:avLst/>
              <a:gdLst>
                <a:gd name="T0" fmla="*/ 116 w 238"/>
                <a:gd name="T1" fmla="*/ 0 h 226"/>
                <a:gd name="T2" fmla="*/ 37 w 238"/>
                <a:gd name="T3" fmla="*/ 61 h 226"/>
                <a:gd name="T4" fmla="*/ 0 w 238"/>
                <a:gd name="T5" fmla="*/ 225 h 226"/>
                <a:gd name="T6" fmla="*/ 40 w 238"/>
                <a:gd name="T7" fmla="*/ 225 h 226"/>
                <a:gd name="T8" fmla="*/ 60 w 238"/>
                <a:gd name="T9" fmla="*/ 208 h 226"/>
                <a:gd name="T10" fmla="*/ 68 w 238"/>
                <a:gd name="T11" fmla="*/ 174 h 226"/>
                <a:gd name="T12" fmla="*/ 170 w 238"/>
                <a:gd name="T13" fmla="*/ 174 h 226"/>
                <a:gd name="T14" fmla="*/ 178 w 238"/>
                <a:gd name="T15" fmla="*/ 208 h 226"/>
                <a:gd name="T16" fmla="*/ 198 w 238"/>
                <a:gd name="T17" fmla="*/ 225 h 226"/>
                <a:gd name="T18" fmla="*/ 237 w 238"/>
                <a:gd name="T19" fmla="*/ 225 h 226"/>
                <a:gd name="T20" fmla="*/ 201 w 238"/>
                <a:gd name="T21" fmla="*/ 61 h 226"/>
                <a:gd name="T22" fmla="*/ 116 w 238"/>
                <a:gd name="T23" fmla="*/ 0 h 226"/>
                <a:gd name="T24" fmla="*/ 77 w 238"/>
                <a:gd name="T25" fmla="*/ 129 h 226"/>
                <a:gd name="T26" fmla="*/ 88 w 238"/>
                <a:gd name="T27" fmla="*/ 73 h 226"/>
                <a:gd name="T28" fmla="*/ 116 w 238"/>
                <a:gd name="T29" fmla="*/ 50 h 226"/>
                <a:gd name="T30" fmla="*/ 144 w 238"/>
                <a:gd name="T31" fmla="*/ 73 h 226"/>
                <a:gd name="T32" fmla="*/ 156 w 238"/>
                <a:gd name="T33" fmla="*/ 129 h 226"/>
                <a:gd name="T34" fmla="*/ 77 w 238"/>
                <a:gd name="T35" fmla="*/ 12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226">
                  <a:moveTo>
                    <a:pt x="116" y="0"/>
                  </a:moveTo>
                  <a:cubicBezTo>
                    <a:pt x="68" y="0"/>
                    <a:pt x="43" y="26"/>
                    <a:pt x="37" y="61"/>
                  </a:cubicBezTo>
                  <a:lnTo>
                    <a:pt x="0" y="225"/>
                  </a:lnTo>
                  <a:lnTo>
                    <a:pt x="40" y="225"/>
                  </a:lnTo>
                  <a:cubicBezTo>
                    <a:pt x="48" y="225"/>
                    <a:pt x="57" y="219"/>
                    <a:pt x="60" y="208"/>
                  </a:cubicBezTo>
                  <a:lnTo>
                    <a:pt x="68" y="174"/>
                  </a:lnTo>
                  <a:lnTo>
                    <a:pt x="170" y="174"/>
                  </a:lnTo>
                  <a:lnTo>
                    <a:pt x="178" y="208"/>
                  </a:lnTo>
                  <a:cubicBezTo>
                    <a:pt x="181" y="216"/>
                    <a:pt x="189" y="225"/>
                    <a:pt x="198" y="225"/>
                  </a:cubicBezTo>
                  <a:lnTo>
                    <a:pt x="237" y="225"/>
                  </a:lnTo>
                  <a:lnTo>
                    <a:pt x="201" y="61"/>
                  </a:lnTo>
                  <a:cubicBezTo>
                    <a:pt x="189" y="26"/>
                    <a:pt x="167" y="0"/>
                    <a:pt x="116" y="0"/>
                  </a:cubicBezTo>
                  <a:close/>
                  <a:moveTo>
                    <a:pt x="77" y="129"/>
                  </a:moveTo>
                  <a:lnTo>
                    <a:pt x="88" y="73"/>
                  </a:lnTo>
                  <a:cubicBezTo>
                    <a:pt x="91" y="64"/>
                    <a:pt x="96" y="50"/>
                    <a:pt x="116" y="50"/>
                  </a:cubicBezTo>
                  <a:cubicBezTo>
                    <a:pt x="136" y="50"/>
                    <a:pt x="141" y="64"/>
                    <a:pt x="144" y="73"/>
                  </a:cubicBezTo>
                  <a:lnTo>
                    <a:pt x="156" y="129"/>
                  </a:lnTo>
                  <a:lnTo>
                    <a:pt x="77" y="129"/>
                  </a:ln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60" name="Freeform 15">
              <a:extLst>
                <a:ext uri="{FF2B5EF4-FFF2-40B4-BE49-F238E27FC236}">
                  <a16:creationId xmlns:a16="http://schemas.microsoft.com/office/drawing/2014/main" id="{D4AC239E-3D6C-C144-9C74-9332EAFBF1BC}"/>
                </a:ext>
              </a:extLst>
            </p:cNvPr>
            <p:cNvSpPr>
              <a:spLocks noChangeArrowheads="1"/>
            </p:cNvSpPr>
            <p:nvPr/>
          </p:nvSpPr>
          <p:spPr bwMode="auto">
            <a:xfrm>
              <a:off x="11343516" y="410358"/>
              <a:ext cx="89403" cy="93128"/>
            </a:xfrm>
            <a:custGeom>
              <a:avLst/>
              <a:gdLst>
                <a:gd name="T0" fmla="*/ 183 w 212"/>
                <a:gd name="T1" fmla="*/ 165 h 220"/>
                <a:gd name="T2" fmla="*/ 107 w 212"/>
                <a:gd name="T3" fmla="*/ 165 h 220"/>
                <a:gd name="T4" fmla="*/ 53 w 212"/>
                <a:gd name="T5" fmla="*/ 106 h 220"/>
                <a:gd name="T6" fmla="*/ 107 w 212"/>
                <a:gd name="T7" fmla="*/ 47 h 220"/>
                <a:gd name="T8" fmla="*/ 158 w 212"/>
                <a:gd name="T9" fmla="*/ 47 h 220"/>
                <a:gd name="T10" fmla="*/ 177 w 212"/>
                <a:gd name="T11" fmla="*/ 32 h 220"/>
                <a:gd name="T12" fmla="*/ 186 w 212"/>
                <a:gd name="T13" fmla="*/ 0 h 220"/>
                <a:gd name="T14" fmla="*/ 107 w 212"/>
                <a:gd name="T15" fmla="*/ 0 h 220"/>
                <a:gd name="T16" fmla="*/ 0 w 212"/>
                <a:gd name="T17" fmla="*/ 109 h 220"/>
                <a:gd name="T18" fmla="*/ 107 w 212"/>
                <a:gd name="T19" fmla="*/ 219 h 220"/>
                <a:gd name="T20" fmla="*/ 211 w 212"/>
                <a:gd name="T21" fmla="*/ 219 h 220"/>
                <a:gd name="T22" fmla="*/ 211 w 212"/>
                <a:gd name="T23" fmla="*/ 219 h 220"/>
                <a:gd name="T24" fmla="*/ 203 w 212"/>
                <a:gd name="T25" fmla="*/ 185 h 220"/>
                <a:gd name="T26" fmla="*/ 183 w 212"/>
                <a:gd name="T27" fmla="*/ 16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220">
                  <a:moveTo>
                    <a:pt x="183" y="165"/>
                  </a:moveTo>
                  <a:lnTo>
                    <a:pt x="107" y="165"/>
                  </a:lnTo>
                  <a:cubicBezTo>
                    <a:pt x="73" y="165"/>
                    <a:pt x="53" y="140"/>
                    <a:pt x="53" y="106"/>
                  </a:cubicBezTo>
                  <a:cubicBezTo>
                    <a:pt x="53" y="72"/>
                    <a:pt x="73" y="47"/>
                    <a:pt x="107" y="47"/>
                  </a:cubicBezTo>
                  <a:lnTo>
                    <a:pt x="158" y="47"/>
                  </a:lnTo>
                  <a:cubicBezTo>
                    <a:pt x="166" y="47"/>
                    <a:pt x="175" y="41"/>
                    <a:pt x="177" y="32"/>
                  </a:cubicBezTo>
                  <a:lnTo>
                    <a:pt x="186" y="0"/>
                  </a:lnTo>
                  <a:lnTo>
                    <a:pt x="107" y="0"/>
                  </a:lnTo>
                  <a:cubicBezTo>
                    <a:pt x="45" y="0"/>
                    <a:pt x="0" y="44"/>
                    <a:pt x="0" y="109"/>
                  </a:cubicBezTo>
                  <a:cubicBezTo>
                    <a:pt x="0" y="174"/>
                    <a:pt x="45" y="219"/>
                    <a:pt x="107" y="219"/>
                  </a:cubicBezTo>
                  <a:lnTo>
                    <a:pt x="211" y="219"/>
                  </a:lnTo>
                  <a:lnTo>
                    <a:pt x="211" y="219"/>
                  </a:lnTo>
                  <a:lnTo>
                    <a:pt x="203" y="185"/>
                  </a:lnTo>
                  <a:cubicBezTo>
                    <a:pt x="200" y="171"/>
                    <a:pt x="191" y="165"/>
                    <a:pt x="183" y="165"/>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61" name="Freeform 16">
              <a:extLst>
                <a:ext uri="{FF2B5EF4-FFF2-40B4-BE49-F238E27FC236}">
                  <a16:creationId xmlns:a16="http://schemas.microsoft.com/office/drawing/2014/main" id="{2A610764-5EB3-B34C-A556-3BC9DCCD7B4F}"/>
                </a:ext>
              </a:extLst>
            </p:cNvPr>
            <p:cNvSpPr>
              <a:spLocks noChangeArrowheads="1"/>
            </p:cNvSpPr>
            <p:nvPr/>
          </p:nvSpPr>
          <p:spPr bwMode="auto">
            <a:xfrm>
              <a:off x="11516734" y="410353"/>
              <a:ext cx="89403" cy="93128"/>
            </a:xfrm>
            <a:custGeom>
              <a:avLst/>
              <a:gdLst>
                <a:gd name="T0" fmla="*/ 130 w 212"/>
                <a:gd name="T1" fmla="*/ 0 h 220"/>
                <a:gd name="T2" fmla="*/ 17 w 212"/>
                <a:gd name="T3" fmla="*/ 0 h 220"/>
                <a:gd name="T4" fmla="*/ 0 w 212"/>
                <a:gd name="T5" fmla="*/ 17 h 220"/>
                <a:gd name="T6" fmla="*/ 0 w 212"/>
                <a:gd name="T7" fmla="*/ 219 h 220"/>
                <a:gd name="T8" fmla="*/ 53 w 212"/>
                <a:gd name="T9" fmla="*/ 219 h 220"/>
                <a:gd name="T10" fmla="*/ 53 w 212"/>
                <a:gd name="T11" fmla="*/ 162 h 220"/>
                <a:gd name="T12" fmla="*/ 130 w 212"/>
                <a:gd name="T13" fmla="*/ 162 h 220"/>
                <a:gd name="T14" fmla="*/ 211 w 212"/>
                <a:gd name="T15" fmla="*/ 81 h 220"/>
                <a:gd name="T16" fmla="*/ 130 w 212"/>
                <a:gd name="T17" fmla="*/ 0 h 220"/>
                <a:gd name="T18" fmla="*/ 130 w 212"/>
                <a:gd name="T19" fmla="*/ 112 h 220"/>
                <a:gd name="T20" fmla="*/ 53 w 212"/>
                <a:gd name="T21" fmla="*/ 112 h 220"/>
                <a:gd name="T22" fmla="*/ 53 w 212"/>
                <a:gd name="T23" fmla="*/ 47 h 220"/>
                <a:gd name="T24" fmla="*/ 130 w 212"/>
                <a:gd name="T25" fmla="*/ 47 h 220"/>
                <a:gd name="T26" fmla="*/ 158 w 212"/>
                <a:gd name="T27" fmla="*/ 78 h 220"/>
                <a:gd name="T28" fmla="*/ 130 w 212"/>
                <a:gd name="T29" fmla="*/ 11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2" h="220">
                  <a:moveTo>
                    <a:pt x="130" y="0"/>
                  </a:moveTo>
                  <a:lnTo>
                    <a:pt x="17" y="0"/>
                  </a:lnTo>
                  <a:cubicBezTo>
                    <a:pt x="8" y="0"/>
                    <a:pt x="0" y="8"/>
                    <a:pt x="0" y="17"/>
                  </a:cubicBezTo>
                  <a:lnTo>
                    <a:pt x="0" y="219"/>
                  </a:lnTo>
                  <a:lnTo>
                    <a:pt x="53" y="219"/>
                  </a:lnTo>
                  <a:lnTo>
                    <a:pt x="53" y="162"/>
                  </a:lnTo>
                  <a:lnTo>
                    <a:pt x="130" y="162"/>
                  </a:lnTo>
                  <a:cubicBezTo>
                    <a:pt x="180" y="162"/>
                    <a:pt x="211" y="129"/>
                    <a:pt x="211" y="81"/>
                  </a:cubicBezTo>
                  <a:cubicBezTo>
                    <a:pt x="211" y="33"/>
                    <a:pt x="178" y="0"/>
                    <a:pt x="130" y="0"/>
                  </a:cubicBezTo>
                  <a:close/>
                  <a:moveTo>
                    <a:pt x="130" y="112"/>
                  </a:moveTo>
                  <a:lnTo>
                    <a:pt x="53" y="112"/>
                  </a:lnTo>
                  <a:lnTo>
                    <a:pt x="53" y="47"/>
                  </a:lnTo>
                  <a:lnTo>
                    <a:pt x="130" y="47"/>
                  </a:lnTo>
                  <a:cubicBezTo>
                    <a:pt x="144" y="47"/>
                    <a:pt x="158" y="58"/>
                    <a:pt x="158" y="78"/>
                  </a:cubicBezTo>
                  <a:cubicBezTo>
                    <a:pt x="158" y="100"/>
                    <a:pt x="144" y="112"/>
                    <a:pt x="130" y="112"/>
                  </a:cubicBez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62" name="Freeform 17">
              <a:extLst>
                <a:ext uri="{FF2B5EF4-FFF2-40B4-BE49-F238E27FC236}">
                  <a16:creationId xmlns:a16="http://schemas.microsoft.com/office/drawing/2014/main" id="{51D59CCC-7785-B043-88D3-AFEF525E5F90}"/>
                </a:ext>
              </a:extLst>
            </p:cNvPr>
            <p:cNvSpPr>
              <a:spLocks noChangeArrowheads="1"/>
            </p:cNvSpPr>
            <p:nvPr/>
          </p:nvSpPr>
          <p:spPr bwMode="auto">
            <a:xfrm>
              <a:off x="12325081" y="408493"/>
              <a:ext cx="81952" cy="93128"/>
            </a:xfrm>
            <a:custGeom>
              <a:avLst/>
              <a:gdLst>
                <a:gd name="T0" fmla="*/ 166 w 196"/>
                <a:gd name="T1" fmla="*/ 47 h 220"/>
                <a:gd name="T2" fmla="*/ 186 w 196"/>
                <a:gd name="T3" fmla="*/ 31 h 220"/>
                <a:gd name="T4" fmla="*/ 195 w 196"/>
                <a:gd name="T5" fmla="*/ 0 h 220"/>
                <a:gd name="T6" fmla="*/ 17 w 196"/>
                <a:gd name="T7" fmla="*/ 0 h 220"/>
                <a:gd name="T8" fmla="*/ 0 w 196"/>
                <a:gd name="T9" fmla="*/ 17 h 220"/>
                <a:gd name="T10" fmla="*/ 0 w 196"/>
                <a:gd name="T11" fmla="*/ 202 h 220"/>
                <a:gd name="T12" fmla="*/ 17 w 196"/>
                <a:gd name="T13" fmla="*/ 219 h 220"/>
                <a:gd name="T14" fmla="*/ 195 w 196"/>
                <a:gd name="T15" fmla="*/ 219 h 220"/>
                <a:gd name="T16" fmla="*/ 186 w 196"/>
                <a:gd name="T17" fmla="*/ 188 h 220"/>
                <a:gd name="T18" fmla="*/ 166 w 196"/>
                <a:gd name="T19" fmla="*/ 171 h 220"/>
                <a:gd name="T20" fmla="*/ 51 w 196"/>
                <a:gd name="T21" fmla="*/ 171 h 220"/>
                <a:gd name="T22" fmla="*/ 51 w 196"/>
                <a:gd name="T23" fmla="*/ 129 h 220"/>
                <a:gd name="T24" fmla="*/ 175 w 196"/>
                <a:gd name="T25" fmla="*/ 129 h 220"/>
                <a:gd name="T26" fmla="*/ 175 w 196"/>
                <a:gd name="T27" fmla="*/ 86 h 220"/>
                <a:gd name="T28" fmla="*/ 51 w 196"/>
                <a:gd name="T29" fmla="*/ 86 h 220"/>
                <a:gd name="T30" fmla="*/ 51 w 196"/>
                <a:gd name="T31" fmla="*/ 44 h 220"/>
                <a:gd name="T32" fmla="*/ 166 w 196"/>
                <a:gd name="T33" fmla="*/ 44 h 220"/>
                <a:gd name="T34" fmla="*/ 166 w 196"/>
                <a:gd name="T35" fmla="*/ 47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6" h="220">
                  <a:moveTo>
                    <a:pt x="166" y="47"/>
                  </a:moveTo>
                  <a:cubicBezTo>
                    <a:pt x="175" y="47"/>
                    <a:pt x="183" y="44"/>
                    <a:pt x="186" y="31"/>
                  </a:cubicBezTo>
                  <a:lnTo>
                    <a:pt x="195" y="0"/>
                  </a:lnTo>
                  <a:lnTo>
                    <a:pt x="17" y="0"/>
                  </a:lnTo>
                  <a:cubicBezTo>
                    <a:pt x="8" y="0"/>
                    <a:pt x="0" y="8"/>
                    <a:pt x="0" y="17"/>
                  </a:cubicBezTo>
                  <a:lnTo>
                    <a:pt x="0" y="202"/>
                  </a:lnTo>
                  <a:cubicBezTo>
                    <a:pt x="0" y="211"/>
                    <a:pt x="8" y="219"/>
                    <a:pt x="17" y="219"/>
                  </a:cubicBezTo>
                  <a:lnTo>
                    <a:pt x="195" y="219"/>
                  </a:lnTo>
                  <a:lnTo>
                    <a:pt x="186" y="188"/>
                  </a:lnTo>
                  <a:cubicBezTo>
                    <a:pt x="183" y="177"/>
                    <a:pt x="175" y="171"/>
                    <a:pt x="166" y="171"/>
                  </a:cubicBezTo>
                  <a:lnTo>
                    <a:pt x="51" y="171"/>
                  </a:lnTo>
                  <a:lnTo>
                    <a:pt x="51" y="129"/>
                  </a:lnTo>
                  <a:lnTo>
                    <a:pt x="175" y="129"/>
                  </a:lnTo>
                  <a:lnTo>
                    <a:pt x="175" y="86"/>
                  </a:lnTo>
                  <a:lnTo>
                    <a:pt x="51" y="86"/>
                  </a:lnTo>
                  <a:lnTo>
                    <a:pt x="51" y="44"/>
                  </a:lnTo>
                  <a:lnTo>
                    <a:pt x="166" y="44"/>
                  </a:lnTo>
                  <a:lnTo>
                    <a:pt x="166" y="47"/>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63" name="Freeform 18">
              <a:extLst>
                <a:ext uri="{FF2B5EF4-FFF2-40B4-BE49-F238E27FC236}">
                  <a16:creationId xmlns:a16="http://schemas.microsoft.com/office/drawing/2014/main" id="{C44F0F04-943A-2545-802F-ACCE6133E1F3}"/>
                </a:ext>
              </a:extLst>
            </p:cNvPr>
            <p:cNvSpPr>
              <a:spLocks noChangeArrowheads="1"/>
            </p:cNvSpPr>
            <p:nvPr/>
          </p:nvSpPr>
          <p:spPr bwMode="auto">
            <a:xfrm>
              <a:off x="12218915" y="410357"/>
              <a:ext cx="89403" cy="91266"/>
            </a:xfrm>
            <a:custGeom>
              <a:avLst/>
              <a:gdLst>
                <a:gd name="T0" fmla="*/ 146 w 212"/>
                <a:gd name="T1" fmla="*/ 14 h 217"/>
                <a:gd name="T2" fmla="*/ 53 w 212"/>
                <a:gd name="T3" fmla="*/ 143 h 217"/>
                <a:gd name="T4" fmla="*/ 53 w 212"/>
                <a:gd name="T5" fmla="*/ 0 h 217"/>
                <a:gd name="T6" fmla="*/ 0 w 212"/>
                <a:gd name="T7" fmla="*/ 0 h 217"/>
                <a:gd name="T8" fmla="*/ 0 w 212"/>
                <a:gd name="T9" fmla="*/ 216 h 217"/>
                <a:gd name="T10" fmla="*/ 39 w 212"/>
                <a:gd name="T11" fmla="*/ 216 h 217"/>
                <a:gd name="T12" fmla="*/ 65 w 212"/>
                <a:gd name="T13" fmla="*/ 202 h 217"/>
                <a:gd name="T14" fmla="*/ 158 w 212"/>
                <a:gd name="T15" fmla="*/ 72 h 217"/>
                <a:gd name="T16" fmla="*/ 158 w 212"/>
                <a:gd name="T17" fmla="*/ 216 h 217"/>
                <a:gd name="T18" fmla="*/ 211 w 212"/>
                <a:gd name="T19" fmla="*/ 216 h 217"/>
                <a:gd name="T20" fmla="*/ 211 w 212"/>
                <a:gd name="T21" fmla="*/ 0 h 217"/>
                <a:gd name="T22" fmla="*/ 172 w 212"/>
                <a:gd name="T23" fmla="*/ 0 h 217"/>
                <a:gd name="T24" fmla="*/ 146 w 212"/>
                <a:gd name="T25" fmla="*/ 1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217">
                  <a:moveTo>
                    <a:pt x="146" y="14"/>
                  </a:moveTo>
                  <a:lnTo>
                    <a:pt x="53" y="143"/>
                  </a:lnTo>
                  <a:lnTo>
                    <a:pt x="53" y="0"/>
                  </a:lnTo>
                  <a:lnTo>
                    <a:pt x="0" y="0"/>
                  </a:lnTo>
                  <a:lnTo>
                    <a:pt x="0" y="216"/>
                  </a:lnTo>
                  <a:lnTo>
                    <a:pt x="39" y="216"/>
                  </a:lnTo>
                  <a:cubicBezTo>
                    <a:pt x="48" y="216"/>
                    <a:pt x="59" y="210"/>
                    <a:pt x="65" y="202"/>
                  </a:cubicBezTo>
                  <a:lnTo>
                    <a:pt x="158" y="72"/>
                  </a:lnTo>
                  <a:lnTo>
                    <a:pt x="158" y="216"/>
                  </a:lnTo>
                  <a:lnTo>
                    <a:pt x="211" y="216"/>
                  </a:lnTo>
                  <a:lnTo>
                    <a:pt x="211" y="0"/>
                  </a:lnTo>
                  <a:lnTo>
                    <a:pt x="172" y="0"/>
                  </a:lnTo>
                  <a:cubicBezTo>
                    <a:pt x="163" y="0"/>
                    <a:pt x="152" y="5"/>
                    <a:pt x="146" y="14"/>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64" name="Freeform 19">
              <a:extLst>
                <a:ext uri="{FF2B5EF4-FFF2-40B4-BE49-F238E27FC236}">
                  <a16:creationId xmlns:a16="http://schemas.microsoft.com/office/drawing/2014/main" id="{81DCE075-72FB-914E-A9DB-ACB7E2F53A41}"/>
                </a:ext>
              </a:extLst>
            </p:cNvPr>
            <p:cNvSpPr>
              <a:spLocks noChangeArrowheads="1"/>
            </p:cNvSpPr>
            <p:nvPr/>
          </p:nvSpPr>
          <p:spPr bwMode="auto">
            <a:xfrm>
              <a:off x="11701126" y="410356"/>
              <a:ext cx="102441" cy="91266"/>
            </a:xfrm>
            <a:custGeom>
              <a:avLst/>
              <a:gdLst>
                <a:gd name="T0" fmla="*/ 237 w 241"/>
                <a:gd name="T1" fmla="*/ 0 h 217"/>
                <a:gd name="T2" fmla="*/ 189 w 241"/>
                <a:gd name="T3" fmla="*/ 0 h 217"/>
                <a:gd name="T4" fmla="*/ 164 w 241"/>
                <a:gd name="T5" fmla="*/ 14 h 217"/>
                <a:gd name="T6" fmla="*/ 124 w 241"/>
                <a:gd name="T7" fmla="*/ 75 h 217"/>
                <a:gd name="T8" fmla="*/ 116 w 241"/>
                <a:gd name="T9" fmla="*/ 75 h 217"/>
                <a:gd name="T10" fmla="*/ 76 w 241"/>
                <a:gd name="T11" fmla="*/ 14 h 217"/>
                <a:gd name="T12" fmla="*/ 51 w 241"/>
                <a:gd name="T13" fmla="*/ 0 h 217"/>
                <a:gd name="T14" fmla="*/ 0 w 241"/>
                <a:gd name="T15" fmla="*/ 0 h 217"/>
                <a:gd name="T16" fmla="*/ 76 w 241"/>
                <a:gd name="T17" fmla="*/ 109 h 217"/>
                <a:gd name="T18" fmla="*/ 3 w 241"/>
                <a:gd name="T19" fmla="*/ 216 h 217"/>
                <a:gd name="T20" fmla="*/ 51 w 241"/>
                <a:gd name="T21" fmla="*/ 216 h 217"/>
                <a:gd name="T22" fmla="*/ 76 w 241"/>
                <a:gd name="T23" fmla="*/ 202 h 217"/>
                <a:gd name="T24" fmla="*/ 116 w 241"/>
                <a:gd name="T25" fmla="*/ 140 h 217"/>
                <a:gd name="T26" fmla="*/ 124 w 241"/>
                <a:gd name="T27" fmla="*/ 140 h 217"/>
                <a:gd name="T28" fmla="*/ 164 w 241"/>
                <a:gd name="T29" fmla="*/ 202 h 217"/>
                <a:gd name="T30" fmla="*/ 189 w 241"/>
                <a:gd name="T31" fmla="*/ 216 h 217"/>
                <a:gd name="T32" fmla="*/ 240 w 241"/>
                <a:gd name="T33" fmla="*/ 216 h 217"/>
                <a:gd name="T34" fmla="*/ 164 w 241"/>
                <a:gd name="T35" fmla="*/ 106 h 217"/>
                <a:gd name="T36" fmla="*/ 237 w 241"/>
                <a:gd name="T37"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217">
                  <a:moveTo>
                    <a:pt x="237" y="0"/>
                  </a:moveTo>
                  <a:lnTo>
                    <a:pt x="189" y="0"/>
                  </a:lnTo>
                  <a:cubicBezTo>
                    <a:pt x="178" y="0"/>
                    <a:pt x="172" y="3"/>
                    <a:pt x="164" y="14"/>
                  </a:cubicBezTo>
                  <a:lnTo>
                    <a:pt x="124" y="75"/>
                  </a:lnTo>
                  <a:lnTo>
                    <a:pt x="116" y="75"/>
                  </a:lnTo>
                  <a:lnTo>
                    <a:pt x="76" y="14"/>
                  </a:lnTo>
                  <a:cubicBezTo>
                    <a:pt x="71" y="3"/>
                    <a:pt x="62" y="0"/>
                    <a:pt x="51" y="0"/>
                  </a:cubicBezTo>
                  <a:lnTo>
                    <a:pt x="0" y="0"/>
                  </a:lnTo>
                  <a:lnTo>
                    <a:pt x="76" y="109"/>
                  </a:lnTo>
                  <a:lnTo>
                    <a:pt x="3" y="216"/>
                  </a:lnTo>
                  <a:lnTo>
                    <a:pt x="51" y="216"/>
                  </a:lnTo>
                  <a:cubicBezTo>
                    <a:pt x="62" y="216"/>
                    <a:pt x="68" y="213"/>
                    <a:pt x="76" y="202"/>
                  </a:cubicBezTo>
                  <a:lnTo>
                    <a:pt x="116" y="140"/>
                  </a:lnTo>
                  <a:lnTo>
                    <a:pt x="124" y="140"/>
                  </a:lnTo>
                  <a:lnTo>
                    <a:pt x="164" y="202"/>
                  </a:lnTo>
                  <a:cubicBezTo>
                    <a:pt x="169" y="213"/>
                    <a:pt x="178" y="216"/>
                    <a:pt x="189" y="216"/>
                  </a:cubicBezTo>
                  <a:lnTo>
                    <a:pt x="240" y="216"/>
                  </a:lnTo>
                  <a:lnTo>
                    <a:pt x="164" y="106"/>
                  </a:lnTo>
                  <a:lnTo>
                    <a:pt x="237"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grpSp>
      <p:sp>
        <p:nvSpPr>
          <p:cNvPr id="91" name="Freeform 1">
            <a:extLst>
              <a:ext uri="{FF2B5EF4-FFF2-40B4-BE49-F238E27FC236}">
                <a16:creationId xmlns:a16="http://schemas.microsoft.com/office/drawing/2014/main" id="{836273F1-15E0-7E40-B5D1-6BCA84CAC4D6}"/>
              </a:ext>
            </a:extLst>
          </p:cNvPr>
          <p:cNvSpPr>
            <a:spLocks noChangeAspect="1" noChangeArrowheads="1"/>
          </p:cNvSpPr>
          <p:nvPr userDrawn="1"/>
        </p:nvSpPr>
        <p:spPr bwMode="auto">
          <a:xfrm>
            <a:off x="329426" y="381640"/>
            <a:ext cx="180000" cy="31934"/>
          </a:xfrm>
          <a:custGeom>
            <a:avLst/>
            <a:gdLst>
              <a:gd name="T0" fmla="*/ 5 w 273"/>
              <a:gd name="T1" fmla="*/ 17 h 48"/>
              <a:gd name="T2" fmla="*/ 0 w 273"/>
              <a:gd name="T3" fmla="*/ 47 h 48"/>
              <a:gd name="T4" fmla="*/ 247 w 273"/>
              <a:gd name="T5" fmla="*/ 47 h 48"/>
              <a:gd name="T6" fmla="*/ 267 w 273"/>
              <a:gd name="T7" fmla="*/ 30 h 48"/>
              <a:gd name="T8" fmla="*/ 272 w 273"/>
              <a:gd name="T9" fmla="*/ 0 h 48"/>
              <a:gd name="T10" fmla="*/ 25 w 273"/>
              <a:gd name="T11" fmla="*/ 0 h 48"/>
              <a:gd name="T12" fmla="*/ 5 w 273"/>
              <a:gd name="T13" fmla="*/ 17 h 48"/>
            </a:gdLst>
            <a:ahLst/>
            <a:cxnLst>
              <a:cxn ang="0">
                <a:pos x="T0" y="T1"/>
              </a:cxn>
              <a:cxn ang="0">
                <a:pos x="T2" y="T3"/>
              </a:cxn>
              <a:cxn ang="0">
                <a:pos x="T4" y="T5"/>
              </a:cxn>
              <a:cxn ang="0">
                <a:pos x="T6" y="T7"/>
              </a:cxn>
              <a:cxn ang="0">
                <a:pos x="T8" y="T9"/>
              </a:cxn>
              <a:cxn ang="0">
                <a:pos x="T10" y="T11"/>
              </a:cxn>
              <a:cxn ang="0">
                <a:pos x="T12" y="T13"/>
              </a:cxn>
            </a:cxnLst>
            <a:rect l="0" t="0" r="r" b="b"/>
            <a:pathLst>
              <a:path w="273" h="48">
                <a:moveTo>
                  <a:pt x="5" y="17"/>
                </a:moveTo>
                <a:lnTo>
                  <a:pt x="0" y="47"/>
                </a:lnTo>
                <a:lnTo>
                  <a:pt x="247" y="47"/>
                </a:lnTo>
                <a:cubicBezTo>
                  <a:pt x="256" y="47"/>
                  <a:pt x="264" y="42"/>
                  <a:pt x="267" y="30"/>
                </a:cubicBezTo>
                <a:lnTo>
                  <a:pt x="272" y="0"/>
                </a:lnTo>
                <a:lnTo>
                  <a:pt x="25" y="0"/>
                </a:lnTo>
                <a:cubicBezTo>
                  <a:pt x="17" y="0"/>
                  <a:pt x="8" y="6"/>
                  <a:pt x="5" y="17"/>
                </a:cubicBezTo>
              </a:path>
            </a:pathLst>
          </a:custGeom>
          <a:solidFill>
            <a:srgbClr val="D6212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9"/>
          </a:p>
        </p:txBody>
      </p:sp>
      <p:sp>
        <p:nvSpPr>
          <p:cNvPr id="27" name="Slide Number Placeholder 16">
            <a:extLst>
              <a:ext uri="{FF2B5EF4-FFF2-40B4-BE49-F238E27FC236}">
                <a16:creationId xmlns:a16="http://schemas.microsoft.com/office/drawing/2014/main" id="{A34514C5-A3D0-8743-BBA3-AD55AB99AF1E}"/>
              </a:ext>
            </a:extLst>
          </p:cNvPr>
          <p:cNvSpPr>
            <a:spLocks noGrp="1"/>
          </p:cNvSpPr>
          <p:nvPr>
            <p:ph type="sldNum" sz="quarter" idx="4"/>
          </p:nvPr>
        </p:nvSpPr>
        <p:spPr>
          <a:xfrm>
            <a:off x="12681922" y="7291097"/>
            <a:ext cx="169918" cy="184666"/>
          </a:xfrm>
          <a:prstGeom prst="rect">
            <a:avLst/>
          </a:prstGeom>
        </p:spPr>
        <p:txBody>
          <a:bodyPr vert="horz" wrap="none" lIns="0" tIns="0" rIns="0" bIns="0" rtlCol="0" anchor="ctr">
            <a:spAutoFit/>
          </a:bodyPr>
          <a:lstStyle>
            <a:lvl1pPr algn="r">
              <a:defRPr sz="1200">
                <a:solidFill>
                  <a:schemeClr val="accent2"/>
                </a:solidFill>
              </a:defRPr>
            </a:lvl1pPr>
          </a:lstStyle>
          <a:p>
            <a:fld id="{8094404D-C164-D640-93C9-3464FF6EA0E4}" type="slidenum">
              <a:rPr lang="ru-RU" smtClean="0"/>
              <a:pPr/>
              <a:t>‹#›</a:t>
            </a:fld>
            <a:endParaRPr lang="ru-RU"/>
          </a:p>
        </p:txBody>
      </p:sp>
      <p:cxnSp>
        <p:nvCxnSpPr>
          <p:cNvPr id="28" name="Straight Connector 27">
            <a:extLst>
              <a:ext uri="{FF2B5EF4-FFF2-40B4-BE49-F238E27FC236}">
                <a16:creationId xmlns:a16="http://schemas.microsoft.com/office/drawing/2014/main" id="{9BD32098-0AE9-9741-AB3A-CDA774425D1E}"/>
              </a:ext>
            </a:extLst>
          </p:cNvPr>
          <p:cNvCxnSpPr>
            <a:cxnSpLocks/>
          </p:cNvCxnSpPr>
          <p:nvPr userDrawn="1"/>
        </p:nvCxnSpPr>
        <p:spPr>
          <a:xfrm>
            <a:off x="12916321" y="7289074"/>
            <a:ext cx="0" cy="272189"/>
          </a:xfrm>
          <a:prstGeom prst="line">
            <a:avLst/>
          </a:prstGeom>
          <a:ln w="12700" cap="rnd">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934175"/>
      </p:ext>
    </p:extLst>
  </p:cSld>
  <p:clrMap bg1="lt1" tx1="dk1" bg2="lt2" tx2="dk2" accent1="accent1" accent2="accent2" accent3="accent3" accent4="accent4" accent5="accent5" accent6="accent6" hlink="hlink" folHlink="folHlink"/>
  <p:sldLayoutIdLst>
    <p:sldLayoutId id="2147483744" r:id="rId1"/>
    <p:sldLayoutId id="2147483732" r:id="rId2"/>
    <p:sldLayoutId id="2147483729" r:id="rId3"/>
    <p:sldLayoutId id="2147483747" r:id="rId4"/>
    <p:sldLayoutId id="2147483749" r:id="rId5"/>
    <p:sldLayoutId id="2147483750" r:id="rId6"/>
    <p:sldLayoutId id="2147483718" r:id="rId7"/>
    <p:sldLayoutId id="2147483722" r:id="rId8"/>
    <p:sldLayoutId id="2147483721" r:id="rId9"/>
    <p:sldLayoutId id="2147483720" r:id="rId10"/>
    <p:sldLayoutId id="2147483719" r:id="rId11"/>
    <p:sldLayoutId id="2147483748" r:id="rId12"/>
  </p:sldLayoutIdLst>
  <p:hf hdr="0" ftr="0" dt="0"/>
  <p:txStyles>
    <p:title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p:titleStyle>
    <p:bodyStyle>
      <a:lvl1pPr marL="469314" indent="-469314" algn="l" defTabSz="1251503" rtl="0" eaLnBrk="1" latinLnBrk="0" hangingPunct="1">
        <a:spcBef>
          <a:spcPct val="20000"/>
        </a:spcBef>
        <a:buFont typeface="Arial" pitchFamily="34" charset="0"/>
        <a:buChar char="•"/>
        <a:defRPr sz="4399" kern="1200">
          <a:solidFill>
            <a:schemeClr val="tx1"/>
          </a:solidFill>
          <a:latin typeface="+mn-lt"/>
          <a:ea typeface="+mn-ea"/>
          <a:cs typeface="+mn-cs"/>
        </a:defRPr>
      </a:lvl1pPr>
      <a:lvl2pPr marL="1016846" indent="-391094" algn="l" defTabSz="1251503" rtl="0" eaLnBrk="1" latinLnBrk="0" hangingPunct="1">
        <a:spcBef>
          <a:spcPct val="20000"/>
        </a:spcBef>
        <a:buFont typeface="Arial" pitchFamily="34" charset="0"/>
        <a:buChar char="–"/>
        <a:defRPr sz="3771" kern="1200">
          <a:solidFill>
            <a:schemeClr val="tx1"/>
          </a:solidFill>
          <a:latin typeface="+mn-lt"/>
          <a:ea typeface="+mn-ea"/>
          <a:cs typeface="+mn-cs"/>
        </a:defRPr>
      </a:lvl2pPr>
      <a:lvl3pPr marL="1564379" indent="-312876" algn="l" defTabSz="1251503" rtl="0" eaLnBrk="1" latinLnBrk="0" hangingPunct="1">
        <a:spcBef>
          <a:spcPct val="20000"/>
        </a:spcBef>
        <a:buFont typeface="Arial" pitchFamily="34" charset="0"/>
        <a:buChar char="•"/>
        <a:defRPr sz="3268" kern="1200">
          <a:solidFill>
            <a:schemeClr val="tx1"/>
          </a:solidFill>
          <a:latin typeface="+mn-lt"/>
          <a:ea typeface="+mn-ea"/>
          <a:cs typeface="+mn-cs"/>
        </a:defRPr>
      </a:lvl3pPr>
      <a:lvl4pPr marL="2190132" indent="-312876" algn="l" defTabSz="1251503" rtl="0" eaLnBrk="1" latinLnBrk="0" hangingPunct="1">
        <a:spcBef>
          <a:spcPct val="20000"/>
        </a:spcBef>
        <a:buFont typeface="Arial" pitchFamily="34" charset="0"/>
        <a:buChar char="–"/>
        <a:defRPr sz="2765" kern="1200">
          <a:solidFill>
            <a:schemeClr val="tx1"/>
          </a:solidFill>
          <a:latin typeface="+mn-lt"/>
          <a:ea typeface="+mn-ea"/>
          <a:cs typeface="+mn-cs"/>
        </a:defRPr>
      </a:lvl4pPr>
      <a:lvl5pPr marL="2815883" indent="-312876" algn="l" defTabSz="1251503" rtl="0" eaLnBrk="1" latinLnBrk="0" hangingPunct="1">
        <a:spcBef>
          <a:spcPct val="20000"/>
        </a:spcBef>
        <a:buFont typeface="Arial" pitchFamily="34" charset="0"/>
        <a:buChar char="»"/>
        <a:defRPr sz="2765" kern="1200">
          <a:solidFill>
            <a:schemeClr val="tx1"/>
          </a:solidFill>
          <a:latin typeface="+mn-lt"/>
          <a:ea typeface="+mn-ea"/>
          <a:cs typeface="+mn-cs"/>
        </a:defRPr>
      </a:lvl5pPr>
      <a:lvl6pPr marL="3441635" indent="-312876" algn="l" defTabSz="1251503" rtl="0" eaLnBrk="1" latinLnBrk="0" hangingPunct="1">
        <a:spcBef>
          <a:spcPct val="20000"/>
        </a:spcBef>
        <a:buFont typeface="Arial" pitchFamily="34" charset="0"/>
        <a:buChar char="•"/>
        <a:defRPr sz="2765" kern="1200">
          <a:solidFill>
            <a:schemeClr val="tx1"/>
          </a:solidFill>
          <a:latin typeface="+mn-lt"/>
          <a:ea typeface="+mn-ea"/>
          <a:cs typeface="+mn-cs"/>
        </a:defRPr>
      </a:lvl6pPr>
      <a:lvl7pPr marL="4067386" indent="-312876" algn="l" defTabSz="1251503" rtl="0" eaLnBrk="1" latinLnBrk="0" hangingPunct="1">
        <a:spcBef>
          <a:spcPct val="20000"/>
        </a:spcBef>
        <a:buFont typeface="Arial" pitchFamily="34" charset="0"/>
        <a:buChar char="•"/>
        <a:defRPr sz="2765" kern="1200">
          <a:solidFill>
            <a:schemeClr val="tx1"/>
          </a:solidFill>
          <a:latin typeface="+mn-lt"/>
          <a:ea typeface="+mn-ea"/>
          <a:cs typeface="+mn-cs"/>
        </a:defRPr>
      </a:lvl7pPr>
      <a:lvl8pPr marL="4693137" indent="-312876" algn="l" defTabSz="1251503" rtl="0" eaLnBrk="1" latinLnBrk="0" hangingPunct="1">
        <a:spcBef>
          <a:spcPct val="20000"/>
        </a:spcBef>
        <a:buFont typeface="Arial" pitchFamily="34" charset="0"/>
        <a:buChar char="•"/>
        <a:defRPr sz="2765" kern="1200">
          <a:solidFill>
            <a:schemeClr val="tx1"/>
          </a:solidFill>
          <a:latin typeface="+mn-lt"/>
          <a:ea typeface="+mn-ea"/>
          <a:cs typeface="+mn-cs"/>
        </a:defRPr>
      </a:lvl8pPr>
      <a:lvl9pPr marL="5318890" indent="-312876" algn="l" defTabSz="1251503" rtl="0" eaLnBrk="1" latinLnBrk="0" hangingPunct="1">
        <a:spcBef>
          <a:spcPct val="20000"/>
        </a:spcBef>
        <a:buFont typeface="Arial" pitchFamily="34" charset="0"/>
        <a:buChar char="•"/>
        <a:defRPr sz="2765" kern="1200">
          <a:solidFill>
            <a:schemeClr val="tx1"/>
          </a:solidFill>
          <a:latin typeface="+mn-lt"/>
          <a:ea typeface="+mn-ea"/>
          <a:cs typeface="+mn-cs"/>
        </a:defRPr>
      </a:lvl9pPr>
    </p:bodyStyle>
    <p:otherStyle>
      <a:defPPr>
        <a:defRPr lang="ru-RU"/>
      </a:defPPr>
      <a:lvl1pPr marL="0" algn="l" defTabSz="1251503" rtl="0" eaLnBrk="1" latinLnBrk="0" hangingPunct="1">
        <a:defRPr sz="2514" kern="1200">
          <a:solidFill>
            <a:schemeClr val="tx1"/>
          </a:solidFill>
          <a:latin typeface="+mn-lt"/>
          <a:ea typeface="+mn-ea"/>
          <a:cs typeface="+mn-cs"/>
        </a:defRPr>
      </a:lvl1pPr>
      <a:lvl2pPr marL="625751" algn="l" defTabSz="1251503" rtl="0" eaLnBrk="1" latinLnBrk="0" hangingPunct="1">
        <a:defRPr sz="2514" kern="1200">
          <a:solidFill>
            <a:schemeClr val="tx1"/>
          </a:solidFill>
          <a:latin typeface="+mn-lt"/>
          <a:ea typeface="+mn-ea"/>
          <a:cs typeface="+mn-cs"/>
        </a:defRPr>
      </a:lvl2pPr>
      <a:lvl3pPr marL="1251503" algn="l" defTabSz="1251503" rtl="0" eaLnBrk="1" latinLnBrk="0" hangingPunct="1">
        <a:defRPr sz="2514" kern="1200">
          <a:solidFill>
            <a:schemeClr val="tx1"/>
          </a:solidFill>
          <a:latin typeface="+mn-lt"/>
          <a:ea typeface="+mn-ea"/>
          <a:cs typeface="+mn-cs"/>
        </a:defRPr>
      </a:lvl3pPr>
      <a:lvl4pPr marL="1877255" algn="l" defTabSz="1251503" rtl="0" eaLnBrk="1" latinLnBrk="0" hangingPunct="1">
        <a:defRPr sz="2514" kern="1200">
          <a:solidFill>
            <a:schemeClr val="tx1"/>
          </a:solidFill>
          <a:latin typeface="+mn-lt"/>
          <a:ea typeface="+mn-ea"/>
          <a:cs typeface="+mn-cs"/>
        </a:defRPr>
      </a:lvl4pPr>
      <a:lvl5pPr marL="2503007" algn="l" defTabSz="1251503" rtl="0" eaLnBrk="1" latinLnBrk="0" hangingPunct="1">
        <a:defRPr sz="2514" kern="1200">
          <a:solidFill>
            <a:schemeClr val="tx1"/>
          </a:solidFill>
          <a:latin typeface="+mn-lt"/>
          <a:ea typeface="+mn-ea"/>
          <a:cs typeface="+mn-cs"/>
        </a:defRPr>
      </a:lvl5pPr>
      <a:lvl6pPr marL="3128758" algn="l" defTabSz="1251503" rtl="0" eaLnBrk="1" latinLnBrk="0" hangingPunct="1">
        <a:defRPr sz="2514" kern="1200">
          <a:solidFill>
            <a:schemeClr val="tx1"/>
          </a:solidFill>
          <a:latin typeface="+mn-lt"/>
          <a:ea typeface="+mn-ea"/>
          <a:cs typeface="+mn-cs"/>
        </a:defRPr>
      </a:lvl6pPr>
      <a:lvl7pPr marL="3754510" algn="l" defTabSz="1251503" rtl="0" eaLnBrk="1" latinLnBrk="0" hangingPunct="1">
        <a:defRPr sz="2514" kern="1200">
          <a:solidFill>
            <a:schemeClr val="tx1"/>
          </a:solidFill>
          <a:latin typeface="+mn-lt"/>
          <a:ea typeface="+mn-ea"/>
          <a:cs typeface="+mn-cs"/>
        </a:defRPr>
      </a:lvl7pPr>
      <a:lvl8pPr marL="4380262" algn="l" defTabSz="1251503" rtl="0" eaLnBrk="1" latinLnBrk="0" hangingPunct="1">
        <a:defRPr sz="2514" kern="1200">
          <a:solidFill>
            <a:schemeClr val="tx1"/>
          </a:solidFill>
          <a:latin typeface="+mn-lt"/>
          <a:ea typeface="+mn-ea"/>
          <a:cs typeface="+mn-cs"/>
        </a:defRPr>
      </a:lvl8pPr>
      <a:lvl9pPr marL="5006015" algn="l" defTabSz="1251503" rtl="0" eaLnBrk="1" latinLnBrk="0" hangingPunct="1">
        <a:defRPr sz="251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8">
          <p15:clr>
            <a:srgbClr val="F26B43"/>
          </p15:clr>
        </p15:guide>
        <p15:guide id="2" pos="8090" userDrawn="1">
          <p15:clr>
            <a:srgbClr val="F26B43"/>
          </p15:clr>
        </p15:guide>
        <p15:guide id="3" orient="horz" pos="442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login.consultant.ru/link/?req=doc&amp;base=LAW&amp;n=474804&amp;dst=100012&amp;field=134&amp;date=28.10.2024" TargetMode="External"/><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hyperlink" Target="https://login.consultant.ru/link/?req=doc&amp;base=LAW&amp;n=335491&amp;dst=100010&amp;field=134&amp;date=28.10.2024" TargetMode="External"/><Relationship Id="rId5" Type="http://schemas.openxmlformats.org/officeDocument/2006/relationships/hyperlink" Target="https://login.consultant.ru/link/?req=doc&amp;base=LAW&amp;n=470444&amp;dst=100010&amp;field=134&amp;date=28.10.2024" TargetMode="External"/><Relationship Id="rId4" Type="http://schemas.openxmlformats.org/officeDocument/2006/relationships/hyperlink" Target="https://login.consultant.ru/link/?req=doc&amp;base=LAW&amp;n=468491&amp;date=28.10.2024"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hyperlink" Target="https://login.consultant.ru/link/?req=doc&amp;base=LAW&amp;n=354521&amp;dst=390&amp;field=134&amp;date=11.10.2024" TargetMode="Externa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https://login.consultant.ru/link/?req=doc&amp;base=LAW&amp;n=483131&amp;dst=2129&amp;field=134&amp;date=14.10.2024" TargetMode="External"/><Relationship Id="rId2" Type="http://schemas.openxmlformats.org/officeDocument/2006/relationships/image" Target="../media/image11.png"/><Relationship Id="rId1" Type="http://schemas.openxmlformats.org/officeDocument/2006/relationships/slideLayout" Target="../slideLayouts/slideLayout10.xml"/><Relationship Id="rId5" Type="http://schemas.openxmlformats.org/officeDocument/2006/relationships/hyperlink" Target="https://login.consultant.ru/link/?req=doc&amp;base=LAW&amp;n=483131&amp;dst=101285&amp;field=134&amp;date=14.10.2024" TargetMode="External"/><Relationship Id="rId4" Type="http://schemas.openxmlformats.org/officeDocument/2006/relationships/hyperlink" Target="applewebdata://BAF798E1-C349-4BB3-A9F3-9A7B155CA5C1/#p3"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login.consultant.ru/link/?req=doc&amp;base=LAW&amp;n=474804&amp;dst=105018&amp;field=134&amp;date=28.10.2024" TargetMode="External"/><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6421" y="1917219"/>
            <a:ext cx="5028580" cy="2458109"/>
          </a:xfrm>
          <a:prstGeom prst="rect">
            <a:avLst/>
          </a:prstGeom>
        </p:spPr>
        <p:txBody>
          <a:bodyPr wrap="square">
            <a:spAutoFit/>
          </a:bodyPr>
          <a:lstStyle/>
          <a:p>
            <a:pPr lvl="0" defTabSz="914308">
              <a:lnSpc>
                <a:spcPct val="90000"/>
              </a:lnSpc>
              <a:spcAft>
                <a:spcPts val="400"/>
              </a:spcAft>
              <a:buClr>
                <a:srgbClr val="E0403C"/>
              </a:buClr>
              <a:buSzPct val="150000"/>
              <a:defRPr/>
            </a:pPr>
            <a:r>
              <a:rPr lang="ru-RU" sz="2600" b="1" dirty="0">
                <a:solidFill>
                  <a:schemeClr val="bg1"/>
                </a:solidFill>
                <a:effectLst>
                  <a:outerShdw blurRad="38100" dist="38100" dir="2700000" algn="tl">
                    <a:srgbClr val="000000">
                      <a:alpha val="43137"/>
                    </a:srgbClr>
                  </a:outerShdw>
                </a:effectLst>
                <a:latin typeface="Corbel" panose="020B0503020204020204" pitchFamily="34" charset="0"/>
              </a:rPr>
              <a:t>Принципы экспертизы качества</a:t>
            </a:r>
          </a:p>
          <a:p>
            <a:pPr lvl="0" defTabSz="914308">
              <a:lnSpc>
                <a:spcPct val="90000"/>
              </a:lnSpc>
              <a:spcAft>
                <a:spcPts val="400"/>
              </a:spcAft>
              <a:buClr>
                <a:srgbClr val="E0403C"/>
              </a:buClr>
              <a:buSzPct val="150000"/>
              <a:defRPr/>
            </a:pPr>
            <a:r>
              <a:rPr lang="ru-RU" sz="2600" b="1" dirty="0">
                <a:solidFill>
                  <a:schemeClr val="bg1"/>
                </a:solidFill>
                <a:effectLst>
                  <a:outerShdw blurRad="38100" dist="38100" dir="2700000" algn="tl">
                    <a:srgbClr val="000000">
                      <a:alpha val="43137"/>
                    </a:srgbClr>
                  </a:outerShdw>
                </a:effectLst>
                <a:latin typeface="Corbel" panose="020B0503020204020204" pitchFamily="34" charset="0"/>
              </a:rPr>
              <a:t>оказания медицинской помощи и место препаратов вне перечня</a:t>
            </a:r>
          </a:p>
          <a:p>
            <a:pPr lvl="0" defTabSz="914308">
              <a:lnSpc>
                <a:spcPct val="90000"/>
              </a:lnSpc>
              <a:spcAft>
                <a:spcPts val="400"/>
              </a:spcAft>
              <a:buClr>
                <a:srgbClr val="E0403C"/>
              </a:buClr>
              <a:buSzPct val="150000"/>
              <a:defRPr/>
            </a:pPr>
            <a:r>
              <a:rPr lang="ru-RU" sz="2600" b="1" dirty="0">
                <a:solidFill>
                  <a:schemeClr val="bg1"/>
                </a:solidFill>
                <a:effectLst>
                  <a:outerShdw blurRad="38100" dist="38100" dir="2700000" algn="tl">
                    <a:srgbClr val="000000">
                      <a:alpha val="43137"/>
                    </a:srgbClr>
                  </a:outerShdw>
                </a:effectLst>
                <a:latin typeface="Corbel" panose="020B0503020204020204" pitchFamily="34" charset="0"/>
              </a:rPr>
              <a:t>ЖНВЛП. </a:t>
            </a:r>
            <a:r>
              <a:rPr lang="ru-RU" sz="2600" dirty="0">
                <a:solidFill>
                  <a:srgbClr val="F3F1CB"/>
                </a:solidFill>
                <a:effectLst>
                  <a:outerShdw blurRad="38100" dist="38100" dir="2700000" algn="tl">
                    <a:srgbClr val="000000">
                      <a:alpha val="43137"/>
                    </a:srgbClr>
                  </a:outerShdw>
                </a:effectLst>
                <a:latin typeface="Corbel" panose="020B0503020204020204" pitchFamily="34" charset="0"/>
              </a:rPr>
              <a:t>Полнота оказания</a:t>
            </a:r>
          </a:p>
          <a:p>
            <a:pPr lvl="0" defTabSz="914308">
              <a:lnSpc>
                <a:spcPct val="90000"/>
              </a:lnSpc>
              <a:spcAft>
                <a:spcPts val="400"/>
              </a:spcAft>
              <a:buClr>
                <a:srgbClr val="E0403C"/>
              </a:buClr>
              <a:buSzPct val="150000"/>
              <a:defRPr/>
            </a:pPr>
            <a:r>
              <a:rPr lang="ru-RU" sz="2600" dirty="0">
                <a:solidFill>
                  <a:srgbClr val="F3F1CB"/>
                </a:solidFill>
                <a:effectLst>
                  <a:outerShdw blurRad="38100" dist="38100" dir="2700000" algn="tl">
                    <a:srgbClr val="000000">
                      <a:alpha val="43137"/>
                    </a:srgbClr>
                  </a:outerShdw>
                </a:effectLst>
                <a:latin typeface="Corbel" panose="020B0503020204020204" pitchFamily="34" charset="0"/>
              </a:rPr>
              <a:t>медицинской услуги и</a:t>
            </a:r>
          </a:p>
          <a:p>
            <a:pPr lvl="0" defTabSz="914308">
              <a:lnSpc>
                <a:spcPct val="90000"/>
              </a:lnSpc>
              <a:spcAft>
                <a:spcPts val="400"/>
              </a:spcAft>
              <a:buClr>
                <a:srgbClr val="E0403C"/>
              </a:buClr>
              <a:buSzPct val="150000"/>
              <a:defRPr/>
            </a:pPr>
            <a:r>
              <a:rPr lang="ru-RU" sz="2600" dirty="0">
                <a:solidFill>
                  <a:srgbClr val="F3F1CB"/>
                </a:solidFill>
                <a:effectLst>
                  <a:outerShdw blurRad="38100" dist="38100" dir="2700000" algn="tl">
                    <a:srgbClr val="000000">
                      <a:alpha val="43137"/>
                    </a:srgbClr>
                  </a:outerShdw>
                </a:effectLst>
                <a:latin typeface="Corbel" panose="020B0503020204020204" pitchFamily="34" charset="0"/>
              </a:rPr>
              <a:t>своевременность</a:t>
            </a:r>
          </a:p>
        </p:txBody>
      </p:sp>
      <p:sp>
        <p:nvSpPr>
          <p:cNvPr id="3" name="Прямоугольник 2"/>
          <p:cNvSpPr/>
          <p:nvPr/>
        </p:nvSpPr>
        <p:spPr>
          <a:xfrm>
            <a:off x="686420" y="5644043"/>
            <a:ext cx="4420673" cy="954107"/>
          </a:xfrm>
          <a:prstGeom prst="rect">
            <a:avLst/>
          </a:prstGeom>
        </p:spPr>
        <p:txBody>
          <a:bodyPr wrap="square">
            <a:spAutoFit/>
          </a:bodyPr>
          <a:lstStyle/>
          <a:p>
            <a:r>
              <a:rPr lang="ru-RU" b="1" dirty="0">
                <a:solidFill>
                  <a:schemeClr val="bg1">
                    <a:lumMod val="95000"/>
                  </a:schemeClr>
                </a:solidFill>
                <a:effectLst>
                  <a:outerShdw blurRad="38100" dist="38100" dir="2700000" algn="tl">
                    <a:srgbClr val="000000">
                      <a:alpha val="43137"/>
                    </a:srgbClr>
                  </a:outerShdw>
                </a:effectLst>
                <a:latin typeface="Corbel" panose="020B0503020204020204" pitchFamily="34" charset="0"/>
              </a:rPr>
              <a:t>Сергей Шкитин</a:t>
            </a:r>
          </a:p>
          <a:p>
            <a:r>
              <a:rPr lang="ru-RU" sz="1800" dirty="0">
                <a:solidFill>
                  <a:schemeClr val="bg1">
                    <a:lumMod val="95000"/>
                  </a:schemeClr>
                </a:solidFill>
                <a:effectLst>
                  <a:outerShdw blurRad="38100" dist="38100" dir="2700000" algn="tl">
                    <a:srgbClr val="000000">
                      <a:alpha val="43137"/>
                    </a:srgbClr>
                  </a:outerShdw>
                </a:effectLst>
                <a:latin typeface="Corbel" panose="020B0503020204020204" pitchFamily="34" charset="0"/>
              </a:rPr>
              <a:t>к.м.н., заместитель медицинского директора АльфаСтрахование – ОМС</a:t>
            </a:r>
            <a:endParaRPr lang="ru-RU" sz="1800" dirty="0">
              <a:effectLst>
                <a:outerShdw blurRad="38100" dist="38100" dir="2700000" algn="tl">
                  <a:srgbClr val="000000">
                    <a:alpha val="43137"/>
                  </a:srgbClr>
                </a:outerShdw>
              </a:effectLst>
              <a:latin typeface="Corbel" panose="020B0503020204020204" pitchFamily="34" charset="0"/>
            </a:endParaRPr>
          </a:p>
        </p:txBody>
      </p:sp>
    </p:spTree>
    <p:extLst>
      <p:ext uri="{BB962C8B-B14F-4D97-AF65-F5344CB8AC3E}">
        <p14:creationId xmlns:p14="http://schemas.microsoft.com/office/powerpoint/2010/main" val="199350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41213-ED24-6C36-6172-8C9F7751C103}"/>
            </a:ext>
          </a:extLst>
        </p:cNvPr>
        <p:cNvGrpSpPr/>
        <p:nvPr/>
      </p:nvGrpSpPr>
      <p:grpSpPr>
        <a:xfrm>
          <a:off x="0" y="0"/>
          <a:ext cx="0" cy="0"/>
          <a:chOff x="0" y="0"/>
          <a:chExt cx="0" cy="0"/>
        </a:xfrm>
      </p:grpSpPr>
      <p:sp>
        <p:nvSpPr>
          <p:cNvPr id="36" name="Rectangle 7">
            <a:extLst>
              <a:ext uri="{FF2B5EF4-FFF2-40B4-BE49-F238E27FC236}">
                <a16:creationId xmlns:a16="http://schemas.microsoft.com/office/drawing/2014/main" id="{43181410-2D77-7F9C-7785-FC85A013E947}"/>
              </a:ext>
            </a:extLst>
          </p:cNvPr>
          <p:cNvSpPr/>
          <p:nvPr/>
        </p:nvSpPr>
        <p:spPr>
          <a:xfrm rot="10800000">
            <a:off x="-3" y="621321"/>
            <a:ext cx="13442952" cy="1219589"/>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3" name="Заголовок 1">
            <a:extLst>
              <a:ext uri="{FF2B5EF4-FFF2-40B4-BE49-F238E27FC236}">
                <a16:creationId xmlns:a16="http://schemas.microsoft.com/office/drawing/2014/main" id="{A78F6738-0A0A-364B-0EC8-4D48BFDAB648}"/>
              </a:ext>
            </a:extLst>
          </p:cNvPr>
          <p:cNvSpPr txBox="1">
            <a:spLocks/>
          </p:cNvSpPr>
          <p:nvPr/>
        </p:nvSpPr>
        <p:spPr>
          <a:xfrm>
            <a:off x="171452" y="1234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endParaRPr lang="ru-RU" dirty="0">
              <a:solidFill>
                <a:srgbClr val="FFFF00"/>
              </a:solidFill>
              <a:highlight>
                <a:srgbClr val="FF0000"/>
              </a:highlight>
              <a:latin typeface="Corbel" panose="020B0503020204020204" pitchFamily="34" charset="0"/>
            </a:endParaRPr>
          </a:p>
        </p:txBody>
      </p:sp>
      <p:sp>
        <p:nvSpPr>
          <p:cNvPr id="9" name="TextBox 8">
            <a:extLst>
              <a:ext uri="{FF2B5EF4-FFF2-40B4-BE49-F238E27FC236}">
                <a16:creationId xmlns:a16="http://schemas.microsoft.com/office/drawing/2014/main" id="{147CE997-F79D-8B43-721B-42DD226162B6}"/>
              </a:ext>
            </a:extLst>
          </p:cNvPr>
          <p:cNvSpPr txBox="1"/>
          <p:nvPr/>
        </p:nvSpPr>
        <p:spPr>
          <a:xfrm>
            <a:off x="7251672" y="812347"/>
            <a:ext cx="5503036" cy="830997"/>
          </a:xfrm>
          <a:prstGeom prst="rect">
            <a:avLst/>
          </a:prstGeom>
          <a:noFill/>
        </p:spPr>
        <p:txBody>
          <a:bodyPr wrap="square">
            <a:spAutoFit/>
          </a:bodyPr>
          <a:lstStyle/>
          <a:p>
            <a:pPr algn="r"/>
            <a:r>
              <a:rPr lang="ru-RU" sz="2400" dirty="0">
                <a:solidFill>
                  <a:srgbClr val="FFFF00"/>
                </a:solidFill>
                <a:latin typeface="Calibri" panose="020F0502020204030204" pitchFamily="34" charset="0"/>
              </a:rPr>
              <a:t>Журнал «</a:t>
            </a:r>
            <a:r>
              <a:rPr lang="ru-RU" sz="2400" b="0" i="0" u="none" strike="noStrike" dirty="0">
                <a:solidFill>
                  <a:srgbClr val="FFFF00"/>
                </a:solidFill>
                <a:effectLst/>
                <a:latin typeface="Calibri" panose="020F0502020204030204" pitchFamily="34" charset="0"/>
              </a:rPr>
              <a:t>Управление качеством в здравоохранении». №4-2025. С.26-31</a:t>
            </a:r>
            <a:endParaRPr lang="ru-RU" sz="2400" dirty="0">
              <a:solidFill>
                <a:srgbClr val="FFFF00"/>
              </a:solidFill>
            </a:endParaRPr>
          </a:p>
        </p:txBody>
      </p:sp>
      <p:pic>
        <p:nvPicPr>
          <p:cNvPr id="4" name="Рисунок 3">
            <a:extLst>
              <a:ext uri="{FF2B5EF4-FFF2-40B4-BE49-F238E27FC236}">
                <a16:creationId xmlns:a16="http://schemas.microsoft.com/office/drawing/2014/main" id="{D2E9B102-E8D4-AB4F-50A0-226A60E2C7D7}"/>
              </a:ext>
            </a:extLst>
          </p:cNvPr>
          <p:cNvPicPr>
            <a:picLocks noChangeAspect="1"/>
          </p:cNvPicPr>
          <p:nvPr/>
        </p:nvPicPr>
        <p:blipFill>
          <a:blip r:embed="rId2"/>
          <a:stretch>
            <a:fillRect/>
          </a:stretch>
        </p:blipFill>
        <p:spPr>
          <a:xfrm>
            <a:off x="562610" y="2135557"/>
            <a:ext cx="5710875" cy="4601185"/>
          </a:xfrm>
          <a:prstGeom prst="rect">
            <a:avLst/>
          </a:prstGeom>
        </p:spPr>
      </p:pic>
      <p:pic>
        <p:nvPicPr>
          <p:cNvPr id="5" name="Рисунок 4">
            <a:extLst>
              <a:ext uri="{FF2B5EF4-FFF2-40B4-BE49-F238E27FC236}">
                <a16:creationId xmlns:a16="http://schemas.microsoft.com/office/drawing/2014/main" id="{D2BD84C8-517C-85AC-8AB2-D3EC38F6846F}"/>
              </a:ext>
            </a:extLst>
          </p:cNvPr>
          <p:cNvPicPr>
            <a:picLocks noChangeAspect="1"/>
          </p:cNvPicPr>
          <p:nvPr/>
        </p:nvPicPr>
        <p:blipFill>
          <a:blip r:embed="rId3"/>
          <a:stretch>
            <a:fillRect/>
          </a:stretch>
        </p:blipFill>
        <p:spPr>
          <a:xfrm>
            <a:off x="6721475" y="1830409"/>
            <a:ext cx="5435356" cy="5376276"/>
          </a:xfrm>
          <a:prstGeom prst="rect">
            <a:avLst/>
          </a:prstGeom>
        </p:spPr>
      </p:pic>
      <p:pic>
        <p:nvPicPr>
          <p:cNvPr id="7" name="Рисунок 6">
            <a:extLst>
              <a:ext uri="{FF2B5EF4-FFF2-40B4-BE49-F238E27FC236}">
                <a16:creationId xmlns:a16="http://schemas.microsoft.com/office/drawing/2014/main" id="{07596D72-5688-76FA-A731-3B5E936E8948}"/>
              </a:ext>
            </a:extLst>
          </p:cNvPr>
          <p:cNvPicPr>
            <a:picLocks noChangeAspect="1"/>
          </p:cNvPicPr>
          <p:nvPr/>
        </p:nvPicPr>
        <p:blipFill>
          <a:blip r:embed="rId4"/>
          <a:stretch>
            <a:fillRect/>
          </a:stretch>
        </p:blipFill>
        <p:spPr>
          <a:xfrm>
            <a:off x="7074496" y="6662258"/>
            <a:ext cx="5082335" cy="516954"/>
          </a:xfrm>
          <a:prstGeom prst="rect">
            <a:avLst/>
          </a:prstGeom>
        </p:spPr>
      </p:pic>
      <p:sp>
        <p:nvSpPr>
          <p:cNvPr id="8" name="Рамка 7">
            <a:extLst>
              <a:ext uri="{FF2B5EF4-FFF2-40B4-BE49-F238E27FC236}">
                <a16:creationId xmlns:a16="http://schemas.microsoft.com/office/drawing/2014/main" id="{116BABE1-129D-051D-8D64-D48ED65FF172}"/>
              </a:ext>
            </a:extLst>
          </p:cNvPr>
          <p:cNvSpPr/>
          <p:nvPr/>
        </p:nvSpPr>
        <p:spPr>
          <a:xfrm>
            <a:off x="7074496" y="3341077"/>
            <a:ext cx="5082335" cy="2989386"/>
          </a:xfrm>
          <a:prstGeom prst="frame">
            <a:avLst>
              <a:gd name="adj1" fmla="val 761"/>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p:txBody>
      </p:sp>
    </p:spTree>
    <p:extLst>
      <p:ext uri="{BB962C8B-B14F-4D97-AF65-F5344CB8AC3E}">
        <p14:creationId xmlns:p14="http://schemas.microsoft.com/office/powerpoint/2010/main" val="4277801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7">
            <a:extLst>
              <a:ext uri="{FF2B5EF4-FFF2-40B4-BE49-F238E27FC236}">
                <a16:creationId xmlns:a16="http://schemas.microsoft.com/office/drawing/2014/main" id="{805FBE02-D091-BE45-AE37-0C81F2712BD3}"/>
              </a:ext>
            </a:extLst>
          </p:cNvPr>
          <p:cNvSpPr/>
          <p:nvPr/>
        </p:nvSpPr>
        <p:spPr>
          <a:xfrm>
            <a:off x="0" y="275106"/>
            <a:ext cx="13442950" cy="1058995"/>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Рамка 6">
            <a:extLst>
              <a:ext uri="{FF2B5EF4-FFF2-40B4-BE49-F238E27FC236}">
                <a16:creationId xmlns:a16="http://schemas.microsoft.com/office/drawing/2014/main" id="{D1426426-9B73-7649-9881-E063FEABB6B5}"/>
              </a:ext>
            </a:extLst>
          </p:cNvPr>
          <p:cNvSpPr/>
          <p:nvPr/>
        </p:nvSpPr>
        <p:spPr>
          <a:xfrm>
            <a:off x="0" y="1334101"/>
            <a:ext cx="8277446" cy="6227162"/>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pic>
        <p:nvPicPr>
          <p:cNvPr id="28" name="Рисунок 27">
            <a:extLst>
              <a:ext uri="{FF2B5EF4-FFF2-40B4-BE49-F238E27FC236}">
                <a16:creationId xmlns:a16="http://schemas.microsoft.com/office/drawing/2014/main" id="{7EAFD5E0-B7BB-1343-854C-1C0F6DAEE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836" y="6678437"/>
            <a:ext cx="685137" cy="701070"/>
          </a:xfrm>
          <a:prstGeom prst="rect">
            <a:avLst/>
          </a:prstGeom>
        </p:spPr>
      </p:pic>
      <p:sp>
        <p:nvSpPr>
          <p:cNvPr id="13" name="TextBox 12">
            <a:extLst>
              <a:ext uri="{FF2B5EF4-FFF2-40B4-BE49-F238E27FC236}">
                <a16:creationId xmlns:a16="http://schemas.microsoft.com/office/drawing/2014/main" id="{A31DC6EF-66D6-214A-8DF3-A9B25146200E}"/>
              </a:ext>
            </a:extLst>
          </p:cNvPr>
          <p:cNvSpPr txBox="1"/>
          <p:nvPr/>
        </p:nvSpPr>
        <p:spPr>
          <a:xfrm>
            <a:off x="205428" y="1376522"/>
            <a:ext cx="7866590" cy="1754326"/>
          </a:xfrm>
          <a:prstGeom prst="rect">
            <a:avLst/>
          </a:prstGeom>
          <a:noFill/>
        </p:spPr>
        <p:txBody>
          <a:bodyPr wrap="square">
            <a:spAutoFit/>
          </a:bodyPr>
          <a:lstStyle/>
          <a:p>
            <a:pPr marR="254635" indent="449580" algn="just"/>
            <a:r>
              <a:rPr lang="ru-RU" sz="1800" dirty="0">
                <a:solidFill>
                  <a:srgbClr val="212121"/>
                </a:solidFill>
                <a:effectLst/>
                <a:latin typeface="Arial" panose="020B0604020202020204" pitchFamily="34" charset="0"/>
                <a:ea typeface="Times New Roman" panose="02020603050405020304" pitchFamily="18" charset="0"/>
              </a:rPr>
              <a:t>В совокупности с нормой п.2 ч.3 ст.80 Федерального закона </a:t>
            </a:r>
            <a:r>
              <a:rPr lang="ru-RU" sz="1800" dirty="0" err="1">
                <a:solidFill>
                  <a:srgbClr val="212121"/>
                </a:solidFill>
                <a:effectLst/>
                <a:latin typeface="Arial" panose="020B0604020202020204" pitchFamily="34" charset="0"/>
                <a:ea typeface="Times New Roman" panose="02020603050405020304" pitchFamily="18" charset="0"/>
              </a:rPr>
              <a:t>N</a:t>
            </a:r>
            <a:r>
              <a:rPr lang="ru-RU" sz="1800" dirty="0">
                <a:solidFill>
                  <a:srgbClr val="212121"/>
                </a:solidFill>
                <a:effectLst/>
                <a:latin typeface="Arial" panose="020B0604020202020204" pitchFamily="34" charset="0"/>
                <a:ea typeface="Times New Roman" panose="02020603050405020304" pitchFamily="18" charset="0"/>
              </a:rPr>
              <a:t> 323-ФЗ,</a:t>
            </a:r>
            <a:r>
              <a:rPr lang="ru-RU" sz="1800" dirty="0">
                <a:effectLst/>
                <a:latin typeface="Arial" panose="020B0604020202020204" pitchFamily="34" charset="0"/>
                <a:ea typeface="Times New Roman" panose="02020603050405020304" pitchFamily="18" charset="0"/>
              </a:rPr>
              <a:t> </a:t>
            </a:r>
            <a:r>
              <a:rPr lang="ru-RU" sz="1800" b="1" dirty="0">
                <a:solidFill>
                  <a:srgbClr val="212121"/>
                </a:solidFill>
                <a:effectLst/>
                <a:latin typeface="Arial" panose="020B0604020202020204" pitchFamily="34" charset="0"/>
                <a:ea typeface="Times New Roman" panose="02020603050405020304" pitchFamily="18" charset="0"/>
              </a:rPr>
              <a:t>если медицинская помощь оказывается за счет средств ОМС, то и финансирование лекарственных препаратов, назначенных в рамках страхового случая, в том числе не входящих в Перечень ЖНВЛП и назначенных по надлежащему решению ВК, должно осуществляться за счет средств ОМС.</a:t>
            </a:r>
            <a:endParaRPr lang="ru-RU" sz="1800" dirty="0">
              <a:effectLst/>
              <a:latin typeface="Times New Roman" panose="02020603050405020304" pitchFamily="18" charset="0"/>
              <a:ea typeface="Times New Roman" panose="02020603050405020304" pitchFamily="18" charset="0"/>
            </a:endParaRPr>
          </a:p>
        </p:txBody>
      </p:sp>
      <p:sp>
        <p:nvSpPr>
          <p:cNvPr id="5" name="Прямоугольник 4">
            <a:extLst>
              <a:ext uri="{FF2B5EF4-FFF2-40B4-BE49-F238E27FC236}">
                <a16:creationId xmlns:a16="http://schemas.microsoft.com/office/drawing/2014/main" id="{78BDFBE4-B4AF-4F4B-8B41-60158E2EAF08}"/>
              </a:ext>
            </a:extLst>
          </p:cNvPr>
          <p:cNvSpPr/>
          <p:nvPr/>
        </p:nvSpPr>
        <p:spPr>
          <a:xfrm>
            <a:off x="232381" y="3509590"/>
            <a:ext cx="7866590" cy="3425267"/>
          </a:xfrm>
          <a:prstGeom prst="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R="254635" indent="449580" algn="just"/>
            <a:endParaRPr lang="ru-RU" sz="1800" b="1" dirty="0">
              <a:solidFill>
                <a:schemeClr val="bg1"/>
              </a:solidFill>
              <a:latin typeface="+mj-lt"/>
              <a:ea typeface="Times New Roman" panose="02020603050405020304" pitchFamily="18" charset="0"/>
            </a:endParaRPr>
          </a:p>
          <a:p>
            <a:pPr marR="254635" indent="449580" algn="just"/>
            <a:endParaRPr lang="ru-RU" sz="1800" b="1" dirty="0">
              <a:solidFill>
                <a:schemeClr val="bg1"/>
              </a:solidFill>
              <a:latin typeface="+mj-lt"/>
              <a:ea typeface="Times New Roman" panose="02020603050405020304" pitchFamily="18" charset="0"/>
            </a:endParaRPr>
          </a:p>
          <a:p>
            <a:pPr marR="254635" indent="449580" algn="just"/>
            <a:r>
              <a:rPr lang="ru-RU" sz="1800" b="1" dirty="0">
                <a:solidFill>
                  <a:schemeClr val="bg1"/>
                </a:solidFill>
                <a:latin typeface="+mj-lt"/>
                <a:ea typeface="Times New Roman" panose="02020603050405020304" pitchFamily="18" charset="0"/>
              </a:rPr>
              <a:t>З</a:t>
            </a:r>
            <a:r>
              <a:rPr lang="ru-RU" sz="1800" b="1" dirty="0">
                <a:solidFill>
                  <a:schemeClr val="bg1"/>
                </a:solidFill>
                <a:effectLst/>
                <a:latin typeface="+mj-lt"/>
                <a:ea typeface="Times New Roman" panose="02020603050405020304" pitchFamily="18" charset="0"/>
              </a:rPr>
              <a:t>аконодатель предусмотрел недопустимость оплаты за счет личных средств граждан препаратов, не входящих в Перечень ЖНВЛП, в рамках ПГГ при условии их назначения по решению врачебной комиссии с одной из 2-х формулировок:</a:t>
            </a:r>
            <a:endParaRPr lang="ru-RU" sz="1800" dirty="0">
              <a:solidFill>
                <a:schemeClr val="bg1"/>
              </a:solidFill>
              <a:effectLst/>
              <a:latin typeface="+mj-lt"/>
              <a:ea typeface="Times New Roman" panose="02020603050405020304" pitchFamily="18" charset="0"/>
            </a:endParaRPr>
          </a:p>
          <a:p>
            <a:pPr marL="840745" marR="254635" lvl="1" indent="-342900" algn="just">
              <a:buFontTx/>
              <a:buChar char="-"/>
            </a:pPr>
            <a:r>
              <a:rPr lang="ru-RU" sz="1800" dirty="0">
                <a:solidFill>
                  <a:schemeClr val="bg1"/>
                </a:solidFill>
                <a:effectLst/>
                <a:latin typeface="+mj-lt"/>
                <a:ea typeface="Times New Roman" panose="02020603050405020304" pitchFamily="18" charset="0"/>
              </a:rPr>
              <a:t>из-за индивидуальной непереносимости;</a:t>
            </a:r>
            <a:endParaRPr lang="ru-RU" sz="1800" dirty="0">
              <a:solidFill>
                <a:schemeClr val="bg1"/>
              </a:solidFill>
              <a:latin typeface="+mj-lt"/>
              <a:ea typeface="Times New Roman" panose="02020603050405020304" pitchFamily="18" charset="0"/>
            </a:endParaRPr>
          </a:p>
          <a:p>
            <a:pPr marL="840745" marR="254635" lvl="1" indent="-342900" algn="just">
              <a:buFontTx/>
              <a:buChar char="-"/>
            </a:pPr>
            <a:r>
              <a:rPr lang="ru-RU" sz="1800" dirty="0">
                <a:solidFill>
                  <a:schemeClr val="bg1"/>
                </a:solidFill>
                <a:effectLst/>
                <a:latin typeface="+mj-lt"/>
                <a:ea typeface="Times New Roman" panose="02020603050405020304" pitchFamily="18" charset="0"/>
              </a:rPr>
              <a:t>по жизненным показаниям.</a:t>
            </a:r>
          </a:p>
          <a:p>
            <a:pPr marR="254635" algn="just"/>
            <a:endParaRPr lang="ru-RU" sz="1800" b="1" dirty="0">
              <a:solidFill>
                <a:srgbClr val="212121"/>
              </a:solidFill>
              <a:latin typeface="+mj-lt"/>
              <a:ea typeface="Times New Roman" panose="02020603050405020304" pitchFamily="18" charset="0"/>
            </a:endParaRPr>
          </a:p>
          <a:p>
            <a:pPr marR="254635" algn="just"/>
            <a:r>
              <a:rPr lang="ru-RU" sz="1800" b="1" dirty="0">
                <a:solidFill>
                  <a:srgbClr val="212121"/>
                </a:solidFill>
                <a:effectLst/>
                <a:latin typeface="+mj-lt"/>
                <a:ea typeface="Times New Roman" panose="02020603050405020304" pitchFamily="18" charset="0"/>
              </a:rPr>
              <a:t>       </a:t>
            </a:r>
            <a:r>
              <a:rPr lang="ru-RU" sz="1800" b="1" dirty="0">
                <a:solidFill>
                  <a:srgbClr val="FFFF00"/>
                </a:solidFill>
                <a:effectLst/>
                <a:latin typeface="+mj-lt"/>
                <a:ea typeface="Times New Roman" panose="02020603050405020304" pitchFamily="18" charset="0"/>
              </a:rPr>
              <a:t>В таких случаях финансирование осуществляется за счет средств ПГГ соответствующих источников финансирования:</a:t>
            </a:r>
          </a:p>
          <a:p>
            <a:pPr marL="840745" marR="254635" lvl="1" indent="-342900" algn="just">
              <a:buFontTx/>
              <a:buChar char="-"/>
            </a:pPr>
            <a:r>
              <a:rPr lang="ru-RU" sz="1800" dirty="0">
                <a:solidFill>
                  <a:srgbClr val="FFFF00"/>
                </a:solidFill>
                <a:effectLst/>
                <a:latin typeface="+mj-lt"/>
                <a:ea typeface="Times New Roman" panose="02020603050405020304" pitchFamily="18" charset="0"/>
              </a:rPr>
              <a:t>за счет средств ОМС;</a:t>
            </a:r>
          </a:p>
          <a:p>
            <a:pPr marL="840745" marR="254635" lvl="1" indent="-342900" algn="just">
              <a:buFontTx/>
              <a:buChar char="-"/>
            </a:pPr>
            <a:r>
              <a:rPr lang="ru-RU" sz="1800" dirty="0">
                <a:solidFill>
                  <a:srgbClr val="FFFF00"/>
                </a:solidFill>
                <a:effectLst/>
                <a:latin typeface="+mj-lt"/>
                <a:ea typeface="Times New Roman" panose="02020603050405020304" pitchFamily="18" charset="0"/>
              </a:rPr>
              <a:t>за счет бюджетных ассигнований федерального бюджета или субъектов РФ.</a:t>
            </a:r>
          </a:p>
          <a:p>
            <a:pPr marR="254635" algn="just"/>
            <a:endParaRPr lang="ru-RU" sz="1800" dirty="0">
              <a:effectLst/>
              <a:latin typeface="+mj-lt"/>
              <a:ea typeface="Times New Roman" panose="02020603050405020304" pitchFamily="18" charset="0"/>
            </a:endParaRPr>
          </a:p>
        </p:txBody>
      </p:sp>
      <p:sp>
        <p:nvSpPr>
          <p:cNvPr id="9" name="Заголовок 1">
            <a:extLst>
              <a:ext uri="{FF2B5EF4-FFF2-40B4-BE49-F238E27FC236}">
                <a16:creationId xmlns:a16="http://schemas.microsoft.com/office/drawing/2014/main" id="{ED979CA3-84F4-D847-9A59-9483810CF8DB}"/>
              </a:ext>
            </a:extLst>
          </p:cNvPr>
          <p:cNvSpPr txBox="1">
            <a:spLocks/>
          </p:cNvSpPr>
          <p:nvPr/>
        </p:nvSpPr>
        <p:spPr>
          <a:xfrm>
            <a:off x="171451" y="455859"/>
            <a:ext cx="8105995"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dirty="0">
                <a:solidFill>
                  <a:srgbClr val="FFFF00"/>
                </a:solidFill>
                <a:latin typeface="Corbel" panose="020B0503020204020204" pitchFamily="34" charset="0"/>
              </a:rPr>
              <a:t>Статья 80. Программа государственных гарантий бесплатного оказания гражданам медицинской помощи</a:t>
            </a:r>
            <a:br>
              <a:rPr lang="ru-RU" dirty="0">
                <a:solidFill>
                  <a:srgbClr val="FFFF00"/>
                </a:solidFill>
                <a:latin typeface="Corbel" panose="020B0503020204020204" pitchFamily="34" charset="0"/>
              </a:rPr>
            </a:br>
            <a:endParaRPr lang="ru-RU" dirty="0">
              <a:solidFill>
                <a:srgbClr val="FFFF00"/>
              </a:solidFill>
              <a:latin typeface="Corbel" panose="020B0503020204020204" pitchFamily="34" charset="0"/>
            </a:endParaRPr>
          </a:p>
          <a:p>
            <a:endParaRPr lang="ru-RU" dirty="0">
              <a:solidFill>
                <a:srgbClr val="FFFF00"/>
              </a:solidFill>
              <a:latin typeface="Corbel" panose="020B0503020204020204" pitchFamily="34" charset="0"/>
            </a:endParaRPr>
          </a:p>
          <a:p>
            <a:r>
              <a:rPr lang="ru-RU" dirty="0">
                <a:solidFill>
                  <a:srgbClr val="FFFF00"/>
                </a:solidFill>
                <a:latin typeface="Corbel" panose="020B0503020204020204" pitchFamily="34" charset="0"/>
              </a:rPr>
              <a:t> </a:t>
            </a:r>
            <a:endParaRPr lang="ru-RU" dirty="0">
              <a:solidFill>
                <a:srgbClr val="FFFF00"/>
              </a:solidFill>
              <a:highlight>
                <a:srgbClr val="FF0000"/>
              </a:highlight>
              <a:latin typeface="Corbel" panose="020B0503020204020204" pitchFamily="34" charset="0"/>
            </a:endParaRPr>
          </a:p>
        </p:txBody>
      </p:sp>
    </p:spTree>
    <p:extLst>
      <p:ext uri="{BB962C8B-B14F-4D97-AF65-F5344CB8AC3E}">
        <p14:creationId xmlns:p14="http://schemas.microsoft.com/office/powerpoint/2010/main" val="1738118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7">
            <a:extLst>
              <a:ext uri="{FF2B5EF4-FFF2-40B4-BE49-F238E27FC236}">
                <a16:creationId xmlns:a16="http://schemas.microsoft.com/office/drawing/2014/main" id="{805FBE02-D091-BE45-AE37-0C81F2712BD3}"/>
              </a:ext>
            </a:extLst>
          </p:cNvPr>
          <p:cNvSpPr/>
          <p:nvPr/>
        </p:nvSpPr>
        <p:spPr>
          <a:xfrm>
            <a:off x="0" y="275106"/>
            <a:ext cx="13442950" cy="1058995"/>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Рамка 6">
            <a:extLst>
              <a:ext uri="{FF2B5EF4-FFF2-40B4-BE49-F238E27FC236}">
                <a16:creationId xmlns:a16="http://schemas.microsoft.com/office/drawing/2014/main" id="{D1426426-9B73-7649-9881-E063FEABB6B5}"/>
              </a:ext>
            </a:extLst>
          </p:cNvPr>
          <p:cNvSpPr/>
          <p:nvPr/>
        </p:nvSpPr>
        <p:spPr>
          <a:xfrm>
            <a:off x="0" y="1334101"/>
            <a:ext cx="8277446" cy="6227162"/>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pic>
        <p:nvPicPr>
          <p:cNvPr id="28" name="Рисунок 27">
            <a:extLst>
              <a:ext uri="{FF2B5EF4-FFF2-40B4-BE49-F238E27FC236}">
                <a16:creationId xmlns:a16="http://schemas.microsoft.com/office/drawing/2014/main" id="{7EAFD5E0-B7BB-1343-854C-1C0F6DAEE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836" y="6678437"/>
            <a:ext cx="685137" cy="701070"/>
          </a:xfrm>
          <a:prstGeom prst="rect">
            <a:avLst/>
          </a:prstGeom>
        </p:spPr>
      </p:pic>
      <p:sp>
        <p:nvSpPr>
          <p:cNvPr id="13" name="TextBox 12">
            <a:extLst>
              <a:ext uri="{FF2B5EF4-FFF2-40B4-BE49-F238E27FC236}">
                <a16:creationId xmlns:a16="http://schemas.microsoft.com/office/drawing/2014/main" id="{A31DC6EF-66D6-214A-8DF3-A9B25146200E}"/>
              </a:ext>
            </a:extLst>
          </p:cNvPr>
          <p:cNvSpPr txBox="1"/>
          <p:nvPr/>
        </p:nvSpPr>
        <p:spPr>
          <a:xfrm>
            <a:off x="205428" y="1376522"/>
            <a:ext cx="7866590" cy="1754326"/>
          </a:xfrm>
          <a:prstGeom prst="rect">
            <a:avLst/>
          </a:prstGeom>
          <a:noFill/>
        </p:spPr>
        <p:txBody>
          <a:bodyPr wrap="square">
            <a:spAutoFit/>
          </a:bodyPr>
          <a:lstStyle/>
          <a:p>
            <a:pPr marR="254635" indent="449580" algn="just"/>
            <a:r>
              <a:rPr lang="ru-RU" sz="1800" dirty="0">
                <a:solidFill>
                  <a:srgbClr val="212121"/>
                </a:solidFill>
                <a:effectLst/>
                <a:latin typeface="Arial" panose="020B0604020202020204" pitchFamily="34" charset="0"/>
                <a:ea typeface="Times New Roman" panose="02020603050405020304" pitchFamily="18" charset="0"/>
              </a:rPr>
              <a:t>В совокупности с нормой п.2 ч.3 ст.80 Федерального закона </a:t>
            </a:r>
            <a:r>
              <a:rPr lang="ru-RU" sz="1800" dirty="0" err="1">
                <a:solidFill>
                  <a:srgbClr val="212121"/>
                </a:solidFill>
                <a:effectLst/>
                <a:latin typeface="Arial" panose="020B0604020202020204" pitchFamily="34" charset="0"/>
                <a:ea typeface="Times New Roman" panose="02020603050405020304" pitchFamily="18" charset="0"/>
              </a:rPr>
              <a:t>N</a:t>
            </a:r>
            <a:r>
              <a:rPr lang="ru-RU" sz="1800" dirty="0">
                <a:solidFill>
                  <a:srgbClr val="212121"/>
                </a:solidFill>
                <a:effectLst/>
                <a:latin typeface="Arial" panose="020B0604020202020204" pitchFamily="34" charset="0"/>
                <a:ea typeface="Times New Roman" panose="02020603050405020304" pitchFamily="18" charset="0"/>
              </a:rPr>
              <a:t> 323-ФЗ,</a:t>
            </a:r>
            <a:r>
              <a:rPr lang="ru-RU" sz="1800" dirty="0">
                <a:effectLst/>
                <a:latin typeface="Arial" panose="020B0604020202020204" pitchFamily="34" charset="0"/>
                <a:ea typeface="Times New Roman" panose="02020603050405020304" pitchFamily="18" charset="0"/>
              </a:rPr>
              <a:t> </a:t>
            </a:r>
            <a:r>
              <a:rPr lang="ru-RU" sz="1800" b="1" dirty="0">
                <a:solidFill>
                  <a:srgbClr val="212121"/>
                </a:solidFill>
                <a:effectLst/>
                <a:latin typeface="Arial" panose="020B0604020202020204" pitchFamily="34" charset="0"/>
                <a:ea typeface="Times New Roman" panose="02020603050405020304" pitchFamily="18" charset="0"/>
              </a:rPr>
              <a:t>если медицинская помощь оказывается за счет средств ОМС, то и финансирование лекарственных препаратов, назначенных в рамках страхового случая, в том числе не входящих в Перечень ЖНВЛП и назначенных по надлежащему решению ВК, должно осуществляться за счет средств ОМС.</a:t>
            </a:r>
            <a:endParaRPr lang="ru-RU" sz="1800" dirty="0">
              <a:effectLst/>
              <a:latin typeface="Times New Roman" panose="02020603050405020304" pitchFamily="18" charset="0"/>
              <a:ea typeface="Times New Roman" panose="02020603050405020304" pitchFamily="18" charset="0"/>
            </a:endParaRPr>
          </a:p>
        </p:txBody>
      </p:sp>
      <p:sp>
        <p:nvSpPr>
          <p:cNvPr id="5" name="Прямоугольник 4">
            <a:extLst>
              <a:ext uri="{FF2B5EF4-FFF2-40B4-BE49-F238E27FC236}">
                <a16:creationId xmlns:a16="http://schemas.microsoft.com/office/drawing/2014/main" id="{78BDFBE4-B4AF-4F4B-8B41-60158E2EAF08}"/>
              </a:ext>
            </a:extLst>
          </p:cNvPr>
          <p:cNvSpPr/>
          <p:nvPr/>
        </p:nvSpPr>
        <p:spPr>
          <a:xfrm>
            <a:off x="232381" y="3509590"/>
            <a:ext cx="7540019" cy="3425267"/>
          </a:xfrm>
          <a:prstGeom prst="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R="254635" lvl="1" indent="449580" algn="just"/>
            <a:endParaRPr lang="ru-RU" sz="1800" b="1" dirty="0">
              <a:solidFill>
                <a:schemeClr val="bg1"/>
              </a:solidFill>
              <a:latin typeface="+mj-lt"/>
              <a:ea typeface="Times New Roman" panose="02020603050405020304" pitchFamily="18" charset="0"/>
            </a:endParaRPr>
          </a:p>
          <a:p>
            <a:pPr marR="254635" lvl="1" indent="449580" algn="just"/>
            <a:endParaRPr lang="ru-RU" sz="2200" b="1" dirty="0">
              <a:solidFill>
                <a:schemeClr val="bg1"/>
              </a:solidFill>
              <a:latin typeface="+mj-lt"/>
              <a:ea typeface="Times New Roman" panose="02020603050405020304" pitchFamily="18" charset="0"/>
            </a:endParaRPr>
          </a:p>
          <a:p>
            <a:pPr marR="254635" lvl="1" indent="449580" algn="just"/>
            <a:endParaRPr lang="ru-RU" sz="2200" b="1" dirty="0">
              <a:solidFill>
                <a:schemeClr val="bg1"/>
              </a:solidFill>
              <a:latin typeface="+mj-lt"/>
              <a:ea typeface="Times New Roman" panose="02020603050405020304" pitchFamily="18" charset="0"/>
            </a:endParaRPr>
          </a:p>
          <a:p>
            <a:pPr marR="254635" lvl="1" indent="449580" algn="just"/>
            <a:r>
              <a:rPr lang="ru-RU" sz="2200" b="1" dirty="0">
                <a:solidFill>
                  <a:schemeClr val="bg1"/>
                </a:solidFill>
                <a:latin typeface="+mj-lt"/>
                <a:ea typeface="Times New Roman" panose="02020603050405020304" pitchFamily="18" charset="0"/>
              </a:rPr>
              <a:t>Если медицинская помощь оказывается за счет средств ОМС, то и финансирование лекарственных препаратов, назначенных в рамках страхового случая, в том числе не входящих в Перечень ЖНВЛП и назначенных по надлежащему решению врачебной комиссии, должно осуществляться за счет средств ОМС.</a:t>
            </a:r>
          </a:p>
          <a:p>
            <a:pPr marR="254635" lvl="1" indent="449580" algn="just"/>
            <a:endParaRPr lang="ru-RU" sz="1800" b="1" dirty="0">
              <a:solidFill>
                <a:schemeClr val="bg1"/>
              </a:solidFill>
              <a:latin typeface="+mj-lt"/>
              <a:ea typeface="Times New Roman" panose="02020603050405020304" pitchFamily="18" charset="0"/>
            </a:endParaRPr>
          </a:p>
          <a:p>
            <a:pPr marR="254635" algn="just"/>
            <a:endParaRPr lang="ru-RU" sz="1800" dirty="0">
              <a:effectLst/>
              <a:latin typeface="+mj-lt"/>
              <a:ea typeface="Times New Roman" panose="02020603050405020304" pitchFamily="18" charset="0"/>
            </a:endParaRPr>
          </a:p>
        </p:txBody>
      </p:sp>
      <p:sp>
        <p:nvSpPr>
          <p:cNvPr id="12" name="Заголовок 1">
            <a:extLst>
              <a:ext uri="{FF2B5EF4-FFF2-40B4-BE49-F238E27FC236}">
                <a16:creationId xmlns:a16="http://schemas.microsoft.com/office/drawing/2014/main" id="{7B292C6D-602E-6D43-BB1B-3EF3DC212C7A}"/>
              </a:ext>
            </a:extLst>
          </p:cNvPr>
          <p:cNvSpPr txBox="1">
            <a:spLocks/>
          </p:cNvSpPr>
          <p:nvPr/>
        </p:nvSpPr>
        <p:spPr>
          <a:xfrm>
            <a:off x="171451" y="460167"/>
            <a:ext cx="8105995"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dirty="0">
                <a:solidFill>
                  <a:srgbClr val="FFFF00"/>
                </a:solidFill>
                <a:latin typeface="Corbel" panose="020B0503020204020204" pitchFamily="34" charset="0"/>
              </a:rPr>
              <a:t>Статья 80. Программа государственных гарантий бесплатного оказания гражданам медицинской помощи</a:t>
            </a:r>
            <a:br>
              <a:rPr lang="ru-RU" dirty="0">
                <a:solidFill>
                  <a:srgbClr val="FFFF00"/>
                </a:solidFill>
                <a:latin typeface="Corbel" panose="020B0503020204020204" pitchFamily="34" charset="0"/>
              </a:rPr>
            </a:br>
            <a:endParaRPr lang="ru-RU" dirty="0">
              <a:solidFill>
                <a:srgbClr val="FFFF00"/>
              </a:solidFill>
              <a:latin typeface="Corbel" panose="020B0503020204020204" pitchFamily="34" charset="0"/>
            </a:endParaRPr>
          </a:p>
          <a:p>
            <a:endParaRPr lang="ru-RU" dirty="0">
              <a:solidFill>
                <a:srgbClr val="FFFF00"/>
              </a:solidFill>
              <a:latin typeface="Corbel" panose="020B0503020204020204" pitchFamily="34" charset="0"/>
            </a:endParaRPr>
          </a:p>
          <a:p>
            <a:r>
              <a:rPr lang="ru-RU" dirty="0">
                <a:solidFill>
                  <a:srgbClr val="FFFF00"/>
                </a:solidFill>
                <a:latin typeface="Corbel" panose="020B0503020204020204" pitchFamily="34" charset="0"/>
              </a:rPr>
              <a:t> </a:t>
            </a:r>
            <a:endParaRPr lang="ru-RU" dirty="0">
              <a:solidFill>
                <a:srgbClr val="FFFF00"/>
              </a:solidFill>
              <a:highlight>
                <a:srgbClr val="FF0000"/>
              </a:highlight>
              <a:latin typeface="Corbel" panose="020B0503020204020204" pitchFamily="34" charset="0"/>
            </a:endParaRPr>
          </a:p>
        </p:txBody>
      </p:sp>
    </p:spTree>
    <p:extLst>
      <p:ext uri="{BB962C8B-B14F-4D97-AF65-F5344CB8AC3E}">
        <p14:creationId xmlns:p14="http://schemas.microsoft.com/office/powerpoint/2010/main" val="3306640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DB5601-1BEE-D744-809A-8AB18B7549FF}"/>
              </a:ext>
            </a:extLst>
          </p:cNvPr>
          <p:cNvSpPr>
            <a:spLocks noGrp="1"/>
          </p:cNvSpPr>
          <p:nvPr>
            <p:ph type="title"/>
          </p:nvPr>
        </p:nvSpPr>
        <p:spPr>
          <a:xfrm>
            <a:off x="967400" y="5504928"/>
            <a:ext cx="6974818" cy="1052596"/>
          </a:xfrm>
        </p:spPr>
        <p:txBody>
          <a:bodyPr/>
          <a:lstStyle/>
          <a:p>
            <a:r>
              <a:rPr lang="ru-RU" sz="3600" b="1" dirty="0"/>
              <a:t>Федеральный закон</a:t>
            </a:r>
            <a:br>
              <a:rPr lang="ru-RU" sz="3600" b="1" dirty="0"/>
            </a:br>
            <a:r>
              <a:rPr lang="ru-RU" sz="3600" b="1" dirty="0">
                <a:solidFill>
                  <a:schemeClr val="accent1">
                    <a:lumMod val="60000"/>
                    <a:lumOff val="40000"/>
                  </a:schemeClr>
                </a:solidFill>
              </a:rPr>
              <a:t>об ОМС в РФ</a:t>
            </a:r>
          </a:p>
        </p:txBody>
      </p:sp>
      <p:sp>
        <p:nvSpPr>
          <p:cNvPr id="3" name="Номер слайда 2">
            <a:extLst>
              <a:ext uri="{FF2B5EF4-FFF2-40B4-BE49-F238E27FC236}">
                <a16:creationId xmlns:a16="http://schemas.microsoft.com/office/drawing/2014/main" id="{5FC7D767-52D0-7847-9BBB-A3E9BB473E40}"/>
              </a:ext>
            </a:extLst>
          </p:cNvPr>
          <p:cNvSpPr>
            <a:spLocks noGrp="1"/>
          </p:cNvSpPr>
          <p:nvPr>
            <p:ph type="sldNum" sz="quarter" idx="4"/>
          </p:nvPr>
        </p:nvSpPr>
        <p:spPr/>
        <p:txBody>
          <a:bodyPr/>
          <a:lstStyle/>
          <a:p>
            <a:fld id="{8094404D-C164-D640-93C9-3464FF6EA0E4}" type="slidenum">
              <a:rPr lang="ru-RU" smtClean="0"/>
              <a:pPr/>
              <a:t>13</a:t>
            </a:fld>
            <a:endParaRPr lang="ru-RU"/>
          </a:p>
        </p:txBody>
      </p:sp>
    </p:spTree>
    <p:extLst>
      <p:ext uri="{BB962C8B-B14F-4D97-AF65-F5344CB8AC3E}">
        <p14:creationId xmlns:p14="http://schemas.microsoft.com/office/powerpoint/2010/main" val="548890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7">
            <a:extLst>
              <a:ext uri="{FF2B5EF4-FFF2-40B4-BE49-F238E27FC236}">
                <a16:creationId xmlns:a16="http://schemas.microsoft.com/office/drawing/2014/main" id="{805FBE02-D091-BE45-AE37-0C81F2712BD3}"/>
              </a:ext>
            </a:extLst>
          </p:cNvPr>
          <p:cNvSpPr/>
          <p:nvPr/>
        </p:nvSpPr>
        <p:spPr>
          <a:xfrm>
            <a:off x="0" y="165921"/>
            <a:ext cx="11832638"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Рамка 6">
            <a:extLst>
              <a:ext uri="{FF2B5EF4-FFF2-40B4-BE49-F238E27FC236}">
                <a16:creationId xmlns:a16="http://schemas.microsoft.com/office/drawing/2014/main" id="{D1426426-9B73-7649-9881-E063FEABB6B5}"/>
              </a:ext>
            </a:extLst>
          </p:cNvPr>
          <p:cNvSpPr/>
          <p:nvPr/>
        </p:nvSpPr>
        <p:spPr>
          <a:xfrm>
            <a:off x="0" y="1014046"/>
            <a:ext cx="8277446" cy="6547217"/>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Заголовок 1"/>
          <p:cNvSpPr txBox="1">
            <a:spLocks/>
          </p:cNvSpPr>
          <p:nvPr/>
        </p:nvSpPr>
        <p:spPr>
          <a:xfrm>
            <a:off x="171452" y="1234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dirty="0">
                <a:solidFill>
                  <a:srgbClr val="FFFF00"/>
                </a:solidFill>
                <a:latin typeface="Corbel" panose="020B0503020204020204" pitchFamily="34" charset="0"/>
              </a:rPr>
              <a:t>Федеральный закон от 29.11.2010 </a:t>
            </a:r>
            <a:r>
              <a:rPr lang="en" dirty="0">
                <a:solidFill>
                  <a:srgbClr val="FFFF00"/>
                </a:solidFill>
                <a:latin typeface="Corbel" panose="020B0503020204020204" pitchFamily="34" charset="0"/>
              </a:rPr>
              <a:t>N 326-</a:t>
            </a:r>
            <a:r>
              <a:rPr lang="ru-RU" dirty="0">
                <a:solidFill>
                  <a:srgbClr val="FFFF00"/>
                </a:solidFill>
                <a:latin typeface="Corbel" panose="020B0503020204020204" pitchFamily="34" charset="0"/>
              </a:rPr>
              <a:t>ФЗ "Об ОМС в РФ" </a:t>
            </a:r>
            <a:endParaRPr lang="ru-RU" dirty="0">
              <a:solidFill>
                <a:srgbClr val="FFFF00"/>
              </a:solidFill>
              <a:highlight>
                <a:srgbClr val="FF0000"/>
              </a:highlight>
              <a:latin typeface="Corbel" panose="020B0503020204020204" pitchFamily="34" charset="0"/>
            </a:endParaRPr>
          </a:p>
        </p:txBody>
      </p:sp>
      <p:pic>
        <p:nvPicPr>
          <p:cNvPr id="28" name="Рисунок 27">
            <a:extLst>
              <a:ext uri="{FF2B5EF4-FFF2-40B4-BE49-F238E27FC236}">
                <a16:creationId xmlns:a16="http://schemas.microsoft.com/office/drawing/2014/main" id="{7EAFD5E0-B7BB-1343-854C-1C0F6DAEE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836" y="6678437"/>
            <a:ext cx="685137" cy="701070"/>
          </a:xfrm>
          <a:prstGeom prst="rect">
            <a:avLst/>
          </a:prstGeom>
        </p:spPr>
      </p:pic>
      <p:sp>
        <p:nvSpPr>
          <p:cNvPr id="9" name="TextBox 8">
            <a:extLst>
              <a:ext uri="{FF2B5EF4-FFF2-40B4-BE49-F238E27FC236}">
                <a16:creationId xmlns:a16="http://schemas.microsoft.com/office/drawing/2014/main" id="{28865FA4-9852-DB46-822A-72B0AD82E2C2}"/>
              </a:ext>
            </a:extLst>
          </p:cNvPr>
          <p:cNvSpPr txBox="1"/>
          <p:nvPr/>
        </p:nvSpPr>
        <p:spPr>
          <a:xfrm>
            <a:off x="295971" y="1138394"/>
            <a:ext cx="7776875" cy="6494085"/>
          </a:xfrm>
          <a:prstGeom prst="rect">
            <a:avLst/>
          </a:prstGeom>
          <a:noFill/>
        </p:spPr>
        <p:txBody>
          <a:bodyPr wrap="square">
            <a:spAutoFit/>
          </a:bodyPr>
          <a:lstStyle/>
          <a:p>
            <a:r>
              <a:rPr lang="ru-RU" sz="1600" b="1" i="0" u="none" strike="noStrike" dirty="0">
                <a:solidFill>
                  <a:srgbClr val="000000"/>
                </a:solidFill>
                <a:effectLst/>
              </a:rPr>
              <a:t>Статья 35. Базовая программа ОМС</a:t>
            </a:r>
            <a:endParaRPr lang="ru-RU" sz="1600" b="1" dirty="0">
              <a:solidFill>
                <a:srgbClr val="000000"/>
              </a:solidFill>
            </a:endParaRPr>
          </a:p>
          <a:p>
            <a:endParaRPr lang="ru-RU" sz="1600" dirty="0">
              <a:solidFill>
                <a:srgbClr val="000000"/>
              </a:solidFill>
            </a:endParaRPr>
          </a:p>
          <a:p>
            <a:r>
              <a:rPr lang="ru-RU" sz="1600" b="1" dirty="0">
                <a:solidFill>
                  <a:srgbClr val="C00000"/>
                </a:solidFill>
              </a:rPr>
              <a:t>7. Структура тарифа на оплату медицинской помощи включает в себя:</a:t>
            </a:r>
          </a:p>
          <a:p>
            <a:pPr marL="285750" indent="-285750">
              <a:buFont typeface="Arial" panose="020B0604020202020204" pitchFamily="34" charset="0"/>
              <a:buChar char="•"/>
            </a:pPr>
            <a:r>
              <a:rPr lang="ru-RU" sz="1600" dirty="0">
                <a:solidFill>
                  <a:srgbClr val="000000"/>
                </a:solidFill>
              </a:rPr>
              <a:t>расходы на заработную плату,</a:t>
            </a:r>
          </a:p>
          <a:p>
            <a:pPr marL="285750" indent="-285750">
              <a:buFont typeface="Arial" panose="020B0604020202020204" pitchFamily="34" charset="0"/>
              <a:buChar char="•"/>
            </a:pPr>
            <a:r>
              <a:rPr lang="ru-RU" sz="1600" dirty="0">
                <a:solidFill>
                  <a:srgbClr val="000000"/>
                </a:solidFill>
              </a:rPr>
              <a:t>начисления на оплату труда,</a:t>
            </a:r>
          </a:p>
          <a:p>
            <a:pPr marL="285750" indent="-285750">
              <a:buFont typeface="Arial" panose="020B0604020202020204" pitchFamily="34" charset="0"/>
              <a:buChar char="•"/>
            </a:pPr>
            <a:r>
              <a:rPr lang="ru-RU" sz="1600" dirty="0">
                <a:solidFill>
                  <a:srgbClr val="000000"/>
                </a:solidFill>
              </a:rPr>
              <a:t>прочие выплаты,</a:t>
            </a:r>
          </a:p>
          <a:p>
            <a:pPr marL="285750" indent="-285750">
              <a:buFont typeface="Arial" panose="020B0604020202020204" pitchFamily="34" charset="0"/>
              <a:buChar char="•"/>
            </a:pPr>
            <a:r>
              <a:rPr lang="ru-RU" sz="1600" b="1" u="sng" dirty="0">
                <a:solidFill>
                  <a:srgbClr val="000000"/>
                </a:solidFill>
              </a:rPr>
              <a:t>приобретение лекарственных средств,</a:t>
            </a:r>
          </a:p>
          <a:p>
            <a:pPr marL="285750" indent="-285750">
              <a:buFont typeface="Arial" panose="020B0604020202020204" pitchFamily="34" charset="0"/>
              <a:buChar char="•"/>
            </a:pPr>
            <a:r>
              <a:rPr lang="ru-RU" sz="1600" dirty="0">
                <a:solidFill>
                  <a:srgbClr val="000000"/>
                </a:solidFill>
              </a:rPr>
              <a:t>расходных материалов,</a:t>
            </a:r>
          </a:p>
          <a:p>
            <a:pPr marL="285750" indent="-285750">
              <a:buFont typeface="Arial" panose="020B0604020202020204" pitchFamily="34" charset="0"/>
              <a:buChar char="•"/>
            </a:pPr>
            <a:r>
              <a:rPr lang="ru-RU" sz="1600" dirty="0">
                <a:solidFill>
                  <a:srgbClr val="000000"/>
                </a:solidFill>
              </a:rPr>
              <a:t>продуктов питания,</a:t>
            </a:r>
          </a:p>
          <a:p>
            <a:pPr marL="285750" indent="-285750">
              <a:buFont typeface="Arial" panose="020B0604020202020204" pitchFamily="34" charset="0"/>
              <a:buChar char="•"/>
            </a:pPr>
            <a:r>
              <a:rPr lang="ru-RU" sz="1600" dirty="0">
                <a:solidFill>
                  <a:srgbClr val="000000"/>
                </a:solidFill>
              </a:rPr>
              <a:t>мягкого инвентаря,</a:t>
            </a:r>
          </a:p>
          <a:p>
            <a:pPr marL="285750" indent="-285750">
              <a:buFont typeface="Arial" panose="020B0604020202020204" pitchFamily="34" charset="0"/>
              <a:buChar char="•"/>
            </a:pPr>
            <a:r>
              <a:rPr lang="ru-RU" sz="1600" dirty="0">
                <a:solidFill>
                  <a:srgbClr val="000000"/>
                </a:solidFill>
              </a:rPr>
              <a:t>медицинского инструментария, реактивов и химикатов,</a:t>
            </a:r>
          </a:p>
          <a:p>
            <a:pPr marL="285750" indent="-285750">
              <a:buFont typeface="Arial" panose="020B0604020202020204" pitchFamily="34" charset="0"/>
              <a:buChar char="•"/>
            </a:pPr>
            <a:r>
              <a:rPr lang="ru-RU" sz="1600" dirty="0">
                <a:solidFill>
                  <a:srgbClr val="000000"/>
                </a:solidFill>
              </a:rPr>
              <a:t>прочих материальных запасов,</a:t>
            </a:r>
          </a:p>
          <a:p>
            <a:pPr marL="285750" indent="-285750">
              <a:buFont typeface="Arial" panose="020B0604020202020204" pitchFamily="34" charset="0"/>
              <a:buChar char="•"/>
            </a:pPr>
            <a:r>
              <a:rPr lang="ru-RU" sz="1600" dirty="0">
                <a:solidFill>
                  <a:srgbClr val="000000"/>
                </a:solidFill>
              </a:rPr>
              <a:t>расходы на оплату стоимости лабораторных и инструментальных исследований, проводимых в других учреждениях (при отсутствии в медицинской организации лаборатории и диагностического оборудования),</a:t>
            </a:r>
          </a:p>
          <a:p>
            <a:pPr marL="285750" indent="-285750">
              <a:buFont typeface="Arial" panose="020B0604020202020204" pitchFamily="34" charset="0"/>
              <a:buChar char="•"/>
            </a:pPr>
            <a:r>
              <a:rPr lang="ru-RU" sz="1600" dirty="0">
                <a:solidFill>
                  <a:srgbClr val="000000"/>
                </a:solidFill>
              </a:rPr>
              <a:t>организации питания (при отсутствии организованного питания в медицинской организации),</a:t>
            </a:r>
          </a:p>
          <a:p>
            <a:pPr marL="285750" indent="-285750">
              <a:buFont typeface="Arial" panose="020B0604020202020204" pitchFamily="34" charset="0"/>
              <a:buChar char="•"/>
            </a:pPr>
            <a:r>
              <a:rPr lang="ru-RU" sz="1400" dirty="0">
                <a:solidFill>
                  <a:schemeClr val="bg1">
                    <a:lumMod val="50000"/>
                  </a:schemeClr>
                </a:solidFill>
              </a:rPr>
              <a:t>расходы на оплату услуг связи, транспортных услуг, коммунальных услуг, работ и услуг по содержанию имущества, включая расходы на техническое обслуживание и ремонт основных средств, расходы на арендную плату за пользование имуществом, оплату программного обеспечения и прочих услуг, социальное обеспечение работников медицинских организаций, установленное законодательством РФ, прочие расходы, расходы на приобретение основных средств (оборудование, производственный и хозяйственный инвентарь) стоимостью </a:t>
            </a:r>
            <a:r>
              <a:rPr lang="ru-RU" sz="1400" u="sng" dirty="0">
                <a:solidFill>
                  <a:schemeClr val="bg1">
                    <a:lumMod val="50000"/>
                  </a:schemeClr>
                </a:solidFill>
              </a:rPr>
              <a:t>до 400 000 рублей за единицу.</a:t>
            </a:r>
          </a:p>
          <a:p>
            <a:endParaRPr lang="ru-RU" sz="1400" u="sng" dirty="0">
              <a:solidFill>
                <a:schemeClr val="bg1">
                  <a:lumMod val="50000"/>
                </a:schemeClr>
              </a:solidFill>
            </a:endParaRPr>
          </a:p>
          <a:p>
            <a:endParaRPr lang="ru-RU" sz="1800" b="1" dirty="0">
              <a:solidFill>
                <a:srgbClr val="000000"/>
              </a:solidFill>
            </a:endParaRPr>
          </a:p>
        </p:txBody>
      </p:sp>
    </p:spTree>
    <p:extLst>
      <p:ext uri="{BB962C8B-B14F-4D97-AF65-F5344CB8AC3E}">
        <p14:creationId xmlns:p14="http://schemas.microsoft.com/office/powerpoint/2010/main" val="3389118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7">
            <a:extLst>
              <a:ext uri="{FF2B5EF4-FFF2-40B4-BE49-F238E27FC236}">
                <a16:creationId xmlns:a16="http://schemas.microsoft.com/office/drawing/2014/main" id="{805FBE02-D091-BE45-AE37-0C81F2712BD3}"/>
              </a:ext>
            </a:extLst>
          </p:cNvPr>
          <p:cNvSpPr/>
          <p:nvPr/>
        </p:nvSpPr>
        <p:spPr>
          <a:xfrm>
            <a:off x="0" y="165921"/>
            <a:ext cx="11832638"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Рамка 6">
            <a:extLst>
              <a:ext uri="{FF2B5EF4-FFF2-40B4-BE49-F238E27FC236}">
                <a16:creationId xmlns:a16="http://schemas.microsoft.com/office/drawing/2014/main" id="{D1426426-9B73-7649-9881-E063FEABB6B5}"/>
              </a:ext>
            </a:extLst>
          </p:cNvPr>
          <p:cNvSpPr/>
          <p:nvPr/>
        </p:nvSpPr>
        <p:spPr>
          <a:xfrm>
            <a:off x="0" y="1014046"/>
            <a:ext cx="8277446" cy="6547217"/>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Заголовок 1"/>
          <p:cNvSpPr txBox="1">
            <a:spLocks/>
          </p:cNvSpPr>
          <p:nvPr/>
        </p:nvSpPr>
        <p:spPr>
          <a:xfrm>
            <a:off x="171452" y="1234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endParaRPr lang="ru-RU" dirty="0">
              <a:solidFill>
                <a:srgbClr val="FFFF00"/>
              </a:solidFill>
              <a:highlight>
                <a:srgbClr val="FF0000"/>
              </a:highlight>
              <a:latin typeface="Corbel" panose="020B0503020204020204" pitchFamily="34" charset="0"/>
            </a:endParaRPr>
          </a:p>
        </p:txBody>
      </p:sp>
      <p:pic>
        <p:nvPicPr>
          <p:cNvPr id="28" name="Рисунок 27">
            <a:extLst>
              <a:ext uri="{FF2B5EF4-FFF2-40B4-BE49-F238E27FC236}">
                <a16:creationId xmlns:a16="http://schemas.microsoft.com/office/drawing/2014/main" id="{7EAFD5E0-B7BB-1343-854C-1C0F6DAEE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836" y="6678437"/>
            <a:ext cx="685137" cy="701070"/>
          </a:xfrm>
          <a:prstGeom prst="rect">
            <a:avLst/>
          </a:prstGeom>
        </p:spPr>
      </p:pic>
      <p:sp>
        <p:nvSpPr>
          <p:cNvPr id="8" name="Заголовок 1">
            <a:extLst>
              <a:ext uri="{FF2B5EF4-FFF2-40B4-BE49-F238E27FC236}">
                <a16:creationId xmlns:a16="http://schemas.microsoft.com/office/drawing/2014/main" id="{7E4B9C9B-F91E-6A49-B68E-307A6B8FC865}"/>
              </a:ext>
            </a:extLst>
          </p:cNvPr>
          <p:cNvSpPr txBox="1">
            <a:spLocks/>
          </p:cNvSpPr>
          <p:nvPr/>
        </p:nvSpPr>
        <p:spPr>
          <a:xfrm>
            <a:off x="323852" y="2758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dirty="0">
                <a:solidFill>
                  <a:srgbClr val="FFFF00"/>
                </a:solidFill>
                <a:latin typeface="Corbel" panose="020B0503020204020204" pitchFamily="34" charset="0"/>
              </a:rPr>
              <a:t>Анализ разъяснений Минздрава России</a:t>
            </a:r>
            <a:endParaRPr lang="ru-RU" dirty="0">
              <a:solidFill>
                <a:srgbClr val="FFFF00"/>
              </a:solidFill>
              <a:highlight>
                <a:srgbClr val="FF0000"/>
              </a:highlight>
              <a:latin typeface="Corbel" panose="020B0503020204020204" pitchFamily="34" charset="0"/>
            </a:endParaRPr>
          </a:p>
        </p:txBody>
      </p:sp>
      <p:sp>
        <p:nvSpPr>
          <p:cNvPr id="10" name="TextBox 9">
            <a:extLst>
              <a:ext uri="{FF2B5EF4-FFF2-40B4-BE49-F238E27FC236}">
                <a16:creationId xmlns:a16="http://schemas.microsoft.com/office/drawing/2014/main" id="{850F67AD-D4E8-814B-91D0-06317B14C574}"/>
              </a:ext>
            </a:extLst>
          </p:cNvPr>
          <p:cNvSpPr txBox="1"/>
          <p:nvPr/>
        </p:nvSpPr>
        <p:spPr>
          <a:xfrm>
            <a:off x="323851" y="1203442"/>
            <a:ext cx="7683679" cy="5909310"/>
          </a:xfrm>
          <a:prstGeom prst="rect">
            <a:avLst/>
          </a:prstGeom>
          <a:noFill/>
        </p:spPr>
        <p:txBody>
          <a:bodyPr wrap="square">
            <a:spAutoFit/>
          </a:bodyPr>
          <a:lstStyle/>
          <a:p>
            <a:pPr marR="254635" algn="just"/>
            <a:r>
              <a:rPr lang="ru-RU" sz="1800" dirty="0">
                <a:solidFill>
                  <a:srgbClr val="000000"/>
                </a:solidFill>
                <a:effectLst/>
                <a:latin typeface="Arial" panose="020B0604020202020204" pitchFamily="34" charset="0"/>
                <a:ea typeface="Times New Roman" panose="02020603050405020304" pitchFamily="18" charset="0"/>
              </a:rPr>
              <a:t>Возможности оплаты за счет целевых средств ОМС посвящено Письмо Минздрава России от 20.03.2023 </a:t>
            </a:r>
            <a:r>
              <a:rPr lang="ru-RU" sz="1800" dirty="0" err="1">
                <a:solidFill>
                  <a:srgbClr val="000000"/>
                </a:solidFill>
                <a:effectLst/>
                <a:latin typeface="Arial" panose="020B0604020202020204" pitchFamily="34" charset="0"/>
                <a:ea typeface="Times New Roman" panose="02020603050405020304" pitchFamily="18" charset="0"/>
              </a:rPr>
              <a:t>N</a:t>
            </a:r>
            <a:r>
              <a:rPr lang="ru-RU" sz="1800" dirty="0">
                <a:solidFill>
                  <a:srgbClr val="000000"/>
                </a:solidFill>
                <a:effectLst/>
                <a:latin typeface="Arial" panose="020B0604020202020204" pitchFamily="34" charset="0"/>
                <a:ea typeface="Times New Roman" panose="02020603050405020304" pitchFamily="18" charset="0"/>
              </a:rPr>
              <a:t> 31-2/И/2-2076 «О направлении разъяснений по оплате случаев оказания медицинской помощи с использованием отдельных лекарственных препаратов, не включенных в перечень ЖНВЛП для медицинского применения, утвержденный распоряжением Правительства РФ от 12.10.2019 </a:t>
            </a:r>
            <a:r>
              <a:rPr lang="ru-RU" sz="1800" dirty="0" err="1">
                <a:solidFill>
                  <a:srgbClr val="000000"/>
                </a:solidFill>
                <a:effectLst/>
                <a:latin typeface="Arial" panose="020B0604020202020204" pitchFamily="34" charset="0"/>
                <a:ea typeface="Times New Roman" panose="02020603050405020304" pitchFamily="18" charset="0"/>
              </a:rPr>
              <a:t>N</a:t>
            </a:r>
            <a:r>
              <a:rPr lang="ru-RU" sz="1800" dirty="0">
                <a:solidFill>
                  <a:srgbClr val="000000"/>
                </a:solidFill>
                <a:effectLst/>
                <a:latin typeface="Arial" panose="020B0604020202020204" pitchFamily="34" charset="0"/>
                <a:ea typeface="Times New Roman" panose="02020603050405020304" pitchFamily="18" charset="0"/>
              </a:rPr>
              <a:t> 2406-р» (официально размещено).</a:t>
            </a:r>
          </a:p>
          <a:p>
            <a:pPr marL="342900" marR="254635" indent="-342900" algn="just">
              <a:buFont typeface="Wingdings" pitchFamily="2" charset="2"/>
              <a:buChar char="Ø"/>
            </a:pPr>
            <a:r>
              <a:rPr lang="ru-RU" sz="1800" b="1" dirty="0">
                <a:solidFill>
                  <a:srgbClr val="C00000"/>
                </a:solidFill>
                <a:effectLst/>
                <a:latin typeface="Arial" panose="020B0604020202020204" pitchFamily="34" charset="0"/>
                <a:ea typeface="Times New Roman" panose="02020603050405020304" pitchFamily="18" charset="0"/>
              </a:rPr>
              <a:t>отсутствие ЛП в перечне ЖНВЛП </a:t>
            </a:r>
            <a:r>
              <a:rPr lang="ru-RU" sz="1800" dirty="0">
                <a:solidFill>
                  <a:srgbClr val="000000"/>
                </a:solidFill>
                <a:effectLst/>
                <a:latin typeface="Arial" panose="020B0604020202020204" pitchFamily="34" charset="0"/>
                <a:ea typeface="Times New Roman" panose="02020603050405020304" pitchFamily="18" charset="0"/>
              </a:rPr>
              <a:t>в случаях их назначения по решению врачебной комиссии застрахованному лицу по жизненным показаниям, либо замены ими лекарственных препаратов, входящих в перечень ЖНВЛП, из-за индивидуальной непереносимости, </a:t>
            </a:r>
            <a:r>
              <a:rPr lang="ru-RU" sz="1800" b="1" dirty="0">
                <a:solidFill>
                  <a:srgbClr val="C00000"/>
                </a:solidFill>
                <a:effectLst/>
                <a:latin typeface="Arial" panose="020B0604020202020204" pitchFamily="34" charset="0"/>
                <a:ea typeface="Times New Roman" panose="02020603050405020304" pitchFamily="18" charset="0"/>
              </a:rPr>
              <a:t>не является основанием для отказа в оплате оказанной медицинской помощи за счет ОМС</a:t>
            </a:r>
            <a:r>
              <a:rPr lang="ru-RU" sz="1800" dirty="0">
                <a:solidFill>
                  <a:srgbClr val="000000"/>
                </a:solidFill>
                <a:effectLst/>
                <a:latin typeface="Arial" panose="020B0604020202020204" pitchFamily="34" charset="0"/>
                <a:ea typeface="Times New Roman" panose="02020603050405020304" pitchFamily="18" charset="0"/>
              </a:rPr>
              <a:t> (в частности, речь идет о неприменимости ряда Оснований для уменьшения оплаты – кодов дефектов 2.10 и 2.17, что и без письма не вызывало сомнений).</a:t>
            </a:r>
            <a:endParaRPr lang="ru-RU" sz="1800" dirty="0">
              <a:latin typeface="Times New Roman" panose="02020603050405020304" pitchFamily="18" charset="0"/>
              <a:ea typeface="Times New Roman" panose="02020603050405020304" pitchFamily="18" charset="0"/>
            </a:endParaRPr>
          </a:p>
          <a:p>
            <a:pPr marL="342900" marR="254635" indent="-342900" algn="just">
              <a:buFont typeface="Wingdings" pitchFamily="2" charset="2"/>
              <a:buChar char="Ø"/>
            </a:pPr>
            <a:r>
              <a:rPr lang="ru-RU" sz="1800" dirty="0">
                <a:solidFill>
                  <a:srgbClr val="000000"/>
                </a:solidFill>
                <a:effectLst/>
                <a:latin typeface="Arial" panose="020B0604020202020204" pitchFamily="34" charset="0"/>
                <a:ea typeface="Times New Roman" panose="02020603050405020304" pitchFamily="18" charset="0"/>
              </a:rPr>
              <a:t>В частности, из самой формулировки кода дефект 2.17 следует, что лекарственный препарат, не входящий в Перечень ЖНВЛП, не правомочно назначать, если на то отсутствует решение ВК.</a:t>
            </a:r>
          </a:p>
          <a:p>
            <a:pPr marL="342900" marR="254635" indent="-342900" algn="just">
              <a:buFont typeface="Wingdings" pitchFamily="2" charset="2"/>
              <a:buChar char="Ø"/>
            </a:pPr>
            <a:r>
              <a:rPr lang="ru-RU" sz="1800" dirty="0">
                <a:solidFill>
                  <a:srgbClr val="000000"/>
                </a:solidFill>
                <a:latin typeface="Arial" panose="020B0604020202020204" pitchFamily="34" charset="0"/>
                <a:ea typeface="Times New Roman" panose="02020603050405020304" pitchFamily="18" charset="0"/>
              </a:rPr>
              <a:t>Н</a:t>
            </a:r>
            <a:r>
              <a:rPr lang="ru-RU" sz="1800" dirty="0">
                <a:solidFill>
                  <a:srgbClr val="000000"/>
                </a:solidFill>
                <a:effectLst/>
                <a:latin typeface="Arial" panose="020B0604020202020204" pitchFamily="34" charset="0"/>
                <a:ea typeface="Times New Roman" panose="02020603050405020304" pitchFamily="18" charset="0"/>
              </a:rPr>
              <a:t>аличие решения ВК дает возможность правомочного назначения ЛП сверх Перечня.</a:t>
            </a:r>
            <a:endParaRPr lang="ru-RU"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48519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7">
            <a:extLst>
              <a:ext uri="{FF2B5EF4-FFF2-40B4-BE49-F238E27FC236}">
                <a16:creationId xmlns:a16="http://schemas.microsoft.com/office/drawing/2014/main" id="{805FBE02-D091-BE45-AE37-0C81F2712BD3}"/>
              </a:ext>
            </a:extLst>
          </p:cNvPr>
          <p:cNvSpPr/>
          <p:nvPr/>
        </p:nvSpPr>
        <p:spPr>
          <a:xfrm>
            <a:off x="0" y="165921"/>
            <a:ext cx="11832638"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Рамка 6">
            <a:extLst>
              <a:ext uri="{FF2B5EF4-FFF2-40B4-BE49-F238E27FC236}">
                <a16:creationId xmlns:a16="http://schemas.microsoft.com/office/drawing/2014/main" id="{D1426426-9B73-7649-9881-E063FEABB6B5}"/>
              </a:ext>
            </a:extLst>
          </p:cNvPr>
          <p:cNvSpPr/>
          <p:nvPr/>
        </p:nvSpPr>
        <p:spPr>
          <a:xfrm>
            <a:off x="0" y="1014046"/>
            <a:ext cx="8277446" cy="6547217"/>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Заголовок 1"/>
          <p:cNvSpPr txBox="1">
            <a:spLocks/>
          </p:cNvSpPr>
          <p:nvPr/>
        </p:nvSpPr>
        <p:spPr>
          <a:xfrm>
            <a:off x="171452" y="1234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endParaRPr lang="ru-RU" dirty="0">
              <a:solidFill>
                <a:srgbClr val="FFFF00"/>
              </a:solidFill>
              <a:highlight>
                <a:srgbClr val="FF0000"/>
              </a:highlight>
              <a:latin typeface="Corbel" panose="020B0503020204020204" pitchFamily="34" charset="0"/>
            </a:endParaRPr>
          </a:p>
        </p:txBody>
      </p:sp>
      <p:pic>
        <p:nvPicPr>
          <p:cNvPr id="28" name="Рисунок 27">
            <a:extLst>
              <a:ext uri="{FF2B5EF4-FFF2-40B4-BE49-F238E27FC236}">
                <a16:creationId xmlns:a16="http://schemas.microsoft.com/office/drawing/2014/main" id="{7EAFD5E0-B7BB-1343-854C-1C0F6DAEE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836" y="6678437"/>
            <a:ext cx="685137" cy="701070"/>
          </a:xfrm>
          <a:prstGeom prst="rect">
            <a:avLst/>
          </a:prstGeom>
        </p:spPr>
      </p:pic>
      <p:sp>
        <p:nvSpPr>
          <p:cNvPr id="8" name="Заголовок 1">
            <a:extLst>
              <a:ext uri="{FF2B5EF4-FFF2-40B4-BE49-F238E27FC236}">
                <a16:creationId xmlns:a16="http://schemas.microsoft.com/office/drawing/2014/main" id="{7E4B9C9B-F91E-6A49-B68E-307A6B8FC865}"/>
              </a:ext>
            </a:extLst>
          </p:cNvPr>
          <p:cNvSpPr txBox="1">
            <a:spLocks/>
          </p:cNvSpPr>
          <p:nvPr/>
        </p:nvSpPr>
        <p:spPr>
          <a:xfrm>
            <a:off x="323852" y="2758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dirty="0">
                <a:solidFill>
                  <a:srgbClr val="FFFF00"/>
                </a:solidFill>
                <a:latin typeface="Corbel" panose="020B0503020204020204" pitchFamily="34" charset="0"/>
              </a:rPr>
              <a:t>Анализ разъяснений Минздрава России</a:t>
            </a:r>
            <a:endParaRPr lang="ru-RU" dirty="0">
              <a:solidFill>
                <a:srgbClr val="FFFF00"/>
              </a:solidFill>
              <a:highlight>
                <a:srgbClr val="FF0000"/>
              </a:highlight>
              <a:latin typeface="Corbel" panose="020B0503020204020204" pitchFamily="34" charset="0"/>
            </a:endParaRPr>
          </a:p>
        </p:txBody>
      </p:sp>
      <p:sp>
        <p:nvSpPr>
          <p:cNvPr id="10" name="TextBox 9">
            <a:extLst>
              <a:ext uri="{FF2B5EF4-FFF2-40B4-BE49-F238E27FC236}">
                <a16:creationId xmlns:a16="http://schemas.microsoft.com/office/drawing/2014/main" id="{850F67AD-D4E8-814B-91D0-06317B14C574}"/>
              </a:ext>
            </a:extLst>
          </p:cNvPr>
          <p:cNvSpPr txBox="1"/>
          <p:nvPr/>
        </p:nvSpPr>
        <p:spPr>
          <a:xfrm>
            <a:off x="323851" y="1203442"/>
            <a:ext cx="7696743" cy="5909310"/>
          </a:xfrm>
          <a:prstGeom prst="rect">
            <a:avLst/>
          </a:prstGeom>
          <a:noFill/>
        </p:spPr>
        <p:txBody>
          <a:bodyPr wrap="square">
            <a:spAutoFit/>
          </a:bodyPr>
          <a:lstStyle/>
          <a:p>
            <a:pPr marR="254635" algn="just"/>
            <a:r>
              <a:rPr lang="ru-RU" sz="1800" dirty="0">
                <a:solidFill>
                  <a:srgbClr val="000000"/>
                </a:solidFill>
                <a:effectLst/>
                <a:latin typeface="Arial" panose="020B0604020202020204" pitchFamily="34" charset="0"/>
                <a:ea typeface="Times New Roman" panose="02020603050405020304" pitchFamily="18" charset="0"/>
              </a:rPr>
              <a:t>Возможности оплаты за счет целевых средств ОМС посвящено Письмо Минздрава России от 20.03.2023 </a:t>
            </a:r>
            <a:r>
              <a:rPr lang="ru-RU" sz="1800" dirty="0" err="1">
                <a:solidFill>
                  <a:srgbClr val="000000"/>
                </a:solidFill>
                <a:effectLst/>
                <a:latin typeface="Arial" panose="020B0604020202020204" pitchFamily="34" charset="0"/>
                <a:ea typeface="Times New Roman" panose="02020603050405020304" pitchFamily="18" charset="0"/>
              </a:rPr>
              <a:t>N</a:t>
            </a:r>
            <a:r>
              <a:rPr lang="ru-RU" sz="1800" dirty="0">
                <a:solidFill>
                  <a:srgbClr val="000000"/>
                </a:solidFill>
                <a:effectLst/>
                <a:latin typeface="Arial" panose="020B0604020202020204" pitchFamily="34" charset="0"/>
                <a:ea typeface="Times New Roman" panose="02020603050405020304" pitchFamily="18" charset="0"/>
              </a:rPr>
              <a:t> 31-2/И/2-2076 «О направлении разъяснений по оплате случаев оказания медицинской помощи с использованием отдельных лекарственных препаратов, не включенных в перечень ЖНВЛП для медицинского применения, утвержденный распоряжением Правительства РФ от 12.10.2019 </a:t>
            </a:r>
            <a:r>
              <a:rPr lang="ru-RU" sz="1800" dirty="0" err="1">
                <a:solidFill>
                  <a:srgbClr val="000000"/>
                </a:solidFill>
                <a:effectLst/>
                <a:latin typeface="Arial" panose="020B0604020202020204" pitchFamily="34" charset="0"/>
                <a:ea typeface="Times New Roman" panose="02020603050405020304" pitchFamily="18" charset="0"/>
              </a:rPr>
              <a:t>N</a:t>
            </a:r>
            <a:r>
              <a:rPr lang="ru-RU" sz="1800" dirty="0">
                <a:solidFill>
                  <a:srgbClr val="000000"/>
                </a:solidFill>
                <a:effectLst/>
                <a:latin typeface="Arial" panose="020B0604020202020204" pitchFamily="34" charset="0"/>
                <a:ea typeface="Times New Roman" panose="02020603050405020304" pitchFamily="18" charset="0"/>
              </a:rPr>
              <a:t> 2406-р» (официально размещено).</a:t>
            </a:r>
          </a:p>
          <a:p>
            <a:pPr marL="342900" marR="254635" indent="-342900" algn="just">
              <a:buFont typeface="Wingdings" pitchFamily="2" charset="2"/>
              <a:buChar char="Ø"/>
            </a:pPr>
            <a:r>
              <a:rPr lang="ru-RU" sz="1800" b="1" dirty="0">
                <a:solidFill>
                  <a:srgbClr val="C00000"/>
                </a:solidFill>
                <a:effectLst/>
                <a:latin typeface="Arial" panose="020B0604020202020204" pitchFamily="34" charset="0"/>
                <a:ea typeface="Times New Roman" panose="02020603050405020304" pitchFamily="18" charset="0"/>
              </a:rPr>
              <a:t>отсутствие ЛП в перечне ЖНВЛП </a:t>
            </a:r>
            <a:r>
              <a:rPr lang="ru-RU" sz="1800" dirty="0">
                <a:solidFill>
                  <a:srgbClr val="000000"/>
                </a:solidFill>
                <a:effectLst/>
                <a:latin typeface="Arial" panose="020B0604020202020204" pitchFamily="34" charset="0"/>
                <a:ea typeface="Times New Roman" panose="02020603050405020304" pitchFamily="18" charset="0"/>
              </a:rPr>
              <a:t>в случаях их назначения по решению врачебной комиссии застрахованному лицу по жизненным показаниям, либо замены ими лекарственных препаратов, входящих в перечень ЖНВЛП, из-за индивидуальной непереносимости, </a:t>
            </a:r>
            <a:r>
              <a:rPr lang="ru-RU" sz="1800" b="1" dirty="0">
                <a:solidFill>
                  <a:srgbClr val="C00000"/>
                </a:solidFill>
                <a:effectLst/>
                <a:latin typeface="Arial" panose="020B0604020202020204" pitchFamily="34" charset="0"/>
                <a:ea typeface="Times New Roman" panose="02020603050405020304" pitchFamily="18" charset="0"/>
              </a:rPr>
              <a:t>не является основанием для отказа в оплате оказанной медицинской помощи за счет ОМС</a:t>
            </a:r>
            <a:r>
              <a:rPr lang="ru-RU" sz="1800" dirty="0">
                <a:solidFill>
                  <a:srgbClr val="000000"/>
                </a:solidFill>
                <a:effectLst/>
                <a:latin typeface="Arial" panose="020B0604020202020204" pitchFamily="34" charset="0"/>
                <a:ea typeface="Times New Roman" panose="02020603050405020304" pitchFamily="18" charset="0"/>
              </a:rPr>
              <a:t> (в частности, речь идет о неприменимости ряда Оснований для уменьшения оплаты – кодов дефектов 2.10 и 2.17, что и без письма не вызывало сомнений).</a:t>
            </a:r>
            <a:endParaRPr lang="ru-RU" sz="1800" dirty="0">
              <a:latin typeface="Times New Roman" panose="02020603050405020304" pitchFamily="18" charset="0"/>
              <a:ea typeface="Times New Roman" panose="02020603050405020304" pitchFamily="18" charset="0"/>
            </a:endParaRPr>
          </a:p>
          <a:p>
            <a:pPr marL="342900" marR="254635" indent="-342900" algn="just">
              <a:buFont typeface="Wingdings" pitchFamily="2" charset="2"/>
              <a:buChar char="Ø"/>
            </a:pPr>
            <a:r>
              <a:rPr lang="ru-RU" sz="1800" dirty="0">
                <a:solidFill>
                  <a:srgbClr val="000000"/>
                </a:solidFill>
                <a:effectLst/>
                <a:latin typeface="Arial" panose="020B0604020202020204" pitchFamily="34" charset="0"/>
                <a:ea typeface="Times New Roman" panose="02020603050405020304" pitchFamily="18" charset="0"/>
              </a:rPr>
              <a:t>В частности, из самой формулировки кода дефект 2.17 следует, что лекарственный препарат, не входящий в Перечень ЖНВЛП, не правомочно назначать, если на то отсутствует решение ВК.</a:t>
            </a:r>
          </a:p>
          <a:p>
            <a:pPr marL="342900" marR="254635" indent="-342900" algn="just">
              <a:buFont typeface="Wingdings" pitchFamily="2" charset="2"/>
              <a:buChar char="Ø"/>
            </a:pPr>
            <a:r>
              <a:rPr lang="ru-RU" sz="1800" dirty="0">
                <a:solidFill>
                  <a:srgbClr val="000000"/>
                </a:solidFill>
                <a:latin typeface="Arial" panose="020B0604020202020204" pitchFamily="34" charset="0"/>
                <a:ea typeface="Times New Roman" panose="02020603050405020304" pitchFamily="18" charset="0"/>
              </a:rPr>
              <a:t>Н</a:t>
            </a:r>
            <a:r>
              <a:rPr lang="ru-RU" sz="1800" dirty="0">
                <a:solidFill>
                  <a:srgbClr val="000000"/>
                </a:solidFill>
                <a:effectLst/>
                <a:latin typeface="Arial" panose="020B0604020202020204" pitchFamily="34" charset="0"/>
                <a:ea typeface="Times New Roman" panose="02020603050405020304" pitchFamily="18" charset="0"/>
              </a:rPr>
              <a:t>аличие решения ВК дает возможность правомочного назначения ЛП сверх Перечня.</a:t>
            </a:r>
            <a:endParaRPr lang="ru-RU" sz="1800" dirty="0">
              <a:effectLst/>
              <a:latin typeface="Times New Roman" panose="02020603050405020304" pitchFamily="18" charset="0"/>
              <a:ea typeface="Times New Roman" panose="02020603050405020304" pitchFamily="18" charset="0"/>
            </a:endParaRPr>
          </a:p>
        </p:txBody>
      </p:sp>
      <p:graphicFrame>
        <p:nvGraphicFramePr>
          <p:cNvPr id="2" name="Таблица 1">
            <a:extLst>
              <a:ext uri="{FF2B5EF4-FFF2-40B4-BE49-F238E27FC236}">
                <a16:creationId xmlns:a16="http://schemas.microsoft.com/office/drawing/2014/main" id="{5837F7B2-F190-BB4A-A139-906BABE5FC40}"/>
              </a:ext>
            </a:extLst>
          </p:cNvPr>
          <p:cNvGraphicFramePr>
            <a:graphicFrameLocks noGrp="1"/>
          </p:cNvGraphicFramePr>
          <p:nvPr>
            <p:extLst>
              <p:ext uri="{D42A27DB-BD31-4B8C-83A1-F6EECF244321}">
                <p14:modId xmlns:p14="http://schemas.microsoft.com/office/powerpoint/2010/main" val="3327296642"/>
              </p:ext>
            </p:extLst>
          </p:nvPr>
        </p:nvGraphicFramePr>
        <p:xfrm>
          <a:off x="8723267" y="1267200"/>
          <a:ext cx="4195898" cy="5598479"/>
        </p:xfrm>
        <a:graphic>
          <a:graphicData uri="http://schemas.openxmlformats.org/drawingml/2006/table">
            <a:tbl>
              <a:tblPr firstRow="1" bandRow="1">
                <a:tableStyleId>{5C22544A-7EE6-4342-B048-85BDC9FD1C3A}</a:tableStyleId>
              </a:tblPr>
              <a:tblGrid>
                <a:gridCol w="4195898">
                  <a:extLst>
                    <a:ext uri="{9D8B030D-6E8A-4147-A177-3AD203B41FA5}">
                      <a16:colId xmlns:a16="http://schemas.microsoft.com/office/drawing/2014/main" val="3087893862"/>
                    </a:ext>
                  </a:extLst>
                </a:gridCol>
              </a:tblGrid>
              <a:tr h="493079">
                <a:tc>
                  <a:txBody>
                    <a:bodyPr/>
                    <a:lstStyle/>
                    <a:p>
                      <a:pPr algn="ctr"/>
                      <a:r>
                        <a:rPr lang="ru-RU" sz="1700" dirty="0"/>
                        <a:t>Коды дефектов</a:t>
                      </a:r>
                    </a:p>
                  </a:txBody>
                  <a:tcPr/>
                </a:tc>
                <a:extLst>
                  <a:ext uri="{0D108BD9-81ED-4DB2-BD59-A6C34878D82A}">
                    <a16:rowId xmlns:a16="http://schemas.microsoft.com/office/drawing/2014/main" val="1199153620"/>
                  </a:ext>
                </a:extLst>
              </a:tr>
              <a:tr h="904434">
                <a:tc>
                  <a:txBody>
                    <a:bodyPr/>
                    <a:lstStyle/>
                    <a:p>
                      <a:pPr marL="0" marR="0" lvl="0" indent="0" algn="l" defTabSz="1251503" rtl="0" eaLnBrk="1" fontAlgn="auto" latinLnBrk="0" hangingPunct="1">
                        <a:lnSpc>
                          <a:spcPct val="100000"/>
                        </a:lnSpc>
                        <a:spcBef>
                          <a:spcPts val="0"/>
                        </a:spcBef>
                        <a:spcAft>
                          <a:spcPts val="0"/>
                        </a:spcAft>
                        <a:buClrTx/>
                        <a:buSzTx/>
                        <a:buFontTx/>
                        <a:buNone/>
                        <a:tabLst/>
                        <a:defRPr/>
                      </a:pPr>
                      <a:r>
                        <a:rPr lang="ru-RU" sz="1700" dirty="0"/>
                        <a:t>2.10. Приобретение пациентом или его представителем в период оказания медицинской помощи по назначению врача лекарственных препаратов для медицинского применения, включенных в перечень ЖНВЛП, и (или) медицинских изделий, включенных в перечень медицинских изделий, имплантируемых в организм человека, на основе клинических рекомендаций</a:t>
                      </a:r>
                    </a:p>
                  </a:txBody>
                  <a:tcPr/>
                </a:tc>
                <a:extLst>
                  <a:ext uri="{0D108BD9-81ED-4DB2-BD59-A6C34878D82A}">
                    <a16:rowId xmlns:a16="http://schemas.microsoft.com/office/drawing/2014/main" val="3487693252"/>
                  </a:ext>
                </a:extLst>
              </a:tr>
              <a:tr h="904434">
                <a:tc>
                  <a:txBody>
                    <a:bodyPr/>
                    <a:lstStyle/>
                    <a:p>
                      <a:pPr marL="0" marR="0" lvl="0" indent="0" algn="l" defTabSz="1251503" rtl="0" eaLnBrk="1" fontAlgn="auto" latinLnBrk="0" hangingPunct="1">
                        <a:lnSpc>
                          <a:spcPct val="100000"/>
                        </a:lnSpc>
                        <a:spcBef>
                          <a:spcPts val="0"/>
                        </a:spcBef>
                        <a:spcAft>
                          <a:spcPts val="0"/>
                        </a:spcAft>
                        <a:buClrTx/>
                        <a:buSzTx/>
                        <a:buFontTx/>
                        <a:buNone/>
                        <a:tabLst/>
                        <a:defRPr/>
                      </a:pPr>
                      <a:r>
                        <a:rPr lang="ru-RU" sz="1700" dirty="0"/>
                        <a:t>2.17. Отсутствие в карте стационарного больного протокола врачебной комиссии в случаях назначения застрахованному лицу лекарственного препарата, не входящего в перечень жизненно необходимых и важнейших лекарственных препаратов.</a:t>
                      </a:r>
                    </a:p>
                  </a:txBody>
                  <a:tcPr/>
                </a:tc>
                <a:extLst>
                  <a:ext uri="{0D108BD9-81ED-4DB2-BD59-A6C34878D82A}">
                    <a16:rowId xmlns:a16="http://schemas.microsoft.com/office/drawing/2014/main" val="1653217346"/>
                  </a:ext>
                </a:extLst>
              </a:tr>
            </a:tbl>
          </a:graphicData>
        </a:graphic>
      </p:graphicFrame>
    </p:spTree>
    <p:extLst>
      <p:ext uri="{BB962C8B-B14F-4D97-AF65-F5344CB8AC3E}">
        <p14:creationId xmlns:p14="http://schemas.microsoft.com/office/powerpoint/2010/main" val="2884143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7A01FB84-DAB2-784B-B91F-11DD0CFA85E4}"/>
              </a:ext>
            </a:extLst>
          </p:cNvPr>
          <p:cNvSpPr/>
          <p:nvPr/>
        </p:nvSpPr>
        <p:spPr>
          <a:xfrm>
            <a:off x="1" y="2974951"/>
            <a:ext cx="8277446" cy="2224066"/>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36" name="Rectangle 7">
            <a:extLst>
              <a:ext uri="{FF2B5EF4-FFF2-40B4-BE49-F238E27FC236}">
                <a16:creationId xmlns:a16="http://schemas.microsoft.com/office/drawing/2014/main" id="{805FBE02-D091-BE45-AE37-0C81F2712BD3}"/>
              </a:ext>
            </a:extLst>
          </p:cNvPr>
          <p:cNvSpPr/>
          <p:nvPr/>
        </p:nvSpPr>
        <p:spPr>
          <a:xfrm>
            <a:off x="0" y="165921"/>
            <a:ext cx="11832638"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Рамка 6">
            <a:extLst>
              <a:ext uri="{FF2B5EF4-FFF2-40B4-BE49-F238E27FC236}">
                <a16:creationId xmlns:a16="http://schemas.microsoft.com/office/drawing/2014/main" id="{D1426426-9B73-7649-9881-E063FEABB6B5}"/>
              </a:ext>
            </a:extLst>
          </p:cNvPr>
          <p:cNvSpPr/>
          <p:nvPr/>
        </p:nvSpPr>
        <p:spPr>
          <a:xfrm>
            <a:off x="0" y="1014046"/>
            <a:ext cx="8277446" cy="6547217"/>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Заголовок 1"/>
          <p:cNvSpPr txBox="1">
            <a:spLocks/>
          </p:cNvSpPr>
          <p:nvPr/>
        </p:nvSpPr>
        <p:spPr>
          <a:xfrm>
            <a:off x="171452" y="1234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endParaRPr lang="ru-RU" dirty="0">
              <a:solidFill>
                <a:srgbClr val="FFFF00"/>
              </a:solidFill>
              <a:highlight>
                <a:srgbClr val="FF0000"/>
              </a:highlight>
              <a:latin typeface="Corbel" panose="020B0503020204020204" pitchFamily="34" charset="0"/>
            </a:endParaRPr>
          </a:p>
        </p:txBody>
      </p:sp>
      <p:pic>
        <p:nvPicPr>
          <p:cNvPr id="28" name="Рисунок 27">
            <a:extLst>
              <a:ext uri="{FF2B5EF4-FFF2-40B4-BE49-F238E27FC236}">
                <a16:creationId xmlns:a16="http://schemas.microsoft.com/office/drawing/2014/main" id="{7EAFD5E0-B7BB-1343-854C-1C0F6DAEE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836" y="6678437"/>
            <a:ext cx="685137" cy="701070"/>
          </a:xfrm>
          <a:prstGeom prst="rect">
            <a:avLst/>
          </a:prstGeom>
        </p:spPr>
      </p:pic>
      <p:sp>
        <p:nvSpPr>
          <p:cNvPr id="8" name="Заголовок 1">
            <a:extLst>
              <a:ext uri="{FF2B5EF4-FFF2-40B4-BE49-F238E27FC236}">
                <a16:creationId xmlns:a16="http://schemas.microsoft.com/office/drawing/2014/main" id="{7E4B9C9B-F91E-6A49-B68E-307A6B8FC865}"/>
              </a:ext>
            </a:extLst>
          </p:cNvPr>
          <p:cNvSpPr txBox="1">
            <a:spLocks/>
          </p:cNvSpPr>
          <p:nvPr/>
        </p:nvSpPr>
        <p:spPr>
          <a:xfrm>
            <a:off x="323852" y="2758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dirty="0">
                <a:solidFill>
                  <a:srgbClr val="FFFF00"/>
                </a:solidFill>
                <a:latin typeface="Corbel" panose="020B0503020204020204" pitchFamily="34" charset="0"/>
              </a:rPr>
              <a:t>Анализ разъяснений Минздрава России</a:t>
            </a:r>
            <a:endParaRPr lang="ru-RU" dirty="0">
              <a:solidFill>
                <a:srgbClr val="FFFF00"/>
              </a:solidFill>
              <a:highlight>
                <a:srgbClr val="FF0000"/>
              </a:highlight>
              <a:latin typeface="Corbel" panose="020B0503020204020204" pitchFamily="34" charset="0"/>
            </a:endParaRPr>
          </a:p>
        </p:txBody>
      </p:sp>
      <p:sp>
        <p:nvSpPr>
          <p:cNvPr id="10" name="TextBox 9">
            <a:extLst>
              <a:ext uri="{FF2B5EF4-FFF2-40B4-BE49-F238E27FC236}">
                <a16:creationId xmlns:a16="http://schemas.microsoft.com/office/drawing/2014/main" id="{850F67AD-D4E8-814B-91D0-06317B14C574}"/>
              </a:ext>
            </a:extLst>
          </p:cNvPr>
          <p:cNvSpPr txBox="1"/>
          <p:nvPr/>
        </p:nvSpPr>
        <p:spPr>
          <a:xfrm>
            <a:off x="323852" y="1203442"/>
            <a:ext cx="7539988" cy="5909310"/>
          </a:xfrm>
          <a:prstGeom prst="rect">
            <a:avLst/>
          </a:prstGeom>
          <a:noFill/>
        </p:spPr>
        <p:txBody>
          <a:bodyPr wrap="square">
            <a:spAutoFit/>
          </a:bodyPr>
          <a:lstStyle/>
          <a:p>
            <a:pPr marR="254635" algn="just"/>
            <a:r>
              <a:rPr lang="ru-RU" sz="1800" dirty="0">
                <a:solidFill>
                  <a:srgbClr val="000000"/>
                </a:solidFill>
                <a:effectLst/>
                <a:latin typeface="Arial" panose="020B0604020202020204" pitchFamily="34" charset="0"/>
                <a:ea typeface="Times New Roman" panose="02020603050405020304" pitchFamily="18" charset="0"/>
              </a:rPr>
              <a:t>«Использование ЛП сверх утвержденного перечня ЖНВЛП при оказании медицинской помощи в рамках ТП ОМС возможно также при выделении целевых бюджетных ассигнований из бюджета субъекта РФ на финансирование дополнительных объемов страхового обеспечения по страховым случаям, установленным базовой программой»</a:t>
            </a:r>
          </a:p>
          <a:p>
            <a:pPr marR="254635" algn="just"/>
            <a:endParaRPr lang="ru-RU" sz="1800" dirty="0">
              <a:solidFill>
                <a:srgbClr val="000000"/>
              </a:solidFill>
              <a:effectLst/>
              <a:latin typeface="Arial" panose="020B0604020202020204" pitchFamily="34" charset="0"/>
              <a:ea typeface="Times New Roman" panose="02020603050405020304" pitchFamily="18" charset="0"/>
            </a:endParaRPr>
          </a:p>
          <a:p>
            <a:pPr marR="254635" algn="just"/>
            <a:r>
              <a:rPr lang="ru-RU" sz="1800" dirty="0">
                <a:solidFill>
                  <a:srgbClr val="000000"/>
                </a:solidFill>
                <a:effectLst/>
                <a:latin typeface="Arial" panose="020B0604020202020204" pitchFamily="34" charset="0"/>
                <a:ea typeface="Times New Roman" panose="02020603050405020304" pitchFamily="18" charset="0"/>
              </a:rPr>
              <a:t>К вопросу о финансовом покрытии затрат системы на препараты не из Перечня регулятор предложил </a:t>
            </a:r>
            <a:r>
              <a:rPr lang="ru-RU" sz="1800" b="1" i="1" dirty="0">
                <a:solidFill>
                  <a:srgbClr val="C00000"/>
                </a:solidFill>
                <a:effectLst/>
                <a:latin typeface="Arial" panose="020B0604020202020204" pitchFamily="34" charset="0"/>
                <a:ea typeface="Times New Roman" panose="02020603050405020304" pitchFamily="18" charset="0"/>
              </a:rPr>
              <a:t>«размер разницы между нормативами финансового обеспечения территориальной и базовой программ ОМС с учетом численности застрахованных лиц на территории субъекта РФ, территориальная программа должна предусматривать перечень направлений использования средств ОМС»</a:t>
            </a:r>
          </a:p>
          <a:p>
            <a:pPr marR="254635" algn="just"/>
            <a:endParaRPr lang="ru-RU" sz="1800" dirty="0">
              <a:solidFill>
                <a:srgbClr val="000000"/>
              </a:solidFill>
              <a:effectLst/>
              <a:latin typeface="Arial" panose="020B0604020202020204" pitchFamily="34" charset="0"/>
              <a:ea typeface="Times New Roman" panose="02020603050405020304" pitchFamily="18" charset="0"/>
            </a:endParaRPr>
          </a:p>
          <a:p>
            <a:pPr marR="254635" algn="just"/>
            <a:r>
              <a:rPr lang="ru-RU" sz="1800" b="1" dirty="0">
                <a:solidFill>
                  <a:srgbClr val="000000"/>
                </a:solidFill>
                <a:effectLst/>
                <a:latin typeface="Arial" panose="020B0604020202020204" pitchFamily="34" charset="0"/>
                <a:ea typeface="Times New Roman" panose="02020603050405020304" pitchFamily="18" charset="0"/>
              </a:rPr>
              <a:t>Это не означает невозможность применения лекарственного препарата за счет целевых средств ОМС, сформировавшихся от экономии при применении других тарифов на оплату медицинской помощи с положительной </a:t>
            </a:r>
            <a:r>
              <a:rPr lang="ru-RU" sz="1800" b="1" dirty="0" err="1">
                <a:solidFill>
                  <a:srgbClr val="000000"/>
                </a:solidFill>
                <a:effectLst/>
                <a:latin typeface="Arial" panose="020B0604020202020204" pitchFamily="34" charset="0"/>
                <a:ea typeface="Times New Roman" panose="02020603050405020304" pitchFamily="18" charset="0"/>
              </a:rPr>
              <a:t>маржинальностью</a:t>
            </a:r>
            <a:endParaRPr lang="ru-RU" sz="1800" b="1" dirty="0">
              <a:solidFill>
                <a:srgbClr val="000000"/>
              </a:solidFill>
              <a:effectLst/>
              <a:latin typeface="Arial" panose="020B0604020202020204" pitchFamily="34" charset="0"/>
              <a:ea typeface="Times New Roman" panose="02020603050405020304" pitchFamily="18" charset="0"/>
            </a:endParaRPr>
          </a:p>
          <a:p>
            <a:pPr marR="254635" algn="just"/>
            <a:endParaRPr lang="ru-RU" sz="1800" dirty="0">
              <a:solidFill>
                <a:srgbClr val="000000"/>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4260820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7">
            <a:extLst>
              <a:ext uri="{FF2B5EF4-FFF2-40B4-BE49-F238E27FC236}">
                <a16:creationId xmlns:a16="http://schemas.microsoft.com/office/drawing/2014/main" id="{805FBE02-D091-BE45-AE37-0C81F2712BD3}"/>
              </a:ext>
            </a:extLst>
          </p:cNvPr>
          <p:cNvSpPr/>
          <p:nvPr/>
        </p:nvSpPr>
        <p:spPr>
          <a:xfrm>
            <a:off x="0" y="165921"/>
            <a:ext cx="11832638"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Рамка 6">
            <a:extLst>
              <a:ext uri="{FF2B5EF4-FFF2-40B4-BE49-F238E27FC236}">
                <a16:creationId xmlns:a16="http://schemas.microsoft.com/office/drawing/2014/main" id="{D1426426-9B73-7649-9881-E063FEABB6B5}"/>
              </a:ext>
            </a:extLst>
          </p:cNvPr>
          <p:cNvSpPr/>
          <p:nvPr/>
        </p:nvSpPr>
        <p:spPr>
          <a:xfrm>
            <a:off x="0" y="1014046"/>
            <a:ext cx="8277446" cy="6547217"/>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Заголовок 1"/>
          <p:cNvSpPr txBox="1">
            <a:spLocks/>
          </p:cNvSpPr>
          <p:nvPr/>
        </p:nvSpPr>
        <p:spPr>
          <a:xfrm>
            <a:off x="171452" y="1234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endParaRPr lang="ru-RU" dirty="0">
              <a:solidFill>
                <a:srgbClr val="FFFF00"/>
              </a:solidFill>
              <a:highlight>
                <a:srgbClr val="FF0000"/>
              </a:highlight>
              <a:latin typeface="Corbel" panose="020B0503020204020204" pitchFamily="34" charset="0"/>
            </a:endParaRPr>
          </a:p>
        </p:txBody>
      </p:sp>
      <p:pic>
        <p:nvPicPr>
          <p:cNvPr id="28" name="Рисунок 27">
            <a:extLst>
              <a:ext uri="{FF2B5EF4-FFF2-40B4-BE49-F238E27FC236}">
                <a16:creationId xmlns:a16="http://schemas.microsoft.com/office/drawing/2014/main" id="{7EAFD5E0-B7BB-1343-854C-1C0F6DAEE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836" y="6678437"/>
            <a:ext cx="685137" cy="701070"/>
          </a:xfrm>
          <a:prstGeom prst="rect">
            <a:avLst/>
          </a:prstGeom>
        </p:spPr>
      </p:pic>
      <p:sp>
        <p:nvSpPr>
          <p:cNvPr id="8" name="Заголовок 1">
            <a:extLst>
              <a:ext uri="{FF2B5EF4-FFF2-40B4-BE49-F238E27FC236}">
                <a16:creationId xmlns:a16="http://schemas.microsoft.com/office/drawing/2014/main" id="{7E4B9C9B-F91E-6A49-B68E-307A6B8FC865}"/>
              </a:ext>
            </a:extLst>
          </p:cNvPr>
          <p:cNvSpPr txBox="1">
            <a:spLocks/>
          </p:cNvSpPr>
          <p:nvPr/>
        </p:nvSpPr>
        <p:spPr>
          <a:xfrm>
            <a:off x="323852" y="2758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dirty="0">
                <a:solidFill>
                  <a:srgbClr val="FFFF00"/>
                </a:solidFill>
                <a:latin typeface="Corbel" panose="020B0503020204020204" pitchFamily="34" charset="0"/>
              </a:rPr>
              <a:t>Анализ разъяснений Минздрава России</a:t>
            </a:r>
            <a:endParaRPr lang="ru-RU" dirty="0">
              <a:solidFill>
                <a:srgbClr val="FFFF00"/>
              </a:solidFill>
              <a:highlight>
                <a:srgbClr val="FF0000"/>
              </a:highlight>
              <a:latin typeface="Corbel" panose="020B0503020204020204" pitchFamily="34" charset="0"/>
            </a:endParaRPr>
          </a:p>
        </p:txBody>
      </p:sp>
      <p:sp>
        <p:nvSpPr>
          <p:cNvPr id="10" name="TextBox 9">
            <a:extLst>
              <a:ext uri="{FF2B5EF4-FFF2-40B4-BE49-F238E27FC236}">
                <a16:creationId xmlns:a16="http://schemas.microsoft.com/office/drawing/2014/main" id="{850F67AD-D4E8-814B-91D0-06317B14C574}"/>
              </a:ext>
            </a:extLst>
          </p:cNvPr>
          <p:cNvSpPr txBox="1"/>
          <p:nvPr/>
        </p:nvSpPr>
        <p:spPr>
          <a:xfrm>
            <a:off x="323851" y="1203442"/>
            <a:ext cx="7553052" cy="6124754"/>
          </a:xfrm>
          <a:prstGeom prst="rect">
            <a:avLst/>
          </a:prstGeom>
          <a:noFill/>
        </p:spPr>
        <p:txBody>
          <a:bodyPr wrap="square">
            <a:spAutoFit/>
          </a:bodyPr>
          <a:lstStyle/>
          <a:p>
            <a:pPr marR="254635" algn="just"/>
            <a:r>
              <a:rPr lang="ru-RU" sz="2200" dirty="0">
                <a:solidFill>
                  <a:srgbClr val="000000"/>
                </a:solidFill>
                <a:effectLst/>
                <a:latin typeface="Arial" panose="020B0604020202020204" pitchFamily="34" charset="0"/>
                <a:ea typeface="Times New Roman" panose="02020603050405020304" pitchFamily="18" charset="0"/>
              </a:rPr>
              <a:t>Из Письма Минздрава России от 19.02.2024 </a:t>
            </a:r>
            <a:r>
              <a:rPr lang="en" sz="2200" dirty="0">
                <a:solidFill>
                  <a:srgbClr val="000000"/>
                </a:solidFill>
                <a:effectLst/>
                <a:latin typeface="Arial" panose="020B0604020202020204" pitchFamily="34" charset="0"/>
                <a:ea typeface="Times New Roman" panose="02020603050405020304" pitchFamily="18" charset="0"/>
              </a:rPr>
              <a:t>N 31-2/200 (</a:t>
            </a:r>
            <a:r>
              <a:rPr lang="ru-RU" sz="2200" dirty="0">
                <a:solidFill>
                  <a:srgbClr val="000000"/>
                </a:solidFill>
                <a:effectLst/>
                <a:latin typeface="Arial" panose="020B0604020202020204" pitchFamily="34" charset="0"/>
                <a:ea typeface="Times New Roman" panose="02020603050405020304" pitchFamily="18" charset="0"/>
              </a:rPr>
              <a:t>ред. от 15.07.2024) "О методических рекомендациях по способам оплаты медицинской помощи за счет средств обязательного медицинского страхования" (вместе с "Методическими рекомендациями по способам оплаты медицинской помощи за счет средств обязательного медицинского страхования", утв. Минздравом России </a:t>
            </a:r>
            <a:r>
              <a:rPr lang="en" sz="2200" dirty="0">
                <a:solidFill>
                  <a:srgbClr val="000000"/>
                </a:solidFill>
                <a:effectLst/>
                <a:latin typeface="Arial" panose="020B0604020202020204" pitchFamily="34" charset="0"/>
                <a:ea typeface="Times New Roman" panose="02020603050405020304" pitchFamily="18" charset="0"/>
              </a:rPr>
              <a:t>N 31-2/200, </a:t>
            </a:r>
            <a:r>
              <a:rPr lang="ru-RU" sz="2200" dirty="0">
                <a:solidFill>
                  <a:srgbClr val="000000"/>
                </a:solidFill>
                <a:effectLst/>
                <a:latin typeface="Arial" panose="020B0604020202020204" pitchFamily="34" charset="0"/>
                <a:ea typeface="Times New Roman" panose="02020603050405020304" pitchFamily="18" charset="0"/>
              </a:rPr>
              <a:t>ФФОМС </a:t>
            </a:r>
            <a:r>
              <a:rPr lang="en" sz="2200" dirty="0">
                <a:solidFill>
                  <a:srgbClr val="000000"/>
                </a:solidFill>
                <a:effectLst/>
                <a:latin typeface="Arial" panose="020B0604020202020204" pitchFamily="34" charset="0"/>
                <a:ea typeface="Times New Roman" panose="02020603050405020304" pitchFamily="18" charset="0"/>
              </a:rPr>
              <a:t>N 00-10-26-2-06/2778 19.02.2024) (</a:t>
            </a:r>
            <a:r>
              <a:rPr lang="ru-RU" sz="2200" dirty="0">
                <a:solidFill>
                  <a:srgbClr val="000000"/>
                </a:solidFill>
                <a:effectLst/>
                <a:latin typeface="Arial" panose="020B0604020202020204" pitchFamily="34" charset="0"/>
                <a:ea typeface="Times New Roman" panose="02020603050405020304" pitchFamily="18" charset="0"/>
              </a:rPr>
              <a:t>раздел 2. Основные подходы к оплате медицинской помощи по КСГ):</a:t>
            </a:r>
          </a:p>
          <a:p>
            <a:pPr marR="254635" algn="just"/>
            <a:endParaRPr lang="ru-RU" sz="2200" dirty="0">
              <a:solidFill>
                <a:srgbClr val="000000"/>
              </a:solidFill>
              <a:effectLst/>
              <a:latin typeface="Arial" panose="020B0604020202020204" pitchFamily="34" charset="0"/>
              <a:ea typeface="Times New Roman" panose="02020603050405020304" pitchFamily="18" charset="0"/>
            </a:endParaRPr>
          </a:p>
          <a:p>
            <a:pPr marR="254635" algn="just"/>
            <a:r>
              <a:rPr lang="ru-RU" sz="2200" b="1" dirty="0">
                <a:solidFill>
                  <a:srgbClr val="C00000"/>
                </a:solidFill>
                <a:effectLst/>
                <a:latin typeface="Arial" panose="020B0604020202020204" pitchFamily="34" charset="0"/>
                <a:ea typeface="Times New Roman" panose="02020603050405020304" pitchFamily="18" charset="0"/>
              </a:rPr>
              <a:t>«Также кодируются как </a:t>
            </a:r>
            <a:r>
              <a:rPr lang="en" sz="2200" b="1" dirty="0">
                <a:solidFill>
                  <a:srgbClr val="C00000"/>
                </a:solidFill>
                <a:effectLst/>
                <a:latin typeface="Arial" panose="020B0604020202020204" pitchFamily="34" charset="0"/>
                <a:ea typeface="Times New Roman" panose="02020603050405020304" pitchFamily="18" charset="0"/>
              </a:rPr>
              <a:t>sh9003 </a:t>
            </a:r>
            <a:r>
              <a:rPr lang="ru-RU" sz="2200" b="1" dirty="0">
                <a:solidFill>
                  <a:srgbClr val="C00000"/>
                </a:solidFill>
                <a:effectLst/>
                <a:latin typeface="Arial" panose="020B0604020202020204" pitchFamily="34" charset="0"/>
                <a:ea typeface="Times New Roman" panose="02020603050405020304" pitchFamily="18" charset="0"/>
              </a:rPr>
              <a:t>схемы с лекарственными препаратами, не включенными в перечень жизненно необходимых и важнейших лекарственных препаратов для медицинского применения.»</a:t>
            </a:r>
            <a:endParaRPr lang="ru-RU" sz="2200" dirty="0">
              <a:solidFill>
                <a:srgbClr val="000000"/>
              </a:solidFill>
              <a:effectLst/>
              <a:latin typeface="Arial" panose="020B0604020202020204" pitchFamily="34" charset="0"/>
              <a:ea typeface="Times New Roman" panose="02020603050405020304" pitchFamily="18" charset="0"/>
            </a:endParaRPr>
          </a:p>
          <a:p>
            <a:pPr marR="254635" algn="just"/>
            <a:endParaRPr lang="ru-RU" sz="1800" dirty="0">
              <a:solidFill>
                <a:srgbClr val="000000"/>
              </a:solidFill>
              <a:effectLst/>
              <a:latin typeface="Arial" panose="020B0604020202020204" pitchFamily="34" charset="0"/>
              <a:ea typeface="Times New Roman" panose="02020603050405020304" pitchFamily="18" charset="0"/>
            </a:endParaRPr>
          </a:p>
        </p:txBody>
      </p:sp>
      <p:sp>
        <p:nvSpPr>
          <p:cNvPr id="2" name="Скругленный прямоугольник 1">
            <a:extLst>
              <a:ext uri="{FF2B5EF4-FFF2-40B4-BE49-F238E27FC236}">
                <a16:creationId xmlns:a16="http://schemas.microsoft.com/office/drawing/2014/main" id="{D4714997-9F4B-F141-B1CB-E5D4078A6E16}"/>
              </a:ext>
            </a:extLst>
          </p:cNvPr>
          <p:cNvSpPr/>
          <p:nvPr/>
        </p:nvSpPr>
        <p:spPr>
          <a:xfrm>
            <a:off x="8601297" y="1198867"/>
            <a:ext cx="4258492" cy="3526971"/>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2200" dirty="0">
              <a:solidFill>
                <a:schemeClr val="bg1"/>
              </a:solidFill>
              <a:effectLst/>
              <a:latin typeface="Arial" panose="020B0604020202020204" pitchFamily="34" charset="0"/>
              <a:ea typeface="Times New Roman" panose="02020603050405020304" pitchFamily="18" charset="0"/>
            </a:endParaRPr>
          </a:p>
          <a:p>
            <a:pPr algn="ctr"/>
            <a:r>
              <a:rPr lang="ru-RU" sz="2200" dirty="0">
                <a:solidFill>
                  <a:schemeClr val="bg1"/>
                </a:solidFill>
                <a:effectLst/>
                <a:latin typeface="Arial" panose="020B0604020202020204" pitchFamily="34" charset="0"/>
                <a:ea typeface="Times New Roman" panose="02020603050405020304" pitchFamily="18" charset="0"/>
              </a:rPr>
              <a:t>То есть Минздрав России на федеральном уровне, при формировании базовой программы ОМС уже заложил тариф на возможность оплаты препаратов сверх Перечня ЖНВЛП (на примере схем лечения в онкологии)</a:t>
            </a:r>
          </a:p>
        </p:txBody>
      </p:sp>
      <p:sp>
        <p:nvSpPr>
          <p:cNvPr id="11" name="Скругленный прямоугольник 10">
            <a:extLst>
              <a:ext uri="{FF2B5EF4-FFF2-40B4-BE49-F238E27FC236}">
                <a16:creationId xmlns:a16="http://schemas.microsoft.com/office/drawing/2014/main" id="{625D1C7B-308E-FC4B-A5E5-7C9F5C4FB879}"/>
              </a:ext>
            </a:extLst>
          </p:cNvPr>
          <p:cNvSpPr/>
          <p:nvPr/>
        </p:nvSpPr>
        <p:spPr>
          <a:xfrm>
            <a:off x="8601297" y="4953104"/>
            <a:ext cx="4258492" cy="2288901"/>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dirty="0">
              <a:solidFill>
                <a:srgbClr val="FFFF00"/>
              </a:solidFill>
              <a:effectLst/>
              <a:latin typeface="Arial" panose="020B0604020202020204" pitchFamily="34" charset="0"/>
              <a:ea typeface="Times New Roman" panose="02020603050405020304" pitchFamily="18" charset="0"/>
            </a:endParaRPr>
          </a:p>
          <a:p>
            <a:pPr algn="ctr"/>
            <a:r>
              <a:rPr lang="ru-RU" dirty="0">
                <a:solidFill>
                  <a:srgbClr val="FFFF00"/>
                </a:solidFill>
                <a:effectLst/>
                <a:latin typeface="Arial" panose="020B0604020202020204" pitchFamily="34" charset="0"/>
                <a:ea typeface="Times New Roman" panose="02020603050405020304" pitchFamily="18" charset="0"/>
              </a:rPr>
              <a:t>До 2023 г были прецеденты, когда оплата медицинской помощи препаратов сверх Перечня была возможна с применением схем лечения клинико-статистических групп</a:t>
            </a:r>
          </a:p>
        </p:txBody>
      </p:sp>
    </p:spTree>
    <p:extLst>
      <p:ext uri="{BB962C8B-B14F-4D97-AF65-F5344CB8AC3E}">
        <p14:creationId xmlns:p14="http://schemas.microsoft.com/office/powerpoint/2010/main" val="3142309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7">
            <a:extLst>
              <a:ext uri="{FF2B5EF4-FFF2-40B4-BE49-F238E27FC236}">
                <a16:creationId xmlns:a16="http://schemas.microsoft.com/office/drawing/2014/main" id="{805FBE02-D091-BE45-AE37-0C81F2712BD3}"/>
              </a:ext>
            </a:extLst>
          </p:cNvPr>
          <p:cNvSpPr/>
          <p:nvPr/>
        </p:nvSpPr>
        <p:spPr>
          <a:xfrm>
            <a:off x="0" y="165921"/>
            <a:ext cx="11832638"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Рамка 6">
            <a:extLst>
              <a:ext uri="{FF2B5EF4-FFF2-40B4-BE49-F238E27FC236}">
                <a16:creationId xmlns:a16="http://schemas.microsoft.com/office/drawing/2014/main" id="{D1426426-9B73-7649-9881-E063FEABB6B5}"/>
              </a:ext>
            </a:extLst>
          </p:cNvPr>
          <p:cNvSpPr/>
          <p:nvPr/>
        </p:nvSpPr>
        <p:spPr>
          <a:xfrm>
            <a:off x="0" y="1014046"/>
            <a:ext cx="8277446" cy="6547217"/>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Заголовок 1"/>
          <p:cNvSpPr txBox="1">
            <a:spLocks/>
          </p:cNvSpPr>
          <p:nvPr/>
        </p:nvSpPr>
        <p:spPr>
          <a:xfrm>
            <a:off x="171452" y="1234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endParaRPr lang="ru-RU" dirty="0">
              <a:solidFill>
                <a:srgbClr val="FFFF00"/>
              </a:solidFill>
              <a:highlight>
                <a:srgbClr val="FF0000"/>
              </a:highlight>
              <a:latin typeface="Corbel" panose="020B0503020204020204" pitchFamily="34" charset="0"/>
            </a:endParaRPr>
          </a:p>
        </p:txBody>
      </p:sp>
      <p:pic>
        <p:nvPicPr>
          <p:cNvPr id="28" name="Рисунок 27">
            <a:extLst>
              <a:ext uri="{FF2B5EF4-FFF2-40B4-BE49-F238E27FC236}">
                <a16:creationId xmlns:a16="http://schemas.microsoft.com/office/drawing/2014/main" id="{7EAFD5E0-B7BB-1343-854C-1C0F6DAEE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836" y="6678437"/>
            <a:ext cx="685137" cy="701070"/>
          </a:xfrm>
          <a:prstGeom prst="rect">
            <a:avLst/>
          </a:prstGeom>
        </p:spPr>
      </p:pic>
      <p:sp>
        <p:nvSpPr>
          <p:cNvPr id="8" name="Заголовок 1">
            <a:extLst>
              <a:ext uri="{FF2B5EF4-FFF2-40B4-BE49-F238E27FC236}">
                <a16:creationId xmlns:a16="http://schemas.microsoft.com/office/drawing/2014/main" id="{7E4B9C9B-F91E-6A49-B68E-307A6B8FC865}"/>
              </a:ext>
            </a:extLst>
          </p:cNvPr>
          <p:cNvSpPr txBox="1">
            <a:spLocks/>
          </p:cNvSpPr>
          <p:nvPr/>
        </p:nvSpPr>
        <p:spPr>
          <a:xfrm>
            <a:off x="323852" y="2758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dirty="0">
                <a:solidFill>
                  <a:srgbClr val="FFFF00"/>
                </a:solidFill>
                <a:latin typeface="Corbel" panose="020B0503020204020204" pitchFamily="34" charset="0"/>
              </a:rPr>
              <a:t>Анализ разъяснений Минздрава России</a:t>
            </a:r>
            <a:endParaRPr lang="ru-RU" dirty="0">
              <a:solidFill>
                <a:srgbClr val="FFFF00"/>
              </a:solidFill>
              <a:highlight>
                <a:srgbClr val="FF0000"/>
              </a:highlight>
              <a:latin typeface="Corbel" panose="020B0503020204020204" pitchFamily="34" charset="0"/>
            </a:endParaRPr>
          </a:p>
        </p:txBody>
      </p:sp>
      <p:sp>
        <p:nvSpPr>
          <p:cNvPr id="10" name="TextBox 9">
            <a:extLst>
              <a:ext uri="{FF2B5EF4-FFF2-40B4-BE49-F238E27FC236}">
                <a16:creationId xmlns:a16="http://schemas.microsoft.com/office/drawing/2014/main" id="{850F67AD-D4E8-814B-91D0-06317B14C574}"/>
              </a:ext>
            </a:extLst>
          </p:cNvPr>
          <p:cNvSpPr txBox="1"/>
          <p:nvPr/>
        </p:nvSpPr>
        <p:spPr>
          <a:xfrm>
            <a:off x="323852" y="1203442"/>
            <a:ext cx="7657554" cy="6186309"/>
          </a:xfrm>
          <a:prstGeom prst="rect">
            <a:avLst/>
          </a:prstGeom>
          <a:noFill/>
        </p:spPr>
        <p:txBody>
          <a:bodyPr wrap="square">
            <a:spAutoFit/>
          </a:bodyPr>
          <a:lstStyle/>
          <a:p>
            <a:pPr marR="254635" algn="just"/>
            <a:r>
              <a:rPr lang="ru-RU" sz="2200" dirty="0">
                <a:solidFill>
                  <a:srgbClr val="000000"/>
                </a:solidFill>
                <a:effectLst/>
                <a:latin typeface="Arial" panose="020B0604020202020204" pitchFamily="34" charset="0"/>
                <a:ea typeface="Times New Roman" panose="02020603050405020304" pitchFamily="18" charset="0"/>
              </a:rPr>
              <a:t>Письмо ФФОМС от 08.05.2024 №00-10-26-3-04/7526, ссылающееся на письмо Минздрава России от 20.03.2023 </a:t>
            </a:r>
            <a:r>
              <a:rPr lang="en" sz="2200" dirty="0">
                <a:solidFill>
                  <a:srgbClr val="000000"/>
                </a:solidFill>
                <a:effectLst/>
                <a:latin typeface="Arial" panose="020B0604020202020204" pitchFamily="34" charset="0"/>
                <a:ea typeface="Times New Roman" panose="02020603050405020304" pitchFamily="18" charset="0"/>
              </a:rPr>
              <a:t>N 31-2/</a:t>
            </a:r>
            <a:r>
              <a:rPr lang="ru-RU" sz="2200" dirty="0">
                <a:solidFill>
                  <a:srgbClr val="000000"/>
                </a:solidFill>
                <a:effectLst/>
                <a:latin typeface="Arial" panose="020B0604020202020204" pitchFamily="34" charset="0"/>
                <a:ea typeface="Times New Roman" panose="02020603050405020304" pitchFamily="18" charset="0"/>
              </a:rPr>
              <a:t>И/2-2076, официально не опубликовано, к исполнению, кроме адресатов (территориальные фонды ОМС) не подлежит</a:t>
            </a:r>
          </a:p>
          <a:p>
            <a:pPr marR="254635" algn="just"/>
            <a:endParaRPr lang="ru-RU" sz="2200" dirty="0">
              <a:solidFill>
                <a:srgbClr val="000000"/>
              </a:solidFill>
              <a:latin typeface="Arial" panose="020B0604020202020204" pitchFamily="34" charset="0"/>
              <a:ea typeface="Times New Roman" panose="02020603050405020304" pitchFamily="18" charset="0"/>
            </a:endParaRPr>
          </a:p>
          <a:p>
            <a:pPr marR="254635" algn="just"/>
            <a:r>
              <a:rPr lang="ru-RU" sz="2200" dirty="0">
                <a:solidFill>
                  <a:srgbClr val="000000"/>
                </a:solidFill>
                <a:effectLst/>
                <a:latin typeface="Arial" panose="020B0604020202020204" pitchFamily="34" charset="0"/>
                <a:ea typeface="Times New Roman" panose="02020603050405020304" pitchFamily="18" charset="0"/>
              </a:rPr>
              <a:t>Отсылка к тому («Согласно разъяснениям Министерства здравоохранения РФ от 20.03.2023 №31-2/И/2-2076 приобретение лекарственных препаратов, не включенных в актуализированный перечень ЖНВЛП, при оказании медицинской помощи в рамках программы ОМС возможно только при наличии решения ВК»): содержит ошибку (не «приобретение», а «назначение»), при этом нормативными правовыми актами РФ этот запрет прямо не установлен (письмо, тем более не опубликованное, не может подменять собой нормативный акт)</a:t>
            </a:r>
          </a:p>
        </p:txBody>
      </p:sp>
      <p:sp>
        <p:nvSpPr>
          <p:cNvPr id="2" name="Скругленный прямоугольник 1">
            <a:extLst>
              <a:ext uri="{FF2B5EF4-FFF2-40B4-BE49-F238E27FC236}">
                <a16:creationId xmlns:a16="http://schemas.microsoft.com/office/drawing/2014/main" id="{D4714997-9F4B-F141-B1CB-E5D4078A6E16}"/>
              </a:ext>
            </a:extLst>
          </p:cNvPr>
          <p:cNvSpPr/>
          <p:nvPr/>
        </p:nvSpPr>
        <p:spPr>
          <a:xfrm>
            <a:off x="8569234" y="1384663"/>
            <a:ext cx="4258492" cy="5162554"/>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500" dirty="0">
              <a:solidFill>
                <a:schemeClr val="bg1"/>
              </a:solidFill>
              <a:effectLst/>
              <a:latin typeface="Arial" panose="020B0604020202020204" pitchFamily="34" charset="0"/>
              <a:ea typeface="Times New Roman" panose="02020603050405020304" pitchFamily="18" charset="0"/>
            </a:endParaRPr>
          </a:p>
          <a:p>
            <a:pPr algn="ctr"/>
            <a:endParaRPr lang="ru-RU" sz="1500" dirty="0">
              <a:solidFill>
                <a:schemeClr val="bg1"/>
              </a:solidFill>
              <a:effectLst/>
              <a:latin typeface="Arial" panose="020B0604020202020204" pitchFamily="34" charset="0"/>
              <a:ea typeface="Times New Roman" panose="02020603050405020304" pitchFamily="18" charset="0"/>
            </a:endParaRPr>
          </a:p>
          <a:p>
            <a:pPr algn="ctr"/>
            <a:endParaRPr lang="ru-RU" sz="1500" dirty="0">
              <a:solidFill>
                <a:schemeClr val="bg1"/>
              </a:solidFill>
              <a:effectLst/>
              <a:latin typeface="Arial" panose="020B0604020202020204" pitchFamily="34" charset="0"/>
              <a:ea typeface="Times New Roman" panose="02020603050405020304" pitchFamily="18" charset="0"/>
            </a:endParaRPr>
          </a:p>
          <a:p>
            <a:pPr algn="ctr"/>
            <a:r>
              <a:rPr lang="ru-RU" sz="1800" dirty="0">
                <a:solidFill>
                  <a:schemeClr val="bg1"/>
                </a:solidFill>
                <a:effectLst/>
                <a:latin typeface="Arial" panose="020B0604020202020204" pitchFamily="34" charset="0"/>
                <a:ea typeface="Times New Roman" panose="02020603050405020304" pitchFamily="18" charset="0"/>
              </a:rPr>
              <a:t>Исходя из части 8 статьи 33 Федерального закона от 29.11.2010 </a:t>
            </a:r>
            <a:r>
              <a:rPr lang="en" sz="1800" dirty="0">
                <a:solidFill>
                  <a:schemeClr val="bg1"/>
                </a:solidFill>
                <a:effectLst/>
                <a:latin typeface="Arial" panose="020B0604020202020204" pitchFamily="34" charset="0"/>
                <a:ea typeface="Times New Roman" panose="02020603050405020304" pitchFamily="18" charset="0"/>
              </a:rPr>
              <a:t>N 326-</a:t>
            </a:r>
            <a:r>
              <a:rPr lang="ru-RU" sz="1800" dirty="0">
                <a:solidFill>
                  <a:schemeClr val="bg1"/>
                </a:solidFill>
                <a:effectLst/>
                <a:latin typeface="Arial" panose="020B0604020202020204" pitchFamily="34" charset="0"/>
                <a:ea typeface="Times New Roman" panose="02020603050405020304" pitchFamily="18" charset="0"/>
              </a:rPr>
              <a:t>ФЗ "Об обязательном медицинском страховании в Российской Федерации" (далее - Федеральный закон </a:t>
            </a:r>
            <a:r>
              <a:rPr lang="en" sz="1800" dirty="0">
                <a:solidFill>
                  <a:schemeClr val="bg1"/>
                </a:solidFill>
                <a:effectLst/>
                <a:latin typeface="Arial" panose="020B0604020202020204" pitchFamily="34" charset="0"/>
                <a:ea typeface="Times New Roman" panose="02020603050405020304" pitchFamily="18" charset="0"/>
              </a:rPr>
              <a:t>N 326-</a:t>
            </a:r>
            <a:r>
              <a:rPr lang="ru-RU" sz="1800" dirty="0">
                <a:solidFill>
                  <a:schemeClr val="bg1"/>
                </a:solidFill>
                <a:effectLst/>
                <a:latin typeface="Arial" panose="020B0604020202020204" pitchFamily="34" charset="0"/>
                <a:ea typeface="Times New Roman" panose="02020603050405020304" pitchFamily="18" charset="0"/>
              </a:rPr>
              <a:t>ФЗ) и пункта 8 устава Федерального фонда обязательного медицинского страхования, утвержденного постановлением Правительства РФ от 29.07.1998 </a:t>
            </a:r>
            <a:r>
              <a:rPr lang="en" sz="1800" dirty="0">
                <a:solidFill>
                  <a:schemeClr val="bg1"/>
                </a:solidFill>
                <a:effectLst/>
                <a:latin typeface="Arial" panose="020B0604020202020204" pitchFamily="34" charset="0"/>
                <a:ea typeface="Times New Roman" panose="02020603050405020304" pitchFamily="18" charset="0"/>
              </a:rPr>
              <a:t>N 857, </a:t>
            </a:r>
            <a:r>
              <a:rPr lang="ru-RU" sz="1800" dirty="0">
                <a:solidFill>
                  <a:schemeClr val="bg1"/>
                </a:solidFill>
                <a:effectLst/>
                <a:latin typeface="Arial" panose="020B0604020202020204" pitchFamily="34" charset="0"/>
                <a:ea typeface="Times New Roman" panose="02020603050405020304" pitchFamily="18" charset="0"/>
              </a:rPr>
              <a:t>Федеральный фонд не наделен полномочиями по официальному разъяснению законодательства РФ, а также практики его применения</a:t>
            </a:r>
          </a:p>
          <a:p>
            <a:pPr algn="ctr"/>
            <a:endParaRPr lang="ru-RU" sz="1500" dirty="0">
              <a:solidFill>
                <a:schemeClr val="bg1"/>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05990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Рамка 13">
            <a:extLst>
              <a:ext uri="{FF2B5EF4-FFF2-40B4-BE49-F238E27FC236}">
                <a16:creationId xmlns:a16="http://schemas.microsoft.com/office/drawing/2014/main" id="{71AF9D13-C697-AF4B-9B40-63D4DD8F3E00}"/>
              </a:ext>
            </a:extLst>
          </p:cNvPr>
          <p:cNvSpPr/>
          <p:nvPr/>
        </p:nvSpPr>
        <p:spPr>
          <a:xfrm>
            <a:off x="1" y="976296"/>
            <a:ext cx="8277445" cy="6052676"/>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p:txBody>
      </p:sp>
      <p:sp>
        <p:nvSpPr>
          <p:cNvPr id="13" name="Rectangle 7">
            <a:extLst>
              <a:ext uri="{FF2B5EF4-FFF2-40B4-BE49-F238E27FC236}">
                <a16:creationId xmlns:a16="http://schemas.microsoft.com/office/drawing/2014/main" id="{467D95C2-6256-5C43-A61E-E88F0CCB63DC}"/>
              </a:ext>
            </a:extLst>
          </p:cNvPr>
          <p:cNvSpPr/>
          <p:nvPr/>
        </p:nvSpPr>
        <p:spPr>
          <a:xfrm>
            <a:off x="0" y="3008567"/>
            <a:ext cx="8277446" cy="1158483"/>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36" name="Rectangle 7">
            <a:extLst>
              <a:ext uri="{FF2B5EF4-FFF2-40B4-BE49-F238E27FC236}">
                <a16:creationId xmlns:a16="http://schemas.microsoft.com/office/drawing/2014/main" id="{805FBE02-D091-BE45-AE37-0C81F2712BD3}"/>
              </a:ext>
            </a:extLst>
          </p:cNvPr>
          <p:cNvSpPr/>
          <p:nvPr/>
        </p:nvSpPr>
        <p:spPr>
          <a:xfrm>
            <a:off x="0" y="165921"/>
            <a:ext cx="11832638"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Рамка 6">
            <a:extLst>
              <a:ext uri="{FF2B5EF4-FFF2-40B4-BE49-F238E27FC236}">
                <a16:creationId xmlns:a16="http://schemas.microsoft.com/office/drawing/2014/main" id="{D1426426-9B73-7649-9881-E063FEABB6B5}"/>
              </a:ext>
            </a:extLst>
          </p:cNvPr>
          <p:cNvSpPr/>
          <p:nvPr/>
        </p:nvSpPr>
        <p:spPr>
          <a:xfrm>
            <a:off x="0" y="1014046"/>
            <a:ext cx="8277446" cy="6547217"/>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Заголовок 1"/>
          <p:cNvSpPr txBox="1">
            <a:spLocks/>
          </p:cNvSpPr>
          <p:nvPr/>
        </p:nvSpPr>
        <p:spPr>
          <a:xfrm>
            <a:off x="171451" y="123476"/>
            <a:ext cx="8105995"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dirty="0">
                <a:solidFill>
                  <a:srgbClr val="FFFF00"/>
                </a:solidFill>
                <a:latin typeface="Corbel" panose="020B0503020204020204" pitchFamily="34" charset="0"/>
              </a:rPr>
              <a:t>Статья 80. Программа государственных гарантий бесплатного оказания гражданам медицинской помощи</a:t>
            </a:r>
            <a:br>
              <a:rPr lang="ru-RU" dirty="0">
                <a:solidFill>
                  <a:srgbClr val="FFFF00"/>
                </a:solidFill>
                <a:latin typeface="Corbel" panose="020B0503020204020204" pitchFamily="34" charset="0"/>
              </a:rPr>
            </a:br>
            <a:endParaRPr lang="ru-RU" dirty="0">
              <a:solidFill>
                <a:srgbClr val="FFFF00"/>
              </a:solidFill>
              <a:latin typeface="Corbel" panose="020B0503020204020204" pitchFamily="34" charset="0"/>
            </a:endParaRPr>
          </a:p>
          <a:p>
            <a:endParaRPr lang="ru-RU" dirty="0">
              <a:solidFill>
                <a:srgbClr val="FFFF00"/>
              </a:solidFill>
              <a:latin typeface="Corbel" panose="020B0503020204020204" pitchFamily="34" charset="0"/>
            </a:endParaRPr>
          </a:p>
          <a:p>
            <a:r>
              <a:rPr lang="ru-RU" dirty="0">
                <a:solidFill>
                  <a:srgbClr val="FFFF00"/>
                </a:solidFill>
                <a:latin typeface="Corbel" panose="020B0503020204020204" pitchFamily="34" charset="0"/>
              </a:rPr>
              <a:t> </a:t>
            </a:r>
            <a:endParaRPr lang="ru-RU" dirty="0">
              <a:solidFill>
                <a:srgbClr val="FFFF00"/>
              </a:solidFill>
              <a:highlight>
                <a:srgbClr val="FF0000"/>
              </a:highlight>
              <a:latin typeface="Corbel" panose="020B0503020204020204" pitchFamily="34" charset="0"/>
            </a:endParaRPr>
          </a:p>
        </p:txBody>
      </p:sp>
      <p:pic>
        <p:nvPicPr>
          <p:cNvPr id="28" name="Рисунок 27">
            <a:extLst>
              <a:ext uri="{FF2B5EF4-FFF2-40B4-BE49-F238E27FC236}">
                <a16:creationId xmlns:a16="http://schemas.microsoft.com/office/drawing/2014/main" id="{7EAFD5E0-B7BB-1343-854C-1C0F6DAEE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836" y="6678437"/>
            <a:ext cx="685137" cy="701070"/>
          </a:xfrm>
          <a:prstGeom prst="rect">
            <a:avLst/>
          </a:prstGeom>
        </p:spPr>
      </p:pic>
      <p:sp>
        <p:nvSpPr>
          <p:cNvPr id="40" name="TextBox 39">
            <a:extLst>
              <a:ext uri="{FF2B5EF4-FFF2-40B4-BE49-F238E27FC236}">
                <a16:creationId xmlns:a16="http://schemas.microsoft.com/office/drawing/2014/main" id="{1DB85E9A-5AD0-B24A-B124-C23FEE030ED4}"/>
              </a:ext>
            </a:extLst>
          </p:cNvPr>
          <p:cNvSpPr txBox="1"/>
          <p:nvPr/>
        </p:nvSpPr>
        <p:spPr>
          <a:xfrm>
            <a:off x="171451" y="7009172"/>
            <a:ext cx="6726382" cy="276999"/>
          </a:xfrm>
          <a:prstGeom prst="rect">
            <a:avLst/>
          </a:prstGeom>
          <a:noFill/>
        </p:spPr>
        <p:txBody>
          <a:bodyPr wrap="square">
            <a:spAutoFit/>
          </a:bodyPr>
          <a:lstStyle/>
          <a:p>
            <a:r>
              <a:rPr lang="ru-RU" sz="1200" dirty="0">
                <a:latin typeface="Corbel" panose="020B0503020204020204" pitchFamily="34" charset="0"/>
              </a:rPr>
              <a:t>Федеральный закон «Об основах охраны здоровья граждан в РФ»</a:t>
            </a:r>
            <a:endParaRPr lang="ru-RU" sz="1200" dirty="0"/>
          </a:p>
        </p:txBody>
      </p:sp>
      <p:sp>
        <p:nvSpPr>
          <p:cNvPr id="12" name="TextBox 11">
            <a:extLst>
              <a:ext uri="{FF2B5EF4-FFF2-40B4-BE49-F238E27FC236}">
                <a16:creationId xmlns:a16="http://schemas.microsoft.com/office/drawing/2014/main" id="{F0A48810-3550-2144-BD9E-B04B819910DF}"/>
              </a:ext>
            </a:extLst>
          </p:cNvPr>
          <p:cNvSpPr txBox="1"/>
          <p:nvPr/>
        </p:nvSpPr>
        <p:spPr>
          <a:xfrm>
            <a:off x="176993" y="1267200"/>
            <a:ext cx="7608470" cy="4893647"/>
          </a:xfrm>
          <a:prstGeom prst="rect">
            <a:avLst/>
          </a:prstGeom>
          <a:noFill/>
        </p:spPr>
        <p:txBody>
          <a:bodyPr wrap="square">
            <a:spAutoFit/>
          </a:bodyPr>
          <a:lstStyle/>
          <a:p>
            <a:r>
              <a:rPr lang="ru-RU" sz="1600" b="0" i="0" u="none" strike="noStrike" dirty="0">
                <a:solidFill>
                  <a:srgbClr val="000000"/>
                </a:solidFill>
                <a:effectLst/>
              </a:rPr>
              <a:t>2. При оказании в рамках программы государственных гарантий бесплатного оказания гражданам медицинской помощи первичной медико-санитарной помощи в условиях дневного стационара и в неотложной форме, специализированной медицинской помощи, в том числе высокотехнологичной, скорой медицинской помощи, в том числе скорой специализированной, паллиативной медицинской помощи в стационарных условиях, условиях дневного стационара и при посещениях на дому </a:t>
            </a:r>
            <a:r>
              <a:rPr lang="ru-RU" sz="1800" b="1" i="0" u="none" strike="noStrike" dirty="0">
                <a:solidFill>
                  <a:srgbClr val="000000"/>
                </a:solidFill>
                <a:effectLst/>
              </a:rPr>
              <a:t>осуществляется обеспечение граждан лекарственными препаратами для медицинского применения, включенными в </a:t>
            </a:r>
            <a:r>
              <a:rPr lang="ru-RU" sz="1800" b="1" i="0" u="none" strike="noStrike" dirty="0">
                <a:solidFill>
                  <a:srgbClr val="0000FF"/>
                </a:solidFill>
                <a:effectLst/>
                <a:hlinkClick r:id="rId3"/>
              </a:rPr>
              <a:t>перечень</a:t>
            </a:r>
            <a:r>
              <a:rPr lang="ru-RU" sz="1800" b="1" i="0" u="none" strike="noStrike" dirty="0">
                <a:solidFill>
                  <a:srgbClr val="000000"/>
                </a:solidFill>
                <a:effectLst/>
              </a:rPr>
              <a:t> жизненно необходимых и важнейших лекарственных препаратов</a:t>
            </a:r>
          </a:p>
          <a:p>
            <a:r>
              <a:rPr lang="ru-RU" sz="1600" b="0" i="0" u="none" strike="noStrike" dirty="0">
                <a:solidFill>
                  <a:srgbClr val="000000"/>
                </a:solidFill>
                <a:effectLst/>
              </a:rPr>
              <a:t>в соответствии с Федеральным </a:t>
            </a:r>
            <a:r>
              <a:rPr lang="ru-RU" sz="1600" b="0" i="0" u="none" strike="noStrike" dirty="0">
                <a:solidFill>
                  <a:srgbClr val="0000FF"/>
                </a:solidFill>
                <a:effectLst/>
                <a:hlinkClick r:id="rId4"/>
              </a:rPr>
              <a:t>законом</a:t>
            </a:r>
            <a:r>
              <a:rPr lang="ru-RU" sz="1600" b="0" i="0" u="none" strike="noStrike" dirty="0">
                <a:solidFill>
                  <a:srgbClr val="000000"/>
                </a:solidFill>
                <a:effectLst/>
              </a:rPr>
              <a:t> от 12 апреля 2010 года </a:t>
            </a:r>
            <a:r>
              <a:rPr lang="en" sz="1600" b="0" i="0" u="none" strike="noStrike" dirty="0">
                <a:solidFill>
                  <a:srgbClr val="000000"/>
                </a:solidFill>
                <a:effectLst/>
              </a:rPr>
              <a:t>N 61-</a:t>
            </a:r>
            <a:r>
              <a:rPr lang="ru-RU" sz="1600" b="0" i="0" u="none" strike="noStrike" dirty="0">
                <a:solidFill>
                  <a:srgbClr val="000000"/>
                </a:solidFill>
                <a:effectLst/>
              </a:rPr>
              <a:t>ФЗ "Об обращении лекарственных средств", и медицинскими изделиями, включенными в утвержденный Правительством Российской Федерации </a:t>
            </a:r>
            <a:r>
              <a:rPr lang="ru-RU" sz="1600" b="0" i="0" u="none" strike="noStrike" dirty="0">
                <a:solidFill>
                  <a:srgbClr val="0000FF"/>
                </a:solidFill>
                <a:effectLst/>
                <a:hlinkClick r:id="rId5"/>
              </a:rPr>
              <a:t>перечень</a:t>
            </a:r>
            <a:r>
              <a:rPr lang="ru-RU" sz="1600" b="0" i="0" u="none" strike="noStrike" dirty="0">
                <a:solidFill>
                  <a:srgbClr val="000000"/>
                </a:solidFill>
                <a:effectLst/>
              </a:rPr>
              <a:t> медицинских изделий, имплантируемых в организм человека. </a:t>
            </a:r>
            <a:r>
              <a:rPr lang="ru-RU" sz="1600" b="0" i="0" u="none" strike="noStrike" dirty="0">
                <a:solidFill>
                  <a:srgbClr val="0000FF"/>
                </a:solidFill>
                <a:effectLst/>
                <a:hlinkClick r:id="rId6"/>
              </a:rPr>
              <a:t>Порядок</a:t>
            </a:r>
            <a:r>
              <a:rPr lang="ru-RU" sz="1600" b="0" i="0" u="none" strike="noStrike" dirty="0">
                <a:solidFill>
                  <a:srgbClr val="000000"/>
                </a:solidFill>
                <a:effectLst/>
              </a:rPr>
              <a:t> формирования перечня медицинских изделий, имплантируемых в организм человека, устанавливается Правительством Российской Федерации.</a:t>
            </a:r>
            <a:br>
              <a:rPr lang="ru-RU" sz="1600" b="0" i="0" u="none" strike="noStrike" dirty="0">
                <a:solidFill>
                  <a:srgbClr val="000000"/>
                </a:solidFill>
                <a:effectLst/>
              </a:rPr>
            </a:br>
            <a:endParaRPr lang="ru-RU" sz="1600" b="0" i="0" u="none" strike="noStrike" dirty="0">
              <a:solidFill>
                <a:srgbClr val="000000"/>
              </a:solidFill>
              <a:effectLst/>
            </a:endParaRPr>
          </a:p>
        </p:txBody>
      </p:sp>
    </p:spTree>
    <p:extLst>
      <p:ext uri="{BB962C8B-B14F-4D97-AF65-F5344CB8AC3E}">
        <p14:creationId xmlns:p14="http://schemas.microsoft.com/office/powerpoint/2010/main" val="760561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DB5601-1BEE-D744-809A-8AB18B7549FF}"/>
              </a:ext>
            </a:extLst>
          </p:cNvPr>
          <p:cNvSpPr>
            <a:spLocks noGrp="1"/>
          </p:cNvSpPr>
          <p:nvPr>
            <p:ph type="title"/>
          </p:nvPr>
        </p:nvSpPr>
        <p:spPr>
          <a:xfrm>
            <a:off x="771457" y="4708093"/>
            <a:ext cx="6974818" cy="2046714"/>
          </a:xfrm>
        </p:spPr>
        <p:txBody>
          <a:bodyPr/>
          <a:lstStyle/>
          <a:p>
            <a:r>
              <a:rPr lang="ru-RU" sz="2800" b="1" dirty="0"/>
              <a:t>Порядок проведения контроля </a:t>
            </a:r>
            <a:r>
              <a:rPr lang="ru-RU" sz="2800" b="1" dirty="0">
                <a:solidFill>
                  <a:schemeClr val="accent1">
                    <a:lumMod val="60000"/>
                    <a:lumOff val="40000"/>
                  </a:schemeClr>
                </a:solidFill>
              </a:rPr>
              <a:t>объемов, сроков, качества и условий предоставления медицинской помощи по ОМС застрахованным лицам, а также ее финансового обеспечения</a:t>
            </a:r>
          </a:p>
        </p:txBody>
      </p:sp>
      <p:sp>
        <p:nvSpPr>
          <p:cNvPr id="3" name="Номер слайда 2">
            <a:extLst>
              <a:ext uri="{FF2B5EF4-FFF2-40B4-BE49-F238E27FC236}">
                <a16:creationId xmlns:a16="http://schemas.microsoft.com/office/drawing/2014/main" id="{5FC7D767-52D0-7847-9BBB-A3E9BB473E40}"/>
              </a:ext>
            </a:extLst>
          </p:cNvPr>
          <p:cNvSpPr>
            <a:spLocks noGrp="1"/>
          </p:cNvSpPr>
          <p:nvPr>
            <p:ph type="sldNum" sz="quarter" idx="4"/>
          </p:nvPr>
        </p:nvSpPr>
        <p:spPr/>
        <p:txBody>
          <a:bodyPr/>
          <a:lstStyle/>
          <a:p>
            <a:fld id="{8094404D-C164-D640-93C9-3464FF6EA0E4}" type="slidenum">
              <a:rPr lang="ru-RU" smtClean="0"/>
              <a:pPr/>
              <a:t>20</a:t>
            </a:fld>
            <a:endParaRPr lang="ru-RU"/>
          </a:p>
        </p:txBody>
      </p:sp>
    </p:spTree>
    <p:extLst>
      <p:ext uri="{BB962C8B-B14F-4D97-AF65-F5344CB8AC3E}">
        <p14:creationId xmlns:p14="http://schemas.microsoft.com/office/powerpoint/2010/main" val="433693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Рамка 2">
            <a:extLst>
              <a:ext uri="{FF2B5EF4-FFF2-40B4-BE49-F238E27FC236}">
                <a16:creationId xmlns:a16="http://schemas.microsoft.com/office/drawing/2014/main" id="{1532A53F-7C67-4648-93F5-8D0FD474F9C0}"/>
              </a:ext>
            </a:extLst>
          </p:cNvPr>
          <p:cNvSpPr/>
          <p:nvPr/>
        </p:nvSpPr>
        <p:spPr>
          <a:xfrm>
            <a:off x="0" y="0"/>
            <a:ext cx="13442950" cy="6723541"/>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p:txBody>
      </p:sp>
      <p:sp>
        <p:nvSpPr>
          <p:cNvPr id="63" name="Slide Number Placeholder 16">
            <a:extLst>
              <a:ext uri="{FF2B5EF4-FFF2-40B4-BE49-F238E27FC236}">
                <a16:creationId xmlns:a16="http://schemas.microsoft.com/office/drawing/2014/main" id="{07197CB9-4CB6-4043-AD12-37A4A8364F60}"/>
              </a:ext>
            </a:extLst>
          </p:cNvPr>
          <p:cNvSpPr txBox="1">
            <a:spLocks/>
          </p:cNvSpPr>
          <p:nvPr/>
        </p:nvSpPr>
        <p:spPr>
          <a:xfrm>
            <a:off x="12693335" y="7291097"/>
            <a:ext cx="158505" cy="184666"/>
          </a:xfrm>
          <a:prstGeom prst="rect">
            <a:avLst/>
          </a:prstGeom>
        </p:spPr>
        <p:txBody>
          <a:bodyPr vert="horz" wrap="none" lIns="0" tIns="0" rIns="0" bIns="0" rtlCol="0" anchor="ctr">
            <a:spAutoFit/>
          </a:bodyPr>
          <a:lstStyle>
            <a:defPPr>
              <a:defRPr lang="ru-RU"/>
            </a:defPPr>
            <a:lvl1pPr marL="0" algn="r" defTabSz="995690" rtl="0" eaLnBrk="1" latinLnBrk="0" hangingPunct="1">
              <a:defRPr sz="1200" kern="1200">
                <a:solidFill>
                  <a:schemeClr val="accent2"/>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a:lstStyle>
          <a:p>
            <a:fld id="{8094404D-C164-D640-93C9-3464FF6EA0E4}" type="slidenum">
              <a:rPr lang="ru-RU" smtClean="0">
                <a:solidFill>
                  <a:schemeClr val="bg1"/>
                </a:solidFill>
                <a:latin typeface="+mj-lt"/>
              </a:rPr>
              <a:pPr/>
              <a:t>21</a:t>
            </a:fld>
            <a:endParaRPr lang="ru-RU">
              <a:solidFill>
                <a:schemeClr val="bg1"/>
              </a:solidFill>
              <a:latin typeface="+mj-lt"/>
            </a:endParaRPr>
          </a:p>
        </p:txBody>
      </p:sp>
      <p:cxnSp>
        <p:nvCxnSpPr>
          <p:cNvPr id="64" name="Straight Connector 63">
            <a:extLst>
              <a:ext uri="{FF2B5EF4-FFF2-40B4-BE49-F238E27FC236}">
                <a16:creationId xmlns:a16="http://schemas.microsoft.com/office/drawing/2014/main" id="{E11B7E7E-AEAB-F84D-AB49-7EA5FBF15602}"/>
              </a:ext>
            </a:extLst>
          </p:cNvPr>
          <p:cNvCxnSpPr>
            <a:cxnSpLocks/>
          </p:cNvCxnSpPr>
          <p:nvPr/>
        </p:nvCxnSpPr>
        <p:spPr>
          <a:xfrm>
            <a:off x="12916321" y="7289074"/>
            <a:ext cx="0" cy="272189"/>
          </a:xfrm>
          <a:prstGeom prst="line">
            <a:avLst/>
          </a:prstGeom>
          <a:ln w="127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5">
            <a:extLst>
              <a:ext uri="{FF2B5EF4-FFF2-40B4-BE49-F238E27FC236}">
                <a16:creationId xmlns:a16="http://schemas.microsoft.com/office/drawing/2014/main" id="{3417D495-98C4-49C5-92DF-F5E085A4A3D7}"/>
              </a:ext>
            </a:extLst>
          </p:cNvPr>
          <p:cNvCxnSpPr>
            <a:cxnSpLocks/>
          </p:cNvCxnSpPr>
          <p:nvPr/>
        </p:nvCxnSpPr>
        <p:spPr>
          <a:xfrm>
            <a:off x="12916321" y="7289074"/>
            <a:ext cx="0" cy="272189"/>
          </a:xfrm>
          <a:prstGeom prst="line">
            <a:avLst/>
          </a:prstGeom>
          <a:ln w="127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F7388D01-D0D7-8647-A6CF-1A1C6770CACF}"/>
              </a:ext>
            </a:extLst>
          </p:cNvPr>
          <p:cNvCxnSpPr/>
          <p:nvPr/>
        </p:nvCxnSpPr>
        <p:spPr>
          <a:xfrm>
            <a:off x="-1" y="6739628"/>
            <a:ext cx="13442950" cy="0"/>
          </a:xfrm>
          <a:prstGeom prst="line">
            <a:avLst/>
          </a:prstGeom>
          <a:ln/>
        </p:spPr>
        <p:style>
          <a:lnRef idx="2">
            <a:schemeClr val="accent1"/>
          </a:lnRef>
          <a:fillRef idx="0">
            <a:schemeClr val="accent1"/>
          </a:fillRef>
          <a:effectRef idx="1">
            <a:schemeClr val="accent1"/>
          </a:effectRef>
          <a:fontRef idx="minor">
            <a:schemeClr val="tx1"/>
          </a:fontRef>
        </p:style>
      </p:cxnSp>
      <p:pic>
        <p:nvPicPr>
          <p:cNvPr id="15" name="Рисунок 14">
            <a:extLst>
              <a:ext uri="{FF2B5EF4-FFF2-40B4-BE49-F238E27FC236}">
                <a16:creationId xmlns:a16="http://schemas.microsoft.com/office/drawing/2014/main" id="{789AC16C-ADD7-EE49-B064-7488F6C70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0018" y="6774693"/>
            <a:ext cx="685137" cy="701070"/>
          </a:xfrm>
          <a:prstGeom prst="rect">
            <a:avLst/>
          </a:prstGeom>
        </p:spPr>
      </p:pic>
      <p:graphicFrame>
        <p:nvGraphicFramePr>
          <p:cNvPr id="2" name="Таблица 1">
            <a:extLst>
              <a:ext uri="{FF2B5EF4-FFF2-40B4-BE49-F238E27FC236}">
                <a16:creationId xmlns:a16="http://schemas.microsoft.com/office/drawing/2014/main" id="{8092EE38-97E6-384A-93C9-B17567791718}"/>
              </a:ext>
            </a:extLst>
          </p:cNvPr>
          <p:cNvGraphicFramePr>
            <a:graphicFrameLocks noGrp="1"/>
          </p:cNvGraphicFramePr>
          <p:nvPr>
            <p:extLst>
              <p:ext uri="{D42A27DB-BD31-4B8C-83A1-F6EECF244321}">
                <p14:modId xmlns:p14="http://schemas.microsoft.com/office/powerpoint/2010/main" val="3303179107"/>
              </p:ext>
            </p:extLst>
          </p:nvPr>
        </p:nvGraphicFramePr>
        <p:xfrm>
          <a:off x="416336" y="185948"/>
          <a:ext cx="11273916" cy="6221160"/>
        </p:xfrm>
        <a:graphic>
          <a:graphicData uri="http://schemas.openxmlformats.org/drawingml/2006/table">
            <a:tbl>
              <a:tblPr firstRow="1" firstCol="1" bandRow="1">
                <a:tableStyleId>{21E4AEA4-8DFA-4A89-87EB-49C32662AFE0}</a:tableStyleId>
              </a:tblPr>
              <a:tblGrid>
                <a:gridCol w="2047866">
                  <a:extLst>
                    <a:ext uri="{9D8B030D-6E8A-4147-A177-3AD203B41FA5}">
                      <a16:colId xmlns:a16="http://schemas.microsoft.com/office/drawing/2014/main" val="3019578273"/>
                    </a:ext>
                  </a:extLst>
                </a:gridCol>
                <a:gridCol w="9226050">
                  <a:extLst>
                    <a:ext uri="{9D8B030D-6E8A-4147-A177-3AD203B41FA5}">
                      <a16:colId xmlns:a16="http://schemas.microsoft.com/office/drawing/2014/main" val="555182539"/>
                    </a:ext>
                  </a:extLst>
                </a:gridCol>
              </a:tblGrid>
              <a:tr h="325423">
                <a:tc>
                  <a:txBody>
                    <a:bodyPr/>
                    <a:lstStyle/>
                    <a:p>
                      <a:pPr marR="88265" algn="r">
                        <a:lnSpc>
                          <a:spcPct val="115000"/>
                        </a:lnSpc>
                      </a:pPr>
                      <a:r>
                        <a:rPr lang="ru-RU" sz="2000" dirty="0">
                          <a:effectLst/>
                        </a:rPr>
                        <a:t>Основание</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92075">
                        <a:lnSpc>
                          <a:spcPct val="115000"/>
                        </a:lnSpc>
                      </a:pPr>
                      <a:r>
                        <a:rPr lang="ru-RU" sz="2000">
                          <a:effectLst/>
                        </a:rPr>
                        <a:t>Формулировка Основания</a:t>
                      </a:r>
                      <a:endParaRPr lang="ru-RU"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334054962"/>
                  </a:ext>
                </a:extLst>
              </a:tr>
              <a:tr h="1535914">
                <a:tc>
                  <a:txBody>
                    <a:bodyPr/>
                    <a:lstStyle/>
                    <a:p>
                      <a:pPr marR="86360" algn="r">
                        <a:lnSpc>
                          <a:spcPct val="115000"/>
                        </a:lnSpc>
                      </a:pPr>
                      <a:r>
                        <a:rPr lang="ru-RU" sz="2000" dirty="0">
                          <a:effectLst/>
                        </a:rPr>
                        <a:t>3.2  </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92075" algn="just">
                        <a:lnSpc>
                          <a:spcPct val="115000"/>
                        </a:lnSpc>
                      </a:pPr>
                      <a:r>
                        <a:rPr lang="ru-RU" sz="2000" dirty="0">
                          <a:effectLst/>
                        </a:rPr>
                        <a:t>Невыполнение, несвоевременное или ненадлежащее выполнение необходимых пациенту диагностических и (или) лечебных мероприятий, оперативных вмешательств в соответствии с порядками оказания медицинской помощи, на основе клинических рекомендаций, в том числе по результатам проведенного диспансерного наблюдения, рекомендаций по применению методов профилактики, диагностики, лечения и реабилитации, данных медицинскими работниками национальных медицинских исследовательских центров в ходе консультаций/консилиумов с применением телемедицинских технологий:</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352331224"/>
                  </a:ext>
                </a:extLst>
              </a:tr>
              <a:tr h="527100">
                <a:tc>
                  <a:txBody>
                    <a:bodyPr/>
                    <a:lstStyle/>
                    <a:p>
                      <a:pPr>
                        <a:lnSpc>
                          <a:spcPct val="115000"/>
                        </a:lnSpc>
                      </a:pPr>
                      <a:r>
                        <a:rPr lang="ru-RU" sz="2000" dirty="0">
                          <a:effectLst/>
                        </a:rPr>
                        <a:t> </a:t>
                      </a:r>
                    </a:p>
                    <a:p>
                      <a:pPr marR="88265" algn="r">
                        <a:lnSpc>
                          <a:spcPct val="115000"/>
                        </a:lnSpc>
                      </a:pPr>
                      <a:r>
                        <a:rPr lang="ru-RU" sz="2000" dirty="0">
                          <a:effectLst/>
                        </a:rPr>
                        <a:t>3.2.1</a:t>
                      </a:r>
                    </a:p>
                    <a:p>
                      <a:pPr marR="88265" algn="r">
                        <a:lnSpc>
                          <a:spcPct val="115000"/>
                        </a:lnSpc>
                      </a:pPr>
                      <a:endParaRPr lang="ru-RU" sz="2000" dirty="0">
                        <a:effectLst/>
                        <a:latin typeface="Calibri" panose="020F0502020204030204" pitchFamily="34" charset="0"/>
                        <a:cs typeface="Times New Roman" panose="02020603050405020304" pitchFamily="18" charset="0"/>
                      </a:endParaRPr>
                    </a:p>
                  </a:txBody>
                  <a:tcPr marL="0" marR="0" marT="0" marB="0" anchor="ctr"/>
                </a:tc>
                <a:tc>
                  <a:txBody>
                    <a:bodyPr/>
                    <a:lstStyle/>
                    <a:p>
                      <a:pPr marL="92075" algn="just">
                        <a:lnSpc>
                          <a:spcPct val="115000"/>
                        </a:lnSpc>
                      </a:pPr>
                      <a:endParaRPr lang="ru-RU" sz="2000" dirty="0">
                        <a:effectLst/>
                      </a:endParaRPr>
                    </a:p>
                    <a:p>
                      <a:pPr marL="92075" algn="just">
                        <a:lnSpc>
                          <a:spcPct val="115000"/>
                        </a:lnSpc>
                      </a:pPr>
                      <a:r>
                        <a:rPr lang="ru-RU" sz="2000" dirty="0">
                          <a:effectLst/>
                        </a:rPr>
                        <a:t>не повлиявшее на состояние здоровья застрахованного лица</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021409751"/>
                  </a:ext>
                </a:extLst>
              </a:tr>
              <a:tr h="996994">
                <a:tc>
                  <a:txBody>
                    <a:bodyPr/>
                    <a:lstStyle/>
                    <a:p>
                      <a:pPr>
                        <a:lnSpc>
                          <a:spcPct val="115000"/>
                        </a:lnSpc>
                      </a:pPr>
                      <a:r>
                        <a:rPr lang="ru-RU" sz="2000" dirty="0">
                          <a:effectLst/>
                        </a:rPr>
                        <a:t> </a:t>
                      </a:r>
                    </a:p>
                    <a:p>
                      <a:pPr marR="88265" algn="r">
                        <a:lnSpc>
                          <a:spcPct val="115000"/>
                        </a:lnSpc>
                      </a:pPr>
                      <a:r>
                        <a:rPr lang="ru-RU" sz="2000" dirty="0">
                          <a:effectLst/>
                        </a:rPr>
                        <a:t>     3.2.2</a:t>
                      </a:r>
                      <a:endParaRPr lang="ru-RU" sz="2000" dirty="0">
                        <a:effectLst/>
                        <a:latin typeface="Calibri" panose="020F0502020204030204" pitchFamily="34" charset="0"/>
                        <a:cs typeface="Times New Roman" panose="02020603050405020304" pitchFamily="18" charset="0"/>
                      </a:endParaRPr>
                    </a:p>
                  </a:txBody>
                  <a:tcPr marL="0" marR="0" marT="0" marB="0" anchor="ctr"/>
                </a:tc>
                <a:tc>
                  <a:txBody>
                    <a:bodyPr/>
                    <a:lstStyle/>
                    <a:p>
                      <a:pPr marL="92075" algn="just">
                        <a:lnSpc>
                          <a:spcPct val="115000"/>
                        </a:lnSpc>
                      </a:pPr>
                      <a:r>
                        <a:rPr lang="ru-RU" sz="2000" dirty="0">
                          <a:effectLst/>
                        </a:rPr>
                        <a:t>приведшее к ухудшению состояния здоровья застрахованного лица, либо создавшее риск прогрессирования имеющегося заболевания, либо создавшее риск возникновения нового заболевания (за исключением случаев отказа застрахованного лица от медицинского вмешательства в установленных законодательством Российской Федерации случаях)</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416936832"/>
                  </a:ext>
                </a:extLst>
              </a:tr>
            </a:tbl>
          </a:graphicData>
        </a:graphic>
      </p:graphicFrame>
      <p:sp>
        <p:nvSpPr>
          <p:cNvPr id="4" name="Rectangle 1">
            <a:extLst>
              <a:ext uri="{FF2B5EF4-FFF2-40B4-BE49-F238E27FC236}">
                <a16:creationId xmlns:a16="http://schemas.microsoft.com/office/drawing/2014/main" id="{12078076-EAE0-E14C-8A0B-6C19A313F3D7}"/>
              </a:ext>
            </a:extLst>
          </p:cNvPr>
          <p:cNvSpPr>
            <a:spLocks noChangeArrowheads="1"/>
          </p:cNvSpPr>
          <p:nvPr/>
        </p:nvSpPr>
        <p:spPr bwMode="auto">
          <a:xfrm>
            <a:off x="4425950" y="1995488"/>
            <a:ext cx="1344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ru-RU" altLang="ru-RU" sz="1800" b="0" i="0" u="none" strike="noStrike" cap="none" normalizeH="0" baseline="0">
                <a:ln>
                  <a:noFill/>
                </a:ln>
                <a:solidFill>
                  <a:schemeClr val="tx1"/>
                </a:solidFill>
                <a:effectLst/>
                <a:latin typeface="Arial" panose="020B0604020202020204" pitchFamily="34" charset="0"/>
              </a:rPr>
            </a:br>
            <a:endParaRPr kumimoji="0" lang="ru-RU" altLang="ru-RU"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0959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Рамка 2">
            <a:extLst>
              <a:ext uri="{FF2B5EF4-FFF2-40B4-BE49-F238E27FC236}">
                <a16:creationId xmlns:a16="http://schemas.microsoft.com/office/drawing/2014/main" id="{1532A53F-7C67-4648-93F5-8D0FD474F9C0}"/>
              </a:ext>
            </a:extLst>
          </p:cNvPr>
          <p:cNvSpPr/>
          <p:nvPr/>
        </p:nvSpPr>
        <p:spPr>
          <a:xfrm>
            <a:off x="0" y="0"/>
            <a:ext cx="13442950" cy="6723541"/>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p:txBody>
      </p:sp>
      <p:sp>
        <p:nvSpPr>
          <p:cNvPr id="63" name="Slide Number Placeholder 16">
            <a:extLst>
              <a:ext uri="{FF2B5EF4-FFF2-40B4-BE49-F238E27FC236}">
                <a16:creationId xmlns:a16="http://schemas.microsoft.com/office/drawing/2014/main" id="{07197CB9-4CB6-4043-AD12-37A4A8364F60}"/>
              </a:ext>
            </a:extLst>
          </p:cNvPr>
          <p:cNvSpPr txBox="1">
            <a:spLocks/>
          </p:cNvSpPr>
          <p:nvPr/>
        </p:nvSpPr>
        <p:spPr>
          <a:xfrm>
            <a:off x="12693335" y="7291097"/>
            <a:ext cx="158505" cy="184666"/>
          </a:xfrm>
          <a:prstGeom prst="rect">
            <a:avLst/>
          </a:prstGeom>
        </p:spPr>
        <p:txBody>
          <a:bodyPr vert="horz" wrap="none" lIns="0" tIns="0" rIns="0" bIns="0" rtlCol="0" anchor="ctr">
            <a:spAutoFit/>
          </a:bodyPr>
          <a:lstStyle>
            <a:defPPr>
              <a:defRPr lang="ru-RU"/>
            </a:defPPr>
            <a:lvl1pPr marL="0" algn="r" defTabSz="995690" rtl="0" eaLnBrk="1" latinLnBrk="0" hangingPunct="1">
              <a:defRPr sz="1200" kern="1200">
                <a:solidFill>
                  <a:schemeClr val="accent2"/>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a:lstStyle>
          <a:p>
            <a:fld id="{8094404D-C164-D640-93C9-3464FF6EA0E4}" type="slidenum">
              <a:rPr lang="ru-RU" smtClean="0">
                <a:solidFill>
                  <a:schemeClr val="bg1"/>
                </a:solidFill>
                <a:latin typeface="+mj-lt"/>
              </a:rPr>
              <a:pPr/>
              <a:t>22</a:t>
            </a:fld>
            <a:endParaRPr lang="ru-RU">
              <a:solidFill>
                <a:schemeClr val="bg1"/>
              </a:solidFill>
              <a:latin typeface="+mj-lt"/>
            </a:endParaRPr>
          </a:p>
        </p:txBody>
      </p:sp>
      <p:cxnSp>
        <p:nvCxnSpPr>
          <p:cNvPr id="64" name="Straight Connector 63">
            <a:extLst>
              <a:ext uri="{FF2B5EF4-FFF2-40B4-BE49-F238E27FC236}">
                <a16:creationId xmlns:a16="http://schemas.microsoft.com/office/drawing/2014/main" id="{E11B7E7E-AEAB-F84D-AB49-7EA5FBF15602}"/>
              </a:ext>
            </a:extLst>
          </p:cNvPr>
          <p:cNvCxnSpPr>
            <a:cxnSpLocks/>
          </p:cNvCxnSpPr>
          <p:nvPr/>
        </p:nvCxnSpPr>
        <p:spPr>
          <a:xfrm>
            <a:off x="12916321" y="7289074"/>
            <a:ext cx="0" cy="272189"/>
          </a:xfrm>
          <a:prstGeom prst="line">
            <a:avLst/>
          </a:prstGeom>
          <a:ln w="127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5">
            <a:extLst>
              <a:ext uri="{FF2B5EF4-FFF2-40B4-BE49-F238E27FC236}">
                <a16:creationId xmlns:a16="http://schemas.microsoft.com/office/drawing/2014/main" id="{3417D495-98C4-49C5-92DF-F5E085A4A3D7}"/>
              </a:ext>
            </a:extLst>
          </p:cNvPr>
          <p:cNvCxnSpPr>
            <a:cxnSpLocks/>
          </p:cNvCxnSpPr>
          <p:nvPr/>
        </p:nvCxnSpPr>
        <p:spPr>
          <a:xfrm>
            <a:off x="12916321" y="7289074"/>
            <a:ext cx="0" cy="272189"/>
          </a:xfrm>
          <a:prstGeom prst="line">
            <a:avLst/>
          </a:prstGeom>
          <a:ln w="127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F7388D01-D0D7-8647-A6CF-1A1C6770CACF}"/>
              </a:ext>
            </a:extLst>
          </p:cNvPr>
          <p:cNvCxnSpPr/>
          <p:nvPr/>
        </p:nvCxnSpPr>
        <p:spPr>
          <a:xfrm>
            <a:off x="-1" y="6739628"/>
            <a:ext cx="13442950" cy="0"/>
          </a:xfrm>
          <a:prstGeom prst="line">
            <a:avLst/>
          </a:prstGeom>
          <a:ln/>
        </p:spPr>
        <p:style>
          <a:lnRef idx="2">
            <a:schemeClr val="accent1"/>
          </a:lnRef>
          <a:fillRef idx="0">
            <a:schemeClr val="accent1"/>
          </a:fillRef>
          <a:effectRef idx="1">
            <a:schemeClr val="accent1"/>
          </a:effectRef>
          <a:fontRef idx="minor">
            <a:schemeClr val="tx1"/>
          </a:fontRef>
        </p:style>
      </p:cxnSp>
      <p:pic>
        <p:nvPicPr>
          <p:cNvPr id="15" name="Рисунок 14">
            <a:extLst>
              <a:ext uri="{FF2B5EF4-FFF2-40B4-BE49-F238E27FC236}">
                <a16:creationId xmlns:a16="http://schemas.microsoft.com/office/drawing/2014/main" id="{789AC16C-ADD7-EE49-B064-7488F6C70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0018" y="6774693"/>
            <a:ext cx="685137" cy="701070"/>
          </a:xfrm>
          <a:prstGeom prst="rect">
            <a:avLst/>
          </a:prstGeom>
        </p:spPr>
      </p:pic>
      <p:graphicFrame>
        <p:nvGraphicFramePr>
          <p:cNvPr id="2" name="Таблица 1">
            <a:extLst>
              <a:ext uri="{FF2B5EF4-FFF2-40B4-BE49-F238E27FC236}">
                <a16:creationId xmlns:a16="http://schemas.microsoft.com/office/drawing/2014/main" id="{8092EE38-97E6-384A-93C9-B17567791718}"/>
              </a:ext>
            </a:extLst>
          </p:cNvPr>
          <p:cNvGraphicFramePr>
            <a:graphicFrameLocks noGrp="1"/>
          </p:cNvGraphicFramePr>
          <p:nvPr>
            <p:extLst>
              <p:ext uri="{D42A27DB-BD31-4B8C-83A1-F6EECF244321}">
                <p14:modId xmlns:p14="http://schemas.microsoft.com/office/powerpoint/2010/main" val="4096034667"/>
              </p:ext>
            </p:extLst>
          </p:nvPr>
        </p:nvGraphicFramePr>
        <p:xfrm>
          <a:off x="416336" y="185948"/>
          <a:ext cx="11273916" cy="5868672"/>
        </p:xfrm>
        <a:graphic>
          <a:graphicData uri="http://schemas.openxmlformats.org/drawingml/2006/table">
            <a:tbl>
              <a:tblPr firstRow="1" firstCol="1" bandRow="1">
                <a:tableStyleId>{21E4AEA4-8DFA-4A89-87EB-49C32662AFE0}</a:tableStyleId>
              </a:tblPr>
              <a:tblGrid>
                <a:gridCol w="2047866">
                  <a:extLst>
                    <a:ext uri="{9D8B030D-6E8A-4147-A177-3AD203B41FA5}">
                      <a16:colId xmlns:a16="http://schemas.microsoft.com/office/drawing/2014/main" val="3019578273"/>
                    </a:ext>
                  </a:extLst>
                </a:gridCol>
                <a:gridCol w="9226050">
                  <a:extLst>
                    <a:ext uri="{9D8B030D-6E8A-4147-A177-3AD203B41FA5}">
                      <a16:colId xmlns:a16="http://schemas.microsoft.com/office/drawing/2014/main" val="555182539"/>
                    </a:ext>
                  </a:extLst>
                </a:gridCol>
              </a:tblGrid>
              <a:tr h="325423">
                <a:tc>
                  <a:txBody>
                    <a:bodyPr/>
                    <a:lstStyle/>
                    <a:p>
                      <a:pPr marR="88265" algn="r">
                        <a:lnSpc>
                          <a:spcPct val="115000"/>
                        </a:lnSpc>
                      </a:pPr>
                      <a:r>
                        <a:rPr lang="ru-RU" sz="2000" dirty="0">
                          <a:effectLst/>
                        </a:rPr>
                        <a:t>Основание</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92075">
                        <a:lnSpc>
                          <a:spcPct val="115000"/>
                        </a:lnSpc>
                      </a:pPr>
                      <a:r>
                        <a:rPr lang="ru-RU" sz="2000">
                          <a:effectLst/>
                        </a:rPr>
                        <a:t>Формулировка Основания</a:t>
                      </a:r>
                      <a:endParaRPr lang="ru-RU"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334054962"/>
                  </a:ext>
                </a:extLst>
              </a:tr>
              <a:tr h="1031160">
                <a:tc>
                  <a:txBody>
                    <a:bodyPr/>
                    <a:lstStyle/>
                    <a:p>
                      <a:pPr marR="86360" algn="r">
                        <a:lnSpc>
                          <a:spcPct val="115000"/>
                        </a:lnSpc>
                      </a:pPr>
                      <a:r>
                        <a:rPr lang="ru-RU" sz="2000" dirty="0">
                          <a:effectLst/>
                        </a:rPr>
                        <a:t>3.3</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92075" algn="just">
                        <a:lnSpc>
                          <a:spcPct val="115000"/>
                        </a:lnSpc>
                      </a:pPr>
                      <a:r>
                        <a:rPr lang="ru-RU" sz="2000" dirty="0">
                          <a:effectLst/>
                        </a:rPr>
                        <a:t>Выполнение непоказанных, неоправданных с клинической точки зрения, не регламентированных порядками оказания медицинской помощи, клиническими рекомендациями, приведшее к ухудшению состояния здоровья застрахованного лица, либо создавшее риск прогрессирования имеющегося заболевания, либо создавшее риск возникновения нового заболевания</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126938157"/>
                  </a:ext>
                </a:extLst>
              </a:tr>
              <a:tr h="1020258">
                <a:tc>
                  <a:txBody>
                    <a:bodyPr/>
                    <a:lstStyle/>
                    <a:p>
                      <a:pPr marR="86360" algn="r">
                        <a:lnSpc>
                          <a:spcPct val="115000"/>
                        </a:lnSpc>
                      </a:pPr>
                      <a:r>
                        <a:rPr lang="ru-RU" sz="2000">
                          <a:effectLst/>
                        </a:rPr>
                        <a:t>3.13</a:t>
                      </a:r>
                      <a:endParaRPr lang="ru-RU"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92075" algn="just">
                        <a:lnSpc>
                          <a:spcPct val="115000"/>
                        </a:lnSpc>
                      </a:pPr>
                      <a:r>
                        <a:rPr lang="ru-RU" sz="2000" dirty="0">
                          <a:effectLst/>
                        </a:rPr>
                        <a:t>Необоснованное назначение лекарственных препаратов; одновременное назначение лекарственных препаратов со схожим фармакологическим действием; нерациональная лекарственная терапия, в том числе несоответствие дозировок, кратности и длительности приема лекарственных препаратов с учетом клинических рекомендаций, связанные с риском для здоровья пациента</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942598182"/>
                  </a:ext>
                </a:extLst>
              </a:tr>
              <a:tr h="676487">
                <a:tc>
                  <a:txBody>
                    <a:bodyPr/>
                    <a:lstStyle/>
                    <a:p>
                      <a:pPr marR="86360" algn="r">
                        <a:lnSpc>
                          <a:spcPct val="115000"/>
                        </a:lnSpc>
                      </a:pPr>
                      <a:r>
                        <a:rPr lang="ru-RU" sz="2000">
                          <a:effectLst/>
                        </a:rPr>
                        <a:t>2.17  </a:t>
                      </a:r>
                      <a:endParaRPr lang="ru-RU"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92075" algn="just">
                        <a:lnSpc>
                          <a:spcPct val="115000"/>
                        </a:lnSpc>
                      </a:pPr>
                      <a:r>
                        <a:rPr lang="ru-RU" sz="2000" dirty="0">
                          <a:effectLst/>
                        </a:rPr>
                        <a:t>Отсутствие в карте стационарного больного протокола врачебной комиссии в случаях назначения застрахованному лицу лекарственного препарата, не входящего в перечень жизненно необходимых и важнейших лекарственных препаратов</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93011059"/>
                  </a:ext>
                </a:extLst>
              </a:tr>
            </a:tbl>
          </a:graphicData>
        </a:graphic>
      </p:graphicFrame>
      <p:sp>
        <p:nvSpPr>
          <p:cNvPr id="4" name="Rectangle 1">
            <a:extLst>
              <a:ext uri="{FF2B5EF4-FFF2-40B4-BE49-F238E27FC236}">
                <a16:creationId xmlns:a16="http://schemas.microsoft.com/office/drawing/2014/main" id="{12078076-EAE0-E14C-8A0B-6C19A313F3D7}"/>
              </a:ext>
            </a:extLst>
          </p:cNvPr>
          <p:cNvSpPr>
            <a:spLocks noChangeArrowheads="1"/>
          </p:cNvSpPr>
          <p:nvPr/>
        </p:nvSpPr>
        <p:spPr bwMode="auto">
          <a:xfrm>
            <a:off x="4425950" y="1995488"/>
            <a:ext cx="1344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ru-RU" altLang="ru-RU" sz="1800" b="0" i="0" u="none" strike="noStrike" cap="none" normalizeH="0" baseline="0">
                <a:ln>
                  <a:noFill/>
                </a:ln>
                <a:solidFill>
                  <a:schemeClr val="tx1"/>
                </a:solidFill>
                <a:effectLst/>
                <a:latin typeface="Arial" panose="020B0604020202020204" pitchFamily="34" charset="0"/>
              </a:rPr>
            </a:br>
            <a:endParaRPr kumimoji="0" lang="ru-RU" altLang="ru-RU"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160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2AD28-BB5C-63DF-5D93-6E71FCCA5AAA}"/>
            </a:ext>
          </a:extLst>
        </p:cNvPr>
        <p:cNvGrpSpPr/>
        <p:nvPr/>
      </p:nvGrpSpPr>
      <p:grpSpPr>
        <a:xfrm>
          <a:off x="0" y="0"/>
          <a:ext cx="0" cy="0"/>
          <a:chOff x="0" y="0"/>
          <a:chExt cx="0" cy="0"/>
        </a:xfrm>
      </p:grpSpPr>
      <p:sp>
        <p:nvSpPr>
          <p:cNvPr id="3" name="Рамка 2">
            <a:extLst>
              <a:ext uri="{FF2B5EF4-FFF2-40B4-BE49-F238E27FC236}">
                <a16:creationId xmlns:a16="http://schemas.microsoft.com/office/drawing/2014/main" id="{5697F3F4-74B5-212B-C212-E56B18B3EE84}"/>
              </a:ext>
            </a:extLst>
          </p:cNvPr>
          <p:cNvSpPr/>
          <p:nvPr/>
        </p:nvSpPr>
        <p:spPr>
          <a:xfrm>
            <a:off x="0" y="0"/>
            <a:ext cx="13442950" cy="6723541"/>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p:txBody>
      </p:sp>
      <p:sp>
        <p:nvSpPr>
          <p:cNvPr id="63" name="Slide Number Placeholder 16">
            <a:extLst>
              <a:ext uri="{FF2B5EF4-FFF2-40B4-BE49-F238E27FC236}">
                <a16:creationId xmlns:a16="http://schemas.microsoft.com/office/drawing/2014/main" id="{799453C7-6F83-C19A-3B9A-76884607991E}"/>
              </a:ext>
            </a:extLst>
          </p:cNvPr>
          <p:cNvSpPr txBox="1">
            <a:spLocks/>
          </p:cNvSpPr>
          <p:nvPr/>
        </p:nvSpPr>
        <p:spPr>
          <a:xfrm>
            <a:off x="12693335" y="7291097"/>
            <a:ext cx="158505" cy="184666"/>
          </a:xfrm>
          <a:prstGeom prst="rect">
            <a:avLst/>
          </a:prstGeom>
        </p:spPr>
        <p:txBody>
          <a:bodyPr vert="horz" wrap="none" lIns="0" tIns="0" rIns="0" bIns="0" rtlCol="0" anchor="ctr">
            <a:spAutoFit/>
          </a:bodyPr>
          <a:lstStyle>
            <a:defPPr>
              <a:defRPr lang="ru-RU"/>
            </a:defPPr>
            <a:lvl1pPr marL="0" algn="r" defTabSz="995690" rtl="0" eaLnBrk="1" latinLnBrk="0" hangingPunct="1">
              <a:defRPr sz="1200" kern="1200">
                <a:solidFill>
                  <a:schemeClr val="accent2"/>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a:lstStyle>
          <a:p>
            <a:fld id="{8094404D-C164-D640-93C9-3464FF6EA0E4}" type="slidenum">
              <a:rPr lang="ru-RU" smtClean="0">
                <a:solidFill>
                  <a:schemeClr val="bg1"/>
                </a:solidFill>
                <a:latin typeface="+mj-lt"/>
              </a:rPr>
              <a:pPr/>
              <a:t>23</a:t>
            </a:fld>
            <a:endParaRPr lang="ru-RU">
              <a:solidFill>
                <a:schemeClr val="bg1"/>
              </a:solidFill>
              <a:latin typeface="+mj-lt"/>
            </a:endParaRPr>
          </a:p>
        </p:txBody>
      </p:sp>
      <p:cxnSp>
        <p:nvCxnSpPr>
          <p:cNvPr id="64" name="Straight Connector 63">
            <a:extLst>
              <a:ext uri="{FF2B5EF4-FFF2-40B4-BE49-F238E27FC236}">
                <a16:creationId xmlns:a16="http://schemas.microsoft.com/office/drawing/2014/main" id="{03D07F5C-EBD1-873A-CC07-FAF3CA9439D5}"/>
              </a:ext>
            </a:extLst>
          </p:cNvPr>
          <p:cNvCxnSpPr>
            <a:cxnSpLocks/>
          </p:cNvCxnSpPr>
          <p:nvPr/>
        </p:nvCxnSpPr>
        <p:spPr>
          <a:xfrm>
            <a:off x="12916321" y="7289074"/>
            <a:ext cx="0" cy="272189"/>
          </a:xfrm>
          <a:prstGeom prst="line">
            <a:avLst/>
          </a:prstGeom>
          <a:ln w="127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5">
            <a:extLst>
              <a:ext uri="{FF2B5EF4-FFF2-40B4-BE49-F238E27FC236}">
                <a16:creationId xmlns:a16="http://schemas.microsoft.com/office/drawing/2014/main" id="{D8E04CAF-6F8D-7831-7C3C-A8D821171BF0}"/>
              </a:ext>
            </a:extLst>
          </p:cNvPr>
          <p:cNvCxnSpPr>
            <a:cxnSpLocks/>
          </p:cNvCxnSpPr>
          <p:nvPr/>
        </p:nvCxnSpPr>
        <p:spPr>
          <a:xfrm>
            <a:off x="12916321" y="7289074"/>
            <a:ext cx="0" cy="272189"/>
          </a:xfrm>
          <a:prstGeom prst="line">
            <a:avLst/>
          </a:prstGeom>
          <a:ln w="127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7247FE4F-CBDC-B5B4-5080-49063B7CDF88}"/>
              </a:ext>
            </a:extLst>
          </p:cNvPr>
          <p:cNvCxnSpPr/>
          <p:nvPr/>
        </p:nvCxnSpPr>
        <p:spPr>
          <a:xfrm>
            <a:off x="-1" y="6739628"/>
            <a:ext cx="13442950" cy="0"/>
          </a:xfrm>
          <a:prstGeom prst="line">
            <a:avLst/>
          </a:prstGeom>
          <a:ln/>
        </p:spPr>
        <p:style>
          <a:lnRef idx="2">
            <a:schemeClr val="accent1"/>
          </a:lnRef>
          <a:fillRef idx="0">
            <a:schemeClr val="accent1"/>
          </a:fillRef>
          <a:effectRef idx="1">
            <a:schemeClr val="accent1"/>
          </a:effectRef>
          <a:fontRef idx="minor">
            <a:schemeClr val="tx1"/>
          </a:fontRef>
        </p:style>
      </p:cxnSp>
      <p:pic>
        <p:nvPicPr>
          <p:cNvPr id="15" name="Рисунок 14">
            <a:extLst>
              <a:ext uri="{FF2B5EF4-FFF2-40B4-BE49-F238E27FC236}">
                <a16:creationId xmlns:a16="http://schemas.microsoft.com/office/drawing/2014/main" id="{65ECAF71-7B24-BDF8-286A-67173A136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0018" y="6774693"/>
            <a:ext cx="685137" cy="701070"/>
          </a:xfrm>
          <a:prstGeom prst="rect">
            <a:avLst/>
          </a:prstGeom>
        </p:spPr>
      </p:pic>
      <p:sp>
        <p:nvSpPr>
          <p:cNvPr id="4" name="Rectangle 1">
            <a:extLst>
              <a:ext uri="{FF2B5EF4-FFF2-40B4-BE49-F238E27FC236}">
                <a16:creationId xmlns:a16="http://schemas.microsoft.com/office/drawing/2014/main" id="{6B586444-69BE-CB5E-E20A-CF05BDE9FF8A}"/>
              </a:ext>
            </a:extLst>
          </p:cNvPr>
          <p:cNvSpPr>
            <a:spLocks noChangeArrowheads="1"/>
          </p:cNvSpPr>
          <p:nvPr/>
        </p:nvSpPr>
        <p:spPr bwMode="auto">
          <a:xfrm>
            <a:off x="4425950" y="1995488"/>
            <a:ext cx="1344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ru-RU" altLang="ru-RU" sz="1800" b="0" i="0" u="none" strike="noStrike" cap="none" normalizeH="0" baseline="0">
                <a:ln>
                  <a:noFill/>
                </a:ln>
                <a:solidFill>
                  <a:schemeClr val="tx1"/>
                </a:solidFill>
                <a:effectLst/>
                <a:latin typeface="Arial" panose="020B0604020202020204" pitchFamily="34" charset="0"/>
              </a:rPr>
            </a:br>
            <a:endParaRPr kumimoji="0" lang="ru-RU" altLang="ru-RU" sz="1800" b="0" i="0" u="none" strike="noStrike" cap="none" normalizeH="0" baseline="0">
              <a:ln>
                <a:noFill/>
              </a:ln>
              <a:solidFill>
                <a:schemeClr val="tx1"/>
              </a:solidFill>
              <a:effectLst/>
              <a:latin typeface="Arial" panose="020B0604020202020204" pitchFamily="34" charset="0"/>
            </a:endParaRPr>
          </a:p>
        </p:txBody>
      </p:sp>
      <p:pic>
        <p:nvPicPr>
          <p:cNvPr id="6" name="Рисунок 5">
            <a:extLst>
              <a:ext uri="{FF2B5EF4-FFF2-40B4-BE49-F238E27FC236}">
                <a16:creationId xmlns:a16="http://schemas.microsoft.com/office/drawing/2014/main" id="{C9B88676-A516-59A0-3AD4-6F3F6B3591FD}"/>
              </a:ext>
            </a:extLst>
          </p:cNvPr>
          <p:cNvPicPr>
            <a:picLocks noChangeAspect="1"/>
          </p:cNvPicPr>
          <p:nvPr/>
        </p:nvPicPr>
        <p:blipFill>
          <a:blip r:embed="rId3"/>
          <a:stretch>
            <a:fillRect/>
          </a:stretch>
        </p:blipFill>
        <p:spPr>
          <a:xfrm>
            <a:off x="726097" y="500476"/>
            <a:ext cx="5463688" cy="6204088"/>
          </a:xfrm>
          <a:prstGeom prst="rect">
            <a:avLst/>
          </a:prstGeom>
        </p:spPr>
      </p:pic>
    </p:spTree>
    <p:extLst>
      <p:ext uri="{BB962C8B-B14F-4D97-AF65-F5344CB8AC3E}">
        <p14:creationId xmlns:p14="http://schemas.microsoft.com/office/powerpoint/2010/main" val="139694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Рамка 11">
            <a:extLst>
              <a:ext uri="{FF2B5EF4-FFF2-40B4-BE49-F238E27FC236}">
                <a16:creationId xmlns:a16="http://schemas.microsoft.com/office/drawing/2014/main" id="{BA62763C-5211-054D-B386-6CF444626A62}"/>
              </a:ext>
            </a:extLst>
          </p:cNvPr>
          <p:cNvSpPr/>
          <p:nvPr/>
        </p:nvSpPr>
        <p:spPr>
          <a:xfrm>
            <a:off x="7366" y="0"/>
            <a:ext cx="13442950" cy="7561263"/>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Рамка 2">
            <a:extLst>
              <a:ext uri="{FF2B5EF4-FFF2-40B4-BE49-F238E27FC236}">
                <a16:creationId xmlns:a16="http://schemas.microsoft.com/office/drawing/2014/main" id="{331C2719-9712-C844-A201-C17F0DC50F27}"/>
              </a:ext>
            </a:extLst>
          </p:cNvPr>
          <p:cNvSpPr/>
          <p:nvPr/>
        </p:nvSpPr>
        <p:spPr>
          <a:xfrm>
            <a:off x="0" y="0"/>
            <a:ext cx="13442950" cy="7561263"/>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5" name="Скругленный прямоугольник 4">
            <a:extLst>
              <a:ext uri="{FF2B5EF4-FFF2-40B4-BE49-F238E27FC236}">
                <a16:creationId xmlns:a16="http://schemas.microsoft.com/office/drawing/2014/main" id="{9E1EB92C-F2B1-8F4E-85CE-C43544B0B444}"/>
              </a:ext>
            </a:extLst>
          </p:cNvPr>
          <p:cNvSpPr/>
          <p:nvPr/>
        </p:nvSpPr>
        <p:spPr>
          <a:xfrm>
            <a:off x="651985" y="669176"/>
            <a:ext cx="5417503" cy="2442273"/>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p:txBody>
      </p:sp>
      <p:sp>
        <p:nvSpPr>
          <p:cNvPr id="7" name="TextBox 6">
            <a:extLst>
              <a:ext uri="{FF2B5EF4-FFF2-40B4-BE49-F238E27FC236}">
                <a16:creationId xmlns:a16="http://schemas.microsoft.com/office/drawing/2014/main" id="{8199D93E-A827-4346-91F6-119B23FC314B}"/>
              </a:ext>
            </a:extLst>
          </p:cNvPr>
          <p:cNvSpPr txBox="1"/>
          <p:nvPr/>
        </p:nvSpPr>
        <p:spPr>
          <a:xfrm>
            <a:off x="651985" y="1228594"/>
            <a:ext cx="5417504" cy="1323439"/>
          </a:xfrm>
          <a:prstGeom prst="rect">
            <a:avLst/>
          </a:prstGeom>
          <a:noFill/>
        </p:spPr>
        <p:txBody>
          <a:bodyPr wrap="square">
            <a:spAutoFit/>
          </a:bodyPr>
          <a:lstStyle/>
          <a:p>
            <a:pPr marR="269240" indent="449580" algn="ctr"/>
            <a:r>
              <a:rPr lang="ru-RU" sz="2000" dirty="0">
                <a:solidFill>
                  <a:schemeClr val="bg1"/>
                </a:solidFill>
                <a:effectLst/>
                <a:latin typeface="Arial" panose="020B0604020202020204" pitchFamily="34" charset="0"/>
                <a:ea typeface="Times New Roman" panose="02020603050405020304" pitchFamily="18" charset="0"/>
              </a:rPr>
              <a:t>Есть ли нормативные акты,</a:t>
            </a:r>
          </a:p>
          <a:p>
            <a:pPr marR="269240" indent="449580" algn="ctr"/>
            <a:r>
              <a:rPr lang="ru-RU" sz="2000" dirty="0">
                <a:solidFill>
                  <a:srgbClr val="FFFF00"/>
                </a:solidFill>
                <a:effectLst/>
                <a:latin typeface="Arial" panose="020B0604020202020204" pitchFamily="34" charset="0"/>
                <a:ea typeface="Times New Roman" panose="02020603050405020304" pitchFamily="18" charset="0"/>
              </a:rPr>
              <a:t>ОГРАНИЧИВАЮЩИЕ</a:t>
            </a:r>
            <a:endParaRPr lang="ru-RU" dirty="0">
              <a:solidFill>
                <a:schemeClr val="bg1"/>
              </a:solidFill>
              <a:latin typeface="Arial" panose="020B0604020202020204" pitchFamily="34" charset="0"/>
              <a:ea typeface="Times New Roman" panose="02020603050405020304" pitchFamily="18" charset="0"/>
            </a:endParaRPr>
          </a:p>
          <a:p>
            <a:pPr marR="269240" indent="449580" algn="ctr"/>
            <a:r>
              <a:rPr lang="ru-RU" dirty="0">
                <a:solidFill>
                  <a:schemeClr val="bg1"/>
                </a:solidFill>
                <a:effectLst/>
                <a:latin typeface="Arial" panose="020B0604020202020204" pitchFamily="34" charset="0"/>
                <a:ea typeface="Times New Roman" panose="02020603050405020304" pitchFamily="18" charset="0"/>
              </a:rPr>
              <a:t>закупку ЛП сверх Перечня     </a:t>
            </a:r>
          </a:p>
          <a:p>
            <a:pPr marR="269240" indent="449580" algn="ctr"/>
            <a:r>
              <a:rPr lang="ru-RU" dirty="0">
                <a:solidFill>
                  <a:schemeClr val="bg1"/>
                </a:solidFill>
                <a:effectLst/>
                <a:latin typeface="Arial" panose="020B0604020202020204" pitchFamily="34" charset="0"/>
                <a:ea typeface="Times New Roman" panose="02020603050405020304" pitchFamily="18" charset="0"/>
              </a:rPr>
              <a:t>ЖНВЛП со расчетно</a:t>
            </a:r>
            <a:r>
              <a:rPr lang="ru-RU" dirty="0">
                <a:solidFill>
                  <a:schemeClr val="bg1"/>
                </a:solidFill>
                <a:latin typeface="Arial" panose="020B0604020202020204" pitchFamily="34" charset="0"/>
                <a:ea typeface="Times New Roman" panose="02020603050405020304" pitchFamily="18" charset="0"/>
              </a:rPr>
              <a:t>го </a:t>
            </a:r>
            <a:r>
              <a:rPr lang="ru-RU" dirty="0">
                <a:solidFill>
                  <a:schemeClr val="bg1"/>
                </a:solidFill>
                <a:effectLst/>
                <a:latin typeface="Arial" panose="020B0604020202020204" pitchFamily="34" charset="0"/>
                <a:ea typeface="Times New Roman" panose="02020603050405020304" pitchFamily="18" charset="0"/>
              </a:rPr>
              <a:t>счета ОМС?</a:t>
            </a:r>
            <a:endParaRPr lang="ru-RU" dirty="0">
              <a:solidFill>
                <a:schemeClr val="bg1"/>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EE147A3F-9945-1540-B9C7-713106DAE830}"/>
              </a:ext>
            </a:extLst>
          </p:cNvPr>
          <p:cNvSpPr txBox="1"/>
          <p:nvPr/>
        </p:nvSpPr>
        <p:spPr>
          <a:xfrm>
            <a:off x="233172" y="3414205"/>
            <a:ext cx="6720840" cy="3785652"/>
          </a:xfrm>
          <a:prstGeom prst="rect">
            <a:avLst/>
          </a:prstGeom>
          <a:noFill/>
        </p:spPr>
        <p:txBody>
          <a:bodyPr wrap="square">
            <a:spAutoFit/>
          </a:bodyPr>
          <a:lstStyle/>
          <a:p>
            <a:pPr marR="269240" indent="449580" algn="just"/>
            <a:r>
              <a:rPr lang="ru-RU" sz="2000" dirty="0">
                <a:solidFill>
                  <a:srgbClr val="000000"/>
                </a:solidFill>
                <a:effectLst/>
                <a:latin typeface="Arial" panose="020B0604020202020204" pitchFamily="34" charset="0"/>
                <a:ea typeface="Times New Roman" panose="02020603050405020304" pitchFamily="18" charset="0"/>
              </a:rPr>
              <a:t>К ч.7 ст.35 Федерального закона </a:t>
            </a:r>
            <a:r>
              <a:rPr lang="en-US" sz="2000" dirty="0">
                <a:solidFill>
                  <a:srgbClr val="000000"/>
                </a:solidFill>
                <a:effectLst/>
                <a:latin typeface="Arial" panose="020B0604020202020204" pitchFamily="34" charset="0"/>
                <a:ea typeface="Times New Roman" panose="02020603050405020304" pitchFamily="18" charset="0"/>
              </a:rPr>
              <a:t>N</a:t>
            </a:r>
            <a:r>
              <a:rPr lang="ru-RU" sz="2000" dirty="0">
                <a:solidFill>
                  <a:srgbClr val="000000"/>
                </a:solidFill>
                <a:effectLst/>
                <a:latin typeface="Arial" panose="020B0604020202020204" pitchFamily="34" charset="0"/>
                <a:ea typeface="Times New Roman" panose="02020603050405020304" pitchFamily="18" charset="0"/>
              </a:rPr>
              <a:t> 326-ФЗ не изданы подзаконные акты. В ряде доступных писем ФФОМС по вопросам разъяснений </a:t>
            </a:r>
            <a:r>
              <a:rPr lang="ru-RU" sz="2000" dirty="0" err="1">
                <a:solidFill>
                  <a:srgbClr val="000000"/>
                </a:solidFill>
                <a:effectLst/>
                <a:latin typeface="Arial" panose="020B0604020202020204" pitchFamily="34" charset="0"/>
                <a:ea typeface="Times New Roman" panose="02020603050405020304" pitchFamily="18" charset="0"/>
              </a:rPr>
              <a:t>правоприменения</a:t>
            </a:r>
            <a:r>
              <a:rPr lang="ru-RU" sz="2000" dirty="0">
                <a:solidFill>
                  <a:srgbClr val="000000"/>
                </a:solidFill>
                <a:effectLst/>
                <a:latin typeface="Arial" panose="020B0604020202020204" pitchFamily="34" charset="0"/>
                <a:ea typeface="Times New Roman" panose="02020603050405020304" pitchFamily="18" charset="0"/>
              </a:rPr>
              <a:t> (в том числе от 23.07.2013 </a:t>
            </a:r>
            <a:r>
              <a:rPr lang="ru-RU" sz="2000" dirty="0" err="1">
                <a:solidFill>
                  <a:srgbClr val="000000"/>
                </a:solidFill>
                <a:effectLst/>
                <a:latin typeface="Arial" panose="020B0604020202020204" pitchFamily="34" charset="0"/>
                <a:ea typeface="Times New Roman" panose="02020603050405020304" pitchFamily="18" charset="0"/>
              </a:rPr>
              <a:t>N</a:t>
            </a:r>
            <a:r>
              <a:rPr lang="ru-RU" sz="2000" dirty="0">
                <a:solidFill>
                  <a:srgbClr val="000000"/>
                </a:solidFill>
                <a:effectLst/>
                <a:latin typeface="Arial" panose="020B0604020202020204" pitchFamily="34" charset="0"/>
                <a:ea typeface="Times New Roman" panose="02020603050405020304" pitchFamily="18" charset="0"/>
              </a:rPr>
              <a:t> 5423/21-и &lt;О методике включения в тариф на оплату медицинской помощи расходов на содержание медицинской организации, а также затрат на приобретение оборудования стоимостью до ста тысяч рублей за единицу&gt;) </a:t>
            </a:r>
            <a:r>
              <a:rPr lang="ru-RU" sz="2000" b="1" dirty="0">
                <a:effectLst/>
                <a:latin typeface="Arial" panose="020B0604020202020204" pitchFamily="34" charset="0"/>
                <a:ea typeface="Times New Roman" panose="02020603050405020304" pitchFamily="18" charset="0"/>
              </a:rPr>
              <a:t>не содержится прямых разборов вопросов возможности закупки лекарственных препаратов сверх Перечня ЖНВЛП. </a:t>
            </a:r>
            <a:endParaRPr lang="ru-RU" sz="2000" b="1"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4B993BB1-B06D-494A-8B39-D2AEC19A26DB}"/>
              </a:ext>
            </a:extLst>
          </p:cNvPr>
          <p:cNvSpPr txBox="1"/>
          <p:nvPr/>
        </p:nvSpPr>
        <p:spPr>
          <a:xfrm>
            <a:off x="6838061" y="100581"/>
            <a:ext cx="6720840" cy="7171194"/>
          </a:xfrm>
          <a:prstGeom prst="rect">
            <a:avLst/>
          </a:prstGeom>
          <a:noFill/>
        </p:spPr>
        <p:txBody>
          <a:bodyPr wrap="square">
            <a:spAutoFit/>
          </a:bodyPr>
          <a:lstStyle/>
          <a:p>
            <a:pPr marR="269240" indent="449580" algn="just"/>
            <a:r>
              <a:rPr lang="ru-RU" dirty="0">
                <a:solidFill>
                  <a:srgbClr val="000000"/>
                </a:solidFill>
                <a:latin typeface="Arial" panose="020B0604020202020204" pitchFamily="34" charset="0"/>
                <a:ea typeface="Times New Roman" panose="02020603050405020304" pitchFamily="18" charset="0"/>
              </a:rPr>
              <a:t>П</a:t>
            </a:r>
            <a:r>
              <a:rPr lang="ru-RU" sz="2000" dirty="0">
                <a:solidFill>
                  <a:srgbClr val="000000"/>
                </a:solidFill>
                <a:effectLst/>
                <a:latin typeface="Arial" panose="020B0604020202020204" pitchFamily="34" charset="0"/>
                <a:ea typeface="Times New Roman" panose="02020603050405020304" pitchFamily="18" charset="0"/>
              </a:rPr>
              <a:t>исьмо ФФОМС от 08.05.2024 №00-10-26-3-04/7526, ссылающееся на письмо Минздрава России от 20.03.2023 </a:t>
            </a:r>
            <a:r>
              <a:rPr lang="ru-RU" sz="2000" dirty="0" err="1">
                <a:solidFill>
                  <a:srgbClr val="000000"/>
                </a:solidFill>
                <a:effectLst/>
                <a:latin typeface="Arial" panose="020B0604020202020204" pitchFamily="34" charset="0"/>
                <a:ea typeface="Times New Roman" panose="02020603050405020304" pitchFamily="18" charset="0"/>
              </a:rPr>
              <a:t>N</a:t>
            </a:r>
            <a:r>
              <a:rPr lang="ru-RU" sz="2000" dirty="0">
                <a:solidFill>
                  <a:srgbClr val="000000"/>
                </a:solidFill>
                <a:effectLst/>
                <a:latin typeface="Arial" panose="020B0604020202020204" pitchFamily="34" charset="0"/>
                <a:ea typeface="Times New Roman" panose="02020603050405020304" pitchFamily="18" charset="0"/>
              </a:rPr>
              <a:t> 31-2/И/2-2076, официально не опубликовано, к исполнению, кроме адресатов (территориальные фонды ОМС) не подлежит.</a:t>
            </a:r>
            <a:endParaRPr lang="ru-RU" sz="2000" dirty="0">
              <a:effectLst/>
              <a:latin typeface="Times New Roman" panose="02020603050405020304" pitchFamily="18" charset="0"/>
              <a:ea typeface="Times New Roman" panose="02020603050405020304" pitchFamily="18" charset="0"/>
            </a:endParaRPr>
          </a:p>
          <a:p>
            <a:pPr marR="254635" indent="449580" algn="just"/>
            <a:r>
              <a:rPr lang="ru-RU" sz="2000" dirty="0">
                <a:solidFill>
                  <a:srgbClr val="000000"/>
                </a:solidFill>
                <a:effectLst/>
                <a:latin typeface="Arial" panose="020B0604020202020204" pitchFamily="34" charset="0"/>
                <a:ea typeface="Times New Roman" panose="02020603050405020304" pitchFamily="18" charset="0"/>
              </a:rPr>
              <a:t>Отсылка к тому («Согласно разъяснениям Министерства здравоохранения РФ от 20.03.2023 №31-2/И/2-2076 приобретение лекарственных препаратов, не включенных в актуализированный перечень ЖНВЛП, при оказании медицинской помощи в рамках программы ОМС возможно только при наличии решения ВК»): содержит ошибку (не «приобретение», а «назначение»), при этом нормативными правовыми актами РФ этот запрет прямо не установлен (письмо, тем более не опубликованное, не может подменять собой нормативный акт).</a:t>
            </a:r>
            <a:endParaRPr lang="ru-RU" sz="2000" dirty="0">
              <a:effectLst/>
              <a:latin typeface="Times New Roman" panose="02020603050405020304" pitchFamily="18" charset="0"/>
              <a:ea typeface="Times New Roman" panose="02020603050405020304" pitchFamily="18" charset="0"/>
            </a:endParaRPr>
          </a:p>
          <a:p>
            <a:pPr marR="254635" indent="449580" algn="just"/>
            <a:r>
              <a:rPr lang="ru-RU" sz="2000" b="1" dirty="0">
                <a:effectLst/>
                <a:latin typeface="Arial" panose="020B0604020202020204" pitchFamily="34" charset="0"/>
                <a:ea typeface="Times New Roman" panose="02020603050405020304" pitchFamily="18" charset="0"/>
              </a:rPr>
              <a:t>На основании вышеизложенного</a:t>
            </a:r>
            <a:r>
              <a:rPr lang="ru-RU" b="1" dirty="0">
                <a:latin typeface="Arial" panose="020B0604020202020204" pitchFamily="34" charset="0"/>
                <a:ea typeface="Times New Roman" panose="02020603050405020304" pitchFamily="18" charset="0"/>
              </a:rPr>
              <a:t>:</a:t>
            </a:r>
          </a:p>
          <a:p>
            <a:pPr marR="254635" indent="449580" algn="just"/>
            <a:r>
              <a:rPr lang="ru-RU" sz="2000" b="1" dirty="0">
                <a:solidFill>
                  <a:srgbClr val="C00000"/>
                </a:solidFill>
                <a:effectLst/>
                <a:latin typeface="Arial" panose="020B0604020202020204" pitchFamily="34" charset="0"/>
                <a:ea typeface="Times New Roman" panose="02020603050405020304" pitchFamily="18" charset="0"/>
              </a:rPr>
              <a:t>закупка ЛП, не включенных в Перечень ЖНВЛП, не может быть отнесена к не целевому расходованию средств ОМС, так как это не нарушает какую-либо </a:t>
            </a:r>
            <a:r>
              <a:rPr lang="ru-RU" sz="2000" b="1" dirty="0" err="1">
                <a:solidFill>
                  <a:srgbClr val="C00000"/>
                </a:solidFill>
                <a:effectLst/>
                <a:latin typeface="Arial" panose="020B0604020202020204" pitchFamily="34" charset="0"/>
                <a:ea typeface="Times New Roman" panose="02020603050405020304" pitchFamily="18" charset="0"/>
              </a:rPr>
              <a:t>правоустаналивающую</a:t>
            </a:r>
            <a:r>
              <a:rPr lang="ru-RU" sz="2000" b="1" dirty="0">
                <a:solidFill>
                  <a:srgbClr val="C00000"/>
                </a:solidFill>
                <a:effectLst/>
                <a:latin typeface="Arial" panose="020B0604020202020204" pitchFamily="34" charset="0"/>
                <a:ea typeface="Times New Roman" panose="02020603050405020304" pitchFamily="18" charset="0"/>
              </a:rPr>
              <a:t>/ </a:t>
            </a:r>
            <a:r>
              <a:rPr lang="ru-RU" sz="2000" b="1" dirty="0" err="1">
                <a:solidFill>
                  <a:srgbClr val="C00000"/>
                </a:solidFill>
                <a:effectLst/>
                <a:latin typeface="Arial" panose="020B0604020202020204" pitchFamily="34" charset="0"/>
                <a:ea typeface="Times New Roman" panose="02020603050405020304" pitchFamily="18" charset="0"/>
              </a:rPr>
              <a:t>правозапрещающую</a:t>
            </a:r>
            <a:r>
              <a:rPr lang="ru-RU" sz="2000" b="1" dirty="0">
                <a:solidFill>
                  <a:srgbClr val="C00000"/>
                </a:solidFill>
                <a:effectLst/>
                <a:latin typeface="Arial" panose="020B0604020202020204" pitchFamily="34" charset="0"/>
                <a:ea typeface="Times New Roman" panose="02020603050405020304" pitchFamily="18" charset="0"/>
              </a:rPr>
              <a:t> норму.</a:t>
            </a:r>
            <a:endParaRPr lang="ru-RU" sz="2000"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39020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Рамка 9">
            <a:extLst>
              <a:ext uri="{FF2B5EF4-FFF2-40B4-BE49-F238E27FC236}">
                <a16:creationId xmlns:a16="http://schemas.microsoft.com/office/drawing/2014/main" id="{4FE36611-AF30-4A44-9A91-C6E4197FBC28}"/>
              </a:ext>
            </a:extLst>
          </p:cNvPr>
          <p:cNvSpPr/>
          <p:nvPr/>
        </p:nvSpPr>
        <p:spPr>
          <a:xfrm>
            <a:off x="-1268" y="-1"/>
            <a:ext cx="13441680" cy="7561264"/>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4" name="Рамка 3">
            <a:extLst>
              <a:ext uri="{FF2B5EF4-FFF2-40B4-BE49-F238E27FC236}">
                <a16:creationId xmlns:a16="http://schemas.microsoft.com/office/drawing/2014/main" id="{601F936C-1791-054E-BAF7-35531B7E43FB}"/>
              </a:ext>
            </a:extLst>
          </p:cNvPr>
          <p:cNvSpPr/>
          <p:nvPr/>
        </p:nvSpPr>
        <p:spPr>
          <a:xfrm>
            <a:off x="1" y="-1"/>
            <a:ext cx="13441680" cy="7561264"/>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5" name="Скругленный прямоугольник 4">
            <a:extLst>
              <a:ext uri="{FF2B5EF4-FFF2-40B4-BE49-F238E27FC236}">
                <a16:creationId xmlns:a16="http://schemas.microsoft.com/office/drawing/2014/main" id="{9E1EB92C-F2B1-8F4E-85CE-C43544B0B444}"/>
              </a:ext>
            </a:extLst>
          </p:cNvPr>
          <p:cNvSpPr/>
          <p:nvPr/>
        </p:nvSpPr>
        <p:spPr>
          <a:xfrm>
            <a:off x="651985" y="669176"/>
            <a:ext cx="5417503" cy="2442273"/>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p:txBody>
      </p:sp>
      <p:sp>
        <p:nvSpPr>
          <p:cNvPr id="7" name="TextBox 6">
            <a:extLst>
              <a:ext uri="{FF2B5EF4-FFF2-40B4-BE49-F238E27FC236}">
                <a16:creationId xmlns:a16="http://schemas.microsoft.com/office/drawing/2014/main" id="{8199D93E-A827-4346-91F6-119B23FC314B}"/>
              </a:ext>
            </a:extLst>
          </p:cNvPr>
          <p:cNvSpPr txBox="1"/>
          <p:nvPr/>
        </p:nvSpPr>
        <p:spPr>
          <a:xfrm>
            <a:off x="651985" y="1228594"/>
            <a:ext cx="5417504" cy="1323439"/>
          </a:xfrm>
          <a:prstGeom prst="rect">
            <a:avLst/>
          </a:prstGeom>
          <a:noFill/>
        </p:spPr>
        <p:txBody>
          <a:bodyPr wrap="square">
            <a:spAutoFit/>
          </a:bodyPr>
          <a:lstStyle/>
          <a:p>
            <a:pPr marR="269240" indent="449580" algn="ctr"/>
            <a:r>
              <a:rPr lang="ru-RU" sz="2000" dirty="0">
                <a:solidFill>
                  <a:schemeClr val="bg1"/>
                </a:solidFill>
                <a:effectLst/>
                <a:latin typeface="Arial" panose="020B0604020202020204" pitchFamily="34" charset="0"/>
                <a:ea typeface="Times New Roman" panose="02020603050405020304" pitchFamily="18" charset="0"/>
              </a:rPr>
              <a:t>Есть ли нормативные акты,</a:t>
            </a:r>
          </a:p>
          <a:p>
            <a:pPr marR="269240" indent="449580" algn="ctr"/>
            <a:r>
              <a:rPr lang="ru-RU" sz="2000" dirty="0">
                <a:solidFill>
                  <a:srgbClr val="FFFF00"/>
                </a:solidFill>
                <a:effectLst/>
                <a:latin typeface="Arial" panose="020B0604020202020204" pitchFamily="34" charset="0"/>
                <a:ea typeface="Times New Roman" panose="02020603050405020304" pitchFamily="18" charset="0"/>
              </a:rPr>
              <a:t>ОГРАНИЧИВАЮЩИЕ</a:t>
            </a:r>
            <a:endParaRPr lang="ru-RU" dirty="0">
              <a:solidFill>
                <a:schemeClr val="bg1"/>
              </a:solidFill>
              <a:latin typeface="Arial" panose="020B0604020202020204" pitchFamily="34" charset="0"/>
              <a:ea typeface="Times New Roman" panose="02020603050405020304" pitchFamily="18" charset="0"/>
            </a:endParaRPr>
          </a:p>
          <a:p>
            <a:pPr marR="269240" indent="449580" algn="ctr"/>
            <a:r>
              <a:rPr lang="ru-RU" dirty="0">
                <a:solidFill>
                  <a:schemeClr val="bg1"/>
                </a:solidFill>
                <a:effectLst/>
                <a:latin typeface="Arial" panose="020B0604020202020204" pitchFamily="34" charset="0"/>
                <a:ea typeface="Times New Roman" panose="02020603050405020304" pitchFamily="18" charset="0"/>
              </a:rPr>
              <a:t>закупку ЛП сверх Перечня     </a:t>
            </a:r>
          </a:p>
          <a:p>
            <a:pPr marR="269240" indent="449580" algn="ctr"/>
            <a:r>
              <a:rPr lang="ru-RU" dirty="0">
                <a:solidFill>
                  <a:schemeClr val="bg1"/>
                </a:solidFill>
                <a:effectLst/>
                <a:latin typeface="Arial" panose="020B0604020202020204" pitchFamily="34" charset="0"/>
                <a:ea typeface="Times New Roman" panose="02020603050405020304" pitchFamily="18" charset="0"/>
              </a:rPr>
              <a:t>ЖНВЛП со расчетно</a:t>
            </a:r>
            <a:r>
              <a:rPr lang="ru-RU" dirty="0">
                <a:solidFill>
                  <a:schemeClr val="bg1"/>
                </a:solidFill>
                <a:latin typeface="Arial" panose="020B0604020202020204" pitchFamily="34" charset="0"/>
                <a:ea typeface="Times New Roman" panose="02020603050405020304" pitchFamily="18" charset="0"/>
              </a:rPr>
              <a:t>го </a:t>
            </a:r>
            <a:r>
              <a:rPr lang="ru-RU" dirty="0">
                <a:solidFill>
                  <a:schemeClr val="bg1"/>
                </a:solidFill>
                <a:effectLst/>
                <a:latin typeface="Arial" panose="020B0604020202020204" pitchFamily="34" charset="0"/>
                <a:ea typeface="Times New Roman" panose="02020603050405020304" pitchFamily="18" charset="0"/>
              </a:rPr>
              <a:t>счета ОМС?</a:t>
            </a:r>
            <a:endParaRPr lang="ru-RU" dirty="0">
              <a:solidFill>
                <a:schemeClr val="bg1"/>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EE147A3F-9945-1540-B9C7-713106DAE830}"/>
              </a:ext>
            </a:extLst>
          </p:cNvPr>
          <p:cNvSpPr txBox="1"/>
          <p:nvPr/>
        </p:nvSpPr>
        <p:spPr>
          <a:xfrm>
            <a:off x="211582" y="3143034"/>
            <a:ext cx="6720840" cy="4539704"/>
          </a:xfrm>
          <a:prstGeom prst="rect">
            <a:avLst/>
          </a:prstGeom>
          <a:noFill/>
        </p:spPr>
        <p:txBody>
          <a:bodyPr wrap="square">
            <a:spAutoFit/>
          </a:bodyPr>
          <a:lstStyle/>
          <a:p>
            <a:pPr marR="269240" indent="449580" algn="just"/>
            <a:r>
              <a:rPr lang="ru-RU" sz="1800" dirty="0">
                <a:solidFill>
                  <a:srgbClr val="000000"/>
                </a:solidFill>
                <a:effectLst/>
                <a:latin typeface="Arial" panose="020B0604020202020204" pitchFamily="34" charset="0"/>
                <a:ea typeface="Times New Roman" panose="02020603050405020304" pitchFamily="18" charset="0"/>
              </a:rPr>
              <a:t>Классификатор нарушений (рисков), выявляемых Федеральным казначейством в ходе осуществления контроля в финансово-бюджетной сфере (утв. Казначейством России 19.12.2017) (ред. от 24.06.2024) содержит </a:t>
            </a:r>
            <a:r>
              <a:rPr lang="ru-RU" sz="1800" u="sng" dirty="0">
                <a:solidFill>
                  <a:srgbClr val="000000"/>
                </a:solidFill>
                <a:effectLst/>
                <a:latin typeface="Arial" panose="020B0604020202020204" pitchFamily="34" charset="0"/>
                <a:ea typeface="Times New Roman" panose="02020603050405020304" pitchFamily="18" charset="0"/>
              </a:rPr>
              <a:t>указания на риски нарушений</a:t>
            </a:r>
            <a:r>
              <a:rPr lang="ru-RU" sz="1800" dirty="0">
                <a:solidFill>
                  <a:srgbClr val="000000"/>
                </a:solidFill>
                <a:effectLst/>
                <a:latin typeface="Arial" panose="020B0604020202020204" pitchFamily="34" charset="0"/>
                <a:ea typeface="Times New Roman" panose="02020603050405020304" pitchFamily="18" charset="0"/>
              </a:rPr>
              <a:t> порядка и условий оплаты медицинской организации медицинской помощи по ОМС, в том числе:</a:t>
            </a:r>
          </a:p>
          <a:p>
            <a:pPr marR="269240" indent="449580" algn="just"/>
            <a:r>
              <a:rPr lang="ru-RU" sz="1800" dirty="0">
                <a:solidFill>
                  <a:srgbClr val="000000"/>
                </a:solidFill>
                <a:effectLst/>
                <a:latin typeface="Arial" panose="020B0604020202020204" pitchFamily="34" charset="0"/>
                <a:ea typeface="Times New Roman" panose="02020603050405020304" pitchFamily="18" charset="0"/>
              </a:rPr>
              <a:t>нецелевое использование средств государственного внебюджетного фонда (фондов ОМС), в частности:</a:t>
            </a:r>
            <a:endParaRPr lang="ru-RU" sz="1800" dirty="0">
              <a:effectLst/>
              <a:latin typeface="Times New Roman" panose="02020603050405020304" pitchFamily="18" charset="0"/>
              <a:ea typeface="Times New Roman" panose="02020603050405020304" pitchFamily="18" charset="0"/>
            </a:endParaRPr>
          </a:p>
          <a:p>
            <a:pPr marR="269240" indent="449580" algn="just"/>
            <a:r>
              <a:rPr lang="ru-RU" sz="1800" dirty="0">
                <a:solidFill>
                  <a:srgbClr val="000000"/>
                </a:solidFill>
                <a:effectLst/>
                <a:latin typeface="Arial" panose="020B0604020202020204" pitchFamily="34" charset="0"/>
                <a:ea typeface="Times New Roman" panose="02020603050405020304" pitchFamily="18" charset="0"/>
              </a:rPr>
              <a:t>приобретение </a:t>
            </a:r>
            <a:r>
              <a:rPr lang="ru-RU" sz="1800" dirty="0">
                <a:solidFill>
                  <a:srgbClr val="000000"/>
                </a:solidFill>
                <a:latin typeface="Arial" panose="020B0604020202020204" pitchFamily="34" charset="0"/>
                <a:ea typeface="Times New Roman" panose="02020603050405020304" pitchFamily="18" charset="0"/>
              </a:rPr>
              <a:t>ЛП</a:t>
            </a:r>
            <a:r>
              <a:rPr lang="ru-RU" sz="1800" dirty="0">
                <a:solidFill>
                  <a:srgbClr val="000000"/>
                </a:solidFill>
                <a:effectLst/>
                <a:latin typeface="Arial" panose="020B0604020202020204" pitchFamily="34" charset="0"/>
                <a:ea typeface="Times New Roman" panose="02020603050405020304" pitchFamily="18" charset="0"/>
              </a:rPr>
              <a:t>, не включенных в перечни ЖНВЛП и изделий медицинского назначений.</a:t>
            </a:r>
          </a:p>
          <a:p>
            <a:pPr marL="0" marR="269240" lvl="0" indent="449580" algn="just" defTabSz="99569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mn-cs"/>
              </a:rPr>
              <a:t>Казначейство России считает закупку ЛП сверх Перечня поводом для проверки (в части риска нарушения), но не заранее предустановленным нарушением.</a:t>
            </a:r>
            <a:endParaRPr kumimoji="0" lang="ru-RU" sz="1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endParaRPr>
          </a:p>
          <a:p>
            <a:pPr marR="269240" indent="449580" algn="just"/>
            <a:endParaRPr lang="ru-RU" sz="19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DD03B381-A0A9-524C-81CD-74938A0028B3}"/>
              </a:ext>
            </a:extLst>
          </p:cNvPr>
          <p:cNvSpPr txBox="1"/>
          <p:nvPr/>
        </p:nvSpPr>
        <p:spPr>
          <a:xfrm>
            <a:off x="7086059" y="372005"/>
            <a:ext cx="6145309" cy="6817251"/>
          </a:xfrm>
          <a:prstGeom prst="rect">
            <a:avLst/>
          </a:prstGeom>
          <a:noFill/>
        </p:spPr>
        <p:txBody>
          <a:bodyPr wrap="square">
            <a:spAutoFit/>
          </a:bodyPr>
          <a:lstStyle/>
          <a:p>
            <a:pPr marR="269240" indent="449580" algn="just"/>
            <a:r>
              <a:rPr lang="ru-RU" sz="1900" dirty="0">
                <a:solidFill>
                  <a:srgbClr val="000000"/>
                </a:solidFill>
                <a:effectLst/>
                <a:latin typeface="Arial" panose="020B0604020202020204" pitchFamily="34" charset="0"/>
                <a:ea typeface="Times New Roman" panose="02020603050405020304" pitchFamily="18" charset="0"/>
              </a:rPr>
              <a:t>В силу </a:t>
            </a:r>
            <a:r>
              <a:rPr lang="ru-RU" sz="1900" u="none" strike="noStrike" dirty="0">
                <a:solidFill>
                  <a:srgbClr val="000000"/>
                </a:solidFill>
                <a:effectLst/>
                <a:latin typeface="Arial" panose="020B0604020202020204" pitchFamily="34" charset="0"/>
                <a:ea typeface="Times New Roman" panose="02020603050405020304" pitchFamily="18" charset="0"/>
                <a:hlinkClick r:id="rId2"/>
              </a:rPr>
              <a:t>пункта 2 части 3 статьи 80</a:t>
            </a:r>
            <a:r>
              <a:rPr lang="ru-RU" sz="1900" dirty="0">
                <a:solidFill>
                  <a:srgbClr val="000000"/>
                </a:solidFill>
                <a:effectLst/>
                <a:latin typeface="Arial" panose="020B0604020202020204" pitchFamily="34" charset="0"/>
                <a:ea typeface="Times New Roman" panose="02020603050405020304" pitchFamily="18" charset="0"/>
              </a:rPr>
              <a:t> Закона об основах охраны здоровья граждан при оказании медицинской помощи в рамках ПГГ не подлежат оплате за счет личных средств граждан назначение и применение по медицинским показаниям </a:t>
            </a:r>
            <a:r>
              <a:rPr lang="ru-RU" sz="1900" dirty="0">
                <a:solidFill>
                  <a:srgbClr val="000000"/>
                </a:solidFill>
                <a:latin typeface="Arial" panose="020B0604020202020204" pitchFamily="34" charset="0"/>
                <a:ea typeface="Times New Roman" panose="02020603050405020304" pitchFamily="18" charset="0"/>
              </a:rPr>
              <a:t>ЛП</a:t>
            </a:r>
            <a:r>
              <a:rPr lang="ru-RU" sz="1900" dirty="0">
                <a:solidFill>
                  <a:srgbClr val="000000"/>
                </a:solidFill>
                <a:effectLst/>
                <a:latin typeface="Arial" panose="020B0604020202020204" pitchFamily="34" charset="0"/>
                <a:ea typeface="Times New Roman" panose="02020603050405020304" pitchFamily="18" charset="0"/>
              </a:rPr>
              <a:t>, не входящих в перечень ЖНВЛП … - в случаях их замены из-за индивидуальной непереносимости, по жизненным показаниям по решению ВК.</a:t>
            </a:r>
            <a:endParaRPr lang="ru-RU" sz="1900" dirty="0">
              <a:effectLst/>
              <a:latin typeface="Times New Roman" panose="02020603050405020304" pitchFamily="18" charset="0"/>
              <a:ea typeface="Times New Roman" panose="02020603050405020304" pitchFamily="18" charset="0"/>
            </a:endParaRPr>
          </a:p>
          <a:p>
            <a:pPr marR="269240" indent="449580" algn="just"/>
            <a:r>
              <a:rPr lang="ru-RU" sz="1900" dirty="0">
                <a:effectLst/>
                <a:latin typeface="Arial" panose="020B0604020202020204" pitchFamily="34" charset="0"/>
                <a:ea typeface="Times New Roman" panose="02020603050405020304" pitchFamily="18" charset="0"/>
              </a:rPr>
              <a:t>Как неоднократно отмечали УФАС </a:t>
            </a:r>
            <a:r>
              <a:rPr lang="ru-RU" sz="1900" dirty="0">
                <a:latin typeface="Arial" panose="020B0604020202020204" pitchFamily="34" charset="0"/>
                <a:ea typeface="Times New Roman" panose="02020603050405020304" pitchFamily="18" charset="0"/>
              </a:rPr>
              <a:t>(</a:t>
            </a:r>
            <a:r>
              <a:rPr lang="ru-RU" sz="1900" dirty="0">
                <a:effectLst/>
                <a:latin typeface="Arial" panose="020B0604020202020204" pitchFamily="34" charset="0"/>
                <a:ea typeface="Times New Roman" panose="02020603050405020304" pitchFamily="18" charset="0"/>
              </a:rPr>
              <a:t>Решение Крымского УФАС России от 09.06.2020 по делу </a:t>
            </a:r>
            <a:r>
              <a:rPr lang="en" sz="1900" dirty="0">
                <a:effectLst/>
                <a:latin typeface="Arial" panose="020B0604020202020204" pitchFamily="34" charset="0"/>
                <a:ea typeface="Times New Roman" panose="02020603050405020304" pitchFamily="18" charset="0"/>
              </a:rPr>
              <a:t>N 082/06/106-1183/2020</a:t>
            </a:r>
            <a:r>
              <a:rPr lang="ru-RU" sz="1900" dirty="0">
                <a:effectLst/>
                <a:latin typeface="Arial" panose="020B0604020202020204" pitchFamily="34" charset="0"/>
                <a:ea typeface="Times New Roman" panose="02020603050405020304" pitchFamily="18" charset="0"/>
              </a:rPr>
              <a:t>) в соответствии с действующим законодательством именно </a:t>
            </a:r>
            <a:r>
              <a:rPr lang="ru-RU" sz="1900" dirty="0">
                <a:latin typeface="Arial" panose="020B0604020202020204" pitchFamily="34" charset="0"/>
                <a:ea typeface="Times New Roman" panose="02020603050405020304" pitchFamily="18" charset="0"/>
              </a:rPr>
              <a:t>МО </a:t>
            </a:r>
            <a:r>
              <a:rPr lang="ru-RU" sz="1900" dirty="0">
                <a:effectLst/>
                <a:latin typeface="Arial" panose="020B0604020202020204" pitchFamily="34" charset="0"/>
                <a:ea typeface="Times New Roman" panose="02020603050405020304" pitchFamily="18" charset="0"/>
              </a:rPr>
              <a:t>является лицом, ответственным за оказание медицинской помощи. Именно  МО, а не участники закупки, несет ответственность за оказание помощи в соответствии с ч.1 ст.37 Закона об основах охраны здоровья граждан.</a:t>
            </a:r>
            <a:endParaRPr lang="ru-RU" sz="1900" dirty="0">
              <a:effectLst/>
              <a:latin typeface="Times New Roman" panose="02020603050405020304" pitchFamily="18" charset="0"/>
              <a:ea typeface="Times New Roman" panose="02020603050405020304" pitchFamily="18" charset="0"/>
            </a:endParaRPr>
          </a:p>
          <a:p>
            <a:pPr marR="269240" indent="449580" algn="just"/>
            <a:r>
              <a:rPr lang="ru-RU" sz="1900" dirty="0">
                <a:solidFill>
                  <a:srgbClr val="000000"/>
                </a:solidFill>
                <a:effectLst/>
                <a:latin typeface="Arial" panose="020B0604020202020204" pitchFamily="34" charset="0"/>
                <a:ea typeface="Times New Roman" panose="02020603050405020304" pitchFamily="18" charset="0"/>
              </a:rPr>
              <a:t>Таким образом, в соответствии с действующим законодательством определение объекта закупки должно осуществляться заказчиком исходя из необходимости достижения целей и задач его деятельности.</a:t>
            </a:r>
          </a:p>
        </p:txBody>
      </p:sp>
    </p:spTree>
    <p:extLst>
      <p:ext uri="{BB962C8B-B14F-4D97-AF65-F5344CB8AC3E}">
        <p14:creationId xmlns:p14="http://schemas.microsoft.com/office/powerpoint/2010/main" val="418823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Рамка 9">
            <a:extLst>
              <a:ext uri="{FF2B5EF4-FFF2-40B4-BE49-F238E27FC236}">
                <a16:creationId xmlns:a16="http://schemas.microsoft.com/office/drawing/2014/main" id="{4FE36611-AF30-4A44-9A91-C6E4197FBC28}"/>
              </a:ext>
            </a:extLst>
          </p:cNvPr>
          <p:cNvSpPr/>
          <p:nvPr/>
        </p:nvSpPr>
        <p:spPr>
          <a:xfrm>
            <a:off x="-1268" y="-1"/>
            <a:ext cx="13441680" cy="7561264"/>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4" name="Рамка 3">
            <a:extLst>
              <a:ext uri="{FF2B5EF4-FFF2-40B4-BE49-F238E27FC236}">
                <a16:creationId xmlns:a16="http://schemas.microsoft.com/office/drawing/2014/main" id="{601F936C-1791-054E-BAF7-35531B7E43FB}"/>
              </a:ext>
            </a:extLst>
          </p:cNvPr>
          <p:cNvSpPr/>
          <p:nvPr/>
        </p:nvSpPr>
        <p:spPr>
          <a:xfrm>
            <a:off x="1" y="-1"/>
            <a:ext cx="13441680" cy="7561264"/>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5" name="Скругленный прямоугольник 4">
            <a:extLst>
              <a:ext uri="{FF2B5EF4-FFF2-40B4-BE49-F238E27FC236}">
                <a16:creationId xmlns:a16="http://schemas.microsoft.com/office/drawing/2014/main" id="{9E1EB92C-F2B1-8F4E-85CE-C43544B0B444}"/>
              </a:ext>
            </a:extLst>
          </p:cNvPr>
          <p:cNvSpPr/>
          <p:nvPr/>
        </p:nvSpPr>
        <p:spPr>
          <a:xfrm>
            <a:off x="7790688" y="358280"/>
            <a:ext cx="5230369" cy="6865480"/>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r>
              <a:rPr lang="ru-RU" dirty="0">
                <a:solidFill>
                  <a:schemeClr val="bg1"/>
                </a:solidFill>
                <a:latin typeface="Arial" panose="020B0604020202020204" pitchFamily="34" charset="0"/>
                <a:ea typeface="Times New Roman" panose="02020603050405020304" pitchFamily="18" charset="0"/>
              </a:rPr>
              <a:t>Е</a:t>
            </a:r>
            <a:r>
              <a:rPr lang="ru-RU" dirty="0">
                <a:solidFill>
                  <a:schemeClr val="bg1"/>
                </a:solidFill>
                <a:effectLst/>
                <a:latin typeface="Arial" panose="020B0604020202020204" pitchFamily="34" charset="0"/>
                <a:ea typeface="Times New Roman" panose="02020603050405020304" pitchFamily="18" charset="0"/>
              </a:rPr>
              <a:t>сть ли какие-либо основания для такой ситуации, когда </a:t>
            </a:r>
            <a:r>
              <a:rPr lang="ru-RU" dirty="0">
                <a:solidFill>
                  <a:srgbClr val="FFFF00"/>
                </a:solidFill>
                <a:effectLst/>
                <a:latin typeface="Arial" panose="020B0604020202020204" pitchFamily="34" charset="0"/>
                <a:ea typeface="Times New Roman" panose="02020603050405020304" pitchFamily="18" charset="0"/>
              </a:rPr>
              <a:t>ТФОМС собирают медицинские обоснования на все ЛП, </a:t>
            </a:r>
            <a:r>
              <a:rPr lang="ru-RU" dirty="0">
                <a:solidFill>
                  <a:schemeClr val="bg1"/>
                </a:solidFill>
                <a:effectLst/>
                <a:latin typeface="Arial" panose="020B0604020202020204" pitchFamily="34" charset="0"/>
                <a:ea typeface="Times New Roman" panose="02020603050405020304" pitchFamily="18" charset="0"/>
              </a:rPr>
              <a:t>планируемые к закупу, не входящие в перечень ЖНВЛП от медицинской организации «для снижения риска неоплаты и штрафов»?</a:t>
            </a:r>
            <a:endParaRPr lang="ru-RU" sz="1270" b="1" dirty="0">
              <a:solidFill>
                <a:schemeClr val="bg1"/>
              </a:solidFill>
            </a:endParaRPr>
          </a:p>
        </p:txBody>
      </p:sp>
      <p:sp>
        <p:nvSpPr>
          <p:cNvPr id="7" name="TextBox 6">
            <a:extLst>
              <a:ext uri="{FF2B5EF4-FFF2-40B4-BE49-F238E27FC236}">
                <a16:creationId xmlns:a16="http://schemas.microsoft.com/office/drawing/2014/main" id="{20D65BB2-3236-BF45-B649-479DFEED5F8A}"/>
              </a:ext>
            </a:extLst>
          </p:cNvPr>
          <p:cNvSpPr txBox="1"/>
          <p:nvPr/>
        </p:nvSpPr>
        <p:spPr>
          <a:xfrm>
            <a:off x="421893" y="82293"/>
            <a:ext cx="7367526" cy="7478970"/>
          </a:xfrm>
          <a:prstGeom prst="rect">
            <a:avLst/>
          </a:prstGeom>
          <a:noFill/>
        </p:spPr>
        <p:txBody>
          <a:bodyPr wrap="square">
            <a:spAutoFit/>
          </a:bodyPr>
          <a:lstStyle/>
          <a:p>
            <a:pPr marR="269240" indent="449580" algn="just"/>
            <a:r>
              <a:rPr lang="ru-RU" sz="2000" b="1" dirty="0">
                <a:solidFill>
                  <a:srgbClr val="0070C0"/>
                </a:solidFill>
                <a:effectLst/>
                <a:latin typeface="Arial" panose="020B0604020202020204" pitchFamily="34" charset="0"/>
                <a:ea typeface="Times New Roman" panose="02020603050405020304" pitchFamily="18" charset="0"/>
              </a:rPr>
              <a:t>Общий вывод:</a:t>
            </a:r>
            <a:endParaRPr lang="ru-RU" sz="2000" dirty="0">
              <a:effectLst/>
              <a:latin typeface="Times New Roman" panose="02020603050405020304" pitchFamily="18" charset="0"/>
              <a:ea typeface="Times New Roman" panose="02020603050405020304" pitchFamily="18" charset="0"/>
            </a:endParaRPr>
          </a:p>
          <a:p>
            <a:pPr marR="269240" indent="449580" algn="just"/>
            <a:r>
              <a:rPr lang="ru-RU" sz="2000" b="1" dirty="0">
                <a:solidFill>
                  <a:srgbClr val="0070C0"/>
                </a:solidFill>
                <a:effectLst/>
                <a:latin typeface="Arial" panose="020B0604020202020204" pitchFamily="34" charset="0"/>
                <a:ea typeface="Times New Roman" panose="02020603050405020304" pitchFamily="18" charset="0"/>
              </a:rPr>
              <a:t>1) назначение и закупка лекарственных препаратов сверх Перечня ЖНВЛП не является нарушением априори, если ЛП назначен по жизненным показаниям или индивидуальной непереносимости;</a:t>
            </a:r>
            <a:endParaRPr lang="ru-RU" sz="2000" dirty="0">
              <a:effectLst/>
              <a:latin typeface="Times New Roman" panose="02020603050405020304" pitchFamily="18" charset="0"/>
              <a:ea typeface="Times New Roman" panose="02020603050405020304" pitchFamily="18" charset="0"/>
            </a:endParaRPr>
          </a:p>
          <a:p>
            <a:pPr marR="269240" indent="449580" algn="just"/>
            <a:r>
              <a:rPr lang="ru-RU" sz="2000" b="1" dirty="0">
                <a:solidFill>
                  <a:srgbClr val="0070C0"/>
                </a:solidFill>
                <a:effectLst/>
                <a:latin typeface="Arial" panose="020B0604020202020204" pitchFamily="34" charset="0"/>
                <a:ea typeface="Times New Roman" panose="02020603050405020304" pitchFamily="18" charset="0"/>
              </a:rPr>
              <a:t>2) если нормативы финансовых затрат территориальной программы ОМС не включают прямую возможность финансирования лекарственных препаратов сверх Перечня, это не исключает возможности закупки препарата за целевые средства ОМС, назначением которых является реализация прав застрахованного лица на получение страхового обеспечения;</a:t>
            </a:r>
            <a:endParaRPr lang="ru-RU" sz="2000" dirty="0">
              <a:effectLst/>
              <a:latin typeface="Times New Roman" panose="02020603050405020304" pitchFamily="18" charset="0"/>
              <a:ea typeface="Times New Roman" panose="02020603050405020304" pitchFamily="18" charset="0"/>
            </a:endParaRPr>
          </a:p>
          <a:p>
            <a:pPr marR="269240" indent="449580" algn="just"/>
            <a:r>
              <a:rPr lang="ru-RU" sz="2000" b="1" dirty="0">
                <a:solidFill>
                  <a:srgbClr val="0070C0"/>
                </a:solidFill>
                <a:effectLst/>
                <a:latin typeface="Arial" panose="020B0604020202020204" pitchFamily="34" charset="0"/>
                <a:ea typeface="Times New Roman" panose="02020603050405020304" pitchFamily="18" charset="0"/>
              </a:rPr>
              <a:t>3) риск признания нецелевым расходованием средств ОМС имеется в ситуации, когда лекарственный препарат закупался не для конкретного пациента, а для неограниченного круга пациентов (это допустимо для электронного аукциона), при условии, что ЛП не был использован в рамках страхового случая по ОМС в период, когда он мог использоваться (срока годности </a:t>
            </a:r>
            <a:r>
              <a:rPr lang="ru-RU" b="1" dirty="0">
                <a:solidFill>
                  <a:srgbClr val="0070C0"/>
                </a:solidFill>
                <a:latin typeface="Arial" panose="020B0604020202020204" pitchFamily="34" charset="0"/>
                <a:ea typeface="Times New Roman" panose="02020603050405020304" pitchFamily="18" charset="0"/>
              </a:rPr>
              <a:t>ЛП</a:t>
            </a:r>
            <a:r>
              <a:rPr lang="ru-RU" sz="2000" b="1" dirty="0">
                <a:solidFill>
                  <a:srgbClr val="0070C0"/>
                </a:solidFill>
                <a:effectLst/>
                <a:latin typeface="Arial" panose="020B0604020202020204" pitchFamily="34" charset="0"/>
                <a:ea typeface="Times New Roman" panose="02020603050405020304" pitchFamily="18" charset="0"/>
              </a:rPr>
              <a:t> или периода окончания действия договора на оказание и оплату медицинской помощи по ОМС).</a:t>
            </a:r>
            <a:endParaRPr lang="ru-RU"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21924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DB5601-1BEE-D744-809A-8AB18B7549FF}"/>
              </a:ext>
            </a:extLst>
          </p:cNvPr>
          <p:cNvSpPr>
            <a:spLocks noGrp="1"/>
          </p:cNvSpPr>
          <p:nvPr>
            <p:ph type="title"/>
          </p:nvPr>
        </p:nvSpPr>
        <p:spPr>
          <a:xfrm>
            <a:off x="954336" y="4303145"/>
            <a:ext cx="6857253" cy="2339102"/>
          </a:xfrm>
        </p:spPr>
        <p:txBody>
          <a:bodyPr/>
          <a:lstStyle/>
          <a:p>
            <a:r>
              <a:rPr lang="ru-RU" sz="3200" b="1" dirty="0"/>
              <a:t>Федеральный закон</a:t>
            </a:r>
            <a:br>
              <a:rPr lang="ru-RU" sz="3200" b="1" dirty="0"/>
            </a:br>
            <a:r>
              <a:rPr lang="ru-RU" sz="3200" b="1" dirty="0">
                <a:solidFill>
                  <a:schemeClr val="accent1">
                    <a:lumMod val="60000"/>
                    <a:lumOff val="40000"/>
                  </a:schemeClr>
                </a:solidFill>
              </a:rPr>
              <a:t>о контрактной системе в сфере закупок товаров, работ, услуг для обеспечения государственных и муниципальных нужд</a:t>
            </a:r>
          </a:p>
        </p:txBody>
      </p:sp>
      <p:sp>
        <p:nvSpPr>
          <p:cNvPr id="3" name="Номер слайда 2">
            <a:extLst>
              <a:ext uri="{FF2B5EF4-FFF2-40B4-BE49-F238E27FC236}">
                <a16:creationId xmlns:a16="http://schemas.microsoft.com/office/drawing/2014/main" id="{5FC7D767-52D0-7847-9BBB-A3E9BB473E40}"/>
              </a:ext>
            </a:extLst>
          </p:cNvPr>
          <p:cNvSpPr>
            <a:spLocks noGrp="1"/>
          </p:cNvSpPr>
          <p:nvPr>
            <p:ph type="sldNum" sz="quarter" idx="4"/>
          </p:nvPr>
        </p:nvSpPr>
        <p:spPr/>
        <p:txBody>
          <a:bodyPr/>
          <a:lstStyle/>
          <a:p>
            <a:fld id="{8094404D-C164-D640-93C9-3464FF6EA0E4}" type="slidenum">
              <a:rPr lang="ru-RU" smtClean="0"/>
              <a:pPr/>
              <a:t>27</a:t>
            </a:fld>
            <a:endParaRPr lang="ru-RU"/>
          </a:p>
        </p:txBody>
      </p:sp>
    </p:spTree>
    <p:extLst>
      <p:ext uri="{BB962C8B-B14F-4D97-AF65-F5344CB8AC3E}">
        <p14:creationId xmlns:p14="http://schemas.microsoft.com/office/powerpoint/2010/main" val="3530103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7">
            <a:extLst>
              <a:ext uri="{FF2B5EF4-FFF2-40B4-BE49-F238E27FC236}">
                <a16:creationId xmlns:a16="http://schemas.microsoft.com/office/drawing/2014/main" id="{805FBE02-D091-BE45-AE37-0C81F2712BD3}"/>
              </a:ext>
            </a:extLst>
          </p:cNvPr>
          <p:cNvSpPr/>
          <p:nvPr/>
        </p:nvSpPr>
        <p:spPr>
          <a:xfrm>
            <a:off x="0" y="165921"/>
            <a:ext cx="13442950"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Рамка 6">
            <a:extLst>
              <a:ext uri="{FF2B5EF4-FFF2-40B4-BE49-F238E27FC236}">
                <a16:creationId xmlns:a16="http://schemas.microsoft.com/office/drawing/2014/main" id="{D1426426-9B73-7649-9881-E063FEABB6B5}"/>
              </a:ext>
            </a:extLst>
          </p:cNvPr>
          <p:cNvSpPr/>
          <p:nvPr/>
        </p:nvSpPr>
        <p:spPr>
          <a:xfrm>
            <a:off x="0" y="1014046"/>
            <a:ext cx="8277446" cy="6547217"/>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Заголовок 1"/>
          <p:cNvSpPr txBox="1">
            <a:spLocks/>
          </p:cNvSpPr>
          <p:nvPr/>
        </p:nvSpPr>
        <p:spPr>
          <a:xfrm>
            <a:off x="171452" y="1234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endParaRPr lang="ru-RU" dirty="0">
              <a:solidFill>
                <a:srgbClr val="FFFF00"/>
              </a:solidFill>
              <a:highlight>
                <a:srgbClr val="FF0000"/>
              </a:highlight>
              <a:latin typeface="Corbel" panose="020B0503020204020204" pitchFamily="34" charset="0"/>
            </a:endParaRPr>
          </a:p>
        </p:txBody>
      </p:sp>
      <p:pic>
        <p:nvPicPr>
          <p:cNvPr id="28" name="Рисунок 27">
            <a:extLst>
              <a:ext uri="{FF2B5EF4-FFF2-40B4-BE49-F238E27FC236}">
                <a16:creationId xmlns:a16="http://schemas.microsoft.com/office/drawing/2014/main" id="{7EAFD5E0-B7BB-1343-854C-1C0F6DAEE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836" y="6678437"/>
            <a:ext cx="685137" cy="701070"/>
          </a:xfrm>
          <a:prstGeom prst="rect">
            <a:avLst/>
          </a:prstGeom>
        </p:spPr>
      </p:pic>
      <p:sp>
        <p:nvSpPr>
          <p:cNvPr id="8" name="Заголовок 1">
            <a:extLst>
              <a:ext uri="{FF2B5EF4-FFF2-40B4-BE49-F238E27FC236}">
                <a16:creationId xmlns:a16="http://schemas.microsoft.com/office/drawing/2014/main" id="{7E4B9C9B-F91E-6A49-B68E-307A6B8FC865}"/>
              </a:ext>
            </a:extLst>
          </p:cNvPr>
          <p:cNvSpPr txBox="1">
            <a:spLocks/>
          </p:cNvSpPr>
          <p:nvPr/>
        </p:nvSpPr>
        <p:spPr>
          <a:xfrm>
            <a:off x="323852" y="275876"/>
            <a:ext cx="9917428"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sz="1800" dirty="0">
                <a:solidFill>
                  <a:srgbClr val="FFFF00"/>
                </a:solidFill>
                <a:latin typeface="Corbel" panose="020B0503020204020204" pitchFamily="34" charset="0"/>
              </a:rPr>
              <a:t>Федеральный закон от 05.04.2013 </a:t>
            </a:r>
            <a:r>
              <a:rPr lang="en" sz="1800" dirty="0">
                <a:solidFill>
                  <a:srgbClr val="FFFF00"/>
                </a:solidFill>
                <a:latin typeface="Corbel" panose="020B0503020204020204" pitchFamily="34" charset="0"/>
              </a:rPr>
              <a:t>N 44-</a:t>
            </a:r>
            <a:r>
              <a:rPr lang="ru-RU" sz="1800" dirty="0">
                <a:solidFill>
                  <a:srgbClr val="FFFF00"/>
                </a:solidFill>
                <a:latin typeface="Corbel" panose="020B0503020204020204" pitchFamily="34" charset="0"/>
              </a:rPr>
              <a:t>ФЗ (ред. от 08.08.2024) "О контрактной системе в сфере закупок товаров, работ, услуг для обеспечения государственных и муниципальных нужд" </a:t>
            </a:r>
            <a:endParaRPr lang="ru-RU" sz="1800" dirty="0">
              <a:solidFill>
                <a:srgbClr val="FFFF00"/>
              </a:solidFill>
              <a:highlight>
                <a:srgbClr val="FF0000"/>
              </a:highlight>
              <a:latin typeface="Corbel" panose="020B0503020204020204" pitchFamily="34" charset="0"/>
            </a:endParaRPr>
          </a:p>
        </p:txBody>
      </p:sp>
      <p:sp>
        <p:nvSpPr>
          <p:cNvPr id="10" name="TextBox 9">
            <a:extLst>
              <a:ext uri="{FF2B5EF4-FFF2-40B4-BE49-F238E27FC236}">
                <a16:creationId xmlns:a16="http://schemas.microsoft.com/office/drawing/2014/main" id="{850F67AD-D4E8-814B-91D0-06317B14C574}"/>
              </a:ext>
            </a:extLst>
          </p:cNvPr>
          <p:cNvSpPr txBox="1"/>
          <p:nvPr/>
        </p:nvSpPr>
        <p:spPr>
          <a:xfrm>
            <a:off x="323851" y="1203442"/>
            <a:ext cx="7735932" cy="6186309"/>
          </a:xfrm>
          <a:prstGeom prst="rect">
            <a:avLst/>
          </a:prstGeom>
          <a:noFill/>
        </p:spPr>
        <p:txBody>
          <a:bodyPr wrap="square">
            <a:spAutoFit/>
          </a:bodyPr>
          <a:lstStyle/>
          <a:p>
            <a:pPr marR="254635"/>
            <a:r>
              <a:rPr lang="ru-RU" sz="1800" dirty="0">
                <a:solidFill>
                  <a:srgbClr val="000000"/>
                </a:solidFill>
                <a:effectLst/>
                <a:latin typeface="Arial" panose="020B0604020202020204" pitchFamily="34" charset="0"/>
                <a:ea typeface="Times New Roman" panose="02020603050405020304" pitchFamily="18" charset="0"/>
              </a:rPr>
              <a:t>П.2 ч.10 ст.24 закона указывает на то, что заказчик (т. е. медицинская организация) вправе проводить электронный запрос котировок независимо от начальной (максимальной) цены контракта и годового объема закупок в случае осуществления, в том числе:</a:t>
            </a:r>
          </a:p>
          <a:p>
            <a:pPr marR="254635"/>
            <a:endParaRPr lang="ru-RU" sz="1800" dirty="0">
              <a:solidFill>
                <a:srgbClr val="000000"/>
              </a:solidFill>
              <a:effectLst/>
              <a:latin typeface="Arial" panose="020B0604020202020204" pitchFamily="34" charset="0"/>
              <a:ea typeface="Times New Roman" panose="02020603050405020304" pitchFamily="18" charset="0"/>
            </a:endParaRPr>
          </a:p>
          <a:p>
            <a:pPr marR="254635"/>
            <a:r>
              <a:rPr lang="ru-RU" sz="1800" b="1" dirty="0">
                <a:solidFill>
                  <a:srgbClr val="000000"/>
                </a:solidFill>
                <a:effectLst/>
                <a:latin typeface="Arial" panose="020B0604020202020204" pitchFamily="34" charset="0"/>
                <a:ea typeface="Times New Roman" panose="02020603050405020304" pitchFamily="18" charset="0"/>
              </a:rPr>
              <a:t>г) закупок ЛП, необходимых для назначения пациенту по медицинским показаниям (индивидуальная непереносимость, по жизненным показаниям) по решению ВК,</a:t>
            </a:r>
            <a:r>
              <a:rPr lang="ru-RU" sz="1800" dirty="0">
                <a:solidFill>
                  <a:srgbClr val="000000"/>
                </a:solidFill>
                <a:effectLst/>
                <a:latin typeface="Arial" panose="020B0604020202020204" pitchFamily="34" charset="0"/>
                <a:ea typeface="Times New Roman" panose="02020603050405020304" pitchFamily="18" charset="0"/>
              </a:rPr>
              <a:t> </a:t>
            </a:r>
            <a:r>
              <a:rPr lang="ru-RU" sz="1800" dirty="0">
                <a:solidFill>
                  <a:srgbClr val="C00000"/>
                </a:solidFill>
                <a:effectLst/>
                <a:latin typeface="Arial" panose="020B0604020202020204" pitchFamily="34" charset="0"/>
                <a:ea typeface="Times New Roman" panose="02020603050405020304" pitchFamily="18" charset="0"/>
              </a:rPr>
              <a:t>которое фиксируется в медицинской документации пациента и журнале принятых на заседании врачебной комиссии решений. </a:t>
            </a:r>
            <a:r>
              <a:rPr lang="ru-RU" sz="1800" dirty="0">
                <a:solidFill>
                  <a:srgbClr val="000000"/>
                </a:solidFill>
                <a:effectLst/>
                <a:latin typeface="Arial" panose="020B0604020202020204" pitchFamily="34" charset="0"/>
                <a:ea typeface="Times New Roman" panose="02020603050405020304" pitchFamily="18" charset="0"/>
              </a:rPr>
              <a:t>Количество закупаемых ЛП не должно превышать количество ЛП, необходимых пациенту в течение срока лечения.</a:t>
            </a:r>
          </a:p>
          <a:p>
            <a:pPr marR="254635"/>
            <a:endParaRPr lang="ru-RU" sz="1800" dirty="0">
              <a:solidFill>
                <a:srgbClr val="000000"/>
              </a:solidFill>
              <a:effectLst/>
              <a:latin typeface="Arial" panose="020B0604020202020204" pitchFamily="34" charset="0"/>
              <a:ea typeface="Times New Roman" panose="02020603050405020304" pitchFamily="18" charset="0"/>
            </a:endParaRPr>
          </a:p>
          <a:p>
            <a:pPr marR="254635"/>
            <a:r>
              <a:rPr lang="ru-RU" sz="1800" dirty="0">
                <a:solidFill>
                  <a:srgbClr val="000000"/>
                </a:solidFill>
                <a:effectLst/>
                <a:latin typeface="Arial" panose="020B0604020202020204" pitchFamily="34" charset="0"/>
                <a:ea typeface="Times New Roman" panose="02020603050405020304" pitchFamily="18" charset="0"/>
              </a:rPr>
              <a:t>Норма о том, что «количество закупаемых лекарственных препаратов не должно превышать количество ЛП, необходимых пациенту в течение срока лечения» трактуется относительно лишь одного способа конкурентного определения поставщиков (подрядчиков, исполнителей) – электронного запроса котировок. В отношении иных способов закупки подобные ограничения отсутствуют.</a:t>
            </a:r>
          </a:p>
          <a:p>
            <a:pPr marR="254635"/>
            <a:endParaRPr lang="ru-RU" sz="1800" dirty="0">
              <a:solidFill>
                <a:srgbClr val="000000"/>
              </a:solidFill>
              <a:effectLst/>
              <a:latin typeface="Arial" panose="020B0604020202020204" pitchFamily="34" charset="0"/>
              <a:ea typeface="Times New Roman" panose="02020603050405020304" pitchFamily="18" charset="0"/>
            </a:endParaRPr>
          </a:p>
        </p:txBody>
      </p:sp>
      <p:sp>
        <p:nvSpPr>
          <p:cNvPr id="2" name="Скругленный прямоугольник 1">
            <a:extLst>
              <a:ext uri="{FF2B5EF4-FFF2-40B4-BE49-F238E27FC236}">
                <a16:creationId xmlns:a16="http://schemas.microsoft.com/office/drawing/2014/main" id="{D4714997-9F4B-F141-B1CB-E5D4078A6E16}"/>
              </a:ext>
            </a:extLst>
          </p:cNvPr>
          <p:cNvSpPr/>
          <p:nvPr/>
        </p:nvSpPr>
        <p:spPr>
          <a:xfrm>
            <a:off x="8569234" y="1384663"/>
            <a:ext cx="4258492" cy="5162554"/>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500" dirty="0">
              <a:solidFill>
                <a:schemeClr val="bg1"/>
              </a:solidFill>
              <a:effectLst/>
              <a:latin typeface="Arial" panose="020B0604020202020204" pitchFamily="34" charset="0"/>
              <a:ea typeface="Times New Roman" panose="02020603050405020304" pitchFamily="18" charset="0"/>
            </a:endParaRPr>
          </a:p>
          <a:p>
            <a:pPr algn="ctr"/>
            <a:endParaRPr lang="ru-RU" sz="1500" b="1" dirty="0">
              <a:solidFill>
                <a:srgbClr val="FFFF00"/>
              </a:solidFill>
              <a:effectLst/>
              <a:latin typeface="Arial" panose="020B0604020202020204" pitchFamily="34" charset="0"/>
              <a:ea typeface="Times New Roman" panose="02020603050405020304" pitchFamily="18" charset="0"/>
            </a:endParaRPr>
          </a:p>
          <a:p>
            <a:pPr algn="ctr"/>
            <a:r>
              <a:rPr lang="ru-RU" sz="1500" b="1" dirty="0">
                <a:solidFill>
                  <a:srgbClr val="FFFF00"/>
                </a:solidFill>
                <a:effectLst/>
                <a:latin typeface="Arial" panose="020B0604020202020204" pitchFamily="34" charset="0"/>
                <a:ea typeface="Times New Roman" panose="02020603050405020304" pitchFamily="18" charset="0"/>
              </a:rPr>
              <a:t>Статья 24. Способы определения поставщиков (подрядчиков, исполнителей)</a:t>
            </a:r>
          </a:p>
          <a:p>
            <a:pPr algn="ctr"/>
            <a:endParaRPr lang="ru-RU" sz="1500" b="1" dirty="0">
              <a:solidFill>
                <a:srgbClr val="FFFF00"/>
              </a:solidFill>
              <a:effectLst/>
              <a:latin typeface="Arial" panose="020B0604020202020204" pitchFamily="34" charset="0"/>
              <a:ea typeface="Times New Roman" panose="02020603050405020304" pitchFamily="18" charset="0"/>
            </a:endParaRPr>
          </a:p>
          <a:p>
            <a:r>
              <a:rPr lang="ru-RU" sz="1500" dirty="0">
                <a:solidFill>
                  <a:schemeClr val="bg1"/>
                </a:solidFill>
                <a:effectLst/>
                <a:latin typeface="Arial" panose="020B0604020202020204" pitchFamily="34" charset="0"/>
                <a:ea typeface="Times New Roman" panose="02020603050405020304" pitchFamily="18" charset="0"/>
              </a:rPr>
              <a:t>2. Конкурентными способами являются:</a:t>
            </a:r>
          </a:p>
          <a:p>
            <a:endParaRPr lang="ru-RU" sz="1500" dirty="0">
              <a:solidFill>
                <a:schemeClr val="bg1"/>
              </a:solidFill>
              <a:effectLst/>
              <a:latin typeface="Arial" panose="020B0604020202020204" pitchFamily="34" charset="0"/>
              <a:ea typeface="Times New Roman" panose="02020603050405020304" pitchFamily="18" charset="0"/>
            </a:endParaRPr>
          </a:p>
          <a:p>
            <a:r>
              <a:rPr lang="ru-RU" sz="1500" dirty="0">
                <a:solidFill>
                  <a:schemeClr val="bg1"/>
                </a:solidFill>
                <a:effectLst/>
                <a:latin typeface="Arial" panose="020B0604020202020204" pitchFamily="34" charset="0"/>
                <a:ea typeface="Times New Roman" panose="02020603050405020304" pitchFamily="18" charset="0"/>
              </a:rPr>
              <a:t>1) конкурсы (открытый конкурс в электронной форме </a:t>
            </a:r>
            <a:r>
              <a:rPr lang="ru-RU" sz="1500" dirty="0">
                <a:solidFill>
                  <a:srgbClr val="FFFF00"/>
                </a:solidFill>
                <a:effectLst/>
                <a:latin typeface="Arial" panose="020B0604020202020204" pitchFamily="34" charset="0"/>
                <a:ea typeface="Times New Roman" panose="02020603050405020304" pitchFamily="18" charset="0"/>
              </a:rPr>
              <a:t>(электронный конкурс), </a:t>
            </a:r>
            <a:r>
              <a:rPr lang="ru-RU" sz="1500" dirty="0">
                <a:solidFill>
                  <a:schemeClr val="bg1"/>
                </a:solidFill>
                <a:effectLst/>
                <a:latin typeface="Arial" panose="020B0604020202020204" pitchFamily="34" charset="0"/>
                <a:ea typeface="Times New Roman" panose="02020603050405020304" pitchFamily="18" charset="0"/>
              </a:rPr>
              <a:t>закрытый конкурс, закрытый конкурс в электронной форме (закрытый электронный конкурс))</a:t>
            </a:r>
          </a:p>
          <a:p>
            <a:endParaRPr lang="ru-RU" sz="1500" dirty="0">
              <a:solidFill>
                <a:schemeClr val="bg1"/>
              </a:solidFill>
              <a:effectLst/>
              <a:latin typeface="Arial" panose="020B0604020202020204" pitchFamily="34" charset="0"/>
              <a:ea typeface="Times New Roman" panose="02020603050405020304" pitchFamily="18" charset="0"/>
            </a:endParaRPr>
          </a:p>
          <a:p>
            <a:r>
              <a:rPr lang="ru-RU" sz="1500" dirty="0">
                <a:solidFill>
                  <a:schemeClr val="bg1"/>
                </a:solidFill>
                <a:effectLst/>
                <a:latin typeface="Arial" panose="020B0604020202020204" pitchFamily="34" charset="0"/>
                <a:ea typeface="Times New Roman" panose="02020603050405020304" pitchFamily="18" charset="0"/>
              </a:rPr>
              <a:t>2) аукционы (открытый аукцион в электронной форме </a:t>
            </a:r>
            <a:r>
              <a:rPr lang="ru-RU" sz="1500" dirty="0">
                <a:solidFill>
                  <a:srgbClr val="FFFF00"/>
                </a:solidFill>
                <a:effectLst/>
                <a:latin typeface="Arial" panose="020B0604020202020204" pitchFamily="34" charset="0"/>
                <a:ea typeface="Times New Roman" panose="02020603050405020304" pitchFamily="18" charset="0"/>
              </a:rPr>
              <a:t>(электронный аукцион), </a:t>
            </a:r>
            <a:r>
              <a:rPr lang="ru-RU" sz="1500" dirty="0">
                <a:solidFill>
                  <a:schemeClr val="bg1"/>
                </a:solidFill>
                <a:effectLst/>
                <a:latin typeface="Arial" panose="020B0604020202020204" pitchFamily="34" charset="0"/>
                <a:ea typeface="Times New Roman" panose="02020603050405020304" pitchFamily="18" charset="0"/>
              </a:rPr>
              <a:t>закрытый аукцион, закрытый аукцион в электронной форме (закрытый электронный аукцион);</a:t>
            </a:r>
          </a:p>
          <a:p>
            <a:endParaRPr lang="ru-RU" sz="1500" dirty="0">
              <a:solidFill>
                <a:schemeClr val="bg1"/>
              </a:solidFill>
              <a:effectLst/>
              <a:latin typeface="Arial" panose="020B0604020202020204" pitchFamily="34" charset="0"/>
              <a:ea typeface="Times New Roman" panose="02020603050405020304" pitchFamily="18" charset="0"/>
            </a:endParaRPr>
          </a:p>
          <a:p>
            <a:r>
              <a:rPr lang="ru-RU" sz="1500" dirty="0">
                <a:solidFill>
                  <a:schemeClr val="bg1"/>
                </a:solidFill>
                <a:effectLst/>
                <a:latin typeface="Arial" panose="020B0604020202020204" pitchFamily="34" charset="0"/>
                <a:ea typeface="Times New Roman" panose="02020603050405020304" pitchFamily="18" charset="0"/>
              </a:rPr>
              <a:t>3) запрос котировок в электронной форме </a:t>
            </a:r>
            <a:r>
              <a:rPr lang="ru-RU" sz="1500" dirty="0">
                <a:solidFill>
                  <a:srgbClr val="FFFF00"/>
                </a:solidFill>
                <a:effectLst/>
                <a:latin typeface="Arial" panose="020B0604020202020204" pitchFamily="34" charset="0"/>
                <a:ea typeface="Times New Roman" panose="02020603050405020304" pitchFamily="18" charset="0"/>
              </a:rPr>
              <a:t>(электронный запрос котировок).</a:t>
            </a:r>
          </a:p>
          <a:p>
            <a:pPr algn="ctr"/>
            <a:endParaRPr lang="ru-RU" sz="1500" dirty="0">
              <a:solidFill>
                <a:schemeClr val="bg1"/>
              </a:solidFill>
              <a:effectLst/>
              <a:latin typeface="Arial" panose="020B0604020202020204" pitchFamily="34" charset="0"/>
              <a:ea typeface="Times New Roman" panose="02020603050405020304" pitchFamily="18" charset="0"/>
            </a:endParaRPr>
          </a:p>
          <a:p>
            <a:pPr algn="ctr"/>
            <a:endParaRPr lang="ru-RU" sz="1500" dirty="0">
              <a:solidFill>
                <a:schemeClr val="bg1"/>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4053681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7">
            <a:extLst>
              <a:ext uri="{FF2B5EF4-FFF2-40B4-BE49-F238E27FC236}">
                <a16:creationId xmlns:a16="http://schemas.microsoft.com/office/drawing/2014/main" id="{805FBE02-D091-BE45-AE37-0C81F2712BD3}"/>
              </a:ext>
            </a:extLst>
          </p:cNvPr>
          <p:cNvSpPr/>
          <p:nvPr/>
        </p:nvSpPr>
        <p:spPr>
          <a:xfrm>
            <a:off x="0" y="165921"/>
            <a:ext cx="13442950"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Рамка 6">
            <a:extLst>
              <a:ext uri="{FF2B5EF4-FFF2-40B4-BE49-F238E27FC236}">
                <a16:creationId xmlns:a16="http://schemas.microsoft.com/office/drawing/2014/main" id="{D1426426-9B73-7649-9881-E063FEABB6B5}"/>
              </a:ext>
            </a:extLst>
          </p:cNvPr>
          <p:cNvSpPr/>
          <p:nvPr/>
        </p:nvSpPr>
        <p:spPr>
          <a:xfrm>
            <a:off x="0" y="1014046"/>
            <a:ext cx="8277446" cy="6547217"/>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Заголовок 1"/>
          <p:cNvSpPr txBox="1">
            <a:spLocks/>
          </p:cNvSpPr>
          <p:nvPr/>
        </p:nvSpPr>
        <p:spPr>
          <a:xfrm>
            <a:off x="171452" y="1234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endParaRPr lang="ru-RU" dirty="0">
              <a:solidFill>
                <a:srgbClr val="FFFF00"/>
              </a:solidFill>
              <a:highlight>
                <a:srgbClr val="FF0000"/>
              </a:highlight>
              <a:latin typeface="Corbel" panose="020B0503020204020204" pitchFamily="34" charset="0"/>
            </a:endParaRPr>
          </a:p>
        </p:txBody>
      </p:sp>
      <p:pic>
        <p:nvPicPr>
          <p:cNvPr id="28" name="Рисунок 27">
            <a:extLst>
              <a:ext uri="{FF2B5EF4-FFF2-40B4-BE49-F238E27FC236}">
                <a16:creationId xmlns:a16="http://schemas.microsoft.com/office/drawing/2014/main" id="{7EAFD5E0-B7BB-1343-854C-1C0F6DAEE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836" y="6678437"/>
            <a:ext cx="685137" cy="701070"/>
          </a:xfrm>
          <a:prstGeom prst="rect">
            <a:avLst/>
          </a:prstGeom>
        </p:spPr>
      </p:pic>
      <p:sp>
        <p:nvSpPr>
          <p:cNvPr id="8" name="Заголовок 1">
            <a:extLst>
              <a:ext uri="{FF2B5EF4-FFF2-40B4-BE49-F238E27FC236}">
                <a16:creationId xmlns:a16="http://schemas.microsoft.com/office/drawing/2014/main" id="{7E4B9C9B-F91E-6A49-B68E-307A6B8FC865}"/>
              </a:ext>
            </a:extLst>
          </p:cNvPr>
          <p:cNvSpPr txBox="1">
            <a:spLocks/>
          </p:cNvSpPr>
          <p:nvPr/>
        </p:nvSpPr>
        <p:spPr>
          <a:xfrm>
            <a:off x="323852" y="275876"/>
            <a:ext cx="9917428"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sz="1800" dirty="0">
                <a:solidFill>
                  <a:srgbClr val="FFFF00"/>
                </a:solidFill>
                <a:latin typeface="Corbel" panose="020B0503020204020204" pitchFamily="34" charset="0"/>
              </a:rPr>
              <a:t>Федеральный закон от 05.04.2013 </a:t>
            </a:r>
            <a:r>
              <a:rPr lang="en" sz="1800" dirty="0">
                <a:solidFill>
                  <a:srgbClr val="FFFF00"/>
                </a:solidFill>
                <a:latin typeface="Corbel" panose="020B0503020204020204" pitchFamily="34" charset="0"/>
              </a:rPr>
              <a:t>N 44-</a:t>
            </a:r>
            <a:r>
              <a:rPr lang="ru-RU" sz="1800" dirty="0">
                <a:solidFill>
                  <a:srgbClr val="FFFF00"/>
                </a:solidFill>
                <a:latin typeface="Corbel" panose="020B0503020204020204" pitchFamily="34" charset="0"/>
              </a:rPr>
              <a:t>ФЗ (ред. от 08.08.2024) "О контрактной системе в сфере закупок товаров, работ, услуг для обеспечения государственных и муниципальных нужд" </a:t>
            </a:r>
            <a:endParaRPr lang="ru-RU" sz="1800" dirty="0">
              <a:solidFill>
                <a:srgbClr val="FFFF00"/>
              </a:solidFill>
              <a:highlight>
                <a:srgbClr val="FF0000"/>
              </a:highlight>
              <a:latin typeface="Corbel" panose="020B0503020204020204" pitchFamily="34" charset="0"/>
            </a:endParaRPr>
          </a:p>
        </p:txBody>
      </p:sp>
      <p:sp>
        <p:nvSpPr>
          <p:cNvPr id="10" name="TextBox 9">
            <a:extLst>
              <a:ext uri="{FF2B5EF4-FFF2-40B4-BE49-F238E27FC236}">
                <a16:creationId xmlns:a16="http://schemas.microsoft.com/office/drawing/2014/main" id="{850F67AD-D4E8-814B-91D0-06317B14C574}"/>
              </a:ext>
            </a:extLst>
          </p:cNvPr>
          <p:cNvSpPr txBox="1"/>
          <p:nvPr/>
        </p:nvSpPr>
        <p:spPr>
          <a:xfrm>
            <a:off x="323851" y="1203442"/>
            <a:ext cx="7953595" cy="6663363"/>
          </a:xfrm>
          <a:prstGeom prst="rect">
            <a:avLst/>
          </a:prstGeom>
          <a:noFill/>
        </p:spPr>
        <p:txBody>
          <a:bodyPr wrap="square">
            <a:spAutoFit/>
          </a:bodyPr>
          <a:lstStyle/>
          <a:p>
            <a:pPr marR="254635"/>
            <a:r>
              <a:rPr lang="ru-RU" sz="1700" dirty="0">
                <a:solidFill>
                  <a:srgbClr val="000000"/>
                </a:solidFill>
                <a:effectLst/>
                <a:latin typeface="Arial" panose="020B0604020202020204" pitchFamily="34" charset="0"/>
                <a:ea typeface="Times New Roman" panose="02020603050405020304" pitchFamily="18" charset="0"/>
              </a:rPr>
              <a:t>Требование о ВК законно и корреспондирует с нормой Порядка создания и деятельности врачебной комиссии медицинской организации, утвержденного приказом </a:t>
            </a:r>
            <a:r>
              <a:rPr lang="ru-RU" sz="1700" dirty="0" err="1">
                <a:solidFill>
                  <a:srgbClr val="000000"/>
                </a:solidFill>
                <a:effectLst/>
                <a:latin typeface="Arial" panose="020B0604020202020204" pitchFamily="34" charset="0"/>
                <a:ea typeface="Times New Roman" panose="02020603050405020304" pitchFamily="18" charset="0"/>
              </a:rPr>
              <a:t>Минздравсоцразвития</a:t>
            </a:r>
            <a:r>
              <a:rPr lang="ru-RU" sz="1700" dirty="0">
                <a:solidFill>
                  <a:srgbClr val="000000"/>
                </a:solidFill>
                <a:effectLst/>
                <a:latin typeface="Arial" panose="020B0604020202020204" pitchFamily="34" charset="0"/>
                <a:ea typeface="Times New Roman" panose="02020603050405020304" pitchFamily="18" charset="0"/>
              </a:rPr>
              <a:t> России от 05.05.2012 </a:t>
            </a:r>
            <a:r>
              <a:rPr lang="en" sz="1700" dirty="0">
                <a:solidFill>
                  <a:srgbClr val="000000"/>
                </a:solidFill>
                <a:effectLst/>
                <a:latin typeface="Arial" panose="020B0604020202020204" pitchFamily="34" charset="0"/>
                <a:ea typeface="Times New Roman" panose="02020603050405020304" pitchFamily="18" charset="0"/>
              </a:rPr>
              <a:t>N 502</a:t>
            </a:r>
            <a:r>
              <a:rPr lang="ru-RU" sz="1700" dirty="0">
                <a:solidFill>
                  <a:srgbClr val="000000"/>
                </a:solidFill>
                <a:effectLst/>
                <a:latin typeface="Arial" panose="020B0604020202020204" pitchFamily="34" charset="0"/>
                <a:ea typeface="Times New Roman" panose="02020603050405020304" pitchFamily="18" charset="0"/>
              </a:rPr>
              <a:t>н (ред. от 02.12.2013), в силу п.4.25 которого врачебная комиссия осуществляет, </a:t>
            </a:r>
            <a:r>
              <a:rPr lang="ru-RU" sz="1700" dirty="0">
                <a:solidFill>
                  <a:srgbClr val="CA3028"/>
                </a:solidFill>
                <a:effectLst/>
                <a:latin typeface="Arial" panose="020B0604020202020204" pitchFamily="34" charset="0"/>
                <a:ea typeface="Times New Roman" panose="02020603050405020304" pitchFamily="18" charset="0"/>
              </a:rPr>
              <a:t>в том числе иные функции, предусмотренные федеральными законами.</a:t>
            </a:r>
          </a:p>
          <a:p>
            <a:pPr marR="254635"/>
            <a:endParaRPr lang="ru-RU" sz="1700" dirty="0">
              <a:solidFill>
                <a:srgbClr val="000000"/>
              </a:solidFill>
              <a:effectLst/>
              <a:latin typeface="Arial" panose="020B0604020202020204" pitchFamily="34" charset="0"/>
              <a:ea typeface="Times New Roman" panose="02020603050405020304" pitchFamily="18" charset="0"/>
            </a:endParaRPr>
          </a:p>
          <a:p>
            <a:pPr marR="254635"/>
            <a:r>
              <a:rPr lang="ru-RU" sz="1700" dirty="0">
                <a:solidFill>
                  <a:srgbClr val="000000"/>
                </a:solidFill>
                <a:latin typeface="Arial" panose="020B0604020202020204" pitchFamily="34" charset="0"/>
                <a:ea typeface="Times New Roman" panose="02020603050405020304" pitchFamily="18" charset="0"/>
              </a:rPr>
              <a:t>Ст. </a:t>
            </a:r>
            <a:r>
              <a:rPr lang="ru-RU" sz="1700" dirty="0">
                <a:solidFill>
                  <a:srgbClr val="000000"/>
                </a:solidFill>
                <a:effectLst/>
                <a:latin typeface="Arial" panose="020B0604020202020204" pitchFamily="34" charset="0"/>
                <a:ea typeface="Times New Roman" panose="02020603050405020304" pitchFamily="18" charset="0"/>
              </a:rPr>
              <a:t>93 Федерального закона </a:t>
            </a:r>
            <a:r>
              <a:rPr lang="en" sz="1700" dirty="0">
                <a:solidFill>
                  <a:srgbClr val="000000"/>
                </a:solidFill>
                <a:effectLst/>
                <a:latin typeface="Arial" panose="020B0604020202020204" pitchFamily="34" charset="0"/>
                <a:ea typeface="Times New Roman" panose="02020603050405020304" pitchFamily="18" charset="0"/>
              </a:rPr>
              <a:t>N 44-</a:t>
            </a:r>
            <a:r>
              <a:rPr lang="ru-RU" sz="1700" dirty="0">
                <a:solidFill>
                  <a:srgbClr val="000000"/>
                </a:solidFill>
                <a:effectLst/>
                <a:latin typeface="Arial" panose="020B0604020202020204" pitchFamily="34" charset="0"/>
                <a:ea typeface="Times New Roman" panose="02020603050405020304" pitchFamily="18" charset="0"/>
              </a:rPr>
              <a:t>ФЗ (ч.1) предусматривает </a:t>
            </a:r>
            <a:r>
              <a:rPr lang="ru-RU" sz="1700" u="sng" dirty="0">
                <a:solidFill>
                  <a:srgbClr val="CA3028"/>
                </a:solidFill>
                <a:effectLst/>
                <a:latin typeface="Arial" panose="020B0604020202020204" pitchFamily="34" charset="0"/>
                <a:ea typeface="Times New Roman" panose="02020603050405020304" pitchFamily="18" charset="0"/>
              </a:rPr>
              <a:t>закупку у единственного поставщика </a:t>
            </a:r>
            <a:r>
              <a:rPr lang="ru-RU" sz="1700" dirty="0">
                <a:solidFill>
                  <a:srgbClr val="000000"/>
                </a:solidFill>
                <a:effectLst/>
                <a:latin typeface="Arial" panose="020B0604020202020204" pitchFamily="34" charset="0"/>
                <a:ea typeface="Times New Roman" panose="02020603050405020304" pitchFamily="18" charset="0"/>
              </a:rPr>
              <a:t>(подрядчика, исполнителя) в след. случаях:</a:t>
            </a:r>
          </a:p>
          <a:p>
            <a:pPr marR="254635"/>
            <a:endParaRPr lang="ru-RU" sz="1700" dirty="0">
              <a:solidFill>
                <a:srgbClr val="000000"/>
              </a:solidFill>
              <a:effectLst/>
              <a:latin typeface="Arial" panose="020B0604020202020204" pitchFamily="34" charset="0"/>
              <a:ea typeface="Times New Roman" panose="02020603050405020304" pitchFamily="18" charset="0"/>
            </a:endParaRPr>
          </a:p>
          <a:p>
            <a:pPr marR="254635"/>
            <a:r>
              <a:rPr lang="ru-RU" sz="1700" b="1" dirty="0">
                <a:solidFill>
                  <a:srgbClr val="CA3028"/>
                </a:solidFill>
                <a:effectLst/>
                <a:latin typeface="Arial" panose="020B0604020202020204" pitchFamily="34" charset="0"/>
                <a:ea typeface="Times New Roman" panose="02020603050405020304" pitchFamily="18" charset="0"/>
              </a:rPr>
              <a:t>28) осуществление закупок ЛП, которые предназначены для назначения пациенту при наличии медицинских показаний (индивидуальная непереносимость, по жизненным показаниям) по решению врачебной комиссии, которое отражается в медицинских документах пациента и журнале врачебной комиссии. </a:t>
            </a:r>
            <a:r>
              <a:rPr lang="ru-RU" sz="1700" dirty="0">
                <a:solidFill>
                  <a:srgbClr val="000000"/>
                </a:solidFill>
                <a:effectLst/>
                <a:latin typeface="Arial" panose="020B0604020202020204" pitchFamily="34" charset="0"/>
                <a:ea typeface="Times New Roman" panose="02020603050405020304" pitchFamily="18" charset="0"/>
              </a:rPr>
              <a:t>Заказчик вправе заключить контракт на поставки лекарственных препаратов в соответствии с настоящим пунктом на сумму, не превышающую полтора миллиона рублей. При этом объем закупаемых лекарственных препаратов не должен превышать объем таких препаратов, необходимый для указанного пациента в течение срока, необходимого для осуществления закупки лекарственных препаратов в соответствии с положениями подпункта "г" пункта 2 части 10 статьи 24 настоящего Федерального закона.</a:t>
            </a:r>
          </a:p>
          <a:p>
            <a:pPr marR="254635" algn="just"/>
            <a:endParaRPr lang="ru-RU" sz="1800" dirty="0">
              <a:solidFill>
                <a:srgbClr val="000000"/>
              </a:solidFill>
              <a:effectLst/>
              <a:latin typeface="Arial" panose="020B0604020202020204" pitchFamily="34" charset="0"/>
              <a:ea typeface="Times New Roman" panose="02020603050405020304" pitchFamily="18" charset="0"/>
            </a:endParaRPr>
          </a:p>
          <a:p>
            <a:pPr marR="254635" algn="just"/>
            <a:endParaRPr lang="ru-RU" sz="1800" dirty="0">
              <a:solidFill>
                <a:srgbClr val="000000"/>
              </a:solidFill>
              <a:effectLst/>
              <a:latin typeface="Arial" panose="020B0604020202020204" pitchFamily="34" charset="0"/>
              <a:ea typeface="Times New Roman" panose="02020603050405020304" pitchFamily="18" charset="0"/>
            </a:endParaRPr>
          </a:p>
        </p:txBody>
      </p:sp>
      <p:sp>
        <p:nvSpPr>
          <p:cNvPr id="11" name="Скругленный прямоугольник 10">
            <a:extLst>
              <a:ext uri="{FF2B5EF4-FFF2-40B4-BE49-F238E27FC236}">
                <a16:creationId xmlns:a16="http://schemas.microsoft.com/office/drawing/2014/main" id="{10378FF5-DF06-D941-86F1-5B3EEB9F1FCD}"/>
              </a:ext>
            </a:extLst>
          </p:cNvPr>
          <p:cNvSpPr/>
          <p:nvPr/>
        </p:nvSpPr>
        <p:spPr>
          <a:xfrm>
            <a:off x="8569234" y="1384663"/>
            <a:ext cx="4258492" cy="5162554"/>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500" dirty="0">
              <a:solidFill>
                <a:schemeClr val="bg1"/>
              </a:solidFill>
              <a:effectLst/>
              <a:latin typeface="Arial" panose="020B0604020202020204" pitchFamily="34" charset="0"/>
              <a:ea typeface="Times New Roman" panose="02020603050405020304" pitchFamily="18" charset="0"/>
            </a:endParaRPr>
          </a:p>
          <a:p>
            <a:pPr algn="ctr"/>
            <a:endParaRPr lang="ru-RU" sz="1500" b="1" dirty="0">
              <a:solidFill>
                <a:srgbClr val="FFFF00"/>
              </a:solidFill>
              <a:effectLst/>
              <a:latin typeface="Arial" panose="020B0604020202020204" pitchFamily="34" charset="0"/>
              <a:ea typeface="Times New Roman" panose="02020603050405020304" pitchFamily="18" charset="0"/>
            </a:endParaRPr>
          </a:p>
          <a:p>
            <a:pPr algn="ctr"/>
            <a:r>
              <a:rPr lang="ru-RU" sz="2200" b="1" dirty="0">
                <a:solidFill>
                  <a:schemeClr val="bg1"/>
                </a:solidFill>
                <a:latin typeface="Arial" panose="020B0604020202020204" pitchFamily="34" charset="0"/>
                <a:ea typeface="Times New Roman" panose="02020603050405020304" pitchFamily="18" charset="0"/>
              </a:rPr>
              <a:t>Закупка у единственного поставщика –</a:t>
            </a:r>
          </a:p>
          <a:p>
            <a:pPr algn="ctr"/>
            <a:r>
              <a:rPr lang="ru-RU" sz="2200" b="1" dirty="0">
                <a:solidFill>
                  <a:schemeClr val="bg1"/>
                </a:solidFill>
                <a:latin typeface="Arial" panose="020B0604020202020204" pitchFamily="34" charset="0"/>
                <a:ea typeface="Times New Roman" panose="02020603050405020304" pitchFamily="18" charset="0"/>
              </a:rPr>
              <a:t>не конкурентный, но допустимый способ закупки.</a:t>
            </a:r>
            <a:endParaRPr lang="ru-RU" sz="2200" dirty="0">
              <a:solidFill>
                <a:schemeClr val="bg1"/>
              </a:solidFill>
              <a:effectLst/>
              <a:latin typeface="Arial" panose="020B0604020202020204" pitchFamily="34" charset="0"/>
              <a:ea typeface="Times New Roman" panose="02020603050405020304" pitchFamily="18" charset="0"/>
            </a:endParaRPr>
          </a:p>
          <a:p>
            <a:pPr algn="ctr"/>
            <a:endParaRPr lang="ru-RU" sz="1500" dirty="0">
              <a:solidFill>
                <a:schemeClr val="bg1"/>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4222727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Рамка 13">
            <a:extLst>
              <a:ext uri="{FF2B5EF4-FFF2-40B4-BE49-F238E27FC236}">
                <a16:creationId xmlns:a16="http://schemas.microsoft.com/office/drawing/2014/main" id="{71AF9D13-C697-AF4B-9B40-63D4DD8F3E00}"/>
              </a:ext>
            </a:extLst>
          </p:cNvPr>
          <p:cNvSpPr/>
          <p:nvPr/>
        </p:nvSpPr>
        <p:spPr>
          <a:xfrm>
            <a:off x="1" y="976296"/>
            <a:ext cx="8277445" cy="6052676"/>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p:txBody>
      </p:sp>
      <p:sp>
        <p:nvSpPr>
          <p:cNvPr id="36" name="Rectangle 7">
            <a:extLst>
              <a:ext uri="{FF2B5EF4-FFF2-40B4-BE49-F238E27FC236}">
                <a16:creationId xmlns:a16="http://schemas.microsoft.com/office/drawing/2014/main" id="{805FBE02-D091-BE45-AE37-0C81F2712BD3}"/>
              </a:ext>
            </a:extLst>
          </p:cNvPr>
          <p:cNvSpPr/>
          <p:nvPr/>
        </p:nvSpPr>
        <p:spPr>
          <a:xfrm>
            <a:off x="0" y="165921"/>
            <a:ext cx="11832638"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Рамка 6">
            <a:extLst>
              <a:ext uri="{FF2B5EF4-FFF2-40B4-BE49-F238E27FC236}">
                <a16:creationId xmlns:a16="http://schemas.microsoft.com/office/drawing/2014/main" id="{D1426426-9B73-7649-9881-E063FEABB6B5}"/>
              </a:ext>
            </a:extLst>
          </p:cNvPr>
          <p:cNvSpPr/>
          <p:nvPr/>
        </p:nvSpPr>
        <p:spPr>
          <a:xfrm>
            <a:off x="-1" y="971601"/>
            <a:ext cx="8277446" cy="6547217"/>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Заголовок 1"/>
          <p:cNvSpPr txBox="1">
            <a:spLocks/>
          </p:cNvSpPr>
          <p:nvPr/>
        </p:nvSpPr>
        <p:spPr>
          <a:xfrm>
            <a:off x="171451" y="123476"/>
            <a:ext cx="8105995"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dirty="0">
                <a:solidFill>
                  <a:srgbClr val="FFFF00"/>
                </a:solidFill>
                <a:latin typeface="Corbel" panose="020B0503020204020204" pitchFamily="34" charset="0"/>
              </a:rPr>
              <a:t>Статья 80. Программа государственных гарантий бесплатного оказания гражданам медицинской помощи</a:t>
            </a:r>
            <a:br>
              <a:rPr lang="ru-RU" dirty="0">
                <a:solidFill>
                  <a:srgbClr val="FFFF00"/>
                </a:solidFill>
                <a:latin typeface="Corbel" panose="020B0503020204020204" pitchFamily="34" charset="0"/>
              </a:rPr>
            </a:br>
            <a:endParaRPr lang="ru-RU" dirty="0">
              <a:solidFill>
                <a:srgbClr val="FFFF00"/>
              </a:solidFill>
              <a:latin typeface="Corbel" panose="020B0503020204020204" pitchFamily="34" charset="0"/>
            </a:endParaRPr>
          </a:p>
          <a:p>
            <a:endParaRPr lang="ru-RU" dirty="0">
              <a:solidFill>
                <a:srgbClr val="FFFF00"/>
              </a:solidFill>
              <a:latin typeface="Corbel" panose="020B0503020204020204" pitchFamily="34" charset="0"/>
            </a:endParaRPr>
          </a:p>
          <a:p>
            <a:r>
              <a:rPr lang="ru-RU" dirty="0">
                <a:solidFill>
                  <a:srgbClr val="FFFF00"/>
                </a:solidFill>
                <a:latin typeface="Corbel" panose="020B0503020204020204" pitchFamily="34" charset="0"/>
              </a:rPr>
              <a:t> </a:t>
            </a:r>
            <a:endParaRPr lang="ru-RU" dirty="0">
              <a:solidFill>
                <a:srgbClr val="FFFF00"/>
              </a:solidFill>
              <a:highlight>
                <a:srgbClr val="FF0000"/>
              </a:highlight>
              <a:latin typeface="Corbel" panose="020B0503020204020204" pitchFamily="34" charset="0"/>
            </a:endParaRPr>
          </a:p>
        </p:txBody>
      </p:sp>
      <p:pic>
        <p:nvPicPr>
          <p:cNvPr id="28" name="Рисунок 27">
            <a:extLst>
              <a:ext uri="{FF2B5EF4-FFF2-40B4-BE49-F238E27FC236}">
                <a16:creationId xmlns:a16="http://schemas.microsoft.com/office/drawing/2014/main" id="{7EAFD5E0-B7BB-1343-854C-1C0F6DAEE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836" y="6678437"/>
            <a:ext cx="685137" cy="701070"/>
          </a:xfrm>
          <a:prstGeom prst="rect">
            <a:avLst/>
          </a:prstGeom>
        </p:spPr>
      </p:pic>
      <p:sp>
        <p:nvSpPr>
          <p:cNvPr id="40" name="TextBox 39">
            <a:extLst>
              <a:ext uri="{FF2B5EF4-FFF2-40B4-BE49-F238E27FC236}">
                <a16:creationId xmlns:a16="http://schemas.microsoft.com/office/drawing/2014/main" id="{1DB85E9A-5AD0-B24A-B124-C23FEE030ED4}"/>
              </a:ext>
            </a:extLst>
          </p:cNvPr>
          <p:cNvSpPr txBox="1"/>
          <p:nvPr/>
        </p:nvSpPr>
        <p:spPr>
          <a:xfrm>
            <a:off x="171451" y="7009172"/>
            <a:ext cx="6726382" cy="276999"/>
          </a:xfrm>
          <a:prstGeom prst="rect">
            <a:avLst/>
          </a:prstGeom>
          <a:noFill/>
        </p:spPr>
        <p:txBody>
          <a:bodyPr wrap="square">
            <a:spAutoFit/>
          </a:bodyPr>
          <a:lstStyle/>
          <a:p>
            <a:r>
              <a:rPr lang="ru-RU" sz="1200" dirty="0">
                <a:latin typeface="Corbel" panose="020B0503020204020204" pitchFamily="34" charset="0"/>
              </a:rPr>
              <a:t>Федеральный закон «Об основах охраны здоровья граждан в РФ»</a:t>
            </a:r>
            <a:endParaRPr lang="ru-RU" sz="1200" dirty="0"/>
          </a:p>
        </p:txBody>
      </p:sp>
      <p:sp>
        <p:nvSpPr>
          <p:cNvPr id="12" name="TextBox 11">
            <a:extLst>
              <a:ext uri="{FF2B5EF4-FFF2-40B4-BE49-F238E27FC236}">
                <a16:creationId xmlns:a16="http://schemas.microsoft.com/office/drawing/2014/main" id="{F0A48810-3550-2144-BD9E-B04B819910DF}"/>
              </a:ext>
            </a:extLst>
          </p:cNvPr>
          <p:cNvSpPr txBox="1"/>
          <p:nvPr/>
        </p:nvSpPr>
        <p:spPr>
          <a:xfrm>
            <a:off x="176993" y="1267200"/>
            <a:ext cx="7608470" cy="5847755"/>
          </a:xfrm>
          <a:prstGeom prst="rect">
            <a:avLst/>
          </a:prstGeom>
          <a:noFill/>
        </p:spPr>
        <p:txBody>
          <a:bodyPr wrap="square">
            <a:spAutoFit/>
          </a:bodyPr>
          <a:lstStyle/>
          <a:p>
            <a:r>
              <a:rPr lang="ru-RU" sz="1700" b="0" i="0" u="none" strike="noStrike" dirty="0">
                <a:solidFill>
                  <a:srgbClr val="000000"/>
                </a:solidFill>
                <a:effectLst/>
              </a:rPr>
              <a:t>3. При оказании медицинской помощи в рамках программы государственных гарантий бесплатного оказания гражданам медицинской помощи и территориальных программ государственных гарантий бесплатного оказания гражданам медицинской помощи </a:t>
            </a:r>
            <a:r>
              <a:rPr lang="ru-RU" sz="1700" b="1" i="0" u="none" strike="noStrike" dirty="0">
                <a:solidFill>
                  <a:srgbClr val="000000"/>
                </a:solidFill>
                <a:effectLst/>
              </a:rPr>
              <a:t>не подлежат оплате за счет личных средств граждан:</a:t>
            </a:r>
            <a:br>
              <a:rPr lang="ru-RU" sz="1700" b="0" i="0" u="none" strike="noStrike" dirty="0">
                <a:solidFill>
                  <a:srgbClr val="000000"/>
                </a:solidFill>
                <a:effectLst/>
              </a:rPr>
            </a:br>
            <a:endParaRPr lang="ru-RU" sz="1700" b="0" i="0" u="none" strike="noStrike" dirty="0">
              <a:solidFill>
                <a:srgbClr val="000000"/>
              </a:solidFill>
              <a:effectLst/>
            </a:endParaRPr>
          </a:p>
          <a:p>
            <a:pPr marL="342900" indent="-342900">
              <a:buAutoNum type="arabicParenR"/>
            </a:pPr>
            <a:r>
              <a:rPr lang="ru-RU" sz="1700" b="0" i="0" u="none" strike="noStrike" dirty="0">
                <a:solidFill>
                  <a:srgbClr val="000000"/>
                </a:solidFill>
                <a:effectLst/>
              </a:rPr>
              <a:t>оказание медицинских услуг, </a:t>
            </a:r>
            <a:r>
              <a:rPr lang="ru-RU" sz="1700" b="1" i="0" u="none" strike="noStrike" dirty="0">
                <a:solidFill>
                  <a:srgbClr val="000000"/>
                </a:solidFill>
                <a:effectLst/>
              </a:rPr>
              <a:t>назначение и применение лекарственных препаратов, включенных в перечень жизненно необходимых и важнейших лекарственных препаратов,</a:t>
            </a:r>
            <a:r>
              <a:rPr lang="ru-RU" sz="1700" b="0" i="0" u="none" strike="noStrike" dirty="0">
                <a:solidFill>
                  <a:srgbClr val="000000"/>
                </a:solidFill>
                <a:effectLst/>
              </a:rPr>
              <a:t> медицинских изделий, включенных в перечень медицинских изделий, имплантируемых в организм человека, компонентов крови, лечебного питания, в том числе специализированных продуктов лечебного питания, по медицинским показаниям на основе клинических рекомендаций и с учетом стандартов медицинской помощи;</a:t>
            </a:r>
          </a:p>
          <a:p>
            <a:pPr marL="342900" indent="-342900">
              <a:buAutoNum type="arabicParenR"/>
            </a:pPr>
            <a:r>
              <a:rPr lang="ru-RU" sz="1700" b="1" i="0" u="none" strike="noStrike" dirty="0">
                <a:solidFill>
                  <a:srgbClr val="000000"/>
                </a:solidFill>
                <a:effectLst/>
              </a:rPr>
              <a:t>назначение и применение по медицинским показаниям лекарственных препаратов, не входящих в перечень жизненно необходимых и важнейших лекарственных препаратов, </a:t>
            </a:r>
            <a:r>
              <a:rPr lang="ru-RU" sz="1700" b="0" i="0" u="none" strike="noStrike" dirty="0">
                <a:solidFill>
                  <a:srgbClr val="000000"/>
                </a:solidFill>
                <a:effectLst/>
              </a:rPr>
              <a:t>медицинских изделий, не входящих в перечень медицинских изделий, имплантируемых в организм человека, </a:t>
            </a:r>
            <a:r>
              <a:rPr lang="ru-RU" sz="1700" b="0" i="0" u="none" strike="noStrike" dirty="0">
                <a:solidFill>
                  <a:srgbClr val="C00000"/>
                </a:solidFill>
                <a:effectLst/>
              </a:rPr>
              <a:t>- в случаях их замены из-за индивидуальной непереносимости, по жизненным показаниям по решению врачебной комиссии.</a:t>
            </a:r>
          </a:p>
          <a:p>
            <a:endParaRPr lang="ru-RU" sz="1700" b="0" i="0" u="none" strike="noStrike" dirty="0">
              <a:solidFill>
                <a:srgbClr val="000000"/>
              </a:solidFill>
              <a:effectLst/>
            </a:endParaRPr>
          </a:p>
        </p:txBody>
      </p:sp>
    </p:spTree>
    <p:extLst>
      <p:ext uri="{BB962C8B-B14F-4D97-AF65-F5344CB8AC3E}">
        <p14:creationId xmlns:p14="http://schemas.microsoft.com/office/powerpoint/2010/main" val="2080979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7">
            <a:extLst>
              <a:ext uri="{FF2B5EF4-FFF2-40B4-BE49-F238E27FC236}">
                <a16:creationId xmlns:a16="http://schemas.microsoft.com/office/drawing/2014/main" id="{805FBE02-D091-BE45-AE37-0C81F2712BD3}"/>
              </a:ext>
            </a:extLst>
          </p:cNvPr>
          <p:cNvSpPr/>
          <p:nvPr/>
        </p:nvSpPr>
        <p:spPr>
          <a:xfrm>
            <a:off x="0" y="165921"/>
            <a:ext cx="13442950"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Рамка 6">
            <a:extLst>
              <a:ext uri="{FF2B5EF4-FFF2-40B4-BE49-F238E27FC236}">
                <a16:creationId xmlns:a16="http://schemas.microsoft.com/office/drawing/2014/main" id="{D1426426-9B73-7649-9881-E063FEABB6B5}"/>
              </a:ext>
            </a:extLst>
          </p:cNvPr>
          <p:cNvSpPr/>
          <p:nvPr/>
        </p:nvSpPr>
        <p:spPr>
          <a:xfrm>
            <a:off x="0" y="1014046"/>
            <a:ext cx="8281852" cy="6547217"/>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Заголовок 1"/>
          <p:cNvSpPr txBox="1">
            <a:spLocks/>
          </p:cNvSpPr>
          <p:nvPr/>
        </p:nvSpPr>
        <p:spPr>
          <a:xfrm>
            <a:off x="171452" y="1234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endParaRPr lang="ru-RU" dirty="0">
              <a:solidFill>
                <a:srgbClr val="FFFF00"/>
              </a:solidFill>
              <a:highlight>
                <a:srgbClr val="FF0000"/>
              </a:highlight>
              <a:latin typeface="Corbel" panose="020B0503020204020204" pitchFamily="34" charset="0"/>
            </a:endParaRPr>
          </a:p>
        </p:txBody>
      </p:sp>
      <p:pic>
        <p:nvPicPr>
          <p:cNvPr id="28" name="Рисунок 27">
            <a:extLst>
              <a:ext uri="{FF2B5EF4-FFF2-40B4-BE49-F238E27FC236}">
                <a16:creationId xmlns:a16="http://schemas.microsoft.com/office/drawing/2014/main" id="{7EAFD5E0-B7BB-1343-854C-1C0F6DAEE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836" y="6678437"/>
            <a:ext cx="685137" cy="701070"/>
          </a:xfrm>
          <a:prstGeom prst="rect">
            <a:avLst/>
          </a:prstGeom>
        </p:spPr>
      </p:pic>
      <p:sp>
        <p:nvSpPr>
          <p:cNvPr id="8" name="Заголовок 1">
            <a:extLst>
              <a:ext uri="{FF2B5EF4-FFF2-40B4-BE49-F238E27FC236}">
                <a16:creationId xmlns:a16="http://schemas.microsoft.com/office/drawing/2014/main" id="{7E4B9C9B-F91E-6A49-B68E-307A6B8FC865}"/>
              </a:ext>
            </a:extLst>
          </p:cNvPr>
          <p:cNvSpPr txBox="1">
            <a:spLocks/>
          </p:cNvSpPr>
          <p:nvPr/>
        </p:nvSpPr>
        <p:spPr>
          <a:xfrm>
            <a:off x="323852" y="275876"/>
            <a:ext cx="9917428"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sz="1800" dirty="0">
                <a:solidFill>
                  <a:srgbClr val="FFFF00"/>
                </a:solidFill>
                <a:latin typeface="Corbel" panose="020B0503020204020204" pitchFamily="34" charset="0"/>
              </a:rPr>
              <a:t>Федеральный закон от 05.04.2013 </a:t>
            </a:r>
            <a:r>
              <a:rPr lang="en" sz="1800" dirty="0">
                <a:solidFill>
                  <a:srgbClr val="FFFF00"/>
                </a:solidFill>
                <a:latin typeface="Corbel" panose="020B0503020204020204" pitchFamily="34" charset="0"/>
              </a:rPr>
              <a:t>N 44-</a:t>
            </a:r>
            <a:r>
              <a:rPr lang="ru-RU" sz="1800" dirty="0">
                <a:solidFill>
                  <a:srgbClr val="FFFF00"/>
                </a:solidFill>
                <a:latin typeface="Corbel" panose="020B0503020204020204" pitchFamily="34" charset="0"/>
              </a:rPr>
              <a:t>ФЗ (ред. от 08.08.2024) "О контрактной системе в сфере закупок товаров, работ, услуг для обеспечения государственных и муниципальных нужд" </a:t>
            </a:r>
            <a:endParaRPr lang="ru-RU" sz="1800" dirty="0">
              <a:solidFill>
                <a:srgbClr val="FFFF00"/>
              </a:solidFill>
              <a:highlight>
                <a:srgbClr val="FF0000"/>
              </a:highlight>
              <a:latin typeface="Corbel" panose="020B0503020204020204" pitchFamily="34" charset="0"/>
            </a:endParaRPr>
          </a:p>
        </p:txBody>
      </p:sp>
      <p:sp>
        <p:nvSpPr>
          <p:cNvPr id="10" name="TextBox 9">
            <a:extLst>
              <a:ext uri="{FF2B5EF4-FFF2-40B4-BE49-F238E27FC236}">
                <a16:creationId xmlns:a16="http://schemas.microsoft.com/office/drawing/2014/main" id="{850F67AD-D4E8-814B-91D0-06317B14C574}"/>
              </a:ext>
            </a:extLst>
          </p:cNvPr>
          <p:cNvSpPr txBox="1"/>
          <p:nvPr/>
        </p:nvSpPr>
        <p:spPr>
          <a:xfrm>
            <a:off x="323851" y="1074702"/>
            <a:ext cx="8127818" cy="6386364"/>
          </a:xfrm>
          <a:prstGeom prst="rect">
            <a:avLst/>
          </a:prstGeom>
          <a:noFill/>
        </p:spPr>
        <p:txBody>
          <a:bodyPr wrap="square">
            <a:spAutoFit/>
          </a:bodyPr>
          <a:lstStyle/>
          <a:p>
            <a:pPr marR="254635"/>
            <a:r>
              <a:rPr lang="ru-RU" sz="1700" dirty="0">
                <a:solidFill>
                  <a:srgbClr val="000000"/>
                </a:solidFill>
                <a:effectLst/>
                <a:latin typeface="Arial" panose="020B0604020202020204" pitchFamily="34" charset="0"/>
                <a:ea typeface="Times New Roman" panose="02020603050405020304" pitchFamily="18" charset="0"/>
              </a:rPr>
              <a:t>При осуществлении закупки ЛП в соответствии с положениями настоящего пункта </a:t>
            </a:r>
            <a:r>
              <a:rPr lang="ru-RU" sz="1700" b="1" dirty="0">
                <a:solidFill>
                  <a:srgbClr val="000000"/>
                </a:solidFill>
                <a:effectLst/>
                <a:latin typeface="Arial" panose="020B0604020202020204" pitchFamily="34" charset="0"/>
                <a:ea typeface="Times New Roman" panose="02020603050405020304" pitchFamily="18" charset="0"/>
              </a:rPr>
              <a:t>предметом одного контракта </a:t>
            </a:r>
            <a:r>
              <a:rPr lang="ru-RU" sz="1700" dirty="0">
                <a:solidFill>
                  <a:srgbClr val="000000"/>
                </a:solidFill>
                <a:effectLst/>
                <a:latin typeface="Arial" panose="020B0604020202020204" pitchFamily="34" charset="0"/>
                <a:ea typeface="Times New Roman" panose="02020603050405020304" pitchFamily="18" charset="0"/>
              </a:rPr>
              <a:t>не могут являться ЛП, предназначенные для назначения двум и более пациентам.</a:t>
            </a:r>
          </a:p>
          <a:p>
            <a:pPr marR="254635"/>
            <a:endParaRPr lang="ru-RU" sz="1700" dirty="0">
              <a:solidFill>
                <a:srgbClr val="000000"/>
              </a:solidFill>
              <a:effectLst/>
              <a:latin typeface="Arial" panose="020B0604020202020204" pitchFamily="34" charset="0"/>
              <a:ea typeface="Times New Roman" panose="02020603050405020304" pitchFamily="18" charset="0"/>
            </a:endParaRPr>
          </a:p>
          <a:p>
            <a:pPr marR="254635"/>
            <a:r>
              <a:rPr lang="ru-RU" sz="1700" dirty="0">
                <a:solidFill>
                  <a:srgbClr val="000000"/>
                </a:solidFill>
                <a:effectLst/>
                <a:latin typeface="Arial" panose="020B0604020202020204" pitchFamily="34" charset="0"/>
                <a:ea typeface="Times New Roman" panose="02020603050405020304" pitchFamily="18" charset="0"/>
              </a:rPr>
              <a:t>Указанное решение ВК должно размещаться одновременно с контрактом, заключенным в соответствии с настоящим пунктом, в реестре контрактов, предусмотренном статьей 103 настоящего Федерального закона. </a:t>
            </a:r>
            <a:r>
              <a:rPr lang="ru-RU" sz="1700" b="1" dirty="0">
                <a:solidFill>
                  <a:srgbClr val="000000"/>
                </a:solidFill>
                <a:effectLst/>
                <a:latin typeface="Arial" panose="020B0604020202020204" pitchFamily="34" charset="0"/>
                <a:ea typeface="Times New Roman" panose="02020603050405020304" pitchFamily="18" charset="0"/>
              </a:rPr>
              <a:t>При этом должно быть обеспечено предусмотренное Федеральным законом от 27 июля 2006 года </a:t>
            </a:r>
            <a:r>
              <a:rPr lang="en" sz="1700" b="1" dirty="0">
                <a:solidFill>
                  <a:srgbClr val="000000"/>
                </a:solidFill>
                <a:effectLst/>
                <a:latin typeface="Arial" panose="020B0604020202020204" pitchFamily="34" charset="0"/>
                <a:ea typeface="Times New Roman" panose="02020603050405020304" pitchFamily="18" charset="0"/>
              </a:rPr>
              <a:t>N 152-</a:t>
            </a:r>
            <a:r>
              <a:rPr lang="ru-RU" sz="1700" b="1" dirty="0">
                <a:solidFill>
                  <a:srgbClr val="000000"/>
                </a:solidFill>
                <a:effectLst/>
                <a:latin typeface="Arial" panose="020B0604020202020204" pitchFamily="34" charset="0"/>
                <a:ea typeface="Times New Roman" panose="02020603050405020304" pitchFamily="18" charset="0"/>
              </a:rPr>
              <a:t>ФЗ "О персональных данных" обезличивание персональных данных.</a:t>
            </a:r>
          </a:p>
          <a:p>
            <a:pPr marR="254635"/>
            <a:endParaRPr lang="ru-RU" sz="1700" dirty="0">
              <a:solidFill>
                <a:srgbClr val="000000"/>
              </a:solidFill>
              <a:effectLst/>
              <a:latin typeface="Arial" panose="020B0604020202020204" pitchFamily="34" charset="0"/>
              <a:ea typeface="Times New Roman" panose="02020603050405020304" pitchFamily="18" charset="0"/>
            </a:endParaRPr>
          </a:p>
          <a:p>
            <a:pPr marR="254635"/>
            <a:r>
              <a:rPr lang="ru-RU" sz="1700" dirty="0">
                <a:solidFill>
                  <a:srgbClr val="000000"/>
                </a:solidFill>
                <a:effectLst/>
                <a:latin typeface="Arial" panose="020B0604020202020204" pitchFamily="34" charset="0"/>
                <a:ea typeface="Times New Roman" panose="02020603050405020304" pitchFamily="18" charset="0"/>
              </a:rPr>
              <a:t>Таким образом, законодатель предусмотрел обязательство размещения протокола врачебной комиссии (с изъятием персональных данных, то есть с соблюдением врачебной тайны) при закупке лекарственного препарата одному пациенту и в количестве, достаточном для цели одного случая госпитализации. При этом протокол ВК размещается одновременно с контрактом, но не одновременно с извещением о закупке или документацией о закупке (Специальных правил описания объекта закупки препарата не из Перечня ЖНВЛП статья 33 Федерального закона </a:t>
            </a:r>
            <a:r>
              <a:rPr lang="en" sz="1700" dirty="0">
                <a:solidFill>
                  <a:srgbClr val="000000"/>
                </a:solidFill>
                <a:effectLst/>
                <a:latin typeface="Arial" panose="020B0604020202020204" pitchFamily="34" charset="0"/>
                <a:ea typeface="Times New Roman" panose="02020603050405020304" pitchFamily="18" charset="0"/>
              </a:rPr>
              <a:t>N 44-</a:t>
            </a:r>
            <a:r>
              <a:rPr lang="ru-RU" sz="1700" dirty="0">
                <a:solidFill>
                  <a:srgbClr val="000000"/>
                </a:solidFill>
                <a:effectLst/>
                <a:latin typeface="Arial" panose="020B0604020202020204" pitchFamily="34" charset="0"/>
                <a:ea typeface="Times New Roman" panose="02020603050405020304" pitchFamily="18" charset="0"/>
              </a:rPr>
              <a:t>ФЗ, содержащая исчерпывающий перечень таких правил, не предусматривает). То есть размещение </a:t>
            </a:r>
            <a:r>
              <a:rPr lang="en" sz="1700" dirty="0">
                <a:solidFill>
                  <a:srgbClr val="000000"/>
                </a:solidFill>
                <a:effectLst/>
                <a:latin typeface="Arial" panose="020B0604020202020204" pitchFamily="34" charset="0"/>
                <a:ea typeface="Times New Roman" panose="02020603050405020304" pitchFamily="18" charset="0"/>
              </a:rPr>
              <a:t>post factum </a:t>
            </a:r>
            <a:r>
              <a:rPr lang="ru-RU" sz="1700" dirty="0">
                <a:solidFill>
                  <a:srgbClr val="000000"/>
                </a:solidFill>
                <a:effectLst/>
                <a:latin typeface="Arial" panose="020B0604020202020204" pitchFamily="34" charset="0"/>
                <a:ea typeface="Times New Roman" panose="02020603050405020304" pitchFamily="18" charset="0"/>
              </a:rPr>
              <a:t>необходимо для цели возможности проведения камеральных проверок.</a:t>
            </a:r>
          </a:p>
          <a:p>
            <a:pPr marR="254635"/>
            <a:endParaRPr lang="ru-RU" sz="1700" dirty="0">
              <a:solidFill>
                <a:srgbClr val="000000"/>
              </a:solidFill>
              <a:effectLst/>
              <a:latin typeface="Arial" panose="020B0604020202020204" pitchFamily="34" charset="0"/>
              <a:ea typeface="Times New Roman" panose="02020603050405020304" pitchFamily="18" charset="0"/>
            </a:endParaRPr>
          </a:p>
          <a:p>
            <a:pPr marR="254635" algn="just"/>
            <a:endParaRPr lang="ru-RU" sz="1800" dirty="0">
              <a:solidFill>
                <a:srgbClr val="000000"/>
              </a:solidFill>
              <a:effectLst/>
              <a:latin typeface="Arial" panose="020B0604020202020204" pitchFamily="34" charset="0"/>
              <a:ea typeface="Times New Roman" panose="02020603050405020304" pitchFamily="18" charset="0"/>
            </a:endParaRPr>
          </a:p>
        </p:txBody>
      </p:sp>
      <p:sp>
        <p:nvSpPr>
          <p:cNvPr id="4" name="Прямоугольник 3">
            <a:extLst>
              <a:ext uri="{FF2B5EF4-FFF2-40B4-BE49-F238E27FC236}">
                <a16:creationId xmlns:a16="http://schemas.microsoft.com/office/drawing/2014/main" id="{33952DA9-2DEC-6B49-ACBD-802961BC6563}"/>
              </a:ext>
            </a:extLst>
          </p:cNvPr>
          <p:cNvSpPr/>
          <p:nvPr/>
        </p:nvSpPr>
        <p:spPr>
          <a:xfrm rot="1012632">
            <a:off x="8587546" y="2323457"/>
            <a:ext cx="3553097" cy="1106126"/>
          </a:xfrm>
          <a:prstGeom prst="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a:p>
            <a:pPr algn="ctr"/>
            <a:endParaRPr lang="ru-RU" sz="1270" b="1" dirty="0">
              <a:solidFill>
                <a:schemeClr val="bg1"/>
              </a:solidFill>
            </a:endParaRPr>
          </a:p>
          <a:p>
            <a:pPr algn="ctr"/>
            <a:r>
              <a:rPr lang="ru-RU" sz="1800" b="1" dirty="0">
                <a:solidFill>
                  <a:schemeClr val="bg1"/>
                </a:solidFill>
              </a:rPr>
              <a:t>Это условие – только для</a:t>
            </a:r>
          </a:p>
          <a:p>
            <a:pPr algn="ctr"/>
            <a:r>
              <a:rPr lang="ru-RU" sz="1800" b="1" dirty="0">
                <a:solidFill>
                  <a:srgbClr val="FFFF00"/>
                </a:solidFill>
              </a:rPr>
              <a:t>ЗАКУПКИ У ЕДИНСТВЕННОГО ПОСТАВЩИКА!</a:t>
            </a:r>
          </a:p>
        </p:txBody>
      </p:sp>
      <p:cxnSp>
        <p:nvCxnSpPr>
          <p:cNvPr id="6" name="Прямая со стрелкой 5">
            <a:extLst>
              <a:ext uri="{FF2B5EF4-FFF2-40B4-BE49-F238E27FC236}">
                <a16:creationId xmlns:a16="http://schemas.microsoft.com/office/drawing/2014/main" id="{A7CBE07D-E4AB-034E-B2CF-81F9086EF0DA}"/>
              </a:ext>
            </a:extLst>
          </p:cNvPr>
          <p:cNvCxnSpPr>
            <a:cxnSpLocks/>
            <a:stCxn id="4" idx="1"/>
          </p:cNvCxnSpPr>
          <p:nvPr/>
        </p:nvCxnSpPr>
        <p:spPr>
          <a:xfrm flipH="1" flipV="1">
            <a:off x="6721475" y="1632858"/>
            <a:ext cx="1942588" cy="72789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54114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01E0704A-3176-9340-A6E8-4F4B6C051EAB}"/>
              </a:ext>
            </a:extLst>
          </p:cNvPr>
          <p:cNvSpPr/>
          <p:nvPr/>
        </p:nvSpPr>
        <p:spPr>
          <a:xfrm>
            <a:off x="0" y="1939891"/>
            <a:ext cx="8277446" cy="441793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36" name="Rectangle 7">
            <a:extLst>
              <a:ext uri="{FF2B5EF4-FFF2-40B4-BE49-F238E27FC236}">
                <a16:creationId xmlns:a16="http://schemas.microsoft.com/office/drawing/2014/main" id="{805FBE02-D091-BE45-AE37-0C81F2712BD3}"/>
              </a:ext>
            </a:extLst>
          </p:cNvPr>
          <p:cNvSpPr/>
          <p:nvPr/>
        </p:nvSpPr>
        <p:spPr>
          <a:xfrm>
            <a:off x="0" y="165921"/>
            <a:ext cx="13442950"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Рамка 6">
            <a:extLst>
              <a:ext uri="{FF2B5EF4-FFF2-40B4-BE49-F238E27FC236}">
                <a16:creationId xmlns:a16="http://schemas.microsoft.com/office/drawing/2014/main" id="{D1426426-9B73-7649-9881-E063FEABB6B5}"/>
              </a:ext>
            </a:extLst>
          </p:cNvPr>
          <p:cNvSpPr/>
          <p:nvPr/>
        </p:nvSpPr>
        <p:spPr>
          <a:xfrm>
            <a:off x="0" y="1014046"/>
            <a:ext cx="8277446" cy="6547217"/>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Заголовок 1"/>
          <p:cNvSpPr txBox="1">
            <a:spLocks/>
          </p:cNvSpPr>
          <p:nvPr/>
        </p:nvSpPr>
        <p:spPr>
          <a:xfrm>
            <a:off x="171452" y="1234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endParaRPr lang="ru-RU" dirty="0">
              <a:solidFill>
                <a:srgbClr val="FFFF00"/>
              </a:solidFill>
              <a:highlight>
                <a:srgbClr val="FF0000"/>
              </a:highlight>
              <a:latin typeface="Corbel" panose="020B0503020204020204" pitchFamily="34" charset="0"/>
            </a:endParaRPr>
          </a:p>
        </p:txBody>
      </p:sp>
      <p:pic>
        <p:nvPicPr>
          <p:cNvPr id="28" name="Рисунок 27">
            <a:extLst>
              <a:ext uri="{FF2B5EF4-FFF2-40B4-BE49-F238E27FC236}">
                <a16:creationId xmlns:a16="http://schemas.microsoft.com/office/drawing/2014/main" id="{7EAFD5E0-B7BB-1343-854C-1C0F6DAEE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836" y="6678437"/>
            <a:ext cx="685137" cy="701070"/>
          </a:xfrm>
          <a:prstGeom prst="rect">
            <a:avLst/>
          </a:prstGeom>
        </p:spPr>
      </p:pic>
      <p:sp>
        <p:nvSpPr>
          <p:cNvPr id="8" name="Заголовок 1">
            <a:extLst>
              <a:ext uri="{FF2B5EF4-FFF2-40B4-BE49-F238E27FC236}">
                <a16:creationId xmlns:a16="http://schemas.microsoft.com/office/drawing/2014/main" id="{7E4B9C9B-F91E-6A49-B68E-307A6B8FC865}"/>
              </a:ext>
            </a:extLst>
          </p:cNvPr>
          <p:cNvSpPr txBox="1">
            <a:spLocks/>
          </p:cNvSpPr>
          <p:nvPr/>
        </p:nvSpPr>
        <p:spPr>
          <a:xfrm>
            <a:off x="323852" y="275876"/>
            <a:ext cx="9917428"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sz="1800" dirty="0">
                <a:solidFill>
                  <a:srgbClr val="FFFF00"/>
                </a:solidFill>
                <a:latin typeface="Corbel" panose="020B0503020204020204" pitchFamily="34" charset="0"/>
              </a:rPr>
              <a:t>Федеральный закон от 05.04.2013 </a:t>
            </a:r>
            <a:r>
              <a:rPr lang="en" sz="1800" dirty="0">
                <a:solidFill>
                  <a:srgbClr val="FFFF00"/>
                </a:solidFill>
                <a:latin typeface="Corbel" panose="020B0503020204020204" pitchFamily="34" charset="0"/>
              </a:rPr>
              <a:t>N 44-</a:t>
            </a:r>
            <a:r>
              <a:rPr lang="ru-RU" sz="1800" dirty="0">
                <a:solidFill>
                  <a:srgbClr val="FFFF00"/>
                </a:solidFill>
                <a:latin typeface="Corbel" panose="020B0503020204020204" pitchFamily="34" charset="0"/>
              </a:rPr>
              <a:t>ФЗ (ред. от 08.08.2024) "О контрактной системе в сфере закупок товаров, работ, услуг для обеспечения государственных и муниципальных нужд" </a:t>
            </a:r>
            <a:endParaRPr lang="ru-RU" sz="1800" dirty="0">
              <a:solidFill>
                <a:srgbClr val="FFFF00"/>
              </a:solidFill>
              <a:highlight>
                <a:srgbClr val="FF0000"/>
              </a:highlight>
              <a:latin typeface="Corbel" panose="020B0503020204020204" pitchFamily="34" charset="0"/>
            </a:endParaRPr>
          </a:p>
        </p:txBody>
      </p:sp>
      <p:sp>
        <p:nvSpPr>
          <p:cNvPr id="10" name="TextBox 9">
            <a:extLst>
              <a:ext uri="{FF2B5EF4-FFF2-40B4-BE49-F238E27FC236}">
                <a16:creationId xmlns:a16="http://schemas.microsoft.com/office/drawing/2014/main" id="{850F67AD-D4E8-814B-91D0-06317B14C574}"/>
              </a:ext>
            </a:extLst>
          </p:cNvPr>
          <p:cNvSpPr txBox="1"/>
          <p:nvPr/>
        </p:nvSpPr>
        <p:spPr>
          <a:xfrm>
            <a:off x="323851" y="1203442"/>
            <a:ext cx="7953595" cy="1415772"/>
          </a:xfrm>
          <a:prstGeom prst="rect">
            <a:avLst/>
          </a:prstGeom>
          <a:noFill/>
        </p:spPr>
        <p:txBody>
          <a:bodyPr wrap="square">
            <a:spAutoFit/>
          </a:bodyPr>
          <a:lstStyle/>
          <a:p>
            <a:pPr marR="254635"/>
            <a:r>
              <a:rPr lang="ru-RU" dirty="0">
                <a:solidFill>
                  <a:srgbClr val="000000"/>
                </a:solidFill>
                <a:effectLst/>
                <a:latin typeface="Arial" panose="020B0604020202020204" pitchFamily="34" charset="0"/>
                <a:ea typeface="Times New Roman" panose="02020603050405020304" pitchFamily="18" charset="0"/>
              </a:rPr>
              <a:t>        </a:t>
            </a:r>
            <a:r>
              <a:rPr lang="ru-RU" sz="2800" b="1" dirty="0">
                <a:solidFill>
                  <a:srgbClr val="CA3028"/>
                </a:solidFill>
                <a:effectLst/>
                <a:latin typeface="Arial" panose="020B0604020202020204" pitchFamily="34" charset="0"/>
                <a:ea typeface="Times New Roman" panose="02020603050405020304" pitchFamily="18" charset="0"/>
              </a:rPr>
              <a:t>Выводы:</a:t>
            </a:r>
          </a:p>
          <a:p>
            <a:pPr marR="254635"/>
            <a:endParaRPr lang="ru-RU" dirty="0">
              <a:solidFill>
                <a:srgbClr val="000000"/>
              </a:solidFill>
              <a:latin typeface="Arial" panose="020B0604020202020204" pitchFamily="34" charset="0"/>
              <a:ea typeface="Times New Roman" panose="02020603050405020304" pitchFamily="18" charset="0"/>
            </a:endParaRPr>
          </a:p>
          <a:p>
            <a:pPr marR="254635"/>
            <a:endParaRPr lang="ru-RU" dirty="0">
              <a:solidFill>
                <a:srgbClr val="000000"/>
              </a:solidFill>
              <a:effectLst/>
              <a:latin typeface="Arial" panose="020B0604020202020204" pitchFamily="34" charset="0"/>
              <a:ea typeface="Times New Roman" panose="02020603050405020304" pitchFamily="18" charset="0"/>
            </a:endParaRPr>
          </a:p>
          <a:p>
            <a:pPr marR="254635" algn="just"/>
            <a:endParaRPr lang="ru-RU" sz="1800" dirty="0">
              <a:solidFill>
                <a:srgbClr val="000000"/>
              </a:solidFill>
              <a:effectLst/>
              <a:latin typeface="Arial" panose="020B0604020202020204" pitchFamily="34" charset="0"/>
              <a:ea typeface="Times New Roman" panose="02020603050405020304" pitchFamily="18" charset="0"/>
            </a:endParaRPr>
          </a:p>
        </p:txBody>
      </p:sp>
      <p:sp>
        <p:nvSpPr>
          <p:cNvPr id="9" name="TextBox 8">
            <a:extLst>
              <a:ext uri="{FF2B5EF4-FFF2-40B4-BE49-F238E27FC236}">
                <a16:creationId xmlns:a16="http://schemas.microsoft.com/office/drawing/2014/main" id="{372A1064-C8BB-D543-9391-92A591A21263}"/>
              </a:ext>
            </a:extLst>
          </p:cNvPr>
          <p:cNvSpPr txBox="1"/>
          <p:nvPr/>
        </p:nvSpPr>
        <p:spPr>
          <a:xfrm>
            <a:off x="429025" y="2022902"/>
            <a:ext cx="7743246" cy="4247317"/>
          </a:xfrm>
          <a:prstGeom prst="rect">
            <a:avLst/>
          </a:prstGeom>
          <a:noFill/>
        </p:spPr>
        <p:txBody>
          <a:bodyPr wrap="square">
            <a:spAutoFit/>
          </a:bodyPr>
          <a:lstStyle/>
          <a:p>
            <a:pPr marR="254635" indent="449580"/>
            <a:r>
              <a:rPr lang="ru-RU" sz="1800" dirty="0">
                <a:solidFill>
                  <a:srgbClr val="000000"/>
                </a:solidFill>
                <a:latin typeface="Arial" panose="020B0604020202020204" pitchFamily="34" charset="0"/>
                <a:ea typeface="Times New Roman" panose="02020603050405020304" pitchFamily="18" charset="0"/>
              </a:rPr>
              <a:t>Закупка </a:t>
            </a:r>
            <a:r>
              <a:rPr lang="ru-RU" sz="1800" dirty="0">
                <a:solidFill>
                  <a:srgbClr val="000000"/>
                </a:solidFill>
                <a:effectLst/>
                <a:latin typeface="Arial" panose="020B0604020202020204" pitchFamily="34" charset="0"/>
                <a:ea typeface="Times New Roman" panose="02020603050405020304" pitchFamily="18" charset="0"/>
              </a:rPr>
              <a:t>лекарственных препаратов сверх Перечня ЖНВЛП в форме электронного запроса котировок законна </a:t>
            </a:r>
            <a:r>
              <a:rPr lang="ru-RU" sz="1800" b="1" dirty="0">
                <a:solidFill>
                  <a:srgbClr val="000000"/>
                </a:solidFill>
                <a:effectLst/>
                <a:latin typeface="Arial" panose="020B0604020202020204" pitchFamily="34" charset="0"/>
                <a:ea typeface="Times New Roman" panose="02020603050405020304" pitchFamily="18" charset="0"/>
              </a:rPr>
              <a:t>при условии:</a:t>
            </a:r>
            <a:endParaRPr lang="ru-RU" sz="1800" dirty="0">
              <a:effectLst/>
              <a:latin typeface="Times New Roman" panose="02020603050405020304" pitchFamily="18" charset="0"/>
              <a:ea typeface="Times New Roman" panose="02020603050405020304" pitchFamily="18" charset="0"/>
            </a:endParaRPr>
          </a:p>
          <a:p>
            <a:pPr marR="254635" indent="449580"/>
            <a:r>
              <a:rPr lang="ru-RU" sz="1800" b="1" dirty="0">
                <a:solidFill>
                  <a:srgbClr val="000000"/>
                </a:solidFill>
                <a:effectLst/>
                <a:latin typeface="Arial" panose="020B0604020202020204" pitchFamily="34" charset="0"/>
                <a:ea typeface="Times New Roman" panose="02020603050405020304" pitchFamily="18" charset="0"/>
              </a:rPr>
              <a:t>- наличия в медицинской документации пациента протокола решения врачебной комиссии;</a:t>
            </a:r>
            <a:endParaRPr lang="ru-RU" sz="1800" dirty="0">
              <a:effectLst/>
              <a:latin typeface="Times New Roman" panose="02020603050405020304" pitchFamily="18" charset="0"/>
              <a:ea typeface="Times New Roman" panose="02020603050405020304" pitchFamily="18" charset="0"/>
            </a:endParaRPr>
          </a:p>
          <a:p>
            <a:pPr marR="254635" indent="449580"/>
            <a:r>
              <a:rPr lang="ru-RU" sz="1800" b="1" dirty="0">
                <a:solidFill>
                  <a:srgbClr val="000000"/>
                </a:solidFill>
                <a:effectLst/>
                <a:latin typeface="Arial" panose="020B0604020202020204" pitchFamily="34" charset="0"/>
                <a:ea typeface="Times New Roman" panose="02020603050405020304" pitchFamily="18" charset="0"/>
              </a:rPr>
              <a:t>- отражения такого решения в журнале принятых на заседании врачебной комиссии решений.</a:t>
            </a:r>
            <a:endParaRPr lang="ru-RU" sz="1800" dirty="0">
              <a:effectLst/>
              <a:latin typeface="Times New Roman" panose="02020603050405020304" pitchFamily="18" charset="0"/>
              <a:ea typeface="Times New Roman" panose="02020603050405020304" pitchFamily="18" charset="0"/>
            </a:endParaRPr>
          </a:p>
          <a:p>
            <a:pPr marR="254635" indent="449580"/>
            <a:r>
              <a:rPr lang="ru-RU" sz="1800" dirty="0">
                <a:solidFill>
                  <a:srgbClr val="000000"/>
                </a:solidFill>
                <a:effectLst/>
                <a:latin typeface="Arial" panose="020B0604020202020204" pitchFamily="34" charset="0"/>
                <a:ea typeface="Times New Roman" panose="02020603050405020304" pitchFamily="18" charset="0"/>
              </a:rPr>
              <a:t>В силу ч.2 ст.103 поименованного закона, в реестр контрактов, заключенных заказчиками, включается, в частности:</a:t>
            </a:r>
            <a:endParaRPr lang="ru-RU" sz="1800" dirty="0">
              <a:effectLst/>
              <a:latin typeface="Times New Roman" panose="02020603050405020304" pitchFamily="18" charset="0"/>
              <a:ea typeface="Times New Roman" panose="02020603050405020304" pitchFamily="18" charset="0"/>
            </a:endParaRPr>
          </a:p>
          <a:p>
            <a:pPr marR="254635" indent="449580"/>
            <a:r>
              <a:rPr lang="ru-RU" sz="1800" dirty="0">
                <a:solidFill>
                  <a:srgbClr val="000000"/>
                </a:solidFill>
                <a:effectLst/>
                <a:latin typeface="Arial" panose="020B0604020202020204" pitchFamily="34" charset="0"/>
                <a:ea typeface="Times New Roman" panose="02020603050405020304" pitchFamily="18" charset="0"/>
              </a:rPr>
              <a:t>14) решение врачебной комиссии, предусмотренное </a:t>
            </a:r>
            <a:r>
              <a:rPr lang="ru-RU" sz="1800" u="none" strike="noStrike" dirty="0">
                <a:solidFill>
                  <a:srgbClr val="000000"/>
                </a:solidFill>
                <a:effectLst/>
                <a:latin typeface="Arial" panose="020B0604020202020204" pitchFamily="34" charset="0"/>
                <a:ea typeface="Times New Roman" panose="02020603050405020304" pitchFamily="18" charset="0"/>
                <a:hlinkClick r:id="rId3"/>
              </a:rPr>
              <a:t>подпунктом "г" пункта 2 части 10 статьи 24</a:t>
            </a:r>
            <a:r>
              <a:rPr lang="ru-RU" sz="1800" dirty="0">
                <a:solidFill>
                  <a:srgbClr val="000000"/>
                </a:solidFill>
                <a:effectLst/>
                <a:latin typeface="Arial" panose="020B0604020202020204" pitchFamily="34" charset="0"/>
                <a:ea typeface="Times New Roman" panose="02020603050405020304" pitchFamily="18" charset="0"/>
              </a:rPr>
              <a:t>, </a:t>
            </a:r>
            <a:r>
              <a:rPr lang="ru-RU" sz="1800" u="none" strike="noStrike" dirty="0">
                <a:solidFill>
                  <a:srgbClr val="000000"/>
                </a:solidFill>
                <a:effectLst/>
                <a:latin typeface="Arial" panose="020B0604020202020204" pitchFamily="34" charset="0"/>
                <a:ea typeface="Times New Roman" panose="02020603050405020304" pitchFamily="18" charset="0"/>
                <a:hlinkClick r:id="rId4"/>
              </a:rPr>
              <a:t>подпунктом "г" пункта 1 части 1 статьи 33</a:t>
            </a:r>
            <a:r>
              <a:rPr lang="ru-RU" sz="1800" dirty="0">
                <a:solidFill>
                  <a:srgbClr val="000000"/>
                </a:solidFill>
                <a:effectLst/>
                <a:latin typeface="Arial" panose="020B0604020202020204" pitchFamily="34" charset="0"/>
                <a:ea typeface="Times New Roman" panose="02020603050405020304" pitchFamily="18" charset="0"/>
              </a:rPr>
              <a:t> [последняя норма не применима к лекарственным препаратам] и </a:t>
            </a:r>
            <a:r>
              <a:rPr lang="ru-RU" sz="1800" u="none" strike="noStrike" dirty="0">
                <a:solidFill>
                  <a:srgbClr val="000000"/>
                </a:solidFill>
                <a:effectLst/>
                <a:latin typeface="Arial" panose="020B0604020202020204" pitchFamily="34" charset="0"/>
                <a:ea typeface="Times New Roman" panose="02020603050405020304" pitchFamily="18" charset="0"/>
                <a:hlinkClick r:id="rId5"/>
              </a:rPr>
              <a:t>пунктом 28 части 1 статьи 93</a:t>
            </a:r>
            <a:r>
              <a:rPr lang="ru-RU" sz="1800" dirty="0">
                <a:solidFill>
                  <a:srgbClr val="000000"/>
                </a:solidFill>
                <a:effectLst/>
                <a:latin typeface="Arial" panose="020B0604020202020204" pitchFamily="34" charset="0"/>
                <a:ea typeface="Times New Roman" panose="02020603050405020304" pitchFamily="18" charset="0"/>
              </a:rPr>
              <a:t> настоящего Федерального закона, с обеспечением предусмотренного законодательством РФ в области персональных данных обезличивания персональных данных.</a:t>
            </a:r>
            <a:endParaRPr lang="ru-RU"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3609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01E0704A-3176-9340-A6E8-4F4B6C051EAB}"/>
              </a:ext>
            </a:extLst>
          </p:cNvPr>
          <p:cNvSpPr/>
          <p:nvPr/>
        </p:nvSpPr>
        <p:spPr>
          <a:xfrm>
            <a:off x="-2720" y="4362994"/>
            <a:ext cx="8277446" cy="2804724"/>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36" name="Rectangle 7">
            <a:extLst>
              <a:ext uri="{FF2B5EF4-FFF2-40B4-BE49-F238E27FC236}">
                <a16:creationId xmlns:a16="http://schemas.microsoft.com/office/drawing/2014/main" id="{805FBE02-D091-BE45-AE37-0C81F2712BD3}"/>
              </a:ext>
            </a:extLst>
          </p:cNvPr>
          <p:cNvSpPr/>
          <p:nvPr/>
        </p:nvSpPr>
        <p:spPr>
          <a:xfrm>
            <a:off x="0" y="165921"/>
            <a:ext cx="13442950"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Рамка 6">
            <a:extLst>
              <a:ext uri="{FF2B5EF4-FFF2-40B4-BE49-F238E27FC236}">
                <a16:creationId xmlns:a16="http://schemas.microsoft.com/office/drawing/2014/main" id="{D1426426-9B73-7649-9881-E063FEABB6B5}"/>
              </a:ext>
            </a:extLst>
          </p:cNvPr>
          <p:cNvSpPr/>
          <p:nvPr/>
        </p:nvSpPr>
        <p:spPr>
          <a:xfrm>
            <a:off x="0" y="1014046"/>
            <a:ext cx="8277445" cy="6547217"/>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Заголовок 1"/>
          <p:cNvSpPr txBox="1">
            <a:spLocks/>
          </p:cNvSpPr>
          <p:nvPr/>
        </p:nvSpPr>
        <p:spPr>
          <a:xfrm>
            <a:off x="171452" y="1234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endParaRPr lang="ru-RU" dirty="0">
              <a:solidFill>
                <a:srgbClr val="FFFF00"/>
              </a:solidFill>
              <a:highlight>
                <a:srgbClr val="FF0000"/>
              </a:highlight>
              <a:latin typeface="Corbel" panose="020B0503020204020204" pitchFamily="34" charset="0"/>
            </a:endParaRPr>
          </a:p>
        </p:txBody>
      </p:sp>
      <p:pic>
        <p:nvPicPr>
          <p:cNvPr id="28" name="Рисунок 27">
            <a:extLst>
              <a:ext uri="{FF2B5EF4-FFF2-40B4-BE49-F238E27FC236}">
                <a16:creationId xmlns:a16="http://schemas.microsoft.com/office/drawing/2014/main" id="{7EAFD5E0-B7BB-1343-854C-1C0F6DAEE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836" y="6678437"/>
            <a:ext cx="685137" cy="701070"/>
          </a:xfrm>
          <a:prstGeom prst="rect">
            <a:avLst/>
          </a:prstGeom>
        </p:spPr>
      </p:pic>
      <p:sp>
        <p:nvSpPr>
          <p:cNvPr id="8" name="Заголовок 1">
            <a:extLst>
              <a:ext uri="{FF2B5EF4-FFF2-40B4-BE49-F238E27FC236}">
                <a16:creationId xmlns:a16="http://schemas.microsoft.com/office/drawing/2014/main" id="{7E4B9C9B-F91E-6A49-B68E-307A6B8FC865}"/>
              </a:ext>
            </a:extLst>
          </p:cNvPr>
          <p:cNvSpPr txBox="1">
            <a:spLocks/>
          </p:cNvSpPr>
          <p:nvPr/>
        </p:nvSpPr>
        <p:spPr>
          <a:xfrm>
            <a:off x="323852" y="275876"/>
            <a:ext cx="9917428"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sz="1800" dirty="0">
                <a:solidFill>
                  <a:srgbClr val="FFFF00"/>
                </a:solidFill>
                <a:latin typeface="Corbel" panose="020B0503020204020204" pitchFamily="34" charset="0"/>
              </a:rPr>
              <a:t>Федеральный закон от 05.04.2013 </a:t>
            </a:r>
            <a:r>
              <a:rPr lang="en" sz="1800" dirty="0">
                <a:solidFill>
                  <a:srgbClr val="FFFF00"/>
                </a:solidFill>
                <a:latin typeface="Corbel" panose="020B0503020204020204" pitchFamily="34" charset="0"/>
              </a:rPr>
              <a:t>N 44-</a:t>
            </a:r>
            <a:r>
              <a:rPr lang="ru-RU" sz="1800" dirty="0">
                <a:solidFill>
                  <a:srgbClr val="FFFF00"/>
                </a:solidFill>
                <a:latin typeface="Corbel" panose="020B0503020204020204" pitchFamily="34" charset="0"/>
              </a:rPr>
              <a:t>ФЗ (ред. от 08.08.2024) "О контрактной системе в сфере закупок товаров, работ, услуг для обеспечения государственных и муниципальных нужд" </a:t>
            </a:r>
            <a:endParaRPr lang="ru-RU" sz="1800" dirty="0">
              <a:solidFill>
                <a:srgbClr val="FFFF00"/>
              </a:solidFill>
              <a:highlight>
                <a:srgbClr val="FF0000"/>
              </a:highlight>
              <a:latin typeface="Corbel" panose="020B0503020204020204" pitchFamily="34" charset="0"/>
            </a:endParaRPr>
          </a:p>
        </p:txBody>
      </p:sp>
      <p:sp>
        <p:nvSpPr>
          <p:cNvPr id="9" name="TextBox 8">
            <a:extLst>
              <a:ext uri="{FF2B5EF4-FFF2-40B4-BE49-F238E27FC236}">
                <a16:creationId xmlns:a16="http://schemas.microsoft.com/office/drawing/2014/main" id="{372A1064-C8BB-D543-9391-92A591A21263}"/>
              </a:ext>
            </a:extLst>
          </p:cNvPr>
          <p:cNvSpPr txBox="1"/>
          <p:nvPr/>
        </p:nvSpPr>
        <p:spPr>
          <a:xfrm>
            <a:off x="323853" y="1056000"/>
            <a:ext cx="7827370" cy="6463308"/>
          </a:xfrm>
          <a:prstGeom prst="rect">
            <a:avLst/>
          </a:prstGeom>
          <a:noFill/>
        </p:spPr>
        <p:txBody>
          <a:bodyPr wrap="square">
            <a:spAutoFit/>
          </a:bodyPr>
          <a:lstStyle/>
          <a:p>
            <a:pPr marR="254635" indent="449580"/>
            <a:r>
              <a:rPr lang="ru-RU" sz="1800" dirty="0">
                <a:solidFill>
                  <a:srgbClr val="000000"/>
                </a:solidFill>
                <a:latin typeface="Arial" panose="020B0604020202020204" pitchFamily="34" charset="0"/>
                <a:ea typeface="Times New Roman" panose="02020603050405020304" pitchFamily="18" charset="0"/>
              </a:rPr>
              <a:t>Помимо права проведения электронного запроса котировок, как это следует из ч.6 ст.24 Федерального закона </a:t>
            </a:r>
            <a:r>
              <a:rPr lang="en" sz="1800" dirty="0">
                <a:solidFill>
                  <a:srgbClr val="000000"/>
                </a:solidFill>
                <a:latin typeface="Arial" panose="020B0604020202020204" pitchFamily="34" charset="0"/>
                <a:ea typeface="Times New Roman" panose="02020603050405020304" pitchFamily="18" charset="0"/>
              </a:rPr>
              <a:t>N 44-</a:t>
            </a:r>
            <a:r>
              <a:rPr lang="ru-RU" sz="1800" dirty="0">
                <a:solidFill>
                  <a:srgbClr val="000000"/>
                </a:solidFill>
                <a:latin typeface="Arial" panose="020B0604020202020204" pitchFamily="34" charset="0"/>
                <a:ea typeface="Times New Roman" panose="02020603050405020304" pitchFamily="18" charset="0"/>
              </a:rPr>
              <a:t>ФЗ, заказчик, за исключением случаев осуществления закупки товаров, работ, услуг путем проведения электронного запроса котировок либо закупки у единственного поставщика (подрядчика, исполнителя), обязан осуществлять закупки товаров, работ, услуг, включенных в перечень, установленный Правительством Российской Федерации, либо в дополнительный перечень, установленный высшим исполнительным органом субъекта Российской Федерации при осуществлении закупок товаров, работ, услуг для обеспечения нужд субъекта РФ путем проведения аукционов.</a:t>
            </a:r>
          </a:p>
          <a:p>
            <a:pPr marR="254635" indent="449580"/>
            <a:endParaRPr lang="ru-RU" sz="1800" dirty="0">
              <a:solidFill>
                <a:srgbClr val="000000"/>
              </a:solidFill>
              <a:latin typeface="Arial" panose="020B0604020202020204" pitchFamily="34" charset="0"/>
              <a:ea typeface="Times New Roman" panose="02020603050405020304" pitchFamily="18" charset="0"/>
            </a:endParaRPr>
          </a:p>
          <a:p>
            <a:pPr marR="254635" indent="449580"/>
            <a:r>
              <a:rPr lang="ru-RU" sz="1800" dirty="0">
                <a:solidFill>
                  <a:srgbClr val="000000"/>
                </a:solidFill>
                <a:latin typeface="Arial" panose="020B0604020202020204" pitchFamily="34" charset="0"/>
                <a:ea typeface="Times New Roman" panose="02020603050405020304" pitchFamily="18" charset="0"/>
              </a:rPr>
              <a:t>Распоряжением Правительства РФ от 21.03.2016 </a:t>
            </a:r>
            <a:r>
              <a:rPr lang="en" sz="1800" dirty="0">
                <a:solidFill>
                  <a:srgbClr val="000000"/>
                </a:solidFill>
                <a:latin typeface="Arial" panose="020B0604020202020204" pitchFamily="34" charset="0"/>
                <a:ea typeface="Times New Roman" panose="02020603050405020304" pitchFamily="18" charset="0"/>
              </a:rPr>
              <a:t>N 471-</a:t>
            </a:r>
            <a:r>
              <a:rPr lang="ru-RU" sz="1800" dirty="0">
                <a:solidFill>
                  <a:srgbClr val="000000"/>
                </a:solidFill>
                <a:latin typeface="Arial" panose="020B0604020202020204" pitchFamily="34" charset="0"/>
                <a:ea typeface="Times New Roman" panose="02020603050405020304" pitchFamily="18" charset="0"/>
              </a:rPr>
              <a:t>р (ред. от 31.10.2022) «О перечне товаров, работ, услуг, в случае осуществления закупок которых заказчик обязан проводить аукцион в электронной форме (электронный аукцион)» средства лекарственные и материалы, применяемые в медицинских целях, в частности, отнесены к Перечню товаров, работ, услуг, в случае осуществления закупок которых заказчик обязан проводить аукционы. При этом ограничений для лекарственных препаратов, не включенных в Перечень ЖНВЛП, Правительство РФ в рамках делегированных ему законом полномочий не предусмотрело.</a:t>
            </a:r>
          </a:p>
          <a:p>
            <a:pPr marR="254635" indent="449580"/>
            <a:endParaRPr lang="ru-RU" sz="1800" dirty="0">
              <a:solidFill>
                <a:srgbClr val="000000"/>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103318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7">
            <a:extLst>
              <a:ext uri="{FF2B5EF4-FFF2-40B4-BE49-F238E27FC236}">
                <a16:creationId xmlns:a16="http://schemas.microsoft.com/office/drawing/2014/main" id="{805FBE02-D091-BE45-AE37-0C81F2712BD3}"/>
              </a:ext>
            </a:extLst>
          </p:cNvPr>
          <p:cNvSpPr/>
          <p:nvPr/>
        </p:nvSpPr>
        <p:spPr>
          <a:xfrm>
            <a:off x="0" y="165921"/>
            <a:ext cx="13442950"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Рамка 6">
            <a:extLst>
              <a:ext uri="{FF2B5EF4-FFF2-40B4-BE49-F238E27FC236}">
                <a16:creationId xmlns:a16="http://schemas.microsoft.com/office/drawing/2014/main" id="{D1426426-9B73-7649-9881-E063FEABB6B5}"/>
              </a:ext>
            </a:extLst>
          </p:cNvPr>
          <p:cNvSpPr/>
          <p:nvPr/>
        </p:nvSpPr>
        <p:spPr>
          <a:xfrm>
            <a:off x="171452" y="1014046"/>
            <a:ext cx="8105993" cy="6547217"/>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Заголовок 1"/>
          <p:cNvSpPr txBox="1">
            <a:spLocks/>
          </p:cNvSpPr>
          <p:nvPr/>
        </p:nvSpPr>
        <p:spPr>
          <a:xfrm>
            <a:off x="171452" y="1234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endParaRPr lang="ru-RU" dirty="0">
              <a:solidFill>
                <a:srgbClr val="FFFF00"/>
              </a:solidFill>
              <a:highlight>
                <a:srgbClr val="FF0000"/>
              </a:highlight>
              <a:latin typeface="Corbel" panose="020B0503020204020204" pitchFamily="34" charset="0"/>
            </a:endParaRPr>
          </a:p>
        </p:txBody>
      </p:sp>
      <p:pic>
        <p:nvPicPr>
          <p:cNvPr id="28" name="Рисунок 27">
            <a:extLst>
              <a:ext uri="{FF2B5EF4-FFF2-40B4-BE49-F238E27FC236}">
                <a16:creationId xmlns:a16="http://schemas.microsoft.com/office/drawing/2014/main" id="{7EAFD5E0-B7BB-1343-854C-1C0F6DAEE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836" y="6678437"/>
            <a:ext cx="685137" cy="701070"/>
          </a:xfrm>
          <a:prstGeom prst="rect">
            <a:avLst/>
          </a:prstGeom>
        </p:spPr>
      </p:pic>
      <p:sp>
        <p:nvSpPr>
          <p:cNvPr id="8" name="Заголовок 1">
            <a:extLst>
              <a:ext uri="{FF2B5EF4-FFF2-40B4-BE49-F238E27FC236}">
                <a16:creationId xmlns:a16="http://schemas.microsoft.com/office/drawing/2014/main" id="{7E4B9C9B-F91E-6A49-B68E-307A6B8FC865}"/>
              </a:ext>
            </a:extLst>
          </p:cNvPr>
          <p:cNvSpPr txBox="1">
            <a:spLocks/>
          </p:cNvSpPr>
          <p:nvPr/>
        </p:nvSpPr>
        <p:spPr>
          <a:xfrm>
            <a:off x="323852" y="275876"/>
            <a:ext cx="9917428"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sz="1800" dirty="0">
                <a:solidFill>
                  <a:srgbClr val="FFFF00"/>
                </a:solidFill>
                <a:latin typeface="Corbel" panose="020B0503020204020204" pitchFamily="34" charset="0"/>
              </a:rPr>
              <a:t>Федеральный закон от 05.04.2013 </a:t>
            </a:r>
            <a:r>
              <a:rPr lang="en" sz="1800" dirty="0">
                <a:solidFill>
                  <a:srgbClr val="FFFF00"/>
                </a:solidFill>
                <a:latin typeface="Corbel" panose="020B0503020204020204" pitchFamily="34" charset="0"/>
              </a:rPr>
              <a:t>N 44-</a:t>
            </a:r>
            <a:r>
              <a:rPr lang="ru-RU" sz="1800" dirty="0">
                <a:solidFill>
                  <a:srgbClr val="FFFF00"/>
                </a:solidFill>
                <a:latin typeface="Corbel" panose="020B0503020204020204" pitchFamily="34" charset="0"/>
              </a:rPr>
              <a:t>ФЗ (ред. от 08.08.2024) "О контрактной системе в сфере закупок товаров, работ, услуг для обеспечения государственных и муниципальных нужд" </a:t>
            </a:r>
            <a:endParaRPr lang="ru-RU" sz="1800" dirty="0">
              <a:solidFill>
                <a:srgbClr val="FFFF00"/>
              </a:solidFill>
              <a:highlight>
                <a:srgbClr val="FF0000"/>
              </a:highlight>
              <a:latin typeface="Corbel" panose="020B0503020204020204" pitchFamily="34" charset="0"/>
            </a:endParaRPr>
          </a:p>
        </p:txBody>
      </p:sp>
      <p:sp>
        <p:nvSpPr>
          <p:cNvPr id="10" name="TextBox 9">
            <a:extLst>
              <a:ext uri="{FF2B5EF4-FFF2-40B4-BE49-F238E27FC236}">
                <a16:creationId xmlns:a16="http://schemas.microsoft.com/office/drawing/2014/main" id="{292A10BD-2BE0-9F41-933E-A9C7B3462EA5}"/>
              </a:ext>
            </a:extLst>
          </p:cNvPr>
          <p:cNvSpPr txBox="1"/>
          <p:nvPr/>
        </p:nvSpPr>
        <p:spPr>
          <a:xfrm>
            <a:off x="323851" y="1530459"/>
            <a:ext cx="7487737" cy="4401205"/>
          </a:xfrm>
          <a:prstGeom prst="rect">
            <a:avLst/>
          </a:prstGeom>
          <a:noFill/>
        </p:spPr>
        <p:txBody>
          <a:bodyPr wrap="square">
            <a:spAutoFit/>
          </a:bodyPr>
          <a:lstStyle/>
          <a:p>
            <a:pPr marR="254635" indent="449580" algn="just"/>
            <a:r>
              <a:rPr lang="ru-RU" sz="2000" b="1" dirty="0">
                <a:solidFill>
                  <a:srgbClr val="000000"/>
                </a:solidFill>
                <a:effectLst/>
                <a:latin typeface="Arial" panose="020B0604020202020204" pitchFamily="34" charset="0"/>
                <a:ea typeface="Times New Roman" panose="02020603050405020304" pitchFamily="18" charset="0"/>
              </a:rPr>
              <a:t>Требований о наличии протокола врачебной комиссии при формировании извещения, документации и закупке, размещении информации в реестре контрактов, в условиях проведения электронного аукциона нет,</a:t>
            </a:r>
            <a:r>
              <a:rPr lang="ru-RU" sz="2000" dirty="0">
                <a:solidFill>
                  <a:srgbClr val="000000"/>
                </a:solidFill>
                <a:effectLst/>
                <a:latin typeface="Arial" panose="020B0604020202020204" pitchFamily="34" charset="0"/>
                <a:ea typeface="Times New Roman" panose="02020603050405020304" pitchFamily="18" charset="0"/>
              </a:rPr>
              <a:t> как нет и ограничений к закупке лекарственных препаратов, не входящих в Перечень ЖНВЛП для неограниченного пациентов (т.е. до решения врачебной комиссии).</a:t>
            </a:r>
            <a:endParaRPr lang="ru-RU" sz="2000" dirty="0">
              <a:effectLst/>
              <a:latin typeface="Times New Roman" panose="02020603050405020304" pitchFamily="18" charset="0"/>
              <a:ea typeface="Times New Roman" panose="02020603050405020304" pitchFamily="18" charset="0"/>
            </a:endParaRPr>
          </a:p>
          <a:p>
            <a:pPr marR="254635" indent="449580" algn="just"/>
            <a:r>
              <a:rPr lang="ru-RU" sz="2000" dirty="0">
                <a:solidFill>
                  <a:srgbClr val="000000"/>
                </a:solidFill>
                <a:effectLst/>
                <a:latin typeface="Arial" panose="020B0604020202020204" pitchFamily="34" charset="0"/>
                <a:ea typeface="Times New Roman" panose="02020603050405020304" pitchFamily="18" charset="0"/>
              </a:rPr>
              <a:t>Постановление Правительства РФ от 15.11.2017 </a:t>
            </a:r>
            <a:r>
              <a:rPr lang="ru-RU" sz="2000" dirty="0" err="1">
                <a:solidFill>
                  <a:srgbClr val="000000"/>
                </a:solidFill>
                <a:effectLst/>
                <a:latin typeface="Arial" panose="020B0604020202020204" pitchFamily="34" charset="0"/>
                <a:ea typeface="Times New Roman" panose="02020603050405020304" pitchFamily="18" charset="0"/>
              </a:rPr>
              <a:t>N</a:t>
            </a:r>
            <a:r>
              <a:rPr lang="ru-RU" sz="2000" dirty="0">
                <a:solidFill>
                  <a:srgbClr val="000000"/>
                </a:solidFill>
                <a:effectLst/>
                <a:latin typeface="Arial" panose="020B0604020202020204" pitchFamily="34" charset="0"/>
                <a:ea typeface="Times New Roman" panose="02020603050405020304" pitchFamily="18" charset="0"/>
              </a:rPr>
              <a:t> 1380 (ред. от 01.12.2021) "Об особенностях описания лекарственных препаратов для медицинского применения, являющихся объектом закупки для обеспечения государственных и муниципальных нужд" особых указаний для препаратов сверх Перечня ЖНВЛП не содержит.</a:t>
            </a:r>
            <a:endParaRPr lang="ru-RU"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2392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7FBCC-9F08-DB0F-59EB-7ACE112E9B5F}"/>
            </a:ext>
          </a:extLst>
        </p:cNvPr>
        <p:cNvGrpSpPr/>
        <p:nvPr/>
      </p:nvGrpSpPr>
      <p:grpSpPr>
        <a:xfrm>
          <a:off x="0" y="0"/>
          <a:ext cx="0" cy="0"/>
          <a:chOff x="0" y="0"/>
          <a:chExt cx="0" cy="0"/>
        </a:xfrm>
      </p:grpSpPr>
      <p:sp>
        <p:nvSpPr>
          <p:cNvPr id="36" name="Rectangle 7">
            <a:extLst>
              <a:ext uri="{FF2B5EF4-FFF2-40B4-BE49-F238E27FC236}">
                <a16:creationId xmlns:a16="http://schemas.microsoft.com/office/drawing/2014/main" id="{D540DFCC-B1BD-4CB7-CC43-E61F3E819F06}"/>
              </a:ext>
            </a:extLst>
          </p:cNvPr>
          <p:cNvSpPr/>
          <p:nvPr/>
        </p:nvSpPr>
        <p:spPr>
          <a:xfrm>
            <a:off x="0" y="165921"/>
            <a:ext cx="13442950"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3" name="Заголовок 1">
            <a:extLst>
              <a:ext uri="{FF2B5EF4-FFF2-40B4-BE49-F238E27FC236}">
                <a16:creationId xmlns:a16="http://schemas.microsoft.com/office/drawing/2014/main" id="{663F148D-2B16-C5A8-5E6E-B87DEF0ACDA0}"/>
              </a:ext>
            </a:extLst>
          </p:cNvPr>
          <p:cNvSpPr txBox="1">
            <a:spLocks/>
          </p:cNvSpPr>
          <p:nvPr/>
        </p:nvSpPr>
        <p:spPr>
          <a:xfrm>
            <a:off x="171452" y="1234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endParaRPr lang="ru-RU" dirty="0">
              <a:solidFill>
                <a:srgbClr val="FFFF00"/>
              </a:solidFill>
              <a:highlight>
                <a:srgbClr val="FF0000"/>
              </a:highlight>
              <a:latin typeface="Corbel" panose="020B0503020204020204" pitchFamily="34" charset="0"/>
            </a:endParaRPr>
          </a:p>
        </p:txBody>
      </p:sp>
      <p:sp>
        <p:nvSpPr>
          <p:cNvPr id="10" name="TextBox 9">
            <a:extLst>
              <a:ext uri="{FF2B5EF4-FFF2-40B4-BE49-F238E27FC236}">
                <a16:creationId xmlns:a16="http://schemas.microsoft.com/office/drawing/2014/main" id="{9926575B-7921-D5CF-2B76-A54BC495AAD6}"/>
              </a:ext>
            </a:extLst>
          </p:cNvPr>
          <p:cNvSpPr txBox="1"/>
          <p:nvPr/>
        </p:nvSpPr>
        <p:spPr>
          <a:xfrm>
            <a:off x="19054" y="346268"/>
            <a:ext cx="7953595" cy="1415772"/>
          </a:xfrm>
          <a:prstGeom prst="rect">
            <a:avLst/>
          </a:prstGeom>
          <a:noFill/>
        </p:spPr>
        <p:txBody>
          <a:bodyPr wrap="square">
            <a:spAutoFit/>
          </a:bodyPr>
          <a:lstStyle/>
          <a:p>
            <a:pPr marR="254635"/>
            <a:r>
              <a:rPr lang="ru-RU" dirty="0">
                <a:solidFill>
                  <a:srgbClr val="FFFF00"/>
                </a:solidFill>
                <a:effectLst/>
                <a:latin typeface="Arial" panose="020B0604020202020204" pitchFamily="34" charset="0"/>
                <a:ea typeface="Times New Roman" panose="02020603050405020304" pitchFamily="18" charset="0"/>
              </a:rPr>
              <a:t>        </a:t>
            </a:r>
            <a:r>
              <a:rPr lang="ru-RU" sz="2800" b="1" dirty="0">
                <a:solidFill>
                  <a:srgbClr val="FFFF00"/>
                </a:solidFill>
                <a:effectLst/>
                <a:latin typeface="Arial" panose="020B0604020202020204" pitchFamily="34" charset="0"/>
                <a:ea typeface="Times New Roman" panose="02020603050405020304" pitchFamily="18" charset="0"/>
              </a:rPr>
              <a:t>Выводы:</a:t>
            </a:r>
          </a:p>
          <a:p>
            <a:pPr marR="254635"/>
            <a:endParaRPr lang="ru-RU" dirty="0">
              <a:solidFill>
                <a:srgbClr val="FFFF00"/>
              </a:solidFill>
              <a:latin typeface="Arial" panose="020B0604020202020204" pitchFamily="34" charset="0"/>
              <a:ea typeface="Times New Roman" panose="02020603050405020304" pitchFamily="18" charset="0"/>
            </a:endParaRPr>
          </a:p>
          <a:p>
            <a:pPr marR="254635"/>
            <a:endParaRPr lang="ru-RU" dirty="0">
              <a:solidFill>
                <a:srgbClr val="FFFF00"/>
              </a:solidFill>
              <a:effectLst/>
              <a:latin typeface="Arial" panose="020B0604020202020204" pitchFamily="34" charset="0"/>
              <a:ea typeface="Times New Roman" panose="02020603050405020304" pitchFamily="18" charset="0"/>
            </a:endParaRPr>
          </a:p>
          <a:p>
            <a:pPr marR="254635" algn="just"/>
            <a:endParaRPr lang="ru-RU" sz="1800" dirty="0">
              <a:solidFill>
                <a:srgbClr val="FFFF00"/>
              </a:solidFill>
              <a:effectLst/>
              <a:latin typeface="Arial" panose="020B0604020202020204" pitchFamily="34" charset="0"/>
              <a:ea typeface="Times New Roman" panose="02020603050405020304" pitchFamily="18" charset="0"/>
            </a:endParaRPr>
          </a:p>
        </p:txBody>
      </p:sp>
      <p:sp>
        <p:nvSpPr>
          <p:cNvPr id="4" name="TextBox 3">
            <a:extLst>
              <a:ext uri="{FF2B5EF4-FFF2-40B4-BE49-F238E27FC236}">
                <a16:creationId xmlns:a16="http://schemas.microsoft.com/office/drawing/2014/main" id="{83269043-0F2B-C08F-449D-1CD88719EDD6}"/>
              </a:ext>
            </a:extLst>
          </p:cNvPr>
          <p:cNvSpPr txBox="1"/>
          <p:nvPr/>
        </p:nvSpPr>
        <p:spPr>
          <a:xfrm>
            <a:off x="633025" y="1151948"/>
            <a:ext cx="6725652" cy="5909310"/>
          </a:xfrm>
          <a:prstGeom prst="rect">
            <a:avLst/>
          </a:prstGeom>
          <a:noFill/>
        </p:spPr>
        <p:txBody>
          <a:bodyPr wrap="square">
            <a:spAutoFit/>
          </a:bodyPr>
          <a:lstStyle/>
          <a:p>
            <a:pPr algn="l">
              <a:buNone/>
            </a:pPr>
            <a:r>
              <a:rPr lang="ru-RU" sz="1800" b="0" i="0" u="none" strike="noStrike" dirty="0">
                <a:solidFill>
                  <a:srgbClr val="262626"/>
                </a:solidFill>
                <a:effectLst/>
                <a:latin typeface="Calibri" panose="020F0502020204030204" pitchFamily="34" charset="0"/>
              </a:rPr>
              <a:t>Правовая возможность закупки лекарственных препаратов сверх Перечня ЖНВЛП за счет средств ОМС:</a:t>
            </a:r>
            <a:endParaRPr lang="ru-RU" sz="1800" b="0" i="0" u="none" strike="noStrike" dirty="0">
              <a:solidFill>
                <a:srgbClr val="313131"/>
              </a:solidFill>
              <a:effectLst/>
              <a:latin typeface="-apple-system"/>
            </a:endParaRPr>
          </a:p>
          <a:p>
            <a:pPr marL="678180" algn="l">
              <a:buNone/>
            </a:pPr>
            <a:r>
              <a:rPr lang="ru-RU" sz="1800" b="0" i="0" u="none" strike="noStrike" dirty="0">
                <a:solidFill>
                  <a:srgbClr val="313131"/>
                </a:solidFill>
                <a:effectLst/>
                <a:latin typeface="Aptos" panose="020B0004020202020204" pitchFamily="34" charset="0"/>
              </a:rPr>
              <a:t>1.</a:t>
            </a:r>
            <a:r>
              <a:rPr lang="ru-RU" sz="700" b="0" i="0" u="none" strike="noStrike" dirty="0">
                <a:solidFill>
                  <a:srgbClr val="313131"/>
                </a:solidFill>
                <a:effectLst/>
                <a:latin typeface="Times New Roman" panose="02020603050405020304" pitchFamily="18" charset="0"/>
              </a:rPr>
              <a:t>      </a:t>
            </a:r>
            <a:r>
              <a:rPr lang="ru-RU" sz="1800" b="0" i="0" u="none" strike="noStrike" dirty="0">
                <a:solidFill>
                  <a:srgbClr val="000000"/>
                </a:solidFill>
                <a:effectLst/>
                <a:latin typeface="Calibri" panose="020F0502020204030204" pitchFamily="34" charset="0"/>
              </a:rPr>
              <a:t>Назначение и </a:t>
            </a:r>
            <a:r>
              <a:rPr lang="ru-RU" sz="1800" b="0" i="0" u="none" strike="noStrike" dirty="0">
                <a:solidFill>
                  <a:srgbClr val="B13A73"/>
                </a:solidFill>
                <a:effectLst/>
                <a:latin typeface="Calibri" panose="020F0502020204030204" pitchFamily="34" charset="0"/>
              </a:rPr>
              <a:t>закупка лекарственных препаратов сверх Перечня ЖНВЛП не является нарушением</a:t>
            </a:r>
            <a:r>
              <a:rPr lang="ru-RU" sz="1800" b="0" i="0" u="none" strike="noStrike" dirty="0">
                <a:solidFill>
                  <a:srgbClr val="E27075"/>
                </a:solidFill>
                <a:effectLst/>
                <a:latin typeface="Calibri" panose="020F0502020204030204" pitchFamily="34" charset="0"/>
              </a:rPr>
              <a:t> </a:t>
            </a:r>
            <a:r>
              <a:rPr lang="ru-RU" sz="1800" b="0" i="0" u="none" strike="noStrike" dirty="0">
                <a:solidFill>
                  <a:srgbClr val="000000"/>
                </a:solidFill>
                <a:effectLst/>
                <a:latin typeface="Calibri" panose="020F0502020204030204" pitchFamily="34" charset="0"/>
              </a:rPr>
              <a:t>априори, если лекарственный препарат назначен по жизненным показаниям или индивидуальной непереносимости </a:t>
            </a:r>
            <a:r>
              <a:rPr lang="ru-RU" sz="1800" b="0" i="0" u="none" strike="noStrike" dirty="0">
                <a:solidFill>
                  <a:srgbClr val="B13A73"/>
                </a:solidFill>
                <a:effectLst/>
                <a:latin typeface="Calibri" panose="020F0502020204030204" pitchFamily="34" charset="0"/>
              </a:rPr>
              <a:t>(по решению врачебной комиссии).</a:t>
            </a:r>
            <a:endParaRPr lang="ru-RU" sz="1800" b="0" i="0" u="none" strike="noStrike" dirty="0">
              <a:solidFill>
                <a:srgbClr val="313131"/>
              </a:solidFill>
              <a:effectLst/>
              <a:latin typeface="-apple-system"/>
            </a:endParaRPr>
          </a:p>
          <a:p>
            <a:pPr marL="678180" algn="just">
              <a:buNone/>
            </a:pPr>
            <a:r>
              <a:rPr lang="ru-RU" sz="1800" b="0" i="0" u="none" strike="noStrike" dirty="0">
                <a:solidFill>
                  <a:srgbClr val="313131"/>
                </a:solidFill>
                <a:effectLst/>
                <a:latin typeface="Aptos" panose="020B0004020202020204" pitchFamily="34" charset="0"/>
              </a:rPr>
              <a:t>2.</a:t>
            </a:r>
            <a:r>
              <a:rPr lang="ru-RU" sz="700" b="0" i="0" u="none" strike="noStrike" dirty="0">
                <a:solidFill>
                  <a:srgbClr val="313131"/>
                </a:solidFill>
                <a:effectLst/>
                <a:latin typeface="Times New Roman" panose="02020603050405020304" pitchFamily="18" charset="0"/>
              </a:rPr>
              <a:t>      </a:t>
            </a:r>
            <a:r>
              <a:rPr lang="ru-RU" sz="1800" b="0" i="0" u="none" strike="noStrike" dirty="0">
                <a:solidFill>
                  <a:srgbClr val="000000"/>
                </a:solidFill>
                <a:effectLst/>
                <a:latin typeface="Calibri" panose="020F0502020204030204" pitchFamily="34" charset="0"/>
              </a:rPr>
              <a:t>Если на данный момент решение врачебной комиссии в отношении конкретного пациента не принято, </a:t>
            </a:r>
            <a:r>
              <a:rPr lang="ru-RU" sz="1800" b="0" i="0" u="none" strike="noStrike" dirty="0" err="1">
                <a:solidFill>
                  <a:srgbClr val="000000"/>
                </a:solidFill>
                <a:effectLst/>
                <a:latin typeface="Calibri" panose="020F0502020204030204" pitchFamily="34" charset="0"/>
              </a:rPr>
              <a:t>то</a:t>
            </a:r>
            <a:r>
              <a:rPr lang="ru-RU" sz="1800" b="0" i="0" u="none" strike="noStrike" dirty="0" err="1">
                <a:solidFill>
                  <a:srgbClr val="B13A73"/>
                </a:solidFill>
                <a:effectLst/>
                <a:latin typeface="Calibri" panose="020F0502020204030204" pitchFamily="34" charset="0"/>
              </a:rPr>
              <a:t>закупка</a:t>
            </a:r>
            <a:r>
              <a:rPr lang="ru-RU" sz="1800" b="0" i="0" u="none" strike="noStrike" dirty="0">
                <a:solidFill>
                  <a:srgbClr val="B13A73"/>
                </a:solidFill>
                <a:effectLst/>
                <a:latin typeface="Calibri" panose="020F0502020204030204" pitchFamily="34" charset="0"/>
              </a:rPr>
              <a:t> лекарственного препарата должна осуществляться путем проведения электронного аукциона. </a:t>
            </a:r>
            <a:r>
              <a:rPr lang="ru-RU" sz="1800" b="0" i="0" u="none" strike="noStrike" dirty="0">
                <a:solidFill>
                  <a:srgbClr val="000000"/>
                </a:solidFill>
                <a:effectLst/>
                <a:latin typeface="Calibri" panose="020F0502020204030204" pitchFamily="34" charset="0"/>
              </a:rPr>
              <a:t>Это не избавляет медицинскую организацию от обязанности проведения врачебной комиссии перед назначением лекарственного препарата.</a:t>
            </a:r>
            <a:endParaRPr lang="ru-RU" sz="1800" b="0" i="0" u="none" strike="noStrike" dirty="0">
              <a:solidFill>
                <a:srgbClr val="313131"/>
              </a:solidFill>
              <a:effectLst/>
              <a:latin typeface="-apple-system"/>
            </a:endParaRPr>
          </a:p>
          <a:p>
            <a:pPr marL="678180" algn="l">
              <a:buNone/>
            </a:pPr>
            <a:r>
              <a:rPr lang="ru-RU" sz="1800" b="0" i="0" u="none" strike="noStrike" dirty="0">
                <a:solidFill>
                  <a:srgbClr val="313131"/>
                </a:solidFill>
                <a:effectLst/>
                <a:latin typeface="Aptos" panose="020B0004020202020204" pitchFamily="34" charset="0"/>
              </a:rPr>
              <a:t>3.</a:t>
            </a:r>
            <a:r>
              <a:rPr lang="ru-RU" sz="700" b="0" i="0" u="none" strike="noStrike" dirty="0">
                <a:solidFill>
                  <a:srgbClr val="313131"/>
                </a:solidFill>
                <a:effectLst/>
                <a:latin typeface="Times New Roman" panose="02020603050405020304" pitchFamily="18" charset="0"/>
              </a:rPr>
              <a:t>      </a:t>
            </a:r>
            <a:r>
              <a:rPr lang="ru-RU" sz="1800" b="0" i="0" u="none" strike="noStrike" dirty="0">
                <a:solidFill>
                  <a:srgbClr val="000000"/>
                </a:solidFill>
                <a:effectLst/>
                <a:latin typeface="Calibri" panose="020F0502020204030204" pitchFamily="34" charset="0"/>
              </a:rPr>
              <a:t>Если нормативы финансовых затрат территориальной программы ОМС не включают прямую возможность финансирования лекарственных препаратов сверх Перечня ЖНВЛП, это </a:t>
            </a:r>
            <a:r>
              <a:rPr lang="ru-RU" sz="1800" b="0" i="0" u="none" strike="noStrike" dirty="0">
                <a:solidFill>
                  <a:srgbClr val="B13A73"/>
                </a:solidFill>
                <a:effectLst/>
                <a:latin typeface="Calibri" panose="020F0502020204030204" pitchFamily="34" charset="0"/>
              </a:rPr>
              <a:t>не исключает возможности закупки препарата за целевые средства </a:t>
            </a:r>
            <a:r>
              <a:rPr lang="ru-RU" sz="1800" b="0" i="0" u="none" strike="noStrike" dirty="0" err="1">
                <a:solidFill>
                  <a:srgbClr val="B13A73"/>
                </a:solidFill>
                <a:effectLst/>
                <a:latin typeface="Calibri" panose="020F0502020204030204" pitchFamily="34" charset="0"/>
              </a:rPr>
              <a:t>ОМС,</a:t>
            </a:r>
            <a:r>
              <a:rPr lang="ru-RU" sz="1800" b="0" i="0" u="none" strike="noStrike" dirty="0" err="1">
                <a:solidFill>
                  <a:srgbClr val="0D0D0D"/>
                </a:solidFill>
                <a:effectLst/>
                <a:latin typeface="Calibri" panose="020F0502020204030204" pitchFamily="34" charset="0"/>
              </a:rPr>
              <a:t>назначением</a:t>
            </a:r>
            <a:r>
              <a:rPr lang="ru-RU" sz="1800" b="0" i="0" u="none" strike="noStrike" dirty="0">
                <a:solidFill>
                  <a:srgbClr val="0D0D0D"/>
                </a:solidFill>
                <a:effectLst/>
                <a:latin typeface="Calibri" panose="020F0502020204030204" pitchFamily="34" charset="0"/>
              </a:rPr>
              <a:t> которых является реализация прав застрахованного лица на получение страхового обеспечения</a:t>
            </a:r>
            <a:endParaRPr lang="ru-RU" sz="1800" b="0" i="0" u="none" strike="noStrike" dirty="0">
              <a:solidFill>
                <a:srgbClr val="313131"/>
              </a:solidFill>
              <a:effectLst/>
              <a:latin typeface="-apple-system"/>
            </a:endParaRPr>
          </a:p>
        </p:txBody>
      </p:sp>
      <p:pic>
        <p:nvPicPr>
          <p:cNvPr id="5" name="Рисунок 4">
            <a:extLst>
              <a:ext uri="{FF2B5EF4-FFF2-40B4-BE49-F238E27FC236}">
                <a16:creationId xmlns:a16="http://schemas.microsoft.com/office/drawing/2014/main" id="{647B1A0A-54A7-4920-68BB-AFBACED9A91C}"/>
              </a:ext>
            </a:extLst>
          </p:cNvPr>
          <p:cNvPicPr>
            <a:picLocks noChangeAspect="1"/>
          </p:cNvPicPr>
          <p:nvPr/>
        </p:nvPicPr>
        <p:blipFill>
          <a:blip r:embed="rId2"/>
          <a:stretch>
            <a:fillRect/>
          </a:stretch>
        </p:blipFill>
        <p:spPr>
          <a:xfrm>
            <a:off x="7864441" y="1229051"/>
            <a:ext cx="4395817" cy="5755103"/>
          </a:xfrm>
          <a:prstGeom prst="rect">
            <a:avLst/>
          </a:prstGeom>
        </p:spPr>
      </p:pic>
    </p:spTree>
    <p:extLst>
      <p:ext uri="{BB962C8B-B14F-4D97-AF65-F5344CB8AC3E}">
        <p14:creationId xmlns:p14="http://schemas.microsoft.com/office/powerpoint/2010/main" val="1001643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2BB4C-EBB2-6DCC-7877-B2ED47D02E0B}"/>
            </a:ext>
          </a:extLst>
        </p:cNvPr>
        <p:cNvGrpSpPr/>
        <p:nvPr/>
      </p:nvGrpSpPr>
      <p:grpSpPr>
        <a:xfrm>
          <a:off x="0" y="0"/>
          <a:ext cx="0" cy="0"/>
          <a:chOff x="0" y="0"/>
          <a:chExt cx="0" cy="0"/>
        </a:xfrm>
      </p:grpSpPr>
      <p:sp>
        <p:nvSpPr>
          <p:cNvPr id="36" name="Rectangle 7">
            <a:extLst>
              <a:ext uri="{FF2B5EF4-FFF2-40B4-BE49-F238E27FC236}">
                <a16:creationId xmlns:a16="http://schemas.microsoft.com/office/drawing/2014/main" id="{DF058310-EA90-B029-88B2-68780F8E90E7}"/>
              </a:ext>
            </a:extLst>
          </p:cNvPr>
          <p:cNvSpPr/>
          <p:nvPr/>
        </p:nvSpPr>
        <p:spPr>
          <a:xfrm>
            <a:off x="0" y="165921"/>
            <a:ext cx="13442950"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3" name="Заголовок 1">
            <a:extLst>
              <a:ext uri="{FF2B5EF4-FFF2-40B4-BE49-F238E27FC236}">
                <a16:creationId xmlns:a16="http://schemas.microsoft.com/office/drawing/2014/main" id="{7187AB82-6878-2D08-0E86-4CC411BA9246}"/>
              </a:ext>
            </a:extLst>
          </p:cNvPr>
          <p:cNvSpPr txBox="1">
            <a:spLocks/>
          </p:cNvSpPr>
          <p:nvPr/>
        </p:nvSpPr>
        <p:spPr>
          <a:xfrm>
            <a:off x="171452" y="1234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endParaRPr lang="ru-RU" dirty="0">
              <a:solidFill>
                <a:srgbClr val="FFFF00"/>
              </a:solidFill>
              <a:highlight>
                <a:srgbClr val="FF0000"/>
              </a:highlight>
              <a:latin typeface="Corbel" panose="020B0503020204020204" pitchFamily="34" charset="0"/>
            </a:endParaRPr>
          </a:p>
        </p:txBody>
      </p:sp>
      <p:sp>
        <p:nvSpPr>
          <p:cNvPr id="9" name="TextBox 8">
            <a:extLst>
              <a:ext uri="{FF2B5EF4-FFF2-40B4-BE49-F238E27FC236}">
                <a16:creationId xmlns:a16="http://schemas.microsoft.com/office/drawing/2014/main" id="{3B7A86F1-0849-F686-755F-3A9974EEE5EF}"/>
              </a:ext>
            </a:extLst>
          </p:cNvPr>
          <p:cNvSpPr txBox="1"/>
          <p:nvPr/>
        </p:nvSpPr>
        <p:spPr>
          <a:xfrm>
            <a:off x="389029" y="3094792"/>
            <a:ext cx="2754221" cy="1569660"/>
          </a:xfrm>
          <a:prstGeom prst="rect">
            <a:avLst/>
          </a:prstGeom>
          <a:noFill/>
        </p:spPr>
        <p:txBody>
          <a:bodyPr wrap="square">
            <a:spAutoFit/>
          </a:bodyPr>
          <a:lstStyle/>
          <a:p>
            <a:r>
              <a:rPr lang="ru-RU" sz="2400" b="0" i="0" u="none" strike="noStrike" dirty="0">
                <a:solidFill>
                  <a:srgbClr val="262626"/>
                </a:solidFill>
                <a:effectLst/>
                <a:latin typeface="Calibri" panose="020F0502020204030204" pitchFamily="34" charset="0"/>
              </a:rPr>
              <a:t>Управление качеством в здравоохранении. №4-2025. С.26-31</a:t>
            </a:r>
            <a:endParaRPr lang="ru-RU" sz="2400" dirty="0"/>
          </a:p>
        </p:txBody>
      </p:sp>
      <p:pic>
        <p:nvPicPr>
          <p:cNvPr id="5" name="Рисунок 4">
            <a:extLst>
              <a:ext uri="{FF2B5EF4-FFF2-40B4-BE49-F238E27FC236}">
                <a16:creationId xmlns:a16="http://schemas.microsoft.com/office/drawing/2014/main" id="{F2EFE74A-6C34-787D-7641-728869DB33DE}"/>
              </a:ext>
            </a:extLst>
          </p:cNvPr>
          <p:cNvPicPr>
            <a:picLocks noChangeAspect="1"/>
          </p:cNvPicPr>
          <p:nvPr/>
        </p:nvPicPr>
        <p:blipFill>
          <a:blip r:embed="rId2"/>
          <a:stretch>
            <a:fillRect/>
          </a:stretch>
        </p:blipFill>
        <p:spPr>
          <a:xfrm>
            <a:off x="2915015" y="0"/>
            <a:ext cx="4854580" cy="7561263"/>
          </a:xfrm>
          <a:prstGeom prst="rect">
            <a:avLst/>
          </a:prstGeom>
        </p:spPr>
      </p:pic>
      <p:pic>
        <p:nvPicPr>
          <p:cNvPr id="8" name="Рисунок 7">
            <a:extLst>
              <a:ext uri="{FF2B5EF4-FFF2-40B4-BE49-F238E27FC236}">
                <a16:creationId xmlns:a16="http://schemas.microsoft.com/office/drawing/2014/main" id="{FE2EF1F3-AE88-3F94-BBF7-A10128BA06ED}"/>
              </a:ext>
            </a:extLst>
          </p:cNvPr>
          <p:cNvPicPr>
            <a:picLocks noChangeAspect="1"/>
          </p:cNvPicPr>
          <p:nvPr/>
        </p:nvPicPr>
        <p:blipFill>
          <a:blip r:embed="rId3"/>
          <a:stretch>
            <a:fillRect/>
          </a:stretch>
        </p:blipFill>
        <p:spPr>
          <a:xfrm>
            <a:off x="8100646" y="0"/>
            <a:ext cx="4854580" cy="7561263"/>
          </a:xfrm>
          <a:prstGeom prst="rect">
            <a:avLst/>
          </a:prstGeom>
        </p:spPr>
      </p:pic>
    </p:spTree>
    <p:extLst>
      <p:ext uri="{BB962C8B-B14F-4D97-AF65-F5344CB8AC3E}">
        <p14:creationId xmlns:p14="http://schemas.microsoft.com/office/powerpoint/2010/main" val="552127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01E0704A-3176-9340-A6E8-4F4B6C051EAB}"/>
              </a:ext>
            </a:extLst>
          </p:cNvPr>
          <p:cNvSpPr/>
          <p:nvPr/>
        </p:nvSpPr>
        <p:spPr>
          <a:xfrm>
            <a:off x="0" y="1501218"/>
            <a:ext cx="8277446" cy="2887902"/>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36" name="Rectangle 7">
            <a:extLst>
              <a:ext uri="{FF2B5EF4-FFF2-40B4-BE49-F238E27FC236}">
                <a16:creationId xmlns:a16="http://schemas.microsoft.com/office/drawing/2014/main" id="{805FBE02-D091-BE45-AE37-0C81F2712BD3}"/>
              </a:ext>
            </a:extLst>
          </p:cNvPr>
          <p:cNvSpPr/>
          <p:nvPr/>
        </p:nvSpPr>
        <p:spPr>
          <a:xfrm>
            <a:off x="0" y="165921"/>
            <a:ext cx="13442950"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Рамка 6">
            <a:extLst>
              <a:ext uri="{FF2B5EF4-FFF2-40B4-BE49-F238E27FC236}">
                <a16:creationId xmlns:a16="http://schemas.microsoft.com/office/drawing/2014/main" id="{D1426426-9B73-7649-9881-E063FEABB6B5}"/>
              </a:ext>
            </a:extLst>
          </p:cNvPr>
          <p:cNvSpPr/>
          <p:nvPr/>
        </p:nvSpPr>
        <p:spPr>
          <a:xfrm>
            <a:off x="0" y="1014046"/>
            <a:ext cx="8277445" cy="6547217"/>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Заголовок 1"/>
          <p:cNvSpPr txBox="1">
            <a:spLocks/>
          </p:cNvSpPr>
          <p:nvPr/>
        </p:nvSpPr>
        <p:spPr>
          <a:xfrm>
            <a:off x="171452" y="1234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endParaRPr lang="ru-RU" dirty="0">
              <a:solidFill>
                <a:srgbClr val="FFFF00"/>
              </a:solidFill>
              <a:highlight>
                <a:srgbClr val="FF0000"/>
              </a:highlight>
              <a:latin typeface="Corbel" panose="020B0503020204020204" pitchFamily="34" charset="0"/>
            </a:endParaRPr>
          </a:p>
        </p:txBody>
      </p:sp>
      <p:pic>
        <p:nvPicPr>
          <p:cNvPr id="28" name="Рисунок 27">
            <a:extLst>
              <a:ext uri="{FF2B5EF4-FFF2-40B4-BE49-F238E27FC236}">
                <a16:creationId xmlns:a16="http://schemas.microsoft.com/office/drawing/2014/main" id="{7EAFD5E0-B7BB-1343-854C-1C0F6DAEE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836" y="6678437"/>
            <a:ext cx="685137" cy="701070"/>
          </a:xfrm>
          <a:prstGeom prst="rect">
            <a:avLst/>
          </a:prstGeom>
        </p:spPr>
      </p:pic>
      <p:sp>
        <p:nvSpPr>
          <p:cNvPr id="8" name="Заголовок 1">
            <a:extLst>
              <a:ext uri="{FF2B5EF4-FFF2-40B4-BE49-F238E27FC236}">
                <a16:creationId xmlns:a16="http://schemas.microsoft.com/office/drawing/2014/main" id="{7E4B9C9B-F91E-6A49-B68E-307A6B8FC865}"/>
              </a:ext>
            </a:extLst>
          </p:cNvPr>
          <p:cNvSpPr txBox="1">
            <a:spLocks/>
          </p:cNvSpPr>
          <p:nvPr/>
        </p:nvSpPr>
        <p:spPr>
          <a:xfrm>
            <a:off x="323852" y="275876"/>
            <a:ext cx="9917428"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sz="1800" dirty="0">
                <a:solidFill>
                  <a:srgbClr val="FFFF00"/>
                </a:solidFill>
                <a:latin typeface="Corbel" panose="020B0503020204020204" pitchFamily="34" charset="0"/>
              </a:rPr>
              <a:t>Федеральный закон от 05.04.2013 </a:t>
            </a:r>
            <a:r>
              <a:rPr lang="en" sz="1800" dirty="0">
                <a:solidFill>
                  <a:srgbClr val="FFFF00"/>
                </a:solidFill>
                <a:latin typeface="Corbel" panose="020B0503020204020204" pitchFamily="34" charset="0"/>
              </a:rPr>
              <a:t>N 44-</a:t>
            </a:r>
            <a:r>
              <a:rPr lang="ru-RU" sz="1800" dirty="0">
                <a:solidFill>
                  <a:srgbClr val="FFFF00"/>
                </a:solidFill>
                <a:latin typeface="Corbel" panose="020B0503020204020204" pitchFamily="34" charset="0"/>
              </a:rPr>
              <a:t>ФЗ (ред. от 08.08.2024) "О контрактной системе в сфере закупок товаров, работ, услуг для обеспечения государственных и муниципальных нужд" </a:t>
            </a:r>
            <a:endParaRPr lang="ru-RU" sz="1800" dirty="0">
              <a:solidFill>
                <a:srgbClr val="FFFF00"/>
              </a:solidFill>
              <a:highlight>
                <a:srgbClr val="FF0000"/>
              </a:highlight>
              <a:latin typeface="Corbel" panose="020B0503020204020204" pitchFamily="34" charset="0"/>
            </a:endParaRPr>
          </a:p>
        </p:txBody>
      </p:sp>
      <p:sp>
        <p:nvSpPr>
          <p:cNvPr id="10" name="TextBox 9">
            <a:extLst>
              <a:ext uri="{FF2B5EF4-FFF2-40B4-BE49-F238E27FC236}">
                <a16:creationId xmlns:a16="http://schemas.microsoft.com/office/drawing/2014/main" id="{850F67AD-D4E8-814B-91D0-06317B14C574}"/>
              </a:ext>
            </a:extLst>
          </p:cNvPr>
          <p:cNvSpPr txBox="1"/>
          <p:nvPr/>
        </p:nvSpPr>
        <p:spPr>
          <a:xfrm>
            <a:off x="323850" y="964747"/>
            <a:ext cx="7953595" cy="1415772"/>
          </a:xfrm>
          <a:prstGeom prst="rect">
            <a:avLst/>
          </a:prstGeom>
          <a:noFill/>
        </p:spPr>
        <p:txBody>
          <a:bodyPr wrap="square">
            <a:spAutoFit/>
          </a:bodyPr>
          <a:lstStyle/>
          <a:p>
            <a:pPr marR="254635"/>
            <a:r>
              <a:rPr lang="ru-RU" dirty="0">
                <a:solidFill>
                  <a:srgbClr val="000000"/>
                </a:solidFill>
                <a:effectLst/>
                <a:latin typeface="Arial" panose="020B0604020202020204" pitchFamily="34" charset="0"/>
                <a:ea typeface="Times New Roman" panose="02020603050405020304" pitchFamily="18" charset="0"/>
              </a:rPr>
              <a:t>        </a:t>
            </a:r>
            <a:r>
              <a:rPr lang="ru-RU" sz="2800" b="1" dirty="0">
                <a:solidFill>
                  <a:srgbClr val="CA3028"/>
                </a:solidFill>
                <a:effectLst/>
                <a:latin typeface="Arial" panose="020B0604020202020204" pitchFamily="34" charset="0"/>
                <a:ea typeface="Times New Roman" panose="02020603050405020304" pitchFamily="18" charset="0"/>
              </a:rPr>
              <a:t>Выводы:</a:t>
            </a:r>
          </a:p>
          <a:p>
            <a:pPr marR="254635"/>
            <a:endParaRPr lang="ru-RU" dirty="0">
              <a:solidFill>
                <a:srgbClr val="000000"/>
              </a:solidFill>
              <a:latin typeface="Arial" panose="020B0604020202020204" pitchFamily="34" charset="0"/>
              <a:ea typeface="Times New Roman" panose="02020603050405020304" pitchFamily="18" charset="0"/>
            </a:endParaRPr>
          </a:p>
          <a:p>
            <a:pPr marR="254635"/>
            <a:endParaRPr lang="ru-RU" dirty="0">
              <a:solidFill>
                <a:srgbClr val="000000"/>
              </a:solidFill>
              <a:effectLst/>
              <a:latin typeface="Arial" panose="020B0604020202020204" pitchFamily="34" charset="0"/>
              <a:ea typeface="Times New Roman" panose="02020603050405020304" pitchFamily="18" charset="0"/>
            </a:endParaRPr>
          </a:p>
          <a:p>
            <a:pPr marR="254635" algn="just"/>
            <a:endParaRPr lang="ru-RU" sz="1800" dirty="0">
              <a:solidFill>
                <a:srgbClr val="000000"/>
              </a:solidFill>
              <a:effectLst/>
              <a:latin typeface="Arial" panose="020B0604020202020204" pitchFamily="34" charset="0"/>
              <a:ea typeface="Times New Roman" panose="02020603050405020304" pitchFamily="18" charset="0"/>
            </a:endParaRPr>
          </a:p>
        </p:txBody>
      </p:sp>
      <p:sp>
        <p:nvSpPr>
          <p:cNvPr id="9" name="TextBox 8">
            <a:extLst>
              <a:ext uri="{FF2B5EF4-FFF2-40B4-BE49-F238E27FC236}">
                <a16:creationId xmlns:a16="http://schemas.microsoft.com/office/drawing/2014/main" id="{372A1064-C8BB-D543-9391-92A591A21263}"/>
              </a:ext>
            </a:extLst>
          </p:cNvPr>
          <p:cNvSpPr txBox="1"/>
          <p:nvPr/>
        </p:nvSpPr>
        <p:spPr>
          <a:xfrm>
            <a:off x="171452" y="1583771"/>
            <a:ext cx="7953595" cy="5755422"/>
          </a:xfrm>
          <a:prstGeom prst="rect">
            <a:avLst/>
          </a:prstGeom>
          <a:noFill/>
        </p:spPr>
        <p:txBody>
          <a:bodyPr wrap="square">
            <a:spAutoFit/>
          </a:bodyPr>
          <a:lstStyle/>
          <a:p>
            <a:pPr marL="342900" marR="269240" lvl="0" indent="-342900" algn="just" defTabSz="99569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закупка ЛП, не входящего в Перечень ЖНВЛП, по надлежащему решению ВК (индивидуальная непереносимость, жизненные показания) возможна для конкретных пациентов в рамках периода лечения:</a:t>
            </a:r>
            <a:endParaRPr kumimoji="0" lang="ru-RU" sz="16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1052830" marR="269240" lvl="0" indent="-285750" algn="just" defTabSz="99569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путем электронного запроса котировок (при соблюдении требований п.2 ч.10 ст.24 Федерального закона </a:t>
            </a:r>
            <a:r>
              <a:rPr kumimoji="0" lang="en-US" sz="16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N</a:t>
            </a:r>
            <a:r>
              <a:rPr kumimoji="0" lang="ru-RU" sz="16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44-ФЗ),</a:t>
            </a:r>
            <a:endParaRPr kumimoji="0" lang="ru-RU" sz="16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1052830" marR="269240" lvl="0" indent="-285750" algn="just" defTabSz="99569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у единственного поставщика (подрядчика, исполнителя) (при соблюдении требований п.28 ч.1 ст.93 </a:t>
            </a:r>
            <a:r>
              <a:rPr kumimoji="0" lang="ru-RU" sz="160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Фед</a:t>
            </a:r>
            <a:r>
              <a:rPr kumimoji="0" lang="ru-RU" sz="16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закона </a:t>
            </a:r>
            <a:r>
              <a:rPr kumimoji="0" lang="ru-RU" sz="160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a:t>
            </a:r>
            <a:r>
              <a:rPr kumimoji="0" lang="ru-RU" sz="16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44-ФЗ);</a:t>
            </a:r>
            <a:endParaRPr kumimoji="0" lang="ru-RU" sz="16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269240" lvl="0" indent="-342900" algn="just" defTabSz="99569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6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69240" lvl="0" indent="-342900" algn="just" defTabSz="99569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требования об обязательности приобщения протоколов врачебной комиссии к извещению об осуществлении закупки, документации о закупке (т. е. до момента заключения контракта) законом не предусмотрены;</a:t>
            </a:r>
          </a:p>
          <a:p>
            <a:pPr marL="342900" marR="269240" lvl="0" indent="-342900" algn="just" defTabSz="99569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600" dirty="0">
              <a:solidFill>
                <a:srgbClr val="000000"/>
              </a:solidFill>
              <a:latin typeface="Times New Roman" panose="02020603050405020304" pitchFamily="18" charset="0"/>
              <a:ea typeface="Times New Roman" panose="02020603050405020304" pitchFamily="18" charset="0"/>
            </a:endParaRPr>
          </a:p>
          <a:p>
            <a:pPr marL="342900" marR="269240" lvl="0" indent="-342900" algn="just" defTabSz="99569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требования об обязательности приобщения протоколов ВК к реестру контрактов предусмотрены только для закупки у единственного поставщика (вероятно, для возможности камеральных проверок УФАС);</a:t>
            </a:r>
            <a:endParaRPr lang="ru-RU" sz="1600" dirty="0">
              <a:solidFill>
                <a:srgbClr val="000000"/>
              </a:solidFill>
              <a:latin typeface="Times New Roman" panose="02020603050405020304" pitchFamily="18" charset="0"/>
              <a:ea typeface="Times New Roman" panose="02020603050405020304" pitchFamily="18" charset="0"/>
            </a:endParaRPr>
          </a:p>
          <a:p>
            <a:pPr marL="342900" marR="269240" lvl="0" indent="-342900" algn="just" defTabSz="99569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6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69240" lvl="0" indent="-342900" algn="just" defTabSz="99569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закупка ЛП, не входящего в Перечень ЖНВЛП, вне зависимости от наличия протоколов ВК в момент закупки для неопределенного круга лиц (пациентов) возможна путем проведения электронного аукциона. Это не избавляет медицинскую организацию от обязанности проведения ВК. МО несет риски отсутствия востребованности лекарственных препаратов, но осуществляет профилактику рисков, когда ЛП потребуется в целях оказания экстренной или неотложной МП.</a:t>
            </a:r>
            <a:endParaRPr kumimoji="0" lang="ru-RU" sz="16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767091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01E0704A-3176-9340-A6E8-4F4B6C051EAB}"/>
              </a:ext>
            </a:extLst>
          </p:cNvPr>
          <p:cNvSpPr/>
          <p:nvPr/>
        </p:nvSpPr>
        <p:spPr>
          <a:xfrm>
            <a:off x="0" y="3602735"/>
            <a:ext cx="8277446" cy="2414017"/>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36" name="Rectangle 7">
            <a:extLst>
              <a:ext uri="{FF2B5EF4-FFF2-40B4-BE49-F238E27FC236}">
                <a16:creationId xmlns:a16="http://schemas.microsoft.com/office/drawing/2014/main" id="{805FBE02-D091-BE45-AE37-0C81F2712BD3}"/>
              </a:ext>
            </a:extLst>
          </p:cNvPr>
          <p:cNvSpPr/>
          <p:nvPr/>
        </p:nvSpPr>
        <p:spPr>
          <a:xfrm>
            <a:off x="0" y="165921"/>
            <a:ext cx="13442950"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Рамка 6">
            <a:extLst>
              <a:ext uri="{FF2B5EF4-FFF2-40B4-BE49-F238E27FC236}">
                <a16:creationId xmlns:a16="http://schemas.microsoft.com/office/drawing/2014/main" id="{D1426426-9B73-7649-9881-E063FEABB6B5}"/>
              </a:ext>
            </a:extLst>
          </p:cNvPr>
          <p:cNvSpPr/>
          <p:nvPr/>
        </p:nvSpPr>
        <p:spPr>
          <a:xfrm>
            <a:off x="0" y="1013045"/>
            <a:ext cx="8277446" cy="6547217"/>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Заголовок 1"/>
          <p:cNvSpPr txBox="1">
            <a:spLocks/>
          </p:cNvSpPr>
          <p:nvPr/>
        </p:nvSpPr>
        <p:spPr>
          <a:xfrm>
            <a:off x="171452" y="1234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endParaRPr lang="ru-RU" dirty="0">
              <a:solidFill>
                <a:srgbClr val="FFFF00"/>
              </a:solidFill>
              <a:highlight>
                <a:srgbClr val="FF0000"/>
              </a:highlight>
              <a:latin typeface="Corbel" panose="020B0503020204020204" pitchFamily="34" charset="0"/>
            </a:endParaRPr>
          </a:p>
        </p:txBody>
      </p:sp>
      <p:pic>
        <p:nvPicPr>
          <p:cNvPr id="28" name="Рисунок 27">
            <a:extLst>
              <a:ext uri="{FF2B5EF4-FFF2-40B4-BE49-F238E27FC236}">
                <a16:creationId xmlns:a16="http://schemas.microsoft.com/office/drawing/2014/main" id="{7EAFD5E0-B7BB-1343-854C-1C0F6DAEE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836" y="6678437"/>
            <a:ext cx="685137" cy="701070"/>
          </a:xfrm>
          <a:prstGeom prst="rect">
            <a:avLst/>
          </a:prstGeom>
        </p:spPr>
      </p:pic>
      <p:sp>
        <p:nvSpPr>
          <p:cNvPr id="8" name="Заголовок 1">
            <a:extLst>
              <a:ext uri="{FF2B5EF4-FFF2-40B4-BE49-F238E27FC236}">
                <a16:creationId xmlns:a16="http://schemas.microsoft.com/office/drawing/2014/main" id="{7E4B9C9B-F91E-6A49-B68E-307A6B8FC865}"/>
              </a:ext>
            </a:extLst>
          </p:cNvPr>
          <p:cNvSpPr txBox="1">
            <a:spLocks/>
          </p:cNvSpPr>
          <p:nvPr/>
        </p:nvSpPr>
        <p:spPr>
          <a:xfrm>
            <a:off x="323852" y="275876"/>
            <a:ext cx="9917428"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sz="1800" dirty="0">
                <a:solidFill>
                  <a:srgbClr val="FFFF00"/>
                </a:solidFill>
                <a:latin typeface="Corbel" panose="020B0503020204020204" pitchFamily="34" charset="0"/>
              </a:rPr>
              <a:t>Федеральный закон от 05.04.2013 </a:t>
            </a:r>
            <a:r>
              <a:rPr lang="en" sz="1800" dirty="0">
                <a:solidFill>
                  <a:srgbClr val="FFFF00"/>
                </a:solidFill>
                <a:latin typeface="Corbel" panose="020B0503020204020204" pitchFamily="34" charset="0"/>
              </a:rPr>
              <a:t>N 44-</a:t>
            </a:r>
            <a:r>
              <a:rPr lang="ru-RU" sz="1800" dirty="0">
                <a:solidFill>
                  <a:srgbClr val="FFFF00"/>
                </a:solidFill>
                <a:latin typeface="Corbel" panose="020B0503020204020204" pitchFamily="34" charset="0"/>
              </a:rPr>
              <a:t>ФЗ (ред. от 08.08.2024) "О контрактной системе в сфере закупок товаров, работ, услуг для обеспечения государственных и муниципальных нужд" </a:t>
            </a:r>
            <a:endParaRPr lang="ru-RU" sz="1800" dirty="0">
              <a:solidFill>
                <a:srgbClr val="FFFF00"/>
              </a:solidFill>
              <a:highlight>
                <a:srgbClr val="FF0000"/>
              </a:highlight>
              <a:latin typeface="Corbel" panose="020B0503020204020204" pitchFamily="34" charset="0"/>
            </a:endParaRPr>
          </a:p>
        </p:txBody>
      </p:sp>
      <p:sp>
        <p:nvSpPr>
          <p:cNvPr id="10" name="TextBox 9">
            <a:extLst>
              <a:ext uri="{FF2B5EF4-FFF2-40B4-BE49-F238E27FC236}">
                <a16:creationId xmlns:a16="http://schemas.microsoft.com/office/drawing/2014/main" id="{850F67AD-D4E8-814B-91D0-06317B14C574}"/>
              </a:ext>
            </a:extLst>
          </p:cNvPr>
          <p:cNvSpPr txBox="1"/>
          <p:nvPr/>
        </p:nvSpPr>
        <p:spPr>
          <a:xfrm>
            <a:off x="323851" y="1096278"/>
            <a:ext cx="7953595" cy="6401753"/>
          </a:xfrm>
          <a:prstGeom prst="rect">
            <a:avLst/>
          </a:prstGeom>
          <a:noFill/>
        </p:spPr>
        <p:txBody>
          <a:bodyPr wrap="square">
            <a:spAutoFit/>
          </a:bodyPr>
          <a:lstStyle/>
          <a:p>
            <a:pPr marR="254635"/>
            <a:r>
              <a:rPr lang="ru-RU" dirty="0">
                <a:solidFill>
                  <a:srgbClr val="000000"/>
                </a:solidFill>
                <a:effectLst/>
                <a:latin typeface="Arial" panose="020B0604020202020204" pitchFamily="34" charset="0"/>
                <a:ea typeface="Times New Roman" panose="02020603050405020304" pitchFamily="18" charset="0"/>
              </a:rPr>
              <a:t>        </a:t>
            </a:r>
            <a:r>
              <a:rPr lang="ru-RU" sz="2800" b="1" dirty="0">
                <a:solidFill>
                  <a:srgbClr val="CA3028"/>
                </a:solidFill>
                <a:effectLst/>
                <a:latin typeface="Arial" panose="020B0604020202020204" pitchFamily="34" charset="0"/>
                <a:ea typeface="Times New Roman" panose="02020603050405020304" pitchFamily="18" charset="0"/>
              </a:rPr>
              <a:t>Выводы:</a:t>
            </a:r>
            <a:endParaRPr lang="ru-RU" dirty="0">
              <a:solidFill>
                <a:srgbClr val="000000"/>
              </a:solidFill>
              <a:latin typeface="Arial" panose="020B0604020202020204" pitchFamily="34" charset="0"/>
              <a:ea typeface="Times New Roman" panose="02020603050405020304" pitchFamily="18" charset="0"/>
            </a:endParaRPr>
          </a:p>
          <a:p>
            <a:pPr marR="254635"/>
            <a:endParaRPr lang="ru-RU" sz="1000" dirty="0">
              <a:solidFill>
                <a:srgbClr val="000000"/>
              </a:solidFill>
              <a:effectLst/>
              <a:latin typeface="Arial" panose="020B0604020202020204" pitchFamily="34" charset="0"/>
              <a:ea typeface="Times New Roman" panose="02020603050405020304" pitchFamily="18" charset="0"/>
            </a:endParaRPr>
          </a:p>
          <a:p>
            <a:pPr marR="254635" algn="just"/>
            <a:r>
              <a:rPr lang="ru-RU" sz="1800" dirty="0">
                <a:solidFill>
                  <a:srgbClr val="000000"/>
                </a:solidFill>
                <a:effectLst/>
                <a:latin typeface="Arial" panose="020B0604020202020204" pitchFamily="34" charset="0"/>
                <a:ea typeface="Times New Roman" panose="02020603050405020304" pitchFamily="18" charset="0"/>
              </a:rPr>
              <a:t>- закупка ЛП, не входящего в Перечень ЖНВЛП, по надлежащему решению врачебной комиссии (индивидуальная непереносимость, жизненные показания) возможна для конкретных пациентов в рамках периода лечения путем электронного запроса котировок (при соблюдении требований п.2 ч.10 ст.24 Федерального закона </a:t>
            </a:r>
            <a:r>
              <a:rPr lang="en" sz="1800" dirty="0">
                <a:solidFill>
                  <a:srgbClr val="000000"/>
                </a:solidFill>
                <a:effectLst/>
                <a:latin typeface="Arial" panose="020B0604020202020204" pitchFamily="34" charset="0"/>
                <a:ea typeface="Times New Roman" panose="02020603050405020304" pitchFamily="18" charset="0"/>
              </a:rPr>
              <a:t>N 44-</a:t>
            </a:r>
            <a:r>
              <a:rPr lang="ru-RU" sz="1800" dirty="0">
                <a:solidFill>
                  <a:srgbClr val="000000"/>
                </a:solidFill>
                <a:effectLst/>
                <a:latin typeface="Arial" panose="020B0604020202020204" pitchFamily="34" charset="0"/>
                <a:ea typeface="Times New Roman" panose="02020603050405020304" pitchFamily="18" charset="0"/>
              </a:rPr>
              <a:t>ФЗ), а также у единственного поставщика (подрядчика, исполнителя) (при соблюдении требований п.28 ч.1 ст.93 Федерального закона </a:t>
            </a:r>
            <a:r>
              <a:rPr lang="en" sz="1800" dirty="0">
                <a:solidFill>
                  <a:srgbClr val="000000"/>
                </a:solidFill>
                <a:effectLst/>
                <a:latin typeface="Arial" panose="020B0604020202020204" pitchFamily="34" charset="0"/>
                <a:ea typeface="Times New Roman" panose="02020603050405020304" pitchFamily="18" charset="0"/>
              </a:rPr>
              <a:t>N 44-</a:t>
            </a:r>
            <a:r>
              <a:rPr lang="ru-RU" sz="1800" dirty="0">
                <a:solidFill>
                  <a:srgbClr val="000000"/>
                </a:solidFill>
                <a:effectLst/>
                <a:latin typeface="Arial" panose="020B0604020202020204" pitchFamily="34" charset="0"/>
                <a:ea typeface="Times New Roman" panose="02020603050405020304" pitchFamily="18" charset="0"/>
              </a:rPr>
              <a:t>ФЗ);</a:t>
            </a:r>
          </a:p>
          <a:p>
            <a:pPr marR="254635" algn="just"/>
            <a:endParaRPr lang="ru-RU" sz="400" dirty="0">
              <a:solidFill>
                <a:srgbClr val="000000"/>
              </a:solidFill>
              <a:effectLst/>
              <a:latin typeface="Arial" panose="020B0604020202020204" pitchFamily="34" charset="0"/>
              <a:ea typeface="Times New Roman" panose="02020603050405020304" pitchFamily="18" charset="0"/>
            </a:endParaRPr>
          </a:p>
          <a:p>
            <a:pPr marR="254635" algn="just"/>
            <a:r>
              <a:rPr lang="ru-RU" sz="1800" dirty="0">
                <a:solidFill>
                  <a:srgbClr val="000000"/>
                </a:solidFill>
                <a:effectLst/>
                <a:latin typeface="Arial" panose="020B0604020202020204" pitchFamily="34" charset="0"/>
                <a:ea typeface="Times New Roman" panose="02020603050405020304" pitchFamily="18" charset="0"/>
              </a:rPr>
              <a:t>- требования об обязательности приобщения протоколов ВК (номера, даты, копии) к извещению об осуществлении закупки, документации о закупке (т. е. до момента заключения контракта) законом не предусмотрены ни для какого из способов закупки;</a:t>
            </a:r>
          </a:p>
          <a:p>
            <a:pPr marR="254635" algn="just"/>
            <a:endParaRPr lang="ru-RU" sz="400" dirty="0">
              <a:solidFill>
                <a:srgbClr val="000000"/>
              </a:solidFill>
              <a:effectLst/>
              <a:latin typeface="Arial" panose="020B0604020202020204" pitchFamily="34" charset="0"/>
              <a:ea typeface="Times New Roman" panose="02020603050405020304" pitchFamily="18" charset="0"/>
            </a:endParaRPr>
          </a:p>
          <a:p>
            <a:pPr marR="254635" algn="just"/>
            <a:r>
              <a:rPr lang="ru-RU" sz="1800" dirty="0">
                <a:solidFill>
                  <a:srgbClr val="000000"/>
                </a:solidFill>
                <a:effectLst/>
                <a:latin typeface="Arial" panose="020B0604020202020204" pitchFamily="34" charset="0"/>
                <a:ea typeface="Times New Roman" panose="02020603050405020304" pitchFamily="18" charset="0"/>
              </a:rPr>
              <a:t>- требования об обязательности приобщения протоколов врачебной комиссии (номера, даты, копии) к реестру контрактов предусмотрены только для закупки у единственного поставщика (вероятно, для возможности камеральных проверок УФАС);</a:t>
            </a:r>
          </a:p>
          <a:p>
            <a:pPr marR="254635" algn="just"/>
            <a:endParaRPr lang="ru-RU" sz="400" dirty="0">
              <a:solidFill>
                <a:srgbClr val="000000"/>
              </a:solidFill>
              <a:effectLst/>
              <a:latin typeface="Arial" panose="020B0604020202020204" pitchFamily="34" charset="0"/>
              <a:ea typeface="Times New Roman" panose="02020603050405020304" pitchFamily="18" charset="0"/>
            </a:endParaRPr>
          </a:p>
          <a:p>
            <a:pPr marR="254635" algn="just"/>
            <a:r>
              <a:rPr lang="ru-RU" sz="1800" dirty="0">
                <a:solidFill>
                  <a:srgbClr val="000000"/>
                </a:solidFill>
                <a:effectLst/>
                <a:latin typeface="Arial" panose="020B0604020202020204" pitchFamily="34" charset="0"/>
                <a:ea typeface="Times New Roman" panose="02020603050405020304" pitchFamily="18" charset="0"/>
              </a:rPr>
              <a:t>- закупка ЛП, не входящего в Перечень ЖНВЛП, вне зависимости от наличия протоколов врачебной комиссии в момент закупки для неопределенного круга лиц (пациентов) возможна путем проведения электронного аукциона. Это не избавляет медицинскую организацию от обязанности проведения ВК. </a:t>
            </a:r>
          </a:p>
        </p:txBody>
      </p:sp>
    </p:spTree>
    <p:extLst>
      <p:ext uri="{BB962C8B-B14F-4D97-AF65-F5344CB8AC3E}">
        <p14:creationId xmlns:p14="http://schemas.microsoft.com/office/powerpoint/2010/main" val="3156348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9C1C1C8A-C38E-E04D-AFB8-946446185FCE}"/>
              </a:ext>
            </a:extLst>
          </p:cNvPr>
          <p:cNvSpPr/>
          <p:nvPr/>
        </p:nvSpPr>
        <p:spPr>
          <a:xfrm>
            <a:off x="0" y="4199426"/>
            <a:ext cx="9610994" cy="3319392"/>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Rectangle 7">
            <a:extLst>
              <a:ext uri="{FF2B5EF4-FFF2-40B4-BE49-F238E27FC236}">
                <a16:creationId xmlns:a16="http://schemas.microsoft.com/office/drawing/2014/main" id="{F8CFA432-FC07-C246-BF07-A6A388B43B20}"/>
              </a:ext>
            </a:extLst>
          </p:cNvPr>
          <p:cNvSpPr/>
          <p:nvPr/>
        </p:nvSpPr>
        <p:spPr>
          <a:xfrm>
            <a:off x="-3" y="144316"/>
            <a:ext cx="11832638"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6" name="Рамка 5">
            <a:extLst>
              <a:ext uri="{FF2B5EF4-FFF2-40B4-BE49-F238E27FC236}">
                <a16:creationId xmlns:a16="http://schemas.microsoft.com/office/drawing/2014/main" id="{73F356B2-F1E5-6F4F-BA08-830D0E78A67A}"/>
              </a:ext>
            </a:extLst>
          </p:cNvPr>
          <p:cNvSpPr/>
          <p:nvPr/>
        </p:nvSpPr>
        <p:spPr>
          <a:xfrm>
            <a:off x="-2" y="971601"/>
            <a:ext cx="9610997" cy="6547217"/>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51BDB39C-73D9-CC45-82EF-EA3F63EB4815}"/>
              </a:ext>
            </a:extLst>
          </p:cNvPr>
          <p:cNvSpPr txBox="1"/>
          <p:nvPr/>
        </p:nvSpPr>
        <p:spPr>
          <a:xfrm>
            <a:off x="-3" y="1109250"/>
            <a:ext cx="9610997" cy="6463308"/>
          </a:xfrm>
          <a:prstGeom prst="rect">
            <a:avLst/>
          </a:prstGeom>
          <a:noFill/>
        </p:spPr>
        <p:txBody>
          <a:bodyPr wrap="square">
            <a:spAutoFit/>
          </a:bodyPr>
          <a:lstStyle/>
          <a:p>
            <a:pPr marR="269240" algn="just"/>
            <a:r>
              <a:rPr lang="ru-RU" sz="1800" dirty="0">
                <a:solidFill>
                  <a:srgbClr val="000000"/>
                </a:solidFill>
                <a:latin typeface="Arial" panose="020B0604020202020204" pitchFamily="34" charset="0"/>
                <a:ea typeface="Times New Roman" panose="02020603050405020304" pitchFamily="18" charset="0"/>
              </a:rPr>
              <a:t>	Из обсуждений с ФОМС:</a:t>
            </a:r>
          </a:p>
          <a:p>
            <a:pPr marR="269240" lvl="1" algn="just"/>
            <a:r>
              <a:rPr lang="ru-RU" sz="1800" dirty="0">
                <a:solidFill>
                  <a:srgbClr val="000000"/>
                </a:solidFill>
                <a:effectLst/>
                <a:latin typeface="Arial" panose="020B0604020202020204" pitchFamily="34" charset="0"/>
                <a:ea typeface="Times New Roman" panose="02020603050405020304" pitchFamily="18" charset="0"/>
              </a:rPr>
              <a:t>	«Для подтверждения обоснованности/необоснованности назначения застрахованному лицу ЛП эксперт учитывает следующее.</a:t>
            </a:r>
          </a:p>
          <a:p>
            <a:pPr marR="269240" lvl="1" algn="just"/>
            <a:r>
              <a:rPr lang="ru-RU" sz="1800" dirty="0">
                <a:solidFill>
                  <a:srgbClr val="000000"/>
                </a:solidFill>
                <a:effectLst/>
                <a:latin typeface="Arial" panose="020B0604020202020204" pitchFamily="34" charset="0"/>
                <a:ea typeface="Times New Roman" panose="02020603050405020304" pitchFamily="18" charset="0"/>
              </a:rPr>
              <a:t>ЛП, назначение которого не показано по клиническим рекомендациям и стандарту МП, в соответствии с пунктом 4.7 Порядка создания и деятельности врачебной комиссии, может быть назначен по решению ВК. Решение ВК должно содержать обоснованную позицию МО о наличии у пациента (застрахованного лица) индивидуальной непереносимости и/или жизненных показаний в совокупности с обоснованием причин невозможности назначения иных лекарственных препаратов по клиническим рекомендациям и/или стандарту медицинской помощи.</a:t>
            </a:r>
            <a:endParaRPr lang="ru-RU" sz="1800" dirty="0">
              <a:effectLst/>
              <a:latin typeface="Times New Roman" panose="02020603050405020304" pitchFamily="18" charset="0"/>
              <a:ea typeface="Times New Roman" panose="02020603050405020304" pitchFamily="18" charset="0"/>
            </a:endParaRPr>
          </a:p>
          <a:p>
            <a:pPr marR="269240" lvl="1" indent="449580" algn="just"/>
            <a:r>
              <a:rPr lang="ru-RU" sz="1800" dirty="0">
                <a:solidFill>
                  <a:srgbClr val="000000"/>
                </a:solidFill>
                <a:effectLst/>
                <a:latin typeface="Arial" panose="020B0604020202020204" pitchFamily="34" charset="0"/>
                <a:ea typeface="Times New Roman" panose="02020603050405020304" pitchFamily="18" charset="0"/>
              </a:rPr>
              <a:t>Индивидуальная непереносимость лекарственного препарата, изначально показанного пациенту на основе клинических рекомендаций или с учетом стандарта медицинской помощи, может быть подтверждена наличием в анамнезе нежелательных явлений при его применении, которые явились поводом для его отмены.</a:t>
            </a:r>
            <a:endParaRPr lang="ru-RU" sz="1800" dirty="0">
              <a:effectLst/>
              <a:latin typeface="Times New Roman" panose="02020603050405020304" pitchFamily="18" charset="0"/>
              <a:ea typeface="Times New Roman" panose="02020603050405020304" pitchFamily="18" charset="0"/>
            </a:endParaRPr>
          </a:p>
          <a:p>
            <a:pPr marR="269240" lvl="1" indent="449580" algn="just"/>
            <a:r>
              <a:rPr lang="ru-RU" sz="1800" dirty="0">
                <a:solidFill>
                  <a:srgbClr val="000000"/>
                </a:solidFill>
                <a:effectLst/>
                <a:latin typeface="Arial" panose="020B0604020202020204" pitchFamily="34" charset="0"/>
                <a:ea typeface="Times New Roman" panose="02020603050405020304" pitchFamily="18" charset="0"/>
              </a:rPr>
              <a:t>Жизненные показания могут подтверждаться клинической значимостью риска возникновения неблагоприятного (летального) исхода при отсутствии назначения лекарственного препарата. Назначение ЛП не на основе клинических рекомендаций или без учета стандарта медицинской помощи при отсутствии индивидуальной непереносимости и жизненных показаний в целях экспертизы качества медицинской помощи считается необоснованным.»</a:t>
            </a:r>
            <a:endParaRPr lang="ru-RU" sz="1800" dirty="0">
              <a:effectLst/>
              <a:latin typeface="Times New Roman" panose="02020603050405020304" pitchFamily="18" charset="0"/>
              <a:ea typeface="Times New Roman" panose="02020603050405020304" pitchFamily="18" charset="0"/>
            </a:endParaRPr>
          </a:p>
          <a:p>
            <a:pPr marR="269240" lvl="1" indent="449580" algn="just"/>
            <a:r>
              <a:rPr lang="ru-RU" sz="1800" b="1" dirty="0">
                <a:solidFill>
                  <a:srgbClr val="000000"/>
                </a:solidFill>
                <a:effectLst/>
                <a:latin typeface="Arial" panose="020B0604020202020204" pitchFamily="34" charset="0"/>
                <a:ea typeface="Times New Roman" panose="02020603050405020304" pitchFamily="18" charset="0"/>
              </a:rPr>
              <a:t> </a:t>
            </a:r>
            <a:endParaRPr lang="ru-RU" sz="1800" dirty="0">
              <a:effectLst/>
              <a:latin typeface="Times New Roman" panose="02020603050405020304" pitchFamily="18" charset="0"/>
              <a:ea typeface="Times New Roman" panose="02020603050405020304" pitchFamily="18" charset="0"/>
            </a:endParaRPr>
          </a:p>
        </p:txBody>
      </p:sp>
      <p:sp>
        <p:nvSpPr>
          <p:cNvPr id="4" name="Заголовок 1">
            <a:extLst>
              <a:ext uri="{FF2B5EF4-FFF2-40B4-BE49-F238E27FC236}">
                <a16:creationId xmlns:a16="http://schemas.microsoft.com/office/drawing/2014/main" id="{42D723D5-9AE5-394C-9979-D99540954B3D}"/>
              </a:ext>
            </a:extLst>
          </p:cNvPr>
          <p:cNvSpPr txBox="1">
            <a:spLocks/>
          </p:cNvSpPr>
          <p:nvPr/>
        </p:nvSpPr>
        <p:spPr>
          <a:xfrm>
            <a:off x="476251" y="160347"/>
            <a:ext cx="8105995"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dirty="0">
                <a:solidFill>
                  <a:srgbClr val="FFFF00"/>
                </a:solidFill>
                <a:latin typeface="Corbel" panose="020B0503020204020204" pitchFamily="34" charset="0"/>
              </a:rPr>
              <a:t>Что такое жизненные показания и индивидуальная непереносимость?</a:t>
            </a:r>
          </a:p>
          <a:p>
            <a:endParaRPr lang="ru-RU" dirty="0">
              <a:solidFill>
                <a:srgbClr val="FFFF00"/>
              </a:solidFill>
              <a:latin typeface="Corbel" panose="020B0503020204020204" pitchFamily="34" charset="0"/>
            </a:endParaRPr>
          </a:p>
          <a:p>
            <a:r>
              <a:rPr lang="ru-RU" dirty="0">
                <a:solidFill>
                  <a:srgbClr val="FFFF00"/>
                </a:solidFill>
                <a:highlight>
                  <a:srgbClr val="FF0000"/>
                </a:highlight>
                <a:latin typeface="Corbel" panose="020B0503020204020204" pitchFamily="34" charset="0"/>
              </a:rPr>
              <a:t>	</a:t>
            </a:r>
          </a:p>
        </p:txBody>
      </p:sp>
      <p:sp>
        <p:nvSpPr>
          <p:cNvPr id="2" name="Скругленный прямоугольник 1">
            <a:extLst>
              <a:ext uri="{FF2B5EF4-FFF2-40B4-BE49-F238E27FC236}">
                <a16:creationId xmlns:a16="http://schemas.microsoft.com/office/drawing/2014/main" id="{EBB95CF7-5F9D-5E42-B267-946964B9FB79}"/>
              </a:ext>
            </a:extLst>
          </p:cNvPr>
          <p:cNvSpPr/>
          <p:nvPr/>
        </p:nvSpPr>
        <p:spPr>
          <a:xfrm>
            <a:off x="9901646" y="1517546"/>
            <a:ext cx="3252651" cy="5455325"/>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endParaRPr lang="ru-RU" sz="1800" b="1" dirty="0">
              <a:solidFill>
                <a:schemeClr val="bg1"/>
              </a:solidFill>
            </a:endParaRPr>
          </a:p>
          <a:p>
            <a:r>
              <a:rPr lang="ru-RU" sz="1800" b="1" dirty="0">
                <a:solidFill>
                  <a:schemeClr val="bg1"/>
                </a:solidFill>
              </a:rPr>
              <a:t>Определение терминов находится вне рамок правового поля.</a:t>
            </a:r>
          </a:p>
          <a:p>
            <a:endParaRPr lang="ru-RU" sz="1800" b="1" dirty="0">
              <a:solidFill>
                <a:schemeClr val="bg1"/>
              </a:solidFill>
            </a:endParaRPr>
          </a:p>
          <a:p>
            <a:r>
              <a:rPr lang="ru-RU" sz="1800" b="1" dirty="0">
                <a:solidFill>
                  <a:schemeClr val="bg1"/>
                </a:solidFill>
              </a:rPr>
              <a:t>Специальный приказ </a:t>
            </a:r>
            <a:r>
              <a:rPr lang="ru-RU" sz="1800" b="1" dirty="0" err="1">
                <a:solidFill>
                  <a:schemeClr val="bg1"/>
                </a:solidFill>
              </a:rPr>
              <a:t>Минздравсоцразвития</a:t>
            </a:r>
            <a:r>
              <a:rPr lang="ru-RU" sz="1800" b="1" dirty="0">
                <a:solidFill>
                  <a:schemeClr val="bg1"/>
                </a:solidFill>
              </a:rPr>
              <a:t> РФ от 09.08.2005 </a:t>
            </a:r>
            <a:r>
              <a:rPr lang="en" sz="1800" b="1" dirty="0">
                <a:solidFill>
                  <a:schemeClr val="bg1"/>
                </a:solidFill>
              </a:rPr>
              <a:t>N 494 "</a:t>
            </a:r>
            <a:r>
              <a:rPr lang="ru-RU" sz="1800" b="1" dirty="0">
                <a:solidFill>
                  <a:schemeClr val="bg1"/>
                </a:solidFill>
              </a:rPr>
              <a:t>О порядке применения лекарственных средств у больных по жизненным показаниям" не содержит определений термина «жизненные показания».</a:t>
            </a:r>
          </a:p>
          <a:p>
            <a:pPr algn="ctr"/>
            <a:endParaRPr lang="ru-RU" sz="1270" b="1" dirty="0">
              <a:solidFill>
                <a:schemeClr val="bg1"/>
              </a:solidFill>
            </a:endParaRPr>
          </a:p>
        </p:txBody>
      </p:sp>
    </p:spTree>
    <p:extLst>
      <p:ext uri="{BB962C8B-B14F-4D97-AF65-F5344CB8AC3E}">
        <p14:creationId xmlns:p14="http://schemas.microsoft.com/office/powerpoint/2010/main" val="1494838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Рамка 5">
            <a:extLst>
              <a:ext uri="{FF2B5EF4-FFF2-40B4-BE49-F238E27FC236}">
                <a16:creationId xmlns:a16="http://schemas.microsoft.com/office/drawing/2014/main" id="{73F356B2-F1E5-6F4F-BA08-830D0E78A67A}"/>
              </a:ext>
            </a:extLst>
          </p:cNvPr>
          <p:cNvSpPr/>
          <p:nvPr/>
        </p:nvSpPr>
        <p:spPr>
          <a:xfrm>
            <a:off x="0" y="904491"/>
            <a:ext cx="9610997" cy="6656772"/>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Rectangle 7">
            <a:extLst>
              <a:ext uri="{FF2B5EF4-FFF2-40B4-BE49-F238E27FC236}">
                <a16:creationId xmlns:a16="http://schemas.microsoft.com/office/drawing/2014/main" id="{9C1C1C8A-C38E-E04D-AFB8-946446185FCE}"/>
              </a:ext>
            </a:extLst>
          </p:cNvPr>
          <p:cNvSpPr/>
          <p:nvPr/>
        </p:nvSpPr>
        <p:spPr>
          <a:xfrm>
            <a:off x="0" y="82478"/>
            <a:ext cx="9610997"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4" name="Заголовок 1">
            <a:extLst>
              <a:ext uri="{FF2B5EF4-FFF2-40B4-BE49-F238E27FC236}">
                <a16:creationId xmlns:a16="http://schemas.microsoft.com/office/drawing/2014/main" id="{42D723D5-9AE5-394C-9979-D99540954B3D}"/>
              </a:ext>
            </a:extLst>
          </p:cNvPr>
          <p:cNvSpPr txBox="1">
            <a:spLocks/>
          </p:cNvSpPr>
          <p:nvPr/>
        </p:nvSpPr>
        <p:spPr>
          <a:xfrm>
            <a:off x="158388" y="109555"/>
            <a:ext cx="8105995"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dirty="0">
                <a:solidFill>
                  <a:srgbClr val="FFFF00"/>
                </a:solidFill>
                <a:latin typeface="Corbel" panose="020B0503020204020204" pitchFamily="34" charset="0"/>
              </a:rPr>
              <a:t>Можно ли назначить препарат без протокола ВК?</a:t>
            </a:r>
          </a:p>
          <a:p>
            <a:r>
              <a:rPr lang="ru-RU" sz="1600" dirty="0">
                <a:solidFill>
                  <a:srgbClr val="FFFF00"/>
                </a:solidFill>
                <a:latin typeface="Corbel" panose="020B0503020204020204" pitchFamily="34" charset="0"/>
              </a:rPr>
              <a:t>(кроме случаев клин. апробации)</a:t>
            </a:r>
          </a:p>
          <a:p>
            <a:r>
              <a:rPr lang="ru-RU" dirty="0">
                <a:solidFill>
                  <a:srgbClr val="FFFF00"/>
                </a:solidFill>
                <a:highlight>
                  <a:srgbClr val="FF0000"/>
                </a:highlight>
                <a:latin typeface="Corbel" panose="020B0503020204020204" pitchFamily="34" charset="0"/>
              </a:rPr>
              <a:t>	</a:t>
            </a:r>
          </a:p>
        </p:txBody>
      </p:sp>
      <p:sp>
        <p:nvSpPr>
          <p:cNvPr id="2" name="Скругленный прямоугольник 1">
            <a:extLst>
              <a:ext uri="{FF2B5EF4-FFF2-40B4-BE49-F238E27FC236}">
                <a16:creationId xmlns:a16="http://schemas.microsoft.com/office/drawing/2014/main" id="{C96529B0-E190-F04F-9E8D-D6AE75EC4EEE}"/>
              </a:ext>
            </a:extLst>
          </p:cNvPr>
          <p:cNvSpPr/>
          <p:nvPr/>
        </p:nvSpPr>
        <p:spPr>
          <a:xfrm>
            <a:off x="3173119" y="948932"/>
            <a:ext cx="2495006" cy="1188720"/>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a:p>
            <a:pPr algn="ctr"/>
            <a:endParaRPr lang="ru-RU" sz="1270" b="1" dirty="0">
              <a:solidFill>
                <a:schemeClr val="bg1"/>
              </a:solidFill>
            </a:endParaRPr>
          </a:p>
          <a:p>
            <a:pPr algn="ctr"/>
            <a:r>
              <a:rPr lang="ru-RU" sz="1270" b="1" dirty="0">
                <a:solidFill>
                  <a:schemeClr val="bg1"/>
                </a:solidFill>
              </a:rPr>
              <a:t>Предусмотрен ли ЛП стандартом медицинской помощи (допустимо: или клиническими рекомендациями)?</a:t>
            </a:r>
          </a:p>
        </p:txBody>
      </p:sp>
      <p:sp>
        <p:nvSpPr>
          <p:cNvPr id="7" name="Скругленный прямоугольник 6">
            <a:extLst>
              <a:ext uri="{FF2B5EF4-FFF2-40B4-BE49-F238E27FC236}">
                <a16:creationId xmlns:a16="http://schemas.microsoft.com/office/drawing/2014/main" id="{BAC3A5B8-1BAA-074E-9035-00E40D1B31C6}"/>
              </a:ext>
            </a:extLst>
          </p:cNvPr>
          <p:cNvSpPr/>
          <p:nvPr/>
        </p:nvSpPr>
        <p:spPr>
          <a:xfrm>
            <a:off x="531733" y="2527317"/>
            <a:ext cx="2495006" cy="1188720"/>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a:p>
            <a:pPr algn="ctr"/>
            <a:endParaRPr lang="ru-RU" sz="1270" b="1" dirty="0">
              <a:solidFill>
                <a:schemeClr val="bg1"/>
              </a:solidFill>
            </a:endParaRPr>
          </a:p>
          <a:p>
            <a:pPr algn="ctr"/>
            <a:r>
              <a:rPr lang="ru-RU" sz="1270" b="1" dirty="0">
                <a:solidFill>
                  <a:schemeClr val="bg1"/>
                </a:solidFill>
              </a:rPr>
              <a:t>ЛП можно назначить </a:t>
            </a:r>
            <a:r>
              <a:rPr lang="ru-RU" sz="1270" b="1" dirty="0">
                <a:solidFill>
                  <a:srgbClr val="FFFF00"/>
                </a:solidFill>
              </a:rPr>
              <a:t>только по протоколу ВК</a:t>
            </a:r>
            <a:endParaRPr lang="ru-RU" sz="1200" b="1" dirty="0">
              <a:solidFill>
                <a:srgbClr val="FFFF00"/>
              </a:solidFill>
            </a:endParaRPr>
          </a:p>
          <a:p>
            <a:pPr algn="ctr"/>
            <a:r>
              <a:rPr lang="ru-RU" sz="1200" b="1" dirty="0">
                <a:solidFill>
                  <a:schemeClr val="bg1"/>
                </a:solidFill>
              </a:rPr>
              <a:t>(при наличии жизненных показаний и индивидуальной непереносимости)</a:t>
            </a:r>
          </a:p>
        </p:txBody>
      </p:sp>
      <p:cxnSp>
        <p:nvCxnSpPr>
          <p:cNvPr id="9" name="Прямая со стрелкой 8">
            <a:extLst>
              <a:ext uri="{FF2B5EF4-FFF2-40B4-BE49-F238E27FC236}">
                <a16:creationId xmlns:a16="http://schemas.microsoft.com/office/drawing/2014/main" id="{6090D0A9-8281-D142-9FCB-DFAC1F1756F1}"/>
              </a:ext>
            </a:extLst>
          </p:cNvPr>
          <p:cNvCxnSpPr>
            <a:cxnSpLocks/>
            <a:stCxn id="2" idx="2"/>
          </p:cNvCxnSpPr>
          <p:nvPr/>
        </p:nvCxnSpPr>
        <p:spPr>
          <a:xfrm flipH="1">
            <a:off x="1779236" y="2137652"/>
            <a:ext cx="2641386" cy="3869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Прямая со стрелкой 11">
            <a:extLst>
              <a:ext uri="{FF2B5EF4-FFF2-40B4-BE49-F238E27FC236}">
                <a16:creationId xmlns:a16="http://schemas.microsoft.com/office/drawing/2014/main" id="{88607F6B-3497-D943-9479-1E49E1D58C75}"/>
              </a:ext>
            </a:extLst>
          </p:cNvPr>
          <p:cNvCxnSpPr>
            <a:cxnSpLocks/>
            <a:endCxn id="20" idx="0"/>
          </p:cNvCxnSpPr>
          <p:nvPr/>
        </p:nvCxnSpPr>
        <p:spPr>
          <a:xfrm>
            <a:off x="4420622" y="2137652"/>
            <a:ext cx="2761639" cy="3869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E2E8C82D-C17C-244C-A70E-65B40E266941}"/>
              </a:ext>
            </a:extLst>
          </p:cNvPr>
          <p:cNvSpPr txBox="1"/>
          <p:nvPr/>
        </p:nvSpPr>
        <p:spPr>
          <a:xfrm>
            <a:off x="2156806" y="1937597"/>
            <a:ext cx="3440574" cy="400110"/>
          </a:xfrm>
          <a:prstGeom prst="rect">
            <a:avLst/>
          </a:prstGeom>
          <a:noFill/>
        </p:spPr>
        <p:txBody>
          <a:bodyPr wrap="square">
            <a:spAutoFit/>
          </a:bodyPr>
          <a:lstStyle/>
          <a:p>
            <a:r>
              <a:rPr lang="ru-RU" dirty="0"/>
              <a:t>нет</a:t>
            </a:r>
          </a:p>
        </p:txBody>
      </p:sp>
      <p:sp>
        <p:nvSpPr>
          <p:cNvPr id="19" name="TextBox 18">
            <a:extLst>
              <a:ext uri="{FF2B5EF4-FFF2-40B4-BE49-F238E27FC236}">
                <a16:creationId xmlns:a16="http://schemas.microsoft.com/office/drawing/2014/main" id="{A0BF69AE-C927-EB47-AA80-995AEA01F4E9}"/>
              </a:ext>
            </a:extLst>
          </p:cNvPr>
          <p:cNvSpPr txBox="1"/>
          <p:nvPr/>
        </p:nvSpPr>
        <p:spPr>
          <a:xfrm>
            <a:off x="6232080" y="1934462"/>
            <a:ext cx="6720840" cy="400110"/>
          </a:xfrm>
          <a:prstGeom prst="rect">
            <a:avLst/>
          </a:prstGeom>
          <a:noFill/>
        </p:spPr>
        <p:txBody>
          <a:bodyPr wrap="square">
            <a:spAutoFit/>
          </a:bodyPr>
          <a:lstStyle/>
          <a:p>
            <a:r>
              <a:rPr lang="ru-RU" dirty="0"/>
              <a:t>да</a:t>
            </a:r>
          </a:p>
        </p:txBody>
      </p:sp>
      <p:sp>
        <p:nvSpPr>
          <p:cNvPr id="20" name="Скругленный прямоугольник 19">
            <a:extLst>
              <a:ext uri="{FF2B5EF4-FFF2-40B4-BE49-F238E27FC236}">
                <a16:creationId xmlns:a16="http://schemas.microsoft.com/office/drawing/2014/main" id="{622E10A3-3FD0-984E-B7CF-0B4AEDCA808D}"/>
              </a:ext>
            </a:extLst>
          </p:cNvPr>
          <p:cNvSpPr/>
          <p:nvPr/>
        </p:nvSpPr>
        <p:spPr>
          <a:xfrm>
            <a:off x="5934758" y="2524585"/>
            <a:ext cx="2495006" cy="1188720"/>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a:p>
            <a:pPr algn="ctr"/>
            <a:endParaRPr lang="ru-RU" sz="1270" b="1" dirty="0">
              <a:solidFill>
                <a:schemeClr val="bg1"/>
              </a:solidFill>
            </a:endParaRPr>
          </a:p>
          <a:p>
            <a:pPr algn="ctr"/>
            <a:r>
              <a:rPr lang="ru-RU" sz="1270" b="1" dirty="0">
                <a:solidFill>
                  <a:schemeClr val="bg1"/>
                </a:solidFill>
              </a:rPr>
              <a:t>ЛП можно назначить </a:t>
            </a:r>
            <a:r>
              <a:rPr lang="ru-RU" sz="1270" b="1" dirty="0">
                <a:solidFill>
                  <a:srgbClr val="FFFF00"/>
                </a:solidFill>
              </a:rPr>
              <a:t>без протокола ВК</a:t>
            </a:r>
            <a:endParaRPr lang="ru-RU" sz="1270" b="1" dirty="0">
              <a:solidFill>
                <a:schemeClr val="bg1"/>
              </a:solidFill>
            </a:endParaRPr>
          </a:p>
          <a:p>
            <a:pPr algn="ctr"/>
            <a:r>
              <a:rPr lang="ru-RU" sz="1270" b="1" dirty="0">
                <a:solidFill>
                  <a:schemeClr val="bg1"/>
                </a:solidFill>
              </a:rPr>
              <a:t>(без жизненных показаний и индивидуальной непереносимости)</a:t>
            </a:r>
          </a:p>
        </p:txBody>
      </p:sp>
      <p:sp>
        <p:nvSpPr>
          <p:cNvPr id="24" name="Rectangle 7">
            <a:extLst>
              <a:ext uri="{FF2B5EF4-FFF2-40B4-BE49-F238E27FC236}">
                <a16:creationId xmlns:a16="http://schemas.microsoft.com/office/drawing/2014/main" id="{5184B32B-A7B6-FA41-8360-3C3E6CDDF113}"/>
              </a:ext>
            </a:extLst>
          </p:cNvPr>
          <p:cNvSpPr/>
          <p:nvPr/>
        </p:nvSpPr>
        <p:spPr>
          <a:xfrm>
            <a:off x="-2" y="3836257"/>
            <a:ext cx="9610991"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26" name="Заголовок 1">
            <a:extLst>
              <a:ext uri="{FF2B5EF4-FFF2-40B4-BE49-F238E27FC236}">
                <a16:creationId xmlns:a16="http://schemas.microsoft.com/office/drawing/2014/main" id="{AF87515F-6636-F94D-8484-42D2DC82FE2F}"/>
              </a:ext>
            </a:extLst>
          </p:cNvPr>
          <p:cNvSpPr txBox="1">
            <a:spLocks/>
          </p:cNvSpPr>
          <p:nvPr/>
        </p:nvSpPr>
        <p:spPr>
          <a:xfrm>
            <a:off x="212074" y="4002460"/>
            <a:ext cx="8105995"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sz="2250" dirty="0">
                <a:solidFill>
                  <a:srgbClr val="FFFF00"/>
                </a:solidFill>
                <a:latin typeface="Corbel" panose="020B0503020204020204" pitchFamily="34" charset="0"/>
              </a:rPr>
              <a:t>Можно ли подавать на оплату ЛП за счет средств ОМС?</a:t>
            </a:r>
            <a:endParaRPr lang="ru-RU" sz="2250" dirty="0">
              <a:solidFill>
                <a:srgbClr val="FFFF00"/>
              </a:solidFill>
              <a:highlight>
                <a:srgbClr val="FF0000"/>
              </a:highlight>
              <a:latin typeface="Corbel" panose="020B0503020204020204" pitchFamily="34" charset="0"/>
            </a:endParaRPr>
          </a:p>
        </p:txBody>
      </p:sp>
      <p:cxnSp>
        <p:nvCxnSpPr>
          <p:cNvPr id="29" name="Прямая со стрелкой 28">
            <a:extLst>
              <a:ext uri="{FF2B5EF4-FFF2-40B4-BE49-F238E27FC236}">
                <a16:creationId xmlns:a16="http://schemas.microsoft.com/office/drawing/2014/main" id="{A61A9BA3-34A6-4948-95E6-53D34F9F1C78}"/>
              </a:ext>
            </a:extLst>
          </p:cNvPr>
          <p:cNvCxnSpPr>
            <a:cxnSpLocks/>
            <a:stCxn id="7" idx="2"/>
            <a:endCxn id="35" idx="0"/>
          </p:cNvCxnSpPr>
          <p:nvPr/>
        </p:nvCxnSpPr>
        <p:spPr>
          <a:xfrm>
            <a:off x="1779236" y="3716037"/>
            <a:ext cx="0" cy="24956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Скругленный прямоугольник 34">
            <a:extLst>
              <a:ext uri="{FF2B5EF4-FFF2-40B4-BE49-F238E27FC236}">
                <a16:creationId xmlns:a16="http://schemas.microsoft.com/office/drawing/2014/main" id="{FDBA5397-F598-0749-8BD3-00F8428F8732}"/>
              </a:ext>
            </a:extLst>
          </p:cNvPr>
          <p:cNvSpPr/>
          <p:nvPr/>
        </p:nvSpPr>
        <p:spPr>
          <a:xfrm>
            <a:off x="531733" y="6211681"/>
            <a:ext cx="2495006" cy="1188720"/>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a:p>
            <a:pPr algn="ctr"/>
            <a:endParaRPr lang="ru-RU" sz="1270" b="1" dirty="0">
              <a:solidFill>
                <a:schemeClr val="bg1"/>
              </a:solidFill>
            </a:endParaRPr>
          </a:p>
          <a:p>
            <a:pPr algn="ctr"/>
            <a:r>
              <a:rPr lang="ru-RU" sz="1270" b="1" dirty="0">
                <a:solidFill>
                  <a:srgbClr val="FFFF00"/>
                </a:solidFill>
              </a:rPr>
              <a:t>Можно</a:t>
            </a:r>
            <a:endParaRPr lang="ru-RU" sz="1200" b="1" dirty="0">
              <a:solidFill>
                <a:srgbClr val="FFFF00"/>
              </a:solidFill>
            </a:endParaRPr>
          </a:p>
        </p:txBody>
      </p:sp>
      <p:cxnSp>
        <p:nvCxnSpPr>
          <p:cNvPr id="38" name="Прямая со стрелкой 37">
            <a:extLst>
              <a:ext uri="{FF2B5EF4-FFF2-40B4-BE49-F238E27FC236}">
                <a16:creationId xmlns:a16="http://schemas.microsoft.com/office/drawing/2014/main" id="{89B95D1B-64F9-414F-9F92-268A38CACCDD}"/>
              </a:ext>
            </a:extLst>
          </p:cNvPr>
          <p:cNvCxnSpPr>
            <a:cxnSpLocks/>
            <a:stCxn id="20" idx="2"/>
            <a:endCxn id="41" idx="0"/>
          </p:cNvCxnSpPr>
          <p:nvPr/>
        </p:nvCxnSpPr>
        <p:spPr>
          <a:xfrm>
            <a:off x="7182261" y="3713305"/>
            <a:ext cx="0" cy="10120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1" name="Скругленный прямоугольник 40">
            <a:extLst>
              <a:ext uri="{FF2B5EF4-FFF2-40B4-BE49-F238E27FC236}">
                <a16:creationId xmlns:a16="http://schemas.microsoft.com/office/drawing/2014/main" id="{77D22135-C8CA-1240-9D22-926BB481A585}"/>
              </a:ext>
            </a:extLst>
          </p:cNvPr>
          <p:cNvSpPr/>
          <p:nvPr/>
        </p:nvSpPr>
        <p:spPr>
          <a:xfrm>
            <a:off x="5934758" y="4725380"/>
            <a:ext cx="2495006" cy="519672"/>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a:p>
            <a:pPr algn="ctr"/>
            <a:endParaRPr lang="ru-RU" sz="1270" b="1" dirty="0">
              <a:solidFill>
                <a:schemeClr val="bg1"/>
              </a:solidFill>
            </a:endParaRPr>
          </a:p>
          <a:p>
            <a:pPr algn="ctr"/>
            <a:r>
              <a:rPr lang="ru-RU" sz="1270" b="1" dirty="0">
                <a:solidFill>
                  <a:schemeClr val="bg1"/>
                </a:solidFill>
              </a:rPr>
              <a:t>Входит ли ЛП в Перечень ЖНВЛП?</a:t>
            </a:r>
          </a:p>
        </p:txBody>
      </p:sp>
      <p:sp>
        <p:nvSpPr>
          <p:cNvPr id="44" name="TextBox 43">
            <a:extLst>
              <a:ext uri="{FF2B5EF4-FFF2-40B4-BE49-F238E27FC236}">
                <a16:creationId xmlns:a16="http://schemas.microsoft.com/office/drawing/2014/main" id="{483A4A4A-4866-3547-A403-3BB3421E9257}"/>
              </a:ext>
            </a:extLst>
          </p:cNvPr>
          <p:cNvSpPr txBox="1"/>
          <p:nvPr/>
        </p:nvSpPr>
        <p:spPr>
          <a:xfrm>
            <a:off x="4805496" y="5640205"/>
            <a:ext cx="6720840" cy="400110"/>
          </a:xfrm>
          <a:prstGeom prst="rect">
            <a:avLst/>
          </a:prstGeom>
          <a:noFill/>
        </p:spPr>
        <p:txBody>
          <a:bodyPr wrap="square">
            <a:spAutoFit/>
          </a:bodyPr>
          <a:lstStyle/>
          <a:p>
            <a:r>
              <a:rPr lang="ru-RU" dirty="0"/>
              <a:t>да</a:t>
            </a:r>
          </a:p>
        </p:txBody>
      </p:sp>
      <p:cxnSp>
        <p:nvCxnSpPr>
          <p:cNvPr id="45" name="Прямая со стрелкой 44">
            <a:extLst>
              <a:ext uri="{FF2B5EF4-FFF2-40B4-BE49-F238E27FC236}">
                <a16:creationId xmlns:a16="http://schemas.microsoft.com/office/drawing/2014/main" id="{070E2885-2121-0240-8DA5-92D41888E667}"/>
              </a:ext>
            </a:extLst>
          </p:cNvPr>
          <p:cNvCxnSpPr>
            <a:cxnSpLocks/>
          </p:cNvCxnSpPr>
          <p:nvPr/>
        </p:nvCxnSpPr>
        <p:spPr>
          <a:xfrm flipH="1">
            <a:off x="3026739" y="5233343"/>
            <a:ext cx="4155524" cy="1599286"/>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Прямая со стрелкой 48">
            <a:extLst>
              <a:ext uri="{FF2B5EF4-FFF2-40B4-BE49-F238E27FC236}">
                <a16:creationId xmlns:a16="http://schemas.microsoft.com/office/drawing/2014/main" id="{538A1A8F-1060-6942-9FBA-E26A2DCEC48D}"/>
              </a:ext>
            </a:extLst>
          </p:cNvPr>
          <p:cNvCxnSpPr>
            <a:cxnSpLocks/>
            <a:endCxn id="51" idx="0"/>
          </p:cNvCxnSpPr>
          <p:nvPr/>
        </p:nvCxnSpPr>
        <p:spPr>
          <a:xfrm>
            <a:off x="7149127" y="5245052"/>
            <a:ext cx="0" cy="9102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1" name="Скругленный прямоугольник 50">
            <a:extLst>
              <a:ext uri="{FF2B5EF4-FFF2-40B4-BE49-F238E27FC236}">
                <a16:creationId xmlns:a16="http://schemas.microsoft.com/office/drawing/2014/main" id="{8222CCCD-7550-4945-A23A-88426026636C}"/>
              </a:ext>
            </a:extLst>
          </p:cNvPr>
          <p:cNvSpPr/>
          <p:nvPr/>
        </p:nvSpPr>
        <p:spPr>
          <a:xfrm>
            <a:off x="5901624" y="6155273"/>
            <a:ext cx="2495006" cy="1314408"/>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a:p>
            <a:pPr algn="ctr"/>
            <a:endParaRPr lang="ru-RU" sz="1270" b="1" dirty="0">
              <a:solidFill>
                <a:schemeClr val="bg1"/>
              </a:solidFill>
            </a:endParaRPr>
          </a:p>
          <a:p>
            <a:pPr algn="ctr"/>
            <a:r>
              <a:rPr lang="ru-RU" sz="1270" b="1" dirty="0">
                <a:solidFill>
                  <a:schemeClr val="bg1"/>
                </a:solidFill>
              </a:rPr>
              <a:t>Проведете ВК по жизненным показаниям или индивидуальной непереносимости?</a:t>
            </a:r>
          </a:p>
        </p:txBody>
      </p:sp>
      <p:cxnSp>
        <p:nvCxnSpPr>
          <p:cNvPr id="52" name="Прямая со стрелкой 51">
            <a:extLst>
              <a:ext uri="{FF2B5EF4-FFF2-40B4-BE49-F238E27FC236}">
                <a16:creationId xmlns:a16="http://schemas.microsoft.com/office/drawing/2014/main" id="{7EE2D89E-96BF-E342-A937-86C208F68099}"/>
              </a:ext>
            </a:extLst>
          </p:cNvPr>
          <p:cNvCxnSpPr>
            <a:cxnSpLocks/>
            <a:stCxn id="51" idx="1"/>
            <a:endCxn id="35" idx="3"/>
          </p:cNvCxnSpPr>
          <p:nvPr/>
        </p:nvCxnSpPr>
        <p:spPr>
          <a:xfrm flipH="1" flipV="1">
            <a:off x="3026739" y="6806041"/>
            <a:ext cx="2874885" cy="6436"/>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CC8AE186-F418-DF42-8CF8-6F4084C6D0B9}"/>
              </a:ext>
            </a:extLst>
          </p:cNvPr>
          <p:cNvSpPr txBox="1"/>
          <p:nvPr/>
        </p:nvSpPr>
        <p:spPr>
          <a:xfrm>
            <a:off x="7267415" y="5496020"/>
            <a:ext cx="6720840" cy="400110"/>
          </a:xfrm>
          <a:prstGeom prst="rect">
            <a:avLst/>
          </a:prstGeom>
          <a:noFill/>
        </p:spPr>
        <p:txBody>
          <a:bodyPr wrap="square">
            <a:spAutoFit/>
          </a:bodyPr>
          <a:lstStyle/>
          <a:p>
            <a:r>
              <a:rPr lang="ru-RU" dirty="0"/>
              <a:t>нет</a:t>
            </a:r>
          </a:p>
        </p:txBody>
      </p:sp>
    </p:spTree>
    <p:extLst>
      <p:ext uri="{BB962C8B-B14F-4D97-AF65-F5344CB8AC3E}">
        <p14:creationId xmlns:p14="http://schemas.microsoft.com/office/powerpoint/2010/main" val="228465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Рамка 5">
            <a:extLst>
              <a:ext uri="{FF2B5EF4-FFF2-40B4-BE49-F238E27FC236}">
                <a16:creationId xmlns:a16="http://schemas.microsoft.com/office/drawing/2014/main" id="{73F356B2-F1E5-6F4F-BA08-830D0E78A67A}"/>
              </a:ext>
            </a:extLst>
          </p:cNvPr>
          <p:cNvSpPr/>
          <p:nvPr/>
        </p:nvSpPr>
        <p:spPr>
          <a:xfrm>
            <a:off x="0" y="904491"/>
            <a:ext cx="9610997" cy="6656772"/>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Rectangle 7">
            <a:extLst>
              <a:ext uri="{FF2B5EF4-FFF2-40B4-BE49-F238E27FC236}">
                <a16:creationId xmlns:a16="http://schemas.microsoft.com/office/drawing/2014/main" id="{9C1C1C8A-C38E-E04D-AFB8-946446185FCE}"/>
              </a:ext>
            </a:extLst>
          </p:cNvPr>
          <p:cNvSpPr/>
          <p:nvPr/>
        </p:nvSpPr>
        <p:spPr>
          <a:xfrm>
            <a:off x="0" y="82478"/>
            <a:ext cx="9610997"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4" name="Заголовок 1">
            <a:extLst>
              <a:ext uri="{FF2B5EF4-FFF2-40B4-BE49-F238E27FC236}">
                <a16:creationId xmlns:a16="http://schemas.microsoft.com/office/drawing/2014/main" id="{42D723D5-9AE5-394C-9979-D99540954B3D}"/>
              </a:ext>
            </a:extLst>
          </p:cNvPr>
          <p:cNvSpPr txBox="1">
            <a:spLocks/>
          </p:cNvSpPr>
          <p:nvPr/>
        </p:nvSpPr>
        <p:spPr>
          <a:xfrm>
            <a:off x="158388" y="109555"/>
            <a:ext cx="8105995"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dirty="0">
                <a:solidFill>
                  <a:srgbClr val="FFFF00"/>
                </a:solidFill>
                <a:latin typeface="Corbel" panose="020B0503020204020204" pitchFamily="34" charset="0"/>
              </a:rPr>
              <a:t>Можно ли назначить препарат без протокола ВК?</a:t>
            </a:r>
          </a:p>
          <a:p>
            <a:r>
              <a:rPr lang="ru-RU" sz="1600" dirty="0">
                <a:solidFill>
                  <a:srgbClr val="FFFF00"/>
                </a:solidFill>
                <a:latin typeface="Corbel" panose="020B0503020204020204" pitchFamily="34" charset="0"/>
              </a:rPr>
              <a:t>(кроме случаев клин. апробации)</a:t>
            </a:r>
          </a:p>
          <a:p>
            <a:r>
              <a:rPr lang="ru-RU" dirty="0">
                <a:solidFill>
                  <a:srgbClr val="FFFF00"/>
                </a:solidFill>
                <a:highlight>
                  <a:srgbClr val="FF0000"/>
                </a:highlight>
                <a:latin typeface="Corbel" panose="020B0503020204020204" pitchFamily="34" charset="0"/>
              </a:rPr>
              <a:t>	</a:t>
            </a:r>
          </a:p>
        </p:txBody>
      </p:sp>
      <p:sp>
        <p:nvSpPr>
          <p:cNvPr id="2" name="Скругленный прямоугольник 1">
            <a:extLst>
              <a:ext uri="{FF2B5EF4-FFF2-40B4-BE49-F238E27FC236}">
                <a16:creationId xmlns:a16="http://schemas.microsoft.com/office/drawing/2014/main" id="{C96529B0-E190-F04F-9E8D-D6AE75EC4EEE}"/>
              </a:ext>
            </a:extLst>
          </p:cNvPr>
          <p:cNvSpPr/>
          <p:nvPr/>
        </p:nvSpPr>
        <p:spPr>
          <a:xfrm>
            <a:off x="3173119" y="948932"/>
            <a:ext cx="2495006" cy="1188720"/>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a:p>
            <a:pPr algn="ctr"/>
            <a:endParaRPr lang="ru-RU" sz="1270" b="1" dirty="0">
              <a:solidFill>
                <a:schemeClr val="bg1"/>
              </a:solidFill>
            </a:endParaRPr>
          </a:p>
          <a:p>
            <a:pPr algn="ctr"/>
            <a:r>
              <a:rPr lang="ru-RU" sz="1270" b="1" dirty="0">
                <a:solidFill>
                  <a:schemeClr val="bg1"/>
                </a:solidFill>
              </a:rPr>
              <a:t>Предусмотрен ли ЛП стандартом медицинской помощи (допустимо: или клиническими рекомендациями)?</a:t>
            </a:r>
          </a:p>
        </p:txBody>
      </p:sp>
      <p:sp>
        <p:nvSpPr>
          <p:cNvPr id="7" name="Скругленный прямоугольник 6">
            <a:extLst>
              <a:ext uri="{FF2B5EF4-FFF2-40B4-BE49-F238E27FC236}">
                <a16:creationId xmlns:a16="http://schemas.microsoft.com/office/drawing/2014/main" id="{BAC3A5B8-1BAA-074E-9035-00E40D1B31C6}"/>
              </a:ext>
            </a:extLst>
          </p:cNvPr>
          <p:cNvSpPr/>
          <p:nvPr/>
        </p:nvSpPr>
        <p:spPr>
          <a:xfrm>
            <a:off x="531733" y="2527317"/>
            <a:ext cx="2495006" cy="1188720"/>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a:p>
            <a:pPr algn="ctr"/>
            <a:endParaRPr lang="ru-RU" sz="1270" b="1" dirty="0">
              <a:solidFill>
                <a:schemeClr val="bg1"/>
              </a:solidFill>
            </a:endParaRPr>
          </a:p>
          <a:p>
            <a:pPr algn="ctr"/>
            <a:r>
              <a:rPr lang="ru-RU" sz="1270" b="1" dirty="0">
                <a:solidFill>
                  <a:schemeClr val="bg1"/>
                </a:solidFill>
              </a:rPr>
              <a:t>ЛП можно назначить </a:t>
            </a:r>
            <a:r>
              <a:rPr lang="ru-RU" sz="1270" b="1" dirty="0">
                <a:solidFill>
                  <a:srgbClr val="FFFF00"/>
                </a:solidFill>
              </a:rPr>
              <a:t>только по протоколу ВК</a:t>
            </a:r>
            <a:endParaRPr lang="ru-RU" sz="1200" b="1" dirty="0">
              <a:solidFill>
                <a:srgbClr val="FFFF00"/>
              </a:solidFill>
            </a:endParaRPr>
          </a:p>
          <a:p>
            <a:pPr algn="ctr"/>
            <a:r>
              <a:rPr lang="ru-RU" sz="1200" b="1" dirty="0">
                <a:solidFill>
                  <a:schemeClr val="bg1"/>
                </a:solidFill>
              </a:rPr>
              <a:t>(при наличии жизненных показаний и индивидуальной непереносимости)</a:t>
            </a:r>
          </a:p>
        </p:txBody>
      </p:sp>
      <p:cxnSp>
        <p:nvCxnSpPr>
          <p:cNvPr id="9" name="Прямая со стрелкой 8">
            <a:extLst>
              <a:ext uri="{FF2B5EF4-FFF2-40B4-BE49-F238E27FC236}">
                <a16:creationId xmlns:a16="http://schemas.microsoft.com/office/drawing/2014/main" id="{6090D0A9-8281-D142-9FCB-DFAC1F1756F1}"/>
              </a:ext>
            </a:extLst>
          </p:cNvPr>
          <p:cNvCxnSpPr>
            <a:cxnSpLocks/>
            <a:stCxn id="2" idx="2"/>
          </p:cNvCxnSpPr>
          <p:nvPr/>
        </p:nvCxnSpPr>
        <p:spPr>
          <a:xfrm flipH="1">
            <a:off x="1779236" y="2137652"/>
            <a:ext cx="2641386" cy="3869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Прямая со стрелкой 11">
            <a:extLst>
              <a:ext uri="{FF2B5EF4-FFF2-40B4-BE49-F238E27FC236}">
                <a16:creationId xmlns:a16="http://schemas.microsoft.com/office/drawing/2014/main" id="{88607F6B-3497-D943-9479-1E49E1D58C75}"/>
              </a:ext>
            </a:extLst>
          </p:cNvPr>
          <p:cNvCxnSpPr>
            <a:cxnSpLocks/>
            <a:endCxn id="20" idx="0"/>
          </p:cNvCxnSpPr>
          <p:nvPr/>
        </p:nvCxnSpPr>
        <p:spPr>
          <a:xfrm>
            <a:off x="4420622" y="2137652"/>
            <a:ext cx="2761639" cy="3869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E2E8C82D-C17C-244C-A70E-65B40E266941}"/>
              </a:ext>
            </a:extLst>
          </p:cNvPr>
          <p:cNvSpPr txBox="1"/>
          <p:nvPr/>
        </p:nvSpPr>
        <p:spPr>
          <a:xfrm>
            <a:off x="2156806" y="1937597"/>
            <a:ext cx="3440574" cy="400110"/>
          </a:xfrm>
          <a:prstGeom prst="rect">
            <a:avLst/>
          </a:prstGeom>
          <a:noFill/>
        </p:spPr>
        <p:txBody>
          <a:bodyPr wrap="square">
            <a:spAutoFit/>
          </a:bodyPr>
          <a:lstStyle/>
          <a:p>
            <a:r>
              <a:rPr lang="ru-RU" dirty="0"/>
              <a:t>нет</a:t>
            </a:r>
          </a:p>
        </p:txBody>
      </p:sp>
      <p:sp>
        <p:nvSpPr>
          <p:cNvPr id="19" name="TextBox 18">
            <a:extLst>
              <a:ext uri="{FF2B5EF4-FFF2-40B4-BE49-F238E27FC236}">
                <a16:creationId xmlns:a16="http://schemas.microsoft.com/office/drawing/2014/main" id="{A0BF69AE-C927-EB47-AA80-995AEA01F4E9}"/>
              </a:ext>
            </a:extLst>
          </p:cNvPr>
          <p:cNvSpPr txBox="1"/>
          <p:nvPr/>
        </p:nvSpPr>
        <p:spPr>
          <a:xfrm>
            <a:off x="6232080" y="1934462"/>
            <a:ext cx="6720840" cy="400110"/>
          </a:xfrm>
          <a:prstGeom prst="rect">
            <a:avLst/>
          </a:prstGeom>
          <a:noFill/>
        </p:spPr>
        <p:txBody>
          <a:bodyPr wrap="square">
            <a:spAutoFit/>
          </a:bodyPr>
          <a:lstStyle/>
          <a:p>
            <a:r>
              <a:rPr lang="ru-RU" dirty="0"/>
              <a:t>да</a:t>
            </a:r>
          </a:p>
        </p:txBody>
      </p:sp>
      <p:sp>
        <p:nvSpPr>
          <p:cNvPr id="20" name="Скругленный прямоугольник 19">
            <a:extLst>
              <a:ext uri="{FF2B5EF4-FFF2-40B4-BE49-F238E27FC236}">
                <a16:creationId xmlns:a16="http://schemas.microsoft.com/office/drawing/2014/main" id="{622E10A3-3FD0-984E-B7CF-0B4AEDCA808D}"/>
              </a:ext>
            </a:extLst>
          </p:cNvPr>
          <p:cNvSpPr/>
          <p:nvPr/>
        </p:nvSpPr>
        <p:spPr>
          <a:xfrm>
            <a:off x="5934758" y="2524585"/>
            <a:ext cx="2495006" cy="1188720"/>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a:p>
            <a:pPr algn="ctr"/>
            <a:endParaRPr lang="ru-RU" sz="1270" b="1" dirty="0">
              <a:solidFill>
                <a:schemeClr val="bg1"/>
              </a:solidFill>
            </a:endParaRPr>
          </a:p>
          <a:p>
            <a:pPr algn="ctr"/>
            <a:r>
              <a:rPr lang="ru-RU" sz="1270" b="1" dirty="0">
                <a:solidFill>
                  <a:schemeClr val="bg1"/>
                </a:solidFill>
              </a:rPr>
              <a:t>ЛП можно назначить </a:t>
            </a:r>
            <a:r>
              <a:rPr lang="ru-RU" sz="1270" b="1" dirty="0">
                <a:solidFill>
                  <a:srgbClr val="FFFF00"/>
                </a:solidFill>
              </a:rPr>
              <a:t>без протокола ВК</a:t>
            </a:r>
            <a:endParaRPr lang="ru-RU" sz="1270" b="1" dirty="0">
              <a:solidFill>
                <a:schemeClr val="bg1"/>
              </a:solidFill>
            </a:endParaRPr>
          </a:p>
          <a:p>
            <a:pPr algn="ctr"/>
            <a:r>
              <a:rPr lang="ru-RU" sz="1270" b="1" dirty="0">
                <a:solidFill>
                  <a:schemeClr val="bg1"/>
                </a:solidFill>
              </a:rPr>
              <a:t>(без жизненных показаний и индивидуальной непереносимости)</a:t>
            </a:r>
          </a:p>
        </p:txBody>
      </p:sp>
      <p:sp>
        <p:nvSpPr>
          <p:cNvPr id="24" name="Rectangle 7">
            <a:extLst>
              <a:ext uri="{FF2B5EF4-FFF2-40B4-BE49-F238E27FC236}">
                <a16:creationId xmlns:a16="http://schemas.microsoft.com/office/drawing/2014/main" id="{5184B32B-A7B6-FA41-8360-3C3E6CDDF113}"/>
              </a:ext>
            </a:extLst>
          </p:cNvPr>
          <p:cNvSpPr/>
          <p:nvPr/>
        </p:nvSpPr>
        <p:spPr>
          <a:xfrm>
            <a:off x="-2" y="3836257"/>
            <a:ext cx="9610991" cy="805680"/>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26" name="Заголовок 1">
            <a:extLst>
              <a:ext uri="{FF2B5EF4-FFF2-40B4-BE49-F238E27FC236}">
                <a16:creationId xmlns:a16="http://schemas.microsoft.com/office/drawing/2014/main" id="{AF87515F-6636-F94D-8484-42D2DC82FE2F}"/>
              </a:ext>
            </a:extLst>
          </p:cNvPr>
          <p:cNvSpPr txBox="1">
            <a:spLocks/>
          </p:cNvSpPr>
          <p:nvPr/>
        </p:nvSpPr>
        <p:spPr>
          <a:xfrm>
            <a:off x="212074" y="4002460"/>
            <a:ext cx="8105995"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r>
              <a:rPr lang="ru-RU" sz="2250" dirty="0">
                <a:solidFill>
                  <a:srgbClr val="FFFF00"/>
                </a:solidFill>
                <a:latin typeface="Corbel" panose="020B0503020204020204" pitchFamily="34" charset="0"/>
              </a:rPr>
              <a:t>Можно ли подавать на оплату ЛП за счет средств ОМС?</a:t>
            </a:r>
            <a:endParaRPr lang="ru-RU" sz="2250" dirty="0">
              <a:solidFill>
                <a:srgbClr val="FFFF00"/>
              </a:solidFill>
              <a:highlight>
                <a:srgbClr val="FF0000"/>
              </a:highlight>
              <a:latin typeface="Corbel" panose="020B0503020204020204" pitchFamily="34" charset="0"/>
            </a:endParaRPr>
          </a:p>
        </p:txBody>
      </p:sp>
      <p:cxnSp>
        <p:nvCxnSpPr>
          <p:cNvPr id="29" name="Прямая со стрелкой 28">
            <a:extLst>
              <a:ext uri="{FF2B5EF4-FFF2-40B4-BE49-F238E27FC236}">
                <a16:creationId xmlns:a16="http://schemas.microsoft.com/office/drawing/2014/main" id="{A61A9BA3-34A6-4948-95E6-53D34F9F1C78}"/>
              </a:ext>
            </a:extLst>
          </p:cNvPr>
          <p:cNvCxnSpPr>
            <a:cxnSpLocks/>
            <a:stCxn id="7" idx="2"/>
            <a:endCxn id="35" idx="0"/>
          </p:cNvCxnSpPr>
          <p:nvPr/>
        </p:nvCxnSpPr>
        <p:spPr>
          <a:xfrm>
            <a:off x="1779236" y="3716037"/>
            <a:ext cx="0" cy="24956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Скругленный прямоугольник 34">
            <a:extLst>
              <a:ext uri="{FF2B5EF4-FFF2-40B4-BE49-F238E27FC236}">
                <a16:creationId xmlns:a16="http://schemas.microsoft.com/office/drawing/2014/main" id="{FDBA5397-F598-0749-8BD3-00F8428F8732}"/>
              </a:ext>
            </a:extLst>
          </p:cNvPr>
          <p:cNvSpPr/>
          <p:nvPr/>
        </p:nvSpPr>
        <p:spPr>
          <a:xfrm>
            <a:off x="531733" y="6211681"/>
            <a:ext cx="2495006" cy="1188720"/>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a:p>
            <a:pPr algn="ctr"/>
            <a:endParaRPr lang="ru-RU" sz="1270" b="1" dirty="0">
              <a:solidFill>
                <a:schemeClr val="bg1"/>
              </a:solidFill>
            </a:endParaRPr>
          </a:p>
          <a:p>
            <a:pPr algn="ctr"/>
            <a:r>
              <a:rPr lang="ru-RU" sz="1270" b="1" dirty="0">
                <a:solidFill>
                  <a:srgbClr val="FFFF00"/>
                </a:solidFill>
              </a:rPr>
              <a:t>Можно</a:t>
            </a:r>
            <a:endParaRPr lang="ru-RU" sz="1200" b="1" dirty="0">
              <a:solidFill>
                <a:srgbClr val="FFFF00"/>
              </a:solidFill>
            </a:endParaRPr>
          </a:p>
        </p:txBody>
      </p:sp>
      <p:cxnSp>
        <p:nvCxnSpPr>
          <p:cNvPr id="38" name="Прямая со стрелкой 37">
            <a:extLst>
              <a:ext uri="{FF2B5EF4-FFF2-40B4-BE49-F238E27FC236}">
                <a16:creationId xmlns:a16="http://schemas.microsoft.com/office/drawing/2014/main" id="{89B95D1B-64F9-414F-9F92-268A38CACCDD}"/>
              </a:ext>
            </a:extLst>
          </p:cNvPr>
          <p:cNvCxnSpPr>
            <a:cxnSpLocks/>
            <a:stCxn id="20" idx="2"/>
            <a:endCxn id="41" idx="0"/>
          </p:cNvCxnSpPr>
          <p:nvPr/>
        </p:nvCxnSpPr>
        <p:spPr>
          <a:xfrm>
            <a:off x="7182261" y="3713305"/>
            <a:ext cx="0" cy="10120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1" name="Скругленный прямоугольник 40">
            <a:extLst>
              <a:ext uri="{FF2B5EF4-FFF2-40B4-BE49-F238E27FC236}">
                <a16:creationId xmlns:a16="http://schemas.microsoft.com/office/drawing/2014/main" id="{77D22135-C8CA-1240-9D22-926BB481A585}"/>
              </a:ext>
            </a:extLst>
          </p:cNvPr>
          <p:cNvSpPr/>
          <p:nvPr/>
        </p:nvSpPr>
        <p:spPr>
          <a:xfrm>
            <a:off x="5934758" y="4725380"/>
            <a:ext cx="2495006" cy="519672"/>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a:p>
            <a:pPr algn="ctr"/>
            <a:endParaRPr lang="ru-RU" sz="1270" b="1" dirty="0">
              <a:solidFill>
                <a:schemeClr val="bg1"/>
              </a:solidFill>
            </a:endParaRPr>
          </a:p>
          <a:p>
            <a:pPr algn="ctr"/>
            <a:r>
              <a:rPr lang="ru-RU" sz="1270" b="1" dirty="0">
                <a:solidFill>
                  <a:schemeClr val="bg1"/>
                </a:solidFill>
              </a:rPr>
              <a:t>Входит ли ЛП в Перечень ЖНВЛП?</a:t>
            </a:r>
          </a:p>
        </p:txBody>
      </p:sp>
      <p:sp>
        <p:nvSpPr>
          <p:cNvPr id="44" name="TextBox 43">
            <a:extLst>
              <a:ext uri="{FF2B5EF4-FFF2-40B4-BE49-F238E27FC236}">
                <a16:creationId xmlns:a16="http://schemas.microsoft.com/office/drawing/2014/main" id="{483A4A4A-4866-3547-A403-3BB3421E9257}"/>
              </a:ext>
            </a:extLst>
          </p:cNvPr>
          <p:cNvSpPr txBox="1"/>
          <p:nvPr/>
        </p:nvSpPr>
        <p:spPr>
          <a:xfrm>
            <a:off x="4805496" y="5640205"/>
            <a:ext cx="6720840" cy="400110"/>
          </a:xfrm>
          <a:prstGeom prst="rect">
            <a:avLst/>
          </a:prstGeom>
          <a:noFill/>
        </p:spPr>
        <p:txBody>
          <a:bodyPr wrap="square">
            <a:spAutoFit/>
          </a:bodyPr>
          <a:lstStyle/>
          <a:p>
            <a:r>
              <a:rPr lang="ru-RU" dirty="0"/>
              <a:t>да</a:t>
            </a:r>
          </a:p>
        </p:txBody>
      </p:sp>
      <p:cxnSp>
        <p:nvCxnSpPr>
          <p:cNvPr id="45" name="Прямая со стрелкой 44">
            <a:extLst>
              <a:ext uri="{FF2B5EF4-FFF2-40B4-BE49-F238E27FC236}">
                <a16:creationId xmlns:a16="http://schemas.microsoft.com/office/drawing/2014/main" id="{070E2885-2121-0240-8DA5-92D41888E667}"/>
              </a:ext>
            </a:extLst>
          </p:cNvPr>
          <p:cNvCxnSpPr>
            <a:cxnSpLocks/>
          </p:cNvCxnSpPr>
          <p:nvPr/>
        </p:nvCxnSpPr>
        <p:spPr>
          <a:xfrm flipH="1">
            <a:off x="3026739" y="5233343"/>
            <a:ext cx="4155524" cy="1599286"/>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Прямая со стрелкой 48">
            <a:extLst>
              <a:ext uri="{FF2B5EF4-FFF2-40B4-BE49-F238E27FC236}">
                <a16:creationId xmlns:a16="http://schemas.microsoft.com/office/drawing/2014/main" id="{538A1A8F-1060-6942-9FBA-E26A2DCEC48D}"/>
              </a:ext>
            </a:extLst>
          </p:cNvPr>
          <p:cNvCxnSpPr>
            <a:cxnSpLocks/>
            <a:endCxn id="51" idx="0"/>
          </p:cNvCxnSpPr>
          <p:nvPr/>
        </p:nvCxnSpPr>
        <p:spPr>
          <a:xfrm>
            <a:off x="7149127" y="5245052"/>
            <a:ext cx="0" cy="9102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0ABD3BBC-6DF8-8B46-89EC-DFC2F2C1EA08}"/>
              </a:ext>
            </a:extLst>
          </p:cNvPr>
          <p:cNvSpPr txBox="1"/>
          <p:nvPr/>
        </p:nvSpPr>
        <p:spPr>
          <a:xfrm>
            <a:off x="8725031" y="6391240"/>
            <a:ext cx="6720840" cy="400110"/>
          </a:xfrm>
          <a:prstGeom prst="rect">
            <a:avLst/>
          </a:prstGeom>
          <a:noFill/>
        </p:spPr>
        <p:txBody>
          <a:bodyPr wrap="square">
            <a:spAutoFit/>
          </a:bodyPr>
          <a:lstStyle/>
          <a:p>
            <a:r>
              <a:rPr lang="ru-RU" dirty="0"/>
              <a:t>нет</a:t>
            </a:r>
          </a:p>
        </p:txBody>
      </p:sp>
      <p:sp>
        <p:nvSpPr>
          <p:cNvPr id="51" name="Скругленный прямоугольник 50">
            <a:extLst>
              <a:ext uri="{FF2B5EF4-FFF2-40B4-BE49-F238E27FC236}">
                <a16:creationId xmlns:a16="http://schemas.microsoft.com/office/drawing/2014/main" id="{8222CCCD-7550-4945-A23A-88426026636C}"/>
              </a:ext>
            </a:extLst>
          </p:cNvPr>
          <p:cNvSpPr/>
          <p:nvPr/>
        </p:nvSpPr>
        <p:spPr>
          <a:xfrm>
            <a:off x="5901624" y="6155273"/>
            <a:ext cx="2495006" cy="1314408"/>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a:p>
            <a:pPr algn="ctr"/>
            <a:endParaRPr lang="ru-RU" sz="1270" b="1" dirty="0">
              <a:solidFill>
                <a:schemeClr val="bg1"/>
              </a:solidFill>
            </a:endParaRPr>
          </a:p>
          <a:p>
            <a:pPr algn="ctr"/>
            <a:r>
              <a:rPr lang="ru-RU" sz="1270" b="1" dirty="0">
                <a:solidFill>
                  <a:schemeClr val="bg1"/>
                </a:solidFill>
              </a:rPr>
              <a:t>Проведете ВК по жизненным показаниям или индивидуальной непереносимости?</a:t>
            </a:r>
          </a:p>
        </p:txBody>
      </p:sp>
      <p:cxnSp>
        <p:nvCxnSpPr>
          <p:cNvPr id="52" name="Прямая со стрелкой 51">
            <a:extLst>
              <a:ext uri="{FF2B5EF4-FFF2-40B4-BE49-F238E27FC236}">
                <a16:creationId xmlns:a16="http://schemas.microsoft.com/office/drawing/2014/main" id="{7EE2D89E-96BF-E342-A937-86C208F68099}"/>
              </a:ext>
            </a:extLst>
          </p:cNvPr>
          <p:cNvCxnSpPr>
            <a:cxnSpLocks/>
            <a:stCxn id="51" idx="1"/>
            <a:endCxn id="35" idx="3"/>
          </p:cNvCxnSpPr>
          <p:nvPr/>
        </p:nvCxnSpPr>
        <p:spPr>
          <a:xfrm flipH="1" flipV="1">
            <a:off x="3026739" y="6806041"/>
            <a:ext cx="2874885" cy="6436"/>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056ECABA-9C84-E840-BB25-193FC6B06997}"/>
              </a:ext>
            </a:extLst>
          </p:cNvPr>
          <p:cNvSpPr txBox="1"/>
          <p:nvPr/>
        </p:nvSpPr>
        <p:spPr>
          <a:xfrm>
            <a:off x="4805496" y="6354720"/>
            <a:ext cx="6720840" cy="400110"/>
          </a:xfrm>
          <a:prstGeom prst="rect">
            <a:avLst/>
          </a:prstGeom>
          <a:noFill/>
        </p:spPr>
        <p:txBody>
          <a:bodyPr wrap="square">
            <a:spAutoFit/>
          </a:bodyPr>
          <a:lstStyle/>
          <a:p>
            <a:r>
              <a:rPr lang="ru-RU" dirty="0"/>
              <a:t>да</a:t>
            </a:r>
          </a:p>
        </p:txBody>
      </p:sp>
      <p:cxnSp>
        <p:nvCxnSpPr>
          <p:cNvPr id="64" name="Соединительная линия уступом 63">
            <a:extLst>
              <a:ext uri="{FF2B5EF4-FFF2-40B4-BE49-F238E27FC236}">
                <a16:creationId xmlns:a16="http://schemas.microsoft.com/office/drawing/2014/main" id="{76D47139-36BC-B34E-82C0-9622695E85BC}"/>
              </a:ext>
            </a:extLst>
          </p:cNvPr>
          <p:cNvCxnSpPr>
            <a:cxnSpLocks/>
          </p:cNvCxnSpPr>
          <p:nvPr/>
        </p:nvCxnSpPr>
        <p:spPr>
          <a:xfrm flipV="1">
            <a:off x="8396630" y="5953609"/>
            <a:ext cx="3129706" cy="843795"/>
          </a:xfrm>
          <a:prstGeom prst="bentConnector3">
            <a:avLst>
              <a:gd name="adj1" fmla="val 99893"/>
            </a:avLst>
          </a:prstGeom>
          <a:ln>
            <a:tailEnd type="triangle"/>
          </a:ln>
        </p:spPr>
        <p:style>
          <a:lnRef idx="2">
            <a:schemeClr val="accent1"/>
          </a:lnRef>
          <a:fillRef idx="0">
            <a:schemeClr val="accent1"/>
          </a:fillRef>
          <a:effectRef idx="1">
            <a:schemeClr val="accent1"/>
          </a:effectRef>
          <a:fontRef idx="minor">
            <a:schemeClr val="tx1"/>
          </a:fontRef>
        </p:style>
      </p:cxnSp>
      <p:sp>
        <p:nvSpPr>
          <p:cNvPr id="69" name="Скругленный прямоугольник 68">
            <a:extLst>
              <a:ext uri="{FF2B5EF4-FFF2-40B4-BE49-F238E27FC236}">
                <a16:creationId xmlns:a16="http://schemas.microsoft.com/office/drawing/2014/main" id="{6DBA3B71-E604-6343-936C-10CF1A7298E6}"/>
              </a:ext>
            </a:extLst>
          </p:cNvPr>
          <p:cNvSpPr/>
          <p:nvPr/>
        </p:nvSpPr>
        <p:spPr>
          <a:xfrm>
            <a:off x="10245697" y="2438406"/>
            <a:ext cx="2495006" cy="1314408"/>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a:p>
            <a:pPr algn="ctr"/>
            <a:endParaRPr lang="ru-RU" sz="1270" b="1" dirty="0">
              <a:solidFill>
                <a:schemeClr val="bg1"/>
              </a:solidFill>
            </a:endParaRPr>
          </a:p>
          <a:p>
            <a:pPr algn="ctr"/>
            <a:r>
              <a:rPr lang="ru-RU" sz="1270" b="1" dirty="0">
                <a:solidFill>
                  <a:srgbClr val="00FF78"/>
                </a:solidFill>
              </a:rPr>
              <a:t>ЛП может быть назначен за счет иных, не государственных, источников</a:t>
            </a:r>
          </a:p>
        </p:txBody>
      </p:sp>
      <p:sp>
        <p:nvSpPr>
          <p:cNvPr id="70" name="TextBox 69">
            <a:extLst>
              <a:ext uri="{FF2B5EF4-FFF2-40B4-BE49-F238E27FC236}">
                <a16:creationId xmlns:a16="http://schemas.microsoft.com/office/drawing/2014/main" id="{CC8AE186-F418-DF42-8CF8-6F4084C6D0B9}"/>
              </a:ext>
            </a:extLst>
          </p:cNvPr>
          <p:cNvSpPr txBox="1"/>
          <p:nvPr/>
        </p:nvSpPr>
        <p:spPr>
          <a:xfrm>
            <a:off x="7267415" y="5496020"/>
            <a:ext cx="6720840" cy="400110"/>
          </a:xfrm>
          <a:prstGeom prst="rect">
            <a:avLst/>
          </a:prstGeom>
          <a:noFill/>
        </p:spPr>
        <p:txBody>
          <a:bodyPr wrap="square">
            <a:spAutoFit/>
          </a:bodyPr>
          <a:lstStyle/>
          <a:p>
            <a:r>
              <a:rPr lang="ru-RU" dirty="0"/>
              <a:t>нет</a:t>
            </a:r>
          </a:p>
        </p:txBody>
      </p:sp>
      <p:sp>
        <p:nvSpPr>
          <p:cNvPr id="71" name="Скругленный прямоугольник 70">
            <a:extLst>
              <a:ext uri="{FF2B5EF4-FFF2-40B4-BE49-F238E27FC236}">
                <a16:creationId xmlns:a16="http://schemas.microsoft.com/office/drawing/2014/main" id="{19BFCC29-5CD0-0245-B41D-B96DD1B7D6DF}"/>
              </a:ext>
            </a:extLst>
          </p:cNvPr>
          <p:cNvSpPr/>
          <p:nvPr/>
        </p:nvSpPr>
        <p:spPr>
          <a:xfrm>
            <a:off x="10245697" y="4758835"/>
            <a:ext cx="2495006" cy="1188720"/>
          </a:xfrm>
          <a:prstGeom prst="roundRect">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a:p>
            <a:pPr algn="ctr"/>
            <a:endParaRPr lang="ru-RU" sz="1270" b="1" dirty="0">
              <a:solidFill>
                <a:schemeClr val="bg1"/>
              </a:solidFill>
            </a:endParaRPr>
          </a:p>
          <a:p>
            <a:pPr algn="ctr"/>
            <a:r>
              <a:rPr lang="ru-RU" sz="1270" b="1" dirty="0">
                <a:solidFill>
                  <a:srgbClr val="FFFF00"/>
                </a:solidFill>
              </a:rPr>
              <a:t>Тогда нельзя</a:t>
            </a:r>
            <a:endParaRPr lang="ru-RU" sz="1200" b="1" dirty="0">
              <a:solidFill>
                <a:srgbClr val="FFFF00"/>
              </a:solidFill>
            </a:endParaRPr>
          </a:p>
        </p:txBody>
      </p:sp>
      <p:cxnSp>
        <p:nvCxnSpPr>
          <p:cNvPr id="72" name="Прямая со стрелкой 71">
            <a:extLst>
              <a:ext uri="{FF2B5EF4-FFF2-40B4-BE49-F238E27FC236}">
                <a16:creationId xmlns:a16="http://schemas.microsoft.com/office/drawing/2014/main" id="{F5EA3E06-06B7-FF4B-9B4E-BC28B4B8AF90}"/>
              </a:ext>
            </a:extLst>
          </p:cNvPr>
          <p:cNvCxnSpPr>
            <a:cxnSpLocks/>
            <a:stCxn id="71" idx="0"/>
            <a:endCxn id="69" idx="2"/>
          </p:cNvCxnSpPr>
          <p:nvPr/>
        </p:nvCxnSpPr>
        <p:spPr>
          <a:xfrm flipV="1">
            <a:off x="11493200" y="3752814"/>
            <a:ext cx="0" cy="1006021"/>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4605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7">
            <a:extLst>
              <a:ext uri="{FF2B5EF4-FFF2-40B4-BE49-F238E27FC236}">
                <a16:creationId xmlns:a16="http://schemas.microsoft.com/office/drawing/2014/main" id="{805FBE02-D091-BE45-AE37-0C81F2712BD3}"/>
              </a:ext>
            </a:extLst>
          </p:cNvPr>
          <p:cNvSpPr/>
          <p:nvPr/>
        </p:nvSpPr>
        <p:spPr>
          <a:xfrm>
            <a:off x="0" y="165921"/>
            <a:ext cx="13442950" cy="2370566"/>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Рамка 6">
            <a:extLst>
              <a:ext uri="{FF2B5EF4-FFF2-40B4-BE49-F238E27FC236}">
                <a16:creationId xmlns:a16="http://schemas.microsoft.com/office/drawing/2014/main" id="{D1426426-9B73-7649-9881-E063FEABB6B5}"/>
              </a:ext>
            </a:extLst>
          </p:cNvPr>
          <p:cNvSpPr/>
          <p:nvPr/>
        </p:nvSpPr>
        <p:spPr>
          <a:xfrm>
            <a:off x="0" y="2536487"/>
            <a:ext cx="8277446" cy="5024776"/>
          </a:xfrm>
          <a:prstGeom prst="frame">
            <a:avLst>
              <a:gd name="adj1" fmla="val 50000"/>
            </a:avLst>
          </a:prstGeom>
          <a:solidFill>
            <a:schemeClr val="bg1">
              <a:alpha val="701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ru-RU" sz="1270" b="1" i="0" u="none" strike="noStrike" kern="1200" cap="none" spc="0" normalizeH="0" baseline="0" noProof="0" dirty="0">
              <a:ln>
                <a:noFill/>
              </a:ln>
              <a:solidFill>
                <a:srgbClr val="FFFFFF"/>
              </a:solidFill>
              <a:effectLst/>
              <a:uLnTx/>
              <a:uFillTx/>
              <a:latin typeface="Arial"/>
              <a:ea typeface="+mn-ea"/>
              <a:cs typeface="+mn-cs"/>
            </a:endParaRPr>
          </a:p>
        </p:txBody>
      </p:sp>
      <p:pic>
        <p:nvPicPr>
          <p:cNvPr id="28" name="Рисунок 27">
            <a:extLst>
              <a:ext uri="{FF2B5EF4-FFF2-40B4-BE49-F238E27FC236}">
                <a16:creationId xmlns:a16="http://schemas.microsoft.com/office/drawing/2014/main" id="{7EAFD5E0-B7BB-1343-854C-1C0F6DAEE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836" y="6678437"/>
            <a:ext cx="685137" cy="701070"/>
          </a:xfrm>
          <a:prstGeom prst="rect">
            <a:avLst/>
          </a:prstGeom>
        </p:spPr>
      </p:pic>
      <p:sp>
        <p:nvSpPr>
          <p:cNvPr id="14" name="TextBox 13">
            <a:extLst>
              <a:ext uri="{FF2B5EF4-FFF2-40B4-BE49-F238E27FC236}">
                <a16:creationId xmlns:a16="http://schemas.microsoft.com/office/drawing/2014/main" id="{27EBCED7-FA23-674D-BEFF-4B78D8517586}"/>
              </a:ext>
            </a:extLst>
          </p:cNvPr>
          <p:cNvSpPr txBox="1"/>
          <p:nvPr/>
        </p:nvSpPr>
        <p:spPr>
          <a:xfrm>
            <a:off x="489624" y="199292"/>
            <a:ext cx="6720840" cy="2246769"/>
          </a:xfrm>
          <a:prstGeom prst="rect">
            <a:avLst/>
          </a:prstGeom>
          <a:noFill/>
        </p:spPr>
        <p:txBody>
          <a:bodyPr wrap="square">
            <a:spAutoFit/>
          </a:bodyPr>
          <a:lstStyle/>
          <a:p>
            <a:r>
              <a:rPr lang="ru-RU" b="0" i="0" u="none" strike="noStrike" dirty="0">
                <a:solidFill>
                  <a:srgbClr val="FFFF00"/>
                </a:solidFill>
                <a:effectLst/>
                <a:latin typeface="Segoe UI" panose="020B0502040204020203" pitchFamily="34" charset="0"/>
              </a:rPr>
              <a:t>Постановление Правительства РФ от 11.05.2023 </a:t>
            </a:r>
            <a:r>
              <a:rPr lang="en" b="0" i="0" u="none" strike="noStrike" dirty="0">
                <a:solidFill>
                  <a:srgbClr val="FFFF00"/>
                </a:solidFill>
                <a:effectLst/>
                <a:latin typeface="Segoe UI" panose="020B0502040204020203" pitchFamily="34" charset="0"/>
              </a:rPr>
              <a:t>N 736 "</a:t>
            </a:r>
            <a:r>
              <a:rPr lang="ru-RU" b="0" i="0" u="none" strike="noStrike" dirty="0">
                <a:solidFill>
                  <a:srgbClr val="FFFF00"/>
                </a:solidFill>
                <a:effectLst/>
                <a:latin typeface="Segoe UI" panose="020B0502040204020203" pitchFamily="34" charset="0"/>
              </a:rPr>
              <a:t>Об утверждении Правил предоставления медицинскими организациями платных медицинских услуг, внесении изменений в некоторые акты Правительства Российской Федерации и признании утратившим силу постановления Правительства Российской Федерации от 4 октября 2012 г. </a:t>
            </a:r>
            <a:r>
              <a:rPr lang="en" b="0" i="0" u="none" strike="noStrike" dirty="0">
                <a:solidFill>
                  <a:srgbClr val="FFFF00"/>
                </a:solidFill>
                <a:effectLst/>
                <a:latin typeface="Segoe UI" panose="020B0502040204020203" pitchFamily="34" charset="0"/>
              </a:rPr>
              <a:t>N 1006"</a:t>
            </a:r>
            <a:endParaRPr lang="ru-RU" dirty="0">
              <a:solidFill>
                <a:srgbClr val="FFFF00"/>
              </a:solidFill>
            </a:endParaRPr>
          </a:p>
        </p:txBody>
      </p:sp>
      <p:sp>
        <p:nvSpPr>
          <p:cNvPr id="16" name="TextBox 15">
            <a:extLst>
              <a:ext uri="{FF2B5EF4-FFF2-40B4-BE49-F238E27FC236}">
                <a16:creationId xmlns:a16="http://schemas.microsoft.com/office/drawing/2014/main" id="{ACC67D6F-1E0F-8E4B-9876-3E05066274CC}"/>
              </a:ext>
            </a:extLst>
          </p:cNvPr>
          <p:cNvSpPr txBox="1"/>
          <p:nvPr/>
        </p:nvSpPr>
        <p:spPr>
          <a:xfrm>
            <a:off x="489624" y="2626913"/>
            <a:ext cx="7520520" cy="4708981"/>
          </a:xfrm>
          <a:prstGeom prst="rect">
            <a:avLst/>
          </a:prstGeom>
          <a:noFill/>
        </p:spPr>
        <p:txBody>
          <a:bodyPr wrap="square">
            <a:spAutoFit/>
          </a:bodyPr>
          <a:lstStyle/>
          <a:p>
            <a:pPr algn="just"/>
            <a:r>
              <a:rPr lang="ru-RU" b="0" i="0" u="none" strike="noStrike" dirty="0">
                <a:solidFill>
                  <a:srgbClr val="000000"/>
                </a:solidFill>
                <a:effectLst/>
              </a:rPr>
              <a:t>8. Медицинские организации, участвующие в реализации программы и территориальной программы, имеют право оказывать платные медицинские услуги:</a:t>
            </a:r>
          </a:p>
          <a:p>
            <a:pPr algn="just"/>
            <a:r>
              <a:rPr lang="ru-RU" b="0" i="0" u="none" strike="noStrike" dirty="0">
                <a:solidFill>
                  <a:srgbClr val="000000"/>
                </a:solidFill>
                <a:effectLst/>
              </a:rPr>
              <a:t>а) на иных условиях, чем предусмотрено программой, территориальными программами и (или) целевыми программами, в следующих случаях:</a:t>
            </a:r>
          </a:p>
          <a:p>
            <a:pPr algn="just"/>
            <a:r>
              <a:rPr lang="ru-RU" b="0" i="0" u="none" strike="noStrike" dirty="0">
                <a:solidFill>
                  <a:srgbClr val="000000"/>
                </a:solidFill>
                <a:effectLst/>
              </a:rPr>
              <a:t>назначение и применение по медицинским показаниям лекарственных препаратов, не входящих в </a:t>
            </a:r>
            <a:r>
              <a:rPr lang="ru-RU" b="0" i="0" u="none" strike="noStrike" dirty="0">
                <a:solidFill>
                  <a:srgbClr val="0000FF"/>
                </a:solidFill>
                <a:effectLst/>
                <a:hlinkClick r:id="rId3"/>
              </a:rPr>
              <a:t>перечень</a:t>
            </a:r>
            <a:r>
              <a:rPr lang="ru-RU" b="0" i="0" u="none" strike="noStrike" dirty="0">
                <a:solidFill>
                  <a:srgbClr val="0000FF"/>
                </a:solidFill>
                <a:effectLst/>
              </a:rPr>
              <a:t> </a:t>
            </a:r>
            <a:r>
              <a:rPr lang="ru-RU" b="0" i="0" u="none" strike="noStrike" dirty="0">
                <a:solidFill>
                  <a:srgbClr val="000000"/>
                </a:solidFill>
                <a:effectLst/>
              </a:rPr>
              <a:t>жизненно необходимых и важнейших лекарственных препаратов, если их назначение и применение не обусловлены жизненными показаниями или заменой из-за индивидуальной непереносимости лекарственных препаратов, входящих в указанный перечень, а также не закупаемых за счет бюджетных ассигнований бюджетов всех уровней бюджетной системы Российской Федерации;</a:t>
            </a:r>
          </a:p>
        </p:txBody>
      </p:sp>
    </p:spTree>
    <p:extLst>
      <p:ext uri="{BB962C8B-B14F-4D97-AF65-F5344CB8AC3E}">
        <p14:creationId xmlns:p14="http://schemas.microsoft.com/office/powerpoint/2010/main" val="3890568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lide Number Placeholder 16">
            <a:extLst>
              <a:ext uri="{FF2B5EF4-FFF2-40B4-BE49-F238E27FC236}">
                <a16:creationId xmlns:a16="http://schemas.microsoft.com/office/drawing/2014/main" id="{07197CB9-4CB6-4043-AD12-37A4A8364F60}"/>
              </a:ext>
            </a:extLst>
          </p:cNvPr>
          <p:cNvSpPr txBox="1">
            <a:spLocks/>
          </p:cNvSpPr>
          <p:nvPr/>
        </p:nvSpPr>
        <p:spPr>
          <a:xfrm>
            <a:off x="12693335" y="7291097"/>
            <a:ext cx="158505" cy="184666"/>
          </a:xfrm>
          <a:prstGeom prst="rect">
            <a:avLst/>
          </a:prstGeom>
        </p:spPr>
        <p:txBody>
          <a:bodyPr vert="horz" wrap="none" lIns="0" tIns="0" rIns="0" bIns="0" rtlCol="0" anchor="ctr">
            <a:spAutoFit/>
          </a:bodyPr>
          <a:lstStyle>
            <a:defPPr>
              <a:defRPr lang="ru-RU"/>
            </a:defPPr>
            <a:lvl1pPr marL="0" algn="r" defTabSz="995690" rtl="0" eaLnBrk="1" latinLnBrk="0" hangingPunct="1">
              <a:defRPr sz="1200" kern="1200">
                <a:solidFill>
                  <a:schemeClr val="accent2"/>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a:lstStyle>
          <a:p>
            <a:fld id="{8094404D-C164-D640-93C9-3464FF6EA0E4}" type="slidenum">
              <a:rPr lang="ru-RU" smtClean="0">
                <a:solidFill>
                  <a:schemeClr val="bg1"/>
                </a:solidFill>
                <a:latin typeface="+mj-lt"/>
              </a:rPr>
              <a:pPr/>
              <a:t>8</a:t>
            </a:fld>
            <a:endParaRPr lang="ru-RU">
              <a:solidFill>
                <a:schemeClr val="bg1"/>
              </a:solidFill>
              <a:latin typeface="+mj-lt"/>
            </a:endParaRPr>
          </a:p>
        </p:txBody>
      </p:sp>
      <p:cxnSp>
        <p:nvCxnSpPr>
          <p:cNvPr id="64" name="Straight Connector 63">
            <a:extLst>
              <a:ext uri="{FF2B5EF4-FFF2-40B4-BE49-F238E27FC236}">
                <a16:creationId xmlns:a16="http://schemas.microsoft.com/office/drawing/2014/main" id="{E11B7E7E-AEAB-F84D-AB49-7EA5FBF15602}"/>
              </a:ext>
            </a:extLst>
          </p:cNvPr>
          <p:cNvCxnSpPr>
            <a:cxnSpLocks/>
          </p:cNvCxnSpPr>
          <p:nvPr/>
        </p:nvCxnSpPr>
        <p:spPr>
          <a:xfrm>
            <a:off x="12916321" y="7289074"/>
            <a:ext cx="0" cy="272189"/>
          </a:xfrm>
          <a:prstGeom prst="line">
            <a:avLst/>
          </a:prstGeom>
          <a:ln w="127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5">
            <a:extLst>
              <a:ext uri="{FF2B5EF4-FFF2-40B4-BE49-F238E27FC236}">
                <a16:creationId xmlns:a16="http://schemas.microsoft.com/office/drawing/2014/main" id="{3417D495-98C4-49C5-92DF-F5E085A4A3D7}"/>
              </a:ext>
            </a:extLst>
          </p:cNvPr>
          <p:cNvCxnSpPr>
            <a:cxnSpLocks/>
          </p:cNvCxnSpPr>
          <p:nvPr/>
        </p:nvCxnSpPr>
        <p:spPr>
          <a:xfrm>
            <a:off x="12916321" y="7289074"/>
            <a:ext cx="0" cy="272189"/>
          </a:xfrm>
          <a:prstGeom prst="line">
            <a:avLst/>
          </a:prstGeom>
          <a:ln w="12700" cap="rnd">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0F3903EF-7000-D448-B096-A85E684D0E06}"/>
              </a:ext>
            </a:extLst>
          </p:cNvPr>
          <p:cNvPicPr>
            <a:picLocks noChangeAspect="1"/>
          </p:cNvPicPr>
          <p:nvPr/>
        </p:nvPicPr>
        <p:blipFill>
          <a:blip r:embed="rId3"/>
          <a:stretch>
            <a:fillRect/>
          </a:stretch>
        </p:blipFill>
        <p:spPr>
          <a:xfrm>
            <a:off x="6429715" y="3006970"/>
            <a:ext cx="6464300" cy="1917700"/>
          </a:xfrm>
          <a:prstGeom prst="rect">
            <a:avLst/>
          </a:prstGeom>
        </p:spPr>
      </p:pic>
      <p:sp>
        <p:nvSpPr>
          <p:cNvPr id="6" name="Заголовок 5">
            <a:extLst>
              <a:ext uri="{FF2B5EF4-FFF2-40B4-BE49-F238E27FC236}">
                <a16:creationId xmlns:a16="http://schemas.microsoft.com/office/drawing/2014/main" id="{D0E4FAD3-BC94-F749-8ED2-56774B5D9BE8}"/>
              </a:ext>
            </a:extLst>
          </p:cNvPr>
          <p:cNvSpPr>
            <a:spLocks noGrp="1"/>
          </p:cNvSpPr>
          <p:nvPr>
            <p:ph type="title"/>
          </p:nvPr>
        </p:nvSpPr>
        <p:spPr>
          <a:xfrm>
            <a:off x="600076" y="220247"/>
            <a:ext cx="6438900" cy="1052596"/>
          </a:xfrm>
        </p:spPr>
        <p:txBody>
          <a:bodyPr/>
          <a:lstStyle/>
          <a:p>
            <a:r>
              <a:rPr lang="ru-RU" dirty="0"/>
              <a:t>Примеры проблемных инициативных писем ВСС и партнерских организаций</a:t>
            </a:r>
          </a:p>
        </p:txBody>
      </p:sp>
      <p:pic>
        <p:nvPicPr>
          <p:cNvPr id="21" name="Рисунок 20">
            <a:extLst>
              <a:ext uri="{FF2B5EF4-FFF2-40B4-BE49-F238E27FC236}">
                <a16:creationId xmlns:a16="http://schemas.microsoft.com/office/drawing/2014/main" id="{FD7922DB-055B-5841-910B-FBC0BC1A7366}"/>
              </a:ext>
            </a:extLst>
          </p:cNvPr>
          <p:cNvPicPr>
            <a:picLocks noChangeAspect="1"/>
          </p:cNvPicPr>
          <p:nvPr/>
        </p:nvPicPr>
        <p:blipFill>
          <a:blip r:embed="rId4"/>
          <a:stretch>
            <a:fillRect/>
          </a:stretch>
        </p:blipFill>
        <p:spPr>
          <a:xfrm>
            <a:off x="476915" y="1397951"/>
            <a:ext cx="5803899" cy="4765360"/>
          </a:xfrm>
          <a:prstGeom prst="rect">
            <a:avLst/>
          </a:prstGeom>
        </p:spPr>
      </p:pic>
      <p:sp>
        <p:nvSpPr>
          <p:cNvPr id="26" name="Рамка 25">
            <a:extLst>
              <a:ext uri="{FF2B5EF4-FFF2-40B4-BE49-F238E27FC236}">
                <a16:creationId xmlns:a16="http://schemas.microsoft.com/office/drawing/2014/main" id="{5DC12E1D-E46F-6344-869B-B48D072A9CC2}"/>
              </a:ext>
            </a:extLst>
          </p:cNvPr>
          <p:cNvSpPr/>
          <p:nvPr/>
        </p:nvSpPr>
        <p:spPr>
          <a:xfrm>
            <a:off x="6345862" y="3006970"/>
            <a:ext cx="6570459" cy="1969511"/>
          </a:xfrm>
          <a:prstGeom prst="frame">
            <a:avLst>
              <a:gd name="adj1" fmla="val 1790"/>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algn="ctr"/>
            <a:endParaRPr lang="ru-RU" sz="1270" b="1" dirty="0">
              <a:solidFill>
                <a:schemeClr val="bg1"/>
              </a:solidFill>
            </a:endParaRPr>
          </a:p>
        </p:txBody>
      </p:sp>
      <p:sp>
        <p:nvSpPr>
          <p:cNvPr id="27" name="TextBox 26">
            <a:extLst>
              <a:ext uri="{FF2B5EF4-FFF2-40B4-BE49-F238E27FC236}">
                <a16:creationId xmlns:a16="http://schemas.microsoft.com/office/drawing/2014/main" id="{FD405422-7135-A14A-B96E-A48AFB3F5DEC}"/>
              </a:ext>
            </a:extLst>
          </p:cNvPr>
          <p:cNvSpPr txBox="1"/>
          <p:nvPr/>
        </p:nvSpPr>
        <p:spPr>
          <a:xfrm>
            <a:off x="6387106" y="1650550"/>
            <a:ext cx="6570459" cy="1200329"/>
          </a:xfrm>
          <a:prstGeom prst="rect">
            <a:avLst/>
          </a:prstGeom>
          <a:solidFill>
            <a:schemeClr val="accent1"/>
          </a:solidFill>
        </p:spPr>
        <p:txBody>
          <a:bodyPr wrap="square">
            <a:spAutoFit/>
          </a:bodyPr>
          <a:lstStyle/>
          <a:p>
            <a:r>
              <a:rPr lang="ru-RU" sz="2400" dirty="0">
                <a:solidFill>
                  <a:srgbClr val="FFFF00"/>
                </a:solidFill>
                <a:latin typeface="+mj-lt"/>
              </a:rPr>
              <a:t>О подаче на оплату ЛП не из перечня ЖНВЛП / ЛП, не включенных в </a:t>
            </a:r>
            <a:r>
              <a:rPr lang="ru-RU" sz="2400" dirty="0" err="1">
                <a:solidFill>
                  <a:srgbClr val="FFFF00"/>
                </a:solidFill>
                <a:latin typeface="+mj-lt"/>
              </a:rPr>
              <a:t>группировщик</a:t>
            </a:r>
            <a:r>
              <a:rPr lang="ru-RU" sz="2400" dirty="0">
                <a:solidFill>
                  <a:srgbClr val="FFFF00"/>
                </a:solidFill>
                <a:latin typeface="+mj-lt"/>
              </a:rPr>
              <a:t> КСГ</a:t>
            </a:r>
            <a:endParaRPr lang="ru-RU" sz="2400" dirty="0">
              <a:solidFill>
                <a:srgbClr val="FFFF00"/>
              </a:solidFill>
            </a:endParaRPr>
          </a:p>
        </p:txBody>
      </p:sp>
    </p:spTree>
    <p:extLst>
      <p:ext uri="{BB962C8B-B14F-4D97-AF65-F5344CB8AC3E}">
        <p14:creationId xmlns:p14="http://schemas.microsoft.com/office/powerpoint/2010/main" val="248463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72B7C-9B5C-6177-9138-A67D0E6AB443}"/>
            </a:ext>
          </a:extLst>
        </p:cNvPr>
        <p:cNvGrpSpPr/>
        <p:nvPr/>
      </p:nvGrpSpPr>
      <p:grpSpPr>
        <a:xfrm>
          <a:off x="0" y="0"/>
          <a:ext cx="0" cy="0"/>
          <a:chOff x="0" y="0"/>
          <a:chExt cx="0" cy="0"/>
        </a:xfrm>
      </p:grpSpPr>
      <p:sp>
        <p:nvSpPr>
          <p:cNvPr id="36" name="Rectangle 7">
            <a:extLst>
              <a:ext uri="{FF2B5EF4-FFF2-40B4-BE49-F238E27FC236}">
                <a16:creationId xmlns:a16="http://schemas.microsoft.com/office/drawing/2014/main" id="{36F5D483-D996-C00B-582C-D8F023D93B25}"/>
              </a:ext>
            </a:extLst>
          </p:cNvPr>
          <p:cNvSpPr/>
          <p:nvPr/>
        </p:nvSpPr>
        <p:spPr>
          <a:xfrm rot="10800000">
            <a:off x="-3" y="621321"/>
            <a:ext cx="13442952" cy="1219589"/>
          </a:xfrm>
          <a:prstGeom prst="rect">
            <a:avLst/>
          </a:prstGeom>
          <a:gradFill flip="none" rotWithShape="1">
            <a:gsLst>
              <a:gs pos="0">
                <a:schemeClr val="accent1"/>
              </a:gs>
              <a:gs pos="99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457099" rtlCol="0" anchor="ctr">
            <a:no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RU" sz="1270" b="1" i="0" u="none" strike="noStrike" kern="1200" cap="none" spc="0" normalizeH="0" baseline="0" noProof="0" dirty="0">
              <a:ln>
                <a:noFill/>
              </a:ln>
              <a:solidFill>
                <a:srgbClr val="FFFF00"/>
              </a:solidFill>
              <a:effectLst/>
              <a:uLnTx/>
              <a:uFillTx/>
              <a:latin typeface="Arial"/>
              <a:ea typeface="+mn-ea"/>
              <a:cs typeface="+mn-cs"/>
            </a:endParaRPr>
          </a:p>
        </p:txBody>
      </p:sp>
      <p:sp>
        <p:nvSpPr>
          <p:cNvPr id="3" name="Заголовок 1">
            <a:extLst>
              <a:ext uri="{FF2B5EF4-FFF2-40B4-BE49-F238E27FC236}">
                <a16:creationId xmlns:a16="http://schemas.microsoft.com/office/drawing/2014/main" id="{36C5F423-79F7-0EBD-0C03-BCAA7F60098F}"/>
              </a:ext>
            </a:extLst>
          </p:cNvPr>
          <p:cNvSpPr txBox="1">
            <a:spLocks/>
          </p:cNvSpPr>
          <p:nvPr/>
        </p:nvSpPr>
        <p:spPr>
          <a:xfrm>
            <a:off x="171452" y="123476"/>
            <a:ext cx="6007280" cy="688871"/>
          </a:xfrm>
          <a:prstGeom prst="rect">
            <a:avLst/>
          </a:prstGeom>
        </p:spPr>
        <p:txBody>
          <a:bodyPr/>
          <a:lstStyle>
            <a:lvl1pPr algn="l" defTabSz="1251503" rtl="0" eaLnBrk="1" latinLnBrk="0" hangingPunct="1">
              <a:lnSpc>
                <a:spcPct val="95000"/>
              </a:lnSpc>
              <a:spcBef>
                <a:spcPct val="0"/>
              </a:spcBef>
              <a:spcAft>
                <a:spcPts val="0"/>
              </a:spcAft>
              <a:buNone/>
              <a:defRPr sz="2400" b="0" kern="1200">
                <a:solidFill>
                  <a:schemeClr val="tx1"/>
                </a:solidFill>
                <a:latin typeface="+mj-lt"/>
                <a:ea typeface="+mj-ea"/>
                <a:cs typeface="+mj-cs"/>
              </a:defRPr>
            </a:lvl1pPr>
          </a:lstStyle>
          <a:p>
            <a:endParaRPr lang="ru-RU" dirty="0">
              <a:solidFill>
                <a:srgbClr val="FFFF00"/>
              </a:solidFill>
              <a:highlight>
                <a:srgbClr val="FF0000"/>
              </a:highlight>
              <a:latin typeface="Corbel" panose="020B0503020204020204" pitchFamily="34" charset="0"/>
            </a:endParaRPr>
          </a:p>
        </p:txBody>
      </p:sp>
      <p:pic>
        <p:nvPicPr>
          <p:cNvPr id="2" name="Рисунок 1">
            <a:extLst>
              <a:ext uri="{FF2B5EF4-FFF2-40B4-BE49-F238E27FC236}">
                <a16:creationId xmlns:a16="http://schemas.microsoft.com/office/drawing/2014/main" id="{69DD8DDA-95BA-7AEF-F1FC-B5B019B9240B}"/>
              </a:ext>
            </a:extLst>
          </p:cNvPr>
          <p:cNvPicPr>
            <a:picLocks noChangeAspect="1"/>
          </p:cNvPicPr>
          <p:nvPr/>
        </p:nvPicPr>
        <p:blipFill>
          <a:blip r:embed="rId2"/>
          <a:stretch>
            <a:fillRect/>
          </a:stretch>
        </p:blipFill>
        <p:spPr>
          <a:xfrm>
            <a:off x="1771306" y="123476"/>
            <a:ext cx="4735002" cy="7286377"/>
          </a:xfrm>
          <a:prstGeom prst="rect">
            <a:avLst/>
          </a:prstGeom>
        </p:spPr>
      </p:pic>
      <p:sp>
        <p:nvSpPr>
          <p:cNvPr id="9" name="TextBox 8">
            <a:extLst>
              <a:ext uri="{FF2B5EF4-FFF2-40B4-BE49-F238E27FC236}">
                <a16:creationId xmlns:a16="http://schemas.microsoft.com/office/drawing/2014/main" id="{A30C8778-02D7-F47B-413E-69D20E150A11}"/>
              </a:ext>
            </a:extLst>
          </p:cNvPr>
          <p:cNvSpPr txBox="1"/>
          <p:nvPr/>
        </p:nvSpPr>
        <p:spPr>
          <a:xfrm>
            <a:off x="7251672" y="812347"/>
            <a:ext cx="5503036" cy="830997"/>
          </a:xfrm>
          <a:prstGeom prst="rect">
            <a:avLst/>
          </a:prstGeom>
          <a:noFill/>
        </p:spPr>
        <p:txBody>
          <a:bodyPr wrap="square">
            <a:spAutoFit/>
          </a:bodyPr>
          <a:lstStyle/>
          <a:p>
            <a:pPr algn="r"/>
            <a:r>
              <a:rPr lang="ru-RU" sz="2400" dirty="0">
                <a:solidFill>
                  <a:srgbClr val="FFFF00"/>
                </a:solidFill>
                <a:latin typeface="Calibri" panose="020F0502020204030204" pitchFamily="34" charset="0"/>
              </a:rPr>
              <a:t>Журнал «</a:t>
            </a:r>
            <a:r>
              <a:rPr lang="ru-RU" sz="2400" b="0" i="0" u="none" strike="noStrike" dirty="0">
                <a:solidFill>
                  <a:srgbClr val="FFFF00"/>
                </a:solidFill>
                <a:effectLst/>
                <a:latin typeface="Calibri" panose="020F0502020204030204" pitchFamily="34" charset="0"/>
              </a:rPr>
              <a:t>Управление качеством в здравоохранении». №4-2025. С.26-31</a:t>
            </a:r>
            <a:endParaRPr lang="ru-RU" sz="2400" dirty="0">
              <a:solidFill>
                <a:srgbClr val="FFFF00"/>
              </a:solidFill>
            </a:endParaRPr>
          </a:p>
        </p:txBody>
      </p:sp>
      <p:pic>
        <p:nvPicPr>
          <p:cNvPr id="6" name="Рисунок 5">
            <a:extLst>
              <a:ext uri="{FF2B5EF4-FFF2-40B4-BE49-F238E27FC236}">
                <a16:creationId xmlns:a16="http://schemas.microsoft.com/office/drawing/2014/main" id="{5E589422-F358-530C-57DA-8C1BF0007B4A}"/>
              </a:ext>
            </a:extLst>
          </p:cNvPr>
          <p:cNvPicPr>
            <a:picLocks noChangeAspect="1"/>
          </p:cNvPicPr>
          <p:nvPr/>
        </p:nvPicPr>
        <p:blipFill>
          <a:blip r:embed="rId3"/>
          <a:stretch>
            <a:fillRect/>
          </a:stretch>
        </p:blipFill>
        <p:spPr>
          <a:xfrm>
            <a:off x="7251672" y="2364284"/>
            <a:ext cx="5711651" cy="5045569"/>
          </a:xfrm>
          <a:prstGeom prst="rect">
            <a:avLst/>
          </a:prstGeom>
        </p:spPr>
      </p:pic>
    </p:spTree>
    <p:extLst>
      <p:ext uri="{BB962C8B-B14F-4D97-AF65-F5344CB8AC3E}">
        <p14:creationId xmlns:p14="http://schemas.microsoft.com/office/powerpoint/2010/main" val="3303265122"/>
      </p:ext>
    </p:extLst>
  </p:cSld>
  <p:clrMapOvr>
    <a:masterClrMapping/>
  </p:clrMapOvr>
</p:sld>
</file>

<file path=ppt/theme/theme1.xml><?xml version="1.0" encoding="utf-8"?>
<a:theme xmlns:a="http://schemas.openxmlformats.org/drawingml/2006/main" name="ALFA_1">
  <a:themeElements>
    <a:clrScheme name="Custom 6">
      <a:dk1>
        <a:srgbClr val="000000"/>
      </a:dk1>
      <a:lt1>
        <a:srgbClr val="FFFFFF"/>
      </a:lt1>
      <a:dk2>
        <a:srgbClr val="343A40"/>
      </a:dk2>
      <a:lt2>
        <a:srgbClr val="E7E6E6"/>
      </a:lt2>
      <a:accent1>
        <a:srgbClr val="C8102E"/>
      </a:accent1>
      <a:accent2>
        <a:srgbClr val="5B6770"/>
      </a:accent2>
      <a:accent3>
        <a:srgbClr val="7C878E"/>
      </a:accent3>
      <a:accent4>
        <a:srgbClr val="BBBCBC"/>
      </a:accent4>
      <a:accent5>
        <a:srgbClr val="EFF3F5"/>
      </a:accent5>
      <a:accent6>
        <a:srgbClr val="FFFFFF"/>
      </a:accent6>
      <a:hlink>
        <a:srgbClr val="0563C1"/>
      </a:hlink>
      <a:folHlink>
        <a:srgbClr val="954F72"/>
      </a:folHlink>
    </a:clrScheme>
    <a:fontScheme name="Test">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lumMod val="75000"/>
              </a:schemeClr>
            </a:gs>
          </a:gsLst>
          <a:lin ang="2700000" scaled="1"/>
          <a:tileRect/>
        </a:gradFill>
        <a:ln>
          <a:noFill/>
        </a:ln>
      </a:spPr>
      <a:bodyPr wrap="square" lIns="0" tIns="0" rIns="0" bIns="457099" rtlCol="0" anchor="ctr">
        <a:noAutofit/>
      </a:bodyPr>
      <a:lstStyle>
        <a:defPPr>
          <a:defRPr sz="1270" b="1"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smtClean="0"/>
        </a:defPPr>
      </a:lstStyle>
    </a:txDef>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38751</TotalTime>
  <Words>5140</Words>
  <Application>Microsoft Macintosh PowerPoint</Application>
  <PresentationFormat>Произвольный</PresentationFormat>
  <Paragraphs>316</Paragraphs>
  <Slides>37</Slides>
  <Notes>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37</vt:i4>
      </vt:variant>
    </vt:vector>
  </HeadingPairs>
  <TitlesOfParts>
    <vt:vector size="46" baseType="lpstr">
      <vt:lpstr>-apple-system</vt:lpstr>
      <vt:lpstr>Aptos</vt:lpstr>
      <vt:lpstr>Arial</vt:lpstr>
      <vt:lpstr>Calibri</vt:lpstr>
      <vt:lpstr>Corbel</vt:lpstr>
      <vt:lpstr>Segoe UI</vt:lpstr>
      <vt:lpstr>Times New Roman</vt:lpstr>
      <vt:lpstr>Wingdings</vt:lpstr>
      <vt:lpstr>ALFA_1</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Примеры проблемных инициативных писем ВСС и партнерских организаций</vt:lpstr>
      <vt:lpstr>Презентация PowerPoint</vt:lpstr>
      <vt:lpstr>Презентация PowerPoint</vt:lpstr>
      <vt:lpstr>Презентация PowerPoint</vt:lpstr>
      <vt:lpstr>Презентация PowerPoint</vt:lpstr>
      <vt:lpstr>Федеральный закон об ОМС в РФ</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Порядок проведения контроля объемов, сроков, качества и условий предоставления медицинской помощи по ОМС застрахованным лицам, а также ее финансового обеспечения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Федеральный закон о контрактной системе в сфере закупок товаров, работ, услуг для обеспечения государственных и муниципальных нужд</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Михаил</dc:creator>
  <cp:lastModifiedBy>Сергей Шкитин</cp:lastModifiedBy>
  <cp:revision>1508</cp:revision>
  <cp:lastPrinted>2019-11-08T06:30:54Z</cp:lastPrinted>
  <dcterms:created xsi:type="dcterms:W3CDTF">2015-08-06T07:23:27Z</dcterms:created>
  <dcterms:modified xsi:type="dcterms:W3CDTF">2025-11-18T14:55:26Z</dcterms:modified>
</cp:coreProperties>
</file>