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172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77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5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83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061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25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65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29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68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4227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6915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528223C-3A2A-4CDB-868D-B70118473BC1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76639A3-32F8-426B-8A91-C2DC34F54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51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mailto:Pku.moscow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000" b="1" dirty="0" smtClean="0"/>
              <a:t>Сопровождение пациента, получающего инновационную терапию на примере ФКУ</a:t>
            </a:r>
            <a:br>
              <a:rPr lang="ru-RU" sz="3000" b="1" dirty="0" smtClean="0"/>
            </a:br>
            <a:r>
              <a:rPr lang="ru-RU" sz="3000" b="1" dirty="0"/>
              <a:t/>
            </a:r>
            <a:br>
              <a:rPr lang="ru-RU" sz="3000" b="1" dirty="0"/>
            </a:br>
            <a:r>
              <a:rPr lang="ru-RU" sz="3000" b="1" dirty="0" smtClean="0"/>
              <a:t/>
            </a:r>
            <a:br>
              <a:rPr lang="ru-RU" sz="3000" b="1" dirty="0" smtClean="0"/>
            </a:br>
            <a:r>
              <a:rPr lang="ru-RU" sz="2500" b="1" dirty="0" smtClean="0"/>
              <a:t>АНО помощи пациентам с фенилкетонурией и головными болями «Доверие и дело» </a:t>
            </a:r>
            <a:endParaRPr lang="ru-RU" sz="2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Белянина А.С., руководитель направления помощи детям</a:t>
            </a:r>
          </a:p>
          <a:p>
            <a:r>
              <a:rPr lang="ru-RU" dirty="0" smtClean="0"/>
              <a:t>Москва</a:t>
            </a:r>
          </a:p>
          <a:p>
            <a:r>
              <a:rPr lang="ru-RU" dirty="0" smtClean="0"/>
              <a:t>Ноябрь 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28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10</a:t>
            </a:r>
            <a:r>
              <a:rPr lang="ru-RU" dirty="0"/>
              <a:t>+ лет работы АНО «Общество пациентов с ФКУ»</a:t>
            </a:r>
          </a:p>
          <a:p>
            <a:r>
              <a:rPr lang="ru-RU" dirty="0"/>
              <a:t>Новая задача: сопровождение пациентов на инновационной терапии</a:t>
            </a:r>
          </a:p>
          <a:p>
            <a:r>
              <a:rPr lang="ru-RU" dirty="0"/>
              <a:t>Пример: препарат </a:t>
            </a:r>
            <a:r>
              <a:rPr lang="ru-RU" dirty="0" err="1"/>
              <a:t>Пегвалиаза</a:t>
            </a:r>
            <a:r>
              <a:rPr lang="ru-RU" dirty="0"/>
              <a:t> через Фонд "Круг Добра"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b="1" dirty="0"/>
              <a:t>Фонд «Круг добра» – ключевой партнер в помощи пациентам с ФКУ</a:t>
            </a:r>
            <a:endParaRPr lang="ru-RU" dirty="0"/>
          </a:p>
          <a:p>
            <a:r>
              <a:rPr lang="ru-RU" dirty="0"/>
              <a:t>Создан по инициативе Президента РФ В.В. Путина в 2021 году</a:t>
            </a:r>
          </a:p>
          <a:p>
            <a:r>
              <a:rPr lang="ru-RU" dirty="0"/>
              <a:t>Обеспечивает пациентов с </a:t>
            </a:r>
            <a:r>
              <a:rPr lang="ru-RU" dirty="0" err="1"/>
              <a:t>орфанными</a:t>
            </a:r>
            <a:r>
              <a:rPr lang="ru-RU" dirty="0"/>
              <a:t> заболеваниями жизненно важными препаратами</a:t>
            </a:r>
          </a:p>
          <a:p>
            <a:r>
              <a:rPr lang="ru-RU" dirty="0"/>
              <a:t>Для пациентов с ФКУ открыл доступ к инновационной терапии</a:t>
            </a:r>
          </a:p>
          <a:p>
            <a:r>
              <a:rPr lang="ru-RU" dirty="0"/>
              <a:t>На сегодняшний день более 40 пациентов с ФКУ получают лечение через Фонд</a:t>
            </a:r>
          </a:p>
          <a:p>
            <a:endParaRPr lang="ru-RU" dirty="0"/>
          </a:p>
        </p:txBody>
      </p:sp>
      <p:pic>
        <p:nvPicPr>
          <p:cNvPr id="1028" name="Picture 4" descr="https://avatars.mds.yandex.net/i?id=dca893db63293f51be9413982ef593b662622f03-5070492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2" y="828331"/>
            <a:ext cx="4572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6007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Проблемы после стационара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Титрация </a:t>
            </a:r>
            <a:r>
              <a:rPr lang="ru-RU" dirty="0"/>
              <a:t>завершена - поддержка прекращается</a:t>
            </a:r>
          </a:p>
          <a:p>
            <a:r>
              <a:rPr lang="ru-RU" dirty="0"/>
              <a:t>Врачи в поликлиниках не знакомы с препаратом</a:t>
            </a:r>
          </a:p>
          <a:p>
            <a:r>
              <a:rPr lang="ru-RU" dirty="0"/>
              <a:t>Нет мониторинга дневников питания</a:t>
            </a:r>
          </a:p>
          <a:p>
            <a:r>
              <a:rPr lang="ru-RU" dirty="0"/>
              <a:t>Вопросы по </a:t>
            </a:r>
            <a:r>
              <a:rPr lang="ru-RU" dirty="0" smtClean="0"/>
              <a:t>нежелательным побочным </a:t>
            </a:r>
            <a:r>
              <a:rPr lang="ru-RU" dirty="0"/>
              <a:t>эффектам остаются без ответа</a:t>
            </a:r>
          </a:p>
          <a:p>
            <a:r>
              <a:rPr lang="ru-RU" dirty="0"/>
              <a:t>72% семей нуждаются в постоянном сопровождении</a:t>
            </a:r>
          </a:p>
          <a:p>
            <a:endParaRPr lang="ru-RU" dirty="0"/>
          </a:p>
        </p:txBody>
      </p:sp>
      <p:pic>
        <p:nvPicPr>
          <p:cNvPr id="2050" name="Picture 2" descr="https://hcp.biomarin.com/en-us/palynziq/wp-content/uploads/sites/3/2025/06/dose-duration-chart.png?v=0.1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787" y="2713336"/>
            <a:ext cx="5444036" cy="385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9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Решения от </a:t>
            </a:r>
            <a:r>
              <a:rPr lang="ru-RU" b="1" dirty="0" err="1"/>
              <a:t>пациентской</a:t>
            </a:r>
            <a:r>
              <a:rPr lang="ru-RU" b="1" dirty="0"/>
              <a:t>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Горячая </a:t>
            </a:r>
            <a:r>
              <a:rPr lang="ru-RU" dirty="0"/>
              <a:t>линия 24/7</a:t>
            </a:r>
          </a:p>
          <a:p>
            <a:r>
              <a:rPr lang="ru-RU" dirty="0"/>
              <a:t>Чат взаимопомощи пациентов</a:t>
            </a:r>
          </a:p>
          <a:p>
            <a:r>
              <a:rPr lang="ru-RU" dirty="0"/>
              <a:t>Анализ дневников питания</a:t>
            </a:r>
          </a:p>
          <a:p>
            <a:r>
              <a:rPr lang="ru-RU" dirty="0"/>
              <a:t>Правовая поддержка</a:t>
            </a:r>
          </a:p>
          <a:p>
            <a:r>
              <a:rPr lang="ru-RU" dirty="0"/>
              <a:t>Образовательные материалы</a:t>
            </a:r>
          </a:p>
          <a:p>
            <a:pPr marL="0" indent="0">
              <a:buNone/>
            </a:pPr>
            <a:r>
              <a:rPr lang="ru-RU" i="1" dirty="0"/>
              <a:t>Но мы не можем заменять врачей!</a:t>
            </a:r>
            <a:endParaRPr lang="ru-RU" dirty="0"/>
          </a:p>
          <a:p>
            <a:endParaRPr lang="ru-RU" dirty="0"/>
          </a:p>
        </p:txBody>
      </p:sp>
      <p:pic>
        <p:nvPicPr>
          <p:cNvPr id="3076" name="Picture 4" descr="https://palynziq.biomarin.com/en-us/wp-content/uploads/sites/3/2025/04/3outof4peopleChart-Desktop-1-1900x97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4831" y="4079266"/>
            <a:ext cx="3992734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avatars.mds.yandex.net/i?id=94d141a786f6809ee320c93f1dc9d05126424962-5354250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4928949"/>
            <a:ext cx="2854325" cy="162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avatars.mds.yandex.net/i?id=28e5012610b4e4f3ac786128c3d2308c16f91ba0-4987768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748" y="2555424"/>
            <a:ext cx="3847817" cy="143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173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Наши предложения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Регламент</a:t>
            </a:r>
            <a:r>
              <a:rPr lang="ru-RU" dirty="0"/>
              <a:t> взаимодействия с пациентами на терапии</a:t>
            </a:r>
          </a:p>
          <a:p>
            <a:r>
              <a:rPr lang="ru-RU" b="1" dirty="0"/>
              <a:t>Телемедицина</a:t>
            </a:r>
            <a:r>
              <a:rPr lang="ru-RU" dirty="0"/>
              <a:t> для отдаленных регионов</a:t>
            </a:r>
          </a:p>
          <a:p>
            <a:r>
              <a:rPr lang="ru-RU" b="1" dirty="0"/>
              <a:t>Мониторинг</a:t>
            </a:r>
            <a:r>
              <a:rPr lang="ru-RU" dirty="0"/>
              <a:t> эффективности лечения</a:t>
            </a:r>
          </a:p>
          <a:p>
            <a:r>
              <a:rPr lang="ru-RU" b="1" dirty="0"/>
              <a:t>Партнерство</a:t>
            </a:r>
            <a:r>
              <a:rPr lang="ru-RU" dirty="0"/>
              <a:t> с НКО в сопровождении пациентов</a:t>
            </a:r>
          </a:p>
          <a:p>
            <a:r>
              <a:rPr lang="ru-RU" b="1" dirty="0"/>
              <a:t>Обучение</a:t>
            </a:r>
            <a:r>
              <a:rPr lang="ru-RU" dirty="0"/>
              <a:t> врачей по инновационной терапии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5" y="3411344"/>
            <a:ext cx="3527425" cy="296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26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Вместе к общей цели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Задача</a:t>
            </a:r>
            <a:r>
              <a:rPr lang="ru-RU" b="1" dirty="0"/>
              <a:t>:</a:t>
            </a:r>
            <a:r>
              <a:rPr lang="ru-RU" dirty="0"/>
              <a:t> максимальная эффективность терапии</a:t>
            </a:r>
          </a:p>
          <a:p>
            <a:r>
              <a:rPr lang="ru-RU" b="1" dirty="0"/>
              <a:t>Решение:</a:t>
            </a:r>
            <a:r>
              <a:rPr lang="ru-RU" dirty="0"/>
              <a:t> объединение усилий</a:t>
            </a:r>
          </a:p>
          <a:p>
            <a:r>
              <a:rPr lang="ru-RU" dirty="0"/>
              <a:t>Фонд "Круг Добра"</a:t>
            </a:r>
          </a:p>
          <a:p>
            <a:r>
              <a:rPr lang="ru-RU" dirty="0"/>
              <a:t>Врачи-генетики</a:t>
            </a:r>
          </a:p>
          <a:p>
            <a:r>
              <a:rPr lang="ru-RU" dirty="0" err="1"/>
              <a:t>Пациентские</a:t>
            </a:r>
            <a:r>
              <a:rPr lang="ru-RU" dirty="0"/>
              <a:t> организации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i="1" dirty="0" smtClean="0"/>
              <a:t>Создаем </a:t>
            </a:r>
            <a:r>
              <a:rPr lang="ru-RU" i="1" dirty="0"/>
              <a:t>среду для реализации потенциала здоровья каждого пациент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275" y="1596474"/>
            <a:ext cx="3311525" cy="247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35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Благодарим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АНО Общество пациентов с фенилкетонурией и головными болями </a:t>
            </a:r>
          </a:p>
          <a:p>
            <a:pPr marL="0" indent="0">
              <a:buNone/>
            </a:pPr>
            <a:r>
              <a:rPr lang="ru-RU" dirty="0" smtClean="0"/>
              <a:t>«Доверие и Дело»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Pku.moscow@gmail.com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+7 926 852 78 63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335" y="2542902"/>
            <a:ext cx="3593098" cy="394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231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18</TotalTime>
  <Words>266</Words>
  <Application>Microsoft Office PowerPoint</Application>
  <PresentationFormat>Широкоэкранный</PresentationFormat>
  <Paragraphs>50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Савон</vt:lpstr>
      <vt:lpstr>Сопровождение пациента, получающего инновационную терапию на примере ФКУ   АНО помощи пациентам с фенилкетонурией и головными болями «Доверие и дело» </vt:lpstr>
      <vt:lpstr>Введение</vt:lpstr>
      <vt:lpstr>Проблемы после стационара </vt:lpstr>
      <vt:lpstr>Решения от пациентской организации </vt:lpstr>
      <vt:lpstr>Наши предложения </vt:lpstr>
      <vt:lpstr>Вместе к общей цели </vt:lpstr>
      <vt:lpstr>Благодарим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Сопровождение пациента, получающего инновационную терапию на примере ФКУ   АНО помощи пациентам с фенилкетонурией и головными болями «Доверие и дело»</dc:title>
  <dc:creator>User</dc:creator>
  <cp:lastModifiedBy>User</cp:lastModifiedBy>
  <cp:revision>3</cp:revision>
  <dcterms:created xsi:type="dcterms:W3CDTF">2025-11-18T15:59:01Z</dcterms:created>
  <dcterms:modified xsi:type="dcterms:W3CDTF">2025-11-18T16:17:44Z</dcterms:modified>
</cp:coreProperties>
</file>