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9" r:id="rId2"/>
    <p:sldId id="2145705966" r:id="rId3"/>
    <p:sldId id="2147481826" r:id="rId4"/>
    <p:sldId id="294" r:id="rId5"/>
    <p:sldId id="2145705963" r:id="rId6"/>
    <p:sldId id="2145705964" r:id="rId7"/>
    <p:sldId id="2145705965" r:id="rId8"/>
    <p:sldId id="2145705967" r:id="rId9"/>
    <p:sldId id="2145705940" r:id="rId10"/>
    <p:sldId id="267" r:id="rId11"/>
    <p:sldId id="2145705996" r:id="rId12"/>
    <p:sldId id="2145705968" r:id="rId13"/>
    <p:sldId id="2145705977" r:id="rId14"/>
    <p:sldId id="2145705980" r:id="rId15"/>
    <p:sldId id="1359" r:id="rId16"/>
    <p:sldId id="2145705974" r:id="rId17"/>
    <p:sldId id="2145705984" r:id="rId18"/>
    <p:sldId id="2145705988" r:id="rId19"/>
    <p:sldId id="2145705992" r:id="rId20"/>
    <p:sldId id="260" r:id="rId21"/>
  </p:sldIdLst>
  <p:sldSz cx="12190413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otham Pro" panose="02000803030000020004" pitchFamily="2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0"/>
    <a:srgbClr val="FFFFFF"/>
    <a:srgbClr val="0091B8"/>
    <a:srgbClr val="114C7D"/>
    <a:srgbClr val="00ADD9"/>
    <a:srgbClr val="004985"/>
    <a:srgbClr val="1663A4"/>
    <a:srgbClr val="41A8DC"/>
    <a:srgbClr val="C9DEF3"/>
    <a:srgbClr val="AF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3" d="100"/>
          <a:sy n="103" d="100"/>
        </p:scale>
        <p:origin x="80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olgabaryseva\Desktop\&#1057;&#1084;&#1077;&#1088;&#1090;&#1085;&#1086;&#1089;&#1090;&#1100;&#1058;&#1080;&#1093;&#1086;&#1085;&#1077;&#1085;&#1082;&#108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Эпидемиология ВЗК в Республике Карелия</a:t>
            </a:r>
          </a:p>
        </c:rich>
      </c:tx>
      <c:layout>
        <c:manualLayout>
          <c:xMode val="edge"/>
          <c:yMode val="edge"/>
          <c:x val="0.28580803125116594"/>
          <c:y val="2.928107598288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Число лиц, состоящих под ДН 
на конец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2A767E-B1FE-C644-B659-A66E74B7A8A4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F46-F844-B441-A748A4F198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6452525-4113-E34B-874A-B6144207DFFD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F46-F844-B441-A748A4F198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03F5FD1A-C1F8-834F-8F83-821DD5DE9B76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F46-F844-B441-A748A4F198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580E2D-297A-E845-8370-D700A3F0E022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F46-F844-B441-A748A4F1988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0BDC117-0DC4-414F-A393-C0BBEACF0BAE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F46-F844-B441-A748A4F1988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64D817D-3B73-B046-ABDA-A93B545B559D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F46-F844-B441-A748A4F1988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703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3-E143-A9E3-7F3D438BAB8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Лист2!$A$2:$A$8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 (за период по 03.06.24)</c:v>
                </c:pt>
              </c:strCache>
            </c:strRef>
          </c:cat>
          <c:val>
            <c:numRef>
              <c:f>Лист2!$B$2:$B$8</c:f>
              <c:numCache>
                <c:formatCode>General</c:formatCode>
                <c:ptCount val="7"/>
                <c:pt idx="0">
                  <c:v>157</c:v>
                </c:pt>
                <c:pt idx="1">
                  <c:v>215</c:v>
                </c:pt>
                <c:pt idx="2">
                  <c:v>246</c:v>
                </c:pt>
                <c:pt idx="3">
                  <c:v>291</c:v>
                </c:pt>
                <c:pt idx="4">
                  <c:v>392</c:v>
                </c:pt>
                <c:pt idx="5">
                  <c:v>618</c:v>
                </c:pt>
                <c:pt idx="6">
                  <c:v>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6-F844-B441-A748A4F1988C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Число случаев, зарегистрированных впервые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486C62E-388D-45B7-9DF2-20F1C8460E9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63-45F7-845B-545499B23E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3308C7AD-2F6C-C847-9CBB-7180242BC845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F46-F844-B441-A748A4F198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F129986-59D7-1E49-93F4-193FD185501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F46-F844-B441-A748A4F198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CA9A618-FC85-8F45-B684-CE57C7EFC86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F46-F844-B441-A748A4F1988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222B34BB-1165-3146-AE7C-07169C54E94A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F46-F844-B441-A748A4F1988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E1C274E8-11F6-3641-B6BC-690D85218BB6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F46-F844-B441-A748A4F1988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87BB14FA-1F3E-C049-BE4D-F6C9709F09F3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F46-F844-B441-A748A4F1988C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Лист2!$A$2:$A$8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 (за период по 03.06.24)</c:v>
                </c:pt>
              </c:strCache>
            </c:strRef>
          </c:cat>
          <c:val>
            <c:numRef>
              <c:f>Лист2!$C$2:$C$8</c:f>
              <c:numCache>
                <c:formatCode>General</c:formatCode>
                <c:ptCount val="7"/>
                <c:pt idx="0">
                  <c:v>55</c:v>
                </c:pt>
                <c:pt idx="1">
                  <c:v>81</c:v>
                </c:pt>
                <c:pt idx="2">
                  <c:v>60</c:v>
                </c:pt>
                <c:pt idx="3">
                  <c:v>67</c:v>
                </c:pt>
                <c:pt idx="4">
                  <c:v>92</c:v>
                </c:pt>
                <c:pt idx="5">
                  <c:v>91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46-F844-B441-A748A4F19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44264"/>
        <c:axId val="104944648"/>
      </c:barChart>
      <c:catAx>
        <c:axId val="10494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44648"/>
        <c:crosses val="autoZero"/>
        <c:auto val="1"/>
        <c:lblAlgn val="ctr"/>
        <c:lblOffset val="100"/>
        <c:noMultiLvlLbl val="0"/>
      </c:catAx>
      <c:valAx>
        <c:axId val="10494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4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710198191802253"/>
          <c:w val="1"/>
          <c:h val="0.17252270646818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94163-C721-4150-A6E1-9CCA7E585E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464B71-E9F4-4EA5-AB63-E04256AEE8E6}">
      <dgm:prSet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В 2006 г. приказом главного врача ГБУЗ «Республиканская больница им. В.А. Баранова» создан </a:t>
          </a:r>
          <a:r>
            <a:rPr lang="ru-RU" sz="2400" b="1" u="sng" dirty="0">
              <a:latin typeface="Arial" panose="020B0604020202020204" pitchFamily="34" charset="0"/>
              <a:cs typeface="Arial" panose="020B0604020202020204" pitchFamily="34" charset="0"/>
            </a:rPr>
            <a:t>внештатный Центр </a:t>
          </a:r>
          <a:r>
            <a:rPr lang="ru-RU" sz="2400" b="1" u="sng" dirty="0" err="1">
              <a:latin typeface="Arial" panose="020B0604020202020204" pitchFamily="34" charset="0"/>
              <a:cs typeface="Arial" panose="020B0604020202020204" pitchFamily="34" charset="0"/>
            </a:rPr>
            <a:t>антицитокиновой</a:t>
          </a:r>
          <a:r>
            <a:rPr lang="ru-RU" sz="2400" b="1" u="sng" dirty="0">
              <a:latin typeface="Arial" panose="020B0604020202020204" pitchFamily="34" charset="0"/>
              <a:cs typeface="Arial" panose="020B0604020202020204" pitchFamily="34" charset="0"/>
            </a:rPr>
            <a:t> терапии </a:t>
          </a:r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для упорядочения и проведения лечения ГИБП больных воспалительными заболеваниями суставов и воспалительными заболеваниями кишечника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FD074-423F-4AA0-A27F-4D3BFDDAB3A6}" type="parTrans" cxnId="{1224F5D7-FE6A-4754-8CA0-8F5BD3E158BB}">
      <dgm:prSet/>
      <dgm:spPr/>
      <dgm:t>
        <a:bodyPr/>
        <a:lstStyle/>
        <a:p>
          <a:endParaRPr lang="en-US"/>
        </a:p>
      </dgm:t>
    </dgm:pt>
    <dgm:pt modelId="{B8BC844D-0AB0-44D8-8241-5842833E0133}" type="sibTrans" cxnId="{1224F5D7-FE6A-4754-8CA0-8F5BD3E158BB}">
      <dgm:prSet/>
      <dgm:spPr/>
      <dgm:t>
        <a:bodyPr/>
        <a:lstStyle/>
        <a:p>
          <a:endParaRPr lang="en-US"/>
        </a:p>
      </dgm:t>
    </dgm:pt>
    <dgm:pt modelId="{A2F5D5B1-8F9A-4A66-9971-11673A99DBE5}" type="pres">
      <dgm:prSet presAssocID="{CBC94163-C721-4150-A6E1-9CCA7E585EC6}" presName="linear" presStyleCnt="0">
        <dgm:presLayoutVars>
          <dgm:animLvl val="lvl"/>
          <dgm:resizeHandles val="exact"/>
        </dgm:presLayoutVars>
      </dgm:prSet>
      <dgm:spPr/>
    </dgm:pt>
    <dgm:pt modelId="{322D1540-81F1-4361-B5A5-69961AF467C3}" type="pres">
      <dgm:prSet presAssocID="{F6464B71-E9F4-4EA5-AB63-E04256AEE8E6}" presName="parentText" presStyleLbl="node1" presStyleIdx="0" presStyleCnt="1" custScaleY="1335924" custLinFactY="-26724" custLinFactNeighborX="359" custLinFactNeighborY="-100000">
        <dgm:presLayoutVars>
          <dgm:chMax val="0"/>
          <dgm:bulletEnabled val="1"/>
        </dgm:presLayoutVars>
      </dgm:prSet>
      <dgm:spPr/>
    </dgm:pt>
  </dgm:ptLst>
  <dgm:cxnLst>
    <dgm:cxn modelId="{AAF4929F-69A0-45DC-9BDA-75DF78EC8A18}" type="presOf" srcId="{F6464B71-E9F4-4EA5-AB63-E04256AEE8E6}" destId="{322D1540-81F1-4361-B5A5-69961AF467C3}" srcOrd="0" destOrd="0" presId="urn:microsoft.com/office/officeart/2005/8/layout/vList2"/>
    <dgm:cxn modelId="{3B3A6AC8-96EA-4724-9850-EFFA2ADADE4A}" type="presOf" srcId="{CBC94163-C721-4150-A6E1-9CCA7E585EC6}" destId="{A2F5D5B1-8F9A-4A66-9971-11673A99DBE5}" srcOrd="0" destOrd="0" presId="urn:microsoft.com/office/officeart/2005/8/layout/vList2"/>
    <dgm:cxn modelId="{1224F5D7-FE6A-4754-8CA0-8F5BD3E158BB}" srcId="{CBC94163-C721-4150-A6E1-9CCA7E585EC6}" destId="{F6464B71-E9F4-4EA5-AB63-E04256AEE8E6}" srcOrd="0" destOrd="0" parTransId="{C90FD074-423F-4AA0-A27F-4D3BFDDAB3A6}" sibTransId="{B8BC844D-0AB0-44D8-8241-5842833E0133}"/>
    <dgm:cxn modelId="{AE49C3EC-64CD-44CD-9338-A9BC5FAB2FF7}" type="presParOf" srcId="{A2F5D5B1-8F9A-4A66-9971-11673A99DBE5}" destId="{322D1540-81F1-4361-B5A5-69961AF467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372DC-38D9-4578-B4AC-24A3396370E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FDD11A-DD2B-4759-9F00-61EE38B1B410}">
      <dgm:prSet phldrT="[Text]"/>
      <dgm:spPr/>
      <dgm:t>
        <a:bodyPr/>
        <a:lstStyle/>
        <a:p>
          <a:r>
            <a:rPr lang="ru-RU" b="1" dirty="0" err="1"/>
            <a:t>Фед</a:t>
          </a:r>
          <a:r>
            <a:rPr lang="ru-RU" b="1" dirty="0"/>
            <a:t>. льгота </a:t>
          </a:r>
        </a:p>
        <a:p>
          <a:r>
            <a:rPr lang="ru-RU" b="1" dirty="0"/>
            <a:t>(</a:t>
          </a:r>
          <a:r>
            <a:rPr lang="ru-RU" b="1" dirty="0" err="1"/>
            <a:t>фед</a:t>
          </a:r>
          <a:r>
            <a:rPr lang="ru-RU" b="1" dirty="0"/>
            <a:t>. бюджет)</a:t>
          </a:r>
        </a:p>
      </dgm:t>
    </dgm:pt>
    <dgm:pt modelId="{8CB5E65E-6F74-4F5A-B17E-CB6C740B3C38}" type="parTrans" cxnId="{6B03B7DC-3C10-418B-9607-07A73ACC6691}">
      <dgm:prSet/>
      <dgm:spPr/>
      <dgm:t>
        <a:bodyPr/>
        <a:lstStyle/>
        <a:p>
          <a:endParaRPr lang="ru-RU" b="1"/>
        </a:p>
      </dgm:t>
    </dgm:pt>
    <dgm:pt modelId="{45917F78-D2E2-40D0-82CC-44B88CDCE5E6}" type="sibTrans" cxnId="{6B03B7DC-3C10-418B-9607-07A73ACC6691}">
      <dgm:prSet/>
      <dgm:spPr/>
      <dgm:t>
        <a:bodyPr/>
        <a:lstStyle/>
        <a:p>
          <a:endParaRPr lang="ru-RU" b="1"/>
        </a:p>
      </dgm:t>
    </dgm:pt>
    <dgm:pt modelId="{6A736E86-CFAA-495B-9DB2-F9CE6D60E60C}">
      <dgm:prSet phldrT="[Text]"/>
      <dgm:spPr/>
      <dgm:t>
        <a:bodyPr/>
        <a:lstStyle/>
        <a:p>
          <a:r>
            <a:rPr lang="ru-RU" b="1" dirty="0"/>
            <a:t>Инвалиды 1-2-3 групп</a:t>
          </a:r>
          <a:r>
            <a:rPr lang="ru-RU" b="1" baseline="30000" dirty="0"/>
            <a:t>1</a:t>
          </a:r>
        </a:p>
      </dgm:t>
    </dgm:pt>
    <dgm:pt modelId="{226C5A9B-D3FD-4464-9258-063A0CDE745B}" type="parTrans" cxnId="{A1A1500C-945F-4602-A498-0844170353D4}">
      <dgm:prSet/>
      <dgm:spPr/>
      <dgm:t>
        <a:bodyPr/>
        <a:lstStyle/>
        <a:p>
          <a:endParaRPr lang="ru-RU" b="1"/>
        </a:p>
      </dgm:t>
    </dgm:pt>
    <dgm:pt modelId="{1DB6DE96-628A-43F0-AC29-62E0A85A835F}" type="sibTrans" cxnId="{A1A1500C-945F-4602-A498-0844170353D4}">
      <dgm:prSet/>
      <dgm:spPr/>
      <dgm:t>
        <a:bodyPr/>
        <a:lstStyle/>
        <a:p>
          <a:endParaRPr lang="ru-RU" b="1"/>
        </a:p>
      </dgm:t>
    </dgm:pt>
    <dgm:pt modelId="{917CC542-9729-453D-A8FE-29B67035D56A}">
      <dgm:prSet phldrT="[Text]"/>
      <dgm:spPr/>
      <dgm:t>
        <a:bodyPr/>
        <a:lstStyle/>
        <a:p>
          <a:r>
            <a:rPr lang="ru-RU" b="1" dirty="0"/>
            <a:t>Целевая рег. программа </a:t>
          </a:r>
        </a:p>
        <a:p>
          <a:r>
            <a:rPr lang="ru-RU" b="1" dirty="0"/>
            <a:t>(рег. бюджет)</a:t>
          </a:r>
        </a:p>
      </dgm:t>
    </dgm:pt>
    <dgm:pt modelId="{6DFEC7A1-2000-41B8-AEB5-6C93E5C61D91}" type="parTrans" cxnId="{98D645E4-9792-4BDE-A910-6BB8962E2E45}">
      <dgm:prSet/>
      <dgm:spPr/>
      <dgm:t>
        <a:bodyPr/>
        <a:lstStyle/>
        <a:p>
          <a:endParaRPr lang="ru-RU" b="1"/>
        </a:p>
      </dgm:t>
    </dgm:pt>
    <dgm:pt modelId="{B555B2D1-9571-43E4-8EC6-650EC79E90DE}" type="sibTrans" cxnId="{98D645E4-9792-4BDE-A910-6BB8962E2E45}">
      <dgm:prSet/>
      <dgm:spPr/>
      <dgm:t>
        <a:bodyPr/>
        <a:lstStyle/>
        <a:p>
          <a:endParaRPr lang="ru-RU" b="1"/>
        </a:p>
      </dgm:t>
    </dgm:pt>
    <dgm:pt modelId="{8A070749-2B0B-495B-AD02-F69E8F9259AD}">
      <dgm:prSet phldrT="[Text]"/>
      <dgm:spPr/>
      <dgm:t>
        <a:bodyPr/>
        <a:lstStyle/>
        <a:p>
          <a:r>
            <a:rPr lang="ru-RU" b="1" dirty="0"/>
            <a:t>Пациенты без инвалидности</a:t>
          </a:r>
          <a:r>
            <a:rPr lang="ru-RU" b="1" baseline="30000" dirty="0"/>
            <a:t>2</a:t>
          </a:r>
        </a:p>
      </dgm:t>
    </dgm:pt>
    <dgm:pt modelId="{96528B79-8880-49B9-A5AE-5494FDE38A5D}" type="parTrans" cxnId="{C906B428-6742-46AE-BA60-FF09C029E817}">
      <dgm:prSet/>
      <dgm:spPr/>
      <dgm:t>
        <a:bodyPr/>
        <a:lstStyle/>
        <a:p>
          <a:endParaRPr lang="ru-RU" b="1"/>
        </a:p>
      </dgm:t>
    </dgm:pt>
    <dgm:pt modelId="{846FC14C-D359-4F35-984C-BC9447A9444C}" type="sibTrans" cxnId="{C906B428-6742-46AE-BA60-FF09C029E817}">
      <dgm:prSet/>
      <dgm:spPr/>
      <dgm:t>
        <a:bodyPr/>
        <a:lstStyle/>
        <a:p>
          <a:endParaRPr lang="ru-RU" b="1"/>
        </a:p>
      </dgm:t>
    </dgm:pt>
    <dgm:pt modelId="{1EF01C09-8187-4C87-95F0-93DF25FD22DA}">
      <dgm:prSet phldrT="[Text]"/>
      <dgm:spPr/>
      <dgm:t>
        <a:bodyPr/>
        <a:lstStyle/>
        <a:p>
          <a:r>
            <a:rPr lang="ru-RU" b="1" dirty="0"/>
            <a:t>ВМП и ОМС на базе </a:t>
          </a:r>
        </a:p>
        <a:p>
          <a:r>
            <a:rPr lang="ru-RU" b="1" dirty="0"/>
            <a:t>ГБУЗ РБ им. Баранова</a:t>
          </a:r>
          <a:r>
            <a:rPr lang="ru-RU" b="1" baseline="30000" dirty="0"/>
            <a:t>3</a:t>
          </a:r>
        </a:p>
      </dgm:t>
    </dgm:pt>
    <dgm:pt modelId="{E276FB36-0158-4C3D-A20F-FF600CB48A9E}" type="parTrans" cxnId="{C055D1CB-6DC7-49F7-A4B5-AB0C3E856CA7}">
      <dgm:prSet/>
      <dgm:spPr/>
      <dgm:t>
        <a:bodyPr/>
        <a:lstStyle/>
        <a:p>
          <a:endParaRPr lang="ru-RU" b="1"/>
        </a:p>
      </dgm:t>
    </dgm:pt>
    <dgm:pt modelId="{14487DED-740F-4547-B107-2D62147CDB3F}" type="sibTrans" cxnId="{C055D1CB-6DC7-49F7-A4B5-AB0C3E856CA7}">
      <dgm:prSet/>
      <dgm:spPr/>
      <dgm:t>
        <a:bodyPr/>
        <a:lstStyle/>
        <a:p>
          <a:endParaRPr lang="ru-RU" b="1"/>
        </a:p>
      </dgm:t>
    </dgm:pt>
    <dgm:pt modelId="{C3F7E913-B536-4D1E-88B8-B833555E4140}">
      <dgm:prSet phldrT="[Text]"/>
      <dgm:spPr/>
      <dgm:t>
        <a:bodyPr/>
        <a:lstStyle/>
        <a:p>
          <a:r>
            <a:rPr lang="ru-RU" b="1" dirty="0"/>
            <a:t>Преимущественно внутривенные, но в том числе и подкожные формы, и таблетированные препараты</a:t>
          </a:r>
        </a:p>
      </dgm:t>
    </dgm:pt>
    <dgm:pt modelId="{762FA6E1-B96D-4495-B2EA-9480B34D710D}" type="parTrans" cxnId="{11ED85D0-C6B4-4BF3-870D-5CBB97A20360}">
      <dgm:prSet/>
      <dgm:spPr/>
      <dgm:t>
        <a:bodyPr/>
        <a:lstStyle/>
        <a:p>
          <a:endParaRPr lang="ru-RU" b="1"/>
        </a:p>
      </dgm:t>
    </dgm:pt>
    <dgm:pt modelId="{EC5D1054-54B9-4368-9DD0-C73235029A6A}" type="sibTrans" cxnId="{11ED85D0-C6B4-4BF3-870D-5CBB97A20360}">
      <dgm:prSet/>
      <dgm:spPr/>
      <dgm:t>
        <a:bodyPr/>
        <a:lstStyle/>
        <a:p>
          <a:endParaRPr lang="ru-RU" b="1"/>
        </a:p>
      </dgm:t>
    </dgm:pt>
    <dgm:pt modelId="{28C44DFD-A82A-4850-B3DE-4E6135E630DE}">
      <dgm:prSet phldrT="[Text]"/>
      <dgm:spPr/>
      <dgm:t>
        <a:bodyPr/>
        <a:lstStyle/>
        <a:p>
          <a:r>
            <a:rPr lang="ru-RU" b="1" dirty="0"/>
            <a:t>Пациенты с небольшой территориальной удаленностью</a:t>
          </a:r>
        </a:p>
      </dgm:t>
    </dgm:pt>
    <dgm:pt modelId="{E98EACAB-0C6C-4092-B016-A9AD34447864}" type="parTrans" cxnId="{1B550077-0878-4811-B5C9-961F0D4FA1E3}">
      <dgm:prSet/>
      <dgm:spPr/>
      <dgm:t>
        <a:bodyPr/>
        <a:lstStyle/>
        <a:p>
          <a:endParaRPr lang="ru-RU" b="1"/>
        </a:p>
      </dgm:t>
    </dgm:pt>
    <dgm:pt modelId="{43195619-7591-4D16-AB35-FDD382CC979A}" type="sibTrans" cxnId="{1B550077-0878-4811-B5C9-961F0D4FA1E3}">
      <dgm:prSet/>
      <dgm:spPr/>
      <dgm:t>
        <a:bodyPr/>
        <a:lstStyle/>
        <a:p>
          <a:endParaRPr lang="ru-RU" b="1"/>
        </a:p>
      </dgm:t>
    </dgm:pt>
    <dgm:pt modelId="{1C3A9133-D59E-4721-AACB-D0858F2CF3E4}">
      <dgm:prSet phldrT="[Text]"/>
      <dgm:spPr/>
      <dgm:t>
        <a:bodyPr/>
        <a:lstStyle/>
        <a:p>
          <a:r>
            <a:rPr lang="ru-RU" b="1" dirty="0"/>
            <a:t>Инициация и поддерживающая терапия</a:t>
          </a:r>
        </a:p>
      </dgm:t>
    </dgm:pt>
    <dgm:pt modelId="{576779A3-DD2D-49B2-AD08-9FB2CFC59971}" type="parTrans" cxnId="{A2795FCF-08CA-440E-9153-42129E0F3C95}">
      <dgm:prSet/>
      <dgm:spPr/>
      <dgm:t>
        <a:bodyPr/>
        <a:lstStyle/>
        <a:p>
          <a:endParaRPr lang="ru-RU" b="1"/>
        </a:p>
      </dgm:t>
    </dgm:pt>
    <dgm:pt modelId="{085037A4-4646-4192-A75B-9F21B6EEB608}" type="sibTrans" cxnId="{A2795FCF-08CA-440E-9153-42129E0F3C95}">
      <dgm:prSet/>
      <dgm:spPr/>
      <dgm:t>
        <a:bodyPr/>
        <a:lstStyle/>
        <a:p>
          <a:endParaRPr lang="ru-RU" b="1"/>
        </a:p>
      </dgm:t>
    </dgm:pt>
    <dgm:pt modelId="{7585351F-765E-0041-98E2-C7FC4E1A380C}">
      <dgm:prSet phldrT="[Text]"/>
      <dgm:spPr/>
      <dgm:t>
        <a:bodyPr/>
        <a:lstStyle/>
        <a:p>
          <a:r>
            <a:rPr lang="ru-RU" b="1" dirty="0"/>
            <a:t>Инициация и поддерживающая терапия</a:t>
          </a:r>
          <a:endParaRPr lang="ru-RU" b="1" baseline="30000" dirty="0"/>
        </a:p>
      </dgm:t>
    </dgm:pt>
    <dgm:pt modelId="{3DFC00DE-2591-5740-B65C-8DEC7288B6BA}" type="parTrans" cxnId="{4047619C-6B4F-7B45-BEC2-201C773DA0D8}">
      <dgm:prSet/>
      <dgm:spPr/>
      <dgm:t>
        <a:bodyPr/>
        <a:lstStyle/>
        <a:p>
          <a:endParaRPr lang="ru-RU"/>
        </a:p>
      </dgm:t>
    </dgm:pt>
    <dgm:pt modelId="{E10EF2BF-2663-FC45-8E7A-1D86135B2502}" type="sibTrans" cxnId="{4047619C-6B4F-7B45-BEC2-201C773DA0D8}">
      <dgm:prSet/>
      <dgm:spPr/>
      <dgm:t>
        <a:bodyPr/>
        <a:lstStyle/>
        <a:p>
          <a:endParaRPr lang="ru-RU"/>
        </a:p>
      </dgm:t>
    </dgm:pt>
    <dgm:pt modelId="{FBE10949-2CAD-6549-82E2-C9DB510C0B78}">
      <dgm:prSet/>
      <dgm:spPr/>
      <dgm:t>
        <a:bodyPr/>
        <a:lstStyle/>
        <a:p>
          <a:r>
            <a:rPr lang="ru-RU" b="1" dirty="0"/>
            <a:t>Преимущественно подкожные формы, акцент на таблетированные препараты</a:t>
          </a:r>
        </a:p>
      </dgm:t>
    </dgm:pt>
    <dgm:pt modelId="{71270C5B-8E68-774C-A2B4-78D336C59F97}" type="parTrans" cxnId="{7CBAFBD4-1454-5F4F-AE62-119709AFDD47}">
      <dgm:prSet/>
      <dgm:spPr/>
      <dgm:t>
        <a:bodyPr/>
        <a:lstStyle/>
        <a:p>
          <a:endParaRPr lang="ru-RU"/>
        </a:p>
      </dgm:t>
    </dgm:pt>
    <dgm:pt modelId="{EFC693E6-CD69-2442-9661-7D515CA99D3A}" type="sibTrans" cxnId="{7CBAFBD4-1454-5F4F-AE62-119709AFDD47}">
      <dgm:prSet/>
      <dgm:spPr/>
      <dgm:t>
        <a:bodyPr/>
        <a:lstStyle/>
        <a:p>
          <a:endParaRPr lang="ru-RU"/>
        </a:p>
      </dgm:t>
    </dgm:pt>
    <dgm:pt modelId="{C8B17E27-DE8C-F348-9FCA-40F0CCD09D33}">
      <dgm:prSet/>
      <dgm:spPr/>
      <dgm:t>
        <a:bodyPr/>
        <a:lstStyle/>
        <a:p>
          <a:r>
            <a:rPr lang="ru-RU" b="1" dirty="0"/>
            <a:t>Пациенты с значительной территориальной удаленностью</a:t>
          </a:r>
        </a:p>
      </dgm:t>
    </dgm:pt>
    <dgm:pt modelId="{7AF8D1DF-CB14-3144-9AD0-ACFA653371F1}" type="parTrans" cxnId="{D06FDE20-0887-E741-94A8-7EB556F99CB8}">
      <dgm:prSet/>
      <dgm:spPr/>
      <dgm:t>
        <a:bodyPr/>
        <a:lstStyle/>
        <a:p>
          <a:endParaRPr lang="ru-RU"/>
        </a:p>
      </dgm:t>
    </dgm:pt>
    <dgm:pt modelId="{B740E8AE-F1B2-9A47-85A7-2E81E8631006}" type="sibTrans" cxnId="{D06FDE20-0887-E741-94A8-7EB556F99CB8}">
      <dgm:prSet/>
      <dgm:spPr/>
      <dgm:t>
        <a:bodyPr/>
        <a:lstStyle/>
        <a:p>
          <a:endParaRPr lang="ru-RU"/>
        </a:p>
      </dgm:t>
    </dgm:pt>
    <dgm:pt modelId="{4DCFCDF8-57F1-4074-BE62-B495479E74BB}" type="pres">
      <dgm:prSet presAssocID="{656372DC-38D9-4578-B4AC-24A3396370E1}" presName="Name0" presStyleCnt="0">
        <dgm:presLayoutVars>
          <dgm:dir/>
          <dgm:animLvl val="lvl"/>
          <dgm:resizeHandles val="exact"/>
        </dgm:presLayoutVars>
      </dgm:prSet>
      <dgm:spPr/>
    </dgm:pt>
    <dgm:pt modelId="{4A3EE678-C553-4200-883E-D2CAA477BCF4}" type="pres">
      <dgm:prSet presAssocID="{FBFDD11A-DD2B-4759-9F00-61EE38B1B410}" presName="composite" presStyleCnt="0"/>
      <dgm:spPr/>
    </dgm:pt>
    <dgm:pt modelId="{427BEFFA-363A-4D61-A93F-DCD088D52C35}" type="pres">
      <dgm:prSet presAssocID="{FBFDD11A-DD2B-4759-9F00-61EE38B1B41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1F8BA05-F2F9-408C-86DD-A75697B78550}" type="pres">
      <dgm:prSet presAssocID="{FBFDD11A-DD2B-4759-9F00-61EE38B1B410}" presName="desTx" presStyleLbl="alignAccFollowNode1" presStyleIdx="0" presStyleCnt="3">
        <dgm:presLayoutVars>
          <dgm:bulletEnabled val="1"/>
        </dgm:presLayoutVars>
      </dgm:prSet>
      <dgm:spPr/>
    </dgm:pt>
    <dgm:pt modelId="{2AE50C52-321F-45FB-BDFC-A49D45B3FB37}" type="pres">
      <dgm:prSet presAssocID="{45917F78-D2E2-40D0-82CC-44B88CDCE5E6}" presName="space" presStyleCnt="0"/>
      <dgm:spPr/>
    </dgm:pt>
    <dgm:pt modelId="{CB655C80-E040-4494-A546-6E52C96279C4}" type="pres">
      <dgm:prSet presAssocID="{917CC542-9729-453D-A8FE-29B67035D56A}" presName="composite" presStyleCnt="0"/>
      <dgm:spPr/>
    </dgm:pt>
    <dgm:pt modelId="{F27E1F73-D9BD-4778-8525-192629AA6B5C}" type="pres">
      <dgm:prSet presAssocID="{917CC542-9729-453D-A8FE-29B67035D56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3285CF7-6F8E-435F-8B50-2150F214B0BA}" type="pres">
      <dgm:prSet presAssocID="{917CC542-9729-453D-A8FE-29B67035D56A}" presName="desTx" presStyleLbl="alignAccFollowNode1" presStyleIdx="1" presStyleCnt="3">
        <dgm:presLayoutVars>
          <dgm:bulletEnabled val="1"/>
        </dgm:presLayoutVars>
      </dgm:prSet>
      <dgm:spPr/>
    </dgm:pt>
    <dgm:pt modelId="{65F5A0AD-1C74-4EEC-9370-8EE2CC200A3C}" type="pres">
      <dgm:prSet presAssocID="{B555B2D1-9571-43E4-8EC6-650EC79E90DE}" presName="space" presStyleCnt="0"/>
      <dgm:spPr/>
    </dgm:pt>
    <dgm:pt modelId="{6637246D-58E5-4530-BED8-1EBD0D394534}" type="pres">
      <dgm:prSet presAssocID="{1EF01C09-8187-4C87-95F0-93DF25FD22DA}" presName="composite" presStyleCnt="0"/>
      <dgm:spPr/>
    </dgm:pt>
    <dgm:pt modelId="{F57FB8B3-6791-4210-AEE0-CF47BB01C7FD}" type="pres">
      <dgm:prSet presAssocID="{1EF01C09-8187-4C87-95F0-93DF25FD22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96868A3-DBC3-42AD-91A3-08601D929F7F}" type="pres">
      <dgm:prSet presAssocID="{1EF01C09-8187-4C87-95F0-93DF25FD22D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1A1500C-945F-4602-A498-0844170353D4}" srcId="{FBFDD11A-DD2B-4759-9F00-61EE38B1B410}" destId="{6A736E86-CFAA-495B-9DB2-F9CE6D60E60C}" srcOrd="0" destOrd="0" parTransId="{226C5A9B-D3FD-4464-9258-063A0CDE745B}" sibTransId="{1DB6DE96-628A-43F0-AC29-62E0A85A835F}"/>
    <dgm:cxn modelId="{D06FDE20-0887-E741-94A8-7EB556F99CB8}" srcId="{917CC542-9729-453D-A8FE-29B67035D56A}" destId="{C8B17E27-DE8C-F348-9FCA-40F0CCD09D33}" srcOrd="3" destOrd="0" parTransId="{7AF8D1DF-CB14-3144-9AD0-ACFA653371F1}" sibTransId="{B740E8AE-F1B2-9A47-85A7-2E81E8631006}"/>
    <dgm:cxn modelId="{C906B428-6742-46AE-BA60-FF09C029E817}" srcId="{917CC542-9729-453D-A8FE-29B67035D56A}" destId="{8A070749-2B0B-495B-AD02-F69E8F9259AD}" srcOrd="0" destOrd="0" parTransId="{96528B79-8880-49B9-A5AE-5494FDE38A5D}" sibTransId="{846FC14C-D359-4F35-984C-BC9447A9444C}"/>
    <dgm:cxn modelId="{F7F85933-83EC-49F2-B22E-6259F58E5D5C}" type="presOf" srcId="{1C3A9133-D59E-4721-AACB-D0858F2CF3E4}" destId="{596868A3-DBC3-42AD-91A3-08601D929F7F}" srcOrd="0" destOrd="0" presId="urn:microsoft.com/office/officeart/2005/8/layout/hList1"/>
    <dgm:cxn modelId="{ACC91A51-A4D9-FC48-A101-CD9FE71FDE57}" type="presOf" srcId="{7585351F-765E-0041-98E2-C7FC4E1A380C}" destId="{F3285CF7-6F8E-435F-8B50-2150F214B0BA}" srcOrd="0" destOrd="1" presId="urn:microsoft.com/office/officeart/2005/8/layout/hList1"/>
    <dgm:cxn modelId="{C345BB5C-FE24-4B93-B3C1-31946D56B894}" type="presOf" srcId="{C3F7E913-B536-4D1E-88B8-B833555E4140}" destId="{596868A3-DBC3-42AD-91A3-08601D929F7F}" srcOrd="0" destOrd="1" presId="urn:microsoft.com/office/officeart/2005/8/layout/hList1"/>
    <dgm:cxn modelId="{22F0E176-4E30-B046-AE81-0AE39C0B4FFE}" type="presOf" srcId="{C8B17E27-DE8C-F348-9FCA-40F0CCD09D33}" destId="{F3285CF7-6F8E-435F-8B50-2150F214B0BA}" srcOrd="0" destOrd="3" presId="urn:microsoft.com/office/officeart/2005/8/layout/hList1"/>
    <dgm:cxn modelId="{1B550077-0878-4811-B5C9-961F0D4FA1E3}" srcId="{1EF01C09-8187-4C87-95F0-93DF25FD22DA}" destId="{28C44DFD-A82A-4850-B3DE-4E6135E630DE}" srcOrd="2" destOrd="0" parTransId="{E98EACAB-0C6C-4092-B016-A9AD34447864}" sibTransId="{43195619-7591-4D16-AB35-FDD382CC979A}"/>
    <dgm:cxn modelId="{1AE61D81-02A1-45D4-A8AE-0A7158020C8E}" type="presOf" srcId="{6A736E86-CFAA-495B-9DB2-F9CE6D60E60C}" destId="{31F8BA05-F2F9-408C-86DD-A75697B78550}" srcOrd="0" destOrd="0" presId="urn:microsoft.com/office/officeart/2005/8/layout/hList1"/>
    <dgm:cxn modelId="{4047619C-6B4F-7B45-BEC2-201C773DA0D8}" srcId="{917CC542-9729-453D-A8FE-29B67035D56A}" destId="{7585351F-765E-0041-98E2-C7FC4E1A380C}" srcOrd="1" destOrd="0" parTransId="{3DFC00DE-2591-5740-B65C-8DEC7288B6BA}" sibTransId="{E10EF2BF-2663-FC45-8E7A-1D86135B2502}"/>
    <dgm:cxn modelId="{37A1B49D-2C96-4E72-B673-C43B7BC510D2}" type="presOf" srcId="{917CC542-9729-453D-A8FE-29B67035D56A}" destId="{F27E1F73-D9BD-4778-8525-192629AA6B5C}" srcOrd="0" destOrd="0" presId="urn:microsoft.com/office/officeart/2005/8/layout/hList1"/>
    <dgm:cxn modelId="{596F50A6-F41F-4075-92D6-F5799DBEA612}" type="presOf" srcId="{656372DC-38D9-4578-B4AC-24A3396370E1}" destId="{4DCFCDF8-57F1-4074-BE62-B495479E74BB}" srcOrd="0" destOrd="0" presId="urn:microsoft.com/office/officeart/2005/8/layout/hList1"/>
    <dgm:cxn modelId="{072149B5-E4CF-7F45-8ADB-0ED7AD974A44}" type="presOf" srcId="{FBE10949-2CAD-6549-82E2-C9DB510C0B78}" destId="{F3285CF7-6F8E-435F-8B50-2150F214B0BA}" srcOrd="0" destOrd="2" presId="urn:microsoft.com/office/officeart/2005/8/layout/hList1"/>
    <dgm:cxn modelId="{EF86F6C5-E13B-46A5-BA81-50A26054F0CA}" type="presOf" srcId="{8A070749-2B0B-495B-AD02-F69E8F9259AD}" destId="{F3285CF7-6F8E-435F-8B50-2150F214B0BA}" srcOrd="0" destOrd="0" presId="urn:microsoft.com/office/officeart/2005/8/layout/hList1"/>
    <dgm:cxn modelId="{C055D1CB-6DC7-49F7-A4B5-AB0C3E856CA7}" srcId="{656372DC-38D9-4578-B4AC-24A3396370E1}" destId="{1EF01C09-8187-4C87-95F0-93DF25FD22DA}" srcOrd="2" destOrd="0" parTransId="{E276FB36-0158-4C3D-A20F-FF600CB48A9E}" sibTransId="{14487DED-740F-4547-B107-2D62147CDB3F}"/>
    <dgm:cxn modelId="{A2795FCF-08CA-440E-9153-42129E0F3C95}" srcId="{1EF01C09-8187-4C87-95F0-93DF25FD22DA}" destId="{1C3A9133-D59E-4721-AACB-D0858F2CF3E4}" srcOrd="0" destOrd="0" parTransId="{576779A3-DD2D-49B2-AD08-9FB2CFC59971}" sibTransId="{085037A4-4646-4192-A75B-9F21B6EEB608}"/>
    <dgm:cxn modelId="{11ED85D0-C6B4-4BF3-870D-5CBB97A20360}" srcId="{1EF01C09-8187-4C87-95F0-93DF25FD22DA}" destId="{C3F7E913-B536-4D1E-88B8-B833555E4140}" srcOrd="1" destOrd="0" parTransId="{762FA6E1-B96D-4495-B2EA-9480B34D710D}" sibTransId="{EC5D1054-54B9-4368-9DD0-C73235029A6A}"/>
    <dgm:cxn modelId="{7CBAFBD4-1454-5F4F-AE62-119709AFDD47}" srcId="{917CC542-9729-453D-A8FE-29B67035D56A}" destId="{FBE10949-2CAD-6549-82E2-C9DB510C0B78}" srcOrd="2" destOrd="0" parTransId="{71270C5B-8E68-774C-A2B4-78D336C59F97}" sibTransId="{EFC693E6-CD69-2442-9661-7D515CA99D3A}"/>
    <dgm:cxn modelId="{6B03B7DC-3C10-418B-9607-07A73ACC6691}" srcId="{656372DC-38D9-4578-B4AC-24A3396370E1}" destId="{FBFDD11A-DD2B-4759-9F00-61EE38B1B410}" srcOrd="0" destOrd="0" parTransId="{8CB5E65E-6F74-4F5A-B17E-CB6C740B3C38}" sibTransId="{45917F78-D2E2-40D0-82CC-44B88CDCE5E6}"/>
    <dgm:cxn modelId="{98D645E4-9792-4BDE-A910-6BB8962E2E45}" srcId="{656372DC-38D9-4578-B4AC-24A3396370E1}" destId="{917CC542-9729-453D-A8FE-29B67035D56A}" srcOrd="1" destOrd="0" parTransId="{6DFEC7A1-2000-41B8-AEB5-6C93E5C61D91}" sibTransId="{B555B2D1-9571-43E4-8EC6-650EC79E90DE}"/>
    <dgm:cxn modelId="{3E2841F4-3A20-4A90-AA3B-A260A948017D}" type="presOf" srcId="{1EF01C09-8187-4C87-95F0-93DF25FD22DA}" destId="{F57FB8B3-6791-4210-AEE0-CF47BB01C7FD}" srcOrd="0" destOrd="0" presId="urn:microsoft.com/office/officeart/2005/8/layout/hList1"/>
    <dgm:cxn modelId="{C4C820F7-2E39-4762-9FFC-FABA161D8872}" type="presOf" srcId="{FBFDD11A-DD2B-4759-9F00-61EE38B1B410}" destId="{427BEFFA-363A-4D61-A93F-DCD088D52C35}" srcOrd="0" destOrd="0" presId="urn:microsoft.com/office/officeart/2005/8/layout/hList1"/>
    <dgm:cxn modelId="{61ADAAFB-43D1-49B5-B00F-9DFAA0A80D0C}" type="presOf" srcId="{28C44DFD-A82A-4850-B3DE-4E6135E630DE}" destId="{596868A3-DBC3-42AD-91A3-08601D929F7F}" srcOrd="0" destOrd="2" presId="urn:microsoft.com/office/officeart/2005/8/layout/hList1"/>
    <dgm:cxn modelId="{9DDAE903-684B-441D-BE2C-2CAF1923CA89}" type="presParOf" srcId="{4DCFCDF8-57F1-4074-BE62-B495479E74BB}" destId="{4A3EE678-C553-4200-883E-D2CAA477BCF4}" srcOrd="0" destOrd="0" presId="urn:microsoft.com/office/officeart/2005/8/layout/hList1"/>
    <dgm:cxn modelId="{35E1251E-AF3B-4D61-A5B1-8F1980965338}" type="presParOf" srcId="{4A3EE678-C553-4200-883E-D2CAA477BCF4}" destId="{427BEFFA-363A-4D61-A93F-DCD088D52C35}" srcOrd="0" destOrd="0" presId="urn:microsoft.com/office/officeart/2005/8/layout/hList1"/>
    <dgm:cxn modelId="{486E7CA5-9DFF-4B21-9FA6-AAF83F43A35E}" type="presParOf" srcId="{4A3EE678-C553-4200-883E-D2CAA477BCF4}" destId="{31F8BA05-F2F9-408C-86DD-A75697B78550}" srcOrd="1" destOrd="0" presId="urn:microsoft.com/office/officeart/2005/8/layout/hList1"/>
    <dgm:cxn modelId="{639F04B2-6BF5-4B37-83A6-D917FCDF3063}" type="presParOf" srcId="{4DCFCDF8-57F1-4074-BE62-B495479E74BB}" destId="{2AE50C52-321F-45FB-BDFC-A49D45B3FB37}" srcOrd="1" destOrd="0" presId="urn:microsoft.com/office/officeart/2005/8/layout/hList1"/>
    <dgm:cxn modelId="{8D0543FE-DE01-4C23-AC69-BD067DA3A9D6}" type="presParOf" srcId="{4DCFCDF8-57F1-4074-BE62-B495479E74BB}" destId="{CB655C80-E040-4494-A546-6E52C96279C4}" srcOrd="2" destOrd="0" presId="urn:microsoft.com/office/officeart/2005/8/layout/hList1"/>
    <dgm:cxn modelId="{6D6948BE-5A60-48B9-BCD6-379184D473B8}" type="presParOf" srcId="{CB655C80-E040-4494-A546-6E52C96279C4}" destId="{F27E1F73-D9BD-4778-8525-192629AA6B5C}" srcOrd="0" destOrd="0" presId="urn:microsoft.com/office/officeart/2005/8/layout/hList1"/>
    <dgm:cxn modelId="{3DD7F1FB-8C54-4677-A54E-95A9D53E3ED8}" type="presParOf" srcId="{CB655C80-E040-4494-A546-6E52C96279C4}" destId="{F3285CF7-6F8E-435F-8B50-2150F214B0BA}" srcOrd="1" destOrd="0" presId="urn:microsoft.com/office/officeart/2005/8/layout/hList1"/>
    <dgm:cxn modelId="{05EA7EC4-A668-4C42-B1EC-35F9A17C6476}" type="presParOf" srcId="{4DCFCDF8-57F1-4074-BE62-B495479E74BB}" destId="{65F5A0AD-1C74-4EEC-9370-8EE2CC200A3C}" srcOrd="3" destOrd="0" presId="urn:microsoft.com/office/officeart/2005/8/layout/hList1"/>
    <dgm:cxn modelId="{A6115D24-7AE9-45CE-A4D1-CC05E480B6D2}" type="presParOf" srcId="{4DCFCDF8-57F1-4074-BE62-B495479E74BB}" destId="{6637246D-58E5-4530-BED8-1EBD0D394534}" srcOrd="4" destOrd="0" presId="urn:microsoft.com/office/officeart/2005/8/layout/hList1"/>
    <dgm:cxn modelId="{EA6A6859-48EE-401E-A810-E3E8DE032684}" type="presParOf" srcId="{6637246D-58E5-4530-BED8-1EBD0D394534}" destId="{F57FB8B3-6791-4210-AEE0-CF47BB01C7FD}" srcOrd="0" destOrd="0" presId="urn:microsoft.com/office/officeart/2005/8/layout/hList1"/>
    <dgm:cxn modelId="{C2EBE394-847D-4B0B-A94A-3BAFD5EA6DD9}" type="presParOf" srcId="{6637246D-58E5-4530-BED8-1EBD0D394534}" destId="{596868A3-DBC3-42AD-91A3-08601D929F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D4E963-F865-4B1F-AE4B-F22843F46377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61B2098-6F34-40AA-83F0-4900928A53B0}">
      <dgm:prSet phldrT="[Text]"/>
      <dgm:spPr/>
      <dgm:t>
        <a:bodyPr/>
        <a:lstStyle/>
        <a:p>
          <a:r>
            <a:rPr lang="ru-RU" b="1" u="sng" dirty="0"/>
            <a:t>Поликлиника:</a:t>
          </a:r>
        </a:p>
        <a:p>
          <a:r>
            <a:rPr lang="ru-RU" b="0" u="none" dirty="0"/>
            <a:t>направление заявки в МЗ</a:t>
          </a:r>
        </a:p>
      </dgm:t>
    </dgm:pt>
    <dgm:pt modelId="{4D3E8C5D-A1E6-4943-9E27-684895E79E8F}" type="parTrans" cxnId="{7ADF7BE9-17E9-41E6-8D9C-4E9B7F1DD7CD}">
      <dgm:prSet/>
      <dgm:spPr/>
      <dgm:t>
        <a:bodyPr/>
        <a:lstStyle/>
        <a:p>
          <a:endParaRPr lang="ru-RU"/>
        </a:p>
      </dgm:t>
    </dgm:pt>
    <dgm:pt modelId="{443D925E-2B83-45BB-8E1C-AA9C5D2EDFF9}" type="sibTrans" cxnId="{7ADF7BE9-17E9-41E6-8D9C-4E9B7F1DD7CD}">
      <dgm:prSet/>
      <dgm:spPr/>
      <dgm:t>
        <a:bodyPr/>
        <a:lstStyle/>
        <a:p>
          <a:endParaRPr lang="ru-RU"/>
        </a:p>
      </dgm:t>
    </dgm:pt>
    <dgm:pt modelId="{CAAB7BED-FC3F-4F9F-AA5B-D066F3070655}">
      <dgm:prSet phldrT="[Text]" custT="1"/>
      <dgm:spPr/>
      <dgm:t>
        <a:bodyPr/>
        <a:lstStyle/>
        <a:p>
          <a:r>
            <a:rPr lang="ru-RU" sz="29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МЗ</a:t>
          </a:r>
        </a:p>
      </dgm:t>
    </dgm:pt>
    <dgm:pt modelId="{334F8353-9A4F-415C-99E4-AD426F0B176B}" type="parTrans" cxnId="{4AD4B2F5-BA5A-4D75-82EF-4C38D8D4BF51}">
      <dgm:prSet/>
      <dgm:spPr/>
      <dgm:t>
        <a:bodyPr/>
        <a:lstStyle/>
        <a:p>
          <a:endParaRPr lang="ru-RU"/>
        </a:p>
      </dgm:t>
    </dgm:pt>
    <dgm:pt modelId="{1110DEE7-4061-41F4-B62B-7F9084EB4B93}" type="sibTrans" cxnId="{4AD4B2F5-BA5A-4D75-82EF-4C38D8D4BF51}">
      <dgm:prSet/>
      <dgm:spPr/>
      <dgm:t>
        <a:bodyPr/>
        <a:lstStyle/>
        <a:p>
          <a:endParaRPr lang="ru-RU" dirty="0"/>
        </a:p>
      </dgm:t>
    </dgm:pt>
    <dgm:pt modelId="{BE794821-FCD3-4CCF-B683-B7600B3F1674}">
      <dgm:prSet phldrT="[Text]" custT="1"/>
      <dgm:spPr/>
      <dgm:t>
        <a:bodyPr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Гл. специалист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u="none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Консолидация заявки</a:t>
          </a:r>
        </a:p>
      </dgm:t>
    </dgm:pt>
    <dgm:pt modelId="{C8C9D587-8357-4091-8F64-5F92050D659C}" type="parTrans" cxnId="{5D8FCBC5-0632-4AC0-BE35-9ABC2D1AC205}">
      <dgm:prSet/>
      <dgm:spPr/>
      <dgm:t>
        <a:bodyPr/>
        <a:lstStyle/>
        <a:p>
          <a:endParaRPr lang="ru-RU"/>
        </a:p>
      </dgm:t>
    </dgm:pt>
    <dgm:pt modelId="{C947EA3F-C62A-4E2A-B810-91620BB886A0}" type="sibTrans" cxnId="{5D8FCBC5-0632-4AC0-BE35-9ABC2D1AC205}">
      <dgm:prSet/>
      <dgm:spPr/>
      <dgm:t>
        <a:bodyPr/>
        <a:lstStyle/>
        <a:p>
          <a:endParaRPr lang="ru-RU"/>
        </a:p>
      </dgm:t>
    </dgm:pt>
    <dgm:pt modelId="{0B400F58-D7EF-444C-9762-5CCD430ED592}">
      <dgm:prSet phldrT="[Text]"/>
      <dgm:spPr/>
      <dgm:t>
        <a:bodyPr/>
        <a:lstStyle/>
        <a:p>
          <a:r>
            <a:rPr lang="ru-RU" dirty="0"/>
            <a:t>МЗ</a:t>
          </a:r>
        </a:p>
        <a:p>
          <a:r>
            <a:rPr lang="ru-RU" dirty="0"/>
            <a:t>Закупка</a:t>
          </a:r>
        </a:p>
      </dgm:t>
    </dgm:pt>
    <dgm:pt modelId="{B361914D-430C-4839-924D-5D08E44273FC}" type="parTrans" cxnId="{83CCD235-CD54-462B-8CCF-C18251A972B7}">
      <dgm:prSet/>
      <dgm:spPr/>
      <dgm:t>
        <a:bodyPr/>
        <a:lstStyle/>
        <a:p>
          <a:endParaRPr lang="ru-RU"/>
        </a:p>
      </dgm:t>
    </dgm:pt>
    <dgm:pt modelId="{C3788901-5611-4A5D-B644-4850A3006BFE}" type="sibTrans" cxnId="{83CCD235-CD54-462B-8CCF-C18251A972B7}">
      <dgm:prSet/>
      <dgm:spPr/>
      <dgm:t>
        <a:bodyPr/>
        <a:lstStyle/>
        <a:p>
          <a:endParaRPr lang="ru-RU"/>
        </a:p>
      </dgm:t>
    </dgm:pt>
    <dgm:pt modelId="{96E33F4B-FA6B-4165-A9B7-99BDD5184C6A}" type="pres">
      <dgm:prSet presAssocID="{59D4E963-F865-4B1F-AE4B-F22843F46377}" presName="Name0" presStyleCnt="0">
        <dgm:presLayoutVars>
          <dgm:dir/>
          <dgm:resizeHandles val="exact"/>
        </dgm:presLayoutVars>
      </dgm:prSet>
      <dgm:spPr/>
    </dgm:pt>
    <dgm:pt modelId="{55D21FAC-B276-42D3-B2D5-2C544B663313}" type="pres">
      <dgm:prSet presAssocID="{461B2098-6F34-40AA-83F0-4900928A53B0}" presName="node" presStyleLbl="node1" presStyleIdx="0" presStyleCnt="4">
        <dgm:presLayoutVars>
          <dgm:bulletEnabled val="1"/>
        </dgm:presLayoutVars>
      </dgm:prSet>
      <dgm:spPr/>
    </dgm:pt>
    <dgm:pt modelId="{27D93ED1-CD6C-4A2C-8086-BA434FD6CDEA}" type="pres">
      <dgm:prSet presAssocID="{443D925E-2B83-45BB-8E1C-AA9C5D2EDFF9}" presName="sibTrans" presStyleLbl="sibTrans1D1" presStyleIdx="0" presStyleCnt="3"/>
      <dgm:spPr/>
    </dgm:pt>
    <dgm:pt modelId="{BE5C2D67-2366-43C4-B3CD-9EA809E013CC}" type="pres">
      <dgm:prSet presAssocID="{443D925E-2B83-45BB-8E1C-AA9C5D2EDFF9}" presName="connectorText" presStyleLbl="sibTrans1D1" presStyleIdx="0" presStyleCnt="3"/>
      <dgm:spPr/>
    </dgm:pt>
    <dgm:pt modelId="{AB3E0DEE-3FE2-4E74-A69C-C8AF2FB7D12A}" type="pres">
      <dgm:prSet presAssocID="{CAAB7BED-FC3F-4F9F-AA5B-D066F3070655}" presName="node" presStyleLbl="node1" presStyleIdx="1" presStyleCnt="4">
        <dgm:presLayoutVars>
          <dgm:bulletEnabled val="1"/>
        </dgm:presLayoutVars>
      </dgm:prSet>
      <dgm:spPr/>
    </dgm:pt>
    <dgm:pt modelId="{4153D1E7-52C1-450E-ACAB-FD6AEEE271D6}" type="pres">
      <dgm:prSet presAssocID="{1110DEE7-4061-41F4-B62B-7F9084EB4B93}" presName="sibTrans" presStyleLbl="sibTrans1D1" presStyleIdx="1" presStyleCnt="3"/>
      <dgm:spPr/>
    </dgm:pt>
    <dgm:pt modelId="{073A2AF1-06FC-485C-8033-A609B53C077A}" type="pres">
      <dgm:prSet presAssocID="{1110DEE7-4061-41F4-B62B-7F9084EB4B93}" presName="connectorText" presStyleLbl="sibTrans1D1" presStyleIdx="1" presStyleCnt="3"/>
      <dgm:spPr/>
    </dgm:pt>
    <dgm:pt modelId="{0AFA5212-3D6A-4665-979E-6DA2DB586BAA}" type="pres">
      <dgm:prSet presAssocID="{BE794821-FCD3-4CCF-B683-B7600B3F1674}" presName="node" presStyleLbl="node1" presStyleIdx="2" presStyleCnt="4">
        <dgm:presLayoutVars>
          <dgm:bulletEnabled val="1"/>
        </dgm:presLayoutVars>
      </dgm:prSet>
      <dgm:spPr/>
    </dgm:pt>
    <dgm:pt modelId="{4B39BA98-4620-4DC3-AD32-08CA16A069C2}" type="pres">
      <dgm:prSet presAssocID="{C947EA3F-C62A-4E2A-B810-91620BB886A0}" presName="sibTrans" presStyleLbl="sibTrans1D1" presStyleIdx="2" presStyleCnt="3"/>
      <dgm:spPr/>
    </dgm:pt>
    <dgm:pt modelId="{12E1CC52-A33F-4FF4-9C17-45DB5C510574}" type="pres">
      <dgm:prSet presAssocID="{C947EA3F-C62A-4E2A-B810-91620BB886A0}" presName="connectorText" presStyleLbl="sibTrans1D1" presStyleIdx="2" presStyleCnt="3"/>
      <dgm:spPr/>
    </dgm:pt>
    <dgm:pt modelId="{0ACB9C87-262E-4545-8A27-6069DE146F3B}" type="pres">
      <dgm:prSet presAssocID="{0B400F58-D7EF-444C-9762-5CCD430ED592}" presName="node" presStyleLbl="node1" presStyleIdx="3" presStyleCnt="4">
        <dgm:presLayoutVars>
          <dgm:bulletEnabled val="1"/>
        </dgm:presLayoutVars>
      </dgm:prSet>
      <dgm:spPr/>
    </dgm:pt>
  </dgm:ptLst>
  <dgm:cxnLst>
    <dgm:cxn modelId="{83CCD235-CD54-462B-8CCF-C18251A972B7}" srcId="{59D4E963-F865-4B1F-AE4B-F22843F46377}" destId="{0B400F58-D7EF-444C-9762-5CCD430ED592}" srcOrd="3" destOrd="0" parTransId="{B361914D-430C-4839-924D-5D08E44273FC}" sibTransId="{C3788901-5611-4A5D-B644-4850A3006BFE}"/>
    <dgm:cxn modelId="{4C5E8441-6E39-4039-8975-976B427534C5}" type="presOf" srcId="{461B2098-6F34-40AA-83F0-4900928A53B0}" destId="{55D21FAC-B276-42D3-B2D5-2C544B663313}" srcOrd="0" destOrd="0" presId="urn:microsoft.com/office/officeart/2005/8/layout/bProcess3"/>
    <dgm:cxn modelId="{E872F260-E631-49FA-ABC4-20C7A89B4975}" type="presOf" srcId="{CAAB7BED-FC3F-4F9F-AA5B-D066F3070655}" destId="{AB3E0DEE-3FE2-4E74-A69C-C8AF2FB7D12A}" srcOrd="0" destOrd="0" presId="urn:microsoft.com/office/officeart/2005/8/layout/bProcess3"/>
    <dgm:cxn modelId="{49A5E985-736D-489B-BF4D-57B001236765}" type="presOf" srcId="{443D925E-2B83-45BB-8E1C-AA9C5D2EDFF9}" destId="{BE5C2D67-2366-43C4-B3CD-9EA809E013CC}" srcOrd="1" destOrd="0" presId="urn:microsoft.com/office/officeart/2005/8/layout/bProcess3"/>
    <dgm:cxn modelId="{3B982C9C-A798-4BDE-BEA5-9AAF2A89A610}" type="presOf" srcId="{443D925E-2B83-45BB-8E1C-AA9C5D2EDFF9}" destId="{27D93ED1-CD6C-4A2C-8086-BA434FD6CDEA}" srcOrd="0" destOrd="0" presId="urn:microsoft.com/office/officeart/2005/8/layout/bProcess3"/>
    <dgm:cxn modelId="{913267C1-BB24-46EC-874E-A6E90B7B3709}" type="presOf" srcId="{C947EA3F-C62A-4E2A-B810-91620BB886A0}" destId="{12E1CC52-A33F-4FF4-9C17-45DB5C510574}" srcOrd="1" destOrd="0" presId="urn:microsoft.com/office/officeart/2005/8/layout/bProcess3"/>
    <dgm:cxn modelId="{5D8FCBC5-0632-4AC0-BE35-9ABC2D1AC205}" srcId="{59D4E963-F865-4B1F-AE4B-F22843F46377}" destId="{BE794821-FCD3-4CCF-B683-B7600B3F1674}" srcOrd="2" destOrd="0" parTransId="{C8C9D587-8357-4091-8F64-5F92050D659C}" sibTransId="{C947EA3F-C62A-4E2A-B810-91620BB886A0}"/>
    <dgm:cxn modelId="{DC4C4BCC-EF8B-42FB-AEA3-BB169EA7A23E}" type="presOf" srcId="{0B400F58-D7EF-444C-9762-5CCD430ED592}" destId="{0ACB9C87-262E-4545-8A27-6069DE146F3B}" srcOrd="0" destOrd="0" presId="urn:microsoft.com/office/officeart/2005/8/layout/bProcess3"/>
    <dgm:cxn modelId="{FA651FE1-A4BA-4450-AF44-E4D48451558C}" type="presOf" srcId="{C947EA3F-C62A-4E2A-B810-91620BB886A0}" destId="{4B39BA98-4620-4DC3-AD32-08CA16A069C2}" srcOrd="0" destOrd="0" presId="urn:microsoft.com/office/officeart/2005/8/layout/bProcess3"/>
    <dgm:cxn modelId="{7ADF7BE9-17E9-41E6-8D9C-4E9B7F1DD7CD}" srcId="{59D4E963-F865-4B1F-AE4B-F22843F46377}" destId="{461B2098-6F34-40AA-83F0-4900928A53B0}" srcOrd="0" destOrd="0" parTransId="{4D3E8C5D-A1E6-4943-9E27-684895E79E8F}" sibTransId="{443D925E-2B83-45BB-8E1C-AA9C5D2EDFF9}"/>
    <dgm:cxn modelId="{7A5D4AED-714C-4F55-BACE-3CCAAAEE472E}" type="presOf" srcId="{59D4E963-F865-4B1F-AE4B-F22843F46377}" destId="{96E33F4B-FA6B-4165-A9B7-99BDD5184C6A}" srcOrd="0" destOrd="0" presId="urn:microsoft.com/office/officeart/2005/8/layout/bProcess3"/>
    <dgm:cxn modelId="{5EC781F2-320D-49AF-ABFE-252D252244BB}" type="presOf" srcId="{BE794821-FCD3-4CCF-B683-B7600B3F1674}" destId="{0AFA5212-3D6A-4665-979E-6DA2DB586BAA}" srcOrd="0" destOrd="0" presId="urn:microsoft.com/office/officeart/2005/8/layout/bProcess3"/>
    <dgm:cxn modelId="{4AD4B2F5-BA5A-4D75-82EF-4C38D8D4BF51}" srcId="{59D4E963-F865-4B1F-AE4B-F22843F46377}" destId="{CAAB7BED-FC3F-4F9F-AA5B-D066F3070655}" srcOrd="1" destOrd="0" parTransId="{334F8353-9A4F-415C-99E4-AD426F0B176B}" sibTransId="{1110DEE7-4061-41F4-B62B-7F9084EB4B93}"/>
    <dgm:cxn modelId="{E6F93BF7-A8E2-4218-8EA4-9657C88970D6}" type="presOf" srcId="{1110DEE7-4061-41F4-B62B-7F9084EB4B93}" destId="{073A2AF1-06FC-485C-8033-A609B53C077A}" srcOrd="1" destOrd="0" presId="urn:microsoft.com/office/officeart/2005/8/layout/bProcess3"/>
    <dgm:cxn modelId="{C32737FF-34C9-45B1-AAEA-FFB5DEB26F93}" type="presOf" srcId="{1110DEE7-4061-41F4-B62B-7F9084EB4B93}" destId="{4153D1E7-52C1-450E-ACAB-FD6AEEE271D6}" srcOrd="0" destOrd="0" presId="urn:microsoft.com/office/officeart/2005/8/layout/bProcess3"/>
    <dgm:cxn modelId="{61353D40-CEA7-4C53-AE56-D28B6DE7E3CA}" type="presParOf" srcId="{96E33F4B-FA6B-4165-A9B7-99BDD5184C6A}" destId="{55D21FAC-B276-42D3-B2D5-2C544B663313}" srcOrd="0" destOrd="0" presId="urn:microsoft.com/office/officeart/2005/8/layout/bProcess3"/>
    <dgm:cxn modelId="{8E5A5DE8-1614-452D-8FBC-71202B1CB023}" type="presParOf" srcId="{96E33F4B-FA6B-4165-A9B7-99BDD5184C6A}" destId="{27D93ED1-CD6C-4A2C-8086-BA434FD6CDEA}" srcOrd="1" destOrd="0" presId="urn:microsoft.com/office/officeart/2005/8/layout/bProcess3"/>
    <dgm:cxn modelId="{C7BF44DE-85F7-44A3-A926-8BF3AF174E01}" type="presParOf" srcId="{27D93ED1-CD6C-4A2C-8086-BA434FD6CDEA}" destId="{BE5C2D67-2366-43C4-B3CD-9EA809E013CC}" srcOrd="0" destOrd="0" presId="urn:microsoft.com/office/officeart/2005/8/layout/bProcess3"/>
    <dgm:cxn modelId="{13CB1574-8239-48F6-BEFD-FB4D0919D27A}" type="presParOf" srcId="{96E33F4B-FA6B-4165-A9B7-99BDD5184C6A}" destId="{AB3E0DEE-3FE2-4E74-A69C-C8AF2FB7D12A}" srcOrd="2" destOrd="0" presId="urn:microsoft.com/office/officeart/2005/8/layout/bProcess3"/>
    <dgm:cxn modelId="{DFC65F25-CD58-4579-8FF3-5EDC7C0A2A53}" type="presParOf" srcId="{96E33F4B-FA6B-4165-A9B7-99BDD5184C6A}" destId="{4153D1E7-52C1-450E-ACAB-FD6AEEE271D6}" srcOrd="3" destOrd="0" presId="urn:microsoft.com/office/officeart/2005/8/layout/bProcess3"/>
    <dgm:cxn modelId="{1743306F-6B46-4804-B396-8ADE88BA0889}" type="presParOf" srcId="{4153D1E7-52C1-450E-ACAB-FD6AEEE271D6}" destId="{073A2AF1-06FC-485C-8033-A609B53C077A}" srcOrd="0" destOrd="0" presId="urn:microsoft.com/office/officeart/2005/8/layout/bProcess3"/>
    <dgm:cxn modelId="{E6B0BA87-7F71-487C-9D37-7B1C3E738955}" type="presParOf" srcId="{96E33F4B-FA6B-4165-A9B7-99BDD5184C6A}" destId="{0AFA5212-3D6A-4665-979E-6DA2DB586BAA}" srcOrd="4" destOrd="0" presId="urn:microsoft.com/office/officeart/2005/8/layout/bProcess3"/>
    <dgm:cxn modelId="{4E96360C-04F9-4962-92A0-F7161B899E24}" type="presParOf" srcId="{96E33F4B-FA6B-4165-A9B7-99BDD5184C6A}" destId="{4B39BA98-4620-4DC3-AD32-08CA16A069C2}" srcOrd="5" destOrd="0" presId="urn:microsoft.com/office/officeart/2005/8/layout/bProcess3"/>
    <dgm:cxn modelId="{FCC100E0-AF33-40A1-A123-E58D5179C49E}" type="presParOf" srcId="{4B39BA98-4620-4DC3-AD32-08CA16A069C2}" destId="{12E1CC52-A33F-4FF4-9C17-45DB5C510574}" srcOrd="0" destOrd="0" presId="urn:microsoft.com/office/officeart/2005/8/layout/bProcess3"/>
    <dgm:cxn modelId="{EFDDADCB-6513-4498-BEE2-890C5BE2895B}" type="presParOf" srcId="{96E33F4B-FA6B-4165-A9B7-99BDD5184C6A}" destId="{0ACB9C87-262E-4545-8A27-6069DE146F3B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D1540-81F1-4361-B5A5-69961AF467C3}">
      <dsp:nvSpPr>
        <dsp:cNvPr id="0" name=""/>
        <dsp:cNvSpPr/>
      </dsp:nvSpPr>
      <dsp:spPr>
        <a:xfrm>
          <a:off x="0" y="694494"/>
          <a:ext cx="11557487" cy="3747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В 2006 г. приказом главного врача ГБУЗ «Республиканская больница им. В.А. Баранова» создан </a:t>
          </a:r>
          <a:r>
            <a:rPr lang="ru-RU" sz="2400" b="1" u="sng" kern="1200" dirty="0">
              <a:latin typeface="Arial" panose="020B0604020202020204" pitchFamily="34" charset="0"/>
              <a:cs typeface="Arial" panose="020B0604020202020204" pitchFamily="34" charset="0"/>
            </a:rPr>
            <a:t>внештатный Центр </a:t>
          </a:r>
          <a:r>
            <a:rPr lang="ru-RU" sz="2400" b="1" u="sng" kern="1200" dirty="0" err="1">
              <a:latin typeface="Arial" panose="020B0604020202020204" pitchFamily="34" charset="0"/>
              <a:cs typeface="Arial" panose="020B0604020202020204" pitchFamily="34" charset="0"/>
            </a:rPr>
            <a:t>антицитокиновой</a:t>
          </a:r>
          <a:r>
            <a:rPr lang="ru-RU" sz="2400" b="1" u="sng" kern="1200" dirty="0">
              <a:latin typeface="Arial" panose="020B0604020202020204" pitchFamily="34" charset="0"/>
              <a:cs typeface="Arial" panose="020B0604020202020204" pitchFamily="34" charset="0"/>
            </a:rPr>
            <a:t> терапии </a:t>
          </a: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для упорядочения и проведения лечения ГИБП больных воспалительными заболеваниями суставов и воспалительными заболеваниями кишечника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943" y="877437"/>
        <a:ext cx="11191601" cy="3381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BEFFA-363A-4D61-A93F-DCD088D52C35}">
      <dsp:nvSpPr>
        <dsp:cNvPr id="0" name=""/>
        <dsp:cNvSpPr/>
      </dsp:nvSpPr>
      <dsp:spPr>
        <a:xfrm>
          <a:off x="3133" y="73352"/>
          <a:ext cx="3055272" cy="6749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/>
            <a:t>Фед</a:t>
          </a:r>
          <a:r>
            <a:rPr lang="ru-RU" sz="1600" b="1" kern="1200" dirty="0"/>
            <a:t>. льгота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(</a:t>
          </a:r>
          <a:r>
            <a:rPr lang="ru-RU" sz="1600" b="1" kern="1200" dirty="0" err="1"/>
            <a:t>фед</a:t>
          </a:r>
          <a:r>
            <a:rPr lang="ru-RU" sz="1600" b="1" kern="1200" dirty="0"/>
            <a:t>. бюджет)</a:t>
          </a:r>
        </a:p>
      </dsp:txBody>
      <dsp:txXfrm>
        <a:off x="3133" y="73352"/>
        <a:ext cx="3055272" cy="674918"/>
      </dsp:txXfrm>
    </dsp:sp>
    <dsp:sp modelId="{31F8BA05-F2F9-408C-86DD-A75697B78550}">
      <dsp:nvSpPr>
        <dsp:cNvPr id="0" name=""/>
        <dsp:cNvSpPr/>
      </dsp:nvSpPr>
      <dsp:spPr>
        <a:xfrm>
          <a:off x="3133" y="748270"/>
          <a:ext cx="3055272" cy="25912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Инвалиды 1-2-3 групп</a:t>
          </a:r>
          <a:r>
            <a:rPr lang="ru-RU" sz="1600" b="1" kern="1200" baseline="30000" dirty="0"/>
            <a:t>1</a:t>
          </a:r>
        </a:p>
      </dsp:txBody>
      <dsp:txXfrm>
        <a:off x="3133" y="748270"/>
        <a:ext cx="3055272" cy="2591280"/>
      </dsp:txXfrm>
    </dsp:sp>
    <dsp:sp modelId="{F27E1F73-D9BD-4778-8525-192629AA6B5C}">
      <dsp:nvSpPr>
        <dsp:cNvPr id="0" name=""/>
        <dsp:cNvSpPr/>
      </dsp:nvSpPr>
      <dsp:spPr>
        <a:xfrm>
          <a:off x="3486143" y="73352"/>
          <a:ext cx="3055272" cy="6749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Целевая рег. программа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(рег. бюджет)</a:t>
          </a:r>
        </a:p>
      </dsp:txBody>
      <dsp:txXfrm>
        <a:off x="3486143" y="73352"/>
        <a:ext cx="3055272" cy="674918"/>
      </dsp:txXfrm>
    </dsp:sp>
    <dsp:sp modelId="{F3285CF7-6F8E-435F-8B50-2150F214B0BA}">
      <dsp:nvSpPr>
        <dsp:cNvPr id="0" name=""/>
        <dsp:cNvSpPr/>
      </dsp:nvSpPr>
      <dsp:spPr>
        <a:xfrm>
          <a:off x="3486143" y="748270"/>
          <a:ext cx="3055272" cy="25912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Пациенты без инвалидности</a:t>
          </a:r>
          <a:r>
            <a:rPr lang="ru-RU" sz="1600" b="1" kern="1200" baseline="30000" dirty="0"/>
            <a:t>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Инициация и поддерживающая терапия</a:t>
          </a:r>
          <a:endParaRPr lang="ru-RU" sz="1600" b="1" kern="1200" baseline="300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Преимущественно подкожные формы, акцент на таблетированные препараты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Пациенты с значительной территориальной удаленностью</a:t>
          </a:r>
        </a:p>
      </dsp:txBody>
      <dsp:txXfrm>
        <a:off x="3486143" y="748270"/>
        <a:ext cx="3055272" cy="2591280"/>
      </dsp:txXfrm>
    </dsp:sp>
    <dsp:sp modelId="{F57FB8B3-6791-4210-AEE0-CF47BB01C7FD}">
      <dsp:nvSpPr>
        <dsp:cNvPr id="0" name=""/>
        <dsp:cNvSpPr/>
      </dsp:nvSpPr>
      <dsp:spPr>
        <a:xfrm>
          <a:off x="6969154" y="73352"/>
          <a:ext cx="3055272" cy="6749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ВМП и ОМС на базе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ГБУЗ РБ им. Баранова</a:t>
          </a:r>
          <a:r>
            <a:rPr lang="ru-RU" sz="1600" b="1" kern="1200" baseline="30000" dirty="0"/>
            <a:t>3</a:t>
          </a:r>
        </a:p>
      </dsp:txBody>
      <dsp:txXfrm>
        <a:off x="6969154" y="73352"/>
        <a:ext cx="3055272" cy="674918"/>
      </dsp:txXfrm>
    </dsp:sp>
    <dsp:sp modelId="{596868A3-DBC3-42AD-91A3-08601D929F7F}">
      <dsp:nvSpPr>
        <dsp:cNvPr id="0" name=""/>
        <dsp:cNvSpPr/>
      </dsp:nvSpPr>
      <dsp:spPr>
        <a:xfrm>
          <a:off x="6969154" y="748270"/>
          <a:ext cx="3055272" cy="25912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Инициация и поддерживающая терапия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Преимущественно внутривенные, но в том числе и подкожные формы, и таблетированные препараты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Пациенты с небольшой территориальной удаленностью</a:t>
          </a:r>
        </a:p>
      </dsp:txBody>
      <dsp:txXfrm>
        <a:off x="6969154" y="748270"/>
        <a:ext cx="3055272" cy="2591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93ED1-CD6C-4A2C-8086-BA434FD6CDEA}">
      <dsp:nvSpPr>
        <dsp:cNvPr id="0" name=""/>
        <dsp:cNvSpPr/>
      </dsp:nvSpPr>
      <dsp:spPr>
        <a:xfrm>
          <a:off x="4905799" y="868368"/>
          <a:ext cx="668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3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22539" y="910593"/>
        <a:ext cx="34951" cy="6990"/>
      </dsp:txXfrm>
    </dsp:sp>
    <dsp:sp modelId="{55D21FAC-B276-42D3-B2D5-2C544B663313}">
      <dsp:nvSpPr>
        <dsp:cNvPr id="0" name=""/>
        <dsp:cNvSpPr/>
      </dsp:nvSpPr>
      <dsp:spPr>
        <a:xfrm>
          <a:off x="1868329" y="2307"/>
          <a:ext cx="3039269" cy="18235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u="sng" kern="1200" dirty="0"/>
            <a:t>Поликлиника: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u="none" kern="1200" dirty="0"/>
            <a:t>направление заявки в МЗ</a:t>
          </a:r>
        </a:p>
      </dsp:txBody>
      <dsp:txXfrm>
        <a:off x="1868329" y="2307"/>
        <a:ext cx="3039269" cy="1823561"/>
      </dsp:txXfrm>
    </dsp:sp>
    <dsp:sp modelId="{4153D1E7-52C1-450E-ACAB-FD6AEEE271D6}">
      <dsp:nvSpPr>
        <dsp:cNvPr id="0" name=""/>
        <dsp:cNvSpPr/>
      </dsp:nvSpPr>
      <dsp:spPr>
        <a:xfrm>
          <a:off x="3387964" y="1824069"/>
          <a:ext cx="3738301" cy="668432"/>
        </a:xfrm>
        <a:custGeom>
          <a:avLst/>
          <a:gdLst/>
          <a:ahLst/>
          <a:cxnLst/>
          <a:rect l="0" t="0" r="0" b="0"/>
          <a:pathLst>
            <a:path>
              <a:moveTo>
                <a:pt x="3738301" y="0"/>
              </a:moveTo>
              <a:lnTo>
                <a:pt x="3738301" y="351316"/>
              </a:lnTo>
              <a:lnTo>
                <a:pt x="0" y="351316"/>
              </a:lnTo>
              <a:lnTo>
                <a:pt x="0" y="66843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5162038" y="2154790"/>
        <a:ext cx="190154" cy="6990"/>
      </dsp:txXfrm>
    </dsp:sp>
    <dsp:sp modelId="{AB3E0DEE-3FE2-4E74-A69C-C8AF2FB7D12A}">
      <dsp:nvSpPr>
        <dsp:cNvPr id="0" name=""/>
        <dsp:cNvSpPr/>
      </dsp:nvSpPr>
      <dsp:spPr>
        <a:xfrm>
          <a:off x="5606631" y="2307"/>
          <a:ext cx="3039269" cy="18235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МЗ</a:t>
          </a:r>
        </a:p>
      </dsp:txBody>
      <dsp:txXfrm>
        <a:off x="5606631" y="2307"/>
        <a:ext cx="3039269" cy="1823561"/>
      </dsp:txXfrm>
    </dsp:sp>
    <dsp:sp modelId="{4B39BA98-4620-4DC3-AD32-08CA16A069C2}">
      <dsp:nvSpPr>
        <dsp:cNvPr id="0" name=""/>
        <dsp:cNvSpPr/>
      </dsp:nvSpPr>
      <dsp:spPr>
        <a:xfrm>
          <a:off x="4905799" y="3390962"/>
          <a:ext cx="668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3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22539" y="3433187"/>
        <a:ext cx="34951" cy="6990"/>
      </dsp:txXfrm>
    </dsp:sp>
    <dsp:sp modelId="{0AFA5212-3D6A-4665-979E-6DA2DB586BAA}">
      <dsp:nvSpPr>
        <dsp:cNvPr id="0" name=""/>
        <dsp:cNvSpPr/>
      </dsp:nvSpPr>
      <dsp:spPr>
        <a:xfrm>
          <a:off x="1868329" y="2524901"/>
          <a:ext cx="3039269" cy="18235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Гл. специалист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u="none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Консолидация заявки</a:t>
          </a:r>
        </a:p>
      </dsp:txBody>
      <dsp:txXfrm>
        <a:off x="1868329" y="2524901"/>
        <a:ext cx="3039269" cy="1823561"/>
      </dsp:txXfrm>
    </dsp:sp>
    <dsp:sp modelId="{0ACB9C87-262E-4545-8A27-6069DE146F3B}">
      <dsp:nvSpPr>
        <dsp:cNvPr id="0" name=""/>
        <dsp:cNvSpPr/>
      </dsp:nvSpPr>
      <dsp:spPr>
        <a:xfrm>
          <a:off x="5606631" y="2524901"/>
          <a:ext cx="3039269" cy="18235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МЗ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Закупка</a:t>
          </a:r>
        </a:p>
      </dsp:txBody>
      <dsp:txXfrm>
        <a:off x="5606631" y="2524901"/>
        <a:ext cx="3039269" cy="1823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8F6B1-E1B2-6D4A-B251-59808441032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F4B0-549D-1B40-9C9C-1B1737417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581650" y="6935788"/>
            <a:ext cx="4271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9949FB3-A234-40B3-B5AC-F3C00EDA4330}" type="slidenum">
              <a:rPr lang="ru-RU" altLang="ru-RU" sz="1200">
                <a:ea typeface="MS PGothic" panose="020B0600070205080204" pitchFamily="34" charset="-128"/>
              </a:rPr>
              <a:pPr algn="r" eaLnBrk="1" hangingPunct="1"/>
              <a:t>15</a:t>
            </a:fld>
            <a:endParaRPr lang="ru-RU" altLang="ru-RU" sz="1200">
              <a:ea typeface="MS PGothic" panose="020B0600070205080204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7138" y="546100"/>
            <a:ext cx="4867275" cy="273843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3468688"/>
            <a:ext cx="7885112" cy="3287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281" y="2130426"/>
            <a:ext cx="10361851" cy="1470025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09FBDD1-FDA6-4877-A508-550EA8DBB8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762" y="5977426"/>
            <a:ext cx="5372172" cy="547200"/>
          </a:xfrm>
        </p:spPr>
        <p:txBody>
          <a:bodyPr anchor="b">
            <a:noAutofit/>
          </a:bodyPr>
          <a:lstStyle>
            <a:lvl1pPr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footnote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329DA72-B984-47B2-AD88-58D7677326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6346" y="5977426"/>
            <a:ext cx="5372172" cy="547200"/>
          </a:xfrm>
        </p:spPr>
        <p:txBody>
          <a:bodyPr anchor="b">
            <a:noAutofit/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DC7A0F-05C0-70A0-F17C-1BFF1AAB5757}"/>
              </a:ext>
            </a:extLst>
          </p:cNvPr>
          <p:cNvSpPr/>
          <p:nvPr userDrawn="1"/>
        </p:nvSpPr>
        <p:spPr>
          <a:xfrm>
            <a:off x="11066612" y="752477"/>
            <a:ext cx="866662" cy="21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486885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1663A4"/>
                </a:solidFill>
                <a:latin typeface="Gotham Pro" pitchFamily="2" charset="0"/>
                <a:cs typeface="Gotham Pr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E997-5520-408B-BD30-2B944799F37E}" type="datetimeFigureOut">
              <a:rPr lang="ru-RU" smtClean="0"/>
              <a:pPr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 dirty="0">
          <a:solidFill>
            <a:srgbClr val="1663A4"/>
          </a:solidFill>
          <a:latin typeface="Gotham Pro" pitchFamily="2" charset="0"/>
          <a:ea typeface="+mj-ea"/>
          <a:cs typeface="Gotham Pro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DD9"/>
        </a:buClr>
        <a:buSzPct val="130000"/>
        <a:buFont typeface="Wingdings" pitchFamily="2" charset="2"/>
        <a:buChar char="§"/>
        <a:defRPr sz="2000" kern="1200">
          <a:solidFill>
            <a:srgbClr val="00498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63A4"/>
        </a:buClr>
        <a:buSzPct val="13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98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council.gov.ru/services/reference/938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105206" y="260648"/>
              <a:ext cx="1980000" cy="1980000"/>
            </a:xfrm>
            <a:prstGeom prst="rect">
              <a:avLst/>
            </a:prstGeom>
            <a:noFill/>
          </p:spPr>
        </p:pic>
        <p:pic>
          <p:nvPicPr>
            <p:cNvPr id="1034" name="Picture 10" descr="E:\РАБОТА\3 конгресс ВСП\2025\XVI Конгресс шаблон презентации\элементы презентации\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319737" cy="1620000"/>
            </a:xfrm>
            <a:prstGeom prst="rect">
              <a:avLst/>
            </a:prstGeom>
            <a:noFill/>
          </p:spPr>
        </p:pic>
        <p:pic>
          <p:nvPicPr>
            <p:cNvPr id="1035" name="Picture 11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 l="-834"/>
            <a:stretch>
              <a:fillRect/>
            </a:stretch>
          </p:blipFill>
          <p:spPr bwMode="auto">
            <a:xfrm>
              <a:off x="6746186" y="4698000"/>
              <a:ext cx="5444227" cy="2160000"/>
            </a:xfrm>
            <a:prstGeom prst="rect">
              <a:avLst/>
            </a:prstGeom>
            <a:noFill/>
          </p:spPr>
        </p:pic>
        <p:pic>
          <p:nvPicPr>
            <p:cNvPr id="1037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9490833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" y="5778000"/>
              <a:ext cx="5007082" cy="108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130426"/>
            <a:ext cx="12190412" cy="1946646"/>
          </a:xfrm>
        </p:spPr>
        <p:txBody>
          <a:bodyPr>
            <a:noAutofit/>
          </a:bodyPr>
          <a:lstStyle/>
          <a:p>
            <a:r>
              <a:rPr lang="ru-RU" b="1" dirty="0"/>
              <a:t>Роль региональных программ в лечении пациентов с ВЗК – </a:t>
            </a:r>
            <a:br>
              <a:rPr lang="ru-RU" b="1" dirty="0"/>
            </a:br>
            <a:r>
              <a:rPr lang="ru-RU" b="1" dirty="0"/>
              <a:t>опыт Республики Карелия</a:t>
            </a:r>
            <a:endParaRPr lang="ru-RU" sz="4000" b="1" dirty="0">
              <a:solidFill>
                <a:srgbClr val="00ADD9"/>
              </a:solidFill>
              <a:latin typeface="Gotham Pro Medium" pitchFamily="2" charset="0"/>
              <a:cs typeface="Gotham Pro Medium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614" y="3828585"/>
            <a:ext cx="10038567" cy="1296144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Барышева</a:t>
            </a:r>
            <a:r>
              <a:rPr lang="ru-RU" b="1" dirty="0">
                <a:solidFill>
                  <a:schemeClr val="tx1"/>
                </a:solidFill>
              </a:rPr>
              <a:t> Ольга Юрьевна, 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главный внештатный специалист-гастроэнтеролог и нефролог МЗ Республики Карелия, 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зав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нефрологическим</a:t>
            </a:r>
            <a:r>
              <a:rPr lang="ru-RU" sz="1800" b="1" dirty="0">
                <a:solidFill>
                  <a:schemeClr val="tx1"/>
                </a:solidFill>
              </a:rPr>
              <a:t> отделением ГБУЗ РК «Республиканская больница им. В.А. Баранова», доктор медицинских наук, доцент, профессор кафедры госпитальной терапии 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err="1">
                <a:solidFill>
                  <a:schemeClr val="tx1"/>
                </a:solidFill>
              </a:rPr>
              <a:t>Ф</a:t>
            </a:r>
            <a:r>
              <a:rPr lang="ru-RU" sz="1800" b="1" dirty="0">
                <a:solidFill>
                  <a:schemeClr val="tx1"/>
                </a:solidFill>
              </a:rPr>
              <a:t>ГБОУ ВО «Петрозаводский государственный университет»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 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233142" y="5517232"/>
            <a:ext cx="5724128" cy="474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buClr>
                <a:srgbClr val="35A5D6"/>
              </a:buClr>
            </a:pPr>
            <a:r>
              <a:rPr lang="ru-RU" sz="1600" dirty="0">
                <a:solidFill>
                  <a:srgbClr val="00ADD9"/>
                </a:solidFill>
                <a:ea typeface="+mj-ea"/>
              </a:rPr>
              <a:t>Москва, 20–25 ноября 2025</a:t>
            </a:r>
          </a:p>
          <a:p>
            <a:pPr algn="ctr" defTabSz="685800">
              <a:buClr>
                <a:srgbClr val="35A5D6"/>
              </a:buClr>
            </a:pPr>
            <a:r>
              <a:rPr lang="en-US" sz="1600" dirty="0">
                <a:solidFill>
                  <a:srgbClr val="00ADD9"/>
                </a:solidFill>
                <a:latin typeface="Gotham Pro Medium" pitchFamily="2" charset="0"/>
                <a:ea typeface="+mj-ea"/>
              </a:rPr>
              <a:t>https://congress-vsp.ru/xvi/</a:t>
            </a:r>
            <a:endParaRPr lang="ru-RU" sz="1600" dirty="0">
              <a:solidFill>
                <a:srgbClr val="00ADD9"/>
              </a:solidFill>
              <a:ea typeface="+mj-ea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endParaRPr lang="ru-RU" sz="1200" dirty="0">
              <a:solidFill>
                <a:srgbClr val="41A8DC"/>
              </a:solidFill>
              <a:latin typeface="Gotham Pro Medium" pitchFamily="2" charset="0"/>
              <a:ea typeface="+mj-ea"/>
              <a:cs typeface="Gotham Pro Medium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10" y="417215"/>
            <a:ext cx="11135788" cy="84657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00000"/>
                </a:solidFill>
              </a:rPr>
              <a:t>2023 год – исход в КСГ</a:t>
            </a:r>
          </a:p>
        </p:txBody>
      </p:sp>
      <p:pic>
        <p:nvPicPr>
          <p:cNvPr id="25602" name="Picture 2" descr="C:\Users\user\Desktop\98abe68556c00f98129a5d3c8b1070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205" y="1578528"/>
            <a:ext cx="8297627" cy="4648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45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DC93-4768-D2F4-AEE7-C2BB7158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15" y="1122050"/>
            <a:ext cx="10682760" cy="656515"/>
          </a:xfrm>
        </p:spPr>
        <p:txBody>
          <a:bodyPr vert="horz" lIns="91428" tIns="45714" rIns="91428" bIns="45714" rtlCol="0" anchor="b">
            <a:no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дефицитной стоимостью тарифа на поддерживающую терапию большинства схем лечения с использованием ГИБП подан запрос с комиссию по разработке ТПГГ Республики Карелия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AECB4-EF0B-AE68-DEDB-8C280138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0" t="32654" r="23143" b="26540"/>
          <a:stretch/>
        </p:blipFill>
        <p:spPr>
          <a:xfrm>
            <a:off x="4374437" y="2796499"/>
            <a:ext cx="7710312" cy="345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40B306-0F6D-3B58-ADAE-A8224B668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34" t="28815" r="31017" b="17829"/>
          <a:stretch/>
        </p:blipFill>
        <p:spPr>
          <a:xfrm>
            <a:off x="105663" y="2173375"/>
            <a:ext cx="4139558" cy="347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D44E9-E4F9-1700-75F1-26E91CD3E45D}"/>
              </a:ext>
            </a:extLst>
          </p:cNvPr>
          <p:cNvSpPr txBox="1"/>
          <p:nvPr/>
        </p:nvSpPr>
        <p:spPr>
          <a:xfrm>
            <a:off x="34675" y="6611365"/>
            <a:ext cx="2795999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u="sng" dirty="0"/>
              <a:t>личный архив автора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A872C-0C84-28DC-BAD1-6E27AA38029A}"/>
              </a:ext>
            </a:extLst>
          </p:cNvPr>
          <p:cNvSpPr txBox="1"/>
          <p:nvPr/>
        </p:nvSpPr>
        <p:spPr>
          <a:xfrm>
            <a:off x="7968681" y="202551"/>
            <a:ext cx="3647500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FF0000"/>
                </a:solidFill>
              </a:rPr>
              <a:t>Реалии 2023 года</a:t>
            </a:r>
          </a:p>
        </p:txBody>
      </p:sp>
    </p:spTree>
    <p:extLst>
      <p:ext uri="{BB962C8B-B14F-4D97-AF65-F5344CB8AC3E}">
        <p14:creationId xmlns:p14="http://schemas.microsoft.com/office/powerpoint/2010/main" val="360237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31121" y="24475"/>
            <a:ext cx="11796861" cy="857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dirty="0">
                <a:solidFill>
                  <a:srgbClr val="C00000"/>
                </a:solidFill>
              </a:rPr>
              <a:t>История развития терапии ГИБП в Республике Карелия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C289397-6790-49D3-92CD-DAA3BF98B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9385" y="1484784"/>
            <a:ext cx="11557487" cy="5847588"/>
          </a:xfrm>
        </p:spPr>
        <p:txBody>
          <a:bodyPr>
            <a:noAutofit/>
          </a:bodyPr>
          <a:lstStyle/>
          <a:p>
            <a:pPr algn="just">
              <a:spcBef>
                <a:spcPts val="1350"/>
              </a:spcBef>
              <a:spcAft>
                <a:spcPts val="135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г.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ревматологического отделения ГБУЗ «Республиканская больница им. В.А. Баранова» осуществляется терапия ГИБП в рамках оказания специализированной медицинской помощи за счет средств ОМС (ВМП в рамках ОМС) по профилю «ревматология», в том числе больным с ВЗК</a:t>
            </a:r>
          </a:p>
          <a:p>
            <a:pPr algn="just"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г.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РБ получена лицензия по профилю «гастроэнтерология» и было запланировано:</a:t>
            </a: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2017 г. - 150 госпитализаций – ВМП-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2018 г.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170  госпитализаций (выполнено 205 госпитализаций)</a:t>
            </a: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2019 г.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350 госпитализаций</a:t>
            </a: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2020-2022 гг. – 370 госпитализаций</a:t>
            </a: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2018 г.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внедрена</a:t>
            </a:r>
            <a:r>
              <a:rPr lang="ru-RU" alt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 ВЦП  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«Предупреждение </a:t>
            </a:r>
            <a:r>
              <a:rPr lang="ru-RU" alt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инвалидизации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населения Республики Карелия»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2016-2018 годы - </a:t>
            </a:r>
            <a:r>
              <a:rPr lang="ru-RU" alt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«Воспалительные заболевания кишечника» - первоначально выделено 14 млн. рублей, в том числе на ГИБТ,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месалазины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метотрексат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(продолжена на 2019-2023 г)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ru-RU" b="1" dirty="0">
              <a:latin typeface="+mj-lt"/>
            </a:endParaRP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350"/>
              </a:spcBef>
              <a:spcAft>
                <a:spcPts val="1350"/>
              </a:spcAft>
              <a:buSzPct val="80000"/>
              <a:buFont typeface="Wingdings" panose="05000000000000000000" pitchFamily="2" charset="2"/>
              <a:buChar char="Ø"/>
              <a:defRPr/>
            </a:pPr>
            <a:endParaRPr lang="ru-RU" altLang="ru-RU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350"/>
              </a:spcBef>
              <a:spcAft>
                <a:spcPts val="1350"/>
              </a:spcAft>
              <a:buSzPct val="80000"/>
              <a:buNone/>
              <a:defRPr/>
            </a:pPr>
            <a:endParaRPr lang="ru-RU" b="1" dirty="0">
              <a:latin typeface="+mj-lt"/>
            </a:endParaRPr>
          </a:p>
          <a:p>
            <a:pPr marL="0" indent="0" algn="just">
              <a:spcBef>
                <a:spcPts val="1350"/>
              </a:spcBef>
              <a:spcAft>
                <a:spcPts val="1350"/>
              </a:spcAft>
              <a:buSzPct val="80000"/>
              <a:buNone/>
              <a:defRPr/>
            </a:pPr>
            <a:endParaRPr lang="ru-RU" b="1" dirty="0">
              <a:latin typeface="+mj-lt"/>
            </a:endParaRPr>
          </a:p>
          <a:p>
            <a:pPr marL="0" indent="0" algn="just">
              <a:spcBef>
                <a:spcPts val="1350"/>
              </a:spcBef>
              <a:spcAft>
                <a:spcPts val="1350"/>
              </a:spcAft>
              <a:buSzPct val="80000"/>
              <a:buNone/>
              <a:defRPr/>
            </a:pPr>
            <a:endParaRPr lang="ru-RU" altLang="ru-RU" b="1" dirty="0">
              <a:latin typeface="+mj-lt"/>
            </a:endParaRPr>
          </a:p>
          <a:p>
            <a:pPr marL="342866" lvl="1" indent="0" algn="just">
              <a:lnSpc>
                <a:spcPct val="110000"/>
              </a:lnSpc>
              <a:buSzPct val="75000"/>
              <a:buNone/>
              <a:defRPr/>
            </a:pPr>
            <a:endParaRPr lang="ru-RU" altLang="ru-RU" sz="2000" b="1" dirty="0">
              <a:latin typeface="+mj-lt"/>
            </a:endParaRPr>
          </a:p>
          <a:p>
            <a:pPr marL="301722" lvl="1" indent="0" algn="just">
              <a:lnSpc>
                <a:spcPct val="110000"/>
              </a:lnSpc>
              <a:buSzPct val="75000"/>
              <a:buNone/>
              <a:defRPr/>
            </a:pPr>
            <a:endParaRPr lang="ru-RU" alt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97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52F96B-B3F1-37A8-4787-37198A8AE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6" t="12248" r="27528" b="18760"/>
          <a:stretch/>
        </p:blipFill>
        <p:spPr>
          <a:xfrm>
            <a:off x="426623" y="1348659"/>
            <a:ext cx="5907613" cy="443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1899F5-3478-AD88-6BA8-1012728F7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25" t="11163" r="33372" b="6977"/>
          <a:stretch/>
        </p:blipFill>
        <p:spPr>
          <a:xfrm>
            <a:off x="6550456" y="90450"/>
            <a:ext cx="5336621" cy="667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EBB16E-9C15-961B-824D-8E85FA871D7F}"/>
              </a:ext>
            </a:extLst>
          </p:cNvPr>
          <p:cNvSpPr txBox="1"/>
          <p:nvPr/>
        </p:nvSpPr>
        <p:spPr>
          <a:xfrm rot="16200000">
            <a:off x="11391251" y="5991046"/>
            <a:ext cx="1291432" cy="261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CP-455885</a:t>
            </a:r>
            <a:endParaRPr lang="ru-RU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1006E-304E-40D5-BE36-86ABD5A8A8BC}"/>
              </a:ext>
            </a:extLst>
          </p:cNvPr>
          <p:cNvSpPr txBox="1"/>
          <p:nvPr/>
        </p:nvSpPr>
        <p:spPr>
          <a:xfrm>
            <a:off x="104929" y="6395949"/>
            <a:ext cx="6142496" cy="30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/>
              <a:t>2-Приказ Министерства Здравоохранения республики Карелия от 23 августа 2023 года N 1273/МЗ-П «Об утверждении ведомственной целевой программы "Предупреждение </a:t>
            </a:r>
            <a:r>
              <a:rPr lang="ru-RU" sz="700" dirty="0" err="1"/>
              <a:t>инвалидизации</a:t>
            </a:r>
            <a:r>
              <a:rPr lang="ru-RU" sz="700" dirty="0"/>
              <a:t> населения Республики Карелия" на 2023-2025 годы</a:t>
            </a:r>
          </a:p>
        </p:txBody>
      </p:sp>
    </p:spTree>
    <p:extLst>
      <p:ext uri="{BB962C8B-B14F-4D97-AF65-F5344CB8AC3E}">
        <p14:creationId xmlns:p14="http://schemas.microsoft.com/office/powerpoint/2010/main" val="268685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11C7A-EA8A-CCC1-F3B2-B8C219F45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26" t="45891" r="29797" b="46357"/>
          <a:stretch/>
        </p:blipFill>
        <p:spPr>
          <a:xfrm>
            <a:off x="105084" y="2946746"/>
            <a:ext cx="4946246" cy="58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151657-2047-AA09-A2AC-26055BB41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82" t="15122" r="24084" b="7968"/>
          <a:stretch/>
        </p:blipFill>
        <p:spPr>
          <a:xfrm>
            <a:off x="5156110" y="417493"/>
            <a:ext cx="6812702" cy="602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7980B-5878-280E-1789-56CABBF0B92E}"/>
              </a:ext>
            </a:extLst>
          </p:cNvPr>
          <p:cNvSpPr txBox="1"/>
          <p:nvPr/>
        </p:nvSpPr>
        <p:spPr>
          <a:xfrm>
            <a:off x="0" y="6476327"/>
            <a:ext cx="1029097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ru-RU" sz="1000" i="1" u="sng" dirty="0">
                <a:solidFill>
                  <a:prstClr val="black"/>
                </a:solidFill>
                <a:latin typeface="Calibri" panose="020F0502020204030204"/>
              </a:rPr>
              <a:t>Приказ Министерства Республики Карелия № 1273</a:t>
            </a:r>
            <a:r>
              <a:rPr lang="en-US" sz="1000" i="1" u="sng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ru-RU" sz="1000" i="1" u="sng" dirty="0">
                <a:solidFill>
                  <a:prstClr val="black"/>
                </a:solidFill>
                <a:latin typeface="Calibri" panose="020F0502020204030204"/>
              </a:rPr>
              <a:t>МЗ-П от 23.08.2023г. Об утверждении ведомственной целевой программы «Предупреждение инвалидизации населения Республики Карелия» на 2023-2025 годы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442BB-F556-776D-CF72-6AB99084AF94}"/>
              </a:ext>
            </a:extLst>
          </p:cNvPr>
          <p:cNvSpPr txBox="1"/>
          <p:nvPr/>
        </p:nvSpPr>
        <p:spPr>
          <a:xfrm rot="16200000">
            <a:off x="11391251" y="5991046"/>
            <a:ext cx="1291432" cy="261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CP-455885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6913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4315853" y="2251229"/>
            <a:ext cx="3455537" cy="3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ru-RU" sz="1800">
              <a:ea typeface="MS PGothic" panose="020B0600070205080204" pitchFamily="34" charset="-128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839951" y="787027"/>
            <a:ext cx="10367158" cy="9047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+mn-ea"/>
              </a:rPr>
              <a:t>Ведомственная целевая программа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ea typeface="+mn-ea"/>
              </a:rPr>
              <a:t>«Предупреждение инвалидизации населения в Республике Карелия»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402139" y="2063957"/>
            <a:ext cx="6868474" cy="31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Подпрограммы: </a:t>
            </a: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ru-RU" altLang="ru-RU" sz="1800" b="1" dirty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541284" indent="-541284" eaLnBrk="1" hangingPunct="1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Орфанные заболевания</a:t>
            </a:r>
          </a:p>
          <a:p>
            <a:pPr marL="541284" indent="-541284" eaLnBrk="1" hangingPunct="1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Ревматоидный артрит</a:t>
            </a:r>
          </a:p>
          <a:p>
            <a:pPr marL="541284" indent="-541284" eaLnBrk="1" hangingPunct="1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Несахарный диабет</a:t>
            </a:r>
          </a:p>
          <a:p>
            <a:pPr marL="541284" indent="-541284" eaLnBrk="1" hangingPunct="1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Заболевания органов дыхания (БА, ХОБЛ)</a:t>
            </a:r>
          </a:p>
          <a:p>
            <a:pPr marL="541284" indent="-541284" eaLnBrk="1" hangingPunct="1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Эпилепсия</a:t>
            </a:r>
            <a:endParaRPr lang="en-US" altLang="ru-RU" sz="1800" dirty="0">
              <a:solidFill>
                <a:srgbClr val="00206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541284" indent="-541284" eaLnBrk="1" hangingPunct="1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Воспалительные заболевания кишечника</a:t>
            </a:r>
          </a:p>
          <a:p>
            <a:pPr marL="541284" indent="-541284" eaLnBrk="1" hangingPunct="1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Заболевания кожи</a:t>
            </a:r>
          </a:p>
          <a:p>
            <a:pPr marL="541284" indent="-541284" eaLnBrk="1" hangingPunct="1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Отдельные мероприятия</a:t>
            </a:r>
          </a:p>
          <a:p>
            <a:pPr marL="541284" indent="-541284" eaLnBrk="1" hangingPunct="1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altLang="ru-RU" sz="1800" dirty="0" err="1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Кардиореабилитация</a:t>
            </a:r>
            <a:r>
              <a:rPr lang="ru-RU" altLang="ru-RU" sz="1800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на амбулаторном этапе с 2018 г.</a:t>
            </a:r>
            <a:endParaRPr lang="ru-RU" altLang="ru-RU" sz="1800" u="sng" dirty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333322" y="6540095"/>
            <a:ext cx="6253937" cy="3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9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Доступно по ссылке: </a:t>
            </a:r>
            <a:r>
              <a:rPr lang="en-US" altLang="en-US" sz="9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https://mzsocial-rk.ru/ministerstvo/programmy/gosudarstvennaja-programma-respubliki-karelija-razvitie-zdravoohranenija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-24677" y="448"/>
            <a:ext cx="12251597" cy="6884091"/>
            <a:chOff x="-24680" y="1"/>
            <a:chExt cx="12253192" cy="6884987"/>
          </a:xfrm>
        </p:grpSpPr>
        <p:pic>
          <p:nvPicPr>
            <p:cNvPr id="12" name="Picture 2" descr="flag-b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80" y="1"/>
              <a:ext cx="12216680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11832" y="6599238"/>
            <a:ext cx="1221668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Фотография Photo Editor" r:id="rId5" imgW="5819048" imgH="285866" progId="MSPhotoEd.3">
                    <p:embed/>
                  </p:oleObj>
                </mc:Choice>
                <mc:Fallback>
                  <p:oleObj name="Фотография Photo Editor" r:id="rId5" imgW="5819048" imgH="285866" progId="MSPhotoEd.3">
                    <p:embed/>
                    <p:pic>
                      <p:nvPicPr>
                        <p:cNvPr id="1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32" y="6599238"/>
                          <a:ext cx="1221668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7" descr="gerb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71" y="79376"/>
              <a:ext cx="428625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583332" y="142876"/>
              <a:ext cx="28575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ru-RU" sz="1300" dirty="0">
                  <a:solidFill>
                    <a:schemeClr val="bg1"/>
                  </a:solidFill>
                  <a:cs typeface="Times New Roman" pitchFamily="18" charset="0"/>
                </a:rPr>
                <a:t>Министерство здравоохранения </a:t>
              </a:r>
            </a:p>
            <a:p>
              <a:pPr algn="l">
                <a:defRPr/>
              </a:pPr>
              <a:r>
                <a:rPr lang="ru-RU" sz="1300" dirty="0">
                  <a:solidFill>
                    <a:schemeClr val="bg1"/>
                  </a:solidFill>
                  <a:cs typeface="Times New Roman" pitchFamily="18" charset="0"/>
                </a:rPr>
                <a:t>Республики Карелия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719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6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9C5F82C-8914-5166-9731-4FBC03A75E73}"/>
              </a:ext>
            </a:extLst>
          </p:cNvPr>
          <p:cNvSpPr txBox="1">
            <a:spLocks/>
          </p:cNvSpPr>
          <p:nvPr/>
        </p:nvSpPr>
        <p:spPr>
          <a:xfrm>
            <a:off x="603171" y="208421"/>
            <a:ext cx="10984070" cy="44761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 получение ГИБП и ТИС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3FECD8-3AA3-A7DD-DE2D-59A6440A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55" y="1010778"/>
            <a:ext cx="11504702" cy="130726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Отбор пациентов на терапию, переключение и отмена осуществляется отборочной комиссией Центра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(зав. отделением, </a:t>
            </a:r>
            <a:r>
              <a:rPr lang="ru-RU" alt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главный внештатный специалист(ы)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, зам. главного врача по терапевтической помощи)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ГИБП и ТИС включен в формулярный список РБ и формулярный список МЗРК – регулярно обновляются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920D428-3BC4-0532-D096-A1CE7DB15A1E}"/>
              </a:ext>
            </a:extLst>
          </p:cNvPr>
          <p:cNvGraphicFramePr/>
          <p:nvPr>
            <p:extLst/>
          </p:nvPr>
        </p:nvGraphicFramePr>
        <p:xfrm>
          <a:off x="1081426" y="2672785"/>
          <a:ext cx="10027560" cy="3412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3E76A55-127C-A749-F1DB-ABF4BE429E45}"/>
              </a:ext>
            </a:extLst>
          </p:cNvPr>
          <p:cNvSpPr txBox="1"/>
          <p:nvPr/>
        </p:nvSpPr>
        <p:spPr>
          <a:xfrm>
            <a:off x="3046717" y="2256621"/>
            <a:ext cx="6096978" cy="36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Доступные источники финансирования ЛО в РК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F74FA7-54F5-14B2-004B-77246327A451}"/>
              </a:ext>
            </a:extLst>
          </p:cNvPr>
          <p:cNvSpPr txBox="1"/>
          <p:nvPr/>
        </p:nvSpPr>
        <p:spPr>
          <a:xfrm>
            <a:off x="36323" y="6149760"/>
            <a:ext cx="11811234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u="sng" dirty="0"/>
              <a:t>1-178 </a:t>
            </a:r>
            <a:r>
              <a:rPr lang="ru-RU" sz="1000" i="1" u="sng" dirty="0"/>
              <a:t>ФЗ «О государственной социальной помощи от 17.07.1999г.</a:t>
            </a:r>
          </a:p>
          <a:p>
            <a:r>
              <a:rPr lang="ru-RU" sz="1000" i="1" u="sng" dirty="0"/>
              <a:t>2-Приказ Министерства Здравоохранения республики Карелия от 23 августа 2023 года N 1273/МЗ-П «Об утверждении ведомственной целевой программы "Предупреждение инвалидизации населения Республики Карелия" на 2023-2025 годы</a:t>
            </a:r>
          </a:p>
          <a:p>
            <a:r>
              <a:rPr lang="ru-RU" sz="1000" i="1" u="sng" dirty="0"/>
              <a:t>3-Тарифное соглашение в сфере обязательного медицинского страхования Республики Карелия на 2024 год от 29.02.2024г.</a:t>
            </a:r>
          </a:p>
        </p:txBody>
      </p:sp>
    </p:spTree>
    <p:extLst>
      <p:ext uri="{BB962C8B-B14F-4D97-AF65-F5344CB8AC3E}">
        <p14:creationId xmlns:p14="http://schemas.microsoft.com/office/powerpoint/2010/main" val="231862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9609F-A941-E751-8E30-C268ECC32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4" t="45943" r="6476" b="32853"/>
          <a:stretch/>
        </p:blipFill>
        <p:spPr>
          <a:xfrm>
            <a:off x="1310836" y="99585"/>
            <a:ext cx="10057090" cy="1454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6F8BFD-EC14-D1A9-7E25-959CD3385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2" t="23876" r="6748" b="6666"/>
          <a:stretch/>
        </p:blipFill>
        <p:spPr>
          <a:xfrm>
            <a:off x="1310836" y="1995650"/>
            <a:ext cx="10057090" cy="4762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20738B-52CE-E94D-8018-1E1545CDA2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52" t="36124" r="6748" b="58294"/>
          <a:stretch/>
        </p:blipFill>
        <p:spPr>
          <a:xfrm>
            <a:off x="1310836" y="1553622"/>
            <a:ext cx="10057090" cy="382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0B6CC1-0E99-78E2-82BF-2AD25E0D1475}"/>
              </a:ext>
            </a:extLst>
          </p:cNvPr>
          <p:cNvSpPr txBox="1"/>
          <p:nvPr/>
        </p:nvSpPr>
        <p:spPr>
          <a:xfrm>
            <a:off x="0" y="4611078"/>
            <a:ext cx="1310836" cy="22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ru-RU" sz="1000" i="1" u="sng" dirty="0">
                <a:solidFill>
                  <a:prstClr val="black"/>
                </a:solidFill>
                <a:latin typeface="Calibri" panose="020F0502020204030204"/>
              </a:rPr>
              <a:t>Приказ Министерства Республики Карелия № 1273</a:t>
            </a:r>
            <a:r>
              <a:rPr lang="en-US" sz="1000" i="1" u="sng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ru-RU" sz="1000" i="1" u="sng" dirty="0">
                <a:solidFill>
                  <a:prstClr val="black"/>
                </a:solidFill>
                <a:latin typeface="Calibri" panose="020F0502020204030204"/>
              </a:rPr>
              <a:t>МЗ-П от 23.08.2023г. Об утверждении ведомственной целевой программы «Предупреждение инвалидизации населения Республики Карелия» на 2023-2025 годы</a:t>
            </a:r>
          </a:p>
        </p:txBody>
      </p:sp>
    </p:spTree>
    <p:extLst>
      <p:ext uri="{BB962C8B-B14F-4D97-AF65-F5344CB8AC3E}">
        <p14:creationId xmlns:p14="http://schemas.microsoft.com/office/powerpoint/2010/main" val="2460286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1C712A3-4F85-1CE9-02AD-6DD566045B9A}"/>
              </a:ext>
            </a:extLst>
          </p:cNvPr>
          <p:cNvSpPr txBox="1">
            <a:spLocks/>
          </p:cNvSpPr>
          <p:nvPr/>
        </p:nvSpPr>
        <p:spPr>
          <a:xfrm>
            <a:off x="233580" y="289454"/>
            <a:ext cx="11956528" cy="921295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 лекарственных препаратов за счет средств</a:t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республиканской целевой программы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8992D682-A46E-11F0-8950-C7B9355E5E7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091" y="1664151"/>
          <a:ext cx="10514231" cy="435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F135E2E-630C-977E-BBD0-8EC2025CEC0D}"/>
              </a:ext>
            </a:extLst>
          </p:cNvPr>
          <p:cNvSpPr txBox="1"/>
          <p:nvPr/>
        </p:nvSpPr>
        <p:spPr>
          <a:xfrm>
            <a:off x="34675" y="6611365"/>
            <a:ext cx="2795999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u="sng" dirty="0"/>
              <a:t>личный архив автора</a:t>
            </a:r>
          </a:p>
        </p:txBody>
      </p:sp>
    </p:spTree>
    <p:extLst>
      <p:ext uri="{BB962C8B-B14F-4D97-AF65-F5344CB8AC3E}">
        <p14:creationId xmlns:p14="http://schemas.microsoft.com/office/powerpoint/2010/main" val="236839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4366F-EA81-5327-98F6-74B55616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37" y="-128287"/>
            <a:ext cx="11867932" cy="1325390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регистр больных с ВЗК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03CF91-350B-09BA-FB8D-8F17209A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40" y="769361"/>
            <a:ext cx="5487994" cy="52210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в рамках Региональной программы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1"/>
                </a:solidFill>
              </a:rPr>
              <a:t>адалимумаб</a:t>
            </a:r>
            <a:r>
              <a:rPr lang="ru-RU" b="1" dirty="0">
                <a:solidFill>
                  <a:schemeClr val="tx1"/>
                </a:solidFill>
              </a:rPr>
              <a:t> – 6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1"/>
                </a:solidFill>
              </a:rPr>
              <a:t>цертолизумаб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пэгол</a:t>
            </a:r>
            <a:r>
              <a:rPr lang="ru-RU" b="1" dirty="0">
                <a:solidFill>
                  <a:schemeClr val="tx1"/>
                </a:solidFill>
              </a:rPr>
              <a:t> – 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1"/>
                </a:solidFill>
              </a:rPr>
              <a:t>голимумаб</a:t>
            </a:r>
            <a:r>
              <a:rPr lang="ru-RU" b="1" dirty="0">
                <a:solidFill>
                  <a:schemeClr val="tx1"/>
                </a:solidFill>
              </a:rPr>
              <a:t> – 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1"/>
                </a:solidFill>
              </a:rPr>
              <a:t>ведолизумаб</a:t>
            </a:r>
            <a:r>
              <a:rPr lang="ru-RU" b="1" dirty="0">
                <a:solidFill>
                  <a:schemeClr val="tx1"/>
                </a:solidFill>
              </a:rPr>
              <a:t> – 9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1"/>
                </a:solidFill>
              </a:rPr>
              <a:t>тофацитиниб</a:t>
            </a:r>
            <a:r>
              <a:rPr lang="ru-RU" b="1" dirty="0">
                <a:solidFill>
                  <a:schemeClr val="tx1"/>
                </a:solidFill>
              </a:rPr>
              <a:t> – 14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1"/>
                </a:solidFill>
              </a:rPr>
              <a:t>упадацитиниб</a:t>
            </a:r>
            <a:r>
              <a:rPr lang="ru-RU" b="1" dirty="0">
                <a:solidFill>
                  <a:schemeClr val="tx1"/>
                </a:solidFill>
              </a:rPr>
              <a:t> – 20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1"/>
                </a:solidFill>
              </a:rPr>
              <a:t>усткекинумаб</a:t>
            </a:r>
            <a:r>
              <a:rPr lang="ru-RU" b="1" dirty="0">
                <a:solidFill>
                  <a:schemeClr val="tx1"/>
                </a:solidFill>
              </a:rPr>
              <a:t> - 1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b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4C95DD-7DD8-D157-7A6D-2405A2B0496F}"/>
              </a:ext>
            </a:extLst>
          </p:cNvPr>
          <p:cNvSpPr txBox="1">
            <a:spLocks/>
          </p:cNvSpPr>
          <p:nvPr/>
        </p:nvSpPr>
        <p:spPr>
          <a:xfrm>
            <a:off x="5943657" y="769360"/>
            <a:ext cx="6283935" cy="5481880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</a:rPr>
              <a:t>в рамках ОМС ВМП для инициации терапии или переключения,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</a:rPr>
              <a:t>КСГ – для продолжения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000" b="1" dirty="0" err="1"/>
              <a:t>инфликсимаб</a:t>
            </a:r>
            <a:r>
              <a:rPr lang="ru-RU" sz="2000" b="1" dirty="0"/>
              <a:t> - 16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000" b="1" dirty="0" err="1"/>
              <a:t>адалимумаб</a:t>
            </a:r>
            <a:r>
              <a:rPr lang="ru-RU" sz="2000" b="1" dirty="0"/>
              <a:t> - 4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000" b="1" dirty="0" err="1"/>
              <a:t>цертолизумаб</a:t>
            </a:r>
            <a:r>
              <a:rPr lang="ru-RU" sz="2000" b="1" dirty="0"/>
              <a:t> </a:t>
            </a:r>
            <a:r>
              <a:rPr lang="ru-RU" sz="2000" b="1" dirty="0" err="1"/>
              <a:t>пэгол</a:t>
            </a:r>
            <a:r>
              <a:rPr lang="ru-RU" sz="2000" b="1" dirty="0"/>
              <a:t> - 2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000" b="1" dirty="0" err="1"/>
              <a:t>ведолизумаб</a:t>
            </a:r>
            <a:r>
              <a:rPr lang="ru-RU" sz="2000" b="1" dirty="0"/>
              <a:t> - 18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000" b="1" dirty="0" err="1"/>
              <a:t>устекинумаб</a:t>
            </a:r>
            <a:r>
              <a:rPr lang="ru-RU" sz="2000" b="1" dirty="0"/>
              <a:t> – </a:t>
            </a:r>
            <a:r>
              <a:rPr lang="en-US" sz="2000" b="1" dirty="0"/>
              <a:t>1</a:t>
            </a:r>
            <a:r>
              <a:rPr lang="ru-RU" sz="2000" b="1" dirty="0"/>
              <a:t>9</a:t>
            </a: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6390B-B01B-2F31-509F-FE1B6A57BD60}"/>
              </a:ext>
            </a:extLst>
          </p:cNvPr>
          <p:cNvSpPr txBox="1"/>
          <p:nvPr/>
        </p:nvSpPr>
        <p:spPr>
          <a:xfrm>
            <a:off x="449128" y="5838503"/>
            <a:ext cx="3146840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54 пациента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0BBD7-A6DF-3AB8-26CE-E3417D4AAB57}"/>
              </a:ext>
            </a:extLst>
          </p:cNvPr>
          <p:cNvSpPr txBox="1"/>
          <p:nvPr/>
        </p:nvSpPr>
        <p:spPr>
          <a:xfrm>
            <a:off x="5943657" y="5838503"/>
            <a:ext cx="3284261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59 пациентов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31F69-276F-978A-8404-BD86325760EF}"/>
              </a:ext>
            </a:extLst>
          </p:cNvPr>
          <p:cNvSpPr txBox="1"/>
          <p:nvPr/>
        </p:nvSpPr>
        <p:spPr>
          <a:xfrm>
            <a:off x="188837" y="6460307"/>
            <a:ext cx="2795999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u="sng" dirty="0"/>
              <a:t>личный архив автора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CBF34-7A11-084D-A3EF-E8BAC4077AD4}"/>
              </a:ext>
            </a:extLst>
          </p:cNvPr>
          <p:cNvSpPr txBox="1"/>
          <p:nvPr/>
        </p:nvSpPr>
        <p:spPr>
          <a:xfrm>
            <a:off x="10221549" y="6139647"/>
            <a:ext cx="2607466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н</a:t>
            </a:r>
            <a:r>
              <a:rPr lang="ru-RU" dirty="0"/>
              <a:t>а 01</a:t>
            </a:r>
            <a:r>
              <a:rPr lang="en-US" dirty="0"/>
              <a:t>.</a:t>
            </a:r>
            <a:r>
              <a:rPr lang="ru-RU" dirty="0"/>
              <a:t>11</a:t>
            </a:r>
            <a:r>
              <a:rPr lang="en-US" dirty="0"/>
              <a:t>.202</a:t>
            </a:r>
            <a:r>
              <a:rPr lang="ru-RU" dirty="0"/>
              <a:t>5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89058-DDCF-E647-815E-B470A1842FBA}"/>
              </a:ext>
            </a:extLst>
          </p:cNvPr>
          <p:cNvSpPr txBox="1"/>
          <p:nvPr/>
        </p:nvSpPr>
        <p:spPr>
          <a:xfrm>
            <a:off x="2984836" y="5216699"/>
            <a:ext cx="261427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113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382656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10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0631" y="1340768"/>
            <a:ext cx="10873208" cy="496855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4985"/>
                </a:solidFill>
              </a:rPr>
              <a:t>Текст слайда</a:t>
            </a:r>
          </a:p>
          <a:p>
            <a:pPr>
              <a:buClr>
                <a:srgbClr val="00ADD9"/>
              </a:buClr>
              <a:buSzPct val="130000"/>
              <a:buFont typeface="Wingdings" pitchFamily="2" charset="2"/>
              <a:buChar char="§"/>
            </a:pPr>
            <a:r>
              <a:rPr lang="ru-RU" sz="1800" dirty="0"/>
              <a:t>Список</a:t>
            </a:r>
          </a:p>
          <a:p>
            <a:pPr>
              <a:buClr>
                <a:srgbClr val="00ADD9"/>
              </a:buClr>
              <a:buSzPct val="130000"/>
              <a:buFont typeface="Wingdings" pitchFamily="2" charset="2"/>
              <a:buChar char="§"/>
            </a:pPr>
            <a:r>
              <a:rPr lang="ru-RU" sz="1800" dirty="0"/>
              <a:t>Список</a:t>
            </a:r>
          </a:p>
          <a:p>
            <a:pPr lvl="1">
              <a:buClr>
                <a:srgbClr val="1663A4"/>
              </a:buClr>
              <a:buSzPct val="130000"/>
              <a:buFont typeface="Wingdings" pitchFamily="2" charset="2"/>
              <a:buChar char="§"/>
            </a:pPr>
            <a:r>
              <a:rPr lang="ru-RU" sz="1600" dirty="0"/>
              <a:t>Список</a:t>
            </a:r>
            <a:endParaRPr lang="ru-RU" sz="14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11B2A00-8A92-2D47-83B1-7458BB23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2" y="277824"/>
            <a:ext cx="5555075" cy="61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E6C676-19EC-D24C-9AC4-C315EE67B0E8}"/>
              </a:ext>
            </a:extLst>
          </p:cNvPr>
          <p:cNvSpPr txBox="1"/>
          <p:nvPr/>
        </p:nvSpPr>
        <p:spPr>
          <a:xfrm>
            <a:off x="1270670" y="6567925"/>
            <a:ext cx="3780583" cy="21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3444">
              <a:spcAft>
                <a:spcPts val="600"/>
              </a:spcAft>
            </a:pPr>
            <a:r>
              <a:rPr lang="en-US" sz="800" i="1" u="sng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http://council.gov.ru/services/reference/9383/</a:t>
            </a:r>
            <a:r>
              <a:rPr lang="ru-RU" sz="800" i="1" u="sng" dirty="0">
                <a:latin typeface="Arial" panose="020B0604020202020204" pitchFamily="34" charset="0"/>
                <a:cs typeface="Arial" panose="020B0604020202020204" pitchFamily="34" charset="0"/>
              </a:rPr>
              <a:t> - дата входа </a:t>
            </a:r>
            <a:r>
              <a:rPr lang="en-US" sz="800" i="1" u="sng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800" i="1" u="sng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en-US" sz="800" i="1" u="sng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800" i="1" u="sng" dirty="0">
                <a:latin typeface="Arial" panose="020B0604020202020204" pitchFamily="34" charset="0"/>
                <a:cs typeface="Arial" panose="020B0604020202020204" pitchFamily="34" charset="0"/>
              </a:rPr>
              <a:t>.2024г.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27AFE39F-7601-7247-8FE2-8C45E06E9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24" y="796015"/>
            <a:ext cx="5428704" cy="60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6291" indent="-226291" defTabSz="603444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>
                <a:cs typeface="Arial" panose="020B0604020202020204" pitchFamily="34" charset="0"/>
              </a:rPr>
              <a:t>Площадь республики:</a:t>
            </a:r>
            <a:endParaRPr lang="en-US" altLang="ru-RU" sz="2400" b="1" dirty="0">
              <a:cs typeface="Arial" panose="020B0604020202020204" pitchFamily="34" charset="0"/>
            </a:endParaRPr>
          </a:p>
          <a:p>
            <a:pPr defTabSz="603444">
              <a:spcAft>
                <a:spcPts val="600"/>
              </a:spcAft>
            </a:pPr>
            <a:r>
              <a:rPr lang="en-US" altLang="ru-RU" sz="2400" b="1" dirty="0">
                <a:cs typeface="Arial" panose="020B0604020202020204" pitchFamily="34" charset="0"/>
              </a:rPr>
              <a:t>   </a:t>
            </a:r>
            <a:r>
              <a:rPr lang="ru-RU" altLang="ru-RU" sz="2400" b="1" dirty="0">
                <a:solidFill>
                  <a:srgbClr val="B50000"/>
                </a:solidFill>
                <a:cs typeface="Arial" panose="020B0604020202020204" pitchFamily="34" charset="0"/>
              </a:rPr>
              <a:t>180 520 </a:t>
            </a:r>
            <a:r>
              <a:rPr lang="ru-RU" altLang="ru-RU" sz="2400" b="1" dirty="0">
                <a:cs typeface="Arial" panose="020B0604020202020204" pitchFamily="34" charset="0"/>
              </a:rPr>
              <a:t>км²</a:t>
            </a:r>
          </a:p>
          <a:p>
            <a:pPr defTabSz="603444">
              <a:spcAft>
                <a:spcPts val="600"/>
              </a:spcAft>
            </a:pPr>
            <a:endParaRPr lang="ru-RU" altLang="ru-RU" sz="2400" b="1" dirty="0">
              <a:cs typeface="Arial" panose="020B0604020202020204" pitchFamily="34" charset="0"/>
            </a:endParaRPr>
          </a:p>
          <a:p>
            <a:pPr marL="226291" indent="-226291" defTabSz="603444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>
                <a:cs typeface="Arial" panose="020B0604020202020204" pitchFamily="34" charset="0"/>
              </a:rPr>
              <a:t>Протяженность территории республики</a:t>
            </a:r>
            <a:r>
              <a:rPr lang="en-US" altLang="ru-RU" sz="2400" b="1" dirty="0">
                <a:cs typeface="Arial" panose="020B0604020202020204" pitchFamily="34" charset="0"/>
              </a:rPr>
              <a:t>:</a:t>
            </a:r>
            <a:endParaRPr lang="ru-RU" altLang="ru-RU" sz="2400" b="1" dirty="0">
              <a:cs typeface="Arial" panose="020B0604020202020204" pitchFamily="34" charset="0"/>
            </a:endParaRPr>
          </a:p>
          <a:p>
            <a:pPr marL="416352" indent="-226291" defTabSz="603444">
              <a:spcAft>
                <a:spcPts val="600"/>
              </a:spcAft>
              <a:buFontTx/>
              <a:buChar char="-"/>
            </a:pPr>
            <a:r>
              <a:rPr lang="ru-RU" altLang="ru-RU" sz="2400" b="1" dirty="0">
                <a:cs typeface="Arial" panose="020B0604020202020204" pitchFamily="34" charset="0"/>
              </a:rPr>
              <a:t>с севера на юг </a:t>
            </a:r>
            <a:r>
              <a:rPr lang="ru-RU" altLang="ru-RU" sz="2400" b="1" dirty="0">
                <a:solidFill>
                  <a:srgbClr val="B50000"/>
                </a:solidFill>
                <a:cs typeface="Arial" panose="020B0604020202020204" pitchFamily="34" charset="0"/>
              </a:rPr>
              <a:t>660</a:t>
            </a:r>
            <a:r>
              <a:rPr lang="ru-RU" altLang="ru-RU" sz="2400" b="1" dirty="0">
                <a:cs typeface="Arial" panose="020B0604020202020204" pitchFamily="34" charset="0"/>
              </a:rPr>
              <a:t> км</a:t>
            </a:r>
          </a:p>
          <a:p>
            <a:pPr marL="416352" indent="-226291" defTabSz="603444">
              <a:spcAft>
                <a:spcPts val="600"/>
              </a:spcAft>
              <a:buFontTx/>
              <a:buChar char="-"/>
            </a:pPr>
            <a:r>
              <a:rPr lang="ru-RU" altLang="ru-RU" sz="2400" b="1" dirty="0">
                <a:cs typeface="Arial" panose="020B0604020202020204" pitchFamily="34" charset="0"/>
              </a:rPr>
              <a:t>с запада на восток по широте </a:t>
            </a:r>
            <a:endParaRPr lang="en-US" altLang="ru-RU" sz="2400" b="1" dirty="0">
              <a:cs typeface="Arial" panose="020B0604020202020204" pitchFamily="34" charset="0"/>
            </a:endParaRPr>
          </a:p>
          <a:p>
            <a:pPr marL="190061" defTabSz="603444">
              <a:spcAft>
                <a:spcPts val="600"/>
              </a:spcAft>
            </a:pPr>
            <a:r>
              <a:rPr lang="en-US" altLang="ru-RU" sz="2400" b="1" dirty="0">
                <a:cs typeface="Arial" panose="020B0604020202020204" pitchFamily="34" charset="0"/>
              </a:rPr>
              <a:t>   </a:t>
            </a:r>
            <a:r>
              <a:rPr lang="ru-RU" altLang="ru-RU" sz="2400" b="1" dirty="0">
                <a:cs typeface="Arial" panose="020B0604020202020204" pitchFamily="34" charset="0"/>
              </a:rPr>
              <a:t>г. Кеми </a:t>
            </a:r>
            <a:r>
              <a:rPr lang="ru-RU" altLang="ru-RU" sz="2400" b="1" dirty="0">
                <a:solidFill>
                  <a:srgbClr val="B50000"/>
                </a:solidFill>
                <a:cs typeface="Arial" panose="020B0604020202020204" pitchFamily="34" charset="0"/>
              </a:rPr>
              <a:t>424 </a:t>
            </a:r>
            <a:r>
              <a:rPr lang="ru-RU" altLang="ru-RU" sz="2400" b="1" dirty="0">
                <a:cs typeface="Arial" panose="020B0604020202020204" pitchFamily="34" charset="0"/>
              </a:rPr>
              <a:t>км</a:t>
            </a:r>
          </a:p>
          <a:p>
            <a:pPr marL="188576" indent="-188576" defTabSz="603444">
              <a:spcAft>
                <a:spcPts val="600"/>
              </a:spcAft>
              <a:buFontTx/>
              <a:buChar char="-"/>
            </a:pPr>
            <a:endParaRPr lang="ru-RU" altLang="ru-RU" sz="2400" b="1" dirty="0">
              <a:cs typeface="Arial" panose="020B0604020202020204" pitchFamily="34" charset="0"/>
            </a:endParaRPr>
          </a:p>
          <a:p>
            <a:pPr marL="226291" indent="-226291" defTabSz="603444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>
                <a:cs typeface="Arial" panose="020B0604020202020204" pitchFamily="34" charset="0"/>
              </a:rPr>
              <a:t>Население </a:t>
            </a:r>
            <a:r>
              <a:rPr lang="ru-RU" altLang="ru-RU" sz="2400" b="1" dirty="0">
                <a:solidFill>
                  <a:srgbClr val="B50000"/>
                </a:solidFill>
                <a:cs typeface="Arial" panose="020B0604020202020204" pitchFamily="34" charset="0"/>
              </a:rPr>
              <a:t>530</a:t>
            </a:r>
            <a:r>
              <a:rPr lang="ru-RU" altLang="ru-RU" sz="2400" b="1" dirty="0">
                <a:cs typeface="Arial" panose="020B0604020202020204" pitchFamily="34" charset="0"/>
              </a:rPr>
              <a:t> тыс. чел</a:t>
            </a:r>
          </a:p>
          <a:p>
            <a:pPr defTabSz="603444">
              <a:spcAft>
                <a:spcPts val="600"/>
              </a:spcAft>
            </a:pPr>
            <a:endParaRPr lang="ru-RU" altLang="ru-RU" sz="2400" b="1" dirty="0">
              <a:cs typeface="Arial" panose="020B0604020202020204" pitchFamily="34" charset="0"/>
            </a:endParaRPr>
          </a:p>
          <a:p>
            <a:pPr marL="226291" indent="-226291" defTabSz="603444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>
                <a:cs typeface="Arial" panose="020B0604020202020204" pitchFamily="34" charset="0"/>
              </a:rPr>
              <a:t>Столица республики:                   г. Петрозаводск (</a:t>
            </a:r>
            <a:r>
              <a:rPr lang="ru-RU" altLang="ru-RU" sz="2400" b="1" dirty="0">
                <a:solidFill>
                  <a:srgbClr val="B50000"/>
                </a:solidFill>
                <a:cs typeface="Arial" panose="020B0604020202020204" pitchFamily="34" charset="0"/>
              </a:rPr>
              <a:t>281</a:t>
            </a:r>
            <a:r>
              <a:rPr lang="ru-RU" altLang="ru-RU" sz="2400" b="1" dirty="0">
                <a:cs typeface="Arial" panose="020B0604020202020204" pitchFamily="34" charset="0"/>
              </a:rPr>
              <a:t> тыс. чел)</a:t>
            </a:r>
          </a:p>
          <a:p>
            <a:pPr>
              <a:spcAft>
                <a:spcPts val="600"/>
              </a:spcAft>
            </a:pPr>
            <a:endParaRPr lang="ru-RU" altLang="ru-RU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2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22598" y="1953056"/>
              <a:ext cx="1980000" cy="1980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8831510" y="6309320"/>
              <a:ext cx="301420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8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1079579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4698000"/>
              <a:ext cx="5399214" cy="2160000"/>
            </a:xfrm>
            <a:prstGeom prst="rect">
              <a:avLst/>
            </a:prstGeom>
            <a:noFill/>
          </p:spPr>
        </p:pic>
        <p:pic>
          <p:nvPicPr>
            <p:cNvPr id="1028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110413" y="0"/>
              <a:ext cx="1080000" cy="1080000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22998" y="-17941"/>
            <a:ext cx="8149983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БЛАГОДАРЮ ЗА ВНИМАНИЕ!</a:t>
            </a:r>
          </a:p>
        </p:txBody>
      </p: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61AA41E5-D65E-BE48-AC82-A1C38B3A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5" y="1398080"/>
            <a:ext cx="5258268" cy="35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Парк Рускеала в Карелии">
            <a:extLst>
              <a:ext uri="{FF2B5EF4-FFF2-40B4-BE49-F238E27FC236}">
                <a16:creationId xmlns:a16="http://schemas.microsoft.com/office/drawing/2014/main" id="{46A48ECD-4184-0C4C-9AAA-6C53653D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"/>
          <a:stretch/>
        </p:blipFill>
        <p:spPr bwMode="auto">
          <a:xfrm>
            <a:off x="6410748" y="1398080"/>
            <a:ext cx="5647279" cy="35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FE6ABD-FE82-D042-8079-AB40BD36F9AF}"/>
              </a:ext>
            </a:extLst>
          </p:cNvPr>
          <p:cNvSpPr txBox="1"/>
          <p:nvPr/>
        </p:nvSpPr>
        <p:spPr>
          <a:xfrm>
            <a:off x="503143" y="4950190"/>
            <a:ext cx="11687270" cy="1200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entury Gothic"/>
              </a:rPr>
              <a:t>         Фото музей-заповедник «Кижи»                                                   Фото горный парк «</a:t>
            </a:r>
            <a:r>
              <a:rPr lang="ru-RU" dirty="0" err="1">
                <a:latin typeface="Century Gothic"/>
              </a:rPr>
              <a:t>Рускеала</a:t>
            </a:r>
            <a:r>
              <a:rPr lang="ru-RU" dirty="0">
                <a:latin typeface="Century Gothic"/>
              </a:rPr>
              <a:t>»</a:t>
            </a:r>
          </a:p>
          <a:p>
            <a:r>
              <a:rPr lang="ru-RU" dirty="0">
                <a:latin typeface="Century Gothic"/>
              </a:rPr>
              <a:t> </a:t>
            </a:r>
          </a:p>
          <a:p>
            <a:pPr algn="r"/>
            <a:r>
              <a:rPr lang="ru-RU" dirty="0">
                <a:latin typeface="Century Gothic"/>
              </a:rPr>
              <a:t>Из личного архива: Барышева О.Ю. </a:t>
            </a:r>
          </a:p>
          <a:p>
            <a:pPr algn="r"/>
            <a:r>
              <a:rPr lang="ru-RU" dirty="0">
                <a:latin typeface="Century Gothic"/>
              </a:rPr>
              <a:t>ГБУЗ РК «Республиканская больница и м. В.А. Баранова», г. Петрозаводск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298BCB1-BCAB-E343-BB28-5DD8190CE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71670" y="6036209"/>
            <a:ext cx="5371891" cy="547100"/>
          </a:xfrm>
        </p:spPr>
        <p:txBody>
          <a:bodyPr/>
          <a:lstStyle/>
          <a:p>
            <a:pPr marL="0" indent="0" algn="l">
              <a:buNone/>
            </a:pPr>
            <a:r>
              <a:rPr lang="ru-RU" sz="1199" b="1" dirty="0">
                <a:solidFill>
                  <a:schemeClr val="tx1"/>
                </a:solidFill>
              </a:rPr>
              <a:t>Данные РМИАЦ РК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55B432F-EBBC-9F41-80E5-A2EE3C8CC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513675"/>
              </p:ext>
            </p:extLst>
          </p:nvPr>
        </p:nvGraphicFramePr>
        <p:xfrm>
          <a:off x="259063" y="622638"/>
          <a:ext cx="10478372" cy="563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84D40A5-D4FA-FE3E-73F4-2A56E326F97A}"/>
              </a:ext>
            </a:extLst>
          </p:cNvPr>
          <p:cNvSpPr txBox="1"/>
          <p:nvPr/>
        </p:nvSpPr>
        <p:spPr>
          <a:xfrm>
            <a:off x="10526440" y="260648"/>
            <a:ext cx="1683486" cy="97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18" b="1" dirty="0">
                <a:solidFill>
                  <a:srgbClr val="FF0000"/>
                </a:solidFill>
              </a:rPr>
              <a:t>728 больных </a:t>
            </a:r>
          </a:p>
          <a:p>
            <a:pPr algn="ctr"/>
            <a:r>
              <a:rPr lang="ru-RU" sz="1918" b="1" dirty="0">
                <a:solidFill>
                  <a:srgbClr val="FF0000"/>
                </a:solidFill>
              </a:rPr>
              <a:t>на 1 октября  2025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C56B2-9DC6-05AD-4376-8DD11D27123E}"/>
              </a:ext>
            </a:extLst>
          </p:cNvPr>
          <p:cNvSpPr txBox="1"/>
          <p:nvPr/>
        </p:nvSpPr>
        <p:spPr>
          <a:xfrm>
            <a:off x="259063" y="6306474"/>
            <a:ext cx="2795853" cy="27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99" b="1" i="1" u="sng" dirty="0">
                <a:latin typeface="Arial" panose="020B0604020202020204" pitchFamily="34" charset="0"/>
                <a:cs typeface="Arial" panose="020B0604020202020204" pitchFamily="34" charset="0"/>
              </a:rPr>
              <a:t>личный архив автора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FD219-38AE-A74F-8D04-262CD6EF5B05}"/>
              </a:ext>
            </a:extLst>
          </p:cNvPr>
          <p:cNvSpPr txBox="1"/>
          <p:nvPr/>
        </p:nvSpPr>
        <p:spPr>
          <a:xfrm>
            <a:off x="10641694" y="1600406"/>
            <a:ext cx="145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Взрослое население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419787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63641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6984" y="450"/>
            <a:ext cx="12046498" cy="14126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6600FF"/>
                </a:solidFill>
              </a:rPr>
              <a:t>Организация оказания медицинской помощи больным с </a:t>
            </a:r>
            <a:br>
              <a:rPr lang="ru-RU" sz="2800" b="1" dirty="0">
                <a:solidFill>
                  <a:srgbClr val="6600FF"/>
                </a:solidFill>
              </a:rPr>
            </a:br>
            <a:r>
              <a:rPr lang="ru-RU" sz="2800" b="1" dirty="0">
                <a:solidFill>
                  <a:srgbClr val="6600FF"/>
                </a:solidFill>
              </a:rPr>
              <a:t>воспалительными заболеваниями кишечника в </a:t>
            </a:r>
            <a:br>
              <a:rPr lang="ru-RU" sz="2800" b="1" dirty="0">
                <a:solidFill>
                  <a:srgbClr val="6600FF"/>
                </a:solidFill>
              </a:rPr>
            </a:br>
            <a:r>
              <a:rPr lang="ru-RU" sz="2800" b="1" dirty="0">
                <a:solidFill>
                  <a:srgbClr val="6600FF"/>
                </a:solidFill>
              </a:rPr>
              <a:t>Республике Карелия </a:t>
            </a:r>
            <a:endParaRPr lang="ru-RU" sz="2800" b="1" dirty="0">
              <a:solidFill>
                <a:srgbClr val="336699"/>
              </a:solidFill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0" y="1989326"/>
            <a:ext cx="5614786" cy="208729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1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4389" y="2349644"/>
            <a:ext cx="2905806" cy="36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6287801" y="1989329"/>
            <a:ext cx="5902614" cy="20158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r>
              <a:rPr lang="ru-RU" b="1"/>
              <a:t>Лечебно-профилактические </a:t>
            </a:r>
          </a:p>
          <a:p>
            <a:pPr algn="ctr"/>
            <a:r>
              <a:rPr lang="ru-RU" b="1"/>
              <a:t>учреждения РК – </a:t>
            </a:r>
          </a:p>
          <a:p>
            <a:pPr algn="ctr"/>
            <a:r>
              <a:rPr lang="ru-RU" b="1"/>
              <a:t>скрининг больных, первичное </a:t>
            </a:r>
          </a:p>
          <a:p>
            <a:pPr algn="ctr"/>
            <a:r>
              <a:rPr lang="ru-RU" b="1"/>
              <a:t>обследование </a:t>
            </a:r>
          </a:p>
          <a:p>
            <a:pPr algn="ctr"/>
            <a:endParaRPr lang="ru-RU" sz="1600" b="1"/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5902615" y="4581378"/>
            <a:ext cx="6287797" cy="206030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/>
              <a:t>Республиканская больница</a:t>
            </a:r>
            <a:r>
              <a:rPr lang="ru-RU" sz="1400" b="1"/>
              <a:t> </a:t>
            </a:r>
          </a:p>
          <a:p>
            <a:pPr algn="ctr"/>
            <a:r>
              <a:rPr lang="ru-RU" sz="1400" b="1"/>
              <a:t>углубленное обследование больных, </a:t>
            </a:r>
          </a:p>
          <a:p>
            <a:pPr algn="ctr"/>
            <a:r>
              <a:rPr lang="ru-RU" sz="1400" b="1"/>
              <a:t>ведение регистра больных</a:t>
            </a:r>
          </a:p>
          <a:p>
            <a:pPr algn="ctr"/>
            <a:r>
              <a:rPr lang="ru-RU" sz="1400" b="1"/>
              <a:t>(создана специальная программа)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ru-RU" sz="1400" b="1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2" y="4797250"/>
            <a:ext cx="5566108" cy="206030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ru-RU" sz="1600" b="1"/>
              <a:t>Центр антицитокиновой терапии РБ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ru-RU" sz="1600" b="1"/>
              <a:t>(в составе отборочной комиссии –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ru-RU" sz="1600" b="1"/>
              <a:t>ревматологи, гастроэнтерологи)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29271" y="2461532"/>
            <a:ext cx="4704738" cy="116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err="1"/>
              <a:t>ПетрГУ</a:t>
            </a:r>
            <a:r>
              <a:rPr lang="ru-RU" sz="1400" b="1" dirty="0"/>
              <a:t> – циклы ФПК, образовательные школы, семинары для врачей РК по проблеме ВЗК (главный внештатный ревматолог, главный внештатный гастроэнтеролог, главный внештатный терапевт МЗСР РК – профессора университета)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270879" y="4005188"/>
            <a:ext cx="3263475" cy="36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3312155" y="3716304"/>
            <a:ext cx="5758699" cy="136824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214800" y="4005189"/>
            <a:ext cx="5953408" cy="59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 dirty="0"/>
              <a:t>Терапия ГИБП – ревматологи, гастроэнтерологи</a:t>
            </a:r>
          </a:p>
          <a:p>
            <a:pPr algn="ctr">
              <a:spcBef>
                <a:spcPct val="50000"/>
              </a:spcBef>
            </a:pPr>
            <a:r>
              <a:rPr lang="ru-RU" sz="1300" b="1" dirty="0"/>
              <a:t>Динамическое наблюдение, обследование и лечение – гастроэнтерологи</a:t>
            </a: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4846536" y="1989325"/>
            <a:ext cx="2209512" cy="576187"/>
          </a:xfrm>
          <a:prstGeom prst="curvedDownArrow">
            <a:avLst>
              <a:gd name="adj1" fmla="val 57521"/>
              <a:gd name="adj2" fmla="val 115041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 rot="5400000">
            <a:off x="10339364" y="3935613"/>
            <a:ext cx="2087290" cy="785181"/>
          </a:xfrm>
          <a:prstGeom prst="curvedDownArrow">
            <a:avLst>
              <a:gd name="adj1" fmla="val 70890"/>
              <a:gd name="adj2" fmla="val 141779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 rot="10800000">
            <a:off x="4270877" y="6381366"/>
            <a:ext cx="2497342" cy="476188"/>
          </a:xfrm>
          <a:prstGeom prst="curvedDownArrow">
            <a:avLst>
              <a:gd name="adj1" fmla="val 78667"/>
              <a:gd name="adj2" fmla="val 157333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 rot="-1728647">
            <a:off x="1481475" y="4203603"/>
            <a:ext cx="2302633" cy="576188"/>
          </a:xfrm>
          <a:prstGeom prst="curvedDownArrow">
            <a:avLst>
              <a:gd name="adj1" fmla="val 59945"/>
              <a:gd name="adj2" fmla="val 119890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82" name="Picture 34" descr="Scree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0852" y="5932162"/>
            <a:ext cx="1534384" cy="9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 descr="Screen_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878" y="5940101"/>
            <a:ext cx="1536500" cy="9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78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Центр ВЗК в Республике Карелия</a:t>
            </a:r>
          </a:p>
        </p:txBody>
      </p:sp>
      <p:pic>
        <p:nvPicPr>
          <p:cNvPr id="41987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2322" y="1691445"/>
            <a:ext cx="9362914" cy="4552356"/>
          </a:xfrm>
        </p:spPr>
      </p:pic>
    </p:spTree>
    <p:extLst>
      <p:ext uri="{BB962C8B-B14F-4D97-AF65-F5344CB8AC3E}">
        <p14:creationId xmlns:p14="http://schemas.microsoft.com/office/powerpoint/2010/main" val="248947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99" y="447"/>
            <a:ext cx="5502616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7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70" y="447"/>
            <a:ext cx="8660272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2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990176" y="57589"/>
            <a:ext cx="10210061" cy="857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развития терапии ГИБП в Республике Карелия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3F898-E795-EB9A-F473-8AC2D437467A}"/>
              </a:ext>
            </a:extLst>
          </p:cNvPr>
          <p:cNvSpPr txBox="1"/>
          <p:nvPr/>
        </p:nvSpPr>
        <p:spPr>
          <a:xfrm>
            <a:off x="275009" y="6611811"/>
            <a:ext cx="2795999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u="sng" dirty="0"/>
              <a:t>личный архив автора</a:t>
            </a:r>
          </a:p>
        </p:txBody>
      </p:sp>
      <p:graphicFrame>
        <p:nvGraphicFramePr>
          <p:cNvPr id="26628" name="Rectangle 3">
            <a:extLst>
              <a:ext uri="{FF2B5EF4-FFF2-40B4-BE49-F238E27FC236}">
                <a16:creationId xmlns:a16="http://schemas.microsoft.com/office/drawing/2014/main" id="{52599E1D-C74E-B15C-C362-BFB1BF6B0070}"/>
              </a:ext>
            </a:extLst>
          </p:cNvPr>
          <p:cNvGraphicFramePr/>
          <p:nvPr>
            <p:extLst/>
          </p:nvPr>
        </p:nvGraphicFramePr>
        <p:xfrm>
          <a:off x="275009" y="835880"/>
          <a:ext cx="11557487" cy="584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85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31121" y="0"/>
            <a:ext cx="11796861" cy="857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dirty="0">
                <a:solidFill>
                  <a:srgbClr val="C00000"/>
                </a:solidFill>
              </a:rPr>
              <a:t>История развития терапии ГИБП в Республике Карелия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C289397-6790-49D3-92CD-DAA3BF98B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1121" y="1196752"/>
            <a:ext cx="11557487" cy="5847588"/>
          </a:xfrm>
        </p:spPr>
        <p:txBody>
          <a:bodyPr>
            <a:noAutofit/>
          </a:bodyPr>
          <a:lstStyle/>
          <a:p>
            <a:pPr algn="just">
              <a:spcBef>
                <a:spcPts val="1350"/>
              </a:spcBef>
              <a:spcAft>
                <a:spcPts val="135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2011 г.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базе ревматологического отделения ГБУЗ «Республиканская больница им. В.А. Баранова» осуществляется терапия ГИБП в рамках оказания специализированной медицинской помощи за счет средств ОМС (ВМП в рамках ОМС) по профилю </a:t>
            </a:r>
            <a:r>
              <a:rPr lang="ru-RU" alt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«ревматология», в том числе больным с ВЗК</a:t>
            </a:r>
          </a:p>
          <a:p>
            <a:pPr algn="just"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2016 г.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ГБУЗ РБ получена лицензия по профилю </a:t>
            </a:r>
            <a:r>
              <a:rPr lang="ru-RU" alt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«гастроэнтерология»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было запланировано:</a:t>
            </a: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2017 г. - 150 госпитализаций – ВМП-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2018 г.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170  госпитализаций (выполнено 205 госпитализаций)</a:t>
            </a: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2019 г.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350 госпитализаций</a:t>
            </a: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2020-2022 гг. – 370 госпитализаций</a:t>
            </a: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ru-RU" sz="2400" b="1" dirty="0">
              <a:latin typeface="+mj-lt"/>
            </a:endParaRP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31" lvl="2" indent="0" algn="just">
              <a:spcBef>
                <a:spcPts val="0"/>
              </a:spcBef>
              <a:buSzPct val="75000"/>
              <a:buNone/>
              <a:defRPr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350"/>
              </a:spcBef>
              <a:spcAft>
                <a:spcPts val="1350"/>
              </a:spcAft>
              <a:buSzPct val="80000"/>
              <a:buFont typeface="Wingdings" panose="05000000000000000000" pitchFamily="2" charset="2"/>
              <a:buChar char="Ø"/>
              <a:defRPr/>
            </a:pPr>
            <a:endParaRPr lang="ru-RU" altLang="ru-RU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350"/>
              </a:spcBef>
              <a:spcAft>
                <a:spcPts val="1350"/>
              </a:spcAft>
              <a:buSzPct val="80000"/>
              <a:buNone/>
              <a:defRPr/>
            </a:pPr>
            <a:endParaRPr lang="ru-RU" sz="2400" b="1" dirty="0">
              <a:latin typeface="+mj-lt"/>
            </a:endParaRPr>
          </a:p>
          <a:p>
            <a:pPr marL="0" indent="0" algn="just">
              <a:spcBef>
                <a:spcPts val="1350"/>
              </a:spcBef>
              <a:spcAft>
                <a:spcPts val="1350"/>
              </a:spcAft>
              <a:buSzPct val="80000"/>
              <a:buNone/>
              <a:defRPr/>
            </a:pPr>
            <a:endParaRPr lang="ru-RU" sz="2400" b="1" dirty="0">
              <a:latin typeface="+mj-lt"/>
            </a:endParaRPr>
          </a:p>
          <a:p>
            <a:pPr marL="0" indent="0" algn="just">
              <a:spcBef>
                <a:spcPts val="1350"/>
              </a:spcBef>
              <a:spcAft>
                <a:spcPts val="1350"/>
              </a:spcAft>
              <a:buSzPct val="80000"/>
              <a:buNone/>
              <a:defRPr/>
            </a:pPr>
            <a:endParaRPr lang="ru-RU" altLang="ru-RU" sz="2400" b="1" dirty="0">
              <a:latin typeface="+mj-lt"/>
            </a:endParaRPr>
          </a:p>
          <a:p>
            <a:pPr marL="342866" lvl="1" indent="0" algn="just">
              <a:lnSpc>
                <a:spcPct val="110000"/>
              </a:lnSpc>
              <a:buSzPct val="75000"/>
              <a:buNone/>
              <a:defRPr/>
            </a:pPr>
            <a:endParaRPr lang="ru-RU" altLang="ru-RU" sz="2400" b="1" dirty="0">
              <a:latin typeface="+mj-lt"/>
            </a:endParaRPr>
          </a:p>
          <a:p>
            <a:pPr marL="301722" lvl="1" indent="0" algn="just">
              <a:lnSpc>
                <a:spcPct val="110000"/>
              </a:lnSpc>
              <a:buSzPct val="75000"/>
              <a:buNone/>
              <a:defRPr/>
            </a:pPr>
            <a:endParaRPr lang="ru-RU" altLang="ru-RU" sz="24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18FD2-7729-5541-B853-FCE7B1C6329F}"/>
              </a:ext>
            </a:extLst>
          </p:cNvPr>
          <p:cNvSpPr txBox="1"/>
          <p:nvPr/>
        </p:nvSpPr>
        <p:spPr>
          <a:xfrm>
            <a:off x="275009" y="6611811"/>
            <a:ext cx="2795999" cy="24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u="sng" dirty="0"/>
              <a:t>личный архив автора</a:t>
            </a:r>
          </a:p>
        </p:txBody>
      </p:sp>
    </p:spTree>
    <p:extLst>
      <p:ext uri="{BB962C8B-B14F-4D97-AF65-F5344CB8AC3E}">
        <p14:creationId xmlns:p14="http://schemas.microsoft.com/office/powerpoint/2010/main" val="3605183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1146</Words>
  <Application>Microsoft Macintosh PowerPoint</Application>
  <PresentationFormat>Произвольный</PresentationFormat>
  <Paragraphs>183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Gotham Pro Medium</vt:lpstr>
      <vt:lpstr>Gotham Pro</vt:lpstr>
      <vt:lpstr>MS PGothic</vt:lpstr>
      <vt:lpstr>Century Gothic</vt:lpstr>
      <vt:lpstr>Times New Roman</vt:lpstr>
      <vt:lpstr>Calibri</vt:lpstr>
      <vt:lpstr>Wingdings</vt:lpstr>
      <vt:lpstr>Arial</vt:lpstr>
      <vt:lpstr>Тема Office</vt:lpstr>
      <vt:lpstr>Фотография Photo Editor</vt:lpstr>
      <vt:lpstr>Роль региональных программ в лечении пациентов с ВЗК –  опыт Республики Карелия</vt:lpstr>
      <vt:lpstr>Презентация PowerPoint</vt:lpstr>
      <vt:lpstr>Презентация PowerPoint</vt:lpstr>
      <vt:lpstr>Организация оказания медицинской помощи больным с  воспалительными заболеваниями кишечника в  Республике Карелия </vt:lpstr>
      <vt:lpstr>Центр ВЗК в Республике Карелия</vt:lpstr>
      <vt:lpstr>Презентация PowerPoint</vt:lpstr>
      <vt:lpstr>Презентация PowerPoint</vt:lpstr>
      <vt:lpstr>История развития терапии ГИБП в Республике Карелия</vt:lpstr>
      <vt:lpstr>История развития терапии ГИБП в Республике Карелия</vt:lpstr>
      <vt:lpstr>2023 год – исход в КСГ</vt:lpstr>
      <vt:lpstr>В связи с дефицитной стоимостью тарифа на поддерживающую терапию большинства схем лечения с использованием ГИБП подан запрос с комиссию по разработке ТПГГ Республики Карелия</vt:lpstr>
      <vt:lpstr>История развития терапии ГИБП в Республике Карелия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Республиканский регистр больных с ВЗК</vt:lpstr>
      <vt:lpstr>БЛАГОДАРЮ ЗА ВНИМАНИЕ!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Microsoft Office User</cp:lastModifiedBy>
  <cp:revision>31</cp:revision>
  <dcterms:created xsi:type="dcterms:W3CDTF">2025-11-05T16:43:17Z</dcterms:created>
  <dcterms:modified xsi:type="dcterms:W3CDTF">2025-11-17T18:14:44Z</dcterms:modified>
</cp:coreProperties>
</file>