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9" r:id="rId2"/>
    <p:sldId id="261" r:id="rId3"/>
    <p:sldId id="271" r:id="rId4"/>
    <p:sldId id="272" r:id="rId5"/>
    <p:sldId id="273" r:id="rId6"/>
    <p:sldId id="264" r:id="rId7"/>
    <p:sldId id="260" r:id="rId8"/>
  </p:sldIdLst>
  <p:sldSz cx="12190413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Gotham Pro" panose="0200050304000002000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й Солодовников" initials="НС" lastIdx="1" clrIdx="0">
    <p:extLst>
      <p:ext uri="{19B8F6BF-5375-455C-9EA6-DF929625EA0E}">
        <p15:presenceInfo xmlns:p15="http://schemas.microsoft.com/office/powerpoint/2012/main" userId="8bc01a6b5e6fbd4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5"/>
    <a:srgbClr val="1663A4"/>
    <a:srgbClr val="0097C0"/>
    <a:srgbClr val="FFFFFF"/>
    <a:srgbClr val="0091B8"/>
    <a:srgbClr val="114C7D"/>
    <a:srgbClr val="00ADD9"/>
    <a:srgbClr val="41A8DC"/>
    <a:srgbClr val="C9DEF3"/>
    <a:srgbClr val="AF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578" y="9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7240C-1B59-47E4-AB73-9B0C0720D7D9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80F0-26B5-464B-8AD4-F6CC73600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980F0-26B5-464B-8AD4-F6CC73600E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06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281" y="2130426"/>
            <a:ext cx="10361851" cy="1470025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1663A4"/>
                </a:solidFill>
                <a:latin typeface="Gotham Pro" pitchFamily="2" charset="0"/>
                <a:cs typeface="Gotham Pro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E997-5520-408B-BD30-2B944799F37E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EE997-5520-408B-BD30-2B944799F37E}" type="datetimeFigureOut">
              <a:rPr lang="ru-RU" smtClean="0"/>
              <a:pPr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3B5D-327D-4B72-A343-D8AFD73AC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2400" b="1" kern="1200" dirty="0">
          <a:solidFill>
            <a:srgbClr val="1663A4"/>
          </a:solidFill>
          <a:latin typeface="Gotham Pro" pitchFamily="2" charset="0"/>
          <a:ea typeface="+mj-ea"/>
          <a:cs typeface="Gotham Pro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ADD9"/>
        </a:buClr>
        <a:buSzPct val="130000"/>
        <a:buFont typeface="Wingdings" pitchFamily="2" charset="2"/>
        <a:buChar char="§"/>
        <a:defRPr sz="2000" kern="1200">
          <a:solidFill>
            <a:srgbClr val="00498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63A4"/>
        </a:buClr>
        <a:buSzPct val="13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98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4232923" y="633247"/>
              <a:ext cx="1548319" cy="1548319"/>
            </a:xfrm>
            <a:prstGeom prst="rect">
              <a:avLst/>
            </a:prstGeom>
            <a:noFill/>
          </p:spPr>
        </p:pic>
        <p:pic>
          <p:nvPicPr>
            <p:cNvPr id="1034" name="Picture 10" descr="E:\РАБОТА\3 конгресс ВСП\2025\XVI Конгресс шаблон презентации\элементы презентации\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319737" cy="1620000"/>
            </a:xfrm>
            <a:prstGeom prst="rect">
              <a:avLst/>
            </a:prstGeom>
            <a:noFill/>
          </p:spPr>
        </p:pic>
        <p:pic>
          <p:nvPicPr>
            <p:cNvPr id="1035" name="Picture 11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 l="-834"/>
            <a:stretch>
              <a:fillRect/>
            </a:stretch>
          </p:blipFill>
          <p:spPr bwMode="auto">
            <a:xfrm>
              <a:off x="6746186" y="4698000"/>
              <a:ext cx="5444227" cy="2160000"/>
            </a:xfrm>
            <a:prstGeom prst="rect">
              <a:avLst/>
            </a:prstGeom>
            <a:noFill/>
          </p:spPr>
        </p:pic>
        <p:pic>
          <p:nvPicPr>
            <p:cNvPr id="1037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9490833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" y="5778000"/>
              <a:ext cx="5007082" cy="108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6571" y="2370533"/>
            <a:ext cx="8957271" cy="194664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1663A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МЕДИЦИНСКАЯ ПОМОЩЬ ПАЦИЕНТАМ С ОНКОГЕМАТОЛОГИЧЕСКИМИ ЗАБОЛЕВАНИЯМИ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4292889"/>
            <a:ext cx="8533289" cy="129614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Матвеева Лилия Федоровна</a:t>
            </a:r>
          </a:p>
          <a:p>
            <a:r>
              <a:rPr lang="ru-RU" sz="1800" dirty="0">
                <a:solidFill>
                  <a:srgbClr val="002060"/>
                </a:solidFill>
              </a:rPr>
              <a:t>Президент ВООГ «Содействие»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3233142" y="5517232"/>
            <a:ext cx="5724128" cy="4746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algn="ctr" defTabSz="685800">
              <a:buClr>
                <a:srgbClr val="35A5D6"/>
              </a:buClr>
            </a:pPr>
            <a:r>
              <a:rPr lang="ru-RU" sz="1600" dirty="0">
                <a:solidFill>
                  <a:srgbClr val="00ADD9"/>
                </a:solidFill>
                <a:ea typeface="+mj-ea"/>
              </a:rPr>
              <a:t>Москва, 20–25 ноября 2025</a:t>
            </a:r>
          </a:p>
          <a:p>
            <a:pPr algn="ctr" defTabSz="685800">
              <a:buClr>
                <a:srgbClr val="35A5D6"/>
              </a:buClr>
            </a:pPr>
            <a:r>
              <a:rPr lang="en-US" sz="1600" dirty="0">
                <a:solidFill>
                  <a:srgbClr val="00ADD9"/>
                </a:solidFill>
                <a:latin typeface="Gotham Pro Medium" pitchFamily="2" charset="0"/>
                <a:ea typeface="+mj-ea"/>
              </a:rPr>
              <a:t>https://congress-vsp.ru/xvi/</a:t>
            </a:r>
            <a:endParaRPr lang="ru-RU" sz="1600" dirty="0">
              <a:solidFill>
                <a:srgbClr val="00ADD9"/>
              </a:solidFill>
              <a:ea typeface="+mj-ea"/>
            </a:endParaRP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endParaRPr lang="ru-RU" sz="1200" dirty="0">
              <a:solidFill>
                <a:srgbClr val="41A8DC"/>
              </a:solidFill>
              <a:latin typeface="Gotham Pro Medium" pitchFamily="2" charset="0"/>
              <a:ea typeface="+mj-ea"/>
              <a:cs typeface="Gotham Pro Medium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E66D85E-1FF5-4B5C-9DA5-8436C1C26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56" y="1202812"/>
            <a:ext cx="2286258" cy="45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980942-3A75-42DF-9469-C5F8FC9CD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86" y="2222367"/>
            <a:ext cx="6978927" cy="4495941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5C8AAAD-2E43-462D-9B0A-EFE6A053E307}"/>
              </a:ext>
            </a:extLst>
          </p:cNvPr>
          <p:cNvSpPr/>
          <p:nvPr/>
        </p:nvSpPr>
        <p:spPr>
          <a:xfrm>
            <a:off x="1323466" y="1299465"/>
            <a:ext cx="9543480" cy="1440160"/>
          </a:xfrm>
          <a:prstGeom prst="roundRect">
            <a:avLst>
              <a:gd name="adj" fmla="val 3227"/>
            </a:avLst>
          </a:prstGeom>
          <a:solidFill>
            <a:schemeClr val="bg1">
              <a:alpha val="98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0550" y="0"/>
            <a:ext cx="11999863" cy="6858000"/>
            <a:chOff x="190550" y="0"/>
            <a:chExt cx="1199986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8802" y="65100"/>
            <a:ext cx="7272808" cy="1080000"/>
          </a:xfrm>
        </p:spPr>
        <p:txBody>
          <a:bodyPr>
            <a:noAutofit/>
          </a:bodyPr>
          <a:lstStyle/>
          <a:p>
            <a:r>
              <a:rPr lang="ru-RU" sz="2400" b="0" dirty="0">
                <a:solidFill>
                  <a:srgbClr val="1663A4"/>
                </a:solidFill>
                <a:latin typeface="Gotham Pro" pitchFamily="2" charset="0"/>
                <a:cs typeface="Gotham Pro" pitchFamily="2" charset="0"/>
              </a:rPr>
              <a:t>ВООГ «СОДЕЙСТВИЕ» СЕГОДНЯ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6694" y="1494515"/>
            <a:ext cx="9217024" cy="1050061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Миссия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-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овышение доступности медицинского и социального обслуживания, качества жизни граждан России страдающих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онкогематологическими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заболеваниями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3518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rPr>
              <a:t>congress-vsp.ru/xvi/</a:t>
            </a:r>
            <a:endParaRPr lang="ru-RU" sz="1300" dirty="0">
              <a:solidFill>
                <a:srgbClr val="114C7D"/>
              </a:solidFill>
              <a:latin typeface="Gotham Pro" pitchFamily="2" charset="0"/>
              <a:ea typeface="+mj-ea"/>
              <a:cs typeface="Gotham Pro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DA41A0E-8581-4C7A-B2AD-AC423576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51" y="360000"/>
            <a:ext cx="1635077" cy="3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одержимое 2">
            <a:extLst>
              <a:ext uri="{FF2B5EF4-FFF2-40B4-BE49-F238E27FC236}">
                <a16:creationId xmlns:a16="http://schemas.microsoft.com/office/drawing/2014/main" id="{A90C3390-8224-4997-B205-933BB8A5C6FB}"/>
              </a:ext>
            </a:extLst>
          </p:cNvPr>
          <p:cNvSpPr txBox="1">
            <a:spLocks/>
          </p:cNvSpPr>
          <p:nvPr/>
        </p:nvSpPr>
        <p:spPr>
          <a:xfrm>
            <a:off x="118542" y="3621388"/>
            <a:ext cx="5472608" cy="3900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ADD9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49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663A4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98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81 региональных отделений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Содержимое 2">
            <a:extLst>
              <a:ext uri="{FF2B5EF4-FFF2-40B4-BE49-F238E27FC236}">
                <a16:creationId xmlns:a16="http://schemas.microsoft.com/office/drawing/2014/main" id="{B4BE0C12-E5FE-49F8-913F-8568B44FACD6}"/>
              </a:ext>
            </a:extLst>
          </p:cNvPr>
          <p:cNvSpPr txBox="1">
            <a:spLocks/>
          </p:cNvSpPr>
          <p:nvPr/>
        </p:nvSpPr>
        <p:spPr>
          <a:xfrm>
            <a:off x="118542" y="4138250"/>
            <a:ext cx="4968552" cy="8614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ADD9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49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663A4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98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220" indent="0" algn="ctr">
              <a:buNone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(ОС при региональных органах здравоохранения и региональных отделениях Росздравнадзора, комиссии по НОК и пр.)</a:t>
            </a:r>
          </a:p>
        </p:txBody>
      </p:sp>
      <p:pic>
        <p:nvPicPr>
          <p:cNvPr id="21" name="Picture 2" descr="E:\РАБОТА\3 конгресс ВСП\2025\XVI Конгресс шаблон презентации\элементы презентации\02.png">
            <a:extLst>
              <a:ext uri="{FF2B5EF4-FFF2-40B4-BE49-F238E27FC236}">
                <a16:creationId xmlns:a16="http://schemas.microsoft.com/office/drawing/2014/main" id="{83F85543-9591-4D27-939D-E8B11EAC1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138000"/>
            <a:ext cx="1080263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5C8AAAD-2E43-462D-9B0A-EFE6A053E307}"/>
              </a:ext>
            </a:extLst>
          </p:cNvPr>
          <p:cNvSpPr/>
          <p:nvPr/>
        </p:nvSpPr>
        <p:spPr>
          <a:xfrm>
            <a:off x="1441084" y="1440001"/>
            <a:ext cx="9308244" cy="4077232"/>
          </a:xfrm>
          <a:prstGeom prst="roundRect">
            <a:avLst>
              <a:gd name="adj" fmla="val 3227"/>
            </a:avLst>
          </a:prstGeom>
          <a:solidFill>
            <a:schemeClr val="bg1">
              <a:alpha val="98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0550" y="0"/>
            <a:ext cx="11999863" cy="6858000"/>
            <a:chOff x="190550" y="0"/>
            <a:chExt cx="1199986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8802" y="65100"/>
            <a:ext cx="7272808" cy="1080000"/>
          </a:xfrm>
        </p:spPr>
        <p:txBody>
          <a:bodyPr>
            <a:noAutofit/>
          </a:bodyPr>
          <a:lstStyle/>
          <a:p>
            <a:r>
              <a:rPr lang="ru-RU" sz="2400" b="0" dirty="0">
                <a:solidFill>
                  <a:srgbClr val="1663A4"/>
                </a:solidFill>
                <a:latin typeface="Gotham Pro" pitchFamily="2" charset="0"/>
                <a:cs typeface="Gotham Pro" pitchFamily="2" charset="0"/>
              </a:rPr>
              <a:t>ПОТРЕБНОСТИ ПАЦИЕНТА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4258" y="1988840"/>
            <a:ext cx="6861897" cy="3230629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Своевременные диагностические мероприятия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Своевременное и эффективное лечение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Информация о заболевании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Благоприятный психологический климат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Знание своих прав и обязанностей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3518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rPr>
              <a:t>congress-vsp.ru/xvi/</a:t>
            </a:r>
            <a:endParaRPr lang="ru-RU" sz="1300" dirty="0">
              <a:solidFill>
                <a:srgbClr val="114C7D"/>
              </a:solidFill>
              <a:latin typeface="Gotham Pro" pitchFamily="2" charset="0"/>
              <a:ea typeface="+mj-ea"/>
              <a:cs typeface="Gotham Pro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DA41A0E-8581-4C7A-B2AD-AC423576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51" y="360000"/>
            <a:ext cx="1635077" cy="3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РАБОТА\3 конгресс ВСП\2025\XVI Конгресс шаблон презентации\элементы презентации\02.png">
            <a:extLst>
              <a:ext uri="{FF2B5EF4-FFF2-40B4-BE49-F238E27FC236}">
                <a16:creationId xmlns:a16="http://schemas.microsoft.com/office/drawing/2014/main" id="{CC6DF02A-9D03-4BC3-88AD-5677F7C0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38000"/>
            <a:ext cx="1080263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4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5C8AAAD-2E43-462D-9B0A-EFE6A053E307}"/>
              </a:ext>
            </a:extLst>
          </p:cNvPr>
          <p:cNvSpPr/>
          <p:nvPr/>
        </p:nvSpPr>
        <p:spPr>
          <a:xfrm>
            <a:off x="1564594" y="1422506"/>
            <a:ext cx="9308244" cy="2222518"/>
          </a:xfrm>
          <a:prstGeom prst="roundRect">
            <a:avLst>
              <a:gd name="adj" fmla="val 3227"/>
            </a:avLst>
          </a:prstGeom>
          <a:solidFill>
            <a:schemeClr val="bg1">
              <a:alpha val="98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0550" y="0"/>
            <a:ext cx="11999863" cy="6858000"/>
            <a:chOff x="190550" y="0"/>
            <a:chExt cx="1199986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258" y="251705"/>
            <a:ext cx="7272808" cy="1080000"/>
          </a:xfrm>
        </p:spPr>
        <p:txBody>
          <a:bodyPr>
            <a:noAutofit/>
          </a:bodyPr>
          <a:lstStyle/>
          <a:p>
            <a:r>
              <a:rPr lang="ru-RU" sz="2400" b="0" dirty="0">
                <a:solidFill>
                  <a:srgbClr val="1663A4"/>
                </a:solidFill>
                <a:latin typeface="Gotham Pro" pitchFamily="2" charset="0"/>
                <a:cs typeface="Gotham Pro" pitchFamily="2" charset="0"/>
              </a:rPr>
              <a:t>СВОЕВРЕМЕННЫЕ ДИАГНОСТИЧЕСКИЕ МЕРОПРИЯТИЯ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79006" y="1705673"/>
            <a:ext cx="7679420" cy="1656184"/>
          </a:xfrm>
        </p:spPr>
        <p:txBody>
          <a:bodyPr>
            <a:normAutofit/>
          </a:bodyPr>
          <a:lstStyle/>
          <a:p>
            <a:pPr marL="452120" indent="-342900"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Отсутствие единого подхода к организации и проведению</a:t>
            </a:r>
          </a:p>
          <a:p>
            <a:pPr marL="452120" indent="-342900">
              <a:spcBef>
                <a:spcPts val="0"/>
              </a:spcBef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2120" indent="-342900" eaLnBrk="1" hangingPunct="1"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Пассивность региональных органов здравоохранения и власти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3518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rPr>
              <a:t>congress-vsp.ru/xvi/</a:t>
            </a:r>
            <a:endParaRPr lang="ru-RU" sz="1300" dirty="0">
              <a:solidFill>
                <a:srgbClr val="114C7D"/>
              </a:solidFill>
              <a:latin typeface="Gotham Pro" pitchFamily="2" charset="0"/>
              <a:ea typeface="+mj-ea"/>
              <a:cs typeface="Gotham Pro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DA41A0E-8581-4C7A-B2AD-AC423576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51" y="360000"/>
            <a:ext cx="1635077" cy="3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РАБОТА\3 конгресс ВСП\2025\XVI Конгресс шаблон презентации\элементы презентации\02.png">
            <a:extLst>
              <a:ext uri="{FF2B5EF4-FFF2-40B4-BE49-F238E27FC236}">
                <a16:creationId xmlns:a16="http://schemas.microsoft.com/office/drawing/2014/main" id="{CC6DF02A-9D03-4BC3-88AD-5677F7C0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38000"/>
            <a:ext cx="1080263" cy="720000"/>
          </a:xfrm>
          <a:prstGeom prst="rect">
            <a:avLst/>
          </a:prstGeom>
          <a:noFill/>
        </p:spPr>
      </p:pic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94BAA938-D67F-4674-9EA7-E865FA6B417B}"/>
              </a:ext>
            </a:extLst>
          </p:cNvPr>
          <p:cNvSpPr txBox="1">
            <a:spLocks/>
          </p:cNvSpPr>
          <p:nvPr/>
        </p:nvSpPr>
        <p:spPr>
          <a:xfrm>
            <a:off x="2144430" y="5004292"/>
            <a:ext cx="7901553" cy="11432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ADD9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49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663A4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98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220" indent="0" algn="ctr" eaLnBrk="1" hangingPunct="1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Низкая доступность как при постановке диагноза, так и при мониторинге эффективности терапии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0AB9BE83-0A79-4414-A812-BF215ECAA461}"/>
              </a:ext>
            </a:extLst>
          </p:cNvPr>
          <p:cNvSpPr/>
          <p:nvPr/>
        </p:nvSpPr>
        <p:spPr>
          <a:xfrm>
            <a:off x="5911918" y="4060085"/>
            <a:ext cx="366577" cy="648520"/>
          </a:xfrm>
          <a:prstGeom prst="down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27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5C8AAAD-2E43-462D-9B0A-EFE6A053E307}"/>
              </a:ext>
            </a:extLst>
          </p:cNvPr>
          <p:cNvSpPr/>
          <p:nvPr/>
        </p:nvSpPr>
        <p:spPr>
          <a:xfrm>
            <a:off x="766615" y="1330651"/>
            <a:ext cx="10590554" cy="3491801"/>
          </a:xfrm>
          <a:prstGeom prst="roundRect">
            <a:avLst>
              <a:gd name="adj" fmla="val 3227"/>
            </a:avLst>
          </a:prstGeom>
          <a:solidFill>
            <a:schemeClr val="bg1">
              <a:alpha val="98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0550" y="0"/>
            <a:ext cx="11999863" cy="6858000"/>
            <a:chOff x="190550" y="0"/>
            <a:chExt cx="1199986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258" y="251705"/>
            <a:ext cx="7272808" cy="1080000"/>
          </a:xfrm>
        </p:spPr>
        <p:txBody>
          <a:bodyPr>
            <a:noAutofit/>
          </a:bodyPr>
          <a:lstStyle/>
          <a:p>
            <a:r>
              <a:rPr lang="ru-RU" sz="2400" b="0" dirty="0">
                <a:solidFill>
                  <a:srgbClr val="1663A4"/>
                </a:solidFill>
                <a:latin typeface="Gotham Pro" pitchFamily="2" charset="0"/>
                <a:cs typeface="Gotham Pro" pitchFamily="2" charset="0"/>
              </a:rPr>
              <a:t>СВОЕВРЕМЕННЫЕ ДИАГНОСТИЧЕСКИЕ МЕРОПРИЯТИЯ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8919" y="1487203"/>
            <a:ext cx="9792575" cy="3236127"/>
          </a:xfrm>
        </p:spPr>
        <p:txBody>
          <a:bodyPr>
            <a:normAutofit fontScale="85000" lnSpcReduction="20000"/>
          </a:bodyPr>
          <a:lstStyle/>
          <a:p>
            <a:pPr marL="45212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ru-RU" kern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Затягивание процесса принятия обновленных клинических рекомендаций, разночтение в вопросе применения</a:t>
            </a:r>
            <a:endParaRPr lang="ru-RU" kern="9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212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kern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Ограничительные перечни</a:t>
            </a:r>
          </a:p>
          <a:p>
            <a:pPr marL="45212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altLang="ru-RU" kern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Дефицит финансирования государственных программ</a:t>
            </a:r>
            <a:endParaRPr lang="ru-RU" kern="9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212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kern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Дефицит региональных бюджетов</a:t>
            </a:r>
            <a:endParaRPr lang="ru-RU" kern="9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212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kern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Отсутствие актуальной нормативной базы, регламентирующей деятельность гематологической службы </a:t>
            </a:r>
            <a:r>
              <a:rPr lang="ru-RU" kern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→</a:t>
            </a:r>
            <a:r>
              <a:rPr lang="ru-RU" kern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пассивность главных региональных специалистов гематологов</a:t>
            </a:r>
          </a:p>
          <a:p>
            <a:pPr marL="452120" indent="-342900">
              <a:lnSpc>
                <a:spcPct val="150000"/>
              </a:lnSpc>
              <a:spcBef>
                <a:spcPct val="0"/>
              </a:spcBef>
              <a:defRPr/>
            </a:pPr>
            <a:r>
              <a:rPr lang="ru-RU" kern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Отсутствие регистров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3518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rPr>
              <a:t>congress-vsp.ru/xvi/</a:t>
            </a:r>
            <a:endParaRPr lang="ru-RU" sz="1300" dirty="0">
              <a:solidFill>
                <a:srgbClr val="114C7D"/>
              </a:solidFill>
              <a:latin typeface="Gotham Pro" pitchFamily="2" charset="0"/>
              <a:ea typeface="+mj-ea"/>
              <a:cs typeface="Gotham Pro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DA41A0E-8581-4C7A-B2AD-AC423576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51" y="360000"/>
            <a:ext cx="1635077" cy="3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РАБОТА\3 конгресс ВСП\2025\XVI Конгресс шаблон презентации\элементы презентации\02.png">
            <a:extLst>
              <a:ext uri="{FF2B5EF4-FFF2-40B4-BE49-F238E27FC236}">
                <a16:creationId xmlns:a16="http://schemas.microsoft.com/office/drawing/2014/main" id="{CC6DF02A-9D03-4BC3-88AD-5677F7C0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38000"/>
            <a:ext cx="1080263" cy="720000"/>
          </a:xfrm>
          <a:prstGeom prst="rect">
            <a:avLst/>
          </a:prstGeom>
          <a:noFill/>
        </p:spPr>
      </p:pic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94BAA938-D67F-4674-9EA7-E865FA6B417B}"/>
              </a:ext>
            </a:extLst>
          </p:cNvPr>
          <p:cNvSpPr txBox="1">
            <a:spLocks/>
          </p:cNvSpPr>
          <p:nvPr/>
        </p:nvSpPr>
        <p:spPr>
          <a:xfrm>
            <a:off x="1372869" y="5781968"/>
            <a:ext cx="9207360" cy="712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ADD9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49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663A4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98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220" indent="0" algn="ctr" eaLnBrk="1" hangingPunct="1">
              <a:spcBef>
                <a:spcPts val="0"/>
              </a:spcBef>
              <a:buNone/>
              <a:defRPr/>
            </a:pP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Низкая доступность инновационной </a:t>
            </a:r>
            <a:r>
              <a:rPr lang="ru-RU" altLang="ru-RU" sz="24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таргетной</a:t>
            </a:r>
            <a:r>
              <a:rPr lang="ru-RU" altLang="ru-RU" sz="2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терапии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0AB9BE83-0A79-4414-A812-BF215ECAA461}"/>
              </a:ext>
            </a:extLst>
          </p:cNvPr>
          <p:cNvSpPr/>
          <p:nvPr/>
        </p:nvSpPr>
        <p:spPr>
          <a:xfrm>
            <a:off x="5793261" y="5084736"/>
            <a:ext cx="366577" cy="648520"/>
          </a:xfrm>
          <a:prstGeom prst="down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5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5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90550" y="18864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9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470413" y="0"/>
              <a:ext cx="720000" cy="720000"/>
            </a:xfrm>
            <a:prstGeom prst="rect">
              <a:avLst/>
            </a:prstGeom>
            <a:noFill/>
          </p:spPr>
        </p:pic>
        <p:pic>
          <p:nvPicPr>
            <p:cNvPr id="2050" name="Picture 2" descr="E:\РАБОТА\3 конгресс ВСП\2025\XVI Конгресс шаблон презентации\элементы презентации\0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138000"/>
              <a:ext cx="1080263" cy="720000"/>
            </a:xfrm>
            <a:prstGeom prst="rect">
              <a:avLst/>
            </a:prstGeom>
            <a:noFill/>
          </p:spPr>
        </p:pic>
        <p:pic>
          <p:nvPicPr>
            <p:cNvPr id="2051" name="Picture 3" descr="E:\РАБОТА\3 конгресс ВСП\2025\XVI Конгресс шаблон презентации\элементы презентации\0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68837" y="6498000"/>
              <a:ext cx="721576" cy="360000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112" y="1316576"/>
            <a:ext cx="7509984" cy="1080000"/>
          </a:xfrm>
        </p:spPr>
        <p:txBody>
          <a:bodyPr>
            <a:noAutofit/>
          </a:bodyPr>
          <a:lstStyle/>
          <a:p>
            <a:pPr algn="l"/>
            <a:r>
              <a:rPr lang="ru-RU" sz="2400" b="0" dirty="0">
                <a:solidFill>
                  <a:srgbClr val="1663A4"/>
                </a:solidFill>
                <a:latin typeface="Gotham Pro" pitchFamily="2" charset="0"/>
                <a:cs typeface="Gotham Pro" pitchFamily="2" charset="0"/>
              </a:rPr>
              <a:t>ВСЕРОССИЙСКИЙ ОПРОС – АНКЕТИРОВАНИЕ ПАЦИЕНТОВ С ОНКОГЕМАТОЛОГИЧЕСКИМИ ЗАБОЛЕВАНИЯМИ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61793" y="1112662"/>
            <a:ext cx="5147651" cy="1079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0" i="1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(к</a:t>
            </a:r>
            <a:r>
              <a:rPr lang="ru-RU" altLang="ru-RU" sz="2400" b="0" i="1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оличество участников – </a:t>
            </a:r>
            <a:r>
              <a:rPr lang="ru-RU" altLang="ru-RU" sz="2400" i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1467</a:t>
            </a:r>
            <a:r>
              <a:rPr lang="ru-RU" altLang="ru-RU" sz="2400" b="0" i="1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, 87 регионов РФ (март - август </a:t>
            </a:r>
            <a:r>
              <a:rPr lang="en-US" altLang="ru-RU" sz="2400" b="0" i="1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202</a:t>
            </a:r>
            <a:r>
              <a:rPr lang="ru-RU" altLang="en-US" sz="2400" b="0" i="1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5</a:t>
            </a:r>
            <a:r>
              <a:rPr lang="ru-RU" altLang="ru-RU" sz="2400" b="0" i="1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г.))</a:t>
            </a:r>
            <a:endParaRPr lang="ru-RU" sz="24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505E8AA-4CF3-42DD-A828-77C9D4AD9919}"/>
              </a:ext>
            </a:extLst>
          </p:cNvPr>
          <p:cNvSpPr/>
          <p:nvPr/>
        </p:nvSpPr>
        <p:spPr>
          <a:xfrm>
            <a:off x="8903518" y="6550406"/>
            <a:ext cx="223224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Clr>
                <a:srgbClr val="35A5D6"/>
              </a:buClr>
            </a:pPr>
            <a:r>
              <a:rPr lang="en-US" sz="1300" dirty="0">
                <a:solidFill>
                  <a:srgbClr val="114C7D"/>
                </a:solidFill>
                <a:latin typeface="Gotham Pro" pitchFamily="2" charset="0"/>
                <a:ea typeface="+mj-ea"/>
                <a:cs typeface="Gotham Pro" pitchFamily="2" charset="0"/>
              </a:rPr>
              <a:t>congress-vsp.ru/xvi/</a:t>
            </a:r>
            <a:endParaRPr lang="ru-RU" sz="1300" dirty="0">
              <a:solidFill>
                <a:srgbClr val="114C7D"/>
              </a:solidFill>
              <a:latin typeface="Gotham Pro" pitchFamily="2" charset="0"/>
              <a:ea typeface="+mj-ea"/>
              <a:cs typeface="Gotham Pro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5F53F5-071E-425C-AA9D-7B8F305E2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51" y="360000"/>
            <a:ext cx="1635077" cy="3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4CA47A93-F144-4704-A72A-466DE555471C}"/>
              </a:ext>
            </a:extLst>
          </p:cNvPr>
          <p:cNvSpPr/>
          <p:nvPr/>
        </p:nvSpPr>
        <p:spPr>
          <a:xfrm>
            <a:off x="566112" y="2774605"/>
            <a:ext cx="10590554" cy="3723395"/>
          </a:xfrm>
          <a:prstGeom prst="roundRect">
            <a:avLst>
              <a:gd name="adj" fmla="val 3227"/>
            </a:avLst>
          </a:prstGeom>
          <a:solidFill>
            <a:schemeClr val="bg1">
              <a:alpha val="98000"/>
            </a:schemeClr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одержимое 2">
            <a:extLst>
              <a:ext uri="{FF2B5EF4-FFF2-40B4-BE49-F238E27FC236}">
                <a16:creationId xmlns:a16="http://schemas.microsoft.com/office/drawing/2014/main" id="{A94DF84D-CB37-4F3D-992C-C89FFB10DEFA}"/>
              </a:ext>
            </a:extLst>
          </p:cNvPr>
          <p:cNvSpPr txBox="1">
            <a:spLocks/>
          </p:cNvSpPr>
          <p:nvPr/>
        </p:nvSpPr>
        <p:spPr>
          <a:xfrm>
            <a:off x="998416" y="2931157"/>
            <a:ext cx="9993334" cy="32361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ADD9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498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663A4"/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98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Трудности планового посещения лечащего врача-гематолога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(онколога) –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39%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(54,7)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Оплачивают проведение лабораторных и дополнительных исследований, назначенных врачом –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48%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(60)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Испытывают трудности в получении лекарственных препаратов бесплатно –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23%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54)</a:t>
            </a:r>
            <a:endParaRPr lang="ru-RU" alt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Удовлетворены уровнем медицинской помощи  –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30,4%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(26)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16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8000"/>
            <a:chOff x="0" y="0"/>
            <a:chExt cx="12190413" cy="6858000"/>
          </a:xfrm>
        </p:grpSpPr>
        <p:pic>
          <p:nvPicPr>
            <p:cNvPr id="1026" name="Picture 2" descr="E:\РАБОТА\3 конгресс ВСП\2025\XVI Конгресс шаблон презентации\элементы презентации\06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126654" y="1484784"/>
              <a:ext cx="1620001" cy="1620001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8831510" y="6309320"/>
              <a:ext cx="3014206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>
                <a:lnSpc>
                  <a:spcPct val="90000"/>
                </a:lnSpc>
                <a:spcBef>
                  <a:spcPts val="750"/>
                </a:spcBef>
                <a:buClr>
                  <a:srgbClr val="35A5D6"/>
                </a:buClr>
              </a:pPr>
              <a:r>
                <a:rPr lang="en-US" dirty="0">
                  <a:solidFill>
                    <a:srgbClr val="114C7D"/>
                  </a:solidFill>
                  <a:latin typeface="Gotham Pro" pitchFamily="2" charset="0"/>
                  <a:cs typeface="Gotham Pro" pitchFamily="2" charset="0"/>
                </a:rPr>
                <a:t>congress-vsp.ru/xvi/</a:t>
              </a:r>
              <a:endParaRPr lang="ru-RU" dirty="0">
                <a:solidFill>
                  <a:srgbClr val="114C7D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pic>
          <p:nvPicPr>
            <p:cNvPr id="8" name="Picture 13" descr="E:\РАБОТА\3 конгресс ВСП\2025\XVI Конгресс шаблон презентации\элементы презентации\0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1079579" y="-1079578"/>
              <a:ext cx="1620000" cy="3779157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5\XVI Конгресс шаблон презентации\элементы презентации\0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4698000"/>
              <a:ext cx="5399214" cy="2160000"/>
            </a:xfrm>
            <a:prstGeom prst="rect">
              <a:avLst/>
            </a:prstGeom>
            <a:noFill/>
          </p:spPr>
        </p:pic>
        <p:pic>
          <p:nvPicPr>
            <p:cNvPr id="1028" name="Picture 4" descr="E:\РАБОТА\3 конгресс ВСП\2025\XVI Конгресс шаблон презентации\элементы презентации\01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110413" y="0"/>
              <a:ext cx="1080000" cy="1080000"/>
            </a:xfrm>
            <a:prstGeom prst="rect">
              <a:avLst/>
            </a:prstGeom>
            <a:noFill/>
          </p:spPr>
        </p:pic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695733" y="2358008"/>
            <a:ext cx="8149983" cy="1143000"/>
          </a:xfrm>
        </p:spPr>
        <p:txBody>
          <a:bodyPr>
            <a:normAutofit/>
          </a:bodyPr>
          <a:lstStyle/>
          <a:p>
            <a:pPr algn="l"/>
            <a:r>
              <a:rPr lang="ru-RU" sz="4000" b="0" dirty="0">
                <a:solidFill>
                  <a:srgbClr val="00ADD9"/>
                </a:solidFill>
                <a:latin typeface="Gotham Pro Medium" pitchFamily="2" charset="0"/>
                <a:cs typeface="Gotham Pro Medium" pitchFamily="2" charset="0"/>
              </a:rPr>
              <a:t>БЛАГОДАРЮ ЗА ВНИМАНИЕ!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DAFF96A-D28C-4E41-84F8-7E65E410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1" y="3344439"/>
            <a:ext cx="2546715" cy="5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282</Words>
  <Application>Microsoft Office PowerPoint</Application>
  <PresentationFormat>Произвольный</PresentationFormat>
  <Paragraphs>47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Gotham Pro Medium</vt:lpstr>
      <vt:lpstr>Gotham Pro</vt:lpstr>
      <vt:lpstr>Century Gothic</vt:lpstr>
      <vt:lpstr>Arial</vt:lpstr>
      <vt:lpstr>Calibri</vt:lpstr>
      <vt:lpstr>Wingdings</vt:lpstr>
      <vt:lpstr>Тема Office</vt:lpstr>
      <vt:lpstr>МЕДИЦИНСКАЯ ПОМОЩЬ ПАЦИЕНТАМ С ОНКОГЕМАТОЛОГИЧЕСКИМИ ЗАБОЛЕВАНИЯМИ</vt:lpstr>
      <vt:lpstr>ВООГ «СОДЕЙСТВИЕ» СЕГОДНЯ</vt:lpstr>
      <vt:lpstr>ПОТРЕБНОСТИ ПАЦИЕНТА</vt:lpstr>
      <vt:lpstr>СВОЕВРЕМЕННЫЕ ДИАГНОСТИЧЕСКИЕ МЕРОПРИЯТИЯ</vt:lpstr>
      <vt:lpstr>СВОЕВРЕМЕННЫЕ ДИАГНОСТИЧЕСКИЕ МЕРОПРИЯТИЯ</vt:lpstr>
      <vt:lpstr>ВСЕРОССИЙСКИЙ ОПРОС – АНКЕТИРОВАНИЕ ПАЦИЕНТОВ С ОНКОГЕМАТОЛОГИЧЕСКИМИ ЗАБОЛЕВАНИЯМИ 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Николай Солодовников</cp:lastModifiedBy>
  <cp:revision>27</cp:revision>
  <dcterms:created xsi:type="dcterms:W3CDTF">2025-11-05T16:43:17Z</dcterms:created>
  <dcterms:modified xsi:type="dcterms:W3CDTF">2025-11-19T08:46:06Z</dcterms:modified>
</cp:coreProperties>
</file>