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3"/>
  </p:notesMasterIdLst>
  <p:sldIdLst>
    <p:sldId id="260" r:id="rId2"/>
    <p:sldId id="316" r:id="rId3"/>
    <p:sldId id="311" r:id="rId4"/>
    <p:sldId id="2147373705" r:id="rId5"/>
    <p:sldId id="2147373706" r:id="rId6"/>
    <p:sldId id="2147373715" r:id="rId7"/>
    <p:sldId id="2147373716" r:id="rId8"/>
    <p:sldId id="2147373717" r:id="rId9"/>
    <p:sldId id="2147373707" r:id="rId10"/>
    <p:sldId id="2147373708" r:id="rId11"/>
    <p:sldId id="2147373719" r:id="rId12"/>
    <p:sldId id="2147373711" r:id="rId13"/>
    <p:sldId id="2147373712" r:id="rId14"/>
    <p:sldId id="2147373709" r:id="rId15"/>
    <p:sldId id="2147373718" r:id="rId16"/>
    <p:sldId id="2147373710" r:id="rId17"/>
    <p:sldId id="2147373720" r:id="rId18"/>
    <p:sldId id="2147373721" r:id="rId19"/>
    <p:sldId id="2147373714" r:id="rId20"/>
    <p:sldId id="314" r:id="rId21"/>
    <p:sldId id="263" r:id="rId2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DD9"/>
    <a:srgbClr val="1663A4"/>
    <a:srgbClr val="0070BA"/>
    <a:srgbClr val="000CBA"/>
    <a:srgbClr val="1E29A1"/>
    <a:srgbClr val="2B5D95"/>
    <a:srgbClr val="FFFFFF"/>
    <a:srgbClr val="FF0066"/>
    <a:srgbClr val="224B78"/>
    <a:srgbClr val="306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63" autoAdjust="0"/>
    <p:restoredTop sz="86441" autoAdjust="0"/>
  </p:normalViewPr>
  <p:slideViewPr>
    <p:cSldViewPr>
      <p:cViewPr varScale="1">
        <p:scale>
          <a:sx n="103" d="100"/>
          <a:sy n="103" d="100"/>
        </p:scale>
        <p:origin x="486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44429-981D-460F-9465-8A917AE19331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A9BCE6-DDF5-4102-A55F-F6CEC83301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3281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9BCE6-DDF5-4102-A55F-F6CEC833010E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481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9BCE6-DDF5-4102-A55F-F6CEC833010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A9BCE6-DDF5-4102-A55F-F6CEC833010E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39" name="Google Shape;39;p3"/>
          <p:cNvSpPr/>
          <p:nvPr/>
        </p:nvSpPr>
        <p:spPr>
          <a:xfrm>
            <a:off x="2630450" y="630150"/>
            <a:ext cx="3883200" cy="38832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40" name="Google Shape;40;p3"/>
          <p:cNvSpPr/>
          <p:nvPr/>
        </p:nvSpPr>
        <p:spPr>
          <a:xfrm>
            <a:off x="5430350" y="228600"/>
            <a:ext cx="1388100" cy="13881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41" name="Google Shape;41;p3"/>
          <p:cNvSpPr/>
          <p:nvPr/>
        </p:nvSpPr>
        <p:spPr>
          <a:xfrm>
            <a:off x="5908250" y="4660825"/>
            <a:ext cx="605400" cy="6054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42" name="Google Shape;42;p3"/>
          <p:cNvSpPr/>
          <p:nvPr/>
        </p:nvSpPr>
        <p:spPr>
          <a:xfrm>
            <a:off x="2706650" y="3872629"/>
            <a:ext cx="1097700" cy="10977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43" name="Google Shape;43;p3"/>
          <p:cNvSpPr/>
          <p:nvPr/>
        </p:nvSpPr>
        <p:spPr>
          <a:xfrm>
            <a:off x="2081694" y="771271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44" name="Google Shape;44;p3"/>
          <p:cNvSpPr/>
          <p:nvPr/>
        </p:nvSpPr>
        <p:spPr>
          <a:xfrm>
            <a:off x="6513651" y="1616690"/>
            <a:ext cx="413400" cy="413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45" name="Google Shape;45;p3"/>
          <p:cNvSpPr/>
          <p:nvPr/>
        </p:nvSpPr>
        <p:spPr>
          <a:xfrm>
            <a:off x="2420476" y="3612044"/>
            <a:ext cx="336900" cy="336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46" name="Google Shape;46;p3"/>
          <p:cNvSpPr/>
          <p:nvPr/>
        </p:nvSpPr>
        <p:spPr>
          <a:xfrm>
            <a:off x="2362484" y="1670133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47" name="Google Shape;47;p3"/>
          <p:cNvSpPr/>
          <p:nvPr/>
        </p:nvSpPr>
        <p:spPr>
          <a:xfrm>
            <a:off x="6818461" y="1338692"/>
            <a:ext cx="93900" cy="939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48" name="Google Shape;48;p3"/>
          <p:cNvSpPr/>
          <p:nvPr/>
        </p:nvSpPr>
        <p:spPr>
          <a:xfrm>
            <a:off x="6163989" y="4374525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49" name="Google Shape;49;p3"/>
          <p:cNvSpPr/>
          <p:nvPr/>
        </p:nvSpPr>
        <p:spPr>
          <a:xfrm>
            <a:off x="2300612" y="990191"/>
            <a:ext cx="336767" cy="336767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grpSp>
        <p:nvGrpSpPr>
          <p:cNvPr id="50" name="Google Shape;50;p3"/>
          <p:cNvGrpSpPr/>
          <p:nvPr/>
        </p:nvGrpSpPr>
        <p:grpSpPr>
          <a:xfrm>
            <a:off x="3001076" y="4182124"/>
            <a:ext cx="508851" cy="478711"/>
            <a:chOff x="5972700" y="2330200"/>
            <a:chExt cx="411625" cy="387275"/>
          </a:xfrm>
        </p:grpSpPr>
        <p:sp>
          <p:nvSpPr>
            <p:cNvPr id="51" name="Google Shape;51;p3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52" name="Google Shape;52;p3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53" name="Google Shape;53;p3"/>
          <p:cNvGrpSpPr/>
          <p:nvPr/>
        </p:nvGrpSpPr>
        <p:grpSpPr>
          <a:xfrm>
            <a:off x="5861769" y="506560"/>
            <a:ext cx="524975" cy="832145"/>
            <a:chOff x="6718575" y="2318625"/>
            <a:chExt cx="256950" cy="407375"/>
          </a:xfrm>
        </p:grpSpPr>
        <p:sp>
          <p:nvSpPr>
            <p:cNvPr id="54" name="Google Shape;54;p3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55" name="Google Shape;55;p3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56" name="Google Shape;56;p3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57" name="Google Shape;57;p3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58" name="Google Shape;58;p3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59" name="Google Shape;59;p3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60" name="Google Shape;60;p3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</a:endParaRPr>
            </a:p>
          </p:txBody>
        </p:sp>
        <p:sp>
          <p:nvSpPr>
            <p:cNvPr id="61" name="Google Shape;61;p3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</a:endParaRPr>
            </a:p>
          </p:txBody>
        </p:sp>
      </p:grpSp>
      <p:sp>
        <p:nvSpPr>
          <p:cNvPr id="62" name="Google Shape;62;p3"/>
          <p:cNvSpPr/>
          <p:nvPr/>
        </p:nvSpPr>
        <p:spPr>
          <a:xfrm>
            <a:off x="2757247" y="861970"/>
            <a:ext cx="300900" cy="3009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63" name="Google Shape;63;p3"/>
          <p:cNvSpPr/>
          <p:nvPr/>
        </p:nvSpPr>
        <p:spPr>
          <a:xfrm>
            <a:off x="3509928" y="4757335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64" name="Google Shape;64;p3"/>
          <p:cNvSpPr/>
          <p:nvPr/>
        </p:nvSpPr>
        <p:spPr>
          <a:xfrm>
            <a:off x="5494851" y="4374527"/>
            <a:ext cx="413400" cy="413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65" name="Google Shape;65;p3"/>
          <p:cNvSpPr txBox="1">
            <a:spLocks noGrp="1"/>
          </p:cNvSpPr>
          <p:nvPr>
            <p:ph type="ctrTitle"/>
          </p:nvPr>
        </p:nvSpPr>
        <p:spPr>
          <a:xfrm>
            <a:off x="2886100" y="1888150"/>
            <a:ext cx="3371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None/>
              <a:defRPr sz="3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6" name="Google Shape;66;p3"/>
          <p:cNvSpPr txBox="1">
            <a:spLocks noGrp="1"/>
          </p:cNvSpPr>
          <p:nvPr>
            <p:ph type="subTitle" idx="1"/>
          </p:nvPr>
        </p:nvSpPr>
        <p:spPr>
          <a:xfrm>
            <a:off x="2886100" y="2916252"/>
            <a:ext cx="3371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None/>
              <a:defRPr>
                <a:solidFill>
                  <a:schemeClr val="accent2"/>
                </a:solidFill>
              </a:defRPr>
            </a:lvl1pPr>
            <a:lvl2pPr lvl="1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2pPr>
            <a:lvl3pPr lvl="2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3pPr>
            <a:lvl4pPr lvl="3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4pPr>
            <a:lvl5pPr lvl="4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5pPr>
            <a:lvl6pPr lvl="5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6pPr>
            <a:lvl7pPr lvl="6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7pPr>
            <a:lvl8pPr lvl="7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8pPr>
            <a:lvl9pPr lvl="8" algn="ctr" rtl="0">
              <a:spcBef>
                <a:spcPts val="1000"/>
              </a:spcBef>
              <a:spcAft>
                <a:spcPts val="100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06140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5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99" name="Google Shape;99;p5"/>
          <p:cNvSpPr/>
          <p:nvPr/>
        </p:nvSpPr>
        <p:spPr>
          <a:xfrm>
            <a:off x="-167025" y="559475"/>
            <a:ext cx="2630400" cy="263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00" name="Google Shape;100;p5"/>
          <p:cNvSpPr/>
          <p:nvPr/>
        </p:nvSpPr>
        <p:spPr>
          <a:xfrm>
            <a:off x="1812100" y="27140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01" name="Google Shape;101;p5"/>
          <p:cNvSpPr/>
          <p:nvPr/>
        </p:nvSpPr>
        <p:spPr>
          <a:xfrm>
            <a:off x="1704597" y="-129655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02" name="Google Shape;102;p5"/>
          <p:cNvSpPr/>
          <p:nvPr/>
        </p:nvSpPr>
        <p:spPr>
          <a:xfrm>
            <a:off x="228600" y="2887250"/>
            <a:ext cx="605400" cy="605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03" name="Google Shape;103;p5"/>
          <p:cNvSpPr/>
          <p:nvPr/>
        </p:nvSpPr>
        <p:spPr>
          <a:xfrm>
            <a:off x="1522903" y="3162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04" name="Google Shape;104;p5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05" name="Google Shape;105;p5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06" name="Google Shape;106;p5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07" name="Google Shape;107;p5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08" name="Google Shape;108;p5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09" name="Google Shape;109;p5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10" name="Google Shape;110;p5"/>
          <p:cNvSpPr/>
          <p:nvPr/>
        </p:nvSpPr>
        <p:spPr>
          <a:xfrm>
            <a:off x="91939" y="288725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111" name="Google Shape;111;p5"/>
          <p:cNvSpPr/>
          <p:nvPr/>
        </p:nvSpPr>
        <p:spPr>
          <a:xfrm>
            <a:off x="8726412" y="3200066"/>
            <a:ext cx="336767" cy="336767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grpSp>
        <p:nvGrpSpPr>
          <p:cNvPr id="112" name="Google Shape;112;p5"/>
          <p:cNvGrpSpPr/>
          <p:nvPr/>
        </p:nvGrpSpPr>
        <p:grpSpPr>
          <a:xfrm>
            <a:off x="8142376" y="4477574"/>
            <a:ext cx="508851" cy="478711"/>
            <a:chOff x="5972700" y="2330200"/>
            <a:chExt cx="411625" cy="387275"/>
          </a:xfrm>
        </p:grpSpPr>
        <p:sp>
          <p:nvSpPr>
            <p:cNvPr id="113" name="Google Shape;113;p5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4" name="Google Shape;114;p5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115" name="Google Shape;115;p5"/>
          <p:cNvGrpSpPr/>
          <p:nvPr/>
        </p:nvGrpSpPr>
        <p:grpSpPr>
          <a:xfrm>
            <a:off x="2139871" y="482540"/>
            <a:ext cx="398658" cy="631920"/>
            <a:chOff x="6718575" y="2318625"/>
            <a:chExt cx="256950" cy="407375"/>
          </a:xfrm>
        </p:grpSpPr>
        <p:sp>
          <p:nvSpPr>
            <p:cNvPr id="116" name="Google Shape;116;p5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7" name="Google Shape;117;p5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8" name="Google Shape;118;p5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19" name="Google Shape;119;p5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0" name="Google Shape;120;p5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1" name="Google Shape;121;p5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2" name="Google Shape;122;p5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123" name="Google Shape;123;p5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sp>
        <p:nvSpPr>
          <p:cNvPr id="124" name="Google Shape;124;p5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5"/>
          <p:cNvSpPr txBox="1">
            <a:spLocks noGrp="1"/>
          </p:cNvSpPr>
          <p:nvPr>
            <p:ph type="body" idx="1"/>
          </p:nvPr>
        </p:nvSpPr>
        <p:spPr>
          <a:xfrm>
            <a:off x="2901875" y="1033400"/>
            <a:ext cx="5292300" cy="326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189" lvl="0" indent="-355591">
              <a:spcBef>
                <a:spcPts val="600"/>
              </a:spcBef>
              <a:spcAft>
                <a:spcPts val="0"/>
              </a:spcAft>
              <a:buSzPts val="2000"/>
              <a:buChar char="○"/>
              <a:defRPr/>
            </a:lvl1pPr>
            <a:lvl2pPr marL="914378" lvl="1" indent="-355591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2pPr>
            <a:lvl3pPr marL="1371566" lvl="2" indent="-355591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3pPr>
            <a:lvl4pPr marL="1828754" lvl="3" indent="-355591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4pPr>
            <a:lvl5pPr marL="2285943" lvl="4" indent="-355591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5pPr>
            <a:lvl6pPr marL="2743132" lvl="5" indent="-355591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6pPr>
            <a:lvl7pPr marL="3200320" lvl="6" indent="-355591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7pPr>
            <a:lvl8pPr marL="3657509" lvl="7" indent="-355591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8pPr>
            <a:lvl9pPr marL="4114697" lvl="8" indent="-355591">
              <a:spcBef>
                <a:spcPts val="1000"/>
              </a:spcBef>
              <a:spcAft>
                <a:spcPts val="1000"/>
              </a:spcAft>
              <a:buSzPts val="2000"/>
              <a:buChar char="◦"/>
              <a:defRPr/>
            </a:lvl9pPr>
          </a:lstStyle>
          <a:p>
            <a:endParaRPr/>
          </a:p>
        </p:txBody>
      </p:sp>
      <p:sp>
        <p:nvSpPr>
          <p:cNvPr id="126" name="Google Shape;126;p5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67908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4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69" name="Google Shape;69;p4"/>
          <p:cNvSpPr/>
          <p:nvPr/>
        </p:nvSpPr>
        <p:spPr>
          <a:xfrm>
            <a:off x="3811800" y="-194800"/>
            <a:ext cx="1520400" cy="152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70" name="Google Shape;70;p4"/>
          <p:cNvSpPr/>
          <p:nvPr/>
        </p:nvSpPr>
        <p:spPr>
          <a:xfrm>
            <a:off x="4982150" y="734775"/>
            <a:ext cx="774600" cy="774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71" name="Google Shape;71;p4"/>
          <p:cNvSpPr/>
          <p:nvPr/>
        </p:nvSpPr>
        <p:spPr>
          <a:xfrm>
            <a:off x="3469949" y="810973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72" name="Google Shape;72;p4"/>
          <p:cNvSpPr/>
          <p:nvPr/>
        </p:nvSpPr>
        <p:spPr>
          <a:xfrm>
            <a:off x="3109875" y="154418"/>
            <a:ext cx="508800" cy="5088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73" name="Google Shape;73;p4"/>
          <p:cNvSpPr/>
          <p:nvPr/>
        </p:nvSpPr>
        <p:spPr>
          <a:xfrm>
            <a:off x="5395528" y="-85690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74" name="Google Shape;74;p4"/>
          <p:cNvSpPr/>
          <p:nvPr/>
        </p:nvSpPr>
        <p:spPr>
          <a:xfrm>
            <a:off x="-140400" y="3784204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75" name="Google Shape;75;p4"/>
          <p:cNvSpPr/>
          <p:nvPr/>
        </p:nvSpPr>
        <p:spPr>
          <a:xfrm>
            <a:off x="8079301" y="4416226"/>
            <a:ext cx="879300" cy="8793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76" name="Google Shape;76;p4"/>
          <p:cNvSpPr/>
          <p:nvPr/>
        </p:nvSpPr>
        <p:spPr>
          <a:xfrm>
            <a:off x="407150" y="4701449"/>
            <a:ext cx="336900" cy="3369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77" name="Google Shape;77;p4"/>
          <p:cNvSpPr/>
          <p:nvPr/>
        </p:nvSpPr>
        <p:spPr>
          <a:xfrm>
            <a:off x="8896576" y="4123321"/>
            <a:ext cx="292800" cy="2928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78" name="Google Shape;78;p4"/>
          <p:cNvSpPr/>
          <p:nvPr/>
        </p:nvSpPr>
        <p:spPr>
          <a:xfrm>
            <a:off x="7800547" y="4653308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79" name="Google Shape;79;p4"/>
          <p:cNvSpPr/>
          <p:nvPr/>
        </p:nvSpPr>
        <p:spPr>
          <a:xfrm>
            <a:off x="8471997" y="4203227"/>
            <a:ext cx="93900" cy="939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80" name="Google Shape;80;p4"/>
          <p:cNvSpPr/>
          <p:nvPr/>
        </p:nvSpPr>
        <p:spPr>
          <a:xfrm>
            <a:off x="528659" y="3509275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sp>
        <p:nvSpPr>
          <p:cNvPr id="81" name="Google Shape;81;p4"/>
          <p:cNvSpPr/>
          <p:nvPr/>
        </p:nvSpPr>
        <p:spPr>
          <a:xfrm>
            <a:off x="8327788" y="4664713"/>
            <a:ext cx="382244" cy="382244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  <p:grpSp>
        <p:nvGrpSpPr>
          <p:cNvPr id="82" name="Google Shape;82;p4"/>
          <p:cNvGrpSpPr/>
          <p:nvPr/>
        </p:nvGrpSpPr>
        <p:grpSpPr>
          <a:xfrm>
            <a:off x="154025" y="4093699"/>
            <a:ext cx="508851" cy="478711"/>
            <a:chOff x="5972700" y="2330200"/>
            <a:chExt cx="411625" cy="387275"/>
          </a:xfrm>
        </p:grpSpPr>
        <p:sp>
          <p:nvSpPr>
            <p:cNvPr id="83" name="Google Shape;83;p4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4" name="Google Shape;84;p4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grpSp>
        <p:nvGrpSpPr>
          <p:cNvPr id="85" name="Google Shape;85;p4"/>
          <p:cNvGrpSpPr/>
          <p:nvPr/>
        </p:nvGrpSpPr>
        <p:grpSpPr>
          <a:xfrm>
            <a:off x="5222963" y="889723"/>
            <a:ext cx="292923" cy="464285"/>
            <a:chOff x="6718575" y="2318625"/>
            <a:chExt cx="256950" cy="407375"/>
          </a:xfrm>
        </p:grpSpPr>
        <p:sp>
          <p:nvSpPr>
            <p:cNvPr id="86" name="Google Shape;86;p4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7" name="Google Shape;87;p4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8" name="Google Shape;88;p4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89" name="Google Shape;89;p4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0" name="Google Shape;90;p4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1" name="Google Shape;91;p4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2" name="Google Shape;92;p4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  <p:sp>
          <p:nvSpPr>
            <p:cNvPr id="93" name="Google Shape;93;p4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/>
            </a:p>
          </p:txBody>
        </p:sp>
      </p:grpSp>
      <p:sp>
        <p:nvSpPr>
          <p:cNvPr id="94" name="Google Shape;94;p4"/>
          <p:cNvSpPr txBox="1">
            <a:spLocks noGrp="1"/>
          </p:cNvSpPr>
          <p:nvPr>
            <p:ph type="body" idx="1"/>
          </p:nvPr>
        </p:nvSpPr>
        <p:spPr>
          <a:xfrm>
            <a:off x="1242275" y="1704600"/>
            <a:ext cx="66597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189" lvl="0" indent="-419090" algn="ctr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○"/>
              <a:defRPr sz="3000" i="1"/>
            </a:lvl1pPr>
            <a:lvl2pPr marL="914378" lvl="1" indent="-419090" algn="ctr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Char char="◦"/>
              <a:defRPr sz="3000" i="1"/>
            </a:lvl2pPr>
            <a:lvl3pPr marL="1371566" lvl="2" indent="-419090" algn="ctr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000"/>
              <a:buChar char="◦"/>
              <a:defRPr sz="3000" i="1"/>
            </a:lvl3pPr>
            <a:lvl4pPr marL="1828754" lvl="3" indent="-419090" algn="ctr" rtl="0">
              <a:spcBef>
                <a:spcPts val="1000"/>
              </a:spcBef>
              <a:spcAft>
                <a:spcPts val="0"/>
              </a:spcAft>
              <a:buSzPts val="3000"/>
              <a:buChar char="◦"/>
              <a:defRPr sz="3000" i="1"/>
            </a:lvl4pPr>
            <a:lvl5pPr marL="2285943" lvl="4" indent="-419090" algn="ctr" rtl="0">
              <a:spcBef>
                <a:spcPts val="1000"/>
              </a:spcBef>
              <a:spcAft>
                <a:spcPts val="0"/>
              </a:spcAft>
              <a:buSzPts val="3000"/>
              <a:buChar char="◦"/>
              <a:defRPr sz="3000" i="1"/>
            </a:lvl5pPr>
            <a:lvl6pPr marL="2743132" lvl="5" indent="-419090" algn="ctr" rtl="0">
              <a:spcBef>
                <a:spcPts val="1000"/>
              </a:spcBef>
              <a:spcAft>
                <a:spcPts val="0"/>
              </a:spcAft>
              <a:buSzPts val="3000"/>
              <a:buChar char="◦"/>
              <a:defRPr sz="3000" i="1"/>
            </a:lvl6pPr>
            <a:lvl7pPr marL="3200320" lvl="6" indent="-419090" algn="ctr" rtl="0">
              <a:spcBef>
                <a:spcPts val="1000"/>
              </a:spcBef>
              <a:spcAft>
                <a:spcPts val="0"/>
              </a:spcAft>
              <a:buSzPts val="3000"/>
              <a:buChar char="◦"/>
              <a:defRPr sz="3000" i="1"/>
            </a:lvl7pPr>
            <a:lvl8pPr marL="3657509" lvl="7" indent="-419090" algn="ctr" rtl="0">
              <a:spcBef>
                <a:spcPts val="1000"/>
              </a:spcBef>
              <a:spcAft>
                <a:spcPts val="0"/>
              </a:spcAft>
              <a:buSzPts val="3000"/>
              <a:buChar char="◦"/>
              <a:defRPr sz="3000" i="1"/>
            </a:lvl8pPr>
            <a:lvl9pPr marL="4114697" lvl="8" indent="-419090" algn="ctr">
              <a:spcBef>
                <a:spcPts val="1000"/>
              </a:spcBef>
              <a:spcAft>
                <a:spcPts val="1000"/>
              </a:spcAft>
              <a:buSzPts val="3000"/>
              <a:buChar char="◦"/>
              <a:defRPr sz="3000" i="1"/>
            </a:lvl9pPr>
          </a:lstStyle>
          <a:p>
            <a:endParaRPr/>
          </a:p>
        </p:txBody>
      </p:sp>
      <p:sp>
        <p:nvSpPr>
          <p:cNvPr id="95" name="Google Shape;95;p4"/>
          <p:cNvSpPr txBox="1"/>
          <p:nvPr/>
        </p:nvSpPr>
        <p:spPr>
          <a:xfrm>
            <a:off x="3593400" y="8930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 b="1">
                <a:solidFill>
                  <a:srgbClr val="FFFFFF"/>
                </a:solidFill>
              </a:rPr>
              <a:t>“</a:t>
            </a:r>
            <a:endParaRPr sz="9600" b="1">
              <a:solidFill>
                <a:srgbClr val="FFFFFF"/>
              </a:solidFill>
            </a:endParaRPr>
          </a:p>
        </p:txBody>
      </p:sp>
      <p:sp>
        <p:nvSpPr>
          <p:cNvPr id="96" name="Google Shape;96;p4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553296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66386-EE37-45FB-9ABA-88399FBC201B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66386-EE37-45FB-9ABA-88399FBC201B}" type="datetimeFigureOut">
              <a:rPr lang="ru-RU" smtClean="0"/>
              <a:pPr/>
              <a:t>25.11.2022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D263D-5D03-4CFC-837C-EE3DA46A6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E412FAB5-BA62-E94E-8A9B-8D4FAB6B6CA3}"/>
              </a:ext>
            </a:extLst>
          </p:cNvPr>
          <p:cNvSpPr txBox="1">
            <a:spLocks/>
          </p:cNvSpPr>
          <p:nvPr/>
        </p:nvSpPr>
        <p:spPr>
          <a:xfrm>
            <a:off x="589529" y="1779662"/>
            <a:ext cx="8568000" cy="1368152"/>
          </a:xfrm>
          <a:prstGeom prst="rect">
            <a:avLst/>
          </a:prstGeom>
          <a:solidFill>
            <a:srgbClr val="00ADD9"/>
          </a:solidFill>
        </p:spPr>
        <p:txBody>
          <a:bodyPr vert="horz" lIns="68580" tIns="34290" rIns="68580" bIns="34290" rtlCol="0" anchor="ctr">
            <a:noAutofit/>
          </a:bodyPr>
          <a:lstStyle/>
          <a:p>
            <a:pPr marL="177800" defTabSz="685800">
              <a:lnSpc>
                <a:spcPct val="90000"/>
              </a:lnSpc>
              <a:spcBef>
                <a:spcPct val="0"/>
              </a:spcBef>
            </a:pPr>
            <a:r>
              <a:rPr lang="ru-RU" sz="26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Запускаем полезные привычки в жизнь 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5CA61B07-BDAC-8E40-A78F-CF9E4CB8763B}"/>
              </a:ext>
            </a:extLst>
          </p:cNvPr>
          <p:cNvSpPr txBox="1">
            <a:spLocks/>
          </p:cNvSpPr>
          <p:nvPr/>
        </p:nvSpPr>
        <p:spPr>
          <a:xfrm>
            <a:off x="2915816" y="4545350"/>
            <a:ext cx="5724128" cy="47467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defTabSz="685800">
              <a:buClr>
                <a:srgbClr val="35A5D6"/>
              </a:buClr>
            </a:pPr>
            <a:r>
              <a:rPr lang="ru-RU" sz="1300" b="1" dirty="0">
                <a:solidFill>
                  <a:srgbClr val="1663A4"/>
                </a:solidFill>
                <a:ea typeface="+mj-ea"/>
                <a:cs typeface="+mj-cs"/>
              </a:rPr>
              <a:t>Москва, 2</a:t>
            </a:r>
            <a:r>
              <a:rPr lang="en-US" sz="1300" b="1" dirty="0">
                <a:solidFill>
                  <a:srgbClr val="1663A4"/>
                </a:solidFill>
                <a:ea typeface="+mj-ea"/>
                <a:cs typeface="+mj-cs"/>
              </a:rPr>
              <a:t>3</a:t>
            </a:r>
            <a:r>
              <a:rPr lang="ru-RU" sz="1300" b="1" dirty="0">
                <a:solidFill>
                  <a:srgbClr val="1663A4"/>
                </a:solidFill>
                <a:ea typeface="+mj-ea"/>
                <a:cs typeface="+mj-cs"/>
              </a:rPr>
              <a:t> – 2</a:t>
            </a:r>
            <a:r>
              <a:rPr lang="en-US" sz="1300" b="1" dirty="0">
                <a:solidFill>
                  <a:srgbClr val="1663A4"/>
                </a:solidFill>
                <a:ea typeface="+mj-ea"/>
                <a:cs typeface="+mj-cs"/>
              </a:rPr>
              <a:t>7</a:t>
            </a:r>
            <a:r>
              <a:rPr lang="ru-RU" sz="1300" b="1" dirty="0">
                <a:solidFill>
                  <a:srgbClr val="1663A4"/>
                </a:solidFill>
                <a:ea typeface="+mj-ea"/>
                <a:cs typeface="+mj-cs"/>
              </a:rPr>
              <a:t> ноября 202</a:t>
            </a:r>
            <a:r>
              <a:rPr lang="en-US" sz="1300" b="1" dirty="0">
                <a:solidFill>
                  <a:srgbClr val="1663A4"/>
                </a:solidFill>
                <a:ea typeface="+mj-ea"/>
                <a:cs typeface="+mj-cs"/>
              </a:rPr>
              <a:t>2</a:t>
            </a:r>
            <a:endParaRPr lang="ru-RU" sz="1300" b="1" dirty="0">
              <a:solidFill>
                <a:srgbClr val="1663A4"/>
              </a:solidFill>
              <a:ea typeface="+mj-ea"/>
              <a:cs typeface="+mj-cs"/>
            </a:endParaRPr>
          </a:p>
          <a:p>
            <a:pPr defTabSz="685800">
              <a:buClr>
                <a:srgbClr val="35A5D6"/>
              </a:buClr>
            </a:pPr>
            <a:r>
              <a:rPr lang="en-US" sz="1300" b="1" dirty="0">
                <a:solidFill>
                  <a:srgbClr val="1663A4"/>
                </a:solidFill>
                <a:ea typeface="+mj-ea"/>
                <a:cs typeface="+mj-cs"/>
              </a:rPr>
              <a:t>https://congress-vsp.ru/xiii/</a:t>
            </a:r>
            <a:endParaRPr lang="ru-RU" sz="1300" b="1" dirty="0">
              <a:solidFill>
                <a:srgbClr val="1663A4"/>
              </a:solidFill>
              <a:ea typeface="+mj-ea"/>
              <a:cs typeface="+mj-cs"/>
            </a:endParaRPr>
          </a:p>
          <a:p>
            <a:pPr algn="ctr" defTabSz="685800">
              <a:lnSpc>
                <a:spcPct val="90000"/>
              </a:lnSpc>
              <a:spcBef>
                <a:spcPts val="750"/>
              </a:spcBef>
              <a:buClr>
                <a:srgbClr val="35A5D6"/>
              </a:buClr>
            </a:pPr>
            <a:endParaRPr lang="ru-RU" sz="1200" dirty="0">
              <a:solidFill>
                <a:srgbClr val="1E29A1"/>
              </a:solidFill>
              <a:ea typeface="+mj-ea"/>
              <a:cs typeface="+mj-cs"/>
            </a:endParaRPr>
          </a:p>
        </p:txBody>
      </p:sp>
      <p:pic>
        <p:nvPicPr>
          <p:cNvPr id="1027" name="Picture 3" descr="E:\РАБОТА\3 конгресс ВСП\2022\презентации\кубики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481"/>
            <a:ext cx="5256583" cy="1264283"/>
          </a:xfrm>
          <a:prstGeom prst="rect">
            <a:avLst/>
          </a:prstGeom>
          <a:noFill/>
        </p:spPr>
      </p:pic>
      <p:sp>
        <p:nvSpPr>
          <p:cNvPr id="11" name="Subtitle 2">
            <a:extLst>
              <a:ext uri="{FF2B5EF4-FFF2-40B4-BE49-F238E27FC236}">
                <a16:creationId xmlns:a16="http://schemas.microsoft.com/office/drawing/2014/main" id="{5CA61B07-BDAC-8E40-A78F-CF9E4CB8763B}"/>
              </a:ext>
            </a:extLst>
          </p:cNvPr>
          <p:cNvSpPr txBox="1">
            <a:spLocks/>
          </p:cNvSpPr>
          <p:nvPr/>
        </p:nvSpPr>
        <p:spPr>
          <a:xfrm>
            <a:off x="2915816" y="3435846"/>
            <a:ext cx="5724128" cy="79208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defTabSz="685800">
              <a:buClr>
                <a:srgbClr val="35A5D6"/>
              </a:buClr>
            </a:pPr>
            <a:r>
              <a:rPr lang="ru-RU" b="1" dirty="0">
                <a:solidFill>
                  <a:srgbClr val="1663A4"/>
                </a:solidFill>
                <a:ea typeface="+mj-ea"/>
                <a:cs typeface="+mj-cs"/>
              </a:rPr>
              <a:t>Анпилогова Мария</a:t>
            </a:r>
          </a:p>
          <a:p>
            <a:pPr defTabSz="685800">
              <a:buClr>
                <a:srgbClr val="35A5D6"/>
              </a:buClr>
            </a:pPr>
            <a:r>
              <a:rPr lang="en-US" sz="1300" dirty="0">
                <a:solidFill>
                  <a:srgbClr val="1663A4"/>
                </a:solidFill>
                <a:ea typeface="+mj-ea"/>
                <a:cs typeface="+mj-cs"/>
              </a:rPr>
              <a:t>HR</a:t>
            </a:r>
            <a:r>
              <a:rPr lang="ru-RU" sz="1300" dirty="0">
                <a:solidFill>
                  <a:srgbClr val="1663A4"/>
                </a:solidFill>
                <a:ea typeface="+mj-ea"/>
                <a:cs typeface="+mj-cs"/>
              </a:rPr>
              <a:t>-эксперт, консультант по карьерному и личностному развитию</a:t>
            </a:r>
            <a:endParaRPr lang="ru-RU" sz="1300" dirty="0">
              <a:solidFill>
                <a:srgbClr val="1663A4"/>
              </a:solidFill>
            </a:endParaRPr>
          </a:p>
          <a:p>
            <a:pPr defTabSz="685800">
              <a:lnSpc>
                <a:spcPct val="90000"/>
              </a:lnSpc>
              <a:spcBef>
                <a:spcPts val="750"/>
              </a:spcBef>
              <a:buClr>
                <a:srgbClr val="35A5D6"/>
              </a:buClr>
            </a:pPr>
            <a:endParaRPr lang="ru-RU" sz="1600" dirty="0">
              <a:solidFill>
                <a:srgbClr val="1663A4"/>
              </a:solidFill>
              <a:ea typeface="+mj-ea"/>
              <a:cs typeface="+mj-cs"/>
            </a:endParaRPr>
          </a:p>
        </p:txBody>
      </p:sp>
      <p:pic>
        <p:nvPicPr>
          <p:cNvPr id="15" name="Picture 5" descr="E:\РАБОТА\3 конгресс ВСП\2022\Фир.стиль\лого+бланк\png\ru_logo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05511" y="8437"/>
            <a:ext cx="1120987" cy="112315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917305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D43BF6-7B8C-4472-27F3-EC39496B9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latin typeface="Century Gothic" panose="020B0502020202020204" pitchFamily="34" charset="0"/>
              </a:rPr>
              <a:t>Триггер для привычки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CEF77B-46C1-6B5E-F20C-164B7D60C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46608" y="760889"/>
            <a:ext cx="6123905" cy="3267300"/>
          </a:xfrm>
        </p:spPr>
        <p:txBody>
          <a:bodyPr/>
          <a:lstStyle/>
          <a:p>
            <a:pPr marL="101598" indent="0">
              <a:buNone/>
            </a:pPr>
            <a:r>
              <a:rPr lang="ru-RU" sz="1800" dirty="0">
                <a:solidFill>
                  <a:srgbClr val="000000"/>
                </a:solidFill>
              </a:rPr>
              <a:t>Триггеры — это внешние импульсы, которые определяют наши реакции и поведение. </a:t>
            </a:r>
          </a:p>
          <a:p>
            <a:pPr marL="101598" indent="0">
              <a:buNone/>
            </a:pPr>
            <a:r>
              <a:rPr lang="ru-RU" sz="1350" dirty="0">
                <a:solidFill>
                  <a:srgbClr val="000000"/>
                </a:solidFill>
              </a:rPr>
              <a:t>Магазин – запах хлеба – покупка булочек</a:t>
            </a:r>
          </a:p>
          <a:p>
            <a:pPr marL="101598" indent="0">
              <a:buNone/>
            </a:pPr>
            <a:r>
              <a:rPr lang="ru-RU" sz="1800" dirty="0">
                <a:solidFill>
                  <a:srgbClr val="000000"/>
                </a:solidFill>
              </a:rPr>
              <a:t>Какие еще триггеры знаете?</a:t>
            </a:r>
          </a:p>
          <a:p>
            <a:pPr>
              <a:buFont typeface="+mj-lt"/>
              <a:buAutoNum type="arabicPeriod"/>
            </a:pPr>
            <a:r>
              <a:rPr lang="ru-RU" sz="1800" dirty="0">
                <a:solidFill>
                  <a:srgbClr val="000000"/>
                </a:solidFill>
              </a:rPr>
              <a:t>Сообщения о скидках в любимом магазине</a:t>
            </a:r>
          </a:p>
          <a:p>
            <a:pPr>
              <a:buFont typeface="+mj-lt"/>
              <a:buAutoNum type="arabicPeriod"/>
            </a:pPr>
            <a:r>
              <a:rPr lang="ru-RU" sz="1800" dirty="0">
                <a:solidFill>
                  <a:srgbClr val="000000"/>
                </a:solidFill>
              </a:rPr>
              <a:t>Звук уведомления о сообщении в мессенджере</a:t>
            </a:r>
          </a:p>
          <a:p>
            <a:pPr>
              <a:buFont typeface="+mj-lt"/>
              <a:buAutoNum type="arabicPeriod"/>
            </a:pPr>
            <a:r>
              <a:rPr lang="ru-RU" sz="1800" dirty="0">
                <a:solidFill>
                  <a:srgbClr val="000000"/>
                </a:solidFill>
              </a:rPr>
              <a:t>Телефонный звонок</a:t>
            </a:r>
          </a:p>
          <a:p>
            <a:pPr>
              <a:buFont typeface="+mj-lt"/>
              <a:buAutoNum type="arabicPeriod"/>
            </a:pPr>
            <a:r>
              <a:rPr lang="ru-RU" sz="1800" dirty="0">
                <a:solidFill>
                  <a:srgbClr val="000000"/>
                </a:solidFill>
              </a:rPr>
              <a:t>Картинки с котиками</a:t>
            </a:r>
          </a:p>
          <a:p>
            <a:pPr>
              <a:buFont typeface="+mj-lt"/>
              <a:buAutoNum type="arabicPeriod"/>
            </a:pPr>
            <a:r>
              <a:rPr lang="ru-RU" sz="1800" dirty="0">
                <a:solidFill>
                  <a:srgbClr val="000000"/>
                </a:solidFill>
              </a:rPr>
              <a:t>Похвала от значимого человека</a:t>
            </a:r>
          </a:p>
          <a:p>
            <a:endParaRPr lang="ru-RU" sz="1800" dirty="0">
              <a:solidFill>
                <a:srgbClr val="00000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C3F11D0-FABA-FDFB-E1BF-62E3AAF032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420" y="4258984"/>
            <a:ext cx="2178844" cy="65008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27DB8DB-1E02-1980-3CF0-538B0CA283D3}"/>
              </a:ext>
            </a:extLst>
          </p:cNvPr>
          <p:cNvSpPr txBox="1"/>
          <p:nvPr/>
        </p:nvSpPr>
        <p:spPr>
          <a:xfrm>
            <a:off x="144075" y="4866501"/>
            <a:ext cx="368013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dirty="0"/>
              <a:t>По материалам Галины Иевлевой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430823-ADF5-3487-0BC3-320D6F7071E2}"/>
              </a:ext>
            </a:extLst>
          </p:cNvPr>
          <p:cNvSpPr txBox="1"/>
          <p:nvPr/>
        </p:nvSpPr>
        <p:spPr>
          <a:xfrm>
            <a:off x="2788494" y="3989375"/>
            <a:ext cx="559993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00ADD9"/>
                </a:solidFill>
              </a:rPr>
              <a:t>На какой триггер всегда реагируете?</a:t>
            </a:r>
          </a:p>
        </p:txBody>
      </p:sp>
    </p:spTree>
    <p:extLst>
      <p:ext uri="{BB962C8B-B14F-4D97-AF65-F5344CB8AC3E}">
        <p14:creationId xmlns:p14="http://schemas.microsoft.com/office/powerpoint/2010/main" val="4121206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D43BF6-7B8C-4472-27F3-EC39496B9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latin typeface="Century Gothic" panose="020B0502020202020204" pitchFamily="34" charset="0"/>
              </a:rPr>
              <a:t>Триггер для привычки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CEF77B-46C1-6B5E-F20C-164B7D60C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27784" y="584576"/>
            <a:ext cx="6123905" cy="3267300"/>
          </a:xfrm>
        </p:spPr>
        <p:txBody>
          <a:bodyPr/>
          <a:lstStyle/>
          <a:p>
            <a:pPr marL="101598" indent="0">
              <a:buNone/>
            </a:pPr>
            <a:r>
              <a:rPr lang="ru-RU" sz="1800" dirty="0">
                <a:solidFill>
                  <a:srgbClr val="000000"/>
                </a:solidFill>
              </a:rPr>
              <a:t>Триггер — это событие, запускающее цепь привычки. </a:t>
            </a:r>
          </a:p>
          <a:p>
            <a:pPr marL="101598" indent="0">
              <a:buNone/>
            </a:pPr>
            <a:r>
              <a:rPr lang="ru-RU" sz="1800" dirty="0">
                <a:solidFill>
                  <a:srgbClr val="000000"/>
                </a:solidFill>
              </a:rPr>
              <a:t>От выбора триггера зависит превратится ваша привычка в простой инструмент достижения цели или в очередное разочарование.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</a:t>
            </a:r>
            <a: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мысль о том, что нужно помыть посуду"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"поставить будильник на время, когда я буду мыть посуду"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"решение вписать мытье посуды в план </a:t>
            </a: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день «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 встаю из-за стола, складываю посуду в раковину "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1598" indent="0">
              <a:buNone/>
            </a:pPr>
            <a:endParaRPr lang="ru-RU" sz="1800" dirty="0">
              <a:solidFill>
                <a:srgbClr val="00000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C3F11D0-FABA-FDFB-E1BF-62E3AAF032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420" y="4258984"/>
            <a:ext cx="2178844" cy="65008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27DB8DB-1E02-1980-3CF0-538B0CA283D3}"/>
              </a:ext>
            </a:extLst>
          </p:cNvPr>
          <p:cNvSpPr txBox="1"/>
          <p:nvPr/>
        </p:nvSpPr>
        <p:spPr>
          <a:xfrm>
            <a:off x="144075" y="4866501"/>
            <a:ext cx="368013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dirty="0"/>
              <a:t>По материалам Галины Иевлевой</a:t>
            </a:r>
          </a:p>
        </p:txBody>
      </p:sp>
      <p:sp>
        <p:nvSpPr>
          <p:cNvPr id="4" name="Знак умножения 3">
            <a:extLst>
              <a:ext uri="{FF2B5EF4-FFF2-40B4-BE49-F238E27FC236}">
                <a16:creationId xmlns:a16="http://schemas.microsoft.com/office/drawing/2014/main" id="{84AAFF30-E460-1953-FEE2-EDAAE7998B7F}"/>
              </a:ext>
            </a:extLst>
          </p:cNvPr>
          <p:cNvSpPr/>
          <p:nvPr/>
        </p:nvSpPr>
        <p:spPr>
          <a:xfrm>
            <a:off x="3203848" y="1995686"/>
            <a:ext cx="360040" cy="360040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Знак умножения 6">
            <a:extLst>
              <a:ext uri="{FF2B5EF4-FFF2-40B4-BE49-F238E27FC236}">
                <a16:creationId xmlns:a16="http://schemas.microsoft.com/office/drawing/2014/main" id="{F09214D9-A505-0B41-C539-7AB0FFC817C9}"/>
              </a:ext>
            </a:extLst>
          </p:cNvPr>
          <p:cNvSpPr/>
          <p:nvPr/>
        </p:nvSpPr>
        <p:spPr>
          <a:xfrm>
            <a:off x="3203848" y="2322978"/>
            <a:ext cx="360040" cy="360040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нак умножения 7">
            <a:extLst>
              <a:ext uri="{FF2B5EF4-FFF2-40B4-BE49-F238E27FC236}">
                <a16:creationId xmlns:a16="http://schemas.microsoft.com/office/drawing/2014/main" id="{EE90B5FE-87DB-89A4-622A-96DE0E0E3FA2}"/>
              </a:ext>
            </a:extLst>
          </p:cNvPr>
          <p:cNvSpPr/>
          <p:nvPr/>
        </p:nvSpPr>
        <p:spPr>
          <a:xfrm>
            <a:off x="3203848" y="2667561"/>
            <a:ext cx="360040" cy="360040"/>
          </a:xfrm>
          <a:prstGeom prst="mathMultiply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805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D43BF6-7B8C-4472-27F3-EC39496B9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latin typeface="Century Gothic" panose="020B0502020202020204" pitchFamily="34" charset="0"/>
              </a:rPr>
              <a:t>Триггер для привычки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CEF77B-46C1-6B5E-F20C-164B7D60C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27784" y="584576"/>
            <a:ext cx="6123905" cy="3267300"/>
          </a:xfrm>
        </p:spPr>
        <p:txBody>
          <a:bodyPr/>
          <a:lstStyle/>
          <a:p>
            <a:pPr marL="101598" indent="0">
              <a:buNone/>
            </a:pPr>
            <a:r>
              <a:rPr lang="ru-RU" sz="1800" dirty="0">
                <a:solidFill>
                  <a:srgbClr val="000000"/>
                </a:solidFill>
              </a:rPr>
              <a:t>Триггер — это событие, запускающее цепь привычки. </a:t>
            </a:r>
          </a:p>
          <a:p>
            <a:pPr marL="101598" indent="0">
              <a:buNone/>
            </a:pPr>
            <a:r>
              <a:rPr lang="ru-RU" sz="1800" dirty="0">
                <a:solidFill>
                  <a:srgbClr val="000000"/>
                </a:solidFill>
              </a:rPr>
              <a:t>При правильном выборе всех составных частей реакция на это событие будет активировать нейронную цепь, соответствующую внедряемой привычке.</a:t>
            </a:r>
          </a:p>
          <a:p>
            <a:pPr marL="101598" indent="0">
              <a:buNone/>
            </a:pPr>
            <a:r>
              <a:rPr lang="ru-RU" sz="1800" dirty="0">
                <a:solidFill>
                  <a:srgbClr val="000000"/>
                </a:solidFill>
              </a:rPr>
              <a:t>Идеальный триггер: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внешнее событие </a:t>
            </a:r>
          </a:p>
          <a:p>
            <a:endParaRPr lang="ru-RU" sz="1800" dirty="0">
              <a:solidFill>
                <a:srgbClr val="000000"/>
              </a:solidFill>
            </a:endParaRPr>
          </a:p>
          <a:p>
            <a:r>
              <a:rPr lang="ru-RU" sz="1800" dirty="0">
                <a:solidFill>
                  <a:srgbClr val="000000"/>
                </a:solidFill>
              </a:rPr>
              <a:t>сформировавшийся </a:t>
            </a:r>
          </a:p>
          <a:p>
            <a:pPr marL="101598" indent="0">
              <a:buNone/>
            </a:pPr>
            <a:r>
              <a:rPr lang="ru-RU" sz="1800" dirty="0">
                <a:solidFill>
                  <a:srgbClr val="000000"/>
                </a:solidFill>
              </a:rPr>
              <a:t>автоматизм </a:t>
            </a:r>
          </a:p>
          <a:p>
            <a:pPr marL="101598" indent="0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101598" indent="0">
              <a:buNone/>
            </a:pPr>
            <a:r>
              <a:rPr lang="ru-RU" sz="1800" dirty="0">
                <a:solidFill>
                  <a:srgbClr val="000000"/>
                </a:solidFill>
              </a:rPr>
              <a:t>Между триггером и привычкой не должно быть никаких других действий.</a:t>
            </a:r>
          </a:p>
          <a:p>
            <a:pPr marL="101598" indent="0">
              <a:buNone/>
            </a:pPr>
            <a:endParaRPr lang="ru-RU" sz="1800" dirty="0">
              <a:solidFill>
                <a:srgbClr val="00000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C3F11D0-FABA-FDFB-E1BF-62E3AAF032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420" y="4258984"/>
            <a:ext cx="2178844" cy="65008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27DB8DB-1E02-1980-3CF0-538B0CA283D3}"/>
              </a:ext>
            </a:extLst>
          </p:cNvPr>
          <p:cNvSpPr txBox="1"/>
          <p:nvPr/>
        </p:nvSpPr>
        <p:spPr>
          <a:xfrm>
            <a:off x="144075" y="4866501"/>
            <a:ext cx="368013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dirty="0"/>
              <a:t>По материалам Галины Иевлевой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55F3C1-6547-3137-568A-F067741C71E1}"/>
              </a:ext>
            </a:extLst>
          </p:cNvPr>
          <p:cNvSpPr txBox="1"/>
          <p:nvPr/>
        </p:nvSpPr>
        <p:spPr>
          <a:xfrm>
            <a:off x="5580112" y="2218226"/>
            <a:ext cx="3297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Желание повысить </a:t>
            </a:r>
            <a:r>
              <a:rPr lang="ru-RU" sz="1200" dirty="0" err="1"/>
              <a:t>физ.активность</a:t>
            </a:r>
            <a:r>
              <a:rPr lang="ru-RU" sz="1200" dirty="0"/>
              <a:t> – зазвонил телефон – взяла в руку – ответила – встала – хожу по комнате и говорю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B8F4F48-DD48-B405-4AE0-3EDEE109975D}"/>
              </a:ext>
            </a:extLst>
          </p:cNvPr>
          <p:cNvSpPr txBox="1"/>
          <p:nvPr/>
        </p:nvSpPr>
        <p:spPr>
          <a:xfrm>
            <a:off x="5580112" y="3035051"/>
            <a:ext cx="30780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/>
              <a:t>Желание использовать </a:t>
            </a:r>
            <a:r>
              <a:rPr lang="ru-RU" sz="1200" dirty="0" err="1"/>
              <a:t>уходовую</a:t>
            </a:r>
            <a:r>
              <a:rPr lang="ru-RU" sz="1200" dirty="0"/>
              <a:t> косметику – умываюсь – вытираю лицо – </a:t>
            </a:r>
          </a:p>
          <a:p>
            <a:r>
              <a:rPr lang="ru-RU" sz="1200" dirty="0"/>
              <a:t>вешаю полотенце – беру крем</a:t>
            </a:r>
          </a:p>
        </p:txBody>
      </p: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D79CF264-A1A7-A3F2-94D5-A224CDA065AC}"/>
              </a:ext>
            </a:extLst>
          </p:cNvPr>
          <p:cNvCxnSpPr/>
          <p:nvPr/>
        </p:nvCxnSpPr>
        <p:spPr>
          <a:xfrm>
            <a:off x="7236296" y="2643758"/>
            <a:ext cx="684000" cy="0"/>
          </a:xfrm>
          <a:prstGeom prst="line">
            <a:avLst/>
          </a:prstGeom>
          <a:ln w="38100">
            <a:solidFill>
              <a:srgbClr val="00AD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083BEFF9-36FA-F872-F1AB-ADE3436D79EE}"/>
              </a:ext>
            </a:extLst>
          </p:cNvPr>
          <p:cNvCxnSpPr>
            <a:cxnSpLocks/>
          </p:cNvCxnSpPr>
          <p:nvPr/>
        </p:nvCxnSpPr>
        <p:spPr>
          <a:xfrm>
            <a:off x="5652120" y="3651870"/>
            <a:ext cx="1188000" cy="0"/>
          </a:xfrm>
          <a:prstGeom prst="line">
            <a:avLst/>
          </a:prstGeom>
          <a:ln w="38100">
            <a:solidFill>
              <a:srgbClr val="00AD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D21D4C4-3D37-009C-7A5F-321B0796B07C}"/>
              </a:ext>
            </a:extLst>
          </p:cNvPr>
          <p:cNvSpPr txBox="1"/>
          <p:nvPr/>
        </p:nvSpPr>
        <p:spPr>
          <a:xfrm>
            <a:off x="5652120" y="1923678"/>
            <a:ext cx="3099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00ADD9"/>
                </a:solidFill>
              </a:rPr>
              <a:t>Где здесь триггер?</a:t>
            </a:r>
          </a:p>
        </p:txBody>
      </p:sp>
    </p:spTree>
    <p:extLst>
      <p:ext uri="{BB962C8B-B14F-4D97-AF65-F5344CB8AC3E}">
        <p14:creationId xmlns:p14="http://schemas.microsoft.com/office/powerpoint/2010/main" val="83748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D43BF6-7B8C-4472-27F3-EC39496B9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latin typeface="Century Gothic" panose="020B0502020202020204" pitchFamily="34" charset="0"/>
              </a:rPr>
              <a:t>Убираем триггеры для вредной привычки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CEF77B-46C1-6B5E-F20C-164B7D60C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27784" y="575245"/>
            <a:ext cx="6123905" cy="3267300"/>
          </a:xfrm>
        </p:spPr>
        <p:txBody>
          <a:bodyPr/>
          <a:lstStyle/>
          <a:p>
            <a:pPr marL="101598" indent="0">
              <a:buNone/>
            </a:pPr>
            <a:r>
              <a:rPr lang="ru-RU" sz="1800" dirty="0">
                <a:solidFill>
                  <a:srgbClr val="000000"/>
                </a:solidFill>
              </a:rPr>
              <a:t>Хотите удалить вредную привычку или неправильное поведение? </a:t>
            </a:r>
          </a:p>
          <a:p>
            <a:pPr marL="101598" indent="0">
              <a:buNone/>
            </a:pPr>
            <a:r>
              <a:rPr lang="ru-RU" sz="1800" dirty="0">
                <a:solidFill>
                  <a:srgbClr val="000000"/>
                </a:solidFill>
              </a:rPr>
              <a:t>Удалите триггер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Выключить уведомления о сообщениях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Закрывать мессенджеры после отправки сообщения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Перевести смартфон в черно-белый режим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Держать смартфон в другой комнате или экраном вниз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Не держать дома сладкого больше, чем на 1 прием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Еда – менее привлекательные упаковки, менее привлекательная посуда</a:t>
            </a:r>
          </a:p>
          <a:p>
            <a:pPr marL="101598" indent="0">
              <a:buNone/>
            </a:pPr>
            <a:endParaRPr lang="ru-RU" sz="1800" dirty="0">
              <a:solidFill>
                <a:srgbClr val="000000"/>
              </a:solidFill>
            </a:endParaRPr>
          </a:p>
          <a:p>
            <a:pPr marL="101598" indent="0">
              <a:buNone/>
            </a:pPr>
            <a:endParaRPr lang="ru-RU" sz="1800" dirty="0">
              <a:solidFill>
                <a:srgbClr val="00000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C3F11D0-FABA-FDFB-E1BF-62E3AAF032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420" y="4258984"/>
            <a:ext cx="2178844" cy="65008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27DB8DB-1E02-1980-3CF0-538B0CA283D3}"/>
              </a:ext>
            </a:extLst>
          </p:cNvPr>
          <p:cNvSpPr txBox="1"/>
          <p:nvPr/>
        </p:nvSpPr>
        <p:spPr>
          <a:xfrm>
            <a:off x="144075" y="4866501"/>
            <a:ext cx="368013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dirty="0"/>
              <a:t>По материалам Галины Иевлевой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F2AEE1-9D5D-0924-C0F0-F36C18AAF7E7}"/>
              </a:ext>
            </a:extLst>
          </p:cNvPr>
          <p:cNvSpPr txBox="1"/>
          <p:nvPr/>
        </p:nvSpPr>
        <p:spPr>
          <a:xfrm>
            <a:off x="2771800" y="3971241"/>
            <a:ext cx="5256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ADD9"/>
                </a:solidFill>
              </a:rPr>
              <a:t>От какой вредной привычки хотите избавиться?</a:t>
            </a:r>
          </a:p>
        </p:txBody>
      </p:sp>
    </p:spTree>
    <p:extLst>
      <p:ext uri="{BB962C8B-B14F-4D97-AF65-F5344CB8AC3E}">
        <p14:creationId xmlns:p14="http://schemas.microsoft.com/office/powerpoint/2010/main" val="1283625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D43BF6-7B8C-4472-27F3-EC39496B9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latin typeface="Century Gothic" panose="020B0502020202020204" pitchFamily="34" charset="0"/>
              </a:rPr>
              <a:t>Внедрение ритуалов (микро-действий)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CEF77B-46C1-6B5E-F20C-164B7D60C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27784" y="483518"/>
            <a:ext cx="5969357" cy="3267300"/>
          </a:xfrm>
        </p:spPr>
        <p:txBody>
          <a:bodyPr/>
          <a:lstStyle/>
          <a:p>
            <a:pPr marL="101598" indent="0">
              <a:buNone/>
            </a:pPr>
            <a:r>
              <a:rPr lang="ru-RU" sz="1800" dirty="0" err="1">
                <a:solidFill>
                  <a:srgbClr val="000000"/>
                </a:solidFill>
              </a:rPr>
              <a:t>Микродействия</a:t>
            </a:r>
            <a:r>
              <a:rPr lang="ru-RU" sz="1800" dirty="0">
                <a:solidFill>
                  <a:srgbClr val="000000"/>
                </a:solidFill>
              </a:rPr>
              <a:t> — это небольшие свершения, которые не потребуют от вас почти никаких усилий и не займут больше 2-5 минут. </a:t>
            </a:r>
          </a:p>
          <a:p>
            <a:pPr marL="101598" indent="0">
              <a:buNone/>
            </a:pPr>
            <a:r>
              <a:rPr lang="ru-RU" sz="1800" dirty="0">
                <a:solidFill>
                  <a:srgbClr val="000000"/>
                </a:solidFill>
              </a:rPr>
              <a:t>Выделите минимально возможное действие и прицепите его, как вагончик, к предыдущему вагону — триггеру. </a:t>
            </a:r>
          </a:p>
          <a:p>
            <a:pPr marL="101598" indent="0">
              <a:buNone/>
            </a:pPr>
            <a:endParaRPr lang="ru-RU" sz="1800" dirty="0">
              <a:solidFill>
                <a:srgbClr val="00000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C3F11D0-FABA-FDFB-E1BF-62E3AAF032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420" y="4258984"/>
            <a:ext cx="2178844" cy="65008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27DB8DB-1E02-1980-3CF0-538B0CA283D3}"/>
              </a:ext>
            </a:extLst>
          </p:cNvPr>
          <p:cNvSpPr txBox="1"/>
          <p:nvPr/>
        </p:nvSpPr>
        <p:spPr>
          <a:xfrm>
            <a:off x="144075" y="4866501"/>
            <a:ext cx="368013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dirty="0"/>
              <a:t>По материалам Галины Иевлевой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9D3D04-D3EA-1F77-A19A-8522B83435CE}"/>
              </a:ext>
            </a:extLst>
          </p:cNvPr>
          <p:cNvSpPr txBox="1"/>
          <p:nvPr/>
        </p:nvSpPr>
        <p:spPr>
          <a:xfrm>
            <a:off x="2771800" y="2288017"/>
            <a:ext cx="3297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Желание повысить </a:t>
            </a:r>
            <a:r>
              <a:rPr lang="ru-RU" sz="1200" dirty="0" err="1"/>
              <a:t>физ.активность</a:t>
            </a:r>
            <a:r>
              <a:rPr lang="ru-RU" sz="1200" dirty="0"/>
              <a:t> – зазвонил телефон – взяла в руку – ответила – встала – хожу по комнате и говорю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34D2F5-F11B-3900-52B2-B08541A89C31}"/>
              </a:ext>
            </a:extLst>
          </p:cNvPr>
          <p:cNvSpPr txBox="1"/>
          <p:nvPr/>
        </p:nvSpPr>
        <p:spPr>
          <a:xfrm>
            <a:off x="2771800" y="3104842"/>
            <a:ext cx="307801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/>
              <a:t>Желание использовать </a:t>
            </a:r>
            <a:r>
              <a:rPr lang="ru-RU" sz="1200" dirty="0" err="1"/>
              <a:t>уходовую</a:t>
            </a:r>
            <a:r>
              <a:rPr lang="ru-RU" sz="1200" dirty="0"/>
              <a:t> косметику – умываюсь – вытираю лицо – </a:t>
            </a:r>
          </a:p>
          <a:p>
            <a:r>
              <a:rPr lang="ru-RU" sz="1200" dirty="0"/>
              <a:t>вешаю полотенце – беру крем</a:t>
            </a:r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AE93BD90-AFA2-C3BB-AEAD-AFCDE126BDAA}"/>
              </a:ext>
            </a:extLst>
          </p:cNvPr>
          <p:cNvCxnSpPr/>
          <p:nvPr/>
        </p:nvCxnSpPr>
        <p:spPr>
          <a:xfrm>
            <a:off x="4427984" y="2713549"/>
            <a:ext cx="684000" cy="0"/>
          </a:xfrm>
          <a:prstGeom prst="line">
            <a:avLst/>
          </a:prstGeom>
          <a:ln w="38100">
            <a:solidFill>
              <a:srgbClr val="00AD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512CA60A-2E20-887D-B085-95115FE8847A}"/>
              </a:ext>
            </a:extLst>
          </p:cNvPr>
          <p:cNvCxnSpPr/>
          <p:nvPr/>
        </p:nvCxnSpPr>
        <p:spPr>
          <a:xfrm>
            <a:off x="5220072" y="2713549"/>
            <a:ext cx="684000" cy="0"/>
          </a:xfrm>
          <a:prstGeom prst="line">
            <a:avLst/>
          </a:prstGeom>
          <a:ln w="38100">
            <a:solidFill>
              <a:srgbClr val="00AD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E800CD71-7CC3-9857-9353-BD725A53668F}"/>
              </a:ext>
            </a:extLst>
          </p:cNvPr>
          <p:cNvCxnSpPr/>
          <p:nvPr/>
        </p:nvCxnSpPr>
        <p:spPr>
          <a:xfrm>
            <a:off x="5220072" y="2785557"/>
            <a:ext cx="684000" cy="0"/>
          </a:xfrm>
          <a:prstGeom prst="line">
            <a:avLst/>
          </a:prstGeom>
          <a:ln w="38100">
            <a:solidFill>
              <a:srgbClr val="00AD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2E2408D1-1D1F-E747-DC7E-856C5EDF7F39}"/>
              </a:ext>
            </a:extLst>
          </p:cNvPr>
          <p:cNvCxnSpPr>
            <a:cxnSpLocks/>
          </p:cNvCxnSpPr>
          <p:nvPr/>
        </p:nvCxnSpPr>
        <p:spPr>
          <a:xfrm>
            <a:off x="2843808" y="3721661"/>
            <a:ext cx="1188000" cy="0"/>
          </a:xfrm>
          <a:prstGeom prst="line">
            <a:avLst/>
          </a:prstGeom>
          <a:ln w="38100">
            <a:solidFill>
              <a:srgbClr val="00AD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2169A59F-56A2-45BF-B607-B33411449D82}"/>
              </a:ext>
            </a:extLst>
          </p:cNvPr>
          <p:cNvCxnSpPr/>
          <p:nvPr/>
        </p:nvCxnSpPr>
        <p:spPr>
          <a:xfrm>
            <a:off x="4139952" y="3721661"/>
            <a:ext cx="684000" cy="0"/>
          </a:xfrm>
          <a:prstGeom prst="line">
            <a:avLst/>
          </a:prstGeom>
          <a:ln w="38100">
            <a:solidFill>
              <a:srgbClr val="00AD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819BA05E-0EDF-9C68-712B-59FD129358DB}"/>
              </a:ext>
            </a:extLst>
          </p:cNvPr>
          <p:cNvCxnSpPr/>
          <p:nvPr/>
        </p:nvCxnSpPr>
        <p:spPr>
          <a:xfrm>
            <a:off x="4139952" y="3793669"/>
            <a:ext cx="684000" cy="0"/>
          </a:xfrm>
          <a:prstGeom prst="line">
            <a:avLst/>
          </a:prstGeom>
          <a:ln w="38100">
            <a:solidFill>
              <a:srgbClr val="00AD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79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D43BF6-7B8C-4472-27F3-EC39496B9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latin typeface="Century Gothic" panose="020B0502020202020204" pitchFamily="34" charset="0"/>
              </a:rPr>
              <a:t>Внедрение ритуалов (микро-действий)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CEF77B-46C1-6B5E-F20C-164B7D60C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27784" y="699542"/>
            <a:ext cx="5969357" cy="3267300"/>
          </a:xfrm>
        </p:spPr>
        <p:txBody>
          <a:bodyPr/>
          <a:lstStyle/>
          <a:p>
            <a:pPr marL="101598" indent="0">
              <a:buNone/>
            </a:pPr>
            <a:r>
              <a:rPr lang="ru-RU" sz="1800" dirty="0">
                <a:solidFill>
                  <a:srgbClr val="000000"/>
                </a:solidFill>
              </a:rPr>
              <a:t>Внедрить привычку продолжительностью 1 час очень сложно. Но можно внедрить привычку начинать что-то, что приведет к деланию в течение часа – за счет того, что втянулись, либо за счет того, что какая-то новая рутина подключается. </a:t>
            </a:r>
          </a:p>
          <a:p>
            <a:r>
              <a:rPr lang="ru-RU" sz="1600" dirty="0">
                <a:solidFill>
                  <a:srgbClr val="000000"/>
                </a:solidFill>
              </a:rPr>
              <a:t>Надеть кроссовки и выйти из дома</a:t>
            </a:r>
          </a:p>
          <a:p>
            <a:r>
              <a:rPr lang="ru-RU" sz="1600" dirty="0">
                <a:solidFill>
                  <a:srgbClr val="000000"/>
                </a:solidFill>
              </a:rPr>
              <a:t>Провожать ребенка в школу и возвращаться длинным путем</a:t>
            </a:r>
          </a:p>
          <a:p>
            <a:r>
              <a:rPr lang="ru-RU" sz="1600" dirty="0">
                <a:solidFill>
                  <a:srgbClr val="000000"/>
                </a:solidFill>
              </a:rPr>
              <a:t>Налить воду в ведро и вымыть пол в одной комнате</a:t>
            </a:r>
          </a:p>
          <a:p>
            <a:pPr marL="101598" indent="0">
              <a:buNone/>
            </a:pPr>
            <a:r>
              <a:rPr lang="ru-RU" sz="1800" dirty="0">
                <a:solidFill>
                  <a:srgbClr val="000000"/>
                </a:solidFill>
              </a:rPr>
              <a:t>Слишком большая цель – пугает и не вызывает желания делать. Думать надо о маленьком действии, которое запускает процесс. Найти действие, которое инициирует процесс в строго нужную сторону.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C3F11D0-FABA-FDFB-E1BF-62E3AAF032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420" y="4258984"/>
            <a:ext cx="2178844" cy="65008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27DB8DB-1E02-1980-3CF0-538B0CA283D3}"/>
              </a:ext>
            </a:extLst>
          </p:cNvPr>
          <p:cNvSpPr txBox="1"/>
          <p:nvPr/>
        </p:nvSpPr>
        <p:spPr>
          <a:xfrm>
            <a:off x="144075" y="4866501"/>
            <a:ext cx="368013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dirty="0"/>
              <a:t>По материалам Галины Иевлевой</a:t>
            </a:r>
          </a:p>
        </p:txBody>
      </p:sp>
    </p:spTree>
    <p:extLst>
      <p:ext uri="{BB962C8B-B14F-4D97-AF65-F5344CB8AC3E}">
        <p14:creationId xmlns:p14="http://schemas.microsoft.com/office/powerpoint/2010/main" val="21618401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D43BF6-7B8C-4472-27F3-EC39496B9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latin typeface="Century Gothic" panose="020B0502020202020204" pitchFamily="34" charset="0"/>
              </a:rPr>
              <a:t>Система позитивного </a:t>
            </a:r>
            <a:r>
              <a:rPr lang="ru-RU" sz="2400" b="1" dirty="0" err="1">
                <a:latin typeface="Century Gothic" panose="020B0502020202020204" pitchFamily="34" charset="0"/>
              </a:rPr>
              <a:t>подкрепле-ния</a:t>
            </a:r>
            <a:endParaRPr lang="ru-RU" sz="2400" b="1" dirty="0">
              <a:latin typeface="Century Gothic" panose="020B0502020202020204" pitchFamily="34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CEF77B-46C1-6B5E-F20C-164B7D60C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43200" y="393838"/>
            <a:ext cx="5969357" cy="3267300"/>
          </a:xfrm>
        </p:spPr>
        <p:txBody>
          <a:bodyPr/>
          <a:lstStyle/>
          <a:p>
            <a:pPr marL="101598" indent="0">
              <a:buNone/>
            </a:pPr>
            <a:r>
              <a:rPr lang="ru-RU" sz="1800" dirty="0">
                <a:solidFill>
                  <a:srgbClr val="000000"/>
                </a:solidFill>
              </a:rPr>
              <a:t>Мы выбираем и делаем то, что приносит нам самые приятные ощущения, самую пленительную награду, которая побеждает в соревновании всех прочих наград. 5 выученных английских глаголов или 10 отжиманий всегда проиграют сериалу или соцсетям</a:t>
            </a:r>
          </a:p>
          <a:p>
            <a:pPr marL="101598" indent="0">
              <a:buNone/>
            </a:pPr>
            <a:r>
              <a:rPr lang="ru-RU" sz="1800" dirty="0">
                <a:solidFill>
                  <a:srgbClr val="000000"/>
                </a:solidFill>
              </a:rPr>
              <a:t>Что делать? Создать свои награды, конечно.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Повесьте на стену календарь и закрашивайте день, в который вы выполнили нужное действие.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Кладите 100 р в копилку за каждое действие. Напишите на копилке, на какую не необходимую, но приятную вещь вы копите 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Вычеркивайте дело из дневного списка дел, существенно сокращая его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C3F11D0-FABA-FDFB-E1BF-62E3AAF032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420" y="4258984"/>
            <a:ext cx="2178844" cy="65008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27DB8DB-1E02-1980-3CF0-538B0CA283D3}"/>
              </a:ext>
            </a:extLst>
          </p:cNvPr>
          <p:cNvSpPr txBox="1"/>
          <p:nvPr/>
        </p:nvSpPr>
        <p:spPr>
          <a:xfrm>
            <a:off x="144075" y="4866501"/>
            <a:ext cx="368013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dirty="0"/>
              <a:t>По материалам Галины Иевлевой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2119D5-F884-C255-6617-C8D7C6D4943B}"/>
              </a:ext>
            </a:extLst>
          </p:cNvPr>
          <p:cNvSpPr txBox="1"/>
          <p:nvPr/>
        </p:nvSpPr>
        <p:spPr>
          <a:xfrm>
            <a:off x="2843808" y="4497169"/>
            <a:ext cx="4346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ADD9"/>
                </a:solidFill>
              </a:rPr>
              <a:t>Что будет вашей наградой?</a:t>
            </a:r>
          </a:p>
        </p:txBody>
      </p:sp>
    </p:spTree>
    <p:extLst>
      <p:ext uri="{BB962C8B-B14F-4D97-AF65-F5344CB8AC3E}">
        <p14:creationId xmlns:p14="http://schemas.microsoft.com/office/powerpoint/2010/main" val="2134722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D43BF6-7B8C-4472-27F3-EC39496B9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latin typeface="Century Gothic" panose="020B0502020202020204" pitchFamily="34" charset="0"/>
              </a:rPr>
              <a:t>Система позитивного </a:t>
            </a:r>
            <a:r>
              <a:rPr lang="ru-RU" sz="2400" b="1" dirty="0" err="1">
                <a:latin typeface="Century Gothic" panose="020B0502020202020204" pitchFamily="34" charset="0"/>
              </a:rPr>
              <a:t>подкрепле-ния</a:t>
            </a:r>
            <a:endParaRPr lang="ru-RU" sz="2400" b="1" dirty="0">
              <a:latin typeface="Century Gothic" panose="020B0502020202020204" pitchFamily="34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CEF77B-46C1-6B5E-F20C-164B7D60C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71800" y="559475"/>
            <a:ext cx="5969357" cy="3267300"/>
          </a:xfrm>
        </p:spPr>
        <p:txBody>
          <a:bodyPr/>
          <a:lstStyle/>
          <a:p>
            <a:pPr marL="101598" indent="0">
              <a:buNone/>
            </a:pPr>
            <a:r>
              <a:rPr lang="ru-RU" sz="1800" dirty="0">
                <a:solidFill>
                  <a:srgbClr val="000000"/>
                </a:solidFill>
              </a:rPr>
              <a:t>Стратегия «Скрепки»</a:t>
            </a:r>
          </a:p>
          <a:p>
            <a:pPr marL="101598" indent="0">
              <a:buNone/>
            </a:pPr>
            <a:r>
              <a:rPr lang="ru-RU" sz="1800" dirty="0">
                <a:solidFill>
                  <a:srgbClr val="000000"/>
                </a:solidFill>
              </a:rPr>
              <a:t>Вы наполняете коробочку маленькими штучками (скрепки, </a:t>
            </a:r>
            <a:r>
              <a:rPr lang="ru-RU" sz="1800" dirty="0" err="1">
                <a:solidFill>
                  <a:srgbClr val="000000"/>
                </a:solidFill>
              </a:rPr>
              <a:t>марблс</a:t>
            </a:r>
            <a:r>
              <a:rPr lang="ru-RU" sz="1800" dirty="0">
                <a:solidFill>
                  <a:srgbClr val="000000"/>
                </a:solidFill>
              </a:rPr>
              <a:t>, конфетки) и перекладываете одну в другую коробочку, совершая важные действия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C3F11D0-FABA-FDFB-E1BF-62E3AAF032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420" y="4258984"/>
            <a:ext cx="2178844" cy="65008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27DB8DB-1E02-1980-3CF0-538B0CA283D3}"/>
              </a:ext>
            </a:extLst>
          </p:cNvPr>
          <p:cNvSpPr txBox="1"/>
          <p:nvPr/>
        </p:nvSpPr>
        <p:spPr>
          <a:xfrm>
            <a:off x="144075" y="4866501"/>
            <a:ext cx="368013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dirty="0"/>
              <a:t>По материалам Галины Иевлевой</a:t>
            </a:r>
          </a:p>
        </p:txBody>
      </p:sp>
      <p:pic>
        <p:nvPicPr>
          <p:cNvPr id="1026" name="Picture 2" descr="160 стеклянных шариков марблс: обзор">
            <a:extLst>
              <a:ext uri="{FF2B5EF4-FFF2-40B4-BE49-F238E27FC236}">
                <a16:creationId xmlns:a16="http://schemas.microsoft.com/office/drawing/2014/main" id="{80FB403D-84AB-2FF2-FE3C-ADFD98B389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185550"/>
            <a:ext cx="3023777" cy="1779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21228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D43BF6-7B8C-4472-27F3-EC39496B9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latin typeface="Century Gothic" panose="020B0502020202020204" pitchFamily="34" charset="0"/>
              </a:rPr>
              <a:t>Система позитивного </a:t>
            </a:r>
            <a:r>
              <a:rPr lang="ru-RU" sz="2400" b="1" dirty="0" err="1">
                <a:latin typeface="Century Gothic" panose="020B0502020202020204" pitchFamily="34" charset="0"/>
              </a:rPr>
              <a:t>подкрепле-ния</a:t>
            </a:r>
            <a:endParaRPr lang="ru-RU" sz="2400" b="1" dirty="0">
              <a:latin typeface="Century Gothic" panose="020B0502020202020204" pitchFamily="34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CEF77B-46C1-6B5E-F20C-164B7D60C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771800" y="559475"/>
            <a:ext cx="5969357" cy="3267300"/>
          </a:xfrm>
        </p:spPr>
        <p:txBody>
          <a:bodyPr/>
          <a:lstStyle/>
          <a:p>
            <a:pPr marL="101598" indent="0">
              <a:buNone/>
            </a:pPr>
            <a:r>
              <a:rPr lang="ru-RU" sz="1800" dirty="0">
                <a:solidFill>
                  <a:srgbClr val="000000"/>
                </a:solidFill>
              </a:rPr>
              <a:t>Стратегия «Сохраняем непрерывную цепочку»</a:t>
            </a:r>
          </a:p>
          <a:p>
            <a:pPr marL="101598" indent="0">
              <a:buNone/>
            </a:pPr>
            <a:r>
              <a:rPr lang="ru-RU" sz="1800" dirty="0">
                <a:solidFill>
                  <a:srgbClr val="000000"/>
                </a:solidFill>
              </a:rPr>
              <a:t>Отмечать в ежедневнике/планере выполнение действий привычки. Эффект незаконченного действия будет приводить к желанию реализовать привычку.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C3F11D0-FABA-FDFB-E1BF-62E3AAF032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420" y="4258984"/>
            <a:ext cx="2178844" cy="65008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27DB8DB-1E02-1980-3CF0-538B0CA283D3}"/>
              </a:ext>
            </a:extLst>
          </p:cNvPr>
          <p:cNvSpPr txBox="1"/>
          <p:nvPr/>
        </p:nvSpPr>
        <p:spPr>
          <a:xfrm>
            <a:off x="144075" y="4866501"/>
            <a:ext cx="368013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dirty="0"/>
              <a:t>По материалам Галины Иевлевой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95C7C80-5F76-4912-EEB1-E77833073AA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37" t="16387" r="11767" b="13904"/>
          <a:stretch/>
        </p:blipFill>
        <p:spPr>
          <a:xfrm>
            <a:off x="2915816" y="2148936"/>
            <a:ext cx="3528392" cy="1879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86733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>
            <a:extLst>
              <a:ext uri="{FF2B5EF4-FFF2-40B4-BE49-F238E27FC236}">
                <a16:creationId xmlns:a16="http://schemas.microsoft.com/office/drawing/2014/main" id="{CBA4FBA6-4DB7-4C81-9415-708EFDD26F4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8099" indent="0">
              <a:buNone/>
            </a:pPr>
            <a:r>
              <a:rPr lang="ru-RU" b="1" i="0" dirty="0">
                <a:solidFill>
                  <a:schemeClr val="bg1"/>
                </a:solidFill>
              </a:rPr>
              <a:t>Основы для внедрения привычки</a:t>
            </a:r>
          </a:p>
          <a:p>
            <a:pPr lvl="1" algn="l"/>
            <a:r>
              <a:rPr lang="ru-RU" sz="2100" b="1" i="0" dirty="0">
                <a:solidFill>
                  <a:schemeClr val="bg1"/>
                </a:solidFill>
              </a:rPr>
              <a:t>Цель</a:t>
            </a:r>
          </a:p>
          <a:p>
            <a:pPr lvl="1" algn="l"/>
            <a:r>
              <a:rPr lang="ru-RU" sz="2100" b="1" i="0" dirty="0">
                <a:solidFill>
                  <a:schemeClr val="bg1"/>
                </a:solidFill>
              </a:rPr>
              <a:t>Начало/действие/результат</a:t>
            </a:r>
          </a:p>
          <a:p>
            <a:pPr lvl="1" algn="l"/>
            <a:r>
              <a:rPr lang="ru-RU" sz="2100" b="1" i="0" dirty="0">
                <a:solidFill>
                  <a:schemeClr val="bg1"/>
                </a:solidFill>
              </a:rPr>
              <a:t>Триггер</a:t>
            </a:r>
          </a:p>
          <a:p>
            <a:pPr lvl="1" algn="l"/>
            <a:r>
              <a:rPr lang="ru-RU" sz="2100" b="1" i="0" dirty="0" err="1">
                <a:solidFill>
                  <a:schemeClr val="bg1"/>
                </a:solidFill>
              </a:rPr>
              <a:t>Микродействие</a:t>
            </a:r>
            <a:endParaRPr lang="ru-RU" sz="2100" b="1" i="0" dirty="0">
              <a:solidFill>
                <a:schemeClr val="bg1"/>
              </a:solidFill>
            </a:endParaRPr>
          </a:p>
          <a:p>
            <a:pPr lvl="1" algn="l"/>
            <a:r>
              <a:rPr lang="ru-RU" sz="2100" b="1" i="0" dirty="0">
                <a:solidFill>
                  <a:schemeClr val="bg1"/>
                </a:solidFill>
              </a:rPr>
              <a:t>Вознаграждение</a:t>
            </a:r>
          </a:p>
          <a:p>
            <a:pPr marL="38099" indent="0">
              <a:buNone/>
            </a:pPr>
            <a:endParaRPr lang="ru-RU" b="1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D56C5963-DDAD-4F8A-8D41-E20629504D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19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0534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E:\РАБОТА\3 конгресс ВСП\2022\презентации\кубики8.png"/>
          <p:cNvPicPr>
            <a:picLocks noChangeAspect="1" noChangeArrowheads="1"/>
          </p:cNvPicPr>
          <p:nvPr/>
        </p:nvPicPr>
        <p:blipFill>
          <a:blip r:embed="rId3" cstate="print"/>
          <a:srcRect b="8562"/>
          <a:stretch>
            <a:fillRect/>
          </a:stretch>
        </p:blipFill>
        <p:spPr bwMode="auto">
          <a:xfrm>
            <a:off x="1" y="-20538"/>
            <a:ext cx="1282122" cy="4680520"/>
          </a:xfrm>
          <a:prstGeom prst="rect">
            <a:avLst/>
          </a:prstGeom>
          <a:noFill/>
        </p:spPr>
      </p:pic>
      <p:pic>
        <p:nvPicPr>
          <p:cNvPr id="2053" name="Picture 5" descr="E:\РАБОТА\3 конгресс ВСП\2022\Фир.стиль\лого+бланк\png\ru_logo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77120" y="95821"/>
            <a:ext cx="1249379" cy="1251793"/>
          </a:xfrm>
          <a:prstGeom prst="rect">
            <a:avLst/>
          </a:prstGeom>
          <a:noFill/>
        </p:spPr>
      </p:pic>
      <p:sp>
        <p:nvSpPr>
          <p:cNvPr id="8" name="Subtitle 2">
            <a:extLst>
              <a:ext uri="{FF2B5EF4-FFF2-40B4-BE49-F238E27FC236}">
                <a16:creationId xmlns:a16="http://schemas.microsoft.com/office/drawing/2014/main" id="{5CA61B07-BDAC-8E40-A78F-CF9E4CB8763B}"/>
              </a:ext>
            </a:extLst>
          </p:cNvPr>
          <p:cNvSpPr txBox="1">
            <a:spLocks/>
          </p:cNvSpPr>
          <p:nvPr/>
        </p:nvSpPr>
        <p:spPr>
          <a:xfrm>
            <a:off x="1926135" y="4545350"/>
            <a:ext cx="5724128" cy="474672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defTabSz="685800">
              <a:buClr>
                <a:srgbClr val="35A5D6"/>
              </a:buClr>
            </a:pPr>
            <a:r>
              <a:rPr lang="ru-RU" sz="1300" b="1" dirty="0">
                <a:solidFill>
                  <a:srgbClr val="1663A4"/>
                </a:solidFill>
                <a:ea typeface="+mj-ea"/>
                <a:cs typeface="+mj-cs"/>
              </a:rPr>
              <a:t>Москва, 2</a:t>
            </a:r>
            <a:r>
              <a:rPr lang="en-US" sz="1300" b="1" dirty="0">
                <a:solidFill>
                  <a:srgbClr val="1663A4"/>
                </a:solidFill>
                <a:ea typeface="+mj-ea"/>
                <a:cs typeface="+mj-cs"/>
              </a:rPr>
              <a:t>3</a:t>
            </a:r>
            <a:r>
              <a:rPr lang="ru-RU" sz="1300" b="1" dirty="0">
                <a:solidFill>
                  <a:srgbClr val="1663A4"/>
                </a:solidFill>
                <a:ea typeface="+mj-ea"/>
                <a:cs typeface="+mj-cs"/>
              </a:rPr>
              <a:t> – 2</a:t>
            </a:r>
            <a:r>
              <a:rPr lang="en-US" sz="1300" b="1" dirty="0">
                <a:solidFill>
                  <a:srgbClr val="1663A4"/>
                </a:solidFill>
                <a:ea typeface="+mj-ea"/>
                <a:cs typeface="+mj-cs"/>
              </a:rPr>
              <a:t>7</a:t>
            </a:r>
            <a:r>
              <a:rPr lang="ru-RU" sz="1300" b="1" dirty="0">
                <a:solidFill>
                  <a:srgbClr val="1663A4"/>
                </a:solidFill>
                <a:ea typeface="+mj-ea"/>
                <a:cs typeface="+mj-cs"/>
              </a:rPr>
              <a:t> ноября 202</a:t>
            </a:r>
            <a:r>
              <a:rPr lang="en-US" sz="1300" b="1" dirty="0">
                <a:solidFill>
                  <a:srgbClr val="1663A4"/>
                </a:solidFill>
                <a:ea typeface="+mj-ea"/>
                <a:cs typeface="+mj-cs"/>
              </a:rPr>
              <a:t>2</a:t>
            </a:r>
            <a:endParaRPr lang="ru-RU" sz="1300" b="1" dirty="0">
              <a:solidFill>
                <a:srgbClr val="1663A4"/>
              </a:solidFill>
              <a:ea typeface="+mj-ea"/>
              <a:cs typeface="+mj-cs"/>
            </a:endParaRPr>
          </a:p>
          <a:p>
            <a:pPr defTabSz="685800">
              <a:buClr>
                <a:srgbClr val="35A5D6"/>
              </a:buClr>
            </a:pPr>
            <a:r>
              <a:rPr lang="en-US" sz="1300" b="1" dirty="0">
                <a:solidFill>
                  <a:srgbClr val="1663A4"/>
                </a:solidFill>
                <a:ea typeface="+mj-ea"/>
                <a:cs typeface="+mj-cs"/>
              </a:rPr>
              <a:t>https://congress-vsp.ru/xiii/</a:t>
            </a:r>
            <a:endParaRPr lang="ru-RU" sz="1300" b="1" dirty="0">
              <a:solidFill>
                <a:srgbClr val="1663A4"/>
              </a:solidFill>
              <a:ea typeface="+mj-ea"/>
              <a:cs typeface="+mj-cs"/>
            </a:endParaRPr>
          </a:p>
          <a:p>
            <a:pPr algn="ctr" defTabSz="685800">
              <a:lnSpc>
                <a:spcPct val="90000"/>
              </a:lnSpc>
              <a:spcBef>
                <a:spcPts val="750"/>
              </a:spcBef>
              <a:buClr>
                <a:srgbClr val="35A5D6"/>
              </a:buClr>
            </a:pPr>
            <a:endParaRPr lang="ru-RU" sz="1200" dirty="0">
              <a:solidFill>
                <a:srgbClr val="000CBA"/>
              </a:solidFill>
              <a:ea typeface="+mj-ea"/>
              <a:cs typeface="+mj-cs"/>
            </a:endParaRP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5CA61B07-BDAC-8E40-A78F-CF9E4CB8763B}"/>
              </a:ext>
            </a:extLst>
          </p:cNvPr>
          <p:cNvSpPr txBox="1">
            <a:spLocks/>
          </p:cNvSpPr>
          <p:nvPr/>
        </p:nvSpPr>
        <p:spPr>
          <a:xfrm>
            <a:off x="5004048" y="1995686"/>
            <a:ext cx="3384201" cy="79208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/>
          <a:p>
            <a:pPr defTabSz="685800">
              <a:buClr>
                <a:srgbClr val="35A5D6"/>
              </a:buClr>
            </a:pPr>
            <a:r>
              <a:rPr lang="ru-RU" b="1" dirty="0">
                <a:solidFill>
                  <a:srgbClr val="1663A4"/>
                </a:solidFill>
                <a:ea typeface="+mj-ea"/>
                <a:cs typeface="+mj-cs"/>
              </a:rPr>
              <a:t>Анпилогова Мария</a:t>
            </a:r>
          </a:p>
          <a:p>
            <a:pPr defTabSz="685800">
              <a:buClr>
                <a:srgbClr val="35A5D6"/>
              </a:buClr>
            </a:pPr>
            <a:r>
              <a:rPr lang="ru-RU" sz="1300" dirty="0">
                <a:solidFill>
                  <a:srgbClr val="1663A4"/>
                </a:solidFill>
                <a:ea typeface="+mj-ea"/>
                <a:cs typeface="+mj-cs"/>
              </a:rPr>
              <a:t>Карьерный консультант, эксперт по управлению персоналом</a:t>
            </a:r>
          </a:p>
          <a:p>
            <a:pPr defTabSz="685800">
              <a:buClr>
                <a:srgbClr val="35A5D6"/>
              </a:buClr>
            </a:pPr>
            <a:r>
              <a:rPr lang="ru-RU" sz="1300" dirty="0">
                <a:solidFill>
                  <a:srgbClr val="1663A4"/>
                </a:solidFill>
                <a:ea typeface="+mj-ea"/>
                <a:cs typeface="+mj-cs"/>
              </a:rPr>
              <a:t>20+ лет – опыт работы в сфере управления персоналом</a:t>
            </a:r>
          </a:p>
          <a:p>
            <a:pPr defTabSz="685800">
              <a:buClr>
                <a:srgbClr val="35A5D6"/>
              </a:buClr>
            </a:pPr>
            <a:r>
              <a:rPr lang="ru-RU" sz="1300" dirty="0">
                <a:solidFill>
                  <a:srgbClr val="1663A4"/>
                </a:solidFill>
                <a:ea typeface="+mj-ea"/>
                <a:cs typeface="+mj-cs"/>
              </a:rPr>
              <a:t>15 + лет – опыт консультирования по вопросам карьеры и личностного развития 1000+ часов индивидуальных консультаций и мастер-классов</a:t>
            </a:r>
            <a:endParaRPr lang="ru-RU" sz="1600" dirty="0">
              <a:solidFill>
                <a:srgbClr val="1663A4"/>
              </a:solidFill>
              <a:ea typeface="+mj-ea"/>
              <a:cs typeface="+mj-cs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BEE8853-F830-ECE7-5E60-CE0DD3D367D6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62" t="4919" r="24151" b="20883"/>
          <a:stretch/>
        </p:blipFill>
        <p:spPr>
          <a:xfrm>
            <a:off x="1842126" y="721717"/>
            <a:ext cx="2764835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0778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0" y="1"/>
            <a:ext cx="9144001" cy="5143499"/>
            <a:chOff x="0" y="1"/>
            <a:chExt cx="9144001" cy="5143499"/>
          </a:xfrm>
        </p:grpSpPr>
        <p:pic>
          <p:nvPicPr>
            <p:cNvPr id="9" name="Рисунок 8" descr="logo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496" y="51470"/>
              <a:ext cx="722987" cy="722987"/>
            </a:xfrm>
            <a:prstGeom prst="rect">
              <a:avLst/>
            </a:prstGeom>
          </p:spPr>
        </p:pic>
        <p:sp>
          <p:nvSpPr>
            <p:cNvPr id="14" name="Прямоугольник 13"/>
            <p:cNvSpPr/>
            <p:nvPr/>
          </p:nvSpPr>
          <p:spPr>
            <a:xfrm>
              <a:off x="5076056" y="4896000"/>
              <a:ext cx="4067945" cy="230832"/>
            </a:xfrm>
            <a:prstGeom prst="rect">
              <a:avLst/>
            </a:prstGeom>
            <a:solidFill>
              <a:srgbClr val="00ADD9"/>
            </a:solidFill>
          </p:spPr>
          <p:txBody>
            <a:bodyPr wrap="square">
              <a:spAutoFit/>
            </a:bodyPr>
            <a:lstStyle/>
            <a:p>
              <a:pPr marL="2154238" defTabSz="685800">
                <a:lnSpc>
                  <a:spcPct val="90000"/>
                </a:lnSpc>
                <a:spcBef>
                  <a:spcPts val="750"/>
                </a:spcBef>
                <a:buClr>
                  <a:srgbClr val="35A5D6"/>
                </a:buClr>
              </a:pPr>
              <a:r>
                <a:rPr lang="en-US" sz="1000" b="1" dirty="0">
                  <a:solidFill>
                    <a:schemeClr val="bg1"/>
                  </a:solidFill>
                  <a:ea typeface="+mj-ea"/>
                  <a:cs typeface="+mj-cs"/>
                </a:rPr>
                <a:t>https://congress-vsp.ru/xiii/</a:t>
              </a:r>
              <a:endParaRPr lang="ru-RU" sz="1000" b="1" dirty="0">
                <a:solidFill>
                  <a:schemeClr val="bg1"/>
                </a:solidFill>
                <a:ea typeface="+mj-ea"/>
                <a:cs typeface="+mj-cs"/>
              </a:endParaRPr>
            </a:p>
          </p:txBody>
        </p:sp>
        <p:pic>
          <p:nvPicPr>
            <p:cNvPr id="15" name="Picture 2" descr="E:\РАБОТА\3 конгресс ВСП\2022\презентации\кубики1.png"/>
            <p:cNvPicPr>
              <a:picLocks noChangeAspect="1" noChangeArrowheads="1"/>
            </p:cNvPicPr>
            <p:nvPr/>
          </p:nvPicPr>
          <p:blipFill>
            <a:blip r:embed="rId4" cstate="print"/>
            <a:srcRect b="72729"/>
            <a:stretch>
              <a:fillRect/>
            </a:stretch>
          </p:blipFill>
          <p:spPr bwMode="auto">
            <a:xfrm>
              <a:off x="0" y="3670325"/>
              <a:ext cx="660264" cy="1473175"/>
            </a:xfrm>
            <a:prstGeom prst="rect">
              <a:avLst/>
            </a:prstGeom>
            <a:noFill/>
          </p:spPr>
        </p:pic>
        <p:pic>
          <p:nvPicPr>
            <p:cNvPr id="16" name="Picture 2" descr="E:\РАБОТА\3 конгресс ВСП\2022\презентации\кубики1.png"/>
            <p:cNvPicPr>
              <a:picLocks noChangeAspect="1" noChangeArrowheads="1"/>
            </p:cNvPicPr>
            <p:nvPr/>
          </p:nvPicPr>
          <p:blipFill>
            <a:blip r:embed="rId4" cstate="print"/>
            <a:srcRect t="72741"/>
            <a:stretch>
              <a:fillRect/>
            </a:stretch>
          </p:blipFill>
          <p:spPr bwMode="auto">
            <a:xfrm rot="5400000">
              <a:off x="8077621" y="-406112"/>
              <a:ext cx="660266" cy="1472491"/>
            </a:xfrm>
            <a:prstGeom prst="rect">
              <a:avLst/>
            </a:prstGeom>
            <a:noFill/>
          </p:spPr>
        </p:pic>
      </p:grpSp>
      <p:sp>
        <p:nvSpPr>
          <p:cNvPr id="5" name="Google Shape;304;p34">
            <a:extLst>
              <a:ext uri="{FF2B5EF4-FFF2-40B4-BE49-F238E27FC236}">
                <a16:creationId xmlns:a16="http://schemas.microsoft.com/office/drawing/2014/main" id="{8A59C8E7-FC55-7330-F7E1-016D42E62F3E}"/>
              </a:ext>
            </a:extLst>
          </p:cNvPr>
          <p:cNvSpPr txBox="1">
            <a:spLocks/>
          </p:cNvSpPr>
          <p:nvPr/>
        </p:nvSpPr>
        <p:spPr>
          <a:xfrm>
            <a:off x="1403648" y="339532"/>
            <a:ext cx="4150350" cy="869850"/>
          </a:xfrm>
          <a:prstGeom prst="rect">
            <a:avLst/>
          </a:prstGeom>
        </p:spPr>
        <p:txBody>
          <a:bodyPr spcFirstLastPara="1" vert="horz" wrap="square" lIns="68569" tIns="68569" rIns="68569" bIns="68569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ru-RU" sz="4950" b="1" dirty="0">
                <a:solidFill>
                  <a:srgbClr val="0070C0"/>
                </a:solidFill>
              </a:rPr>
              <a:t>Итоги</a:t>
            </a:r>
          </a:p>
        </p:txBody>
      </p:sp>
      <p:sp>
        <p:nvSpPr>
          <p:cNvPr id="7" name="Google Shape;305;p34">
            <a:extLst>
              <a:ext uri="{FF2B5EF4-FFF2-40B4-BE49-F238E27FC236}">
                <a16:creationId xmlns:a16="http://schemas.microsoft.com/office/drawing/2014/main" id="{AA6D453F-D9AD-E168-E865-F41BD7EB8884}"/>
              </a:ext>
            </a:extLst>
          </p:cNvPr>
          <p:cNvSpPr txBox="1">
            <a:spLocks/>
          </p:cNvSpPr>
          <p:nvPr/>
        </p:nvSpPr>
        <p:spPr>
          <a:xfrm>
            <a:off x="1403648" y="980087"/>
            <a:ext cx="4150350" cy="1223132"/>
          </a:xfrm>
          <a:prstGeom prst="rect">
            <a:avLst/>
          </a:prstGeom>
        </p:spPr>
        <p:txBody>
          <a:bodyPr spcFirstLastPara="1" vert="horz" wrap="square" lIns="68569" tIns="68569" rIns="68569" bIns="68569" rtlCol="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50"/>
              </a:spcBef>
              <a:buNone/>
            </a:pPr>
            <a:r>
              <a:rPr lang="ru-RU" sz="2100" dirty="0"/>
              <a:t>Что запомнили?</a:t>
            </a:r>
          </a:p>
          <a:p>
            <a:pPr marL="0" indent="0">
              <a:spcBef>
                <a:spcPts val="450"/>
              </a:spcBef>
              <a:buClr>
                <a:schemeClr val="dk1"/>
              </a:buClr>
              <a:buSzPts val="1100"/>
              <a:buNone/>
            </a:pPr>
            <a:r>
              <a:rPr lang="ru-RU" sz="2100" dirty="0"/>
              <a:t>Что было полезно? </a:t>
            </a:r>
          </a:p>
          <a:p>
            <a:pPr marL="0" indent="0">
              <a:spcBef>
                <a:spcPts val="450"/>
              </a:spcBef>
              <a:buClr>
                <a:schemeClr val="dk1"/>
              </a:buClr>
              <a:buSzPts val="1100"/>
              <a:buNone/>
            </a:pPr>
            <a:r>
              <a:rPr lang="ru-RU" sz="2100" dirty="0"/>
              <a:t>Что берете себе в работу?</a:t>
            </a:r>
          </a:p>
        </p:txBody>
      </p:sp>
      <p:sp>
        <p:nvSpPr>
          <p:cNvPr id="10" name="Google Shape;304;p34">
            <a:extLst>
              <a:ext uri="{FF2B5EF4-FFF2-40B4-BE49-F238E27FC236}">
                <a16:creationId xmlns:a16="http://schemas.microsoft.com/office/drawing/2014/main" id="{BDCE89DC-978C-44ED-3123-DFA29FE8B0F6}"/>
              </a:ext>
            </a:extLst>
          </p:cNvPr>
          <p:cNvSpPr txBox="1">
            <a:spLocks/>
          </p:cNvSpPr>
          <p:nvPr/>
        </p:nvSpPr>
        <p:spPr>
          <a:xfrm>
            <a:off x="1403648" y="2018283"/>
            <a:ext cx="4150350" cy="869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Raleway"/>
              <a:buNone/>
              <a:defRPr sz="2400" b="1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pPr>
              <a:lnSpc>
                <a:spcPct val="90000"/>
              </a:lnSpc>
            </a:pPr>
            <a:r>
              <a:rPr lang="ru-RU" sz="495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Вопросы</a:t>
            </a:r>
          </a:p>
        </p:txBody>
      </p:sp>
      <p:sp>
        <p:nvSpPr>
          <p:cNvPr id="11" name="Google Shape;305;p34">
            <a:extLst>
              <a:ext uri="{FF2B5EF4-FFF2-40B4-BE49-F238E27FC236}">
                <a16:creationId xmlns:a16="http://schemas.microsoft.com/office/drawing/2014/main" id="{7F0514EE-4448-DAE4-FA90-620B337C158D}"/>
              </a:ext>
            </a:extLst>
          </p:cNvPr>
          <p:cNvSpPr txBox="1">
            <a:spLocks/>
          </p:cNvSpPr>
          <p:nvPr/>
        </p:nvSpPr>
        <p:spPr>
          <a:xfrm>
            <a:off x="1403647" y="2655999"/>
            <a:ext cx="4150350" cy="1223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69" tIns="68569" rIns="68569" bIns="68569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ABE33F"/>
              </a:buClr>
              <a:buSzPts val="2400"/>
              <a:buFont typeface="Karla"/>
              <a:buChar char="◆"/>
              <a:defRPr sz="2400" b="0" i="0" u="none" strike="noStrike" cap="none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BE33F"/>
              </a:buClr>
              <a:buSzPts val="2400"/>
              <a:buFont typeface="Karla"/>
              <a:buChar char="◆"/>
              <a:defRPr sz="2400" b="0" i="0" u="none" strike="noStrike" cap="none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BE33F"/>
              </a:buClr>
              <a:buSzPts val="2400"/>
              <a:buFont typeface="Karla"/>
              <a:buChar char="◇"/>
              <a:defRPr sz="2400" b="0" i="0" u="none" strike="noStrike" cap="none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3pPr>
            <a:lvl4pPr marL="1828800" marR="0" lvl="3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●"/>
              <a:defRPr sz="2400" b="0" i="0" u="none" strike="noStrike" cap="none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4pPr>
            <a:lvl5pPr marL="2286000" marR="0" lvl="4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○"/>
              <a:defRPr sz="2400" b="0" i="0" u="none" strike="noStrike" cap="none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5pPr>
            <a:lvl6pPr marL="2743200" marR="0" lvl="5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■"/>
              <a:defRPr sz="2400" b="0" i="0" u="none" strike="noStrike" cap="none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6pPr>
            <a:lvl7pPr marL="3200400" marR="0" lvl="6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●"/>
              <a:defRPr sz="2400" b="0" i="0" u="none" strike="noStrike" cap="none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7pPr>
            <a:lvl8pPr marL="3657600" marR="0" lvl="7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○"/>
              <a:defRPr sz="2400" b="0" i="0" u="none" strike="noStrike" cap="none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8pPr>
            <a:lvl9pPr marL="4114800" marR="0" lvl="8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4C52"/>
              </a:buClr>
              <a:buSzPts val="2400"/>
              <a:buFont typeface="Karla"/>
              <a:buChar char="■"/>
              <a:defRPr sz="2400" b="0" i="0" u="none" strike="noStrike" cap="none">
                <a:solidFill>
                  <a:srgbClr val="004C52"/>
                </a:solidFill>
                <a:latin typeface="Karla"/>
                <a:ea typeface="Karla"/>
                <a:cs typeface="Karla"/>
                <a:sym typeface="Karla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ru-RU" sz="21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Мария Анпилогова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hrsamara1@yandex.ru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1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</a:t>
            </a:r>
            <a:r>
              <a:rPr lang="ru-RU" sz="21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en-US" sz="21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https://vk.com/anpilogovamaria</a:t>
            </a:r>
            <a:endParaRPr lang="ru-RU" sz="21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ru-RU" sz="21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</a:p>
        </p:txBody>
      </p:sp>
      <p:pic>
        <p:nvPicPr>
          <p:cNvPr id="1026" name="Picture 2" descr="Картинки по запросу логотип вк">
            <a:extLst>
              <a:ext uri="{FF2B5EF4-FFF2-40B4-BE49-F238E27FC236}">
                <a16:creationId xmlns:a16="http://schemas.microsoft.com/office/drawing/2014/main" id="{35B22A68-2F06-2002-A9B7-815A077ADB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383" y="3525849"/>
            <a:ext cx="637564" cy="637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84800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РАБОТА\3 конгресс ВСП\2022\презентации\кубики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025337" cy="3867895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-26382" y="4617474"/>
            <a:ext cx="2006094" cy="25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>
              <a:lnSpc>
                <a:spcPct val="90000"/>
              </a:lnSpc>
              <a:spcBef>
                <a:spcPts val="750"/>
              </a:spcBef>
              <a:buClr>
                <a:srgbClr val="35A5D6"/>
              </a:buClr>
            </a:pPr>
            <a:r>
              <a:rPr lang="en-US" sz="1200" b="1" dirty="0">
                <a:solidFill>
                  <a:srgbClr val="1663A4"/>
                </a:solidFill>
                <a:ea typeface="+mj-ea"/>
                <a:cs typeface="+mj-cs"/>
              </a:rPr>
              <a:t>https://congress-vsp.ru/xiii/</a:t>
            </a:r>
            <a:endParaRPr lang="ru-RU" sz="1200" b="1" dirty="0">
              <a:solidFill>
                <a:srgbClr val="1663A4"/>
              </a:solidFill>
              <a:ea typeface="+mj-ea"/>
              <a:cs typeface="+mj-cs"/>
            </a:endParaRPr>
          </a:p>
        </p:txBody>
      </p:sp>
      <p:pic>
        <p:nvPicPr>
          <p:cNvPr id="13" name="Picture 5" descr="E:\РАБОТА\3 конгресс ВСП\2022\Фир.стиль\лого+бланк\png\ru_logo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339502"/>
            <a:ext cx="1512168" cy="1515091"/>
          </a:xfrm>
          <a:prstGeom prst="rect">
            <a:avLst/>
          </a:prstGeom>
          <a:noFill/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E412FAB5-BA62-E94E-8A9B-8D4FAB6B6CA3}"/>
              </a:ext>
            </a:extLst>
          </p:cNvPr>
          <p:cNvSpPr txBox="1">
            <a:spLocks/>
          </p:cNvSpPr>
          <p:nvPr/>
        </p:nvSpPr>
        <p:spPr>
          <a:xfrm>
            <a:off x="2915815" y="2499742"/>
            <a:ext cx="6241713" cy="1368152"/>
          </a:xfrm>
          <a:prstGeom prst="rect">
            <a:avLst/>
          </a:prstGeom>
          <a:solidFill>
            <a:srgbClr val="00ADD9"/>
          </a:solidFill>
        </p:spPr>
        <p:txBody>
          <a:bodyPr vert="horz" lIns="68580" tIns="34290" rIns="68580" bIns="34290" rtlCol="0" anchor="ctr">
            <a:noAutofit/>
          </a:bodyPr>
          <a:lstStyle/>
          <a:p>
            <a:pPr marL="177800" defTabSz="685800">
              <a:lnSpc>
                <a:spcPct val="90000"/>
              </a:lnSpc>
              <a:spcBef>
                <a:spcPct val="0"/>
              </a:spcBef>
            </a:pPr>
            <a:r>
              <a:rPr lang="ru-RU" sz="3200" b="1" dirty="0">
                <a:solidFill>
                  <a:schemeClr val="bg1"/>
                </a:solidFill>
                <a:latin typeface="Arial" pitchFamily="34" charset="0"/>
                <a:ea typeface="+mj-ea"/>
                <a:cs typeface="Arial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096974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Группа 12"/>
          <p:cNvGrpSpPr/>
          <p:nvPr/>
        </p:nvGrpSpPr>
        <p:grpSpPr>
          <a:xfrm>
            <a:off x="1" y="0"/>
            <a:ext cx="9144000" cy="5143498"/>
            <a:chOff x="1" y="0"/>
            <a:chExt cx="9144000" cy="5143498"/>
          </a:xfrm>
        </p:grpSpPr>
        <p:pic>
          <p:nvPicPr>
            <p:cNvPr id="14" name="Рисунок 13" descr="logo1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5496" y="51470"/>
              <a:ext cx="722987" cy="722987"/>
            </a:xfrm>
            <a:prstGeom prst="rect">
              <a:avLst/>
            </a:prstGeom>
          </p:spPr>
        </p:pic>
        <p:sp>
          <p:nvSpPr>
            <p:cNvPr id="18" name="Прямоугольник 17"/>
            <p:cNvSpPr/>
            <p:nvPr/>
          </p:nvSpPr>
          <p:spPr>
            <a:xfrm>
              <a:off x="5076056" y="4896000"/>
              <a:ext cx="4067945" cy="230832"/>
            </a:xfrm>
            <a:prstGeom prst="rect">
              <a:avLst/>
            </a:prstGeom>
            <a:solidFill>
              <a:srgbClr val="00ADD9"/>
            </a:solidFill>
          </p:spPr>
          <p:txBody>
            <a:bodyPr wrap="square">
              <a:spAutoFit/>
            </a:bodyPr>
            <a:lstStyle/>
            <a:p>
              <a:pPr marL="2154238" defTabSz="685800">
                <a:lnSpc>
                  <a:spcPct val="90000"/>
                </a:lnSpc>
                <a:spcBef>
                  <a:spcPts val="750"/>
                </a:spcBef>
                <a:buClr>
                  <a:srgbClr val="35A5D6"/>
                </a:buClr>
              </a:pPr>
              <a:r>
                <a:rPr lang="en-US" sz="1000" b="1" dirty="0">
                  <a:solidFill>
                    <a:schemeClr val="bg1"/>
                  </a:solidFill>
                  <a:ea typeface="+mj-ea"/>
                  <a:cs typeface="+mj-cs"/>
                </a:rPr>
                <a:t>https://congress-vsp.ru/xiii/</a:t>
              </a:r>
              <a:endParaRPr lang="ru-RU" sz="1000" b="1" dirty="0">
                <a:solidFill>
                  <a:schemeClr val="bg1"/>
                </a:solidFill>
                <a:ea typeface="+mj-ea"/>
                <a:cs typeface="+mj-cs"/>
              </a:endParaRPr>
            </a:p>
          </p:txBody>
        </p:sp>
        <p:pic>
          <p:nvPicPr>
            <p:cNvPr id="19" name="Picture 2" descr="E:\РАБОТА\3 конгресс ВСП\2022\презентации\кубики9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flipH="1" flipV="1">
              <a:off x="7198149" y="0"/>
              <a:ext cx="1945851" cy="972000"/>
            </a:xfrm>
            <a:prstGeom prst="rect">
              <a:avLst/>
            </a:prstGeom>
            <a:noFill/>
          </p:spPr>
        </p:pic>
        <p:pic>
          <p:nvPicPr>
            <p:cNvPr id="20" name="Picture 2" descr="E:\РАБОТА\3 конгресс ВСП\2022\презентации\кубики9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 rot="16200000" flipV="1">
              <a:off x="-486925" y="3684573"/>
              <a:ext cx="1945851" cy="972000"/>
            </a:xfrm>
            <a:prstGeom prst="rect">
              <a:avLst/>
            </a:prstGeom>
            <a:noFill/>
          </p:spPr>
        </p:pic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95ABAACB-E9A6-8748-84EA-C5F6AAD71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892480" cy="792000"/>
          </a:xfrm>
        </p:spPr>
        <p:txBody>
          <a:bodyPr>
            <a:normAutofit/>
          </a:bodyPr>
          <a:lstStyle/>
          <a:p>
            <a:pPr marL="893763" algn="l"/>
            <a:r>
              <a:rPr lang="ru-RU" sz="2600" b="1" dirty="0">
                <a:solidFill>
                  <a:srgbClr val="1663A4"/>
                </a:solidFill>
              </a:rPr>
              <a:t>О чем сегодня поговорим</a:t>
            </a:r>
            <a:endParaRPr lang="ru-RU" sz="2600" b="1" dirty="0">
              <a:solidFill>
                <a:srgbClr val="1663A4"/>
              </a:solidFill>
              <a:latin typeface="+mn-lt"/>
            </a:endParaRPr>
          </a:p>
        </p:txBody>
      </p:sp>
      <p:sp>
        <p:nvSpPr>
          <p:cNvPr id="17" name="Содержимое 5"/>
          <p:cNvSpPr>
            <a:spLocks noGrp="1"/>
          </p:cNvSpPr>
          <p:nvPr>
            <p:ph idx="1"/>
          </p:nvPr>
        </p:nvSpPr>
        <p:spPr>
          <a:xfrm>
            <a:off x="914400" y="987574"/>
            <a:ext cx="7978080" cy="3610496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Как привычки влияют на наши результаты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Из чего состоит привычка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Триггер привычки – что это такое?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Система позитивного подкрепления привычки</a:t>
            </a:r>
          </a:p>
          <a:p>
            <a:pPr marL="0" indent="0">
              <a:buClr>
                <a:srgbClr val="00ADD9"/>
              </a:buClr>
              <a:buSzPct val="120000"/>
              <a:buNone/>
            </a:pPr>
            <a:endParaRPr lang="ru-RU" sz="1800" dirty="0">
              <a:solidFill>
                <a:srgbClr val="1663A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055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18EC62-282C-4B10-A16F-D5239C7200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8887" y="2067694"/>
            <a:ext cx="4086225" cy="1159800"/>
          </a:xfrm>
        </p:spPr>
        <p:txBody>
          <a:bodyPr/>
          <a:lstStyle/>
          <a:p>
            <a:r>
              <a:rPr lang="ru-RU" b="1" dirty="0">
                <a:latin typeface="Century Gothic" panose="020B0502020202020204" pitchFamily="34" charset="0"/>
              </a:rPr>
              <a:t>Запускаем полезные привычки в жизнь</a:t>
            </a:r>
          </a:p>
        </p:txBody>
      </p:sp>
    </p:spTree>
    <p:extLst>
      <p:ext uri="{BB962C8B-B14F-4D97-AF65-F5344CB8AC3E}">
        <p14:creationId xmlns:p14="http://schemas.microsoft.com/office/powerpoint/2010/main" val="970962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D43BF6-7B8C-4472-27F3-EC39496B9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latin typeface="Century Gothic" panose="020B0502020202020204" pitchFamily="34" charset="0"/>
              </a:rPr>
              <a:t>Как привычки влияют на наши результаты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CEF77B-46C1-6B5E-F20C-164B7D60C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46609" y="760889"/>
            <a:ext cx="5921062" cy="3267300"/>
          </a:xfrm>
        </p:spPr>
        <p:txBody>
          <a:bodyPr/>
          <a:lstStyle/>
          <a:p>
            <a:pPr marL="101598" indent="0">
              <a:buNone/>
            </a:pPr>
            <a:r>
              <a:rPr lang="ru-RU" sz="1500" dirty="0">
                <a:solidFill>
                  <a:srgbClr val="000000"/>
                </a:solidFill>
              </a:rPr>
              <a:t>Причины личных поражений и бизнес-провалов разные, но основная проблема одна:</a:t>
            </a:r>
          </a:p>
          <a:p>
            <a:pPr marL="101598" indent="0">
              <a:buNone/>
            </a:pPr>
            <a:br>
              <a:rPr lang="ru-RU" sz="1500" dirty="0">
                <a:solidFill>
                  <a:srgbClr val="000000"/>
                </a:solidFill>
              </a:rPr>
            </a:br>
            <a:r>
              <a:rPr lang="ru-RU" sz="1800" b="1" dirty="0">
                <a:solidFill>
                  <a:srgbClr val="C00000"/>
                </a:solidFill>
              </a:rPr>
              <a:t>Люди перестают делать нужные действия для достижения результата</a:t>
            </a:r>
            <a:endParaRPr lang="ru-RU" sz="1500" b="1" dirty="0">
              <a:solidFill>
                <a:srgbClr val="C00000"/>
              </a:solidFill>
            </a:endParaRPr>
          </a:p>
          <a:p>
            <a:r>
              <a:rPr lang="ru-RU" sz="1500" dirty="0">
                <a:solidFill>
                  <a:srgbClr val="000000"/>
                </a:solidFill>
              </a:rPr>
              <a:t>Бросают диету</a:t>
            </a:r>
          </a:p>
          <a:p>
            <a:r>
              <a:rPr lang="ru-RU" sz="1500" dirty="0">
                <a:solidFill>
                  <a:srgbClr val="000000"/>
                </a:solidFill>
              </a:rPr>
              <a:t>Не открывают учебник иностранного языка</a:t>
            </a:r>
          </a:p>
          <a:p>
            <a:r>
              <a:rPr lang="ru-RU" sz="1500" dirty="0">
                <a:solidFill>
                  <a:srgbClr val="000000"/>
                </a:solidFill>
              </a:rPr>
              <a:t>Спят дольше вместо зарядки</a:t>
            </a:r>
          </a:p>
          <a:p>
            <a:r>
              <a:rPr lang="ru-RU" sz="1500" dirty="0">
                <a:solidFill>
                  <a:srgbClr val="000000"/>
                </a:solidFill>
              </a:rPr>
              <a:t>Не публикуются в соцсетях и не рекламируют свои услуги</a:t>
            </a:r>
          </a:p>
          <a:p>
            <a:pPr marL="101598" indent="0">
              <a:buNone/>
            </a:pPr>
            <a:r>
              <a:rPr lang="ru-RU" sz="1500" dirty="0">
                <a:solidFill>
                  <a:srgbClr val="000000"/>
                </a:solidFill>
              </a:rPr>
              <a:t>Если научиться не переставать делать то, что важно делать, можно </a:t>
            </a:r>
            <a:br>
              <a:rPr lang="ru-RU" sz="1500" dirty="0">
                <a:solidFill>
                  <a:srgbClr val="000000"/>
                </a:solidFill>
              </a:rPr>
            </a:br>
            <a:r>
              <a:rPr lang="ru-RU" sz="1500" dirty="0">
                <a:solidFill>
                  <a:srgbClr val="000000"/>
                </a:solidFill>
              </a:rPr>
              <a:t>достичь практически всего. </a:t>
            </a:r>
            <a:br>
              <a:rPr lang="ru-RU" sz="1500" dirty="0">
                <a:solidFill>
                  <a:srgbClr val="000000"/>
                </a:solidFill>
              </a:rPr>
            </a:br>
            <a:r>
              <a:rPr lang="ru-RU" sz="1500" dirty="0">
                <a:solidFill>
                  <a:srgbClr val="000000"/>
                </a:solidFill>
              </a:rPr>
              <a:t>Поэтому привычка — главный инструмент достижения целей. 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C3F11D0-FABA-FDFB-E1BF-62E3AAF032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420" y="4258984"/>
            <a:ext cx="2178844" cy="65008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27DB8DB-1E02-1980-3CF0-538B0CA283D3}"/>
              </a:ext>
            </a:extLst>
          </p:cNvPr>
          <p:cNvSpPr txBox="1"/>
          <p:nvPr/>
        </p:nvSpPr>
        <p:spPr>
          <a:xfrm>
            <a:off x="144075" y="4866501"/>
            <a:ext cx="368013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dirty="0"/>
              <a:t>По материалам Галины Иевлевой</a:t>
            </a:r>
          </a:p>
        </p:txBody>
      </p:sp>
    </p:spTree>
    <p:extLst>
      <p:ext uri="{BB962C8B-B14F-4D97-AF65-F5344CB8AC3E}">
        <p14:creationId xmlns:p14="http://schemas.microsoft.com/office/powerpoint/2010/main" val="1042864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D43BF6-7B8C-4472-27F3-EC39496B9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latin typeface="Century Gothic" panose="020B0502020202020204" pitchFamily="34" charset="0"/>
              </a:rPr>
              <a:t>Правильная цель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CEF77B-46C1-6B5E-F20C-164B7D60C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46609" y="760889"/>
            <a:ext cx="5921062" cy="3267300"/>
          </a:xfrm>
        </p:spPr>
        <p:txBody>
          <a:bodyPr/>
          <a:lstStyle/>
          <a:p>
            <a:pPr marL="101598" indent="0">
              <a:buNone/>
            </a:pPr>
            <a:r>
              <a:rPr lang="ru-RU" sz="2400" dirty="0"/>
              <a:t>Принцип НАДО </a:t>
            </a:r>
          </a:p>
          <a:p>
            <a:pPr marL="101598" indent="0">
              <a:buNone/>
            </a:pPr>
            <a:r>
              <a:rPr lang="ru-RU" sz="2400" dirty="0"/>
              <a:t>или</a:t>
            </a:r>
          </a:p>
          <a:p>
            <a:pPr marL="101598" indent="0">
              <a:buNone/>
            </a:pPr>
            <a:r>
              <a:rPr lang="ru-RU" sz="2400" dirty="0"/>
              <a:t>Принцип ХОЧУ </a:t>
            </a:r>
          </a:p>
          <a:p>
            <a:pPr marL="101598" indent="0">
              <a:buNone/>
            </a:pPr>
            <a:r>
              <a:rPr lang="ru-RU" sz="2400" dirty="0"/>
              <a:t>при постановке целей? </a:t>
            </a:r>
          </a:p>
          <a:p>
            <a:pPr marL="101598" indent="0">
              <a:buNone/>
            </a:pPr>
            <a:endParaRPr lang="ru-RU" sz="2400" dirty="0"/>
          </a:p>
          <a:p>
            <a:pPr marL="101598" indent="0">
              <a:buNone/>
            </a:pPr>
            <a:r>
              <a:rPr lang="ru-RU" sz="2400" dirty="0"/>
              <a:t>Ваше мнение?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C3F11D0-FABA-FDFB-E1BF-62E3AAF032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420" y="4258984"/>
            <a:ext cx="2178844" cy="65008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27DB8DB-1E02-1980-3CF0-538B0CA283D3}"/>
              </a:ext>
            </a:extLst>
          </p:cNvPr>
          <p:cNvSpPr txBox="1"/>
          <p:nvPr/>
        </p:nvSpPr>
        <p:spPr>
          <a:xfrm>
            <a:off x="144075" y="4866501"/>
            <a:ext cx="368013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dirty="0"/>
              <a:t>По материалам Галины Иевлевой</a:t>
            </a:r>
          </a:p>
        </p:txBody>
      </p:sp>
    </p:spTree>
    <p:extLst>
      <p:ext uri="{BB962C8B-B14F-4D97-AF65-F5344CB8AC3E}">
        <p14:creationId xmlns:p14="http://schemas.microsoft.com/office/powerpoint/2010/main" val="3266946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D43BF6-7B8C-4472-27F3-EC39496B9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latin typeface="Century Gothic" panose="020B0502020202020204" pitchFamily="34" charset="0"/>
              </a:rPr>
              <a:t>Правильная цель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CEF77B-46C1-6B5E-F20C-164B7D60C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46609" y="760889"/>
            <a:ext cx="5921062" cy="3267300"/>
          </a:xfrm>
        </p:spPr>
        <p:txBody>
          <a:bodyPr/>
          <a:lstStyle/>
          <a:p>
            <a:pPr marL="101598" indent="0">
              <a:buNone/>
            </a:pPr>
            <a:r>
              <a:rPr lang="ru-RU" sz="2400" dirty="0"/>
              <a:t>Цель – это не список желаний/ не ответ на вопрос «что я хочу»/ не «то, что нужно сделать прямо сейчас». </a:t>
            </a:r>
          </a:p>
          <a:p>
            <a:pPr marL="101598" indent="0">
              <a:buNone/>
            </a:pPr>
            <a:r>
              <a:rPr lang="ru-RU" sz="2400" dirty="0"/>
              <a:t>Цель – это способ программировать свою мыслительную деятельность на принятие решений, которые обеспечат действия, приводящие к нужным изменениям. 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C3F11D0-FABA-FDFB-E1BF-62E3AAF032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420" y="4258984"/>
            <a:ext cx="2178844" cy="65008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27DB8DB-1E02-1980-3CF0-538B0CA283D3}"/>
              </a:ext>
            </a:extLst>
          </p:cNvPr>
          <p:cNvSpPr txBox="1"/>
          <p:nvPr/>
        </p:nvSpPr>
        <p:spPr>
          <a:xfrm>
            <a:off x="144075" y="4866501"/>
            <a:ext cx="368013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dirty="0"/>
              <a:t>По материалам Галины Иевлевой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647CAE2-AB1A-564D-0985-C255AC11924B}"/>
              </a:ext>
            </a:extLst>
          </p:cNvPr>
          <p:cNvSpPr txBox="1"/>
          <p:nvPr/>
        </p:nvSpPr>
        <p:spPr>
          <a:xfrm>
            <a:off x="395536" y="3723569"/>
            <a:ext cx="864096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ADD9"/>
                </a:solidFill>
              </a:rPr>
              <a:t>Цель       Мысли        Решения        Действия       Изменения 	     Результат</a:t>
            </a: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A8F18002-48A2-16F7-E934-0B9D245A76ED}"/>
              </a:ext>
            </a:extLst>
          </p:cNvPr>
          <p:cNvCxnSpPr/>
          <p:nvPr/>
        </p:nvCxnSpPr>
        <p:spPr>
          <a:xfrm>
            <a:off x="1043608" y="3923624"/>
            <a:ext cx="36004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F0870DAD-6744-D40D-A2DF-72DB51FDEE31}"/>
              </a:ext>
            </a:extLst>
          </p:cNvPr>
          <p:cNvCxnSpPr/>
          <p:nvPr/>
        </p:nvCxnSpPr>
        <p:spPr>
          <a:xfrm>
            <a:off x="6732240" y="3939902"/>
            <a:ext cx="36004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4D11971C-36DE-BC22-708A-831D8CC7A051}"/>
              </a:ext>
            </a:extLst>
          </p:cNvPr>
          <p:cNvCxnSpPr/>
          <p:nvPr/>
        </p:nvCxnSpPr>
        <p:spPr>
          <a:xfrm>
            <a:off x="3635896" y="3939902"/>
            <a:ext cx="36004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7B869012-598E-B066-981F-2C76C0D5B9EA}"/>
              </a:ext>
            </a:extLst>
          </p:cNvPr>
          <p:cNvCxnSpPr/>
          <p:nvPr/>
        </p:nvCxnSpPr>
        <p:spPr>
          <a:xfrm>
            <a:off x="2267744" y="3939902"/>
            <a:ext cx="36004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9380BF52-A608-382B-E949-DE03F2B512B1}"/>
              </a:ext>
            </a:extLst>
          </p:cNvPr>
          <p:cNvCxnSpPr/>
          <p:nvPr/>
        </p:nvCxnSpPr>
        <p:spPr>
          <a:xfrm>
            <a:off x="5076056" y="3942286"/>
            <a:ext cx="36004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4460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D43BF6-7B8C-4472-27F3-EC39496B9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latin typeface="Century Gothic" panose="020B0502020202020204" pitchFamily="34" charset="0"/>
              </a:rPr>
              <a:t>Правильная цель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CEF77B-46C1-6B5E-F20C-164B7D60C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55370" y="1059582"/>
            <a:ext cx="5921062" cy="3267300"/>
          </a:xfrm>
        </p:spPr>
        <p:txBody>
          <a:bodyPr/>
          <a:lstStyle/>
          <a:p>
            <a:pPr marL="457200">
              <a:lnSpc>
                <a:spcPct val="107000"/>
              </a:lnSpc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отсутствуют отрицания </a:t>
            </a:r>
          </a:p>
          <a:p>
            <a:pPr marL="457200">
              <a:lnSpc>
                <a:spcPct val="107000"/>
              </a:lnSpc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отсутствуют общие понятия </a:t>
            </a:r>
          </a:p>
          <a:p>
            <a:pPr marL="457200">
              <a:lnSpc>
                <a:spcPct val="107000"/>
              </a:lnSpc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отсутствуют лишние слова 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бинарный результат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 в моей зоне контроля.</a:t>
            </a:r>
            <a:endParaRPr lang="ru-RU" sz="24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C3F11D0-FABA-FDFB-E1BF-62E3AAF032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420" y="4258984"/>
            <a:ext cx="2178844" cy="65008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27DB8DB-1E02-1980-3CF0-538B0CA283D3}"/>
              </a:ext>
            </a:extLst>
          </p:cNvPr>
          <p:cNvSpPr txBox="1"/>
          <p:nvPr/>
        </p:nvSpPr>
        <p:spPr>
          <a:xfrm>
            <a:off x="144075" y="4866501"/>
            <a:ext cx="368013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dirty="0"/>
              <a:t>По материалам Галины Иевлевой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AA28DA-1DE2-4CB3-DE5F-FAF171B8902F}"/>
              </a:ext>
            </a:extLst>
          </p:cNvPr>
          <p:cNvSpPr txBox="1"/>
          <p:nvPr/>
        </p:nvSpPr>
        <p:spPr>
          <a:xfrm>
            <a:off x="2843808" y="580757"/>
            <a:ext cx="570503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00ADD9"/>
                </a:solidFill>
              </a:rPr>
              <a:t>Какие правила постановки целей знаете?</a:t>
            </a:r>
          </a:p>
        </p:txBody>
      </p:sp>
    </p:spTree>
    <p:extLst>
      <p:ext uri="{BB962C8B-B14F-4D97-AF65-F5344CB8AC3E}">
        <p14:creationId xmlns:p14="http://schemas.microsoft.com/office/powerpoint/2010/main" val="143203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D43BF6-7B8C-4472-27F3-EC39496B9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>
                <a:latin typeface="Century Gothic" panose="020B0502020202020204" pitchFamily="34" charset="0"/>
              </a:rPr>
              <a:t>Из чего состоит привычка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CEF77B-46C1-6B5E-F20C-164B7D60C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46609" y="760889"/>
            <a:ext cx="2830133" cy="3267300"/>
          </a:xfrm>
        </p:spPr>
        <p:txBody>
          <a:bodyPr/>
          <a:lstStyle/>
          <a:p>
            <a:pPr marL="101598" indent="0">
              <a:buNone/>
            </a:pPr>
            <a:r>
              <a:rPr lang="ru-RU" sz="1800" dirty="0">
                <a:solidFill>
                  <a:srgbClr val="000000"/>
                </a:solidFill>
              </a:rPr>
              <a:t>У привычки должны быть 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Начало – явно выраженное действие</a:t>
            </a:r>
          </a:p>
          <a:p>
            <a:r>
              <a:rPr lang="ru-RU" sz="1800" dirty="0">
                <a:solidFill>
                  <a:srgbClr val="000000"/>
                </a:solidFill>
              </a:rPr>
              <a:t>Действие – простое и несложное </a:t>
            </a:r>
          </a:p>
          <a:p>
            <a:r>
              <a:rPr lang="ru-RU" sz="1800" dirty="0">
                <a:solidFill>
                  <a:srgbClr val="000000"/>
                </a:solidFill>
              </a:rPr>
              <a:t>Результат – минимальный и приносящий результат, который постепенно вырастает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C3F11D0-FABA-FDFB-E1BF-62E3AAF032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420" y="4258984"/>
            <a:ext cx="2178844" cy="65008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27DB8DB-1E02-1980-3CF0-538B0CA283D3}"/>
              </a:ext>
            </a:extLst>
          </p:cNvPr>
          <p:cNvSpPr txBox="1"/>
          <p:nvPr/>
        </p:nvSpPr>
        <p:spPr>
          <a:xfrm>
            <a:off x="144075" y="4866501"/>
            <a:ext cx="3680138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dirty="0"/>
              <a:t>По материалам Галины Иевлевой</a:t>
            </a:r>
          </a:p>
        </p:txBody>
      </p:sp>
      <p:sp>
        <p:nvSpPr>
          <p:cNvPr id="7" name="Текст 2">
            <a:extLst>
              <a:ext uri="{FF2B5EF4-FFF2-40B4-BE49-F238E27FC236}">
                <a16:creationId xmlns:a16="http://schemas.microsoft.com/office/drawing/2014/main" id="{56C9F471-8B94-EEFF-1371-08A62C3321D9}"/>
              </a:ext>
            </a:extLst>
          </p:cNvPr>
          <p:cNvSpPr txBox="1">
            <a:spLocks/>
          </p:cNvSpPr>
          <p:nvPr/>
        </p:nvSpPr>
        <p:spPr>
          <a:xfrm>
            <a:off x="5421932" y="760889"/>
            <a:ext cx="3577994" cy="3267300"/>
          </a:xfrm>
          <a:prstGeom prst="rect">
            <a:avLst/>
          </a:prstGeom>
        </p:spPr>
        <p:txBody>
          <a:bodyPr spcFirstLastPara="1" vert="horz" wrap="square" lIns="68569" tIns="68569" rIns="68569" bIns="68569" rtlCol="0" anchor="t" anchorCtr="0">
            <a:noAutofit/>
          </a:bodyPr>
          <a:lstStyle>
            <a:lvl1pPr marL="609585" lvl="0" indent="-474121" algn="l" defTabSz="914400" rtl="0" eaLnBrk="1" latinLnBrk="0" hangingPunct="1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○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19170" lvl="1" indent="-474121" algn="l" defTabSz="914400" rtl="0" eaLnBrk="1" latinLnBrk="0" hangingPunct="1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828754" lvl="2" indent="-474121" algn="l" defTabSz="914400" rtl="0" eaLnBrk="1" latinLnBrk="0" hangingPunct="1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438339" lvl="3" indent="-474121" algn="l" defTabSz="914400" rtl="0" eaLnBrk="1" latinLnBrk="0" hangingPunct="1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047924" lvl="4" indent="-474121" algn="l" defTabSz="914400" rtl="0" eaLnBrk="1" latinLnBrk="0" hangingPunct="1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57509" lvl="5" indent="-474121" algn="l" defTabSz="914400" rtl="0" eaLnBrk="1" latinLnBrk="0" hangingPunct="1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67093" lvl="6" indent="-474121" algn="l" defTabSz="914400" rtl="0" eaLnBrk="1" latinLnBrk="0" hangingPunct="1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678" lvl="7" indent="-474121" algn="l" defTabSz="914400" rtl="0" eaLnBrk="1" latinLnBrk="0" hangingPunct="1">
              <a:lnSpc>
                <a:spcPct val="90000"/>
              </a:lnSpc>
              <a:spcBef>
                <a:spcPts val="1333"/>
              </a:spcBef>
              <a:spcAft>
                <a:spcPts val="0"/>
              </a:spcAft>
              <a:buSzPts val="2000"/>
              <a:buFont typeface="Arial" panose="020B0604020202020204" pitchFamily="34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86263" lvl="8" indent="-474121" algn="l" defTabSz="914400" rtl="0" eaLnBrk="1" latinLnBrk="0" hangingPunct="1">
              <a:lnSpc>
                <a:spcPct val="90000"/>
              </a:lnSpc>
              <a:spcBef>
                <a:spcPts val="1333"/>
              </a:spcBef>
              <a:spcAft>
                <a:spcPts val="1333"/>
              </a:spcAft>
              <a:buSzPts val="2000"/>
              <a:buFont typeface="Arial" panose="020B0604020202020204" pitchFamily="34" charset="0"/>
              <a:buChar char="◦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1598" indent="0">
              <a:buNone/>
            </a:pPr>
            <a:r>
              <a:rPr lang="ru-RU" sz="1800" dirty="0">
                <a:solidFill>
                  <a:srgbClr val="00ADD9"/>
                </a:solidFill>
              </a:rPr>
              <a:t>Проверено на себе</a:t>
            </a:r>
          </a:p>
          <a:p>
            <a:r>
              <a:rPr lang="ru-RU" sz="1800" dirty="0">
                <a:solidFill>
                  <a:srgbClr val="00ADD9"/>
                </a:solidFill>
              </a:rPr>
              <a:t>До того, как встану с кровати</a:t>
            </a:r>
          </a:p>
          <a:p>
            <a:endParaRPr lang="ru-RU" sz="1800" dirty="0">
              <a:solidFill>
                <a:srgbClr val="00ADD9"/>
              </a:solidFill>
            </a:endParaRPr>
          </a:p>
          <a:p>
            <a:r>
              <a:rPr lang="ru-RU" sz="1800" dirty="0">
                <a:solidFill>
                  <a:srgbClr val="00ADD9"/>
                </a:solidFill>
              </a:rPr>
              <a:t>Минимум 10 упражнений на пресс </a:t>
            </a:r>
          </a:p>
          <a:p>
            <a:r>
              <a:rPr lang="ru-RU" sz="1800" dirty="0">
                <a:solidFill>
                  <a:srgbClr val="00ADD9"/>
                </a:solidFill>
              </a:rPr>
              <a:t>Зарядка сделана, постепенно довела до 30 упражнений в 2 подхода </a:t>
            </a:r>
          </a:p>
        </p:txBody>
      </p:sp>
    </p:spTree>
    <p:extLst>
      <p:ext uri="{BB962C8B-B14F-4D97-AF65-F5344CB8AC3E}">
        <p14:creationId xmlns:p14="http://schemas.microsoft.com/office/powerpoint/2010/main" val="2142601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2932</TotalTime>
  <Words>1097</Words>
  <Application>Microsoft Office PowerPoint</Application>
  <PresentationFormat>Экран (16:9)</PresentationFormat>
  <Paragraphs>156</Paragraphs>
  <Slides>21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Century Gothic</vt:lpstr>
      <vt:lpstr>Karla</vt:lpstr>
      <vt:lpstr>Raleway</vt:lpstr>
      <vt:lpstr>Тема Office</vt:lpstr>
      <vt:lpstr>Презентация PowerPoint</vt:lpstr>
      <vt:lpstr>Презентация PowerPoint</vt:lpstr>
      <vt:lpstr>О чем сегодня поговорим</vt:lpstr>
      <vt:lpstr>Запускаем полезные привычки в жизнь</vt:lpstr>
      <vt:lpstr>Как привычки влияют на наши результаты</vt:lpstr>
      <vt:lpstr>Правильная цель</vt:lpstr>
      <vt:lpstr>Правильная цель</vt:lpstr>
      <vt:lpstr>Правильная цель</vt:lpstr>
      <vt:lpstr>Из чего состоит привычка</vt:lpstr>
      <vt:lpstr>Триггер для привычки</vt:lpstr>
      <vt:lpstr>Триггер для привычки</vt:lpstr>
      <vt:lpstr>Триггер для привычки</vt:lpstr>
      <vt:lpstr>Убираем триггеры для вредной привычки</vt:lpstr>
      <vt:lpstr>Внедрение ритуалов (микро-действий)</vt:lpstr>
      <vt:lpstr>Внедрение ритуалов (микро-действий)</vt:lpstr>
      <vt:lpstr>Система позитивного подкрепле-ния</vt:lpstr>
      <vt:lpstr>Система позитивного подкрепле-ния</vt:lpstr>
      <vt:lpstr>Система позитивного подкрепле-ния</vt:lpstr>
      <vt:lpstr>Презентация PowerPoint</vt:lpstr>
      <vt:lpstr>Презентация PowerPoint</vt:lpstr>
      <vt:lpstr>Презентация PowerPoint</vt:lpstr>
    </vt:vector>
  </TitlesOfParts>
  <Company>!!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Владелец</dc:creator>
  <cp:lastModifiedBy>Мария Анпилогова</cp:lastModifiedBy>
  <cp:revision>290</cp:revision>
  <dcterms:created xsi:type="dcterms:W3CDTF">2019-11-22T11:09:28Z</dcterms:created>
  <dcterms:modified xsi:type="dcterms:W3CDTF">2022-11-25T15:14:40Z</dcterms:modified>
</cp:coreProperties>
</file>