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260" r:id="rId2"/>
    <p:sldId id="2427" r:id="rId3"/>
    <p:sldId id="2424" r:id="rId4"/>
    <p:sldId id="2431" r:id="rId5"/>
    <p:sldId id="2428" r:id="rId6"/>
    <p:sldId id="2432" r:id="rId7"/>
    <p:sldId id="320" r:id="rId8"/>
    <p:sldId id="2433" r:id="rId9"/>
    <p:sldId id="2430" r:id="rId10"/>
    <p:sldId id="319" r:id="rId11"/>
  </p:sldIdLst>
  <p:sldSz cx="12190413" cy="6859588"/>
  <p:notesSz cx="6858000" cy="9144000"/>
  <p:defaultTextStyle>
    <a:defPPr>
      <a:defRPr lang="ru-R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27C"/>
    <a:srgbClr val="1663A4"/>
    <a:srgbClr val="00ADD9"/>
    <a:srgbClr val="0070BA"/>
    <a:srgbClr val="000CBA"/>
    <a:srgbClr val="1E29A1"/>
    <a:srgbClr val="2B5D95"/>
    <a:srgbClr val="FFFFFF"/>
    <a:srgbClr val="FF0066"/>
    <a:srgbClr val="224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19F045-36B4-4D81-A13F-72232879BDCC}" v="1" dt="2025-10-14T15:01:04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25" autoAdjust="0"/>
    <p:restoredTop sz="86441" autoAdjust="0"/>
  </p:normalViewPr>
  <p:slideViewPr>
    <p:cSldViewPr>
      <p:cViewPr varScale="1">
        <p:scale>
          <a:sx n="60" d="100"/>
          <a:sy n="60" d="100"/>
        </p:scale>
        <p:origin x="232" y="44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44429-981D-460F-9465-8A917AE19331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9BCE6-DDF5-4102-A55F-F6CEC833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8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B69D8-FC6F-A974-9E98-AD89204E9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1D71252-73DD-3C26-CD28-C1DE0D52BF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A50F969-33DF-BA5E-5E07-B89E9D710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B13274-155E-5289-E523-7281BC31E7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6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B69D8-FC6F-A974-9E98-AD89204E9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1D71252-73DD-3C26-CD28-C1DE0D52BF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A50F969-33DF-BA5E-5E07-B89E9D710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B13274-155E-5289-E523-7281BC31E7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6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66386-EE37-45FB-9ABA-88399FBC201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12" name="Picture 2" descr="E:\РАБОТА\3 конгресс ВСП\2024\презентации\02.png"/>
            <p:cNvPicPr>
              <a:picLocks noChangeAspect="1" noChangeArrowheads="1"/>
            </p:cNvPicPr>
            <p:nvPr/>
          </p:nvPicPr>
          <p:blipFill>
            <a:blip r:embed="rId2" cstate="print"/>
            <a:srcRect t="32926"/>
            <a:stretch>
              <a:fillRect/>
            </a:stretch>
          </p:blipFill>
          <p:spPr bwMode="auto">
            <a:xfrm>
              <a:off x="9082310" y="4365898"/>
              <a:ext cx="3108103" cy="2493690"/>
            </a:xfrm>
            <a:prstGeom prst="rect">
              <a:avLst/>
            </a:prstGeom>
            <a:noFill/>
          </p:spPr>
        </p:pic>
        <p:pic>
          <p:nvPicPr>
            <p:cNvPr id="1026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851840" cy="4320000"/>
            </a:xfrm>
            <a:prstGeom prst="rect">
              <a:avLst/>
            </a:prstGeom>
            <a:noFill/>
          </p:spPr>
        </p:pic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5CA61B07-BDAC-8E40-A78F-CF9E4CB8763B}"/>
                </a:ext>
              </a:extLst>
            </p:cNvPr>
            <p:cNvSpPr txBox="1">
              <a:spLocks/>
            </p:cNvSpPr>
            <p:nvPr/>
          </p:nvSpPr>
          <p:spPr>
            <a:xfrm>
              <a:off x="1918742" y="693490"/>
              <a:ext cx="7776864" cy="432048"/>
            </a:xfrm>
            <a:prstGeom prst="rect">
              <a:avLst/>
            </a:prstGeom>
          </p:spPr>
          <p:txBody>
            <a:bodyPr vert="horz" lIns="91438" tIns="45719" rIns="91438" bIns="45719" rtlCol="0" anchor="ctr">
              <a:noAutofit/>
            </a:bodyPr>
            <a:lstStyle/>
            <a:p>
              <a:pPr algn="ctr" defTabSz="914377">
                <a:buClr>
                  <a:srgbClr val="35A5D6"/>
                </a:buClr>
              </a:pPr>
              <a:r>
                <a:rPr lang="ru-RU" sz="1800" dirty="0">
                  <a:solidFill>
                    <a:schemeClr val="bg1"/>
                  </a:solidFill>
                  <a:latin typeface="Arial" pitchFamily="34" charset="0"/>
                  <a:ea typeface="+mj-ea"/>
                  <a:cs typeface="Arial" pitchFamily="34" charset="0"/>
                </a:rPr>
                <a:t>Вектор развития: пациент-ориентированное здравоохранение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E412FAB5-BA62-E94E-8A9B-8D4FAB6B6CA3}"/>
              </a:ext>
            </a:extLst>
          </p:cNvPr>
          <p:cNvSpPr txBox="1">
            <a:spLocks/>
          </p:cNvSpPr>
          <p:nvPr/>
        </p:nvSpPr>
        <p:spPr>
          <a:xfrm>
            <a:off x="1558701" y="1701602"/>
            <a:ext cx="8496945" cy="2952328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/>
          <a:p>
            <a:pPr marL="177800" defTabSz="914377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1663A4"/>
                </a:solidFill>
                <a:latin typeface="Arial" pitchFamily="34" charset="0"/>
                <a:ea typeface="+mj-ea"/>
                <a:cs typeface="Arial" pitchFamily="34" charset="0"/>
              </a:rPr>
              <a:t>Совершенствование системы фармаконадзора и механизмов информирования пациентов об изменениях в законодательстве, </a:t>
            </a:r>
            <a:br>
              <a:rPr lang="ru-RU" sz="3600" b="1" dirty="0">
                <a:solidFill>
                  <a:srgbClr val="1663A4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3600" b="1" dirty="0">
                <a:solidFill>
                  <a:srgbClr val="1663A4"/>
                </a:solidFill>
                <a:latin typeface="Arial" pitchFamily="34" charset="0"/>
                <a:ea typeface="+mj-ea"/>
                <a:cs typeface="Arial" pitchFamily="34" charset="0"/>
              </a:rPr>
              <a:t>в том числе НПА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1558701" y="4677688"/>
            <a:ext cx="7631177" cy="1056362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/>
          <a:p>
            <a:pPr marL="177800" defTabSz="914377" fontAlgn="base">
              <a:spcBef>
                <a:spcPct val="0"/>
              </a:spcBef>
              <a:spcAft>
                <a:spcPct val="0"/>
              </a:spcAft>
              <a:buClr>
                <a:srgbClr val="35A5D6"/>
              </a:buClr>
            </a:pPr>
            <a:r>
              <a:rPr lang="ru-RU" sz="21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Жулёв Юрий Александрович</a:t>
            </a:r>
          </a:p>
          <a:p>
            <a:pPr marL="177800" defTabSz="914377">
              <a:buClr>
                <a:srgbClr val="35A5D6"/>
              </a:buClr>
            </a:pPr>
            <a:r>
              <a:rPr lang="ru-RU" sz="1700" dirty="0">
                <a:solidFill>
                  <a:srgbClr val="0070C0"/>
                </a:solidFill>
                <a:ea typeface="+mj-ea"/>
                <a:cs typeface="+mj-cs"/>
              </a:rPr>
              <a:t>Сопредседатель Всероссийского союза пациентов, </a:t>
            </a:r>
          </a:p>
          <a:p>
            <a:pPr marL="177800" defTabSz="914377">
              <a:buClr>
                <a:srgbClr val="35A5D6"/>
              </a:buClr>
            </a:pPr>
            <a:r>
              <a:rPr lang="ru-RU" sz="1700" dirty="0">
                <a:solidFill>
                  <a:srgbClr val="0070C0"/>
                </a:solidFill>
                <a:ea typeface="+mj-ea"/>
                <a:cs typeface="+mj-cs"/>
              </a:rPr>
              <a:t>Президент Всероссийского общества гемофилии</a:t>
            </a:r>
            <a:endParaRPr lang="ru-RU" sz="210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pic>
        <p:nvPicPr>
          <p:cNvPr id="10" name="Picture 2" descr="G:\ВСП-ВЕСЬ2019_АВГУСТ\ГРАФИКА-ВСП\!!2019-ВЕСЬ всп2019\!2019-ВСП-ЛОГО-БАННЕР\!!2019-Лого 2019-от татьяны два варианта\!РАБОЧИЙ ВАРИАНТ 2019\4ВСП-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3638" y="333450"/>
            <a:ext cx="1608137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173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"/>
            <a:ext cx="3140895" cy="6859587"/>
            <a:chOff x="0" y="1"/>
            <a:chExt cx="3140895" cy="6859587"/>
          </a:xfrm>
        </p:grpSpPr>
        <p:pic>
          <p:nvPicPr>
            <p:cNvPr id="12" name="Picture 2" descr="E:\РАБОТА\3 конгресс ВСП\2024\презентации\02.png"/>
            <p:cNvPicPr>
              <a:picLocks noChangeAspect="1" noChangeArrowheads="1"/>
            </p:cNvPicPr>
            <p:nvPr/>
          </p:nvPicPr>
          <p:blipFill>
            <a:blip r:embed="rId2" cstate="print"/>
            <a:srcRect t="32926"/>
            <a:stretch>
              <a:fillRect/>
            </a:stretch>
          </p:blipFill>
          <p:spPr bwMode="auto">
            <a:xfrm flipH="1">
              <a:off x="0" y="4339588"/>
              <a:ext cx="3140895" cy="2520000"/>
            </a:xfrm>
            <a:prstGeom prst="rect">
              <a:avLst/>
            </a:prstGeom>
            <a:noFill/>
          </p:spPr>
        </p:pic>
        <p:pic>
          <p:nvPicPr>
            <p:cNvPr id="1026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1908000" cy="4365898"/>
            </a:xfrm>
            <a:prstGeom prst="rect">
              <a:avLst/>
            </a:prstGeom>
            <a:noFill/>
          </p:spPr>
        </p:pic>
      </p:grpSp>
      <p:pic>
        <p:nvPicPr>
          <p:cNvPr id="7" name="Picture 2" descr="G:\ВСП-ВЕСЬ2019_АВГУСТ\ГРАФИКА-ВСП\!!2019-ВЕСЬ всп2019\!2019-ВСП-ЛОГО-БАННЕР\!!2019-Лого 2019-от татьяны два варианта\!РАБОЧИЙ ВАРИАНТ 2019\4ВСП-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0707" y="2421682"/>
            <a:ext cx="201225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412FAB5-BA62-E94E-8A9B-8D4FAB6B6CA3}"/>
              </a:ext>
            </a:extLst>
          </p:cNvPr>
          <p:cNvSpPr txBox="1">
            <a:spLocks/>
          </p:cNvSpPr>
          <p:nvPr/>
        </p:nvSpPr>
        <p:spPr>
          <a:xfrm>
            <a:off x="4439022" y="2637706"/>
            <a:ext cx="5184576" cy="1584176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/>
          <a:p>
            <a:pPr marL="355600" defTabSz="914377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1663A4"/>
                </a:solidFill>
                <a:latin typeface="Arial" pitchFamily="34" charset="0"/>
                <a:ea typeface="+mj-ea"/>
                <a:cs typeface="Arial" pitchFamily="34" charset="0"/>
              </a:rPr>
              <a:t>БЛАГОДАРЮ </a:t>
            </a:r>
            <a:br>
              <a:rPr lang="ru-RU" sz="3600" b="1" dirty="0">
                <a:solidFill>
                  <a:srgbClr val="1663A4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3600" b="1" dirty="0">
                <a:solidFill>
                  <a:srgbClr val="1663A4"/>
                </a:solidFill>
                <a:latin typeface="Arial" pitchFamily="34" charset="0"/>
                <a:ea typeface="+mj-ea"/>
                <a:cs typeface="Arial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9173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E6784-BB44-7619-A182-7DB5E4D70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6"/>
          <p:cNvGrpSpPr>
            <a:grpSpLocks/>
          </p:cNvGrpSpPr>
          <p:nvPr/>
        </p:nvGrpSpPr>
        <p:grpSpPr bwMode="auto">
          <a:xfrm>
            <a:off x="0" y="0"/>
            <a:ext cx="12190413" cy="6858000"/>
            <a:chOff x="0" y="-119"/>
            <a:chExt cx="12190413" cy="6858119"/>
          </a:xfrm>
        </p:grpSpPr>
        <p:grpSp>
          <p:nvGrpSpPr>
            <p:cNvPr id="9" name="Группа 15"/>
            <p:cNvGrpSpPr>
              <a:grpSpLocks/>
            </p:cNvGrpSpPr>
            <p:nvPr/>
          </p:nvGrpSpPr>
          <p:grpSpPr bwMode="auto">
            <a:xfrm>
              <a:off x="0" y="-119"/>
              <a:ext cx="12190413" cy="6858119"/>
              <a:chOff x="0" y="-119"/>
              <a:chExt cx="12190413" cy="6858119"/>
            </a:xfrm>
          </p:grpSpPr>
          <p:pic>
            <p:nvPicPr>
              <p:cNvPr id="13" name="Picture 2" descr="E:\РАБОТА\3 конгресс ВСП\2024\презентация\06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 flipV="1">
                <a:off x="10894413" y="0"/>
                <a:ext cx="1296000" cy="1295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Рисунок 9" descr="4.jpg"/>
              <p:cNvPicPr>
                <a:picLocks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 flipV="1">
                <a:off x="11326413" y="5994000"/>
                <a:ext cx="864000" cy="86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3" descr="E:\РАБОТА\3 конгресс ВСП\2024\презентация\08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 flipV="1">
                <a:off x="216979" y="5732301"/>
                <a:ext cx="908720" cy="1342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Subtitle 2"/>
            <p:cNvSpPr txBox="1">
              <a:spLocks/>
            </p:cNvSpPr>
            <p:nvPr/>
          </p:nvSpPr>
          <p:spPr bwMode="auto">
            <a:xfrm>
              <a:off x="10320338" y="6500807"/>
              <a:ext cx="1300162" cy="357193"/>
            </a:xfrm>
            <a:prstGeom prst="rect">
              <a:avLst/>
            </a:prstGeom>
          </p:spPr>
          <p:txBody>
            <a:bodyPr lIns="68580" tIns="34290" rIns="68580" bIns="34290" anchor="ctr"/>
            <a:lstStyle/>
            <a:p>
              <a:pPr algn="r" defTabSz="685800" fontAlgn="auto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>
                  <a:srgbClr val="35A5D6"/>
                </a:buClr>
                <a:defRPr/>
              </a:pPr>
              <a:r>
                <a:rPr lang="en-US" sz="900" b="1" dirty="0">
                  <a:solidFill>
                    <a:srgbClr val="1462A1"/>
                  </a:solidFill>
                  <a:latin typeface="Verdana" pitchFamily="34" charset="0"/>
                  <a:ea typeface="+mj-ea"/>
                  <a:cs typeface="+mj-cs"/>
                </a:rPr>
                <a:t>vspru.ru</a:t>
              </a:r>
              <a:endParaRPr lang="ru-RU" sz="900" b="1" dirty="0">
                <a:solidFill>
                  <a:srgbClr val="1462A1"/>
                </a:solidFill>
                <a:latin typeface="Verdana" pitchFamily="34" charset="0"/>
                <a:ea typeface="+mj-ea"/>
                <a:cs typeface="+mj-cs"/>
              </a:endParaRPr>
            </a:p>
          </p:txBody>
        </p:sp>
        <p:pic>
          <p:nvPicPr>
            <p:cNvPr id="11" name="Picture 2" descr="G:\ВСП-ВЕСЬ2019_АВГУСТ\ГРАФИКА-ВСП\!!2019-ВЕСЬ всп2019\!2019-ВСП-ЛОГО-БАННЕР\!!2019-Лого 2019-от татьяны два варианта\!РАБОЧИЙ ВАРИАНТ 2019\4ВСП-лого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78000" y="260728"/>
              <a:ext cx="719197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A4F75-131F-5979-355B-FD156F62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1152000"/>
          </a:xfrm>
        </p:spPr>
        <p:txBody>
          <a:bodyPr>
            <a:noAutofit/>
          </a:bodyPr>
          <a:lstStyle/>
          <a:p>
            <a:pPr marL="893763" algn="l"/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ФАРМАКОНАДЗОР – НОРМАТИВНОЕ РЕГУЛИРОВАНИЕ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054646" y="2650618"/>
            <a:ext cx="9793088" cy="1323439"/>
            <a:chOff x="1054646" y="2650618"/>
            <a:chExt cx="9793088" cy="1323439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D1F2C3D-2004-AD69-D9CA-6F77C9856280}"/>
                </a:ext>
              </a:extLst>
            </p:cNvPr>
            <p:cNvSpPr/>
            <p:nvPr/>
          </p:nvSpPr>
          <p:spPr>
            <a:xfrm>
              <a:off x="1703734" y="2650618"/>
              <a:ext cx="91440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400"/>
              <a:r>
                <a:rPr lang="ru-RU" sz="2000" b="1" dirty="0">
                  <a:solidFill>
                    <a:srgbClr val="0E427C"/>
                  </a:solidFill>
                  <a:latin typeface="Arial" panose="020B0604020202020204" pitchFamily="34" charset="0"/>
                </a:rPr>
                <a:t>С 1 марта 2025 года порядок фармаконадзора регулируется </a:t>
              </a:r>
              <a:br>
                <a:rPr lang="ru-RU" sz="2000" b="1" dirty="0">
                  <a:solidFill>
                    <a:srgbClr val="0E427C"/>
                  </a:solidFill>
                  <a:latin typeface="Arial" panose="020B0604020202020204" pitchFamily="34" charset="0"/>
                </a:rPr>
              </a:br>
              <a:r>
                <a:rPr lang="ru-RU" sz="2000" b="1" dirty="0">
                  <a:solidFill>
                    <a:srgbClr val="0E427C"/>
                  </a:solidFill>
                  <a:latin typeface="Arial" panose="020B0604020202020204" pitchFamily="34" charset="0"/>
                </a:rPr>
                <a:t>приказом Федеральной службы по надзору в сфере здравоохранения от 17.06.2024 г. № 3518 «Об утверждении Порядка фармаконадзора лекарственных препаратов для медицинского применения».</a:t>
              </a:r>
            </a:p>
          </p:txBody>
        </p:sp>
        <p:pic>
          <p:nvPicPr>
            <p:cNvPr id="1027" name="Picture 3" descr="E:\РАБОТА\ВОГ\Жулев\2025\октябрь\Здравнадзор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054646" y="2709714"/>
              <a:ext cx="540000" cy="720000"/>
            </a:xfrm>
            <a:prstGeom prst="rect">
              <a:avLst/>
            </a:prstGeom>
            <a:noFill/>
          </p:spPr>
        </p:pic>
      </p:grpSp>
      <p:grpSp>
        <p:nvGrpSpPr>
          <p:cNvPr id="19" name="Группа 18"/>
          <p:cNvGrpSpPr/>
          <p:nvPr/>
        </p:nvGrpSpPr>
        <p:grpSpPr>
          <a:xfrm>
            <a:off x="1054646" y="4286339"/>
            <a:ext cx="9793088" cy="1015663"/>
            <a:chOff x="1054646" y="4286339"/>
            <a:chExt cx="9793088" cy="10156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C3967E-F927-1A40-C3F1-EEC09A212057}"/>
                </a:ext>
              </a:extLst>
            </p:cNvPr>
            <p:cNvSpPr txBox="1"/>
            <p:nvPr/>
          </p:nvSpPr>
          <p:spPr>
            <a:xfrm>
              <a:off x="1703734" y="4286339"/>
              <a:ext cx="914400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2000" b="1" dirty="0">
                  <a:solidFill>
                    <a:srgbClr val="0E427C"/>
                  </a:solidFill>
                  <a:latin typeface="Arial" panose="020B0604020202020204" pitchFamily="34" charset="0"/>
                </a:rPr>
                <a:t>Приказ Минздрава России от 10.04.2025 № 180н «Об утверждении порядка создания и деятельности врачебной комиссии медицинской организации»</a:t>
              </a:r>
            </a:p>
          </p:txBody>
        </p:sp>
        <p:pic>
          <p:nvPicPr>
            <p:cNvPr id="1028" name="Picture 4" descr="E:\РАБОТА\ВОГ\Жулев\2025\октябрь\Минздрав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054646" y="4365898"/>
              <a:ext cx="540000" cy="720000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1054646" y="1629594"/>
            <a:ext cx="9793088" cy="792008"/>
            <a:chOff x="1054646" y="1629594"/>
            <a:chExt cx="9793088" cy="792008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640F67D9-F4D3-D736-55C8-D2AC63627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734" y="1629594"/>
              <a:ext cx="914400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indent="0" algn="just" defTabSz="914400"/>
              <a:r>
                <a:rPr lang="ru-RU" sz="2000" b="1" dirty="0">
                  <a:solidFill>
                    <a:srgbClr val="0E427C"/>
                  </a:solidFill>
                </a:rPr>
                <a:t>Федеральный закон от 12.04.2010 № 61-ФЗ (ред. от 23.07.2025) </a:t>
              </a:r>
              <a:br>
                <a:rPr lang="ru-RU" sz="2000" b="1" dirty="0">
                  <a:solidFill>
                    <a:srgbClr val="0E427C"/>
                  </a:solidFill>
                </a:rPr>
              </a:br>
              <a:r>
                <a:rPr lang="ru-RU" sz="2000" b="1" dirty="0">
                  <a:solidFill>
                    <a:srgbClr val="0E427C"/>
                  </a:solidFill>
                </a:rPr>
                <a:t>«Об обращении лекарственных средств», статьи 64 и 65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E427C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29" name="Picture 5" descr="E:\РАБОТА\ВОГ\Жулев\2025\октябрь\ФЗ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54646" y="1701602"/>
              <a:ext cx="540000" cy="720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15279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DAAE2-D40F-6C5C-654B-42DD63A62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6"/>
          <p:cNvGrpSpPr>
            <a:grpSpLocks/>
          </p:cNvGrpSpPr>
          <p:nvPr/>
        </p:nvGrpSpPr>
        <p:grpSpPr bwMode="auto">
          <a:xfrm>
            <a:off x="0" y="0"/>
            <a:ext cx="12190413" cy="6858000"/>
            <a:chOff x="0" y="-119"/>
            <a:chExt cx="12190413" cy="6858119"/>
          </a:xfrm>
        </p:grpSpPr>
        <p:grpSp>
          <p:nvGrpSpPr>
            <p:cNvPr id="6" name="Группа 15"/>
            <p:cNvGrpSpPr>
              <a:grpSpLocks/>
            </p:cNvGrpSpPr>
            <p:nvPr/>
          </p:nvGrpSpPr>
          <p:grpSpPr bwMode="auto">
            <a:xfrm>
              <a:off x="0" y="-119"/>
              <a:ext cx="12190413" cy="6858119"/>
              <a:chOff x="0" y="-119"/>
              <a:chExt cx="12190413" cy="6858119"/>
            </a:xfrm>
          </p:grpSpPr>
          <p:pic>
            <p:nvPicPr>
              <p:cNvPr id="9" name="Picture 2" descr="E:\РАБОТА\3 конгресс ВСП\2024\презентация\06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 flipV="1">
                <a:off x="10894413" y="0"/>
                <a:ext cx="1296000" cy="1295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Рисунок 9" descr="4.jpg"/>
              <p:cNvPicPr>
                <a:picLocks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 flipV="1">
                <a:off x="11326413" y="5994000"/>
                <a:ext cx="864000" cy="86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 descr="E:\РАБОТА\3 конгресс ВСП\2024\презентация\08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 flipV="1">
                <a:off x="216979" y="5732301"/>
                <a:ext cx="908720" cy="1342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Subtitle 2"/>
            <p:cNvSpPr txBox="1">
              <a:spLocks/>
            </p:cNvSpPr>
            <p:nvPr/>
          </p:nvSpPr>
          <p:spPr bwMode="auto">
            <a:xfrm>
              <a:off x="10320338" y="6500807"/>
              <a:ext cx="1300162" cy="357193"/>
            </a:xfrm>
            <a:prstGeom prst="rect">
              <a:avLst/>
            </a:prstGeom>
          </p:spPr>
          <p:txBody>
            <a:bodyPr lIns="68580" tIns="34290" rIns="68580" bIns="34290" anchor="ctr"/>
            <a:lstStyle/>
            <a:p>
              <a:pPr algn="r" defTabSz="685800" fontAlgn="auto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>
                  <a:srgbClr val="35A5D6"/>
                </a:buClr>
                <a:defRPr/>
              </a:pPr>
              <a:r>
                <a:rPr lang="en-US" sz="900" b="1" dirty="0">
                  <a:solidFill>
                    <a:srgbClr val="1462A1"/>
                  </a:solidFill>
                  <a:latin typeface="Verdana" pitchFamily="34" charset="0"/>
                  <a:ea typeface="+mj-ea"/>
                  <a:cs typeface="+mj-cs"/>
                </a:rPr>
                <a:t>vspru.ru</a:t>
              </a:r>
              <a:endParaRPr lang="ru-RU" sz="900" b="1" dirty="0">
                <a:solidFill>
                  <a:srgbClr val="1462A1"/>
                </a:solidFill>
                <a:latin typeface="Verdana" pitchFamily="34" charset="0"/>
                <a:ea typeface="+mj-ea"/>
                <a:cs typeface="+mj-cs"/>
              </a:endParaRPr>
            </a:p>
          </p:txBody>
        </p:sp>
        <p:pic>
          <p:nvPicPr>
            <p:cNvPr id="8" name="Picture 2" descr="G:\ВСП-ВЕСЬ2019_АВГУСТ\ГРАФИКА-ВСП\!!2019-ВЕСЬ всп2019\!2019-ВСП-ЛОГО-БАННЕР\!!2019-Лого 2019-от татьяны два варианта\!РАБОЧИЙ ВАРИАНТ 2019\4ВСП-лого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78000" y="260728"/>
              <a:ext cx="719197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Объект 2">
            <a:extLst>
              <a:ext uri="{FF2B5EF4-FFF2-40B4-BE49-F238E27FC236}">
                <a16:creationId xmlns:a16="http://schemas.microsoft.com/office/drawing/2014/main" id="{0FD0A946-8F32-FC15-C1D4-CA9C511FE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190413" cy="1152000"/>
          </a:xfrm>
        </p:spPr>
        <p:txBody>
          <a:bodyPr anchor="ctr">
            <a:noAutofit/>
          </a:bodyPr>
          <a:lstStyle/>
          <a:p>
            <a:pPr marL="896938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ПРИКАЗ РОСЗДРАВНАДЗОРА ОТ 17.06.2024 № 3518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1A4C62-00AD-0805-E8E9-B2E69FAD8FCD}"/>
              </a:ext>
            </a:extLst>
          </p:cNvPr>
          <p:cNvSpPr txBox="1">
            <a:spLocks/>
          </p:cNvSpPr>
          <p:nvPr/>
        </p:nvSpPr>
        <p:spPr>
          <a:xfrm>
            <a:off x="910630" y="1989634"/>
            <a:ext cx="9936000" cy="4057936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80000"/>
              <a:buFont typeface="Courier New" pitchFamily="49" charset="0"/>
              <a:buChar char="o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 algn="just">
              <a:spcBef>
                <a:spcPts val="0"/>
              </a:spcBef>
              <a:spcAft>
                <a:spcPts val="1800"/>
              </a:spcAft>
              <a:buClr>
                <a:srgbClr val="00ADD9"/>
              </a:buClr>
              <a:buFont typeface="Wingdings" pitchFamily="2" charset="2"/>
              <a:buChar char="§"/>
            </a:pPr>
            <a:r>
              <a:rPr lang="ru-RU" sz="20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Извещение о нежелательной реакции или отсутствии терапевтического эффекта лекарственного препарата доступно для загрузки с интернет-сайта Росздравнадзора.</a:t>
            </a:r>
          </a:p>
          <a:p>
            <a:pPr marL="449263" indent="-449263" algn="just">
              <a:spcBef>
                <a:spcPts val="0"/>
              </a:spcBef>
              <a:spcAft>
                <a:spcPts val="1800"/>
              </a:spcAft>
              <a:buClr>
                <a:srgbClr val="00ADD9"/>
              </a:buClr>
              <a:buFont typeface="Wingdings" pitchFamily="2" charset="2"/>
              <a:buChar char="§"/>
            </a:pPr>
            <a:r>
              <a:rPr lang="ru-RU" sz="20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Форма рассчитана на заполнение лицом, имеющим медицинское образование. Пациенты, самостоятельно выявившие нежелательные реакции или отсутствие терапевтической эффективности должны проинформировать лечащего врача для последующего заполнения данного извещения, и направления его в Росздравнадзор, </a:t>
            </a:r>
            <a:r>
              <a:rPr lang="ru-RU" sz="2000" u="sng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либо отправить заполненное извещение самостоятельно</a:t>
            </a:r>
            <a:r>
              <a:rPr lang="ru-RU" sz="20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49263" indent="-449263" algn="just">
              <a:spcBef>
                <a:spcPts val="0"/>
              </a:spcBef>
              <a:spcAft>
                <a:spcPts val="1800"/>
              </a:spcAft>
              <a:buClr>
                <a:srgbClr val="00ADD9"/>
              </a:buClr>
              <a:buFont typeface="Wingdings" pitchFamily="2" charset="2"/>
              <a:buChar char="§"/>
            </a:pPr>
            <a:r>
              <a:rPr lang="ru-RU" sz="20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При получении извещения Росздравнадзор, в соответствии с соответствующими регламентами, рассмотрит вопрос о проведении мероприятий по контролю качества, эффективности и безопасности указанного лекарственного средства.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ru-RU" sz="2000" dirty="0">
              <a:solidFill>
                <a:srgbClr val="0E427C"/>
              </a:solidFill>
              <a:latin typeface="Arial" pitchFamily="34" charset="0"/>
              <a:cs typeface="Arial" pitchFamily="34" charset="0"/>
            </a:endParaRPr>
          </a:p>
          <a:p>
            <a:pPr marL="914286" lvl="2" indent="0" algn="ctr">
              <a:spcBef>
                <a:spcPts val="0"/>
              </a:spcBef>
              <a:spcAft>
                <a:spcPts val="1800"/>
              </a:spcAft>
              <a:buNone/>
            </a:pPr>
            <a:br>
              <a:rPr lang="ru-RU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10630" y="909514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«Об утверждении Порядка фармаконадзора лекарственных препаратов для медицинского применения»</a:t>
            </a:r>
          </a:p>
        </p:txBody>
      </p:sp>
    </p:spTree>
    <p:extLst>
      <p:ext uri="{BB962C8B-B14F-4D97-AF65-F5344CB8AC3E}">
        <p14:creationId xmlns:p14="http://schemas.microsoft.com/office/powerpoint/2010/main" val="48772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DAAE2-D40F-6C5C-654B-42DD63A62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0" y="0"/>
            <a:ext cx="12190413" cy="6858000"/>
            <a:chOff x="0" y="-119"/>
            <a:chExt cx="12190413" cy="6858119"/>
          </a:xfrm>
        </p:grpSpPr>
        <p:grpSp>
          <p:nvGrpSpPr>
            <p:cNvPr id="4" name="Группа 15"/>
            <p:cNvGrpSpPr>
              <a:grpSpLocks/>
            </p:cNvGrpSpPr>
            <p:nvPr/>
          </p:nvGrpSpPr>
          <p:grpSpPr bwMode="auto">
            <a:xfrm>
              <a:off x="0" y="-119"/>
              <a:ext cx="12190413" cy="6858119"/>
              <a:chOff x="0" y="-119"/>
              <a:chExt cx="12190413" cy="6858119"/>
            </a:xfrm>
          </p:grpSpPr>
          <p:pic>
            <p:nvPicPr>
              <p:cNvPr id="9" name="Picture 2" descr="E:\РАБОТА\3 конгресс ВСП\2024\презентация\06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 flipV="1">
                <a:off x="10894413" y="0"/>
                <a:ext cx="1296000" cy="1295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Рисунок 9" descr="4.jpg"/>
              <p:cNvPicPr>
                <a:picLocks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 flipV="1">
                <a:off x="11326413" y="5994000"/>
                <a:ext cx="864000" cy="86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 descr="E:\РАБОТА\3 конгресс ВСП\2024\презентация\08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 flipV="1">
                <a:off x="216979" y="5732301"/>
                <a:ext cx="908720" cy="1342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Subtitle 2"/>
            <p:cNvSpPr txBox="1">
              <a:spLocks/>
            </p:cNvSpPr>
            <p:nvPr/>
          </p:nvSpPr>
          <p:spPr bwMode="auto">
            <a:xfrm>
              <a:off x="10320338" y="6500807"/>
              <a:ext cx="1300162" cy="357193"/>
            </a:xfrm>
            <a:prstGeom prst="rect">
              <a:avLst/>
            </a:prstGeom>
          </p:spPr>
          <p:txBody>
            <a:bodyPr lIns="68580" tIns="34290" rIns="68580" bIns="34290" anchor="ctr"/>
            <a:lstStyle/>
            <a:p>
              <a:pPr algn="r" defTabSz="685800" fontAlgn="auto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>
                  <a:srgbClr val="35A5D6"/>
                </a:buClr>
                <a:defRPr/>
              </a:pPr>
              <a:r>
                <a:rPr lang="en-US" sz="900" b="1" dirty="0">
                  <a:solidFill>
                    <a:srgbClr val="1462A1"/>
                  </a:solidFill>
                  <a:latin typeface="Verdana" pitchFamily="34" charset="0"/>
                  <a:ea typeface="+mj-ea"/>
                  <a:cs typeface="+mj-cs"/>
                </a:rPr>
                <a:t>vspru.ru</a:t>
              </a:r>
              <a:endParaRPr lang="ru-RU" sz="900" b="1" dirty="0">
                <a:solidFill>
                  <a:srgbClr val="1462A1"/>
                </a:solidFill>
                <a:latin typeface="Verdana" pitchFamily="34" charset="0"/>
                <a:ea typeface="+mj-ea"/>
                <a:cs typeface="+mj-cs"/>
              </a:endParaRPr>
            </a:p>
          </p:txBody>
        </p:sp>
        <p:pic>
          <p:nvPicPr>
            <p:cNvPr id="8" name="Picture 2" descr="G:\ВСП-ВЕСЬ2019_АВГУСТ\ГРАФИКА-ВСП\!!2019-ВЕСЬ всп2019\!2019-ВСП-ЛОГО-БАННЕР\!!2019-Лого 2019-от татьяны два варианта\!РАБОЧИЙ ВАРИАНТ 2019\4ВСП-лого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78000" y="260728"/>
              <a:ext cx="719197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Объект 2">
            <a:extLst>
              <a:ext uri="{FF2B5EF4-FFF2-40B4-BE49-F238E27FC236}">
                <a16:creationId xmlns:a16="http://schemas.microsoft.com/office/drawing/2014/main" id="{0FD0A946-8F32-FC15-C1D4-CA9C511FE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190413" cy="1152000"/>
          </a:xfrm>
        </p:spPr>
        <p:txBody>
          <a:bodyPr anchor="ctr">
            <a:noAutofit/>
          </a:bodyPr>
          <a:lstStyle/>
          <a:p>
            <a:pPr marL="896938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Карта - извещение</a:t>
            </a:r>
          </a:p>
        </p:txBody>
      </p:sp>
      <p:pic>
        <p:nvPicPr>
          <p:cNvPr id="6" name="Рисунок 5" descr="Изображение выглядит как текст, программное обеспечение, веб-страница, Веб-сай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859A1A2-21D4-FB5C-19C3-0F1DCBCD0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54" y="1310936"/>
            <a:ext cx="10895237" cy="461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2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994B0-71DC-6232-3D57-97E91D110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6"/>
          <p:cNvGrpSpPr>
            <a:grpSpLocks/>
          </p:cNvGrpSpPr>
          <p:nvPr/>
        </p:nvGrpSpPr>
        <p:grpSpPr bwMode="auto">
          <a:xfrm>
            <a:off x="0" y="0"/>
            <a:ext cx="12190413" cy="6858000"/>
            <a:chOff x="0" y="-119"/>
            <a:chExt cx="12190413" cy="6858119"/>
          </a:xfrm>
        </p:grpSpPr>
        <p:grpSp>
          <p:nvGrpSpPr>
            <p:cNvPr id="6" name="Группа 15"/>
            <p:cNvGrpSpPr>
              <a:grpSpLocks/>
            </p:cNvGrpSpPr>
            <p:nvPr/>
          </p:nvGrpSpPr>
          <p:grpSpPr bwMode="auto">
            <a:xfrm>
              <a:off x="0" y="-119"/>
              <a:ext cx="12190413" cy="6858119"/>
              <a:chOff x="0" y="-119"/>
              <a:chExt cx="12190413" cy="6858119"/>
            </a:xfrm>
          </p:grpSpPr>
          <p:pic>
            <p:nvPicPr>
              <p:cNvPr id="9" name="Picture 2" descr="E:\РАБОТА\3 конгресс ВСП\2024\презентация\06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 flipV="1">
                <a:off x="10894413" y="0"/>
                <a:ext cx="1296000" cy="1295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Рисунок 9" descr="4.jpg"/>
              <p:cNvPicPr>
                <a:picLocks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 flipV="1">
                <a:off x="11326413" y="5994000"/>
                <a:ext cx="864000" cy="86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 descr="E:\РАБОТА\3 конгресс ВСП\2024\презентация\08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 flipV="1">
                <a:off x="216979" y="5732301"/>
                <a:ext cx="908720" cy="1342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Subtitle 2"/>
            <p:cNvSpPr txBox="1">
              <a:spLocks/>
            </p:cNvSpPr>
            <p:nvPr/>
          </p:nvSpPr>
          <p:spPr bwMode="auto">
            <a:xfrm>
              <a:off x="10320338" y="6500807"/>
              <a:ext cx="1300162" cy="357193"/>
            </a:xfrm>
            <a:prstGeom prst="rect">
              <a:avLst/>
            </a:prstGeom>
          </p:spPr>
          <p:txBody>
            <a:bodyPr lIns="68580" tIns="34290" rIns="68580" bIns="34290" anchor="ctr"/>
            <a:lstStyle/>
            <a:p>
              <a:pPr algn="r" defTabSz="685800" fontAlgn="auto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>
                  <a:srgbClr val="35A5D6"/>
                </a:buClr>
                <a:defRPr/>
              </a:pPr>
              <a:r>
                <a:rPr lang="en-US" sz="900" b="1" dirty="0">
                  <a:solidFill>
                    <a:srgbClr val="1462A1"/>
                  </a:solidFill>
                  <a:latin typeface="Verdana" pitchFamily="34" charset="0"/>
                  <a:ea typeface="+mj-ea"/>
                  <a:cs typeface="+mj-cs"/>
                </a:rPr>
                <a:t>vspru.ru</a:t>
              </a:r>
              <a:endParaRPr lang="ru-RU" sz="900" b="1" dirty="0">
                <a:solidFill>
                  <a:srgbClr val="1462A1"/>
                </a:solidFill>
                <a:latin typeface="Verdana" pitchFamily="34" charset="0"/>
                <a:ea typeface="+mj-ea"/>
                <a:cs typeface="+mj-cs"/>
              </a:endParaRPr>
            </a:p>
          </p:txBody>
        </p:sp>
        <p:pic>
          <p:nvPicPr>
            <p:cNvPr id="8" name="Picture 2" descr="G:\ВСП-ВЕСЬ2019_АВГУСТ\ГРАФИКА-ВСП\!!2019-ВЕСЬ всп2019\!2019-ВСП-ЛОГО-БАННЕР\!!2019-Лого 2019-от татьяны два варианта\!РАБОЧИЙ ВАРИАНТ 2019\4ВСП-лого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78000" y="260728"/>
              <a:ext cx="719197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Объект 2">
            <a:extLst>
              <a:ext uri="{FF2B5EF4-FFF2-40B4-BE49-F238E27FC236}">
                <a16:creationId xmlns:a16="http://schemas.microsoft.com/office/drawing/2014/main" id="{537D6233-4456-8DAA-9991-2F1FC9025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190413" cy="1368000"/>
          </a:xfrm>
        </p:spPr>
        <p:txBody>
          <a:bodyPr anchor="ctr">
            <a:noAutofit/>
          </a:bodyPr>
          <a:lstStyle/>
          <a:p>
            <a:pPr marL="896938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ОСНОВНЫЕ ПРОБЛЕМЫ РЕАЛИЗАЦИИ ФАРМАКОНАДЗОРА </a:t>
            </a:r>
            <a:b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– ВЗГЛЯД ПАЦИЕНТСКОГО СООБЩЕСТВА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0BC274-1FBA-C3F0-ACD2-E5DF3697A131}"/>
              </a:ext>
            </a:extLst>
          </p:cNvPr>
          <p:cNvSpPr txBox="1">
            <a:spLocks/>
          </p:cNvSpPr>
          <p:nvPr/>
        </p:nvSpPr>
        <p:spPr>
          <a:xfrm>
            <a:off x="880981" y="1604106"/>
            <a:ext cx="9936000" cy="4273960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80000"/>
              <a:buFont typeface="Courier New" pitchFamily="49" charset="0"/>
              <a:buChar char="o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 algn="just">
              <a:buClr>
                <a:srgbClr val="00ADD9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Низкая информированность пациентов о системе </a:t>
            </a:r>
            <a:r>
              <a:rPr lang="ru-RU" sz="1800" dirty="0" err="1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фармаконадзора</a:t>
            </a:r>
            <a:r>
              <a:rPr lang="ru-RU" sz="18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 и её значении.</a:t>
            </a:r>
          </a:p>
          <a:p>
            <a:pPr marL="449263" indent="-449263" algn="just">
              <a:buClr>
                <a:srgbClr val="00ADD9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Сложности при попытках зарегистрировать нежелательную реакцию или отсутствие терапевтической эффективности:</a:t>
            </a:r>
          </a:p>
          <a:p>
            <a:pPr marL="1104900" indent="-342900" algn="just">
              <a:buClr>
                <a:srgbClr val="00ADD9"/>
              </a:buClr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занятость врача;</a:t>
            </a:r>
          </a:p>
          <a:p>
            <a:pPr marL="1104900" indent="-342900" algn="just">
              <a:buClr>
                <a:srgbClr val="00ADD9"/>
              </a:buClr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врач просит повторить применение препарата в его присутствии с целью самому увидеть НР;</a:t>
            </a:r>
          </a:p>
          <a:p>
            <a:pPr marL="1104900" indent="-342900" algn="just">
              <a:buClr>
                <a:srgbClr val="00ADD9"/>
              </a:buClr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происходит фиксация НР в истории болезни, но дальнейшие шаги по фиксации НР в системе фармаконадзора не осуществляются;</a:t>
            </a:r>
          </a:p>
          <a:p>
            <a:pPr marL="1104900" indent="-342900" algn="just">
              <a:buClr>
                <a:srgbClr val="00ADD9"/>
              </a:buClr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врачебная комиссия отказывает в регистрации НР или выдвигает дополнительные требования;</a:t>
            </a:r>
          </a:p>
          <a:p>
            <a:pPr marL="1104900" indent="-342900" algn="just">
              <a:buClr>
                <a:srgbClr val="00ADD9"/>
              </a:buClr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сложности в поиске и самостоятельном заполнении формы извещения;</a:t>
            </a:r>
          </a:p>
          <a:p>
            <a:pPr marL="1104900" indent="-342900" algn="just">
              <a:buClr>
                <a:srgbClr val="00ADD9"/>
              </a:buClr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непонимание дальнейшего развития событий после самостоятельной подачи извещения.</a:t>
            </a:r>
          </a:p>
          <a:p>
            <a:pPr marL="914286" lvl="2" indent="0" algn="ctr">
              <a:buNone/>
            </a:pPr>
            <a:endParaRPr lang="ru-RU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58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994B0-71DC-6232-3D57-97E91D110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0" y="0"/>
            <a:ext cx="12190413" cy="6858000"/>
            <a:chOff x="0" y="-119"/>
            <a:chExt cx="12190413" cy="6858119"/>
          </a:xfrm>
        </p:grpSpPr>
        <p:grpSp>
          <p:nvGrpSpPr>
            <p:cNvPr id="4" name="Группа 15"/>
            <p:cNvGrpSpPr>
              <a:grpSpLocks/>
            </p:cNvGrpSpPr>
            <p:nvPr/>
          </p:nvGrpSpPr>
          <p:grpSpPr bwMode="auto">
            <a:xfrm>
              <a:off x="0" y="-119"/>
              <a:ext cx="12190413" cy="6858119"/>
              <a:chOff x="0" y="-119"/>
              <a:chExt cx="12190413" cy="6858119"/>
            </a:xfrm>
          </p:grpSpPr>
          <p:pic>
            <p:nvPicPr>
              <p:cNvPr id="9" name="Picture 2" descr="E:\РАБОТА\3 конгресс ВСП\2024\презентация\06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 flipV="1">
                <a:off x="10894413" y="0"/>
                <a:ext cx="1296000" cy="1295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Рисунок 9" descr="4.jpg"/>
              <p:cNvPicPr>
                <a:picLocks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 flipV="1">
                <a:off x="11326413" y="5994000"/>
                <a:ext cx="864000" cy="86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 descr="E:\РАБОТА\3 конгресс ВСП\2024\презентация\08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 flipV="1">
                <a:off x="216979" y="5732301"/>
                <a:ext cx="908720" cy="1342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Subtitle 2"/>
            <p:cNvSpPr txBox="1">
              <a:spLocks/>
            </p:cNvSpPr>
            <p:nvPr/>
          </p:nvSpPr>
          <p:spPr bwMode="auto">
            <a:xfrm>
              <a:off x="10320338" y="6500807"/>
              <a:ext cx="1300162" cy="357193"/>
            </a:xfrm>
            <a:prstGeom prst="rect">
              <a:avLst/>
            </a:prstGeom>
          </p:spPr>
          <p:txBody>
            <a:bodyPr lIns="68580" tIns="34290" rIns="68580" bIns="34290" anchor="ctr"/>
            <a:lstStyle/>
            <a:p>
              <a:pPr algn="r" defTabSz="685800" fontAlgn="auto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>
                  <a:srgbClr val="35A5D6"/>
                </a:buClr>
                <a:defRPr/>
              </a:pPr>
              <a:r>
                <a:rPr lang="en-US" sz="900" b="1" dirty="0">
                  <a:solidFill>
                    <a:srgbClr val="1462A1"/>
                  </a:solidFill>
                  <a:latin typeface="Verdana" pitchFamily="34" charset="0"/>
                  <a:ea typeface="+mj-ea"/>
                  <a:cs typeface="+mj-cs"/>
                </a:rPr>
                <a:t>vspru.ru</a:t>
              </a:r>
              <a:endParaRPr lang="ru-RU" sz="900" b="1" dirty="0">
                <a:solidFill>
                  <a:srgbClr val="1462A1"/>
                </a:solidFill>
                <a:latin typeface="Verdana" pitchFamily="34" charset="0"/>
                <a:ea typeface="+mj-ea"/>
                <a:cs typeface="+mj-cs"/>
              </a:endParaRPr>
            </a:p>
          </p:txBody>
        </p:sp>
        <p:pic>
          <p:nvPicPr>
            <p:cNvPr id="8" name="Picture 2" descr="G:\ВСП-ВЕСЬ2019_АВГУСТ\ГРАФИКА-ВСП\!!2019-ВЕСЬ всп2019\!2019-ВСП-ЛОГО-БАННЕР\!!2019-Лого 2019-от татьяны два варианта\!РАБОЧИЙ ВАРИАНТ 2019\4ВСП-лого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78000" y="260728"/>
              <a:ext cx="719197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Объект 2">
            <a:extLst>
              <a:ext uri="{FF2B5EF4-FFF2-40B4-BE49-F238E27FC236}">
                <a16:creationId xmlns:a16="http://schemas.microsoft.com/office/drawing/2014/main" id="{537D6233-4456-8DAA-9991-2F1FC9025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190413" cy="1368000"/>
          </a:xfrm>
        </p:spPr>
        <p:txBody>
          <a:bodyPr anchor="ctr">
            <a:noAutofit/>
          </a:bodyPr>
          <a:lstStyle/>
          <a:p>
            <a:pPr marL="896938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ОСНОВНЫЕ ПРОБЛЕМЫ РЕАЛИЗАЦИИ ФАРМАКОНАДЗОРА </a:t>
            </a:r>
            <a:b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– ВЗГЛЯД ПАЦИЕНТСКОГО СООБЩЕСТВА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E2D06D31-36A7-9D57-EA40-E64A9FC992CB}"/>
              </a:ext>
            </a:extLst>
          </p:cNvPr>
          <p:cNvSpPr txBox="1">
            <a:spLocks/>
          </p:cNvSpPr>
          <p:nvPr/>
        </p:nvSpPr>
        <p:spPr>
          <a:xfrm>
            <a:off x="880981" y="1341562"/>
            <a:ext cx="10470809" cy="5112568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80000"/>
              <a:buFont typeface="Courier New" pitchFamily="49" charset="0"/>
              <a:buChar char="o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Пациенты воспринимают систему фармаконадзора в фокусе возможности назначения лекарственной терапии препаратом конкретного торгового наименования:</a:t>
            </a:r>
          </a:p>
          <a:p>
            <a:pPr marL="358775" indent="-342900" algn="just">
              <a:spcBef>
                <a:spcPts val="1200"/>
              </a:spcBef>
              <a:buClr>
                <a:srgbClr val="00ADD9"/>
              </a:buClr>
              <a:buFont typeface="Symbol" panose="05050102010706020507" pitchFamily="18" charset="2"/>
              <a:buChar char=""/>
            </a:pPr>
            <a:r>
              <a:rPr lang="ru-RU" sz="15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принятие решения о назначении и применении лекарственных препаратов, медицинских изделий </a:t>
            </a:r>
            <a:br>
              <a:rPr lang="ru-RU" sz="15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и специализированных продуктов лечебного питания, не входящих в соответствующий стандарт медицинской помощи или не предусмотренных соответствующей клинической рекомендацией, либо по торговым наименованиям при наличии медицинских показаний (индивидуальной непереносимости, по жизненным показаниям), Приказ Минздрава России от 10.04.2025 № 180н «Об утверждении порядка создания </a:t>
            </a:r>
            <a:br>
              <a:rPr lang="ru-RU" sz="15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и деятельности врачебной комиссии медицинской организации»;</a:t>
            </a:r>
          </a:p>
          <a:p>
            <a:pPr marL="358775" indent="-342900" algn="just">
              <a:spcBef>
                <a:spcPts val="1200"/>
              </a:spcBef>
              <a:buClr>
                <a:srgbClr val="00ADD9"/>
              </a:buClr>
              <a:buFont typeface="Symbol" panose="05050102010706020507" pitchFamily="18" charset="2"/>
              <a:buChar char=""/>
            </a:pPr>
            <a:r>
              <a:rPr lang="ru-RU" sz="15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принятие решения о направлении сообщений в Федеральную службу по надзору сфере здравоохранения </a:t>
            </a:r>
            <a:br>
              <a:rPr lang="ru-RU" sz="15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в целях осуществления мониторинга безопасности лекарственных препаратов о выявленных случаях побочных действий, не указанных в инструкции по применению лекарственного препарата, серьезных нежелательных реакций и непредвиденных нежелательных реакций при применении лекарственных препаратов, в том числе послуживших основанием для назначения лекарственных препаратов в соответствии с подпунктом 8 настоящего пункта, Приказ Минздрава России от 10.04.2025 № 180н «Об утверждении порядка создания и деятельности врачебной комиссии медицинской организации»;</a:t>
            </a:r>
          </a:p>
          <a:p>
            <a:pPr marL="358775" indent="-342900" algn="just">
              <a:spcBef>
                <a:spcPts val="1200"/>
              </a:spcBef>
              <a:buClr>
                <a:srgbClr val="00ADD9"/>
              </a:buClr>
              <a:buFont typeface="Symbol" panose="05050102010706020507" pitchFamily="18" charset="2"/>
              <a:buChar char=""/>
            </a:pPr>
            <a:r>
              <a:rPr lang="ru-RU" sz="15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случаях отсутствия заявленной эффективности лекарственных препаратов для медицинского применения, применяемых при заболеваниях, представляющих угрозу для жизни человека, вакцин для профилактики инфекционных заболеваний, лекарственных препаратов для предотвращения беременности, </a:t>
            </a:r>
            <a:r>
              <a:rPr lang="ru-RU" sz="1500" u="sng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когда отсутствие клинического эффекта не вызвано индивидуальными особенностями пациента и (или) спецификой его заболевания</a:t>
            </a:r>
            <a:r>
              <a:rPr lang="ru-RU" sz="15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, Приказ Федеральной службы по надзору в сфере здравоохранения от 17.06.2024 г. № 3518 </a:t>
            </a:r>
            <a:br>
              <a:rPr lang="ru-RU" sz="15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«Об утверждении Порядка фармаконадзора лекарственных препаратов для медицинского применения»</a:t>
            </a:r>
          </a:p>
          <a:p>
            <a:pPr marL="0" indent="0"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914286" lvl="2" indent="0" algn="ctr">
              <a:buNone/>
            </a:pP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5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3FFA1-6AEE-C244-3D3C-EC5631284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6"/>
          <p:cNvGrpSpPr>
            <a:grpSpLocks/>
          </p:cNvGrpSpPr>
          <p:nvPr/>
        </p:nvGrpSpPr>
        <p:grpSpPr bwMode="auto">
          <a:xfrm>
            <a:off x="0" y="0"/>
            <a:ext cx="12190413" cy="6858000"/>
            <a:chOff x="0" y="-119"/>
            <a:chExt cx="12190413" cy="6858119"/>
          </a:xfrm>
        </p:grpSpPr>
        <p:grpSp>
          <p:nvGrpSpPr>
            <p:cNvPr id="7" name="Группа 15"/>
            <p:cNvGrpSpPr>
              <a:grpSpLocks/>
            </p:cNvGrpSpPr>
            <p:nvPr/>
          </p:nvGrpSpPr>
          <p:grpSpPr bwMode="auto">
            <a:xfrm>
              <a:off x="0" y="-119"/>
              <a:ext cx="12190413" cy="6858119"/>
              <a:chOff x="0" y="-119"/>
              <a:chExt cx="12190413" cy="6858119"/>
            </a:xfrm>
          </p:grpSpPr>
          <p:pic>
            <p:nvPicPr>
              <p:cNvPr id="10" name="Picture 2" descr="E:\РАБОТА\3 конгресс ВСП\2024\презентация\06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 flipV="1">
                <a:off x="10894413" y="0"/>
                <a:ext cx="1296000" cy="1295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Рисунок 9" descr="4.jpg"/>
              <p:cNvPicPr>
                <a:picLocks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 flipV="1">
                <a:off x="11326413" y="5994000"/>
                <a:ext cx="864000" cy="86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3" descr="E:\РАБОТА\3 конгресс ВСП\2024\презентация\08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200000" flipV="1">
                <a:off x="216979" y="5732301"/>
                <a:ext cx="908720" cy="1342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Subtitle 2"/>
            <p:cNvSpPr txBox="1">
              <a:spLocks/>
            </p:cNvSpPr>
            <p:nvPr/>
          </p:nvSpPr>
          <p:spPr bwMode="auto">
            <a:xfrm>
              <a:off x="10320338" y="6500807"/>
              <a:ext cx="1300162" cy="357193"/>
            </a:xfrm>
            <a:prstGeom prst="rect">
              <a:avLst/>
            </a:prstGeom>
          </p:spPr>
          <p:txBody>
            <a:bodyPr lIns="68580" tIns="34290" rIns="68580" bIns="34290" anchor="ctr"/>
            <a:lstStyle/>
            <a:p>
              <a:pPr algn="r" defTabSz="685800" fontAlgn="auto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>
                  <a:srgbClr val="35A5D6"/>
                </a:buClr>
                <a:defRPr/>
              </a:pPr>
              <a:r>
                <a:rPr lang="en-US" sz="900" b="1" dirty="0">
                  <a:solidFill>
                    <a:srgbClr val="1462A1"/>
                  </a:solidFill>
                  <a:latin typeface="Verdana" pitchFamily="34" charset="0"/>
                  <a:ea typeface="+mj-ea"/>
                  <a:cs typeface="+mj-cs"/>
                </a:rPr>
                <a:t>vspru.ru</a:t>
              </a:r>
              <a:endParaRPr lang="ru-RU" sz="900" b="1" dirty="0">
                <a:solidFill>
                  <a:srgbClr val="1462A1"/>
                </a:solidFill>
                <a:latin typeface="Verdana" pitchFamily="34" charset="0"/>
                <a:ea typeface="+mj-ea"/>
                <a:cs typeface="+mj-cs"/>
              </a:endParaRPr>
            </a:p>
          </p:txBody>
        </p:sp>
        <p:pic>
          <p:nvPicPr>
            <p:cNvPr id="9" name="Picture 2" descr="G:\ВСП-ВЕСЬ2019_АВГУСТ\ГРАФИКА-ВСП\!!2019-ВЕСЬ всп2019\!2019-ВСП-ЛОГО-БАННЕР\!!2019-Лого 2019-от татьяны два варианта\!РАБОЧИЙ ВАРИАНТ 2019\4ВСП-лого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178000" y="260728"/>
              <a:ext cx="719197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1" descr="Изображение выглядит как текст, снимок экрана, Шриф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CD47DCF-3075-7576-4F26-CF3F0E6D026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8117" y="222274"/>
            <a:ext cx="9074179" cy="6415041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15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3FFA1-6AEE-C244-3D3C-EC5631284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0" y="0"/>
            <a:ext cx="12190413" cy="6858000"/>
            <a:chOff x="0" y="-119"/>
            <a:chExt cx="12190413" cy="6858119"/>
          </a:xfrm>
        </p:grpSpPr>
        <p:grpSp>
          <p:nvGrpSpPr>
            <p:cNvPr id="3" name="Группа 15"/>
            <p:cNvGrpSpPr>
              <a:grpSpLocks/>
            </p:cNvGrpSpPr>
            <p:nvPr/>
          </p:nvGrpSpPr>
          <p:grpSpPr bwMode="auto">
            <a:xfrm>
              <a:off x="0" y="-119"/>
              <a:ext cx="12190413" cy="6858119"/>
              <a:chOff x="0" y="-119"/>
              <a:chExt cx="12190413" cy="6858119"/>
            </a:xfrm>
          </p:grpSpPr>
          <p:pic>
            <p:nvPicPr>
              <p:cNvPr id="10" name="Picture 2" descr="E:\РАБОТА\3 конгресс ВСП\2024\презентация\06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 flipV="1">
                <a:off x="10894413" y="0"/>
                <a:ext cx="1296000" cy="1295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Рисунок 9" descr="4.jpg"/>
              <p:cNvPicPr>
                <a:picLocks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 flipV="1">
                <a:off x="11326413" y="5994000"/>
                <a:ext cx="864000" cy="86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3" descr="E:\РАБОТА\3 конгресс ВСП\2024\презентация\08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200000" flipV="1">
                <a:off x="216979" y="5732301"/>
                <a:ext cx="908720" cy="1342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Subtitle 2"/>
            <p:cNvSpPr txBox="1">
              <a:spLocks/>
            </p:cNvSpPr>
            <p:nvPr/>
          </p:nvSpPr>
          <p:spPr bwMode="auto">
            <a:xfrm>
              <a:off x="10320338" y="6500807"/>
              <a:ext cx="1300162" cy="357193"/>
            </a:xfrm>
            <a:prstGeom prst="rect">
              <a:avLst/>
            </a:prstGeom>
          </p:spPr>
          <p:txBody>
            <a:bodyPr lIns="68580" tIns="34290" rIns="68580" bIns="34290" anchor="ctr"/>
            <a:lstStyle/>
            <a:p>
              <a:pPr algn="r" defTabSz="685800" fontAlgn="auto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>
                  <a:srgbClr val="35A5D6"/>
                </a:buClr>
                <a:defRPr/>
              </a:pPr>
              <a:r>
                <a:rPr lang="en-US" sz="900" b="1" dirty="0">
                  <a:solidFill>
                    <a:srgbClr val="1462A1"/>
                  </a:solidFill>
                  <a:latin typeface="Verdana" pitchFamily="34" charset="0"/>
                  <a:ea typeface="+mj-ea"/>
                  <a:cs typeface="+mj-cs"/>
                </a:rPr>
                <a:t>vspru.ru</a:t>
              </a:r>
              <a:endParaRPr lang="ru-RU" sz="900" b="1" dirty="0">
                <a:solidFill>
                  <a:srgbClr val="1462A1"/>
                </a:solidFill>
                <a:latin typeface="Verdana" pitchFamily="34" charset="0"/>
                <a:ea typeface="+mj-ea"/>
                <a:cs typeface="+mj-cs"/>
              </a:endParaRPr>
            </a:p>
          </p:txBody>
        </p:sp>
        <p:pic>
          <p:nvPicPr>
            <p:cNvPr id="9" name="Picture 2" descr="G:\ВСП-ВЕСЬ2019_АВГУСТ\ГРАФИКА-ВСП\!!2019-ВЕСЬ всп2019\!2019-ВСП-ЛОГО-БАННЕР\!!2019-Лого 2019-от татьяны два варианта\!РАБОЧИЙ ВАРИАНТ 2019\4ВСП-лого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178000" y="260728"/>
              <a:ext cx="719197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1" descr="Изображение выглядит как текст, снимок экрана, Шриф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CD47DCF-3075-7576-4F26-CF3F0E6D026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9334" y="222274"/>
            <a:ext cx="9071744" cy="6415041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15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E439C-51B9-0C2F-1525-C5EA0DF2C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16"/>
          <p:cNvGrpSpPr>
            <a:grpSpLocks/>
          </p:cNvGrpSpPr>
          <p:nvPr/>
        </p:nvGrpSpPr>
        <p:grpSpPr bwMode="auto">
          <a:xfrm>
            <a:off x="0" y="0"/>
            <a:ext cx="12190413" cy="6858000"/>
            <a:chOff x="0" y="-119"/>
            <a:chExt cx="12190413" cy="6858119"/>
          </a:xfrm>
        </p:grpSpPr>
        <p:grpSp>
          <p:nvGrpSpPr>
            <p:cNvPr id="8" name="Группа 15"/>
            <p:cNvGrpSpPr>
              <a:grpSpLocks/>
            </p:cNvGrpSpPr>
            <p:nvPr/>
          </p:nvGrpSpPr>
          <p:grpSpPr bwMode="auto">
            <a:xfrm>
              <a:off x="0" y="-119"/>
              <a:ext cx="12190413" cy="6858119"/>
              <a:chOff x="0" y="-119"/>
              <a:chExt cx="12190413" cy="6858119"/>
            </a:xfrm>
          </p:grpSpPr>
          <p:pic>
            <p:nvPicPr>
              <p:cNvPr id="12" name="Picture 2" descr="E:\РАБОТА\3 конгресс ВСП\2024\презентация\06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 flipV="1">
                <a:off x="10894413" y="0"/>
                <a:ext cx="1296000" cy="1295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Рисунок 9" descr="4.jpg"/>
              <p:cNvPicPr>
                <a:picLocks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 flipV="1">
                <a:off x="11326413" y="5994000"/>
                <a:ext cx="864000" cy="86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3" descr="E:\РАБОТА\3 конгресс ВСП\2024\презентация\08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 flipV="1">
                <a:off x="216979" y="5732301"/>
                <a:ext cx="908720" cy="1342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Subtitle 2"/>
            <p:cNvSpPr txBox="1">
              <a:spLocks/>
            </p:cNvSpPr>
            <p:nvPr/>
          </p:nvSpPr>
          <p:spPr bwMode="auto">
            <a:xfrm>
              <a:off x="10320338" y="6500807"/>
              <a:ext cx="1300162" cy="357193"/>
            </a:xfrm>
            <a:prstGeom prst="rect">
              <a:avLst/>
            </a:prstGeom>
          </p:spPr>
          <p:txBody>
            <a:bodyPr lIns="68580" tIns="34290" rIns="68580" bIns="34290" anchor="ctr"/>
            <a:lstStyle/>
            <a:p>
              <a:pPr algn="r" defTabSz="685800" fontAlgn="auto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>
                  <a:srgbClr val="35A5D6"/>
                </a:buClr>
                <a:defRPr/>
              </a:pPr>
              <a:r>
                <a:rPr lang="en-US" sz="900" b="1" dirty="0">
                  <a:solidFill>
                    <a:srgbClr val="1462A1"/>
                  </a:solidFill>
                  <a:latin typeface="Verdana" pitchFamily="34" charset="0"/>
                  <a:ea typeface="+mj-ea"/>
                  <a:cs typeface="+mj-cs"/>
                </a:rPr>
                <a:t>vspru.ru</a:t>
              </a:r>
              <a:endParaRPr lang="ru-RU" sz="900" b="1" dirty="0">
                <a:solidFill>
                  <a:srgbClr val="1462A1"/>
                </a:solidFill>
                <a:latin typeface="Verdana" pitchFamily="34" charset="0"/>
                <a:ea typeface="+mj-ea"/>
                <a:cs typeface="+mj-cs"/>
              </a:endParaRPr>
            </a:p>
          </p:txBody>
        </p:sp>
        <p:pic>
          <p:nvPicPr>
            <p:cNvPr id="11" name="Picture 2" descr="G:\ВСП-ВЕСЬ2019_АВГУСТ\ГРАФИКА-ВСП\!!2019-ВЕСЬ всп2019\!2019-ВСП-ЛОГО-БАННЕР\!!2019-Лого 2019-от татьяны два варианта\!РАБОЧИЙ ВАРИАНТ 2019\4ВСП-лого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78000" y="260728"/>
              <a:ext cx="719197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Объект 2">
            <a:extLst>
              <a:ext uri="{FF2B5EF4-FFF2-40B4-BE49-F238E27FC236}">
                <a16:creationId xmlns:a16="http://schemas.microsoft.com/office/drawing/2014/main" id="{773B31A7-A868-2ED6-3B9F-4DC6202F5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0413" cy="1368000"/>
          </a:xfrm>
        </p:spPr>
        <p:txBody>
          <a:bodyPr anchor="ctr">
            <a:noAutofit/>
          </a:bodyPr>
          <a:lstStyle/>
          <a:p>
            <a:pPr marL="896938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ПРЕДЛОЖЕНИЯ ПО ДАЛЬНЕЙШЕМУ СОВЕРШЕНСТВОВАНИЮ СИСТЕМЫ ФАРМАКОНАДЗОРА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7EE375-55BA-D352-BA3F-D4C7272A1C27}"/>
              </a:ext>
            </a:extLst>
          </p:cNvPr>
          <p:cNvSpPr txBox="1">
            <a:spLocks/>
          </p:cNvSpPr>
          <p:nvPr/>
        </p:nvSpPr>
        <p:spPr>
          <a:xfrm>
            <a:off x="838091" y="1197546"/>
            <a:ext cx="10188000" cy="5472608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80000"/>
              <a:buFont typeface="Courier New" pitchFamily="49" charset="0"/>
              <a:buChar char="o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914286" lvl="2" indent="0" algn="ctr">
              <a:buNone/>
            </a:pP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17F26DEA-A71E-A903-9CD4-833380FD30F0}"/>
              </a:ext>
            </a:extLst>
          </p:cNvPr>
          <p:cNvSpPr txBox="1">
            <a:spLocks/>
          </p:cNvSpPr>
          <p:nvPr/>
        </p:nvSpPr>
        <p:spPr>
          <a:xfrm>
            <a:off x="982638" y="1485578"/>
            <a:ext cx="9936000" cy="4536504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80000"/>
              <a:buFont typeface="Courier New" pitchFamily="49" charset="0"/>
              <a:buChar char="o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 algn="just">
              <a:lnSpc>
                <a:spcPct val="100000"/>
              </a:lnSpc>
              <a:spcBef>
                <a:spcPts val="1800"/>
              </a:spcBef>
              <a:buClr>
                <a:srgbClr val="00ADD9"/>
              </a:buClr>
              <a:buFont typeface="Wingdings" pitchFamily="2" charset="2"/>
              <a:buChar char="§"/>
            </a:pPr>
            <a:r>
              <a:rPr lang="ru-RU" sz="20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необходимо проводить информационную кампанию, направленную на разъяснение механизма фармаконадзора и правах пациентов в этой сфере;</a:t>
            </a:r>
          </a:p>
          <a:p>
            <a:pPr marL="449263" indent="-449263" algn="just">
              <a:lnSpc>
                <a:spcPct val="100000"/>
              </a:lnSpc>
              <a:spcBef>
                <a:spcPts val="1800"/>
              </a:spcBef>
              <a:buClr>
                <a:srgbClr val="00ADD9"/>
              </a:buClr>
              <a:buFont typeface="Wingdings" pitchFamily="2" charset="2"/>
              <a:buChar char="§"/>
            </a:pPr>
            <a:r>
              <a:rPr lang="ru-RU" sz="20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проанализировать наиболее часто встречающиеся нарушения и разработать меры по их </a:t>
            </a:r>
            <a:r>
              <a:rPr lang="ru-RU" sz="2000" dirty="0" err="1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профилактированию</a:t>
            </a:r>
            <a:r>
              <a:rPr lang="ru-RU" sz="20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, в том числе при реализации непрерывного медицинского и фармацевтического образования;</a:t>
            </a:r>
          </a:p>
          <a:p>
            <a:pPr marL="449263" indent="-449263" algn="just">
              <a:lnSpc>
                <a:spcPct val="100000"/>
              </a:lnSpc>
              <a:spcBef>
                <a:spcPts val="1800"/>
              </a:spcBef>
              <a:buClr>
                <a:srgbClr val="00ADD9"/>
              </a:buClr>
              <a:buFont typeface="Wingdings" pitchFamily="2" charset="2"/>
              <a:buChar char="§"/>
            </a:pPr>
            <a:r>
              <a:rPr lang="ru-RU" sz="200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необходимо </a:t>
            </a:r>
            <a:r>
              <a:rPr lang="ru-RU" sz="20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повысить доступность карты-извещения для пациентов (навигация </a:t>
            </a:r>
            <a:r>
              <a:rPr lang="ru-RU" sz="200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на сайте РЗН, </a:t>
            </a:r>
            <a:r>
              <a:rPr lang="ru-RU" sz="20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ПГУ, МФЦ, медицинские организации </a:t>
            </a:r>
            <a:r>
              <a:rPr lang="ru-RU" sz="200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и др.);</a:t>
            </a:r>
            <a:endParaRPr lang="ru-RU" sz="2000" dirty="0">
              <a:solidFill>
                <a:srgbClr val="0E427C"/>
              </a:solidFill>
              <a:latin typeface="Arial" pitchFamily="34" charset="0"/>
              <a:cs typeface="Arial" pitchFamily="34" charset="0"/>
            </a:endParaRPr>
          </a:p>
          <a:p>
            <a:pPr marL="449263" indent="-449263" algn="just">
              <a:lnSpc>
                <a:spcPct val="100000"/>
              </a:lnSpc>
              <a:spcBef>
                <a:spcPts val="1800"/>
              </a:spcBef>
              <a:buClr>
                <a:srgbClr val="00ADD9"/>
              </a:buClr>
              <a:buFont typeface="Wingdings" pitchFamily="2" charset="2"/>
              <a:buChar char="§"/>
            </a:pPr>
            <a:r>
              <a:rPr lang="ru-RU" sz="20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если пациент сам подает извещение, нужно предоставлять информацию </a:t>
            </a:r>
            <a:br>
              <a:rPr lang="ru-RU" sz="20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на каких этапах находится рассмотрение его обращения; </a:t>
            </a:r>
          </a:p>
          <a:p>
            <a:pPr marL="449263" indent="-449263" algn="just">
              <a:lnSpc>
                <a:spcPct val="100000"/>
              </a:lnSpc>
              <a:spcBef>
                <a:spcPts val="1800"/>
              </a:spcBef>
              <a:buClr>
                <a:srgbClr val="00ADD9"/>
              </a:buClr>
              <a:buFont typeface="Wingdings" pitchFamily="2" charset="2"/>
              <a:buChar char="§"/>
            </a:pPr>
            <a:r>
              <a:rPr lang="ru-RU" sz="20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требуется дальнейшая проработка ситуаций когда отсутствие клинического эффекта вызвано индивидуальными особенностями пациента и (или) спецификой его заболевания: какие данные должны быть получены, какие критерии применяются, требуется ли указать такую информацию </a:t>
            </a:r>
            <a:br>
              <a:rPr lang="ru-RU" sz="20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E427C"/>
                </a:solidFill>
                <a:latin typeface="Arial" pitchFamily="34" charset="0"/>
                <a:cs typeface="Arial" pitchFamily="34" charset="0"/>
              </a:rPr>
              <a:t>в клинических рекомендациях.</a:t>
            </a:r>
          </a:p>
        </p:txBody>
      </p:sp>
    </p:spTree>
    <p:extLst>
      <p:ext uri="{BB962C8B-B14F-4D97-AF65-F5344CB8AC3E}">
        <p14:creationId xmlns:p14="http://schemas.microsoft.com/office/powerpoint/2010/main" val="235987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3726</TotalTime>
  <Words>723</Words>
  <Application>Microsoft Office PowerPoint</Application>
  <PresentationFormat>Произвольный</PresentationFormat>
  <Paragraphs>48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Verdana</vt:lpstr>
      <vt:lpstr>Wingdings</vt:lpstr>
      <vt:lpstr>Тема Office</vt:lpstr>
      <vt:lpstr>Презентация PowerPoint</vt:lpstr>
      <vt:lpstr>ФАРМАКОНАДЗОР – НОРМАТИВНОЕ РЕГУЛИРОВАНИЕ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!!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Yuri Zhulev</cp:lastModifiedBy>
  <cp:revision>329</cp:revision>
  <dcterms:created xsi:type="dcterms:W3CDTF">2019-11-22T11:09:28Z</dcterms:created>
  <dcterms:modified xsi:type="dcterms:W3CDTF">2025-11-18T16:26:30Z</dcterms:modified>
</cp:coreProperties>
</file>