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BA"/>
    <a:srgbClr val="C6D9F1"/>
    <a:srgbClr val="CC3366"/>
    <a:srgbClr val="8649C3"/>
    <a:srgbClr val="333333"/>
    <a:srgbClr val="895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A3ED5-2513-4C6E-93F9-5A8A24CD269C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BFA25-A135-419B-A2F2-1E51BC1E76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0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4 ФОРУМЫ+КОНФЕРЕНЦИИ\Тренинг_ВСП Ответственный пациент\презентации\элементы\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1" y="0"/>
            <a:ext cx="11028362" cy="6858001"/>
          </a:xfrm>
          <a:prstGeom prst="rect">
            <a:avLst/>
          </a:prstGeom>
          <a:noFill/>
        </p:spPr>
      </p:pic>
      <p:pic>
        <p:nvPicPr>
          <p:cNvPr id="1027" name="Picture 3" descr="E:\РАБОТА\4 ФОРУМЫ+КОНФЕРЕНЦИИ\Тренинг_ВСП Ответственный пациент\презентации\элементы\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44824"/>
            <a:ext cx="5210544" cy="5013176"/>
          </a:xfrm>
          <a:prstGeom prst="rect">
            <a:avLst/>
          </a:prstGeom>
          <a:noFill/>
        </p:spPr>
      </p:pic>
      <p:pic>
        <p:nvPicPr>
          <p:cNvPr id="1029" name="Picture 5" descr="E:\РАБОТА\4 ФОРУМЫ+КОНФЕРЕНЦИИ\Тренинг_ВСП Ответственный пациент\презентации\элементы\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0" y="0"/>
            <a:ext cx="1997075" cy="2762250"/>
          </a:xfrm>
          <a:prstGeom prst="rect">
            <a:avLst/>
          </a:prstGeom>
          <a:noFill/>
        </p:spPr>
      </p:pic>
      <p:pic>
        <p:nvPicPr>
          <p:cNvPr id="1030" name="Picture 6" descr="E:\РАБОТА\4 ФОРУМЫ+КОНФЕРЕНЦИИ\Тренинг_ВСП Ответственный пациент\презентации\элементы\кубики без фона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04600" y="4359374"/>
            <a:ext cx="785813" cy="1085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11030" y="1628800"/>
            <a:ext cx="7128792" cy="2952328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8953B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17781" y="4581128"/>
            <a:ext cx="6906017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 descr="E:\РАБОТА\4 ФОРУМЫ+КОНФЕРЕНЦИИ\Тренинг_ВСП Ответственный пациент\презентации\элементы\слайды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59702" y="260648"/>
            <a:ext cx="1231900" cy="1231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АБОТА\4 ФОРУМЫ+КОНФЕРЕНЦИИ\Тренинг_ВСП Ответственный пациент\презентации\элементы\04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051" y="0"/>
            <a:ext cx="11028362" cy="6858001"/>
          </a:xfrm>
          <a:prstGeom prst="rect">
            <a:avLst/>
          </a:prstGeom>
          <a:noFill/>
        </p:spPr>
      </p:pic>
      <p:pic>
        <p:nvPicPr>
          <p:cNvPr id="1027" name="Picture 3" descr="E:\РАБОТА\4 ФОРУМЫ+КОНФЕРЕНЦИИ\Тренинг_ВСП Ответственный пациент\презентации\элементы\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5584759" cy="5373216"/>
          </a:xfrm>
          <a:prstGeom prst="rect">
            <a:avLst/>
          </a:prstGeom>
          <a:noFill/>
        </p:spPr>
      </p:pic>
      <p:pic>
        <p:nvPicPr>
          <p:cNvPr id="1028" name="Picture 4" descr="E:\РАБОТА\4 ФОРУМЫ+КОНФЕРЕНЦИИ\Тренинг_ВСП Ответственный пациент\презентации\элементы\02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564904"/>
            <a:ext cx="4414916" cy="4293096"/>
          </a:xfrm>
          <a:prstGeom prst="rect">
            <a:avLst/>
          </a:prstGeom>
          <a:noFill/>
        </p:spPr>
      </p:pic>
      <p:pic>
        <p:nvPicPr>
          <p:cNvPr id="1029" name="Picture 5" descr="E:\РАБОТА\4 ФОРУМЫ+КОНФЕРЕНЦИИ\Тренинг_ВСП Ответственный пациент\презентации\элементы\01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157192"/>
            <a:ext cx="1229665" cy="1700808"/>
          </a:xfrm>
          <a:prstGeom prst="rect">
            <a:avLst/>
          </a:prstGeom>
          <a:noFill/>
        </p:spPr>
      </p:pic>
      <p:pic>
        <p:nvPicPr>
          <p:cNvPr id="1030" name="Picture 6" descr="E:\РАБОТА\4 ФОРУМЫ+КОНФЕРЕНЦИИ\Тренинг_ВСП Ответственный пациент\презентации\элементы\кубики без фона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04600" y="4359374"/>
            <a:ext cx="785813" cy="1085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83038" y="1628800"/>
            <a:ext cx="7056784" cy="2952328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8953B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7538" y="4581128"/>
            <a:ext cx="6836260" cy="1057672"/>
          </a:xfrm>
        </p:spPr>
        <p:txBody>
          <a:bodyPr>
            <a:normAutofit/>
          </a:bodyPr>
          <a:lstStyle>
            <a:lvl1pPr marL="0" indent="0" algn="l">
              <a:buNone/>
              <a:defRPr sz="2800" b="0">
                <a:solidFill>
                  <a:srgbClr val="3333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Picture 7" descr="E:\РАБОТА\4 ФОРУМЫ+КОНФЕРЕНЦИИ\Тренинг_ВСП Ответственный пациент\презентации\элементы\слайды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59702" y="260648"/>
            <a:ext cx="1231900" cy="12319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6854" y="6429995"/>
            <a:ext cx="384175" cy="384175"/>
          </a:xfrm>
          <a:prstGeom prst="rect">
            <a:avLst/>
          </a:prstGeom>
          <a:noFill/>
        </p:spPr>
      </p:pic>
      <p:pic>
        <p:nvPicPr>
          <p:cNvPr id="8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51790" y="189434"/>
            <a:ext cx="622300" cy="622300"/>
          </a:xfrm>
          <a:prstGeom prst="rect">
            <a:avLst/>
          </a:prstGeom>
          <a:noFill/>
        </p:spPr>
      </p:pic>
      <p:pic>
        <p:nvPicPr>
          <p:cNvPr id="9" name="Picture 3" descr="E:\РАБОТА\4 ФОРУМЫ+КОНФЕРЕНЦИИ\Тренинг_ВСП Ответственный пациент\0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9434"/>
            <a:ext cx="460375" cy="636587"/>
          </a:xfrm>
          <a:prstGeom prst="rect">
            <a:avLst/>
          </a:prstGeom>
          <a:noFill/>
        </p:spPr>
      </p:pic>
      <p:pic>
        <p:nvPicPr>
          <p:cNvPr id="10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10626" y="4702176"/>
            <a:ext cx="3379787" cy="2157412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334566" y="6526138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BA"/>
                </a:solidFill>
              </a:rPr>
              <a:t>Тренинг «Ответственный пациент» 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829329" y="652613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BA"/>
                </a:solidFill>
              </a:rPr>
              <a:t>https://forum-vsp.ru/tren-23-1/</a:t>
            </a:r>
            <a:endParaRPr lang="ru-RU" sz="1100" dirty="0">
              <a:solidFill>
                <a:srgbClr val="0070B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CC3366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9966CC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E:\РАБОТА\4 ФОРУМЫ+КОНФЕРЕНЦИИ\Тренинг_ВСП Ответственный пациент\презентации\элементы\07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8810626" y="0"/>
            <a:ext cx="3379787" cy="2157412"/>
          </a:xfrm>
          <a:prstGeom prst="rect">
            <a:avLst/>
          </a:prstGeom>
          <a:noFill/>
        </p:spPr>
      </p:pic>
      <p:pic>
        <p:nvPicPr>
          <p:cNvPr id="2050" name="Picture 2" descr="E:\РАБОТА\4 ФОРУМЫ+КОНФЕРЕНЦИИ\Тренинг_ВСП Ответственный пациент\0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75786" y="6305542"/>
            <a:ext cx="396000" cy="547572"/>
          </a:xfrm>
          <a:prstGeom prst="rect">
            <a:avLst/>
          </a:prstGeom>
          <a:noFill/>
        </p:spPr>
      </p:pic>
      <p:pic>
        <p:nvPicPr>
          <p:cNvPr id="7" name="Picture 5" descr="E:\РАБОТА\4 ФОРУМЫ+КОНФЕРЕНЦИИ\Тренинг_ВСП Ответственный пациент\презентации\элементы\05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67814" y="6429201"/>
            <a:ext cx="384175" cy="384175"/>
          </a:xfrm>
          <a:prstGeom prst="rect">
            <a:avLst/>
          </a:prstGeom>
          <a:noFill/>
        </p:spPr>
      </p:pic>
      <p:pic>
        <p:nvPicPr>
          <p:cNvPr id="8" name="Picture 2" descr="E:\РАБОТА\4 ФОРУМЫ+КОНФЕРЕНЦИИ\Тренинг_ВСП Ответственный пациент\0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51790" y="189434"/>
            <a:ext cx="622300" cy="6223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622598" y="6525344"/>
            <a:ext cx="2323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>
                <a:solidFill>
                  <a:srgbClr val="0070BA"/>
                </a:solidFill>
              </a:rPr>
              <a:t>Тренинг «Ответственный пациент» 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9335566" y="6526138"/>
            <a:ext cx="202651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70BA"/>
                </a:solidFill>
              </a:rPr>
              <a:t>https://forum-vsp.ru/tren-23-1/</a:t>
            </a:r>
            <a:endParaRPr lang="ru-RU" sz="1100" dirty="0">
              <a:solidFill>
                <a:srgbClr val="0070BA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1207774" cy="1080000"/>
          </a:xfrm>
        </p:spPr>
        <p:txBody>
          <a:bodyPr>
            <a:normAutofit/>
          </a:bodyPr>
          <a:lstStyle>
            <a:lvl1pPr marL="541338" indent="0" algn="l">
              <a:defRPr sz="2800" b="1">
                <a:solidFill>
                  <a:srgbClr val="0070BA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BA"/>
              </a:buClr>
              <a:buSzPct val="15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1pPr>
            <a:lvl2pPr>
              <a:buClr>
                <a:srgbClr val="CC3366"/>
              </a:buClr>
              <a:buSzPct val="120000"/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2pPr>
            <a:lvl3pPr>
              <a:buClr>
                <a:srgbClr val="9966CC"/>
              </a:buClr>
              <a:buFont typeface="Wingdings" pitchFamily="2" charset="2"/>
              <a:buChar char="§"/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592" y="1600201"/>
            <a:ext cx="53990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7214" y="1600201"/>
            <a:ext cx="54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0D869-256C-4013-8BEE-810FA8E53F58}" type="datetimeFigureOut">
              <a:rPr lang="ru-RU" smtClean="0"/>
              <a:pPr/>
              <a:t>26.04.2024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0BF58-2C99-4EB8-BF43-5C45947EA1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.government.ru/media/files/vB0TvgWlcYbdAUFJomenUk3B0sjTuLA8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21895/b819c620a8c698de35861ad4c9d9696ee0c3ee7a/" TargetMode="External"/><Relationship Id="rId7" Type="http://schemas.openxmlformats.org/officeDocument/2006/relationships/hyperlink" Target="https://www.consultant.ru/document/cons_doc_LAW_141711/529d8da5a3fd5a6e7bac9da26bc0f1ce1c48b77a/" TargetMode="External"/><Relationship Id="rId2" Type="http://schemas.openxmlformats.org/officeDocument/2006/relationships/hyperlink" Target="https://www.consultant.ru/document/cons_doc_LAW_121895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onsultant.ru/document/cons_doc_LAW_141711/a561c729a5c41cc7f478b665c356e27638a45269/" TargetMode="External"/><Relationship Id="rId5" Type="http://schemas.openxmlformats.org/officeDocument/2006/relationships/hyperlink" Target="https://www.consultant.ru/document/cons_doc_LAW_216975/5700188fda07f4f5dfe1ec16dda75ff3e2588b55/" TargetMode="External"/><Relationship Id="rId4" Type="http://schemas.openxmlformats.org/officeDocument/2006/relationships/hyperlink" Target="https://www.consultant.ru/document/cons_doc_LAW_121895/2405d06339fd496aff1095c1a07845b50c10860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sultant.ru/document/cons_doc_LAW_107289/3c41b68ccd2d33284f6189980831981488039ed2/" TargetMode="External"/><Relationship Id="rId2" Type="http://schemas.openxmlformats.org/officeDocument/2006/relationships/hyperlink" Target="https://www.consultant.ru/document/cons_doc_LAW_10728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onsultant.ru/document/cons_doc_LAW_385605/62006b8fa086466bc8c0f84302b2de675e22c072/" TargetMode="External"/><Relationship Id="rId4" Type="http://schemas.openxmlformats.org/officeDocument/2006/relationships/hyperlink" Target="https://www.consultant.ru/document/cons_doc_LAW_454998/2405d06339fd496aff1095c1a07845b50c10860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ormativ.kontur.ru/document?moduleId=1&amp;documentId=29357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E5CCF8-CAB6-4F75-A037-ACFE88574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"/>
            <a:ext cx="12190413" cy="68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62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73DA8FD-8548-4DCE-9A8E-64DD77384A48}"/>
              </a:ext>
            </a:extLst>
          </p:cNvPr>
          <p:cNvSpPr txBox="1">
            <a:spLocks/>
          </p:cNvSpPr>
          <p:nvPr/>
        </p:nvSpPr>
        <p:spPr>
          <a:xfrm>
            <a:off x="2422798" y="422658"/>
            <a:ext cx="7488832" cy="7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dirty="0">
                <a:highlight>
                  <a:srgbClr val="FFFFFF"/>
                </a:highlight>
                <a:latin typeface="PT Sans" panose="020B0503020203020204" pitchFamily="34" charset="-52"/>
              </a:rPr>
              <a:t>Когда важны сроки?</a:t>
            </a:r>
          </a:p>
          <a:p>
            <a:pPr algn="ctr"/>
            <a:endParaRPr lang="ru-RU" sz="3200" dirty="0"/>
          </a:p>
        </p:txBody>
      </p:sp>
      <p:pic>
        <p:nvPicPr>
          <p:cNvPr id="6146" name="Picture 2" descr="https://pravodeneg.net/wp-content/uploads/2018/12/Schedule-Calendar.jpg">
            <a:extLst>
              <a:ext uri="{FF2B5EF4-FFF2-40B4-BE49-F238E27FC236}">
                <a16:creationId xmlns:a16="http://schemas.microsoft.com/office/drawing/2014/main" id="{0413CC83-2F51-4E11-8811-8BD44EB0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1268760"/>
            <a:ext cx="7632848" cy="519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76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EFA02E-EA20-4DCF-A9C4-C89203F75E2E}"/>
              </a:ext>
            </a:extLst>
          </p:cNvPr>
          <p:cNvSpPr/>
          <p:nvPr/>
        </p:nvSpPr>
        <p:spPr>
          <a:xfrm>
            <a:off x="658602" y="181957"/>
            <a:ext cx="1087320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rgbClr val="000000"/>
                </a:solidFill>
                <a:latin typeface="Open Sans"/>
              </a:rPr>
              <a:t>Сроки оказания медицинской помощи устанавливает регион, но он не могут быть меньше указанных в программе государственных гарантий оказания гражданам бесплатной медицинской помощи. </a:t>
            </a:r>
          </a:p>
          <a:p>
            <a:pPr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Так, в </a:t>
            </a:r>
            <a:r>
              <a:rPr lang="ru-RU" sz="1600" dirty="0">
                <a:solidFill>
                  <a:srgbClr val="1663A4"/>
                </a:solidFill>
                <a:latin typeface="Open Sans"/>
                <a:hlinkClick r:id="rId2"/>
              </a:rPr>
              <a:t>Программе государственных гарантий бесплатного оказания гражданам медицинской помощи на 2024год и на плановый период 2025 и 2026годов,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 утверждённой , указаны следующие сроки: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ожидания приема врачами-терапевтами участковыми, врачами общей практики (семейными врачами), врачами-педиатрами участковыми не должны превышать 24 часа с момента обращения пациента в медицинскую организацию;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ожидания оказания первичной медико-санитарной помощи в неотложной форме не должны превышать 2 часа с момента обращения пациента в медицинскую организацию;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проведения консультаций врачей-специалистов не должны превышать 14 рабочих дней со дня обращения пациента в медицинскую организацию;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проведения диагностических инструментальных и лабораторных исследований при оказании первичной медико-санитарной помощи не должны превышать 14 рабочих дней со дня назначения исследований;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проведения КТ, МРТ и ангиографии при оказании первичной медико-санитарной помощи не должны превышать 14 рабочих дней со дня назначения;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проведения диагностических инструментальных и лабораторных исследований в случае подозрения на онкологические заболевания не должны превышать 7 рабочих дней со дня назначения исследований;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сроки ожидания оказания специализированной (за исключением высокотехнологичной) медицинской помощи, в том числе для лиц, находящихся в стационарных организациях социального обслуживания, не должны превышать 14 рабочих дней со дня выдачи лечащим врачом направления на госпитализацию, </a:t>
            </a:r>
            <a:endParaRPr lang="ru-RU" sz="1600" dirty="0">
              <a:solidFill>
                <a:srgbClr val="848483"/>
              </a:solidFill>
              <a:latin typeface="Open Sans"/>
            </a:endParaRPr>
          </a:p>
          <a:p>
            <a:pPr indent="354013" algn="just"/>
            <a:r>
              <a:rPr lang="ru-RU" sz="1600" dirty="0">
                <a:solidFill>
                  <a:srgbClr val="000000"/>
                </a:solidFill>
                <a:latin typeface="Open Sans"/>
              </a:rPr>
              <a:t>- время </a:t>
            </a:r>
            <a:r>
              <a:rPr lang="ru-RU" sz="1600" dirty="0" err="1">
                <a:solidFill>
                  <a:srgbClr val="000000"/>
                </a:solidFill>
                <a:latin typeface="Open Sans"/>
              </a:rPr>
              <a:t>доезда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 до пациента бригад скорой медицинской помощи при оказании скорой медицинской помощи в экстренной форме не должно превышать 20 минут с момента ее вызова. В территориальных программах время </a:t>
            </a:r>
            <a:r>
              <a:rPr lang="ru-RU" sz="1600" dirty="0" err="1">
                <a:solidFill>
                  <a:srgbClr val="000000"/>
                </a:solidFill>
                <a:latin typeface="Open Sans"/>
              </a:rPr>
              <a:t>доезда</a:t>
            </a:r>
            <a:r>
              <a:rPr lang="ru-RU" sz="1600" dirty="0">
                <a:solidFill>
                  <a:srgbClr val="000000"/>
                </a:solidFill>
                <a:latin typeface="Open Sans"/>
              </a:rPr>
              <a:t> бригад скорой медицинской помощи может быть обоснованно скорректировано с учетом транспортной доступности, плотности населения, а также климатических и географических особенностей регионов.</a:t>
            </a:r>
            <a:endParaRPr lang="ru-RU" sz="1600" b="0" i="0" dirty="0">
              <a:solidFill>
                <a:srgbClr val="848483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6011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F3FA7864-D466-47E5-9533-389C43A1DDA4}"/>
              </a:ext>
            </a:extLst>
          </p:cNvPr>
          <p:cNvSpPr txBox="1">
            <a:spLocks/>
          </p:cNvSpPr>
          <p:nvPr/>
        </p:nvSpPr>
        <p:spPr>
          <a:xfrm>
            <a:off x="1270670" y="444091"/>
            <a:ext cx="9361040" cy="5969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п.21 ст.2 ФЗ № 323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«качество медицинской помощи - совокупность характеристик, отражающих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своевременность оказания медицинской помощи,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правильность выбора методов профилактики, диагностики, лечения и реабилитации при оказании медицинской помощи, степень достижения запланированного результата»;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Здравоохранение: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запись на прием ко врачу;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своевременное проведение диагностических исследований;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постановка  диагноза;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своевременно назначенное лечение;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направление на госпитализацию;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своевременное проведение консультаций узких специалистов;</a:t>
            </a:r>
          </a:p>
          <a:p>
            <a:pPr algn="just"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оформление направления на МСЭ.</a:t>
            </a:r>
          </a:p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Ответственный пациент: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своевременное обращение за мед. помощью;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своевременная госпитализация (необоснованный отказ от госпитализации = ответственность пациента);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своевременное следование рекомендациям врача.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2495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0A5446-318C-464B-B241-D8E28946D892}"/>
              </a:ext>
            </a:extLst>
          </p:cNvPr>
          <p:cNvSpPr txBox="1"/>
          <p:nvPr/>
        </p:nvSpPr>
        <p:spPr>
          <a:xfrm>
            <a:off x="910630" y="620688"/>
            <a:ext cx="1088424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Какие нарушения встречаются чаще всего:</a:t>
            </a:r>
          </a:p>
          <a:p>
            <a:pPr algn="just"/>
            <a:endParaRPr lang="ru-RU" sz="24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направляют на платные обследования (в частные мед. учреждения) вместо ОМС;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направляют к платному специалисту при отсутствии узкого специалиста;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предоставление гарантированного объема мед. помощи;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сроков предоставления м.п. определённой программой госгарантий;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несвоевременная постановка диагноза;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правил предоставления платных мед. услуг;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нарушение медицинской этики и деонтологии;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некорректная подготовка документов для направления на МСЭ;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некорректное ведение медицинской документации. </a:t>
            </a:r>
          </a:p>
        </p:txBody>
      </p:sp>
      <p:pic>
        <p:nvPicPr>
          <p:cNvPr id="8" name="Picture 2" descr="https://cs4.pikabu.ru/post_img/2016/06/29/5/og_og_1467180836231430004.jpg">
            <a:extLst>
              <a:ext uri="{FF2B5EF4-FFF2-40B4-BE49-F238E27FC236}">
                <a16:creationId xmlns:a16="http://schemas.microsoft.com/office/drawing/2014/main" id="{6AF23F90-FCFD-4E9A-A26C-3F89972A1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470" y="5157192"/>
            <a:ext cx="3100697" cy="162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48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B948F0E-5C2E-4FBD-8C7A-CFAC038A4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638" y="1166842"/>
            <a:ext cx="105242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Алгоритм решения проблем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Письменное обращение с заявлением в администрацию учреждения здравоохранения (по закону рассмотрение -30 дней, на практике часто до 10 дней)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Обращение в страховую компанию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Обращение  в орган управления здравоохранением региона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Обращение в Территориальный фонд ОМС (имеют аккредитованных врачей экспертов)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Обращение в ТО Росздравнадзора (есть аккредитованные эксперты)</a:t>
            </a: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Прокуратура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3540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Судебные органы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641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CB2A3B-4F98-407F-9ED7-7D7399418F56}"/>
              </a:ext>
            </a:extLst>
          </p:cNvPr>
          <p:cNvSpPr txBox="1"/>
          <p:nvPr/>
        </p:nvSpPr>
        <p:spPr>
          <a:xfrm>
            <a:off x="1126654" y="1340768"/>
            <a:ext cx="103081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составлении обращений (заявлений / жалоб)  по вопросам проверки качества медицинской помощи необходимо четко формулировать свой запрос:</a:t>
            </a:r>
          </a:p>
          <a:p>
            <a:pPr indent="44450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указание мед. учреждения, </a:t>
            </a:r>
          </a:p>
          <a:p>
            <a:pPr indent="44450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ФИО врача (медицинского работника), </a:t>
            </a:r>
          </a:p>
          <a:p>
            <a:pPr indent="44450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период когда  была оказана медицинская помощь, </a:t>
            </a:r>
          </a:p>
          <a:p>
            <a:pPr indent="444500" algn="just">
              <a:buFontTx/>
              <a:buChar char="-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последствия, возникшие в результате оказания медицинской помощи ненадлежащего качества.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… Прошу провести проверку качества оказания медицинской помощи ….</a:t>
            </a:r>
          </a:p>
        </p:txBody>
      </p:sp>
    </p:spTree>
    <p:extLst>
      <p:ext uri="{BB962C8B-B14F-4D97-AF65-F5344CB8AC3E}">
        <p14:creationId xmlns:p14="http://schemas.microsoft.com/office/powerpoint/2010/main" val="2558756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B5A1D-0174-42EB-ABD7-AC149484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66" y="210432"/>
            <a:ext cx="5602318" cy="643713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1B7FFEC-62E0-44EB-BAB9-0492767A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238" y="620688"/>
            <a:ext cx="4137620" cy="1448167"/>
          </a:xfrm>
          <a:prstGeom prst="rect">
            <a:avLst/>
          </a:prstGeom>
        </p:spPr>
      </p:pic>
      <p:pic>
        <p:nvPicPr>
          <p:cNvPr id="6" name="Picture 2" descr="http://qrcoder.ru/code/?https%3A%2F%2Fhelp-vsp.ru%2F&amp;4&amp;0">
            <a:extLst>
              <a:ext uri="{FF2B5EF4-FFF2-40B4-BE49-F238E27FC236}">
                <a16:creationId xmlns:a16="http://schemas.microsoft.com/office/drawing/2014/main" id="{B03444D1-B17A-4B16-A919-3EE1A2ADB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342" y="3007338"/>
            <a:ext cx="3561556" cy="35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2E194A-3ECB-46D7-908F-92C7B825F45A}"/>
              </a:ext>
            </a:extLst>
          </p:cNvPr>
          <p:cNvSpPr txBox="1"/>
          <p:nvPr/>
        </p:nvSpPr>
        <p:spPr>
          <a:xfrm>
            <a:off x="7751391" y="2511679"/>
            <a:ext cx="2769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https://help-vsp.ru/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318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16F516-BA9D-4386-9C9D-869DDAEE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8231" t="35700" r="18301" b="40015"/>
          <a:stretch>
            <a:fillRect/>
          </a:stretch>
        </p:blipFill>
        <p:spPr bwMode="auto">
          <a:xfrm>
            <a:off x="334566" y="348426"/>
            <a:ext cx="7625647" cy="311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1CBC51EC-CB3B-4874-A92F-2410D9D7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48529" t="35213" r="18789" b="40061"/>
          <a:stretch>
            <a:fillRect/>
          </a:stretch>
        </p:blipFill>
        <p:spPr bwMode="auto">
          <a:xfrm>
            <a:off x="4006974" y="3473245"/>
            <a:ext cx="7603795" cy="323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710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BBC33D-EC67-494F-A1AB-04A2C54BAB4E}"/>
              </a:ext>
            </a:extLst>
          </p:cNvPr>
          <p:cNvSpPr txBox="1"/>
          <p:nvPr/>
        </p:nvSpPr>
        <p:spPr>
          <a:xfrm>
            <a:off x="1198661" y="879820"/>
            <a:ext cx="9793089" cy="639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950" b="1" u="none" strike="noStrike" dirty="0">
                <a:solidFill>
                  <a:srgbClr val="1A0DAB"/>
                </a:solidFill>
                <a:effectLst/>
                <a:latin typeface="PT Sans" panose="020B0503020203020204" pitchFamily="34" charset="-52"/>
                <a:hlinkClick r:id="rId2"/>
              </a:rPr>
              <a:t>Федеральный закон от 21.11.2011 N 323-ФЗ (ред. от 25.12.2023) "Об основах охраны здоровья граждан в Российской Федерации" (с изм. и доп., вступ. в силу с 01.04.2024)</a:t>
            </a:r>
            <a:endParaRPr lang="ru-RU" sz="1950" b="1" dirty="0">
              <a:solidFill>
                <a:srgbClr val="1A0DAB"/>
              </a:solidFill>
              <a:effectLst/>
              <a:latin typeface="PT Sans" panose="020B0503020203020204" pitchFamily="34" charset="-52"/>
            </a:endParaRPr>
          </a:p>
          <a:p>
            <a:pPr algn="just"/>
            <a:r>
              <a:rPr lang="ru-RU" sz="195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Статья 2</a:t>
            </a:r>
            <a:r>
              <a:rPr lang="ru-RU" sz="195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Основные понятия, используемые в настоящем Федеральном законе</a:t>
            </a:r>
          </a:p>
          <a:p>
            <a:pPr algn="just"/>
            <a:r>
              <a:rPr lang="ru-RU" sz="19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21) качество медицинской помощи - совокупность характеристик, отражающих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своевременность оказания медицинской помощи,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правильность выбора методов профилактики, диагностики, лечения и реабилитации при оказании медицинской помощи,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степень достижения запланированного результата;</a:t>
            </a:r>
          </a:p>
          <a:p>
            <a:pPr algn="just"/>
            <a:r>
              <a:rPr lang="ru-RU" sz="195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Статья 64. </a:t>
            </a:r>
            <a:r>
              <a:rPr lang="ru-RU" sz="195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Экспертиза качества медицинской помощи</a:t>
            </a:r>
          </a:p>
          <a:p>
            <a:pPr marL="342900" indent="-342900" algn="just">
              <a:buAutoNum type="arabicPeriod"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 проводится в целях выявления нарушений при оказании медицинской помощи, в том числе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 оценки своевременности ее оказания,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правильности выбора методов профилактики, диагностики, лечения и реабилитации,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степени достижения запланированного результата.</a:t>
            </a:r>
            <a:endParaRPr lang="ru-RU" sz="195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1950" u="sng" dirty="0">
                <a:solidFill>
                  <a:srgbClr val="1A0DAB"/>
                </a:solidFill>
                <a:effectLst/>
                <a:latin typeface="Times New Roman" pitchFamily="18" charset="0"/>
                <a:cs typeface="Times New Roman" pitchFamily="18" charset="0"/>
                <a:hlinkClick r:id="rId5"/>
              </a:rPr>
              <a:t>Критерии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 оценки качества медицинской помощи формируются по группам заболеваний или состояний на основе соответствующих </a:t>
            </a:r>
            <a:r>
              <a:rPr lang="ru-RU" sz="1950" u="sng" dirty="0">
                <a:solidFill>
                  <a:srgbClr val="1A0DAB"/>
                </a:solidFill>
                <a:effectLst/>
                <a:latin typeface="Times New Roman" pitchFamily="18" charset="0"/>
                <a:cs typeface="Times New Roman" pitchFamily="18" charset="0"/>
                <a:hlinkClick r:id="rId6"/>
              </a:rPr>
              <a:t>порядков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 оказания медицинской помощи и </a:t>
            </a:r>
            <a:r>
              <a:rPr lang="ru-RU" sz="1950" u="sng" dirty="0">
                <a:solidFill>
                  <a:srgbClr val="1A0DAB"/>
                </a:solidFill>
                <a:effectLst/>
                <a:latin typeface="Times New Roman" pitchFamily="18" charset="0"/>
                <a:cs typeface="Times New Roman" pitchFamily="18" charset="0"/>
                <a:hlinkClick r:id="rId7"/>
              </a:rPr>
              <a:t>клинических рекомендаций</a:t>
            </a:r>
            <a:r>
              <a:rPr lang="ru-RU" sz="1950" dirty="0">
                <a:latin typeface="Times New Roman" pitchFamily="18" charset="0"/>
                <a:cs typeface="Times New Roman" pitchFamily="18" charset="0"/>
              </a:rPr>
              <a:t> и утверждаются уполномоченным федеральным органом исполнительной власти.</a:t>
            </a:r>
          </a:p>
          <a:p>
            <a:pPr algn="just"/>
            <a:br>
              <a:rPr lang="ru-RU" sz="1950" b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ru-RU" sz="19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08866A1-2336-4E97-B965-FA63CC958C1F}"/>
              </a:ext>
            </a:extLst>
          </p:cNvPr>
          <p:cNvSpPr txBox="1">
            <a:spLocks/>
          </p:cNvSpPr>
          <p:nvPr/>
        </p:nvSpPr>
        <p:spPr>
          <a:xfrm>
            <a:off x="2782838" y="116632"/>
            <a:ext cx="612068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8953B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893763"/>
            <a:r>
              <a:rPr lang="ru-RU" sz="2600" dirty="0">
                <a:solidFill>
                  <a:srgbClr val="1663A4"/>
                </a:solidFill>
                <a:latin typeface="+mn-lt"/>
              </a:rPr>
              <a:t>Качество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351584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oms.karelia.ru/upload/medialibrary/7f2/7f27ed7ac273f0fcea90cae74db085e6.jpg">
            <a:extLst>
              <a:ext uri="{FF2B5EF4-FFF2-40B4-BE49-F238E27FC236}">
                <a16:creationId xmlns:a16="http://schemas.microsoft.com/office/drawing/2014/main" id="{C78C92B6-F8DA-4082-B601-AA1CEFED4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16" y="1578806"/>
            <a:ext cx="9724172" cy="480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B39DDF99-9C35-4470-BFCB-BD28BFF10909}"/>
              </a:ext>
            </a:extLst>
          </p:cNvPr>
          <p:cNvSpPr txBox="1">
            <a:spLocks/>
          </p:cNvSpPr>
          <p:nvPr/>
        </p:nvSpPr>
        <p:spPr>
          <a:xfrm>
            <a:off x="694606" y="476672"/>
            <a:ext cx="10395382" cy="11037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Можем ли мы сами провести оценку качества медицинской помощи? </a:t>
            </a:r>
          </a:p>
        </p:txBody>
      </p:sp>
    </p:spTree>
    <p:extLst>
      <p:ext uri="{BB962C8B-B14F-4D97-AF65-F5344CB8AC3E}">
        <p14:creationId xmlns:p14="http://schemas.microsoft.com/office/powerpoint/2010/main" val="593707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20BF1B0-93A4-4394-AC6D-5C5144A1E33A}"/>
              </a:ext>
            </a:extLst>
          </p:cNvPr>
          <p:cNvSpPr txBox="1">
            <a:spLocks/>
          </p:cNvSpPr>
          <p:nvPr/>
        </p:nvSpPr>
        <p:spPr>
          <a:xfrm>
            <a:off x="1980406" y="620688"/>
            <a:ext cx="8229600" cy="569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Кто уполномочен проводить экспертизу качества?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8" name="Picture 4" descr="https://people.utwente.nl/m.d.endedijk/project/100000042550017/picture.jpg">
            <a:extLst>
              <a:ext uri="{FF2B5EF4-FFF2-40B4-BE49-F238E27FC236}">
                <a16:creationId xmlns:a16="http://schemas.microsoft.com/office/drawing/2014/main" id="{9ACAC919-5C11-4B0D-813F-38DF83977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718" y="1268760"/>
            <a:ext cx="8229600" cy="546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32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C414FD9-C282-415B-891A-87ACF9D4CBFA}"/>
              </a:ext>
            </a:extLst>
          </p:cNvPr>
          <p:cNvSpPr txBox="1"/>
          <p:nvPr/>
        </p:nvSpPr>
        <p:spPr>
          <a:xfrm>
            <a:off x="527312" y="260648"/>
            <a:ext cx="11135787" cy="615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400" b="1" dirty="0">
                <a:solidFill>
                  <a:srgbClr val="1A0DAB"/>
                </a:solidFill>
                <a:highlight>
                  <a:srgbClr val="FFFFFF"/>
                </a:highlight>
                <a:latin typeface="PT Sans" panose="020B0503020203020204" pitchFamily="34" charset="-52"/>
                <a:hlinkClick r:id="rId2"/>
              </a:rPr>
              <a:t>Федеральный закон от 29.11.2010 N 326-ФЗ (ред. от 25.12.2023) "Об обязательном медицинском страховании в Российской Федерации" (с изм. и доп., вступ. в силу с 01.01.2024)</a:t>
            </a:r>
            <a:endParaRPr lang="ru-RU" sz="1400" b="1" dirty="0">
              <a:solidFill>
                <a:srgbClr val="1A0DAB"/>
              </a:solidFill>
              <a:highlight>
                <a:srgbClr val="FFFFFF"/>
              </a:highlight>
              <a:latin typeface="PT Sans" panose="020B0503020203020204" pitchFamily="34" charset="-52"/>
            </a:endParaRPr>
          </a:p>
          <a:p>
            <a:pPr algn="l"/>
            <a:endParaRPr lang="ru-RU" sz="1400" b="1" dirty="0">
              <a:solidFill>
                <a:srgbClr val="1A0DAB"/>
              </a:solidFill>
              <a:highlight>
                <a:srgbClr val="FFFFFF"/>
              </a:highlight>
              <a:latin typeface="PT Sans" panose="020B0503020203020204" pitchFamily="34" charset="-52"/>
              <a:hlinkClick r:id="rId3"/>
            </a:endParaRPr>
          </a:p>
          <a:p>
            <a:pPr algn="just"/>
            <a:r>
              <a:rPr lang="ru-RU" sz="1600" dirty="0">
                <a:solidFill>
                  <a:srgbClr val="1A0DAB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  <a:hlinkClick r:id="rId3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sz="1600" dirty="0">
              <a:solidFill>
                <a:srgbClr val="1A0DAB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457154" algn="just"/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6. Экспертиза качества медицинской помощи: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выявление нарушений при оказании медицинской помощи,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оценка своевременности ее оказания,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правильности выбора методов профилактики, диагностики, лечения и реабилитации,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степени достижения запланированного результата. </a:t>
            </a:r>
          </a:p>
          <a:p>
            <a:pPr indent="457154" algn="just"/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Экспертиза качества медицинской помощи проводится на основании критериев оценки качества медицинской помощи, утвержденных в соответствии с </a:t>
            </a:r>
            <a:r>
              <a:rPr lang="ru-RU" sz="1600" u="sng" dirty="0">
                <a:solidFill>
                  <a:srgbClr val="1A0DAB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  <a:hlinkClick r:id="rId4"/>
              </a:rPr>
              <a:t>частью 2 статьи 64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 Федерального закона от 21 ноября 2011 года N 323-ФЗ "Об основах охраны здоровья граждан в Российской Федерации".</a:t>
            </a:r>
          </a:p>
          <a:p>
            <a:pPr indent="457154" algn="just"/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7. Экспертиза качества медицинской помощи проводится </a:t>
            </a:r>
            <a:r>
              <a:rPr lang="ru-RU" sz="1600" b="1" u="sng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экспертом качества медицинской помощи, включенным в единый реестр экспертов качества медицинской помощи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. Экспертом качества медицинской помощи является врач - специалист, имеющий высшее образование, </a:t>
            </a:r>
            <a:r>
              <a:rPr lang="ru-RU" sz="16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свидетельство об аккредитации специалиста или сертификат специалиста, стаж работы по соответствующей врачебной специальности не менее 10 лет и прошедший подготовку по вопросам экспертной деятельности в сфере обязательного медицинского страхования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u="sng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Федеральный фонд, территориальный фонд, страховая медицинская организация </a:t>
            </a:r>
            <a:r>
              <a:rPr lang="ru-RU" sz="16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для организации и проведения экспертизы качества медицинской помощи поручают проведение указанной экспертизы эксперту качества медицинской помощи из числа экспертов качества медицинской помощи, включенных в единый реестр экспертов качества медицинской помощи.</a:t>
            </a:r>
          </a:p>
          <a:p>
            <a:pPr indent="457154"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7.1. Единый реестр экспертов качества медицинской помощи содержит сведения об экспертах качества медицинской помощи, в том числе фамилию, имя, отчество, специальность, стаж работы по специальности, и иные сведения, предусмотренные порядком ведения единого реестра экспертов качества медицинской помощи. </a:t>
            </a:r>
            <a:r>
              <a:rPr lang="ru-RU" sz="1600" u="sng" dirty="0">
                <a:solidFill>
                  <a:srgbClr val="1A0DAB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Порядок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ведения единого реестра экспертов качества медицинской помощи устанавливается уполномоченным федеральным органом исполнительной власти.</a:t>
            </a:r>
            <a:endParaRPr lang="ru-RU" sz="16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07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us-osetia.ru/wp-content/uploads/2020/05/uslug-v-meduchrezhdeniyah-1.jpg">
            <a:extLst>
              <a:ext uri="{FF2B5EF4-FFF2-40B4-BE49-F238E27FC236}">
                <a16:creationId xmlns:a16="http://schemas.microsoft.com/office/drawing/2014/main" id="{C9FCED45-E816-4BFB-B3F6-90C46EBE7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702" y="1412776"/>
            <a:ext cx="8726189" cy="538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84B95AAD-DF07-46EE-8A71-77B576270CF5}"/>
              </a:ext>
            </a:extLst>
          </p:cNvPr>
          <p:cNvSpPr txBox="1">
            <a:spLocks/>
          </p:cNvSpPr>
          <p:nvPr/>
        </p:nvSpPr>
        <p:spPr>
          <a:xfrm>
            <a:off x="1905522" y="40466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/>
              <a:t>Каковы критерии качества медицинской помощи? </a:t>
            </a:r>
            <a:endParaRPr lang="ru-RU" dirty="0"/>
          </a:p>
        </p:txBody>
      </p:sp>
      <p:pic>
        <p:nvPicPr>
          <p:cNvPr id="6" name="Рисунок 5" descr="Вопросительный знак">
            <a:extLst>
              <a:ext uri="{FF2B5EF4-FFF2-40B4-BE49-F238E27FC236}">
                <a16:creationId xmlns:a16="http://schemas.microsoft.com/office/drawing/2014/main" id="{5284F0A1-84B4-4124-A997-05E99A625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38822" y="1678114"/>
            <a:ext cx="914400" cy="914400"/>
          </a:xfrm>
          <a:prstGeom prst="rect">
            <a:avLst/>
          </a:prstGeom>
        </p:spPr>
      </p:pic>
      <p:pic>
        <p:nvPicPr>
          <p:cNvPr id="8" name="Рисунок 7" descr="Вопросительный знак">
            <a:extLst>
              <a:ext uri="{FF2B5EF4-FFF2-40B4-BE49-F238E27FC236}">
                <a16:creationId xmlns:a16="http://schemas.microsoft.com/office/drawing/2014/main" id="{71B3859A-625D-47CB-95AD-E860A43F2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31659" y="2930080"/>
            <a:ext cx="786952" cy="78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42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102D4C-4E24-42F8-9464-F303F65A6AF4}"/>
              </a:ext>
            </a:extLst>
          </p:cNvPr>
          <p:cNvSpPr txBox="1"/>
          <p:nvPr/>
        </p:nvSpPr>
        <p:spPr>
          <a:xfrm>
            <a:off x="982638" y="476672"/>
            <a:ext cx="10956254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u="none" strike="noStrike" dirty="0">
                <a:solidFill>
                  <a:srgbClr val="1A0DAB"/>
                </a:solidFill>
                <a:effectLst/>
                <a:highlight>
                  <a:srgbClr val="FFFFFF"/>
                </a:highlight>
                <a:latin typeface="PT Sans" panose="020B0503020203020204" pitchFamily="34" charset="-52"/>
                <a:hlinkClick r:id="rId2"/>
              </a:rPr>
              <a:t>Приказ Минздрава России от 10.05.2017 N 203н "Об утверждении критериев оценки качества медицинской помощи"</a:t>
            </a:r>
            <a:endParaRPr lang="ru-RU" sz="2000" b="1" i="0" dirty="0">
              <a:solidFill>
                <a:srgbClr val="1A0DAB"/>
              </a:solidFill>
              <a:effectLst/>
              <a:highlight>
                <a:srgbClr val="FFFFFF"/>
              </a:highlight>
              <a:latin typeface="PT Sans" panose="020B0503020203020204" pitchFamily="34" charset="-52"/>
            </a:endParaRPr>
          </a:p>
          <a:p>
            <a:pPr algn="l"/>
            <a:r>
              <a:rPr lang="ru-RU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II. Критерии качества по условиям оказания медицинской помощи</a:t>
            </a:r>
          </a:p>
          <a:p>
            <a:pPr indent="342900" algn="just"/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1</a:t>
            </a:r>
            <a:r>
              <a:rPr lang="ru-RU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. Критерии качества в амбулаторных условиях:</a:t>
            </a: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ведение медицинской документации;</a:t>
            </a: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первичный осмотр пациента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сроки оказания медицинской помощи: </a:t>
            </a: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установление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предварительного диагноза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ходе первичного приема;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формирование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плана обследования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пациента;</a:t>
            </a: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д) формирование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плана лечения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е) назначение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лекарственных препаратов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ж) </a:t>
            </a:r>
            <a:r>
              <a:rPr lang="ru-RU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установление клинического диагноза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42900" algn="just"/>
            <a:r>
              <a:rPr lang="ru-RU" sz="2400" dirty="0"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з) внесение соответствующей записи в амбулаторную карту;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dirty="0"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и) проведение </a:t>
            </a:r>
            <a:r>
              <a:rPr lang="ru-RU" sz="2400" dirty="0">
                <a:solidFill>
                  <a:schemeClr val="accent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коррекции плана </a:t>
            </a:r>
            <a:r>
              <a:rPr lang="ru-RU" sz="2400" dirty="0"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обследования и плана лечения; </a:t>
            </a:r>
          </a:p>
          <a:p>
            <a:pPr indent="342900" algn="just"/>
            <a:r>
              <a:rPr lang="ru-RU" sz="2400" dirty="0"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к) </a:t>
            </a:r>
            <a:r>
              <a:rPr lang="ru-RU" sz="2400" dirty="0">
                <a:solidFill>
                  <a:schemeClr val="accent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назначение и выписывание лекарственных препаратов;</a:t>
            </a:r>
            <a:endParaRPr lang="ru-RU" sz="2400" dirty="0"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dirty="0"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м) осуществление </a:t>
            </a:r>
            <a:r>
              <a:rPr lang="ru-RU" sz="2400" dirty="0">
                <a:solidFill>
                  <a:schemeClr val="accent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диспансерного наблюдения;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400" dirty="0"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н) проведение </a:t>
            </a:r>
            <a:r>
              <a:rPr lang="ru-RU" sz="2400" dirty="0">
                <a:solidFill>
                  <a:schemeClr val="accent2"/>
                </a:solidFill>
                <a:highlight>
                  <a:srgbClr val="FFFFFF"/>
                </a:highlight>
                <a:latin typeface="Times New Roman" pitchFamily="18" charset="0"/>
                <a:cs typeface="Times New Roman" pitchFamily="18" charset="0"/>
              </a:rPr>
              <a:t>медицинских осмотров, диспансеризации.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endParaRPr lang="ru-RU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24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817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658FCF-A895-4583-8C9B-E05F6B85BBD0}"/>
              </a:ext>
            </a:extLst>
          </p:cNvPr>
          <p:cNvSpPr/>
          <p:nvPr/>
        </p:nvSpPr>
        <p:spPr>
          <a:xfrm>
            <a:off x="10559702" y="1628800"/>
            <a:ext cx="151216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3.9.4. Критерии качества специализированной медицинской помощи взрослым при болезнях, характеризующихся повышенным кровяным давлением</a:t>
            </a:r>
          </a:p>
          <a:p>
            <a:pPr algn="just"/>
            <a:r>
              <a:rPr lang="ru-RU" dirty="0"/>
              <a:t> </a:t>
            </a:r>
            <a:br>
              <a:rPr lang="ru-RU" dirty="0"/>
            </a:br>
            <a:endParaRPr lang="ru-RU" b="0" dirty="0">
              <a:effectLst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266B7AB-AFDD-4A3B-95EF-88FC7157C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70254"/>
              </p:ext>
            </p:extLst>
          </p:nvPr>
        </p:nvGraphicFramePr>
        <p:xfrm>
          <a:off x="1054646" y="0"/>
          <a:ext cx="9505056" cy="6864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141">
                  <a:extLst>
                    <a:ext uri="{9D8B030D-6E8A-4147-A177-3AD203B41FA5}">
                      <a16:colId xmlns:a16="http://schemas.microsoft.com/office/drawing/2014/main" val="2170775045"/>
                    </a:ext>
                  </a:extLst>
                </a:gridCol>
                <a:gridCol w="7963123">
                  <a:extLst>
                    <a:ext uri="{9D8B030D-6E8A-4147-A177-3AD203B41FA5}">
                      <a16:colId xmlns:a16="http://schemas.microsoft.com/office/drawing/2014/main" val="2480763810"/>
                    </a:ext>
                  </a:extLst>
                </a:gridCol>
                <a:gridCol w="1192792">
                  <a:extLst>
                    <a:ext uri="{9D8B030D-6E8A-4147-A177-3AD203B41FA5}">
                      <a16:colId xmlns:a16="http://schemas.microsoft.com/office/drawing/2014/main" val="120427144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0">
                          <a:effectLst/>
                        </a:rPr>
                        <a:t>N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Критерии качества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Оценка выполнения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extLst>
                  <a:ext uri="{0D108BD9-81ED-4DB2-BD59-A6C34878D82A}">
                    <a16:rowId xmlns:a16="http://schemas.microsoft.com/office/drawing/2014/main" val="4273366152"/>
                  </a:ext>
                </a:extLst>
              </a:tr>
              <a:tr h="325886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 осмотр врачом-терапевтом или врачом-кардиологом не позднее 10 минут от момента поступления в стационар (при гипертоническом кризе)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1186576319"/>
                  </a:ext>
                </a:extLst>
              </a:tr>
              <a:tr h="24173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2.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Выполнено электрокардиографическое исследование не позднее 15 минут от момента поступления в стационар (при гипертоническом кризе)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766112760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3.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Проведена терапия антигипертензивными лекарственными препаратами внутривенно не позднее 15 минут от момента поступления в стационар (при гипертоническом кризе и при отсутствии медицинских противопоказаний)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124380361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4.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 общий (клинический) анализ крови развернутый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1055326813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5.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 анализ крови биохимический общетерапевтический (креатинин, глюкоза, калий, натрий)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520270558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6.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 анализ крови по оценке нарушений липидного обмена биохимический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2802968865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7.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 общий (клинический) анализ мочи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1689783055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8.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Выполнено исследование функции нефронов по клиренсу креатинина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814439480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9.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Выполнено суточное мониторирование артериального давления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1441653155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10.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Выполнена эхокардиография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2930768265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11.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Выполнено ультразвуковое исследование почек и надпочечников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4090505939"/>
                  </a:ext>
                </a:extLst>
              </a:tr>
              <a:tr h="249057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12.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Выполнена консультация врача-офтальмолога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802950141"/>
                  </a:ext>
                </a:extLst>
              </a:tr>
              <a:tr h="731181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13.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Проведена антигипертензивная терапия ингибиторами </a:t>
                      </a:r>
                      <a:r>
                        <a:rPr lang="ru-RU" sz="1400" kern="1000" dirty="0" err="1">
                          <a:effectLst/>
                        </a:rPr>
                        <a:t>ангиотензинпревращающего</a:t>
                      </a:r>
                      <a:r>
                        <a:rPr lang="ru-RU" sz="1400" kern="1000" dirty="0">
                          <a:effectLst/>
                        </a:rPr>
                        <a:t> фермента и/или антагонистами рецепторов ангиотензина II и/или блокаторами кальциевых каналов и/или бета-адреноблокаторами и/или диуретиками (в режиме </a:t>
                      </a:r>
                      <a:r>
                        <a:rPr lang="ru-RU" sz="1400" kern="1000" dirty="0" err="1">
                          <a:effectLst/>
                        </a:rPr>
                        <a:t>монотерапии</a:t>
                      </a:r>
                      <a:r>
                        <a:rPr lang="ru-RU" sz="1400" kern="1000" dirty="0">
                          <a:effectLst/>
                        </a:rPr>
                        <a:t> пациентам низкого и среднего </a:t>
                      </a:r>
                      <a:r>
                        <a:rPr lang="ru-RU" sz="1400" kern="1000" dirty="0" err="1">
                          <a:effectLst/>
                        </a:rPr>
                        <a:t>стратификационного</a:t>
                      </a:r>
                      <a:r>
                        <a:rPr lang="ru-RU" sz="1400" kern="1000" dirty="0">
                          <a:effectLst/>
                        </a:rPr>
                        <a:t> риска или в режиме комбинированной терапии пациентам среднего, высокого и очень высокого </a:t>
                      </a:r>
                      <a:r>
                        <a:rPr lang="ru-RU" sz="1400" kern="1000" dirty="0" err="1">
                          <a:effectLst/>
                        </a:rPr>
                        <a:t>стратификационного</a:t>
                      </a:r>
                      <a:r>
                        <a:rPr lang="ru-RU" sz="1400" kern="1000" dirty="0">
                          <a:effectLst/>
                        </a:rPr>
                        <a:t> риска, в зависимости от медицинских показаний и при отсутствии медицинских противопоказаний)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3676501467"/>
                  </a:ext>
                </a:extLst>
              </a:tr>
              <a:tr h="3509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14.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Достигнуто снижение артериального давления на 25% от исходных значений не позднее 2 часов от момента поступления в стационар (при гипертоническом кризе)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Да/Нет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2351676931"/>
                  </a:ext>
                </a:extLst>
              </a:tr>
              <a:tr h="486559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>
                          <a:effectLst/>
                        </a:rPr>
                        <a:t>15.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Достигнут целевой уровень артериального давления или снижение артериального давления на от 25% до 30% от исходных значений при артериальной гипертонии III стадии на момент выписки из стационара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000" dirty="0">
                          <a:effectLst/>
                        </a:rPr>
                        <a:t>Да/Нет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226" marR="8226" marT="8226" marB="0" anchor="ctr"/>
                </a:tc>
                <a:extLst>
                  <a:ext uri="{0D108BD9-81ED-4DB2-BD59-A6C34878D82A}">
                    <a16:rowId xmlns:a16="http://schemas.microsoft.com/office/drawing/2014/main" val="34942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4466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1553</Words>
  <Application>Microsoft Office PowerPoint</Application>
  <PresentationFormat>Произвольный</PresentationFormat>
  <Paragraphs>150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Open Sans</vt:lpstr>
      <vt:lpstr>PT Sans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79</cp:revision>
  <dcterms:created xsi:type="dcterms:W3CDTF">2023-05-16T08:56:27Z</dcterms:created>
  <dcterms:modified xsi:type="dcterms:W3CDTF">2024-04-26T13:06:49Z</dcterms:modified>
</cp:coreProperties>
</file>