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9" r:id="rId4"/>
    <p:sldId id="263" r:id="rId5"/>
    <p:sldId id="268" r:id="rId6"/>
    <p:sldId id="265" r:id="rId7"/>
    <p:sldId id="270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710C1-B2C5-441E-A4C5-E9DCF012466A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6B426-71E7-4B38-B7CE-7099BF988B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0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 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6B426-71E7-4B38-B7CE-7099BF988B7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007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013176"/>
            <a:ext cx="7416824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783357"/>
            <a:ext cx="42484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83357"/>
            <a:ext cx="424847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99381"/>
            <a:ext cx="82912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333_eva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z.ru/1313273/2022-03-31/v-rossii-mogut-zakrytsia-tcentry-gemodializa-iz-za-nizkikh-tarifov-oms?ysclid=las1ds7f07229913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140968"/>
            <a:ext cx="8784976" cy="36004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Транспортировка больных на лечение в медицинское учреждение</a:t>
            </a:r>
            <a:r>
              <a:rPr lang="en-US" sz="2800" b="1" dirty="0" smtClean="0"/>
              <a:t> </a:t>
            </a:r>
            <a:r>
              <a:rPr lang="ru-RU" sz="2800" b="1" dirty="0" smtClean="0"/>
              <a:t>на</a:t>
            </a:r>
            <a:r>
              <a:rPr lang="en-US" sz="2800" b="1" dirty="0" smtClean="0"/>
              <a:t> </a:t>
            </a:r>
            <a:r>
              <a:rPr lang="ru-RU" sz="2800" b="1" dirty="0" smtClean="0"/>
              <a:t>примере гемодиализных пациентов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>
                <a:solidFill>
                  <a:schemeClr val="tx1"/>
                </a:solidFill>
              </a:rPr>
              <a:t>Координатор рабочей группы МООНП «НЕФРО-ЛИГА»</a:t>
            </a: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Пшеничная Е.О.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+7</a:t>
            </a:r>
            <a:r>
              <a:rPr lang="ru-RU" sz="1800" b="1" dirty="0" smtClean="0">
                <a:solidFill>
                  <a:schemeClr val="tx1"/>
                </a:solidFill>
              </a:rPr>
              <a:t>9212142090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  <a:hlinkClick r:id="rId3"/>
              </a:rPr>
              <a:t>333_</a:t>
            </a:r>
            <a:r>
              <a:rPr lang="en-US" sz="1800" b="1" dirty="0" smtClean="0">
                <a:solidFill>
                  <a:schemeClr val="tx1"/>
                </a:solidFill>
                <a:hlinkClick r:id="rId3"/>
              </a:rPr>
              <a:t>eva@mail.ru</a:t>
            </a:r>
            <a:r>
              <a:rPr lang="ru-RU" sz="1800" b="1" dirty="0" smtClean="0">
                <a:solidFill>
                  <a:schemeClr val="tx1"/>
                </a:solidFill>
              </a:rPr>
              <a:t>; </a:t>
            </a:r>
            <a:r>
              <a:rPr lang="en-US" sz="1800" b="1" dirty="0" smtClean="0">
                <a:solidFill>
                  <a:schemeClr val="tx1"/>
                </a:solidFill>
              </a:rPr>
              <a:t>VK - https://vk.com/public213657450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484784"/>
          <a:ext cx="8497192" cy="5217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596"/>
                <a:gridCol w="4248596"/>
              </a:tblGrid>
              <a:tr h="41135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Доставка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5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Регионы России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619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Частичная по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населенному пункту, где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есть гемодиализ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 (Алтайский край, Воронежская область,  Липецкая область и другие)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142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Полная по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населенному пункту, где есть гемодиализ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 (Самарская область, Республика Башкортостан, Новосибирская область и другие)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23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Полная по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населенному пункту, где есть гемодиализ и из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районов до населенного пункта, где есть гемодиализ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(Омская область, Республика Саха (Якутия), Ростовская область и другие субъекты России)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5238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Частичная по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населенному пункту,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где есть гемодиализ и из районов до населенного пункта, где есть гемодиализ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(Пермский край)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432844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Итоги исследования доставки пациентов в субъектах России (проводилось с октября 2021 года по май 2022 года)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44825"/>
          <a:ext cx="8713216" cy="4846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405"/>
                <a:gridCol w="2136155"/>
                <a:gridCol w="3672656"/>
              </a:tblGrid>
              <a:tr h="60599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гемодиализных пациентов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человек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Осуществление перевозки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59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гемодиализных пациентов в России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48300*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20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Маломобильные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гемодиализные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пациенты: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разных регионах от 25 % до 30 %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Только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отдельные регионы перевозят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маломобильных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гемодиализных пациентов на гемодиализ и обратно по количеству смен гемодиализа в месяц – в основном,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соцтакси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05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Немобильные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гемодиализные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пациенты, то есть лежачие: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разных регионах от 2 до 5%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Перевозка лежачих пациентов осуществляется за их счет - платно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4531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* Данные </a:t>
                      </a:r>
                      <a:r>
                        <a:rPr lang="ru-RU" sz="1200" b="0" dirty="0" smtClean="0"/>
                        <a:t>отчета Президиума профильной комиссии по нефрологии Минздрава на 2021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год: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В России могут закрыться центры гемодиализа из-за низких тарифов ОМС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электронный ресурс 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/ Известия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сайт. – Режим доступа: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sym typeface="Symbol"/>
                          <a:hlinkClick r:id="rId2"/>
                        </a:rPr>
                        <a:t>https://iz.ru/1313273/2022-03-31/v-rossii-mogut-zakrytsia-tcentry-gemodializa-iz-za-nizkikh-tarifov-oms?ysclid=las1ds7f0722991350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sym typeface="Symbol"/>
                        </a:rPr>
                        <a:t> (дата обращения: 21.11.2022).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51940"/>
            <a:ext cx="6984776" cy="186489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Маломобильные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немобильные </a:t>
            </a:r>
            <a:r>
              <a:rPr lang="ru-RU" dirty="0" err="1" smtClean="0"/>
              <a:t>гемодиализные</a:t>
            </a:r>
            <a:r>
              <a:rPr lang="ru-RU" dirty="0" smtClean="0"/>
              <a:t> пациенты: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128792" cy="11521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Правовая основа транспортировки гемодиализных пациентов: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628800"/>
            <a:ext cx="8496944" cy="4968552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>
                <a:solidFill>
                  <a:schemeClr val="tx1"/>
                </a:solidFill>
              </a:rPr>
              <a:t>1. Раздел </a:t>
            </a:r>
            <a:r>
              <a:rPr lang="en-US" sz="3000" dirty="0" smtClean="0">
                <a:solidFill>
                  <a:schemeClr val="tx1"/>
                </a:solidFill>
              </a:rPr>
              <a:t>V </a:t>
            </a:r>
            <a:r>
              <a:rPr lang="ru-RU" sz="3000" dirty="0" smtClean="0">
                <a:solidFill>
                  <a:schemeClr val="tx1"/>
                </a:solidFill>
              </a:rPr>
              <a:t>Программы государственных гарантий бесплатного оказания гражданам медицинской помощи на 2022 год и на плановый период 2023 и 2024 годов.</a:t>
            </a:r>
          </a:p>
          <a:p>
            <a:pPr lvl="0"/>
            <a:r>
              <a:rPr lang="ru-RU" sz="3000" dirty="0" smtClean="0">
                <a:solidFill>
                  <a:schemeClr val="tx1"/>
                </a:solidFill>
              </a:rPr>
              <a:t>2. Территориальные программы оказания бесплатной медицинской помощи, которые дублируют положения Программы государственных гарантий.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3. Региональные нормативно-правовые акты.</a:t>
            </a:r>
          </a:p>
          <a:p>
            <a:r>
              <a:rPr lang="ru-RU" sz="3000" dirty="0" smtClean="0">
                <a:solidFill>
                  <a:schemeClr val="tx1"/>
                </a:solidFill>
              </a:rPr>
              <a:t>4. Муниципальные нормативно-правовые акты.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85184"/>
            <a:ext cx="7772400" cy="1362075"/>
          </a:xfrm>
        </p:spPr>
        <p:txBody>
          <a:bodyPr/>
          <a:lstStyle/>
          <a:p>
            <a:r>
              <a:rPr lang="ru-RU" dirty="0" smtClean="0"/>
              <a:t>Проблемы отсутствия транспортировки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476672"/>
            <a:ext cx="8242175" cy="4680519"/>
          </a:xfrm>
        </p:spPr>
        <p:txBody>
          <a:bodyPr>
            <a:normAutofit lnSpcReduction="10000"/>
          </a:bodyPr>
          <a:lstStyle/>
          <a:p>
            <a:pPr algn="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 Диализ – жизненно необходимая процедура,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подразумевающая ее регулярное постоянное проведение.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- Его пропуск может привести к значительному ухудшению состояния пациента и к смерти.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- Процедура гемодиализа сложна не только технически, но и имеет определенные последствия для организма </a:t>
            </a:r>
            <a:r>
              <a:rPr lang="ru-RU" sz="2200" dirty="0" err="1" smtClean="0">
                <a:solidFill>
                  <a:schemeClr val="tx1"/>
                </a:solidFill>
              </a:rPr>
              <a:t>диализных</a:t>
            </a:r>
            <a:r>
              <a:rPr lang="ru-RU" sz="2200" dirty="0" smtClean="0">
                <a:solidFill>
                  <a:schemeClr val="tx1"/>
                </a:solidFill>
              </a:rPr>
              <a:t> пациентов.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- В основном, </a:t>
            </a:r>
            <a:r>
              <a:rPr lang="ru-RU" sz="2200" dirty="0" err="1" smtClean="0">
                <a:solidFill>
                  <a:schemeClr val="tx1"/>
                </a:solidFill>
              </a:rPr>
              <a:t>диализные</a:t>
            </a:r>
            <a:r>
              <a:rPr lang="ru-RU" sz="2200" dirty="0" smtClean="0">
                <a:solidFill>
                  <a:schemeClr val="tx1"/>
                </a:solidFill>
              </a:rPr>
              <a:t> пациенты – инвалиды 1 группы.</a:t>
            </a:r>
          </a:p>
          <a:p>
            <a:pPr algn="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 Большие транспортные расходы </a:t>
            </a:r>
            <a:r>
              <a:rPr lang="ru-RU" sz="2200" dirty="0" err="1" smtClean="0">
                <a:solidFill>
                  <a:schemeClr val="tx1"/>
                </a:solidFill>
              </a:rPr>
              <a:t>диализных</a:t>
            </a:r>
            <a:r>
              <a:rPr lang="ru-RU" sz="2200" dirty="0" smtClean="0">
                <a:solidFill>
                  <a:schemeClr val="tx1"/>
                </a:solidFill>
              </a:rPr>
              <a:t> пациентов однозначно снижают уровень их финансовой обеспеченности. Часть пенсии (около 25-30 %) уходит на проезд,</a:t>
            </a:r>
          </a:p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а на не необходимые жизненные нужды. </a:t>
            </a:r>
          </a:p>
          <a:p>
            <a:pPr algn="r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</a:rPr>
              <a:t>Диализные</a:t>
            </a:r>
            <a:r>
              <a:rPr lang="ru-RU" sz="2200" dirty="0" smtClean="0">
                <a:solidFill>
                  <a:schemeClr val="tx1"/>
                </a:solidFill>
              </a:rPr>
              <a:t> пациенты – это инвалиды, находящиеся в неравных условиях перед другими категориями инвалидов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89240"/>
            <a:ext cx="7772400" cy="792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Перспективы транспортировки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980728"/>
            <a:ext cx="7488832" cy="4608512"/>
          </a:xfrm>
        </p:spPr>
        <p:txBody>
          <a:bodyPr>
            <a:noAutofit/>
          </a:bodyPr>
          <a:lstStyle/>
          <a:p>
            <a:pPr indent="-457200"/>
            <a:r>
              <a:rPr lang="ru-RU" sz="2800" dirty="0" smtClean="0">
                <a:solidFill>
                  <a:schemeClr val="tx1"/>
                </a:solidFill>
              </a:rPr>
              <a:t>Без установления обязанности регионов осуществлять доставку пациентов на диализ и обратно изменить ситуацию невозможно. Связано это с тем, что сегодня такой обязанности не существует.</a:t>
            </a:r>
          </a:p>
          <a:p>
            <a:pPr marL="457200" indent="-457200"/>
            <a:r>
              <a:rPr lang="ru-RU" sz="2800" dirty="0" smtClean="0">
                <a:solidFill>
                  <a:schemeClr val="tx1"/>
                </a:solidFill>
              </a:rPr>
              <a:t>Сегодня это право регионов.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Изменить ситуацию можно лишь путем внесения в </a:t>
            </a:r>
            <a:r>
              <a:rPr lang="ru-RU" sz="2800" dirty="0" smtClean="0">
                <a:solidFill>
                  <a:schemeClr val="tx1"/>
                </a:solidFill>
              </a:rPr>
              <a:t>Программу государственных гарантий бесплатного оказания гражданам медицинской помощи обязанности по транспортировке.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89240"/>
            <a:ext cx="7772400" cy="786011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484784"/>
            <a:ext cx="7772400" cy="407424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endParaRPr lang="ru-RU" sz="2800" dirty="0" smtClean="0"/>
          </a:p>
          <a:p>
            <a:pPr marL="457200" indent="-457200">
              <a:buAutoNum type="arabicPeriod"/>
            </a:pP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Какой регион и организацию Вы представляете?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Обращались ли Вы с проблемой транспортировки на лечение в медицинские организации в государственные и муниципальные органы?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 Какие шаги предпринимали для организации транспортировки в своем регионе для пациентов?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64b58ffc4f3174db6d41c31f7baaf977a6d15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507</Words>
  <Application>Microsoft Office PowerPoint</Application>
  <PresentationFormat>Экран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Транспортировка больных на лечение в медицинское учреждение на примере гемодиализных пациентов  Координатор рабочей группы МООНП «НЕФРО-ЛИГА» Пшеничная Е.О. +79212142090 333_eva@mail.ru; VK - https://vk.com/public213657450</vt:lpstr>
      <vt:lpstr>Итоги исследования доставки пациентов в субъектах России (проводилось с октября 2021 года по май 2022 года)</vt:lpstr>
      <vt:lpstr>Маломобильные и немобильные гемодиализные пациенты:</vt:lpstr>
      <vt:lpstr>Правовая основа транспортировки гемодиализных пациентов:</vt:lpstr>
      <vt:lpstr>Проблемы отсутствия транспортировки</vt:lpstr>
      <vt:lpstr>Перспективы транспортировки</vt:lpstr>
      <vt:lpstr>Вопросы для обсуждения: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Скорая медицинская помощь</dc:title>
  <dc:creator>obstinate</dc:creator>
  <dc:description>Шаблон презентации с сайта https://presentation-creation.ru/</dc:description>
  <cp:lastModifiedBy>Zver</cp:lastModifiedBy>
  <cp:revision>226</cp:revision>
  <dcterms:created xsi:type="dcterms:W3CDTF">2018-02-25T09:09:03Z</dcterms:created>
  <dcterms:modified xsi:type="dcterms:W3CDTF">2022-11-23T11:27:21Z</dcterms:modified>
</cp:coreProperties>
</file>