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91" r:id="rId3"/>
    <p:sldMasterId id="2147483709" r:id="rId4"/>
    <p:sldMasterId id="2147483725" r:id="rId5"/>
    <p:sldMasterId id="2147483738" r:id="rId6"/>
  </p:sldMasterIdLst>
  <p:notesMasterIdLst>
    <p:notesMasterId r:id="rId29"/>
  </p:notesMasterIdLst>
  <p:sldIdLst>
    <p:sldId id="2145706831" r:id="rId7"/>
    <p:sldId id="2145706729" r:id="rId8"/>
    <p:sldId id="2145706827" r:id="rId9"/>
    <p:sldId id="2145706826" r:id="rId10"/>
    <p:sldId id="2145706832" r:id="rId11"/>
    <p:sldId id="2145706792" r:id="rId12"/>
    <p:sldId id="284" r:id="rId13"/>
    <p:sldId id="2145706765" r:id="rId14"/>
    <p:sldId id="2145706733" r:id="rId15"/>
    <p:sldId id="500" r:id="rId16"/>
    <p:sldId id="2145706805" r:id="rId17"/>
    <p:sldId id="2145706806" r:id="rId18"/>
    <p:sldId id="502" r:id="rId19"/>
    <p:sldId id="2145706807" r:id="rId20"/>
    <p:sldId id="2145706779" r:id="rId21"/>
    <p:sldId id="2145706819" r:id="rId22"/>
    <p:sldId id="2145706816" r:id="rId23"/>
    <p:sldId id="2145706780" r:id="rId24"/>
    <p:sldId id="2145706781" r:id="rId25"/>
    <p:sldId id="2145706817" r:id="rId26"/>
    <p:sldId id="2145706818" r:id="rId27"/>
    <p:sldId id="26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575"/>
    <a:srgbClr val="001F60"/>
    <a:srgbClr val="C6D4E3"/>
    <a:srgbClr val="98BAD5"/>
    <a:srgbClr val="A0C4CC"/>
    <a:srgbClr val="76D6FF"/>
    <a:srgbClr val="EBEBEB"/>
    <a:srgbClr val="E3E3E1"/>
    <a:srgbClr val="000000"/>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55"/>
    <p:restoredTop sz="96137"/>
  </p:normalViewPr>
  <p:slideViewPr>
    <p:cSldViewPr snapToGrid="0">
      <p:cViewPr varScale="1">
        <p:scale>
          <a:sx n="105" d="100"/>
          <a:sy n="105" d="100"/>
        </p:scale>
        <p:origin x="216"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Лист1!$B$1</c:f>
              <c:strCache>
                <c:ptCount val="1"/>
                <c:pt idx="0">
                  <c:v>Суд</c:v>
                </c:pt>
              </c:strCache>
            </c:strRef>
          </c:tx>
          <c:dPt>
            <c:idx val="0"/>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1-6906-534F-8EEA-1679E72B6004}"/>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906-534F-8EEA-1679E72B6004}"/>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6906-534F-8EEA-1679E72B6004}"/>
              </c:ext>
            </c:extLst>
          </c:dPt>
          <c:dPt>
            <c:idx val="3"/>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7-6906-534F-8EEA-1679E72B6004}"/>
              </c:ext>
            </c:extLst>
          </c:dPt>
          <c:dPt>
            <c:idx val="4"/>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9-6906-534F-8EEA-1679E72B6004}"/>
              </c:ext>
            </c:extLst>
          </c:dPt>
          <c:dLbls>
            <c:delete val="1"/>
          </c:dLbls>
          <c:cat>
            <c:strRef>
              <c:f>Лист1!$A$2:$A$4</c:f>
              <c:strCache>
                <c:ptCount val="3"/>
                <c:pt idx="0">
                  <c:v>СОЮ</c:v>
                </c:pt>
                <c:pt idx="1">
                  <c:v>КС РФ</c:v>
                </c:pt>
                <c:pt idx="2">
                  <c:v>ВС РФ</c:v>
                </c:pt>
              </c:strCache>
            </c:strRef>
          </c:cat>
          <c:val>
            <c:numRef>
              <c:f>Лист1!$B$2:$B$4</c:f>
              <c:numCache>
                <c:formatCode>General</c:formatCode>
                <c:ptCount val="3"/>
                <c:pt idx="0">
                  <c:v>34</c:v>
                </c:pt>
                <c:pt idx="1">
                  <c:v>4</c:v>
                </c:pt>
                <c:pt idx="2">
                  <c:v>2</c:v>
                </c:pt>
              </c:numCache>
            </c:numRef>
          </c:val>
          <c:extLst>
            <c:ext xmlns:c16="http://schemas.microsoft.com/office/drawing/2014/chart" uri="{C3380CC4-5D6E-409C-BE32-E72D297353CC}">
              <c16:uniqueId val="{0000000A-6906-534F-8EEA-1679E72B6004}"/>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Open Sans Light" panose="020B0606030504020204" pitchFamily="34" charset="0"/>
          <a:ea typeface="Open Sans Light" panose="020B0606030504020204" pitchFamily="34" charset="0"/>
          <a:cs typeface="Open Sans Light" panose="020B0606030504020204" pitchFamily="34"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Лист1!$B$1</c:f>
              <c:strCache>
                <c:ptCount val="1"/>
                <c:pt idx="0">
                  <c:v>Суд</c:v>
                </c:pt>
              </c:strCache>
            </c:strRef>
          </c:tx>
          <c:dPt>
            <c:idx val="0"/>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1-2ECF-F442-91C3-CEAF15103A0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ECF-F442-91C3-CEAF15103A0F}"/>
              </c:ext>
            </c:extLst>
          </c:dPt>
          <c:dPt>
            <c:idx val="2"/>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5-2ECF-F442-91C3-CEAF15103A0F}"/>
              </c:ext>
            </c:extLst>
          </c:dPt>
          <c:dPt>
            <c:idx val="3"/>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7-2ECF-F442-91C3-CEAF15103A0F}"/>
              </c:ext>
            </c:extLst>
          </c:dPt>
          <c:dPt>
            <c:idx val="4"/>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9-2ECF-F442-91C3-CEAF15103A0F}"/>
              </c:ext>
            </c:extLst>
          </c:dPt>
          <c:dLbls>
            <c:delete val="1"/>
          </c:dLbls>
          <c:cat>
            <c:strRef>
              <c:f>Лист1!$A$2:$A$4</c:f>
              <c:strCache>
                <c:ptCount val="2"/>
                <c:pt idx="0">
                  <c:v>Пациент</c:v>
                </c:pt>
                <c:pt idx="1">
                  <c:v>Минздрав</c:v>
                </c:pt>
              </c:strCache>
            </c:strRef>
          </c:cat>
          <c:val>
            <c:numRef>
              <c:f>Лист1!$B$2:$B$4</c:f>
              <c:numCache>
                <c:formatCode>General</c:formatCode>
                <c:ptCount val="3"/>
                <c:pt idx="0">
                  <c:v>33</c:v>
                </c:pt>
                <c:pt idx="1">
                  <c:v>7</c:v>
                </c:pt>
              </c:numCache>
            </c:numRef>
          </c:val>
          <c:extLst>
            <c:ext xmlns:c16="http://schemas.microsoft.com/office/drawing/2014/chart" uri="{C3380CC4-5D6E-409C-BE32-E72D297353CC}">
              <c16:uniqueId val="{0000000A-2ECF-F442-91C3-CEAF15103A0F}"/>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Open Sans Light" panose="020B0606030504020204" pitchFamily="34" charset="0"/>
          <a:ea typeface="Open Sans Light" panose="020B0606030504020204" pitchFamily="34" charset="0"/>
          <a:cs typeface="Open Sans Light" panose="020B0606030504020204" pitchFamily="34"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6332357990322639E-2"/>
          <c:y val="0.35752672451055567"/>
          <c:w val="0.96733528401935476"/>
          <c:h val="0.59683112108827618"/>
        </c:manualLayout>
      </c:layout>
      <c:barChart>
        <c:barDir val="bar"/>
        <c:grouping val="stacked"/>
        <c:varyColors val="0"/>
        <c:ser>
          <c:idx val="0"/>
          <c:order val="0"/>
          <c:tx>
            <c:strRef>
              <c:f>Лист1!$B$1</c:f>
              <c:strCache>
                <c:ptCount val="1"/>
                <c:pt idx="0">
                  <c:v>Орфанные</c:v>
                </c:pt>
              </c:strCache>
            </c:strRef>
          </c:tx>
          <c:spPr>
            <a:solidFill>
              <a:schemeClr val="accent1">
                <a:tint val="77000"/>
              </a:schemeClr>
            </a:solidFill>
            <a:ln>
              <a:noFill/>
            </a:ln>
            <a:effectLst/>
          </c:spPr>
          <c:invertIfNegative val="0"/>
          <c:dPt>
            <c:idx val="0"/>
            <c:invertIfNegative val="0"/>
            <c:bubble3D val="0"/>
            <c:spPr>
              <a:solidFill>
                <a:schemeClr val="accent1">
                  <a:tint val="77000"/>
                </a:schemeClr>
              </a:solidFill>
              <a:ln>
                <a:noFill/>
              </a:ln>
              <a:effectLst/>
            </c:spPr>
            <c:extLst>
              <c:ext xmlns:c16="http://schemas.microsoft.com/office/drawing/2014/chart" uri="{C3380CC4-5D6E-409C-BE32-E72D297353CC}">
                <c16:uniqueId val="{00000004-A6B9-3F42-9BD1-34B3C95ADBC8}"/>
              </c:ext>
            </c:extLst>
          </c:dPt>
          <c:dLbls>
            <c:delete val="1"/>
          </c:dLbls>
          <c:cat>
            <c:strRef>
              <c:f>Лист1!$A$2</c:f>
              <c:strCache>
                <c:ptCount val="1"/>
                <c:pt idx="0">
                  <c:v>Категория 1</c:v>
                </c:pt>
              </c:strCache>
            </c:strRef>
          </c:cat>
          <c:val>
            <c:numRef>
              <c:f>Лист1!$B$2</c:f>
              <c:numCache>
                <c:formatCode>General</c:formatCode>
                <c:ptCount val="1"/>
                <c:pt idx="0">
                  <c:v>23</c:v>
                </c:pt>
              </c:numCache>
            </c:numRef>
          </c:val>
          <c:extLst>
            <c:ext xmlns:c16="http://schemas.microsoft.com/office/drawing/2014/chart" uri="{C3380CC4-5D6E-409C-BE32-E72D297353CC}">
              <c16:uniqueId val="{00000000-A6B9-3F42-9BD1-34B3C95ADBC8}"/>
            </c:ext>
          </c:extLst>
        </c:ser>
        <c:ser>
          <c:idx val="1"/>
          <c:order val="1"/>
          <c:tx>
            <c:strRef>
              <c:f>Лист1!$C$1</c:f>
              <c:strCache>
                <c:ptCount val="1"/>
                <c:pt idx="0">
                  <c:v>ПП №403</c:v>
                </c:pt>
              </c:strCache>
            </c:strRef>
          </c:tx>
          <c:spPr>
            <a:solidFill>
              <a:schemeClr val="accent1">
                <a:shade val="76000"/>
              </a:schemeClr>
            </a:solidFill>
            <a:ln>
              <a:noFill/>
            </a:ln>
            <a:effectLst/>
          </c:spPr>
          <c:invertIfNegative val="0"/>
          <c:dLbls>
            <c:delete val="1"/>
          </c:dLbls>
          <c:cat>
            <c:strRef>
              <c:f>Лист1!$A$2</c:f>
              <c:strCache>
                <c:ptCount val="1"/>
                <c:pt idx="0">
                  <c:v>Категория 1</c:v>
                </c:pt>
              </c:strCache>
            </c:strRef>
          </c:cat>
          <c:val>
            <c:numRef>
              <c:f>Лист1!$C$2</c:f>
              <c:numCache>
                <c:formatCode>General</c:formatCode>
                <c:ptCount val="1"/>
                <c:pt idx="0">
                  <c:v>17</c:v>
                </c:pt>
              </c:numCache>
            </c:numRef>
          </c:val>
          <c:extLst>
            <c:ext xmlns:c16="http://schemas.microsoft.com/office/drawing/2014/chart" uri="{C3380CC4-5D6E-409C-BE32-E72D297353CC}">
              <c16:uniqueId val="{00000001-A6B9-3F42-9BD1-34B3C95ADBC8}"/>
            </c:ext>
          </c:extLst>
        </c:ser>
        <c:dLbls>
          <c:showLegendKey val="0"/>
          <c:showVal val="1"/>
          <c:showCatName val="0"/>
          <c:showSerName val="0"/>
          <c:showPercent val="0"/>
          <c:showBubbleSize val="0"/>
        </c:dLbls>
        <c:gapWidth val="95"/>
        <c:overlap val="100"/>
        <c:axId val="147883712"/>
        <c:axId val="1283951328"/>
      </c:barChart>
      <c:catAx>
        <c:axId val="147883712"/>
        <c:scaling>
          <c:orientation val="minMax"/>
        </c:scaling>
        <c:delete val="1"/>
        <c:axPos val="l"/>
        <c:numFmt formatCode="General" sourceLinked="1"/>
        <c:majorTickMark val="none"/>
        <c:minorTickMark val="none"/>
        <c:tickLblPos val="nextTo"/>
        <c:crossAx val="1283951328"/>
        <c:crosses val="autoZero"/>
        <c:auto val="1"/>
        <c:lblAlgn val="ctr"/>
        <c:lblOffset val="100"/>
        <c:noMultiLvlLbl val="0"/>
      </c:catAx>
      <c:valAx>
        <c:axId val="1283951328"/>
        <c:scaling>
          <c:orientation val="minMax"/>
        </c:scaling>
        <c:delete val="1"/>
        <c:axPos val="b"/>
        <c:numFmt formatCode="General" sourceLinked="1"/>
        <c:majorTickMark val="none"/>
        <c:minorTickMark val="none"/>
        <c:tickLblPos val="nextTo"/>
        <c:crossAx val="14788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0C215-292E-804D-96B9-CE8C0295DE9F}" type="datetimeFigureOut">
              <a:rPr lang="ru-RU" smtClean="0"/>
              <a:t>18.11.2025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9C89-1F46-B44B-BE43-99264DABA06D}" type="slidenum">
              <a:rPr lang="ru-RU" smtClean="0"/>
              <a:t>‹#›</a:t>
            </a:fld>
            <a:endParaRPr lang="ru-RU"/>
          </a:p>
        </p:txBody>
      </p:sp>
    </p:spTree>
    <p:extLst>
      <p:ext uri="{BB962C8B-B14F-4D97-AF65-F5344CB8AC3E}">
        <p14:creationId xmlns:p14="http://schemas.microsoft.com/office/powerpoint/2010/main" val="145885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22DD7-624F-4E61-9D31-11AB75BB40C2}"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138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7.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6.xml"/><Relationship Id="rId1" Type="http://schemas.openxmlformats.org/officeDocument/2006/relationships/tags" Target="../tags/tag14.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0283FB-E91C-CE31-C100-BA86C4EA72D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E53B0D6-295B-609F-71C7-9E587BC71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3BAD70D-C643-BBBA-415C-5469B0BF1B0A}"/>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5B13350D-48BC-DDCA-2FF6-8A3B713EC65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C0170A-4A32-969B-EABB-ACC1151780E3}"/>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21383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1494E-CEB7-7901-984D-73253A2314A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45C401A-94D8-B3E8-3391-C2AFDF1927B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12173A-5DCF-327D-AA9E-1E5CC92C6613}"/>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97B0AA21-D19A-7EFB-5624-8074F813ED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925A90-8834-CEEC-9D32-C57D206E5563}"/>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2002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D474DB0-91B8-1186-ABA0-4999DBD1A22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EB94D7D-DCBA-7965-03F8-8AF73CD6845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0F8133-3F0A-F3E5-3061-AED9ECF61D51}"/>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4D73D08E-0071-1964-F254-814D6CE948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83E35C6-C93C-49C0-89B5-F29628F794FA}"/>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784896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37" name="Уровень текста 1…"/>
          <p:cNvSpPr txBox="1">
            <a:spLocks noGrp="1"/>
          </p:cNvSpPr>
          <p:nvPr>
            <p:ph type="body" sz="half" idx="1"/>
          </p:nvPr>
        </p:nvSpPr>
        <p:spPr>
          <a:xfrm>
            <a:off x="609600" y="1604640"/>
            <a:ext cx="5354400" cy="397704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8" name="PlaceHolder 3"/>
          <p:cNvSpPr>
            <a:spLocks noGrp="1"/>
          </p:cNvSpPr>
          <p:nvPr>
            <p:ph type="body" sz="half" idx="21"/>
          </p:nvPr>
        </p:nvSpPr>
        <p:spPr>
          <a:xfrm>
            <a:off x="6232080" y="1604640"/>
            <a:ext cx="5354400" cy="3977041"/>
          </a:xfrm>
          <a:prstGeom prst="rect">
            <a:avLst/>
          </a:prstGeom>
        </p:spPr>
        <p:txBody>
          <a:bodyPr/>
          <a:lstStyle/>
          <a:p>
            <a:pPr>
              <a:defRPr spc="-100"/>
            </a:pPr>
            <a:endParaRP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75084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771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2683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488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125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2071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38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761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A8689-9666-B2F3-939E-474BD1437ED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2A399F1-9B62-D621-5311-76A04903450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012E2E-292F-A98B-2D50-24E10AB548B6}"/>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71348DAF-A830-CBD7-F9C8-D9CC45D311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B8E065-8A75-3581-7CF4-D2E92F7D3B39}"/>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702212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7729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8953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193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0090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7043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31" name="Текст заголовка"/>
          <p:cNvSpPr txBox="1">
            <a:spLocks noGrp="1"/>
          </p:cNvSpPr>
          <p:nvPr>
            <p:ph type="title"/>
          </p:nvPr>
        </p:nvSpPr>
        <p:spPr>
          <a:xfrm>
            <a:off x="1524000" y="1122363"/>
            <a:ext cx="9144000" cy="2387601"/>
          </a:xfrm>
          <a:prstGeom prst="rect">
            <a:avLst/>
          </a:prstGeom>
        </p:spPr>
        <p:txBody>
          <a:bodyPr anchor="b">
            <a:normAutofit/>
          </a:bodyPr>
          <a:lstStyle>
            <a:lvl1pPr>
              <a:defRPr sz="6000"/>
            </a:lvl1pPr>
          </a:lstStyle>
          <a:p>
            <a:r>
              <a:t>Текст заголовка</a:t>
            </a:r>
          </a:p>
        </p:txBody>
      </p:sp>
      <p:sp>
        <p:nvSpPr>
          <p:cNvPr id="132" name="Уровень текста 1…"/>
          <p:cNvSpPr txBox="1">
            <a:spLocks noGrp="1"/>
          </p:cNvSpPr>
          <p:nvPr>
            <p:ph type="body" sz="quarter" idx="1"/>
          </p:nvPr>
        </p:nvSpPr>
        <p:spPr>
          <a:xfrm>
            <a:off x="1524000" y="3602038"/>
            <a:ext cx="9144000" cy="1655762"/>
          </a:xfrm>
          <a:prstGeom prst="rect">
            <a:avLst/>
          </a:prstGeom>
        </p:spPr>
        <p:txBody>
          <a:bodyPr/>
          <a:lstStyle>
            <a:lvl1pPr marL="0" indent="0">
              <a:buClrTx/>
              <a:buSzTx/>
              <a:buNone/>
              <a:defRPr sz="2400"/>
            </a:lvl1pPr>
            <a:lvl2pPr marL="0" indent="457223">
              <a:buClrTx/>
              <a:buSzTx/>
              <a:buNone/>
              <a:defRPr sz="2400"/>
            </a:lvl2pPr>
            <a:lvl3pPr marL="0" indent="914446">
              <a:buClrTx/>
              <a:buSzTx/>
              <a:buNone/>
              <a:defRPr sz="2400"/>
            </a:lvl3pPr>
            <a:lvl4pPr marL="0" indent="1371669">
              <a:buClrTx/>
              <a:buSzTx/>
              <a:buNone/>
              <a:defRPr sz="2400"/>
            </a:lvl4pPr>
            <a:lvl5pPr marL="0" indent="1828891">
              <a:buClrTx/>
              <a:buSz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3" name="Номер слайда"/>
          <p:cNvSpPr txBox="1">
            <a:spLocks noGrp="1"/>
          </p:cNvSpPr>
          <p:nvPr>
            <p:ph type="sldNum" sz="quarter" idx="2"/>
          </p:nvPr>
        </p:nvSpPr>
        <p:spPr>
          <a:xfrm>
            <a:off x="0" y="0"/>
            <a:ext cx="238942" cy="233775"/>
          </a:xfrm>
          <a:prstGeom prst="rect">
            <a:avLst/>
          </a:prstGeom>
        </p:spPr>
        <p:txBody>
          <a:bodyPr anchor="t"/>
          <a:lstStyle>
            <a:lvl1pPr algn="l">
              <a:defRPr sz="1200"/>
            </a:lvl1pPr>
          </a:lstStyle>
          <a:p>
            <a:fld id="{86CB4B4D-7CA3-9044-876B-883B54F8677D}" type="slidenum">
              <a:t>‹#›</a:t>
            </a:fld>
            <a:endParaRPr/>
          </a:p>
        </p:txBody>
      </p:sp>
    </p:spTree>
    <p:extLst>
      <p:ext uri="{BB962C8B-B14F-4D97-AF65-F5344CB8AC3E}">
        <p14:creationId xmlns:p14="http://schemas.microsoft.com/office/powerpoint/2010/main" val="84176523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15680" y="992880"/>
            <a:ext cx="11360160" cy="2736000"/>
          </a:xfrm>
          <a:prstGeom prst="rect">
            <a:avLst/>
          </a:prstGeom>
        </p:spPr>
        <p:txBody>
          <a:bodyPr lIns="0" tIns="0" rIns="0" bIns="0" anchor="ctr">
            <a:noAutofit/>
          </a:bodyPr>
          <a:lstStyle/>
          <a:p>
            <a:pPr algn="ctr"/>
            <a:endParaRPr lang="ru-RU" sz="2933" b="0" strike="noStrike" spc="-1">
              <a:latin typeface="Arial"/>
            </a:endParaRPr>
          </a:p>
        </p:txBody>
      </p:sp>
      <p:sp>
        <p:nvSpPr>
          <p:cNvPr id="7" name="PlaceHolder 2"/>
          <p:cNvSpPr>
            <a:spLocks noGrp="1"/>
          </p:cNvSpPr>
          <p:nvPr>
            <p:ph type="body"/>
          </p:nvPr>
        </p:nvSpPr>
        <p:spPr>
          <a:xfrm>
            <a:off x="609600" y="1604640"/>
            <a:ext cx="5354400" cy="3977040"/>
          </a:xfrm>
          <a:prstGeom prst="rect">
            <a:avLst/>
          </a:prstGeom>
        </p:spPr>
        <p:txBody>
          <a:bodyPr lIns="0" tIns="0" rIns="0" bIns="0">
            <a:normAutofit/>
          </a:bodyPr>
          <a:lstStyle/>
          <a:p>
            <a:endParaRPr lang="ru-RU" sz="2133" b="0" strike="noStrike" spc="-1">
              <a:latin typeface="Arial"/>
            </a:endParaRPr>
          </a:p>
        </p:txBody>
      </p:sp>
      <p:sp>
        <p:nvSpPr>
          <p:cNvPr id="8" name="PlaceHolder 3"/>
          <p:cNvSpPr>
            <a:spLocks noGrp="1"/>
          </p:cNvSpPr>
          <p:nvPr>
            <p:ph type="body"/>
          </p:nvPr>
        </p:nvSpPr>
        <p:spPr>
          <a:xfrm>
            <a:off x="6232080" y="1604640"/>
            <a:ext cx="5354400" cy="3977040"/>
          </a:xfrm>
          <a:prstGeom prst="rect">
            <a:avLst/>
          </a:prstGeom>
        </p:spPr>
        <p:txBody>
          <a:bodyPr lIns="0" tIns="0" rIns="0" bIns="0">
            <a:normAutofit/>
          </a:bodyPr>
          <a:lstStyle/>
          <a:p>
            <a:endParaRPr lang="ru-RU" sz="2133" b="0" strike="noStrike" spc="-1">
              <a:latin typeface="Arial"/>
            </a:endParaRPr>
          </a:p>
        </p:txBody>
      </p:sp>
    </p:spTree>
    <p:extLst>
      <p:ext uri="{BB962C8B-B14F-4D97-AF65-F5344CB8AC3E}">
        <p14:creationId xmlns:p14="http://schemas.microsoft.com/office/powerpoint/2010/main" val="3674944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490606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28" name="Уровень текста 1…"/>
          <p:cNvSpPr txBox="1">
            <a:spLocks noGrp="1"/>
          </p:cNvSpPr>
          <p:nvPr>
            <p:ph type="body" idx="1"/>
          </p:nvPr>
        </p:nvSpPr>
        <p:spPr>
          <a:xfrm>
            <a:off x="609600" y="1604640"/>
            <a:ext cx="10972321" cy="397704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613765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25995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E1472D-B893-D1F3-21A5-F98A3B15D52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4A9D22B-E897-2256-58CA-FAC7952AD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934346D-B149-14CE-66D6-25E467CC2425}"/>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775663B9-EB0A-67F5-84D7-D9C2909B4B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71AB578-CD53-5F11-3BB9-432405D2134C}"/>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686349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Уровень текста 1…"/>
          <p:cNvSpPr txBox="1">
            <a:spLocks noGrp="1"/>
          </p:cNvSpPr>
          <p:nvPr>
            <p:ph type="body" idx="1"/>
          </p:nvPr>
        </p:nvSpPr>
        <p:spPr>
          <a:xfrm>
            <a:off x="415680" y="992880"/>
            <a:ext cx="11360161" cy="12683280"/>
          </a:xfrm>
          <a:prstGeom prst="rect">
            <a:avLst/>
          </a:prstGeom>
        </p:spPr>
        <p:txBody>
          <a:bodyPr anchor="ct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0715124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3"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74" name="Уровень текста 1…"/>
          <p:cNvSpPr txBox="1">
            <a:spLocks noGrp="1"/>
          </p:cNvSpPr>
          <p:nvPr>
            <p:ph type="body" sz="half" idx="1"/>
          </p:nvPr>
        </p:nvSpPr>
        <p:spPr>
          <a:xfrm>
            <a:off x="609600" y="1604640"/>
            <a:ext cx="5354400" cy="397704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PlaceHolder 3"/>
          <p:cNvSpPr/>
          <p:nvPr/>
        </p:nvSpPr>
        <p:spPr>
          <a:xfrm>
            <a:off x="6232080" y="1604641"/>
            <a:ext cx="5354400"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76" name="PlaceHolder 4"/>
          <p:cNvSpPr>
            <a:spLocks noGrp="1"/>
          </p:cNvSpPr>
          <p:nvPr>
            <p:ph type="body" sz="quarter" idx="21"/>
          </p:nvPr>
        </p:nvSpPr>
        <p:spPr>
          <a:xfrm>
            <a:off x="6232080" y="3682081"/>
            <a:ext cx="5354400" cy="1896961"/>
          </a:xfrm>
          <a:prstGeom prst="rect">
            <a:avLst/>
          </a:prstGeom>
        </p:spPr>
        <p:txBody>
          <a:bodyPr/>
          <a:lstStyle/>
          <a:p>
            <a:pPr>
              <a:defRPr spc="-100"/>
            </a:pPr>
            <a:endParaRPr/>
          </a:p>
        </p:txBody>
      </p:sp>
      <p:sp>
        <p:nvSpPr>
          <p:cNvPr id="7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125164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4"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85" name="Уровень текста 1…"/>
          <p:cNvSpPr txBox="1">
            <a:spLocks noGrp="1"/>
          </p:cNvSpPr>
          <p:nvPr>
            <p:ph type="body" sz="quarter" idx="1"/>
          </p:nvPr>
        </p:nvSpPr>
        <p:spPr>
          <a:xfrm>
            <a:off x="609600" y="1604641"/>
            <a:ext cx="5354400"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6" name="PlaceHolder 3"/>
          <p:cNvSpPr/>
          <p:nvPr/>
        </p:nvSpPr>
        <p:spPr>
          <a:xfrm>
            <a:off x="6232080" y="1604641"/>
            <a:ext cx="5354400"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87" name="PlaceHolder 4"/>
          <p:cNvSpPr>
            <a:spLocks noGrp="1"/>
          </p:cNvSpPr>
          <p:nvPr>
            <p:ph type="body" sz="half" idx="21"/>
          </p:nvPr>
        </p:nvSpPr>
        <p:spPr>
          <a:xfrm>
            <a:off x="609600" y="3682081"/>
            <a:ext cx="10972321" cy="1896961"/>
          </a:xfrm>
          <a:prstGeom prst="rect">
            <a:avLst/>
          </a:prstGeom>
        </p:spPr>
        <p:txBody>
          <a:bodyPr/>
          <a:lstStyle/>
          <a:p>
            <a:pPr>
              <a:defRPr spc="-100"/>
            </a:pPr>
            <a:endParaRPr/>
          </a:p>
        </p:txBody>
      </p:sp>
      <p:sp>
        <p:nvSpPr>
          <p:cNvPr id="8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059505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5"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96" name="Уровень текста 1…"/>
          <p:cNvSpPr txBox="1">
            <a:spLocks noGrp="1"/>
          </p:cNvSpPr>
          <p:nvPr>
            <p:ph type="body" sz="half" idx="1"/>
          </p:nvPr>
        </p:nvSpPr>
        <p:spPr>
          <a:xfrm>
            <a:off x="609600" y="1604641"/>
            <a:ext cx="10972321"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7" name="PlaceHolder 3"/>
          <p:cNvSpPr>
            <a:spLocks noGrp="1"/>
          </p:cNvSpPr>
          <p:nvPr>
            <p:ph type="body" sz="half" idx="21"/>
          </p:nvPr>
        </p:nvSpPr>
        <p:spPr>
          <a:xfrm>
            <a:off x="609600" y="3682081"/>
            <a:ext cx="10972321" cy="1896961"/>
          </a:xfrm>
          <a:prstGeom prst="rect">
            <a:avLst/>
          </a:prstGeom>
        </p:spPr>
        <p:txBody>
          <a:bodyPr/>
          <a:lstStyle/>
          <a:p>
            <a:pPr>
              <a:defRPr spc="-100"/>
            </a:pPr>
            <a:endParaRPr/>
          </a:p>
        </p:txBody>
      </p:sp>
      <p:sp>
        <p:nvSpPr>
          <p:cNvPr id="9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581795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5"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106" name="Уровень текста 1…"/>
          <p:cNvSpPr txBox="1">
            <a:spLocks noGrp="1"/>
          </p:cNvSpPr>
          <p:nvPr>
            <p:ph type="body" sz="quarter" idx="1"/>
          </p:nvPr>
        </p:nvSpPr>
        <p:spPr>
          <a:xfrm>
            <a:off x="609600" y="1604641"/>
            <a:ext cx="5354400"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7" name="PlaceHolder 3"/>
          <p:cNvSpPr/>
          <p:nvPr/>
        </p:nvSpPr>
        <p:spPr>
          <a:xfrm>
            <a:off x="6232080" y="1604641"/>
            <a:ext cx="5354400"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108" name="PlaceHolder 4"/>
          <p:cNvSpPr/>
          <p:nvPr/>
        </p:nvSpPr>
        <p:spPr>
          <a:xfrm>
            <a:off x="609600" y="3682081"/>
            <a:ext cx="5354399"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109" name="PlaceHolder 5"/>
          <p:cNvSpPr>
            <a:spLocks noGrp="1"/>
          </p:cNvSpPr>
          <p:nvPr>
            <p:ph type="body" sz="quarter" idx="21"/>
          </p:nvPr>
        </p:nvSpPr>
        <p:spPr>
          <a:xfrm>
            <a:off x="6232080" y="3682081"/>
            <a:ext cx="5354400" cy="1896961"/>
          </a:xfrm>
          <a:prstGeom prst="rect">
            <a:avLst/>
          </a:prstGeom>
        </p:spPr>
        <p:txBody>
          <a:bodyPr/>
          <a:lstStyle/>
          <a:p>
            <a:pPr>
              <a:defRPr spc="-100"/>
            </a:pPr>
            <a:endParaRPr/>
          </a:p>
        </p:txBody>
      </p:sp>
      <p:sp>
        <p:nvSpPr>
          <p:cNvPr id="11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8835885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7"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118" name="Уровень текста 1…"/>
          <p:cNvSpPr txBox="1">
            <a:spLocks noGrp="1"/>
          </p:cNvSpPr>
          <p:nvPr>
            <p:ph type="body" sz="quarter" idx="1"/>
          </p:nvPr>
        </p:nvSpPr>
        <p:spPr>
          <a:xfrm>
            <a:off x="609600" y="1604641"/>
            <a:ext cx="3533040"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9" name="PlaceHolder 3"/>
          <p:cNvSpPr/>
          <p:nvPr/>
        </p:nvSpPr>
        <p:spPr>
          <a:xfrm>
            <a:off x="4319521" y="1604641"/>
            <a:ext cx="3533041"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120" name="PlaceHolder 4"/>
          <p:cNvSpPr/>
          <p:nvPr/>
        </p:nvSpPr>
        <p:spPr>
          <a:xfrm>
            <a:off x="8029441" y="1604641"/>
            <a:ext cx="3533041"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121" name="PlaceHolder 5"/>
          <p:cNvSpPr/>
          <p:nvPr/>
        </p:nvSpPr>
        <p:spPr>
          <a:xfrm>
            <a:off x="609601" y="3682081"/>
            <a:ext cx="3533041"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122" name="PlaceHolder 6"/>
          <p:cNvSpPr/>
          <p:nvPr/>
        </p:nvSpPr>
        <p:spPr>
          <a:xfrm>
            <a:off x="4319521" y="3682081"/>
            <a:ext cx="3533041" cy="1896961"/>
          </a:xfrm>
          <a:prstGeom prst="rect">
            <a:avLst/>
          </a:prstGeom>
          <a:ln w="12700">
            <a:miter lim="400000"/>
          </a:ln>
        </p:spPr>
        <p:txBody>
          <a:bodyPr lIns="0" tIns="0" rIns="0" bIns="0">
            <a:normAutofit/>
          </a:bodyPr>
          <a:lstStyle/>
          <a:p>
            <a:pPr marL="288028" indent="-216021" algn="ctr">
              <a:lnSpc>
                <a:spcPct val="90000"/>
              </a:lnSpc>
              <a:spcBef>
                <a:spcPts val="933"/>
              </a:spcBef>
              <a:buClr>
                <a:srgbClr val="000000"/>
              </a:buClr>
              <a:buSzPct val="45000"/>
              <a:buChar char="●"/>
              <a:defRPr spc="-100"/>
            </a:pPr>
            <a:endParaRPr sz="1200"/>
          </a:p>
        </p:txBody>
      </p:sp>
      <p:sp>
        <p:nvSpPr>
          <p:cNvPr id="123" name="PlaceHolder 7"/>
          <p:cNvSpPr>
            <a:spLocks noGrp="1"/>
          </p:cNvSpPr>
          <p:nvPr>
            <p:ph type="body" sz="quarter" idx="21"/>
          </p:nvPr>
        </p:nvSpPr>
        <p:spPr>
          <a:xfrm>
            <a:off x="8029441" y="3682081"/>
            <a:ext cx="3533041" cy="1896961"/>
          </a:xfrm>
          <a:prstGeom prst="rect">
            <a:avLst/>
          </a:prstGeom>
        </p:spPr>
        <p:txBody>
          <a:bodyPr/>
          <a:lstStyle/>
          <a:p>
            <a:pPr>
              <a:defRPr spc="-100"/>
            </a:pPr>
            <a:endParaRPr/>
          </a:p>
        </p:txBody>
      </p:sp>
      <p:sp>
        <p:nvSpPr>
          <p:cNvPr id="12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261705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31" name="Текст заголовка"/>
          <p:cNvSpPr txBox="1">
            <a:spLocks noGrp="1"/>
          </p:cNvSpPr>
          <p:nvPr>
            <p:ph type="title"/>
          </p:nvPr>
        </p:nvSpPr>
        <p:spPr>
          <a:xfrm>
            <a:off x="1524000" y="1122364"/>
            <a:ext cx="9144000" cy="2387601"/>
          </a:xfrm>
          <a:prstGeom prst="rect">
            <a:avLst/>
          </a:prstGeom>
        </p:spPr>
        <p:txBody>
          <a:bodyPr anchor="b">
            <a:normAutofit/>
          </a:bodyPr>
          <a:lstStyle>
            <a:lvl1pPr>
              <a:defRPr sz="6000"/>
            </a:lvl1pPr>
          </a:lstStyle>
          <a:p>
            <a:r>
              <a:t>Текст заголовка</a:t>
            </a:r>
          </a:p>
        </p:txBody>
      </p:sp>
      <p:sp>
        <p:nvSpPr>
          <p:cNvPr id="132" name="Уровень текста 1…"/>
          <p:cNvSpPr txBox="1">
            <a:spLocks noGrp="1"/>
          </p:cNvSpPr>
          <p:nvPr>
            <p:ph type="body" sz="quarter" idx="1"/>
          </p:nvPr>
        </p:nvSpPr>
        <p:spPr>
          <a:xfrm>
            <a:off x="1524000" y="3602038"/>
            <a:ext cx="9144000" cy="1655762"/>
          </a:xfrm>
          <a:prstGeom prst="rect">
            <a:avLst/>
          </a:prstGeom>
        </p:spPr>
        <p:txBody>
          <a:bodyPr/>
          <a:lstStyle>
            <a:lvl1pPr marL="0" indent="0">
              <a:buClrTx/>
              <a:buSzTx/>
              <a:buNone/>
              <a:defRPr sz="2400"/>
            </a:lvl1pPr>
            <a:lvl2pPr marL="0" indent="457246">
              <a:buClrTx/>
              <a:buSzTx/>
              <a:buNone/>
              <a:defRPr sz="2400"/>
            </a:lvl2pPr>
            <a:lvl3pPr marL="0" indent="914492">
              <a:buClrTx/>
              <a:buSzTx/>
              <a:buNone/>
              <a:defRPr sz="2400"/>
            </a:lvl3pPr>
            <a:lvl4pPr marL="0" indent="1371738">
              <a:buClrTx/>
              <a:buSzTx/>
              <a:buNone/>
              <a:defRPr sz="2400"/>
            </a:lvl4pPr>
            <a:lvl5pPr marL="0" indent="1828983">
              <a:buClrTx/>
              <a:buSzTx/>
              <a:buNone/>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3" name="Номер слайда"/>
          <p:cNvSpPr txBox="1">
            <a:spLocks noGrp="1"/>
          </p:cNvSpPr>
          <p:nvPr>
            <p:ph type="sldNum" sz="quarter" idx="2"/>
          </p:nvPr>
        </p:nvSpPr>
        <p:spPr>
          <a:xfrm>
            <a:off x="1" y="1"/>
            <a:ext cx="275073" cy="276999"/>
          </a:xfrm>
          <a:prstGeom prst="rect">
            <a:avLst/>
          </a:prstGeom>
        </p:spPr>
        <p:txBody>
          <a:bodyPr anchor="t"/>
          <a:lstStyle>
            <a:lvl1pPr algn="l">
              <a:defRPr sz="1200"/>
            </a:lvl1pPr>
          </a:lstStyle>
          <a:p>
            <a:fld id="{86CB4B4D-7CA3-9044-876B-883B54F8677D}" type="slidenum">
              <a:t>‹#›</a:t>
            </a:fld>
            <a:endParaRPr/>
          </a:p>
        </p:txBody>
      </p:sp>
    </p:spTree>
    <p:extLst>
      <p:ext uri="{BB962C8B-B14F-4D97-AF65-F5344CB8AC3E}">
        <p14:creationId xmlns:p14="http://schemas.microsoft.com/office/powerpoint/2010/main" val="378176917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1_TITLE">
    <p:spTree>
      <p:nvGrpSpPr>
        <p:cNvPr id="1" name=""/>
        <p:cNvGrpSpPr/>
        <p:nvPr/>
      </p:nvGrpSpPr>
      <p:grpSpPr>
        <a:xfrm>
          <a:off x="0" y="0"/>
          <a:ext cx="0" cy="0"/>
          <a:chOff x="0" y="0"/>
          <a:chExt cx="0" cy="0"/>
        </a:xfrm>
      </p:grpSpPr>
      <p:sp>
        <p:nvSpPr>
          <p:cNvPr id="150" name="Уровень текста 1…"/>
          <p:cNvSpPr txBox="1">
            <a:spLocks noGrp="1"/>
          </p:cNvSpPr>
          <p:nvPr>
            <p:ph type="body" sz="quarter" idx="1"/>
          </p:nvPr>
        </p:nvSpPr>
        <p:spPr>
          <a:xfrm>
            <a:off x="558395" y="570566"/>
            <a:ext cx="4925712" cy="414380"/>
          </a:xfrm>
          <a:prstGeom prst="rect">
            <a:avLst/>
          </a:prstGeom>
        </p:spPr>
        <p:txBody>
          <a:bodyPr/>
          <a:lstStyle>
            <a:lvl1pPr marL="304831" indent="0" algn="l">
              <a:lnSpc>
                <a:spcPct val="115000"/>
              </a:lnSpc>
              <a:spcBef>
                <a:spcPts val="0"/>
              </a:spcBef>
              <a:buClrTx/>
              <a:buSzTx/>
              <a:buNone/>
              <a:defRPr sz="1067">
                <a:solidFill>
                  <a:srgbClr val="7F7F7F"/>
                </a:solidFill>
              </a:defRPr>
            </a:lvl1pPr>
            <a:lvl2pPr marL="304831" indent="609660" algn="l">
              <a:lnSpc>
                <a:spcPct val="115000"/>
              </a:lnSpc>
              <a:spcBef>
                <a:spcPts val="0"/>
              </a:spcBef>
              <a:buClrTx/>
              <a:buSzTx/>
              <a:buNone/>
              <a:defRPr sz="1067">
                <a:solidFill>
                  <a:srgbClr val="7F7F7F"/>
                </a:solidFill>
              </a:defRPr>
            </a:lvl2pPr>
            <a:lvl3pPr marL="304831" indent="1219322" algn="l">
              <a:lnSpc>
                <a:spcPct val="115000"/>
              </a:lnSpc>
              <a:spcBef>
                <a:spcPts val="0"/>
              </a:spcBef>
              <a:buClrTx/>
              <a:buSzTx/>
              <a:buNone/>
              <a:defRPr sz="1067">
                <a:solidFill>
                  <a:srgbClr val="7F7F7F"/>
                </a:solidFill>
              </a:defRPr>
            </a:lvl3pPr>
            <a:lvl4pPr marL="304831" indent="1828983" algn="l">
              <a:lnSpc>
                <a:spcPct val="115000"/>
              </a:lnSpc>
              <a:spcBef>
                <a:spcPts val="0"/>
              </a:spcBef>
              <a:buClrTx/>
              <a:buSzTx/>
              <a:buNone/>
              <a:defRPr sz="1067">
                <a:solidFill>
                  <a:srgbClr val="7F7F7F"/>
                </a:solidFill>
              </a:defRPr>
            </a:lvl4pPr>
            <a:lvl5pPr marL="304831" indent="2438644" algn="l">
              <a:lnSpc>
                <a:spcPct val="115000"/>
              </a:lnSpc>
              <a:spcBef>
                <a:spcPts val="0"/>
              </a:spcBef>
              <a:buClrTx/>
              <a:buSzTx/>
              <a:buNone/>
              <a:defRPr sz="1067">
                <a:solidFill>
                  <a:srgbClr val="7F7F7F"/>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1" name="Google Shape;78;p17"/>
          <p:cNvSpPr>
            <a:spLocks noGrp="1"/>
          </p:cNvSpPr>
          <p:nvPr>
            <p:ph type="pic" sz="quarter" idx="21"/>
          </p:nvPr>
        </p:nvSpPr>
        <p:spPr>
          <a:xfrm>
            <a:off x="8018676" y="2291148"/>
            <a:ext cx="2684705" cy="3270769"/>
          </a:xfrm>
          <a:prstGeom prst="rect">
            <a:avLst/>
          </a:prstGeom>
        </p:spPr>
        <p:txBody>
          <a:bodyPr lIns="91439" tIns="45719" rIns="91439" bIns="45719">
            <a:noAutofit/>
          </a:bodyPr>
          <a:lstStyle/>
          <a:p>
            <a:endParaRPr/>
          </a:p>
        </p:txBody>
      </p:sp>
      <p:sp>
        <p:nvSpPr>
          <p:cNvPr id="152" name="Текст заголовка"/>
          <p:cNvSpPr txBox="1">
            <a:spLocks noGrp="1"/>
          </p:cNvSpPr>
          <p:nvPr>
            <p:ph type="title"/>
          </p:nvPr>
        </p:nvSpPr>
        <p:spPr>
          <a:xfrm>
            <a:off x="516971" y="1089364"/>
            <a:ext cx="6020281" cy="1400442"/>
          </a:xfrm>
          <a:prstGeom prst="rect">
            <a:avLst/>
          </a:prstGeom>
        </p:spPr>
        <p:txBody>
          <a:bodyPr anchor="t">
            <a:normAutofit/>
          </a:bodyPr>
          <a:lstStyle>
            <a:lvl1pPr algn="l">
              <a:lnSpc>
                <a:spcPct val="100000"/>
              </a:lnSpc>
              <a:defRPr sz="4800"/>
            </a:lvl1pPr>
          </a:lstStyle>
          <a:p>
            <a:r>
              <a:t>Текст заголовка</a:t>
            </a:r>
          </a:p>
        </p:txBody>
      </p:sp>
      <p:sp>
        <p:nvSpPr>
          <p:cNvPr id="1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407154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1_TITLE">
  <p:cSld name="12_TITLE">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558396" y="570568"/>
            <a:ext cx="4925711" cy="414379"/>
          </a:xfrm>
          <a:prstGeom prst="rect">
            <a:avLst/>
          </a:prstGeom>
          <a:noFill/>
          <a:ln>
            <a:noFill/>
          </a:ln>
        </p:spPr>
        <p:txBody>
          <a:bodyPr spcFirstLastPara="1" wrap="square" lIns="0" tIns="0" rIns="0" bIns="0" anchor="t" anchorCtr="0">
            <a:noAutofit/>
          </a:bodyPr>
          <a:lstStyle>
            <a:lvl1pPr marL="609660" lvl="0" indent="-304831" algn="l">
              <a:lnSpc>
                <a:spcPct val="115000"/>
              </a:lnSpc>
              <a:spcBef>
                <a:spcPts val="0"/>
              </a:spcBef>
              <a:spcAft>
                <a:spcPts val="0"/>
              </a:spcAft>
              <a:buSzPts val="1300"/>
              <a:buNone/>
              <a:defRPr sz="1067">
                <a:solidFill>
                  <a:srgbClr val="7F7F7F"/>
                </a:solidFill>
                <a:latin typeface="Arial"/>
                <a:ea typeface="Arial"/>
                <a:cs typeface="Arial"/>
                <a:sym typeface="Arial"/>
              </a:defRPr>
            </a:lvl1pPr>
            <a:lvl2pPr marL="1219322" lvl="1" indent="-304831" algn="l">
              <a:lnSpc>
                <a:spcPct val="115000"/>
              </a:lnSpc>
              <a:spcBef>
                <a:spcPts val="0"/>
              </a:spcBef>
              <a:spcAft>
                <a:spcPts val="0"/>
              </a:spcAft>
              <a:buSzPts val="1300"/>
              <a:buNone/>
              <a:defRPr sz="1067">
                <a:latin typeface="Arial"/>
                <a:ea typeface="Arial"/>
                <a:cs typeface="Arial"/>
                <a:sym typeface="Arial"/>
              </a:defRPr>
            </a:lvl2pPr>
            <a:lvl3pPr marL="1828983" lvl="2" indent="-304831" algn="l">
              <a:lnSpc>
                <a:spcPct val="115000"/>
              </a:lnSpc>
              <a:spcBef>
                <a:spcPts val="0"/>
              </a:spcBef>
              <a:spcAft>
                <a:spcPts val="0"/>
              </a:spcAft>
              <a:buSzPts val="1300"/>
              <a:buNone/>
              <a:defRPr sz="1067">
                <a:latin typeface="Arial"/>
                <a:ea typeface="Arial"/>
                <a:cs typeface="Arial"/>
                <a:sym typeface="Arial"/>
              </a:defRPr>
            </a:lvl3pPr>
            <a:lvl4pPr marL="2438644" lvl="3" indent="-304831" algn="l">
              <a:lnSpc>
                <a:spcPct val="115000"/>
              </a:lnSpc>
              <a:spcBef>
                <a:spcPts val="0"/>
              </a:spcBef>
              <a:spcAft>
                <a:spcPts val="0"/>
              </a:spcAft>
              <a:buSzPts val="1300"/>
              <a:buNone/>
              <a:defRPr sz="1067">
                <a:latin typeface="Arial"/>
                <a:ea typeface="Arial"/>
                <a:cs typeface="Arial"/>
                <a:sym typeface="Arial"/>
              </a:defRPr>
            </a:lvl4pPr>
            <a:lvl5pPr marL="3048304" lvl="4" indent="-304831" algn="l">
              <a:lnSpc>
                <a:spcPct val="115000"/>
              </a:lnSpc>
              <a:spcBef>
                <a:spcPts val="0"/>
              </a:spcBef>
              <a:spcAft>
                <a:spcPts val="0"/>
              </a:spcAft>
              <a:buSzPts val="1300"/>
              <a:buNone/>
              <a:defRPr sz="1067">
                <a:latin typeface="Arial"/>
                <a:ea typeface="Arial"/>
                <a:cs typeface="Arial"/>
                <a:sym typeface="Arial"/>
              </a:defRPr>
            </a:lvl5pPr>
            <a:lvl6pPr marL="3657966" lvl="5" indent="-414908" algn="l">
              <a:lnSpc>
                <a:spcPct val="115000"/>
              </a:lnSpc>
              <a:spcBef>
                <a:spcPts val="0"/>
              </a:spcBef>
              <a:spcAft>
                <a:spcPts val="0"/>
              </a:spcAft>
              <a:buSzPts val="1300"/>
              <a:buChar char="■"/>
              <a:defRPr/>
            </a:lvl6pPr>
            <a:lvl7pPr marL="4267627" lvl="6" indent="-414908" algn="l">
              <a:lnSpc>
                <a:spcPct val="115000"/>
              </a:lnSpc>
              <a:spcBef>
                <a:spcPts val="0"/>
              </a:spcBef>
              <a:spcAft>
                <a:spcPts val="0"/>
              </a:spcAft>
              <a:buSzPts val="1300"/>
              <a:buChar char="●"/>
              <a:defRPr/>
            </a:lvl7pPr>
            <a:lvl8pPr marL="4877288" lvl="7" indent="-414908" algn="l">
              <a:lnSpc>
                <a:spcPct val="115000"/>
              </a:lnSpc>
              <a:spcBef>
                <a:spcPts val="0"/>
              </a:spcBef>
              <a:spcAft>
                <a:spcPts val="0"/>
              </a:spcAft>
              <a:buSzPts val="1300"/>
              <a:buChar char="○"/>
              <a:defRPr/>
            </a:lvl8pPr>
            <a:lvl9pPr marL="5486948" lvl="8" indent="-414908" algn="l">
              <a:lnSpc>
                <a:spcPct val="115000"/>
              </a:lnSpc>
              <a:spcBef>
                <a:spcPts val="0"/>
              </a:spcBef>
              <a:spcAft>
                <a:spcPts val="0"/>
              </a:spcAft>
              <a:buSzPts val="1300"/>
              <a:buChar char="■"/>
              <a:defRPr/>
            </a:lvl9pPr>
          </a:lstStyle>
          <a:p>
            <a:endParaRPr/>
          </a:p>
        </p:txBody>
      </p:sp>
      <p:sp>
        <p:nvSpPr>
          <p:cNvPr id="78" name="Google Shape;78;p17"/>
          <p:cNvSpPr>
            <a:spLocks noGrp="1"/>
          </p:cNvSpPr>
          <p:nvPr>
            <p:ph type="pic" idx="2"/>
          </p:nvPr>
        </p:nvSpPr>
        <p:spPr>
          <a:xfrm>
            <a:off x="8018675" y="2291147"/>
            <a:ext cx="2684704" cy="3270768"/>
          </a:xfrm>
          <a:prstGeom prst="roundRect">
            <a:avLst>
              <a:gd name="adj" fmla="val 7116"/>
            </a:avLst>
          </a:prstGeom>
          <a:noFill/>
          <a:ln>
            <a:noFill/>
          </a:ln>
        </p:spPr>
        <p:txBody>
          <a:bodyPr spcFirstLastPara="1" wrap="square" lIns="45725" tIns="45725" rIns="45725" bIns="45725" anchor="ctr" anchorCtr="0">
            <a:noAutofit/>
          </a:bodyPr>
          <a:lstStyle>
            <a:lvl1pPr lvl="0">
              <a:spcBef>
                <a:spcPts val="0"/>
              </a:spcBef>
              <a:spcAft>
                <a:spcPts val="0"/>
              </a:spcAft>
              <a:buNone/>
              <a:defRPr/>
            </a:lvl1pPr>
          </a:lstStyle>
          <a:p>
            <a:endParaRPr/>
          </a:p>
        </p:txBody>
      </p:sp>
      <p:sp>
        <p:nvSpPr>
          <p:cNvPr id="79" name="Google Shape;79;p17"/>
          <p:cNvSpPr txBox="1">
            <a:spLocks noGrp="1"/>
          </p:cNvSpPr>
          <p:nvPr>
            <p:ph type="title"/>
          </p:nvPr>
        </p:nvSpPr>
        <p:spPr>
          <a:xfrm>
            <a:off x="516969" y="1089365"/>
            <a:ext cx="6020280" cy="14004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48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Tree>
    <p:extLst>
      <p:ext uri="{BB962C8B-B14F-4D97-AF65-F5344CB8AC3E}">
        <p14:creationId xmlns:p14="http://schemas.microsoft.com/office/powerpoint/2010/main" val="525978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67755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CC1B8A-293C-34EF-EC20-7D3C25316AC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69B79A-5D79-895A-D530-FA0E89B27D7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3C55A3D-27F7-2F4F-275D-807B406CD63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5BCAE43-4409-6376-5779-C5CC74CAF92D}"/>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6" name="Нижний колонтитул 5">
            <a:extLst>
              <a:ext uri="{FF2B5EF4-FFF2-40B4-BE49-F238E27FC236}">
                <a16:creationId xmlns:a16="http://schemas.microsoft.com/office/drawing/2014/main" id="{C616BEB2-FA4E-0838-2072-32FEBC27B85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4176691-5B71-F3BB-7763-9E41B7803AB7}"/>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465090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28" name="Уровень текста 1…"/>
          <p:cNvSpPr txBox="1">
            <a:spLocks noGrp="1"/>
          </p:cNvSpPr>
          <p:nvPr>
            <p:ph type="body" idx="1"/>
          </p:nvPr>
        </p:nvSpPr>
        <p:spPr>
          <a:xfrm>
            <a:off x="609600" y="1604640"/>
            <a:ext cx="10972321" cy="397704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4475926"/>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37" name="Уровень текста 1…"/>
          <p:cNvSpPr txBox="1">
            <a:spLocks noGrp="1"/>
          </p:cNvSpPr>
          <p:nvPr>
            <p:ph type="body" sz="half" idx="1"/>
          </p:nvPr>
        </p:nvSpPr>
        <p:spPr>
          <a:xfrm>
            <a:off x="609600" y="1604640"/>
            <a:ext cx="5354400" cy="397704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8" name="PlaceHolder 3"/>
          <p:cNvSpPr>
            <a:spLocks noGrp="1"/>
          </p:cNvSpPr>
          <p:nvPr>
            <p:ph type="body" sz="half" idx="21"/>
          </p:nvPr>
        </p:nvSpPr>
        <p:spPr>
          <a:xfrm>
            <a:off x="6232080" y="1604640"/>
            <a:ext cx="5354400" cy="3977041"/>
          </a:xfrm>
          <a:prstGeom prst="rect">
            <a:avLst/>
          </a:prstGeom>
        </p:spPr>
        <p:txBody>
          <a:bodyPr/>
          <a:lstStyle/>
          <a:p>
            <a:pPr>
              <a:defRPr spc="-100"/>
            </a:pPr>
            <a:endParaRP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600417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2226603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Уровень текста 1…"/>
          <p:cNvSpPr txBox="1">
            <a:spLocks noGrp="1"/>
          </p:cNvSpPr>
          <p:nvPr>
            <p:ph type="body" idx="1"/>
          </p:nvPr>
        </p:nvSpPr>
        <p:spPr>
          <a:xfrm>
            <a:off x="415680" y="992880"/>
            <a:ext cx="11360161" cy="12683280"/>
          </a:xfrm>
          <a:prstGeom prst="rect">
            <a:avLst/>
          </a:prstGeom>
        </p:spPr>
        <p:txBody>
          <a:bodyPr anchor="ct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677100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2"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63" name="Уровень текста 1…"/>
          <p:cNvSpPr txBox="1">
            <a:spLocks noGrp="1"/>
          </p:cNvSpPr>
          <p:nvPr>
            <p:ph type="body" sz="quarter" idx="1"/>
          </p:nvPr>
        </p:nvSpPr>
        <p:spPr>
          <a:xfrm>
            <a:off x="609600" y="1604640"/>
            <a:ext cx="5354400"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4" name="PlaceHolder 3"/>
          <p:cNvSpPr/>
          <p:nvPr/>
        </p:nvSpPr>
        <p:spPr>
          <a:xfrm>
            <a:off x="6232080" y="1604640"/>
            <a:ext cx="5354400" cy="397704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65" name="PlaceHolder 4"/>
          <p:cNvSpPr>
            <a:spLocks noGrp="1"/>
          </p:cNvSpPr>
          <p:nvPr>
            <p:ph type="body" sz="quarter" idx="21"/>
          </p:nvPr>
        </p:nvSpPr>
        <p:spPr>
          <a:xfrm>
            <a:off x="609600" y="3682080"/>
            <a:ext cx="5354399" cy="1896961"/>
          </a:xfrm>
          <a:prstGeom prst="rect">
            <a:avLst/>
          </a:prstGeom>
        </p:spPr>
        <p:txBody>
          <a:bodyPr/>
          <a:lstStyle/>
          <a:p>
            <a:pPr>
              <a:defRPr spc="-100"/>
            </a:pPr>
            <a:endParaRPr/>
          </a:p>
        </p:txBody>
      </p:sp>
      <p:sp>
        <p:nvSpPr>
          <p:cNvPr id="6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929051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3"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74" name="Уровень текста 1…"/>
          <p:cNvSpPr txBox="1">
            <a:spLocks noGrp="1"/>
          </p:cNvSpPr>
          <p:nvPr>
            <p:ph type="body" sz="half" idx="1"/>
          </p:nvPr>
        </p:nvSpPr>
        <p:spPr>
          <a:xfrm>
            <a:off x="609600" y="1604640"/>
            <a:ext cx="5354400" cy="397704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PlaceHolder 3"/>
          <p:cNvSpPr/>
          <p:nvPr/>
        </p:nvSpPr>
        <p:spPr>
          <a:xfrm>
            <a:off x="6232080" y="1604640"/>
            <a:ext cx="5354400"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76" name="PlaceHolder 4"/>
          <p:cNvSpPr>
            <a:spLocks noGrp="1"/>
          </p:cNvSpPr>
          <p:nvPr>
            <p:ph type="body" sz="quarter" idx="21"/>
          </p:nvPr>
        </p:nvSpPr>
        <p:spPr>
          <a:xfrm>
            <a:off x="6232080" y="3682080"/>
            <a:ext cx="5354400" cy="1896961"/>
          </a:xfrm>
          <a:prstGeom prst="rect">
            <a:avLst/>
          </a:prstGeom>
        </p:spPr>
        <p:txBody>
          <a:bodyPr/>
          <a:lstStyle/>
          <a:p>
            <a:pPr>
              <a:defRPr spc="-100"/>
            </a:pPr>
            <a:endParaRPr/>
          </a:p>
        </p:txBody>
      </p:sp>
      <p:sp>
        <p:nvSpPr>
          <p:cNvPr id="7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44659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4"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85" name="Уровень текста 1…"/>
          <p:cNvSpPr txBox="1">
            <a:spLocks noGrp="1"/>
          </p:cNvSpPr>
          <p:nvPr>
            <p:ph type="body" sz="quarter" idx="1"/>
          </p:nvPr>
        </p:nvSpPr>
        <p:spPr>
          <a:xfrm>
            <a:off x="609600" y="1604640"/>
            <a:ext cx="5354400"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6" name="PlaceHolder 3"/>
          <p:cNvSpPr/>
          <p:nvPr/>
        </p:nvSpPr>
        <p:spPr>
          <a:xfrm>
            <a:off x="6232080" y="1604640"/>
            <a:ext cx="5354400"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87" name="PlaceHolder 4"/>
          <p:cNvSpPr>
            <a:spLocks noGrp="1"/>
          </p:cNvSpPr>
          <p:nvPr>
            <p:ph type="body" sz="half" idx="21"/>
          </p:nvPr>
        </p:nvSpPr>
        <p:spPr>
          <a:xfrm>
            <a:off x="609600" y="3682080"/>
            <a:ext cx="10972321" cy="1896961"/>
          </a:xfrm>
          <a:prstGeom prst="rect">
            <a:avLst/>
          </a:prstGeom>
        </p:spPr>
        <p:txBody>
          <a:bodyPr/>
          <a:lstStyle/>
          <a:p>
            <a:pPr>
              <a:defRPr spc="-100"/>
            </a:pPr>
            <a:endParaRPr/>
          </a:p>
        </p:txBody>
      </p:sp>
      <p:sp>
        <p:nvSpPr>
          <p:cNvPr id="8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361758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5"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96" name="Уровень текста 1…"/>
          <p:cNvSpPr txBox="1">
            <a:spLocks noGrp="1"/>
          </p:cNvSpPr>
          <p:nvPr>
            <p:ph type="body" sz="half" idx="1"/>
          </p:nvPr>
        </p:nvSpPr>
        <p:spPr>
          <a:xfrm>
            <a:off x="609600" y="1604640"/>
            <a:ext cx="10972321"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7" name="PlaceHolder 3"/>
          <p:cNvSpPr>
            <a:spLocks noGrp="1"/>
          </p:cNvSpPr>
          <p:nvPr>
            <p:ph type="body" sz="half" idx="21"/>
          </p:nvPr>
        </p:nvSpPr>
        <p:spPr>
          <a:xfrm>
            <a:off x="609600" y="3682080"/>
            <a:ext cx="10972321" cy="1896961"/>
          </a:xfrm>
          <a:prstGeom prst="rect">
            <a:avLst/>
          </a:prstGeom>
        </p:spPr>
        <p:txBody>
          <a:bodyPr/>
          <a:lstStyle/>
          <a:p>
            <a:pPr>
              <a:defRPr spc="-100"/>
            </a:pPr>
            <a:endParaRPr/>
          </a:p>
        </p:txBody>
      </p:sp>
      <p:sp>
        <p:nvSpPr>
          <p:cNvPr id="9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252255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5"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106" name="Уровень текста 1…"/>
          <p:cNvSpPr txBox="1">
            <a:spLocks noGrp="1"/>
          </p:cNvSpPr>
          <p:nvPr>
            <p:ph type="body" sz="quarter" idx="1"/>
          </p:nvPr>
        </p:nvSpPr>
        <p:spPr>
          <a:xfrm>
            <a:off x="609600" y="1604640"/>
            <a:ext cx="5354400"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7" name="PlaceHolder 3"/>
          <p:cNvSpPr/>
          <p:nvPr/>
        </p:nvSpPr>
        <p:spPr>
          <a:xfrm>
            <a:off x="6232080" y="1604640"/>
            <a:ext cx="5354400"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108" name="PlaceHolder 4"/>
          <p:cNvSpPr/>
          <p:nvPr/>
        </p:nvSpPr>
        <p:spPr>
          <a:xfrm>
            <a:off x="609600" y="3682080"/>
            <a:ext cx="5354399"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109" name="PlaceHolder 5"/>
          <p:cNvSpPr>
            <a:spLocks noGrp="1"/>
          </p:cNvSpPr>
          <p:nvPr>
            <p:ph type="body" sz="quarter" idx="21"/>
          </p:nvPr>
        </p:nvSpPr>
        <p:spPr>
          <a:xfrm>
            <a:off x="6232080" y="3682080"/>
            <a:ext cx="5354400" cy="1896961"/>
          </a:xfrm>
          <a:prstGeom prst="rect">
            <a:avLst/>
          </a:prstGeom>
        </p:spPr>
        <p:txBody>
          <a:bodyPr/>
          <a:lstStyle/>
          <a:p>
            <a:pPr>
              <a:defRPr spc="-100"/>
            </a:pPr>
            <a:endParaRPr/>
          </a:p>
        </p:txBody>
      </p:sp>
      <p:sp>
        <p:nvSpPr>
          <p:cNvPr id="11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508668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7" name="Текст заголовка"/>
          <p:cNvSpPr txBox="1">
            <a:spLocks noGrp="1"/>
          </p:cNvSpPr>
          <p:nvPr>
            <p:ph type="title"/>
          </p:nvPr>
        </p:nvSpPr>
        <p:spPr>
          <a:xfrm>
            <a:off x="415680" y="992880"/>
            <a:ext cx="11360161" cy="2736000"/>
          </a:xfrm>
          <a:prstGeom prst="rect">
            <a:avLst/>
          </a:prstGeom>
        </p:spPr>
        <p:txBody>
          <a:bodyPr>
            <a:normAutofit/>
          </a:bodyPr>
          <a:lstStyle/>
          <a:p>
            <a:r>
              <a:t>Текст заголовка</a:t>
            </a:r>
          </a:p>
        </p:txBody>
      </p:sp>
      <p:sp>
        <p:nvSpPr>
          <p:cNvPr id="118" name="Уровень текста 1…"/>
          <p:cNvSpPr txBox="1">
            <a:spLocks noGrp="1"/>
          </p:cNvSpPr>
          <p:nvPr>
            <p:ph type="body" sz="quarter" idx="1"/>
          </p:nvPr>
        </p:nvSpPr>
        <p:spPr>
          <a:xfrm>
            <a:off x="609600" y="1604640"/>
            <a:ext cx="3533040" cy="189696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9" name="PlaceHolder 3"/>
          <p:cNvSpPr/>
          <p:nvPr/>
        </p:nvSpPr>
        <p:spPr>
          <a:xfrm>
            <a:off x="4319520" y="1604640"/>
            <a:ext cx="3533041"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120" name="PlaceHolder 4"/>
          <p:cNvSpPr/>
          <p:nvPr/>
        </p:nvSpPr>
        <p:spPr>
          <a:xfrm>
            <a:off x="8029440" y="1604640"/>
            <a:ext cx="3533041"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121" name="PlaceHolder 5"/>
          <p:cNvSpPr/>
          <p:nvPr/>
        </p:nvSpPr>
        <p:spPr>
          <a:xfrm>
            <a:off x="609600" y="3682080"/>
            <a:ext cx="3533041"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122" name="PlaceHolder 6"/>
          <p:cNvSpPr/>
          <p:nvPr/>
        </p:nvSpPr>
        <p:spPr>
          <a:xfrm>
            <a:off x="4319520" y="3682080"/>
            <a:ext cx="3533041" cy="1896961"/>
          </a:xfrm>
          <a:prstGeom prst="rect">
            <a:avLst/>
          </a:prstGeom>
          <a:ln w="12700">
            <a:miter lim="400000"/>
          </a:ln>
        </p:spPr>
        <p:txBody>
          <a:bodyPr lIns="0" tIns="0" rIns="0" bIns="0">
            <a:normAutofit/>
          </a:bodyPr>
          <a:lstStyle/>
          <a:p>
            <a:pPr marL="288014" indent="-216010" algn="ctr">
              <a:lnSpc>
                <a:spcPct val="90000"/>
              </a:lnSpc>
              <a:spcBef>
                <a:spcPts val="933"/>
              </a:spcBef>
              <a:buClr>
                <a:srgbClr val="000000"/>
              </a:buClr>
              <a:buSzPct val="45000"/>
              <a:buChar char="●"/>
              <a:defRPr spc="-100"/>
            </a:pPr>
            <a:endParaRPr sz="1200"/>
          </a:p>
        </p:txBody>
      </p:sp>
      <p:sp>
        <p:nvSpPr>
          <p:cNvPr id="123" name="PlaceHolder 7"/>
          <p:cNvSpPr>
            <a:spLocks noGrp="1"/>
          </p:cNvSpPr>
          <p:nvPr>
            <p:ph type="body" sz="quarter" idx="21"/>
          </p:nvPr>
        </p:nvSpPr>
        <p:spPr>
          <a:xfrm>
            <a:off x="8029440" y="3682080"/>
            <a:ext cx="3533041" cy="1896961"/>
          </a:xfrm>
          <a:prstGeom prst="rect">
            <a:avLst/>
          </a:prstGeom>
        </p:spPr>
        <p:txBody>
          <a:bodyPr/>
          <a:lstStyle/>
          <a:p>
            <a:pPr>
              <a:defRPr spc="-100"/>
            </a:pPr>
            <a:endParaRPr/>
          </a:p>
        </p:txBody>
      </p:sp>
      <p:sp>
        <p:nvSpPr>
          <p:cNvPr id="12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29123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B1B01B-043C-5C9C-63BB-34CD8A6DE23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15B6469-6A9F-E467-534B-70E92A6CAF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50EF4BE-13D8-D273-7183-ABAC7B45717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15606D0-0B80-B813-CB4E-9BBD47314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5AA2EB-B18F-C3B5-D585-7D83D4CD32F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D1A6EB-58DA-E80D-448E-0F49362F26A6}"/>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8" name="Нижний колонтитул 7">
            <a:extLst>
              <a:ext uri="{FF2B5EF4-FFF2-40B4-BE49-F238E27FC236}">
                <a16:creationId xmlns:a16="http://schemas.microsoft.com/office/drawing/2014/main" id="{F684AC18-3EFB-96C1-FDCC-CCB926FA5F1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5F00D9D-C066-ED17-B8C9-82A0CCD5B3BB}"/>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603195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1_TITLE">
    <p:spTree>
      <p:nvGrpSpPr>
        <p:cNvPr id="1" name=""/>
        <p:cNvGrpSpPr/>
        <p:nvPr/>
      </p:nvGrpSpPr>
      <p:grpSpPr>
        <a:xfrm>
          <a:off x="0" y="0"/>
          <a:ext cx="0" cy="0"/>
          <a:chOff x="0" y="0"/>
          <a:chExt cx="0" cy="0"/>
        </a:xfrm>
      </p:grpSpPr>
      <p:sp>
        <p:nvSpPr>
          <p:cNvPr id="150" name="Уровень текста 1…"/>
          <p:cNvSpPr txBox="1">
            <a:spLocks noGrp="1"/>
          </p:cNvSpPr>
          <p:nvPr>
            <p:ph type="body" sz="quarter" idx="1"/>
          </p:nvPr>
        </p:nvSpPr>
        <p:spPr>
          <a:xfrm>
            <a:off x="558395" y="570566"/>
            <a:ext cx="4925712" cy="414380"/>
          </a:xfrm>
          <a:prstGeom prst="rect">
            <a:avLst/>
          </a:prstGeom>
        </p:spPr>
        <p:txBody>
          <a:bodyPr/>
          <a:lstStyle>
            <a:lvl1pPr marL="304815" indent="0" algn="l">
              <a:lnSpc>
                <a:spcPct val="115000"/>
              </a:lnSpc>
              <a:spcBef>
                <a:spcPts val="0"/>
              </a:spcBef>
              <a:buClrTx/>
              <a:buSzTx/>
              <a:buNone/>
              <a:defRPr sz="1067">
                <a:solidFill>
                  <a:srgbClr val="7F7F7F"/>
                </a:solidFill>
              </a:defRPr>
            </a:lvl1pPr>
            <a:lvl2pPr marL="304815" indent="609630" algn="l">
              <a:lnSpc>
                <a:spcPct val="115000"/>
              </a:lnSpc>
              <a:spcBef>
                <a:spcPts val="0"/>
              </a:spcBef>
              <a:buClrTx/>
              <a:buSzTx/>
              <a:buNone/>
              <a:defRPr sz="1067">
                <a:solidFill>
                  <a:srgbClr val="7F7F7F"/>
                </a:solidFill>
              </a:defRPr>
            </a:lvl2pPr>
            <a:lvl3pPr marL="304815" indent="1219261" algn="l">
              <a:lnSpc>
                <a:spcPct val="115000"/>
              </a:lnSpc>
              <a:spcBef>
                <a:spcPts val="0"/>
              </a:spcBef>
              <a:buClrTx/>
              <a:buSzTx/>
              <a:buNone/>
              <a:defRPr sz="1067">
                <a:solidFill>
                  <a:srgbClr val="7F7F7F"/>
                </a:solidFill>
              </a:defRPr>
            </a:lvl3pPr>
            <a:lvl4pPr marL="304815" indent="1828891" algn="l">
              <a:lnSpc>
                <a:spcPct val="115000"/>
              </a:lnSpc>
              <a:spcBef>
                <a:spcPts val="0"/>
              </a:spcBef>
              <a:buClrTx/>
              <a:buSzTx/>
              <a:buNone/>
              <a:defRPr sz="1067">
                <a:solidFill>
                  <a:srgbClr val="7F7F7F"/>
                </a:solidFill>
              </a:defRPr>
            </a:lvl4pPr>
            <a:lvl5pPr marL="304815" indent="2438522" algn="l">
              <a:lnSpc>
                <a:spcPct val="115000"/>
              </a:lnSpc>
              <a:spcBef>
                <a:spcPts val="0"/>
              </a:spcBef>
              <a:buClrTx/>
              <a:buSzTx/>
              <a:buNone/>
              <a:defRPr sz="1067">
                <a:solidFill>
                  <a:srgbClr val="7F7F7F"/>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1" name="Google Shape;78;p17"/>
          <p:cNvSpPr>
            <a:spLocks noGrp="1"/>
          </p:cNvSpPr>
          <p:nvPr>
            <p:ph type="pic" sz="quarter" idx="21"/>
          </p:nvPr>
        </p:nvSpPr>
        <p:spPr>
          <a:xfrm>
            <a:off x="8018675" y="2291147"/>
            <a:ext cx="2684705" cy="3270769"/>
          </a:xfrm>
          <a:prstGeom prst="rect">
            <a:avLst/>
          </a:prstGeom>
        </p:spPr>
        <p:txBody>
          <a:bodyPr lIns="91439" tIns="45719" rIns="91439" bIns="45719">
            <a:noAutofit/>
          </a:bodyPr>
          <a:lstStyle/>
          <a:p>
            <a:endParaRPr/>
          </a:p>
        </p:txBody>
      </p:sp>
      <p:sp>
        <p:nvSpPr>
          <p:cNvPr id="152" name="Текст заголовка"/>
          <p:cNvSpPr txBox="1">
            <a:spLocks noGrp="1"/>
          </p:cNvSpPr>
          <p:nvPr>
            <p:ph type="title"/>
          </p:nvPr>
        </p:nvSpPr>
        <p:spPr>
          <a:xfrm>
            <a:off x="516970" y="1089364"/>
            <a:ext cx="6020281" cy="1400442"/>
          </a:xfrm>
          <a:prstGeom prst="rect">
            <a:avLst/>
          </a:prstGeom>
        </p:spPr>
        <p:txBody>
          <a:bodyPr anchor="t">
            <a:normAutofit/>
          </a:bodyPr>
          <a:lstStyle>
            <a:lvl1pPr algn="l">
              <a:lnSpc>
                <a:spcPct val="100000"/>
              </a:lnSpc>
              <a:defRPr sz="4800"/>
            </a:lvl1pPr>
          </a:lstStyle>
          <a:p>
            <a:r>
              <a:t>Текст заголовка</a:t>
            </a:r>
          </a:p>
        </p:txBody>
      </p:sp>
      <p:sp>
        <p:nvSpPr>
          <p:cNvPr id="1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542980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CACA8-7048-4878-949C-08DF0C67E0F2}"/>
              </a:ext>
            </a:extLst>
          </p:cNvPr>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778014D-33D4-4763-B90A-3BAD1DD5AAD8}"/>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12B087C-F91E-456A-B5A9-C3A09BE1EF4B}"/>
              </a:ext>
            </a:extLst>
          </p:cNvPr>
          <p:cNvSpPr>
            <a:spLocks noGrp="1"/>
          </p:cNvSpPr>
          <p:nvPr>
            <p:ph type="dt" sz="half" idx="10"/>
          </p:nvPr>
        </p:nvSpPr>
        <p:spPr/>
        <p:txBody>
          <a:bodyPr/>
          <a:lstStyle/>
          <a:p>
            <a:fld id="{680C94E7-3385-46EE-8791-D07DD589FAF9}"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744806FB-9053-4EB5-9CEF-3C8CE2A458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73B19C-C031-45A2-ADE0-850ECBF30FF9}"/>
              </a:ext>
            </a:extLst>
          </p:cNvPr>
          <p:cNvSpPr>
            <a:spLocks noGrp="1"/>
          </p:cNvSpPr>
          <p:nvPr>
            <p:ph type="sldNum" sz="quarter" idx="12"/>
          </p:nvPr>
        </p:nvSpPr>
        <p:spPr>
          <a:xfrm>
            <a:off x="8523440" y="6248628"/>
            <a:ext cx="214160" cy="215444"/>
          </a:xfrm>
        </p:spPr>
        <p:txBody>
          <a:bodyPr/>
          <a:lstStyle/>
          <a:p>
            <a:fld id="{1BFB854B-1E9C-44F9-BFF7-8C2DA7492F30}" type="slidenum">
              <a:rPr lang="ru-RU" smtClean="0"/>
              <a:t>‹#›</a:t>
            </a:fld>
            <a:endParaRPr lang="ru-RU"/>
          </a:p>
        </p:txBody>
      </p:sp>
    </p:spTree>
    <p:extLst>
      <p:ext uri="{BB962C8B-B14F-4D97-AF65-F5344CB8AC3E}">
        <p14:creationId xmlns:p14="http://schemas.microsoft.com/office/powerpoint/2010/main" val="1513636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Пользовательский макет">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6" y="462845"/>
            <a:ext cx="11239506"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11239506"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141172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1DBF7C8-7688-2F1B-8034-B93147A1477A}"/>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3" name="Нижний колонтитул 2">
            <a:extLst>
              <a:ext uri="{FF2B5EF4-FFF2-40B4-BE49-F238E27FC236}">
                <a16:creationId xmlns:a16="http://schemas.microsoft.com/office/drawing/2014/main" id="{30B29CF3-7ACD-EF96-7C79-C93C15CF582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A3CD18-5ACA-2B64-80BA-EDF2593B262A}"/>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1240330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15499"/>
          </a:xfrm>
          <a:prstGeom prst="rect">
            <a:avLst/>
          </a:prstGeom>
        </p:spPr>
        <p:txBody>
          <a:bodyPr wrap="square" lIns="0" tIns="0" rIns="0" bIns="0">
            <a:spAutoFit/>
          </a:bodyPr>
          <a:lstStyle>
            <a:lvl1pPr>
              <a:defRPr sz="2700" b="0" i="0">
                <a:solidFill>
                  <a:srgbClr val="043377"/>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843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057275"/>
          </a:xfrm>
          <a:custGeom>
            <a:avLst/>
            <a:gdLst/>
            <a:ahLst/>
            <a:cxnLst/>
            <a:rect l="l" t="t" r="r" b="b"/>
            <a:pathLst>
              <a:path w="12192000" h="1057275">
                <a:moveTo>
                  <a:pt x="12192000" y="0"/>
                </a:moveTo>
                <a:lnTo>
                  <a:pt x="0" y="0"/>
                </a:lnTo>
                <a:lnTo>
                  <a:pt x="0" y="1057275"/>
                </a:lnTo>
                <a:lnTo>
                  <a:pt x="12192000" y="1057275"/>
                </a:lnTo>
                <a:lnTo>
                  <a:pt x="12192000" y="0"/>
                </a:lnTo>
                <a:close/>
              </a:path>
            </a:pathLst>
          </a:custGeom>
          <a:solidFill>
            <a:srgbClr val="D9E9F7"/>
          </a:solidFill>
        </p:spPr>
        <p:txBody>
          <a:bodyPr wrap="square" lIns="0" tIns="0" rIns="0" bIns="0" rtlCol="0"/>
          <a:lstStyle/>
          <a:p>
            <a:endParaRPr sz="1800"/>
          </a:p>
        </p:txBody>
      </p:sp>
      <p:sp>
        <p:nvSpPr>
          <p:cNvPr id="2" name="Holder 2"/>
          <p:cNvSpPr>
            <a:spLocks noGrp="1"/>
          </p:cNvSpPr>
          <p:nvPr>
            <p:ph type="title"/>
          </p:nvPr>
        </p:nvSpPr>
        <p:spPr>
          <a:xfrm>
            <a:off x="430848" y="62865"/>
            <a:ext cx="10050145" cy="415499"/>
          </a:xfrm>
        </p:spPr>
        <p:txBody>
          <a:bodyPr lIns="0" tIns="0" rIns="0" bIns="0"/>
          <a:lstStyle>
            <a:lvl1pPr>
              <a:defRPr sz="2700" b="0" i="0">
                <a:solidFill>
                  <a:srgbClr val="043377"/>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1763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30848" y="62865"/>
            <a:ext cx="10050145" cy="415499"/>
          </a:xfrm>
        </p:spPr>
        <p:txBody>
          <a:bodyPr lIns="0" tIns="0" rIns="0" bIns="0"/>
          <a:lstStyle>
            <a:lvl1pPr>
              <a:defRPr sz="2700" b="0" i="0">
                <a:solidFill>
                  <a:srgbClr val="043377"/>
                </a:solidFill>
                <a:latin typeface="Calibri"/>
                <a:cs typeface="Calibri"/>
              </a:defRPr>
            </a:lvl1pPr>
          </a:lstStyle>
          <a:p>
            <a:endParaRPr/>
          </a:p>
        </p:txBody>
      </p:sp>
      <p:sp>
        <p:nvSpPr>
          <p:cNvPr id="3" name="Holder 3"/>
          <p:cNvSpPr>
            <a:spLocks noGrp="1"/>
          </p:cNvSpPr>
          <p:nvPr>
            <p:ph sz="half" idx="2"/>
          </p:nvPr>
        </p:nvSpPr>
        <p:spPr>
          <a:xfrm>
            <a:off x="564197" y="1476058"/>
            <a:ext cx="46964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28691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30848" y="62865"/>
            <a:ext cx="10050145" cy="415499"/>
          </a:xfrm>
        </p:spPr>
        <p:txBody>
          <a:bodyPr lIns="0" tIns="0" rIns="0" bIns="0"/>
          <a:lstStyle>
            <a:lvl1pPr>
              <a:defRPr sz="2700" b="0" i="0">
                <a:solidFill>
                  <a:srgbClr val="043377"/>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1461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58393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Заголовок раздела">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963085" y="4406902"/>
            <a:ext cx="10363201" cy="820737"/>
          </a:xfrm>
          <a:prstGeom prst="rect">
            <a:avLst/>
          </a:prstGeom>
        </p:spPr>
        <p:txBody>
          <a:bodyPr anchor="t"/>
          <a:lstStyle>
            <a:lvl1pPr algn="l">
              <a:defRPr sz="5334" b="1" cap="all"/>
            </a:lvl1pPr>
          </a:lstStyle>
          <a:p>
            <a:r>
              <a:t>Текст заголовка</a:t>
            </a:r>
          </a:p>
        </p:txBody>
      </p:sp>
      <p:sp>
        <p:nvSpPr>
          <p:cNvPr id="30" name="Уровень текста 1…"/>
          <p:cNvSpPr txBox="1">
            <a:spLocks noGrp="1"/>
          </p:cNvSpPr>
          <p:nvPr>
            <p:ph type="body" sz="quarter" idx="1"/>
          </p:nvPr>
        </p:nvSpPr>
        <p:spPr>
          <a:xfrm>
            <a:off x="963085" y="2081050"/>
            <a:ext cx="10363201" cy="2325851"/>
          </a:xfrm>
          <a:prstGeom prst="rect">
            <a:avLst/>
          </a:prstGeom>
        </p:spPr>
        <p:txBody>
          <a:bodyPr anchor="b"/>
          <a:lstStyle>
            <a:lvl1pPr marL="0" indent="0">
              <a:spcBef>
                <a:spcPts val="533"/>
              </a:spcBef>
              <a:buSzTx/>
              <a:buFontTx/>
              <a:buNone/>
              <a:defRPr sz="2667">
                <a:solidFill>
                  <a:srgbClr val="888888"/>
                </a:solidFill>
              </a:defRPr>
            </a:lvl1pPr>
            <a:lvl2pPr marL="0" indent="609616">
              <a:spcBef>
                <a:spcPts val="533"/>
              </a:spcBef>
              <a:buSzTx/>
              <a:buFontTx/>
              <a:buNone/>
              <a:defRPr sz="2667">
                <a:solidFill>
                  <a:srgbClr val="888888"/>
                </a:solidFill>
              </a:defRPr>
            </a:lvl2pPr>
            <a:lvl3pPr marL="0" indent="1219231">
              <a:spcBef>
                <a:spcPts val="533"/>
              </a:spcBef>
              <a:buSzTx/>
              <a:buFontTx/>
              <a:buNone/>
              <a:defRPr sz="2667">
                <a:solidFill>
                  <a:srgbClr val="888888"/>
                </a:solidFill>
              </a:defRPr>
            </a:lvl3pPr>
            <a:lvl4pPr marL="0" indent="1828845">
              <a:spcBef>
                <a:spcPts val="533"/>
              </a:spcBef>
              <a:buSzTx/>
              <a:buFontTx/>
              <a:buNone/>
              <a:defRPr sz="2667">
                <a:solidFill>
                  <a:srgbClr val="888888"/>
                </a:solidFill>
              </a:defRPr>
            </a:lvl4pPr>
            <a:lvl5pPr marL="0" indent="2438461">
              <a:spcBef>
                <a:spcPts val="533"/>
              </a:spcBef>
              <a:buSzTx/>
              <a:buFontTx/>
              <a:buNone/>
              <a:defRPr sz="2667">
                <a:solidFill>
                  <a:srgbClr val="888888"/>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820373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F033B-5724-E62F-9C13-825EB6C29C7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B1F2318-72C6-5B91-B640-10300DFB204B}"/>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4" name="Нижний колонтитул 3">
            <a:extLst>
              <a:ext uri="{FF2B5EF4-FFF2-40B4-BE49-F238E27FC236}">
                <a16:creationId xmlns:a16="http://schemas.microsoft.com/office/drawing/2014/main" id="{4C1929DB-A7D2-3068-0327-7170E15D907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3487762-F232-5407-EBEA-B128E4607E99}"/>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1515010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3216" r="14473"/>
          <a:stretch/>
        </p:blipFill>
        <p:spPr>
          <a:xfrm>
            <a:off x="1764474" y="0"/>
            <a:ext cx="10427526" cy="5858212"/>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6038855"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469639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11504"/>
          <a:stretch/>
        </p:blipFill>
        <p:spPr>
          <a:xfrm>
            <a:off x="1402524" y="0"/>
            <a:ext cx="1078947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812131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pic>
        <p:nvPicPr>
          <p:cNvPr id="4" name="Рисунок 3">
            <a:extLst>
              <a:ext uri="{FF2B5EF4-FFF2-40B4-BE49-F238E27FC236}">
                <a16:creationId xmlns:a16="http://schemas.microsoft.com/office/drawing/2014/main" id="{5B4737D6-265F-A7D7-C270-50C1A815B7F8}"/>
              </a:ext>
            </a:extLst>
          </p:cNvPr>
          <p:cNvPicPr>
            <a:picLocks noChangeAspect="1"/>
          </p:cNvPicPr>
          <p:nvPr userDrawn="1"/>
        </p:nvPicPr>
        <p:blipFill>
          <a:blip r:embed="rId4">
            <a:extLst>
              <a:ext uri="{28A0092B-C50C-407E-A947-70E740481C1C}">
                <a14:useLocalDpi xmlns:a14="http://schemas.microsoft.com/office/drawing/2010/main" val="0"/>
              </a:ext>
            </a:extLst>
          </a:blip>
          <a:srcRect l="33837"/>
          <a:stretch/>
        </p:blipFill>
        <p:spPr>
          <a:xfrm flipH="1">
            <a:off x="9150684" y="2292896"/>
            <a:ext cx="3041316" cy="4565104"/>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973598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0" name="Рисунок 9" descr="Изображение выглядит как цветок, Прут, дерево&#10;&#10;Контент, сгенерированный ИИ, может содержать ошибки.">
            <a:extLst>
              <a:ext uri="{FF2B5EF4-FFF2-40B4-BE49-F238E27FC236}">
                <a16:creationId xmlns:a16="http://schemas.microsoft.com/office/drawing/2014/main" id="{903DCA58-6DBF-1B19-3E86-F9BFBBB3332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13495" y="1219200"/>
            <a:ext cx="1878505" cy="2077046"/>
          </a:xfrm>
          <a:prstGeom prst="rect">
            <a:avLst/>
          </a:prstGeom>
        </p:spPr>
      </p:pic>
    </p:spTree>
    <p:extLst>
      <p:ext uri="{BB962C8B-B14F-4D97-AF65-F5344CB8AC3E}">
        <p14:creationId xmlns:p14="http://schemas.microsoft.com/office/powerpoint/2010/main" val="2491563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11239506"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11239506"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8978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C141E753-45A1-11BE-D425-7A6FABE731F4}"/>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3216" r="14473"/>
          <a:stretch/>
        </p:blipFill>
        <p:spPr>
          <a:xfrm>
            <a:off x="1764474" y="0"/>
            <a:ext cx="10427526" cy="5858212"/>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6038855"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936969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888DEDAD-C9D3-DCE9-4BB4-F878F40FEF59}"/>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11504"/>
          <a:stretch/>
        </p:blipFill>
        <p:spPr>
          <a:xfrm>
            <a:off x="1402524" y="0"/>
            <a:ext cx="1078947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5" y="1731378"/>
            <a:ext cx="4784400"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2"/>
          <p:cNvSpPr>
            <a:spLocks noGrp="1"/>
          </p:cNvSpPr>
          <p:nvPr>
            <p:ph idx="10"/>
          </p:nvPr>
        </p:nvSpPr>
        <p:spPr>
          <a:xfrm>
            <a:off x="5468274" y="1731378"/>
            <a:ext cx="4784400" cy="4351338"/>
          </a:xfrm>
          <a:prstGeom prst="rect">
            <a:avLst/>
          </a:prstGeom>
        </p:spPr>
        <p:txBody>
          <a:bodyPr vert="horz" lIns="0" tIns="0" rIns="0" bIns="0" rtlCol="0">
            <a:normAutofit/>
          </a:bodyPr>
          <a:lstStyle>
            <a:lvl1pPr>
              <a:defRPr lang="ru-RU" dirty="0"/>
            </a:lvl1pPr>
            <a:lvl2pPr>
              <a:defRPr lang="ru-RU" dirty="0"/>
            </a:lvl2pPr>
            <a:lvl3pPr>
              <a:defRPr lang="ru-RU" dirty="0"/>
            </a:lvl3pPr>
            <a:lvl4pPr>
              <a:defRPr lang="ru-RU" dirty="0"/>
            </a:lvl4pPr>
            <a:lvl5pPr>
              <a:defRPr lang="ru-RU" dirty="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0019466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CFB28A-DDAB-B6D0-CBD8-91915F930564}"/>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pic>
        <p:nvPicPr>
          <p:cNvPr id="4" name="Рисунок 3">
            <a:extLst>
              <a:ext uri="{FF2B5EF4-FFF2-40B4-BE49-F238E27FC236}">
                <a16:creationId xmlns:a16="http://schemas.microsoft.com/office/drawing/2014/main" id="{5B4737D6-265F-A7D7-C270-50C1A815B7F8}"/>
              </a:ext>
            </a:extLst>
          </p:cNvPr>
          <p:cNvPicPr>
            <a:picLocks noChangeAspect="1"/>
          </p:cNvPicPr>
          <p:nvPr userDrawn="1"/>
        </p:nvPicPr>
        <p:blipFill>
          <a:blip r:embed="rId4">
            <a:extLst>
              <a:ext uri="{28A0092B-C50C-407E-A947-70E740481C1C}">
                <a14:useLocalDpi xmlns:a14="http://schemas.microsoft.com/office/drawing/2010/main" val="0"/>
              </a:ext>
            </a:extLst>
          </a:blip>
          <a:srcRect l="33837"/>
          <a:stretch/>
        </p:blipFill>
        <p:spPr>
          <a:xfrm flipH="1">
            <a:off x="9150684" y="2292896"/>
            <a:ext cx="3041316" cy="4565104"/>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5" imgH="405" progId="TCLayout.ActiveDocument.1">
                  <p:embed/>
                </p:oleObj>
              </mc:Choice>
              <mc:Fallback>
                <p:oleObj name="think-cell Slide" r:id="rId5"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3084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B43C082-2F70-717E-75C0-26984CA77F8D}"/>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9795479"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11" name="Рисунок 10" descr="Изображение выглядит как цветок, Прут, дерево&#10;&#10;Контент, сгенерированный ИИ, может содержать ошибки.">
            <a:extLst>
              <a:ext uri="{FF2B5EF4-FFF2-40B4-BE49-F238E27FC236}">
                <a16:creationId xmlns:a16="http://schemas.microsoft.com/office/drawing/2014/main" id="{3BB3D894-19B2-ED2F-1275-3DB184F4A7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13495" y="1219200"/>
            <a:ext cx="1878505" cy="2077046"/>
          </a:xfrm>
          <a:prstGeom prst="rect">
            <a:avLst/>
          </a:prstGeom>
        </p:spPr>
      </p:pic>
    </p:spTree>
    <p:extLst>
      <p:ext uri="{BB962C8B-B14F-4D97-AF65-F5344CB8AC3E}">
        <p14:creationId xmlns:p14="http://schemas.microsoft.com/office/powerpoint/2010/main" val="740812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0F288153-0D63-8EAF-051E-0C39D98EA2F3}"/>
              </a:ext>
            </a:extLst>
          </p:cNvPr>
          <p:cNvSpPr/>
          <p:nvPr userDrawn="1"/>
        </p:nvSpPr>
        <p:spPr>
          <a:xfrm>
            <a:off x="0" y="1016000"/>
            <a:ext cx="12192000" cy="584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Текст 2">
            <a:extLst>
              <a:ext uri="{FF2B5EF4-FFF2-40B4-BE49-F238E27FC236}">
                <a16:creationId xmlns:a16="http://schemas.microsoft.com/office/drawing/2014/main" id="{B307C689-CC3F-DD5B-C1DC-B9540FBB5CD9}"/>
              </a:ext>
            </a:extLst>
          </p:cNvPr>
          <p:cNvSpPr>
            <a:spLocks noGrp="1"/>
          </p:cNvSpPr>
          <p:nvPr>
            <p:ph idx="1"/>
          </p:nvPr>
        </p:nvSpPr>
        <p:spPr>
          <a:xfrm>
            <a:off x="457194" y="1268534"/>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4351" r="2541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Рисунок 10" descr="Изображение выглядит как цветок, Прут, дерево&#10;&#10;Контент, сгенерированный ИИ, может содержать ошибки.">
            <a:extLst>
              <a:ext uri="{FF2B5EF4-FFF2-40B4-BE49-F238E27FC236}">
                <a16:creationId xmlns:a16="http://schemas.microsoft.com/office/drawing/2014/main" id="{3BB3D894-19B2-ED2F-1275-3DB184F4A7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13495" y="1219200"/>
            <a:ext cx="1878505" cy="2077046"/>
          </a:xfrm>
          <a:prstGeom prst="rect">
            <a:avLst/>
          </a:prstGeom>
        </p:spPr>
      </p:pic>
      <p:sp>
        <p:nvSpPr>
          <p:cNvPr id="8" name="Заголовок 1">
            <a:extLst>
              <a:ext uri="{FF2B5EF4-FFF2-40B4-BE49-F238E27FC236}">
                <a16:creationId xmlns:a16="http://schemas.microsoft.com/office/drawing/2014/main" id="{A0348463-326F-4B4E-F657-FDD06C2ED4E6}"/>
              </a:ext>
            </a:extLst>
          </p:cNvPr>
          <p:cNvSpPr>
            <a:spLocks noGrp="1"/>
          </p:cNvSpPr>
          <p:nvPr>
            <p:ph type="title"/>
          </p:nvPr>
        </p:nvSpPr>
        <p:spPr>
          <a:xfrm>
            <a:off x="457195" y="314387"/>
            <a:ext cx="9795479" cy="701614"/>
          </a:xfrm>
          <a:prstGeom prst="rect">
            <a:avLst/>
          </a:prstGeom>
        </p:spPr>
        <p:txBody>
          <a:bodyPr vert="horz" anchor="t"/>
          <a:lstStyle>
            <a:lvl1pPr>
              <a:defRPr b="1"/>
            </a:lvl1pPr>
          </a:lstStyle>
          <a:p>
            <a:r>
              <a:rPr lang="ru-RU" dirty="0"/>
              <a:t>Образец заголовка</a:t>
            </a:r>
          </a:p>
        </p:txBody>
      </p:sp>
    </p:spTree>
    <p:extLst>
      <p:ext uri="{BB962C8B-B14F-4D97-AF65-F5344CB8AC3E}">
        <p14:creationId xmlns:p14="http://schemas.microsoft.com/office/powerpoint/2010/main" val="159564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1DBF7C8-7688-2F1B-8034-B93147A1477A}"/>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3" name="Нижний колонтитул 2">
            <a:extLst>
              <a:ext uri="{FF2B5EF4-FFF2-40B4-BE49-F238E27FC236}">
                <a16:creationId xmlns:a16="http://schemas.microsoft.com/office/drawing/2014/main" id="{30B29CF3-7ACD-EF96-7C79-C93C15CF582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5A3CD18-5ACA-2B64-80BA-EDF2593B262A}"/>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1228108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B43C082-2F70-717E-75C0-26984CA77F8D}"/>
              </a:ext>
            </a:extLst>
          </p:cNvPr>
          <p:cNvSpPr/>
          <p:nvPr userDrawn="1"/>
        </p:nvSpPr>
        <p:spPr>
          <a:xfrm>
            <a:off x="0" y="1016000"/>
            <a:ext cx="12192000" cy="584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F1CC1E4-3821-9215-FA15-7315DD1F2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0301" r="25410" b="-5950"/>
          <a:stretch/>
        </p:blipFill>
        <p:spPr>
          <a:xfrm>
            <a:off x="3097974" y="0"/>
            <a:ext cx="9094026" cy="5106530"/>
          </a:xfrm>
          <a:prstGeom prst="rect">
            <a:avLst/>
          </a:prstGeom>
        </p:spPr>
      </p:pic>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457195" y="314387"/>
            <a:ext cx="9795479" cy="701614"/>
          </a:xfrm>
          <a:prstGeom prst="rect">
            <a:avLst/>
          </a:prstGeom>
        </p:spPr>
        <p:txBody>
          <a:bodyPr vert="horz" anchor="t"/>
          <a:lstStyle>
            <a:lvl1pPr>
              <a:defRPr b="1"/>
            </a:lvl1pPr>
          </a:lstStyle>
          <a:p>
            <a:r>
              <a:rPr lang="ru-RU" dirty="0"/>
              <a:t>Образец заголовка</a:t>
            </a:r>
          </a:p>
        </p:txBody>
      </p:sp>
      <p:sp>
        <p:nvSpPr>
          <p:cNvPr id="3" name="Текст 2"/>
          <p:cNvSpPr>
            <a:spLocks noGrp="1"/>
          </p:cNvSpPr>
          <p:nvPr>
            <p:ph idx="1"/>
          </p:nvPr>
        </p:nvSpPr>
        <p:spPr>
          <a:xfrm>
            <a:off x="457194" y="1268534"/>
            <a:ext cx="9795479"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9709715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B43C082-2F70-717E-75C0-26984CA77F8D}"/>
              </a:ext>
            </a:extLst>
          </p:cNvPr>
          <p:cNvSpPr/>
          <p:nvPr userDrawn="1"/>
        </p:nvSpPr>
        <p:spPr>
          <a:xfrm>
            <a:off x="0" y="1545004"/>
            <a:ext cx="12192000" cy="531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7" name="think-cell data - do not delete" hidden="1">
            <a:extLst>
              <a:ext uri="{FF2B5EF4-FFF2-40B4-BE49-F238E27FC236}">
                <a16:creationId xmlns:a16="http://schemas.microsoft.com/office/drawing/2014/main" id="{ED80D015-DCCC-06F5-7DB6-56E5089DF707}"/>
              </a:ext>
            </a:extLst>
          </p:cNvPr>
          <p:cNvGraphicFramePr>
            <a:graphicFrameLocks noChangeAspect="1"/>
          </p:cNvGraphicFramePr>
          <p:nvPr userDrawn="1">
            <p:custDataLst>
              <p:tags r:id="rId1"/>
            </p:custDataLst>
            <p:extLst>
              <p:ext uri="{D42A27DB-BD31-4B8C-83A1-F6EECF244321}">
                <p14:modId xmlns:p14="http://schemas.microsoft.com/office/powerpoint/2010/main" val="1155528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ED80D015-DCCC-06F5-7DB6-56E5089DF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hasCustomPrompt="1"/>
          </p:nvPr>
        </p:nvSpPr>
        <p:spPr>
          <a:xfrm>
            <a:off x="457195" y="462844"/>
            <a:ext cx="11239505" cy="866897"/>
          </a:xfrm>
          <a:prstGeom prst="rect">
            <a:avLst/>
          </a:prstGeom>
        </p:spPr>
        <p:txBody>
          <a:bodyPr vert="horz"/>
          <a:lstStyle>
            <a:lvl1pPr>
              <a:defRPr b="1"/>
            </a:lvl1pPr>
          </a:lstStyle>
          <a:p>
            <a:r>
              <a:rPr lang="ru-RU" dirty="0"/>
              <a:t>Образец заголовка</a:t>
            </a:r>
          </a:p>
        </p:txBody>
      </p:sp>
      <p:sp>
        <p:nvSpPr>
          <p:cNvPr id="3" name="Текст 2"/>
          <p:cNvSpPr>
            <a:spLocks noGrp="1"/>
          </p:cNvSpPr>
          <p:nvPr>
            <p:ph idx="1"/>
          </p:nvPr>
        </p:nvSpPr>
        <p:spPr>
          <a:xfrm>
            <a:off x="457194" y="1731378"/>
            <a:ext cx="11239505"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47293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18999B-7010-EAB9-2366-2BEF007E24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43A3EFA-9442-79B5-AB4D-A66C9BA5A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5308C34-1B88-60D5-2809-665E9677B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2827FB5-866B-E936-76CF-5FBF206782F2}"/>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6" name="Нижний колонтитул 5">
            <a:extLst>
              <a:ext uri="{FF2B5EF4-FFF2-40B4-BE49-F238E27FC236}">
                <a16:creationId xmlns:a16="http://schemas.microsoft.com/office/drawing/2014/main" id="{B44DD6CB-B642-2D21-76C2-658477D2B2D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C17D5B3-6973-2AB4-8375-3319DE8B6D17}"/>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31578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ABA688-1D6E-AEF6-154B-4776EF48BCB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1FF476C-A8B2-1A1D-66E5-3B061664D0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2C7203B-A830-CD96-E63B-5F45E4FFC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CFA7752-1559-CD08-E7BE-A8376DEF79A5}"/>
              </a:ext>
            </a:extLst>
          </p:cNvPr>
          <p:cNvSpPr>
            <a:spLocks noGrp="1"/>
          </p:cNvSpPr>
          <p:nvPr>
            <p:ph type="dt" sz="half" idx="10"/>
          </p:nvPr>
        </p:nvSpPr>
        <p:spPr/>
        <p:txBody>
          <a:bodyPr/>
          <a:lstStyle/>
          <a:p>
            <a:fld id="{01160FA6-0E75-BC49-A6E8-42713C4B21E3}" type="datetimeFigureOut">
              <a:rPr lang="ru-RU" smtClean="0"/>
              <a:t>18.11.2025</a:t>
            </a:fld>
            <a:endParaRPr lang="ru-RU"/>
          </a:p>
        </p:txBody>
      </p:sp>
      <p:sp>
        <p:nvSpPr>
          <p:cNvPr id="6" name="Нижний колонтитул 5">
            <a:extLst>
              <a:ext uri="{FF2B5EF4-FFF2-40B4-BE49-F238E27FC236}">
                <a16:creationId xmlns:a16="http://schemas.microsoft.com/office/drawing/2014/main" id="{B1A79785-0B94-EEFC-A59C-1CD587F8585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8A788A6-2989-9AF2-ABF6-C59DF9FF2C49}"/>
              </a:ext>
            </a:extLst>
          </p:cNvPr>
          <p:cNvSpPr>
            <a:spLocks noGrp="1"/>
          </p:cNvSpPr>
          <p:nvPr>
            <p:ph type="sldNum" sz="quarter" idx="12"/>
          </p:nvPr>
        </p:nvSpPr>
        <p:spPr/>
        <p:txBody>
          <a:bodyPr/>
          <a:lstStyle/>
          <a:p>
            <a:fld id="{D2E66868-EDB8-364A-9261-5D06053CDAA6}" type="slidenum">
              <a:rPr lang="ru-RU" smtClean="0"/>
              <a:t>‹#›</a:t>
            </a:fld>
            <a:endParaRPr lang="ru-RU"/>
          </a:p>
        </p:txBody>
      </p:sp>
    </p:spTree>
    <p:extLst>
      <p:ext uri="{BB962C8B-B14F-4D97-AF65-F5344CB8AC3E}">
        <p14:creationId xmlns:p14="http://schemas.microsoft.com/office/powerpoint/2010/main" val="278192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1.emf"/><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oleObject" Target="../embeddings/oleObject2.bin"/><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CBC93-DF4A-3852-397F-D60A93F65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FCDBC5F-BF99-9509-D858-CBFF59602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AF3E1C2-C696-C59E-BFE4-F14CC9448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60FA6-0E75-BC49-A6E8-42713C4B21E3}" type="datetimeFigureOut">
              <a:rPr lang="ru-RU" smtClean="0"/>
              <a:t>18.11.2025</a:t>
            </a:fld>
            <a:endParaRPr lang="ru-RU"/>
          </a:p>
        </p:txBody>
      </p:sp>
      <p:sp>
        <p:nvSpPr>
          <p:cNvPr id="5" name="Нижний колонтитул 4">
            <a:extLst>
              <a:ext uri="{FF2B5EF4-FFF2-40B4-BE49-F238E27FC236}">
                <a16:creationId xmlns:a16="http://schemas.microsoft.com/office/drawing/2014/main" id="{247E1A53-66A5-CAA7-57A9-C33CEAB94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0BD7678-8676-ED69-74CD-4B2D4C02EB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66868-EDB8-364A-9261-5D06053CDAA6}" type="slidenum">
              <a:rPr lang="ru-RU" smtClean="0"/>
              <a:t>‹#›</a:t>
            </a:fld>
            <a:endParaRPr lang="ru-RU"/>
          </a:p>
        </p:txBody>
      </p:sp>
    </p:spTree>
    <p:extLst>
      <p:ext uri="{BB962C8B-B14F-4D97-AF65-F5344CB8AC3E}">
        <p14:creationId xmlns:p14="http://schemas.microsoft.com/office/powerpoint/2010/main" val="9894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5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11/18/25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92727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52" r:id="rId12"/>
    <p:sldLayoutId id="2147483753"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Текст заголовка</a:t>
            </a:r>
          </a:p>
        </p:txBody>
      </p:sp>
      <p:sp>
        <p:nvSpPr>
          <p:cNvPr id="3" name="Уровень текста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8523441" y="6248628"/>
            <a:ext cx="214160" cy="215444"/>
          </a:xfrm>
          <a:prstGeom prst="rect">
            <a:avLst/>
          </a:prstGeom>
          <a:ln w="12700">
            <a:miter lim="400000"/>
          </a:ln>
        </p:spPr>
        <p:txBody>
          <a:bodyPr wrap="none" lIns="45719" rIns="45719" anchor="ctr">
            <a:spAutoFit/>
          </a:bodyPr>
          <a:lstStyle>
            <a:lvl1pPr algn="r">
              <a:defRPr sz="800"/>
            </a:lvl1pPr>
          </a:lstStyle>
          <a:p>
            <a:fld id="{86CB4B4D-7CA3-9044-876B-883B54F8677D}" type="slidenum">
              <a:t>‹#›</a:t>
            </a:fld>
            <a:endParaRPr/>
          </a:p>
        </p:txBody>
      </p:sp>
    </p:spTree>
    <p:extLst>
      <p:ext uri="{BB962C8B-B14F-4D97-AF65-F5344CB8AC3E}">
        <p14:creationId xmlns:p14="http://schemas.microsoft.com/office/powerpoint/2010/main" val="5992811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spd="med"/>
  <p:txStyles>
    <p:titleStyle>
      <a:lvl1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1pPr>
      <a:lvl2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2pPr>
      <a:lvl3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3pPr>
      <a:lvl4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4pPr>
      <a:lvl5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5pPr>
      <a:lvl6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6pPr>
      <a:lvl7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7pPr>
      <a:lvl8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8pPr>
      <a:lvl9pPr marL="0" marR="0" indent="0" algn="ctr" defTabSz="60966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9pPr>
    </p:titleStyle>
    <p:bodyStyle>
      <a:lvl1pPr marL="288028" marR="0" indent="-216021" algn="ctr" defTabSz="60966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1pPr>
      <a:lvl2pPr marL="576057" marR="0" indent="-216021" algn="ctr" defTabSz="609660" rtl="0" latinLnBrk="0">
        <a:lnSpc>
          <a:spcPct val="90000"/>
        </a:lnSpc>
        <a:spcBef>
          <a:spcPts val="933"/>
        </a:spcBef>
        <a:spcAft>
          <a:spcPts val="0"/>
        </a:spcAft>
        <a:buClr>
          <a:srgbClr val="000000"/>
        </a:buClr>
        <a:buSzPct val="75000"/>
        <a:buFontTx/>
        <a:buChar char="−"/>
        <a:tabLst/>
        <a:defRPr sz="1200" b="0" i="0" u="none" strike="noStrike" cap="none" spc="-1" baseline="0">
          <a:solidFill>
            <a:srgbClr val="000000"/>
          </a:solidFill>
          <a:uFillTx/>
          <a:latin typeface="Arial"/>
          <a:ea typeface="Arial"/>
          <a:cs typeface="Arial"/>
          <a:sym typeface="Arial"/>
        </a:defRPr>
      </a:lvl2pPr>
      <a:lvl3pPr marL="864087" marR="0" indent="-192020" algn="ctr" defTabSz="60966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3pPr>
      <a:lvl4pPr marL="1152115" marR="0" indent="-144015" algn="ctr" defTabSz="609660" rtl="0" latinLnBrk="0">
        <a:lnSpc>
          <a:spcPct val="90000"/>
        </a:lnSpc>
        <a:spcBef>
          <a:spcPts val="933"/>
        </a:spcBef>
        <a:spcAft>
          <a:spcPts val="0"/>
        </a:spcAft>
        <a:buClr>
          <a:srgbClr val="000000"/>
        </a:buClr>
        <a:buSzPct val="75000"/>
        <a:buFontTx/>
        <a:buChar char="−"/>
        <a:tabLst/>
        <a:defRPr sz="1200" b="0" i="0" u="none" strike="noStrike" cap="none" spc="-1" baseline="0">
          <a:solidFill>
            <a:srgbClr val="000000"/>
          </a:solidFill>
          <a:uFillTx/>
          <a:latin typeface="Arial"/>
          <a:ea typeface="Arial"/>
          <a:cs typeface="Arial"/>
          <a:sym typeface="Arial"/>
        </a:defRPr>
      </a:lvl4pPr>
      <a:lvl5pPr marL="1440143" marR="0" indent="-144015" algn="ctr" defTabSz="60966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5pPr>
      <a:lvl6pPr marL="1728172" marR="0" indent="-144015" algn="ctr" defTabSz="60966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6pPr>
      <a:lvl7pPr marL="2016201" marR="0" indent="-144015" algn="ctr" defTabSz="60966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7pPr>
      <a:lvl8pPr marL="2286228" marR="0" indent="-152416" algn="ctr" defTabSz="609660" rtl="0" latinLnBrk="0">
        <a:lnSpc>
          <a:spcPct val="90000"/>
        </a:lnSpc>
        <a:spcBef>
          <a:spcPts val="933"/>
        </a:spcBef>
        <a:spcAft>
          <a:spcPts val="0"/>
        </a:spcAft>
        <a:buClr>
          <a:srgbClr val="000000"/>
        </a:buClr>
        <a:buSzPct val="100000"/>
        <a:buFontTx/>
        <a:buChar char="•"/>
        <a:tabLst/>
        <a:defRPr sz="1200" b="0" i="0" u="none" strike="noStrike" cap="none" spc="-1" baseline="0">
          <a:solidFill>
            <a:srgbClr val="000000"/>
          </a:solidFill>
          <a:uFillTx/>
          <a:latin typeface="Arial"/>
          <a:ea typeface="Arial"/>
          <a:cs typeface="Arial"/>
          <a:sym typeface="Arial"/>
        </a:defRPr>
      </a:lvl8pPr>
      <a:lvl9pPr marL="2591060" marR="0" indent="-152416" algn="ctr" defTabSz="609660" rtl="0" latinLnBrk="0">
        <a:lnSpc>
          <a:spcPct val="90000"/>
        </a:lnSpc>
        <a:spcBef>
          <a:spcPts val="933"/>
        </a:spcBef>
        <a:spcAft>
          <a:spcPts val="0"/>
        </a:spcAft>
        <a:buClr>
          <a:srgbClr val="000000"/>
        </a:buClr>
        <a:buSzPct val="100000"/>
        <a:buFontTx/>
        <a:buChar char="•"/>
        <a:tabLst/>
        <a:defRPr sz="1200" b="0" i="0" u="none" strike="noStrike" cap="none" spc="-1" baseline="0">
          <a:solidFill>
            <a:srgbClr val="000000"/>
          </a:solidFill>
          <a:uFillTx/>
          <a:latin typeface="Arial"/>
          <a:ea typeface="Arial"/>
          <a:cs typeface="Arial"/>
          <a:sym typeface="Arial"/>
        </a:defRPr>
      </a:lvl9pPr>
    </p:bodyStyle>
    <p:otherStyle>
      <a:lvl1pPr marL="0" marR="0" indent="0"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304831"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609660"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914492"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1219322"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1524152"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1828983"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2133814"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2438644" algn="r" defTabSz="60966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Текст заголовка</a:t>
            </a:r>
          </a:p>
        </p:txBody>
      </p:sp>
      <p:sp>
        <p:nvSpPr>
          <p:cNvPr id="3" name="Уровень текста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8523441" y="6248628"/>
            <a:ext cx="214159" cy="215444"/>
          </a:xfrm>
          <a:prstGeom prst="rect">
            <a:avLst/>
          </a:prstGeom>
          <a:ln w="12700">
            <a:miter lim="400000"/>
          </a:ln>
        </p:spPr>
        <p:txBody>
          <a:bodyPr wrap="none" lIns="45719" rIns="45719" anchor="ctr">
            <a:spAutoFit/>
          </a:bodyPr>
          <a:lstStyle>
            <a:lvl1pPr algn="r">
              <a:defRPr sz="800"/>
            </a:lvl1pPr>
          </a:lstStyle>
          <a:p>
            <a:fld id="{86CB4B4D-7CA3-9044-876B-883B54F8677D}" type="slidenum">
              <a:t>‹#›</a:t>
            </a:fld>
            <a:endParaRPr/>
          </a:p>
        </p:txBody>
      </p:sp>
    </p:spTree>
    <p:extLst>
      <p:ext uri="{BB962C8B-B14F-4D97-AF65-F5344CB8AC3E}">
        <p14:creationId xmlns:p14="http://schemas.microsoft.com/office/powerpoint/2010/main" val="14733965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2" r:id="rId12"/>
    <p:sldLayoutId id="2147483723" r:id="rId13"/>
    <p:sldLayoutId id="2147483724" r:id="rId14"/>
    <p:sldLayoutId id="2147483735" r:id="rId15"/>
  </p:sldLayoutIdLst>
  <p:transition spd="med"/>
  <p:txStyles>
    <p:titleStyle>
      <a:lvl1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1pPr>
      <a:lvl2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2pPr>
      <a:lvl3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3pPr>
      <a:lvl4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4pPr>
      <a:lvl5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5pPr>
      <a:lvl6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6pPr>
      <a:lvl7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7pPr>
      <a:lvl8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8pPr>
      <a:lvl9pPr marL="0" marR="0" indent="0" algn="ctr" defTabSz="609630" rtl="0" latinLnBrk="0">
        <a:lnSpc>
          <a:spcPct val="90000"/>
        </a:lnSpc>
        <a:spcBef>
          <a:spcPts val="0"/>
        </a:spcBef>
        <a:spcAft>
          <a:spcPts val="0"/>
        </a:spcAft>
        <a:buClrTx/>
        <a:buSzTx/>
        <a:buFontTx/>
        <a:buNone/>
        <a:tabLst/>
        <a:defRPr sz="1200" b="0" i="0" u="none" strike="noStrike" cap="none" spc="-1" baseline="0">
          <a:solidFill>
            <a:srgbClr val="000000"/>
          </a:solidFill>
          <a:uFillTx/>
          <a:latin typeface="Arial"/>
          <a:ea typeface="Arial"/>
          <a:cs typeface="Arial"/>
          <a:sym typeface="Arial"/>
        </a:defRPr>
      </a:lvl9pPr>
    </p:titleStyle>
    <p:bodyStyle>
      <a:lvl1pPr marL="288014" marR="0" indent="-216010" algn="ctr" defTabSz="60963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1pPr>
      <a:lvl2pPr marL="576028" marR="0" indent="-216010" algn="ctr" defTabSz="609630" rtl="0" latinLnBrk="0">
        <a:lnSpc>
          <a:spcPct val="90000"/>
        </a:lnSpc>
        <a:spcBef>
          <a:spcPts val="933"/>
        </a:spcBef>
        <a:spcAft>
          <a:spcPts val="0"/>
        </a:spcAft>
        <a:buClr>
          <a:srgbClr val="000000"/>
        </a:buClr>
        <a:buSzPct val="75000"/>
        <a:buFontTx/>
        <a:buChar char="−"/>
        <a:tabLst/>
        <a:defRPr sz="1200" b="0" i="0" u="none" strike="noStrike" cap="none" spc="-1" baseline="0">
          <a:solidFill>
            <a:srgbClr val="000000"/>
          </a:solidFill>
          <a:uFillTx/>
          <a:latin typeface="Arial"/>
          <a:ea typeface="Arial"/>
          <a:cs typeface="Arial"/>
          <a:sym typeface="Arial"/>
        </a:defRPr>
      </a:lvl2pPr>
      <a:lvl3pPr marL="864043" marR="0" indent="-192010" algn="ctr" defTabSz="60963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3pPr>
      <a:lvl4pPr marL="1152057" marR="0" indent="-144007" algn="ctr" defTabSz="609630" rtl="0" latinLnBrk="0">
        <a:lnSpc>
          <a:spcPct val="90000"/>
        </a:lnSpc>
        <a:spcBef>
          <a:spcPts val="933"/>
        </a:spcBef>
        <a:spcAft>
          <a:spcPts val="0"/>
        </a:spcAft>
        <a:buClr>
          <a:srgbClr val="000000"/>
        </a:buClr>
        <a:buSzPct val="75000"/>
        <a:buFontTx/>
        <a:buChar char="−"/>
        <a:tabLst/>
        <a:defRPr sz="1200" b="0" i="0" u="none" strike="noStrike" cap="none" spc="-1" baseline="0">
          <a:solidFill>
            <a:srgbClr val="000000"/>
          </a:solidFill>
          <a:uFillTx/>
          <a:latin typeface="Arial"/>
          <a:ea typeface="Arial"/>
          <a:cs typeface="Arial"/>
          <a:sym typeface="Arial"/>
        </a:defRPr>
      </a:lvl4pPr>
      <a:lvl5pPr marL="1440071" marR="0" indent="-144007" algn="ctr" defTabSz="60963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5pPr>
      <a:lvl6pPr marL="1728086" marR="0" indent="-144007" algn="ctr" defTabSz="60963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6pPr>
      <a:lvl7pPr marL="2016100" marR="0" indent="-144007" algn="ctr" defTabSz="609630" rtl="0" latinLnBrk="0">
        <a:lnSpc>
          <a:spcPct val="90000"/>
        </a:lnSpc>
        <a:spcBef>
          <a:spcPts val="933"/>
        </a:spcBef>
        <a:spcAft>
          <a:spcPts val="0"/>
        </a:spcAft>
        <a:buClr>
          <a:srgbClr val="000000"/>
        </a:buClr>
        <a:buSzPct val="45000"/>
        <a:buFontTx/>
        <a:buChar char="●"/>
        <a:tabLst/>
        <a:defRPr sz="1200" b="0" i="0" u="none" strike="noStrike" cap="none" spc="-1" baseline="0">
          <a:solidFill>
            <a:srgbClr val="000000"/>
          </a:solidFill>
          <a:uFillTx/>
          <a:latin typeface="Arial"/>
          <a:ea typeface="Arial"/>
          <a:cs typeface="Arial"/>
          <a:sym typeface="Arial"/>
        </a:defRPr>
      </a:lvl7pPr>
      <a:lvl8pPr marL="2286114" marR="0" indent="-152408" algn="ctr" defTabSz="609630" rtl="0" latinLnBrk="0">
        <a:lnSpc>
          <a:spcPct val="90000"/>
        </a:lnSpc>
        <a:spcBef>
          <a:spcPts val="933"/>
        </a:spcBef>
        <a:spcAft>
          <a:spcPts val="0"/>
        </a:spcAft>
        <a:buClr>
          <a:srgbClr val="000000"/>
        </a:buClr>
        <a:buSzPct val="100000"/>
        <a:buFontTx/>
        <a:buChar char="•"/>
        <a:tabLst/>
        <a:defRPr sz="1200" b="0" i="0" u="none" strike="noStrike" cap="none" spc="-1" baseline="0">
          <a:solidFill>
            <a:srgbClr val="000000"/>
          </a:solidFill>
          <a:uFillTx/>
          <a:latin typeface="Arial"/>
          <a:ea typeface="Arial"/>
          <a:cs typeface="Arial"/>
          <a:sym typeface="Arial"/>
        </a:defRPr>
      </a:lvl8pPr>
      <a:lvl9pPr marL="2590930" marR="0" indent="-152408" algn="ctr" defTabSz="609630" rtl="0" latinLnBrk="0">
        <a:lnSpc>
          <a:spcPct val="90000"/>
        </a:lnSpc>
        <a:spcBef>
          <a:spcPts val="933"/>
        </a:spcBef>
        <a:spcAft>
          <a:spcPts val="0"/>
        </a:spcAft>
        <a:buClr>
          <a:srgbClr val="000000"/>
        </a:buClr>
        <a:buSzPct val="100000"/>
        <a:buFontTx/>
        <a:buChar char="•"/>
        <a:tabLst/>
        <a:defRPr sz="1200" b="0" i="0" u="none" strike="noStrike" cap="none" spc="-1" baseline="0">
          <a:solidFill>
            <a:srgbClr val="000000"/>
          </a:solidFill>
          <a:uFillTx/>
          <a:latin typeface="Arial"/>
          <a:ea typeface="Arial"/>
          <a:cs typeface="Arial"/>
          <a:sym typeface="Arial"/>
        </a:defRPr>
      </a:lvl9pPr>
    </p:bodyStyle>
    <p:otherStyle>
      <a:lvl1pPr marL="0" marR="0" indent="0"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304815"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609630"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914446"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1219261"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1524076"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1828891"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2133707"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2438522" algn="r" defTabSz="60963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057275"/>
          </a:xfrm>
          <a:custGeom>
            <a:avLst/>
            <a:gdLst/>
            <a:ahLst/>
            <a:cxnLst/>
            <a:rect l="l" t="t" r="r" b="b"/>
            <a:pathLst>
              <a:path w="12192000" h="1057275">
                <a:moveTo>
                  <a:pt x="12192000" y="0"/>
                </a:moveTo>
                <a:lnTo>
                  <a:pt x="0" y="0"/>
                </a:lnTo>
                <a:lnTo>
                  <a:pt x="0" y="1057275"/>
                </a:lnTo>
                <a:lnTo>
                  <a:pt x="12192000" y="1057275"/>
                </a:lnTo>
                <a:lnTo>
                  <a:pt x="12192000" y="0"/>
                </a:lnTo>
                <a:close/>
              </a:path>
            </a:pathLst>
          </a:custGeom>
          <a:solidFill>
            <a:srgbClr val="D9E9F7"/>
          </a:solidFill>
        </p:spPr>
        <p:txBody>
          <a:bodyPr wrap="square" lIns="0" tIns="0" rIns="0" bIns="0" rtlCol="0"/>
          <a:lstStyle/>
          <a:p>
            <a:endParaRPr sz="1800"/>
          </a:p>
        </p:txBody>
      </p:sp>
      <p:pic>
        <p:nvPicPr>
          <p:cNvPr id="17" name="bg object 17"/>
          <p:cNvPicPr/>
          <p:nvPr/>
        </p:nvPicPr>
        <p:blipFill>
          <a:blip r:embed="rId8" cstate="print"/>
          <a:stretch>
            <a:fillRect/>
          </a:stretch>
        </p:blipFill>
        <p:spPr>
          <a:xfrm>
            <a:off x="10410826" y="76201"/>
            <a:ext cx="1457325" cy="981075"/>
          </a:xfrm>
          <a:prstGeom prst="rect">
            <a:avLst/>
          </a:prstGeom>
        </p:spPr>
      </p:pic>
      <p:sp>
        <p:nvSpPr>
          <p:cNvPr id="18" name="bg object 18"/>
          <p:cNvSpPr/>
          <p:nvPr/>
        </p:nvSpPr>
        <p:spPr>
          <a:xfrm>
            <a:off x="197" y="0"/>
            <a:ext cx="332105" cy="1047750"/>
          </a:xfrm>
          <a:custGeom>
            <a:avLst/>
            <a:gdLst/>
            <a:ahLst/>
            <a:cxnLst/>
            <a:rect l="l" t="t" r="r" b="b"/>
            <a:pathLst>
              <a:path w="332105" h="1047750">
                <a:moveTo>
                  <a:pt x="331730" y="0"/>
                </a:moveTo>
                <a:lnTo>
                  <a:pt x="395" y="0"/>
                </a:lnTo>
                <a:lnTo>
                  <a:pt x="860" y="21386"/>
                </a:lnTo>
                <a:lnTo>
                  <a:pt x="1233" y="54632"/>
                </a:lnTo>
                <a:lnTo>
                  <a:pt x="1710" y="149880"/>
                </a:lnTo>
                <a:lnTo>
                  <a:pt x="1813" y="417190"/>
                </a:lnTo>
                <a:lnTo>
                  <a:pt x="0" y="1047623"/>
                </a:lnTo>
                <a:lnTo>
                  <a:pt x="331730" y="0"/>
                </a:lnTo>
                <a:close/>
              </a:path>
            </a:pathLst>
          </a:custGeom>
          <a:solidFill>
            <a:srgbClr val="043377"/>
          </a:solidFill>
        </p:spPr>
        <p:txBody>
          <a:bodyPr wrap="square" lIns="0" tIns="0" rIns="0" bIns="0" rtlCol="0"/>
          <a:lstStyle/>
          <a:p>
            <a:endParaRPr sz="1800"/>
          </a:p>
        </p:txBody>
      </p:sp>
      <p:sp>
        <p:nvSpPr>
          <p:cNvPr id="2" name="Holder 2"/>
          <p:cNvSpPr>
            <a:spLocks noGrp="1"/>
          </p:cNvSpPr>
          <p:nvPr>
            <p:ph type="title"/>
          </p:nvPr>
        </p:nvSpPr>
        <p:spPr>
          <a:xfrm>
            <a:off x="430848" y="62865"/>
            <a:ext cx="10050145" cy="415498"/>
          </a:xfrm>
          <a:prstGeom prst="rect">
            <a:avLst/>
          </a:prstGeom>
        </p:spPr>
        <p:txBody>
          <a:bodyPr wrap="square" lIns="0" tIns="0" rIns="0" bIns="0">
            <a:spAutoFit/>
          </a:bodyPr>
          <a:lstStyle>
            <a:lvl1pPr>
              <a:defRPr sz="2700" b="0" i="0">
                <a:solidFill>
                  <a:srgbClr val="043377"/>
                </a:solidFill>
                <a:latin typeface="Calibri"/>
                <a:cs typeface="Calibri"/>
              </a:defRPr>
            </a:lvl1pPr>
          </a:lstStyle>
          <a:p>
            <a:endParaRPr/>
          </a:p>
        </p:txBody>
      </p:sp>
      <p:sp>
        <p:nvSpPr>
          <p:cNvPr id="3" name="Holder 3"/>
          <p:cNvSpPr>
            <a:spLocks noGrp="1"/>
          </p:cNvSpPr>
          <p:nvPr>
            <p:ph type="body" idx="1"/>
          </p:nvPr>
        </p:nvSpPr>
        <p:spPr>
          <a:xfrm>
            <a:off x="681545" y="1226566"/>
            <a:ext cx="1082929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11/18/25</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61810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txStyles>
    <p:titleStyle>
      <a:lvl1pPr>
        <a:defRPr>
          <a:latin typeface="+mj-lt"/>
          <a:ea typeface="+mj-ea"/>
          <a:cs typeface="+mj-cs"/>
        </a:defRPr>
      </a:lvl1pPr>
    </p:titleStyle>
    <p:bodyStyle>
      <a:lvl1pPr marL="0">
        <a:defRPr>
          <a:latin typeface="+mn-lt"/>
          <a:ea typeface="+mn-ea"/>
          <a:cs typeface="+mn-cs"/>
        </a:defRPr>
      </a:lvl1pPr>
      <a:lvl2pPr marL="457223">
        <a:defRPr>
          <a:latin typeface="+mn-lt"/>
          <a:ea typeface="+mn-ea"/>
          <a:cs typeface="+mn-cs"/>
        </a:defRPr>
      </a:lvl2pPr>
      <a:lvl3pPr marL="914446">
        <a:defRPr>
          <a:latin typeface="+mn-lt"/>
          <a:ea typeface="+mn-ea"/>
          <a:cs typeface="+mn-cs"/>
        </a:defRPr>
      </a:lvl3pPr>
      <a:lvl4pPr marL="1371669">
        <a:defRPr>
          <a:latin typeface="+mn-lt"/>
          <a:ea typeface="+mn-ea"/>
          <a:cs typeface="+mn-cs"/>
        </a:defRPr>
      </a:lvl4pPr>
      <a:lvl5pPr marL="1828891">
        <a:defRPr>
          <a:latin typeface="+mn-lt"/>
          <a:ea typeface="+mn-ea"/>
          <a:cs typeface="+mn-cs"/>
        </a:defRPr>
      </a:lvl5pPr>
      <a:lvl6pPr marL="2286114">
        <a:defRPr>
          <a:latin typeface="+mn-lt"/>
          <a:ea typeface="+mn-ea"/>
          <a:cs typeface="+mn-cs"/>
        </a:defRPr>
      </a:lvl6pPr>
      <a:lvl7pPr marL="2743337">
        <a:defRPr>
          <a:latin typeface="+mn-lt"/>
          <a:ea typeface="+mn-ea"/>
          <a:cs typeface="+mn-cs"/>
        </a:defRPr>
      </a:lvl7pPr>
      <a:lvl8pPr marL="3200560">
        <a:defRPr>
          <a:latin typeface="+mn-lt"/>
          <a:ea typeface="+mn-ea"/>
          <a:cs typeface="+mn-cs"/>
        </a:defRPr>
      </a:lvl8pPr>
      <a:lvl9pPr marL="3657783">
        <a:defRPr>
          <a:latin typeface="+mn-lt"/>
          <a:ea typeface="+mn-ea"/>
          <a:cs typeface="+mn-cs"/>
        </a:defRPr>
      </a:lvl9pPr>
    </p:bodyStyle>
    <p:otherStyle>
      <a:lvl1pPr marL="0">
        <a:defRPr>
          <a:latin typeface="+mn-lt"/>
          <a:ea typeface="+mn-ea"/>
          <a:cs typeface="+mn-cs"/>
        </a:defRPr>
      </a:lvl1pPr>
      <a:lvl2pPr marL="457223">
        <a:defRPr>
          <a:latin typeface="+mn-lt"/>
          <a:ea typeface="+mn-ea"/>
          <a:cs typeface="+mn-cs"/>
        </a:defRPr>
      </a:lvl2pPr>
      <a:lvl3pPr marL="914446">
        <a:defRPr>
          <a:latin typeface="+mn-lt"/>
          <a:ea typeface="+mn-ea"/>
          <a:cs typeface="+mn-cs"/>
        </a:defRPr>
      </a:lvl3pPr>
      <a:lvl4pPr marL="1371669">
        <a:defRPr>
          <a:latin typeface="+mn-lt"/>
          <a:ea typeface="+mn-ea"/>
          <a:cs typeface="+mn-cs"/>
        </a:defRPr>
      </a:lvl4pPr>
      <a:lvl5pPr marL="1828891">
        <a:defRPr>
          <a:latin typeface="+mn-lt"/>
          <a:ea typeface="+mn-ea"/>
          <a:cs typeface="+mn-cs"/>
        </a:defRPr>
      </a:lvl5pPr>
      <a:lvl6pPr marL="2286114">
        <a:defRPr>
          <a:latin typeface="+mn-lt"/>
          <a:ea typeface="+mn-ea"/>
          <a:cs typeface="+mn-cs"/>
        </a:defRPr>
      </a:lvl6pPr>
      <a:lvl7pPr marL="2743337">
        <a:defRPr>
          <a:latin typeface="+mn-lt"/>
          <a:ea typeface="+mn-ea"/>
          <a:cs typeface="+mn-cs"/>
        </a:defRPr>
      </a:lvl7pPr>
      <a:lvl8pPr marL="3200560">
        <a:defRPr>
          <a:latin typeface="+mn-lt"/>
          <a:ea typeface="+mn-ea"/>
          <a:cs typeface="+mn-cs"/>
        </a:defRPr>
      </a:lvl8pPr>
      <a:lvl9pPr marL="3657783">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3E3E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DA7FAAE-9747-047F-A870-C919C83614E4}"/>
              </a:ext>
            </a:extLst>
          </p:cNvPr>
          <p:cNvGraphicFramePr>
            <a:graphicFrameLocks noChangeAspect="1"/>
          </p:cNvGraphicFramePr>
          <p:nvPr userDrawn="1">
            <p:custDataLst>
              <p:tags r:id="rId14"/>
            </p:custDataLst>
            <p:extLst>
              <p:ext uri="{D42A27DB-BD31-4B8C-83A1-F6EECF244321}">
                <p14:modId xmlns:p14="http://schemas.microsoft.com/office/powerpoint/2010/main" val="3834584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5" imgH="405" progId="TCLayout.ActiveDocument.1">
                  <p:embed/>
                </p:oleObj>
              </mc:Choice>
              <mc:Fallback>
                <p:oleObj name="think-cell Slide" r:id="rId15" imgW="405" imgH="405" progId="TCLayout.ActiveDocument.1">
                  <p:embed/>
                  <p:pic>
                    <p:nvPicPr>
                      <p:cNvPr id="5" name="think-cell data - do not delete" hidden="1">
                        <a:extLst>
                          <a:ext uri="{FF2B5EF4-FFF2-40B4-BE49-F238E27FC236}">
                            <a16:creationId xmlns:a16="http://schemas.microsoft.com/office/drawing/2014/main" id="{4DA7FAAE-9747-047F-A870-C919C83614E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439074" y="462844"/>
            <a:ext cx="5891612" cy="866897"/>
          </a:xfrm>
          <a:prstGeom prst="rect">
            <a:avLst/>
          </a:prstGeom>
        </p:spPr>
        <p:txBody>
          <a:bodyPr vert="horz" lIns="0" tIns="0" rIns="0" bIns="0" rtlCol="0" anchor="b">
            <a:normAutofit/>
          </a:bodyPr>
          <a:lstStyle/>
          <a:p>
            <a:r>
              <a:rPr lang="ru-RU" dirty="0"/>
              <a:t>Образец заголовка</a:t>
            </a:r>
          </a:p>
        </p:txBody>
      </p:sp>
      <p:sp>
        <p:nvSpPr>
          <p:cNvPr id="3" name="Текст 2"/>
          <p:cNvSpPr>
            <a:spLocks noGrp="1"/>
          </p:cNvSpPr>
          <p:nvPr>
            <p:ph type="body" idx="1"/>
          </p:nvPr>
        </p:nvSpPr>
        <p:spPr>
          <a:xfrm>
            <a:off x="439074" y="1731378"/>
            <a:ext cx="5891612" cy="4351338"/>
          </a:xfrm>
          <a:prstGeom prst="rect">
            <a:avLst/>
          </a:prstGeom>
        </p:spPr>
        <p:txBody>
          <a:bodyPr vert="horz" lIns="0" tIns="0" rIns="0" bIns="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694722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000" b="0" kern="1200">
          <a:solidFill>
            <a:srgbClr val="70141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8.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587" y="0"/>
            <a:ext cx="12190413" cy="6858000"/>
            <a:chOff x="0" y="0"/>
            <a:chExt cx="12190413" cy="6858000"/>
          </a:xfrm>
        </p:grpSpPr>
        <p:pic>
          <p:nvPicPr>
            <p:cNvPr id="1026" name="Picture 2" descr="E:\РАБОТА\3 конгресс ВСП\2025\XVI Конгресс шаблон презентации\элементы презентации\06.png"/>
            <p:cNvPicPr>
              <a:picLocks noChangeAspect="1" noChangeArrowheads="1"/>
            </p:cNvPicPr>
            <p:nvPr/>
          </p:nvPicPr>
          <p:blipFill>
            <a:blip r:embed="rId2" cstate="print"/>
            <a:stretch>
              <a:fillRect/>
            </a:stretch>
          </p:blipFill>
          <p:spPr bwMode="auto">
            <a:xfrm>
              <a:off x="5105206" y="260648"/>
              <a:ext cx="1980000" cy="1980000"/>
            </a:xfrm>
            <a:prstGeom prst="rect">
              <a:avLst/>
            </a:prstGeom>
            <a:noFill/>
          </p:spPr>
        </p:pic>
        <p:pic>
          <p:nvPicPr>
            <p:cNvPr id="1034" name="Picture 10" descr="E:\РАБОТА\3 конгресс ВСП\2025\XVI Конгресс шаблон презентации\элементы презентации\05.png"/>
            <p:cNvPicPr>
              <a:picLocks noChangeAspect="1" noChangeArrowheads="1"/>
            </p:cNvPicPr>
            <p:nvPr/>
          </p:nvPicPr>
          <p:blipFill>
            <a:blip r:embed="rId3" cstate="print"/>
            <a:srcRect/>
            <a:stretch>
              <a:fillRect/>
            </a:stretch>
          </p:blipFill>
          <p:spPr bwMode="auto">
            <a:xfrm>
              <a:off x="0" y="0"/>
              <a:ext cx="4319737" cy="1620000"/>
            </a:xfrm>
            <a:prstGeom prst="rect">
              <a:avLst/>
            </a:prstGeom>
            <a:noFill/>
          </p:spPr>
        </p:pic>
        <p:pic>
          <p:nvPicPr>
            <p:cNvPr id="1035" name="Picture 11" descr="E:\РАБОТА\3 конгресс ВСП\2025\XVI Конгресс шаблон презентации\элементы презентации\03.png"/>
            <p:cNvPicPr>
              <a:picLocks noChangeAspect="1" noChangeArrowheads="1"/>
            </p:cNvPicPr>
            <p:nvPr/>
          </p:nvPicPr>
          <p:blipFill>
            <a:blip r:embed="rId4" cstate="print"/>
            <a:srcRect l="-834"/>
            <a:stretch>
              <a:fillRect/>
            </a:stretch>
          </p:blipFill>
          <p:spPr bwMode="auto">
            <a:xfrm>
              <a:off x="6746186" y="4698000"/>
              <a:ext cx="5444227" cy="2160000"/>
            </a:xfrm>
            <a:prstGeom prst="rect">
              <a:avLst/>
            </a:prstGeom>
            <a:noFill/>
          </p:spPr>
        </p:pic>
        <p:pic>
          <p:nvPicPr>
            <p:cNvPr id="1037" name="Picture 13" descr="E:\РАБОТА\3 конгресс ВСП\2025\XVI Конгресс шаблон презентации\элементы презентации\013.png"/>
            <p:cNvPicPr>
              <a:picLocks noChangeAspect="1" noChangeArrowheads="1"/>
            </p:cNvPicPr>
            <p:nvPr/>
          </p:nvPicPr>
          <p:blipFill>
            <a:blip r:embed="rId5" cstate="print"/>
            <a:srcRect/>
            <a:stretch>
              <a:fillRect/>
            </a:stretch>
          </p:blipFill>
          <p:spPr bwMode="auto">
            <a:xfrm rot="5400000">
              <a:off x="9490833" y="-1079578"/>
              <a:ext cx="1620000" cy="3779157"/>
            </a:xfrm>
            <a:prstGeom prst="rect">
              <a:avLst/>
            </a:prstGeom>
            <a:noFill/>
          </p:spPr>
        </p:pic>
        <p:pic>
          <p:nvPicPr>
            <p:cNvPr id="2050" name="Picture 2" descr="E:\РАБОТА\3 конгресс ВСП\2025\XVI Конгресс шаблон презентации\элементы презентации\010.png"/>
            <p:cNvPicPr>
              <a:picLocks noChangeAspect="1" noChangeArrowheads="1"/>
            </p:cNvPicPr>
            <p:nvPr/>
          </p:nvPicPr>
          <p:blipFill>
            <a:blip r:embed="rId6" cstate="print"/>
            <a:srcRect/>
            <a:stretch>
              <a:fillRect/>
            </a:stretch>
          </p:blipFill>
          <p:spPr bwMode="auto">
            <a:xfrm flipH="1">
              <a:off x="1" y="5778000"/>
              <a:ext cx="5007082" cy="1080000"/>
            </a:xfrm>
            <a:prstGeom prst="rect">
              <a:avLst/>
            </a:prstGeom>
            <a:noFill/>
          </p:spPr>
        </p:pic>
      </p:grpSp>
      <p:sp>
        <p:nvSpPr>
          <p:cNvPr id="2" name="Заголовок 1"/>
          <p:cNvSpPr>
            <a:spLocks noGrp="1"/>
          </p:cNvSpPr>
          <p:nvPr>
            <p:ph type="ctrTitle"/>
          </p:nvPr>
        </p:nvSpPr>
        <p:spPr>
          <a:xfrm>
            <a:off x="364464" y="1986410"/>
            <a:ext cx="11463072" cy="1946646"/>
          </a:xfrm>
        </p:spPr>
        <p:txBody>
          <a:bodyPr>
            <a:noAutofit/>
          </a:bodyPr>
          <a:lstStyle/>
          <a:p>
            <a:pPr algn="ctr" defTabSz="609630"/>
            <a:r>
              <a:rPr lang="ru-RU" sz="3000" b="1" dirty="0">
                <a:solidFill>
                  <a:srgbClr val="002060"/>
                </a:solidFill>
                <a:latin typeface="Times New Roman" panose="02020603050405020304" pitchFamily="18" charset="0"/>
                <a:cs typeface="Times New Roman" panose="02020603050405020304" pitchFamily="18" charset="0"/>
              </a:rPr>
              <a:t>Резервный механизм </a:t>
            </a:r>
            <a:r>
              <a:rPr lang="ru-RU" sz="3000" b="1" dirty="0" err="1">
                <a:solidFill>
                  <a:srgbClr val="002060"/>
                </a:solidFill>
                <a:latin typeface="Times New Roman" panose="02020603050405020304" pitchFamily="18" charset="0"/>
                <a:cs typeface="Times New Roman" panose="02020603050405020304" pitchFamily="18" charset="0"/>
              </a:rPr>
              <a:t>лекобеспечения</a:t>
            </a:r>
            <a:r>
              <a:rPr lang="ru-RU" sz="3000" b="1" dirty="0">
                <a:solidFill>
                  <a:srgbClr val="002060"/>
                </a:solidFill>
                <a:latin typeface="Times New Roman" panose="02020603050405020304" pitchFamily="18" charset="0"/>
                <a:cs typeface="Times New Roman" panose="02020603050405020304" pitchFamily="18" charset="0"/>
              </a:rPr>
              <a:t> «редких» пациентов как новый инструмент устойчивости и непрерывности региональной поддержки</a:t>
            </a:r>
            <a:endParaRPr lang="en-US" sz="3000" b="1" dirty="0">
              <a:solidFill>
                <a:srgbClr val="002060"/>
              </a:solidFill>
              <a:latin typeface="Times New Roman" panose="02020603050405020304" pitchFamily="18" charset="0"/>
              <a:ea typeface="Intro"/>
              <a:cs typeface="Times New Roman" panose="02020603050405020304" pitchFamily="18" charset="0"/>
              <a:sym typeface="Intro"/>
            </a:endParaRPr>
          </a:p>
        </p:txBody>
      </p:sp>
      <p:sp>
        <p:nvSpPr>
          <p:cNvPr id="3" name="Подзаголовок 2"/>
          <p:cNvSpPr>
            <a:spLocks noGrp="1"/>
          </p:cNvSpPr>
          <p:nvPr>
            <p:ph type="subTitle" idx="1"/>
          </p:nvPr>
        </p:nvSpPr>
        <p:spPr>
          <a:xfrm>
            <a:off x="1177583" y="4189963"/>
            <a:ext cx="8533289" cy="1296144"/>
          </a:xfrm>
        </p:spPr>
        <p:txBody>
          <a:bodyPr>
            <a:noAutofit/>
          </a:bodyPr>
          <a:lstStyle/>
          <a:p>
            <a:pPr marL="0" marR="0" lvl="0" indent="0" defTabSz="60963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err="1">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Посадкова</a:t>
            </a:r>
            <a:r>
              <a:rPr kumimoji="0" lang="ru-RU" sz="2000" b="1"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 Мария Владимировна</a:t>
            </a:r>
          </a:p>
          <a:p>
            <a:pPr marL="0" marR="0" lvl="0" indent="0" defTabSz="60963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endParaRPr>
          </a:p>
          <a:p>
            <a:pPr marL="0" marR="0" lvl="0" indent="0" defTabSz="60963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юрист; кандидат юридических наук;</a:t>
            </a:r>
          </a:p>
          <a:p>
            <a:pPr marL="0" marR="0" lvl="0" indent="0" defTabSz="60963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руководитель правовой службы БФ «Подсолнух»; </a:t>
            </a:r>
          </a:p>
          <a:p>
            <a:pPr marL="0" marR="0" lvl="0" indent="0" defTabSz="60963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Times New Roman" panose="02020603050405020304" pitchFamily="18" charset="0"/>
                <a:ea typeface="Intro"/>
                <a:cs typeface="Times New Roman" panose="02020603050405020304" pitchFamily="18" charset="0"/>
                <a:sym typeface="Intro"/>
              </a:rPr>
              <a:t>доцент кафедры медицинского права Сеченовского Университета.</a:t>
            </a:r>
          </a:p>
        </p:txBody>
      </p:sp>
      <p:sp>
        <p:nvSpPr>
          <p:cNvPr id="10" name="Subtitle 2">
            <a:extLst>
              <a:ext uri="{FF2B5EF4-FFF2-40B4-BE49-F238E27FC236}">
                <a16:creationId xmlns:a16="http://schemas.microsoft.com/office/drawing/2014/main" id="{5CA61B07-BDAC-8E40-A78F-CF9E4CB8763B}"/>
              </a:ext>
            </a:extLst>
          </p:cNvPr>
          <p:cNvSpPr txBox="1">
            <a:spLocks/>
          </p:cNvSpPr>
          <p:nvPr/>
        </p:nvSpPr>
        <p:spPr>
          <a:xfrm>
            <a:off x="3233936" y="5517232"/>
            <a:ext cx="5724128" cy="474672"/>
          </a:xfrm>
          <a:prstGeom prst="rect">
            <a:avLst/>
          </a:prstGeom>
        </p:spPr>
        <p:txBody>
          <a:bodyPr vert="horz" lIns="68580" tIns="34290" rIns="68580" bIns="34290" rtlCol="0">
            <a:noAutofit/>
          </a:bodyPr>
          <a:lstStyle/>
          <a:p>
            <a:pPr algn="ctr" defTabSz="685800">
              <a:buClr>
                <a:srgbClr val="35A5D6"/>
              </a:buClr>
            </a:pPr>
            <a:r>
              <a:rPr lang="ru-RU" sz="1600" dirty="0">
                <a:solidFill>
                  <a:srgbClr val="00ADD9"/>
                </a:solidFill>
                <a:ea typeface="+mj-ea"/>
              </a:rPr>
              <a:t>Москва, 20–25 ноября 2025</a:t>
            </a:r>
          </a:p>
          <a:p>
            <a:pPr algn="ctr" defTabSz="685800">
              <a:buClr>
                <a:srgbClr val="35A5D6"/>
              </a:buClr>
            </a:pPr>
            <a:r>
              <a:rPr lang="en-US" sz="1600" dirty="0">
                <a:solidFill>
                  <a:srgbClr val="00ADD9"/>
                </a:solidFill>
                <a:latin typeface="Gotham Pro Medium" pitchFamily="2" charset="0"/>
                <a:ea typeface="+mj-ea"/>
              </a:rPr>
              <a:t>https://congress-vsp.ru/xvi/</a:t>
            </a:r>
            <a:endParaRPr lang="ru-RU" sz="1600" dirty="0">
              <a:solidFill>
                <a:srgbClr val="00ADD9"/>
              </a:solidFill>
              <a:ea typeface="+mj-ea"/>
            </a:endParaRPr>
          </a:p>
          <a:p>
            <a:pPr algn="ctr" defTabSz="685800">
              <a:lnSpc>
                <a:spcPct val="90000"/>
              </a:lnSpc>
              <a:spcBef>
                <a:spcPts val="750"/>
              </a:spcBef>
              <a:buClr>
                <a:srgbClr val="35A5D6"/>
              </a:buClr>
            </a:pPr>
            <a:endParaRPr lang="ru-RU" sz="1200" dirty="0">
              <a:solidFill>
                <a:srgbClr val="41A8DC"/>
              </a:solidFill>
              <a:latin typeface="Gotham Pro Medium" pitchFamily="2" charset="0"/>
              <a:ea typeface="+mj-ea"/>
              <a:cs typeface="Gotham Pro Medium" pitchFamily="2"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39" name="Скругленный прямоугольник 38">
            <a:extLst>
              <a:ext uri="{FF2B5EF4-FFF2-40B4-BE49-F238E27FC236}">
                <a16:creationId xmlns:a16="http://schemas.microsoft.com/office/drawing/2014/main" id="{0EB6D0DE-AEE7-2046-9241-46780C47F509}"/>
              </a:ext>
            </a:extLst>
          </p:cNvPr>
          <p:cNvSpPr/>
          <p:nvPr/>
        </p:nvSpPr>
        <p:spPr>
          <a:xfrm>
            <a:off x="978492" y="1242972"/>
            <a:ext cx="10235018"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228" name="Группа 227">
            <a:extLst>
              <a:ext uri="{FF2B5EF4-FFF2-40B4-BE49-F238E27FC236}">
                <a16:creationId xmlns:a16="http://schemas.microsoft.com/office/drawing/2014/main" id="{4190450D-83D6-530D-8457-179A61B0D213}"/>
              </a:ext>
            </a:extLst>
          </p:cNvPr>
          <p:cNvGrpSpPr/>
          <p:nvPr/>
        </p:nvGrpSpPr>
        <p:grpSpPr>
          <a:xfrm>
            <a:off x="370837" y="5004627"/>
            <a:ext cx="3607740" cy="1097973"/>
            <a:chOff x="298382" y="1010181"/>
            <a:chExt cx="3607740" cy="1097973"/>
          </a:xfrm>
        </p:grpSpPr>
        <p:sp>
          <p:nvSpPr>
            <p:cNvPr id="229" name="Скругленный прямоугольник 228">
              <a:extLst>
                <a:ext uri="{FF2B5EF4-FFF2-40B4-BE49-F238E27FC236}">
                  <a16:creationId xmlns:a16="http://schemas.microsoft.com/office/drawing/2014/main" id="{17893960-EC61-E819-C260-DB224C82E691}"/>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0" name="TextBox 229">
              <a:extLst>
                <a:ext uri="{FF2B5EF4-FFF2-40B4-BE49-F238E27FC236}">
                  <a16:creationId xmlns:a16="http://schemas.microsoft.com/office/drawing/2014/main" id="{529DBFDD-E6D3-B26B-B4D8-659CD4400260}"/>
                </a:ext>
              </a:extLst>
            </p:cNvPr>
            <p:cNvSpPr txBox="1"/>
            <p:nvPr/>
          </p:nvSpPr>
          <p:spPr>
            <a:xfrm>
              <a:off x="330797" y="1092009"/>
              <a:ext cx="3566382" cy="954107"/>
            </a:xfrm>
            <a:prstGeom prst="rect">
              <a:avLst/>
            </a:prstGeom>
            <a:noFill/>
          </p:spPr>
          <p:txBody>
            <a:bodyPr wrap="square">
              <a:spAutoFit/>
            </a:bodyPr>
            <a:lstStyle/>
            <a:p>
              <a:pPr>
                <a:buSzPct val="100000"/>
              </a:pPr>
              <a:r>
                <a:rPr lang="ru-RU" sz="1400" dirty="0">
                  <a:latin typeface="Times New Roman" panose="02020603050405020304" pitchFamily="18" charset="0"/>
                  <a:ea typeface="Roboto Condensed Light" panose="02000000000000000000" pitchFamily="2" charset="0"/>
                  <a:cs typeface="Times New Roman" panose="02020603050405020304" pitchFamily="18" charset="0"/>
                </a:rPr>
                <a:t>Учет особенностей конкретных регионов, разумная дифференциацию на основе требований справедливости и неформального равенства </a:t>
              </a:r>
            </a:p>
          </p:txBody>
        </p:sp>
        <p:sp>
          <p:nvSpPr>
            <p:cNvPr id="231" name="Скругленный прямоугольник 230">
              <a:extLst>
                <a:ext uri="{FF2B5EF4-FFF2-40B4-BE49-F238E27FC236}">
                  <a16:creationId xmlns:a16="http://schemas.microsoft.com/office/drawing/2014/main" id="{4CEC0FAF-E486-2C16-23A2-F223D6A55C0B}"/>
                </a:ext>
              </a:extLst>
            </p:cNvPr>
            <p:cNvSpPr/>
            <p:nvPr/>
          </p:nvSpPr>
          <p:spPr>
            <a:xfrm>
              <a:off x="3788555"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cxnSp>
        <p:nvCxnSpPr>
          <p:cNvPr id="296" name="Прямая соединительная линия 295">
            <a:extLst>
              <a:ext uri="{FF2B5EF4-FFF2-40B4-BE49-F238E27FC236}">
                <a16:creationId xmlns:a16="http://schemas.microsoft.com/office/drawing/2014/main" id="{D01F435E-9055-145C-FD94-55C849FD28A5}"/>
              </a:ext>
            </a:extLst>
          </p:cNvPr>
          <p:cNvCxnSpPr>
            <a:cxnSpLocks/>
          </p:cNvCxnSpPr>
          <p:nvPr/>
        </p:nvCxnSpPr>
        <p:spPr>
          <a:xfrm flipH="1" flipV="1">
            <a:off x="4031343" y="4142384"/>
            <a:ext cx="966408" cy="9894"/>
          </a:xfrm>
          <a:prstGeom prst="line">
            <a:avLst/>
          </a:prstGeom>
          <a:ln>
            <a:solidFill>
              <a:srgbClr val="0054A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7FCF30-C505-ABC6-CAF4-66978FCD9153}"/>
              </a:ext>
            </a:extLst>
          </p:cNvPr>
          <p:cNvSpPr txBox="1"/>
          <p:nvPr/>
        </p:nvSpPr>
        <p:spPr>
          <a:xfrm>
            <a:off x="3107312" y="184385"/>
            <a:ext cx="8872818" cy="646331"/>
          </a:xfrm>
          <a:prstGeom prst="rect">
            <a:avLst/>
          </a:prstGeom>
          <a:noFill/>
        </p:spPr>
        <p:txBody>
          <a:bodyPr wrap="square">
            <a:spAutoFit/>
          </a:bodyPr>
          <a:lstStyle/>
          <a:p>
            <a:pPr algn="r"/>
            <a:r>
              <a:rPr lang="ru-RU" b="1" dirty="0">
                <a:solidFill>
                  <a:srgbClr val="002060"/>
                </a:solidFill>
                <a:latin typeface="Times New Roman" panose="02020603050405020304" pitchFamily="18" charset="0"/>
                <a:cs typeface="Times New Roman" panose="02020603050405020304" pitchFamily="18" charset="0"/>
              </a:rPr>
              <a:t>Требования к механизму лекарственного обеспечения лиц,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страдающих редкими (</a:t>
            </a:r>
            <a:r>
              <a:rPr lang="ru-RU" b="1" dirty="0" err="1">
                <a:solidFill>
                  <a:srgbClr val="002060"/>
                </a:solidFill>
                <a:latin typeface="Times New Roman" panose="02020603050405020304" pitchFamily="18" charset="0"/>
                <a:cs typeface="Times New Roman" panose="02020603050405020304" pitchFamily="18" charset="0"/>
              </a:rPr>
              <a:t>орфанными</a:t>
            </a:r>
            <a:r>
              <a:rPr lang="ru-RU" b="1" dirty="0">
                <a:solidFill>
                  <a:srgbClr val="002060"/>
                </a:solidFill>
                <a:latin typeface="Times New Roman" panose="02020603050405020304" pitchFamily="18" charset="0"/>
                <a:cs typeface="Times New Roman" panose="02020603050405020304" pitchFamily="18" charset="0"/>
              </a:rPr>
              <a:t>) заболеваниями</a:t>
            </a:r>
          </a:p>
        </p:txBody>
      </p:sp>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6"/>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a:solidFill>
                  <a:schemeClr val="bg1">
                    <a:lumMod val="50000"/>
                  </a:schemeClr>
                </a:solidFill>
                <a:latin typeface="Montserrat" pitchFamily="2" charset="0"/>
              </a:rPr>
              <a:pPr/>
              <a:t>10</a:t>
            </a:fld>
            <a:endParaRPr lang="ru-RU" sz="900" dirty="0">
              <a:solidFill>
                <a:schemeClr val="bg1">
                  <a:lumMod val="50000"/>
                </a:schemeClr>
              </a:solidFill>
              <a:latin typeface="Montserrat" pitchFamily="2" charset="0"/>
            </a:endParaRPr>
          </a:p>
        </p:txBody>
      </p:sp>
      <p:cxnSp>
        <p:nvCxnSpPr>
          <p:cNvPr id="21" name="Прямая соединительная линия 20">
            <a:extLst>
              <a:ext uri="{FF2B5EF4-FFF2-40B4-BE49-F238E27FC236}">
                <a16:creationId xmlns:a16="http://schemas.microsoft.com/office/drawing/2014/main" id="{D53AB365-1A86-D16C-A7F4-501E10F78AB0}"/>
              </a:ext>
            </a:extLst>
          </p:cNvPr>
          <p:cNvCxnSpPr>
            <a:cxnSpLocks/>
            <a:endCxn id="119" idx="3"/>
          </p:cNvCxnSpPr>
          <p:nvPr/>
        </p:nvCxnSpPr>
        <p:spPr>
          <a:xfrm flipH="1" flipV="1">
            <a:off x="4022728" y="2774447"/>
            <a:ext cx="1195554" cy="664124"/>
          </a:xfrm>
          <a:prstGeom prst="line">
            <a:avLst/>
          </a:prstGeom>
          <a:ln>
            <a:solidFill>
              <a:srgbClr val="0054A7"/>
            </a:solidFill>
            <a:prstDash val="dash"/>
            <a:headEnd type="oval"/>
            <a:tailEnd type="oval"/>
          </a:ln>
        </p:spPr>
        <p:style>
          <a:lnRef idx="1">
            <a:schemeClr val="accent1"/>
          </a:lnRef>
          <a:fillRef idx="0">
            <a:schemeClr val="accent1"/>
          </a:fillRef>
          <a:effectRef idx="0">
            <a:schemeClr val="accent1"/>
          </a:effectRef>
          <a:fontRef idx="minor">
            <a:schemeClr val="tx1"/>
          </a:fontRef>
        </p:style>
      </p:cxnSp>
      <p:pic>
        <p:nvPicPr>
          <p:cNvPr id="8" name="Рисунок 7" descr="Весы правосудия со сплошной заливкой">
            <a:extLst>
              <a:ext uri="{FF2B5EF4-FFF2-40B4-BE49-F238E27FC236}">
                <a16:creationId xmlns:a16="http://schemas.microsoft.com/office/drawing/2014/main" id="{5F9FD8D5-CA52-BC49-BF53-69AC33003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8102" y="3067037"/>
            <a:ext cx="2127448" cy="2127448"/>
          </a:xfrm>
          <a:prstGeom prst="rect">
            <a:avLst/>
          </a:prstGeom>
        </p:spPr>
      </p:pic>
      <p:grpSp>
        <p:nvGrpSpPr>
          <p:cNvPr id="112" name="Группа 111">
            <a:extLst>
              <a:ext uri="{FF2B5EF4-FFF2-40B4-BE49-F238E27FC236}">
                <a16:creationId xmlns:a16="http://schemas.microsoft.com/office/drawing/2014/main" id="{9275B956-CF3A-B54E-9051-61E7A26E5313}"/>
              </a:ext>
            </a:extLst>
          </p:cNvPr>
          <p:cNvGrpSpPr/>
          <p:nvPr/>
        </p:nvGrpSpPr>
        <p:grpSpPr>
          <a:xfrm>
            <a:off x="403252" y="3581776"/>
            <a:ext cx="3607740" cy="1097973"/>
            <a:chOff x="298382" y="1010181"/>
            <a:chExt cx="3607740" cy="1097973"/>
          </a:xfrm>
        </p:grpSpPr>
        <p:sp>
          <p:nvSpPr>
            <p:cNvPr id="113" name="Скругленный прямоугольник 112">
              <a:extLst>
                <a:ext uri="{FF2B5EF4-FFF2-40B4-BE49-F238E27FC236}">
                  <a16:creationId xmlns:a16="http://schemas.microsoft.com/office/drawing/2014/main" id="{47E32AFB-D563-BE47-8B2D-577F9EBFED76}"/>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4" name="TextBox 113">
              <a:extLst>
                <a:ext uri="{FF2B5EF4-FFF2-40B4-BE49-F238E27FC236}">
                  <a16:creationId xmlns:a16="http://schemas.microsoft.com/office/drawing/2014/main" id="{B1895FD0-8B8D-B945-ADF3-83FAA6FFFC27}"/>
                </a:ext>
              </a:extLst>
            </p:cNvPr>
            <p:cNvSpPr txBox="1"/>
            <p:nvPr/>
          </p:nvSpPr>
          <p:spPr>
            <a:xfrm>
              <a:off x="330797" y="1092009"/>
              <a:ext cx="3437407" cy="954107"/>
            </a:xfrm>
            <a:prstGeom prst="rect">
              <a:avLst/>
            </a:prstGeom>
            <a:noFill/>
          </p:spPr>
          <p:txBody>
            <a:bodyPr wrap="square">
              <a:spAutoFit/>
            </a:bodyPr>
            <a:lstStyle/>
            <a:p>
              <a:pPr>
                <a:buSzPct val="100000"/>
              </a:pPr>
              <a:r>
                <a:rPr lang="ru-RU" sz="1400" dirty="0">
                  <a:latin typeface="Times New Roman" panose="02020603050405020304" pitchFamily="18" charset="0"/>
                  <a:ea typeface="Roboto Condensed Light" panose="02000000000000000000" pitchFamily="2" charset="0"/>
                  <a:cs typeface="Times New Roman" panose="02020603050405020304" pitchFamily="18" charset="0"/>
                </a:rPr>
                <a:t>Обеспечение лекарственными препаратами с учетом соответствующих организационных и медицинских факторов</a:t>
              </a:r>
            </a:p>
          </p:txBody>
        </p:sp>
        <p:sp>
          <p:nvSpPr>
            <p:cNvPr id="115" name="Скругленный прямоугольник 114">
              <a:extLst>
                <a:ext uri="{FF2B5EF4-FFF2-40B4-BE49-F238E27FC236}">
                  <a16:creationId xmlns:a16="http://schemas.microsoft.com/office/drawing/2014/main" id="{1A32ACB4-7203-3744-A379-174489AD9298}"/>
                </a:ext>
              </a:extLst>
            </p:cNvPr>
            <p:cNvSpPr/>
            <p:nvPr/>
          </p:nvSpPr>
          <p:spPr>
            <a:xfrm>
              <a:off x="3788555"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16" name="Группа 115">
            <a:extLst>
              <a:ext uri="{FF2B5EF4-FFF2-40B4-BE49-F238E27FC236}">
                <a16:creationId xmlns:a16="http://schemas.microsoft.com/office/drawing/2014/main" id="{8324BAC5-1FEE-D340-8DAE-37EA534269AB}"/>
              </a:ext>
            </a:extLst>
          </p:cNvPr>
          <p:cNvGrpSpPr/>
          <p:nvPr/>
        </p:nvGrpSpPr>
        <p:grpSpPr>
          <a:xfrm>
            <a:off x="414988" y="2225460"/>
            <a:ext cx="3607740" cy="1097973"/>
            <a:chOff x="298382" y="1010181"/>
            <a:chExt cx="3607740" cy="1097973"/>
          </a:xfrm>
        </p:grpSpPr>
        <p:sp>
          <p:nvSpPr>
            <p:cNvPr id="117" name="Скругленный прямоугольник 116">
              <a:extLst>
                <a:ext uri="{FF2B5EF4-FFF2-40B4-BE49-F238E27FC236}">
                  <a16:creationId xmlns:a16="http://schemas.microsoft.com/office/drawing/2014/main" id="{4ABCA2D8-061E-4340-B934-91B75F252BD5}"/>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8" name="TextBox 117">
              <a:extLst>
                <a:ext uri="{FF2B5EF4-FFF2-40B4-BE49-F238E27FC236}">
                  <a16:creationId xmlns:a16="http://schemas.microsoft.com/office/drawing/2014/main" id="{C08DD69F-89F9-8443-8267-4CF354D8CD13}"/>
                </a:ext>
              </a:extLst>
            </p:cNvPr>
            <p:cNvSpPr txBox="1"/>
            <p:nvPr/>
          </p:nvSpPr>
          <p:spPr>
            <a:xfrm>
              <a:off x="330797" y="1092009"/>
              <a:ext cx="3566382" cy="954107"/>
            </a:xfrm>
            <a:prstGeom prst="rect">
              <a:avLst/>
            </a:prstGeom>
            <a:noFill/>
          </p:spPr>
          <p:txBody>
            <a:bodyPr wrap="square">
              <a:spAutoFit/>
            </a:bodyPr>
            <a:lstStyle/>
            <a:p>
              <a:pPr>
                <a:buSzPct val="100000"/>
              </a:pPr>
              <a:r>
                <a:rPr lang="ru-RU" sz="1400" dirty="0">
                  <a:latin typeface="Times New Roman" panose="02020603050405020304" pitchFamily="18" charset="0"/>
                  <a:ea typeface="Open Sans" pitchFamily="2" charset="0"/>
                  <a:cs typeface="Times New Roman" panose="02020603050405020304" pitchFamily="18" charset="0"/>
                </a:rPr>
                <a:t>Отсутствие конституционно значимых диспропорций при разграничении финансовых обязанностей между федерацией и регионами</a:t>
              </a:r>
            </a:p>
          </p:txBody>
        </p:sp>
        <p:sp>
          <p:nvSpPr>
            <p:cNvPr id="119" name="Скругленный прямоугольник 118">
              <a:extLst>
                <a:ext uri="{FF2B5EF4-FFF2-40B4-BE49-F238E27FC236}">
                  <a16:creationId xmlns:a16="http://schemas.microsoft.com/office/drawing/2014/main" id="{025C5006-5F24-F449-BA09-AEDD6746BFAE}"/>
                </a:ext>
              </a:extLst>
            </p:cNvPr>
            <p:cNvSpPr/>
            <p:nvPr/>
          </p:nvSpPr>
          <p:spPr>
            <a:xfrm>
              <a:off x="3788555"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20" name="Группа 119">
            <a:extLst>
              <a:ext uri="{FF2B5EF4-FFF2-40B4-BE49-F238E27FC236}">
                <a16:creationId xmlns:a16="http://schemas.microsoft.com/office/drawing/2014/main" id="{AC9139FD-7432-4142-B171-CDC92626EBE7}"/>
              </a:ext>
            </a:extLst>
          </p:cNvPr>
          <p:cNvGrpSpPr/>
          <p:nvPr/>
        </p:nvGrpSpPr>
        <p:grpSpPr>
          <a:xfrm>
            <a:off x="8152661" y="2223315"/>
            <a:ext cx="3728887" cy="1097973"/>
            <a:chOff x="216003" y="1010181"/>
            <a:chExt cx="3728887" cy="1097973"/>
          </a:xfrm>
        </p:grpSpPr>
        <p:sp>
          <p:nvSpPr>
            <p:cNvPr id="121" name="Скругленный прямоугольник 120">
              <a:extLst>
                <a:ext uri="{FF2B5EF4-FFF2-40B4-BE49-F238E27FC236}">
                  <a16:creationId xmlns:a16="http://schemas.microsoft.com/office/drawing/2014/main" id="{8A9BCE7B-1101-1342-9D52-BE92B8697AE6}"/>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2" name="TextBox 121">
              <a:extLst>
                <a:ext uri="{FF2B5EF4-FFF2-40B4-BE49-F238E27FC236}">
                  <a16:creationId xmlns:a16="http://schemas.microsoft.com/office/drawing/2014/main" id="{27EA580E-9B1A-DB4F-91E2-062E9ED39BC3}"/>
                </a:ext>
              </a:extLst>
            </p:cNvPr>
            <p:cNvSpPr txBox="1"/>
            <p:nvPr/>
          </p:nvSpPr>
          <p:spPr>
            <a:xfrm>
              <a:off x="378508" y="1297439"/>
              <a:ext cx="3566382" cy="523220"/>
            </a:xfrm>
            <a:prstGeom prst="rect">
              <a:avLst/>
            </a:prstGeom>
            <a:noFill/>
          </p:spPr>
          <p:txBody>
            <a:bodyPr wrap="square">
              <a:spAutoFit/>
            </a:bodyPr>
            <a:lstStyle/>
            <a:p>
              <a:pPr>
                <a:buSzPct val="100000"/>
              </a:pPr>
              <a:r>
                <a:rPr lang="ru-RU" sz="1400" dirty="0">
                  <a:latin typeface="Times New Roman" panose="02020603050405020304" pitchFamily="18" charset="0"/>
                  <a:ea typeface="Roboto Condensed Light" panose="02000000000000000000" pitchFamily="2" charset="0"/>
                  <a:cs typeface="Times New Roman" panose="02020603050405020304" pitchFamily="18" charset="0"/>
                </a:rPr>
                <a:t>Обеспечение наиболее оперативного предоставления лекарственных средств</a:t>
              </a:r>
            </a:p>
          </p:txBody>
        </p:sp>
        <p:sp>
          <p:nvSpPr>
            <p:cNvPr id="123" name="Скругленный прямоугольник 122">
              <a:extLst>
                <a:ext uri="{FF2B5EF4-FFF2-40B4-BE49-F238E27FC236}">
                  <a16:creationId xmlns:a16="http://schemas.microsoft.com/office/drawing/2014/main" id="{F3B025E1-5A1A-1E45-8688-BDDB690D7715}"/>
                </a:ext>
              </a:extLst>
            </p:cNvPr>
            <p:cNvSpPr/>
            <p:nvPr/>
          </p:nvSpPr>
          <p:spPr>
            <a:xfrm>
              <a:off x="216003"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24" name="Группа 123">
            <a:extLst>
              <a:ext uri="{FF2B5EF4-FFF2-40B4-BE49-F238E27FC236}">
                <a16:creationId xmlns:a16="http://schemas.microsoft.com/office/drawing/2014/main" id="{E49DB79D-C0F4-9C45-88B6-E205A4E3D05E}"/>
              </a:ext>
            </a:extLst>
          </p:cNvPr>
          <p:cNvGrpSpPr/>
          <p:nvPr/>
        </p:nvGrpSpPr>
        <p:grpSpPr>
          <a:xfrm>
            <a:off x="8193363" y="3581776"/>
            <a:ext cx="3730927" cy="1097973"/>
            <a:chOff x="216003" y="1010181"/>
            <a:chExt cx="3730927" cy="1097973"/>
          </a:xfrm>
        </p:grpSpPr>
        <p:sp>
          <p:nvSpPr>
            <p:cNvPr id="125" name="Скругленный прямоугольник 124">
              <a:extLst>
                <a:ext uri="{FF2B5EF4-FFF2-40B4-BE49-F238E27FC236}">
                  <a16:creationId xmlns:a16="http://schemas.microsoft.com/office/drawing/2014/main" id="{8D260E88-001D-C043-9994-38B07DE1DEF8}"/>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6" name="TextBox 125">
              <a:extLst>
                <a:ext uri="{FF2B5EF4-FFF2-40B4-BE49-F238E27FC236}">
                  <a16:creationId xmlns:a16="http://schemas.microsoft.com/office/drawing/2014/main" id="{BC5E39EC-4E75-9746-B93F-2B553C4F47F3}"/>
                </a:ext>
              </a:extLst>
            </p:cNvPr>
            <p:cNvSpPr txBox="1"/>
            <p:nvPr/>
          </p:nvSpPr>
          <p:spPr>
            <a:xfrm>
              <a:off x="380548" y="1204416"/>
              <a:ext cx="3566382" cy="523220"/>
            </a:xfrm>
            <a:prstGeom prst="rect">
              <a:avLst/>
            </a:prstGeom>
            <a:noFill/>
          </p:spPr>
          <p:txBody>
            <a:bodyPr wrap="square">
              <a:spAutoFit/>
            </a:bodyPr>
            <a:lstStyle/>
            <a:p>
              <a:pPr>
                <a:buSzPct val="100000"/>
              </a:pPr>
              <a:r>
                <a:rPr lang="ru-RU" sz="1400" dirty="0">
                  <a:latin typeface="Times New Roman" panose="02020603050405020304" pitchFamily="18" charset="0"/>
                  <a:ea typeface="Roboto Condensed Light" panose="02000000000000000000" pitchFamily="2" charset="0"/>
                  <a:cs typeface="Times New Roman" panose="02020603050405020304" pitchFamily="18" charset="0"/>
                </a:rPr>
                <a:t>Взаимное участие Российской Федерации и регионов в лекарственном обеспечении</a:t>
              </a:r>
            </a:p>
          </p:txBody>
        </p:sp>
        <p:sp>
          <p:nvSpPr>
            <p:cNvPr id="127" name="Скругленный прямоугольник 126">
              <a:extLst>
                <a:ext uri="{FF2B5EF4-FFF2-40B4-BE49-F238E27FC236}">
                  <a16:creationId xmlns:a16="http://schemas.microsoft.com/office/drawing/2014/main" id="{E74645AD-7F33-7643-8DE0-E29EA40AC0BE}"/>
                </a:ext>
              </a:extLst>
            </p:cNvPr>
            <p:cNvSpPr/>
            <p:nvPr/>
          </p:nvSpPr>
          <p:spPr>
            <a:xfrm>
              <a:off x="216003"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28" name="Группа 127">
            <a:extLst>
              <a:ext uri="{FF2B5EF4-FFF2-40B4-BE49-F238E27FC236}">
                <a16:creationId xmlns:a16="http://schemas.microsoft.com/office/drawing/2014/main" id="{6B53863D-33C7-FE4E-9E83-C83AED48B6EB}"/>
              </a:ext>
            </a:extLst>
          </p:cNvPr>
          <p:cNvGrpSpPr/>
          <p:nvPr/>
        </p:nvGrpSpPr>
        <p:grpSpPr>
          <a:xfrm>
            <a:off x="8187503" y="5004508"/>
            <a:ext cx="3766328" cy="1097973"/>
            <a:chOff x="216003" y="1010181"/>
            <a:chExt cx="3766328" cy="1097973"/>
          </a:xfrm>
        </p:grpSpPr>
        <p:sp>
          <p:nvSpPr>
            <p:cNvPr id="129" name="Скругленный прямоугольник 128">
              <a:extLst>
                <a:ext uri="{FF2B5EF4-FFF2-40B4-BE49-F238E27FC236}">
                  <a16:creationId xmlns:a16="http://schemas.microsoft.com/office/drawing/2014/main" id="{1F12C300-1830-AD4D-B6F8-DF7A956BAE66}"/>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0" name="TextBox 129">
              <a:extLst>
                <a:ext uri="{FF2B5EF4-FFF2-40B4-BE49-F238E27FC236}">
                  <a16:creationId xmlns:a16="http://schemas.microsoft.com/office/drawing/2014/main" id="{283A93BA-FE05-A647-B1D0-E348E7B90287}"/>
                </a:ext>
              </a:extLst>
            </p:cNvPr>
            <p:cNvSpPr txBox="1"/>
            <p:nvPr/>
          </p:nvSpPr>
          <p:spPr>
            <a:xfrm>
              <a:off x="415949" y="1100240"/>
              <a:ext cx="3566382" cy="954107"/>
            </a:xfrm>
            <a:prstGeom prst="rect">
              <a:avLst/>
            </a:prstGeom>
            <a:noFill/>
          </p:spPr>
          <p:txBody>
            <a:bodyPr wrap="square">
              <a:spAutoFit/>
            </a:bodyPr>
            <a:lstStyle/>
            <a:p>
              <a:pPr>
                <a:buSzPct val="100000"/>
              </a:pPr>
              <a:r>
                <a:rPr lang="ru-RU" sz="1400" dirty="0">
                  <a:latin typeface="Times New Roman" panose="02020603050405020304" pitchFamily="18" charset="0"/>
                  <a:ea typeface="Roboto Condensed Light" panose="02000000000000000000" pitchFamily="2" charset="0"/>
                  <a:cs typeface="Times New Roman" panose="02020603050405020304" pitchFamily="18" charset="0"/>
                </a:rPr>
                <a:t>Гарантия исполнение обязанности регионов по обеспечению лекарственными препаратами, в том числе при переезде граждан</a:t>
              </a:r>
            </a:p>
          </p:txBody>
        </p:sp>
        <p:sp>
          <p:nvSpPr>
            <p:cNvPr id="131" name="Скругленный прямоугольник 130">
              <a:extLst>
                <a:ext uri="{FF2B5EF4-FFF2-40B4-BE49-F238E27FC236}">
                  <a16:creationId xmlns:a16="http://schemas.microsoft.com/office/drawing/2014/main" id="{18C8C952-BFE1-8247-9C37-4853C36B7CCB}"/>
                </a:ext>
              </a:extLst>
            </p:cNvPr>
            <p:cNvSpPr/>
            <p:nvPr/>
          </p:nvSpPr>
          <p:spPr>
            <a:xfrm>
              <a:off x="216003"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cxnSp>
        <p:nvCxnSpPr>
          <p:cNvPr id="133" name="Прямая соединительная линия 132">
            <a:extLst>
              <a:ext uri="{FF2B5EF4-FFF2-40B4-BE49-F238E27FC236}">
                <a16:creationId xmlns:a16="http://schemas.microsoft.com/office/drawing/2014/main" id="{38799870-0B2E-DB49-94BA-1959568F7C3B}"/>
              </a:ext>
            </a:extLst>
          </p:cNvPr>
          <p:cNvCxnSpPr>
            <a:cxnSpLocks/>
            <a:endCxn id="231" idx="3"/>
          </p:cNvCxnSpPr>
          <p:nvPr/>
        </p:nvCxnSpPr>
        <p:spPr>
          <a:xfrm flipH="1">
            <a:off x="3978578" y="4842393"/>
            <a:ext cx="1239705" cy="711220"/>
          </a:xfrm>
          <a:prstGeom prst="line">
            <a:avLst/>
          </a:prstGeom>
          <a:ln>
            <a:solidFill>
              <a:srgbClr val="0054A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a:extLst>
              <a:ext uri="{FF2B5EF4-FFF2-40B4-BE49-F238E27FC236}">
                <a16:creationId xmlns:a16="http://schemas.microsoft.com/office/drawing/2014/main" id="{6BC6846B-4BB8-7C4E-BDDC-5F67915BBD31}"/>
              </a:ext>
            </a:extLst>
          </p:cNvPr>
          <p:cNvCxnSpPr>
            <a:cxnSpLocks/>
          </p:cNvCxnSpPr>
          <p:nvPr/>
        </p:nvCxnSpPr>
        <p:spPr>
          <a:xfrm flipH="1" flipV="1">
            <a:off x="7207518" y="4135710"/>
            <a:ext cx="966408" cy="9894"/>
          </a:xfrm>
          <a:prstGeom prst="line">
            <a:avLst/>
          </a:prstGeom>
          <a:ln>
            <a:solidFill>
              <a:srgbClr val="0054A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a:extLst>
              <a:ext uri="{FF2B5EF4-FFF2-40B4-BE49-F238E27FC236}">
                <a16:creationId xmlns:a16="http://schemas.microsoft.com/office/drawing/2014/main" id="{9BE6B35A-758E-9743-956A-6119C191E51E}"/>
              </a:ext>
            </a:extLst>
          </p:cNvPr>
          <p:cNvCxnSpPr>
            <a:cxnSpLocks/>
          </p:cNvCxnSpPr>
          <p:nvPr/>
        </p:nvCxnSpPr>
        <p:spPr>
          <a:xfrm flipV="1">
            <a:off x="6945944" y="2784341"/>
            <a:ext cx="1195554" cy="664124"/>
          </a:xfrm>
          <a:prstGeom prst="line">
            <a:avLst/>
          </a:prstGeom>
          <a:ln>
            <a:solidFill>
              <a:srgbClr val="0054A7"/>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Прямая соединительная линия 138">
            <a:extLst>
              <a:ext uri="{FF2B5EF4-FFF2-40B4-BE49-F238E27FC236}">
                <a16:creationId xmlns:a16="http://schemas.microsoft.com/office/drawing/2014/main" id="{454418D3-325E-BE43-AA07-4C6AE0EDDEE6}"/>
              </a:ext>
            </a:extLst>
          </p:cNvPr>
          <p:cNvCxnSpPr>
            <a:cxnSpLocks/>
          </p:cNvCxnSpPr>
          <p:nvPr/>
        </p:nvCxnSpPr>
        <p:spPr>
          <a:xfrm>
            <a:off x="6926812" y="4860399"/>
            <a:ext cx="1239705" cy="711220"/>
          </a:xfrm>
          <a:prstGeom prst="line">
            <a:avLst/>
          </a:prstGeom>
          <a:ln>
            <a:solidFill>
              <a:srgbClr val="0054A7"/>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4F769A64-AF93-FB4C-8602-1335E1F57BD8}"/>
              </a:ext>
            </a:extLst>
          </p:cNvPr>
          <p:cNvSpPr txBox="1"/>
          <p:nvPr/>
        </p:nvSpPr>
        <p:spPr>
          <a:xfrm>
            <a:off x="978492" y="1276013"/>
            <a:ext cx="10263367" cy="584775"/>
          </a:xfrm>
          <a:prstGeom prst="rect">
            <a:avLst/>
          </a:prstGeom>
          <a:noFill/>
        </p:spPr>
        <p:txBody>
          <a:bodyPr wrap="square">
            <a:spAutoFit/>
          </a:bodyPr>
          <a:lstStyle/>
          <a:p>
            <a:pPr algn="ctr"/>
            <a:r>
              <a:rPr lang="ru-RU" sz="1600" dirty="0">
                <a:latin typeface="Times New Roman" panose="02020603050405020304" pitchFamily="18" charset="0"/>
                <a:cs typeface="Times New Roman" panose="02020603050405020304" pitchFamily="18" charset="0"/>
              </a:rPr>
              <a:t>Характеристики резервного (экстраординарного) механизма лекарственного обеспечения лиц, </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страдающих редкими (</a:t>
            </a:r>
            <a:r>
              <a:rPr lang="ru-RU" sz="1600" dirty="0" err="1">
                <a:latin typeface="Times New Roman" panose="02020603050405020304" pitchFamily="18" charset="0"/>
                <a:cs typeface="Times New Roman" panose="02020603050405020304" pitchFamily="18" charset="0"/>
              </a:rPr>
              <a:t>орфанными</a:t>
            </a:r>
            <a:r>
              <a:rPr lang="ru-RU" sz="1600" dirty="0">
                <a:latin typeface="Times New Roman" panose="02020603050405020304" pitchFamily="18" charset="0"/>
                <a:cs typeface="Times New Roman" panose="02020603050405020304" pitchFamily="18" charset="0"/>
              </a:rPr>
              <a:t>) заболеваниями (по КС РФ)</a:t>
            </a:r>
            <a:endParaRPr lang="ru-RU" sz="1600" b="1" dirty="0">
              <a:latin typeface="Times New Roman" panose="02020603050405020304" pitchFamily="18" charset="0"/>
              <a:cs typeface="Times New Roman" panose="02020603050405020304" pitchFamily="18" charset="0"/>
            </a:endParaRPr>
          </a:p>
        </p:txBody>
      </p:sp>
      <p:cxnSp>
        <p:nvCxnSpPr>
          <p:cNvPr id="20" name="Прямая соединительная линия 19">
            <a:extLst>
              <a:ext uri="{FF2B5EF4-FFF2-40B4-BE49-F238E27FC236}">
                <a16:creationId xmlns:a16="http://schemas.microsoft.com/office/drawing/2014/main" id="{71DE3D7E-0C38-6848-9B93-1797CE43008E}"/>
              </a:ext>
            </a:extLst>
          </p:cNvPr>
          <p:cNvCxnSpPr>
            <a:cxnSpLocks/>
          </p:cNvCxnSpPr>
          <p:nvPr/>
        </p:nvCxnSpPr>
        <p:spPr>
          <a:xfrm>
            <a:off x="1025808" y="1885722"/>
            <a:ext cx="10176127"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74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3A4AF-DAB7-8A06-E118-9BC8AC9EDC1F}"/>
            </a:ext>
          </a:extLst>
        </p:cNvPr>
        <p:cNvGrpSpPr/>
        <p:nvPr/>
      </p:nvGrpSpPr>
      <p:grpSpPr>
        <a:xfrm>
          <a:off x="0" y="0"/>
          <a:ext cx="0" cy="0"/>
          <a:chOff x="0" y="0"/>
          <a:chExt cx="0" cy="0"/>
        </a:xfrm>
      </p:grpSpPr>
      <p:pic>
        <p:nvPicPr>
          <p:cNvPr id="20" name="Рисунок 19" descr="Блок-схема со сплошной заливкой">
            <a:extLst>
              <a:ext uri="{FF2B5EF4-FFF2-40B4-BE49-F238E27FC236}">
                <a16:creationId xmlns:a16="http://schemas.microsoft.com/office/drawing/2014/main" id="{86DF18A5-B69C-9B5E-7086-5E0AA8D68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8015" y="1128505"/>
            <a:ext cx="636326" cy="636326"/>
          </a:xfrm>
          <a:prstGeom prst="rect">
            <a:avLst/>
          </a:prstGeom>
        </p:spPr>
      </p:pic>
      <p:sp>
        <p:nvSpPr>
          <p:cNvPr id="508" name="Номер слайда 10">
            <a:extLst>
              <a:ext uri="{FF2B5EF4-FFF2-40B4-BE49-F238E27FC236}">
                <a16:creationId xmlns:a16="http://schemas.microsoft.com/office/drawing/2014/main" id="{C775AFBD-F0C9-B9EA-D696-8C0E0AA9810F}"/>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11</a:t>
            </a:fld>
            <a:endParaRPr lang="ru-RU" sz="900" dirty="0">
              <a:solidFill>
                <a:schemeClr val="bg1">
                  <a:lumMod val="50000"/>
                </a:schemeClr>
              </a:solidFill>
              <a:latin typeface="Montserrat" pitchFamily="2" charset="0"/>
            </a:endParaRPr>
          </a:p>
        </p:txBody>
      </p:sp>
      <p:cxnSp>
        <p:nvCxnSpPr>
          <p:cNvPr id="67" name="Прямая соединительная линия 66">
            <a:extLst>
              <a:ext uri="{FF2B5EF4-FFF2-40B4-BE49-F238E27FC236}">
                <a16:creationId xmlns:a16="http://schemas.microsoft.com/office/drawing/2014/main" id="{3F4CB904-A5F8-8CB6-F541-A605DAF31B7D}"/>
              </a:ext>
            </a:extLst>
          </p:cNvPr>
          <p:cNvCxnSpPr>
            <a:cxnSpLocks/>
          </p:cNvCxnSpPr>
          <p:nvPr/>
        </p:nvCxnSpPr>
        <p:spPr>
          <a:xfrm flipH="1">
            <a:off x="2349470" y="6678152"/>
            <a:ext cx="90805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EA19D1-B1A9-C042-8337-86AE1DC2D5B7}"/>
              </a:ext>
            </a:extLst>
          </p:cNvPr>
          <p:cNvSpPr txBox="1"/>
          <p:nvPr/>
        </p:nvSpPr>
        <p:spPr>
          <a:xfrm>
            <a:off x="496782" y="3059668"/>
            <a:ext cx="11695217" cy="861774"/>
          </a:xfrm>
          <a:prstGeom prst="rect">
            <a:avLst/>
          </a:prstGeom>
          <a:noFill/>
        </p:spPr>
        <p:txBody>
          <a:bodyPr wrap="square">
            <a:spAutoFit/>
          </a:bodyPr>
          <a:lstStyle/>
          <a:p>
            <a:pPr algn="ctr"/>
            <a:r>
              <a:rPr lang="ru-RU" sz="2500" b="1" dirty="0">
                <a:solidFill>
                  <a:srgbClr val="002060"/>
                </a:solidFill>
                <a:latin typeface="Times New Roman" panose="02020603050405020304" pitchFamily="18" charset="0"/>
                <a:cs typeface="Times New Roman" panose="02020603050405020304" pitchFamily="18" charset="0"/>
              </a:rPr>
              <a:t>Предоставление межбюджетных трансфертов. Программа «Развитие здравоохранения»</a:t>
            </a:r>
          </a:p>
        </p:txBody>
      </p:sp>
      <p:cxnSp>
        <p:nvCxnSpPr>
          <p:cNvPr id="4" name="Прямая соединительная линия 3">
            <a:extLst>
              <a:ext uri="{FF2B5EF4-FFF2-40B4-BE49-F238E27FC236}">
                <a16:creationId xmlns:a16="http://schemas.microsoft.com/office/drawing/2014/main" id="{35F4D42C-67CF-5949-9847-072D75AF8ED4}"/>
              </a:ext>
            </a:extLst>
          </p:cNvPr>
          <p:cNvCxnSpPr>
            <a:cxnSpLocks/>
          </p:cNvCxnSpPr>
          <p:nvPr/>
        </p:nvCxnSpPr>
        <p:spPr>
          <a:xfrm>
            <a:off x="1074324" y="1616019"/>
            <a:ext cx="5580000" cy="0"/>
          </a:xfrm>
          <a:prstGeom prst="line">
            <a:avLst/>
          </a:prstGeom>
          <a:ln w="57150">
            <a:solidFill>
              <a:srgbClr val="0054A7"/>
            </a:solidFill>
            <a:prstDash val="lg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63E85C-AA44-BE0D-9B18-F9B6A7F1F3A4}"/>
              </a:ext>
            </a:extLst>
          </p:cNvPr>
          <p:cNvSpPr txBox="1"/>
          <p:nvPr/>
        </p:nvSpPr>
        <p:spPr>
          <a:xfrm>
            <a:off x="1074324" y="976496"/>
            <a:ext cx="5029200" cy="446276"/>
          </a:xfrm>
          <a:prstGeom prst="rect">
            <a:avLst/>
          </a:prstGeom>
          <a:noFill/>
        </p:spPr>
        <p:txBody>
          <a:bodyPr wrap="square" rtlCol="0">
            <a:spAutoFit/>
          </a:bodyPr>
          <a:lstStyle/>
          <a:p>
            <a:r>
              <a:rPr lang="ru-RU" sz="2300" b="1" dirty="0">
                <a:solidFill>
                  <a:srgbClr val="002060"/>
                </a:solidFill>
                <a:latin typeface="Times New Roman" panose="02020603050405020304" pitchFamily="18" charset="0"/>
                <a:cs typeface="Times New Roman" panose="02020603050405020304" pitchFamily="18" charset="0"/>
              </a:rPr>
              <a:t>Поиск надлежащих критериев</a:t>
            </a:r>
          </a:p>
        </p:txBody>
      </p:sp>
      <p:pic>
        <p:nvPicPr>
          <p:cNvPr id="3" name="Рисунок 2">
            <a:extLst>
              <a:ext uri="{FF2B5EF4-FFF2-40B4-BE49-F238E27FC236}">
                <a16:creationId xmlns:a16="http://schemas.microsoft.com/office/drawing/2014/main" id="{2419EE33-9E36-5115-6CF8-B4C32E1F3940}"/>
              </a:ext>
            </a:extLst>
          </p:cNvPr>
          <p:cNvPicPr>
            <a:picLocks noChangeAspect="1"/>
          </p:cNvPicPr>
          <p:nvPr/>
        </p:nvPicPr>
        <p:blipFill>
          <a:blip r:embed="rId4">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115268" y="-151611"/>
            <a:ext cx="1918112" cy="1356180"/>
          </a:xfrm>
          <a:prstGeom prst="rect">
            <a:avLst/>
          </a:prstGeom>
          <a:noFill/>
          <a:ln>
            <a:noFill/>
          </a:ln>
        </p:spPr>
      </p:pic>
    </p:spTree>
    <p:extLst>
      <p:ext uri="{BB962C8B-B14F-4D97-AF65-F5344CB8AC3E}">
        <p14:creationId xmlns:p14="http://schemas.microsoft.com/office/powerpoint/2010/main" val="289386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27CF9ED-C89F-9A47-82D4-814EB212F826}"/>
              </a:ext>
            </a:extLst>
          </p:cNvPr>
          <p:cNvSpPr txBox="1"/>
          <p:nvPr/>
        </p:nvSpPr>
        <p:spPr>
          <a:xfrm>
            <a:off x="5336499" y="165544"/>
            <a:ext cx="6671365" cy="646331"/>
          </a:xfrm>
          <a:prstGeom prst="rect">
            <a:avLst/>
          </a:prstGeom>
          <a:noFill/>
        </p:spPr>
        <p:txBody>
          <a:bodyPr wrap="square">
            <a:spAutoFit/>
          </a:bodyPr>
          <a:lstStyle/>
          <a:p>
            <a:pPr algn="r"/>
            <a:r>
              <a:rPr lang="ru-RU" b="1" dirty="0">
                <a:solidFill>
                  <a:srgbClr val="002060"/>
                </a:solidFill>
                <a:latin typeface="Times New Roman" panose="02020603050405020304" pitchFamily="18" charset="0"/>
                <a:cs typeface="Times New Roman" panose="02020603050405020304" pitchFamily="18" charset="0"/>
              </a:rPr>
              <a:t>Предоставление межбюджетных трансфертов. Редкие (</a:t>
            </a:r>
            <a:r>
              <a:rPr lang="ru-RU" b="1" dirty="0" err="1">
                <a:solidFill>
                  <a:srgbClr val="002060"/>
                </a:solidFill>
                <a:latin typeface="Times New Roman" panose="02020603050405020304" pitchFamily="18" charset="0"/>
                <a:cs typeface="Times New Roman" panose="02020603050405020304" pitchFamily="18" charset="0"/>
              </a:rPr>
              <a:t>орфанные</a:t>
            </a:r>
            <a:r>
              <a:rPr lang="ru-RU" b="1" dirty="0">
                <a:solidFill>
                  <a:srgbClr val="002060"/>
                </a:solidFill>
                <a:latin typeface="Times New Roman" panose="02020603050405020304" pitchFamily="18" charset="0"/>
                <a:cs typeface="Times New Roman" panose="02020603050405020304" pitchFamily="18" charset="0"/>
              </a:rPr>
              <a:t>)</a:t>
            </a:r>
          </a:p>
        </p:txBody>
      </p:sp>
      <p:sp>
        <p:nvSpPr>
          <p:cNvPr id="3" name="Скругленный прямоугольник 2">
            <a:extLst>
              <a:ext uri="{FF2B5EF4-FFF2-40B4-BE49-F238E27FC236}">
                <a16:creationId xmlns:a16="http://schemas.microsoft.com/office/drawing/2014/main" id="{E63880C0-4B0F-985B-1933-58C98E90242E}"/>
              </a:ext>
            </a:extLst>
          </p:cNvPr>
          <p:cNvSpPr/>
          <p:nvPr/>
        </p:nvSpPr>
        <p:spPr>
          <a:xfrm>
            <a:off x="352539" y="2426858"/>
            <a:ext cx="4041661" cy="2195941"/>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200" dirty="0">
                <a:solidFill>
                  <a:srgbClr val="002060"/>
                </a:solidFill>
                <a:latin typeface="Times New Roman" panose="02020603050405020304" pitchFamily="18" charset="0"/>
                <a:cs typeface="Times New Roman" panose="02020603050405020304" pitchFamily="18" charset="0"/>
              </a:rPr>
              <a:t>Невозможность исполнения субъектом РФ полномочий по обеспечению граждан лекарственными препаратами</a:t>
            </a:r>
          </a:p>
        </p:txBody>
      </p:sp>
      <p:sp>
        <p:nvSpPr>
          <p:cNvPr id="5" name="Двойная стрелка влево/вправо 4">
            <a:extLst>
              <a:ext uri="{FF2B5EF4-FFF2-40B4-BE49-F238E27FC236}">
                <a16:creationId xmlns:a16="http://schemas.microsoft.com/office/drawing/2014/main" id="{EDF2B5DC-9670-A1DF-EC1E-F217013DDEC9}"/>
              </a:ext>
            </a:extLst>
          </p:cNvPr>
          <p:cNvSpPr/>
          <p:nvPr/>
        </p:nvSpPr>
        <p:spPr>
          <a:xfrm>
            <a:off x="5499093" y="3282512"/>
            <a:ext cx="746252" cy="484632"/>
          </a:xfrm>
          <a:prstGeom prst="leftRightArrow">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Скругленный прямоугольник 5">
            <a:extLst>
              <a:ext uri="{FF2B5EF4-FFF2-40B4-BE49-F238E27FC236}">
                <a16:creationId xmlns:a16="http://schemas.microsoft.com/office/drawing/2014/main" id="{A63F8F6B-583B-CA00-CCA0-51CF675D425E}"/>
              </a:ext>
            </a:extLst>
          </p:cNvPr>
          <p:cNvSpPr/>
          <p:nvPr/>
        </p:nvSpPr>
        <p:spPr>
          <a:xfrm>
            <a:off x="7350239" y="2426858"/>
            <a:ext cx="4041661" cy="2195941"/>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200" dirty="0">
                <a:solidFill>
                  <a:srgbClr val="002060"/>
                </a:solidFill>
                <a:latin typeface="Times New Roman" panose="02020603050405020304" pitchFamily="18" charset="0"/>
                <a:cs typeface="Times New Roman" panose="02020603050405020304" pitchFamily="18" charset="0"/>
              </a:rPr>
              <a:t>Подтверждение – соблюдение определенных </a:t>
            </a:r>
            <a:r>
              <a:rPr lang="ru-RU" sz="2200" b="1" i="1" dirty="0">
                <a:solidFill>
                  <a:srgbClr val="002060"/>
                </a:solidFill>
                <a:latin typeface="Times New Roman" panose="02020603050405020304" pitchFamily="18" charset="0"/>
                <a:cs typeface="Times New Roman" panose="02020603050405020304" pitchFamily="18" charset="0"/>
              </a:rPr>
              <a:t>критериев</a:t>
            </a:r>
            <a:r>
              <a:rPr lang="ru-RU" sz="2200" dirty="0">
                <a:solidFill>
                  <a:srgbClr val="002060"/>
                </a:solidFill>
                <a:latin typeface="Times New Roman" panose="02020603050405020304" pitchFamily="18" charset="0"/>
                <a:cs typeface="Times New Roman" panose="02020603050405020304" pitchFamily="18" charset="0"/>
              </a:rPr>
              <a:t> и </a:t>
            </a:r>
            <a:r>
              <a:rPr lang="ru-RU" sz="2200" b="1" i="1" dirty="0">
                <a:solidFill>
                  <a:srgbClr val="002060"/>
                </a:solidFill>
                <a:latin typeface="Times New Roman" panose="02020603050405020304" pitchFamily="18" charset="0"/>
                <a:cs typeface="Times New Roman" panose="02020603050405020304" pitchFamily="18" charset="0"/>
              </a:rPr>
              <a:t>условий</a:t>
            </a:r>
            <a:r>
              <a:rPr lang="ru-RU" sz="2200" dirty="0">
                <a:solidFill>
                  <a:srgbClr val="002060"/>
                </a:solidFill>
                <a:latin typeface="Times New Roman" panose="02020603050405020304" pitchFamily="18" charset="0"/>
                <a:cs typeface="Times New Roman" panose="02020603050405020304" pitchFamily="18" charset="0"/>
              </a:rPr>
              <a:t> регионом</a:t>
            </a:r>
          </a:p>
        </p:txBody>
      </p:sp>
      <p:pic>
        <p:nvPicPr>
          <p:cNvPr id="10" name="Рисунок 9" descr="Вопросы со сплошной заливкой">
            <a:extLst>
              <a:ext uri="{FF2B5EF4-FFF2-40B4-BE49-F238E27FC236}">
                <a16:creationId xmlns:a16="http://schemas.microsoft.com/office/drawing/2014/main" id="{881EE366-644D-27F6-2B26-202C6D3DC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0600" y="4813300"/>
            <a:ext cx="914400" cy="914400"/>
          </a:xfrm>
          <a:prstGeom prst="rect">
            <a:avLst/>
          </a:prstGeom>
        </p:spPr>
      </p:pic>
      <p:sp>
        <p:nvSpPr>
          <p:cNvPr id="11" name="TextBox 10">
            <a:extLst>
              <a:ext uri="{FF2B5EF4-FFF2-40B4-BE49-F238E27FC236}">
                <a16:creationId xmlns:a16="http://schemas.microsoft.com/office/drawing/2014/main" id="{593D960D-0BF8-2D0F-22F3-BB245066E860}"/>
              </a:ext>
            </a:extLst>
          </p:cNvPr>
          <p:cNvSpPr txBox="1"/>
          <p:nvPr/>
        </p:nvSpPr>
        <p:spPr>
          <a:xfrm>
            <a:off x="8813800" y="6108700"/>
            <a:ext cx="3048000" cy="338554"/>
          </a:xfrm>
          <a:prstGeom prst="rect">
            <a:avLst/>
          </a:prstGeom>
          <a:noFill/>
        </p:spPr>
        <p:txBody>
          <a:bodyPr wrap="square" rtlCol="0">
            <a:spAutoFit/>
          </a:bodyPr>
          <a:lstStyle/>
          <a:p>
            <a:r>
              <a:rPr lang="ru-RU" sz="1600" i="1" dirty="0">
                <a:latin typeface="Times New Roman" panose="02020603050405020304" pitchFamily="18" charset="0"/>
                <a:cs typeface="Times New Roman" panose="02020603050405020304" pitchFamily="18" charset="0"/>
              </a:rPr>
              <a:t>Общественные обсуждения?</a:t>
            </a:r>
          </a:p>
        </p:txBody>
      </p:sp>
      <p:pic>
        <p:nvPicPr>
          <p:cNvPr id="4" name="Рисунок 3">
            <a:extLst>
              <a:ext uri="{FF2B5EF4-FFF2-40B4-BE49-F238E27FC236}">
                <a16:creationId xmlns:a16="http://schemas.microsoft.com/office/drawing/2014/main" id="{FE97A55C-01C0-3599-6288-BE2E8117FB11}"/>
              </a:ext>
            </a:extLst>
          </p:cNvPr>
          <p:cNvPicPr>
            <a:picLocks noChangeAspect="1"/>
          </p:cNvPicPr>
          <p:nvPr/>
        </p:nvPicPr>
        <p:blipFill>
          <a:blip r:embed="rId4">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0" y="0"/>
            <a:ext cx="2243931" cy="1586547"/>
          </a:xfrm>
          <a:prstGeom prst="rect">
            <a:avLst/>
          </a:prstGeom>
          <a:noFill/>
          <a:ln>
            <a:noFill/>
          </a:ln>
        </p:spPr>
      </p:pic>
    </p:spTree>
    <p:extLst>
      <p:ext uri="{BB962C8B-B14F-4D97-AF65-F5344CB8AC3E}">
        <p14:creationId xmlns:p14="http://schemas.microsoft.com/office/powerpoint/2010/main" val="252349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7FCF30-C505-ABC6-CAF4-66978FCD9153}"/>
              </a:ext>
            </a:extLst>
          </p:cNvPr>
          <p:cNvSpPr txBox="1"/>
          <p:nvPr/>
        </p:nvSpPr>
        <p:spPr>
          <a:xfrm>
            <a:off x="6565692" y="304529"/>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13</a:t>
            </a:fld>
            <a:endParaRPr lang="ru-RU" sz="900" dirty="0">
              <a:solidFill>
                <a:schemeClr val="bg1">
                  <a:lumMod val="50000"/>
                </a:schemeClr>
              </a:solidFill>
              <a:latin typeface="Montserrat" pitchFamily="2" charset="0"/>
            </a:endParaRPr>
          </a:p>
        </p:txBody>
      </p:sp>
      <p:sp>
        <p:nvSpPr>
          <p:cNvPr id="23" name="TextBox 22">
            <a:extLst>
              <a:ext uri="{FF2B5EF4-FFF2-40B4-BE49-F238E27FC236}">
                <a16:creationId xmlns:a16="http://schemas.microsoft.com/office/drawing/2014/main" id="{1EC3A9F8-F2A6-704D-B7D2-F2EE019D7135}"/>
              </a:ext>
            </a:extLst>
          </p:cNvPr>
          <p:cNvSpPr txBox="1"/>
          <p:nvPr/>
        </p:nvSpPr>
        <p:spPr>
          <a:xfrm>
            <a:off x="593839" y="2329872"/>
            <a:ext cx="4825383" cy="461665"/>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lvl="0" algn="ctr"/>
            <a:r>
              <a:rPr lang="ru-RU"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921828" y="2629762"/>
            <a:ext cx="0" cy="3618635"/>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804319" y="2872923"/>
            <a:ext cx="4825388" cy="523220"/>
          </a:xfrm>
          <a:prstGeom prst="rect">
            <a:avLst/>
          </a:prstGeom>
          <a:noFill/>
        </p:spPr>
        <p:txBody>
          <a:bodyPr wrap="square">
            <a:spAutoFit/>
          </a:bodyPr>
          <a:lstStyle/>
          <a:p>
            <a:pPr marL="285750" lvl="0" indent="-285750">
              <a:buFont typeface="Wingdings" pitchFamily="2" charset="2"/>
              <a:buChar char="§"/>
            </a:pPr>
            <a:r>
              <a:rPr lang="ru-RU" sz="1400" dirty="0">
                <a:latin typeface="Times New Roman" panose="02020603050405020304" pitchFamily="18" charset="0"/>
                <a:ea typeface="Batang" panose="02030600000101010101" pitchFamily="18" charset="-127"/>
                <a:cs typeface="Times New Roman" panose="02020603050405020304" pitchFamily="18" charset="0"/>
              </a:rPr>
              <a:t>Методика отработана, расчет дотаций на выравнивание бюджетной обеспеченности осуществляется ежегодно</a:t>
            </a:r>
          </a:p>
        </p:txBody>
      </p:sp>
      <p:sp>
        <p:nvSpPr>
          <p:cNvPr id="27" name="TextBox 26">
            <a:extLst>
              <a:ext uri="{FF2B5EF4-FFF2-40B4-BE49-F238E27FC236}">
                <a16:creationId xmlns:a16="http://schemas.microsoft.com/office/drawing/2014/main" id="{E39C9611-9B96-1B4F-8A97-41AE89C5884C}"/>
              </a:ext>
            </a:extLst>
          </p:cNvPr>
          <p:cNvSpPr txBox="1"/>
          <p:nvPr/>
        </p:nvSpPr>
        <p:spPr>
          <a:xfrm>
            <a:off x="6106890" y="2872923"/>
            <a:ext cx="5548595" cy="2893100"/>
          </a:xfrm>
          <a:prstGeom prst="rect">
            <a:avLst/>
          </a:prstGeom>
          <a:noFill/>
        </p:spPr>
        <p:txBody>
          <a:bodyPr wrap="square">
            <a:spAutoFit/>
          </a:bodyPr>
          <a:lstStyle/>
          <a:p>
            <a:pPr marL="285750" indent="-285750">
              <a:buFont typeface="Wingdings" pitchFamily="2" charset="2"/>
              <a:buChar char="§"/>
            </a:pPr>
            <a:r>
              <a:rPr lang="ru-RU" sz="1400" dirty="0">
                <a:latin typeface="Times New Roman" panose="02020603050405020304" pitchFamily="18" charset="0"/>
                <a:ea typeface="Batang" panose="02030600000101010101" pitchFamily="18" charset="-127"/>
                <a:cs typeface="Times New Roman" panose="02020603050405020304" pitchFamily="18" charset="0"/>
              </a:rPr>
              <a:t>Уровень расчетной бюджетной обеспеченности как до, так и после выравнивания, не имеет прямого отношения к способности субъектов Российской Федерации исполнять закрепленные за ними полномочия;</a:t>
            </a:r>
          </a:p>
          <a:p>
            <a:endParaRPr lang="ru-RU" sz="1400" dirty="0">
              <a:latin typeface="Times New Roman" panose="02020603050405020304" pitchFamily="18" charset="0"/>
              <a:ea typeface="Batang" panose="02030600000101010101" pitchFamily="18" charset="-127"/>
              <a:cs typeface="Times New Roman" panose="02020603050405020304" pitchFamily="18" charset="0"/>
            </a:endParaRPr>
          </a:p>
          <a:p>
            <a:pPr marL="285750" indent="-285750">
              <a:buFont typeface="Wingdings" pitchFamily="2" charset="2"/>
              <a:buChar char="§"/>
            </a:pPr>
            <a:r>
              <a:rPr lang="ru-RU" sz="1400" dirty="0">
                <a:latin typeface="Times New Roman" panose="02020603050405020304" pitchFamily="18" charset="0"/>
                <a:ea typeface="Batang" panose="02030600000101010101" pitchFamily="18" charset="-127"/>
                <a:cs typeface="Times New Roman" panose="02020603050405020304" pitchFamily="18" charset="0"/>
              </a:rPr>
              <a:t>Цель дотаций на выравнивание – приближение расчетной бюджетной обеспеченности наименее обеспеченных регионов к </a:t>
            </a:r>
            <a:r>
              <a:rPr lang="ru-RU" sz="1400" i="1" dirty="0">
                <a:latin typeface="Times New Roman" panose="02020603050405020304" pitchFamily="18" charset="0"/>
                <a:ea typeface="Batang" panose="02030600000101010101" pitchFamily="18" charset="-127"/>
                <a:cs typeface="Times New Roman" panose="02020603050405020304" pitchFamily="18" charset="0"/>
              </a:rPr>
              <a:t>среднему уровню по стране</a:t>
            </a:r>
            <a:r>
              <a:rPr lang="ru-RU" sz="1400" dirty="0">
                <a:latin typeface="Times New Roman" panose="02020603050405020304" pitchFamily="18" charset="0"/>
                <a:ea typeface="Batang" panose="02030600000101010101" pitchFamily="18" charset="-127"/>
                <a:cs typeface="Times New Roman" panose="02020603050405020304" pitchFamily="18" charset="0"/>
              </a:rPr>
              <a:t>;</a:t>
            </a:r>
          </a:p>
          <a:p>
            <a:pPr marL="285750" indent="-285750">
              <a:buFont typeface="Wingdings" pitchFamily="2" charset="2"/>
              <a:buChar char="§"/>
            </a:pPr>
            <a:r>
              <a:rPr lang="ru-RU" sz="1400" dirty="0">
                <a:latin typeface="Times New Roman" panose="02020603050405020304" pitchFamily="18" charset="0"/>
                <a:ea typeface="Batang" panose="02030600000101010101" pitchFamily="18" charset="-127"/>
                <a:cs typeface="Times New Roman" panose="02020603050405020304" pitchFamily="18" charset="0"/>
              </a:rPr>
              <a:t>Цель трансферта на </a:t>
            </a:r>
            <a:r>
              <a:rPr lang="ru-RU" sz="1400" dirty="0" err="1">
                <a:latin typeface="Times New Roman" panose="02020603050405020304" pitchFamily="18" charset="0"/>
                <a:ea typeface="Batang" panose="02030600000101010101" pitchFamily="18" charset="-127"/>
                <a:cs typeface="Times New Roman" panose="02020603050405020304" pitchFamily="18" charset="0"/>
              </a:rPr>
              <a:t>софинансирование</a:t>
            </a:r>
            <a:r>
              <a:rPr lang="ru-RU" sz="1400" dirty="0">
                <a:latin typeface="Times New Roman" panose="02020603050405020304" pitchFamily="18" charset="0"/>
                <a:ea typeface="Batang" panose="02030600000101010101" pitchFamily="18" charset="-127"/>
                <a:cs typeface="Times New Roman" panose="02020603050405020304" pitchFamily="18" charset="0"/>
              </a:rPr>
              <a:t> полномочий по обеспечению граждан </a:t>
            </a:r>
            <a:r>
              <a:rPr lang="ru-RU" sz="1400" dirty="0" err="1">
                <a:latin typeface="Times New Roman" panose="02020603050405020304" pitchFamily="18" charset="0"/>
                <a:ea typeface="Batang" panose="02030600000101010101" pitchFamily="18" charset="-127"/>
                <a:cs typeface="Times New Roman" panose="02020603050405020304" pitchFamily="18" charset="0"/>
              </a:rPr>
              <a:t>орфанными</a:t>
            </a:r>
            <a:r>
              <a:rPr lang="ru-RU" sz="1400" dirty="0">
                <a:latin typeface="Times New Roman" panose="02020603050405020304" pitchFamily="18" charset="0"/>
                <a:ea typeface="Batang" panose="02030600000101010101" pitchFamily="18" charset="-127"/>
                <a:cs typeface="Times New Roman" panose="02020603050405020304" pitchFamily="18" charset="0"/>
              </a:rPr>
              <a:t> препаратами – обеспечить безусловное исполнение данного расходного обязательства;</a:t>
            </a:r>
          </a:p>
          <a:p>
            <a:endParaRPr lang="ru-RU" sz="1400" dirty="0">
              <a:latin typeface="Times New Roman" panose="02020603050405020304" pitchFamily="18" charset="0"/>
              <a:ea typeface="Batang" panose="02030600000101010101" pitchFamily="18" charset="-127"/>
              <a:cs typeface="Times New Roman" panose="02020603050405020304" pitchFamily="18" charset="0"/>
            </a:endParaRPr>
          </a:p>
          <a:p>
            <a:pPr marL="285750" indent="-285750">
              <a:buFont typeface="Wingdings" pitchFamily="2" charset="2"/>
              <a:buChar char="§"/>
            </a:pPr>
            <a:r>
              <a:rPr lang="ru-RU" sz="1400" b="1" dirty="0">
                <a:latin typeface="Times New Roman" panose="02020603050405020304" pitchFamily="18" charset="0"/>
                <a:ea typeface="Batang" panose="02030600000101010101" pitchFamily="18" charset="-127"/>
                <a:cs typeface="Times New Roman" panose="02020603050405020304" pitchFamily="18" charset="0"/>
              </a:rPr>
              <a:t>Не соответствует правовым позициям КС</a:t>
            </a:r>
          </a:p>
        </p:txBody>
      </p:sp>
      <p:sp>
        <p:nvSpPr>
          <p:cNvPr id="29" name="TextBox 28">
            <a:extLst>
              <a:ext uri="{FF2B5EF4-FFF2-40B4-BE49-F238E27FC236}">
                <a16:creationId xmlns:a16="http://schemas.microsoft.com/office/drawing/2014/main" id="{C743CBC3-75FA-0244-ACA2-6F697C4BABE7}"/>
              </a:ext>
            </a:extLst>
          </p:cNvPr>
          <p:cNvSpPr txBox="1"/>
          <p:nvPr/>
        </p:nvSpPr>
        <p:spPr>
          <a:xfrm>
            <a:off x="6184495" y="2275006"/>
            <a:ext cx="4825383" cy="461665"/>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lvl="0" algn="ctr"/>
            <a:r>
              <a:rPr lang="en-US"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20" y="1201068"/>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54337" y="1103681"/>
            <a:ext cx="5305792" cy="1077218"/>
          </a:xfrm>
          <a:prstGeom prst="rect">
            <a:avLst/>
          </a:prstGeom>
          <a:noFill/>
        </p:spPr>
        <p:txBody>
          <a:bodyPr wrap="square">
            <a:spAutoFit/>
          </a:bodyPr>
          <a:lstStyle/>
          <a:p>
            <a:r>
              <a:rPr lang="ru-RU" sz="1600" b="1" dirty="0">
                <a:solidFill>
                  <a:srgbClr val="002060"/>
                </a:solidFill>
                <a:latin typeface="Times New Roman" panose="02020603050405020304" pitchFamily="18" charset="0"/>
                <a:cs typeface="Times New Roman" panose="02020603050405020304" pitchFamily="18" charset="0"/>
              </a:rPr>
              <a:t>Критерий расчетной бюджетной обеспеченности (0,65) </a:t>
            </a:r>
            <a:br>
              <a:rPr lang="ru-RU" sz="1600" b="1" dirty="0">
                <a:solidFill>
                  <a:srgbClr val="002060"/>
                </a:solidFill>
                <a:latin typeface="Times New Roman" panose="02020603050405020304" pitchFamily="18" charset="0"/>
                <a:cs typeface="Times New Roman" panose="02020603050405020304" pitchFamily="18" charset="0"/>
              </a:rPr>
            </a:br>
            <a:r>
              <a:rPr lang="ru-RU" sz="1600" b="1" dirty="0">
                <a:solidFill>
                  <a:srgbClr val="002060"/>
                </a:solidFill>
                <a:latin typeface="Times New Roman" panose="02020603050405020304" pitchFamily="18" charset="0"/>
                <a:cs typeface="Times New Roman" panose="02020603050405020304" pitchFamily="18" charset="0"/>
              </a:rPr>
              <a:t>(в пояснительной записке) </a:t>
            </a:r>
          </a:p>
          <a:p>
            <a:endParaRPr lang="ru-RU" sz="1600" b="1" dirty="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stCxn id="31" idx="3"/>
          </p:cNvCxnSpPr>
          <p:nvPr/>
        </p:nvCxnSpPr>
        <p:spPr>
          <a:xfrm flipV="1">
            <a:off x="6227854" y="1536950"/>
            <a:ext cx="2163241" cy="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8465477" y="1201068"/>
            <a:ext cx="2456119" cy="642376"/>
          </a:xfrm>
          <a:prstGeom prst="roundRect">
            <a:avLst>
              <a:gd name="adj" fmla="val 15578"/>
            </a:avLst>
          </a:prstGeom>
          <a:solidFill>
            <a:srgbClr val="E3E3E1"/>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Не применим</a:t>
            </a:r>
          </a:p>
        </p:txBody>
      </p:sp>
      <p:sp>
        <p:nvSpPr>
          <p:cNvPr id="19" name="TextBox 18">
            <a:extLst>
              <a:ext uri="{FF2B5EF4-FFF2-40B4-BE49-F238E27FC236}">
                <a16:creationId xmlns:a16="http://schemas.microsoft.com/office/drawing/2014/main" id="{15477DCF-B7BF-784B-9231-72551400D791}"/>
              </a:ext>
            </a:extLst>
          </p:cNvPr>
          <p:cNvSpPr txBox="1"/>
          <p:nvPr/>
        </p:nvSpPr>
        <p:spPr>
          <a:xfrm>
            <a:off x="1110345" y="1873122"/>
            <a:ext cx="5117509"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sp>
        <p:nvSpPr>
          <p:cNvPr id="4" name="TextBox 3">
            <a:extLst>
              <a:ext uri="{FF2B5EF4-FFF2-40B4-BE49-F238E27FC236}">
                <a16:creationId xmlns:a16="http://schemas.microsoft.com/office/drawing/2014/main" id="{3EC8CFBE-1835-F57E-12F1-2D20C33CBB79}"/>
              </a:ext>
            </a:extLst>
          </p:cNvPr>
          <p:cNvSpPr txBox="1"/>
          <p:nvPr/>
        </p:nvSpPr>
        <p:spPr>
          <a:xfrm>
            <a:off x="170252" y="6105358"/>
            <a:ext cx="5305792" cy="1077218"/>
          </a:xfrm>
          <a:prstGeom prst="rect">
            <a:avLst/>
          </a:prstGeom>
          <a:noFill/>
        </p:spPr>
        <p:txBody>
          <a:bodyPr wrap="square">
            <a:spAutoFit/>
          </a:bodyPr>
          <a:lstStyle/>
          <a:p>
            <a:r>
              <a:rPr lang="ru-RU" sz="1600" i="1" dirty="0">
                <a:latin typeface="Times New Roman" panose="02020603050405020304" pitchFamily="18" charset="0"/>
                <a:cs typeface="Times New Roman" panose="02020603050405020304" pitchFamily="18" charset="0"/>
              </a:rPr>
              <a:t>«</a:t>
            </a:r>
            <a:r>
              <a:rPr lang="ru-RU" sz="1600" i="1" dirty="0" err="1">
                <a:latin typeface="Times New Roman" panose="02020603050405020304" pitchFamily="18" charset="0"/>
                <a:cs typeface="Times New Roman" panose="02020603050405020304" pitchFamily="18" charset="0"/>
              </a:rPr>
              <a:t>Непревышение</a:t>
            </a:r>
            <a:r>
              <a:rPr lang="ru-RU" sz="1600" i="1" dirty="0">
                <a:latin typeface="Times New Roman" panose="02020603050405020304" pitchFamily="18" charset="0"/>
                <a:cs typeface="Times New Roman" panose="02020603050405020304" pitchFamily="18" charset="0"/>
              </a:rPr>
              <a:t> значения уровня расчетной бюджетной обеспеченности до выравнивания, равного 0.65»</a:t>
            </a:r>
          </a:p>
          <a:p>
            <a:endParaRPr lang="ru-RU" sz="1600" b="1" dirty="0">
              <a:latin typeface="Times New Roman" panose="02020603050405020304" pitchFamily="18" charset="0"/>
              <a:cs typeface="Times New Roman" panose="02020603050405020304" pitchFamily="18" charset="0"/>
            </a:endParaRPr>
          </a:p>
          <a:p>
            <a:endParaRPr lang="ru-RU" sz="1600" b="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C714BAF-81AE-18BD-5D59-2270030EA572}"/>
              </a:ext>
            </a:extLst>
          </p:cNvPr>
          <p:cNvPicPr>
            <a:picLocks noChangeAspect="1"/>
          </p:cNvPicPr>
          <p:nvPr/>
        </p:nvPicPr>
        <p:blipFill>
          <a:blip r:embed="rId2">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229680" y="0"/>
            <a:ext cx="1761329" cy="1245329"/>
          </a:xfrm>
          <a:prstGeom prst="rect">
            <a:avLst/>
          </a:prstGeom>
          <a:noFill/>
          <a:ln>
            <a:noFill/>
          </a:ln>
        </p:spPr>
      </p:pic>
      <p:pic>
        <p:nvPicPr>
          <p:cNvPr id="7" name="Рисунок 6" descr="Вопросы со сплошной заливкой">
            <a:extLst>
              <a:ext uri="{FF2B5EF4-FFF2-40B4-BE49-F238E27FC236}">
                <a16:creationId xmlns:a16="http://schemas.microsoft.com/office/drawing/2014/main" id="{F2E26C40-F2E0-A220-E51E-C4FC16635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865" y="5500752"/>
            <a:ext cx="495300" cy="495300"/>
          </a:xfrm>
          <a:prstGeom prst="rect">
            <a:avLst/>
          </a:prstGeom>
        </p:spPr>
      </p:pic>
    </p:spTree>
    <p:extLst>
      <p:ext uri="{BB962C8B-B14F-4D97-AF65-F5344CB8AC3E}">
        <p14:creationId xmlns:p14="http://schemas.microsoft.com/office/powerpoint/2010/main" val="352136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17" name="Скругленный прямоугольник 16">
            <a:extLst>
              <a:ext uri="{FF2B5EF4-FFF2-40B4-BE49-F238E27FC236}">
                <a16:creationId xmlns:a16="http://schemas.microsoft.com/office/drawing/2014/main" id="{C9C5D2E8-4F5D-324D-8465-2B98FED014B4}"/>
              </a:ext>
            </a:extLst>
          </p:cNvPr>
          <p:cNvSpPr/>
          <p:nvPr/>
        </p:nvSpPr>
        <p:spPr>
          <a:xfrm>
            <a:off x="783770" y="2342692"/>
            <a:ext cx="10624455" cy="3174159"/>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dirty="0">
                <a:latin typeface="Times New Roman" panose="02020603050405020304" pitchFamily="18" charset="0"/>
                <a:cs typeface="Times New Roman" panose="02020603050405020304" pitchFamily="18" charset="0"/>
              </a:rPr>
              <a:t>1</a:t>
            </a:r>
            <a:r>
              <a:rPr lang="ru-RU" sz="2000" dirty="0">
                <a:solidFill>
                  <a:schemeClr val="tx1"/>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Республика Адыгея (Адыгея) 2. Республика Алтай 3. Республика Бурятия 4. Республика Дагестан 5. Республика Ингушетия 6. Кабардино-Балкарская Республика 7. Республика Калмыкия 8. Карачаево-Черкесская Республика 9. Республика Крым 10. Республика Марий Эл 11. Республика Мордовия 12. Республика Саха (Якутия) 13. Республика Северная Осетия - Алания 14. Республика Тыва 15. Чеченская Республика 16. Чувашская Республика - Чувашия 17. Алтайский край 18. Забайкальский край 19. Камчатский край 20. Ставропольский край 21. Брянская область 22. Ивановская область 23. Кировская область 24. Костромская область 25. Курганская область 26. Орловская область 27. Пензенская область 28. Псковская область 29. Тамбовская область 30. Еврейская автономная область 31. Чукотский автономный округ</a:t>
            </a:r>
          </a:p>
        </p:txBody>
      </p:sp>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14</a:t>
            </a:fld>
            <a:endParaRPr lang="ru-RU" sz="900" dirty="0">
              <a:solidFill>
                <a:schemeClr val="bg1">
                  <a:lumMod val="50000"/>
                </a:schemeClr>
              </a:solidFill>
              <a:latin typeface="Montserrat" pitchFamily="2"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flipH="1">
            <a:off x="783770" y="2629762"/>
            <a:ext cx="2" cy="2887089"/>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20" y="1201068"/>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84871" y="1230056"/>
            <a:ext cx="5305792" cy="584775"/>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Критерий расчетной бюджетной обеспеченности (0,65)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 пояснительной записке) </a:t>
            </a: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15477DCF-B7BF-784B-9231-72551400D791}"/>
              </a:ext>
            </a:extLst>
          </p:cNvPr>
          <p:cNvSpPr txBox="1"/>
          <p:nvPr/>
        </p:nvSpPr>
        <p:spPr>
          <a:xfrm>
            <a:off x="1110345" y="1873122"/>
            <a:ext cx="5117509"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sp>
        <p:nvSpPr>
          <p:cNvPr id="5" name="TextBox 4">
            <a:extLst>
              <a:ext uri="{FF2B5EF4-FFF2-40B4-BE49-F238E27FC236}">
                <a16:creationId xmlns:a16="http://schemas.microsoft.com/office/drawing/2014/main" id="{7A59EA17-4BE3-79F4-6669-C41AA83D45FF}"/>
              </a:ext>
            </a:extLst>
          </p:cNvPr>
          <p:cNvSpPr txBox="1"/>
          <p:nvPr/>
        </p:nvSpPr>
        <p:spPr>
          <a:xfrm>
            <a:off x="6553200" y="5965714"/>
            <a:ext cx="5362450" cy="646331"/>
          </a:xfrm>
          <a:prstGeom prst="rect">
            <a:avLst/>
          </a:prstGeom>
          <a:noFill/>
        </p:spPr>
        <p:txBody>
          <a:bodyPr wrap="square">
            <a:spAutoFit/>
          </a:bodyPr>
          <a:lstStyle/>
          <a:p>
            <a:r>
              <a:rPr lang="ru-RU" i="1" dirty="0">
                <a:solidFill>
                  <a:srgbClr val="002060"/>
                </a:solidFill>
                <a:latin typeface="Times New Roman" panose="02020603050405020304" pitchFamily="18" charset="0"/>
                <a:cs typeface="Times New Roman" panose="02020603050405020304" pitchFamily="18" charset="0"/>
              </a:rPr>
              <a:t>Письмо Минфина России от 06.02.2025 </a:t>
            </a:r>
            <a:r>
              <a:rPr lang="en" i="1" dirty="0">
                <a:solidFill>
                  <a:srgbClr val="002060"/>
                </a:solidFill>
                <a:latin typeface="Times New Roman" panose="02020603050405020304" pitchFamily="18" charset="0"/>
                <a:cs typeface="Times New Roman" panose="02020603050405020304" pitchFamily="18" charset="0"/>
              </a:rPr>
              <a:t>N 06-09-08/10584</a:t>
            </a:r>
            <a:r>
              <a:rPr lang="ru-RU" i="1" dirty="0">
                <a:solidFill>
                  <a:srgbClr val="002060"/>
                </a:solidFill>
                <a:latin typeface="Times New Roman" panose="02020603050405020304" pitchFamily="18" charset="0"/>
                <a:cs typeface="Times New Roman" panose="02020603050405020304" pitchFamily="18" charset="0"/>
              </a:rPr>
              <a:t> о перечне таких субъектов</a:t>
            </a:r>
          </a:p>
        </p:txBody>
      </p:sp>
      <p:pic>
        <p:nvPicPr>
          <p:cNvPr id="4" name="Рисунок 3">
            <a:extLst>
              <a:ext uri="{FF2B5EF4-FFF2-40B4-BE49-F238E27FC236}">
                <a16:creationId xmlns:a16="http://schemas.microsoft.com/office/drawing/2014/main" id="{FD26B06F-74FC-7340-21FD-BC12175D743D}"/>
              </a:ext>
            </a:extLst>
          </p:cNvPr>
          <p:cNvPicPr>
            <a:picLocks noChangeAspect="1"/>
          </p:cNvPicPr>
          <p:nvPr/>
        </p:nvPicPr>
        <p:blipFill>
          <a:blip r:embed="rId2">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229680" y="0"/>
            <a:ext cx="1761329" cy="1245329"/>
          </a:xfrm>
          <a:prstGeom prst="rect">
            <a:avLst/>
          </a:prstGeom>
          <a:noFill/>
          <a:ln>
            <a:noFill/>
          </a:ln>
        </p:spPr>
      </p:pic>
      <p:sp>
        <p:nvSpPr>
          <p:cNvPr id="6" name="TextBox 5">
            <a:extLst>
              <a:ext uri="{FF2B5EF4-FFF2-40B4-BE49-F238E27FC236}">
                <a16:creationId xmlns:a16="http://schemas.microsoft.com/office/drawing/2014/main" id="{99F49FD8-C25D-85C3-A1E5-018B1AE48918}"/>
              </a:ext>
            </a:extLst>
          </p:cNvPr>
          <p:cNvSpPr txBox="1"/>
          <p:nvPr/>
        </p:nvSpPr>
        <p:spPr>
          <a:xfrm>
            <a:off x="6536111" y="245955"/>
            <a:ext cx="5396628"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332636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17" name="Скругленный прямоугольник 16">
            <a:extLst>
              <a:ext uri="{FF2B5EF4-FFF2-40B4-BE49-F238E27FC236}">
                <a16:creationId xmlns:a16="http://schemas.microsoft.com/office/drawing/2014/main" id="{C9C5D2E8-4F5D-324D-8465-2B98FED014B4}"/>
              </a:ext>
            </a:extLst>
          </p:cNvPr>
          <p:cNvSpPr/>
          <p:nvPr/>
        </p:nvSpPr>
        <p:spPr>
          <a:xfrm>
            <a:off x="783770" y="2629762"/>
            <a:ext cx="10624460" cy="392333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15</a:t>
            </a:fld>
            <a:endParaRPr lang="ru-RU" sz="900" dirty="0">
              <a:solidFill>
                <a:schemeClr val="bg1">
                  <a:lumMod val="50000"/>
                </a:schemeClr>
              </a:solidFill>
              <a:latin typeface="Montserrat" pitchFamily="2"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flipH="1">
            <a:off x="783770" y="2629762"/>
            <a:ext cx="2" cy="2887089"/>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E39C9611-9B96-1B4F-8A97-41AE89C5884C}"/>
              </a:ext>
            </a:extLst>
          </p:cNvPr>
          <p:cNvSpPr txBox="1"/>
          <p:nvPr/>
        </p:nvSpPr>
        <p:spPr>
          <a:xfrm>
            <a:off x="884871" y="2655279"/>
            <a:ext cx="9914712" cy="3862596"/>
          </a:xfrm>
          <a:prstGeom prst="rect">
            <a:avLst/>
          </a:prstGeom>
          <a:noFill/>
        </p:spPr>
        <p:txBody>
          <a:bodyPr wrap="square">
            <a:spAutoFit/>
          </a:bodyPr>
          <a:lstStyle/>
          <a:p>
            <a:pPr marL="285750" indent="-285750">
              <a:spcBef>
                <a:spcPts val="600"/>
              </a:spcBef>
              <a:spcAft>
                <a:spcPts val="600"/>
              </a:spcAft>
              <a:buFont typeface="Wingdings" pitchFamily="2" charset="2"/>
              <a:buChar char="§"/>
            </a:pPr>
            <a:r>
              <a:rPr lang="ru-RU" sz="16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С содержательной точки зрения критерий не соответствует правовым позициям КС:</a:t>
            </a:r>
          </a:p>
          <a:p>
            <a:r>
              <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механизм предоставления дотаций компенсирует объективное неравенство между регионами, но только в определенной части (п.6);</a:t>
            </a:r>
          </a:p>
          <a:p>
            <a:r>
              <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механизм должен обеспечивать соблюдение принципа равенства прав и свобод независимо от места жительства (п.5); </a:t>
            </a:r>
          </a:p>
          <a:p>
            <a:r>
              <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механизм должен строиться на условиях взаимного участия Российской Федерации и регионов в лекарственном обеспечении (п.5).; </a:t>
            </a:r>
          </a:p>
          <a:p>
            <a:r>
              <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механизм должен учитывать, что распределение с учетом соответствующих организационных и медицинских факторов (п. 5). </a:t>
            </a:r>
            <a:r>
              <a:rPr lang="ru-RU" sz="16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НЕ только финансовых</a:t>
            </a:r>
          </a:p>
          <a:p>
            <a:endParaRPr lang="ru-RU" sz="16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r>
              <a:rPr lang="ru-RU" sz="16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Целью введения критерия – минимизация расходов из федерального бюджета, что проворчит прямо обозначенной в Постановлении КС РФ № 41-П цели резервного механизма: обеспечение лекарственными средствами нуждающихся в них лиц, в ситуации, когда становится очевидным, что соответствующая обязанность органами государственной власти субъекта Российской Федерации не может быть надлежаще исполнена (п. 7.3)</a:t>
            </a: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20" y="1201068"/>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84871" y="1230056"/>
            <a:ext cx="5305792" cy="584775"/>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Критерий расчетной бюджетной обеспеченности (0,65) </a:t>
            </a:r>
            <a:br>
              <a:rPr lang="ru-RU" sz="1600" b="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 пояснительной записке) </a:t>
            </a: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stCxn id="31" idx="3"/>
          </p:cNvCxnSpPr>
          <p:nvPr/>
        </p:nvCxnSpPr>
        <p:spPr>
          <a:xfrm flipV="1">
            <a:off x="6227854" y="1536950"/>
            <a:ext cx="2163241" cy="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8465477" y="1201068"/>
            <a:ext cx="2456119" cy="642376"/>
          </a:xfrm>
          <a:prstGeom prst="roundRect">
            <a:avLst>
              <a:gd name="adj" fmla="val 15578"/>
            </a:avLst>
          </a:prstGeom>
          <a:solidFill>
            <a:srgbClr val="EBEBEB"/>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Не применим</a:t>
            </a:r>
          </a:p>
        </p:txBody>
      </p:sp>
      <p:sp>
        <p:nvSpPr>
          <p:cNvPr id="19" name="TextBox 18">
            <a:extLst>
              <a:ext uri="{FF2B5EF4-FFF2-40B4-BE49-F238E27FC236}">
                <a16:creationId xmlns:a16="http://schemas.microsoft.com/office/drawing/2014/main" id="{15477DCF-B7BF-784B-9231-72551400D791}"/>
              </a:ext>
            </a:extLst>
          </p:cNvPr>
          <p:cNvSpPr txBox="1"/>
          <p:nvPr/>
        </p:nvSpPr>
        <p:spPr>
          <a:xfrm>
            <a:off x="1110345" y="1873122"/>
            <a:ext cx="5117509"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pic>
        <p:nvPicPr>
          <p:cNvPr id="4" name="Рисунок 3">
            <a:extLst>
              <a:ext uri="{FF2B5EF4-FFF2-40B4-BE49-F238E27FC236}">
                <a16:creationId xmlns:a16="http://schemas.microsoft.com/office/drawing/2014/main" id="{BECFA341-0688-7E09-4E8D-E6D0B8144CCB}"/>
              </a:ext>
            </a:extLst>
          </p:cNvPr>
          <p:cNvPicPr>
            <a:picLocks noChangeAspect="1"/>
          </p:cNvPicPr>
          <p:nvPr/>
        </p:nvPicPr>
        <p:blipFill>
          <a:blip r:embed="rId2">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229680" y="0"/>
            <a:ext cx="1761329" cy="1245329"/>
          </a:xfrm>
          <a:prstGeom prst="rect">
            <a:avLst/>
          </a:prstGeom>
          <a:noFill/>
          <a:ln>
            <a:noFill/>
          </a:ln>
        </p:spPr>
      </p:pic>
      <p:sp>
        <p:nvSpPr>
          <p:cNvPr id="5" name="TextBox 4">
            <a:extLst>
              <a:ext uri="{FF2B5EF4-FFF2-40B4-BE49-F238E27FC236}">
                <a16:creationId xmlns:a16="http://schemas.microsoft.com/office/drawing/2014/main" id="{02B44EB4-B15B-06E7-D36C-509E86045886}"/>
              </a:ext>
            </a:extLst>
          </p:cNvPr>
          <p:cNvSpPr txBox="1"/>
          <p:nvPr/>
        </p:nvSpPr>
        <p:spPr>
          <a:xfrm>
            <a:off x="6565692" y="304529"/>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150004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17" name="Скругленный прямоугольник 16">
            <a:extLst>
              <a:ext uri="{FF2B5EF4-FFF2-40B4-BE49-F238E27FC236}">
                <a16:creationId xmlns:a16="http://schemas.microsoft.com/office/drawing/2014/main" id="{C9C5D2E8-4F5D-324D-8465-2B98FED014B4}"/>
              </a:ext>
            </a:extLst>
          </p:cNvPr>
          <p:cNvSpPr/>
          <p:nvPr/>
        </p:nvSpPr>
        <p:spPr>
          <a:xfrm>
            <a:off x="783770" y="2629762"/>
            <a:ext cx="10624460" cy="392333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16</a:t>
            </a:fld>
            <a:endParaRPr lang="ru-RU" sz="900" dirty="0">
              <a:solidFill>
                <a:schemeClr val="bg1">
                  <a:lumMod val="50000"/>
                </a:schemeClr>
              </a:solidFill>
              <a:latin typeface="Montserrat" pitchFamily="2"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flipH="1">
            <a:off x="783770" y="2629762"/>
            <a:ext cx="2" cy="2887089"/>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E39C9611-9B96-1B4F-8A97-41AE89C5884C}"/>
              </a:ext>
            </a:extLst>
          </p:cNvPr>
          <p:cNvSpPr txBox="1"/>
          <p:nvPr/>
        </p:nvSpPr>
        <p:spPr>
          <a:xfrm>
            <a:off x="884871" y="2655279"/>
            <a:ext cx="9914712" cy="3770263"/>
          </a:xfrm>
          <a:prstGeom prst="rect">
            <a:avLst/>
          </a:prstGeom>
          <a:noFill/>
        </p:spPr>
        <p:txBody>
          <a:bodyPr wrap="square">
            <a:spAutoFit/>
          </a:bodyPr>
          <a:lstStyle/>
          <a:p>
            <a:pPr marL="285750" indent="-285750">
              <a:spcBef>
                <a:spcPts val="600"/>
              </a:spcBef>
              <a:spcAft>
                <a:spcPts val="600"/>
              </a:spcAft>
              <a:buFont typeface="Wingdings" pitchFamily="2" charset="2"/>
              <a:buChar char="§"/>
            </a:pPr>
            <a:r>
              <a:rPr lang="ru-RU" sz="16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С содержательной точки зрения критерий соответствует правовым позициям КС:</a:t>
            </a:r>
          </a:p>
          <a:p>
            <a:pPr>
              <a:spcBef>
                <a:spcPts val="600"/>
              </a:spcBef>
              <a:spcAft>
                <a:spcPts val="600"/>
              </a:spcAft>
            </a:pPr>
            <a:endParaRPr lang="ru-RU" sz="16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r>
              <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механизм должен строиться на условиях взаимного участия Российской Федерации и регионов в лекарственном обеспечении (п.5).; </a:t>
            </a:r>
          </a:p>
          <a:p>
            <a:endPar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endPar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r>
              <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механизм должен учитывать, что распределение с учетом соответствующих организационных и медицинских факторов (п. 5);</a:t>
            </a:r>
          </a:p>
          <a:p>
            <a:endPar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endPar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r>
              <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учет особенностей конкретных регионов, разумная дифференциацию на основе требований справедливости и неформального равенства. </a:t>
            </a:r>
          </a:p>
          <a:p>
            <a:endParaRPr lang="ru-RU" sz="16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endParaRPr lang="ru-RU" sz="16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20" y="1201068"/>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47680" y="1044841"/>
            <a:ext cx="5305792" cy="830997"/>
          </a:xfrm>
          <a:prstGeom prst="rect">
            <a:avLst/>
          </a:prstGeom>
          <a:noFill/>
        </p:spPr>
        <p:txBody>
          <a:bodyPr wrap="square">
            <a:spAutoFit/>
          </a:bodyPr>
          <a:lstStyle/>
          <a:p>
            <a:r>
              <a:rPr lang="ru-RU" sz="1600" b="1" dirty="0">
                <a:latin typeface="Times New Roman" panose="02020603050405020304" pitchFamily="18" charset="0"/>
                <a:cs typeface="Times New Roman" panose="02020603050405020304" pitchFamily="18" charset="0"/>
              </a:rPr>
              <a:t>Критерий увеличения расходов субъектов на лекарственное обеспечение пациентов с редкими заболеваниями </a:t>
            </a:r>
            <a:r>
              <a:rPr lang="en-US" sz="1600" b="1" dirty="0">
                <a:latin typeface="Times New Roman" panose="02020603050405020304" pitchFamily="18" charset="0"/>
                <a:cs typeface="Times New Roman" panose="02020603050405020304" pitchFamily="18" charset="0"/>
              </a:rPr>
              <a:t>+10</a:t>
            </a:r>
            <a:r>
              <a:rPr lang="ru-RU" sz="1600" b="1" dirty="0">
                <a:latin typeface="Times New Roman" panose="02020603050405020304" pitchFamily="18" charset="0"/>
                <a:cs typeface="Times New Roman" panose="02020603050405020304" pitchFamily="18" charset="0"/>
              </a:rPr>
              <a:t>%</a:t>
            </a: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stCxn id="31" idx="3"/>
          </p:cNvCxnSpPr>
          <p:nvPr/>
        </p:nvCxnSpPr>
        <p:spPr>
          <a:xfrm flipV="1">
            <a:off x="6227854" y="1536950"/>
            <a:ext cx="2163241" cy="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8465477" y="1255777"/>
            <a:ext cx="2456119" cy="642376"/>
          </a:xfrm>
          <a:prstGeom prst="roundRect">
            <a:avLst>
              <a:gd name="adj" fmla="val 15578"/>
            </a:avLst>
          </a:prstGeom>
          <a:solidFill>
            <a:srgbClr val="EBEBEB"/>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Применим</a:t>
            </a:r>
          </a:p>
        </p:txBody>
      </p:sp>
      <p:sp>
        <p:nvSpPr>
          <p:cNvPr id="19" name="TextBox 18">
            <a:extLst>
              <a:ext uri="{FF2B5EF4-FFF2-40B4-BE49-F238E27FC236}">
                <a16:creationId xmlns:a16="http://schemas.microsoft.com/office/drawing/2014/main" id="{15477DCF-B7BF-784B-9231-72551400D791}"/>
              </a:ext>
            </a:extLst>
          </p:cNvPr>
          <p:cNvSpPr txBox="1"/>
          <p:nvPr/>
        </p:nvSpPr>
        <p:spPr>
          <a:xfrm>
            <a:off x="783771" y="1873122"/>
            <a:ext cx="5444084"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ru-RU" sz="1400" b="1" i="1" kern="0" dirty="0">
                <a:solidFill>
                  <a:schemeClr val="bg2">
                    <a:lumMod val="50000"/>
                  </a:schemeClr>
                </a:solidFill>
                <a:latin typeface="Times New Roman" panose="02020603050405020304" pitchFamily="18" charset="0"/>
                <a:cs typeface="Times New Roman" panose="02020603050405020304" pitchFamily="18" charset="0"/>
                <a:sym typeface="Arial"/>
              </a:rPr>
              <a:t>н</a:t>
            </a: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е новый критерий для программы развития здравоохранения</a:t>
            </a:r>
          </a:p>
        </p:txBody>
      </p:sp>
      <p:pic>
        <p:nvPicPr>
          <p:cNvPr id="4" name="Рисунок 3">
            <a:extLst>
              <a:ext uri="{FF2B5EF4-FFF2-40B4-BE49-F238E27FC236}">
                <a16:creationId xmlns:a16="http://schemas.microsoft.com/office/drawing/2014/main" id="{BECFA341-0688-7E09-4E8D-E6D0B8144CCB}"/>
              </a:ext>
            </a:extLst>
          </p:cNvPr>
          <p:cNvPicPr>
            <a:picLocks noChangeAspect="1"/>
          </p:cNvPicPr>
          <p:nvPr/>
        </p:nvPicPr>
        <p:blipFill>
          <a:blip r:embed="rId2">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229680" y="0"/>
            <a:ext cx="1761329" cy="1245329"/>
          </a:xfrm>
          <a:prstGeom prst="rect">
            <a:avLst/>
          </a:prstGeom>
          <a:noFill/>
          <a:ln>
            <a:noFill/>
          </a:ln>
        </p:spPr>
      </p:pic>
      <p:sp>
        <p:nvSpPr>
          <p:cNvPr id="5" name="TextBox 4">
            <a:extLst>
              <a:ext uri="{FF2B5EF4-FFF2-40B4-BE49-F238E27FC236}">
                <a16:creationId xmlns:a16="http://schemas.microsoft.com/office/drawing/2014/main" id="{02B44EB4-B15B-06E7-D36C-509E86045886}"/>
              </a:ext>
            </a:extLst>
          </p:cNvPr>
          <p:cNvSpPr txBox="1"/>
          <p:nvPr/>
        </p:nvSpPr>
        <p:spPr>
          <a:xfrm>
            <a:off x="6565692" y="304529"/>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202860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17</a:t>
            </a:fld>
            <a:endParaRPr lang="ru-RU" sz="900" dirty="0">
              <a:solidFill>
                <a:schemeClr val="bg1">
                  <a:lumMod val="50000"/>
                </a:schemeClr>
              </a:solidFill>
              <a:latin typeface="Montserrat" pitchFamily="2" charset="0"/>
            </a:endParaRPr>
          </a:p>
        </p:txBody>
      </p:sp>
      <p:sp>
        <p:nvSpPr>
          <p:cNvPr id="23" name="TextBox 22">
            <a:extLst>
              <a:ext uri="{FF2B5EF4-FFF2-40B4-BE49-F238E27FC236}">
                <a16:creationId xmlns:a16="http://schemas.microsoft.com/office/drawing/2014/main" id="{1EC3A9F8-F2A6-704D-B7D2-F2EE019D7135}"/>
              </a:ext>
            </a:extLst>
          </p:cNvPr>
          <p:cNvSpPr txBox="1"/>
          <p:nvPr/>
        </p:nvSpPr>
        <p:spPr>
          <a:xfrm>
            <a:off x="804319" y="2267200"/>
            <a:ext cx="4825383" cy="461665"/>
          </a:xfrm>
          <a:prstGeom prst="rect">
            <a:avLst/>
          </a:prstGeom>
          <a:solidFill>
            <a:schemeClr val="bg1"/>
          </a:solidFill>
        </p:spPr>
        <p:txBody>
          <a:bodyPr wrap="square" anchor="ctr">
            <a:spAutoFit/>
          </a:bodyPr>
          <a:lstStyle/>
          <a:p>
            <a:pPr lvl="0" algn="ctr"/>
            <a:r>
              <a:rPr lang="ru-RU"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921828" y="2629762"/>
            <a:ext cx="0" cy="2617152"/>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804319" y="2872923"/>
            <a:ext cx="4825388" cy="224676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53780"/>
              </a:buClr>
              <a:buSzTx/>
              <a:buFont typeface="Arial" panose="020B0604020202020204" pitchFamily="34" charset="0"/>
              <a:buChar char="•"/>
              <a:tabLst/>
              <a:defRPr/>
            </a:pPr>
            <a:r>
              <a:rPr lang="ru-RU" sz="1400" b="0" i="0" dirty="0">
                <a:solidFill>
                  <a:srgbClr val="002060"/>
                </a:solidFill>
                <a:effectLst/>
                <a:latin typeface="times new roman" panose="02020603050405020304" pitchFamily="18" charset="0"/>
              </a:rPr>
              <a:t>Объективен в подсчете, так как показывает повышение нагрузки на бюджет (и при диагностики новых, и при переезде);</a:t>
            </a:r>
          </a:p>
          <a:p>
            <a:pPr marR="0" lvl="0" algn="l" defTabSz="914400" rtl="0" eaLnBrk="1" fontAlgn="auto" latinLnBrk="0" hangingPunct="1">
              <a:lnSpc>
                <a:spcPct val="100000"/>
              </a:lnSpc>
              <a:spcBef>
                <a:spcPts val="0"/>
              </a:spcBef>
              <a:spcAft>
                <a:spcPts val="0"/>
              </a:spcAft>
              <a:buClr>
                <a:srgbClr val="053780"/>
              </a:buClr>
              <a:buSzTx/>
              <a:tabLst/>
              <a:defRPr/>
            </a:pPr>
            <a:endParaRPr lang="ru-RU" sz="1400" b="0" i="0" dirty="0">
              <a:solidFill>
                <a:srgbClr val="002060"/>
              </a:solidFill>
              <a:effectLst/>
              <a:latin typeface="times new roman" panose="02020603050405020304" pitchFamily="18" charset="0"/>
            </a:endParaRPr>
          </a:p>
          <a:p>
            <a:pPr marL="171450" indent="-171450">
              <a:buClr>
                <a:srgbClr val="053780"/>
              </a:buClr>
              <a:buFont typeface="Arial" panose="020B0604020202020204" pitchFamily="34" charset="0"/>
              <a:buChar char="•"/>
              <a:defRPr/>
            </a:pPr>
            <a:r>
              <a:rPr lang="ru-RU" sz="1400" b="0" i="0" dirty="0">
                <a:solidFill>
                  <a:srgbClr val="002060"/>
                </a:solidFill>
                <a:effectLst/>
                <a:latin typeface="times new roman" panose="02020603050405020304" pitchFamily="18" charset="0"/>
              </a:rPr>
              <a:t>Соответствует положениям КС, в том числе выделяемым принципам: взаимное участие, </a:t>
            </a:r>
            <a:r>
              <a:rPr lang="ru-RU" sz="1400" b="0" i="0" dirty="0">
                <a:solidFill>
                  <a:srgbClr val="002060"/>
                </a:solidFill>
                <a:effectLst/>
                <a:latin typeface="Times New Roman" panose="02020603050405020304" pitchFamily="18" charset="0"/>
                <a:cs typeface="Times New Roman" panose="02020603050405020304" pitchFamily="18" charset="0"/>
              </a:rPr>
              <a:t>г</a:t>
            </a:r>
            <a:r>
              <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rPr>
              <a:t>арантия исполнения обязанности регионов по обеспечению лекарственными препаратами, в том числе при переезде граждан;</a:t>
            </a:r>
          </a:p>
          <a:p>
            <a:pPr>
              <a:buClr>
                <a:srgbClr val="053780"/>
              </a:buClr>
              <a:defRPr/>
            </a:pPr>
            <a:endPar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endParaRPr>
          </a:p>
          <a:p>
            <a:pPr marL="171450" indent="-171450">
              <a:buClr>
                <a:srgbClr val="053780"/>
              </a:buClr>
              <a:buFont typeface="Arial" panose="020B0604020202020204" pitchFamily="34" charset="0"/>
              <a:buChar char="•"/>
              <a:defRPr/>
            </a:pPr>
            <a:r>
              <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rPr>
              <a:t>Возможно отследить по Федеральному регистру</a:t>
            </a:r>
          </a:p>
        </p:txBody>
      </p:sp>
      <p:sp>
        <p:nvSpPr>
          <p:cNvPr id="27" name="TextBox 26">
            <a:extLst>
              <a:ext uri="{FF2B5EF4-FFF2-40B4-BE49-F238E27FC236}">
                <a16:creationId xmlns:a16="http://schemas.microsoft.com/office/drawing/2014/main" id="{E39C9611-9B96-1B4F-8A97-41AE89C5884C}"/>
              </a:ext>
            </a:extLst>
          </p:cNvPr>
          <p:cNvSpPr txBox="1"/>
          <p:nvPr/>
        </p:nvSpPr>
        <p:spPr>
          <a:xfrm>
            <a:off x="6106889" y="2831034"/>
            <a:ext cx="5914851" cy="3662541"/>
          </a:xfrm>
          <a:prstGeom prst="rect">
            <a:avLst/>
          </a:prstGeom>
          <a:noFill/>
        </p:spPr>
        <p:txBody>
          <a:bodyPr wrap="square">
            <a:spAutoFit/>
          </a:bodyPr>
          <a:lstStyle/>
          <a:p>
            <a:pPr marL="285750" indent="-285750">
              <a:buFont typeface="Wingdings" pitchFamily="2" charset="2"/>
              <a:buChar char="§"/>
            </a:pP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Проблемы могут возникнуть и без увеличения количества лиц, страдающих редкими (</a:t>
            </a:r>
            <a:r>
              <a:rPr lang="ru-RU" sz="1400" dirty="0" err="1">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орфанными</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заболеваниями, но </a:t>
            </a:r>
            <a:r>
              <a:rPr lang="ru-RU" sz="1400" dirty="0" err="1">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препаратчто</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может быть нивелировано тем, что </a:t>
            </a:r>
            <a:r>
              <a:rPr lang="ru-RU" sz="14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критерий применяется на альтернативной основе с последующим критерием;</a:t>
            </a:r>
          </a:p>
          <a:p>
            <a:pPr marL="285750" indent="-285750">
              <a:buFont typeface="Wingdings" pitchFamily="2" charset="2"/>
              <a:buChar char="§"/>
            </a:pPr>
            <a:endParaRPr lang="ru-RU" sz="1400"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r>
              <a:rPr lang="ru-RU" sz="12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В случае, если мы устанавливаем определенный количественный показатель (15</a:t>
            </a:r>
            <a:r>
              <a:rPr lang="en-US" sz="12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r>
              <a:rPr lang="ru-RU" sz="12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то объективно снижается – регион мог диагностировать 1 пациента с дорогостоящей терапией</a:t>
            </a:r>
          </a:p>
          <a:p>
            <a:endParaRPr lang="ru-RU" sz="1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pPr marL="285750" indent="-285750">
              <a:buFont typeface="Wingdings" pitchFamily="2" charset="2"/>
              <a:buChar char="§"/>
            </a:pPr>
            <a:r>
              <a:rPr lang="ru-RU" sz="1400" b="0" i="0" dirty="0">
                <a:solidFill>
                  <a:srgbClr val="002060"/>
                </a:solidFill>
                <a:effectLst/>
                <a:latin typeface="times new roman" panose="02020603050405020304" pitchFamily="18" charset="0"/>
              </a:rPr>
              <a:t>Наличие значительных диспропорций в необходимом объеме финансирования (стоимость препарата значительно варьируется в зависимости от поставленного диагноза) </a:t>
            </a:r>
            <a:r>
              <a:rPr lang="ru-RU" sz="1400" i="0" dirty="0">
                <a:solidFill>
                  <a:srgbClr val="002060"/>
                </a:solidFill>
                <a:effectLst/>
                <a:latin typeface="times new roman" panose="02020603050405020304" pitchFamily="18" charset="0"/>
              </a:rPr>
              <a:t>(</a:t>
            </a:r>
            <a:r>
              <a:rPr lang="ru-RU" sz="1400" i="1" dirty="0">
                <a:solidFill>
                  <a:srgbClr val="002060"/>
                </a:solidFill>
                <a:effectLst/>
                <a:latin typeface="times new roman" panose="02020603050405020304" pitchFamily="18" charset="0"/>
              </a:rPr>
              <a:t>может быть нивелировано формулой расчета субсидии</a:t>
            </a:r>
            <a:r>
              <a:rPr lang="ru-RU" sz="1400" i="0" dirty="0">
                <a:solidFill>
                  <a:srgbClr val="002060"/>
                </a:solidFill>
                <a:effectLst/>
                <a:latin typeface="times new roman" panose="02020603050405020304" pitchFamily="18" charset="0"/>
              </a:rPr>
              <a:t>)</a:t>
            </a:r>
          </a:p>
          <a:p>
            <a:endParaRPr lang="ru-RU" sz="1400" b="0" i="0" dirty="0">
              <a:solidFill>
                <a:srgbClr val="002060"/>
              </a:solidFill>
              <a:effectLst/>
              <a:latin typeface="times new roman" panose="02020603050405020304" pitchFamily="18" charset="0"/>
            </a:endParaRPr>
          </a:p>
          <a:p>
            <a:pPr marL="285750" indent="-285750">
              <a:buFont typeface="Wingdings" pitchFamily="2" charset="2"/>
              <a:buChar char="§"/>
            </a:pPr>
            <a:r>
              <a:rPr lang="ru-RU" sz="1400" b="0" i="0" dirty="0">
                <a:solidFill>
                  <a:srgbClr val="002060"/>
                </a:solidFill>
                <a:effectLst/>
                <a:latin typeface="times new roman" panose="02020603050405020304" pitchFamily="18" charset="0"/>
              </a:rPr>
              <a:t>Гипердиагностика </a:t>
            </a:r>
            <a:r>
              <a:rPr lang="ru-RU" sz="1400" i="0" dirty="0">
                <a:solidFill>
                  <a:srgbClr val="002060"/>
                </a:solidFill>
                <a:effectLst/>
                <a:latin typeface="times new roman" panose="02020603050405020304" pitchFamily="18" charset="0"/>
              </a:rPr>
              <a:t>(</a:t>
            </a:r>
            <a:r>
              <a:rPr lang="ru-RU" sz="1400" i="1" dirty="0">
                <a:solidFill>
                  <a:srgbClr val="002060"/>
                </a:solidFill>
                <a:latin typeface="times new roman" panose="02020603050405020304" pitchFamily="18" charset="0"/>
              </a:rPr>
              <a:t>нивелируется юридической ответственностью для врача и проч.</a:t>
            </a:r>
            <a:r>
              <a:rPr lang="ru-RU" sz="1400" i="0" dirty="0">
                <a:solidFill>
                  <a:srgbClr val="002060"/>
                </a:solidFill>
                <a:effectLst/>
                <a:latin typeface="times new roman" panose="02020603050405020304" pitchFamily="18" charset="0"/>
              </a:rPr>
              <a:t>)</a:t>
            </a:r>
            <a:endParaRPr lang="ru-RU" sz="1400" b="1" i="0" kern="0" dirty="0">
              <a:solidFill>
                <a:srgbClr val="002060"/>
              </a:solidFill>
              <a:effectLst/>
              <a:latin typeface="times new roman" panose="02020603050405020304" pitchFamily="18" charset="0"/>
              <a:cs typeface="Arial" panose="020B0604020202020204" pitchFamily="34" charset="0"/>
              <a:sym typeface="Arial"/>
            </a:endParaRPr>
          </a:p>
          <a:p>
            <a:endParaRPr kumimoji="0" lang="ru-RU" sz="1400" b="1"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endParaRPr>
          </a:p>
        </p:txBody>
      </p:sp>
      <p:sp>
        <p:nvSpPr>
          <p:cNvPr id="29" name="TextBox 28">
            <a:extLst>
              <a:ext uri="{FF2B5EF4-FFF2-40B4-BE49-F238E27FC236}">
                <a16:creationId xmlns:a16="http://schemas.microsoft.com/office/drawing/2014/main" id="{C743CBC3-75FA-0244-ACA2-6F697C4BABE7}"/>
              </a:ext>
            </a:extLst>
          </p:cNvPr>
          <p:cNvSpPr txBox="1"/>
          <p:nvPr/>
        </p:nvSpPr>
        <p:spPr>
          <a:xfrm>
            <a:off x="6227853" y="2270541"/>
            <a:ext cx="4825383" cy="461665"/>
          </a:xfrm>
          <a:prstGeom prst="rect">
            <a:avLst/>
          </a:prstGeom>
          <a:solidFill>
            <a:schemeClr val="bg1"/>
          </a:solidFill>
        </p:spPr>
        <p:txBody>
          <a:bodyPr wrap="square" anchor="ctr">
            <a:spAutoFit/>
          </a:bodyPr>
          <a:lstStyle/>
          <a:p>
            <a:pPr lvl="0" algn="ctr"/>
            <a:r>
              <a:rPr lang="en-US"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20" y="1201068"/>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47680" y="1134458"/>
            <a:ext cx="5305792" cy="738664"/>
          </a:xfrm>
          <a:prstGeom prst="rect">
            <a:avLst/>
          </a:prstGeom>
          <a:noFill/>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Увеличение числа лиц, страдающих редкими (</a:t>
            </a:r>
            <a:r>
              <a:rPr lang="ru-RU" sz="1400" b="1" dirty="0" err="1">
                <a:solidFill>
                  <a:srgbClr val="002060"/>
                </a:solidFill>
                <a:latin typeface="Times New Roman" panose="02020603050405020304" pitchFamily="18" charset="0"/>
                <a:cs typeface="Times New Roman" panose="02020603050405020304" pitchFamily="18" charset="0"/>
              </a:rPr>
              <a:t>орфанными</a:t>
            </a:r>
            <a:r>
              <a:rPr lang="ru-RU" sz="1400" b="1" dirty="0">
                <a:solidFill>
                  <a:srgbClr val="002060"/>
                </a:solidFill>
                <a:latin typeface="Times New Roman" panose="02020603050405020304" pitchFamily="18" charset="0"/>
                <a:cs typeface="Times New Roman" panose="02020603050405020304" pitchFamily="18" charset="0"/>
              </a:rPr>
              <a:t>) заболеваниями с 1 января текущего года </a:t>
            </a:r>
            <a:r>
              <a:rPr lang="ru-RU" sz="1400" b="1" i="1" dirty="0">
                <a:solidFill>
                  <a:srgbClr val="002060"/>
                </a:solidFill>
                <a:latin typeface="Times New Roman" panose="02020603050405020304" pitchFamily="18" charset="0"/>
                <a:cs typeface="Times New Roman" panose="02020603050405020304" pitchFamily="18" charset="0"/>
              </a:rPr>
              <a:t>без привязки к процентному показателю</a:t>
            </a: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stCxn id="31" idx="3"/>
          </p:cNvCxnSpPr>
          <p:nvPr/>
        </p:nvCxnSpPr>
        <p:spPr>
          <a:xfrm flipV="1">
            <a:off x="6227854" y="1536950"/>
            <a:ext cx="2163241" cy="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8465477" y="1201068"/>
            <a:ext cx="2456119" cy="642376"/>
          </a:xfrm>
          <a:prstGeom prst="roundRect">
            <a:avLst>
              <a:gd name="adj" fmla="val 15578"/>
            </a:avLst>
          </a:prstGeom>
          <a:solidFill>
            <a:srgbClr val="E3E3E1"/>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Применим с корректировкой</a:t>
            </a:r>
          </a:p>
        </p:txBody>
      </p:sp>
      <p:sp>
        <p:nvSpPr>
          <p:cNvPr id="19" name="TextBox 18">
            <a:extLst>
              <a:ext uri="{FF2B5EF4-FFF2-40B4-BE49-F238E27FC236}">
                <a16:creationId xmlns:a16="http://schemas.microsoft.com/office/drawing/2014/main" id="{15477DCF-B7BF-784B-9231-72551400D791}"/>
              </a:ext>
            </a:extLst>
          </p:cNvPr>
          <p:cNvSpPr txBox="1"/>
          <p:nvPr/>
        </p:nvSpPr>
        <p:spPr>
          <a:xfrm>
            <a:off x="884871" y="1873122"/>
            <a:ext cx="5342983"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не новый критерий для программы развития здравоохранения</a:t>
            </a:r>
          </a:p>
        </p:txBody>
      </p:sp>
      <p:sp>
        <p:nvSpPr>
          <p:cNvPr id="4" name="TextBox 3">
            <a:extLst>
              <a:ext uri="{FF2B5EF4-FFF2-40B4-BE49-F238E27FC236}">
                <a16:creationId xmlns:a16="http://schemas.microsoft.com/office/drawing/2014/main" id="{2160A9B5-86DA-8528-8D1C-EC457333027A}"/>
              </a:ext>
            </a:extLst>
          </p:cNvPr>
          <p:cNvSpPr txBox="1"/>
          <p:nvPr/>
        </p:nvSpPr>
        <p:spPr>
          <a:xfrm>
            <a:off x="170251" y="6105358"/>
            <a:ext cx="5751575" cy="584775"/>
          </a:xfrm>
          <a:prstGeom prst="rect">
            <a:avLst/>
          </a:prstGeom>
          <a:noFill/>
        </p:spPr>
        <p:txBody>
          <a:bodyPr wrap="square">
            <a:spAutoFit/>
          </a:bodyPr>
          <a:lstStyle/>
          <a:p>
            <a:r>
              <a:rPr lang="ru-RU" sz="1600" b="1" i="1" dirty="0">
                <a:latin typeface="Times New Roman" panose="02020603050405020304" pitchFamily="18" charset="0"/>
                <a:cs typeface="Times New Roman" panose="02020603050405020304" pitchFamily="18" charset="0"/>
              </a:rPr>
              <a:t>Увеличение численности граждан в субъекте РФ не менее чем на 15</a:t>
            </a:r>
            <a:r>
              <a:rPr lang="en-US" sz="1600" b="1" i="1" dirty="0">
                <a:latin typeface="Times New Roman" panose="02020603050405020304" pitchFamily="18" charset="0"/>
                <a:cs typeface="Times New Roman" panose="02020603050405020304" pitchFamily="18" charset="0"/>
              </a:rPr>
              <a:t>%</a:t>
            </a:r>
            <a:r>
              <a:rPr lang="ru-RU" sz="1600" b="1" i="1" dirty="0">
                <a:latin typeface="Times New Roman" panose="02020603050405020304" pitchFamily="18" charset="0"/>
                <a:cs typeface="Times New Roman" panose="02020603050405020304" pitchFamily="18" charset="0"/>
              </a:rPr>
              <a:t> по сравнению с предшествующим годом (проект)</a:t>
            </a:r>
          </a:p>
        </p:txBody>
      </p:sp>
      <p:pic>
        <p:nvPicPr>
          <p:cNvPr id="5" name="Рисунок 4" descr="Вопросы со сплошной заливкой">
            <a:extLst>
              <a:ext uri="{FF2B5EF4-FFF2-40B4-BE49-F238E27FC236}">
                <a16:creationId xmlns:a16="http://schemas.microsoft.com/office/drawing/2014/main" id="{3D5B35E7-3CF4-D8AE-DAAB-581DEEAFCC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39" y="5622758"/>
            <a:ext cx="482600" cy="482600"/>
          </a:xfrm>
          <a:prstGeom prst="rect">
            <a:avLst/>
          </a:prstGeom>
        </p:spPr>
      </p:pic>
      <p:pic>
        <p:nvPicPr>
          <p:cNvPr id="6" name="Рисунок 5">
            <a:extLst>
              <a:ext uri="{FF2B5EF4-FFF2-40B4-BE49-F238E27FC236}">
                <a16:creationId xmlns:a16="http://schemas.microsoft.com/office/drawing/2014/main" id="{8722B0FB-2A4F-7A93-22F2-9D009B6F3F4A}"/>
              </a:ext>
            </a:extLst>
          </p:cNvPr>
          <p:cNvPicPr>
            <a:picLocks noChangeAspect="1"/>
          </p:cNvPicPr>
          <p:nvPr/>
        </p:nvPicPr>
        <p:blipFill>
          <a:blip r:embed="rId4">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229680" y="0"/>
            <a:ext cx="1761329" cy="1245329"/>
          </a:xfrm>
          <a:prstGeom prst="rect">
            <a:avLst/>
          </a:prstGeom>
          <a:noFill/>
          <a:ln>
            <a:noFill/>
          </a:ln>
        </p:spPr>
      </p:pic>
      <p:sp>
        <p:nvSpPr>
          <p:cNvPr id="3" name="TextBox 2">
            <a:extLst>
              <a:ext uri="{FF2B5EF4-FFF2-40B4-BE49-F238E27FC236}">
                <a16:creationId xmlns:a16="http://schemas.microsoft.com/office/drawing/2014/main" id="{735195AD-6492-91F5-6CC9-EE2A00B9426E}"/>
              </a:ext>
            </a:extLst>
          </p:cNvPr>
          <p:cNvSpPr txBox="1"/>
          <p:nvPr/>
        </p:nvSpPr>
        <p:spPr>
          <a:xfrm>
            <a:off x="6120889" y="234448"/>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370701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18</a:t>
            </a:fld>
            <a:endParaRPr lang="ru-RU" sz="900" dirty="0">
              <a:solidFill>
                <a:schemeClr val="bg1">
                  <a:lumMod val="50000"/>
                </a:schemeClr>
              </a:solidFill>
              <a:latin typeface="Montserrat" pitchFamily="2" charset="0"/>
            </a:endParaRPr>
          </a:p>
        </p:txBody>
      </p:sp>
      <p:sp>
        <p:nvSpPr>
          <p:cNvPr id="23" name="TextBox 22">
            <a:extLst>
              <a:ext uri="{FF2B5EF4-FFF2-40B4-BE49-F238E27FC236}">
                <a16:creationId xmlns:a16="http://schemas.microsoft.com/office/drawing/2014/main" id="{1EC3A9F8-F2A6-704D-B7D2-F2EE019D7135}"/>
              </a:ext>
            </a:extLst>
          </p:cNvPr>
          <p:cNvSpPr txBox="1"/>
          <p:nvPr/>
        </p:nvSpPr>
        <p:spPr>
          <a:xfrm>
            <a:off x="610948" y="2210202"/>
            <a:ext cx="4825383" cy="461665"/>
          </a:xfrm>
          <a:prstGeom prst="rect">
            <a:avLst/>
          </a:prstGeom>
          <a:solidFill>
            <a:schemeClr val="bg1"/>
          </a:solidFill>
        </p:spPr>
        <p:txBody>
          <a:bodyPr wrap="square" anchor="ctr">
            <a:spAutoFit/>
          </a:bodyPr>
          <a:lstStyle/>
          <a:p>
            <a:pPr lvl="0" algn="ctr"/>
            <a:r>
              <a:rPr lang="ru-RU"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638410" y="2267199"/>
            <a:ext cx="0" cy="2617152"/>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804317" y="2688245"/>
            <a:ext cx="4825388" cy="76944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
                <a:srgbClr val="053780"/>
              </a:buClr>
              <a:buSzTx/>
              <a:buFont typeface="Arial" panose="020B0604020202020204" pitchFamily="34" charset="0"/>
              <a:buChar char="•"/>
              <a:tabLst/>
              <a:defRPr/>
            </a:pPr>
            <a:r>
              <a:rPr lang="ru-RU" sz="1600" b="0" i="0" dirty="0">
                <a:solidFill>
                  <a:srgbClr val="002060"/>
                </a:solidFill>
                <a:effectLst/>
                <a:latin typeface="times new roman" panose="02020603050405020304" pitchFamily="18" charset="0"/>
              </a:rPr>
              <a:t>Стимул к прозрачной отчетности?</a:t>
            </a:r>
          </a:p>
          <a:p>
            <a:pPr marR="0" lvl="0" algn="l" defTabSz="914400" rtl="0" eaLnBrk="1" fontAlgn="auto" latinLnBrk="0" hangingPunct="1">
              <a:lnSpc>
                <a:spcPct val="100000"/>
              </a:lnSpc>
              <a:spcBef>
                <a:spcPts val="0"/>
              </a:spcBef>
              <a:spcAft>
                <a:spcPts val="0"/>
              </a:spcAft>
              <a:buClr>
                <a:srgbClr val="053780"/>
              </a:buClr>
              <a:buSzTx/>
              <a:tabLst/>
              <a:defRPr/>
            </a:pPr>
            <a:endParaRPr lang="ru-RU" sz="1400" b="0" i="0" dirty="0">
              <a:solidFill>
                <a:srgbClr val="002060"/>
              </a:solidFill>
              <a:effectLst/>
              <a:latin typeface="times new roman" panose="02020603050405020304" pitchFamily="18" charset="0"/>
            </a:endParaRPr>
          </a:p>
          <a:p>
            <a:pPr>
              <a:buClr>
                <a:srgbClr val="053780"/>
              </a:buClr>
              <a:defRPr/>
            </a:pPr>
            <a:endPar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endParaRPr>
          </a:p>
        </p:txBody>
      </p:sp>
      <p:sp>
        <p:nvSpPr>
          <p:cNvPr id="27" name="TextBox 26">
            <a:extLst>
              <a:ext uri="{FF2B5EF4-FFF2-40B4-BE49-F238E27FC236}">
                <a16:creationId xmlns:a16="http://schemas.microsoft.com/office/drawing/2014/main" id="{E39C9611-9B96-1B4F-8A97-41AE89C5884C}"/>
              </a:ext>
            </a:extLst>
          </p:cNvPr>
          <p:cNvSpPr txBox="1"/>
          <p:nvPr/>
        </p:nvSpPr>
        <p:spPr>
          <a:xfrm>
            <a:off x="6000799" y="2441034"/>
            <a:ext cx="5914851" cy="4478149"/>
          </a:xfrm>
          <a:prstGeom prst="rect">
            <a:avLst/>
          </a:prstGeom>
          <a:noFill/>
        </p:spPr>
        <p:txBody>
          <a:bodyPr wrap="square">
            <a:spAutoFit/>
          </a:bodyPr>
          <a:lstStyle/>
          <a:p>
            <a:pPr marL="285750" indent="-285750">
              <a:buFont typeface="Wingdings" pitchFamily="2" charset="2"/>
              <a:buChar char="§"/>
            </a:pPr>
            <a:r>
              <a:rPr kumimoji="0" lang="ru-RU" sz="15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Финансовая поддержка может быть предоставлена только в год значительного роста цен. </a:t>
            </a:r>
            <a:r>
              <a:rPr kumimoji="0" lang="en-US" sz="15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2026 </a:t>
            </a:r>
            <a:r>
              <a:rPr kumimoji="0" lang="ru-RU" sz="15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г. </a:t>
            </a:r>
            <a:r>
              <a:rPr lang="en-US" sz="1500" kern="0" dirty="0">
                <a:solidFill>
                  <a:srgbClr val="002060"/>
                </a:solidFill>
                <a:latin typeface="times new roman" panose="02020603050405020304" pitchFamily="18" charset="0"/>
                <a:cs typeface="Arial" panose="020B0604020202020204" pitchFamily="34" charset="0"/>
                <a:sym typeface="Arial"/>
              </a:rPr>
              <a:t>X+20</a:t>
            </a:r>
            <a:r>
              <a:rPr lang="ru-RU" sz="1500" kern="0" dirty="0">
                <a:solidFill>
                  <a:srgbClr val="002060"/>
                </a:solidFill>
                <a:latin typeface="times new roman" panose="02020603050405020304" pitchFamily="18" charset="0"/>
                <a:cs typeface="Arial" panose="020B0604020202020204" pitchFamily="34" charset="0"/>
                <a:sym typeface="Arial"/>
              </a:rPr>
              <a:t>%; 2027 г. </a:t>
            </a:r>
            <a:r>
              <a:rPr lang="en-US" sz="1500" kern="0" dirty="0">
                <a:solidFill>
                  <a:srgbClr val="002060"/>
                </a:solidFill>
                <a:latin typeface="times new roman" panose="02020603050405020304" pitchFamily="18" charset="0"/>
                <a:cs typeface="Arial" panose="020B0604020202020204" pitchFamily="34" charset="0"/>
                <a:sym typeface="Arial"/>
              </a:rPr>
              <a:t>(X+20%) </a:t>
            </a:r>
            <a:r>
              <a:rPr lang="ru-RU" sz="1500" kern="0" dirty="0">
                <a:solidFill>
                  <a:srgbClr val="002060"/>
                </a:solidFill>
                <a:latin typeface="times new roman" panose="02020603050405020304" pitchFamily="18" charset="0"/>
                <a:cs typeface="Arial" panose="020B0604020202020204" pitchFamily="34" charset="0"/>
                <a:sym typeface="Arial"/>
              </a:rPr>
              <a:t>+ 20</a:t>
            </a:r>
            <a:r>
              <a:rPr lang="en-US" sz="1500" kern="0" dirty="0">
                <a:solidFill>
                  <a:srgbClr val="002060"/>
                </a:solidFill>
                <a:latin typeface="times new roman" panose="02020603050405020304" pitchFamily="18" charset="0"/>
                <a:cs typeface="Arial" panose="020B0604020202020204" pitchFamily="34" charset="0"/>
                <a:sym typeface="Arial"/>
              </a:rPr>
              <a:t>%</a:t>
            </a:r>
            <a:r>
              <a:rPr lang="ru-RU" sz="1500" kern="0" dirty="0">
                <a:solidFill>
                  <a:srgbClr val="002060"/>
                </a:solidFill>
                <a:latin typeface="times new roman" panose="02020603050405020304" pitchFamily="18" charset="0"/>
                <a:cs typeface="Arial" panose="020B0604020202020204" pitchFamily="34" charset="0"/>
                <a:sym typeface="Arial"/>
              </a:rPr>
              <a:t> и так далее. </a:t>
            </a:r>
            <a:r>
              <a:rPr lang="ru-RU" sz="1500" b="1" i="1" kern="0" dirty="0">
                <a:solidFill>
                  <a:srgbClr val="002060"/>
                </a:solidFill>
                <a:latin typeface="times new roman" panose="02020603050405020304" pitchFamily="18" charset="0"/>
                <a:cs typeface="Arial" panose="020B0604020202020204" pitchFamily="34" charset="0"/>
                <a:sym typeface="Arial"/>
              </a:rPr>
              <a:t>А такой рост бывает?</a:t>
            </a:r>
          </a:p>
          <a:p>
            <a:pPr marL="285750" indent="-285750">
              <a:buFont typeface="Wingdings" pitchFamily="2" charset="2"/>
              <a:buChar char="§"/>
            </a:pPr>
            <a:endParaRPr lang="ru-RU" sz="1500" b="1" i="1" kern="0" dirty="0">
              <a:solidFill>
                <a:srgbClr val="002060"/>
              </a:solidFill>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kern="0" dirty="0">
                <a:solidFill>
                  <a:srgbClr val="002060"/>
                </a:solidFill>
                <a:latin typeface="times new roman" panose="02020603050405020304" pitchFamily="18" charset="0"/>
                <a:cs typeface="Arial" panose="020B0604020202020204" pitchFamily="34" charset="0"/>
                <a:sym typeface="Arial"/>
              </a:rPr>
              <a:t>Непонятно, как соотнести на практике: один препарат (стоимость 500 000 увеличился в цене на 20%, другой препарат – стоимость 20 млн. увеличился в цене на 5</a:t>
            </a:r>
            <a:r>
              <a:rPr lang="en-US" sz="1500" kern="0" dirty="0">
                <a:solidFill>
                  <a:srgbClr val="002060"/>
                </a:solidFill>
                <a:latin typeface="times new roman" panose="02020603050405020304" pitchFamily="18" charset="0"/>
                <a:cs typeface="Arial" panose="020B0604020202020204" pitchFamily="34" charset="0"/>
                <a:sym typeface="Arial"/>
              </a:rPr>
              <a:t>%</a:t>
            </a:r>
            <a:r>
              <a:rPr lang="ru-RU" sz="1500" kern="0" dirty="0">
                <a:solidFill>
                  <a:srgbClr val="002060"/>
                </a:solidFill>
                <a:latin typeface="times new roman" panose="02020603050405020304" pitchFamily="18" charset="0"/>
                <a:cs typeface="Arial" panose="020B0604020202020204" pitchFamily="34" charset="0"/>
                <a:sym typeface="Arial"/>
              </a:rPr>
              <a:t>)</a:t>
            </a:r>
            <a:r>
              <a:rPr lang="en-US" sz="1500" kern="0" dirty="0">
                <a:solidFill>
                  <a:srgbClr val="002060"/>
                </a:solidFill>
                <a:latin typeface="times new roman" panose="02020603050405020304" pitchFamily="18" charset="0"/>
                <a:cs typeface="Arial" panose="020B0604020202020204" pitchFamily="34" charset="0"/>
                <a:sym typeface="Arial"/>
              </a:rPr>
              <a:t> – </a:t>
            </a:r>
            <a:r>
              <a:rPr lang="ru-RU" sz="1500" b="1" i="1" kern="0" dirty="0">
                <a:solidFill>
                  <a:srgbClr val="002060"/>
                </a:solidFill>
                <a:latin typeface="times new roman" panose="02020603050405020304" pitchFamily="18" charset="0"/>
                <a:cs typeface="Arial" panose="020B0604020202020204" pitchFamily="34" charset="0"/>
                <a:sym typeface="Arial"/>
              </a:rPr>
              <a:t>Где больше бремя для региона?</a:t>
            </a:r>
          </a:p>
          <a:p>
            <a:pPr marL="285750" indent="-285750">
              <a:buFont typeface="Wingdings" pitchFamily="2" charset="2"/>
              <a:buChar char="§"/>
            </a:pPr>
            <a:endParaRPr lang="ru-RU" sz="1500" b="1" i="1" kern="0" dirty="0">
              <a:solidFill>
                <a:srgbClr val="002060"/>
              </a:solidFill>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kern="0" dirty="0">
                <a:solidFill>
                  <a:srgbClr val="002060"/>
                </a:solidFill>
                <a:latin typeface="times new roman" panose="02020603050405020304" pitchFamily="18" charset="0"/>
                <a:cs typeface="Arial" panose="020B0604020202020204" pitchFamily="34" charset="0"/>
                <a:sym typeface="Arial"/>
              </a:rPr>
              <a:t>Выпадают те лекарственные препараты, которые не закупались ранее;</a:t>
            </a:r>
          </a:p>
          <a:p>
            <a:endParaRPr kumimoji="0" lang="ru-RU" sz="1500" i="0" strike="noStrike" kern="0" cap="none" spc="0" normalizeH="0" baseline="0" noProof="0" dirty="0">
              <a:ln>
                <a:noFill/>
              </a:ln>
              <a:solidFill>
                <a:srgbClr val="002060"/>
              </a:solidFill>
              <a:effectLst/>
              <a:uLnTx/>
              <a:uFillTx/>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kumimoji="0" lang="ru-RU" sz="1500" i="0" strike="noStrike" kern="0" cap="none" spc="0" normalizeH="0" baseline="0" noProof="0" dirty="0">
                <a:ln>
                  <a:noFill/>
                </a:ln>
                <a:solidFill>
                  <a:srgbClr val="002060"/>
                </a:solidFill>
                <a:effectLst/>
                <a:uLnTx/>
                <a:uFillTx/>
                <a:latin typeface="times new roman" panose="02020603050405020304" pitchFamily="18" charset="0"/>
                <a:cs typeface="Arial" panose="020B0604020202020204" pitchFamily="34" charset="0"/>
                <a:sym typeface="Arial"/>
              </a:rPr>
              <a:t>Обязанность для Минздрава РФ по мониторингу цен, доведение инфо о средних ценах до регионов?</a:t>
            </a:r>
          </a:p>
          <a:p>
            <a:pPr marL="285750" indent="-285750">
              <a:buFont typeface="Wingdings" pitchFamily="2" charset="2"/>
              <a:buChar char="§"/>
            </a:pPr>
            <a:endParaRPr lang="ru-RU" sz="1500" kern="0" dirty="0">
              <a:solidFill>
                <a:srgbClr val="002060"/>
              </a:solidFill>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kern="0" dirty="0">
                <a:solidFill>
                  <a:srgbClr val="002060"/>
                </a:solidFill>
                <a:latin typeface="times new roman" panose="02020603050405020304" pitchFamily="18" charset="0"/>
                <a:cs typeface="Arial" panose="020B0604020202020204" pitchFamily="34" charset="0"/>
                <a:sym typeface="Arial"/>
              </a:rPr>
              <a:t>Судебная практика регионов демонстрирует, что у них уже сейчас есть проблемы с лек. Обеспечением; </a:t>
            </a:r>
          </a:p>
          <a:p>
            <a:pPr marL="285750" indent="-285750">
              <a:buFont typeface="Wingdings" pitchFamily="2" charset="2"/>
              <a:buChar char="§"/>
            </a:pPr>
            <a:endParaRPr kumimoji="0" lang="ru-RU" sz="1500" i="0" strike="noStrike" kern="0" cap="none" spc="0" normalizeH="0" baseline="0" noProof="0" dirty="0">
              <a:ln>
                <a:noFill/>
              </a:ln>
              <a:solidFill>
                <a:srgbClr val="002060"/>
              </a:solidFill>
              <a:effectLst/>
              <a:uLnTx/>
              <a:uFillTx/>
              <a:latin typeface="times new roman" panose="02020603050405020304" pitchFamily="18" charset="0"/>
              <a:cs typeface="Arial" panose="020B0604020202020204" pitchFamily="34" charset="0"/>
              <a:sym typeface="Arial"/>
            </a:endParaRPr>
          </a:p>
          <a:p>
            <a:pPr marL="285750" indent="-285750">
              <a:buFont typeface="Wingdings" pitchFamily="2" charset="2"/>
              <a:buChar char="§"/>
            </a:pPr>
            <a:r>
              <a:rPr lang="ru-RU" sz="1500" b="1" kern="0" dirty="0">
                <a:solidFill>
                  <a:srgbClr val="002060"/>
                </a:solidFill>
                <a:latin typeface="times new roman" panose="02020603050405020304" pitchFamily="18" charset="0"/>
                <a:cs typeface="Arial" panose="020B0604020202020204" pitchFamily="34" charset="0"/>
                <a:sym typeface="Arial"/>
              </a:rPr>
              <a:t>Не отвечает запросу от КС</a:t>
            </a:r>
            <a:endParaRPr kumimoji="0" lang="ru-RU" sz="1500" b="1" i="0" strike="noStrike" kern="0" cap="none" spc="0" normalizeH="0" baseline="0" noProof="0" dirty="0">
              <a:ln>
                <a:noFill/>
              </a:ln>
              <a:solidFill>
                <a:srgbClr val="002060"/>
              </a:solidFill>
              <a:effectLst/>
              <a:uLnTx/>
              <a:uFillTx/>
              <a:latin typeface="Montserrat" pitchFamily="2" charset="0"/>
              <a:cs typeface="Arial" panose="020B0604020202020204" pitchFamily="34" charset="0"/>
              <a:sym typeface="Arial"/>
            </a:endParaRPr>
          </a:p>
        </p:txBody>
      </p:sp>
      <p:sp>
        <p:nvSpPr>
          <p:cNvPr id="29" name="TextBox 28">
            <a:extLst>
              <a:ext uri="{FF2B5EF4-FFF2-40B4-BE49-F238E27FC236}">
                <a16:creationId xmlns:a16="http://schemas.microsoft.com/office/drawing/2014/main" id="{C743CBC3-75FA-0244-ACA2-6F697C4BABE7}"/>
              </a:ext>
            </a:extLst>
          </p:cNvPr>
          <p:cNvSpPr txBox="1"/>
          <p:nvPr/>
        </p:nvSpPr>
        <p:spPr>
          <a:xfrm>
            <a:off x="6227854" y="2036367"/>
            <a:ext cx="4825383" cy="461665"/>
          </a:xfrm>
          <a:prstGeom prst="rect">
            <a:avLst/>
          </a:prstGeom>
          <a:solidFill>
            <a:schemeClr val="bg1"/>
          </a:solidFill>
        </p:spPr>
        <p:txBody>
          <a:bodyPr wrap="square" anchor="ctr">
            <a:spAutoFit/>
          </a:bodyPr>
          <a:lstStyle/>
          <a:p>
            <a:pPr lvl="0" algn="ctr"/>
            <a:r>
              <a:rPr lang="en-US"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804319" y="1014678"/>
            <a:ext cx="5558373" cy="85890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804318" y="887456"/>
            <a:ext cx="5349154" cy="954107"/>
          </a:xfrm>
          <a:prstGeom prst="rect">
            <a:avLst/>
          </a:prstGeom>
          <a:noFill/>
        </p:spPr>
        <p:txBody>
          <a:bodyPr wrap="square">
            <a:spAutoFit/>
          </a:bodyPr>
          <a:lstStyle/>
          <a:p>
            <a:r>
              <a:rPr lang="ru-RU" sz="1400" b="1" dirty="0">
                <a:solidFill>
                  <a:srgbClr val="002060"/>
                </a:solidFill>
                <a:latin typeface="Times New Roman" panose="02020603050405020304" pitchFamily="18" charset="0"/>
                <a:cs typeface="Times New Roman" panose="02020603050405020304" pitchFamily="18" charset="0"/>
              </a:rPr>
              <a:t>Увеличение стоимости лекарственных препаратов для лечения пациентов, проживающих в регионе, по результатам гос. закупок в текущем году на 20% и более относительно предыдущего года</a:t>
            </a:r>
            <a:endParaRPr lang="ru-RU" sz="1400" b="1" i="1" dirty="0">
              <a:solidFill>
                <a:srgbClr val="002060"/>
              </a:solidFill>
              <a:latin typeface="Times New Roman" panose="02020603050405020304" pitchFamily="18" charset="0"/>
              <a:cs typeface="Times New Roman" panose="02020603050405020304" pitchFamily="18" charset="0"/>
            </a:endParaRP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51636" y="1843818"/>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804320" y="1234108"/>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cxnSpLocks/>
            <a:stCxn id="31" idx="3"/>
          </p:cNvCxnSpPr>
          <p:nvPr/>
        </p:nvCxnSpPr>
        <p:spPr>
          <a:xfrm>
            <a:off x="6362692" y="1444130"/>
            <a:ext cx="2028403" cy="9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8465477" y="1070820"/>
            <a:ext cx="2748623" cy="772624"/>
          </a:xfrm>
          <a:prstGeom prst="roundRect">
            <a:avLst>
              <a:gd name="adj" fmla="val 15578"/>
            </a:avLst>
          </a:prstGeom>
          <a:solidFill>
            <a:srgbClr val="E3E3E1"/>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Не применим</a:t>
            </a:r>
          </a:p>
        </p:txBody>
      </p:sp>
      <p:sp>
        <p:nvSpPr>
          <p:cNvPr id="19" name="TextBox 18">
            <a:extLst>
              <a:ext uri="{FF2B5EF4-FFF2-40B4-BE49-F238E27FC236}">
                <a16:creationId xmlns:a16="http://schemas.microsoft.com/office/drawing/2014/main" id="{15477DCF-B7BF-784B-9231-72551400D791}"/>
              </a:ext>
            </a:extLst>
          </p:cNvPr>
          <p:cNvSpPr txBox="1"/>
          <p:nvPr/>
        </p:nvSpPr>
        <p:spPr>
          <a:xfrm>
            <a:off x="884871" y="1873122"/>
            <a:ext cx="5342983"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pic>
        <p:nvPicPr>
          <p:cNvPr id="5" name="Рисунок 4" descr="Вопросы со сплошной заливкой">
            <a:extLst>
              <a:ext uri="{FF2B5EF4-FFF2-40B4-BE49-F238E27FC236}">
                <a16:creationId xmlns:a16="http://schemas.microsoft.com/office/drawing/2014/main" id="{3D5B35E7-3CF4-D8AE-DAAB-581DEEAFCC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239" y="5622758"/>
            <a:ext cx="482600" cy="482600"/>
          </a:xfrm>
          <a:prstGeom prst="rect">
            <a:avLst/>
          </a:prstGeom>
        </p:spPr>
      </p:pic>
      <p:pic>
        <p:nvPicPr>
          <p:cNvPr id="6" name="Рисунок 5">
            <a:extLst>
              <a:ext uri="{FF2B5EF4-FFF2-40B4-BE49-F238E27FC236}">
                <a16:creationId xmlns:a16="http://schemas.microsoft.com/office/drawing/2014/main" id="{8722B0FB-2A4F-7A93-22F2-9D009B6F3F4A}"/>
              </a:ext>
            </a:extLst>
          </p:cNvPr>
          <p:cNvPicPr>
            <a:picLocks noChangeAspect="1"/>
          </p:cNvPicPr>
          <p:nvPr/>
        </p:nvPicPr>
        <p:blipFill>
          <a:blip r:embed="rId4">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0" y="-32863"/>
            <a:ext cx="1761329" cy="1245329"/>
          </a:xfrm>
          <a:prstGeom prst="rect">
            <a:avLst/>
          </a:prstGeom>
          <a:noFill/>
          <a:ln>
            <a:noFill/>
          </a:ln>
        </p:spPr>
      </p:pic>
      <p:sp>
        <p:nvSpPr>
          <p:cNvPr id="7" name="TextBox 6">
            <a:extLst>
              <a:ext uri="{FF2B5EF4-FFF2-40B4-BE49-F238E27FC236}">
                <a16:creationId xmlns:a16="http://schemas.microsoft.com/office/drawing/2014/main" id="{974E445B-82EE-C29C-DD34-111164FD3C8F}"/>
              </a:ext>
            </a:extLst>
          </p:cNvPr>
          <p:cNvSpPr txBox="1"/>
          <p:nvPr/>
        </p:nvSpPr>
        <p:spPr>
          <a:xfrm>
            <a:off x="6565692" y="304529"/>
            <a:ext cx="5456049"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287069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19</a:t>
            </a:fld>
            <a:endParaRPr lang="ru-RU" sz="900" dirty="0">
              <a:solidFill>
                <a:schemeClr val="bg1">
                  <a:lumMod val="50000"/>
                </a:schemeClr>
              </a:solidFill>
              <a:latin typeface="Montserrat" pitchFamily="2" charset="0"/>
            </a:endParaRPr>
          </a:p>
        </p:txBody>
      </p:sp>
      <p:sp>
        <p:nvSpPr>
          <p:cNvPr id="23" name="TextBox 22">
            <a:extLst>
              <a:ext uri="{FF2B5EF4-FFF2-40B4-BE49-F238E27FC236}">
                <a16:creationId xmlns:a16="http://schemas.microsoft.com/office/drawing/2014/main" id="{1EC3A9F8-F2A6-704D-B7D2-F2EE019D7135}"/>
              </a:ext>
            </a:extLst>
          </p:cNvPr>
          <p:cNvSpPr txBox="1"/>
          <p:nvPr/>
        </p:nvSpPr>
        <p:spPr>
          <a:xfrm>
            <a:off x="422030" y="3451641"/>
            <a:ext cx="4825383" cy="461665"/>
          </a:xfrm>
          <a:prstGeom prst="rect">
            <a:avLst/>
          </a:prstGeom>
          <a:solidFill>
            <a:schemeClr val="bg1"/>
          </a:solidFill>
          <a:ln>
            <a:solidFill>
              <a:schemeClr val="bg1"/>
            </a:solidFill>
          </a:ln>
        </p:spPr>
        <p:txBody>
          <a:bodyPr wrap="square" anchor="ctr">
            <a:spAutoFit/>
          </a:bodyPr>
          <a:lstStyle/>
          <a:p>
            <a:pPr lvl="0" algn="ctr"/>
            <a:r>
              <a:rPr lang="ru-RU"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909128" y="3876423"/>
            <a:ext cx="0" cy="2617152"/>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690019" y="4129136"/>
            <a:ext cx="4825388" cy="2031325"/>
          </a:xfrm>
          <a:prstGeom prst="rect">
            <a:avLst/>
          </a:prstGeom>
          <a:noFill/>
        </p:spPr>
        <p:txBody>
          <a:bodyPr wrap="square">
            <a:spAutoFit/>
          </a:bodyPr>
          <a:lstStyle/>
          <a:p>
            <a:pPr marL="171450" indent="-171450">
              <a:buClr>
                <a:srgbClr val="053780"/>
              </a:buClr>
              <a:buFont typeface="Arial" panose="020B0604020202020204" pitchFamily="34" charset="0"/>
              <a:buChar char="•"/>
              <a:defRPr/>
            </a:pPr>
            <a:r>
              <a:rPr lang="ru-RU" sz="1400" b="0" i="0" dirty="0">
                <a:solidFill>
                  <a:srgbClr val="002060"/>
                </a:solidFill>
                <a:effectLst/>
                <a:latin typeface="times new roman" panose="02020603050405020304" pitchFamily="18" charset="0"/>
              </a:rPr>
              <a:t>Учитывает</a:t>
            </a:r>
            <a:r>
              <a:rPr lang="ru-RU" sz="1400" b="0" i="0" kern="0" dirty="0">
                <a:solidFill>
                  <a:srgbClr val="002060"/>
                </a:solidFill>
                <a:effectLst/>
                <a:latin typeface="times new roman" panose="02020603050405020304" pitchFamily="18" charset="0"/>
                <a:cs typeface="Arial" panose="020B0604020202020204" pitchFamily="34" charset="0"/>
                <a:sym typeface="Arial"/>
              </a:rPr>
              <a:t> </a:t>
            </a:r>
            <a:r>
              <a:rPr lang="ru-RU" sz="1400" kern="0" dirty="0">
                <a:solidFill>
                  <a:srgbClr val="002060"/>
                </a:solidFill>
                <a:latin typeface="times new roman" panose="02020603050405020304" pitchFamily="18" charset="0"/>
                <a:cs typeface="Arial" panose="020B0604020202020204" pitchFamily="34" charset="0"/>
                <a:sym typeface="Arial"/>
              </a:rPr>
              <a:t>увеличение объема затрат на редких пациентов (например, могло не увеличить количество, не увеличилась стоимость, а поменяли препарат);</a:t>
            </a:r>
            <a:endParaRPr lang="ru-RU" sz="1400" b="0" i="0" dirty="0">
              <a:solidFill>
                <a:srgbClr val="002060"/>
              </a:solidFill>
              <a:effectLst/>
              <a:latin typeface="times new roman" panose="02020603050405020304" pitchFamily="18" charset="0"/>
            </a:endParaRPr>
          </a:p>
          <a:p>
            <a:pPr marL="171450" indent="-171450">
              <a:buClr>
                <a:srgbClr val="053780"/>
              </a:buClr>
              <a:buFont typeface="Arial" panose="020B0604020202020204" pitchFamily="34" charset="0"/>
              <a:buChar char="•"/>
              <a:defRPr/>
            </a:pPr>
            <a:r>
              <a:rPr lang="ru-RU" sz="1400" b="0" i="0" dirty="0">
                <a:solidFill>
                  <a:srgbClr val="002060"/>
                </a:solidFill>
                <a:effectLst/>
                <a:latin typeface="times new roman" panose="02020603050405020304" pitchFamily="18" charset="0"/>
              </a:rPr>
              <a:t>Возможность </a:t>
            </a:r>
            <a:r>
              <a:rPr lang="ru-RU" sz="1400" kern="0" dirty="0">
                <a:solidFill>
                  <a:srgbClr val="002060"/>
                </a:solidFill>
                <a:latin typeface="times new roman" panose="02020603050405020304" pitchFamily="18" charset="0"/>
                <a:cs typeface="Arial" panose="020B0604020202020204" pitchFamily="34" charset="0"/>
                <a:sym typeface="Arial"/>
              </a:rPr>
              <a:t>отследить</a:t>
            </a:r>
            <a:r>
              <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 кассовое исполнение бюджета – через систему «</a:t>
            </a:r>
            <a:r>
              <a:rPr lang="ru-RU" sz="1400" kern="0" dirty="0">
                <a:solidFill>
                  <a:srgbClr val="002060"/>
                </a:solidFill>
                <a:latin typeface="times new roman" panose="02020603050405020304" pitchFamily="18" charset="0"/>
                <a:cs typeface="Arial" panose="020B0604020202020204" pitchFamily="34" charset="0"/>
                <a:sym typeface="Arial"/>
              </a:rPr>
              <a:t>Электронный</a:t>
            </a:r>
            <a:r>
              <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 бюджет»;</a:t>
            </a:r>
          </a:p>
          <a:p>
            <a:pPr>
              <a:buClr>
                <a:srgbClr val="053780"/>
              </a:buClr>
              <a:defRPr/>
            </a:pPr>
            <a:endPar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endParaRPr>
          </a:p>
          <a:p>
            <a:pPr marL="171450" indent="-171450">
              <a:buClr>
                <a:srgbClr val="053780"/>
              </a:buClr>
              <a:buFont typeface="Arial" panose="020B0604020202020204" pitchFamily="34" charset="0"/>
              <a:buChar char="•"/>
              <a:defRPr/>
            </a:pPr>
            <a:r>
              <a:rPr kumimoji="0" lang="ru-RU" sz="1400" strike="noStrike" kern="0" cap="none" spc="0" normalizeH="0" baseline="0" noProof="0" dirty="0">
                <a:ln>
                  <a:noFill/>
                </a:ln>
                <a:solidFill>
                  <a:srgbClr val="002060"/>
                </a:solidFill>
                <a:uLnTx/>
                <a:uFillTx/>
                <a:latin typeface="times new roman" panose="02020603050405020304" pitchFamily="18" charset="0"/>
                <a:cs typeface="Arial" panose="020B0604020202020204" pitchFamily="34" charset="0"/>
                <a:sym typeface="Arial"/>
              </a:rPr>
              <a:t>Соответствует положениям КС:</a:t>
            </a:r>
            <a:r>
              <a:rPr kumimoji="0" lang="ru-RU" sz="1400" strike="noStrike" kern="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sym typeface="Arial"/>
              </a:rPr>
              <a:t> «обеспечение</a:t>
            </a:r>
            <a:r>
              <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rPr>
              <a:t> лекарственными препаратами с учетом соответствующих организационных и медицинских факторов»</a:t>
            </a:r>
          </a:p>
        </p:txBody>
      </p:sp>
      <p:sp>
        <p:nvSpPr>
          <p:cNvPr id="27" name="TextBox 26">
            <a:extLst>
              <a:ext uri="{FF2B5EF4-FFF2-40B4-BE49-F238E27FC236}">
                <a16:creationId xmlns:a16="http://schemas.microsoft.com/office/drawing/2014/main" id="{E39C9611-9B96-1B4F-8A97-41AE89C5884C}"/>
              </a:ext>
            </a:extLst>
          </p:cNvPr>
          <p:cNvSpPr txBox="1"/>
          <p:nvPr/>
        </p:nvSpPr>
        <p:spPr>
          <a:xfrm>
            <a:off x="6307345" y="4195240"/>
            <a:ext cx="5203366" cy="954107"/>
          </a:xfrm>
          <a:prstGeom prst="rect">
            <a:avLst/>
          </a:prstGeom>
          <a:noFill/>
        </p:spPr>
        <p:txBody>
          <a:bodyPr wrap="square">
            <a:spAutoFit/>
          </a:bodyPr>
          <a:lstStyle/>
          <a:p>
            <a:pPr marL="285750" indent="-285750">
              <a:buFont typeface="Wingdings" pitchFamily="2" charset="2"/>
              <a:buChar char="§"/>
            </a:pP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Занижение субъектами РФ расходов на лекарственное обеспечение лиц, страдающих редкими (</a:t>
            </a:r>
            <a:r>
              <a:rPr lang="ru-RU" sz="1400" dirty="0" err="1">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орфанными</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заболеваниями (</a:t>
            </a:r>
            <a:r>
              <a:rPr lang="ru-RU" sz="14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реализация механизма, который будет стимулировать регионы не занижать расходы (формула)</a:t>
            </a:r>
            <a:r>
              <a:rPr lang="ru-RU" sz="1400"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 </a:t>
            </a:r>
            <a:endParaRPr kumimoji="0" lang="ru-RU" sz="1400" b="1" i="0" strike="noStrike" kern="0" cap="none" spc="0" normalizeH="0" baseline="0" noProof="0" dirty="0">
              <a:ln>
                <a:noFill/>
              </a:ln>
              <a:solidFill>
                <a:srgbClr val="002060"/>
              </a:solidFill>
              <a:effectLst/>
              <a:uLnTx/>
              <a:uFillTx/>
              <a:latin typeface="Montserrat" pitchFamily="2" charset="0"/>
              <a:cs typeface="Arial" panose="020B0604020202020204" pitchFamily="34" charset="0"/>
              <a:sym typeface="Arial"/>
            </a:endParaRPr>
          </a:p>
        </p:txBody>
      </p:sp>
      <p:sp>
        <p:nvSpPr>
          <p:cNvPr id="29" name="TextBox 28">
            <a:extLst>
              <a:ext uri="{FF2B5EF4-FFF2-40B4-BE49-F238E27FC236}">
                <a16:creationId xmlns:a16="http://schemas.microsoft.com/office/drawing/2014/main" id="{C743CBC3-75FA-0244-ACA2-6F697C4BABE7}"/>
              </a:ext>
            </a:extLst>
          </p:cNvPr>
          <p:cNvSpPr txBox="1"/>
          <p:nvPr/>
        </p:nvSpPr>
        <p:spPr>
          <a:xfrm>
            <a:off x="6227853" y="2270541"/>
            <a:ext cx="4825383" cy="461665"/>
          </a:xfrm>
          <a:prstGeom prst="rect">
            <a:avLst/>
          </a:prstGeom>
          <a:solidFill>
            <a:schemeClr val="bg1"/>
          </a:solidFill>
        </p:spPr>
        <p:txBody>
          <a:bodyPr wrap="square" anchor="ctr">
            <a:spAutoFit/>
          </a:bodyPr>
          <a:lstStyle/>
          <a:p>
            <a:pPr lvl="0" algn="ctr"/>
            <a:r>
              <a:rPr lang="en-US" sz="24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a:t>
            </a:r>
            <a:endParaRPr lang="ru-RU" sz="1200" b="1" dirty="0">
              <a:solidFill>
                <a:srgbClr val="002060"/>
              </a:solidFill>
              <a:latin typeface="Times New Roman" panose="02020603050405020304" pitchFamily="18" charset="0"/>
              <a:cs typeface="Times New Roman" panose="02020603050405020304" pitchFamily="18" charset="0"/>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672466" y="2269826"/>
            <a:ext cx="5423534" cy="672514"/>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790208" y="2345825"/>
            <a:ext cx="5305792" cy="523220"/>
          </a:xfrm>
          <a:prstGeom prst="rect">
            <a:avLst/>
          </a:prstGeom>
          <a:noFill/>
        </p:spPr>
        <p:txBody>
          <a:bodyPr wrap="square">
            <a:spAutoFit/>
          </a:bodyPr>
          <a:lstStyle/>
          <a:p>
            <a:r>
              <a:rPr lang="ru-RU" sz="1400" b="1" kern="0" dirty="0">
                <a:solidFill>
                  <a:srgbClr val="002060"/>
                </a:solidFill>
                <a:latin typeface="Times New Roman" panose="02020603050405020304" pitchFamily="18" charset="0"/>
                <a:ea typeface="Open Sans" pitchFamily="2" charset="0"/>
                <a:cs typeface="Times New Roman" panose="02020603050405020304" pitchFamily="18" charset="0"/>
              </a:rPr>
              <a:t>Фактическая недостаточность средств (кассовое исполнения бюджета субъекта РФ по соответствующей статье на 90%)</a:t>
            </a:r>
            <a:endParaRPr lang="ru-RU" sz="1400" b="1" dirty="0">
              <a:solidFill>
                <a:srgbClr val="002060"/>
              </a:solidFill>
              <a:latin typeface="Times New Roman" panose="02020603050405020304" pitchFamily="18" charset="0"/>
              <a:cs typeface="Times New Roman" panose="02020603050405020304" pitchFamily="18" charset="0"/>
            </a:endParaRPr>
          </a:p>
        </p:txBody>
      </p:sp>
      <p:cxnSp>
        <p:nvCxnSpPr>
          <p:cNvPr id="33" name="Прямая соединительная линия 32">
            <a:extLst>
              <a:ext uri="{FF2B5EF4-FFF2-40B4-BE49-F238E27FC236}">
                <a16:creationId xmlns:a16="http://schemas.microsoft.com/office/drawing/2014/main" id="{0DCA124F-A55A-4840-8D23-BA3C34C85D7A}"/>
              </a:ext>
            </a:extLst>
          </p:cNvPr>
          <p:cNvCxnSpPr>
            <a:cxnSpLocks/>
          </p:cNvCxnSpPr>
          <p:nvPr/>
        </p:nvCxnSpPr>
        <p:spPr>
          <a:xfrm>
            <a:off x="804320" y="3110841"/>
            <a:ext cx="5376218" cy="0"/>
          </a:xfrm>
          <a:prstGeom prst="line">
            <a:avLst/>
          </a:prstGeom>
          <a:ln w="38100">
            <a:solidFill>
              <a:srgbClr val="0054A7"/>
            </a:solidFill>
            <a:prstDash val="sys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263883BC-CC2A-4D49-A90E-EA4DF80D102B}"/>
              </a:ext>
            </a:extLst>
          </p:cNvPr>
          <p:cNvCxnSpPr>
            <a:cxnSpLocks/>
          </p:cNvCxnSpPr>
          <p:nvPr/>
        </p:nvCxnSpPr>
        <p:spPr>
          <a:xfrm>
            <a:off x="550320" y="2345825"/>
            <a:ext cx="0" cy="639474"/>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cxnSp>
        <p:nvCxnSpPr>
          <p:cNvPr id="8" name="Прямая со стрелкой 7">
            <a:extLst>
              <a:ext uri="{FF2B5EF4-FFF2-40B4-BE49-F238E27FC236}">
                <a16:creationId xmlns:a16="http://schemas.microsoft.com/office/drawing/2014/main" id="{69FAC37D-695B-9D43-B80F-C82D80C0F267}"/>
              </a:ext>
            </a:extLst>
          </p:cNvPr>
          <p:cNvCxnSpPr>
            <a:stCxn id="31" idx="3"/>
          </p:cNvCxnSpPr>
          <p:nvPr/>
        </p:nvCxnSpPr>
        <p:spPr>
          <a:xfrm flipV="1">
            <a:off x="6096000" y="2605708"/>
            <a:ext cx="2163241" cy="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Скругленный прямоугольник 99">
            <a:extLst>
              <a:ext uri="{FF2B5EF4-FFF2-40B4-BE49-F238E27FC236}">
                <a16:creationId xmlns:a16="http://schemas.microsoft.com/office/drawing/2014/main" id="{2494B59A-C898-214D-8132-6F8A25E3E0AC}"/>
              </a:ext>
            </a:extLst>
          </p:cNvPr>
          <p:cNvSpPr/>
          <p:nvPr/>
        </p:nvSpPr>
        <p:spPr>
          <a:xfrm>
            <a:off x="9063415" y="2225305"/>
            <a:ext cx="2456119" cy="642376"/>
          </a:xfrm>
          <a:prstGeom prst="roundRect">
            <a:avLst>
              <a:gd name="adj" fmla="val 15578"/>
            </a:avLst>
          </a:prstGeom>
          <a:solidFill>
            <a:srgbClr val="E3E3E1"/>
          </a:solidFill>
          <a:ln>
            <a:solidFill>
              <a:srgbClr val="0054A7"/>
            </a:solid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ru-RU" b="1" dirty="0">
                <a:solidFill>
                  <a:schemeClr val="tx1"/>
                </a:solidFill>
                <a:latin typeface="Times New Roman" panose="02020603050405020304" pitchFamily="18" charset="0"/>
                <a:cs typeface="Times New Roman" panose="02020603050405020304" pitchFamily="18" charset="0"/>
              </a:rPr>
              <a:t>Применим</a:t>
            </a:r>
          </a:p>
        </p:txBody>
      </p:sp>
      <p:sp>
        <p:nvSpPr>
          <p:cNvPr id="19" name="TextBox 18">
            <a:extLst>
              <a:ext uri="{FF2B5EF4-FFF2-40B4-BE49-F238E27FC236}">
                <a16:creationId xmlns:a16="http://schemas.microsoft.com/office/drawing/2014/main" id="{15477DCF-B7BF-784B-9231-72551400D791}"/>
              </a:ext>
            </a:extLst>
          </p:cNvPr>
          <p:cNvSpPr txBox="1"/>
          <p:nvPr/>
        </p:nvSpPr>
        <p:spPr>
          <a:xfrm>
            <a:off x="422030" y="3121223"/>
            <a:ext cx="5342983"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ru-RU" sz="1400" b="1" i="1" u="none" strike="noStrike" kern="0" cap="none" spc="0" normalizeH="0" baseline="0" noProof="0" dirty="0">
                <a:ln>
                  <a:noFill/>
                </a:ln>
                <a:solidFill>
                  <a:schemeClr val="bg2">
                    <a:lumMod val="50000"/>
                  </a:schemeClr>
                </a:solidFill>
                <a:effectLst/>
                <a:uLnTx/>
                <a:uFillTx/>
                <a:latin typeface="Times New Roman" panose="02020603050405020304" pitchFamily="18" charset="0"/>
                <a:cs typeface="Times New Roman" panose="02020603050405020304" pitchFamily="18" charset="0"/>
                <a:sym typeface="Arial"/>
              </a:rPr>
              <a:t>новый критерий для программы развития здравоохранения</a:t>
            </a:r>
          </a:p>
        </p:txBody>
      </p:sp>
      <p:pic>
        <p:nvPicPr>
          <p:cNvPr id="4" name="Рисунок 3">
            <a:extLst>
              <a:ext uri="{FF2B5EF4-FFF2-40B4-BE49-F238E27FC236}">
                <a16:creationId xmlns:a16="http://schemas.microsoft.com/office/drawing/2014/main" id="{8C20DAFC-86EE-1748-9B50-50CAC7779CA2}"/>
              </a:ext>
            </a:extLst>
          </p:cNvPr>
          <p:cNvPicPr>
            <a:picLocks noChangeAspect="1"/>
          </p:cNvPicPr>
          <p:nvPr/>
        </p:nvPicPr>
        <p:blipFill>
          <a:blip r:embed="rId2">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229680" y="0"/>
            <a:ext cx="1761329" cy="1245329"/>
          </a:xfrm>
          <a:prstGeom prst="rect">
            <a:avLst/>
          </a:prstGeom>
          <a:noFill/>
          <a:ln>
            <a:noFill/>
          </a:ln>
        </p:spPr>
      </p:pic>
      <p:sp>
        <p:nvSpPr>
          <p:cNvPr id="5" name="Скругленный прямоугольник 4">
            <a:extLst>
              <a:ext uri="{FF2B5EF4-FFF2-40B4-BE49-F238E27FC236}">
                <a16:creationId xmlns:a16="http://schemas.microsoft.com/office/drawing/2014/main" id="{97606BDB-95F6-EA59-ABF6-2C565989BD30}"/>
              </a:ext>
            </a:extLst>
          </p:cNvPr>
          <p:cNvSpPr/>
          <p:nvPr/>
        </p:nvSpPr>
        <p:spPr>
          <a:xfrm>
            <a:off x="422030" y="1309931"/>
            <a:ext cx="3203601" cy="5709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solidFill>
                  <a:srgbClr val="002060"/>
                </a:solidFill>
                <a:latin typeface="Times New Roman" panose="02020603050405020304" pitchFamily="18" charset="0"/>
                <a:cs typeface="Times New Roman" panose="02020603050405020304" pitchFamily="18" charset="0"/>
              </a:rPr>
              <a:t>Предложение:</a:t>
            </a:r>
          </a:p>
        </p:txBody>
      </p:sp>
      <p:sp>
        <p:nvSpPr>
          <p:cNvPr id="6" name="TextBox 5">
            <a:extLst>
              <a:ext uri="{FF2B5EF4-FFF2-40B4-BE49-F238E27FC236}">
                <a16:creationId xmlns:a16="http://schemas.microsoft.com/office/drawing/2014/main" id="{EFAB8E52-C881-FA08-AC4F-8BAE49BB55AE}"/>
              </a:ext>
            </a:extLst>
          </p:cNvPr>
          <p:cNvSpPr txBox="1"/>
          <p:nvPr/>
        </p:nvSpPr>
        <p:spPr>
          <a:xfrm>
            <a:off x="6180538" y="272928"/>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Tree>
    <p:extLst>
      <p:ext uri="{BB962C8B-B14F-4D97-AF65-F5344CB8AC3E}">
        <p14:creationId xmlns:p14="http://schemas.microsoft.com/office/powerpoint/2010/main" val="67000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oogle Shape;102;p25"/>
          <p:cNvPicPr/>
          <p:nvPr/>
        </p:nvPicPr>
        <p:blipFill>
          <a:blip r:embed="rId3"/>
          <a:srcRect t="170369" b="-170369"/>
          <a:stretch/>
        </p:blipFill>
        <p:spPr>
          <a:xfrm>
            <a:off x="4462560" y="6261600"/>
            <a:ext cx="3251520" cy="593040"/>
          </a:xfrm>
          <a:prstGeom prst="rect">
            <a:avLst/>
          </a:prstGeom>
          <a:ln w="0">
            <a:noFill/>
          </a:ln>
        </p:spPr>
      </p:pic>
      <p:grpSp>
        <p:nvGrpSpPr>
          <p:cNvPr id="5" name="object 14">
            <a:extLst>
              <a:ext uri="{FF2B5EF4-FFF2-40B4-BE49-F238E27FC236}">
                <a16:creationId xmlns:a16="http://schemas.microsoft.com/office/drawing/2014/main" id="{5CB5B307-6116-B88D-EB8B-5DF690385639}"/>
              </a:ext>
            </a:extLst>
          </p:cNvPr>
          <p:cNvGrpSpPr/>
          <p:nvPr/>
        </p:nvGrpSpPr>
        <p:grpSpPr>
          <a:xfrm>
            <a:off x="520640" y="3289220"/>
            <a:ext cx="11135360" cy="2072390"/>
            <a:chOff x="528637" y="3262376"/>
            <a:chExt cx="11135360" cy="2072390"/>
          </a:xfrm>
        </p:grpSpPr>
        <p:sp>
          <p:nvSpPr>
            <p:cNvPr id="6" name="object 15">
              <a:extLst>
                <a:ext uri="{FF2B5EF4-FFF2-40B4-BE49-F238E27FC236}">
                  <a16:creationId xmlns:a16="http://schemas.microsoft.com/office/drawing/2014/main" id="{AFC3CA41-F9AB-58AE-083E-A6A33867E353}"/>
                </a:ext>
              </a:extLst>
            </p:cNvPr>
            <p:cNvSpPr/>
            <p:nvPr/>
          </p:nvSpPr>
          <p:spPr>
            <a:xfrm>
              <a:off x="985837" y="3277366"/>
              <a:ext cx="1314450" cy="2057400"/>
            </a:xfrm>
            <a:custGeom>
              <a:avLst/>
              <a:gdLst/>
              <a:ahLst/>
              <a:cxnLst/>
              <a:rect l="l" t="t" r="r" b="b"/>
              <a:pathLst>
                <a:path w="1314450" h="2057400">
                  <a:moveTo>
                    <a:pt x="1314450" y="0"/>
                  </a:moveTo>
                  <a:lnTo>
                    <a:pt x="0" y="0"/>
                  </a:lnTo>
                  <a:lnTo>
                    <a:pt x="0" y="2057400"/>
                  </a:lnTo>
                  <a:lnTo>
                    <a:pt x="1314450" y="2057400"/>
                  </a:lnTo>
                  <a:lnTo>
                    <a:pt x="1314450" y="0"/>
                  </a:lnTo>
                  <a:close/>
                </a:path>
              </a:pathLst>
            </a:custGeom>
            <a:solidFill>
              <a:schemeClr val="bg1"/>
            </a:solidFill>
            <a:ln>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sp>
          <p:nvSpPr>
            <p:cNvPr id="8" name="object 16">
              <a:extLst>
                <a:ext uri="{FF2B5EF4-FFF2-40B4-BE49-F238E27FC236}">
                  <a16:creationId xmlns:a16="http://schemas.microsoft.com/office/drawing/2014/main" id="{7A5C5029-E411-248F-EFA2-5B2B7A6D8F7C}"/>
                </a:ext>
              </a:extLst>
            </p:cNvPr>
            <p:cNvSpPr/>
            <p:nvPr/>
          </p:nvSpPr>
          <p:spPr>
            <a:xfrm>
              <a:off x="985837" y="3262376"/>
              <a:ext cx="1314450" cy="2057400"/>
            </a:xfrm>
            <a:custGeom>
              <a:avLst/>
              <a:gdLst/>
              <a:ahLst/>
              <a:cxnLst/>
              <a:rect l="l" t="t" r="r" b="b"/>
              <a:pathLst>
                <a:path w="1314450" h="2057400">
                  <a:moveTo>
                    <a:pt x="0" y="2057400"/>
                  </a:moveTo>
                  <a:lnTo>
                    <a:pt x="1314450" y="2057400"/>
                  </a:lnTo>
                  <a:lnTo>
                    <a:pt x="1314450" y="0"/>
                  </a:lnTo>
                  <a:lnTo>
                    <a:pt x="0" y="0"/>
                  </a:lnTo>
                  <a:lnTo>
                    <a:pt x="0" y="2057400"/>
                  </a:lnTo>
                  <a:close/>
                </a:path>
              </a:pathLst>
            </a:custGeom>
            <a:ln w="12700">
              <a:solidFill>
                <a:srgbClr val="002060"/>
              </a:solidFill>
            </a:ln>
          </p:spPr>
          <p:txBody>
            <a:bodyPr wrap="square" lIns="0" tIns="0" rIns="0" bIns="0" rtlCol="0"/>
            <a:lstStyle/>
            <a:p>
              <a:pPr defTabSz="609660" hangingPunct="0">
                <a:defRPr/>
              </a:pPr>
              <a:endParaRPr kern="0" dirty="0">
                <a:solidFill>
                  <a:srgbClr val="000000"/>
                </a:solidFill>
                <a:highlight>
                  <a:srgbClr val="009C63"/>
                </a:highlight>
                <a:latin typeface="Arial"/>
                <a:cs typeface="Arial"/>
                <a:sym typeface="Arial"/>
              </a:endParaRPr>
            </a:p>
          </p:txBody>
        </p:sp>
        <p:sp>
          <p:nvSpPr>
            <p:cNvPr id="9" name="object 17">
              <a:extLst>
                <a:ext uri="{FF2B5EF4-FFF2-40B4-BE49-F238E27FC236}">
                  <a16:creationId xmlns:a16="http://schemas.microsoft.com/office/drawing/2014/main" id="{74C88354-65A8-8FF2-3F24-018F86DA4EE5}"/>
                </a:ext>
              </a:extLst>
            </p:cNvPr>
            <p:cNvSpPr/>
            <p:nvPr/>
          </p:nvSpPr>
          <p:spPr>
            <a:xfrm>
              <a:off x="3991555" y="3429000"/>
              <a:ext cx="1304925" cy="1905000"/>
            </a:xfrm>
            <a:custGeom>
              <a:avLst/>
              <a:gdLst/>
              <a:ahLst/>
              <a:cxnLst/>
              <a:rect l="l" t="t" r="r" b="b"/>
              <a:pathLst>
                <a:path w="1304925" h="1905000">
                  <a:moveTo>
                    <a:pt x="1304925" y="0"/>
                  </a:moveTo>
                  <a:lnTo>
                    <a:pt x="0" y="0"/>
                  </a:lnTo>
                  <a:lnTo>
                    <a:pt x="0" y="1905000"/>
                  </a:lnTo>
                  <a:lnTo>
                    <a:pt x="1304925" y="1905000"/>
                  </a:lnTo>
                  <a:lnTo>
                    <a:pt x="1304925" y="0"/>
                  </a:lnTo>
                  <a:close/>
                </a:path>
              </a:pathLst>
            </a:custGeom>
            <a:solidFill>
              <a:schemeClr val="bg1"/>
            </a:solidFill>
            <a:ln>
              <a:solidFill>
                <a:srgbClr val="002060"/>
              </a:solidFill>
            </a:ln>
          </p:spPr>
          <p:txBody>
            <a:bodyPr wrap="square" lIns="0" tIns="0" rIns="0" bIns="0" rtlCol="0"/>
            <a:lstStyle/>
            <a:p>
              <a:pPr defTabSz="609660" hangingPunct="0">
                <a:defRPr/>
              </a:pPr>
              <a:endParaRPr b="1" kern="0" dirty="0">
                <a:solidFill>
                  <a:schemeClr val="accent4">
                    <a:lumMod val="50000"/>
                  </a:schemeClr>
                </a:solidFill>
                <a:latin typeface="Arial"/>
                <a:cs typeface="Arial"/>
                <a:sym typeface="Arial"/>
              </a:endParaRPr>
            </a:p>
          </p:txBody>
        </p:sp>
        <p:sp>
          <p:nvSpPr>
            <p:cNvPr id="12" name="object 20">
              <a:extLst>
                <a:ext uri="{FF2B5EF4-FFF2-40B4-BE49-F238E27FC236}">
                  <a16:creationId xmlns:a16="http://schemas.microsoft.com/office/drawing/2014/main" id="{1F42A844-FD52-F0D7-F521-0F8A3B74197E}"/>
                </a:ext>
              </a:extLst>
            </p:cNvPr>
            <p:cNvSpPr/>
            <p:nvPr/>
          </p:nvSpPr>
          <p:spPr>
            <a:xfrm>
              <a:off x="6738936" y="4062476"/>
              <a:ext cx="1304925" cy="1257300"/>
            </a:xfrm>
            <a:custGeom>
              <a:avLst/>
              <a:gdLst/>
              <a:ahLst/>
              <a:cxnLst/>
              <a:rect l="l" t="t" r="r" b="b"/>
              <a:pathLst>
                <a:path w="1304925" h="1257300">
                  <a:moveTo>
                    <a:pt x="0" y="1257300"/>
                  </a:moveTo>
                  <a:lnTo>
                    <a:pt x="1304925" y="1257300"/>
                  </a:lnTo>
                  <a:lnTo>
                    <a:pt x="1304925" y="0"/>
                  </a:lnTo>
                  <a:lnTo>
                    <a:pt x="0" y="0"/>
                  </a:lnTo>
                  <a:lnTo>
                    <a:pt x="0" y="1257300"/>
                  </a:lnTo>
                  <a:close/>
                </a:path>
              </a:pathLst>
            </a:custGeom>
            <a:ln w="12700">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sp>
          <p:nvSpPr>
            <p:cNvPr id="14" name="object 22">
              <a:extLst>
                <a:ext uri="{FF2B5EF4-FFF2-40B4-BE49-F238E27FC236}">
                  <a16:creationId xmlns:a16="http://schemas.microsoft.com/office/drawing/2014/main" id="{4D45D506-6391-0B66-272B-E3031F730757}"/>
                </a:ext>
              </a:extLst>
            </p:cNvPr>
            <p:cNvSpPr/>
            <p:nvPr/>
          </p:nvSpPr>
          <p:spPr>
            <a:xfrm>
              <a:off x="9248838" y="4455676"/>
              <a:ext cx="1304925" cy="838200"/>
            </a:xfrm>
            <a:custGeom>
              <a:avLst/>
              <a:gdLst/>
              <a:ahLst/>
              <a:cxnLst/>
              <a:rect l="l" t="t" r="r" b="b"/>
              <a:pathLst>
                <a:path w="1304925" h="838200">
                  <a:moveTo>
                    <a:pt x="0" y="838200"/>
                  </a:moveTo>
                  <a:lnTo>
                    <a:pt x="1304925" y="838200"/>
                  </a:lnTo>
                  <a:lnTo>
                    <a:pt x="1304925" y="0"/>
                  </a:lnTo>
                  <a:lnTo>
                    <a:pt x="0" y="0"/>
                  </a:lnTo>
                  <a:lnTo>
                    <a:pt x="0" y="838200"/>
                  </a:lnTo>
                  <a:close/>
                </a:path>
              </a:pathLst>
            </a:custGeom>
            <a:ln w="12700">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sp>
          <p:nvSpPr>
            <p:cNvPr id="17" name="object 25">
              <a:extLst>
                <a:ext uri="{FF2B5EF4-FFF2-40B4-BE49-F238E27FC236}">
                  <a16:creationId xmlns:a16="http://schemas.microsoft.com/office/drawing/2014/main" id="{3B4E5BC6-F2CE-A0B0-227F-26ACBA0630BC}"/>
                </a:ext>
              </a:extLst>
            </p:cNvPr>
            <p:cNvSpPr/>
            <p:nvPr/>
          </p:nvSpPr>
          <p:spPr>
            <a:xfrm>
              <a:off x="528637" y="5319776"/>
              <a:ext cx="11135360" cy="0"/>
            </a:xfrm>
            <a:custGeom>
              <a:avLst/>
              <a:gdLst/>
              <a:ahLst/>
              <a:cxnLst/>
              <a:rect l="l" t="t" r="r" b="b"/>
              <a:pathLst>
                <a:path w="11135360">
                  <a:moveTo>
                    <a:pt x="0" y="0"/>
                  </a:moveTo>
                  <a:lnTo>
                    <a:pt x="11134788" y="0"/>
                  </a:lnTo>
                </a:path>
              </a:pathLst>
            </a:custGeom>
            <a:ln w="9525">
              <a:solidFill>
                <a:srgbClr val="002060"/>
              </a:solidFill>
            </a:ln>
          </p:spPr>
          <p:txBody>
            <a:bodyPr wrap="square" lIns="0" tIns="0" rIns="0" bIns="0" rtlCol="0"/>
            <a:lstStyle/>
            <a:p>
              <a:pPr defTabSz="609660" hangingPunct="0">
                <a:defRPr/>
              </a:pPr>
              <a:endParaRPr kern="0">
                <a:solidFill>
                  <a:srgbClr val="000000"/>
                </a:solidFill>
                <a:latin typeface="Arial"/>
                <a:cs typeface="Arial"/>
                <a:sym typeface="Arial"/>
              </a:endParaRPr>
            </a:p>
          </p:txBody>
        </p:sp>
      </p:grpSp>
      <p:sp>
        <p:nvSpPr>
          <p:cNvPr id="19" name="object 26">
            <a:extLst>
              <a:ext uri="{FF2B5EF4-FFF2-40B4-BE49-F238E27FC236}">
                <a16:creationId xmlns:a16="http://schemas.microsoft.com/office/drawing/2014/main" id="{0BF62C08-3141-9D22-ED22-241D3C49F0CB}"/>
              </a:ext>
            </a:extLst>
          </p:cNvPr>
          <p:cNvSpPr txBox="1"/>
          <p:nvPr/>
        </p:nvSpPr>
        <p:spPr>
          <a:xfrm>
            <a:off x="1426463" y="2969831"/>
            <a:ext cx="426084"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47</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0" name="object 26">
            <a:extLst>
              <a:ext uri="{FF2B5EF4-FFF2-40B4-BE49-F238E27FC236}">
                <a16:creationId xmlns:a16="http://schemas.microsoft.com/office/drawing/2014/main" id="{09164DAE-CA8D-2E48-32E8-E7065B0F706C}"/>
              </a:ext>
            </a:extLst>
          </p:cNvPr>
          <p:cNvSpPr txBox="1"/>
          <p:nvPr/>
        </p:nvSpPr>
        <p:spPr>
          <a:xfrm>
            <a:off x="4430975" y="3097109"/>
            <a:ext cx="426084"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20</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1" name="object 28">
            <a:extLst>
              <a:ext uri="{FF2B5EF4-FFF2-40B4-BE49-F238E27FC236}">
                <a16:creationId xmlns:a16="http://schemas.microsoft.com/office/drawing/2014/main" id="{D36609F4-DEE3-72C8-B5AB-23F31F999077}"/>
              </a:ext>
            </a:extLst>
          </p:cNvPr>
          <p:cNvSpPr txBox="1"/>
          <p:nvPr/>
        </p:nvSpPr>
        <p:spPr>
          <a:xfrm>
            <a:off x="7178038" y="3698163"/>
            <a:ext cx="426720"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22</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2" name="object 28">
            <a:extLst>
              <a:ext uri="{FF2B5EF4-FFF2-40B4-BE49-F238E27FC236}">
                <a16:creationId xmlns:a16="http://schemas.microsoft.com/office/drawing/2014/main" id="{608425DE-6DE9-BEB3-676D-2B049E65E916}"/>
              </a:ext>
            </a:extLst>
          </p:cNvPr>
          <p:cNvSpPr txBox="1"/>
          <p:nvPr/>
        </p:nvSpPr>
        <p:spPr>
          <a:xfrm>
            <a:off x="9687940" y="4093657"/>
            <a:ext cx="426720" cy="254557"/>
          </a:xfrm>
          <a:prstGeom prst="rect">
            <a:avLst/>
          </a:prstGeom>
        </p:spPr>
        <p:txBody>
          <a:bodyPr vert="horz" wrap="square" lIns="0" tIns="15875" rIns="0" bIns="0" rtlCol="0">
            <a:spAutoFit/>
          </a:bodyPr>
          <a:lstStyle/>
          <a:p>
            <a:pPr marL="12702" defTabSz="609660" hangingPunct="0">
              <a:spcBef>
                <a:spcPts val="125"/>
              </a:spcBef>
              <a:defRPr/>
            </a:pPr>
            <a:r>
              <a:rPr lang="ru-RU" sz="1550" b="1" kern="0" spc="-25" dirty="0">
                <a:solidFill>
                  <a:srgbClr val="043377"/>
                </a:solidFill>
                <a:latin typeface="Times New Roman"/>
                <a:cs typeface="Times New Roman"/>
                <a:sym typeface="Arial"/>
              </a:rPr>
              <a:t>11</a:t>
            </a:r>
            <a:r>
              <a:rPr sz="1550" b="1" kern="0" spc="-25" dirty="0">
                <a:solidFill>
                  <a:srgbClr val="043377"/>
                </a:solidFill>
                <a:latin typeface="Times New Roman"/>
                <a:cs typeface="Times New Roman"/>
                <a:sym typeface="Arial"/>
              </a:rPr>
              <a:t>%</a:t>
            </a:r>
            <a:endParaRPr sz="1550" kern="0" dirty="0">
              <a:solidFill>
                <a:srgbClr val="000000"/>
              </a:solidFill>
              <a:latin typeface="Times New Roman"/>
              <a:cs typeface="Times New Roman"/>
              <a:sym typeface="Arial"/>
            </a:endParaRPr>
          </a:p>
        </p:txBody>
      </p:sp>
      <p:sp>
        <p:nvSpPr>
          <p:cNvPr id="24" name="object 31">
            <a:extLst>
              <a:ext uri="{FF2B5EF4-FFF2-40B4-BE49-F238E27FC236}">
                <a16:creationId xmlns:a16="http://schemas.microsoft.com/office/drawing/2014/main" id="{853B9289-FDE5-A469-6925-23C2B8E4E839}"/>
              </a:ext>
            </a:extLst>
          </p:cNvPr>
          <p:cNvSpPr txBox="1"/>
          <p:nvPr/>
        </p:nvSpPr>
        <p:spPr>
          <a:xfrm>
            <a:off x="3461432" y="5524069"/>
            <a:ext cx="2365169" cy="1199367"/>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Задержка в выдаче лекарственного препарата по организационным вопросам, включая Фонд КД</a:t>
            </a:r>
          </a:p>
        </p:txBody>
      </p:sp>
      <p:sp>
        <p:nvSpPr>
          <p:cNvPr id="25" name="object 31">
            <a:extLst>
              <a:ext uri="{FF2B5EF4-FFF2-40B4-BE49-F238E27FC236}">
                <a16:creationId xmlns:a16="http://schemas.microsoft.com/office/drawing/2014/main" id="{CAA3E98B-1DB1-9BF3-80ED-F9F9976AEFD0}"/>
              </a:ext>
            </a:extLst>
          </p:cNvPr>
          <p:cNvSpPr txBox="1"/>
          <p:nvPr/>
        </p:nvSpPr>
        <p:spPr>
          <a:xfrm>
            <a:off x="235241" y="5538365"/>
            <a:ext cx="2365169" cy="963212"/>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Отказ в выдаче лекарственного препарата при отсутствии финансирования</a:t>
            </a:r>
            <a:endParaRPr sz="1550" kern="0" dirty="0">
              <a:solidFill>
                <a:srgbClr val="000000"/>
              </a:solidFill>
              <a:latin typeface="Times New Roman"/>
              <a:cs typeface="Times New Roman"/>
              <a:sym typeface="Arial"/>
            </a:endParaRPr>
          </a:p>
        </p:txBody>
      </p:sp>
      <p:sp>
        <p:nvSpPr>
          <p:cNvPr id="27" name="object 31">
            <a:extLst>
              <a:ext uri="{FF2B5EF4-FFF2-40B4-BE49-F238E27FC236}">
                <a16:creationId xmlns:a16="http://schemas.microsoft.com/office/drawing/2014/main" id="{20B77BC6-4372-F5DE-BC89-E245B30944BB}"/>
              </a:ext>
            </a:extLst>
          </p:cNvPr>
          <p:cNvSpPr txBox="1"/>
          <p:nvPr/>
        </p:nvSpPr>
        <p:spPr>
          <a:xfrm>
            <a:off x="6208813" y="5520135"/>
            <a:ext cx="2365169" cy="727059"/>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Отказ в выдаче при отсутствии оснований в ЛО до суда</a:t>
            </a:r>
            <a:endParaRPr sz="1550" kern="0" dirty="0">
              <a:solidFill>
                <a:srgbClr val="000000"/>
              </a:solidFill>
              <a:latin typeface="Times New Roman"/>
              <a:cs typeface="Times New Roman"/>
              <a:sym typeface="Arial"/>
            </a:endParaRPr>
          </a:p>
        </p:txBody>
      </p:sp>
      <p:sp>
        <p:nvSpPr>
          <p:cNvPr id="28" name="object 31">
            <a:extLst>
              <a:ext uri="{FF2B5EF4-FFF2-40B4-BE49-F238E27FC236}">
                <a16:creationId xmlns:a16="http://schemas.microsoft.com/office/drawing/2014/main" id="{9EAF386D-9A3C-28BE-316A-E213AD1E610E}"/>
              </a:ext>
            </a:extLst>
          </p:cNvPr>
          <p:cNvSpPr txBox="1"/>
          <p:nvPr/>
        </p:nvSpPr>
        <p:spPr>
          <a:xfrm>
            <a:off x="8718715" y="5461685"/>
            <a:ext cx="2365169" cy="490904"/>
          </a:xfrm>
          <a:prstGeom prst="rect">
            <a:avLst/>
          </a:prstGeom>
        </p:spPr>
        <p:txBody>
          <a:bodyPr vert="horz" wrap="square" lIns="0" tIns="18415" rIns="0" bIns="0" rtlCol="0">
            <a:spAutoFit/>
          </a:bodyPr>
          <a:lstStyle/>
          <a:p>
            <a:pPr marL="12702" marR="5080" indent="8256" algn="ctr" defTabSz="609660" hangingPunct="0">
              <a:lnSpc>
                <a:spcPct val="98900"/>
              </a:lnSpc>
              <a:spcBef>
                <a:spcPts val="145"/>
              </a:spcBef>
              <a:defRPr/>
            </a:pPr>
            <a:r>
              <a:rPr lang="ru-RU" sz="1550" kern="0" dirty="0">
                <a:solidFill>
                  <a:srgbClr val="000000"/>
                </a:solidFill>
                <a:latin typeface="Times New Roman"/>
                <a:cs typeface="Times New Roman"/>
                <a:sym typeface="Arial"/>
              </a:rPr>
              <a:t>Отказ в выдаче незарегистрированного ЛП</a:t>
            </a:r>
            <a:endParaRPr sz="1550" kern="0" dirty="0">
              <a:solidFill>
                <a:srgbClr val="000000"/>
              </a:solidFill>
              <a:latin typeface="Times New Roman"/>
              <a:cs typeface="Times New Roman"/>
              <a:sym typeface="Arial"/>
            </a:endParaRPr>
          </a:p>
        </p:txBody>
      </p:sp>
      <p:sp>
        <p:nvSpPr>
          <p:cNvPr id="30" name="object 13">
            <a:extLst>
              <a:ext uri="{FF2B5EF4-FFF2-40B4-BE49-F238E27FC236}">
                <a16:creationId xmlns:a16="http://schemas.microsoft.com/office/drawing/2014/main" id="{215D7834-6D57-6781-6D1E-B503BECDBCDC}"/>
              </a:ext>
            </a:extLst>
          </p:cNvPr>
          <p:cNvSpPr txBox="1"/>
          <p:nvPr/>
        </p:nvSpPr>
        <p:spPr>
          <a:xfrm>
            <a:off x="1036002" y="771632"/>
            <a:ext cx="10550525" cy="1375505"/>
          </a:xfrm>
          <a:prstGeom prst="rect">
            <a:avLst/>
          </a:prstGeom>
          <a:ln>
            <a:solidFill>
              <a:srgbClr val="002060"/>
            </a:solidFill>
          </a:ln>
        </p:spPr>
        <p:txBody>
          <a:bodyPr vert="horz" wrap="square" lIns="0" tIns="16510" rIns="0" bIns="0" rtlCol="0">
            <a:spAutoFit/>
          </a:bodyPr>
          <a:lstStyle/>
          <a:p>
            <a:pPr marL="30484" algn="ctr" defTabSz="609660" hangingPunct="0">
              <a:spcBef>
                <a:spcPts val="130"/>
              </a:spcBef>
              <a:defRPr/>
            </a:pPr>
            <a:r>
              <a:rPr sz="2000" kern="0" dirty="0">
                <a:solidFill>
                  <a:srgbClr val="002060"/>
                </a:solidFill>
                <a:latin typeface="Times New Roman" panose="02020603050405020304" pitchFamily="18" charset="0"/>
                <a:cs typeface="Times New Roman" panose="02020603050405020304" pitchFamily="18" charset="0"/>
                <a:sym typeface="Arial"/>
              </a:rPr>
              <a:t>Результаты</a:t>
            </a:r>
            <a:r>
              <a:rPr sz="2000" kern="0" spc="105" dirty="0">
                <a:solidFill>
                  <a:srgbClr val="002060"/>
                </a:solidFill>
                <a:latin typeface="Times New Roman" panose="02020603050405020304" pitchFamily="18" charset="0"/>
                <a:cs typeface="Times New Roman" panose="02020603050405020304" pitchFamily="18" charset="0"/>
                <a:sym typeface="Arial"/>
              </a:rPr>
              <a:t> </a:t>
            </a:r>
            <a:r>
              <a:rPr sz="2000" kern="0" dirty="0" err="1">
                <a:solidFill>
                  <a:srgbClr val="002060"/>
                </a:solidFill>
                <a:latin typeface="Times New Roman" panose="02020603050405020304" pitchFamily="18" charset="0"/>
                <a:cs typeface="Times New Roman" panose="02020603050405020304" pitchFamily="18" charset="0"/>
                <a:sym typeface="Arial"/>
              </a:rPr>
              <a:t>правового</a:t>
            </a:r>
            <a:r>
              <a:rPr sz="2000" kern="0" spc="75" dirty="0">
                <a:solidFill>
                  <a:srgbClr val="002060"/>
                </a:solidFill>
                <a:latin typeface="Times New Roman" panose="02020603050405020304" pitchFamily="18" charset="0"/>
                <a:cs typeface="Times New Roman" panose="02020603050405020304" pitchFamily="18" charset="0"/>
                <a:sym typeface="Arial"/>
              </a:rPr>
              <a:t> </a:t>
            </a:r>
            <a:r>
              <a:rPr sz="2000" kern="0" dirty="0" err="1">
                <a:solidFill>
                  <a:srgbClr val="002060"/>
                </a:solidFill>
                <a:latin typeface="Times New Roman" panose="02020603050405020304" pitchFamily="18" charset="0"/>
                <a:cs typeface="Times New Roman" panose="02020603050405020304" pitchFamily="18" charset="0"/>
                <a:sym typeface="Arial"/>
              </a:rPr>
              <a:t>мониторинга</a:t>
            </a:r>
            <a:r>
              <a:rPr lang="ru-RU" sz="2000" kern="0" dirty="0">
                <a:solidFill>
                  <a:srgbClr val="002060"/>
                </a:solidFill>
                <a:latin typeface="Times New Roman" panose="02020603050405020304" pitchFamily="18" charset="0"/>
                <a:cs typeface="Times New Roman" panose="02020603050405020304" pitchFamily="18" charset="0"/>
                <a:sym typeface="Arial"/>
              </a:rPr>
              <a:t> </a:t>
            </a:r>
            <a:r>
              <a:rPr lang="ru-RU" sz="2200" b="1" kern="0" dirty="0">
                <a:solidFill>
                  <a:srgbClr val="002060"/>
                </a:solidFill>
                <a:latin typeface="Times New Roman" panose="02020603050405020304" pitchFamily="18" charset="0"/>
                <a:cs typeface="Times New Roman" panose="02020603050405020304" pitchFamily="18" charset="0"/>
                <a:sym typeface="Arial"/>
              </a:rPr>
              <a:t>пациентов</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по</a:t>
            </a:r>
            <a:r>
              <a:rPr sz="2000" kern="0" spc="8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вопросам</a:t>
            </a:r>
            <a:r>
              <a:rPr sz="2000" kern="0" spc="120" dirty="0">
                <a:solidFill>
                  <a:srgbClr val="002060"/>
                </a:solidFill>
                <a:latin typeface="Times New Roman" panose="02020603050405020304" pitchFamily="18" charset="0"/>
                <a:cs typeface="Times New Roman" panose="02020603050405020304" pitchFamily="18" charset="0"/>
                <a:sym typeface="Arial"/>
              </a:rPr>
              <a:t> </a:t>
            </a:r>
            <a:r>
              <a:rPr sz="2000" kern="0" spc="-10" dirty="0">
                <a:solidFill>
                  <a:srgbClr val="002060"/>
                </a:solidFill>
                <a:latin typeface="Times New Roman" panose="02020603050405020304" pitchFamily="18" charset="0"/>
                <a:cs typeface="Times New Roman" panose="02020603050405020304" pitchFamily="18" charset="0"/>
                <a:sym typeface="Arial"/>
              </a:rPr>
              <a:t>лекарственного</a:t>
            </a:r>
            <a:endParaRPr sz="2000" kern="0" dirty="0">
              <a:solidFill>
                <a:srgbClr val="002060"/>
              </a:solidFill>
              <a:latin typeface="Times New Roman" panose="02020603050405020304" pitchFamily="18" charset="0"/>
              <a:cs typeface="Times New Roman" panose="02020603050405020304" pitchFamily="18" charset="0"/>
              <a:sym typeface="Arial"/>
            </a:endParaRPr>
          </a:p>
          <a:p>
            <a:pPr marL="2356721" marR="2318617" algn="ctr" defTabSz="609660" hangingPunct="0">
              <a:lnSpc>
                <a:spcPct val="102200"/>
              </a:lnSpc>
              <a:defRPr/>
            </a:pPr>
            <a:r>
              <a:rPr sz="2000" kern="0" dirty="0">
                <a:solidFill>
                  <a:srgbClr val="002060"/>
                </a:solidFill>
                <a:latin typeface="Times New Roman" panose="02020603050405020304" pitchFamily="18" charset="0"/>
                <a:cs typeface="Times New Roman" panose="02020603050405020304" pitchFamily="18" charset="0"/>
                <a:sym typeface="Arial"/>
              </a:rPr>
              <a:t>обеспечения</a:t>
            </a:r>
            <a:r>
              <a:rPr sz="2000" kern="0" spc="185"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редких</a:t>
            </a:r>
            <a:r>
              <a:rPr sz="2000" kern="0" spc="1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(орфанных)</a:t>
            </a:r>
            <a:r>
              <a:rPr sz="2000" kern="0" spc="215" dirty="0">
                <a:solidFill>
                  <a:srgbClr val="002060"/>
                </a:solidFill>
                <a:latin typeface="Times New Roman" panose="02020603050405020304" pitchFamily="18" charset="0"/>
                <a:cs typeface="Times New Roman" panose="02020603050405020304" pitchFamily="18" charset="0"/>
                <a:sym typeface="Arial"/>
              </a:rPr>
              <a:t> </a:t>
            </a:r>
            <a:r>
              <a:rPr sz="2000" kern="0" spc="-10" dirty="0" err="1">
                <a:solidFill>
                  <a:srgbClr val="002060"/>
                </a:solidFill>
                <a:latin typeface="Times New Roman" panose="02020603050405020304" pitchFamily="18" charset="0"/>
                <a:cs typeface="Times New Roman" panose="02020603050405020304" pitchFamily="18" charset="0"/>
                <a:sym typeface="Arial"/>
              </a:rPr>
              <a:t>пациентов</a:t>
            </a:r>
            <a:r>
              <a:rPr sz="2000" kern="0" spc="-10" dirty="0">
                <a:solidFill>
                  <a:srgbClr val="002060"/>
                </a:solidFill>
                <a:latin typeface="Times New Roman" panose="02020603050405020304" pitchFamily="18" charset="0"/>
                <a:cs typeface="Times New Roman" panose="02020603050405020304" pitchFamily="18" charset="0"/>
                <a:sym typeface="Arial"/>
              </a:rPr>
              <a:t> </a:t>
            </a:r>
            <a:endParaRPr lang="ru-RU" sz="2000" kern="0" spc="-10" dirty="0">
              <a:solidFill>
                <a:srgbClr val="002060"/>
              </a:solidFill>
              <a:latin typeface="Times New Roman" panose="02020603050405020304" pitchFamily="18" charset="0"/>
              <a:cs typeface="Times New Roman" panose="02020603050405020304" pitchFamily="18" charset="0"/>
              <a:sym typeface="Arial"/>
            </a:endParaRPr>
          </a:p>
          <a:p>
            <a:pPr marL="2356721" marR="2318617" algn="ctr" defTabSz="609660" hangingPunct="0">
              <a:lnSpc>
                <a:spcPct val="102200"/>
              </a:lnSpc>
              <a:defRPr/>
            </a:pPr>
            <a:r>
              <a:rPr sz="2000" kern="0" dirty="0" err="1">
                <a:solidFill>
                  <a:srgbClr val="002060"/>
                </a:solidFill>
                <a:latin typeface="Times New Roman" panose="02020603050405020304" pitchFamily="18" charset="0"/>
                <a:cs typeface="Times New Roman" panose="02020603050405020304" pitchFamily="18" charset="0"/>
                <a:sym typeface="Arial"/>
              </a:rPr>
              <a:t>с</a:t>
            </a:r>
            <a:r>
              <a:rPr sz="2000" kern="0" spc="4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1</a:t>
            </a:r>
            <a:r>
              <a:rPr sz="2000" kern="0" spc="65" dirty="0">
                <a:solidFill>
                  <a:srgbClr val="002060"/>
                </a:solidFill>
                <a:latin typeface="Times New Roman" panose="02020603050405020304" pitchFamily="18" charset="0"/>
                <a:cs typeface="Times New Roman" panose="02020603050405020304" pitchFamily="18" charset="0"/>
                <a:sym typeface="Arial"/>
              </a:rPr>
              <a:t> </a:t>
            </a:r>
            <a:r>
              <a:rPr sz="2000" kern="0" dirty="0" err="1">
                <a:solidFill>
                  <a:srgbClr val="002060"/>
                </a:solidFill>
                <a:latin typeface="Times New Roman" panose="02020603050405020304" pitchFamily="18" charset="0"/>
                <a:cs typeface="Times New Roman" panose="02020603050405020304" pitchFamily="18" charset="0"/>
                <a:sym typeface="Arial"/>
              </a:rPr>
              <a:t>января</a:t>
            </a:r>
            <a:r>
              <a:rPr sz="2000" kern="0" spc="85"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202</a:t>
            </a:r>
            <a:r>
              <a:rPr lang="ru-RU" sz="2000" kern="0" dirty="0">
                <a:solidFill>
                  <a:srgbClr val="002060"/>
                </a:solidFill>
                <a:latin typeface="Times New Roman" panose="02020603050405020304" pitchFamily="18" charset="0"/>
                <a:cs typeface="Times New Roman" panose="02020603050405020304" pitchFamily="18" charset="0"/>
                <a:sym typeface="Arial"/>
              </a:rPr>
              <a:t>5</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по</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1</a:t>
            </a:r>
            <a:r>
              <a:rPr sz="2000" kern="0" spc="60" dirty="0">
                <a:solidFill>
                  <a:srgbClr val="002060"/>
                </a:solidFill>
                <a:latin typeface="Times New Roman" panose="02020603050405020304" pitchFamily="18" charset="0"/>
                <a:cs typeface="Times New Roman" panose="02020603050405020304" pitchFamily="18" charset="0"/>
                <a:sym typeface="Arial"/>
              </a:rPr>
              <a:t> </a:t>
            </a:r>
            <a:r>
              <a:rPr lang="ru-RU" sz="2000" kern="0" dirty="0">
                <a:solidFill>
                  <a:srgbClr val="002060"/>
                </a:solidFill>
                <a:latin typeface="Times New Roman" panose="02020603050405020304" pitchFamily="18" charset="0"/>
                <a:cs typeface="Times New Roman" panose="02020603050405020304" pitchFamily="18" charset="0"/>
                <a:sym typeface="Arial"/>
              </a:rPr>
              <a:t>ноября</a:t>
            </a:r>
            <a:r>
              <a:rPr sz="2000" kern="0" spc="15" dirty="0">
                <a:solidFill>
                  <a:srgbClr val="002060"/>
                </a:solidFill>
                <a:latin typeface="Times New Roman" panose="02020603050405020304" pitchFamily="18" charset="0"/>
                <a:cs typeface="Times New Roman" panose="02020603050405020304" pitchFamily="18" charset="0"/>
                <a:sym typeface="Arial"/>
              </a:rPr>
              <a:t> </a:t>
            </a:r>
            <a:r>
              <a:rPr sz="2000" kern="0" dirty="0">
                <a:solidFill>
                  <a:srgbClr val="002060"/>
                </a:solidFill>
                <a:latin typeface="Times New Roman" panose="02020603050405020304" pitchFamily="18" charset="0"/>
                <a:cs typeface="Times New Roman" panose="02020603050405020304" pitchFamily="18" charset="0"/>
                <a:sym typeface="Arial"/>
              </a:rPr>
              <a:t>202</a:t>
            </a:r>
            <a:r>
              <a:rPr lang="ru-RU" sz="2000" kern="0" dirty="0">
                <a:solidFill>
                  <a:srgbClr val="002060"/>
                </a:solidFill>
                <a:latin typeface="Times New Roman" panose="02020603050405020304" pitchFamily="18" charset="0"/>
                <a:cs typeface="Times New Roman" panose="02020603050405020304" pitchFamily="18" charset="0"/>
                <a:sym typeface="Arial"/>
              </a:rPr>
              <a:t>5</a:t>
            </a:r>
            <a:r>
              <a:rPr sz="2000" kern="0" spc="65" dirty="0">
                <a:solidFill>
                  <a:srgbClr val="002060"/>
                </a:solidFill>
                <a:latin typeface="Times New Roman" panose="02020603050405020304" pitchFamily="18" charset="0"/>
                <a:cs typeface="Times New Roman" panose="02020603050405020304" pitchFamily="18" charset="0"/>
                <a:sym typeface="Arial"/>
              </a:rPr>
              <a:t> </a:t>
            </a:r>
            <a:r>
              <a:rPr sz="2000" kern="0" spc="-25" dirty="0">
                <a:solidFill>
                  <a:srgbClr val="002060"/>
                </a:solidFill>
                <a:latin typeface="Times New Roman" panose="02020603050405020304" pitchFamily="18" charset="0"/>
                <a:cs typeface="Times New Roman" panose="02020603050405020304" pitchFamily="18" charset="0"/>
                <a:sym typeface="Arial"/>
              </a:rPr>
              <a:t>г.</a:t>
            </a:r>
            <a:endParaRPr sz="2000" kern="0" dirty="0">
              <a:solidFill>
                <a:srgbClr val="002060"/>
              </a:solidFill>
              <a:latin typeface="Times New Roman" panose="02020603050405020304" pitchFamily="18" charset="0"/>
              <a:cs typeface="Times New Roman" panose="02020603050405020304" pitchFamily="18" charset="0"/>
              <a:sym typeface="Arial"/>
            </a:endParaRPr>
          </a:p>
          <a:p>
            <a:pPr algn="ctr" defTabSz="609660" hangingPunct="0">
              <a:spcBef>
                <a:spcPts val="880"/>
              </a:spcBef>
              <a:defRPr/>
            </a:pPr>
            <a:r>
              <a:rPr lang="en-US" b="1" kern="0" spc="-10" dirty="0">
                <a:solidFill>
                  <a:srgbClr val="002060"/>
                </a:solidFill>
                <a:latin typeface="Times New Roman" panose="02020603050405020304" pitchFamily="18" charset="0"/>
                <a:cs typeface="Times New Roman" panose="02020603050405020304" pitchFamily="18" charset="0"/>
                <a:sym typeface="Arial"/>
              </a:rPr>
              <a:t>*</a:t>
            </a:r>
            <a:r>
              <a:rPr lang="ru-RU" b="1" kern="0" spc="-10" dirty="0">
                <a:solidFill>
                  <a:srgbClr val="002060"/>
                </a:solidFill>
                <a:latin typeface="Times New Roman" panose="02020603050405020304" pitchFamily="18" charset="0"/>
                <a:cs typeface="Times New Roman" panose="02020603050405020304" pitchFamily="18" charset="0"/>
                <a:sym typeface="Arial"/>
              </a:rPr>
              <a:t>при наличии оснований льготного лекарственного обеспечения</a:t>
            </a:r>
            <a:endParaRPr kern="0" dirty="0">
              <a:solidFill>
                <a:srgbClr val="002060"/>
              </a:solidFill>
              <a:latin typeface="Times New Roman" panose="020206030504050203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973533DB-1EF2-61DE-DE2B-FA61C30E414B}"/>
              </a:ext>
            </a:extLst>
          </p:cNvPr>
          <p:cNvSpPr txBox="1"/>
          <p:nvPr/>
        </p:nvSpPr>
        <p:spPr>
          <a:xfrm>
            <a:off x="7435486" y="2395014"/>
            <a:ext cx="463724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46" hangingPunct="0"/>
            <a:r>
              <a:rPr lang="en-US" i="1" dirty="0">
                <a:solidFill>
                  <a:srgbClr val="000000"/>
                </a:solidFill>
                <a:latin typeface="Times New Roman" panose="02020603050405020304" pitchFamily="18" charset="0"/>
                <a:ea typeface="Arial"/>
                <a:cs typeface="Times New Roman" panose="02020603050405020304" pitchFamily="18" charset="0"/>
                <a:sym typeface="Arial"/>
              </a:rPr>
              <a:t>*</a:t>
            </a:r>
            <a:r>
              <a:rPr lang="ru-RU" i="1" dirty="0">
                <a:solidFill>
                  <a:srgbClr val="000000"/>
                </a:solidFill>
                <a:latin typeface="Times New Roman" panose="02020603050405020304" pitchFamily="18" charset="0"/>
                <a:ea typeface="Arial"/>
                <a:cs typeface="Times New Roman" panose="02020603050405020304" pitchFamily="18" charset="0"/>
                <a:sym typeface="Arial"/>
              </a:rPr>
              <a:t>783 человека из 75 регионов – 544 чел. сталкивались с проблемами в 2024 – 2025 гг.</a:t>
            </a:r>
          </a:p>
        </p:txBody>
      </p:sp>
    </p:spTree>
    <p:extLst>
      <p:ext uri="{BB962C8B-B14F-4D97-AF65-F5344CB8AC3E}">
        <p14:creationId xmlns:p14="http://schemas.microsoft.com/office/powerpoint/2010/main" val="206269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20</a:t>
            </a:fld>
            <a:endParaRPr lang="ru-RU" sz="900" dirty="0">
              <a:solidFill>
                <a:schemeClr val="bg1">
                  <a:lumMod val="50000"/>
                </a:schemeClr>
              </a:solidFill>
              <a:latin typeface="Montserrat" pitchFamily="2" charset="0"/>
            </a:endParaRPr>
          </a:p>
        </p:txBody>
      </p:sp>
      <p:cxnSp>
        <p:nvCxnSpPr>
          <p:cNvPr id="25" name="Прямая соединительная линия 24">
            <a:extLst>
              <a:ext uri="{FF2B5EF4-FFF2-40B4-BE49-F238E27FC236}">
                <a16:creationId xmlns:a16="http://schemas.microsoft.com/office/drawing/2014/main" id="{E652E512-4516-3F43-86A3-E22A9EC2C778}"/>
              </a:ext>
            </a:extLst>
          </p:cNvPr>
          <p:cNvCxnSpPr>
            <a:cxnSpLocks/>
          </p:cNvCxnSpPr>
          <p:nvPr/>
        </p:nvCxnSpPr>
        <p:spPr>
          <a:xfrm>
            <a:off x="5858328" y="2345825"/>
            <a:ext cx="0" cy="3940675"/>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8CD6E618-46D6-8C40-94B4-D493AF3D1EBF}"/>
              </a:ext>
            </a:extLst>
          </p:cNvPr>
          <p:cNvSpPr txBox="1"/>
          <p:nvPr/>
        </p:nvSpPr>
        <p:spPr>
          <a:xfrm>
            <a:off x="229680" y="3529916"/>
            <a:ext cx="4825388" cy="2954655"/>
          </a:xfrm>
          <a:prstGeom prst="rect">
            <a:avLst/>
          </a:prstGeom>
          <a:noFill/>
        </p:spPr>
        <p:txBody>
          <a:bodyPr wrap="square">
            <a:spAutoFit/>
          </a:bodyPr>
          <a:lstStyle/>
          <a:p>
            <a:pPr marL="171450" indent="-171450">
              <a:buClr>
                <a:srgbClr val="053780"/>
              </a:buClr>
              <a:buFont typeface="Arial" panose="020B0604020202020204" pitchFamily="34" charset="0"/>
              <a:buChar char="•"/>
              <a:defRPr/>
            </a:pPr>
            <a:r>
              <a:rPr lang="ru-RU" dirty="0">
                <a:solidFill>
                  <a:srgbClr val="002060"/>
                </a:solidFill>
                <a:latin typeface="Times New Roman" panose="02020603050405020304" pitchFamily="18" charset="0"/>
                <a:cs typeface="Times New Roman" panose="02020603050405020304" pitchFamily="18" charset="0"/>
              </a:rPr>
              <a:t>Увеличение числа лиц, страдающих редкими (</a:t>
            </a:r>
            <a:r>
              <a:rPr lang="ru-RU" dirty="0" err="1">
                <a:solidFill>
                  <a:srgbClr val="002060"/>
                </a:solidFill>
                <a:latin typeface="Times New Roman" panose="02020603050405020304" pitchFamily="18" charset="0"/>
                <a:cs typeface="Times New Roman" panose="02020603050405020304" pitchFamily="18" charset="0"/>
              </a:rPr>
              <a:t>орфанными</a:t>
            </a:r>
            <a:r>
              <a:rPr lang="ru-RU" dirty="0">
                <a:solidFill>
                  <a:srgbClr val="002060"/>
                </a:solidFill>
                <a:latin typeface="Times New Roman" panose="02020603050405020304" pitchFamily="18" charset="0"/>
                <a:cs typeface="Times New Roman" panose="02020603050405020304" pitchFamily="18" charset="0"/>
              </a:rPr>
              <a:t>) заболеваниями с 1 января текущего года </a:t>
            </a:r>
            <a:r>
              <a:rPr lang="ru-RU" i="1" dirty="0">
                <a:solidFill>
                  <a:srgbClr val="002060"/>
                </a:solidFill>
                <a:latin typeface="Times New Roman" panose="02020603050405020304" pitchFamily="18" charset="0"/>
                <a:cs typeface="Times New Roman" panose="02020603050405020304" pitchFamily="18" charset="0"/>
              </a:rPr>
              <a:t>без привязки к процентному показателю; </a:t>
            </a:r>
          </a:p>
          <a:p>
            <a:pPr>
              <a:buClr>
                <a:srgbClr val="053780"/>
              </a:buClr>
              <a:defRPr/>
            </a:pPr>
            <a:endParaRPr lang="ru-RU" i="1" dirty="0">
              <a:solidFill>
                <a:srgbClr val="002060"/>
              </a:solidFill>
              <a:latin typeface="Times New Roman" panose="02020603050405020304" pitchFamily="18" charset="0"/>
              <a:cs typeface="Times New Roman" panose="02020603050405020304" pitchFamily="18" charset="0"/>
            </a:endParaRPr>
          </a:p>
          <a:p>
            <a:pPr marL="171450" indent="-171450">
              <a:buClr>
                <a:srgbClr val="053780"/>
              </a:buClr>
              <a:buFont typeface="Arial" panose="020B0604020202020204" pitchFamily="34" charset="0"/>
              <a:buChar char="•"/>
              <a:defRPr/>
            </a:pPr>
            <a:r>
              <a:rPr lang="ru-RU" kern="0" dirty="0">
                <a:solidFill>
                  <a:srgbClr val="002060"/>
                </a:solidFill>
                <a:latin typeface="Times New Roman" panose="02020603050405020304" pitchFamily="18" charset="0"/>
                <a:ea typeface="Open Sans" pitchFamily="2" charset="0"/>
                <a:cs typeface="Times New Roman" panose="02020603050405020304" pitchFamily="18" charset="0"/>
              </a:rPr>
              <a:t>Фактическая недостаточность средств (кассовое исполнение бюджета субъекта РФ по соответствующей статье на 90%); </a:t>
            </a:r>
          </a:p>
          <a:p>
            <a:pPr marL="171450" indent="-171450">
              <a:buClr>
                <a:srgbClr val="053780"/>
              </a:buClr>
              <a:buFont typeface="Arial" panose="020B0604020202020204" pitchFamily="34" charset="0"/>
              <a:buChar char="•"/>
              <a:defRPr/>
            </a:pPr>
            <a:endParaRPr lang="ru-RU" sz="1400" kern="0" dirty="0">
              <a:solidFill>
                <a:srgbClr val="002060"/>
              </a:solidFill>
              <a:latin typeface="Times New Roman" panose="02020603050405020304" pitchFamily="18" charset="0"/>
              <a:ea typeface="Open Sans" pitchFamily="2" charset="0"/>
              <a:cs typeface="Times New Roman" panose="02020603050405020304" pitchFamily="18" charset="0"/>
            </a:endParaRPr>
          </a:p>
          <a:p>
            <a:pPr marL="171450" indent="-171450">
              <a:buClr>
                <a:srgbClr val="053780"/>
              </a:buClr>
              <a:buFont typeface="Arial" panose="020B0604020202020204" pitchFamily="34" charset="0"/>
              <a:buChar char="•"/>
              <a:defRPr/>
            </a:pPr>
            <a:endParaRPr lang="ru-RU" sz="1400" dirty="0">
              <a:solidFill>
                <a:srgbClr val="002060"/>
              </a:solidFill>
              <a:latin typeface="Times New Roman" panose="02020603050405020304" pitchFamily="18" charset="0"/>
              <a:cs typeface="Times New Roman" panose="02020603050405020304" pitchFamily="18" charset="0"/>
            </a:endParaRPr>
          </a:p>
          <a:p>
            <a:pPr>
              <a:buClr>
                <a:srgbClr val="053780"/>
              </a:buClr>
              <a:defRPr/>
            </a:pPr>
            <a:endPar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endParaRPr>
          </a:p>
        </p:txBody>
      </p:sp>
      <p:sp>
        <p:nvSpPr>
          <p:cNvPr id="27" name="TextBox 26">
            <a:extLst>
              <a:ext uri="{FF2B5EF4-FFF2-40B4-BE49-F238E27FC236}">
                <a16:creationId xmlns:a16="http://schemas.microsoft.com/office/drawing/2014/main" id="{E39C9611-9B96-1B4F-8A97-41AE89C5884C}"/>
              </a:ext>
            </a:extLst>
          </p:cNvPr>
          <p:cNvSpPr txBox="1"/>
          <p:nvPr/>
        </p:nvSpPr>
        <p:spPr>
          <a:xfrm>
            <a:off x="6661589" y="3259817"/>
            <a:ext cx="5203366" cy="3416320"/>
          </a:xfrm>
          <a:prstGeom prst="rect">
            <a:avLst/>
          </a:prstGeom>
          <a:noFill/>
        </p:spPr>
        <p:txBody>
          <a:bodyPr wrap="square">
            <a:spAutoFit/>
          </a:bodyPr>
          <a:lstStyle/>
          <a:p>
            <a:pPr marL="285750" indent="-285750">
              <a:buFont typeface="Wingdings" pitchFamily="2" charset="2"/>
              <a:buChar char="§"/>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наличие правового акта субъекта РФ, утверждающего перечень мероприятий (результатов); </a:t>
            </a:r>
            <a:endParaRPr lang="ru-RU" dirty="0">
              <a:solidFill>
                <a:srgbClr val="002060"/>
              </a:solidFill>
              <a:effectLst/>
              <a:latin typeface="Times New Roman" panose="02020603050405020304" pitchFamily="18" charset="0"/>
              <a:cs typeface="Times New Roman" panose="02020603050405020304" pitchFamily="18" charset="0"/>
            </a:endParaRPr>
          </a:p>
          <a:p>
            <a:pPr marL="285750" indent="-285750">
              <a:buFont typeface="Wingdings" pitchFamily="2" charset="2"/>
              <a:buChar char="§"/>
            </a:pPr>
            <a:endParaRPr kumimoji="0" lang="ru-RU" b="1" i="0" strike="noStrike" kern="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sym typeface="Arial"/>
            </a:endParaRPr>
          </a:p>
          <a:p>
            <a:pPr marL="285750" indent="-285750">
              <a:buFont typeface="Wingdings" pitchFamily="2" charset="2"/>
              <a:buChar char="§"/>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наличие в бюджете субъекта РФ бюджетных ассигнований на исполнение расходного обязательства субъекта РФ; </a:t>
            </a:r>
          </a:p>
          <a:p>
            <a:pPr marL="285750" indent="-285750">
              <a:buFont typeface="Wingdings" pitchFamily="2" charset="2"/>
              <a:buChar char="§"/>
            </a:pPr>
            <a:endParaRPr kumimoji="0" lang="ru-RU" b="1" i="0" strike="noStrike" kern="0" cap="none" spc="0" normalizeH="0" baseline="0" noProof="0" dirty="0">
              <a:ln>
                <a:noFill/>
              </a:ln>
              <a:solidFill>
                <a:srgbClr val="002060"/>
              </a:solidFill>
              <a:uLnTx/>
              <a:uFillTx/>
              <a:latin typeface="Times New Roman" panose="02020603050405020304" pitchFamily="18" charset="0"/>
              <a:cs typeface="Times New Roman" panose="02020603050405020304" pitchFamily="18" charset="0"/>
              <a:sym typeface="Arial"/>
            </a:endParaRPr>
          </a:p>
          <a:p>
            <a:pPr marL="285750" indent="-285750">
              <a:buFont typeface="Wingdings" pitchFamily="2" charset="2"/>
              <a:buChar char="§"/>
            </a:pPr>
            <a:r>
              <a:rPr lang="ru-RU"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заключение соглашения в соответствии с пунктом 10 Правил формирования, предоставления и распределения субсидий из федерального бюджета бюджетам субъектов</a:t>
            </a:r>
            <a:r>
              <a:rPr lang="ru-RU"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ru-RU" b="1" i="0"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
        <p:nvSpPr>
          <p:cNvPr id="31" name="Скругленный прямоугольник 30">
            <a:extLst>
              <a:ext uri="{FF2B5EF4-FFF2-40B4-BE49-F238E27FC236}">
                <a16:creationId xmlns:a16="http://schemas.microsoft.com/office/drawing/2014/main" id="{D9C38EF5-2C40-E648-8BB8-5912AAD6AA13}"/>
              </a:ext>
            </a:extLst>
          </p:cNvPr>
          <p:cNvSpPr/>
          <p:nvPr/>
        </p:nvSpPr>
        <p:spPr>
          <a:xfrm>
            <a:off x="672467" y="2269825"/>
            <a:ext cx="2953164" cy="871128"/>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a:extLst>
              <a:ext uri="{FF2B5EF4-FFF2-40B4-BE49-F238E27FC236}">
                <a16:creationId xmlns:a16="http://schemas.microsoft.com/office/drawing/2014/main" id="{F42B80E5-8F4D-1747-BA63-49C7B687305E}"/>
              </a:ext>
            </a:extLst>
          </p:cNvPr>
          <p:cNvSpPr txBox="1"/>
          <p:nvPr/>
        </p:nvSpPr>
        <p:spPr>
          <a:xfrm>
            <a:off x="790208" y="2345825"/>
            <a:ext cx="2835423" cy="400110"/>
          </a:xfrm>
          <a:prstGeom prst="rect">
            <a:avLst/>
          </a:prstGeom>
          <a:noFill/>
        </p:spPr>
        <p:txBody>
          <a:bodyPr wrap="square">
            <a:spAutoFit/>
          </a:bodyPr>
          <a:lstStyle/>
          <a:p>
            <a:r>
              <a:rPr lang="ru-RU" sz="2000" b="1" kern="0" dirty="0">
                <a:solidFill>
                  <a:srgbClr val="002060"/>
                </a:solidFill>
                <a:latin typeface="Times New Roman" panose="02020603050405020304" pitchFamily="18" charset="0"/>
                <a:ea typeface="Open Sans" pitchFamily="2" charset="0"/>
                <a:cs typeface="Times New Roman" panose="02020603050405020304" pitchFamily="18" charset="0"/>
              </a:rPr>
              <a:t>Критерии: </a:t>
            </a: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C20DAFC-86EE-1748-9B50-50CAC7779CA2}"/>
              </a:ext>
            </a:extLst>
          </p:cNvPr>
          <p:cNvPicPr>
            <a:picLocks noChangeAspect="1"/>
          </p:cNvPicPr>
          <p:nvPr/>
        </p:nvPicPr>
        <p:blipFill>
          <a:blip r:embed="rId2">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229680" y="0"/>
            <a:ext cx="1761329" cy="1245329"/>
          </a:xfrm>
          <a:prstGeom prst="rect">
            <a:avLst/>
          </a:prstGeom>
          <a:noFill/>
          <a:ln>
            <a:noFill/>
          </a:ln>
        </p:spPr>
      </p:pic>
      <p:sp>
        <p:nvSpPr>
          <p:cNvPr id="5" name="Скругленный прямоугольник 4">
            <a:extLst>
              <a:ext uri="{FF2B5EF4-FFF2-40B4-BE49-F238E27FC236}">
                <a16:creationId xmlns:a16="http://schemas.microsoft.com/office/drawing/2014/main" id="{97606BDB-95F6-EA59-ABF6-2C565989BD30}"/>
              </a:ext>
            </a:extLst>
          </p:cNvPr>
          <p:cNvSpPr/>
          <p:nvPr/>
        </p:nvSpPr>
        <p:spPr>
          <a:xfrm>
            <a:off x="422030" y="1309931"/>
            <a:ext cx="3203601" cy="57093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dirty="0">
                <a:solidFill>
                  <a:srgbClr val="002060"/>
                </a:solidFill>
                <a:latin typeface="Times New Roman" panose="02020603050405020304" pitchFamily="18" charset="0"/>
                <a:cs typeface="Times New Roman" panose="02020603050405020304" pitchFamily="18" charset="0"/>
              </a:rPr>
              <a:t>Предложения:</a:t>
            </a:r>
          </a:p>
        </p:txBody>
      </p:sp>
      <p:sp>
        <p:nvSpPr>
          <p:cNvPr id="6" name="TextBox 5">
            <a:extLst>
              <a:ext uri="{FF2B5EF4-FFF2-40B4-BE49-F238E27FC236}">
                <a16:creationId xmlns:a16="http://schemas.microsoft.com/office/drawing/2014/main" id="{EFAB8E52-C881-FA08-AC4F-8BAE49BB55AE}"/>
              </a:ext>
            </a:extLst>
          </p:cNvPr>
          <p:cNvSpPr txBox="1"/>
          <p:nvPr/>
        </p:nvSpPr>
        <p:spPr>
          <a:xfrm>
            <a:off x="6180538" y="272928"/>
            <a:ext cx="5886852" cy="369332"/>
          </a:xfrm>
          <a:prstGeom prst="rect">
            <a:avLst/>
          </a:prstGeom>
          <a:noFill/>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Предоставление финансовой поддержки регионам</a:t>
            </a:r>
          </a:p>
        </p:txBody>
      </p:sp>
      <p:sp>
        <p:nvSpPr>
          <p:cNvPr id="2" name="Скругленный прямоугольник 1">
            <a:extLst>
              <a:ext uri="{FF2B5EF4-FFF2-40B4-BE49-F238E27FC236}">
                <a16:creationId xmlns:a16="http://schemas.microsoft.com/office/drawing/2014/main" id="{54971C28-09E9-E6FC-CB81-59E136DCC220}"/>
              </a:ext>
            </a:extLst>
          </p:cNvPr>
          <p:cNvSpPr/>
          <p:nvPr/>
        </p:nvSpPr>
        <p:spPr>
          <a:xfrm>
            <a:off x="7089789" y="2194563"/>
            <a:ext cx="2953164" cy="871128"/>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a:extLst>
              <a:ext uri="{FF2B5EF4-FFF2-40B4-BE49-F238E27FC236}">
                <a16:creationId xmlns:a16="http://schemas.microsoft.com/office/drawing/2014/main" id="{0C4960B9-DF26-1C3C-C151-1689E7A9498C}"/>
              </a:ext>
            </a:extLst>
          </p:cNvPr>
          <p:cNvSpPr txBox="1"/>
          <p:nvPr/>
        </p:nvSpPr>
        <p:spPr>
          <a:xfrm>
            <a:off x="7207530" y="2275005"/>
            <a:ext cx="2835423" cy="400110"/>
          </a:xfrm>
          <a:prstGeom prst="rect">
            <a:avLst/>
          </a:prstGeom>
          <a:noFill/>
        </p:spPr>
        <p:txBody>
          <a:bodyPr wrap="square">
            <a:spAutoFit/>
          </a:bodyPr>
          <a:lstStyle/>
          <a:p>
            <a:r>
              <a:rPr lang="ru-RU" sz="2000" b="1" kern="0" dirty="0">
                <a:solidFill>
                  <a:srgbClr val="002060"/>
                </a:solidFill>
                <a:latin typeface="Times New Roman" panose="02020603050405020304" pitchFamily="18" charset="0"/>
                <a:ea typeface="Open Sans" pitchFamily="2" charset="0"/>
                <a:cs typeface="Times New Roman" panose="02020603050405020304" pitchFamily="18" charset="0"/>
              </a:rPr>
              <a:t>Условия:</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00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623719" y="966749"/>
            <a:ext cx="3977481" cy="1049960"/>
            <a:chOff x="7279460" y="822095"/>
            <a:chExt cx="4828416" cy="1452669"/>
          </a:xfrm>
        </p:grpSpPr>
        <p:pic>
          <p:nvPicPr>
            <p:cNvPr id="3" name="object 3"/>
            <p:cNvPicPr/>
            <p:nvPr/>
          </p:nvPicPr>
          <p:blipFill>
            <a:blip r:embed="rId2" cstate="print"/>
            <a:stretch>
              <a:fillRect/>
            </a:stretch>
          </p:blipFill>
          <p:spPr>
            <a:xfrm>
              <a:off x="7279460" y="822095"/>
              <a:ext cx="4828416" cy="1452669"/>
            </a:xfrm>
            <a:prstGeom prst="rect">
              <a:avLst/>
            </a:prstGeom>
          </p:spPr>
        </p:pic>
        <p:sp>
          <p:nvSpPr>
            <p:cNvPr id="4" name="object 4"/>
            <p:cNvSpPr/>
            <p:nvPr/>
          </p:nvSpPr>
          <p:spPr>
            <a:xfrm>
              <a:off x="7332038" y="1011928"/>
              <a:ext cx="4413885" cy="1035050"/>
            </a:xfrm>
            <a:custGeom>
              <a:avLst/>
              <a:gdLst/>
              <a:ahLst/>
              <a:cxnLst/>
              <a:rect l="l" t="t" r="r" b="b"/>
              <a:pathLst>
                <a:path w="4413884" h="1035050">
                  <a:moveTo>
                    <a:pt x="4382516" y="0"/>
                  </a:moveTo>
                  <a:lnTo>
                    <a:pt x="30861" y="0"/>
                  </a:lnTo>
                  <a:lnTo>
                    <a:pt x="18859" y="2426"/>
                  </a:lnTo>
                  <a:lnTo>
                    <a:pt x="9048" y="9032"/>
                  </a:lnTo>
                  <a:lnTo>
                    <a:pt x="2428" y="18805"/>
                  </a:lnTo>
                  <a:lnTo>
                    <a:pt x="0" y="30733"/>
                  </a:lnTo>
                  <a:lnTo>
                    <a:pt x="0" y="1003934"/>
                  </a:lnTo>
                  <a:lnTo>
                    <a:pt x="2428" y="1015916"/>
                  </a:lnTo>
                  <a:lnTo>
                    <a:pt x="9048" y="1025683"/>
                  </a:lnTo>
                  <a:lnTo>
                    <a:pt x="18859" y="1032259"/>
                  </a:lnTo>
                  <a:lnTo>
                    <a:pt x="30861" y="1034668"/>
                  </a:lnTo>
                  <a:lnTo>
                    <a:pt x="4382516" y="1034668"/>
                  </a:lnTo>
                  <a:lnTo>
                    <a:pt x="4394517" y="1032259"/>
                  </a:lnTo>
                  <a:lnTo>
                    <a:pt x="4404328" y="1025683"/>
                  </a:lnTo>
                  <a:lnTo>
                    <a:pt x="4410948" y="1015916"/>
                  </a:lnTo>
                  <a:lnTo>
                    <a:pt x="4413377" y="1003934"/>
                  </a:lnTo>
                  <a:lnTo>
                    <a:pt x="4413377" y="30733"/>
                  </a:lnTo>
                  <a:lnTo>
                    <a:pt x="4410948" y="18805"/>
                  </a:lnTo>
                  <a:lnTo>
                    <a:pt x="4404328" y="9032"/>
                  </a:lnTo>
                  <a:lnTo>
                    <a:pt x="4394517" y="2426"/>
                  </a:lnTo>
                  <a:lnTo>
                    <a:pt x="4382516" y="0"/>
                  </a:lnTo>
                  <a:close/>
                </a:path>
              </a:pathLst>
            </a:custGeom>
            <a:solidFill>
              <a:srgbClr val="FFFFFF"/>
            </a:solidFill>
          </p:spPr>
          <p:txBody>
            <a:bodyPr wrap="square" lIns="0" tIns="0" rIns="0" bIns="0" rtlCol="0"/>
            <a:lstStyle/>
            <a:p>
              <a:r>
                <a:rPr lang="ru-RU" sz="1600" dirty="0">
                  <a:solidFill>
                    <a:srgbClr val="002060"/>
                  </a:solidFill>
                  <a:latin typeface="Times New Roman" panose="02020603050405020304" pitchFamily="18" charset="0"/>
                  <a:cs typeface="Times New Roman" panose="02020603050405020304" pitchFamily="18" charset="0"/>
                </a:rPr>
                <a:t>Реальная доступность для регионов, выстроенная на прозрачных и понятных критериях и условиях</a:t>
              </a:r>
              <a:endParaRPr sz="1600" dirty="0">
                <a:solidFill>
                  <a:srgbClr val="002060"/>
                </a:solidFill>
                <a:latin typeface="Times New Roman" panose="02020603050405020304" pitchFamily="18" charset="0"/>
                <a:cs typeface="Times New Roman" panose="02020603050405020304" pitchFamily="18" charset="0"/>
              </a:endParaRPr>
            </a:p>
          </p:txBody>
        </p:sp>
      </p:grpSp>
      <p:grpSp>
        <p:nvGrpSpPr>
          <p:cNvPr id="5" name="object 5"/>
          <p:cNvGrpSpPr/>
          <p:nvPr/>
        </p:nvGrpSpPr>
        <p:grpSpPr>
          <a:xfrm>
            <a:off x="0" y="952017"/>
            <a:ext cx="10452135" cy="2092629"/>
            <a:chOff x="143981" y="961466"/>
            <a:chExt cx="10452135" cy="2092629"/>
          </a:xfrm>
        </p:grpSpPr>
        <p:sp>
          <p:nvSpPr>
            <p:cNvPr id="14" name="object 14"/>
            <p:cNvSpPr/>
            <p:nvPr/>
          </p:nvSpPr>
          <p:spPr>
            <a:xfrm>
              <a:off x="143981" y="961466"/>
              <a:ext cx="5381060" cy="1154430"/>
            </a:xfrm>
            <a:custGeom>
              <a:avLst/>
              <a:gdLst/>
              <a:ahLst/>
              <a:cxnLst/>
              <a:rect l="l" t="t" r="r" b="b"/>
              <a:pathLst>
                <a:path w="3509645" h="1154430">
                  <a:moveTo>
                    <a:pt x="3509518" y="68199"/>
                  </a:moveTo>
                  <a:lnTo>
                    <a:pt x="3504158" y="41694"/>
                  </a:lnTo>
                  <a:lnTo>
                    <a:pt x="3489553" y="20015"/>
                  </a:lnTo>
                  <a:lnTo>
                    <a:pt x="3467887" y="5372"/>
                  </a:lnTo>
                  <a:lnTo>
                    <a:pt x="3441319" y="0"/>
                  </a:lnTo>
                  <a:lnTo>
                    <a:pt x="545325" y="0"/>
                  </a:lnTo>
                  <a:lnTo>
                    <a:pt x="545325" y="80365"/>
                  </a:lnTo>
                  <a:lnTo>
                    <a:pt x="541375" y="76708"/>
                  </a:lnTo>
                  <a:lnTo>
                    <a:pt x="0" y="576961"/>
                  </a:lnTo>
                  <a:lnTo>
                    <a:pt x="541375" y="1077214"/>
                  </a:lnTo>
                  <a:lnTo>
                    <a:pt x="545325" y="1073569"/>
                  </a:lnTo>
                  <a:lnTo>
                    <a:pt x="545325" y="1153922"/>
                  </a:lnTo>
                  <a:lnTo>
                    <a:pt x="3441319" y="1153922"/>
                  </a:lnTo>
                  <a:lnTo>
                    <a:pt x="3467887" y="1148575"/>
                  </a:lnTo>
                  <a:lnTo>
                    <a:pt x="3489553" y="1133970"/>
                  </a:lnTo>
                  <a:lnTo>
                    <a:pt x="3504158" y="1112304"/>
                  </a:lnTo>
                  <a:lnTo>
                    <a:pt x="3509518" y="1085723"/>
                  </a:lnTo>
                  <a:lnTo>
                    <a:pt x="3509518" y="68199"/>
                  </a:lnTo>
                  <a:close/>
                </a:path>
              </a:pathLst>
            </a:custGeom>
            <a:solidFill>
              <a:schemeClr val="accent1">
                <a:lumMod val="20000"/>
                <a:lumOff val="80000"/>
              </a:schemeClr>
            </a:solidFill>
            <a:ln>
              <a:solidFill>
                <a:schemeClr val="accent1">
                  <a:lumMod val="60000"/>
                  <a:lumOff val="40000"/>
                </a:schemeClr>
              </a:solidFill>
            </a:ln>
          </p:spPr>
          <p:txBody>
            <a:bodyPr wrap="square" lIns="0" tIns="0" rIns="0" bIns="0" rtlCol="0"/>
            <a:lstStyle/>
            <a:p>
              <a:endParaRPr dirty="0"/>
            </a:p>
          </p:txBody>
        </p:sp>
        <p:sp>
          <p:nvSpPr>
            <p:cNvPr id="15" name="object 15"/>
            <p:cNvSpPr/>
            <p:nvPr/>
          </p:nvSpPr>
          <p:spPr>
            <a:xfrm>
              <a:off x="387222" y="1025397"/>
              <a:ext cx="1083310" cy="1000760"/>
            </a:xfrm>
            <a:custGeom>
              <a:avLst/>
              <a:gdLst/>
              <a:ahLst/>
              <a:cxnLst/>
              <a:rect l="l" t="t" r="r" b="b"/>
              <a:pathLst>
                <a:path w="1083310" h="1000760">
                  <a:moveTo>
                    <a:pt x="0" y="500252"/>
                  </a:moveTo>
                  <a:lnTo>
                    <a:pt x="541375" y="0"/>
                  </a:lnTo>
                  <a:lnTo>
                    <a:pt x="1082802" y="500252"/>
                  </a:lnTo>
                  <a:lnTo>
                    <a:pt x="541375" y="1000505"/>
                  </a:lnTo>
                  <a:lnTo>
                    <a:pt x="0" y="500252"/>
                  </a:lnTo>
                  <a:close/>
                </a:path>
              </a:pathLst>
            </a:custGeom>
            <a:ln w="127000">
              <a:solidFill>
                <a:srgbClr val="FFFFFF"/>
              </a:solidFill>
            </a:ln>
          </p:spPr>
          <p:txBody>
            <a:bodyPr wrap="square" lIns="0" tIns="0" rIns="0" bIns="0" rtlCol="0"/>
            <a:lstStyle/>
            <a:p>
              <a:endParaRPr/>
            </a:p>
          </p:txBody>
        </p:sp>
        <p:pic>
          <p:nvPicPr>
            <p:cNvPr id="21" name="object 21"/>
            <p:cNvPicPr/>
            <p:nvPr/>
          </p:nvPicPr>
          <p:blipFill>
            <a:blip r:embed="rId3" cstate="print"/>
            <a:stretch>
              <a:fillRect/>
            </a:stretch>
          </p:blipFill>
          <p:spPr>
            <a:xfrm>
              <a:off x="10498581" y="2880359"/>
              <a:ext cx="97535" cy="173736"/>
            </a:xfrm>
            <a:prstGeom prst="rect">
              <a:avLst/>
            </a:prstGeom>
          </p:spPr>
        </p:pic>
        <p:sp>
          <p:nvSpPr>
            <p:cNvPr id="25" name="object 25"/>
            <p:cNvSpPr/>
            <p:nvPr/>
          </p:nvSpPr>
          <p:spPr>
            <a:xfrm>
              <a:off x="731879" y="1365932"/>
              <a:ext cx="340995" cy="275590"/>
            </a:xfrm>
            <a:custGeom>
              <a:avLst/>
              <a:gdLst/>
              <a:ahLst/>
              <a:cxnLst/>
              <a:rect l="l" t="t" r="r" b="b"/>
              <a:pathLst>
                <a:path w="340994" h="275589">
                  <a:moveTo>
                    <a:pt x="340665" y="267851"/>
                  </a:moveTo>
                  <a:lnTo>
                    <a:pt x="0" y="267851"/>
                  </a:lnTo>
                  <a:lnTo>
                    <a:pt x="0" y="275594"/>
                  </a:lnTo>
                  <a:lnTo>
                    <a:pt x="340665" y="275594"/>
                  </a:lnTo>
                  <a:lnTo>
                    <a:pt x="340665" y="267851"/>
                  </a:lnTo>
                  <a:close/>
                </a:path>
                <a:path w="340994" h="275589">
                  <a:moveTo>
                    <a:pt x="42581" y="178810"/>
                  </a:moveTo>
                  <a:lnTo>
                    <a:pt x="34839" y="178810"/>
                  </a:lnTo>
                  <a:lnTo>
                    <a:pt x="34839" y="267851"/>
                  </a:lnTo>
                  <a:lnTo>
                    <a:pt x="42581" y="267851"/>
                  </a:lnTo>
                  <a:lnTo>
                    <a:pt x="42581" y="178810"/>
                  </a:lnTo>
                  <a:close/>
                </a:path>
                <a:path w="340994" h="275589">
                  <a:moveTo>
                    <a:pt x="73551" y="178810"/>
                  </a:moveTo>
                  <a:lnTo>
                    <a:pt x="65809" y="178810"/>
                  </a:lnTo>
                  <a:lnTo>
                    <a:pt x="65809" y="267851"/>
                  </a:lnTo>
                  <a:lnTo>
                    <a:pt x="73551" y="267851"/>
                  </a:lnTo>
                  <a:lnTo>
                    <a:pt x="73551" y="178810"/>
                  </a:lnTo>
                  <a:close/>
                </a:path>
                <a:path w="340994" h="275589">
                  <a:moveTo>
                    <a:pt x="144256" y="128789"/>
                  </a:moveTo>
                  <a:lnTo>
                    <a:pt x="136468" y="128789"/>
                  </a:lnTo>
                  <a:lnTo>
                    <a:pt x="120925" y="267851"/>
                  </a:lnTo>
                  <a:lnTo>
                    <a:pt x="128716" y="267851"/>
                  </a:lnTo>
                  <a:lnTo>
                    <a:pt x="131316" y="244623"/>
                  </a:lnTo>
                  <a:lnTo>
                    <a:pt x="187118" y="244623"/>
                  </a:lnTo>
                  <a:lnTo>
                    <a:pt x="186252" y="236880"/>
                  </a:lnTo>
                  <a:lnTo>
                    <a:pt x="132177" y="236880"/>
                  </a:lnTo>
                  <a:lnTo>
                    <a:pt x="134781" y="213652"/>
                  </a:lnTo>
                  <a:lnTo>
                    <a:pt x="183657" y="213652"/>
                  </a:lnTo>
                  <a:lnTo>
                    <a:pt x="182792" y="205910"/>
                  </a:lnTo>
                  <a:lnTo>
                    <a:pt x="135642" y="205910"/>
                  </a:lnTo>
                  <a:lnTo>
                    <a:pt x="138258" y="182507"/>
                  </a:lnTo>
                  <a:lnTo>
                    <a:pt x="180177" y="182507"/>
                  </a:lnTo>
                  <a:lnTo>
                    <a:pt x="179311" y="174765"/>
                  </a:lnTo>
                  <a:lnTo>
                    <a:pt x="139126" y="174765"/>
                  </a:lnTo>
                  <a:lnTo>
                    <a:pt x="141684" y="151711"/>
                  </a:lnTo>
                  <a:lnTo>
                    <a:pt x="176735" y="151711"/>
                  </a:lnTo>
                  <a:lnTo>
                    <a:pt x="175870" y="143968"/>
                  </a:lnTo>
                  <a:lnTo>
                    <a:pt x="142562" y="143968"/>
                  </a:lnTo>
                  <a:lnTo>
                    <a:pt x="144256" y="128789"/>
                  </a:lnTo>
                  <a:close/>
                </a:path>
                <a:path w="340994" h="275589">
                  <a:moveTo>
                    <a:pt x="187118" y="244623"/>
                  </a:moveTo>
                  <a:lnTo>
                    <a:pt x="179319" y="244623"/>
                  </a:lnTo>
                  <a:lnTo>
                    <a:pt x="181913" y="267851"/>
                  </a:lnTo>
                  <a:lnTo>
                    <a:pt x="189713" y="267851"/>
                  </a:lnTo>
                  <a:lnTo>
                    <a:pt x="187118" y="244623"/>
                  </a:lnTo>
                  <a:close/>
                </a:path>
                <a:path w="340994" h="275589">
                  <a:moveTo>
                    <a:pt x="309695" y="221395"/>
                  </a:moveTo>
                  <a:lnTo>
                    <a:pt x="263241" y="221395"/>
                  </a:lnTo>
                  <a:lnTo>
                    <a:pt x="263241" y="267851"/>
                  </a:lnTo>
                  <a:lnTo>
                    <a:pt x="270983" y="267851"/>
                  </a:lnTo>
                  <a:lnTo>
                    <a:pt x="270983" y="229138"/>
                  </a:lnTo>
                  <a:lnTo>
                    <a:pt x="309695" y="229138"/>
                  </a:lnTo>
                  <a:lnTo>
                    <a:pt x="309695" y="221395"/>
                  </a:lnTo>
                  <a:close/>
                </a:path>
                <a:path w="340994" h="275589">
                  <a:moveTo>
                    <a:pt x="309695" y="229138"/>
                  </a:moveTo>
                  <a:lnTo>
                    <a:pt x="301953" y="229138"/>
                  </a:lnTo>
                  <a:lnTo>
                    <a:pt x="301953" y="267851"/>
                  </a:lnTo>
                  <a:lnTo>
                    <a:pt x="309695" y="267851"/>
                  </a:lnTo>
                  <a:lnTo>
                    <a:pt x="309695" y="229138"/>
                  </a:lnTo>
                  <a:close/>
                </a:path>
                <a:path w="340994" h="275589">
                  <a:moveTo>
                    <a:pt x="183657" y="213652"/>
                  </a:moveTo>
                  <a:lnTo>
                    <a:pt x="175864" y="213652"/>
                  </a:lnTo>
                  <a:lnTo>
                    <a:pt x="178458" y="236880"/>
                  </a:lnTo>
                  <a:lnTo>
                    <a:pt x="186252" y="236880"/>
                  </a:lnTo>
                  <a:lnTo>
                    <a:pt x="183657" y="213652"/>
                  </a:lnTo>
                  <a:close/>
                </a:path>
                <a:path w="340994" h="275589">
                  <a:moveTo>
                    <a:pt x="290387" y="117663"/>
                  </a:moveTo>
                  <a:lnTo>
                    <a:pt x="282632" y="117662"/>
                  </a:lnTo>
                  <a:lnTo>
                    <a:pt x="282645" y="221395"/>
                  </a:lnTo>
                  <a:lnTo>
                    <a:pt x="290387" y="221395"/>
                  </a:lnTo>
                  <a:lnTo>
                    <a:pt x="290387" y="117663"/>
                  </a:lnTo>
                  <a:close/>
                </a:path>
                <a:path w="340994" h="275589">
                  <a:moveTo>
                    <a:pt x="180177" y="182507"/>
                  </a:moveTo>
                  <a:lnTo>
                    <a:pt x="172383" y="182507"/>
                  </a:lnTo>
                  <a:lnTo>
                    <a:pt x="174996" y="205910"/>
                  </a:lnTo>
                  <a:lnTo>
                    <a:pt x="182792" y="205910"/>
                  </a:lnTo>
                  <a:lnTo>
                    <a:pt x="180177" y="182507"/>
                  </a:lnTo>
                  <a:close/>
                </a:path>
                <a:path w="340994" h="275589">
                  <a:moveTo>
                    <a:pt x="85165" y="116975"/>
                  </a:moveTo>
                  <a:lnTo>
                    <a:pt x="23225" y="116975"/>
                  </a:lnTo>
                  <a:lnTo>
                    <a:pt x="23225" y="178810"/>
                  </a:lnTo>
                  <a:lnTo>
                    <a:pt x="85165" y="178810"/>
                  </a:lnTo>
                  <a:lnTo>
                    <a:pt x="85165" y="171067"/>
                  </a:lnTo>
                  <a:lnTo>
                    <a:pt x="30968" y="171067"/>
                  </a:lnTo>
                  <a:lnTo>
                    <a:pt x="30968" y="124611"/>
                  </a:lnTo>
                  <a:lnTo>
                    <a:pt x="85165" y="124611"/>
                  </a:lnTo>
                  <a:lnTo>
                    <a:pt x="85165" y="116975"/>
                  </a:lnTo>
                  <a:close/>
                </a:path>
                <a:path w="340994" h="275589">
                  <a:moveTo>
                    <a:pt x="176735" y="151711"/>
                  </a:moveTo>
                  <a:lnTo>
                    <a:pt x="168931" y="151711"/>
                  </a:lnTo>
                  <a:lnTo>
                    <a:pt x="171506" y="174765"/>
                  </a:lnTo>
                  <a:lnTo>
                    <a:pt x="179311" y="174765"/>
                  </a:lnTo>
                  <a:lnTo>
                    <a:pt x="176735" y="151711"/>
                  </a:lnTo>
                  <a:close/>
                </a:path>
                <a:path w="340994" h="275589">
                  <a:moveTo>
                    <a:pt x="85165" y="124611"/>
                  </a:moveTo>
                  <a:lnTo>
                    <a:pt x="77422" y="124611"/>
                  </a:lnTo>
                  <a:lnTo>
                    <a:pt x="77422" y="171067"/>
                  </a:lnTo>
                  <a:lnTo>
                    <a:pt x="85165" y="171067"/>
                  </a:lnTo>
                  <a:lnTo>
                    <a:pt x="85165" y="150043"/>
                  </a:lnTo>
                  <a:lnTo>
                    <a:pt x="105435" y="141645"/>
                  </a:lnTo>
                  <a:lnTo>
                    <a:pt x="85165" y="141645"/>
                  </a:lnTo>
                  <a:lnTo>
                    <a:pt x="85165" y="134557"/>
                  </a:lnTo>
                  <a:lnTo>
                    <a:pt x="105437" y="126160"/>
                  </a:lnTo>
                  <a:lnTo>
                    <a:pt x="85165" y="126160"/>
                  </a:lnTo>
                  <a:lnTo>
                    <a:pt x="85165" y="124611"/>
                  </a:lnTo>
                  <a:close/>
                </a:path>
                <a:path w="340994" h="275589">
                  <a:moveTo>
                    <a:pt x="172854" y="116975"/>
                  </a:moveTo>
                  <a:lnTo>
                    <a:pt x="165067" y="116975"/>
                  </a:lnTo>
                  <a:lnTo>
                    <a:pt x="168083" y="143968"/>
                  </a:lnTo>
                  <a:lnTo>
                    <a:pt x="175870" y="143968"/>
                  </a:lnTo>
                  <a:lnTo>
                    <a:pt x="172930" y="117662"/>
                  </a:lnTo>
                  <a:lnTo>
                    <a:pt x="172854" y="116975"/>
                  </a:lnTo>
                  <a:close/>
                </a:path>
                <a:path w="340994" h="275589">
                  <a:moveTo>
                    <a:pt x="252573" y="68671"/>
                  </a:moveTo>
                  <a:lnTo>
                    <a:pt x="244220" y="68671"/>
                  </a:lnTo>
                  <a:lnTo>
                    <a:pt x="246678" y="74758"/>
                  </a:lnTo>
                  <a:lnTo>
                    <a:pt x="85165" y="141645"/>
                  </a:lnTo>
                  <a:lnTo>
                    <a:pt x="105435" y="141645"/>
                  </a:lnTo>
                  <a:lnTo>
                    <a:pt x="136468" y="128789"/>
                  </a:lnTo>
                  <a:lnTo>
                    <a:pt x="144256" y="128789"/>
                  </a:lnTo>
                  <a:lnTo>
                    <a:pt x="144550" y="126160"/>
                  </a:lnTo>
                  <a:lnTo>
                    <a:pt x="144636" y="125386"/>
                  </a:lnTo>
                  <a:lnTo>
                    <a:pt x="164993" y="116975"/>
                  </a:lnTo>
                  <a:lnTo>
                    <a:pt x="172854" y="116975"/>
                  </a:lnTo>
                  <a:lnTo>
                    <a:pt x="172582" y="114546"/>
                  </a:lnTo>
                  <a:lnTo>
                    <a:pt x="172506" y="113862"/>
                  </a:lnTo>
                  <a:lnTo>
                    <a:pt x="249575" y="81940"/>
                  </a:lnTo>
                  <a:lnTo>
                    <a:pt x="257931" y="81940"/>
                  </a:lnTo>
                  <a:lnTo>
                    <a:pt x="252573" y="68671"/>
                  </a:lnTo>
                  <a:close/>
                </a:path>
                <a:path w="340994" h="275589">
                  <a:moveTo>
                    <a:pt x="263950" y="0"/>
                  </a:moveTo>
                  <a:lnTo>
                    <a:pt x="226387" y="15169"/>
                  </a:lnTo>
                  <a:lnTo>
                    <a:pt x="224483" y="19669"/>
                  </a:lnTo>
                  <a:lnTo>
                    <a:pt x="241320" y="61509"/>
                  </a:lnTo>
                  <a:lnTo>
                    <a:pt x="85165" y="126160"/>
                  </a:lnTo>
                  <a:lnTo>
                    <a:pt x="105437" y="126160"/>
                  </a:lnTo>
                  <a:lnTo>
                    <a:pt x="244220" y="68671"/>
                  </a:lnTo>
                  <a:lnTo>
                    <a:pt x="252573" y="68671"/>
                  </a:lnTo>
                  <a:lnTo>
                    <a:pt x="233216" y="20740"/>
                  </a:lnTo>
                  <a:lnTo>
                    <a:pt x="263599" y="8471"/>
                  </a:lnTo>
                  <a:lnTo>
                    <a:pt x="273272" y="8471"/>
                  </a:lnTo>
                  <a:lnTo>
                    <a:pt x="267680" y="1032"/>
                  </a:lnTo>
                  <a:lnTo>
                    <a:pt x="263950" y="0"/>
                  </a:lnTo>
                  <a:close/>
                </a:path>
                <a:path w="340994" h="275589">
                  <a:moveTo>
                    <a:pt x="257931" y="81940"/>
                  </a:moveTo>
                  <a:lnTo>
                    <a:pt x="249575" y="81940"/>
                  </a:lnTo>
                  <a:lnTo>
                    <a:pt x="263721" y="116975"/>
                  </a:lnTo>
                  <a:lnTo>
                    <a:pt x="265331" y="120924"/>
                  </a:lnTo>
                  <a:lnTo>
                    <a:pt x="269831" y="122827"/>
                  </a:lnTo>
                  <a:lnTo>
                    <a:pt x="282632" y="117662"/>
                  </a:lnTo>
                  <a:lnTo>
                    <a:pt x="290387" y="117663"/>
                  </a:lnTo>
                  <a:lnTo>
                    <a:pt x="290387" y="114546"/>
                  </a:lnTo>
                  <a:lnTo>
                    <a:pt x="291595" y="114059"/>
                  </a:lnTo>
                  <a:lnTo>
                    <a:pt x="270902" y="114059"/>
                  </a:lnTo>
                  <a:lnTo>
                    <a:pt x="257931" y="81940"/>
                  </a:lnTo>
                  <a:close/>
                </a:path>
                <a:path w="340994" h="275589">
                  <a:moveTo>
                    <a:pt x="273272" y="8471"/>
                  </a:moveTo>
                  <a:lnTo>
                    <a:pt x="263599" y="8471"/>
                  </a:lnTo>
                  <a:lnTo>
                    <a:pt x="294026" y="48962"/>
                  </a:lnTo>
                  <a:lnTo>
                    <a:pt x="295059" y="51511"/>
                  </a:lnTo>
                  <a:lnTo>
                    <a:pt x="301166" y="100851"/>
                  </a:lnTo>
                  <a:lnTo>
                    <a:pt x="301282" y="101790"/>
                  </a:lnTo>
                  <a:lnTo>
                    <a:pt x="270902" y="114059"/>
                  </a:lnTo>
                  <a:lnTo>
                    <a:pt x="291595" y="114059"/>
                  </a:lnTo>
                  <a:lnTo>
                    <a:pt x="307437" y="107668"/>
                  </a:lnTo>
                  <a:lnTo>
                    <a:pt x="309405" y="104332"/>
                  </a:lnTo>
                  <a:lnTo>
                    <a:pt x="309075" y="101790"/>
                  </a:lnTo>
                  <a:lnTo>
                    <a:pt x="302579" y="49230"/>
                  </a:lnTo>
                  <a:lnTo>
                    <a:pt x="301033" y="45401"/>
                  </a:lnTo>
                  <a:lnTo>
                    <a:pt x="273272" y="8471"/>
                  </a:lnTo>
                  <a:close/>
                </a:path>
              </a:pathLst>
            </a:custGeom>
            <a:solidFill>
              <a:srgbClr val="FFFFFF"/>
            </a:solidFill>
          </p:spPr>
          <p:txBody>
            <a:bodyPr wrap="square" lIns="0" tIns="0" rIns="0" bIns="0" rtlCol="0"/>
            <a:lstStyle/>
            <a:p>
              <a:endParaRPr/>
            </a:p>
          </p:txBody>
        </p:sp>
        <p:sp>
          <p:nvSpPr>
            <p:cNvPr id="26" name="object 26"/>
            <p:cNvSpPr/>
            <p:nvPr/>
          </p:nvSpPr>
          <p:spPr>
            <a:xfrm>
              <a:off x="731879" y="1365932"/>
              <a:ext cx="340995" cy="275590"/>
            </a:xfrm>
            <a:custGeom>
              <a:avLst/>
              <a:gdLst/>
              <a:ahLst/>
              <a:cxnLst/>
              <a:rect l="l" t="t" r="r" b="b"/>
              <a:pathLst>
                <a:path w="340994" h="275589">
                  <a:moveTo>
                    <a:pt x="309695" y="267851"/>
                  </a:moveTo>
                  <a:lnTo>
                    <a:pt x="309695" y="221395"/>
                  </a:lnTo>
                  <a:lnTo>
                    <a:pt x="290387" y="221395"/>
                  </a:lnTo>
                  <a:lnTo>
                    <a:pt x="290387" y="114546"/>
                  </a:lnTo>
                  <a:lnTo>
                    <a:pt x="304179" y="108981"/>
                  </a:lnTo>
                  <a:lnTo>
                    <a:pt x="307437" y="107668"/>
                  </a:lnTo>
                  <a:lnTo>
                    <a:pt x="309405" y="104332"/>
                  </a:lnTo>
                  <a:lnTo>
                    <a:pt x="308953" y="100851"/>
                  </a:lnTo>
                  <a:lnTo>
                    <a:pt x="303075" y="53263"/>
                  </a:lnTo>
                  <a:lnTo>
                    <a:pt x="302579" y="49230"/>
                  </a:lnTo>
                  <a:lnTo>
                    <a:pt x="301033" y="45401"/>
                  </a:lnTo>
                  <a:lnTo>
                    <a:pt x="298594" y="42152"/>
                  </a:lnTo>
                  <a:lnTo>
                    <a:pt x="269789" y="3839"/>
                  </a:lnTo>
                  <a:lnTo>
                    <a:pt x="267680" y="1032"/>
                  </a:lnTo>
                  <a:lnTo>
                    <a:pt x="230335" y="13559"/>
                  </a:lnTo>
                  <a:lnTo>
                    <a:pt x="224483" y="19669"/>
                  </a:lnTo>
                  <a:lnTo>
                    <a:pt x="226077" y="23624"/>
                  </a:lnTo>
                  <a:lnTo>
                    <a:pt x="241320" y="61509"/>
                  </a:lnTo>
                  <a:lnTo>
                    <a:pt x="85165" y="126160"/>
                  </a:lnTo>
                  <a:lnTo>
                    <a:pt x="85165" y="116869"/>
                  </a:lnTo>
                  <a:lnTo>
                    <a:pt x="23225" y="116869"/>
                  </a:lnTo>
                  <a:lnTo>
                    <a:pt x="23225" y="178810"/>
                  </a:lnTo>
                  <a:lnTo>
                    <a:pt x="34839" y="178810"/>
                  </a:lnTo>
                  <a:lnTo>
                    <a:pt x="34839" y="267851"/>
                  </a:lnTo>
                  <a:lnTo>
                    <a:pt x="0" y="267851"/>
                  </a:lnTo>
                  <a:lnTo>
                    <a:pt x="0" y="275594"/>
                  </a:lnTo>
                  <a:lnTo>
                    <a:pt x="340665" y="275594"/>
                  </a:lnTo>
                  <a:lnTo>
                    <a:pt x="340665" y="267851"/>
                  </a:lnTo>
                  <a:lnTo>
                    <a:pt x="309695" y="267851"/>
                  </a:lnTo>
                  <a:close/>
                </a:path>
              </a:pathLst>
            </a:custGeom>
            <a:ln w="4516">
              <a:solidFill>
                <a:srgbClr val="FFFFFF"/>
              </a:solidFill>
            </a:ln>
          </p:spPr>
          <p:txBody>
            <a:bodyPr wrap="square" lIns="0" tIns="0" rIns="0" bIns="0" rtlCol="0"/>
            <a:lstStyle/>
            <a:p>
              <a:endParaRPr/>
            </a:p>
          </p:txBody>
        </p:sp>
      </p:grpSp>
      <p:pic>
        <p:nvPicPr>
          <p:cNvPr id="48" name="object 48"/>
          <p:cNvPicPr/>
          <p:nvPr/>
        </p:nvPicPr>
        <p:blipFill>
          <a:blip r:embed="rId4" cstate="print"/>
          <a:stretch>
            <a:fillRect/>
          </a:stretch>
        </p:blipFill>
        <p:spPr>
          <a:xfrm>
            <a:off x="11747245" y="6592214"/>
            <a:ext cx="152400" cy="156971"/>
          </a:xfrm>
          <a:prstGeom prst="rect">
            <a:avLst/>
          </a:prstGeom>
        </p:spPr>
      </p:pic>
      <p:pic>
        <p:nvPicPr>
          <p:cNvPr id="91" name="object 91"/>
          <p:cNvPicPr/>
          <p:nvPr/>
        </p:nvPicPr>
        <p:blipFill>
          <a:blip r:embed="rId5" cstate="print"/>
          <a:stretch>
            <a:fillRect/>
          </a:stretch>
        </p:blipFill>
        <p:spPr>
          <a:xfrm>
            <a:off x="5557633" y="834131"/>
            <a:ext cx="214758" cy="217233"/>
          </a:xfrm>
          <a:prstGeom prst="rect">
            <a:avLst/>
          </a:prstGeom>
        </p:spPr>
      </p:pic>
      <p:pic>
        <p:nvPicPr>
          <p:cNvPr id="92" name="object 92"/>
          <p:cNvPicPr/>
          <p:nvPr/>
        </p:nvPicPr>
        <p:blipFill>
          <a:blip r:embed="rId6" cstate="print"/>
          <a:stretch>
            <a:fillRect/>
          </a:stretch>
        </p:blipFill>
        <p:spPr>
          <a:xfrm>
            <a:off x="5606087" y="5290490"/>
            <a:ext cx="214758" cy="217233"/>
          </a:xfrm>
          <a:prstGeom prst="rect">
            <a:avLst/>
          </a:prstGeom>
        </p:spPr>
      </p:pic>
      <p:grpSp>
        <p:nvGrpSpPr>
          <p:cNvPr id="94" name="object 94"/>
          <p:cNvGrpSpPr/>
          <p:nvPr/>
        </p:nvGrpSpPr>
        <p:grpSpPr>
          <a:xfrm>
            <a:off x="167221" y="2691472"/>
            <a:ext cx="5211880" cy="1193107"/>
            <a:chOff x="387223" y="2251767"/>
            <a:chExt cx="5750306" cy="1193107"/>
          </a:xfrm>
          <a:solidFill>
            <a:schemeClr val="accent1">
              <a:lumMod val="20000"/>
              <a:lumOff val="80000"/>
            </a:schemeClr>
          </a:solidFill>
        </p:grpSpPr>
        <p:sp>
          <p:nvSpPr>
            <p:cNvPr id="95" name="object 95"/>
            <p:cNvSpPr/>
            <p:nvPr/>
          </p:nvSpPr>
          <p:spPr>
            <a:xfrm>
              <a:off x="387223" y="2251767"/>
              <a:ext cx="5750306" cy="1193107"/>
            </a:xfrm>
            <a:custGeom>
              <a:avLst/>
              <a:gdLst/>
              <a:ahLst/>
              <a:cxnLst/>
              <a:rect l="l" t="t" r="r" b="b"/>
              <a:pathLst>
                <a:path w="3492500" h="1153795">
                  <a:moveTo>
                    <a:pt x="3492119" y="68199"/>
                  </a:moveTo>
                  <a:lnTo>
                    <a:pt x="3486759" y="41630"/>
                  </a:lnTo>
                  <a:lnTo>
                    <a:pt x="3472154" y="19964"/>
                  </a:lnTo>
                  <a:lnTo>
                    <a:pt x="3450488" y="5359"/>
                  </a:lnTo>
                  <a:lnTo>
                    <a:pt x="3423920" y="0"/>
                  </a:lnTo>
                  <a:lnTo>
                    <a:pt x="545325" y="0"/>
                  </a:lnTo>
                  <a:lnTo>
                    <a:pt x="545325" y="80365"/>
                  </a:lnTo>
                  <a:lnTo>
                    <a:pt x="541375" y="76708"/>
                  </a:lnTo>
                  <a:lnTo>
                    <a:pt x="0" y="576961"/>
                  </a:lnTo>
                  <a:lnTo>
                    <a:pt x="541375" y="1077214"/>
                  </a:lnTo>
                  <a:lnTo>
                    <a:pt x="545325" y="1073569"/>
                  </a:lnTo>
                  <a:lnTo>
                    <a:pt x="545325" y="1153795"/>
                  </a:lnTo>
                  <a:lnTo>
                    <a:pt x="3423920" y="1153795"/>
                  </a:lnTo>
                  <a:lnTo>
                    <a:pt x="3450488" y="1148448"/>
                  </a:lnTo>
                  <a:lnTo>
                    <a:pt x="3472154" y="1133856"/>
                  </a:lnTo>
                  <a:lnTo>
                    <a:pt x="3486759" y="1112227"/>
                  </a:lnTo>
                  <a:lnTo>
                    <a:pt x="3492119" y="1085723"/>
                  </a:lnTo>
                  <a:lnTo>
                    <a:pt x="3492119" y="68199"/>
                  </a:lnTo>
                  <a:close/>
                </a:path>
              </a:pathLst>
            </a:custGeom>
            <a:grpFill/>
          </p:spPr>
          <p:txBody>
            <a:bodyPr wrap="square" lIns="0" tIns="0" rIns="0" bIns="0" rtlCol="0"/>
            <a:lstStyle/>
            <a:p>
              <a:endParaRPr dirty="0"/>
            </a:p>
          </p:txBody>
        </p:sp>
        <p:sp>
          <p:nvSpPr>
            <p:cNvPr id="96" name="object 96"/>
            <p:cNvSpPr/>
            <p:nvPr/>
          </p:nvSpPr>
          <p:spPr>
            <a:xfrm>
              <a:off x="387223" y="2327360"/>
              <a:ext cx="1083310" cy="1000760"/>
            </a:xfrm>
            <a:custGeom>
              <a:avLst/>
              <a:gdLst/>
              <a:ahLst/>
              <a:cxnLst/>
              <a:rect l="l" t="t" r="r" b="b"/>
              <a:pathLst>
                <a:path w="1083310" h="1000760">
                  <a:moveTo>
                    <a:pt x="0" y="500252"/>
                  </a:moveTo>
                  <a:lnTo>
                    <a:pt x="541375" y="0"/>
                  </a:lnTo>
                  <a:lnTo>
                    <a:pt x="1082802" y="500252"/>
                  </a:lnTo>
                  <a:lnTo>
                    <a:pt x="541375" y="1000506"/>
                  </a:lnTo>
                  <a:lnTo>
                    <a:pt x="0" y="500252"/>
                  </a:lnTo>
                  <a:close/>
                </a:path>
              </a:pathLst>
            </a:custGeom>
            <a:grpFill/>
            <a:ln w="127000">
              <a:solidFill>
                <a:srgbClr val="FFFFFF"/>
              </a:solidFill>
            </a:ln>
          </p:spPr>
          <p:txBody>
            <a:bodyPr wrap="square" lIns="0" tIns="0" rIns="0" bIns="0" rtlCol="0"/>
            <a:lstStyle/>
            <a:p>
              <a:endParaRPr dirty="0"/>
            </a:p>
          </p:txBody>
        </p:sp>
      </p:grpSp>
      <p:grpSp>
        <p:nvGrpSpPr>
          <p:cNvPr id="105" name="object 105"/>
          <p:cNvGrpSpPr/>
          <p:nvPr/>
        </p:nvGrpSpPr>
        <p:grpSpPr>
          <a:xfrm>
            <a:off x="2264410" y="3950461"/>
            <a:ext cx="1535430" cy="459105"/>
            <a:chOff x="2264410" y="3950461"/>
            <a:chExt cx="1535430" cy="459105"/>
          </a:xfrm>
        </p:grpSpPr>
        <p:pic>
          <p:nvPicPr>
            <p:cNvPr id="106" name="object 106"/>
            <p:cNvPicPr/>
            <p:nvPr/>
          </p:nvPicPr>
          <p:blipFill>
            <a:blip r:embed="rId7" cstate="print"/>
            <a:stretch>
              <a:fillRect/>
            </a:stretch>
          </p:blipFill>
          <p:spPr>
            <a:xfrm>
              <a:off x="2642362" y="3950461"/>
              <a:ext cx="1156881" cy="245363"/>
            </a:xfrm>
            <a:prstGeom prst="rect">
              <a:avLst/>
            </a:prstGeom>
          </p:spPr>
        </p:pic>
        <p:pic>
          <p:nvPicPr>
            <p:cNvPr id="107" name="object 107"/>
            <p:cNvPicPr/>
            <p:nvPr/>
          </p:nvPicPr>
          <p:blipFill>
            <a:blip r:embed="rId8" cstate="print"/>
            <a:stretch>
              <a:fillRect/>
            </a:stretch>
          </p:blipFill>
          <p:spPr>
            <a:xfrm>
              <a:off x="2264410" y="4163821"/>
              <a:ext cx="812545" cy="245363"/>
            </a:xfrm>
            <a:prstGeom prst="rect">
              <a:avLst/>
            </a:prstGeom>
          </p:spPr>
        </p:pic>
        <p:pic>
          <p:nvPicPr>
            <p:cNvPr id="108" name="object 108"/>
            <p:cNvPicPr/>
            <p:nvPr/>
          </p:nvPicPr>
          <p:blipFill>
            <a:blip r:embed="rId9" cstate="print"/>
            <a:stretch>
              <a:fillRect/>
            </a:stretch>
          </p:blipFill>
          <p:spPr>
            <a:xfrm>
              <a:off x="2960878" y="4163821"/>
              <a:ext cx="137160" cy="245363"/>
            </a:xfrm>
            <a:prstGeom prst="rect">
              <a:avLst/>
            </a:prstGeom>
          </p:spPr>
        </p:pic>
        <p:pic>
          <p:nvPicPr>
            <p:cNvPr id="109" name="object 109"/>
            <p:cNvPicPr/>
            <p:nvPr/>
          </p:nvPicPr>
          <p:blipFill>
            <a:blip r:embed="rId10" cstate="print"/>
            <a:stretch>
              <a:fillRect/>
            </a:stretch>
          </p:blipFill>
          <p:spPr>
            <a:xfrm>
              <a:off x="3029458" y="4163821"/>
              <a:ext cx="728230" cy="245363"/>
            </a:xfrm>
            <a:prstGeom prst="rect">
              <a:avLst/>
            </a:prstGeom>
          </p:spPr>
        </p:pic>
      </p:grpSp>
      <p:pic>
        <p:nvPicPr>
          <p:cNvPr id="110" name="object 110"/>
          <p:cNvPicPr/>
          <p:nvPr/>
        </p:nvPicPr>
        <p:blipFill>
          <a:blip r:embed="rId11" cstate="print"/>
          <a:stretch>
            <a:fillRect/>
          </a:stretch>
        </p:blipFill>
        <p:spPr>
          <a:xfrm>
            <a:off x="766006" y="2723571"/>
            <a:ext cx="261318" cy="86989"/>
          </a:xfrm>
          <a:prstGeom prst="rect">
            <a:avLst/>
          </a:prstGeom>
        </p:spPr>
      </p:pic>
      <p:pic>
        <p:nvPicPr>
          <p:cNvPr id="131" name="object 131"/>
          <p:cNvPicPr/>
          <p:nvPr/>
        </p:nvPicPr>
        <p:blipFill>
          <a:blip r:embed="rId12" cstate="print"/>
          <a:stretch>
            <a:fillRect/>
          </a:stretch>
        </p:blipFill>
        <p:spPr>
          <a:xfrm>
            <a:off x="756210" y="4119767"/>
            <a:ext cx="318851" cy="270510"/>
          </a:xfrm>
          <a:prstGeom prst="rect">
            <a:avLst/>
          </a:prstGeom>
        </p:spPr>
      </p:pic>
      <p:sp>
        <p:nvSpPr>
          <p:cNvPr id="132" name="TextBox 131">
            <a:extLst>
              <a:ext uri="{FF2B5EF4-FFF2-40B4-BE49-F238E27FC236}">
                <a16:creationId xmlns:a16="http://schemas.microsoft.com/office/drawing/2014/main" id="{C45E8809-243C-8D49-0485-85E946C8E37C}"/>
              </a:ext>
            </a:extLst>
          </p:cNvPr>
          <p:cNvSpPr txBox="1"/>
          <p:nvPr/>
        </p:nvSpPr>
        <p:spPr bwMode="auto">
          <a:xfrm>
            <a:off x="1845998" y="189654"/>
            <a:ext cx="10053647" cy="646331"/>
          </a:xfrm>
          <a:prstGeom prst="rect">
            <a:avLst/>
          </a:prstGeom>
          <a:noFill/>
        </p:spPr>
        <p:txBody>
          <a:bodyPr wrap="square">
            <a:spAutoFit/>
          </a:bodyPr>
          <a:lstStyle/>
          <a:p>
            <a:pPr algn="r"/>
            <a:r>
              <a:rPr lang="ru-RU" b="1" dirty="0">
                <a:solidFill>
                  <a:srgbClr val="002060"/>
                </a:solidFill>
                <a:latin typeface="Times New Roman" panose="02020603050405020304" pitchFamily="18" charset="0"/>
                <a:cs typeface="Times New Roman" panose="02020603050405020304" pitchFamily="18" charset="0"/>
              </a:rPr>
              <a:t>Предложения совершенствования правового регулирования лекарственного обеспечения пациентов с редкими (</a:t>
            </a:r>
            <a:r>
              <a:rPr lang="ru-RU" b="1" dirty="0" err="1">
                <a:solidFill>
                  <a:srgbClr val="002060"/>
                </a:solidFill>
                <a:latin typeface="Times New Roman" panose="02020603050405020304" pitchFamily="18" charset="0"/>
                <a:cs typeface="Times New Roman" panose="02020603050405020304" pitchFamily="18" charset="0"/>
              </a:rPr>
              <a:t>орфанными</a:t>
            </a:r>
            <a:r>
              <a:rPr lang="ru-RU" b="1" dirty="0">
                <a:solidFill>
                  <a:srgbClr val="002060"/>
                </a:solidFill>
                <a:latin typeface="Times New Roman" panose="02020603050405020304" pitchFamily="18" charset="0"/>
                <a:cs typeface="Times New Roman" panose="02020603050405020304" pitchFamily="18" charset="0"/>
              </a:rPr>
              <a:t>) заболеваниями</a:t>
            </a:r>
          </a:p>
        </p:txBody>
      </p:sp>
      <p:sp>
        <p:nvSpPr>
          <p:cNvPr id="137" name="TextBox 136">
            <a:extLst>
              <a:ext uri="{FF2B5EF4-FFF2-40B4-BE49-F238E27FC236}">
                <a16:creationId xmlns:a16="http://schemas.microsoft.com/office/drawing/2014/main" id="{4986B3B1-12B6-FA66-5F63-072D99BC76BD}"/>
              </a:ext>
            </a:extLst>
          </p:cNvPr>
          <p:cNvSpPr txBox="1"/>
          <p:nvPr/>
        </p:nvSpPr>
        <p:spPr>
          <a:xfrm>
            <a:off x="1442647" y="942748"/>
            <a:ext cx="3938413" cy="1077218"/>
          </a:xfrm>
          <a:prstGeom prst="rect">
            <a:avLst/>
          </a:prstGeom>
          <a:solidFill>
            <a:schemeClr val="accent1">
              <a:lumMod val="20000"/>
              <a:lumOff val="80000"/>
            </a:schemeClr>
          </a:solidFill>
          <a:ln>
            <a:solidFill>
              <a:schemeClr val="accent1">
                <a:lumMod val="60000"/>
                <a:lumOff val="40000"/>
              </a:schemeClr>
            </a:solidFill>
          </a:ln>
        </p:spPr>
        <p:txBody>
          <a:bodyPr wrap="square">
            <a:spAutoFit/>
          </a:bodyPr>
          <a:lstStyle/>
          <a:p>
            <a:pPr marL="65318" defTabSz="829421">
              <a:buClr>
                <a:srgbClr val="39A1A5"/>
              </a:buClr>
              <a:buSzPct val="100000"/>
              <a:defRPr/>
            </a:pPr>
            <a:r>
              <a:rPr lang="ru-RU"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Получение регионами дополнительной поддержки в соответствии с Постановлением Конституционного Суда РФ от 26.09.2024 </a:t>
            </a:r>
            <a:r>
              <a:rPr lang="en"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N 41-</a:t>
            </a:r>
            <a:r>
              <a:rPr lang="ru-RU"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П</a:t>
            </a:r>
            <a:endParaRPr lang="en-US" sz="1600"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endParaRPr>
          </a:p>
        </p:txBody>
      </p:sp>
      <p:sp>
        <p:nvSpPr>
          <p:cNvPr id="138" name="TextBox 137">
            <a:extLst>
              <a:ext uri="{FF2B5EF4-FFF2-40B4-BE49-F238E27FC236}">
                <a16:creationId xmlns:a16="http://schemas.microsoft.com/office/drawing/2014/main" id="{AE0A4FF6-7617-770A-8856-19549138849F}"/>
              </a:ext>
            </a:extLst>
          </p:cNvPr>
          <p:cNvSpPr txBox="1"/>
          <p:nvPr/>
        </p:nvSpPr>
        <p:spPr>
          <a:xfrm>
            <a:off x="1382318" y="2995638"/>
            <a:ext cx="3837557" cy="584775"/>
          </a:xfrm>
          <a:prstGeom prst="rect">
            <a:avLst/>
          </a:prstGeom>
          <a:solidFill>
            <a:schemeClr val="accent1">
              <a:lumMod val="20000"/>
              <a:lumOff val="80000"/>
            </a:schemeClr>
          </a:solidFill>
          <a:ln>
            <a:solidFill>
              <a:schemeClr val="accent1">
                <a:lumMod val="60000"/>
                <a:lumOff val="40000"/>
              </a:schemeClr>
            </a:solidFill>
          </a:ln>
        </p:spPr>
        <p:txBody>
          <a:bodyPr wrap="square">
            <a:spAutoFit/>
          </a:bodyPr>
          <a:lstStyle/>
          <a:p>
            <a:pPr marL="65318" defTabSz="829421">
              <a:buClr>
                <a:srgbClr val="39A1A5"/>
              </a:buClr>
              <a:buSzPct val="100000"/>
              <a:defRPr/>
            </a:pPr>
            <a:r>
              <a:rPr lang="ru-RU"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Гармонизация перечней Фонда «Круг добра» и ПП № 403</a:t>
            </a:r>
            <a:endParaRPr lang="en-US" sz="1600"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endParaRPr>
          </a:p>
        </p:txBody>
      </p:sp>
      <p:grpSp>
        <p:nvGrpSpPr>
          <p:cNvPr id="139" name="object 2">
            <a:extLst>
              <a:ext uri="{FF2B5EF4-FFF2-40B4-BE49-F238E27FC236}">
                <a16:creationId xmlns:a16="http://schemas.microsoft.com/office/drawing/2014/main" id="{D4610612-44D4-B719-5A53-55D809E54E72}"/>
              </a:ext>
            </a:extLst>
          </p:cNvPr>
          <p:cNvGrpSpPr/>
          <p:nvPr/>
        </p:nvGrpSpPr>
        <p:grpSpPr>
          <a:xfrm>
            <a:off x="5691307" y="2808807"/>
            <a:ext cx="3887734" cy="1049960"/>
            <a:chOff x="7279460" y="822095"/>
            <a:chExt cx="4828416" cy="1452669"/>
          </a:xfrm>
        </p:grpSpPr>
        <p:pic>
          <p:nvPicPr>
            <p:cNvPr id="140" name="object 3">
              <a:extLst>
                <a:ext uri="{FF2B5EF4-FFF2-40B4-BE49-F238E27FC236}">
                  <a16:creationId xmlns:a16="http://schemas.microsoft.com/office/drawing/2014/main" id="{702D852A-E1AC-77DC-C089-FECBCACC4B9B}"/>
                </a:ext>
              </a:extLst>
            </p:cNvPr>
            <p:cNvPicPr/>
            <p:nvPr/>
          </p:nvPicPr>
          <p:blipFill>
            <a:blip r:embed="rId2" cstate="print"/>
            <a:stretch>
              <a:fillRect/>
            </a:stretch>
          </p:blipFill>
          <p:spPr>
            <a:xfrm>
              <a:off x="7279460" y="822095"/>
              <a:ext cx="4828416" cy="1452669"/>
            </a:xfrm>
            <a:prstGeom prst="rect">
              <a:avLst/>
            </a:prstGeom>
          </p:spPr>
        </p:pic>
        <p:sp>
          <p:nvSpPr>
            <p:cNvPr id="141" name="object 4">
              <a:extLst>
                <a:ext uri="{FF2B5EF4-FFF2-40B4-BE49-F238E27FC236}">
                  <a16:creationId xmlns:a16="http://schemas.microsoft.com/office/drawing/2014/main" id="{C4A92D3F-52D7-13D3-A9BB-E9F6F44B0B16}"/>
                </a:ext>
              </a:extLst>
            </p:cNvPr>
            <p:cNvSpPr/>
            <p:nvPr/>
          </p:nvSpPr>
          <p:spPr>
            <a:xfrm>
              <a:off x="7332038" y="1011928"/>
              <a:ext cx="4413885" cy="1035050"/>
            </a:xfrm>
            <a:custGeom>
              <a:avLst/>
              <a:gdLst/>
              <a:ahLst/>
              <a:cxnLst/>
              <a:rect l="l" t="t" r="r" b="b"/>
              <a:pathLst>
                <a:path w="4413884" h="1035050">
                  <a:moveTo>
                    <a:pt x="4382516" y="0"/>
                  </a:moveTo>
                  <a:lnTo>
                    <a:pt x="30861" y="0"/>
                  </a:lnTo>
                  <a:lnTo>
                    <a:pt x="18859" y="2426"/>
                  </a:lnTo>
                  <a:lnTo>
                    <a:pt x="9048" y="9032"/>
                  </a:lnTo>
                  <a:lnTo>
                    <a:pt x="2428" y="18805"/>
                  </a:lnTo>
                  <a:lnTo>
                    <a:pt x="0" y="30733"/>
                  </a:lnTo>
                  <a:lnTo>
                    <a:pt x="0" y="1003934"/>
                  </a:lnTo>
                  <a:lnTo>
                    <a:pt x="2428" y="1015916"/>
                  </a:lnTo>
                  <a:lnTo>
                    <a:pt x="9048" y="1025683"/>
                  </a:lnTo>
                  <a:lnTo>
                    <a:pt x="18859" y="1032259"/>
                  </a:lnTo>
                  <a:lnTo>
                    <a:pt x="30861" y="1034668"/>
                  </a:lnTo>
                  <a:lnTo>
                    <a:pt x="4382516" y="1034668"/>
                  </a:lnTo>
                  <a:lnTo>
                    <a:pt x="4394517" y="1032259"/>
                  </a:lnTo>
                  <a:lnTo>
                    <a:pt x="4404328" y="1025683"/>
                  </a:lnTo>
                  <a:lnTo>
                    <a:pt x="4410948" y="1015916"/>
                  </a:lnTo>
                  <a:lnTo>
                    <a:pt x="4413377" y="1003934"/>
                  </a:lnTo>
                  <a:lnTo>
                    <a:pt x="4413377" y="30733"/>
                  </a:lnTo>
                  <a:lnTo>
                    <a:pt x="4410948" y="18805"/>
                  </a:lnTo>
                  <a:lnTo>
                    <a:pt x="4404328" y="9032"/>
                  </a:lnTo>
                  <a:lnTo>
                    <a:pt x="4394517" y="2426"/>
                  </a:lnTo>
                  <a:lnTo>
                    <a:pt x="4382516" y="0"/>
                  </a:lnTo>
                  <a:close/>
                </a:path>
              </a:pathLst>
            </a:custGeom>
            <a:solidFill>
              <a:srgbClr val="FFFFFF"/>
            </a:solidFill>
          </p:spPr>
          <p:txBody>
            <a:bodyPr wrap="square" lIns="0" tIns="0" rIns="0" bIns="0" rtlCol="0"/>
            <a:lstStyle/>
            <a:p>
              <a:pPr algn="ctr" defTabSz="829421">
                <a:spcAft>
                  <a:spcPts val="614"/>
                </a:spcAft>
                <a:defRPr/>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Расширить Перечень № 403 редкими (</a:t>
              </a:r>
              <a:r>
                <a:rPr lang="ru-RU" sz="1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орфанными</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)нозологиями из Фонда «Круг добра», которые в настоящее время «выпадающие»</a:t>
              </a:r>
              <a:endParaRPr lang="ru-RU" sz="1600" kern="0" spc="36" dirty="0">
                <a:solidFill>
                  <a:srgbClr val="002060"/>
                </a:solidFill>
                <a:latin typeface="Times New Roman" panose="02020603050405020304" pitchFamily="18" charset="0"/>
                <a:ea typeface="Open Sans" pitchFamily="2" charset="0"/>
                <a:cs typeface="Times New Roman" panose="02020603050405020304" pitchFamily="18" charset="0"/>
              </a:endParaRPr>
            </a:p>
          </p:txBody>
        </p:sp>
      </p:grpSp>
      <p:pic>
        <p:nvPicPr>
          <p:cNvPr id="142" name="object 91">
            <a:extLst>
              <a:ext uri="{FF2B5EF4-FFF2-40B4-BE49-F238E27FC236}">
                <a16:creationId xmlns:a16="http://schemas.microsoft.com/office/drawing/2014/main" id="{E87FD07C-9010-6DA9-0381-547C5C35845B}"/>
              </a:ext>
            </a:extLst>
          </p:cNvPr>
          <p:cNvPicPr/>
          <p:nvPr/>
        </p:nvPicPr>
        <p:blipFill>
          <a:blip r:embed="rId5" cstate="print"/>
          <a:stretch>
            <a:fillRect/>
          </a:stretch>
        </p:blipFill>
        <p:spPr>
          <a:xfrm>
            <a:off x="5524271" y="2740545"/>
            <a:ext cx="214758" cy="217233"/>
          </a:xfrm>
          <a:prstGeom prst="rect">
            <a:avLst/>
          </a:prstGeom>
        </p:spPr>
      </p:pic>
      <p:grpSp>
        <p:nvGrpSpPr>
          <p:cNvPr id="143" name="object 2">
            <a:extLst>
              <a:ext uri="{FF2B5EF4-FFF2-40B4-BE49-F238E27FC236}">
                <a16:creationId xmlns:a16="http://schemas.microsoft.com/office/drawing/2014/main" id="{0B11394C-3F93-D712-2CB2-D39A3B781D84}"/>
              </a:ext>
            </a:extLst>
          </p:cNvPr>
          <p:cNvGrpSpPr/>
          <p:nvPr/>
        </p:nvGrpSpPr>
        <p:grpSpPr>
          <a:xfrm>
            <a:off x="5713466" y="3795035"/>
            <a:ext cx="3804328" cy="1191906"/>
            <a:chOff x="7279460" y="822095"/>
            <a:chExt cx="5117292" cy="1452669"/>
          </a:xfrm>
        </p:grpSpPr>
        <p:pic>
          <p:nvPicPr>
            <p:cNvPr id="144" name="object 3">
              <a:extLst>
                <a:ext uri="{FF2B5EF4-FFF2-40B4-BE49-F238E27FC236}">
                  <a16:creationId xmlns:a16="http://schemas.microsoft.com/office/drawing/2014/main" id="{D40DB1AC-3312-D493-BDAB-0E70DF7FE38E}"/>
                </a:ext>
              </a:extLst>
            </p:cNvPr>
            <p:cNvPicPr/>
            <p:nvPr/>
          </p:nvPicPr>
          <p:blipFill>
            <a:blip r:embed="rId2" cstate="print"/>
            <a:stretch>
              <a:fillRect/>
            </a:stretch>
          </p:blipFill>
          <p:spPr>
            <a:xfrm>
              <a:off x="7279460" y="822095"/>
              <a:ext cx="4828416" cy="1452669"/>
            </a:xfrm>
            <a:prstGeom prst="rect">
              <a:avLst/>
            </a:prstGeom>
          </p:spPr>
        </p:pic>
        <p:sp>
          <p:nvSpPr>
            <p:cNvPr id="145" name="object 4">
              <a:extLst>
                <a:ext uri="{FF2B5EF4-FFF2-40B4-BE49-F238E27FC236}">
                  <a16:creationId xmlns:a16="http://schemas.microsoft.com/office/drawing/2014/main" id="{31F66E62-B688-944C-7F5B-7DD5C125176C}"/>
                </a:ext>
              </a:extLst>
            </p:cNvPr>
            <p:cNvSpPr/>
            <p:nvPr/>
          </p:nvSpPr>
          <p:spPr>
            <a:xfrm>
              <a:off x="7332038" y="1011928"/>
              <a:ext cx="5064714" cy="927378"/>
            </a:xfrm>
            <a:custGeom>
              <a:avLst/>
              <a:gdLst/>
              <a:ahLst/>
              <a:cxnLst/>
              <a:rect l="l" t="t" r="r" b="b"/>
              <a:pathLst>
                <a:path w="4413884" h="1035050">
                  <a:moveTo>
                    <a:pt x="4382516" y="0"/>
                  </a:moveTo>
                  <a:lnTo>
                    <a:pt x="30861" y="0"/>
                  </a:lnTo>
                  <a:lnTo>
                    <a:pt x="18859" y="2426"/>
                  </a:lnTo>
                  <a:lnTo>
                    <a:pt x="9048" y="9032"/>
                  </a:lnTo>
                  <a:lnTo>
                    <a:pt x="2428" y="18805"/>
                  </a:lnTo>
                  <a:lnTo>
                    <a:pt x="0" y="30733"/>
                  </a:lnTo>
                  <a:lnTo>
                    <a:pt x="0" y="1003934"/>
                  </a:lnTo>
                  <a:lnTo>
                    <a:pt x="2428" y="1015916"/>
                  </a:lnTo>
                  <a:lnTo>
                    <a:pt x="9048" y="1025683"/>
                  </a:lnTo>
                  <a:lnTo>
                    <a:pt x="18859" y="1032259"/>
                  </a:lnTo>
                  <a:lnTo>
                    <a:pt x="30861" y="1034668"/>
                  </a:lnTo>
                  <a:lnTo>
                    <a:pt x="4382516" y="1034668"/>
                  </a:lnTo>
                  <a:lnTo>
                    <a:pt x="4394517" y="1032259"/>
                  </a:lnTo>
                  <a:lnTo>
                    <a:pt x="4404328" y="1025683"/>
                  </a:lnTo>
                  <a:lnTo>
                    <a:pt x="4410948" y="1015916"/>
                  </a:lnTo>
                  <a:lnTo>
                    <a:pt x="4413377" y="1003934"/>
                  </a:lnTo>
                  <a:lnTo>
                    <a:pt x="4413377" y="30733"/>
                  </a:lnTo>
                  <a:lnTo>
                    <a:pt x="4410948" y="18805"/>
                  </a:lnTo>
                  <a:lnTo>
                    <a:pt x="4404328" y="9032"/>
                  </a:lnTo>
                  <a:lnTo>
                    <a:pt x="4394517" y="2426"/>
                  </a:lnTo>
                  <a:lnTo>
                    <a:pt x="4382516" y="0"/>
                  </a:lnTo>
                  <a:close/>
                </a:path>
              </a:pathLst>
            </a:custGeom>
            <a:solidFill>
              <a:srgbClr val="FFFFFF"/>
            </a:solidFill>
          </p:spPr>
          <p:txBody>
            <a:bodyPr wrap="square" lIns="0" tIns="0" rIns="0" bIns="0" rtlCol="0"/>
            <a:lstStyle/>
            <a:p>
              <a:pPr algn="ctr" defTabSz="829421">
                <a:spcAft>
                  <a:spcPts val="614"/>
                </a:spcAft>
                <a:defRPr/>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Расширить Перечень № 403 редкими (</a:t>
              </a:r>
              <a:r>
                <a:rPr lang="ru-RU" sz="1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орфанными</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)нозологиями из Фонда «Круг добра», которые в настоящее время «выпадающие»</a:t>
              </a:r>
              <a:endParaRPr lang="ru-RU" sz="1600" kern="0" spc="36" dirty="0">
                <a:solidFill>
                  <a:srgbClr val="002060"/>
                </a:solidFill>
                <a:latin typeface="Times New Roman" panose="02020603050405020304" pitchFamily="18" charset="0"/>
                <a:ea typeface="Open Sans" pitchFamily="2" charset="0"/>
                <a:cs typeface="Times New Roman" panose="02020603050405020304" pitchFamily="18" charset="0"/>
              </a:endParaRPr>
            </a:p>
          </p:txBody>
        </p:sp>
      </p:grpSp>
      <p:grpSp>
        <p:nvGrpSpPr>
          <p:cNvPr id="147" name="object 94">
            <a:extLst>
              <a:ext uri="{FF2B5EF4-FFF2-40B4-BE49-F238E27FC236}">
                <a16:creationId xmlns:a16="http://schemas.microsoft.com/office/drawing/2014/main" id="{4026D593-1432-BA7B-8FCC-7DAB22EEBD4E}"/>
              </a:ext>
            </a:extLst>
          </p:cNvPr>
          <p:cNvGrpSpPr/>
          <p:nvPr/>
        </p:nvGrpSpPr>
        <p:grpSpPr>
          <a:xfrm>
            <a:off x="261279" y="5399107"/>
            <a:ext cx="5211880" cy="1193107"/>
            <a:chOff x="387223" y="2251767"/>
            <a:chExt cx="5750306" cy="1193107"/>
          </a:xfrm>
          <a:solidFill>
            <a:schemeClr val="accent1">
              <a:lumMod val="20000"/>
              <a:lumOff val="80000"/>
            </a:schemeClr>
          </a:solidFill>
        </p:grpSpPr>
        <p:sp>
          <p:nvSpPr>
            <p:cNvPr id="148" name="object 95">
              <a:extLst>
                <a:ext uri="{FF2B5EF4-FFF2-40B4-BE49-F238E27FC236}">
                  <a16:creationId xmlns:a16="http://schemas.microsoft.com/office/drawing/2014/main" id="{436FA81C-9393-EFF7-06F9-858120BB1134}"/>
                </a:ext>
              </a:extLst>
            </p:cNvPr>
            <p:cNvSpPr/>
            <p:nvPr/>
          </p:nvSpPr>
          <p:spPr>
            <a:xfrm>
              <a:off x="387223" y="2251767"/>
              <a:ext cx="5750306" cy="1193107"/>
            </a:xfrm>
            <a:custGeom>
              <a:avLst/>
              <a:gdLst/>
              <a:ahLst/>
              <a:cxnLst/>
              <a:rect l="l" t="t" r="r" b="b"/>
              <a:pathLst>
                <a:path w="3492500" h="1153795">
                  <a:moveTo>
                    <a:pt x="3492119" y="68199"/>
                  </a:moveTo>
                  <a:lnTo>
                    <a:pt x="3486759" y="41630"/>
                  </a:lnTo>
                  <a:lnTo>
                    <a:pt x="3472154" y="19964"/>
                  </a:lnTo>
                  <a:lnTo>
                    <a:pt x="3450488" y="5359"/>
                  </a:lnTo>
                  <a:lnTo>
                    <a:pt x="3423920" y="0"/>
                  </a:lnTo>
                  <a:lnTo>
                    <a:pt x="545325" y="0"/>
                  </a:lnTo>
                  <a:lnTo>
                    <a:pt x="545325" y="80365"/>
                  </a:lnTo>
                  <a:lnTo>
                    <a:pt x="541375" y="76708"/>
                  </a:lnTo>
                  <a:lnTo>
                    <a:pt x="0" y="576961"/>
                  </a:lnTo>
                  <a:lnTo>
                    <a:pt x="541375" y="1077214"/>
                  </a:lnTo>
                  <a:lnTo>
                    <a:pt x="545325" y="1073569"/>
                  </a:lnTo>
                  <a:lnTo>
                    <a:pt x="545325" y="1153795"/>
                  </a:lnTo>
                  <a:lnTo>
                    <a:pt x="3423920" y="1153795"/>
                  </a:lnTo>
                  <a:lnTo>
                    <a:pt x="3450488" y="1148448"/>
                  </a:lnTo>
                  <a:lnTo>
                    <a:pt x="3472154" y="1133856"/>
                  </a:lnTo>
                  <a:lnTo>
                    <a:pt x="3486759" y="1112227"/>
                  </a:lnTo>
                  <a:lnTo>
                    <a:pt x="3492119" y="1085723"/>
                  </a:lnTo>
                  <a:lnTo>
                    <a:pt x="3492119" y="68199"/>
                  </a:lnTo>
                  <a:close/>
                </a:path>
              </a:pathLst>
            </a:custGeom>
            <a:grpFill/>
          </p:spPr>
          <p:txBody>
            <a:bodyPr wrap="square" lIns="0" tIns="0" rIns="0" bIns="0" rtlCol="0"/>
            <a:lstStyle/>
            <a:p>
              <a:endParaRPr dirty="0"/>
            </a:p>
          </p:txBody>
        </p:sp>
        <p:sp>
          <p:nvSpPr>
            <p:cNvPr id="149" name="object 96">
              <a:extLst>
                <a:ext uri="{FF2B5EF4-FFF2-40B4-BE49-F238E27FC236}">
                  <a16:creationId xmlns:a16="http://schemas.microsoft.com/office/drawing/2014/main" id="{7E9F6B47-C249-4BAA-5659-3873732839BB}"/>
                </a:ext>
              </a:extLst>
            </p:cNvPr>
            <p:cNvSpPr/>
            <p:nvPr/>
          </p:nvSpPr>
          <p:spPr>
            <a:xfrm>
              <a:off x="387223" y="2327360"/>
              <a:ext cx="1083310" cy="1000760"/>
            </a:xfrm>
            <a:custGeom>
              <a:avLst/>
              <a:gdLst/>
              <a:ahLst/>
              <a:cxnLst/>
              <a:rect l="l" t="t" r="r" b="b"/>
              <a:pathLst>
                <a:path w="1083310" h="1000760">
                  <a:moveTo>
                    <a:pt x="0" y="500252"/>
                  </a:moveTo>
                  <a:lnTo>
                    <a:pt x="541375" y="0"/>
                  </a:lnTo>
                  <a:lnTo>
                    <a:pt x="1082802" y="500252"/>
                  </a:lnTo>
                  <a:lnTo>
                    <a:pt x="541375" y="1000506"/>
                  </a:lnTo>
                  <a:lnTo>
                    <a:pt x="0" y="500252"/>
                  </a:lnTo>
                  <a:close/>
                </a:path>
              </a:pathLst>
            </a:custGeom>
            <a:grpFill/>
            <a:ln w="127000">
              <a:solidFill>
                <a:srgbClr val="FFFFFF"/>
              </a:solidFill>
            </a:ln>
          </p:spPr>
          <p:txBody>
            <a:bodyPr wrap="square" lIns="0" tIns="0" rIns="0" bIns="0" rtlCol="0"/>
            <a:lstStyle/>
            <a:p>
              <a:endParaRPr dirty="0"/>
            </a:p>
          </p:txBody>
        </p:sp>
      </p:grpSp>
      <p:sp>
        <p:nvSpPr>
          <p:cNvPr id="150" name="TextBox 149">
            <a:extLst>
              <a:ext uri="{FF2B5EF4-FFF2-40B4-BE49-F238E27FC236}">
                <a16:creationId xmlns:a16="http://schemas.microsoft.com/office/drawing/2014/main" id="{3DC46930-4E7E-6C83-C498-5A2616735A65}"/>
              </a:ext>
            </a:extLst>
          </p:cNvPr>
          <p:cNvSpPr txBox="1"/>
          <p:nvPr/>
        </p:nvSpPr>
        <p:spPr>
          <a:xfrm>
            <a:off x="1439378" y="5682692"/>
            <a:ext cx="3837557" cy="584775"/>
          </a:xfrm>
          <a:prstGeom prst="rect">
            <a:avLst/>
          </a:prstGeom>
          <a:solidFill>
            <a:schemeClr val="accent1">
              <a:lumMod val="20000"/>
              <a:lumOff val="80000"/>
            </a:schemeClr>
          </a:solidFill>
          <a:ln>
            <a:solidFill>
              <a:schemeClr val="accent1">
                <a:lumMod val="60000"/>
                <a:lumOff val="40000"/>
              </a:schemeClr>
            </a:solidFill>
          </a:ln>
        </p:spPr>
        <p:txBody>
          <a:bodyPr wrap="square">
            <a:spAutoFit/>
          </a:bodyPr>
          <a:lstStyle/>
          <a:p>
            <a:pPr marL="65318" defTabSz="829421">
              <a:buClr>
                <a:srgbClr val="39A1A5"/>
              </a:buClr>
              <a:buSzPct val="100000"/>
              <a:defRPr/>
            </a:pPr>
            <a:r>
              <a:rPr lang="ru-RU" sz="1600" b="1"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Интеграция перечней ПП № 403 и общего перечня МЗ по </a:t>
            </a:r>
            <a:r>
              <a:rPr lang="ru-RU" sz="1600" b="1" kern="0" dirty="0" err="1">
                <a:solidFill>
                  <a:schemeClr val="accent1">
                    <a:lumMod val="50000"/>
                  </a:schemeClr>
                </a:solidFill>
                <a:latin typeface="Times New Roman" panose="02020603050405020304" pitchFamily="18" charset="0"/>
                <a:ea typeface="Open Sans" pitchFamily="2" charset="0"/>
                <a:cs typeface="Times New Roman" panose="02020603050405020304" pitchFamily="18" charset="0"/>
              </a:rPr>
              <a:t>орфанным</a:t>
            </a:r>
            <a:endParaRPr lang="en-US" sz="1600" kern="0" dirty="0">
              <a:solidFill>
                <a:schemeClr val="accent1">
                  <a:lumMod val="50000"/>
                </a:schemeClr>
              </a:solidFill>
              <a:latin typeface="Times New Roman" panose="02020603050405020304" pitchFamily="18" charset="0"/>
              <a:ea typeface="Open Sans" pitchFamily="2" charset="0"/>
              <a:cs typeface="Times New Roman" panose="02020603050405020304" pitchFamily="18" charset="0"/>
            </a:endParaRPr>
          </a:p>
        </p:txBody>
      </p:sp>
      <p:grpSp>
        <p:nvGrpSpPr>
          <p:cNvPr id="151" name="object 2">
            <a:extLst>
              <a:ext uri="{FF2B5EF4-FFF2-40B4-BE49-F238E27FC236}">
                <a16:creationId xmlns:a16="http://schemas.microsoft.com/office/drawing/2014/main" id="{BE633FF2-39DF-1E71-56A4-426CE3B1E3C2}"/>
              </a:ext>
            </a:extLst>
          </p:cNvPr>
          <p:cNvGrpSpPr/>
          <p:nvPr/>
        </p:nvGrpSpPr>
        <p:grpSpPr>
          <a:xfrm>
            <a:off x="5815218" y="5429273"/>
            <a:ext cx="3887734" cy="1049960"/>
            <a:chOff x="7279460" y="822095"/>
            <a:chExt cx="4828416" cy="1452669"/>
          </a:xfrm>
        </p:grpSpPr>
        <p:pic>
          <p:nvPicPr>
            <p:cNvPr id="152" name="object 3">
              <a:extLst>
                <a:ext uri="{FF2B5EF4-FFF2-40B4-BE49-F238E27FC236}">
                  <a16:creationId xmlns:a16="http://schemas.microsoft.com/office/drawing/2014/main" id="{B50500D2-144B-0AE8-47A3-82E9DE5C79FE}"/>
                </a:ext>
              </a:extLst>
            </p:cNvPr>
            <p:cNvPicPr/>
            <p:nvPr/>
          </p:nvPicPr>
          <p:blipFill>
            <a:blip r:embed="rId2" cstate="print"/>
            <a:stretch>
              <a:fillRect/>
            </a:stretch>
          </p:blipFill>
          <p:spPr>
            <a:xfrm>
              <a:off x="7279460" y="822095"/>
              <a:ext cx="4828416" cy="1452669"/>
            </a:xfrm>
            <a:prstGeom prst="rect">
              <a:avLst/>
            </a:prstGeom>
          </p:spPr>
        </p:pic>
        <p:sp>
          <p:nvSpPr>
            <p:cNvPr id="153" name="object 4">
              <a:extLst>
                <a:ext uri="{FF2B5EF4-FFF2-40B4-BE49-F238E27FC236}">
                  <a16:creationId xmlns:a16="http://schemas.microsoft.com/office/drawing/2014/main" id="{A4262208-72A1-0813-16CA-45AFDD193497}"/>
                </a:ext>
              </a:extLst>
            </p:cNvPr>
            <p:cNvSpPr/>
            <p:nvPr/>
          </p:nvSpPr>
          <p:spPr>
            <a:xfrm>
              <a:off x="7332038" y="1011928"/>
              <a:ext cx="4413885" cy="1035050"/>
            </a:xfrm>
            <a:custGeom>
              <a:avLst/>
              <a:gdLst/>
              <a:ahLst/>
              <a:cxnLst/>
              <a:rect l="l" t="t" r="r" b="b"/>
              <a:pathLst>
                <a:path w="4413884" h="1035050">
                  <a:moveTo>
                    <a:pt x="4382516" y="0"/>
                  </a:moveTo>
                  <a:lnTo>
                    <a:pt x="30861" y="0"/>
                  </a:lnTo>
                  <a:lnTo>
                    <a:pt x="18859" y="2426"/>
                  </a:lnTo>
                  <a:lnTo>
                    <a:pt x="9048" y="9032"/>
                  </a:lnTo>
                  <a:lnTo>
                    <a:pt x="2428" y="18805"/>
                  </a:lnTo>
                  <a:lnTo>
                    <a:pt x="0" y="30733"/>
                  </a:lnTo>
                  <a:lnTo>
                    <a:pt x="0" y="1003934"/>
                  </a:lnTo>
                  <a:lnTo>
                    <a:pt x="2428" y="1015916"/>
                  </a:lnTo>
                  <a:lnTo>
                    <a:pt x="9048" y="1025683"/>
                  </a:lnTo>
                  <a:lnTo>
                    <a:pt x="18859" y="1032259"/>
                  </a:lnTo>
                  <a:lnTo>
                    <a:pt x="30861" y="1034668"/>
                  </a:lnTo>
                  <a:lnTo>
                    <a:pt x="4382516" y="1034668"/>
                  </a:lnTo>
                  <a:lnTo>
                    <a:pt x="4394517" y="1032259"/>
                  </a:lnTo>
                  <a:lnTo>
                    <a:pt x="4404328" y="1025683"/>
                  </a:lnTo>
                  <a:lnTo>
                    <a:pt x="4410948" y="1015916"/>
                  </a:lnTo>
                  <a:lnTo>
                    <a:pt x="4413377" y="1003934"/>
                  </a:lnTo>
                  <a:lnTo>
                    <a:pt x="4413377" y="30733"/>
                  </a:lnTo>
                  <a:lnTo>
                    <a:pt x="4410948" y="18805"/>
                  </a:lnTo>
                  <a:lnTo>
                    <a:pt x="4404328" y="9032"/>
                  </a:lnTo>
                  <a:lnTo>
                    <a:pt x="4394517" y="2426"/>
                  </a:lnTo>
                  <a:lnTo>
                    <a:pt x="4382516" y="0"/>
                  </a:lnTo>
                  <a:close/>
                </a:path>
              </a:pathLst>
            </a:custGeom>
            <a:solidFill>
              <a:srgbClr val="FFFFFF"/>
            </a:solidFill>
          </p:spPr>
          <p:txBody>
            <a:bodyPr wrap="square" lIns="0" tIns="0" rIns="0" bIns="0" rtlCol="0"/>
            <a:lstStyle/>
            <a:p>
              <a:pPr algn="ctr" defTabSz="829421">
                <a:spcAft>
                  <a:spcPts val="614"/>
                </a:spcAf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Постепенно р</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асширить Перечень № 403 редкими (</a:t>
              </a:r>
              <a:r>
                <a:rPr lang="ru-RU" sz="1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орфанными</a:t>
              </a: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)нозологиями из общего перечня</a:t>
              </a:r>
              <a:endParaRPr lang="ru-RU" sz="1600" kern="0" spc="36" dirty="0">
                <a:solidFill>
                  <a:srgbClr val="002060"/>
                </a:solidFill>
                <a:latin typeface="Times New Roman" panose="02020603050405020304" pitchFamily="18" charset="0"/>
                <a:ea typeface="Open Sans" pitchFamily="2" charset="0"/>
                <a:cs typeface="Times New Roman" panose="02020603050405020304" pitchFamily="18" charset="0"/>
              </a:endParaRPr>
            </a:p>
          </p:txBody>
        </p:sp>
      </p:grpSp>
      <p:cxnSp>
        <p:nvCxnSpPr>
          <p:cNvPr id="154" name="Прямая соединительная линия 153">
            <a:extLst>
              <a:ext uri="{FF2B5EF4-FFF2-40B4-BE49-F238E27FC236}">
                <a16:creationId xmlns:a16="http://schemas.microsoft.com/office/drawing/2014/main" id="{89C671E6-2738-48C3-09A7-8730DC52EEF3}"/>
              </a:ext>
            </a:extLst>
          </p:cNvPr>
          <p:cNvCxnSpPr>
            <a:cxnSpLocks/>
          </p:cNvCxnSpPr>
          <p:nvPr/>
        </p:nvCxnSpPr>
        <p:spPr>
          <a:xfrm>
            <a:off x="9579041" y="1300903"/>
            <a:ext cx="25787" cy="5167351"/>
          </a:xfrm>
          <a:prstGeom prst="line">
            <a:avLst/>
          </a:prstGeom>
          <a:ln w="38100">
            <a:solidFill>
              <a:srgbClr val="0054A7"/>
            </a:solidFill>
            <a:prstDash val="dash"/>
          </a:ln>
        </p:spPr>
        <p:style>
          <a:lnRef idx="3">
            <a:schemeClr val="dk1"/>
          </a:lnRef>
          <a:fillRef idx="0">
            <a:schemeClr val="dk1"/>
          </a:fillRef>
          <a:effectRef idx="2">
            <a:schemeClr val="dk1"/>
          </a:effectRef>
          <a:fontRef idx="minor">
            <a:schemeClr val="tx1"/>
          </a:fontRef>
        </p:style>
      </p:cxnSp>
      <p:sp>
        <p:nvSpPr>
          <p:cNvPr id="157" name="TextBox 156">
            <a:extLst>
              <a:ext uri="{FF2B5EF4-FFF2-40B4-BE49-F238E27FC236}">
                <a16:creationId xmlns:a16="http://schemas.microsoft.com/office/drawing/2014/main" id="{D5D65166-7890-AAAF-760A-1CC8DC26D8ED}"/>
              </a:ext>
            </a:extLst>
          </p:cNvPr>
          <p:cNvSpPr txBox="1"/>
          <p:nvPr/>
        </p:nvSpPr>
        <p:spPr>
          <a:xfrm>
            <a:off x="9891247" y="3089210"/>
            <a:ext cx="2044293" cy="646331"/>
          </a:xfrm>
          <a:prstGeom prst="rect">
            <a:avLst/>
          </a:prstGeom>
          <a:noFill/>
        </p:spPr>
        <p:txBody>
          <a:bodyPr wrap="square" rtlCol="0">
            <a:spAutoFit/>
          </a:bodyPr>
          <a:lstStyle/>
          <a:p>
            <a:r>
              <a:rPr lang="ru-RU" dirty="0">
                <a:solidFill>
                  <a:srgbClr val="002060"/>
                </a:solidFill>
                <a:latin typeface="Times New Roman" panose="02020603050405020304" pitchFamily="18" charset="0"/>
                <a:cs typeface="Times New Roman" panose="02020603050405020304" pitchFamily="18" charset="0"/>
              </a:rPr>
              <a:t>Укрепление Фонда «Круг добра»</a:t>
            </a:r>
          </a:p>
        </p:txBody>
      </p:sp>
      <p:pic>
        <p:nvPicPr>
          <p:cNvPr id="160" name="Рисунок 159">
            <a:extLst>
              <a:ext uri="{FF2B5EF4-FFF2-40B4-BE49-F238E27FC236}">
                <a16:creationId xmlns:a16="http://schemas.microsoft.com/office/drawing/2014/main" id="{7F57EB60-1D6C-9947-CB15-08E239CE8D56}"/>
              </a:ext>
            </a:extLst>
          </p:cNvPr>
          <p:cNvPicPr>
            <a:picLocks noChangeAspect="1"/>
          </p:cNvPicPr>
          <p:nvPr/>
        </p:nvPicPr>
        <p:blipFill>
          <a:blip r:embed="rId13">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195877" y="-191742"/>
            <a:ext cx="1761329" cy="1245329"/>
          </a:xfrm>
          <a:prstGeom prst="rect">
            <a:avLst/>
          </a:prstGeom>
          <a:noFill/>
          <a:ln>
            <a:noFill/>
          </a:ln>
        </p:spPr>
      </p:pic>
      <p:sp>
        <p:nvSpPr>
          <p:cNvPr id="6" name="TextBox 5">
            <a:extLst>
              <a:ext uri="{FF2B5EF4-FFF2-40B4-BE49-F238E27FC236}">
                <a16:creationId xmlns:a16="http://schemas.microsoft.com/office/drawing/2014/main" id="{10B66822-6E53-590F-8CBF-93FD470A2416}"/>
              </a:ext>
            </a:extLst>
          </p:cNvPr>
          <p:cNvSpPr txBox="1"/>
          <p:nvPr/>
        </p:nvSpPr>
        <p:spPr>
          <a:xfrm>
            <a:off x="261279" y="4195823"/>
            <a:ext cx="5117822" cy="892552"/>
          </a:xfrm>
          <a:prstGeom prst="rect">
            <a:avLst/>
          </a:prstGeom>
          <a:noFill/>
        </p:spPr>
        <p:txBody>
          <a:bodyPr wrap="square" rtlCol="0">
            <a:spAutoFit/>
          </a:bodyPr>
          <a:lstStyle/>
          <a:p>
            <a:r>
              <a:rPr lang="ru-RU" sz="1300" i="1" dirty="0">
                <a:latin typeface="Times New Roman" panose="02020603050405020304" pitchFamily="18" charset="0"/>
                <a:cs typeface="Times New Roman" panose="02020603050405020304" pitchFamily="18" charset="0"/>
              </a:rPr>
              <a:t>Но далеко не все редкие заболевания включены в перечни, и КС отмечает, что это не значит, что пациенты не должны быть обеспечены – это обязанность регионов, ссылаясь на МЗ и практику судов (п.7)</a:t>
            </a:r>
          </a:p>
        </p:txBody>
      </p:sp>
      <p:sp>
        <p:nvSpPr>
          <p:cNvPr id="7" name="Стрелка вниз 6">
            <a:extLst>
              <a:ext uri="{FF2B5EF4-FFF2-40B4-BE49-F238E27FC236}">
                <a16:creationId xmlns:a16="http://schemas.microsoft.com/office/drawing/2014/main" id="{8D6278BA-6A88-625C-6EBB-B02617E7F7C9}"/>
              </a:ext>
            </a:extLst>
          </p:cNvPr>
          <p:cNvSpPr/>
          <p:nvPr/>
        </p:nvSpPr>
        <p:spPr>
          <a:xfrm>
            <a:off x="3928874" y="4902662"/>
            <a:ext cx="188973" cy="202115"/>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795" y="0"/>
            <a:ext cx="12190413" cy="6858000"/>
            <a:chOff x="0" y="0"/>
            <a:chExt cx="12190413" cy="6858000"/>
          </a:xfrm>
        </p:grpSpPr>
        <p:pic>
          <p:nvPicPr>
            <p:cNvPr id="1026" name="Picture 2" descr="E:\РАБОТА\3 конгресс ВСП\2025\XVI Конгресс шаблон презентации\элементы презентации\06.png"/>
            <p:cNvPicPr>
              <a:picLocks noChangeAspect="1" noChangeArrowheads="1"/>
            </p:cNvPicPr>
            <p:nvPr/>
          </p:nvPicPr>
          <p:blipFill>
            <a:blip r:embed="rId2" cstate="print"/>
            <a:stretch>
              <a:fillRect/>
            </a:stretch>
          </p:blipFill>
          <p:spPr bwMode="auto">
            <a:xfrm>
              <a:off x="622598" y="1953056"/>
              <a:ext cx="1980000" cy="1980000"/>
            </a:xfrm>
            <a:prstGeom prst="rect">
              <a:avLst/>
            </a:prstGeom>
            <a:noFill/>
          </p:spPr>
        </p:pic>
        <p:sp>
          <p:nvSpPr>
            <p:cNvPr id="10" name="Прямоугольник 9"/>
            <p:cNvSpPr/>
            <p:nvPr/>
          </p:nvSpPr>
          <p:spPr>
            <a:xfrm>
              <a:off x="8831510" y="6309320"/>
              <a:ext cx="3014206" cy="341632"/>
            </a:xfrm>
            <a:prstGeom prst="rect">
              <a:avLst/>
            </a:prstGeom>
          </p:spPr>
          <p:txBody>
            <a:bodyPr wrap="square">
              <a:spAutoFit/>
            </a:bodyPr>
            <a:lstStyle/>
            <a:p>
              <a:pPr algn="r" defTabSz="685800">
                <a:lnSpc>
                  <a:spcPct val="90000"/>
                </a:lnSpc>
                <a:spcBef>
                  <a:spcPts val="750"/>
                </a:spcBef>
                <a:buClr>
                  <a:srgbClr val="35A5D6"/>
                </a:buClr>
              </a:pPr>
              <a:r>
                <a:rPr lang="en-US" dirty="0">
                  <a:solidFill>
                    <a:srgbClr val="114C7D"/>
                  </a:solidFill>
                  <a:latin typeface="Gotham Pro" pitchFamily="2" charset="0"/>
                  <a:cs typeface="Gotham Pro" pitchFamily="2" charset="0"/>
                </a:rPr>
                <a:t>congress-vsp.ru/xvi/</a:t>
              </a:r>
              <a:endParaRPr lang="ru-RU" dirty="0">
                <a:solidFill>
                  <a:srgbClr val="114C7D"/>
                </a:solidFill>
                <a:latin typeface="Gotham Pro" pitchFamily="2" charset="0"/>
                <a:cs typeface="Gotham Pro" pitchFamily="2" charset="0"/>
              </a:endParaRPr>
            </a:p>
          </p:txBody>
        </p:sp>
        <p:pic>
          <p:nvPicPr>
            <p:cNvPr id="8" name="Picture 13" descr="E:\РАБОТА\3 конгресс ВСП\2025\XVI Конгресс шаблон презентации\элементы презентации\013.png"/>
            <p:cNvPicPr>
              <a:picLocks noChangeAspect="1" noChangeArrowheads="1"/>
            </p:cNvPicPr>
            <p:nvPr/>
          </p:nvPicPr>
          <p:blipFill>
            <a:blip r:embed="rId3" cstate="print"/>
            <a:srcRect/>
            <a:stretch>
              <a:fillRect/>
            </a:stretch>
          </p:blipFill>
          <p:spPr bwMode="auto">
            <a:xfrm rot="16200000" flipH="1">
              <a:off x="1079579" y="-1079578"/>
              <a:ext cx="1620000" cy="3779157"/>
            </a:xfrm>
            <a:prstGeom prst="rect">
              <a:avLst/>
            </a:prstGeom>
            <a:noFill/>
          </p:spPr>
        </p:pic>
        <p:pic>
          <p:nvPicPr>
            <p:cNvPr id="3" name="Picture 2" descr="E:\РАБОТА\3 конгресс ВСП\2025\XVI Конгресс шаблон презентации\элементы презентации\03.png"/>
            <p:cNvPicPr>
              <a:picLocks noChangeAspect="1" noChangeArrowheads="1"/>
            </p:cNvPicPr>
            <p:nvPr/>
          </p:nvPicPr>
          <p:blipFill>
            <a:blip r:embed="rId4" cstate="print"/>
            <a:srcRect/>
            <a:stretch>
              <a:fillRect/>
            </a:stretch>
          </p:blipFill>
          <p:spPr bwMode="auto">
            <a:xfrm flipH="1">
              <a:off x="0" y="4698000"/>
              <a:ext cx="5399214" cy="2160000"/>
            </a:xfrm>
            <a:prstGeom prst="rect">
              <a:avLst/>
            </a:prstGeom>
            <a:noFill/>
          </p:spPr>
        </p:pic>
        <p:pic>
          <p:nvPicPr>
            <p:cNvPr id="1028" name="Picture 4" descr="E:\РАБОТА\3 конгресс ВСП\2025\XVI Конгресс шаблон презентации\элементы презентации\014.png"/>
            <p:cNvPicPr>
              <a:picLocks noChangeAspect="1" noChangeArrowheads="1"/>
            </p:cNvPicPr>
            <p:nvPr/>
          </p:nvPicPr>
          <p:blipFill>
            <a:blip r:embed="rId5" cstate="print"/>
            <a:srcRect/>
            <a:stretch>
              <a:fillRect/>
            </a:stretch>
          </p:blipFill>
          <p:spPr bwMode="auto">
            <a:xfrm flipH="1">
              <a:off x="11110413" y="0"/>
              <a:ext cx="1080000" cy="1080000"/>
            </a:xfrm>
            <a:prstGeom prst="rect">
              <a:avLst/>
            </a:prstGeom>
            <a:noFill/>
          </p:spPr>
        </p:pic>
      </p:grpSp>
      <p:sp>
        <p:nvSpPr>
          <p:cNvPr id="9" name="Заголовок 8"/>
          <p:cNvSpPr>
            <a:spLocks noGrp="1"/>
          </p:cNvSpPr>
          <p:nvPr>
            <p:ph type="title"/>
          </p:nvPr>
        </p:nvSpPr>
        <p:spPr>
          <a:xfrm>
            <a:off x="3359697" y="2358008"/>
            <a:ext cx="8149983" cy="1143000"/>
          </a:xfrm>
        </p:spPr>
        <p:txBody>
          <a:bodyPr>
            <a:normAutofit/>
          </a:bodyPr>
          <a:lstStyle/>
          <a:p>
            <a:pPr algn="l"/>
            <a:r>
              <a:rPr lang="ru-RU" sz="4000" dirty="0">
                <a:solidFill>
                  <a:srgbClr val="00ADD9"/>
                </a:solidFill>
                <a:latin typeface="Gotham Pro Medium" pitchFamily="2" charset="0"/>
                <a:cs typeface="Gotham Pro Medium" pitchFamily="2" charset="0"/>
              </a:rPr>
              <a:t>БЛАГОДАРЮ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3</a:t>
            </a:fld>
            <a:endParaRPr lang="ru-RU" sz="900" dirty="0">
              <a:solidFill>
                <a:schemeClr val="bg1">
                  <a:lumMod val="50000"/>
                </a:schemeClr>
              </a:solidFill>
              <a:latin typeface="Montserrat" pitchFamily="2" charset="0"/>
            </a:endParaRPr>
          </a:p>
        </p:txBody>
      </p:sp>
      <p:sp>
        <p:nvSpPr>
          <p:cNvPr id="2" name="TextBox 1">
            <a:extLst>
              <a:ext uri="{FF2B5EF4-FFF2-40B4-BE49-F238E27FC236}">
                <a16:creationId xmlns:a16="http://schemas.microsoft.com/office/drawing/2014/main" id="{C4C913BF-254A-3070-855E-D76F7E159A4F}"/>
              </a:ext>
            </a:extLst>
          </p:cNvPr>
          <p:cNvSpPr txBox="1"/>
          <p:nvPr/>
        </p:nvSpPr>
        <p:spPr>
          <a:xfrm>
            <a:off x="2293559" y="355727"/>
            <a:ext cx="9217152" cy="430887"/>
          </a:xfrm>
          <a:prstGeom prst="rect">
            <a:avLst/>
          </a:prstGeom>
          <a:noFill/>
        </p:spPr>
        <p:txBody>
          <a:bodyPr wrap="square" rtlCol="0">
            <a:spAutoFit/>
          </a:bodyPr>
          <a:lstStyle/>
          <a:p>
            <a:pPr algn="ctr"/>
            <a:r>
              <a:rPr lang="ru-RU" sz="2200" dirty="0">
                <a:solidFill>
                  <a:srgbClr val="002060"/>
                </a:solidFill>
                <a:latin typeface="Times New Roman" panose="02020603050405020304" pitchFamily="18" charset="0"/>
                <a:cs typeface="Times New Roman" panose="02020603050405020304" pitchFamily="18" charset="0"/>
              </a:rPr>
              <a:t>Основания ЛЛО детей – </a:t>
            </a:r>
            <a:r>
              <a:rPr lang="ru-RU" sz="2200" b="1" dirty="0">
                <a:solidFill>
                  <a:srgbClr val="002060"/>
                </a:solidFill>
                <a:latin typeface="Times New Roman" panose="02020603050405020304" pitchFamily="18" charset="0"/>
                <a:cs typeface="Times New Roman" panose="02020603050405020304" pitchFamily="18" charset="0"/>
              </a:rPr>
              <a:t>нагрузка на регионы</a:t>
            </a:r>
          </a:p>
        </p:txBody>
      </p:sp>
      <p:sp>
        <p:nvSpPr>
          <p:cNvPr id="4" name="TextBox 3">
            <a:extLst>
              <a:ext uri="{FF2B5EF4-FFF2-40B4-BE49-F238E27FC236}">
                <a16:creationId xmlns:a16="http://schemas.microsoft.com/office/drawing/2014/main" id="{F1661F46-8FDA-2F56-BBF5-CEB7DEE0EA56}"/>
              </a:ext>
            </a:extLst>
          </p:cNvPr>
          <p:cNvSpPr txBox="1"/>
          <p:nvPr/>
        </p:nvSpPr>
        <p:spPr>
          <a:xfrm>
            <a:off x="8018981" y="1261966"/>
            <a:ext cx="3852672" cy="646331"/>
          </a:xfrm>
          <a:prstGeom prst="rect">
            <a:avLst/>
          </a:prstGeom>
          <a:noFill/>
        </p:spPr>
        <p:txBody>
          <a:bodyPr wrap="square" rtlCol="0">
            <a:spAutoFi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a:t>
            </a:r>
            <a:r>
              <a:rPr lang="ru-RU" dirty="0">
                <a:solidFill>
                  <a:schemeClr val="accent4">
                    <a:lumMod val="50000"/>
                  </a:schemeClr>
                </a:solidFill>
                <a:latin typeface="Times New Roman" panose="02020603050405020304" pitchFamily="18" charset="0"/>
                <a:cs typeface="Times New Roman" panose="02020603050405020304" pitchFamily="18" charset="0"/>
              </a:rPr>
              <a:t>Всего 297 редких заболеваний, утвержденных Минздравом</a:t>
            </a:r>
            <a:endParaRPr lang="ru-RU"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44A92379-3600-1F48-6FD1-8BB437631948}"/>
              </a:ext>
            </a:extLst>
          </p:cNvPr>
          <p:cNvGraphicFramePr>
            <a:graphicFrameLocks noGrp="1"/>
          </p:cNvGraphicFramePr>
          <p:nvPr/>
        </p:nvGraphicFramePr>
        <p:xfrm>
          <a:off x="897467" y="2045095"/>
          <a:ext cx="9904612" cy="4725746"/>
        </p:xfrm>
        <a:graphic>
          <a:graphicData uri="http://schemas.openxmlformats.org/drawingml/2006/table">
            <a:tbl>
              <a:tblPr firstRow="1" bandRow="1">
                <a:tableStyleId>{69012ECD-51FC-41F1-AA8D-1B2483CD663E}</a:tableStyleId>
              </a:tblPr>
              <a:tblGrid>
                <a:gridCol w="3115734">
                  <a:extLst>
                    <a:ext uri="{9D8B030D-6E8A-4147-A177-3AD203B41FA5}">
                      <a16:colId xmlns:a16="http://schemas.microsoft.com/office/drawing/2014/main" val="2323515282"/>
                    </a:ext>
                  </a:extLst>
                </a:gridCol>
                <a:gridCol w="3539066">
                  <a:extLst>
                    <a:ext uri="{9D8B030D-6E8A-4147-A177-3AD203B41FA5}">
                      <a16:colId xmlns:a16="http://schemas.microsoft.com/office/drawing/2014/main" val="1059973193"/>
                    </a:ext>
                  </a:extLst>
                </a:gridCol>
                <a:gridCol w="3249812">
                  <a:extLst>
                    <a:ext uri="{9D8B030D-6E8A-4147-A177-3AD203B41FA5}">
                      <a16:colId xmlns:a16="http://schemas.microsoft.com/office/drawing/2014/main" val="3303753253"/>
                    </a:ext>
                  </a:extLst>
                </a:gridCol>
              </a:tblGrid>
              <a:tr h="985532">
                <a:tc>
                  <a:txBody>
                    <a:bodyPr/>
                    <a:lstStyle/>
                    <a:p>
                      <a:r>
                        <a:rPr lang="ru-RU" sz="2000" dirty="0">
                          <a:latin typeface="Times New Roman" panose="02020603050405020304" pitchFamily="18" charset="0"/>
                          <a:cs typeface="Times New Roman" panose="02020603050405020304" pitchFamily="18" charset="0"/>
                        </a:rPr>
                        <a:t>Федеральный бюджет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Региональный бюджет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Бюджет Фонда «Круг добра»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450913"/>
                  </a:ext>
                </a:extLst>
              </a:tr>
              <a:tr h="666147">
                <a:tc>
                  <a:txBody>
                    <a:bodyPr/>
                    <a:lstStyle/>
                    <a:p>
                      <a:r>
                        <a:rPr lang="ru-RU" sz="2000" dirty="0">
                          <a:solidFill>
                            <a:srgbClr val="C00000"/>
                          </a:solidFill>
                          <a:latin typeface="Times New Roman" panose="02020603050405020304" pitchFamily="18" charset="0"/>
                          <a:cs typeface="Times New Roman" panose="02020603050405020304" pitchFamily="18" charset="0"/>
                        </a:rPr>
                        <a:t>Инвалидность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ПП № 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ВЗН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529595"/>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ПП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Перечень Фонда «Круг добра» 107 (препараты ограничены)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200742"/>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Отказ от льгот в пользу </a:t>
                      </a:r>
                      <a:r>
                        <a:rPr lang="ru-RU" sz="2000" b="1" dirty="0" err="1">
                          <a:latin typeface="Times New Roman" panose="02020603050405020304" pitchFamily="18" charset="0"/>
                          <a:cs typeface="Times New Roman" panose="02020603050405020304" pitchFamily="18" charset="0"/>
                        </a:rPr>
                        <a:t>ден</a:t>
                      </a:r>
                      <a:r>
                        <a:rPr lang="ru-RU" sz="2000" b="1" dirty="0">
                          <a:latin typeface="Times New Roman" panose="02020603050405020304" pitchFamily="18" charset="0"/>
                          <a:cs typeface="Times New Roman" panose="02020603050405020304" pitchFamily="18" charset="0"/>
                        </a:rPr>
                        <a:t>. выплат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6483901"/>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По суд. решению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6064779"/>
                  </a:ext>
                </a:extLst>
              </a:tr>
              <a:tr h="666147">
                <a:tc>
                  <a:txBody>
                    <a:bodyPr/>
                    <a:lstStyle/>
                    <a:p>
                      <a:r>
                        <a:rPr lang="ru-RU" sz="20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latin typeface="Times New Roman" panose="02020603050405020304" pitchFamily="18" charset="0"/>
                          <a:cs typeface="Times New Roman" panose="02020603050405020304" pitchFamily="18" charset="0"/>
                        </a:rPr>
                        <a:t>Территориальная программа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8384370"/>
                  </a:ext>
                </a:extLst>
              </a:tr>
            </a:tbl>
          </a:graphicData>
        </a:graphic>
      </p:graphicFrame>
      <p:sp>
        <p:nvSpPr>
          <p:cNvPr id="8" name="TextBox 7">
            <a:extLst>
              <a:ext uri="{FF2B5EF4-FFF2-40B4-BE49-F238E27FC236}">
                <a16:creationId xmlns:a16="http://schemas.microsoft.com/office/drawing/2014/main" id="{9F31384B-3278-0248-35E2-0883B04E799B}"/>
              </a:ext>
            </a:extLst>
          </p:cNvPr>
          <p:cNvSpPr txBox="1"/>
          <p:nvPr/>
        </p:nvSpPr>
        <p:spPr>
          <a:xfrm>
            <a:off x="320347" y="1261398"/>
            <a:ext cx="2698495" cy="369332"/>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Для детей (до 19 лет):</a:t>
            </a:r>
          </a:p>
        </p:txBody>
      </p:sp>
    </p:spTree>
    <p:extLst>
      <p:ext uri="{BB962C8B-B14F-4D97-AF65-F5344CB8AC3E}">
        <p14:creationId xmlns:p14="http://schemas.microsoft.com/office/powerpoint/2010/main" val="92134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680-9C33-5023-1E9C-A4F783896ED9}"/>
            </a:ext>
          </a:extLst>
        </p:cNvPr>
        <p:cNvGrpSpPr/>
        <p:nvPr/>
      </p:nvGrpSpPr>
      <p:grpSpPr>
        <a:xfrm>
          <a:off x="0" y="0"/>
          <a:ext cx="0" cy="0"/>
          <a:chOff x="0" y="0"/>
          <a:chExt cx="0" cy="0"/>
        </a:xfrm>
      </p:grpSpPr>
      <p:sp>
        <p:nvSpPr>
          <p:cNvPr id="9" name="Номер слайда 10">
            <a:extLst>
              <a:ext uri="{FF2B5EF4-FFF2-40B4-BE49-F238E27FC236}">
                <a16:creationId xmlns:a16="http://schemas.microsoft.com/office/drawing/2014/main" id="{9B85EE76-D70C-1C7E-493C-910771C45F84}"/>
              </a:ext>
            </a:extLst>
          </p:cNvPr>
          <p:cNvSpPr txBox="1">
            <a:spLocks/>
          </p:cNvSpPr>
          <p:nvPr/>
        </p:nvSpPr>
        <p:spPr>
          <a:xfrm>
            <a:off x="11105772" y="6493575"/>
            <a:ext cx="809878"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457422-1C2B-42AE-81D8-F5C5EF803882}" type="slidenum">
              <a:rPr lang="ru-RU" sz="900" smtClean="0">
                <a:solidFill>
                  <a:schemeClr val="bg1">
                    <a:lumMod val="50000"/>
                  </a:schemeClr>
                </a:solidFill>
                <a:latin typeface="Montserrat" pitchFamily="2" charset="0"/>
              </a:rPr>
              <a:pPr/>
              <a:t>4</a:t>
            </a:fld>
            <a:endParaRPr lang="ru-RU" sz="900" dirty="0">
              <a:solidFill>
                <a:schemeClr val="bg1">
                  <a:lumMod val="50000"/>
                </a:schemeClr>
              </a:solidFill>
              <a:latin typeface="Montserrat" pitchFamily="2" charset="0"/>
            </a:endParaRPr>
          </a:p>
        </p:txBody>
      </p:sp>
      <p:sp>
        <p:nvSpPr>
          <p:cNvPr id="2" name="TextBox 1">
            <a:extLst>
              <a:ext uri="{FF2B5EF4-FFF2-40B4-BE49-F238E27FC236}">
                <a16:creationId xmlns:a16="http://schemas.microsoft.com/office/drawing/2014/main" id="{C4C913BF-254A-3070-855E-D76F7E159A4F}"/>
              </a:ext>
            </a:extLst>
          </p:cNvPr>
          <p:cNvSpPr txBox="1"/>
          <p:nvPr/>
        </p:nvSpPr>
        <p:spPr>
          <a:xfrm>
            <a:off x="2293559" y="355727"/>
            <a:ext cx="9217152" cy="430887"/>
          </a:xfrm>
          <a:prstGeom prst="rect">
            <a:avLst/>
          </a:prstGeom>
          <a:noFill/>
        </p:spPr>
        <p:txBody>
          <a:bodyPr wrap="square" rtlCol="0">
            <a:spAutoFit/>
          </a:bodyPr>
          <a:lstStyle/>
          <a:p>
            <a:pPr algn="ctr"/>
            <a:r>
              <a:rPr lang="ru-RU" sz="2200" dirty="0">
                <a:solidFill>
                  <a:srgbClr val="002060"/>
                </a:solidFill>
                <a:latin typeface="Times New Roman" panose="02020603050405020304" pitchFamily="18" charset="0"/>
                <a:cs typeface="Times New Roman" panose="02020603050405020304" pitchFamily="18" charset="0"/>
              </a:rPr>
              <a:t>Основания ЛЛО взрослых – </a:t>
            </a:r>
            <a:r>
              <a:rPr lang="ru-RU" sz="2200" b="1" dirty="0">
                <a:solidFill>
                  <a:srgbClr val="002060"/>
                </a:solidFill>
                <a:latin typeface="Times New Roman" panose="02020603050405020304" pitchFamily="18" charset="0"/>
                <a:cs typeface="Times New Roman" panose="02020603050405020304" pitchFamily="18" charset="0"/>
              </a:rPr>
              <a:t>нагрузка на регионы</a:t>
            </a:r>
          </a:p>
        </p:txBody>
      </p:sp>
      <p:sp>
        <p:nvSpPr>
          <p:cNvPr id="4" name="TextBox 3">
            <a:extLst>
              <a:ext uri="{FF2B5EF4-FFF2-40B4-BE49-F238E27FC236}">
                <a16:creationId xmlns:a16="http://schemas.microsoft.com/office/drawing/2014/main" id="{F1661F46-8FDA-2F56-BBF5-CEB7DEE0EA56}"/>
              </a:ext>
            </a:extLst>
          </p:cNvPr>
          <p:cNvSpPr txBox="1"/>
          <p:nvPr/>
        </p:nvSpPr>
        <p:spPr>
          <a:xfrm>
            <a:off x="8018981" y="1261966"/>
            <a:ext cx="3852672" cy="646331"/>
          </a:xfrm>
          <a:prstGeom prst="rect">
            <a:avLst/>
          </a:prstGeom>
          <a:noFill/>
        </p:spPr>
        <p:txBody>
          <a:bodyPr wrap="square" rtlCol="0">
            <a:spAutoFi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a:t>
            </a:r>
            <a:r>
              <a:rPr lang="ru-RU" dirty="0">
                <a:solidFill>
                  <a:schemeClr val="accent4">
                    <a:lumMod val="50000"/>
                  </a:schemeClr>
                </a:solidFill>
                <a:latin typeface="Times New Roman" panose="02020603050405020304" pitchFamily="18" charset="0"/>
                <a:cs typeface="Times New Roman" panose="02020603050405020304" pitchFamily="18" charset="0"/>
              </a:rPr>
              <a:t>Всего 297 редких заболеваний, утвержденных Минздравом</a:t>
            </a:r>
            <a:endParaRPr lang="ru-RU"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44A92379-3600-1F48-6FD1-8BB437631948}"/>
              </a:ext>
            </a:extLst>
          </p:cNvPr>
          <p:cNvGraphicFramePr>
            <a:graphicFrameLocks noGrp="1"/>
          </p:cNvGraphicFramePr>
          <p:nvPr/>
        </p:nvGraphicFramePr>
        <p:xfrm>
          <a:off x="2963054" y="2086372"/>
          <a:ext cx="6758433" cy="1290320"/>
        </p:xfrm>
        <a:graphic>
          <a:graphicData uri="http://schemas.openxmlformats.org/drawingml/2006/table">
            <a:tbl>
              <a:tblPr firstRow="1" bandRow="1">
                <a:tableStyleId>{69012ECD-51FC-41F1-AA8D-1B2483CD663E}</a:tableStyleId>
              </a:tblPr>
              <a:tblGrid>
                <a:gridCol w="2325648">
                  <a:extLst>
                    <a:ext uri="{9D8B030D-6E8A-4147-A177-3AD203B41FA5}">
                      <a16:colId xmlns:a16="http://schemas.microsoft.com/office/drawing/2014/main" val="2323515282"/>
                    </a:ext>
                  </a:extLst>
                </a:gridCol>
                <a:gridCol w="1822985">
                  <a:extLst>
                    <a:ext uri="{9D8B030D-6E8A-4147-A177-3AD203B41FA5}">
                      <a16:colId xmlns:a16="http://schemas.microsoft.com/office/drawing/2014/main" val="1059973193"/>
                    </a:ext>
                  </a:extLst>
                </a:gridCol>
                <a:gridCol w="2609800">
                  <a:extLst>
                    <a:ext uri="{9D8B030D-6E8A-4147-A177-3AD203B41FA5}">
                      <a16:colId xmlns:a16="http://schemas.microsoft.com/office/drawing/2014/main" val="3303753253"/>
                    </a:ext>
                  </a:extLst>
                </a:gridCol>
              </a:tblGrid>
              <a:tr h="370840">
                <a:tc>
                  <a:txBody>
                    <a:bodyPr/>
                    <a:lstStyle/>
                    <a:p>
                      <a:r>
                        <a:rPr lang="ru-RU" sz="1500" dirty="0">
                          <a:latin typeface="Times New Roman" panose="02020603050405020304" pitchFamily="18" charset="0"/>
                          <a:cs typeface="Times New Roman" panose="02020603050405020304" pitchFamily="18" charset="0"/>
                        </a:rPr>
                        <a:t>Программа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Кол-во заболеваний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Препараты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450913"/>
                  </a:ext>
                </a:extLst>
              </a:tr>
              <a:tr h="370840">
                <a:tc>
                  <a:txBody>
                    <a:bodyPr/>
                    <a:lstStyle/>
                    <a:p>
                      <a:r>
                        <a:rPr lang="ru-RU" sz="1500" dirty="0">
                          <a:latin typeface="Times New Roman" panose="02020603050405020304" pitchFamily="18" charset="0"/>
                          <a:cs typeface="Times New Roman" panose="02020603050405020304" pitchFamily="18" charset="0"/>
                        </a:rPr>
                        <a:t>Фонд «Круг добра»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Ограничены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529595"/>
                  </a:ext>
                </a:extLst>
              </a:tr>
              <a:tr h="370840">
                <a:tc>
                  <a:txBody>
                    <a:bodyPr/>
                    <a:lstStyle/>
                    <a:p>
                      <a:r>
                        <a:rPr lang="ru-RU" sz="1500" dirty="0">
                          <a:solidFill>
                            <a:srgbClr val="C00000"/>
                          </a:solidFill>
                          <a:latin typeface="Times New Roman" panose="02020603050405020304" pitchFamily="18" charset="0"/>
                          <a:cs typeface="Times New Roman" panose="02020603050405020304" pitchFamily="18" charset="0"/>
                        </a:rPr>
                        <a:t>Инвалидность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500" dirty="0">
                          <a:latin typeface="Times New Roman" panose="02020603050405020304" pitchFamily="18" charset="0"/>
                          <a:cs typeface="Times New Roman" panose="02020603050405020304" pitchFamily="18" charset="0"/>
                        </a:rPr>
                        <a:t>Все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200742"/>
                  </a:ext>
                </a:extLst>
              </a:tr>
            </a:tbl>
          </a:graphicData>
        </a:graphic>
      </p:graphicFrame>
      <p:sp>
        <p:nvSpPr>
          <p:cNvPr id="8" name="TextBox 7">
            <a:extLst>
              <a:ext uri="{FF2B5EF4-FFF2-40B4-BE49-F238E27FC236}">
                <a16:creationId xmlns:a16="http://schemas.microsoft.com/office/drawing/2014/main" id="{9F31384B-3278-0248-35E2-0883B04E799B}"/>
              </a:ext>
            </a:extLst>
          </p:cNvPr>
          <p:cNvSpPr txBox="1"/>
          <p:nvPr/>
        </p:nvSpPr>
        <p:spPr>
          <a:xfrm>
            <a:off x="320347" y="1261398"/>
            <a:ext cx="2698495" cy="369332"/>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Для детей (до 19 лет):</a:t>
            </a:r>
          </a:p>
        </p:txBody>
      </p:sp>
      <p:sp>
        <p:nvSpPr>
          <p:cNvPr id="3" name="Стрелка вниз 2">
            <a:extLst>
              <a:ext uri="{FF2B5EF4-FFF2-40B4-BE49-F238E27FC236}">
                <a16:creationId xmlns:a16="http://schemas.microsoft.com/office/drawing/2014/main" id="{78AEE12F-1131-4FA0-7494-83AA184B5517}"/>
              </a:ext>
            </a:extLst>
          </p:cNvPr>
          <p:cNvSpPr/>
          <p:nvPr/>
        </p:nvSpPr>
        <p:spPr>
          <a:xfrm>
            <a:off x="6095999" y="3472744"/>
            <a:ext cx="251027" cy="19029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Скругленный прямоугольник 10">
            <a:extLst>
              <a:ext uri="{FF2B5EF4-FFF2-40B4-BE49-F238E27FC236}">
                <a16:creationId xmlns:a16="http://schemas.microsoft.com/office/drawing/2014/main" id="{D8DEB90E-2524-BDB4-2616-E67B408F5D8B}"/>
              </a:ext>
            </a:extLst>
          </p:cNvPr>
          <p:cNvSpPr/>
          <p:nvPr/>
        </p:nvSpPr>
        <p:spPr>
          <a:xfrm>
            <a:off x="1558926" y="4525676"/>
            <a:ext cx="1280160"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ВЗН (14)</a:t>
            </a:r>
          </a:p>
        </p:txBody>
      </p:sp>
      <p:sp>
        <p:nvSpPr>
          <p:cNvPr id="12" name="TextBox 11">
            <a:extLst>
              <a:ext uri="{FF2B5EF4-FFF2-40B4-BE49-F238E27FC236}">
                <a16:creationId xmlns:a16="http://schemas.microsoft.com/office/drawing/2014/main" id="{3B1DE608-909E-13E8-6330-A33F2F135D0D}"/>
              </a:ext>
            </a:extLst>
          </p:cNvPr>
          <p:cNvSpPr txBox="1"/>
          <p:nvPr/>
        </p:nvSpPr>
        <p:spPr>
          <a:xfrm>
            <a:off x="1715481" y="3956723"/>
            <a:ext cx="1793687" cy="523220"/>
          </a:xfrm>
          <a:prstGeom prst="rect">
            <a:avLst/>
          </a:prstGeom>
          <a:noFill/>
        </p:spPr>
        <p:txBody>
          <a:bodyPr wrap="square" rtlCol="0">
            <a:spAutoFit/>
          </a:bodyPr>
          <a:lstStyle/>
          <a:p>
            <a:r>
              <a:rPr lang="ru-RU" sz="1400" i="1" dirty="0">
                <a:latin typeface="Times New Roman" panose="02020603050405020304" pitchFamily="18" charset="0"/>
                <a:cs typeface="Times New Roman" panose="02020603050405020304" pitchFamily="18" charset="0"/>
              </a:rPr>
              <a:t>федеральный бюджет</a:t>
            </a:r>
          </a:p>
        </p:txBody>
      </p:sp>
      <p:sp>
        <p:nvSpPr>
          <p:cNvPr id="13" name="Скругленный прямоугольник 12">
            <a:extLst>
              <a:ext uri="{FF2B5EF4-FFF2-40B4-BE49-F238E27FC236}">
                <a16:creationId xmlns:a16="http://schemas.microsoft.com/office/drawing/2014/main" id="{48AA15B4-BFC7-9F46-5222-5F0A7C8FB2D2}"/>
              </a:ext>
            </a:extLst>
          </p:cNvPr>
          <p:cNvSpPr/>
          <p:nvPr/>
        </p:nvSpPr>
        <p:spPr>
          <a:xfrm>
            <a:off x="1396716" y="5316186"/>
            <a:ext cx="1793686"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latin typeface="Times New Roman" panose="02020603050405020304" pitchFamily="18" charset="0"/>
                <a:cs typeface="Times New Roman" panose="02020603050405020304" pitchFamily="18" charset="0"/>
              </a:rPr>
              <a:t>Инвалидность</a:t>
            </a:r>
          </a:p>
        </p:txBody>
      </p:sp>
      <p:sp>
        <p:nvSpPr>
          <p:cNvPr id="14" name="TextBox 13">
            <a:extLst>
              <a:ext uri="{FF2B5EF4-FFF2-40B4-BE49-F238E27FC236}">
                <a16:creationId xmlns:a16="http://schemas.microsoft.com/office/drawing/2014/main" id="{FDEE1FA4-4FA3-E156-C6CA-8BE2C6AE4169}"/>
              </a:ext>
            </a:extLst>
          </p:cNvPr>
          <p:cNvSpPr txBox="1"/>
          <p:nvPr/>
        </p:nvSpPr>
        <p:spPr>
          <a:xfrm>
            <a:off x="5487855" y="3710626"/>
            <a:ext cx="1380893" cy="523220"/>
          </a:xfrm>
          <a:prstGeom prst="rect">
            <a:avLst/>
          </a:prstGeom>
          <a:noFill/>
        </p:spPr>
        <p:txBody>
          <a:bodyPr wrap="square" rtlCol="0">
            <a:spAutoFit/>
          </a:bodyPr>
          <a:lstStyle/>
          <a:p>
            <a:r>
              <a:rPr lang="ru-RU" sz="1400" b="1" i="1" dirty="0">
                <a:latin typeface="Times New Roman" panose="02020603050405020304" pitchFamily="18" charset="0"/>
                <a:cs typeface="Times New Roman" panose="02020603050405020304" pitchFamily="18" charset="0"/>
              </a:rPr>
              <a:t>региональный бюджет</a:t>
            </a:r>
          </a:p>
        </p:txBody>
      </p:sp>
      <p:sp>
        <p:nvSpPr>
          <p:cNvPr id="17" name="Скругленный прямоугольник 16">
            <a:extLst>
              <a:ext uri="{FF2B5EF4-FFF2-40B4-BE49-F238E27FC236}">
                <a16:creationId xmlns:a16="http://schemas.microsoft.com/office/drawing/2014/main" id="{7291F5A8-E498-51E6-474F-0BC117E49CE9}"/>
              </a:ext>
            </a:extLst>
          </p:cNvPr>
          <p:cNvSpPr/>
          <p:nvPr/>
        </p:nvSpPr>
        <p:spPr>
          <a:xfrm>
            <a:off x="5340164" y="4250010"/>
            <a:ext cx="1495113"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ПП № 403 (8)</a:t>
            </a:r>
          </a:p>
        </p:txBody>
      </p:sp>
      <p:sp>
        <p:nvSpPr>
          <p:cNvPr id="18" name="Скругленный прямоугольник 17">
            <a:extLst>
              <a:ext uri="{FF2B5EF4-FFF2-40B4-BE49-F238E27FC236}">
                <a16:creationId xmlns:a16="http://schemas.microsoft.com/office/drawing/2014/main" id="{31E7328B-5754-3E5B-85A8-435B96C0568A}"/>
              </a:ext>
            </a:extLst>
          </p:cNvPr>
          <p:cNvSpPr/>
          <p:nvPr/>
        </p:nvSpPr>
        <p:spPr>
          <a:xfrm>
            <a:off x="4792637" y="4888721"/>
            <a:ext cx="2765967"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Отказ от льгот в пользу </a:t>
            </a:r>
            <a:r>
              <a:rPr lang="ru-RU" sz="2000" b="1" dirty="0" err="1">
                <a:latin typeface="Times New Roman" panose="02020603050405020304" pitchFamily="18" charset="0"/>
                <a:cs typeface="Times New Roman" panose="02020603050405020304" pitchFamily="18" charset="0"/>
              </a:rPr>
              <a:t>ден</a:t>
            </a:r>
            <a:r>
              <a:rPr lang="ru-RU" sz="2000" b="1" dirty="0">
                <a:latin typeface="Times New Roman" panose="02020603050405020304" pitchFamily="18" charset="0"/>
                <a:cs typeface="Times New Roman" panose="02020603050405020304" pitchFamily="18" charset="0"/>
              </a:rPr>
              <a:t>. выплат</a:t>
            </a:r>
          </a:p>
        </p:txBody>
      </p:sp>
      <p:sp>
        <p:nvSpPr>
          <p:cNvPr id="20" name="Скругленный прямоугольник 19">
            <a:extLst>
              <a:ext uri="{FF2B5EF4-FFF2-40B4-BE49-F238E27FC236}">
                <a16:creationId xmlns:a16="http://schemas.microsoft.com/office/drawing/2014/main" id="{66023586-D6CA-29F8-9752-80947AEE0107}"/>
              </a:ext>
            </a:extLst>
          </p:cNvPr>
          <p:cNvSpPr/>
          <p:nvPr/>
        </p:nvSpPr>
        <p:spPr>
          <a:xfrm>
            <a:off x="5142601" y="5527432"/>
            <a:ext cx="2272422"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По судебному решению</a:t>
            </a:r>
          </a:p>
        </p:txBody>
      </p:sp>
      <p:sp>
        <p:nvSpPr>
          <p:cNvPr id="22" name="TextBox 21">
            <a:extLst>
              <a:ext uri="{FF2B5EF4-FFF2-40B4-BE49-F238E27FC236}">
                <a16:creationId xmlns:a16="http://schemas.microsoft.com/office/drawing/2014/main" id="{C31CFE96-0109-6196-46A0-9A877556E342}"/>
              </a:ext>
            </a:extLst>
          </p:cNvPr>
          <p:cNvSpPr txBox="1"/>
          <p:nvPr/>
        </p:nvSpPr>
        <p:spPr>
          <a:xfrm>
            <a:off x="8649008" y="3695113"/>
            <a:ext cx="2215931" cy="2062103"/>
          </a:xfrm>
          <a:prstGeom prst="rect">
            <a:avLst/>
          </a:prstGeom>
          <a:noFill/>
        </p:spPr>
        <p:txBody>
          <a:bodyPr wrap="square" rtlCol="0">
            <a:spAutoFit/>
          </a:bodyPr>
          <a:lstStyle/>
          <a:p>
            <a:r>
              <a:rPr lang="ru-RU" sz="1600" i="1" dirty="0">
                <a:solidFill>
                  <a:srgbClr val="C00000"/>
                </a:solidFill>
                <a:latin typeface="Times New Roman" panose="02020603050405020304" pitchFamily="18" charset="0"/>
                <a:cs typeface="Times New Roman" panose="02020603050405020304" pitchFamily="18" charset="0"/>
              </a:rPr>
              <a:t>теряют основания для ЛО после 19 лет, но имеют зарегистрированную терапию (21), включая ПИД, СМА, </a:t>
            </a:r>
            <a:r>
              <a:rPr lang="ru-RU" sz="1600" i="1" dirty="0" err="1">
                <a:solidFill>
                  <a:srgbClr val="C00000"/>
                </a:solidFill>
                <a:latin typeface="Times New Roman" panose="02020603050405020304" pitchFamily="18" charset="0"/>
                <a:cs typeface="Times New Roman" panose="02020603050405020304" pitchFamily="18" charset="0"/>
              </a:rPr>
              <a:t>нейрофибраматоз</a:t>
            </a:r>
            <a:r>
              <a:rPr lang="ru-RU" sz="1600" i="1" dirty="0">
                <a:solidFill>
                  <a:srgbClr val="C00000"/>
                </a:solidFill>
                <a:latin typeface="Times New Roman" panose="02020603050405020304" pitchFamily="18" charset="0"/>
                <a:cs typeface="Times New Roman" panose="02020603050405020304" pitchFamily="18" charset="0"/>
              </a:rPr>
              <a:t> </a:t>
            </a:r>
            <a:r>
              <a:rPr lang="en-US" sz="1600" i="1" dirty="0">
                <a:solidFill>
                  <a:srgbClr val="C00000"/>
                </a:solidFill>
                <a:latin typeface="Times New Roman" panose="02020603050405020304" pitchFamily="18" charset="0"/>
                <a:cs typeface="Times New Roman" panose="02020603050405020304" pitchFamily="18" charset="0"/>
              </a:rPr>
              <a:t>I </a:t>
            </a:r>
            <a:r>
              <a:rPr lang="ru-RU" sz="1600" i="1" dirty="0">
                <a:solidFill>
                  <a:srgbClr val="C00000"/>
                </a:solidFill>
                <a:latin typeface="Times New Roman" panose="02020603050405020304" pitchFamily="18" charset="0"/>
                <a:cs typeface="Times New Roman" panose="02020603050405020304" pitchFamily="18" charset="0"/>
              </a:rPr>
              <a:t>типа</a:t>
            </a:r>
          </a:p>
        </p:txBody>
      </p:sp>
      <p:cxnSp>
        <p:nvCxnSpPr>
          <p:cNvPr id="26" name="Прямая соединительная линия 25">
            <a:extLst>
              <a:ext uri="{FF2B5EF4-FFF2-40B4-BE49-F238E27FC236}">
                <a16:creationId xmlns:a16="http://schemas.microsoft.com/office/drawing/2014/main" id="{D70E039F-1424-24E2-E38A-42E7FB632A7D}"/>
              </a:ext>
            </a:extLst>
          </p:cNvPr>
          <p:cNvCxnSpPr>
            <a:cxnSpLocks/>
          </p:cNvCxnSpPr>
          <p:nvPr/>
        </p:nvCxnSpPr>
        <p:spPr>
          <a:xfrm>
            <a:off x="4159205" y="3912204"/>
            <a:ext cx="18320" cy="2774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395E6602-0C01-7052-29E1-35B2C12BA524}"/>
              </a:ext>
            </a:extLst>
          </p:cNvPr>
          <p:cNvCxnSpPr>
            <a:cxnSpLocks/>
          </p:cNvCxnSpPr>
          <p:nvPr/>
        </p:nvCxnSpPr>
        <p:spPr>
          <a:xfrm>
            <a:off x="8173716" y="3835459"/>
            <a:ext cx="18320" cy="277487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F569C6-BAEC-A4C2-D558-B91B38B23868}"/>
              </a:ext>
            </a:extLst>
          </p:cNvPr>
          <p:cNvSpPr txBox="1"/>
          <p:nvPr/>
        </p:nvSpPr>
        <p:spPr>
          <a:xfrm>
            <a:off x="264559" y="3463002"/>
            <a:ext cx="2698495" cy="369332"/>
          </a:xfrm>
          <a:prstGeom prst="rect">
            <a:avLst/>
          </a:prstGeom>
          <a:noFill/>
        </p:spPr>
        <p:txBody>
          <a:bodyPr wrap="square" rtlCol="0">
            <a:spAutoFit/>
          </a:bodyPr>
          <a:lstStyle/>
          <a:p>
            <a:r>
              <a:rPr lang="ru-RU" i="1" dirty="0">
                <a:latin typeface="Times New Roman" panose="02020603050405020304" pitchFamily="18" charset="0"/>
                <a:cs typeface="Times New Roman" panose="02020603050405020304" pitchFamily="18" charset="0"/>
              </a:rPr>
              <a:t>Взрослые (после 19 лет)</a:t>
            </a:r>
          </a:p>
        </p:txBody>
      </p:sp>
      <p:pic>
        <p:nvPicPr>
          <p:cNvPr id="32" name="Рисунок 31" descr="Восклицательный знак со сплошной заливкой">
            <a:extLst>
              <a:ext uri="{FF2B5EF4-FFF2-40B4-BE49-F238E27FC236}">
                <a16:creationId xmlns:a16="http://schemas.microsoft.com/office/drawing/2014/main" id="{0A05C33C-5873-99D4-20CC-D0E3D24335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6125" y="3695113"/>
            <a:ext cx="914400" cy="914400"/>
          </a:xfrm>
          <a:prstGeom prst="rect">
            <a:avLst/>
          </a:prstGeom>
        </p:spPr>
      </p:pic>
      <p:sp>
        <p:nvSpPr>
          <p:cNvPr id="33" name="Скругленный прямоугольник 32">
            <a:extLst>
              <a:ext uri="{FF2B5EF4-FFF2-40B4-BE49-F238E27FC236}">
                <a16:creationId xmlns:a16="http://schemas.microsoft.com/office/drawing/2014/main" id="{ED535ACD-BFA7-9CCD-82E1-0281142A6722}"/>
              </a:ext>
            </a:extLst>
          </p:cNvPr>
          <p:cNvSpPr/>
          <p:nvPr/>
        </p:nvSpPr>
        <p:spPr>
          <a:xfrm>
            <a:off x="4554517" y="6213159"/>
            <a:ext cx="3459960" cy="5608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latin typeface="Times New Roman" panose="02020603050405020304" pitchFamily="18" charset="0"/>
                <a:cs typeface="Times New Roman" panose="02020603050405020304" pitchFamily="18" charset="0"/>
              </a:rPr>
              <a:t>Территориальная программа</a:t>
            </a:r>
          </a:p>
        </p:txBody>
      </p:sp>
    </p:spTree>
    <p:extLst>
      <p:ext uri="{BB962C8B-B14F-4D97-AF65-F5344CB8AC3E}">
        <p14:creationId xmlns:p14="http://schemas.microsoft.com/office/powerpoint/2010/main" val="191178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Группа 37">
            <a:extLst>
              <a:ext uri="{FF2B5EF4-FFF2-40B4-BE49-F238E27FC236}">
                <a16:creationId xmlns:a16="http://schemas.microsoft.com/office/drawing/2014/main" id="{EC956DA7-72DF-3C4B-A7D8-CD511601D7D3}"/>
              </a:ext>
            </a:extLst>
          </p:cNvPr>
          <p:cNvGrpSpPr/>
          <p:nvPr/>
        </p:nvGrpSpPr>
        <p:grpSpPr>
          <a:xfrm>
            <a:off x="647860" y="1413738"/>
            <a:ext cx="4232167" cy="2942053"/>
            <a:chOff x="801404" y="4124786"/>
            <a:chExt cx="6348251" cy="4413080"/>
          </a:xfrm>
        </p:grpSpPr>
        <p:grpSp>
          <p:nvGrpSpPr>
            <p:cNvPr id="15" name="Группа 14">
              <a:extLst>
                <a:ext uri="{FF2B5EF4-FFF2-40B4-BE49-F238E27FC236}">
                  <a16:creationId xmlns:a16="http://schemas.microsoft.com/office/drawing/2014/main" id="{3962E81F-E9BC-FB49-ACD9-0F2D9A70301F}"/>
                </a:ext>
              </a:extLst>
            </p:cNvPr>
            <p:cNvGrpSpPr/>
            <p:nvPr/>
          </p:nvGrpSpPr>
          <p:grpSpPr>
            <a:xfrm>
              <a:off x="1295400" y="4124786"/>
              <a:ext cx="5854255" cy="4413080"/>
              <a:chOff x="3777105" y="3492894"/>
              <a:chExt cx="3436919" cy="2590833"/>
            </a:xfrm>
          </p:grpSpPr>
          <p:graphicFrame>
            <p:nvGraphicFramePr>
              <p:cNvPr id="16" name="Диаграмма 15">
                <a:extLst>
                  <a:ext uri="{FF2B5EF4-FFF2-40B4-BE49-F238E27FC236}">
                    <a16:creationId xmlns:a16="http://schemas.microsoft.com/office/drawing/2014/main" id="{AC3C90BA-DAAF-E44D-8030-09D472EA49CB}"/>
                  </a:ext>
                </a:extLst>
              </p:cNvPr>
              <p:cNvGraphicFramePr/>
              <p:nvPr/>
            </p:nvGraphicFramePr>
            <p:xfrm>
              <a:off x="3777105" y="3721095"/>
              <a:ext cx="2367221" cy="2362632"/>
            </p:xfrm>
            <a:graphic>
              <a:graphicData uri="http://schemas.openxmlformats.org/drawingml/2006/chart">
                <c:chart xmlns:c="http://schemas.openxmlformats.org/drawingml/2006/chart" xmlns:r="http://schemas.openxmlformats.org/officeDocument/2006/relationships" r:id="rId2"/>
              </a:graphicData>
            </a:graphic>
          </p:graphicFrame>
          <p:sp>
            <p:nvSpPr>
              <p:cNvPr id="17" name="Object 1">
                <a:extLst>
                  <a:ext uri="{FF2B5EF4-FFF2-40B4-BE49-F238E27FC236}">
                    <a16:creationId xmlns:a16="http://schemas.microsoft.com/office/drawing/2014/main" id="{F5829303-380C-E249-89CB-E40D11456605}"/>
                  </a:ext>
                </a:extLst>
              </p:cNvPr>
              <p:cNvSpPr/>
              <p:nvPr/>
            </p:nvSpPr>
            <p:spPr bwMode="auto">
              <a:xfrm>
                <a:off x="6770076" y="4384621"/>
                <a:ext cx="443948" cy="258850"/>
              </a:xfrm>
              <a:prstGeom prst="rect">
                <a:avLst/>
              </a:prstGeom>
              <a:noFill/>
            </p:spPr>
            <p:txBody>
              <a:bodyPr wrap="square" lIns="0" tIns="0" rIns="0" bIns="0" rtlCol="0" anchor="t"/>
              <a:lstStyle/>
              <a:p>
                <a:pPr defTabSz="609630">
                  <a:spcAft>
                    <a:spcPts val="451"/>
                  </a:spcAft>
                </a:pPr>
                <a:r>
                  <a:rPr lang="ru-RU" sz="1600" b="1" spc="27" dirty="0">
                    <a:solidFill>
                      <a:srgbClr val="70496D"/>
                    </a:solidFill>
                    <a:latin typeface="Times New Roman" panose="02020603050405020304" pitchFamily="18" charset="0"/>
                    <a:cs typeface="Times New Roman" panose="02020603050405020304" pitchFamily="18" charset="0"/>
                  </a:rPr>
                  <a:t>54</a:t>
                </a:r>
              </a:p>
            </p:txBody>
          </p:sp>
          <p:cxnSp>
            <p:nvCxnSpPr>
              <p:cNvPr id="18" name="Прямая соединительная линия 17">
                <a:extLst>
                  <a:ext uri="{FF2B5EF4-FFF2-40B4-BE49-F238E27FC236}">
                    <a16:creationId xmlns:a16="http://schemas.microsoft.com/office/drawing/2014/main" id="{1FDBCDA6-6FF1-D04F-B4CA-4AD5F0320A1F}"/>
                  </a:ext>
                </a:extLst>
              </p:cNvPr>
              <p:cNvCxnSpPr>
                <a:cxnSpLocks/>
              </p:cNvCxnSpPr>
              <p:nvPr/>
            </p:nvCxnSpPr>
            <p:spPr bwMode="auto">
              <a:xfrm>
                <a:off x="6015339" y="4548988"/>
                <a:ext cx="676317" cy="0"/>
              </a:xfrm>
              <a:prstGeom prst="line">
                <a:avLst/>
              </a:prstGeom>
              <a:ln w="12700">
                <a:solidFill>
                  <a:srgbClr val="70496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Object 1">
                <a:extLst>
                  <a:ext uri="{FF2B5EF4-FFF2-40B4-BE49-F238E27FC236}">
                    <a16:creationId xmlns:a16="http://schemas.microsoft.com/office/drawing/2014/main" id="{3F89BA35-692A-DF46-BF22-4BE243861168}"/>
                  </a:ext>
                </a:extLst>
              </p:cNvPr>
              <p:cNvSpPr/>
              <p:nvPr/>
            </p:nvSpPr>
            <p:spPr bwMode="auto">
              <a:xfrm>
                <a:off x="5733257" y="3623435"/>
                <a:ext cx="443948" cy="258850"/>
              </a:xfrm>
              <a:prstGeom prst="rect">
                <a:avLst/>
              </a:prstGeom>
              <a:noFill/>
            </p:spPr>
            <p:txBody>
              <a:bodyPr wrap="square" lIns="0" tIns="0" rIns="0" bIns="0" rtlCol="0" anchor="t"/>
              <a:lstStyle/>
              <a:p>
                <a:pPr algn="ctr" defTabSz="609630">
                  <a:spcAft>
                    <a:spcPts val="451"/>
                  </a:spcAft>
                </a:pPr>
                <a:r>
                  <a:rPr lang="ru-RU" sz="1600" b="1" spc="27" dirty="0">
                    <a:solidFill>
                      <a:srgbClr val="ADADAD"/>
                    </a:solidFill>
                    <a:latin typeface="Times New Roman" panose="02020603050405020304" pitchFamily="18" charset="0"/>
                    <a:cs typeface="Times New Roman" panose="02020603050405020304" pitchFamily="18" charset="0"/>
                  </a:rPr>
                  <a:t>2</a:t>
                </a:r>
              </a:p>
            </p:txBody>
          </p:sp>
          <p:sp>
            <p:nvSpPr>
              <p:cNvPr id="21" name="Object 1">
                <a:extLst>
                  <a:ext uri="{FF2B5EF4-FFF2-40B4-BE49-F238E27FC236}">
                    <a16:creationId xmlns:a16="http://schemas.microsoft.com/office/drawing/2014/main" id="{B2BE8857-D93F-764C-AE0D-6831027459E6}"/>
                  </a:ext>
                </a:extLst>
              </p:cNvPr>
              <p:cNvSpPr/>
              <p:nvPr/>
            </p:nvSpPr>
            <p:spPr bwMode="auto">
              <a:xfrm>
                <a:off x="5168569" y="3492894"/>
                <a:ext cx="739815" cy="281385"/>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ВС РФ</a:t>
                </a:r>
              </a:p>
            </p:txBody>
          </p:sp>
          <p:cxnSp>
            <p:nvCxnSpPr>
              <p:cNvPr id="22" name="Прямая соединительная линия 21">
                <a:extLst>
                  <a:ext uri="{FF2B5EF4-FFF2-40B4-BE49-F238E27FC236}">
                    <a16:creationId xmlns:a16="http://schemas.microsoft.com/office/drawing/2014/main" id="{BF21FE53-17DB-9746-BCA1-6F16E1A9C05E}"/>
                  </a:ext>
                </a:extLst>
              </p:cNvPr>
              <p:cNvCxnSpPr>
                <a:cxnSpLocks/>
              </p:cNvCxnSpPr>
              <p:nvPr/>
            </p:nvCxnSpPr>
            <p:spPr bwMode="auto">
              <a:xfrm>
                <a:off x="4895598" y="3785845"/>
                <a:ext cx="887666" cy="0"/>
              </a:xfrm>
              <a:prstGeom prst="line">
                <a:avLst/>
              </a:prstGeom>
              <a:ln w="12700">
                <a:solidFill>
                  <a:srgbClr val="ADADA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3" name="TextBox 6">
              <a:extLst>
                <a:ext uri="{FF2B5EF4-FFF2-40B4-BE49-F238E27FC236}">
                  <a16:creationId xmlns:a16="http://schemas.microsoft.com/office/drawing/2014/main" id="{6F64C0A2-9A88-6D47-A403-FD9B4BC64B31}"/>
                </a:ext>
              </a:extLst>
            </p:cNvPr>
            <p:cNvSpPr txBox="1"/>
            <p:nvPr/>
          </p:nvSpPr>
          <p:spPr bwMode="auto">
            <a:xfrm>
              <a:off x="2476711" y="5654372"/>
              <a:ext cx="1620096" cy="15419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09630">
                <a:lnSpc>
                  <a:spcPct val="80000"/>
                </a:lnSpc>
              </a:pPr>
              <a:endParaRPr lang="ru-RU" sz="1600" dirty="0">
                <a:solidFill>
                  <a:srgbClr val="535353">
                    <a:lumMod val="25000"/>
                  </a:srgbClr>
                </a:solidFill>
                <a:latin typeface="Times New Roman" panose="02020603050405020304" pitchFamily="18" charset="0"/>
                <a:ea typeface="Open Sans Light" panose="020B0606030504020204" pitchFamily="34" charset="0"/>
                <a:cs typeface="Times New Roman" panose="02020603050405020304" pitchFamily="18" charset="0"/>
              </a:endParaRPr>
            </a:p>
            <a:p>
              <a:pPr algn="ctr" defTabSz="609630">
                <a:lnSpc>
                  <a:spcPct val="80000"/>
                </a:lnSpc>
              </a:pPr>
              <a:r>
                <a:rPr lang="ru-RU" sz="4400" dirty="0">
                  <a:solidFill>
                    <a:srgbClr val="002060"/>
                  </a:solidFill>
                  <a:latin typeface="Times New Roman" panose="02020603050405020304" pitchFamily="18" charset="0"/>
                  <a:ea typeface="Open Sans ExtraBold" panose="020B0606030504020204" pitchFamily="34" charset="0"/>
                  <a:cs typeface="Times New Roman" panose="02020603050405020304" pitchFamily="18" charset="0"/>
                </a:rPr>
                <a:t>60</a:t>
              </a:r>
            </a:p>
            <a:p>
              <a:pPr algn="ctr" defTabSz="609630">
                <a:lnSpc>
                  <a:spcPct val="80000"/>
                </a:lnSpc>
              </a:pPr>
              <a:r>
                <a:rPr lang="ru-RU" sz="1600" dirty="0">
                  <a:solidFill>
                    <a:srgbClr val="002060"/>
                  </a:solidFill>
                  <a:latin typeface="Times New Roman" panose="02020603050405020304" pitchFamily="18" charset="0"/>
                  <a:ea typeface="Open Sans Light" panose="020B0606030504020204" pitchFamily="34" charset="0"/>
                  <a:cs typeface="Times New Roman" panose="02020603050405020304" pitchFamily="18" charset="0"/>
                </a:rPr>
                <a:t>решений </a:t>
              </a:r>
              <a:endParaRPr lang="ru-RU" sz="4400" dirty="0">
                <a:solidFill>
                  <a:srgbClr val="002060"/>
                </a:solidFill>
                <a:latin typeface="Times New Roman" panose="02020603050405020304" pitchFamily="18" charset="0"/>
                <a:ea typeface="Open Sans ExtraBold" panose="020B0606030504020204" pitchFamily="34" charset="0"/>
                <a:cs typeface="Times New Roman" panose="02020603050405020304" pitchFamily="18" charset="0"/>
              </a:endParaRPr>
            </a:p>
          </p:txBody>
        </p:sp>
        <p:sp>
          <p:nvSpPr>
            <p:cNvPr id="29" name="Object 1">
              <a:extLst>
                <a:ext uri="{FF2B5EF4-FFF2-40B4-BE49-F238E27FC236}">
                  <a16:creationId xmlns:a16="http://schemas.microsoft.com/office/drawing/2014/main" id="{2192E335-8057-384B-8419-C05E52387DAE}"/>
                </a:ext>
              </a:extLst>
            </p:cNvPr>
            <p:cNvSpPr/>
            <p:nvPr/>
          </p:nvSpPr>
          <p:spPr bwMode="auto">
            <a:xfrm>
              <a:off x="801404" y="4572077"/>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D47158"/>
                  </a:solidFill>
                  <a:latin typeface="Times New Roman" panose="02020603050405020304" pitchFamily="18" charset="0"/>
                  <a:cs typeface="Times New Roman" panose="02020603050405020304" pitchFamily="18" charset="0"/>
                </a:rPr>
                <a:t>4</a:t>
              </a:r>
            </a:p>
          </p:txBody>
        </p:sp>
        <p:cxnSp>
          <p:nvCxnSpPr>
            <p:cNvPr id="30" name="Прямая соединительная линия 29">
              <a:extLst>
                <a:ext uri="{FF2B5EF4-FFF2-40B4-BE49-F238E27FC236}">
                  <a16:creationId xmlns:a16="http://schemas.microsoft.com/office/drawing/2014/main" id="{06D0C6A9-A7FB-4446-93FA-4442F766C653}"/>
                </a:ext>
              </a:extLst>
            </p:cNvPr>
            <p:cNvCxnSpPr>
              <a:cxnSpLocks/>
            </p:cNvCxnSpPr>
            <p:nvPr/>
          </p:nvCxnSpPr>
          <p:spPr bwMode="auto">
            <a:xfrm flipV="1">
              <a:off x="1295400" y="4823719"/>
              <a:ext cx="1127547" cy="818"/>
            </a:xfrm>
            <a:prstGeom prst="line">
              <a:avLst/>
            </a:prstGeom>
            <a:ln w="12700">
              <a:solidFill>
                <a:srgbClr val="D47158"/>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bject 1">
              <a:extLst>
                <a:ext uri="{FF2B5EF4-FFF2-40B4-BE49-F238E27FC236}">
                  <a16:creationId xmlns:a16="http://schemas.microsoft.com/office/drawing/2014/main" id="{D057B082-2F48-5C4B-8478-8976712CDAC0}"/>
                </a:ext>
              </a:extLst>
            </p:cNvPr>
            <p:cNvSpPr/>
            <p:nvPr/>
          </p:nvSpPr>
          <p:spPr bwMode="auto">
            <a:xfrm>
              <a:off x="1266828" y="4347143"/>
              <a:ext cx="1127547" cy="332696"/>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КС РФ</a:t>
              </a:r>
            </a:p>
          </p:txBody>
        </p:sp>
        <p:sp>
          <p:nvSpPr>
            <p:cNvPr id="37" name="Object 1">
              <a:extLst>
                <a:ext uri="{FF2B5EF4-FFF2-40B4-BE49-F238E27FC236}">
                  <a16:creationId xmlns:a16="http://schemas.microsoft.com/office/drawing/2014/main" id="{0067E644-7A0A-9345-904F-35F93D69A6B6}"/>
                </a:ext>
              </a:extLst>
            </p:cNvPr>
            <p:cNvSpPr/>
            <p:nvPr/>
          </p:nvSpPr>
          <p:spPr bwMode="auto">
            <a:xfrm>
              <a:off x="5580022" y="5384865"/>
              <a:ext cx="1260159" cy="479295"/>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СОЮ</a:t>
              </a:r>
            </a:p>
          </p:txBody>
        </p:sp>
      </p:grpSp>
      <p:grpSp>
        <p:nvGrpSpPr>
          <p:cNvPr id="41" name="Группа 40">
            <a:extLst>
              <a:ext uri="{FF2B5EF4-FFF2-40B4-BE49-F238E27FC236}">
                <a16:creationId xmlns:a16="http://schemas.microsoft.com/office/drawing/2014/main" id="{DB9E6C22-3255-7D43-819D-F1C78620622E}"/>
              </a:ext>
            </a:extLst>
          </p:cNvPr>
          <p:cNvGrpSpPr/>
          <p:nvPr/>
        </p:nvGrpSpPr>
        <p:grpSpPr>
          <a:xfrm>
            <a:off x="7285199" y="1685229"/>
            <a:ext cx="4258941" cy="3028869"/>
            <a:chOff x="801404" y="3994562"/>
            <a:chExt cx="6388412" cy="4543304"/>
          </a:xfrm>
        </p:grpSpPr>
        <p:grpSp>
          <p:nvGrpSpPr>
            <p:cNvPr id="42" name="Группа 41">
              <a:extLst>
                <a:ext uri="{FF2B5EF4-FFF2-40B4-BE49-F238E27FC236}">
                  <a16:creationId xmlns:a16="http://schemas.microsoft.com/office/drawing/2014/main" id="{0040CC1E-2C93-CC41-9CCB-559E821660BE}"/>
                </a:ext>
              </a:extLst>
            </p:cNvPr>
            <p:cNvGrpSpPr/>
            <p:nvPr/>
          </p:nvGrpSpPr>
          <p:grpSpPr>
            <a:xfrm>
              <a:off x="1295400" y="4513491"/>
              <a:ext cx="5894416" cy="4024375"/>
              <a:chOff x="3777105" y="3721095"/>
              <a:chExt cx="3460497" cy="2362632"/>
            </a:xfrm>
          </p:grpSpPr>
          <p:graphicFrame>
            <p:nvGraphicFramePr>
              <p:cNvPr id="48" name="Диаграмма 47">
                <a:extLst>
                  <a:ext uri="{FF2B5EF4-FFF2-40B4-BE49-F238E27FC236}">
                    <a16:creationId xmlns:a16="http://schemas.microsoft.com/office/drawing/2014/main" id="{4691E445-32B2-774E-A429-959AA1B74AA5}"/>
                  </a:ext>
                </a:extLst>
              </p:cNvPr>
              <p:cNvGraphicFramePr/>
              <p:nvPr/>
            </p:nvGraphicFramePr>
            <p:xfrm>
              <a:off x="3777105" y="3721095"/>
              <a:ext cx="2367221" cy="2362632"/>
            </p:xfrm>
            <a:graphic>
              <a:graphicData uri="http://schemas.openxmlformats.org/drawingml/2006/chart">
                <c:chart xmlns:c="http://schemas.openxmlformats.org/drawingml/2006/chart" xmlns:r="http://schemas.openxmlformats.org/officeDocument/2006/relationships" r:id="rId3"/>
              </a:graphicData>
            </a:graphic>
          </p:graphicFrame>
          <p:sp>
            <p:nvSpPr>
              <p:cNvPr id="49" name="Object 1">
                <a:extLst>
                  <a:ext uri="{FF2B5EF4-FFF2-40B4-BE49-F238E27FC236}">
                    <a16:creationId xmlns:a16="http://schemas.microsoft.com/office/drawing/2014/main" id="{E42630A9-E0CE-7846-A8AF-D680D99D985C}"/>
                  </a:ext>
                </a:extLst>
              </p:cNvPr>
              <p:cNvSpPr/>
              <p:nvPr/>
            </p:nvSpPr>
            <p:spPr bwMode="auto">
              <a:xfrm>
                <a:off x="6793654" y="4376078"/>
                <a:ext cx="443948" cy="258850"/>
              </a:xfrm>
              <a:prstGeom prst="rect">
                <a:avLst/>
              </a:prstGeom>
              <a:noFill/>
            </p:spPr>
            <p:txBody>
              <a:bodyPr wrap="square" lIns="0" tIns="0" rIns="0" bIns="0" rtlCol="0" anchor="t"/>
              <a:lstStyle/>
              <a:p>
                <a:pPr defTabSz="609630">
                  <a:spcAft>
                    <a:spcPts val="451"/>
                  </a:spcAft>
                </a:pPr>
                <a:r>
                  <a:rPr lang="ru-RU" sz="1600" b="1" spc="27" dirty="0">
                    <a:solidFill>
                      <a:srgbClr val="000000"/>
                    </a:solidFill>
                    <a:latin typeface="Times New Roman" panose="02020603050405020304" pitchFamily="18" charset="0"/>
                    <a:cs typeface="Times New Roman" panose="02020603050405020304" pitchFamily="18" charset="0"/>
                  </a:rPr>
                  <a:t>58</a:t>
                </a:r>
              </a:p>
            </p:txBody>
          </p:sp>
          <p:cxnSp>
            <p:nvCxnSpPr>
              <p:cNvPr id="50" name="Прямая соединительная линия 49">
                <a:extLst>
                  <a:ext uri="{FF2B5EF4-FFF2-40B4-BE49-F238E27FC236}">
                    <a16:creationId xmlns:a16="http://schemas.microsoft.com/office/drawing/2014/main" id="{C5A25CC8-3E85-D145-B215-14985F3ABBAF}"/>
                  </a:ext>
                </a:extLst>
              </p:cNvPr>
              <p:cNvCxnSpPr>
                <a:cxnSpLocks/>
              </p:cNvCxnSpPr>
              <p:nvPr/>
            </p:nvCxnSpPr>
            <p:spPr bwMode="auto">
              <a:xfrm>
                <a:off x="6015339" y="4548988"/>
                <a:ext cx="676317" cy="0"/>
              </a:xfrm>
              <a:prstGeom prst="line">
                <a:avLst/>
              </a:prstGeom>
              <a:ln w="12700">
                <a:solidFill>
                  <a:schemeClr val="accent3">
                    <a:lumMod val="60000"/>
                    <a:lumOff val="4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4" name="Object 1">
              <a:extLst>
                <a:ext uri="{FF2B5EF4-FFF2-40B4-BE49-F238E27FC236}">
                  <a16:creationId xmlns:a16="http://schemas.microsoft.com/office/drawing/2014/main" id="{AD6C6160-B614-1745-AC2C-4B26037CF4A8}"/>
                </a:ext>
              </a:extLst>
            </p:cNvPr>
            <p:cNvSpPr/>
            <p:nvPr/>
          </p:nvSpPr>
          <p:spPr bwMode="auto">
            <a:xfrm>
              <a:off x="801404" y="4431582"/>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000000"/>
                  </a:solidFill>
                  <a:latin typeface="Times New Roman" panose="02020603050405020304" pitchFamily="18" charset="0"/>
                  <a:cs typeface="Times New Roman" panose="02020603050405020304" pitchFamily="18" charset="0"/>
                </a:rPr>
                <a:t>2</a:t>
              </a:r>
            </a:p>
          </p:txBody>
        </p:sp>
        <p:cxnSp>
          <p:nvCxnSpPr>
            <p:cNvPr id="45" name="Прямая соединительная линия 44">
              <a:extLst>
                <a:ext uri="{FF2B5EF4-FFF2-40B4-BE49-F238E27FC236}">
                  <a16:creationId xmlns:a16="http://schemas.microsoft.com/office/drawing/2014/main" id="{A2415A46-9024-BF49-B1DC-F0FB616DC656}"/>
                </a:ext>
              </a:extLst>
            </p:cNvPr>
            <p:cNvCxnSpPr>
              <a:cxnSpLocks/>
            </p:cNvCxnSpPr>
            <p:nvPr/>
          </p:nvCxnSpPr>
          <p:spPr bwMode="auto">
            <a:xfrm flipV="1">
              <a:off x="1295399" y="4683224"/>
              <a:ext cx="1764000" cy="818"/>
            </a:xfrm>
            <a:prstGeom prst="line">
              <a:avLst/>
            </a:prstGeom>
            <a:ln w="12700">
              <a:solidFill>
                <a:schemeClr val="accent2">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Object 1">
              <a:extLst>
                <a:ext uri="{FF2B5EF4-FFF2-40B4-BE49-F238E27FC236}">
                  <a16:creationId xmlns:a16="http://schemas.microsoft.com/office/drawing/2014/main" id="{39F33B2D-80A6-D54F-A892-6B302007366C}"/>
                </a:ext>
              </a:extLst>
            </p:cNvPr>
            <p:cNvSpPr/>
            <p:nvPr/>
          </p:nvSpPr>
          <p:spPr bwMode="auto">
            <a:xfrm>
              <a:off x="1353520" y="3994562"/>
              <a:ext cx="3411759" cy="688662"/>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В пользу Минздрава региона</a:t>
              </a:r>
            </a:p>
          </p:txBody>
        </p:sp>
        <p:sp>
          <p:nvSpPr>
            <p:cNvPr id="47" name="Object 1">
              <a:extLst>
                <a:ext uri="{FF2B5EF4-FFF2-40B4-BE49-F238E27FC236}">
                  <a16:creationId xmlns:a16="http://schemas.microsoft.com/office/drawing/2014/main" id="{0E752CE6-4B75-7B4F-B617-611BD04BE0F3}"/>
                </a:ext>
              </a:extLst>
            </p:cNvPr>
            <p:cNvSpPr/>
            <p:nvPr/>
          </p:nvSpPr>
          <p:spPr bwMode="auto">
            <a:xfrm>
              <a:off x="5063558" y="5039906"/>
              <a:ext cx="2056616" cy="479295"/>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В пользу пациента</a:t>
              </a:r>
            </a:p>
          </p:txBody>
        </p:sp>
      </p:grpSp>
      <p:grpSp>
        <p:nvGrpSpPr>
          <p:cNvPr id="67" name="Группа 66">
            <a:extLst>
              <a:ext uri="{FF2B5EF4-FFF2-40B4-BE49-F238E27FC236}">
                <a16:creationId xmlns:a16="http://schemas.microsoft.com/office/drawing/2014/main" id="{D26753E1-2EF1-7F46-B28B-2CFDE89DEEEA}"/>
              </a:ext>
            </a:extLst>
          </p:cNvPr>
          <p:cNvGrpSpPr/>
          <p:nvPr/>
        </p:nvGrpSpPr>
        <p:grpSpPr>
          <a:xfrm>
            <a:off x="759790" y="4817489"/>
            <a:ext cx="5702381" cy="2040511"/>
            <a:chOff x="503996" y="6939534"/>
            <a:chExt cx="8553572" cy="3060767"/>
          </a:xfrm>
        </p:grpSpPr>
        <p:graphicFrame>
          <p:nvGraphicFramePr>
            <p:cNvPr id="58" name="Диаграмма 57">
              <a:extLst>
                <a:ext uri="{FF2B5EF4-FFF2-40B4-BE49-F238E27FC236}">
                  <a16:creationId xmlns:a16="http://schemas.microsoft.com/office/drawing/2014/main" id="{2FA9FDD3-E9CD-1244-998E-646644EC1803}"/>
                </a:ext>
              </a:extLst>
            </p:cNvPr>
            <p:cNvGraphicFramePr/>
            <p:nvPr/>
          </p:nvGraphicFramePr>
          <p:xfrm>
            <a:off x="503996" y="6939534"/>
            <a:ext cx="8553572" cy="3060767"/>
          </p:xfrm>
          <a:graphic>
            <a:graphicData uri="http://schemas.openxmlformats.org/drawingml/2006/chart">
              <c:chart xmlns:c="http://schemas.openxmlformats.org/drawingml/2006/chart" xmlns:r="http://schemas.openxmlformats.org/officeDocument/2006/relationships" r:id="rId4"/>
            </a:graphicData>
          </a:graphic>
        </p:graphicFrame>
        <p:cxnSp>
          <p:nvCxnSpPr>
            <p:cNvPr id="59" name="Прямая соединительная линия 58">
              <a:extLst>
                <a:ext uri="{FF2B5EF4-FFF2-40B4-BE49-F238E27FC236}">
                  <a16:creationId xmlns:a16="http://schemas.microsoft.com/office/drawing/2014/main" id="{06FA5431-7710-1B4D-9D2A-9FB1F6663C07}"/>
                </a:ext>
              </a:extLst>
            </p:cNvPr>
            <p:cNvCxnSpPr>
              <a:cxnSpLocks/>
            </p:cNvCxnSpPr>
            <p:nvPr/>
          </p:nvCxnSpPr>
          <p:spPr bwMode="auto">
            <a:xfrm>
              <a:off x="2743200" y="8021210"/>
              <a:ext cx="0" cy="477410"/>
            </a:xfrm>
            <a:prstGeom prst="line">
              <a:avLst/>
            </a:prstGeom>
            <a:ln w="12700">
              <a:solidFill>
                <a:srgbClr val="A35195"/>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id="{BAB47773-7014-FF41-9027-798C634B77F9}"/>
                </a:ext>
              </a:extLst>
            </p:cNvPr>
            <p:cNvCxnSpPr>
              <a:cxnSpLocks/>
            </p:cNvCxnSpPr>
            <p:nvPr/>
          </p:nvCxnSpPr>
          <p:spPr bwMode="auto">
            <a:xfrm>
              <a:off x="6369232" y="8021210"/>
              <a:ext cx="0" cy="477410"/>
            </a:xfrm>
            <a:prstGeom prst="line">
              <a:avLst/>
            </a:prstGeom>
            <a:ln w="12700">
              <a:solidFill>
                <a:srgbClr val="D47158"/>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Object 1">
              <a:extLst>
                <a:ext uri="{FF2B5EF4-FFF2-40B4-BE49-F238E27FC236}">
                  <a16:creationId xmlns:a16="http://schemas.microsoft.com/office/drawing/2014/main" id="{D4B2EFC6-0463-834A-93E6-8F3FA97B2D4F}"/>
                </a:ext>
              </a:extLst>
            </p:cNvPr>
            <p:cNvSpPr/>
            <p:nvPr/>
          </p:nvSpPr>
          <p:spPr bwMode="auto">
            <a:xfrm>
              <a:off x="1028701" y="7950618"/>
              <a:ext cx="1714500" cy="369004"/>
            </a:xfrm>
            <a:prstGeom prst="rect">
              <a:avLst/>
            </a:prstGeom>
            <a:noFill/>
          </p:spPr>
          <p:txBody>
            <a:bodyPr wrap="square" lIns="0" tIns="0" rIns="0" bIns="0" rtlCol="0" anchor="t"/>
            <a:lstStyle/>
            <a:p>
              <a:pPr defTabSz="609630">
                <a:spcAft>
                  <a:spcPts val="451"/>
                </a:spcAft>
              </a:pPr>
              <a:r>
                <a:rPr lang="ru-RU" sz="1600" b="1" spc="27" dirty="0" err="1">
                  <a:solidFill>
                    <a:srgbClr val="000000">
                      <a:lumMod val="65000"/>
                      <a:lumOff val="35000"/>
                    </a:srgbClr>
                  </a:solidFill>
                  <a:latin typeface="Times New Roman" panose="02020603050405020304" pitchFamily="18" charset="0"/>
                  <a:cs typeface="Times New Roman" panose="02020603050405020304" pitchFamily="18" charset="0"/>
                </a:rPr>
                <a:t>Орфанные</a:t>
              </a:r>
              <a:endPar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endParaRPr>
            </a:p>
          </p:txBody>
        </p:sp>
        <p:sp>
          <p:nvSpPr>
            <p:cNvPr id="64" name="Object 1">
              <a:extLst>
                <a:ext uri="{FF2B5EF4-FFF2-40B4-BE49-F238E27FC236}">
                  <a16:creationId xmlns:a16="http://schemas.microsoft.com/office/drawing/2014/main" id="{9F7146F2-81F8-6D45-848A-8F368CE68A17}"/>
                </a:ext>
              </a:extLst>
            </p:cNvPr>
            <p:cNvSpPr/>
            <p:nvPr/>
          </p:nvSpPr>
          <p:spPr bwMode="auto">
            <a:xfrm>
              <a:off x="2607712" y="7597154"/>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A35195"/>
                  </a:solidFill>
                  <a:latin typeface="Times New Roman" panose="02020603050405020304" pitchFamily="18" charset="0"/>
                  <a:cs typeface="Times New Roman" panose="02020603050405020304" pitchFamily="18" charset="0"/>
                </a:rPr>
                <a:t>33</a:t>
              </a:r>
            </a:p>
          </p:txBody>
        </p:sp>
        <p:sp>
          <p:nvSpPr>
            <p:cNvPr id="65" name="Object 1">
              <a:extLst>
                <a:ext uri="{FF2B5EF4-FFF2-40B4-BE49-F238E27FC236}">
                  <a16:creationId xmlns:a16="http://schemas.microsoft.com/office/drawing/2014/main" id="{F7EA9109-9957-C040-8676-7D9B78844B39}"/>
                </a:ext>
              </a:extLst>
            </p:cNvPr>
            <p:cNvSpPr/>
            <p:nvPr/>
          </p:nvSpPr>
          <p:spPr bwMode="auto">
            <a:xfrm>
              <a:off x="6533056" y="7991920"/>
              <a:ext cx="1714500" cy="369004"/>
            </a:xfrm>
            <a:prstGeom prst="rect">
              <a:avLst/>
            </a:prstGeom>
            <a:noFill/>
          </p:spPr>
          <p:txBody>
            <a:bodyPr wrap="square" lIns="0" tIns="0" rIns="0" bIns="0" rtlCol="0" anchor="t"/>
            <a:lstStyle/>
            <a:p>
              <a:pPr defTabSz="609630">
                <a:spcAft>
                  <a:spcPts val="451"/>
                </a:spcAft>
              </a:pPr>
              <a:r>
                <a:rPr lang="ru-RU" sz="1600" b="1" spc="27" dirty="0">
                  <a:solidFill>
                    <a:srgbClr val="000000">
                      <a:lumMod val="65000"/>
                      <a:lumOff val="35000"/>
                    </a:srgbClr>
                  </a:solidFill>
                  <a:latin typeface="Times New Roman" panose="02020603050405020304" pitchFamily="18" charset="0"/>
                  <a:cs typeface="Times New Roman" panose="02020603050405020304" pitchFamily="18" charset="0"/>
                </a:rPr>
                <a:t>ПП №403</a:t>
              </a:r>
            </a:p>
          </p:txBody>
        </p:sp>
        <p:sp>
          <p:nvSpPr>
            <p:cNvPr id="66" name="Object 1">
              <a:extLst>
                <a:ext uri="{FF2B5EF4-FFF2-40B4-BE49-F238E27FC236}">
                  <a16:creationId xmlns:a16="http://schemas.microsoft.com/office/drawing/2014/main" id="{0EA024E7-94EB-B940-BBEC-E102FB3E8F8E}"/>
                </a:ext>
              </a:extLst>
            </p:cNvPr>
            <p:cNvSpPr/>
            <p:nvPr/>
          </p:nvSpPr>
          <p:spPr bwMode="auto">
            <a:xfrm>
              <a:off x="6168930" y="7580299"/>
              <a:ext cx="335791" cy="440911"/>
            </a:xfrm>
            <a:prstGeom prst="rect">
              <a:avLst/>
            </a:prstGeom>
            <a:noFill/>
          </p:spPr>
          <p:txBody>
            <a:bodyPr wrap="square" lIns="0" tIns="0" rIns="0" bIns="0" rtlCol="0" anchor="t"/>
            <a:lstStyle/>
            <a:p>
              <a:pPr algn="r" defTabSz="609630">
                <a:spcAft>
                  <a:spcPts val="451"/>
                </a:spcAft>
              </a:pPr>
              <a:r>
                <a:rPr lang="ru-RU" sz="1600" b="1" spc="27" dirty="0">
                  <a:solidFill>
                    <a:srgbClr val="D47158"/>
                  </a:solidFill>
                  <a:latin typeface="Times New Roman" panose="02020603050405020304" pitchFamily="18" charset="0"/>
                  <a:cs typeface="Times New Roman" panose="02020603050405020304" pitchFamily="18" charset="0"/>
                </a:rPr>
                <a:t>27</a:t>
              </a:r>
            </a:p>
          </p:txBody>
        </p:sp>
      </p:grpSp>
      <p:sp>
        <p:nvSpPr>
          <p:cNvPr id="69" name="TextBox 68">
            <a:extLst>
              <a:ext uri="{FF2B5EF4-FFF2-40B4-BE49-F238E27FC236}">
                <a16:creationId xmlns:a16="http://schemas.microsoft.com/office/drawing/2014/main" id="{9F76C013-79CF-AE45-8100-66D290DB6558}"/>
              </a:ext>
            </a:extLst>
          </p:cNvPr>
          <p:cNvSpPr txBox="1"/>
          <p:nvPr/>
        </p:nvSpPr>
        <p:spPr>
          <a:xfrm>
            <a:off x="1110474" y="4864375"/>
            <a:ext cx="4203707" cy="338554"/>
          </a:xfrm>
          <a:prstGeom prst="rect">
            <a:avLst/>
          </a:prstGeom>
          <a:noFill/>
        </p:spPr>
        <p:txBody>
          <a:bodyPr wrap="square">
            <a:spAutoFit/>
          </a:bodyPr>
          <a:lstStyle>
            <a:defPPr>
              <a:defRPr lang="en-US"/>
            </a:defPPr>
            <a:lvl1pPr algn="ctr">
              <a:defRPr sz="2000" b="1" i="0" u="none" strike="noStrike" spc="0" baseline="0">
                <a:solidFill>
                  <a:prstClr val="black">
                    <a:lumMod val="65000"/>
                    <a:lumOff val="35000"/>
                  </a:prstClr>
                </a:solidFill>
                <a:latin typeface="Times New Roman" panose="02020603050405020304" pitchFamily="18" charset="0"/>
                <a:cs typeface="Times New Roman" panose="02020603050405020304" pitchFamily="18" charset="0"/>
              </a:defRPr>
            </a:lvl1pPr>
          </a:lstStyle>
          <a:p>
            <a:pPr defTabSz="609630"/>
            <a:r>
              <a:rPr lang="ru-RU" sz="1600" dirty="0">
                <a:solidFill>
                  <a:srgbClr val="000000"/>
                </a:solidFill>
              </a:rPr>
              <a:t>Сфера решений</a:t>
            </a:r>
          </a:p>
        </p:txBody>
      </p:sp>
      <p:sp>
        <p:nvSpPr>
          <p:cNvPr id="36" name="TextBox 35">
            <a:extLst>
              <a:ext uri="{FF2B5EF4-FFF2-40B4-BE49-F238E27FC236}">
                <a16:creationId xmlns:a16="http://schemas.microsoft.com/office/drawing/2014/main" id="{F9460E2A-F351-454E-B957-FCF8B4314F64}"/>
              </a:ext>
            </a:extLst>
          </p:cNvPr>
          <p:cNvSpPr txBox="1"/>
          <p:nvPr/>
        </p:nvSpPr>
        <p:spPr>
          <a:xfrm>
            <a:off x="7849635" y="237263"/>
            <a:ext cx="4051343" cy="707886"/>
          </a:xfrm>
          <a:prstGeom prst="rect">
            <a:avLst/>
          </a:prstGeom>
          <a:noFill/>
        </p:spPr>
        <p:txBody>
          <a:bodyPr wrap="square">
            <a:spAutoFit/>
          </a:bodyPr>
          <a:lstStyle/>
          <a:p>
            <a:pPr algn="r"/>
            <a:r>
              <a:rPr lang="ru-RU" sz="2200" b="1" dirty="0">
                <a:solidFill>
                  <a:srgbClr val="002060"/>
                </a:solidFill>
                <a:latin typeface="Times New Roman" panose="02020603050405020304" pitchFamily="18" charset="0"/>
                <a:cs typeface="Times New Roman" panose="02020603050405020304" pitchFamily="18" charset="0"/>
              </a:rPr>
              <a:t>Анализ судебной практики</a:t>
            </a:r>
          </a:p>
          <a:p>
            <a:pPr algn="r"/>
            <a:r>
              <a:rPr lang="ru-RU" b="1" dirty="0">
                <a:solidFill>
                  <a:srgbClr val="002060"/>
                </a:solidFill>
                <a:latin typeface="Times New Roman" panose="02020603050405020304" pitchFamily="18" charset="0"/>
                <a:cs typeface="Times New Roman" panose="02020603050405020304" pitchFamily="18" charset="0"/>
              </a:rPr>
              <a:t>34 региона </a:t>
            </a:r>
          </a:p>
        </p:txBody>
      </p:sp>
      <p:sp>
        <p:nvSpPr>
          <p:cNvPr id="2" name="TextBox 1">
            <a:extLst>
              <a:ext uri="{FF2B5EF4-FFF2-40B4-BE49-F238E27FC236}">
                <a16:creationId xmlns:a16="http://schemas.microsoft.com/office/drawing/2014/main" id="{4227798A-0C39-86C2-41B3-F7228F466AF7}"/>
              </a:ext>
            </a:extLst>
          </p:cNvPr>
          <p:cNvSpPr txBox="1"/>
          <p:nvPr/>
        </p:nvSpPr>
        <p:spPr>
          <a:xfrm>
            <a:off x="8229600" y="5784249"/>
            <a:ext cx="3291415" cy="477054"/>
          </a:xfrm>
          <a:prstGeom prst="rect">
            <a:avLst/>
          </a:prstGeom>
          <a:noFill/>
        </p:spPr>
        <p:txBody>
          <a:bodyPr wrap="square" rtlCol="0">
            <a:spAutoFit/>
          </a:bodyPr>
          <a:lstStyle/>
          <a:p>
            <a:pPr algn="ctr"/>
            <a:r>
              <a:rPr lang="ru-RU" sz="2500" b="1" dirty="0">
                <a:solidFill>
                  <a:srgbClr val="C00000"/>
                </a:solidFill>
                <a:latin typeface="Times New Roman" panose="02020603050405020304" pitchFamily="18" charset="0"/>
                <a:cs typeface="Times New Roman" panose="02020603050405020304" pitchFamily="18" charset="0"/>
              </a:rPr>
              <a:t>Нагрузка на регион</a:t>
            </a:r>
          </a:p>
        </p:txBody>
      </p:sp>
      <p:cxnSp>
        <p:nvCxnSpPr>
          <p:cNvPr id="5" name="Скругленная соединительная линия 4">
            <a:extLst>
              <a:ext uri="{FF2B5EF4-FFF2-40B4-BE49-F238E27FC236}">
                <a16:creationId xmlns:a16="http://schemas.microsoft.com/office/drawing/2014/main" id="{B90D8141-3D47-769D-2B44-2642FE9480A3}"/>
              </a:ext>
            </a:extLst>
          </p:cNvPr>
          <p:cNvCxnSpPr>
            <a:cxnSpLocks/>
          </p:cNvCxnSpPr>
          <p:nvPr/>
        </p:nvCxnSpPr>
        <p:spPr>
          <a:xfrm flipV="1">
            <a:off x="1764731" y="6424911"/>
            <a:ext cx="9075547" cy="246003"/>
          </a:xfrm>
          <a:prstGeom prst="curvedConnector3">
            <a:avLst>
              <a:gd name="adj1" fmla="val 11264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AC1C493F-791C-3A38-3090-CE08055196CC}"/>
              </a:ext>
            </a:extLst>
          </p:cNvPr>
          <p:cNvCxnSpPr>
            <a:cxnSpLocks/>
          </p:cNvCxnSpPr>
          <p:nvPr/>
        </p:nvCxnSpPr>
        <p:spPr>
          <a:xfrm>
            <a:off x="6457281" y="1855915"/>
            <a:ext cx="102545" cy="44053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88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093D50-216E-994E-46E8-28F3552A2CCC}"/>
              </a:ext>
            </a:extLst>
          </p:cNvPr>
          <p:cNvSpPr txBox="1"/>
          <p:nvPr/>
        </p:nvSpPr>
        <p:spPr>
          <a:xfrm>
            <a:off x="1425359" y="1585250"/>
            <a:ext cx="9341281" cy="2862322"/>
          </a:xfrm>
          <a:prstGeom prst="rect">
            <a:avLst/>
          </a:prstGeom>
          <a:noFill/>
        </p:spPr>
        <p:txBody>
          <a:bodyPr wrap="square" rtlCol="0">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Н</a:t>
            </a:r>
            <a:r>
              <a:rPr lang="ru-RU" b="1" dirty="0">
                <a:solidFill>
                  <a:srgbClr val="002060"/>
                </a:solidFill>
                <a:effectLst/>
                <a:latin typeface="Times New Roman" panose="02020603050405020304" pitchFamily="18" charset="0"/>
                <a:cs typeface="Times New Roman" panose="02020603050405020304" pitchFamily="18" charset="0"/>
              </a:rPr>
              <a:t>едостаточность имеющихся в распоряжении публичной власти ресурсов </a:t>
            </a:r>
            <a:r>
              <a:rPr lang="ru-RU" b="0" dirty="0">
                <a:solidFill>
                  <a:srgbClr val="002060"/>
                </a:solidFill>
                <a:effectLst/>
                <a:latin typeface="Times New Roman" panose="02020603050405020304" pitchFamily="18" charset="0"/>
                <a:cs typeface="Times New Roman" panose="02020603050405020304" pitchFamily="18" charset="0"/>
              </a:rPr>
              <a:t>может при определенных обстоятельствах стать объективным препятствием, не позволяющим в полном объеме исполнить обязательства публично-правового образования, это в силу </a:t>
            </a:r>
            <a:r>
              <a:rPr lang="ru-RU" b="0" u="sng" dirty="0">
                <a:solidFill>
                  <a:srgbClr val="002060"/>
                </a:solidFill>
                <a:effectLst/>
                <a:latin typeface="Times New Roman" panose="02020603050405020304" pitchFamily="18" charset="0"/>
                <a:cs typeface="Times New Roman" panose="02020603050405020304" pitchFamily="18" charset="0"/>
              </a:rPr>
              <a:t>принципа поддержания доверия граждан к закону </a:t>
            </a:r>
            <a:r>
              <a:rPr lang="ru-RU" b="0" dirty="0">
                <a:solidFill>
                  <a:srgbClr val="002060"/>
                </a:solidFill>
                <a:effectLst/>
                <a:latin typeface="Times New Roman" panose="02020603050405020304" pitchFamily="18" charset="0"/>
                <a:cs typeface="Times New Roman" panose="02020603050405020304" pitchFamily="18" charset="0"/>
              </a:rPr>
              <a:t>и действиям государства не предполагает полного - хотя бы и временного - прекращения исполнения таких государственных полномочий, от которых непосредственно зависит жизнь и здоровье граждан: </a:t>
            </a:r>
          </a:p>
          <a:p>
            <a:pPr algn="ctr"/>
            <a:endParaRPr lang="ru-RU" dirty="0">
              <a:solidFill>
                <a:srgbClr val="002060"/>
              </a:solidFill>
              <a:latin typeface="Times New Roman" panose="02020603050405020304" pitchFamily="18" charset="0"/>
              <a:cs typeface="Times New Roman" panose="02020603050405020304" pitchFamily="18" charset="0"/>
            </a:endParaRPr>
          </a:p>
          <a:p>
            <a:pPr algn="ctr"/>
            <a:r>
              <a:rPr lang="ru-RU" b="0" u="sng" dirty="0">
                <a:solidFill>
                  <a:srgbClr val="002060"/>
                </a:solidFill>
                <a:effectLst/>
                <a:latin typeface="Times New Roman" panose="02020603050405020304" pitchFamily="18" charset="0"/>
                <a:cs typeface="Times New Roman" panose="02020603050405020304" pitchFamily="18" charset="0"/>
              </a:rPr>
              <a:t>государство обязано максимально смягчить негативные последствия дефицита бюджета для лиц, имевших основанные на законодательном регулировании ожидания и рассчитывавших на получение соответствующих мер социальной поддержки </a:t>
            </a:r>
            <a:endParaRPr lang="ru-RU" u="sng"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242717-2DC3-1D46-A53D-B0B511D1EADB}"/>
              </a:ext>
            </a:extLst>
          </p:cNvPr>
          <p:cNvSpPr txBox="1"/>
          <p:nvPr/>
        </p:nvSpPr>
        <p:spPr>
          <a:xfrm>
            <a:off x="5608515" y="5102327"/>
            <a:ext cx="5724630" cy="430887"/>
          </a:xfrm>
          <a:prstGeom prst="rect">
            <a:avLst/>
          </a:prstGeom>
        </p:spPr>
        <p:txBody>
          <a:bodyPr wrap="square" lIns="0" tIns="0" rIns="0" bIns="0" rtlCol="0" anchor="t">
            <a:spAutoFit/>
          </a:bodyPr>
          <a:lstStyle/>
          <a:p>
            <a:r>
              <a:rPr lang="ru-RU" sz="1400" b="1" i="1" dirty="0">
                <a:solidFill>
                  <a:srgbClr val="002060"/>
                </a:solidFill>
                <a:latin typeface="Times New Roman" panose="02020603050405020304" pitchFamily="18" charset="0"/>
                <a:ea typeface="Times New Roman" panose="02020603050405020304" pitchFamily="18" charset="0"/>
              </a:rPr>
              <a:t>Постановления Конституционного Суда РФ от 27 марта 2018 года </a:t>
            </a:r>
            <a:r>
              <a:rPr lang="en" sz="1400" b="1" i="1" dirty="0">
                <a:solidFill>
                  <a:srgbClr val="002060"/>
                </a:solidFill>
                <a:latin typeface="Times New Roman" panose="02020603050405020304" pitchFamily="18" charset="0"/>
                <a:ea typeface="Times New Roman" panose="02020603050405020304" pitchFamily="18" charset="0"/>
              </a:rPr>
              <a:t>N 13-</a:t>
            </a:r>
            <a:r>
              <a:rPr lang="ru-RU" sz="1400" b="1" i="1" dirty="0">
                <a:solidFill>
                  <a:srgbClr val="002060"/>
                </a:solidFill>
                <a:latin typeface="Times New Roman" panose="02020603050405020304" pitchFamily="18" charset="0"/>
                <a:ea typeface="Times New Roman" panose="02020603050405020304" pitchFamily="18" charset="0"/>
              </a:rPr>
              <a:t>П, от 1 марта 2022 года </a:t>
            </a:r>
            <a:r>
              <a:rPr lang="en" sz="1400" b="1" i="1" dirty="0">
                <a:solidFill>
                  <a:srgbClr val="002060"/>
                </a:solidFill>
                <a:latin typeface="Times New Roman" panose="02020603050405020304" pitchFamily="18" charset="0"/>
                <a:ea typeface="Times New Roman" panose="02020603050405020304" pitchFamily="18" charset="0"/>
              </a:rPr>
              <a:t>N 9-</a:t>
            </a:r>
            <a:r>
              <a:rPr lang="ru-RU" sz="1400" b="1" i="1" dirty="0">
                <a:solidFill>
                  <a:srgbClr val="002060"/>
                </a:solidFill>
                <a:latin typeface="Times New Roman" panose="02020603050405020304" pitchFamily="18" charset="0"/>
                <a:ea typeface="Times New Roman" panose="02020603050405020304" pitchFamily="18" charset="0"/>
              </a:rPr>
              <a:t>П и др.</a:t>
            </a:r>
          </a:p>
        </p:txBody>
      </p:sp>
    </p:spTree>
    <p:extLst>
      <p:ext uri="{BB962C8B-B14F-4D97-AF65-F5344CB8AC3E}">
        <p14:creationId xmlns:p14="http://schemas.microsoft.com/office/powerpoint/2010/main" val="377083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410527" y="6269038"/>
            <a:ext cx="4503420" cy="289823"/>
          </a:xfrm>
          <a:prstGeom prst="rect">
            <a:avLst/>
          </a:prstGeom>
        </p:spPr>
        <p:txBody>
          <a:bodyPr vert="horz" wrap="square" lIns="0" tIns="12700" rIns="0" bIns="0" rtlCol="0">
            <a:spAutoFit/>
          </a:bodyPr>
          <a:lstStyle/>
          <a:p>
            <a:pPr marL="12701" defTabSz="914446">
              <a:spcBef>
                <a:spcPts val="100"/>
              </a:spcBef>
            </a:pPr>
            <a:r>
              <a:rPr i="1" kern="0" dirty="0">
                <a:solidFill>
                  <a:schemeClr val="accent1">
                    <a:lumMod val="50000"/>
                  </a:schemeClr>
                </a:solidFill>
                <a:latin typeface="Times New Roman"/>
                <a:cs typeface="Times New Roman"/>
                <a:sym typeface="Arial"/>
              </a:rPr>
              <a:t>Постановление</a:t>
            </a:r>
            <a:r>
              <a:rPr i="1" kern="0" spc="-45" dirty="0">
                <a:solidFill>
                  <a:schemeClr val="accent1">
                    <a:lumMod val="50000"/>
                  </a:schemeClr>
                </a:solidFill>
                <a:latin typeface="Times New Roman"/>
                <a:cs typeface="Times New Roman"/>
                <a:sym typeface="Arial"/>
              </a:rPr>
              <a:t> </a:t>
            </a:r>
            <a:r>
              <a:rPr i="1" kern="0" dirty="0">
                <a:solidFill>
                  <a:schemeClr val="accent1">
                    <a:lumMod val="50000"/>
                  </a:schemeClr>
                </a:solidFill>
                <a:latin typeface="Times New Roman"/>
                <a:cs typeface="Times New Roman"/>
                <a:sym typeface="Arial"/>
              </a:rPr>
              <a:t>КС</a:t>
            </a:r>
            <a:r>
              <a:rPr i="1" kern="0" spc="-35" dirty="0">
                <a:solidFill>
                  <a:schemeClr val="accent1">
                    <a:lumMod val="50000"/>
                  </a:schemeClr>
                </a:solidFill>
                <a:latin typeface="Times New Roman"/>
                <a:cs typeface="Times New Roman"/>
                <a:sym typeface="Arial"/>
              </a:rPr>
              <a:t> </a:t>
            </a:r>
            <a:r>
              <a:rPr i="1" kern="0" dirty="0">
                <a:solidFill>
                  <a:schemeClr val="accent1">
                    <a:lumMod val="50000"/>
                  </a:schemeClr>
                </a:solidFill>
                <a:latin typeface="Times New Roman"/>
                <a:cs typeface="Times New Roman"/>
                <a:sym typeface="Arial"/>
              </a:rPr>
              <a:t>РФ</a:t>
            </a:r>
            <a:r>
              <a:rPr i="1" kern="0" spc="-20" dirty="0">
                <a:solidFill>
                  <a:schemeClr val="accent1">
                    <a:lumMod val="50000"/>
                  </a:schemeClr>
                </a:solidFill>
                <a:latin typeface="Times New Roman"/>
                <a:cs typeface="Times New Roman"/>
                <a:sym typeface="Arial"/>
              </a:rPr>
              <a:t> </a:t>
            </a:r>
            <a:r>
              <a:rPr i="1" kern="0" dirty="0">
                <a:solidFill>
                  <a:schemeClr val="accent1">
                    <a:lumMod val="50000"/>
                  </a:schemeClr>
                </a:solidFill>
                <a:latin typeface="Times New Roman"/>
                <a:cs typeface="Times New Roman"/>
                <a:sym typeface="Arial"/>
              </a:rPr>
              <a:t>№</a:t>
            </a:r>
            <a:r>
              <a:rPr i="1" kern="0" spc="-25" dirty="0">
                <a:solidFill>
                  <a:schemeClr val="accent1">
                    <a:lumMod val="50000"/>
                  </a:schemeClr>
                </a:solidFill>
                <a:latin typeface="Times New Roman"/>
                <a:cs typeface="Times New Roman"/>
                <a:sym typeface="Arial"/>
              </a:rPr>
              <a:t> </a:t>
            </a:r>
            <a:r>
              <a:rPr i="1" kern="0" spc="-10" dirty="0">
                <a:solidFill>
                  <a:schemeClr val="accent1">
                    <a:lumMod val="50000"/>
                  </a:schemeClr>
                </a:solidFill>
                <a:latin typeface="Times New Roman"/>
                <a:cs typeface="Times New Roman"/>
                <a:sym typeface="Arial"/>
              </a:rPr>
              <a:t>41-</a:t>
            </a:r>
            <a:r>
              <a:rPr i="1" kern="0" dirty="0">
                <a:solidFill>
                  <a:schemeClr val="accent1">
                    <a:lumMod val="50000"/>
                  </a:schemeClr>
                </a:solidFill>
                <a:latin typeface="Times New Roman"/>
                <a:cs typeface="Times New Roman"/>
                <a:sym typeface="Arial"/>
              </a:rPr>
              <a:t>П</a:t>
            </a:r>
            <a:r>
              <a:rPr i="1" kern="0" spc="-20" dirty="0">
                <a:solidFill>
                  <a:schemeClr val="accent1">
                    <a:lumMod val="50000"/>
                  </a:schemeClr>
                </a:solidFill>
                <a:latin typeface="Times New Roman"/>
                <a:cs typeface="Times New Roman"/>
                <a:sym typeface="Arial"/>
              </a:rPr>
              <a:t> </a:t>
            </a:r>
            <a:r>
              <a:rPr i="1" kern="0" dirty="0">
                <a:solidFill>
                  <a:schemeClr val="accent1">
                    <a:lumMod val="50000"/>
                  </a:schemeClr>
                </a:solidFill>
                <a:latin typeface="Times New Roman"/>
                <a:cs typeface="Times New Roman"/>
                <a:sym typeface="Arial"/>
              </a:rPr>
              <a:t>от</a:t>
            </a:r>
            <a:r>
              <a:rPr i="1" kern="0" spc="-30" dirty="0">
                <a:solidFill>
                  <a:schemeClr val="accent1">
                    <a:lumMod val="50000"/>
                  </a:schemeClr>
                </a:solidFill>
                <a:latin typeface="Times New Roman"/>
                <a:cs typeface="Times New Roman"/>
                <a:sym typeface="Arial"/>
              </a:rPr>
              <a:t> </a:t>
            </a:r>
            <a:r>
              <a:rPr i="1" kern="0" spc="-10" dirty="0">
                <a:solidFill>
                  <a:schemeClr val="accent1">
                    <a:lumMod val="50000"/>
                  </a:schemeClr>
                </a:solidFill>
                <a:latin typeface="Times New Roman"/>
                <a:cs typeface="Times New Roman"/>
                <a:sym typeface="Arial"/>
              </a:rPr>
              <a:t>26.09.2024</a:t>
            </a:r>
            <a:endParaRPr kern="0" dirty="0">
              <a:solidFill>
                <a:schemeClr val="accent1">
                  <a:lumMod val="50000"/>
                </a:schemeClr>
              </a:solidFill>
              <a:latin typeface="Times New Roman"/>
              <a:cs typeface="Times New Roman"/>
              <a:sym typeface="Arial"/>
            </a:endParaRPr>
          </a:p>
        </p:txBody>
      </p:sp>
      <p:sp>
        <p:nvSpPr>
          <p:cNvPr id="9" name="object 9"/>
          <p:cNvSpPr txBox="1"/>
          <p:nvPr/>
        </p:nvSpPr>
        <p:spPr>
          <a:xfrm>
            <a:off x="404495" y="1730034"/>
            <a:ext cx="3239135" cy="691215"/>
          </a:xfrm>
          <a:prstGeom prst="rect">
            <a:avLst/>
          </a:prstGeom>
          <a:ln>
            <a:solidFill>
              <a:schemeClr val="tx2">
                <a:lumMod val="50000"/>
              </a:schemeClr>
            </a:solidFill>
          </a:ln>
        </p:spPr>
        <p:txBody>
          <a:bodyPr vert="horz" wrap="square" lIns="0" tIns="16510" rIns="0" bIns="0" rtlCol="0">
            <a:spAutoFit/>
          </a:bodyPr>
          <a:lstStyle/>
          <a:p>
            <a:pPr marL="12701" defTabSz="914446">
              <a:spcBef>
                <a:spcPts val="130"/>
              </a:spcBef>
              <a:tabLst>
                <a:tab pos="1808570" algn="l"/>
              </a:tabLst>
            </a:pPr>
            <a:r>
              <a:rPr sz="2150" b="1" kern="0" spc="-10" dirty="0">
                <a:solidFill>
                  <a:schemeClr val="tx2">
                    <a:lumMod val="75000"/>
                  </a:schemeClr>
                </a:solidFill>
                <a:latin typeface="Times New Roman"/>
                <a:cs typeface="Times New Roman"/>
                <a:sym typeface="Arial"/>
              </a:rPr>
              <a:t>Запрос</a:t>
            </a:r>
            <a:r>
              <a:rPr sz="2150" b="1" kern="0" dirty="0">
                <a:solidFill>
                  <a:schemeClr val="tx2">
                    <a:lumMod val="75000"/>
                  </a:schemeClr>
                </a:solidFill>
                <a:latin typeface="Times New Roman"/>
                <a:cs typeface="Times New Roman"/>
                <a:sym typeface="Arial"/>
              </a:rPr>
              <a:t>	</a:t>
            </a:r>
            <a:r>
              <a:rPr sz="2150" b="1" kern="0" spc="-10" dirty="0">
                <a:solidFill>
                  <a:schemeClr val="tx2">
                    <a:lumMod val="75000"/>
                  </a:schemeClr>
                </a:solidFill>
                <a:latin typeface="Times New Roman"/>
                <a:cs typeface="Times New Roman"/>
                <a:sym typeface="Arial"/>
              </a:rPr>
              <a:t>Гос.</a:t>
            </a:r>
            <a:r>
              <a:rPr sz="2100" b="1" kern="0" spc="-10" dirty="0">
                <a:solidFill>
                  <a:schemeClr val="tx2">
                    <a:lumMod val="75000"/>
                  </a:schemeClr>
                </a:solidFill>
                <a:latin typeface="Times New Roman"/>
                <a:cs typeface="Times New Roman"/>
                <a:sym typeface="Arial"/>
              </a:rPr>
              <a:t>Совета</a:t>
            </a:r>
            <a:endParaRPr sz="2100" b="1" kern="0" dirty="0">
              <a:solidFill>
                <a:schemeClr val="tx2">
                  <a:lumMod val="75000"/>
                </a:schemeClr>
              </a:solidFill>
              <a:latin typeface="Times New Roman"/>
              <a:cs typeface="Times New Roman"/>
              <a:sym typeface="Arial"/>
            </a:endParaRPr>
          </a:p>
          <a:p>
            <a:pPr marL="12701" defTabSz="914446">
              <a:spcBef>
                <a:spcPts val="125"/>
              </a:spcBef>
            </a:pPr>
            <a:r>
              <a:rPr sz="2150" b="1" kern="0" dirty="0">
                <a:solidFill>
                  <a:schemeClr val="tx2">
                    <a:lumMod val="75000"/>
                  </a:schemeClr>
                </a:solidFill>
                <a:latin typeface="Times New Roman"/>
                <a:cs typeface="Times New Roman"/>
                <a:sym typeface="Arial"/>
              </a:rPr>
              <a:t>Республики</a:t>
            </a:r>
            <a:r>
              <a:rPr sz="2150" b="1" kern="0" spc="15" dirty="0">
                <a:solidFill>
                  <a:schemeClr val="tx2">
                    <a:lumMod val="75000"/>
                  </a:schemeClr>
                </a:solidFill>
                <a:latin typeface="Times New Roman"/>
                <a:cs typeface="Times New Roman"/>
                <a:sym typeface="Arial"/>
              </a:rPr>
              <a:t> </a:t>
            </a:r>
            <a:r>
              <a:rPr sz="2150" b="1" kern="0" spc="-10" dirty="0">
                <a:solidFill>
                  <a:schemeClr val="tx2">
                    <a:lumMod val="75000"/>
                  </a:schemeClr>
                </a:solidFill>
                <a:latin typeface="Times New Roman"/>
                <a:cs typeface="Times New Roman"/>
                <a:sym typeface="Arial"/>
              </a:rPr>
              <a:t>Татарстан</a:t>
            </a:r>
            <a:endParaRPr sz="2150" b="1" kern="0" dirty="0">
              <a:solidFill>
                <a:schemeClr val="tx2">
                  <a:lumMod val="75000"/>
                </a:schemeClr>
              </a:solidFill>
              <a:latin typeface="Times New Roman"/>
              <a:cs typeface="Times New Roman"/>
              <a:sym typeface="Arial"/>
            </a:endParaRPr>
          </a:p>
        </p:txBody>
      </p:sp>
      <p:sp>
        <p:nvSpPr>
          <p:cNvPr id="21" name="object 21"/>
          <p:cNvSpPr/>
          <p:nvPr/>
        </p:nvSpPr>
        <p:spPr>
          <a:xfrm>
            <a:off x="4881626" y="3043302"/>
            <a:ext cx="647700" cy="466725"/>
          </a:xfrm>
          <a:custGeom>
            <a:avLst/>
            <a:gdLst/>
            <a:ahLst/>
            <a:cxnLst/>
            <a:rect l="l" t="t" r="r" b="b"/>
            <a:pathLst>
              <a:path w="647700" h="466725">
                <a:moveTo>
                  <a:pt x="0" y="116586"/>
                </a:moveTo>
                <a:lnTo>
                  <a:pt x="414274" y="116586"/>
                </a:lnTo>
                <a:lnTo>
                  <a:pt x="414274" y="0"/>
                </a:lnTo>
                <a:lnTo>
                  <a:pt x="647700" y="233299"/>
                </a:lnTo>
                <a:lnTo>
                  <a:pt x="414274" y="466725"/>
                </a:lnTo>
                <a:lnTo>
                  <a:pt x="414274" y="350012"/>
                </a:lnTo>
                <a:lnTo>
                  <a:pt x="0" y="350012"/>
                </a:lnTo>
                <a:lnTo>
                  <a:pt x="0" y="116586"/>
                </a:lnTo>
                <a:close/>
              </a:path>
            </a:pathLst>
          </a:custGeom>
          <a:ln w="19050">
            <a:solidFill>
              <a:srgbClr val="001F60"/>
            </a:solidFill>
          </a:ln>
        </p:spPr>
        <p:txBody>
          <a:bodyPr wrap="square" lIns="0" tIns="0" rIns="0" bIns="0" rtlCol="0"/>
          <a:lstStyle/>
          <a:p>
            <a:pPr defTabSz="914446"/>
            <a:endParaRPr kern="0">
              <a:solidFill>
                <a:sysClr val="windowText" lastClr="000000"/>
              </a:solidFill>
              <a:latin typeface="Arial"/>
              <a:cs typeface="Arial"/>
              <a:sym typeface="Arial"/>
            </a:endParaRPr>
          </a:p>
        </p:txBody>
      </p:sp>
      <p:sp>
        <p:nvSpPr>
          <p:cNvPr id="22" name="TextBox 21">
            <a:extLst>
              <a:ext uri="{FF2B5EF4-FFF2-40B4-BE49-F238E27FC236}">
                <a16:creationId xmlns:a16="http://schemas.microsoft.com/office/drawing/2014/main" id="{3EF0A8F8-CD56-1F43-BCAC-FE73C04EDDDD}"/>
              </a:ext>
            </a:extLst>
          </p:cNvPr>
          <p:cNvSpPr txBox="1"/>
          <p:nvPr/>
        </p:nvSpPr>
        <p:spPr>
          <a:xfrm>
            <a:off x="6256337" y="1544726"/>
            <a:ext cx="5565777" cy="1061829"/>
          </a:xfrm>
          <a:prstGeom prst="rect">
            <a:avLst/>
          </a:prstGeom>
          <a:noFill/>
          <a:ln>
            <a:solidFill>
              <a:schemeClr val="tx2">
                <a:lumMod val="50000"/>
              </a:schemeClr>
            </a:solidFill>
          </a:ln>
        </p:spPr>
        <p:txBody>
          <a:bodyPr wrap="square">
            <a:spAutoFit/>
          </a:bodyPr>
          <a:lstStyle/>
          <a:p>
            <a:r>
              <a:rPr lang="ru-RU" sz="2100" b="1" dirty="0">
                <a:solidFill>
                  <a:schemeClr val="tx2">
                    <a:lumMod val="75000"/>
                  </a:schemeClr>
                </a:solidFill>
                <a:latin typeface="Times New Roman" panose="02020603050405020304" pitchFamily="18" charset="0"/>
                <a:cs typeface="Times New Roman" panose="02020603050405020304" pitchFamily="18" charset="0"/>
              </a:rPr>
              <a:t>Первое и единственное Постановление Конституционного Суда РФ по редким (</a:t>
            </a:r>
            <a:r>
              <a:rPr lang="ru-RU" sz="2100" b="1" dirty="0" err="1">
                <a:solidFill>
                  <a:schemeClr val="tx2">
                    <a:lumMod val="75000"/>
                  </a:schemeClr>
                </a:solidFill>
                <a:latin typeface="Times New Roman" panose="02020603050405020304" pitchFamily="18" charset="0"/>
                <a:cs typeface="Times New Roman" panose="02020603050405020304" pitchFamily="18" charset="0"/>
              </a:rPr>
              <a:t>орфанным</a:t>
            </a:r>
            <a:r>
              <a:rPr lang="ru-RU" sz="2100" b="1" dirty="0">
                <a:solidFill>
                  <a:schemeClr val="tx2">
                    <a:lumMod val="75000"/>
                  </a:schemeClr>
                </a:solidFill>
                <a:latin typeface="Times New Roman" panose="02020603050405020304" pitchFamily="18" charset="0"/>
                <a:cs typeface="Times New Roman" panose="02020603050405020304" pitchFamily="18" charset="0"/>
              </a:rPr>
              <a:t>) пациентам </a:t>
            </a:r>
          </a:p>
        </p:txBody>
      </p:sp>
      <p:sp>
        <p:nvSpPr>
          <p:cNvPr id="5" name="object 10">
            <a:extLst>
              <a:ext uri="{FF2B5EF4-FFF2-40B4-BE49-F238E27FC236}">
                <a16:creationId xmlns:a16="http://schemas.microsoft.com/office/drawing/2014/main" id="{911DF6E4-4750-E505-69BD-DAA04A49BB99}"/>
              </a:ext>
            </a:extLst>
          </p:cNvPr>
          <p:cNvSpPr txBox="1"/>
          <p:nvPr/>
        </p:nvSpPr>
        <p:spPr>
          <a:xfrm>
            <a:off x="6175375" y="3068702"/>
            <a:ext cx="5727700" cy="3070712"/>
          </a:xfrm>
          <a:prstGeom prst="rect">
            <a:avLst/>
          </a:prstGeom>
        </p:spPr>
        <p:txBody>
          <a:bodyPr vert="horz" wrap="square" lIns="0" tIns="15875" rIns="0" bIns="0" rtlCol="0">
            <a:spAutoFit/>
          </a:bodyPr>
          <a:lstStyle/>
          <a:p>
            <a:pPr marL="12701" algn="just" defTabSz="914446">
              <a:spcBef>
                <a:spcPts val="125"/>
              </a:spcBef>
            </a:pPr>
            <a:r>
              <a:rPr sz="2150" i="1" kern="0" dirty="0">
                <a:solidFill>
                  <a:schemeClr val="accent1">
                    <a:lumMod val="50000"/>
                  </a:schemeClr>
                </a:solidFill>
                <a:latin typeface="Times New Roman"/>
                <a:cs typeface="Times New Roman"/>
                <a:sym typeface="Arial"/>
              </a:rPr>
              <a:t>Правовая</a:t>
            </a:r>
            <a:r>
              <a:rPr sz="2150" i="1" kern="0" spc="95" dirty="0">
                <a:solidFill>
                  <a:schemeClr val="accent1">
                    <a:lumMod val="50000"/>
                  </a:schemeClr>
                </a:solidFill>
                <a:latin typeface="Times New Roman"/>
                <a:cs typeface="Times New Roman"/>
                <a:sym typeface="Arial"/>
              </a:rPr>
              <a:t> </a:t>
            </a:r>
            <a:r>
              <a:rPr sz="2150" i="1" kern="0" spc="-10" dirty="0">
                <a:solidFill>
                  <a:schemeClr val="accent1">
                    <a:lumMod val="50000"/>
                  </a:schemeClr>
                </a:solidFill>
                <a:latin typeface="Times New Roman"/>
                <a:cs typeface="Times New Roman"/>
                <a:sym typeface="Arial"/>
              </a:rPr>
              <a:t>позиция:</a:t>
            </a:r>
            <a:endParaRPr sz="2150" kern="0" dirty="0">
              <a:solidFill>
                <a:schemeClr val="accent1">
                  <a:lumMod val="50000"/>
                </a:schemeClr>
              </a:solidFill>
              <a:latin typeface="Times New Roman"/>
              <a:cs typeface="Times New Roman"/>
              <a:sym typeface="Arial"/>
            </a:endParaRPr>
          </a:p>
          <a:p>
            <a:pPr marL="12701" marR="5080" algn="just" defTabSz="914446">
              <a:lnSpc>
                <a:spcPct val="99700"/>
              </a:lnSpc>
              <a:spcBef>
                <a:spcPts val="1835"/>
              </a:spcBef>
            </a:pPr>
            <a:r>
              <a:rPr kern="0" dirty="0">
                <a:solidFill>
                  <a:schemeClr val="accent1">
                    <a:lumMod val="50000"/>
                  </a:schemeClr>
                </a:solidFill>
                <a:latin typeface="Times New Roman"/>
                <a:cs typeface="Times New Roman"/>
                <a:sym typeface="Arial"/>
              </a:rPr>
              <a:t>Пациенты</a:t>
            </a:r>
            <a:r>
              <a:rPr kern="0" spc="229"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с</a:t>
            </a:r>
            <a:r>
              <a:rPr kern="0" spc="240"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орфанными</a:t>
            </a:r>
            <a:r>
              <a:rPr kern="0" spc="245"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заболеваниями</a:t>
            </a:r>
            <a:r>
              <a:rPr kern="0" spc="245"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в</a:t>
            </a:r>
            <a:r>
              <a:rPr kern="0" spc="235" dirty="0">
                <a:solidFill>
                  <a:schemeClr val="accent1">
                    <a:lumMod val="50000"/>
                  </a:schemeClr>
                </a:solidFill>
                <a:latin typeface="Times New Roman"/>
                <a:cs typeface="Times New Roman"/>
                <a:sym typeface="Arial"/>
              </a:rPr>
              <a:t>   </a:t>
            </a:r>
            <a:r>
              <a:rPr kern="0" spc="-10" dirty="0">
                <a:solidFill>
                  <a:schemeClr val="accent1">
                    <a:lumMod val="50000"/>
                  </a:schemeClr>
                </a:solidFill>
                <a:latin typeface="Times New Roman"/>
                <a:cs typeface="Times New Roman"/>
                <a:sym typeface="Arial"/>
              </a:rPr>
              <a:t>целях </a:t>
            </a:r>
            <a:r>
              <a:rPr kern="0" dirty="0">
                <a:solidFill>
                  <a:schemeClr val="accent1">
                    <a:lumMod val="50000"/>
                  </a:schemeClr>
                </a:solidFill>
                <a:latin typeface="Times New Roman"/>
                <a:cs typeface="Times New Roman"/>
                <a:sym typeface="Arial"/>
              </a:rPr>
              <a:t>предотвращения</a:t>
            </a:r>
            <a:r>
              <a:rPr kern="0" spc="310"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необратимого</a:t>
            </a:r>
            <a:r>
              <a:rPr kern="0" spc="290" dirty="0">
                <a:solidFill>
                  <a:schemeClr val="accent1">
                    <a:lumMod val="50000"/>
                  </a:schemeClr>
                </a:solidFill>
                <a:latin typeface="Times New Roman"/>
                <a:cs typeface="Times New Roman"/>
                <a:sym typeface="Arial"/>
              </a:rPr>
              <a:t> </a:t>
            </a:r>
            <a:r>
              <a:rPr kern="0" dirty="0" err="1">
                <a:solidFill>
                  <a:schemeClr val="accent1">
                    <a:lumMod val="50000"/>
                  </a:schemeClr>
                </a:solidFill>
                <a:latin typeface="Times New Roman"/>
                <a:cs typeface="Times New Roman"/>
                <a:sym typeface="Arial"/>
              </a:rPr>
              <a:t>ухудшения</a:t>
            </a:r>
            <a:r>
              <a:rPr kern="0" spc="240" dirty="0">
                <a:solidFill>
                  <a:schemeClr val="accent1">
                    <a:lumMod val="50000"/>
                  </a:schemeClr>
                </a:solidFill>
                <a:latin typeface="Times New Roman"/>
                <a:cs typeface="Times New Roman"/>
                <a:sym typeface="Arial"/>
              </a:rPr>
              <a:t> </a:t>
            </a:r>
            <a:r>
              <a:rPr kern="0" dirty="0" err="1">
                <a:solidFill>
                  <a:schemeClr val="accent1">
                    <a:lumMod val="50000"/>
                  </a:schemeClr>
                </a:solidFill>
                <a:latin typeface="Times New Roman"/>
                <a:cs typeface="Times New Roman"/>
                <a:sym typeface="Arial"/>
              </a:rPr>
              <a:t>здоровья</a:t>
            </a:r>
            <a:r>
              <a:rPr lang="ru-RU" kern="0" dirty="0">
                <a:solidFill>
                  <a:schemeClr val="accent1">
                    <a:lumMod val="50000"/>
                  </a:schemeClr>
                </a:solidFill>
                <a:latin typeface="Times New Roman"/>
                <a:cs typeface="Times New Roman"/>
                <a:sym typeface="Arial"/>
              </a:rPr>
              <a:t> </a:t>
            </a:r>
            <a:r>
              <a:rPr kern="0" dirty="0" err="1">
                <a:solidFill>
                  <a:schemeClr val="accent1">
                    <a:lumMod val="50000"/>
                  </a:schemeClr>
                </a:solidFill>
                <a:latin typeface="Times New Roman"/>
                <a:cs typeface="Times New Roman"/>
                <a:sym typeface="Arial"/>
              </a:rPr>
              <a:t>нуждаются</a:t>
            </a:r>
            <a:r>
              <a:rPr kern="0" spc="270" dirty="0">
                <a:solidFill>
                  <a:schemeClr val="accent1">
                    <a:lumMod val="50000"/>
                  </a:schemeClr>
                </a:solidFill>
                <a:latin typeface="Times New Roman"/>
                <a:cs typeface="Times New Roman"/>
                <a:sym typeface="Arial"/>
              </a:rPr>
              <a:t> </a:t>
            </a:r>
            <a:r>
              <a:rPr b="1" kern="0" dirty="0">
                <a:solidFill>
                  <a:schemeClr val="accent1">
                    <a:lumMod val="50000"/>
                  </a:schemeClr>
                </a:solidFill>
                <a:latin typeface="Times New Roman"/>
                <a:cs typeface="Times New Roman"/>
                <a:sym typeface="Arial"/>
              </a:rPr>
              <a:t>в</a:t>
            </a:r>
            <a:r>
              <a:rPr b="1" kern="0" spc="265" dirty="0">
                <a:solidFill>
                  <a:schemeClr val="accent1">
                    <a:lumMod val="50000"/>
                  </a:schemeClr>
                </a:solidFill>
                <a:latin typeface="Times New Roman"/>
                <a:cs typeface="Times New Roman"/>
                <a:sym typeface="Arial"/>
              </a:rPr>
              <a:t> </a:t>
            </a:r>
            <a:r>
              <a:rPr b="1" kern="0" dirty="0">
                <a:solidFill>
                  <a:schemeClr val="accent1">
                    <a:lumMod val="50000"/>
                  </a:schemeClr>
                </a:solidFill>
                <a:latin typeface="Times New Roman"/>
                <a:cs typeface="Times New Roman"/>
                <a:sym typeface="Arial"/>
              </a:rPr>
              <a:t>особом</a:t>
            </a:r>
            <a:r>
              <a:rPr b="1" kern="0" spc="270" dirty="0">
                <a:solidFill>
                  <a:schemeClr val="accent1">
                    <a:lumMod val="50000"/>
                  </a:schemeClr>
                </a:solidFill>
                <a:latin typeface="Times New Roman"/>
                <a:cs typeface="Times New Roman"/>
                <a:sym typeface="Arial"/>
              </a:rPr>
              <a:t> </a:t>
            </a:r>
            <a:r>
              <a:rPr b="1" kern="0" spc="-10" dirty="0">
                <a:solidFill>
                  <a:schemeClr val="accent1">
                    <a:lumMod val="50000"/>
                  </a:schemeClr>
                </a:solidFill>
                <a:latin typeface="Times New Roman"/>
                <a:cs typeface="Times New Roman"/>
                <a:sym typeface="Arial"/>
              </a:rPr>
              <a:t>организационно-правовом </a:t>
            </a:r>
            <a:r>
              <a:rPr b="1" kern="0" dirty="0">
                <a:solidFill>
                  <a:schemeClr val="accent1">
                    <a:lumMod val="50000"/>
                  </a:schemeClr>
                </a:solidFill>
                <a:latin typeface="Times New Roman"/>
                <a:cs typeface="Times New Roman"/>
                <a:sym typeface="Arial"/>
              </a:rPr>
              <a:t>механизме,</a:t>
            </a:r>
            <a:r>
              <a:rPr kern="0" spc="30"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который</a:t>
            </a:r>
            <a:r>
              <a:rPr kern="0" spc="90"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своей</a:t>
            </a:r>
            <a:r>
              <a:rPr kern="0" spc="35" dirty="0">
                <a:solidFill>
                  <a:schemeClr val="accent1">
                    <a:lumMod val="50000"/>
                  </a:schemeClr>
                </a:solidFill>
                <a:latin typeface="Times New Roman"/>
                <a:cs typeface="Times New Roman"/>
                <a:sym typeface="Arial"/>
              </a:rPr>
              <a:t> </a:t>
            </a:r>
            <a:r>
              <a:rPr kern="0" dirty="0">
                <a:solidFill>
                  <a:schemeClr val="accent1">
                    <a:lumMod val="50000"/>
                  </a:schemeClr>
                </a:solidFill>
                <a:latin typeface="Times New Roman"/>
                <a:cs typeface="Times New Roman"/>
                <a:sym typeface="Arial"/>
              </a:rPr>
              <a:t>непосредственной</a:t>
            </a:r>
            <a:r>
              <a:rPr kern="0" spc="30" dirty="0">
                <a:solidFill>
                  <a:schemeClr val="accent1">
                    <a:lumMod val="50000"/>
                  </a:schemeClr>
                </a:solidFill>
                <a:latin typeface="Times New Roman"/>
                <a:cs typeface="Times New Roman"/>
                <a:sym typeface="Arial"/>
              </a:rPr>
              <a:t> </a:t>
            </a:r>
            <a:r>
              <a:rPr kern="0" dirty="0" err="1">
                <a:solidFill>
                  <a:schemeClr val="accent1">
                    <a:lumMod val="50000"/>
                  </a:schemeClr>
                </a:solidFill>
                <a:latin typeface="Times New Roman"/>
                <a:cs typeface="Times New Roman"/>
                <a:sym typeface="Arial"/>
              </a:rPr>
              <a:t>целью</a:t>
            </a:r>
            <a:r>
              <a:rPr kern="0" spc="30" dirty="0">
                <a:solidFill>
                  <a:schemeClr val="accent1">
                    <a:lumMod val="50000"/>
                  </a:schemeClr>
                </a:solidFill>
                <a:latin typeface="Times New Roman"/>
                <a:cs typeface="Times New Roman"/>
                <a:sym typeface="Arial"/>
              </a:rPr>
              <a:t> </a:t>
            </a:r>
            <a:r>
              <a:rPr kern="0" spc="-20" dirty="0" err="1">
                <a:solidFill>
                  <a:schemeClr val="accent1">
                    <a:lumMod val="50000"/>
                  </a:schemeClr>
                </a:solidFill>
                <a:latin typeface="Times New Roman"/>
                <a:cs typeface="Times New Roman"/>
                <a:sym typeface="Arial"/>
              </a:rPr>
              <a:t>име</a:t>
            </a:r>
            <a:r>
              <a:rPr lang="ru-RU" kern="0" spc="-20" dirty="0">
                <a:solidFill>
                  <a:schemeClr val="accent1">
                    <a:lumMod val="50000"/>
                  </a:schemeClr>
                </a:solidFill>
                <a:latin typeface="Times New Roman"/>
                <a:cs typeface="Times New Roman"/>
                <a:sym typeface="Arial"/>
              </a:rPr>
              <a:t>л бы наиболее оперативное предоставление лекарственных средств, что с учетом характера заболевания является </a:t>
            </a:r>
            <a:r>
              <a:rPr lang="ru-RU" b="1" u="sng" kern="0" spc="-20" dirty="0">
                <a:solidFill>
                  <a:schemeClr val="accent1">
                    <a:lumMod val="50000"/>
                  </a:schemeClr>
                </a:solidFill>
                <a:latin typeface="Times New Roman"/>
                <a:cs typeface="Times New Roman"/>
                <a:sym typeface="Arial"/>
              </a:rPr>
              <a:t>единственным действенным способом защиты их нарушенного права на лекарственное обеспечение.</a:t>
            </a:r>
            <a:endParaRPr b="1" u="sng" kern="0" dirty="0">
              <a:solidFill>
                <a:schemeClr val="accent1">
                  <a:lumMod val="50000"/>
                </a:schemeClr>
              </a:solidFill>
              <a:latin typeface="Times New Roman"/>
              <a:cs typeface="Times New Roman"/>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2BD9-C4AA-E1F9-FA78-0A6D7D0E7C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9745C98-4A60-AB01-4283-A52EC79540F3}"/>
              </a:ext>
            </a:extLst>
          </p:cNvPr>
          <p:cNvGrpSpPr/>
          <p:nvPr/>
        </p:nvGrpSpPr>
        <p:grpSpPr>
          <a:xfrm>
            <a:off x="839457" y="1284516"/>
            <a:ext cx="10513087" cy="4947379"/>
            <a:chOff x="-64557" y="-838924"/>
            <a:chExt cx="15722524" cy="8983079"/>
          </a:xfrm>
        </p:grpSpPr>
        <p:sp>
          <p:nvSpPr>
            <p:cNvPr id="4" name="TextBox 3">
              <a:extLst>
                <a:ext uri="{FF2B5EF4-FFF2-40B4-BE49-F238E27FC236}">
                  <a16:creationId xmlns:a16="http://schemas.microsoft.com/office/drawing/2014/main" id="{5FF3FA34-4116-69F9-E145-CCE6B15193C8}"/>
                </a:ext>
              </a:extLst>
            </p:cNvPr>
            <p:cNvSpPr txBox="1"/>
            <p:nvPr/>
          </p:nvSpPr>
          <p:spPr>
            <a:xfrm>
              <a:off x="-64557" y="-838924"/>
              <a:ext cx="14789595" cy="6035446"/>
            </a:xfrm>
            <a:prstGeom prst="rect">
              <a:avLst/>
            </a:prstGeom>
          </p:spPr>
          <p:txBody>
            <a:bodyPr lIns="0" tIns="0" rIns="0" bIns="0" rtlCol="0" anchor="t">
              <a:spAutoFit/>
            </a:bodyPr>
            <a:lstStyle/>
            <a:p>
              <a:pPr algn="ctr"/>
              <a:endParaRPr lang="ru-RU" sz="1600"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sz="1600"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6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В случае невозможности исполнения </a:t>
              </a: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субъектом Российской Федерации указанных полномочий при подтверждении данного факта в порядке и на основании </a:t>
              </a:r>
              <a:r>
                <a:rPr lang="ru-RU" sz="16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критериев, которые устанавливаются Правительством Российско</a:t>
              </a: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й Федерации, в качестве дополнительного механизма обеспечения граждан зарегистрированными в установленном порядке на территории Российской Федерации лекарственными препаратами для лечения заболеваний, включенных в перечень </a:t>
              </a:r>
              <a:r>
                <a:rPr lang="ru-RU" sz="1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жизнеугрожающих</a:t>
              </a: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и хронических прогрессирующих редких (</a:t>
              </a:r>
              <a:r>
                <a:rPr lang="ru-RU" sz="1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орфанных</a:t>
              </a: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заболеваний, приводящих к сокращению продолжительности жизни граждан или их инвалидности, бюджету субъекта Российской Федерации предоставляются </a:t>
              </a:r>
              <a:r>
                <a:rPr lang="ru-RU" sz="16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межбюджетные трансферты из федерального бюджета</a:t>
              </a: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1600"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софинансирование</a:t>
              </a: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расходных обязательств субъекта Российской Федерации по обеспечению граждан указанными лекарственными препаратами. Размер таких межбюджетных трансфертов и порядок их предоставления </a:t>
              </a:r>
              <a:r>
                <a:rPr lang="ru-RU" sz="16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устанавливаются Правительством Российской Федерации</a:t>
              </a:r>
              <a:r>
                <a:rPr lang="ru-RU" sz="16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2400" b="1"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CA2081A-5DFE-1A87-5AA5-A171D4BA65E0}"/>
                </a:ext>
              </a:extLst>
            </p:cNvPr>
            <p:cNvSpPr txBox="1"/>
            <p:nvPr/>
          </p:nvSpPr>
          <p:spPr>
            <a:xfrm>
              <a:off x="8659534" y="7138247"/>
              <a:ext cx="6998433" cy="1005908"/>
            </a:xfrm>
            <a:prstGeom prst="rect">
              <a:avLst/>
            </a:prstGeom>
          </p:spPr>
          <p:txBody>
            <a:bodyPr wrap="square" lIns="0" tIns="0" rIns="0" bIns="0" rtlCol="0" anchor="t">
              <a:spAutoFit/>
            </a:bodyPr>
            <a:lstStyle/>
            <a:p>
              <a:r>
                <a:rPr lang="ru-RU" sz="1200" b="1" dirty="0">
                  <a:solidFill>
                    <a:srgbClr val="002060"/>
                  </a:solidFill>
                  <a:latin typeface="Times New Roman" panose="02020603050405020304" pitchFamily="18" charset="0"/>
                  <a:ea typeface="Times New Roman" panose="02020603050405020304" pitchFamily="18" charset="0"/>
                </a:rPr>
                <a:t>Федеральный закон от 23.07.2025 №</a:t>
              </a:r>
              <a:r>
                <a:rPr lang="en" sz="1200" b="1" dirty="0">
                  <a:solidFill>
                    <a:srgbClr val="002060"/>
                  </a:solidFill>
                  <a:latin typeface="Times New Roman" panose="02020603050405020304" pitchFamily="18" charset="0"/>
                  <a:ea typeface="Times New Roman" panose="02020603050405020304" pitchFamily="18" charset="0"/>
                </a:rPr>
                <a:t> 252-</a:t>
              </a:r>
              <a:r>
                <a:rPr lang="ru-RU" sz="1200" b="1" dirty="0">
                  <a:solidFill>
                    <a:srgbClr val="002060"/>
                  </a:solidFill>
                  <a:latin typeface="Times New Roman" panose="02020603050405020304" pitchFamily="18" charset="0"/>
                  <a:ea typeface="Times New Roman" panose="02020603050405020304" pitchFamily="18" charset="0"/>
                </a:rPr>
                <a:t>ФЗ "О внесении изменений в статью 83 Федерального закона "Об основах охраны здоровья граждан в Российской Федерации"</a:t>
              </a:r>
            </a:p>
          </p:txBody>
        </p:sp>
      </p:grpSp>
      <p:sp>
        <p:nvSpPr>
          <p:cNvPr id="7" name="TextBox 6">
            <a:extLst>
              <a:ext uri="{FF2B5EF4-FFF2-40B4-BE49-F238E27FC236}">
                <a16:creationId xmlns:a16="http://schemas.microsoft.com/office/drawing/2014/main" id="{1EFE11AE-798A-4646-BDCB-23370AE2FFD2}"/>
              </a:ext>
            </a:extLst>
          </p:cNvPr>
          <p:cNvSpPr txBox="1"/>
          <p:nvPr/>
        </p:nvSpPr>
        <p:spPr>
          <a:xfrm>
            <a:off x="6832601" y="149655"/>
            <a:ext cx="4896756" cy="646331"/>
          </a:xfrm>
          <a:prstGeom prst="rect">
            <a:avLst/>
          </a:prstGeom>
          <a:noFill/>
        </p:spPr>
        <p:txBody>
          <a:bodyPr wrap="square">
            <a:spAutoFit/>
          </a:bodyPr>
          <a:lstStyle/>
          <a:p>
            <a:pPr algn="r"/>
            <a:r>
              <a:rPr lang="ru-RU" b="1" dirty="0">
                <a:solidFill>
                  <a:srgbClr val="002060"/>
                </a:solidFill>
                <a:latin typeface="Times New Roman" panose="02020603050405020304" pitchFamily="18" charset="0"/>
                <a:cs typeface="Times New Roman" panose="02020603050405020304" pitchFamily="18" charset="0"/>
              </a:rPr>
              <a:t>Изменения в федеральном регулировании на основе решения Конституционного Суда РФ</a:t>
            </a:r>
          </a:p>
        </p:txBody>
      </p:sp>
    </p:spTree>
    <p:extLst>
      <p:ext uri="{BB962C8B-B14F-4D97-AF65-F5344CB8AC3E}">
        <p14:creationId xmlns:p14="http://schemas.microsoft.com/office/powerpoint/2010/main" val="21141097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Google Shape;102;p25" descr="Google Shape;102;p25"/>
          <p:cNvPicPr>
            <a:picLocks noChangeAspect="1"/>
          </p:cNvPicPr>
          <p:nvPr/>
        </p:nvPicPr>
        <p:blipFill>
          <a:blip r:embed="rId2"/>
          <a:stretch>
            <a:fillRect/>
          </a:stretch>
        </p:blipFill>
        <p:spPr>
          <a:prstGeom prst="rect">
            <a:avLst/>
          </a:prstGeom>
          <a:ln w="12700">
            <a:miter lim="400000"/>
          </a:ln>
        </p:spPr>
      </p:pic>
      <p:sp>
        <p:nvSpPr>
          <p:cNvPr id="3" name="TextBox 2">
            <a:extLst>
              <a:ext uri="{FF2B5EF4-FFF2-40B4-BE49-F238E27FC236}">
                <a16:creationId xmlns:a16="http://schemas.microsoft.com/office/drawing/2014/main" id="{4EC08F48-4E12-DFCD-CFC5-E24914E6B35A}"/>
              </a:ext>
            </a:extLst>
          </p:cNvPr>
          <p:cNvSpPr txBox="1"/>
          <p:nvPr/>
        </p:nvSpPr>
        <p:spPr>
          <a:xfrm>
            <a:off x="1232320" y="1327901"/>
            <a:ext cx="3084723" cy="369332"/>
          </a:xfrm>
          <a:prstGeom prst="rect">
            <a:avLst/>
          </a:prstGeom>
          <a:noFill/>
        </p:spPr>
        <p:txBody>
          <a:bodyPr wrap="square" rtlCol="0">
            <a:spAutoFit/>
          </a:bodyPr>
          <a:lstStyle/>
          <a:p>
            <a:r>
              <a:rPr lang="ru-RU" b="1" dirty="0">
                <a:solidFill>
                  <a:srgbClr val="002060"/>
                </a:solidFill>
                <a:latin typeface="Times New Roman" panose="02020603050405020304" pitchFamily="18" charset="0"/>
                <a:cs typeface="Times New Roman" panose="02020603050405020304" pitchFamily="18" charset="0"/>
              </a:rPr>
              <a:t>Федеральный закон № 252</a:t>
            </a:r>
          </a:p>
        </p:txBody>
      </p:sp>
      <p:grpSp>
        <p:nvGrpSpPr>
          <p:cNvPr id="4" name="Группа 3">
            <a:extLst>
              <a:ext uri="{FF2B5EF4-FFF2-40B4-BE49-F238E27FC236}">
                <a16:creationId xmlns:a16="http://schemas.microsoft.com/office/drawing/2014/main" id="{901232E4-E37A-C545-4F0B-4D47EDFE3001}"/>
              </a:ext>
            </a:extLst>
          </p:cNvPr>
          <p:cNvGrpSpPr/>
          <p:nvPr/>
        </p:nvGrpSpPr>
        <p:grpSpPr>
          <a:xfrm>
            <a:off x="865586" y="2703823"/>
            <a:ext cx="3607740" cy="1097973"/>
            <a:chOff x="298382" y="1010181"/>
            <a:chExt cx="3607740" cy="1097973"/>
          </a:xfrm>
        </p:grpSpPr>
        <p:sp>
          <p:nvSpPr>
            <p:cNvPr id="5" name="Скругленный прямоугольник 4">
              <a:extLst>
                <a:ext uri="{FF2B5EF4-FFF2-40B4-BE49-F238E27FC236}">
                  <a16:creationId xmlns:a16="http://schemas.microsoft.com/office/drawing/2014/main" id="{2631C224-3D65-2D98-78DE-8692CD412B9E}"/>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id="{35880C4C-B772-E332-B668-88FC90FE482B}"/>
                </a:ext>
              </a:extLst>
            </p:cNvPr>
            <p:cNvSpPr txBox="1"/>
            <p:nvPr/>
          </p:nvSpPr>
          <p:spPr>
            <a:xfrm>
              <a:off x="330797" y="1092009"/>
              <a:ext cx="3566382" cy="954107"/>
            </a:xfrm>
            <a:prstGeom prst="rect">
              <a:avLst/>
            </a:prstGeom>
            <a:noFill/>
          </p:spPr>
          <p:txBody>
            <a:bodyPr wrap="square">
              <a:spAutoFit/>
            </a:bodyPr>
            <a:lstStyle/>
            <a:p>
              <a:pPr>
                <a:buSzPct val="100000"/>
              </a:pPr>
              <a:r>
                <a:rPr lang="ru-RU" sz="1400" dirty="0">
                  <a:solidFill>
                    <a:srgbClr val="002060"/>
                  </a:solidFill>
                  <a:latin typeface="Times New Roman" panose="02020603050405020304" pitchFamily="18" charset="0"/>
                  <a:ea typeface="Open Sans" pitchFamily="2" charset="0"/>
                  <a:cs typeface="Times New Roman" panose="02020603050405020304" pitchFamily="18" charset="0"/>
                </a:rPr>
                <a:t>Отсутствие принципов предоставления резервного и экстраординарного механизма, которые очерчивают пределы усмотрения Правительства</a:t>
              </a:r>
            </a:p>
          </p:txBody>
        </p:sp>
        <p:sp>
          <p:nvSpPr>
            <p:cNvPr id="7" name="Скругленный прямоугольник 6">
              <a:extLst>
                <a:ext uri="{FF2B5EF4-FFF2-40B4-BE49-F238E27FC236}">
                  <a16:creationId xmlns:a16="http://schemas.microsoft.com/office/drawing/2014/main" id="{F981944B-572F-C598-C265-62E889026836}"/>
                </a:ext>
              </a:extLst>
            </p:cNvPr>
            <p:cNvSpPr/>
            <p:nvPr/>
          </p:nvSpPr>
          <p:spPr>
            <a:xfrm>
              <a:off x="3788555"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highlight>
                  <a:srgbClr val="009C63"/>
                </a:highlight>
              </a:endParaRPr>
            </a:p>
          </p:txBody>
        </p:sp>
      </p:grpSp>
      <p:grpSp>
        <p:nvGrpSpPr>
          <p:cNvPr id="10" name="Группа 9">
            <a:extLst>
              <a:ext uri="{FF2B5EF4-FFF2-40B4-BE49-F238E27FC236}">
                <a16:creationId xmlns:a16="http://schemas.microsoft.com/office/drawing/2014/main" id="{E812EF49-40A4-56D5-CA44-B3818D11D9AC}"/>
              </a:ext>
            </a:extLst>
          </p:cNvPr>
          <p:cNvGrpSpPr/>
          <p:nvPr/>
        </p:nvGrpSpPr>
        <p:grpSpPr>
          <a:xfrm>
            <a:off x="950132" y="4573102"/>
            <a:ext cx="3607740" cy="1097973"/>
            <a:chOff x="298382" y="1010181"/>
            <a:chExt cx="3607740" cy="1097973"/>
          </a:xfrm>
        </p:grpSpPr>
        <p:sp>
          <p:nvSpPr>
            <p:cNvPr id="11" name="Скругленный прямоугольник 10">
              <a:extLst>
                <a:ext uri="{FF2B5EF4-FFF2-40B4-BE49-F238E27FC236}">
                  <a16:creationId xmlns:a16="http://schemas.microsoft.com/office/drawing/2014/main" id="{F5A334BB-E301-33EA-F8E1-E6F73B085454}"/>
                </a:ext>
              </a:extLst>
            </p:cNvPr>
            <p:cNvSpPr/>
            <p:nvPr/>
          </p:nvSpPr>
          <p:spPr>
            <a:xfrm>
              <a:off x="298382" y="1010652"/>
              <a:ext cx="3589853" cy="1096795"/>
            </a:xfrm>
            <a:prstGeom prst="roundRect">
              <a:avLst>
                <a:gd name="adj" fmla="val 2976"/>
              </a:avLst>
            </a:prstGeom>
            <a:solidFill>
              <a:schemeClr val="bg1"/>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TextBox 12">
              <a:extLst>
                <a:ext uri="{FF2B5EF4-FFF2-40B4-BE49-F238E27FC236}">
                  <a16:creationId xmlns:a16="http://schemas.microsoft.com/office/drawing/2014/main" id="{9D4A19D1-7A1C-F1B5-5C2C-08F2E7E1C6FB}"/>
                </a:ext>
              </a:extLst>
            </p:cNvPr>
            <p:cNvSpPr txBox="1"/>
            <p:nvPr/>
          </p:nvSpPr>
          <p:spPr>
            <a:xfrm>
              <a:off x="330797" y="1092009"/>
              <a:ext cx="3437407" cy="954107"/>
            </a:xfrm>
            <a:prstGeom prst="rect">
              <a:avLst/>
            </a:prstGeom>
            <a:noFill/>
          </p:spPr>
          <p:txBody>
            <a:bodyPr wrap="square">
              <a:spAutoFit/>
            </a:bodyPr>
            <a:lstStyle/>
            <a:p>
              <a:pPr>
                <a:buSzPct val="100000"/>
              </a:pPr>
              <a:r>
                <a:rPr lang="ru-RU" sz="1400" dirty="0">
                  <a:solidFill>
                    <a:srgbClr val="002060"/>
                  </a:solidFill>
                  <a:latin typeface="Times New Roman" panose="02020603050405020304" pitchFamily="18" charset="0"/>
                  <a:ea typeface="Roboto Condensed Light" panose="02000000000000000000" pitchFamily="2" charset="0"/>
                  <a:cs typeface="Times New Roman" panose="02020603050405020304" pitchFamily="18" charset="0"/>
                </a:rPr>
                <a:t>Сужение оснований для предоставления межбюджетных трансфертов – исключение организационных вопросов, фокус на финансовых</a:t>
              </a:r>
            </a:p>
          </p:txBody>
        </p:sp>
        <p:sp>
          <p:nvSpPr>
            <p:cNvPr id="14" name="Скругленный прямоугольник 13">
              <a:extLst>
                <a:ext uri="{FF2B5EF4-FFF2-40B4-BE49-F238E27FC236}">
                  <a16:creationId xmlns:a16="http://schemas.microsoft.com/office/drawing/2014/main" id="{57944594-A9C6-4E96-400E-51076C29C37A}"/>
                </a:ext>
              </a:extLst>
            </p:cNvPr>
            <p:cNvSpPr/>
            <p:nvPr/>
          </p:nvSpPr>
          <p:spPr>
            <a:xfrm>
              <a:off x="3788555" y="1010181"/>
              <a:ext cx="117567" cy="1097973"/>
            </a:xfrm>
            <a:prstGeom prst="roundRect">
              <a:avLst>
                <a:gd name="adj" fmla="val 23939"/>
              </a:avLst>
            </a:prstGeom>
            <a:solidFill>
              <a:srgbClr val="0054A7"/>
            </a:solidFill>
            <a:ln>
              <a:noFill/>
            </a:ln>
            <a:effectLst>
              <a:outerShdw blurRad="317500" dist="508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0" name="Стрелка вправо 19">
            <a:extLst>
              <a:ext uri="{FF2B5EF4-FFF2-40B4-BE49-F238E27FC236}">
                <a16:creationId xmlns:a16="http://schemas.microsoft.com/office/drawing/2014/main" id="{0A57F374-F4DE-4C13-42A6-9A21631AEB85}"/>
              </a:ext>
            </a:extLst>
          </p:cNvPr>
          <p:cNvSpPr/>
          <p:nvPr/>
        </p:nvSpPr>
        <p:spPr>
          <a:xfrm>
            <a:off x="5326377" y="4976212"/>
            <a:ext cx="669916" cy="311542"/>
          </a:xfrm>
          <a:prstGeom prst="rightArrow">
            <a:avLst/>
          </a:prstGeom>
          <a:ln w="19050">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3" name="TextBox 22">
            <a:extLst>
              <a:ext uri="{FF2B5EF4-FFF2-40B4-BE49-F238E27FC236}">
                <a16:creationId xmlns:a16="http://schemas.microsoft.com/office/drawing/2014/main" id="{4CFD52F0-2A42-474F-CE07-E2E83377341E}"/>
              </a:ext>
            </a:extLst>
          </p:cNvPr>
          <p:cNvSpPr txBox="1"/>
          <p:nvPr/>
        </p:nvSpPr>
        <p:spPr>
          <a:xfrm>
            <a:off x="6670152" y="4456472"/>
            <a:ext cx="4571716" cy="1077218"/>
          </a:xfrm>
          <a:prstGeom prst="rect">
            <a:avLst/>
          </a:prstGeom>
          <a:noFill/>
        </p:spPr>
        <p:txBody>
          <a:bodyPr wrap="square" rtlCol="0">
            <a:spAutoFit/>
          </a:bodyPr>
          <a:lstStyle/>
          <a:p>
            <a:r>
              <a:rPr lang="ru-RU" sz="1600" dirty="0">
                <a:solidFill>
                  <a:srgbClr val="002060"/>
                </a:solidFill>
                <a:latin typeface="Times New Roman" panose="02020603050405020304" pitchFamily="18" charset="0"/>
                <a:cs typeface="Times New Roman" panose="02020603050405020304" pitchFamily="18" charset="0"/>
              </a:rPr>
              <a:t>Включение организационного основания для предоставления межбюджетных трансфертов </a:t>
            </a:r>
            <a:r>
              <a:rPr lang="ru-RU" sz="1600" i="1" dirty="0">
                <a:solidFill>
                  <a:srgbClr val="002060"/>
                </a:solidFill>
                <a:latin typeface="Times New Roman" panose="02020603050405020304" pitchFamily="18" charset="0"/>
                <a:cs typeface="Times New Roman" panose="02020603050405020304" pitchFamily="18" charset="0"/>
              </a:rPr>
              <a:t>(«невозможность исполнения» </a:t>
            </a:r>
            <a:r>
              <a:rPr lang="en-US" sz="1600" i="1" dirty="0">
                <a:solidFill>
                  <a:srgbClr val="002060"/>
                </a:solidFill>
                <a:latin typeface="Times New Roman" panose="02020603050405020304" pitchFamily="18" charset="0"/>
                <a:cs typeface="Times New Roman" panose="02020603050405020304" pitchFamily="18" charset="0"/>
              </a:rPr>
              <a:t>vs </a:t>
            </a:r>
            <a:r>
              <a:rPr lang="ru-RU" sz="1600" i="1" dirty="0">
                <a:solidFill>
                  <a:srgbClr val="002060"/>
                </a:solidFill>
                <a:latin typeface="Times New Roman" panose="02020603050405020304" pitchFamily="18" charset="0"/>
                <a:cs typeface="Times New Roman" panose="02020603050405020304" pitchFamily="18" charset="0"/>
              </a:rPr>
              <a:t>«невозможность надлежащего исполнения»)</a:t>
            </a:r>
          </a:p>
        </p:txBody>
      </p:sp>
      <p:sp>
        <p:nvSpPr>
          <p:cNvPr id="24" name="TextBox 23">
            <a:extLst>
              <a:ext uri="{FF2B5EF4-FFF2-40B4-BE49-F238E27FC236}">
                <a16:creationId xmlns:a16="http://schemas.microsoft.com/office/drawing/2014/main" id="{1B9F8E41-D236-8399-A991-3CA93BBC1B24}"/>
              </a:ext>
            </a:extLst>
          </p:cNvPr>
          <p:cNvSpPr txBox="1"/>
          <p:nvPr/>
        </p:nvSpPr>
        <p:spPr>
          <a:xfrm>
            <a:off x="6670152" y="2558311"/>
            <a:ext cx="4571716" cy="1077218"/>
          </a:xfrm>
          <a:prstGeom prst="rect">
            <a:avLst/>
          </a:prstGeom>
          <a:noFill/>
        </p:spPr>
        <p:txBody>
          <a:bodyPr wrap="square" rtlCol="0">
            <a:spAutoFit/>
          </a:bodyPr>
          <a:lstStyle/>
          <a:p>
            <a:r>
              <a:rPr lang="ru-RU" sz="1600" dirty="0">
                <a:solidFill>
                  <a:srgbClr val="002060"/>
                </a:solidFill>
                <a:latin typeface="Times New Roman" panose="02020603050405020304" pitchFamily="18" charset="0"/>
                <a:cs typeface="Times New Roman" panose="02020603050405020304" pitchFamily="18" charset="0"/>
              </a:rPr>
              <a:t>Включение принципов в положение о предоставлении межбюджетных трансфертов / их учет при формировании критериев и утверждении порядка</a:t>
            </a:r>
          </a:p>
        </p:txBody>
      </p:sp>
      <p:sp>
        <p:nvSpPr>
          <p:cNvPr id="26" name="TextBox 25">
            <a:extLst>
              <a:ext uri="{FF2B5EF4-FFF2-40B4-BE49-F238E27FC236}">
                <a16:creationId xmlns:a16="http://schemas.microsoft.com/office/drawing/2014/main" id="{0BBA855F-AB23-AC42-9B69-FE2B129CE7D6}"/>
              </a:ext>
            </a:extLst>
          </p:cNvPr>
          <p:cNvSpPr txBox="1"/>
          <p:nvPr/>
        </p:nvSpPr>
        <p:spPr>
          <a:xfrm>
            <a:off x="7226301" y="230860"/>
            <a:ext cx="4115002" cy="646331"/>
          </a:xfrm>
          <a:prstGeom prst="rect">
            <a:avLst/>
          </a:prstGeom>
          <a:noFill/>
        </p:spPr>
        <p:txBody>
          <a:bodyPr wrap="square">
            <a:spAutoFit/>
          </a:bodyPr>
          <a:lstStyle/>
          <a:p>
            <a:pPr algn="r"/>
            <a:r>
              <a:rPr lang="ru-RU" b="1" dirty="0">
                <a:solidFill>
                  <a:srgbClr val="002060"/>
                </a:solidFill>
                <a:latin typeface="Times New Roman" panose="02020603050405020304" pitchFamily="18" charset="0"/>
                <a:cs typeface="Times New Roman" panose="02020603050405020304" pitchFamily="18" charset="0"/>
              </a:rPr>
              <a:t>Предоставление межбюджетных трансфертов (резервный механизм)</a:t>
            </a:r>
          </a:p>
        </p:txBody>
      </p:sp>
      <p:sp>
        <p:nvSpPr>
          <p:cNvPr id="9" name="Стрелка вправо 8">
            <a:extLst>
              <a:ext uri="{FF2B5EF4-FFF2-40B4-BE49-F238E27FC236}">
                <a16:creationId xmlns:a16="http://schemas.microsoft.com/office/drawing/2014/main" id="{ECF75C4A-ED73-0242-2414-173A799AB61F}"/>
              </a:ext>
            </a:extLst>
          </p:cNvPr>
          <p:cNvSpPr/>
          <p:nvPr/>
        </p:nvSpPr>
        <p:spPr>
          <a:xfrm>
            <a:off x="5326377" y="3096920"/>
            <a:ext cx="669916" cy="311542"/>
          </a:xfrm>
          <a:prstGeom prst="rightArrow">
            <a:avLst/>
          </a:prstGeom>
          <a:ln w="19050">
            <a:solidFill>
              <a:srgbClr val="001F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70316814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337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6389</TotalTime>
  <Words>2220</Words>
  <Application>Microsoft Macintosh PowerPoint</Application>
  <PresentationFormat>Широкоэкранный</PresentationFormat>
  <Paragraphs>250</Paragraphs>
  <Slides>22</Slides>
  <Notes>1</Notes>
  <HiddenSlides>0</HiddenSlides>
  <MMClips>0</MMClips>
  <ScaleCrop>false</ScaleCrop>
  <HeadingPairs>
    <vt:vector size="8" baseType="variant">
      <vt:variant>
        <vt:lpstr>Использованные шрифты</vt:lpstr>
      </vt:variant>
      <vt:variant>
        <vt:i4>9</vt:i4>
      </vt:variant>
      <vt:variant>
        <vt:lpstr>Тема</vt:lpstr>
      </vt:variant>
      <vt:variant>
        <vt:i4>6</vt:i4>
      </vt:variant>
      <vt:variant>
        <vt:lpstr>Внедренные серверы OLE</vt:lpstr>
      </vt:variant>
      <vt:variant>
        <vt:i4>1</vt:i4>
      </vt:variant>
      <vt:variant>
        <vt:lpstr>Заголовки слайдов</vt:lpstr>
      </vt:variant>
      <vt:variant>
        <vt:i4>22</vt:i4>
      </vt:variant>
    </vt:vector>
  </HeadingPairs>
  <TitlesOfParts>
    <vt:vector size="38" baseType="lpstr">
      <vt:lpstr>Arial</vt:lpstr>
      <vt:lpstr>Calibri</vt:lpstr>
      <vt:lpstr>Calibri Light</vt:lpstr>
      <vt:lpstr>Gotham Pro</vt:lpstr>
      <vt:lpstr>Gotham Pro Medium</vt:lpstr>
      <vt:lpstr>Montserrat</vt:lpstr>
      <vt:lpstr>times new roman</vt:lpstr>
      <vt:lpstr>times new roman</vt:lpstr>
      <vt:lpstr>Wingdings</vt:lpstr>
      <vt:lpstr>Тема Office</vt:lpstr>
      <vt:lpstr>Office Theme</vt:lpstr>
      <vt:lpstr>1_Office Theme</vt:lpstr>
      <vt:lpstr>2_Office Theme</vt:lpstr>
      <vt:lpstr>3_Office Theme</vt:lpstr>
      <vt:lpstr>2_Тема Office</vt:lpstr>
      <vt:lpstr>think-cell Slide</vt:lpstr>
      <vt:lpstr>Резервный механизм лекобеспечения «редких» пациентов как новый инструмент устойчивости и непрерывности региональной поддержки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Мария Посадкова</dc:creator>
  <cp:lastModifiedBy>Мария Посадкова</cp:lastModifiedBy>
  <cp:revision>26</cp:revision>
  <dcterms:created xsi:type="dcterms:W3CDTF">2025-09-12T11:20:05Z</dcterms:created>
  <dcterms:modified xsi:type="dcterms:W3CDTF">2025-11-18T20:55:09Z</dcterms:modified>
</cp:coreProperties>
</file>