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60" r:id="rId2"/>
  </p:sldMasterIdLst>
  <p:notesMasterIdLst>
    <p:notesMasterId r:id="rId43"/>
  </p:notesMasterIdLst>
  <p:sldIdLst>
    <p:sldId id="320" r:id="rId3"/>
    <p:sldId id="330" r:id="rId4"/>
    <p:sldId id="331" r:id="rId5"/>
    <p:sldId id="328" r:id="rId6"/>
    <p:sldId id="317" r:id="rId7"/>
    <p:sldId id="311" r:id="rId8"/>
    <p:sldId id="322" r:id="rId9"/>
    <p:sldId id="327" r:id="rId10"/>
    <p:sldId id="332" r:id="rId11"/>
    <p:sldId id="566" r:id="rId12"/>
    <p:sldId id="562" r:id="rId13"/>
    <p:sldId id="548" r:id="rId14"/>
    <p:sldId id="549" r:id="rId15"/>
    <p:sldId id="550" r:id="rId16"/>
    <p:sldId id="551" r:id="rId17"/>
    <p:sldId id="552" r:id="rId18"/>
    <p:sldId id="553" r:id="rId19"/>
    <p:sldId id="554" r:id="rId20"/>
    <p:sldId id="555" r:id="rId21"/>
    <p:sldId id="563" r:id="rId22"/>
    <p:sldId id="455" r:id="rId23"/>
    <p:sldId id="557" r:id="rId24"/>
    <p:sldId id="564" r:id="rId25"/>
    <p:sldId id="558" r:id="rId26"/>
    <p:sldId id="559" r:id="rId27"/>
    <p:sldId id="560" r:id="rId28"/>
    <p:sldId id="561" r:id="rId29"/>
    <p:sldId id="565" r:id="rId30"/>
    <p:sldId id="265" r:id="rId31"/>
    <p:sldId id="264" r:id="rId32"/>
    <p:sldId id="279" r:id="rId33"/>
    <p:sldId id="261" r:id="rId34"/>
    <p:sldId id="275" r:id="rId35"/>
    <p:sldId id="286" r:id="rId36"/>
    <p:sldId id="263" r:id="rId37"/>
    <p:sldId id="271" r:id="rId38"/>
    <p:sldId id="474" r:id="rId39"/>
    <p:sldId id="476" r:id="rId40"/>
    <p:sldId id="477" r:id="rId41"/>
    <p:sldId id="321" r:id="rId42"/>
  </p:sldIdLst>
  <p:sldSz cx="12190413" cy="6859588"/>
  <p:notesSz cx="6858000" cy="9144000"/>
  <p:defaultTextStyle>
    <a:defPPr>
      <a:defRPr lang="ru-RU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B78"/>
    <a:srgbClr val="1663A4"/>
    <a:srgbClr val="00ADD9"/>
    <a:srgbClr val="0070BA"/>
    <a:srgbClr val="000CBA"/>
    <a:srgbClr val="1E29A1"/>
    <a:srgbClr val="2B5D95"/>
    <a:srgbClr val="FFFFFF"/>
    <a:srgbClr val="FF0066"/>
    <a:srgbClr val="306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63" autoAdjust="0"/>
    <p:restoredTop sz="86441" autoAdjust="0"/>
  </p:normalViewPr>
  <p:slideViewPr>
    <p:cSldViewPr>
      <p:cViewPr varScale="1">
        <p:scale>
          <a:sx n="84" d="100"/>
          <a:sy n="84" d="100"/>
        </p:scale>
        <p:origin x="778" y="82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44429-981D-460F-9465-8A917AE19331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9BCE6-DDF5-4102-A55F-F6CEC8330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281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944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326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092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FF97C-B6B0-45E2-BA23-FF8F9F9F51F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130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FF97C-B6B0-45E2-BA23-FF8F9F9F51F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427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FF97C-B6B0-45E2-BA23-FF8F9F9F51F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563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FF97C-B6B0-45E2-BA23-FF8F9F9F51F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959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FF97C-B6B0-45E2-BA23-FF8F9F9F51F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855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FF97C-B6B0-45E2-BA23-FF8F9F9F51F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466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3402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709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1260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FF97C-B6B0-45E2-BA23-FF8F9F9F51F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0559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FF97C-B6B0-45E2-BA23-FF8F9F9F51F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0186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FF97C-B6B0-45E2-BA23-FF8F9F9F51F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956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294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095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303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070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475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14282" y="2130920"/>
            <a:ext cx="10361851" cy="1470365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8953B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333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26B8-B720-4238-9EC3-DAC550D8618E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82DC-A515-459E-9534-214238840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570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0991750" cy="1080250"/>
          </a:xfrm>
        </p:spPr>
        <p:txBody>
          <a:bodyPr>
            <a:normAutofit/>
          </a:bodyPr>
          <a:lstStyle>
            <a:lvl1pPr marL="541338" indent="0" algn="l">
              <a:defRPr sz="2800" b="1">
                <a:solidFill>
                  <a:srgbClr val="0070B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0BA"/>
              </a:buClr>
              <a:buSzPct val="150000"/>
              <a:buFont typeface="Wingdings" pitchFamily="2" charset="2"/>
              <a:buChar char="§"/>
              <a:defRPr/>
            </a:lvl1pPr>
            <a:lvl2pPr>
              <a:buClr>
                <a:srgbClr val="CC3366"/>
              </a:buClr>
              <a:buSzPct val="120000"/>
              <a:buFont typeface="Wingdings" pitchFamily="2" charset="2"/>
              <a:buChar char="§"/>
              <a:defRPr/>
            </a:lvl2pPr>
            <a:lvl3pPr>
              <a:buClr>
                <a:srgbClr val="9966CC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26B8-B720-4238-9EC3-DAC550D8618E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82DC-A515-459E-9534-214238840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972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7922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26B8-B720-4238-9EC3-DAC550D8618E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82DC-A515-459E-9534-214238840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16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696" y="1600572"/>
            <a:ext cx="7210545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14" y="1600572"/>
            <a:ext cx="7212661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26B8-B720-4238-9EC3-DAC550D8618E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82DC-A515-459E-9534-214238840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164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26B8-B720-4238-9EC3-DAC550D8618E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82DC-A515-459E-9534-214238840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512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26B8-B720-4238-9EC3-DAC550D8618E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82DC-A515-459E-9534-214238840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164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26B8-B720-4238-9EC3-DAC550D8618E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82DC-A515-459E-9534-214238840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74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4" y="273115"/>
            <a:ext cx="6814779" cy="58544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434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26B8-B720-4238-9EC3-DAC550D8618E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82DC-A515-459E-9534-214238840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557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26B8-B720-4238-9EC3-DAC550D8618E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82DC-A515-459E-9534-214238840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376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26B8-B720-4238-9EC3-DAC550D8618E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82DC-A515-459E-9534-214238840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735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4067" y="274703"/>
            <a:ext cx="3655008" cy="58528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694" y="274703"/>
            <a:ext cx="10768198" cy="58528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26B8-B720-4238-9EC3-DAC550D8618E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82DC-A515-459E-9534-214238840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385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2" y="2175378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3" y="273112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3" y="1435434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6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66386-EE37-45FB-9ABA-88399FBC201B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3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626B8-B720-4238-9EC3-DAC550D8618E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9" y="6357823"/>
            <a:ext cx="3860297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3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482DC-A515-459E-9534-214238840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307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consultant.ru/document/cons_doc_LAW_121895/ccf02734a76e335943ae86f86b319d6035cca374/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normativ.kontur.ru/document?moduleId=1&amp;documentId=306114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normativ.kontur.ru/document?moduleId=1&amp;documentId=306114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normativ.kontur.ru/document?moduleId=1&amp;documentId=306114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normativ.kontur.ru/document?moduleId=1&amp;documentId=306114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normativ.kontur.ru/document?moduleId=1&amp;documentId=306114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hyperlink" Target="https://storage.consultant.ru/ondb/attachments/202302/10/Proekt_prikaza_reabilitacii_na_domu_UNY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static.government.ru/media/files/FQATIOfojXIUYX8cwI2X7ugkeKRrRGjb.pdf" TargetMode="Externa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torage.consultant.ru/ondb/attachments/202302/10/Proekt_prikaza_reabilitacii_na_domu_UNY.pdf" TargetMode="Externa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hyperlink" Target="https://normativ.kontur.ru/document?moduleId=1&amp;documentId=306114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torage.consultant.ru/ondb/attachments/202302/10/Proekt_prikaza_reabilitacii_na_domu_UNY.pdf" TargetMode="Externa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ase.garant.ru/72264534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arant.ru/products/ipo/prime/doc/403236631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www.garant.ru/products/ipo/prime/doc/403236631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www.garant.ru/products/ipo/prime/doc/403236631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www.garant.ru/products/ipo/prime/doc/403236631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-2206" y="794"/>
            <a:ext cx="12193412" cy="6858794"/>
            <a:chOff x="-2206" y="794"/>
            <a:chExt cx="12193412" cy="6858794"/>
          </a:xfrm>
        </p:grpSpPr>
        <p:pic>
          <p:nvPicPr>
            <p:cNvPr id="1028" name="Picture 4" descr="E:\РАБОТА\3 конгресс ВСП\2024\презентации\010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2206" y="794"/>
              <a:ext cx="12193412" cy="6858794"/>
            </a:xfrm>
            <a:prstGeom prst="rect">
              <a:avLst/>
            </a:prstGeom>
            <a:noFill/>
          </p:spPr>
        </p:pic>
        <p:pic>
          <p:nvPicPr>
            <p:cNvPr id="3" name="Picture 2" descr="E:\РАБОТА\3 конгресс ВСП\2024\презентации\08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192849"/>
              <a:ext cx="1836000" cy="3666739"/>
            </a:xfrm>
            <a:prstGeom prst="rect">
              <a:avLst/>
            </a:prstGeom>
            <a:noFill/>
          </p:spPr>
        </p:pic>
        <p:pic>
          <p:nvPicPr>
            <p:cNvPr id="1027" name="Picture 3" descr="E:\РАБОТА\3 конгресс ВСП\2024\презентации\09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61486" y="4365898"/>
              <a:ext cx="1228927" cy="1836000"/>
            </a:xfrm>
            <a:prstGeom prst="rect">
              <a:avLst/>
            </a:prstGeom>
            <a:noFill/>
          </p:spPr>
        </p:pic>
      </p:grpSp>
      <p:pic>
        <p:nvPicPr>
          <p:cNvPr id="2" name="Picture 3" descr="E:\РАБОТА\3 конгресс ВСП\2024\Фир.стиль\лого+бланк\png\ru_logo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566" y="261442"/>
            <a:ext cx="1548000" cy="1548000"/>
          </a:xfrm>
          <a:prstGeom prst="rect">
            <a:avLst/>
          </a:prstGeom>
          <a:noFill/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5CA61B07-BDAC-8E40-A78F-CF9E4CB8763B}"/>
              </a:ext>
            </a:extLst>
          </p:cNvPr>
          <p:cNvSpPr txBox="1">
            <a:spLocks/>
          </p:cNvSpPr>
          <p:nvPr/>
        </p:nvSpPr>
        <p:spPr>
          <a:xfrm>
            <a:off x="1918742" y="837506"/>
            <a:ext cx="9433048" cy="432048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/>
          <a:p>
            <a:pPr algn="ctr" defTabSz="914377">
              <a:buClr>
                <a:srgbClr val="35A5D6"/>
              </a:buClr>
            </a:pPr>
            <a:r>
              <a:rPr lang="ru-RU" sz="2000" b="1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ТРЕНИНГ ОБЩЕСТВЕННЫХ ЭКСПЕРТОВ ПАЦИЕНТСКОГО ДВИЖЕНИЯ</a:t>
            </a:r>
            <a:endParaRPr lang="ru-RU" sz="2000" b="1" dirty="0">
              <a:solidFill>
                <a:srgbClr val="1663A4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412FAB5-BA62-E94E-8A9B-8D4FAB6B6CA3}"/>
              </a:ext>
            </a:extLst>
          </p:cNvPr>
          <p:cNvSpPr txBox="1">
            <a:spLocks/>
          </p:cNvSpPr>
          <p:nvPr/>
        </p:nvSpPr>
        <p:spPr>
          <a:xfrm>
            <a:off x="2206774" y="1701602"/>
            <a:ext cx="9983639" cy="2184532"/>
          </a:xfrm>
          <a:prstGeom prst="rect">
            <a:avLst/>
          </a:prstGeom>
          <a:solidFill>
            <a:srgbClr val="1663A4"/>
          </a:solidFill>
        </p:spPr>
        <p:txBody>
          <a:bodyPr vert="horz" lIns="91438" tIns="45719" rIns="91438" bIns="45719" rtlCol="0" anchor="ctr">
            <a:noAutofit/>
          </a:bodyPr>
          <a:lstStyle/>
          <a:p>
            <a:pPr marL="177800" defTabSz="914377">
              <a:lnSpc>
                <a:spcPct val="90000"/>
              </a:lnSpc>
              <a:spcBef>
                <a:spcPct val="0"/>
              </a:spcBef>
            </a:pPr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Цифровизация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CA61B07-BDAC-8E40-A78F-CF9E4CB8763B}"/>
              </a:ext>
            </a:extLst>
          </p:cNvPr>
          <p:cNvSpPr txBox="1">
            <a:spLocks/>
          </p:cNvSpPr>
          <p:nvPr/>
        </p:nvSpPr>
        <p:spPr>
          <a:xfrm>
            <a:off x="2422798" y="5582106"/>
            <a:ext cx="7272169" cy="633043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/>
          <a:p>
            <a:pPr defTabSz="914377">
              <a:buClr>
                <a:srgbClr val="35A5D6"/>
              </a:buClr>
            </a:pPr>
            <a:r>
              <a:rPr lang="ru-RU" sz="1700" b="1" dirty="0">
                <a:solidFill>
                  <a:srgbClr val="00ADD9"/>
                </a:solidFill>
                <a:ea typeface="+mj-ea"/>
                <a:cs typeface="+mj-cs"/>
              </a:rPr>
              <a:t>Москва, 2</a:t>
            </a:r>
            <a:r>
              <a:rPr lang="en-US" sz="1700" b="1" dirty="0">
                <a:solidFill>
                  <a:srgbClr val="00ADD9"/>
                </a:solidFill>
                <a:ea typeface="+mj-ea"/>
                <a:cs typeface="+mj-cs"/>
              </a:rPr>
              <a:t>7</a:t>
            </a:r>
            <a:r>
              <a:rPr lang="ru-RU" sz="1700" b="1" dirty="0">
                <a:solidFill>
                  <a:srgbClr val="00ADD9"/>
                </a:solidFill>
                <a:ea typeface="+mj-ea"/>
                <a:cs typeface="+mj-cs"/>
              </a:rPr>
              <a:t> ноября – 1 декабря 2024</a:t>
            </a:r>
          </a:p>
          <a:p>
            <a:pPr defTabSz="914377">
              <a:buClr>
                <a:srgbClr val="35A5D6"/>
              </a:buClr>
            </a:pPr>
            <a:r>
              <a:rPr lang="en-US" sz="1700" b="1" dirty="0">
                <a:solidFill>
                  <a:srgbClr val="00ADD9"/>
                </a:solidFill>
                <a:ea typeface="+mj-ea"/>
                <a:cs typeface="+mj-cs"/>
              </a:rPr>
              <a:t>https://congress-vsp.ru/xv/</a:t>
            </a:r>
            <a:endParaRPr lang="ru-RU" sz="1700" b="1" dirty="0">
              <a:solidFill>
                <a:srgbClr val="00ADD9"/>
              </a:solidFill>
              <a:ea typeface="+mj-ea"/>
              <a:cs typeface="+mj-cs"/>
            </a:endParaRPr>
          </a:p>
          <a:p>
            <a:pPr algn="ctr" defTabSz="914377">
              <a:lnSpc>
                <a:spcPct val="90000"/>
              </a:lnSpc>
              <a:spcBef>
                <a:spcPts val="1000"/>
              </a:spcBef>
              <a:buClr>
                <a:srgbClr val="35A5D6"/>
              </a:buClr>
            </a:pPr>
            <a:endParaRPr lang="ru-RU" sz="1600" dirty="0">
              <a:solidFill>
                <a:srgbClr val="00ADD9"/>
              </a:solidFill>
              <a:ea typeface="+mj-ea"/>
              <a:cs typeface="+mj-cs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CA61B07-BDAC-8E40-A78F-CF9E4CB8763B}"/>
              </a:ext>
            </a:extLst>
          </p:cNvPr>
          <p:cNvSpPr txBox="1">
            <a:spLocks/>
          </p:cNvSpPr>
          <p:nvPr/>
        </p:nvSpPr>
        <p:spPr>
          <a:xfrm>
            <a:off x="2422798" y="4102424"/>
            <a:ext cx="7272169" cy="1343593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/>
          <a:p>
            <a:pPr defTabSz="914377">
              <a:lnSpc>
                <a:spcPct val="90000"/>
              </a:lnSpc>
              <a:spcBef>
                <a:spcPts val="1000"/>
              </a:spcBef>
              <a:buClr>
                <a:srgbClr val="35A5D6"/>
              </a:buClr>
            </a:pPr>
            <a:endParaRPr lang="ru-RU" sz="2100" dirty="0">
              <a:solidFill>
                <a:srgbClr val="1663A4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91730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/>
            <p:cNvSpPr/>
            <p:nvPr/>
          </p:nvSpPr>
          <p:spPr>
            <a:xfrm>
              <a:off x="3383596" y="6529511"/>
              <a:ext cx="5423221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588" algn="ctr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rgbClr val="1663A4"/>
                  </a:solidFill>
                  <a:cs typeface="Arial" pitchFamily="34" charset="0"/>
                </a:rPr>
                <a:t>Тренинг общественных экспертов пациентского движения</a:t>
              </a:r>
              <a:endParaRPr lang="ru-RU" sz="1400" dirty="0">
                <a:solidFill>
                  <a:srgbClr val="1663A4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0" y="5423680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21" name="Picture 2" descr="E:\РАБОТА\3 конгресс ВСП\2024\презентации\0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1460787" y="0"/>
              <a:ext cx="729626" cy="359276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70413" y="5783918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7" name="Содержимое 5"/>
          <p:cNvSpPr>
            <a:spLocks noGrp="1"/>
          </p:cNvSpPr>
          <p:nvPr>
            <p:ph idx="1"/>
          </p:nvPr>
        </p:nvSpPr>
        <p:spPr>
          <a:xfrm>
            <a:off x="478583" y="945426"/>
            <a:ext cx="11376514" cy="5424642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00ADD9"/>
              </a:buClr>
              <a:buSzPct val="120000"/>
              <a:buNone/>
            </a:pPr>
            <a:r>
              <a:rPr lang="ru-RU" altLang="ru-RU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Участие </a:t>
            </a:r>
            <a:r>
              <a:rPr lang="ru-RU" altLang="ru-RU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НКО на пути внедрения электронных рецептов в </a:t>
            </a:r>
            <a:r>
              <a:rPr lang="ru-RU" altLang="ru-RU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Новосибирской области</a:t>
            </a:r>
            <a:endParaRPr lang="ru-RU" sz="4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altLang="ru-RU" sz="2400" dirty="0">
                <a:cs typeface="Arial" panose="020B0604020202020204" pitchFamily="34" charset="0"/>
              </a:rPr>
              <a:t>Участие в совместных совещаниях с представителями министерства здравоохранения, главными специалистами поликлиник и представителями </a:t>
            </a:r>
            <a:r>
              <a:rPr lang="ru-RU" altLang="ru-RU" sz="2400" dirty="0" err="1">
                <a:cs typeface="Arial" panose="020B0604020202020204" pitchFamily="34" charset="0"/>
              </a:rPr>
              <a:t>пациентских</a:t>
            </a:r>
            <a:r>
              <a:rPr lang="ru-RU" altLang="ru-RU" sz="2400" dirty="0">
                <a:cs typeface="Arial" panose="020B0604020202020204" pitchFamily="34" charset="0"/>
              </a:rPr>
              <a:t> НКО</a:t>
            </a:r>
          </a:p>
          <a:p>
            <a:r>
              <a:rPr lang="ru-RU" altLang="ru-RU" sz="2400" dirty="0">
                <a:cs typeface="Arial" panose="020B0604020202020204" pitchFamily="34" charset="0"/>
              </a:rPr>
              <a:t>Участие в практических мероприятиях по проверке внедрения электронных рецептов в поликлиниках для корректировки и улучшения практических действий</a:t>
            </a:r>
          </a:p>
          <a:p>
            <a:r>
              <a:rPr lang="ru-RU" altLang="ru-RU" sz="2400" dirty="0">
                <a:cs typeface="Arial" panose="020B0604020202020204" pitchFamily="34" charset="0"/>
              </a:rPr>
              <a:t>Совместные совещания с представителями министерства здравоохранения и министерства цифрового развития и связи</a:t>
            </a:r>
          </a:p>
          <a:p>
            <a:r>
              <a:rPr lang="ru-RU" altLang="ru-RU" sz="2400" dirty="0">
                <a:cs typeface="Arial" panose="020B0604020202020204" pitchFamily="34" charset="0"/>
              </a:rPr>
              <a:t>Совместные совещания с представителями здравоохранения и </a:t>
            </a:r>
            <a:r>
              <a:rPr lang="ru-RU" altLang="ru-RU" sz="2400" dirty="0" err="1">
                <a:cs typeface="Arial" panose="020B0604020202020204" pitchFamily="34" charset="0"/>
              </a:rPr>
              <a:t>Новосибирскоблфарма</a:t>
            </a:r>
            <a:endParaRPr lang="ru-RU" altLang="ru-RU" sz="2400" dirty="0">
              <a:cs typeface="Arial" panose="020B0604020202020204" pitchFamily="34" charset="0"/>
            </a:endParaRPr>
          </a:p>
          <a:p>
            <a:pPr marL="0" indent="0" algn="ctr">
              <a:buClr>
                <a:srgbClr val="00ADD9"/>
              </a:buClr>
              <a:buSzPct val="120000"/>
              <a:buNone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513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/>
            <p:cNvSpPr/>
            <p:nvPr/>
          </p:nvSpPr>
          <p:spPr>
            <a:xfrm>
              <a:off x="3383596" y="6529511"/>
              <a:ext cx="5423221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588" algn="ctr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rgbClr val="1663A4"/>
                  </a:solidFill>
                  <a:cs typeface="Arial" pitchFamily="34" charset="0"/>
                </a:rPr>
                <a:t>Тренинг общественных экспертов пациентского движения</a:t>
              </a:r>
              <a:endParaRPr lang="ru-RU" sz="1400" dirty="0">
                <a:solidFill>
                  <a:srgbClr val="1663A4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0" y="5423680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21" name="Picture 2" descr="E:\РАБОТА\3 конгресс ВСП\2024\презентации\0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1460787" y="0"/>
              <a:ext cx="729626" cy="359276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70413" y="5783918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7" name="Содержимое 5"/>
          <p:cNvSpPr>
            <a:spLocks noGrp="1"/>
          </p:cNvSpPr>
          <p:nvPr>
            <p:ph idx="1"/>
          </p:nvPr>
        </p:nvSpPr>
        <p:spPr>
          <a:xfrm>
            <a:off x="478583" y="1317070"/>
            <a:ext cx="11376514" cy="5052998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00ADD9"/>
              </a:buClr>
              <a:buSzPct val="120000"/>
              <a:buNone/>
            </a:pPr>
            <a:endParaRPr lang="ru-RU" sz="4000" b="1" dirty="0">
              <a:solidFill>
                <a:srgbClr val="1663A4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indent="0" algn="ctr">
              <a:buClr>
                <a:srgbClr val="00ADD9"/>
              </a:buClr>
              <a:buSzPct val="120000"/>
              <a:buNone/>
            </a:pPr>
            <a:r>
              <a:rPr lang="ru-RU" sz="4000" b="1" dirty="0">
                <a:solidFill>
                  <a:srgbClr val="1663A4"/>
                </a:solidFill>
                <a:latin typeface="Arial" pitchFamily="34" charset="0"/>
                <a:ea typeface="+mj-ea"/>
                <a:cs typeface="Arial" pitchFamily="34" charset="0"/>
              </a:rPr>
              <a:t>ЭЛЕКТРОННАЯ МЕДКАРТА ПАЦИЕНТА НОВОСИБИРСК</a:t>
            </a:r>
            <a:endParaRPr lang="ru-RU" sz="4000" b="1" dirty="0">
              <a:solidFill>
                <a:srgbClr val="4D4D4D"/>
              </a:solidFill>
              <a:latin typeface="Arial" panose="020B0604020202020204" pitchFamily="34" charset="0"/>
            </a:endParaRPr>
          </a:p>
          <a:p>
            <a:pPr marL="0" indent="0">
              <a:buClr>
                <a:srgbClr val="00ADD9"/>
              </a:buClr>
              <a:buSzPct val="120000"/>
              <a:buNone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081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>
            <a:extLst>
              <a:ext uri="{FF2B5EF4-FFF2-40B4-BE49-F238E27FC236}">
                <a16:creationId xmlns:a16="http://schemas.microsoft.com/office/drawing/2014/main" id="{5DD5825A-7CFB-42A2-9405-029EB015C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454" y="1268707"/>
            <a:ext cx="8231505" cy="4538125"/>
          </a:xfrm>
        </p:spPr>
        <p:txBody>
          <a:bodyPr/>
          <a:lstStyle/>
          <a:p>
            <a:r>
              <a:rPr lang="ru-RU" altLang="ru-RU">
                <a:cs typeface="Arial" panose="020B0604020202020204" pitchFamily="34" charset="0"/>
              </a:rPr>
              <a:t>Один из путей оптимизации внедрения электронных рецептов – создание специализированного сайта </a:t>
            </a:r>
            <a:r>
              <a:rPr lang="en-US" altLang="ru-RU">
                <a:cs typeface="Arial" panose="020B0604020202020204" pitchFamily="34" charset="0"/>
              </a:rPr>
              <a:t>reg.nso.ru</a:t>
            </a:r>
            <a:endParaRPr lang="ru-RU" altLang="ru-RU">
              <a:cs typeface="Arial" panose="020B0604020202020204" pitchFamily="34" charset="0"/>
            </a:endParaRPr>
          </a:p>
        </p:txBody>
      </p:sp>
      <p:pic>
        <p:nvPicPr>
          <p:cNvPr id="54275" name="Picture 3">
            <a:extLst>
              <a:ext uri="{FF2B5EF4-FFF2-40B4-BE49-F238E27FC236}">
                <a16:creationId xmlns:a16="http://schemas.microsoft.com/office/drawing/2014/main" id="{091653CD-1F50-4FC7-A7E8-8F08A5B0F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782" t="7301" r="69293" b="84999"/>
          <a:stretch>
            <a:fillRect/>
          </a:stretch>
        </p:blipFill>
        <p:spPr bwMode="auto">
          <a:xfrm>
            <a:off x="3141773" y="260411"/>
            <a:ext cx="5474967" cy="7923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4276" name="Picture 4">
            <a:extLst>
              <a:ext uri="{FF2B5EF4-FFF2-40B4-BE49-F238E27FC236}">
                <a16:creationId xmlns:a16="http://schemas.microsoft.com/office/drawing/2014/main" id="{30D420AD-1A1B-492B-AFCB-5FF17466D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5113" t="3101" r="12594" b="25500"/>
          <a:stretch>
            <a:fillRect/>
          </a:stretch>
        </p:blipFill>
        <p:spPr bwMode="auto">
          <a:xfrm>
            <a:off x="2493923" y="2781944"/>
            <a:ext cx="7083477" cy="34567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>
            <a:extLst>
              <a:ext uri="{FF2B5EF4-FFF2-40B4-BE49-F238E27FC236}">
                <a16:creationId xmlns:a16="http://schemas.microsoft.com/office/drawing/2014/main" id="{4CC06A73-6342-45E7-BD3B-FA7032A53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5313" t="3234" r="12788" b="9967"/>
          <a:stretch>
            <a:fillRect/>
          </a:stretch>
        </p:blipFill>
        <p:spPr bwMode="auto">
          <a:xfrm>
            <a:off x="1917527" y="576397"/>
            <a:ext cx="8410934" cy="50144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>
            <a:extLst>
              <a:ext uri="{FF2B5EF4-FFF2-40B4-BE49-F238E27FC236}">
                <a16:creationId xmlns:a16="http://schemas.microsoft.com/office/drawing/2014/main" id="{B1F12A31-8E9A-4913-8446-B73CDEDD1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5313" t="3234" r="12788" b="9967"/>
          <a:stretch>
            <a:fillRect/>
          </a:stretch>
        </p:blipFill>
        <p:spPr bwMode="auto">
          <a:xfrm>
            <a:off x="1990570" y="620857"/>
            <a:ext cx="8209275" cy="48953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>
            <a:extLst>
              <a:ext uri="{FF2B5EF4-FFF2-40B4-BE49-F238E27FC236}">
                <a16:creationId xmlns:a16="http://schemas.microsoft.com/office/drawing/2014/main" id="{805C7B21-1B1C-489F-B5AE-F3F4D2BD4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5313" t="3234" r="12788" b="9967"/>
          <a:stretch>
            <a:fillRect/>
          </a:stretch>
        </p:blipFill>
        <p:spPr bwMode="auto">
          <a:xfrm>
            <a:off x="1846073" y="549402"/>
            <a:ext cx="8336304" cy="4968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>
            <a:extLst>
              <a:ext uri="{FF2B5EF4-FFF2-40B4-BE49-F238E27FC236}">
                <a16:creationId xmlns:a16="http://schemas.microsoft.com/office/drawing/2014/main" id="{59C30A2A-7C5D-4938-9675-28CC18314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5313" t="3234" r="12788" b="9967"/>
          <a:stretch>
            <a:fillRect/>
          </a:stretch>
        </p:blipFill>
        <p:spPr bwMode="auto">
          <a:xfrm>
            <a:off x="1912764" y="549403"/>
            <a:ext cx="8215626" cy="48969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>
            <a:extLst>
              <a:ext uri="{FF2B5EF4-FFF2-40B4-BE49-F238E27FC236}">
                <a16:creationId xmlns:a16="http://schemas.microsoft.com/office/drawing/2014/main" id="{974C988F-C6B0-46CE-840D-5E14B3CDA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39175" t="15834" r="27357" b="19767"/>
          <a:stretch>
            <a:fillRect/>
          </a:stretch>
        </p:blipFill>
        <p:spPr bwMode="auto">
          <a:xfrm>
            <a:off x="1704753" y="161963"/>
            <a:ext cx="5614699" cy="60767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9395" name="Picture 3">
            <a:extLst>
              <a:ext uri="{FF2B5EF4-FFF2-40B4-BE49-F238E27FC236}">
                <a16:creationId xmlns:a16="http://schemas.microsoft.com/office/drawing/2014/main" id="{C58597FD-349F-423F-88ED-B94E449DA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53544" t="13601" r="22044" b="45100"/>
          <a:stretch>
            <a:fillRect/>
          </a:stretch>
        </p:blipFill>
        <p:spPr bwMode="auto">
          <a:xfrm>
            <a:off x="7319453" y="1700607"/>
            <a:ext cx="3240837" cy="30852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>
            <a:extLst>
              <a:ext uri="{FF2B5EF4-FFF2-40B4-BE49-F238E27FC236}">
                <a16:creationId xmlns:a16="http://schemas.microsoft.com/office/drawing/2014/main" id="{A66EDC38-F259-4F23-9AB6-110D5F6E2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5313" t="3234" r="12788" b="9967"/>
          <a:stretch>
            <a:fillRect/>
          </a:stretch>
        </p:blipFill>
        <p:spPr bwMode="auto">
          <a:xfrm>
            <a:off x="1728571" y="476361"/>
            <a:ext cx="8698338" cy="5185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>
            <a:extLst>
              <a:ext uri="{FF2B5EF4-FFF2-40B4-BE49-F238E27FC236}">
                <a16:creationId xmlns:a16="http://schemas.microsoft.com/office/drawing/2014/main" id="{379F4D2F-20CC-4066-B748-A3F42CE32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5313" t="3234" r="12788" b="9267"/>
          <a:stretch>
            <a:fillRect/>
          </a:stretch>
        </p:blipFill>
        <p:spPr bwMode="auto">
          <a:xfrm>
            <a:off x="1846073" y="404907"/>
            <a:ext cx="8353771" cy="5020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/>
            <p:cNvSpPr/>
            <p:nvPr/>
          </p:nvSpPr>
          <p:spPr>
            <a:xfrm>
              <a:off x="3718942" y="6529511"/>
              <a:ext cx="8471471" cy="286232"/>
            </a:xfrm>
            <a:prstGeom prst="rect">
              <a:avLst/>
            </a:prstGeom>
            <a:solidFill>
              <a:srgbClr val="1663A4"/>
            </a:solidFill>
          </p:spPr>
          <p:txBody>
            <a:bodyPr wrap="square">
              <a:spAutoFit/>
            </a:bodyPr>
            <a:lstStyle/>
            <a:p>
              <a:pPr marL="179388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chemeClr val="bg1"/>
                  </a:solidFill>
                  <a:cs typeface="Arial" pitchFamily="34" charset="0"/>
                </a:rPr>
                <a:t>Тренинг общественных экспертов пациентского движения                                         </a:t>
              </a:r>
              <a:r>
                <a:rPr lang="en-US" sz="1300" dirty="0">
                  <a:solidFill>
                    <a:schemeClr val="bg1"/>
                  </a:solidFill>
                  <a:ea typeface="+mj-ea"/>
                  <a:cs typeface="+mj-cs"/>
                </a:rPr>
                <a:t>https://congress-vsp.ru/xv/</a:t>
              </a:r>
              <a:endParaRPr lang="ru-RU" sz="1300" dirty="0">
                <a:solidFill>
                  <a:schemeClr val="bg1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357954" y="5781634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V="1">
              <a:off x="11470413" y="0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7" name="Содержимое 5"/>
          <p:cNvSpPr>
            <a:spLocks noGrp="1"/>
          </p:cNvSpPr>
          <p:nvPr>
            <p:ph idx="1"/>
          </p:nvPr>
        </p:nvSpPr>
        <p:spPr>
          <a:xfrm>
            <a:off x="478582" y="1173671"/>
            <a:ext cx="11104015" cy="4717108"/>
          </a:xfrm>
        </p:spPr>
        <p:txBody>
          <a:bodyPr>
            <a:normAutofit/>
          </a:bodyPr>
          <a:lstStyle/>
          <a:p>
            <a:pPr marL="0" indent="179424" algn="ctr">
              <a:buNone/>
            </a:pPr>
            <a:endParaRPr lang="ru-RU" altLang="ru-RU" sz="4800" dirty="0">
              <a:cs typeface="Arial" panose="020B0604020202020204" pitchFamily="34" charset="0"/>
            </a:endParaRPr>
          </a:p>
          <a:p>
            <a:pPr marL="0" indent="179424" algn="ctr">
              <a:buNone/>
            </a:pPr>
            <a:endParaRPr lang="ru-RU" altLang="ru-RU" sz="4800" dirty="0">
              <a:cs typeface="Arial" panose="020B0604020202020204" pitchFamily="34" charset="0"/>
            </a:endParaRPr>
          </a:p>
          <a:p>
            <a:pPr marL="0" indent="179424" algn="ctr">
              <a:buNone/>
            </a:pPr>
            <a:r>
              <a:rPr lang="ru-RU" altLang="ru-RU" sz="4800" dirty="0">
                <a:solidFill>
                  <a:srgbClr val="224B78"/>
                </a:solidFill>
                <a:cs typeface="Arial" panose="020B0604020202020204" pitchFamily="34" charset="0"/>
              </a:rPr>
              <a:t>ЦИФРОВИЗАЦИЯ ЗДРАВООХРАНЕНИЯ? ЧТО ЭТО? Как организовано у вас?</a:t>
            </a:r>
            <a:endParaRPr lang="ru-RU" altLang="ru-RU" sz="4800" b="1" dirty="0">
              <a:solidFill>
                <a:srgbClr val="224B78"/>
              </a:solidFill>
              <a:cs typeface="Arial" panose="020B0604020202020204" pitchFamily="34" charset="0"/>
            </a:endParaRPr>
          </a:p>
          <a:p>
            <a:pPr marL="355591" indent="-355591">
              <a:buClr>
                <a:srgbClr val="00ADD9"/>
              </a:buClr>
              <a:buSzPct val="120000"/>
              <a:buFont typeface="Wingdings" pitchFamily="2" charset="2"/>
              <a:buChar char="§"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736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/>
            <p:cNvSpPr/>
            <p:nvPr/>
          </p:nvSpPr>
          <p:spPr>
            <a:xfrm>
              <a:off x="3383596" y="6529511"/>
              <a:ext cx="5423221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588" algn="ctr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rgbClr val="1663A4"/>
                  </a:solidFill>
                  <a:cs typeface="Arial" pitchFamily="34" charset="0"/>
                </a:rPr>
                <a:t>Тренинг общественных экспертов пациентского движения</a:t>
              </a:r>
              <a:endParaRPr lang="ru-RU" sz="1400" dirty="0">
                <a:solidFill>
                  <a:srgbClr val="1663A4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0" y="5423680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21" name="Picture 2" descr="E:\РАБОТА\3 конгресс ВСП\2024\презентации\0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1460787" y="0"/>
              <a:ext cx="729626" cy="359276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70413" y="5783918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7" name="Содержимое 5"/>
          <p:cNvSpPr>
            <a:spLocks noGrp="1"/>
          </p:cNvSpPr>
          <p:nvPr>
            <p:ph idx="1"/>
          </p:nvPr>
        </p:nvSpPr>
        <p:spPr>
          <a:xfrm>
            <a:off x="478583" y="1317070"/>
            <a:ext cx="11376514" cy="5052998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00ADD9"/>
              </a:buClr>
              <a:buSzPct val="120000"/>
              <a:buNone/>
            </a:pPr>
            <a:endParaRPr lang="ru-RU" sz="4000" b="1" dirty="0">
              <a:solidFill>
                <a:srgbClr val="1663A4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indent="0" algn="ctr">
              <a:buClr>
                <a:srgbClr val="00ADD9"/>
              </a:buClr>
              <a:buSzPct val="120000"/>
              <a:buNone/>
            </a:pPr>
            <a:r>
              <a:rPr lang="ru-RU" sz="4000" b="1" dirty="0">
                <a:solidFill>
                  <a:srgbClr val="1663A4"/>
                </a:solidFill>
                <a:latin typeface="Arial" pitchFamily="34" charset="0"/>
                <a:ea typeface="+mj-ea"/>
                <a:cs typeface="Arial" pitchFamily="34" charset="0"/>
              </a:rPr>
              <a:t>ЭЛЕКТРОННЫЕ МЕДИЦИНСКИЕ ДОКУМЕНТЫ </a:t>
            </a:r>
          </a:p>
          <a:p>
            <a:pPr marL="0" indent="0" algn="ctr">
              <a:buClr>
                <a:srgbClr val="00ADD9"/>
              </a:buClr>
              <a:buSzPct val="120000"/>
              <a:buNone/>
            </a:pPr>
            <a:r>
              <a:rPr lang="ru-RU" sz="4000" b="1" dirty="0">
                <a:solidFill>
                  <a:srgbClr val="1663A4"/>
                </a:solidFill>
                <a:latin typeface="Arial" pitchFamily="34" charset="0"/>
                <a:ea typeface="+mj-ea"/>
                <a:cs typeface="Arial" pitchFamily="34" charset="0"/>
              </a:rPr>
              <a:t>РОСТОВ-НА-ДОНУ</a:t>
            </a:r>
            <a:endParaRPr lang="ru-RU" sz="4000" b="1" dirty="0">
              <a:solidFill>
                <a:srgbClr val="4D4D4D"/>
              </a:solidFill>
              <a:latin typeface="Arial" panose="020B0604020202020204" pitchFamily="34" charset="0"/>
            </a:endParaRPr>
          </a:p>
          <a:p>
            <a:pPr marL="0" indent="0">
              <a:buClr>
                <a:srgbClr val="00ADD9"/>
              </a:buClr>
              <a:buSzPct val="120000"/>
              <a:buNone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695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95ABAACB-E9A6-8748-84EA-C5F6AAD71095}"/>
              </a:ext>
            </a:extLst>
          </p:cNvPr>
          <p:cNvSpPr txBox="1">
            <a:spLocks/>
          </p:cNvSpPr>
          <p:nvPr/>
        </p:nvSpPr>
        <p:spPr>
          <a:xfrm>
            <a:off x="0" y="60066"/>
            <a:ext cx="12143091" cy="681781"/>
          </a:xfrm>
          <a:prstGeom prst="rect">
            <a:avLst/>
          </a:prstGeom>
        </p:spPr>
        <p:txBody>
          <a:bodyPr vert="horz" lIns="121904" tIns="60952" rIns="121904" bIns="60952" rtlCol="0" anchor="ctr" anchorCtr="0">
            <a:noAutofit/>
          </a:bodyPr>
          <a:lstStyle/>
          <a:p>
            <a:pPr algn="l"/>
            <a:endParaRPr lang="ru-RU" sz="1467" b="1" dirty="0">
              <a:solidFill>
                <a:srgbClr val="22272F"/>
              </a:solidFill>
              <a:latin typeface="PT Serif" panose="020A0603040505020204" pitchFamily="18" charset="-52"/>
            </a:endParaRPr>
          </a:p>
          <a:p>
            <a:pPr algn="l"/>
            <a:endParaRPr lang="ru-RU" sz="1467" b="1" dirty="0">
              <a:solidFill>
                <a:srgbClr val="22272F"/>
              </a:solidFill>
              <a:latin typeface="PT Serif" panose="020A0603040505020204" pitchFamily="18" charset="-52"/>
            </a:endParaRPr>
          </a:p>
          <a:p>
            <a:pPr algn="l"/>
            <a:endParaRPr lang="ru-RU" sz="1467" b="1" dirty="0">
              <a:solidFill>
                <a:srgbClr val="22272F"/>
              </a:solidFill>
              <a:latin typeface="PT Serif" panose="020A0603040505020204" pitchFamily="18" charset="-52"/>
            </a:endParaRPr>
          </a:p>
          <a:p>
            <a:pPr algn="l"/>
            <a:endParaRPr lang="ru-RU" sz="1467" b="1" dirty="0">
              <a:solidFill>
                <a:srgbClr val="22272F"/>
              </a:solidFill>
              <a:latin typeface="PT Serif" panose="020A0603040505020204" pitchFamily="18" charset="-52"/>
            </a:endParaRPr>
          </a:p>
          <a:p>
            <a:pPr algn="l"/>
            <a:endParaRPr lang="ru-RU" sz="1467" b="1" dirty="0">
              <a:solidFill>
                <a:srgbClr val="22272F"/>
              </a:solidFill>
              <a:latin typeface="PT Serif" panose="020A0603040505020204" pitchFamily="18" charset="-52"/>
            </a:endParaRPr>
          </a:p>
          <a:p>
            <a:pPr algn="l"/>
            <a:endParaRPr lang="ru-RU" sz="1467" b="1" dirty="0">
              <a:solidFill>
                <a:srgbClr val="22272F"/>
              </a:solidFill>
              <a:latin typeface="PT Serif" panose="020A0603040505020204" pitchFamily="18" charset="-52"/>
            </a:endParaRPr>
          </a:p>
          <a:p>
            <a:pPr algn="l"/>
            <a:endParaRPr lang="ru-RU" sz="1467" b="1" dirty="0">
              <a:solidFill>
                <a:srgbClr val="22272F"/>
              </a:solidFill>
              <a:latin typeface="PT Serif" panose="020A0603040505020204" pitchFamily="18" charset="-52"/>
            </a:endParaRPr>
          </a:p>
          <a:p>
            <a:pPr algn="l"/>
            <a:endParaRPr lang="ru-RU" sz="1467" dirty="0">
              <a:solidFill>
                <a:srgbClr val="464C55"/>
              </a:solidFill>
              <a:latin typeface="PT Serif" panose="020A0603040505020204" pitchFamily="18" charset="-52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D82B488-1CE4-1D9C-BB97-2D5641EE7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66" y="-431069"/>
            <a:ext cx="11029590" cy="1460910"/>
          </a:xfrm>
        </p:spPr>
        <p:txBody>
          <a:bodyPr>
            <a:normAutofit/>
          </a:bodyPr>
          <a:lstStyle/>
          <a:p>
            <a:r>
              <a:rPr lang="ru-RU" sz="2666" dirty="0"/>
              <a:t>Мед карта Ростовская область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C7C40D-3150-466A-84B2-2E0631DF63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6" y="753022"/>
            <a:ext cx="10895753" cy="568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91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95ABAACB-E9A6-8748-84EA-C5F6AAD71095}"/>
              </a:ext>
            </a:extLst>
          </p:cNvPr>
          <p:cNvSpPr txBox="1">
            <a:spLocks/>
          </p:cNvSpPr>
          <p:nvPr/>
        </p:nvSpPr>
        <p:spPr>
          <a:xfrm>
            <a:off x="0" y="60066"/>
            <a:ext cx="12143091" cy="681781"/>
          </a:xfrm>
          <a:prstGeom prst="rect">
            <a:avLst/>
          </a:prstGeom>
        </p:spPr>
        <p:txBody>
          <a:bodyPr vert="horz" lIns="121904" tIns="60952" rIns="121904" bIns="60952" rtlCol="0" anchor="ctr" anchorCtr="0">
            <a:noAutofit/>
          </a:bodyPr>
          <a:lstStyle/>
          <a:p>
            <a:pPr algn="l"/>
            <a:endParaRPr lang="ru-RU" sz="1467" b="1" dirty="0">
              <a:solidFill>
                <a:srgbClr val="22272F"/>
              </a:solidFill>
              <a:latin typeface="PT Serif" panose="020A0603040505020204" pitchFamily="18" charset="-52"/>
            </a:endParaRPr>
          </a:p>
          <a:p>
            <a:pPr algn="l"/>
            <a:endParaRPr lang="ru-RU" sz="1467" b="1" dirty="0">
              <a:solidFill>
                <a:srgbClr val="22272F"/>
              </a:solidFill>
              <a:latin typeface="PT Serif" panose="020A0603040505020204" pitchFamily="18" charset="-52"/>
            </a:endParaRPr>
          </a:p>
          <a:p>
            <a:pPr algn="l"/>
            <a:endParaRPr lang="ru-RU" sz="1467" b="1" dirty="0">
              <a:solidFill>
                <a:srgbClr val="22272F"/>
              </a:solidFill>
              <a:latin typeface="PT Serif" panose="020A0603040505020204" pitchFamily="18" charset="-52"/>
            </a:endParaRPr>
          </a:p>
          <a:p>
            <a:pPr algn="l"/>
            <a:endParaRPr lang="ru-RU" sz="1467" b="1" dirty="0">
              <a:solidFill>
                <a:srgbClr val="22272F"/>
              </a:solidFill>
              <a:latin typeface="PT Serif" panose="020A0603040505020204" pitchFamily="18" charset="-52"/>
            </a:endParaRPr>
          </a:p>
          <a:p>
            <a:pPr algn="l"/>
            <a:endParaRPr lang="ru-RU" sz="1467" b="1" dirty="0">
              <a:solidFill>
                <a:srgbClr val="22272F"/>
              </a:solidFill>
              <a:latin typeface="PT Serif" panose="020A0603040505020204" pitchFamily="18" charset="-52"/>
            </a:endParaRPr>
          </a:p>
          <a:p>
            <a:pPr algn="l"/>
            <a:endParaRPr lang="ru-RU" sz="1467" b="1" dirty="0">
              <a:solidFill>
                <a:srgbClr val="22272F"/>
              </a:solidFill>
              <a:latin typeface="PT Serif" panose="020A0603040505020204" pitchFamily="18" charset="-52"/>
            </a:endParaRPr>
          </a:p>
          <a:p>
            <a:pPr algn="l"/>
            <a:endParaRPr lang="ru-RU" sz="1467" b="1" dirty="0">
              <a:solidFill>
                <a:srgbClr val="22272F"/>
              </a:solidFill>
              <a:latin typeface="PT Serif" panose="020A0603040505020204" pitchFamily="18" charset="-52"/>
            </a:endParaRPr>
          </a:p>
          <a:p>
            <a:pPr algn="l"/>
            <a:endParaRPr lang="ru-RU" sz="1467" dirty="0">
              <a:solidFill>
                <a:srgbClr val="464C55"/>
              </a:solidFill>
              <a:latin typeface="PT Serif" panose="020A0603040505020204" pitchFamily="18" charset="-52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D82B488-1CE4-1D9C-BB97-2D5641EE7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66" y="-431069"/>
            <a:ext cx="11029590" cy="1460910"/>
          </a:xfrm>
        </p:spPr>
        <p:txBody>
          <a:bodyPr>
            <a:normAutofit/>
          </a:bodyPr>
          <a:lstStyle/>
          <a:p>
            <a:r>
              <a:rPr lang="ru-RU" sz="2666" dirty="0"/>
              <a:t>Мед карта Ростовская область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F3686E5-73D4-41AC-94A2-8D82405C95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58" y="536031"/>
            <a:ext cx="8839018" cy="595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8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95ABAACB-E9A6-8748-84EA-C5F6AAD71095}"/>
              </a:ext>
            </a:extLst>
          </p:cNvPr>
          <p:cNvSpPr txBox="1">
            <a:spLocks/>
          </p:cNvSpPr>
          <p:nvPr/>
        </p:nvSpPr>
        <p:spPr>
          <a:xfrm>
            <a:off x="0" y="60066"/>
            <a:ext cx="12143091" cy="681781"/>
          </a:xfrm>
          <a:prstGeom prst="rect">
            <a:avLst/>
          </a:prstGeom>
        </p:spPr>
        <p:txBody>
          <a:bodyPr vert="horz" lIns="121904" tIns="60952" rIns="121904" bIns="60952" rtlCol="0" anchor="ctr" anchorCtr="0">
            <a:noAutofit/>
          </a:bodyPr>
          <a:lstStyle/>
          <a:p>
            <a:pPr algn="l"/>
            <a:endParaRPr lang="ru-RU" sz="1467" b="1" dirty="0">
              <a:solidFill>
                <a:srgbClr val="22272F"/>
              </a:solidFill>
              <a:latin typeface="PT Serif" panose="020A0603040505020204" pitchFamily="18" charset="-52"/>
            </a:endParaRPr>
          </a:p>
          <a:p>
            <a:pPr algn="l"/>
            <a:endParaRPr lang="ru-RU" sz="1467" b="1" dirty="0">
              <a:solidFill>
                <a:srgbClr val="22272F"/>
              </a:solidFill>
              <a:latin typeface="PT Serif" panose="020A0603040505020204" pitchFamily="18" charset="-52"/>
            </a:endParaRPr>
          </a:p>
          <a:p>
            <a:pPr algn="l"/>
            <a:endParaRPr lang="ru-RU" sz="1467" b="1" dirty="0">
              <a:solidFill>
                <a:srgbClr val="22272F"/>
              </a:solidFill>
              <a:latin typeface="PT Serif" panose="020A0603040505020204" pitchFamily="18" charset="-52"/>
            </a:endParaRPr>
          </a:p>
          <a:p>
            <a:pPr algn="l"/>
            <a:endParaRPr lang="ru-RU" sz="1467" b="1" dirty="0">
              <a:solidFill>
                <a:srgbClr val="22272F"/>
              </a:solidFill>
              <a:latin typeface="PT Serif" panose="020A0603040505020204" pitchFamily="18" charset="-52"/>
            </a:endParaRPr>
          </a:p>
          <a:p>
            <a:pPr algn="l"/>
            <a:endParaRPr lang="ru-RU" sz="1467" b="1" dirty="0">
              <a:solidFill>
                <a:srgbClr val="22272F"/>
              </a:solidFill>
              <a:latin typeface="PT Serif" panose="020A0603040505020204" pitchFamily="18" charset="-52"/>
            </a:endParaRPr>
          </a:p>
          <a:p>
            <a:pPr algn="l"/>
            <a:endParaRPr lang="ru-RU" sz="1467" b="1" dirty="0">
              <a:solidFill>
                <a:srgbClr val="22272F"/>
              </a:solidFill>
              <a:latin typeface="PT Serif" panose="020A0603040505020204" pitchFamily="18" charset="-52"/>
            </a:endParaRPr>
          </a:p>
          <a:p>
            <a:pPr algn="l"/>
            <a:endParaRPr lang="ru-RU" sz="1467" b="1" dirty="0">
              <a:solidFill>
                <a:srgbClr val="22272F"/>
              </a:solidFill>
              <a:latin typeface="PT Serif" panose="020A0603040505020204" pitchFamily="18" charset="-52"/>
            </a:endParaRPr>
          </a:p>
          <a:p>
            <a:pPr algn="l"/>
            <a:endParaRPr lang="ru-RU" sz="1467" dirty="0">
              <a:solidFill>
                <a:srgbClr val="464C55"/>
              </a:solidFill>
              <a:latin typeface="PT Serif" panose="020A0603040505020204" pitchFamily="18" charset="-52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D82B488-1CE4-1D9C-BB97-2D5641EE7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66" y="-431069"/>
            <a:ext cx="11029590" cy="1460910"/>
          </a:xfrm>
        </p:spPr>
        <p:txBody>
          <a:bodyPr>
            <a:normAutofit/>
          </a:bodyPr>
          <a:lstStyle/>
          <a:p>
            <a:r>
              <a:rPr lang="ru-RU" sz="2666" dirty="0"/>
              <a:t>Мед карта Ростовская область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9F5764-ABCE-4423-84BF-78121AD6E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925" y="741847"/>
            <a:ext cx="9170872" cy="603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6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95ABAACB-E9A6-8748-84EA-C5F6AAD71095}"/>
              </a:ext>
            </a:extLst>
          </p:cNvPr>
          <p:cNvSpPr txBox="1">
            <a:spLocks/>
          </p:cNvSpPr>
          <p:nvPr/>
        </p:nvSpPr>
        <p:spPr>
          <a:xfrm>
            <a:off x="0" y="60066"/>
            <a:ext cx="12143091" cy="681781"/>
          </a:xfrm>
          <a:prstGeom prst="rect">
            <a:avLst/>
          </a:prstGeom>
        </p:spPr>
        <p:txBody>
          <a:bodyPr vert="horz" lIns="121904" tIns="60952" rIns="121904" bIns="60952" rtlCol="0" anchor="ctr" anchorCtr="0">
            <a:noAutofit/>
          </a:bodyPr>
          <a:lstStyle/>
          <a:p>
            <a:pPr algn="l"/>
            <a:endParaRPr lang="ru-RU" sz="1467" b="1" dirty="0">
              <a:solidFill>
                <a:srgbClr val="22272F"/>
              </a:solidFill>
              <a:latin typeface="PT Serif" panose="020A0603040505020204" pitchFamily="18" charset="-52"/>
            </a:endParaRPr>
          </a:p>
          <a:p>
            <a:pPr algn="l"/>
            <a:endParaRPr lang="ru-RU" sz="1467" b="1" dirty="0">
              <a:solidFill>
                <a:srgbClr val="22272F"/>
              </a:solidFill>
              <a:latin typeface="PT Serif" panose="020A0603040505020204" pitchFamily="18" charset="-52"/>
            </a:endParaRPr>
          </a:p>
          <a:p>
            <a:pPr algn="l"/>
            <a:endParaRPr lang="ru-RU" sz="1467" b="1" dirty="0">
              <a:solidFill>
                <a:srgbClr val="22272F"/>
              </a:solidFill>
              <a:latin typeface="PT Serif" panose="020A0603040505020204" pitchFamily="18" charset="-52"/>
            </a:endParaRPr>
          </a:p>
          <a:p>
            <a:pPr algn="l"/>
            <a:endParaRPr lang="ru-RU" sz="1467" b="1" dirty="0">
              <a:solidFill>
                <a:srgbClr val="22272F"/>
              </a:solidFill>
              <a:latin typeface="PT Serif" panose="020A0603040505020204" pitchFamily="18" charset="-52"/>
            </a:endParaRPr>
          </a:p>
          <a:p>
            <a:pPr algn="l"/>
            <a:endParaRPr lang="ru-RU" sz="1467" b="1" dirty="0">
              <a:solidFill>
                <a:srgbClr val="22272F"/>
              </a:solidFill>
              <a:latin typeface="PT Serif" panose="020A0603040505020204" pitchFamily="18" charset="-52"/>
            </a:endParaRPr>
          </a:p>
          <a:p>
            <a:pPr algn="l"/>
            <a:endParaRPr lang="ru-RU" sz="1467" b="1" dirty="0">
              <a:solidFill>
                <a:srgbClr val="22272F"/>
              </a:solidFill>
              <a:latin typeface="PT Serif" panose="020A0603040505020204" pitchFamily="18" charset="-52"/>
            </a:endParaRPr>
          </a:p>
          <a:p>
            <a:pPr algn="l"/>
            <a:endParaRPr lang="ru-RU" sz="1467" b="1" dirty="0">
              <a:solidFill>
                <a:srgbClr val="22272F"/>
              </a:solidFill>
              <a:latin typeface="PT Serif" panose="020A0603040505020204" pitchFamily="18" charset="-52"/>
            </a:endParaRPr>
          </a:p>
          <a:p>
            <a:pPr algn="l"/>
            <a:endParaRPr lang="ru-RU" sz="1467" dirty="0">
              <a:solidFill>
                <a:srgbClr val="464C55"/>
              </a:solidFill>
              <a:latin typeface="PT Serif" panose="020A0603040505020204" pitchFamily="18" charset="-52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D82B488-1CE4-1D9C-BB97-2D5641EE7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66" y="-431069"/>
            <a:ext cx="11029590" cy="1460910"/>
          </a:xfrm>
        </p:spPr>
        <p:txBody>
          <a:bodyPr>
            <a:normAutofit/>
          </a:bodyPr>
          <a:lstStyle/>
          <a:p>
            <a:r>
              <a:rPr lang="ru-RU" sz="2666" dirty="0"/>
              <a:t>Мед карта Ростовская область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D0E60B4-C66B-404D-AA2E-9320D72037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49" y="549474"/>
            <a:ext cx="9428624" cy="6072546"/>
          </a:xfrm>
        </p:spPr>
      </p:pic>
    </p:spTree>
    <p:extLst>
      <p:ext uri="{BB962C8B-B14F-4D97-AF65-F5344CB8AC3E}">
        <p14:creationId xmlns:p14="http://schemas.microsoft.com/office/powerpoint/2010/main" val="974485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95ABAACB-E9A6-8748-84EA-C5F6AAD71095}"/>
              </a:ext>
            </a:extLst>
          </p:cNvPr>
          <p:cNvSpPr txBox="1">
            <a:spLocks/>
          </p:cNvSpPr>
          <p:nvPr/>
        </p:nvSpPr>
        <p:spPr>
          <a:xfrm>
            <a:off x="0" y="60066"/>
            <a:ext cx="12143091" cy="681781"/>
          </a:xfrm>
          <a:prstGeom prst="rect">
            <a:avLst/>
          </a:prstGeom>
        </p:spPr>
        <p:txBody>
          <a:bodyPr vert="horz" lIns="121904" tIns="60952" rIns="121904" bIns="60952" rtlCol="0" anchor="ctr" anchorCtr="0">
            <a:noAutofit/>
          </a:bodyPr>
          <a:lstStyle/>
          <a:p>
            <a:pPr algn="l"/>
            <a:endParaRPr lang="ru-RU" sz="1467" b="1" dirty="0">
              <a:solidFill>
                <a:srgbClr val="22272F"/>
              </a:solidFill>
              <a:latin typeface="PT Serif" panose="020A0603040505020204" pitchFamily="18" charset="-52"/>
            </a:endParaRPr>
          </a:p>
          <a:p>
            <a:pPr algn="l"/>
            <a:endParaRPr lang="ru-RU" sz="1467" b="1" dirty="0">
              <a:solidFill>
                <a:srgbClr val="22272F"/>
              </a:solidFill>
              <a:latin typeface="PT Serif" panose="020A0603040505020204" pitchFamily="18" charset="-52"/>
            </a:endParaRPr>
          </a:p>
          <a:p>
            <a:pPr algn="l"/>
            <a:endParaRPr lang="ru-RU" sz="1467" b="1" dirty="0">
              <a:solidFill>
                <a:srgbClr val="22272F"/>
              </a:solidFill>
              <a:latin typeface="PT Serif" panose="020A0603040505020204" pitchFamily="18" charset="-52"/>
            </a:endParaRPr>
          </a:p>
          <a:p>
            <a:pPr algn="l"/>
            <a:endParaRPr lang="ru-RU" sz="1467" b="1" dirty="0">
              <a:solidFill>
                <a:srgbClr val="22272F"/>
              </a:solidFill>
              <a:latin typeface="PT Serif" panose="020A0603040505020204" pitchFamily="18" charset="-52"/>
            </a:endParaRPr>
          </a:p>
          <a:p>
            <a:pPr algn="l"/>
            <a:endParaRPr lang="ru-RU" sz="1467" b="1" dirty="0">
              <a:solidFill>
                <a:srgbClr val="22272F"/>
              </a:solidFill>
              <a:latin typeface="PT Serif" panose="020A0603040505020204" pitchFamily="18" charset="-52"/>
            </a:endParaRPr>
          </a:p>
          <a:p>
            <a:pPr algn="l"/>
            <a:endParaRPr lang="ru-RU" sz="1467" b="1" dirty="0">
              <a:solidFill>
                <a:srgbClr val="22272F"/>
              </a:solidFill>
              <a:latin typeface="PT Serif" panose="020A0603040505020204" pitchFamily="18" charset="-52"/>
            </a:endParaRPr>
          </a:p>
          <a:p>
            <a:pPr algn="l"/>
            <a:endParaRPr lang="ru-RU" sz="1467" b="1" dirty="0">
              <a:solidFill>
                <a:srgbClr val="22272F"/>
              </a:solidFill>
              <a:latin typeface="PT Serif" panose="020A0603040505020204" pitchFamily="18" charset="-52"/>
            </a:endParaRPr>
          </a:p>
          <a:p>
            <a:pPr algn="l"/>
            <a:endParaRPr lang="ru-RU" sz="1467" dirty="0">
              <a:solidFill>
                <a:srgbClr val="464C55"/>
              </a:solidFill>
              <a:latin typeface="PT Serif" panose="020A0603040505020204" pitchFamily="18" charset="-52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D82B488-1CE4-1D9C-BB97-2D5641EE7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66" y="-431069"/>
            <a:ext cx="11029590" cy="1460910"/>
          </a:xfrm>
        </p:spPr>
        <p:txBody>
          <a:bodyPr>
            <a:normAutofit/>
          </a:bodyPr>
          <a:lstStyle/>
          <a:p>
            <a:r>
              <a:rPr lang="ru-RU" sz="2666" dirty="0"/>
              <a:t>Мед карта Ростовская область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6B3A810-C132-486A-9FBC-BDAAEF97C5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56" y="1022268"/>
            <a:ext cx="10901847" cy="525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4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95ABAACB-E9A6-8748-84EA-C5F6AAD71095}"/>
              </a:ext>
            </a:extLst>
          </p:cNvPr>
          <p:cNvSpPr txBox="1">
            <a:spLocks/>
          </p:cNvSpPr>
          <p:nvPr/>
        </p:nvSpPr>
        <p:spPr>
          <a:xfrm>
            <a:off x="0" y="60066"/>
            <a:ext cx="12143091" cy="681781"/>
          </a:xfrm>
          <a:prstGeom prst="rect">
            <a:avLst/>
          </a:prstGeom>
        </p:spPr>
        <p:txBody>
          <a:bodyPr vert="horz" lIns="121904" tIns="60952" rIns="121904" bIns="60952" rtlCol="0" anchor="ctr" anchorCtr="0">
            <a:noAutofit/>
          </a:bodyPr>
          <a:lstStyle/>
          <a:p>
            <a:pPr algn="l"/>
            <a:endParaRPr lang="ru-RU" sz="1467" b="1" dirty="0">
              <a:solidFill>
                <a:srgbClr val="22272F"/>
              </a:solidFill>
              <a:latin typeface="PT Serif" panose="020A0603040505020204" pitchFamily="18" charset="-52"/>
            </a:endParaRPr>
          </a:p>
          <a:p>
            <a:pPr algn="l"/>
            <a:endParaRPr lang="ru-RU" sz="1467" b="1" dirty="0">
              <a:solidFill>
                <a:srgbClr val="22272F"/>
              </a:solidFill>
              <a:latin typeface="PT Serif" panose="020A0603040505020204" pitchFamily="18" charset="-52"/>
            </a:endParaRPr>
          </a:p>
          <a:p>
            <a:pPr algn="l"/>
            <a:endParaRPr lang="ru-RU" sz="1467" b="1" dirty="0">
              <a:solidFill>
                <a:srgbClr val="22272F"/>
              </a:solidFill>
              <a:latin typeface="PT Serif" panose="020A0603040505020204" pitchFamily="18" charset="-52"/>
            </a:endParaRPr>
          </a:p>
          <a:p>
            <a:pPr algn="l"/>
            <a:endParaRPr lang="ru-RU" sz="1467" b="1" dirty="0">
              <a:solidFill>
                <a:srgbClr val="22272F"/>
              </a:solidFill>
              <a:latin typeface="PT Serif" panose="020A0603040505020204" pitchFamily="18" charset="-52"/>
            </a:endParaRPr>
          </a:p>
          <a:p>
            <a:pPr algn="l"/>
            <a:endParaRPr lang="ru-RU" sz="1467" b="1" dirty="0">
              <a:solidFill>
                <a:srgbClr val="22272F"/>
              </a:solidFill>
              <a:latin typeface="PT Serif" panose="020A0603040505020204" pitchFamily="18" charset="-52"/>
            </a:endParaRPr>
          </a:p>
          <a:p>
            <a:pPr algn="l"/>
            <a:endParaRPr lang="ru-RU" sz="1467" b="1" dirty="0">
              <a:solidFill>
                <a:srgbClr val="22272F"/>
              </a:solidFill>
              <a:latin typeface="PT Serif" panose="020A0603040505020204" pitchFamily="18" charset="-52"/>
            </a:endParaRPr>
          </a:p>
          <a:p>
            <a:pPr algn="l"/>
            <a:endParaRPr lang="ru-RU" sz="1467" b="1" dirty="0">
              <a:solidFill>
                <a:srgbClr val="22272F"/>
              </a:solidFill>
              <a:latin typeface="PT Serif" panose="020A0603040505020204" pitchFamily="18" charset="-52"/>
            </a:endParaRPr>
          </a:p>
          <a:p>
            <a:pPr algn="l"/>
            <a:endParaRPr lang="ru-RU" sz="1467" dirty="0">
              <a:solidFill>
                <a:srgbClr val="464C55"/>
              </a:solidFill>
              <a:latin typeface="PT Serif" panose="020A0603040505020204" pitchFamily="18" charset="-52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D82B488-1CE4-1D9C-BB97-2D5641EE7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66" y="-431069"/>
            <a:ext cx="11029590" cy="1460910"/>
          </a:xfrm>
        </p:spPr>
        <p:txBody>
          <a:bodyPr>
            <a:normAutofit/>
          </a:bodyPr>
          <a:lstStyle/>
          <a:p>
            <a:r>
              <a:rPr lang="ru-RU" sz="2666" dirty="0"/>
              <a:t>Мед карта Ростовская область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4B553B-80C2-4F6E-B249-84976F0A8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758" y="725591"/>
            <a:ext cx="7774359" cy="607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05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/>
            <p:cNvSpPr/>
            <p:nvPr/>
          </p:nvSpPr>
          <p:spPr>
            <a:xfrm>
              <a:off x="3718942" y="6529511"/>
              <a:ext cx="8471471" cy="286232"/>
            </a:xfrm>
            <a:prstGeom prst="rect">
              <a:avLst/>
            </a:prstGeom>
            <a:solidFill>
              <a:srgbClr val="1663A4"/>
            </a:solidFill>
          </p:spPr>
          <p:txBody>
            <a:bodyPr wrap="square">
              <a:spAutoFit/>
            </a:bodyPr>
            <a:lstStyle/>
            <a:p>
              <a:pPr marL="179388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chemeClr val="bg1"/>
                  </a:solidFill>
                  <a:cs typeface="Arial" pitchFamily="34" charset="0"/>
                </a:rPr>
                <a:t>Тренинг общественных экспертов пациентского движения                                         </a:t>
              </a:r>
              <a:r>
                <a:rPr lang="en-US" sz="1300" dirty="0">
                  <a:solidFill>
                    <a:schemeClr val="bg1"/>
                  </a:solidFill>
                  <a:ea typeface="+mj-ea"/>
                  <a:cs typeface="+mj-cs"/>
                </a:rPr>
                <a:t>https://congress-vsp.ru/xv/</a:t>
              </a:r>
              <a:endParaRPr lang="ru-RU" sz="1300" dirty="0">
                <a:solidFill>
                  <a:schemeClr val="bg1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357954" y="5781634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V="1">
              <a:off x="11470413" y="0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7" name="Содержимое 5"/>
          <p:cNvSpPr>
            <a:spLocks noGrp="1"/>
          </p:cNvSpPr>
          <p:nvPr>
            <p:ph idx="1"/>
          </p:nvPr>
        </p:nvSpPr>
        <p:spPr>
          <a:xfrm>
            <a:off x="478582" y="1173671"/>
            <a:ext cx="11104015" cy="4717108"/>
          </a:xfrm>
        </p:spPr>
        <p:txBody>
          <a:bodyPr>
            <a:normAutofit/>
          </a:bodyPr>
          <a:lstStyle/>
          <a:p>
            <a:pPr marL="0" indent="179424" algn="ctr">
              <a:buNone/>
            </a:pPr>
            <a:endParaRPr lang="ru-RU" altLang="ru-RU" sz="4800" dirty="0">
              <a:cs typeface="Arial" panose="020B0604020202020204" pitchFamily="34" charset="0"/>
            </a:endParaRPr>
          </a:p>
          <a:p>
            <a:pPr marL="0" indent="179424" algn="ctr">
              <a:buNone/>
            </a:pPr>
            <a:endParaRPr lang="ru-RU" altLang="ru-RU" sz="4800" dirty="0">
              <a:cs typeface="Arial" panose="020B0604020202020204" pitchFamily="34" charset="0"/>
            </a:endParaRPr>
          </a:p>
          <a:p>
            <a:pPr marL="0" indent="179424" algn="ctr">
              <a:buNone/>
            </a:pPr>
            <a:r>
              <a:rPr lang="ru-RU" altLang="ru-RU" sz="4800" dirty="0">
                <a:solidFill>
                  <a:srgbClr val="224B78"/>
                </a:solidFill>
                <a:cs typeface="Arial" panose="020B0604020202020204" pitchFamily="34" charset="0"/>
              </a:rPr>
              <a:t>ЗАДАНИЕ- СРАВНИТЬ СВОЮ КАРТУ ИЗ ГОСУСЛУГ. ЧТО ОТЛИЧАЕТСЯ?</a:t>
            </a:r>
            <a:endParaRPr lang="ru-RU" altLang="ru-RU" sz="4800" b="1" dirty="0">
              <a:solidFill>
                <a:srgbClr val="224B78"/>
              </a:solidFill>
              <a:cs typeface="Arial" panose="020B0604020202020204" pitchFamily="34" charset="0"/>
            </a:endParaRPr>
          </a:p>
          <a:p>
            <a:pPr marL="355591" indent="-355591">
              <a:buClr>
                <a:srgbClr val="00ADD9"/>
              </a:buClr>
              <a:buSzPct val="120000"/>
              <a:buFont typeface="Wingdings" pitchFamily="2" charset="2"/>
              <a:buChar char="§"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237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/>
            <p:cNvSpPr/>
            <p:nvPr/>
          </p:nvSpPr>
          <p:spPr>
            <a:xfrm>
              <a:off x="3718942" y="6529511"/>
              <a:ext cx="8471471" cy="286232"/>
            </a:xfrm>
            <a:prstGeom prst="rect">
              <a:avLst/>
            </a:prstGeom>
            <a:solidFill>
              <a:srgbClr val="1663A4"/>
            </a:solidFill>
          </p:spPr>
          <p:txBody>
            <a:bodyPr wrap="square">
              <a:spAutoFit/>
            </a:bodyPr>
            <a:lstStyle/>
            <a:p>
              <a:pPr marL="179388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chemeClr val="bg1"/>
                  </a:solidFill>
                  <a:cs typeface="Arial" pitchFamily="34" charset="0"/>
                </a:rPr>
                <a:t>Тренинг общественных экспертов пациентского движения                                         </a:t>
              </a:r>
              <a:r>
                <a:rPr lang="en-US" sz="1300" dirty="0">
                  <a:solidFill>
                    <a:schemeClr val="bg1"/>
                  </a:solidFill>
                  <a:ea typeface="+mj-ea"/>
                  <a:cs typeface="+mj-cs"/>
                </a:rPr>
                <a:t>https://congress-vsp.ru/xv/</a:t>
              </a:r>
              <a:endParaRPr lang="ru-RU" sz="1300" dirty="0">
                <a:solidFill>
                  <a:schemeClr val="bg1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357954" y="5781634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V="1">
              <a:off x="11470413" y="0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7" name="Содержимое 5"/>
          <p:cNvSpPr>
            <a:spLocks noGrp="1"/>
          </p:cNvSpPr>
          <p:nvPr>
            <p:ph idx="1"/>
          </p:nvPr>
        </p:nvSpPr>
        <p:spPr>
          <a:xfrm>
            <a:off x="478582" y="1173671"/>
            <a:ext cx="11104015" cy="4717108"/>
          </a:xfrm>
        </p:spPr>
        <p:txBody>
          <a:bodyPr>
            <a:normAutofit/>
          </a:bodyPr>
          <a:lstStyle/>
          <a:p>
            <a:pPr marL="0" indent="179424" algn="ctr">
              <a:buNone/>
            </a:pPr>
            <a:endParaRPr lang="ru-RU" altLang="ru-RU" sz="4800" dirty="0">
              <a:cs typeface="Arial" panose="020B0604020202020204" pitchFamily="34" charset="0"/>
            </a:endParaRPr>
          </a:p>
          <a:p>
            <a:pPr marL="0" indent="179424" algn="ctr">
              <a:buNone/>
            </a:pPr>
            <a:endParaRPr lang="ru-RU" altLang="ru-RU" sz="4800" dirty="0">
              <a:cs typeface="Arial" panose="020B0604020202020204" pitchFamily="34" charset="0"/>
            </a:endParaRPr>
          </a:p>
          <a:p>
            <a:pPr marL="0" indent="179424" algn="ctr">
              <a:buNone/>
            </a:pPr>
            <a:r>
              <a:rPr lang="ru-RU" altLang="ru-RU" sz="4800" dirty="0">
                <a:solidFill>
                  <a:srgbClr val="224B78"/>
                </a:solidFill>
                <a:cs typeface="Arial" panose="020B0604020202020204" pitchFamily="34" charset="0"/>
              </a:rPr>
              <a:t>ТЕЛЕМЕДИЦИНА</a:t>
            </a:r>
            <a:endParaRPr lang="ru-RU" altLang="ru-RU" sz="4800" b="1" dirty="0">
              <a:solidFill>
                <a:srgbClr val="224B78"/>
              </a:solidFill>
              <a:cs typeface="Arial" panose="020B0604020202020204" pitchFamily="34" charset="0"/>
            </a:endParaRPr>
          </a:p>
          <a:p>
            <a:pPr marL="355591" indent="-355591">
              <a:buClr>
                <a:srgbClr val="00ADD9"/>
              </a:buClr>
              <a:buSzPct val="120000"/>
              <a:buFont typeface="Wingdings" pitchFamily="2" charset="2"/>
              <a:buChar char="§"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64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:\РАБОТА\4 ФОРУМЫ+КОНФЕРЕНЦИИ\Тренинг_ВСП Ответственный пациент\презентации\элементы\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6855" y="6430790"/>
            <a:ext cx="384175" cy="384175"/>
          </a:xfrm>
          <a:prstGeom prst="rect">
            <a:avLst/>
          </a:prstGeom>
          <a:noFill/>
        </p:spPr>
      </p:pic>
      <p:pic>
        <p:nvPicPr>
          <p:cNvPr id="5" name="Picture 2" descr="E:\РАБОТА\4 ФОРУМЫ+КОНФЕРЕНЦИИ\Тренинг_ВСП Ответственный пациент\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1790" y="190228"/>
            <a:ext cx="622300" cy="622300"/>
          </a:xfrm>
          <a:prstGeom prst="rect">
            <a:avLst/>
          </a:prstGeom>
          <a:noFill/>
        </p:spPr>
      </p:pic>
      <p:pic>
        <p:nvPicPr>
          <p:cNvPr id="6" name="Picture 3" descr="E:\РАБОТА\4 ФОРУМЫ+КОНФЕРЕНЦИИ\Тренинг_ВСП Ответственный пациент\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90229"/>
            <a:ext cx="460375" cy="636587"/>
          </a:xfrm>
          <a:prstGeom prst="rect">
            <a:avLst/>
          </a:prstGeom>
          <a:noFill/>
        </p:spPr>
      </p:pic>
      <p:pic>
        <p:nvPicPr>
          <p:cNvPr id="7" name="Picture 4" descr="E:\РАБОТА\4 ФОРУМЫ+КОНФЕРЕНЦИИ\Тренинг_ВСП Ответственный пациент\презентации\элементы\0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10627" y="4702970"/>
            <a:ext cx="3379787" cy="21574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1" y="471324"/>
            <a:ext cx="12190413" cy="128236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Федеральный закон от 21.11.2011 N 323-ФЗ "Об основах охраны здоровья граждан в Российской Федерации"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C355939F-4F19-E300-DDBE-97C02E947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 2. Основные понятия, используемые в настоящем Федеральном законе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22) телемедицинские технологии - информационные технологии, обеспечивающие дистанционное взаимодействие медицинских работников между собой, с пациентами и (или) их законными представителями, идентификацию и аутентификацию указанных лиц, </a:t>
            </a:r>
            <a:r>
              <a:rPr lang="ru-RU" sz="28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документирование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совершаемых ими действий при проведении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консилиумов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>
                <a:solidFill>
                  <a:srgbClr val="99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консультаций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дистанционного медицинского наблюдения за состоянием здоровья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 22 введен Федеральным законом от 29.07.2017 N 242-ФЗ)</a:t>
            </a:r>
          </a:p>
        </p:txBody>
      </p:sp>
    </p:spTree>
    <p:extLst>
      <p:ext uri="{BB962C8B-B14F-4D97-AF65-F5344CB8AC3E}">
        <p14:creationId xmlns:p14="http://schemas.microsoft.com/office/powerpoint/2010/main" val="757272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/>
            <p:cNvSpPr/>
            <p:nvPr/>
          </p:nvSpPr>
          <p:spPr>
            <a:xfrm>
              <a:off x="3718942" y="6529511"/>
              <a:ext cx="8471471" cy="286232"/>
            </a:xfrm>
            <a:prstGeom prst="rect">
              <a:avLst/>
            </a:prstGeom>
            <a:solidFill>
              <a:srgbClr val="1663A4"/>
            </a:solidFill>
          </p:spPr>
          <p:txBody>
            <a:bodyPr wrap="square">
              <a:spAutoFit/>
            </a:bodyPr>
            <a:lstStyle/>
            <a:p>
              <a:pPr marL="179388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chemeClr val="bg1"/>
                  </a:solidFill>
                  <a:cs typeface="Arial" pitchFamily="34" charset="0"/>
                </a:rPr>
                <a:t>Тренинг общественных экспертов пациентского движения                                         </a:t>
              </a:r>
              <a:r>
                <a:rPr lang="en-US" sz="1300" dirty="0">
                  <a:solidFill>
                    <a:schemeClr val="bg1"/>
                  </a:solidFill>
                  <a:ea typeface="+mj-ea"/>
                  <a:cs typeface="+mj-cs"/>
                </a:rPr>
                <a:t>https://congress-vsp.ru/xv/</a:t>
              </a:r>
              <a:endParaRPr lang="ru-RU" sz="1300" dirty="0">
                <a:solidFill>
                  <a:schemeClr val="bg1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357954" y="5781634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V="1">
              <a:off x="11470413" y="0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BAACB-E9A6-8748-84EA-C5F6AAD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pPr marL="1191654" algn="l"/>
            <a:r>
              <a:rPr lang="ru-RU" sz="2800" b="1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Цифровизация медицины </a:t>
            </a:r>
            <a:br>
              <a:rPr lang="ru-RU" sz="2800" b="1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</a:br>
            <a:endParaRPr lang="ru-RU" sz="2800" b="1" dirty="0">
              <a:solidFill>
                <a:srgbClr val="1663A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одержимое 5"/>
          <p:cNvSpPr>
            <a:spLocks noGrp="1"/>
          </p:cNvSpPr>
          <p:nvPr>
            <p:ph idx="1"/>
          </p:nvPr>
        </p:nvSpPr>
        <p:spPr>
          <a:xfrm>
            <a:off x="406574" y="765498"/>
            <a:ext cx="11176023" cy="5125281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91B1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электронные медкарты и рецепты;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91B1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ЕГИСЗ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91B1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системы облачной безопасности;</a:t>
            </a:r>
            <a:endParaRPr lang="ru-RU" sz="1600" dirty="0">
              <a:solidFill>
                <a:srgbClr val="091B1D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91B1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Big Data;</a:t>
            </a:r>
            <a:endParaRPr lang="ru-RU" sz="1600" dirty="0">
              <a:solidFill>
                <a:srgbClr val="091B1D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91B1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приложения для здоровья и психического благополучия;</a:t>
            </a:r>
            <a:endParaRPr lang="ru-RU" sz="1600" dirty="0">
              <a:solidFill>
                <a:srgbClr val="091B1D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91B1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медицинские устройства на базе интернета вещей;</a:t>
            </a:r>
            <a:r>
              <a:rPr lang="en-US" sz="1600" dirty="0">
                <a:solidFill>
                  <a:srgbClr val="091B1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(IoT)</a:t>
            </a:r>
            <a:endParaRPr lang="ru-RU" sz="1600" dirty="0">
              <a:solidFill>
                <a:srgbClr val="091B1D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91B1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мобильные устройства для контроля здоровья;</a:t>
            </a:r>
            <a:endParaRPr lang="ru-RU" sz="1600" dirty="0">
              <a:solidFill>
                <a:srgbClr val="091B1D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91B1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инструменты телемедицины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91B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инструменты для принятия клинических решений при оказании первичной помощи;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91B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робототехника;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91B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персонализированная медицина;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91B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нанотехнологии;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91B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искусственный интеллект.</a:t>
            </a:r>
          </a:p>
          <a:p>
            <a:pPr marL="355591" indent="-355591">
              <a:buClr>
                <a:srgbClr val="00ADD9"/>
              </a:buClr>
              <a:buSzPct val="120000"/>
              <a:buFont typeface="Wingdings" pitchFamily="2" charset="2"/>
              <a:buChar char="§"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0990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:\РАБОТА\4 ФОРУМЫ+КОНФЕРЕНЦИИ\Тренинг_ВСП Ответственный пациент\презентации\элементы\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6855" y="6430790"/>
            <a:ext cx="384175" cy="384175"/>
          </a:xfrm>
          <a:prstGeom prst="rect">
            <a:avLst/>
          </a:prstGeom>
          <a:noFill/>
        </p:spPr>
      </p:pic>
      <p:pic>
        <p:nvPicPr>
          <p:cNvPr id="5" name="Picture 2" descr="E:\РАБОТА\4 ФОРУМЫ+КОНФЕРЕНЦИИ\Тренинг_ВСП Ответственный пациент\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1790" y="190228"/>
            <a:ext cx="622300" cy="622300"/>
          </a:xfrm>
          <a:prstGeom prst="rect">
            <a:avLst/>
          </a:prstGeom>
          <a:noFill/>
        </p:spPr>
      </p:pic>
      <p:pic>
        <p:nvPicPr>
          <p:cNvPr id="6" name="Picture 3" descr="E:\РАБОТА\4 ФОРУМЫ+КОНФЕРЕНЦИИ\Тренинг_ВСП Ответственный пациент\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90229"/>
            <a:ext cx="460375" cy="636587"/>
          </a:xfrm>
          <a:prstGeom prst="rect">
            <a:avLst/>
          </a:prstGeom>
          <a:noFill/>
        </p:spPr>
      </p:pic>
      <p:pic>
        <p:nvPicPr>
          <p:cNvPr id="7" name="Picture 4" descr="E:\РАБОТА\4 ФОРУМЫ+КОНФЕРЕНЦИИ\Тренинг_ВСП Ответственный пациент\презентации\элементы\0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10627" y="4702970"/>
            <a:ext cx="3379787" cy="21574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6323" y="3246043"/>
            <a:ext cx="12190413" cy="128236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hlinkClick r:id="rId6"/>
              </a:rPr>
              <a:t>ПРИКАЗ от 30 ноября 2017 г. N 965н</a:t>
            </a:r>
            <a:br>
              <a:rPr lang="ru-RU" dirty="0">
                <a:hlinkClick r:id="rId6"/>
              </a:rPr>
            </a:br>
            <a:r>
              <a:rPr lang="ru-RU" dirty="0">
                <a:hlinkClick r:id="rId6"/>
              </a:rPr>
              <a:t>Об утверждении порядка организации и оказания медицинской помощи с применением телемедицинских технологий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1155B55-378B-A3F0-83A7-94C6A16A56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1030" y="367388"/>
            <a:ext cx="230425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039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:\РАБОТА\4 ФОРУМЫ+КОНФЕРЕНЦИИ\Тренинг_ВСП Ответственный пациент\презентации\элементы\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6855" y="6430790"/>
            <a:ext cx="384175" cy="384175"/>
          </a:xfrm>
          <a:prstGeom prst="rect">
            <a:avLst/>
          </a:prstGeom>
          <a:noFill/>
        </p:spPr>
      </p:pic>
      <p:pic>
        <p:nvPicPr>
          <p:cNvPr id="5" name="Picture 2" descr="E:\РАБОТА\4 ФОРУМЫ+КОНФЕРЕНЦИИ\Тренинг_ВСП Ответственный пациент\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1790" y="190228"/>
            <a:ext cx="622300" cy="622300"/>
          </a:xfrm>
          <a:prstGeom prst="rect">
            <a:avLst/>
          </a:prstGeom>
          <a:noFill/>
        </p:spPr>
      </p:pic>
      <p:pic>
        <p:nvPicPr>
          <p:cNvPr id="6" name="Picture 3" descr="E:\РАБОТА\4 ФОРУМЫ+КОНФЕРЕНЦИИ\Тренинг_ВСП Ответственный пациент\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90229"/>
            <a:ext cx="460375" cy="636587"/>
          </a:xfrm>
          <a:prstGeom prst="rect">
            <a:avLst/>
          </a:prstGeom>
          <a:noFill/>
        </p:spPr>
      </p:pic>
      <p:pic>
        <p:nvPicPr>
          <p:cNvPr id="7" name="Picture 4" descr="E:\РАБОТА\4 ФОРУМЫ+КОНФЕРЕНЦИИ\Тренинг_ВСП Ответственный пациент\презентации\элементы\0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10627" y="4702970"/>
            <a:ext cx="3379787" cy="21574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2637" y="185633"/>
            <a:ext cx="12190413" cy="1282365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ВИДЫ ТМК</a:t>
            </a: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89BECF6C-34C1-5947-2AD8-586AF7FA8E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467949" y="1509998"/>
            <a:ext cx="5477732" cy="36480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87EBCB-1C98-F16E-ACDA-0E8B81DFE11F}"/>
              </a:ext>
            </a:extLst>
          </p:cNvPr>
          <p:cNvSpPr txBox="1"/>
          <p:nvPr/>
        </p:nvSpPr>
        <p:spPr>
          <a:xfrm>
            <a:off x="694606" y="5518028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3600" b="1" dirty="0">
                <a:solidFill>
                  <a:srgbClr val="002060"/>
                </a:solidFill>
                <a:latin typeface="Calibri"/>
              </a:rPr>
              <a:t>ВРАЧ(МР)-ВРАЧ (МР)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BE9056-9642-32CC-B5A3-0824BF54077B}"/>
              </a:ext>
            </a:extLst>
          </p:cNvPr>
          <p:cNvSpPr txBox="1"/>
          <p:nvPr/>
        </p:nvSpPr>
        <p:spPr>
          <a:xfrm>
            <a:off x="6467950" y="5518028"/>
            <a:ext cx="5506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3600" b="1" dirty="0">
                <a:solidFill>
                  <a:srgbClr val="002060"/>
                </a:solidFill>
                <a:latin typeface="Calibri"/>
              </a:rPr>
              <a:t>ВРАЧ (МР)-ПАЦИЕНТ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1B2B2E4-FFFA-D8BB-00F9-31081B1D24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653" y="1525043"/>
            <a:ext cx="5054279" cy="363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119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:\РАБОТА\4 ФОРУМЫ+КОНФЕРЕНЦИИ\Тренинг_ВСП Ответственный пациент\презентации\элементы\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6855" y="6430790"/>
            <a:ext cx="384175" cy="384175"/>
          </a:xfrm>
          <a:prstGeom prst="rect">
            <a:avLst/>
          </a:prstGeom>
          <a:noFill/>
        </p:spPr>
      </p:pic>
      <p:pic>
        <p:nvPicPr>
          <p:cNvPr id="5" name="Picture 2" descr="E:\РАБОТА\4 ФОРУМЫ+КОНФЕРЕНЦИИ\Тренинг_ВСП Ответственный пациент\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1790" y="190228"/>
            <a:ext cx="622300" cy="622300"/>
          </a:xfrm>
          <a:prstGeom prst="rect">
            <a:avLst/>
          </a:prstGeom>
          <a:noFill/>
        </p:spPr>
      </p:pic>
      <p:pic>
        <p:nvPicPr>
          <p:cNvPr id="6" name="Picture 3" descr="E:\РАБОТА\4 ФОРУМЫ+КОНФЕРЕНЦИИ\Тренинг_ВСП Ответственный пациент\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90229"/>
            <a:ext cx="460375" cy="636587"/>
          </a:xfrm>
          <a:prstGeom prst="rect">
            <a:avLst/>
          </a:prstGeom>
          <a:noFill/>
        </p:spPr>
      </p:pic>
      <p:pic>
        <p:nvPicPr>
          <p:cNvPr id="7" name="Picture 4" descr="E:\РАБОТА\4 ФОРУМЫ+КОНФЕРЕНЦИИ\Тренинг_ВСП Ответственный пациент\презентации\элементы\0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10627" y="4702970"/>
            <a:ext cx="3379787" cy="21574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324" y="795"/>
            <a:ext cx="12190413" cy="1282365"/>
          </a:xfrm>
        </p:spPr>
        <p:txBody>
          <a:bodyPr>
            <a:normAutofit/>
          </a:bodyPr>
          <a:lstStyle/>
          <a:p>
            <a:r>
              <a:rPr lang="ru-RU" sz="1800" b="0" dirty="0">
                <a:hlinkClick r:id="rId6"/>
              </a:rPr>
              <a:t>ПРИКАЗ от 30 ноября 2017 г. N 965н</a:t>
            </a:r>
            <a:br>
              <a:rPr lang="ru-RU" sz="1800" b="0" dirty="0">
                <a:hlinkClick r:id="rId6"/>
              </a:rPr>
            </a:br>
            <a:r>
              <a:rPr lang="ru-RU" sz="1800" b="0" dirty="0">
                <a:hlinkClick r:id="rId6"/>
              </a:rPr>
              <a:t>Об утверждении порядка организации и оказания медицинской помощи с применением телемедицинских технологий</a:t>
            </a:r>
            <a:endParaRPr lang="ru-RU" sz="1800" b="0" dirty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0E5334C4-DA8E-5EB6-1DE6-52FE58DC3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822" y="1336845"/>
            <a:ext cx="10971372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Организация ТМК</a:t>
            </a:r>
          </a:p>
          <a:p>
            <a:r>
              <a:rPr lang="ru-RU" dirty="0">
                <a:solidFill>
                  <a:srgbClr val="002060"/>
                </a:solidFill>
              </a:rPr>
              <a:t>Лицензия МО. Врач. Реестр. ЕСИА -идентификация и аутентификация участников.</a:t>
            </a:r>
          </a:p>
          <a:p>
            <a:r>
              <a:rPr lang="ru-RU" dirty="0">
                <a:solidFill>
                  <a:srgbClr val="002060"/>
                </a:solidFill>
              </a:rPr>
              <a:t>Кабинет.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  <a:p>
            <a:r>
              <a:rPr lang="ru-RU" b="1" dirty="0">
                <a:solidFill>
                  <a:srgbClr val="FF0000"/>
                </a:solidFill>
              </a:rPr>
              <a:t>Оборудование!!! – Программное обеспечение!!! - Единая государственная информационная система в здравоохранении (ЕГИСЗ) и ЕИСЗ субъекта РФ</a:t>
            </a:r>
          </a:p>
          <a:p>
            <a:r>
              <a:rPr lang="ru-RU" b="1" dirty="0">
                <a:solidFill>
                  <a:srgbClr val="FF0000"/>
                </a:solidFill>
              </a:rPr>
              <a:t>Связь/интернет!!!</a:t>
            </a:r>
          </a:p>
          <a:p>
            <a:r>
              <a:rPr lang="ru-RU" dirty="0">
                <a:solidFill>
                  <a:srgbClr val="002060"/>
                </a:solidFill>
              </a:rPr>
              <a:t>Мобильное оборудование и связь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0089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:\РАБОТА\4 ФОРУМЫ+КОНФЕРЕНЦИИ\Тренинг_ВСП Ответственный пациент\презентации\элементы\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6855" y="6430790"/>
            <a:ext cx="384175" cy="384175"/>
          </a:xfrm>
          <a:prstGeom prst="rect">
            <a:avLst/>
          </a:prstGeom>
          <a:noFill/>
        </p:spPr>
      </p:pic>
      <p:pic>
        <p:nvPicPr>
          <p:cNvPr id="5" name="Picture 2" descr="E:\РАБОТА\4 ФОРУМЫ+КОНФЕРЕНЦИИ\Тренинг_ВСП Ответственный пациент\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1790" y="190228"/>
            <a:ext cx="622300" cy="622300"/>
          </a:xfrm>
          <a:prstGeom prst="rect">
            <a:avLst/>
          </a:prstGeom>
          <a:noFill/>
        </p:spPr>
      </p:pic>
      <p:pic>
        <p:nvPicPr>
          <p:cNvPr id="6" name="Picture 3" descr="E:\РАБОТА\4 ФОРУМЫ+КОНФЕРЕНЦИИ\Тренинг_ВСП Ответственный пациент\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90229"/>
            <a:ext cx="460375" cy="636587"/>
          </a:xfrm>
          <a:prstGeom prst="rect">
            <a:avLst/>
          </a:prstGeom>
          <a:noFill/>
        </p:spPr>
      </p:pic>
      <p:pic>
        <p:nvPicPr>
          <p:cNvPr id="7" name="Picture 4" descr="E:\РАБОТА\4 ФОРУМЫ+КОНФЕРЕНЦИИ\Тренинг_ВСП Ответственный пациент\презентации\элементы\0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10627" y="4702970"/>
            <a:ext cx="3379787" cy="21574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324" y="795"/>
            <a:ext cx="12190413" cy="1282365"/>
          </a:xfrm>
        </p:spPr>
        <p:txBody>
          <a:bodyPr>
            <a:normAutofit/>
          </a:bodyPr>
          <a:lstStyle/>
          <a:p>
            <a:r>
              <a:rPr lang="ru-RU" sz="1800" b="0" dirty="0">
                <a:hlinkClick r:id="rId6"/>
              </a:rPr>
              <a:t>ПРИКАЗ от 30 ноября 2017 г. N 965н</a:t>
            </a:r>
            <a:br>
              <a:rPr lang="ru-RU" sz="1800" b="0" dirty="0">
                <a:hlinkClick r:id="rId6"/>
              </a:rPr>
            </a:br>
            <a:r>
              <a:rPr lang="ru-RU" sz="1800" b="0" dirty="0">
                <a:hlinkClick r:id="rId6"/>
              </a:rPr>
              <a:t>Об утверждении порядка организации и оказания медицинской помощи с применением телемедицинских технологий</a:t>
            </a:r>
            <a:endParaRPr lang="ru-RU" sz="1800" b="0" dirty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0E5334C4-DA8E-5EB6-1DE6-52FE58DC3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822" y="1336845"/>
            <a:ext cx="1097137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Сроки оказания ТМП = сроки Программы госгарантий</a:t>
            </a:r>
          </a:p>
          <a:p>
            <a:r>
              <a:rPr lang="ru-RU" dirty="0">
                <a:solidFill>
                  <a:srgbClr val="002060"/>
                </a:solidFill>
              </a:rPr>
              <a:t>экстренная ТМК- от 30 минут до 2 часов с момента поступления запроса на проведение консультации в консультирующую медицинскую организацию</a:t>
            </a:r>
          </a:p>
          <a:p>
            <a:r>
              <a:rPr lang="ru-RU" dirty="0">
                <a:solidFill>
                  <a:srgbClr val="002060"/>
                </a:solidFill>
              </a:rPr>
              <a:t>Неотложная ТМК- от 3 до 24 часов с момента поступления запроса</a:t>
            </a:r>
          </a:p>
          <a:p>
            <a:r>
              <a:rPr lang="ru-RU" dirty="0">
                <a:solidFill>
                  <a:srgbClr val="002060"/>
                </a:solidFill>
              </a:rPr>
              <a:t>Плановая ТМК-14 рабочих дней</a:t>
            </a:r>
          </a:p>
          <a:p>
            <a:r>
              <a:rPr lang="ru-RU" dirty="0">
                <a:solidFill>
                  <a:srgbClr val="002060"/>
                </a:solidFill>
              </a:rPr>
              <a:t>Платная ТМК- согласно договора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3318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:\РАБОТА\4 ФОРУМЫ+КОНФЕРЕНЦИИ\Тренинг_ВСП Ответственный пациент\презентации\элементы\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6855" y="6430790"/>
            <a:ext cx="384175" cy="384175"/>
          </a:xfrm>
          <a:prstGeom prst="rect">
            <a:avLst/>
          </a:prstGeom>
          <a:noFill/>
        </p:spPr>
      </p:pic>
      <p:pic>
        <p:nvPicPr>
          <p:cNvPr id="5" name="Picture 2" descr="E:\РАБОТА\4 ФОРУМЫ+КОНФЕРЕНЦИИ\Тренинг_ВСП Ответственный пациент\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1790" y="190228"/>
            <a:ext cx="622300" cy="622300"/>
          </a:xfrm>
          <a:prstGeom prst="rect">
            <a:avLst/>
          </a:prstGeom>
          <a:noFill/>
        </p:spPr>
      </p:pic>
      <p:pic>
        <p:nvPicPr>
          <p:cNvPr id="6" name="Picture 3" descr="E:\РАБОТА\4 ФОРУМЫ+КОНФЕРЕНЦИИ\Тренинг_ВСП Ответственный пациент\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90229"/>
            <a:ext cx="460375" cy="636587"/>
          </a:xfrm>
          <a:prstGeom prst="rect">
            <a:avLst/>
          </a:prstGeom>
          <a:noFill/>
        </p:spPr>
      </p:pic>
      <p:pic>
        <p:nvPicPr>
          <p:cNvPr id="7" name="Picture 4" descr="E:\РАБОТА\4 ФОРУМЫ+КОНФЕРЕНЦИИ\Тренинг_ВСП Ответственный пациент\презентации\элементы\0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10627" y="4702970"/>
            <a:ext cx="3379787" cy="215741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34566" y="6526932"/>
            <a:ext cx="23230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1100" dirty="0">
                <a:solidFill>
                  <a:srgbClr val="0070BA"/>
                </a:solidFill>
                <a:latin typeface="Calibri"/>
              </a:rPr>
              <a:t>Тренинг «Ответственный пациент»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829330" y="6526932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1100" dirty="0">
                <a:solidFill>
                  <a:srgbClr val="0070BA"/>
                </a:solidFill>
                <a:latin typeface="Calibri"/>
              </a:rPr>
              <a:t>https://forum-vsp.ru/tren-23-1/</a:t>
            </a:r>
            <a:endParaRPr lang="ru-RU" sz="1100" dirty="0">
              <a:solidFill>
                <a:srgbClr val="0070BA"/>
              </a:solidFill>
              <a:latin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324" y="795"/>
            <a:ext cx="12190413" cy="1282365"/>
          </a:xfrm>
        </p:spPr>
        <p:txBody>
          <a:bodyPr>
            <a:normAutofit/>
          </a:bodyPr>
          <a:lstStyle/>
          <a:p>
            <a:r>
              <a:rPr lang="ru-RU" sz="1800" b="0" dirty="0">
                <a:hlinkClick r:id="rId6"/>
              </a:rPr>
              <a:t>ПРИКАЗ от 30 ноября 2017 г. N 965н</a:t>
            </a:r>
            <a:br>
              <a:rPr lang="ru-RU" sz="1800" b="0" dirty="0">
                <a:hlinkClick r:id="rId6"/>
              </a:rPr>
            </a:br>
            <a:r>
              <a:rPr lang="ru-RU" sz="1800" b="0" dirty="0">
                <a:hlinkClick r:id="rId6"/>
              </a:rPr>
              <a:t>Об утверждении порядка организации и оказания медицинской помощи с применением телемедицинских технологий</a:t>
            </a:r>
            <a:endParaRPr lang="ru-RU" sz="1800" b="0" dirty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0E5334C4-DA8E-5EB6-1DE6-52FE58DC3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822" y="1336845"/>
            <a:ext cx="109713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</a:rPr>
              <a:t>47. При проведении консультаций пациентов и (или) их законных представителей с применением телемедицинских технологий лечащим врачом может осуществляться </a:t>
            </a:r>
            <a:r>
              <a:rPr lang="ru-RU" sz="2000" b="1" u="sng" dirty="0">
                <a:solidFill>
                  <a:srgbClr val="002060"/>
                </a:solidFill>
              </a:rPr>
              <a:t>коррекция ранее назначенного пациенту лечения</a:t>
            </a:r>
            <a:r>
              <a:rPr lang="ru-RU" sz="2000" dirty="0">
                <a:solidFill>
                  <a:srgbClr val="002060"/>
                </a:solidFill>
              </a:rPr>
              <a:t>, в том числе </a:t>
            </a:r>
            <a:r>
              <a:rPr lang="ru-RU" sz="2000" u="sng" dirty="0">
                <a:solidFill>
                  <a:srgbClr val="00B050"/>
                </a:solidFill>
              </a:rPr>
              <a:t>формирование рецептов на лекарственные препараты в форме электронного документа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b="1" dirty="0">
                <a:solidFill>
                  <a:srgbClr val="FF0000"/>
                </a:solidFill>
              </a:rPr>
              <a:t>при условии установления лечащим врачом диагноза и назначения лечения по данному обращению на очном приеме </a:t>
            </a:r>
            <a:r>
              <a:rPr lang="ru-RU" sz="2000" dirty="0">
                <a:solidFill>
                  <a:srgbClr val="002060"/>
                </a:solidFill>
              </a:rPr>
              <a:t>(</a:t>
            </a:r>
            <a:r>
              <a:rPr lang="ru-RU" sz="2000" dirty="0" err="1">
                <a:solidFill>
                  <a:srgbClr val="002060"/>
                </a:solidFill>
              </a:rPr>
              <a:t>осмотре,консультации</a:t>
            </a:r>
            <a:r>
              <a:rPr lang="ru-RU" sz="2000" dirty="0">
                <a:solidFill>
                  <a:srgbClr val="002060"/>
                </a:solidFill>
              </a:rPr>
              <a:t>).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</a:rPr>
              <a:t>48. </a:t>
            </a:r>
            <a:r>
              <a:rPr lang="ru-RU" sz="2000" b="1" dirty="0">
                <a:solidFill>
                  <a:srgbClr val="002060"/>
                </a:solidFill>
              </a:rPr>
              <a:t>Результатом</a:t>
            </a:r>
            <a:r>
              <a:rPr lang="ru-RU" sz="2000" dirty="0">
                <a:solidFill>
                  <a:srgbClr val="002060"/>
                </a:solidFill>
              </a:rPr>
              <a:t> консультации является </a:t>
            </a:r>
            <a:r>
              <a:rPr lang="ru-RU" sz="2000" b="1" dirty="0">
                <a:solidFill>
                  <a:srgbClr val="002060"/>
                </a:solidFill>
              </a:rPr>
              <a:t>медицинское заключение </a:t>
            </a:r>
            <a:r>
              <a:rPr lang="ru-RU" sz="2000" dirty="0">
                <a:solidFill>
                  <a:srgbClr val="002060"/>
                </a:solidFill>
              </a:rPr>
              <a:t>или при условии предварительного установления диагноза на очном приеме (осмотре, консультации) по данному обращению, - соответствующая </a:t>
            </a:r>
            <a:r>
              <a:rPr lang="ru-RU" sz="2000" b="1" u="sng" dirty="0">
                <a:solidFill>
                  <a:srgbClr val="002060"/>
                </a:solidFill>
              </a:rPr>
              <a:t>запись о корректировке ранее назначенного лечения </a:t>
            </a:r>
            <a:r>
              <a:rPr lang="ru-RU" sz="2000" dirty="0">
                <a:solidFill>
                  <a:srgbClr val="002060"/>
                </a:solidFill>
              </a:rPr>
              <a:t>в медицинской документации пациента лечащим врачом, в том числе </a:t>
            </a:r>
            <a:r>
              <a:rPr lang="ru-RU" sz="2000" b="1" u="sng" dirty="0">
                <a:solidFill>
                  <a:srgbClr val="002060"/>
                </a:solidFill>
              </a:rPr>
              <a:t>формирование рецепта на лекарственный препарат в форме электронного документа</a:t>
            </a:r>
            <a:r>
              <a:rPr lang="ru-RU" sz="2000" dirty="0">
                <a:solidFill>
                  <a:srgbClr val="002060"/>
                </a:solidFill>
              </a:rPr>
              <a:t>, назначение необходимых дополнительных </a:t>
            </a:r>
            <a:r>
              <a:rPr lang="ru-RU" sz="2000" b="1" u="sng" dirty="0">
                <a:solidFill>
                  <a:srgbClr val="002060"/>
                </a:solidFill>
              </a:rPr>
              <a:t>обследований, выдача справки </a:t>
            </a:r>
            <a:r>
              <a:rPr lang="ru-RU" sz="2000" dirty="0">
                <a:solidFill>
                  <a:srgbClr val="002060"/>
                </a:solidFill>
              </a:rPr>
              <a:t>(медицинского заключения) в форме электронного документа.</a:t>
            </a:r>
          </a:p>
        </p:txBody>
      </p:sp>
    </p:spTree>
    <p:extLst>
      <p:ext uri="{BB962C8B-B14F-4D97-AF65-F5344CB8AC3E}">
        <p14:creationId xmlns:p14="http://schemas.microsoft.com/office/powerpoint/2010/main" val="21338167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:\РАБОТА\4 ФОРУМЫ+КОНФЕРЕНЦИИ\Тренинг_ВСП Ответственный пациент\презентации\элементы\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6855" y="6430790"/>
            <a:ext cx="384175" cy="384175"/>
          </a:xfrm>
          <a:prstGeom prst="rect">
            <a:avLst/>
          </a:prstGeom>
          <a:noFill/>
        </p:spPr>
      </p:pic>
      <p:pic>
        <p:nvPicPr>
          <p:cNvPr id="5" name="Picture 2" descr="E:\РАБОТА\4 ФОРУМЫ+КОНФЕРЕНЦИИ\Тренинг_ВСП Ответственный пациент\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1790" y="190228"/>
            <a:ext cx="622300" cy="622300"/>
          </a:xfrm>
          <a:prstGeom prst="rect">
            <a:avLst/>
          </a:prstGeom>
          <a:noFill/>
        </p:spPr>
      </p:pic>
      <p:pic>
        <p:nvPicPr>
          <p:cNvPr id="6" name="Picture 3" descr="E:\РАБОТА\4 ФОРУМЫ+КОНФЕРЕНЦИИ\Тренинг_ВСП Ответственный пациент\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90229"/>
            <a:ext cx="460375" cy="636587"/>
          </a:xfrm>
          <a:prstGeom prst="rect">
            <a:avLst/>
          </a:prstGeom>
          <a:noFill/>
        </p:spPr>
      </p:pic>
      <p:pic>
        <p:nvPicPr>
          <p:cNvPr id="7" name="Picture 4" descr="E:\РАБОТА\4 ФОРУМЫ+КОНФЕРЕНЦИИ\Тренинг_ВСП Ответственный пациент\презентации\элементы\0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10627" y="4702970"/>
            <a:ext cx="3379787" cy="215741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34566" y="6526932"/>
            <a:ext cx="23230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1100" dirty="0">
                <a:solidFill>
                  <a:srgbClr val="0070BA"/>
                </a:solidFill>
                <a:latin typeface="Calibri"/>
              </a:rPr>
              <a:t>Тренинг «Ответственный пациент»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829330" y="6526932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1100" dirty="0">
                <a:solidFill>
                  <a:srgbClr val="0070BA"/>
                </a:solidFill>
                <a:latin typeface="Calibri"/>
              </a:rPr>
              <a:t>https://forum-vsp.ru/tren-23-1/</a:t>
            </a:r>
            <a:endParaRPr lang="ru-RU" sz="1100" dirty="0">
              <a:solidFill>
                <a:srgbClr val="0070BA"/>
              </a:solidFill>
              <a:latin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324" y="795"/>
            <a:ext cx="12190413" cy="1282365"/>
          </a:xfrm>
        </p:spPr>
        <p:txBody>
          <a:bodyPr>
            <a:normAutofit/>
          </a:bodyPr>
          <a:lstStyle/>
          <a:p>
            <a:r>
              <a:rPr lang="ru-RU" sz="1800" b="0" dirty="0">
                <a:hlinkClick r:id="rId6"/>
              </a:rPr>
              <a:t>ПРИКАЗ от 30 ноября 2017 г. N 965н</a:t>
            </a:r>
            <a:br>
              <a:rPr lang="ru-RU" sz="1800" b="0" dirty="0">
                <a:hlinkClick r:id="rId6"/>
              </a:rPr>
            </a:br>
            <a:r>
              <a:rPr lang="ru-RU" sz="1800" b="0" dirty="0">
                <a:hlinkClick r:id="rId6"/>
              </a:rPr>
              <a:t>Об утверждении порядка организации и оказания медицинской помощи с применением телемедицинских технологий</a:t>
            </a:r>
            <a:endParaRPr lang="ru-RU" sz="1800" b="0" dirty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0E5334C4-DA8E-5EB6-1DE6-52FE58DC3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822" y="1336845"/>
            <a:ext cx="1097137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ГЛАВНОЕ УСЛОВИЕ ТМК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ВРАЧ</a:t>
            </a:r>
            <a:r>
              <a:rPr lang="ru-RU" dirty="0">
                <a:solidFill>
                  <a:srgbClr val="002060"/>
                </a:solidFill>
              </a:rPr>
              <a:t>-</a:t>
            </a:r>
            <a:r>
              <a:rPr lang="ru-RU" b="1" dirty="0">
                <a:solidFill>
                  <a:srgbClr val="002060"/>
                </a:solidFill>
              </a:rPr>
              <a:t>ПАЦИЕНТ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установление лечащим врачом диагноза и назначения лечения на очном приеме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2171693-219A-6E32-99B1-707D976F04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3672" y="3612495"/>
            <a:ext cx="4191401" cy="289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739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:\РАБОТА\4 ФОРУМЫ+КОНФЕРЕНЦИИ\Тренинг_ВСП Ответственный пациент\презентации\элементы\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6855" y="6430790"/>
            <a:ext cx="384175" cy="384175"/>
          </a:xfrm>
          <a:prstGeom prst="rect">
            <a:avLst/>
          </a:prstGeom>
          <a:noFill/>
        </p:spPr>
      </p:pic>
      <p:pic>
        <p:nvPicPr>
          <p:cNvPr id="5" name="Picture 2" descr="E:\РАБОТА\4 ФОРУМЫ+КОНФЕРЕНЦИИ\Тренинг_ВСП Ответственный пациент\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1790" y="190228"/>
            <a:ext cx="622300" cy="622300"/>
          </a:xfrm>
          <a:prstGeom prst="rect">
            <a:avLst/>
          </a:prstGeom>
          <a:noFill/>
        </p:spPr>
      </p:pic>
      <p:pic>
        <p:nvPicPr>
          <p:cNvPr id="6" name="Picture 3" descr="E:\РАБОТА\4 ФОРУМЫ+КОНФЕРЕНЦИИ\Тренинг_ВСП Ответственный пациент\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90229"/>
            <a:ext cx="460375" cy="636587"/>
          </a:xfrm>
          <a:prstGeom prst="rect">
            <a:avLst/>
          </a:prstGeom>
          <a:noFill/>
        </p:spPr>
      </p:pic>
      <p:pic>
        <p:nvPicPr>
          <p:cNvPr id="7" name="Picture 4" descr="E:\РАБОТА\4 ФОРУМЫ+КОНФЕРЕНЦИИ\Тренинг_ВСП Ответственный пациент\презентации\элементы\0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10627" y="4702970"/>
            <a:ext cx="3379787" cy="215741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34566" y="6526932"/>
            <a:ext cx="23230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1100" dirty="0">
                <a:solidFill>
                  <a:srgbClr val="0070BA"/>
                </a:solidFill>
                <a:latin typeface="Calibri"/>
              </a:rPr>
              <a:t>Тренинг «Ответственный пациент»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829330" y="6526932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1100" dirty="0">
                <a:solidFill>
                  <a:srgbClr val="0070BA"/>
                </a:solidFill>
                <a:latin typeface="Calibri"/>
              </a:rPr>
              <a:t>https://forum-vsp.ru/tren-23-1/</a:t>
            </a:r>
            <a:endParaRPr lang="ru-RU" sz="1100" dirty="0">
              <a:solidFill>
                <a:srgbClr val="0070BA"/>
              </a:solidFill>
              <a:latin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324" y="795"/>
            <a:ext cx="12190413" cy="1282365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>
                <a:solidFill>
                  <a:srgbClr val="0070C0"/>
                </a:solidFill>
              </a:rPr>
              <a:t>ПРОТОКОЛ КОНСУЛЬТАЦИИ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0E5334C4-DA8E-5EB6-1DE6-52FE58DC3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822" y="1336845"/>
            <a:ext cx="10971372" cy="4525963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FF67DF2-ECB7-82EE-6F27-7509269C8D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" y="1016249"/>
            <a:ext cx="5571878" cy="560023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9E24BAF-A6C0-59CD-9490-BC04F21695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509" y="1336845"/>
            <a:ext cx="4971717" cy="187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510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-1" y="1242"/>
            <a:ext cx="12190413" cy="6857106"/>
            <a:chOff x="0" y="1"/>
            <a:chExt cx="9144000" cy="5143499"/>
          </a:xfrm>
        </p:grpSpPr>
        <p:pic>
          <p:nvPicPr>
            <p:cNvPr id="12" name="Рисунок 11" descr="4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8583351" y="4613274"/>
              <a:ext cx="560649" cy="530226"/>
            </a:xfrm>
            <a:prstGeom prst="rect">
              <a:avLst/>
            </a:prstGeom>
          </p:spPr>
        </p:pic>
        <p:pic>
          <p:nvPicPr>
            <p:cNvPr id="10" name="Рисунок 9" descr="3.jpg"/>
            <p:cNvPicPr>
              <a:picLocks noChangeAspect="1"/>
            </p:cNvPicPr>
            <p:nvPr/>
          </p:nvPicPr>
          <p:blipFill>
            <a:blip r:embed="rId4" cstate="print"/>
            <a:srcRect l="44852"/>
            <a:stretch>
              <a:fillRect/>
            </a:stretch>
          </p:blipFill>
          <p:spPr>
            <a:xfrm rot="10800000">
              <a:off x="0" y="4504570"/>
              <a:ext cx="789684" cy="638930"/>
            </a:xfrm>
            <a:prstGeom prst="rect">
              <a:avLst/>
            </a:prstGeom>
          </p:spPr>
        </p:pic>
        <p:pic>
          <p:nvPicPr>
            <p:cNvPr id="11" name="Рисунок 10" descr="1.jpg"/>
            <p:cNvPicPr>
              <a:picLocks noChangeAspect="1"/>
            </p:cNvPicPr>
            <p:nvPr/>
          </p:nvPicPr>
          <p:blipFill>
            <a:blip r:embed="rId5" cstate="print"/>
            <a:srcRect l="23622" t="51686"/>
            <a:stretch>
              <a:fillRect/>
            </a:stretch>
          </p:blipFill>
          <p:spPr>
            <a:xfrm rot="10800000" flipH="1" flipV="1">
              <a:off x="8263532" y="1"/>
              <a:ext cx="880468" cy="814561"/>
            </a:xfrm>
            <a:prstGeom prst="rect">
              <a:avLst/>
            </a:prstGeom>
          </p:spPr>
        </p:pic>
        <p:sp>
          <p:nvSpPr>
            <p:cNvPr id="14" name="Subtitle 2">
              <a:extLst>
                <a:ext uri="{FF2B5EF4-FFF2-40B4-BE49-F238E27FC236}">
                  <a16:creationId xmlns:a16="http://schemas.microsoft.com/office/drawing/2014/main" id="{5CA61B07-BDAC-8E40-A78F-CF9E4CB8763B}"/>
                </a:ext>
              </a:extLst>
            </p:cNvPr>
            <p:cNvSpPr txBox="1">
              <a:spLocks/>
            </p:cNvSpPr>
            <p:nvPr/>
          </p:nvSpPr>
          <p:spPr>
            <a:xfrm>
              <a:off x="7740352" y="4876006"/>
              <a:ext cx="975052" cy="267494"/>
            </a:xfrm>
            <a:prstGeom prst="rect">
              <a:avLst/>
            </a:prstGeom>
          </p:spPr>
          <p:txBody>
            <a:bodyPr vert="horz" lIns="91428" tIns="45714" rIns="91428" bIns="45714" rtlCol="0" anchor="ctr">
              <a:noAutofit/>
            </a:bodyPr>
            <a:lstStyle/>
            <a:p>
              <a:pPr algn="r" defTabSz="914309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en-US" sz="1200" b="1" dirty="0">
                  <a:solidFill>
                    <a:srgbClr val="1462A1"/>
                  </a:solidFill>
                  <a:latin typeface="Verdana" pitchFamily="34" charset="0"/>
                  <a:ea typeface="+mj-ea"/>
                  <a:cs typeface="+mj-cs"/>
                </a:rPr>
                <a:t>vspru.ru</a:t>
              </a:r>
              <a:endParaRPr lang="ru-RU" sz="1200" b="1" dirty="0">
                <a:solidFill>
                  <a:srgbClr val="1462A1"/>
                </a:solidFill>
                <a:latin typeface="Verdana" pitchFamily="34" charset="0"/>
                <a:ea typeface="+mj-ea"/>
                <a:cs typeface="+mj-cs"/>
              </a:endParaRPr>
            </a:p>
          </p:txBody>
        </p: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95ABAACB-E9A6-8748-84EA-C5F6AAD71095}"/>
              </a:ext>
            </a:extLst>
          </p:cNvPr>
          <p:cNvSpPr txBox="1">
            <a:spLocks/>
          </p:cNvSpPr>
          <p:nvPr/>
        </p:nvSpPr>
        <p:spPr>
          <a:xfrm>
            <a:off x="-1" y="60066"/>
            <a:ext cx="12190413" cy="767985"/>
          </a:xfrm>
          <a:prstGeom prst="rect">
            <a:avLst/>
          </a:prstGeom>
        </p:spPr>
        <p:txBody>
          <a:bodyPr vert="horz" lIns="121904" tIns="60952" rIns="121904" bIns="60952" rtlCol="0" anchor="ctr" anchorCtr="0">
            <a:noAutofit/>
          </a:bodyPr>
          <a:lstStyle/>
          <a:p>
            <a:pPr marL="954522">
              <a:spcBef>
                <a:spcPct val="0"/>
              </a:spcBef>
              <a:defRPr/>
            </a:pPr>
            <a:endParaRPr lang="ru-RU" sz="3200" b="1" dirty="0">
              <a:solidFill>
                <a:srgbClr val="109ED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11305" y="261856"/>
            <a:ext cx="10531673" cy="5672258"/>
          </a:xfrm>
          <a:prstGeom prst="rect">
            <a:avLst/>
          </a:prstGeom>
          <a:ln w="19050">
            <a:solidFill>
              <a:srgbClr val="BC37BF"/>
            </a:solidFill>
          </a:ln>
        </p:spPr>
        <p:txBody>
          <a:bodyPr wrap="square">
            <a:spAutoFit/>
          </a:bodyPr>
          <a:lstStyle/>
          <a:p>
            <a:r>
              <a:rPr lang="ru-RU" sz="2133" dirty="0"/>
              <a:t>Программа госгарантий бесплатной медпомощи  2023</a:t>
            </a:r>
          </a:p>
          <a:p>
            <a:r>
              <a:rPr lang="ru-RU" sz="2133" dirty="0">
                <a:hlinkClick r:id="rId6"/>
              </a:rPr>
              <a:t>Постановление Правительства России от 29.12.2022 N 2497</a:t>
            </a:r>
            <a:endParaRPr lang="ru-RU" sz="2133" dirty="0"/>
          </a:p>
          <a:p>
            <a:r>
              <a:rPr lang="ru-RU" sz="2133" dirty="0"/>
              <a:t>При оказании медицинской реабилитации на дому на период лечения</a:t>
            </a:r>
          </a:p>
          <a:p>
            <a:r>
              <a:rPr lang="ru-RU" sz="2133" dirty="0"/>
              <a:t>пациенту </a:t>
            </a:r>
            <a:r>
              <a:rPr lang="ru-RU" sz="2133" b="1" dirty="0"/>
              <a:t>могут предоставляться медицинские изделия</a:t>
            </a:r>
            <a:r>
              <a:rPr lang="ru-RU" sz="2133" dirty="0"/>
              <a:t>, предназначенные</a:t>
            </a:r>
          </a:p>
          <a:p>
            <a:r>
              <a:rPr lang="ru-RU" sz="2133" dirty="0"/>
              <a:t>для восстановления функций органов и систем, в соответствии</a:t>
            </a:r>
          </a:p>
          <a:p>
            <a:r>
              <a:rPr lang="ru-RU" sz="2133" dirty="0"/>
              <a:t>с клиническими рекомендациями по соответствующему заболеванию.</a:t>
            </a:r>
          </a:p>
          <a:p>
            <a:endParaRPr lang="ru-RU" sz="2133" dirty="0"/>
          </a:p>
          <a:p>
            <a:pPr algn="ctr"/>
            <a:r>
              <a:rPr lang="ru-RU" sz="2133" dirty="0">
                <a:solidFill>
                  <a:srgbClr val="FF0000"/>
                </a:solidFill>
                <a:hlinkClick r:id="rId7"/>
              </a:rPr>
              <a:t>Об установлении порядка </a:t>
            </a:r>
          </a:p>
          <a:p>
            <a:pPr algn="ctr"/>
            <a:r>
              <a:rPr lang="ru-RU" sz="2133" dirty="0">
                <a:solidFill>
                  <a:srgbClr val="FF0000"/>
                </a:solidFill>
                <a:hlinkClick r:id="rId7"/>
              </a:rPr>
              <a:t>организации медицинской реабилитации на дому, </a:t>
            </a:r>
          </a:p>
          <a:p>
            <a:pPr algn="ctr"/>
            <a:r>
              <a:rPr lang="ru-RU" sz="2133" dirty="0">
                <a:solidFill>
                  <a:srgbClr val="FF0000"/>
                </a:solidFill>
                <a:hlinkClick r:id="rId7"/>
              </a:rPr>
              <a:t>включая перечень медицинских вмешательств, оказываемых </a:t>
            </a:r>
          </a:p>
          <a:p>
            <a:pPr algn="ctr"/>
            <a:r>
              <a:rPr lang="ru-RU" sz="2133" dirty="0">
                <a:solidFill>
                  <a:srgbClr val="FF0000"/>
                </a:solidFill>
                <a:hlinkClick r:id="rId7"/>
              </a:rPr>
              <a:t>при медицинской реабилитации на дому, и порядка предоставления </a:t>
            </a:r>
          </a:p>
          <a:p>
            <a:pPr algn="ctr"/>
            <a:r>
              <a:rPr lang="ru-RU" sz="2133" dirty="0">
                <a:solidFill>
                  <a:srgbClr val="FF0000"/>
                </a:solidFill>
                <a:hlinkClick r:id="rId7"/>
              </a:rPr>
              <a:t>пациенту медицинских изделий</a:t>
            </a:r>
            <a:endParaRPr lang="ru-RU" sz="2133" dirty="0">
              <a:solidFill>
                <a:srgbClr val="FF0000"/>
              </a:solidFill>
            </a:endParaRPr>
          </a:p>
          <a:p>
            <a:r>
              <a:rPr lang="ru-RU" sz="2133" b="1" dirty="0">
                <a:solidFill>
                  <a:srgbClr val="4D4D4D"/>
                </a:solidFill>
              </a:rPr>
              <a:t>Приказ Министерства здравоохранения РФ от 28 февраля 2023 г. № 81н “Об утверждении порядка организации медицинской реабилитации на дому, включая перечень медицинских вмешательств, оказываемых при медицинской реабилитации на дому, порядка предоставления пациенту медицинских изделий и порядка оплаты медицинской реабилитации на дому”</a:t>
            </a:r>
          </a:p>
        </p:txBody>
      </p:sp>
    </p:spTree>
    <p:extLst>
      <p:ext uri="{BB962C8B-B14F-4D97-AF65-F5344CB8AC3E}">
        <p14:creationId xmlns:p14="http://schemas.microsoft.com/office/powerpoint/2010/main" val="7876859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-1" y="1242"/>
            <a:ext cx="12190413" cy="6857106"/>
            <a:chOff x="0" y="1"/>
            <a:chExt cx="9144000" cy="5143499"/>
          </a:xfrm>
        </p:grpSpPr>
        <p:pic>
          <p:nvPicPr>
            <p:cNvPr id="12" name="Рисунок 11" descr="4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8583351" y="4613274"/>
              <a:ext cx="560649" cy="530226"/>
            </a:xfrm>
            <a:prstGeom prst="rect">
              <a:avLst/>
            </a:prstGeom>
          </p:spPr>
        </p:pic>
        <p:pic>
          <p:nvPicPr>
            <p:cNvPr id="10" name="Рисунок 9" descr="3.jpg"/>
            <p:cNvPicPr>
              <a:picLocks noChangeAspect="1"/>
            </p:cNvPicPr>
            <p:nvPr/>
          </p:nvPicPr>
          <p:blipFill>
            <a:blip r:embed="rId4" cstate="print"/>
            <a:srcRect l="44852"/>
            <a:stretch>
              <a:fillRect/>
            </a:stretch>
          </p:blipFill>
          <p:spPr>
            <a:xfrm rot="10800000">
              <a:off x="0" y="4504570"/>
              <a:ext cx="789684" cy="638930"/>
            </a:xfrm>
            <a:prstGeom prst="rect">
              <a:avLst/>
            </a:prstGeom>
          </p:spPr>
        </p:pic>
        <p:pic>
          <p:nvPicPr>
            <p:cNvPr id="11" name="Рисунок 10" descr="1.jpg"/>
            <p:cNvPicPr>
              <a:picLocks noChangeAspect="1"/>
            </p:cNvPicPr>
            <p:nvPr/>
          </p:nvPicPr>
          <p:blipFill>
            <a:blip r:embed="rId5" cstate="print"/>
            <a:srcRect l="23622" t="51686"/>
            <a:stretch>
              <a:fillRect/>
            </a:stretch>
          </p:blipFill>
          <p:spPr>
            <a:xfrm rot="10800000" flipH="1" flipV="1">
              <a:off x="8263532" y="1"/>
              <a:ext cx="880468" cy="814561"/>
            </a:xfrm>
            <a:prstGeom prst="rect">
              <a:avLst/>
            </a:prstGeom>
          </p:spPr>
        </p:pic>
        <p:sp>
          <p:nvSpPr>
            <p:cNvPr id="14" name="Subtitle 2">
              <a:extLst>
                <a:ext uri="{FF2B5EF4-FFF2-40B4-BE49-F238E27FC236}">
                  <a16:creationId xmlns:a16="http://schemas.microsoft.com/office/drawing/2014/main" id="{5CA61B07-BDAC-8E40-A78F-CF9E4CB8763B}"/>
                </a:ext>
              </a:extLst>
            </p:cNvPr>
            <p:cNvSpPr txBox="1">
              <a:spLocks/>
            </p:cNvSpPr>
            <p:nvPr/>
          </p:nvSpPr>
          <p:spPr>
            <a:xfrm>
              <a:off x="7740352" y="4876006"/>
              <a:ext cx="975052" cy="267494"/>
            </a:xfrm>
            <a:prstGeom prst="rect">
              <a:avLst/>
            </a:prstGeom>
          </p:spPr>
          <p:txBody>
            <a:bodyPr vert="horz" lIns="91428" tIns="45714" rIns="91428" bIns="45714" rtlCol="0" anchor="ctr">
              <a:noAutofit/>
            </a:bodyPr>
            <a:lstStyle/>
            <a:p>
              <a:pPr algn="r" defTabSz="914309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en-US" sz="1200" b="1" dirty="0">
                  <a:solidFill>
                    <a:srgbClr val="1462A1"/>
                  </a:solidFill>
                  <a:latin typeface="Verdana" pitchFamily="34" charset="0"/>
                  <a:ea typeface="+mj-ea"/>
                  <a:cs typeface="+mj-cs"/>
                </a:rPr>
                <a:t>vspru.ru</a:t>
              </a:r>
              <a:endParaRPr lang="ru-RU" sz="1200" b="1" dirty="0">
                <a:solidFill>
                  <a:srgbClr val="1462A1"/>
                </a:solidFill>
                <a:latin typeface="Verdana" pitchFamily="34" charset="0"/>
                <a:ea typeface="+mj-ea"/>
                <a:cs typeface="+mj-cs"/>
              </a:endParaRPr>
            </a:p>
          </p:txBody>
        </p: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95ABAACB-E9A6-8748-84EA-C5F6AAD71095}"/>
              </a:ext>
            </a:extLst>
          </p:cNvPr>
          <p:cNvSpPr txBox="1">
            <a:spLocks/>
          </p:cNvSpPr>
          <p:nvPr/>
        </p:nvSpPr>
        <p:spPr>
          <a:xfrm>
            <a:off x="-1" y="60066"/>
            <a:ext cx="12190413" cy="767985"/>
          </a:xfrm>
          <a:prstGeom prst="rect">
            <a:avLst/>
          </a:prstGeom>
        </p:spPr>
        <p:txBody>
          <a:bodyPr vert="horz" lIns="121904" tIns="60952" rIns="121904" bIns="60952" rtlCol="0" anchor="ctr" anchorCtr="0">
            <a:noAutofit/>
          </a:bodyPr>
          <a:lstStyle/>
          <a:p>
            <a:pPr marL="954522">
              <a:spcBef>
                <a:spcPct val="0"/>
              </a:spcBef>
              <a:defRPr/>
            </a:pPr>
            <a:endParaRPr lang="ru-RU" sz="3200" b="1" dirty="0">
              <a:solidFill>
                <a:srgbClr val="109ED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6388" y="357853"/>
            <a:ext cx="10531673" cy="5672258"/>
          </a:xfrm>
          <a:prstGeom prst="rect">
            <a:avLst/>
          </a:prstGeom>
          <a:ln w="19050">
            <a:solidFill>
              <a:srgbClr val="BC37BF"/>
            </a:solidFill>
          </a:ln>
        </p:spPr>
        <p:txBody>
          <a:bodyPr wrap="square">
            <a:spAutoFit/>
          </a:bodyPr>
          <a:lstStyle/>
          <a:p>
            <a:endParaRPr lang="ru-RU" sz="2133" dirty="0"/>
          </a:p>
          <a:p>
            <a:r>
              <a:rPr lang="ru-RU" sz="2133" dirty="0">
                <a:solidFill>
                  <a:srgbClr val="FF0000"/>
                </a:solidFill>
                <a:hlinkClick r:id="rId6"/>
              </a:rPr>
              <a:t>Об установлении порядка организации медицинской реабилитации на дому, </a:t>
            </a:r>
          </a:p>
          <a:p>
            <a:r>
              <a:rPr lang="ru-RU" sz="2133" dirty="0">
                <a:solidFill>
                  <a:srgbClr val="FF0000"/>
                </a:solidFill>
                <a:hlinkClick r:id="rId6"/>
              </a:rPr>
              <a:t>включая перечень медицинских вмешательств, оказываемых при медицинской реабилитации на дому, и порядка предоставления пациенту медицинских изделий</a:t>
            </a:r>
            <a:endParaRPr lang="ru-RU" sz="2133" dirty="0">
              <a:solidFill>
                <a:srgbClr val="FF0000"/>
              </a:solidFill>
            </a:endParaRPr>
          </a:p>
          <a:p>
            <a:endParaRPr lang="ru-RU" sz="2133" dirty="0">
              <a:solidFill>
                <a:srgbClr val="FF0000"/>
              </a:solidFill>
            </a:endParaRPr>
          </a:p>
          <a:p>
            <a:r>
              <a:rPr lang="ru-RU" sz="2133" dirty="0"/>
              <a:t>7. </a:t>
            </a:r>
            <a:r>
              <a:rPr lang="ru-RU" sz="2133" dirty="0">
                <a:solidFill>
                  <a:srgbClr val="FF0000"/>
                </a:solidFill>
              </a:rPr>
              <a:t>В случае отсутствия </a:t>
            </a:r>
            <a:r>
              <a:rPr lang="ru-RU" sz="2133" dirty="0"/>
              <a:t>в медицинской организации, к которой пациент</a:t>
            </a:r>
          </a:p>
          <a:p>
            <a:r>
              <a:rPr lang="ru-RU" sz="2133" dirty="0"/>
              <a:t>прикреплен …, </a:t>
            </a:r>
          </a:p>
          <a:p>
            <a:r>
              <a:rPr lang="ru-RU" sz="2133" b="1" dirty="0"/>
              <a:t>врача</a:t>
            </a:r>
            <a:r>
              <a:rPr lang="ru-RU" sz="2133" dirty="0"/>
              <a:t> по медицинской реабилитации, </a:t>
            </a:r>
          </a:p>
          <a:p>
            <a:r>
              <a:rPr lang="ru-RU" sz="2133" dirty="0"/>
              <a:t>но при наличии у медицинской организации </a:t>
            </a:r>
            <a:r>
              <a:rPr lang="ru-RU" sz="2133" b="1" dirty="0"/>
              <a:t>лицензии</a:t>
            </a:r>
            <a:r>
              <a:rPr lang="ru-RU" sz="2133" dirty="0"/>
              <a:t> на медицинскую реабилитацию </a:t>
            </a:r>
            <a:r>
              <a:rPr lang="ru-RU" sz="2133" b="1" dirty="0"/>
              <a:t>врач, предоставляющий пациенту медицинскую реабилитацию</a:t>
            </a:r>
            <a:r>
              <a:rPr lang="ru-RU" sz="2133" dirty="0"/>
              <a:t>, организует при необходимости проведение консультации пациента </a:t>
            </a:r>
            <a:r>
              <a:rPr lang="ru-RU" sz="2133" u="sng" dirty="0"/>
              <a:t>врачом по медицинской реабилитации</a:t>
            </a:r>
            <a:r>
              <a:rPr lang="ru-RU" sz="2133" dirty="0"/>
              <a:t> медицинской организации, в том числе </a:t>
            </a:r>
            <a:r>
              <a:rPr lang="ru-RU" sz="2133" b="1" i="1" dirty="0">
                <a:solidFill>
                  <a:srgbClr val="FF0000"/>
                </a:solidFill>
              </a:rPr>
              <a:t>с использованием дистанционных (телемедицинских) технологий </a:t>
            </a:r>
            <a:r>
              <a:rPr lang="ru-RU" sz="2133" dirty="0"/>
              <a:t>и с последующим</a:t>
            </a:r>
          </a:p>
          <a:p>
            <a:r>
              <a:rPr lang="ru-RU" sz="2133" dirty="0"/>
              <a:t>внесением соответствующей информации о проведении и результатах такой</a:t>
            </a:r>
          </a:p>
          <a:p>
            <a:r>
              <a:rPr lang="ru-RU" sz="2133" dirty="0"/>
              <a:t>консультации в медицинскую документацию пациента. </a:t>
            </a:r>
          </a:p>
          <a:p>
            <a:endParaRPr lang="ru-RU" sz="2133" dirty="0"/>
          </a:p>
          <a:p>
            <a:endParaRPr lang="ru-RU" sz="2133" dirty="0"/>
          </a:p>
        </p:txBody>
      </p:sp>
    </p:spTree>
    <p:extLst>
      <p:ext uri="{BB962C8B-B14F-4D97-AF65-F5344CB8AC3E}">
        <p14:creationId xmlns:p14="http://schemas.microsoft.com/office/powerpoint/2010/main" val="29626282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-1" y="1242"/>
            <a:ext cx="12190413" cy="6857106"/>
            <a:chOff x="0" y="1"/>
            <a:chExt cx="9144000" cy="5143499"/>
          </a:xfrm>
        </p:grpSpPr>
        <p:pic>
          <p:nvPicPr>
            <p:cNvPr id="12" name="Рисунок 11" descr="4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8583351" y="4613274"/>
              <a:ext cx="560649" cy="530226"/>
            </a:xfrm>
            <a:prstGeom prst="rect">
              <a:avLst/>
            </a:prstGeom>
          </p:spPr>
        </p:pic>
        <p:pic>
          <p:nvPicPr>
            <p:cNvPr id="10" name="Рисунок 9" descr="3.jpg"/>
            <p:cNvPicPr>
              <a:picLocks noChangeAspect="1"/>
            </p:cNvPicPr>
            <p:nvPr/>
          </p:nvPicPr>
          <p:blipFill>
            <a:blip r:embed="rId4" cstate="print"/>
            <a:srcRect l="44852"/>
            <a:stretch>
              <a:fillRect/>
            </a:stretch>
          </p:blipFill>
          <p:spPr>
            <a:xfrm rot="10800000">
              <a:off x="0" y="4504570"/>
              <a:ext cx="789684" cy="638930"/>
            </a:xfrm>
            <a:prstGeom prst="rect">
              <a:avLst/>
            </a:prstGeom>
          </p:spPr>
        </p:pic>
        <p:pic>
          <p:nvPicPr>
            <p:cNvPr id="11" name="Рисунок 10" descr="1.jpg"/>
            <p:cNvPicPr>
              <a:picLocks noChangeAspect="1"/>
            </p:cNvPicPr>
            <p:nvPr/>
          </p:nvPicPr>
          <p:blipFill>
            <a:blip r:embed="rId5" cstate="print"/>
            <a:srcRect l="23622" t="51686"/>
            <a:stretch>
              <a:fillRect/>
            </a:stretch>
          </p:blipFill>
          <p:spPr>
            <a:xfrm rot="10800000" flipH="1" flipV="1">
              <a:off x="8263532" y="1"/>
              <a:ext cx="880468" cy="814561"/>
            </a:xfrm>
            <a:prstGeom prst="rect">
              <a:avLst/>
            </a:prstGeom>
          </p:spPr>
        </p:pic>
        <p:sp>
          <p:nvSpPr>
            <p:cNvPr id="14" name="Subtitle 2">
              <a:extLst>
                <a:ext uri="{FF2B5EF4-FFF2-40B4-BE49-F238E27FC236}">
                  <a16:creationId xmlns:a16="http://schemas.microsoft.com/office/drawing/2014/main" id="{5CA61B07-BDAC-8E40-A78F-CF9E4CB8763B}"/>
                </a:ext>
              </a:extLst>
            </p:cNvPr>
            <p:cNvSpPr txBox="1">
              <a:spLocks/>
            </p:cNvSpPr>
            <p:nvPr/>
          </p:nvSpPr>
          <p:spPr>
            <a:xfrm>
              <a:off x="7740352" y="4876006"/>
              <a:ext cx="975052" cy="267494"/>
            </a:xfrm>
            <a:prstGeom prst="rect">
              <a:avLst/>
            </a:prstGeom>
          </p:spPr>
          <p:txBody>
            <a:bodyPr vert="horz" lIns="91428" tIns="45714" rIns="91428" bIns="45714" rtlCol="0" anchor="ctr">
              <a:noAutofit/>
            </a:bodyPr>
            <a:lstStyle/>
            <a:p>
              <a:pPr algn="r" defTabSz="914309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en-US" sz="1200" b="1" dirty="0">
                  <a:solidFill>
                    <a:srgbClr val="1462A1"/>
                  </a:solidFill>
                  <a:latin typeface="Verdana" pitchFamily="34" charset="0"/>
                  <a:ea typeface="+mj-ea"/>
                  <a:cs typeface="+mj-cs"/>
                </a:rPr>
                <a:t>vspru.ru</a:t>
              </a:r>
              <a:endParaRPr lang="ru-RU" sz="1200" b="1" dirty="0">
                <a:solidFill>
                  <a:srgbClr val="1462A1"/>
                </a:solidFill>
                <a:latin typeface="Verdana" pitchFamily="34" charset="0"/>
                <a:ea typeface="+mj-ea"/>
                <a:cs typeface="+mj-cs"/>
              </a:endParaRPr>
            </a:p>
          </p:txBody>
        </p: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95ABAACB-E9A6-8748-84EA-C5F6AAD71095}"/>
              </a:ext>
            </a:extLst>
          </p:cNvPr>
          <p:cNvSpPr txBox="1">
            <a:spLocks/>
          </p:cNvSpPr>
          <p:nvPr/>
        </p:nvSpPr>
        <p:spPr>
          <a:xfrm>
            <a:off x="-1" y="60066"/>
            <a:ext cx="12190413" cy="767985"/>
          </a:xfrm>
          <a:prstGeom prst="rect">
            <a:avLst/>
          </a:prstGeom>
        </p:spPr>
        <p:txBody>
          <a:bodyPr vert="horz" lIns="121904" tIns="60952" rIns="121904" bIns="60952" rtlCol="0" anchor="ctr" anchorCtr="0">
            <a:noAutofit/>
          </a:bodyPr>
          <a:lstStyle/>
          <a:p>
            <a:pPr marL="954522">
              <a:spcBef>
                <a:spcPct val="0"/>
              </a:spcBef>
              <a:defRPr/>
            </a:pPr>
            <a:endParaRPr lang="ru-RU" sz="3200" b="1" dirty="0">
              <a:solidFill>
                <a:srgbClr val="109ED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11305" y="261857"/>
            <a:ext cx="10531673" cy="6328720"/>
          </a:xfrm>
          <a:prstGeom prst="rect">
            <a:avLst/>
          </a:prstGeom>
          <a:ln w="19050">
            <a:solidFill>
              <a:srgbClr val="BC37BF"/>
            </a:solidFill>
          </a:ln>
        </p:spPr>
        <p:txBody>
          <a:bodyPr wrap="square">
            <a:spAutoFit/>
          </a:bodyPr>
          <a:lstStyle/>
          <a:p>
            <a:endParaRPr lang="ru-RU" sz="2133" dirty="0"/>
          </a:p>
          <a:p>
            <a:r>
              <a:rPr lang="ru-RU" sz="2133" dirty="0">
                <a:solidFill>
                  <a:srgbClr val="FF0000"/>
                </a:solidFill>
                <a:hlinkClick r:id="rId6"/>
              </a:rPr>
              <a:t>Об установлении порядка организации медицинской реабилитации на дому, </a:t>
            </a:r>
          </a:p>
          <a:p>
            <a:r>
              <a:rPr lang="ru-RU" sz="2133" dirty="0">
                <a:solidFill>
                  <a:srgbClr val="FF0000"/>
                </a:solidFill>
                <a:hlinkClick r:id="rId6"/>
              </a:rPr>
              <a:t>включая перечень медицинских вмешательств, оказываемых при медицинской реабилитации на дому, и порядка предоставления пациенту медицинских изделий</a:t>
            </a:r>
            <a:endParaRPr lang="ru-RU" sz="2133" dirty="0">
              <a:solidFill>
                <a:srgbClr val="FF0000"/>
              </a:solidFill>
            </a:endParaRPr>
          </a:p>
          <a:p>
            <a:endParaRPr lang="ru-RU" sz="2133" dirty="0">
              <a:solidFill>
                <a:srgbClr val="FF0000"/>
              </a:solidFill>
            </a:endParaRPr>
          </a:p>
          <a:p>
            <a:r>
              <a:rPr lang="ru-RU" sz="2133" dirty="0"/>
              <a:t>8. Формирование индивидуального плана медицинской реабилитации</a:t>
            </a:r>
          </a:p>
          <a:p>
            <a:r>
              <a:rPr lang="ru-RU" sz="2133" dirty="0"/>
              <a:t>(далее – ИПМР) и составление заключения (реабилитационного эпикриза),</a:t>
            </a:r>
          </a:p>
          <a:p>
            <a:r>
              <a:rPr lang="ru-RU" sz="2133" dirty="0"/>
              <a:t>содержащего реабилитационный статус, реабилитационный диагноз,</a:t>
            </a:r>
          </a:p>
          <a:p>
            <a:r>
              <a:rPr lang="ru-RU" sz="2133" dirty="0"/>
              <a:t>реабилитационный потенциал, итоги реализации ИПМР с описанием достигнутой</a:t>
            </a:r>
          </a:p>
          <a:p>
            <a:r>
              <a:rPr lang="ru-RU" sz="2133" dirty="0"/>
              <a:t>динамики в состоянии пациента, оценку по шкале реабилитационной</a:t>
            </a:r>
          </a:p>
          <a:p>
            <a:r>
              <a:rPr lang="ru-RU" sz="2133" dirty="0"/>
              <a:t>маршрутизации, рекомендации по дальнейшей тактике ведения пациента при</a:t>
            </a:r>
          </a:p>
          <a:p>
            <a:r>
              <a:rPr lang="ru-RU" sz="2133" dirty="0"/>
              <a:t>осуществлении медицинской реабилитации на дому оказываются МДРК </a:t>
            </a:r>
            <a:r>
              <a:rPr lang="ru-RU" sz="2133" b="1" dirty="0">
                <a:solidFill>
                  <a:srgbClr val="FF0000"/>
                </a:solidFill>
              </a:rPr>
              <a:t>на очном</a:t>
            </a:r>
          </a:p>
          <a:p>
            <a:r>
              <a:rPr lang="ru-RU" sz="2133" b="1" dirty="0">
                <a:solidFill>
                  <a:srgbClr val="FF0000"/>
                </a:solidFill>
              </a:rPr>
              <a:t>приеме (осмотре, консультации), в том числе при выезде к пациенту на дом</a:t>
            </a:r>
            <a:r>
              <a:rPr lang="ru-RU" sz="2133" dirty="0"/>
              <a:t>.</a:t>
            </a:r>
          </a:p>
          <a:p>
            <a:r>
              <a:rPr lang="ru-RU" sz="2133" dirty="0"/>
              <a:t>9. Медицинская реабилитация на дому осуществляется с применением</a:t>
            </a:r>
          </a:p>
          <a:p>
            <a:r>
              <a:rPr lang="ru-RU" sz="2133" b="1" dirty="0"/>
              <a:t>телемедицинских технологий </a:t>
            </a:r>
            <a:r>
              <a:rPr lang="ru-RU" sz="2133" dirty="0"/>
              <a:t>в соответствии с </a:t>
            </a:r>
            <a:r>
              <a:rPr lang="ru-RU" sz="2133" dirty="0">
                <a:hlinkClick r:id="rId7"/>
              </a:rPr>
              <a:t>Порядком организации </a:t>
            </a:r>
            <a:r>
              <a:rPr lang="ru-RU" sz="2133" dirty="0"/>
              <a:t>и оказания</a:t>
            </a:r>
          </a:p>
          <a:p>
            <a:r>
              <a:rPr lang="ru-RU" sz="2133" dirty="0"/>
              <a:t>медицинской помощи с применением телемедицинских технологий</a:t>
            </a:r>
          </a:p>
          <a:p>
            <a:r>
              <a:rPr lang="ru-RU" sz="2133" dirty="0"/>
              <a:t>. </a:t>
            </a:r>
          </a:p>
          <a:p>
            <a:endParaRPr lang="ru-RU" sz="2133" dirty="0"/>
          </a:p>
          <a:p>
            <a:endParaRPr lang="ru-RU" sz="2133" dirty="0"/>
          </a:p>
        </p:txBody>
      </p:sp>
    </p:spTree>
    <p:extLst>
      <p:ext uri="{BB962C8B-B14F-4D97-AF65-F5344CB8AC3E}">
        <p14:creationId xmlns:p14="http://schemas.microsoft.com/office/powerpoint/2010/main" val="391838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/>
            <p:cNvSpPr/>
            <p:nvPr/>
          </p:nvSpPr>
          <p:spPr>
            <a:xfrm>
              <a:off x="3718942" y="6529511"/>
              <a:ext cx="8471471" cy="286232"/>
            </a:xfrm>
            <a:prstGeom prst="rect">
              <a:avLst/>
            </a:prstGeom>
            <a:solidFill>
              <a:srgbClr val="1663A4"/>
            </a:solidFill>
          </p:spPr>
          <p:txBody>
            <a:bodyPr wrap="square">
              <a:spAutoFit/>
            </a:bodyPr>
            <a:lstStyle/>
            <a:p>
              <a:pPr marL="179388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chemeClr val="bg1"/>
                  </a:solidFill>
                  <a:cs typeface="Arial" pitchFamily="34" charset="0"/>
                </a:rPr>
                <a:t>Тренинг общественных экспертов пациентского движения                                         </a:t>
              </a:r>
              <a:r>
                <a:rPr lang="en-US" sz="1300" dirty="0">
                  <a:solidFill>
                    <a:schemeClr val="bg1"/>
                  </a:solidFill>
                  <a:ea typeface="+mj-ea"/>
                  <a:cs typeface="+mj-cs"/>
                </a:rPr>
                <a:t>https://congress-vsp.ru/xv/</a:t>
              </a:r>
              <a:endParaRPr lang="ru-RU" sz="1300" dirty="0">
                <a:solidFill>
                  <a:schemeClr val="bg1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357954" y="5781634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V="1">
              <a:off x="11470413" y="0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BAACB-E9A6-8748-84EA-C5F6AAD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pPr marL="1191654" algn="l"/>
            <a:r>
              <a:rPr lang="ru-RU" sz="2800" b="1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Нормативные документы</a:t>
            </a:r>
          </a:p>
        </p:txBody>
      </p:sp>
      <p:sp>
        <p:nvSpPr>
          <p:cNvPr id="17" name="Содержимое 5"/>
          <p:cNvSpPr>
            <a:spLocks noGrp="1"/>
          </p:cNvSpPr>
          <p:nvPr>
            <p:ph idx="1"/>
          </p:nvPr>
        </p:nvSpPr>
        <p:spPr>
          <a:xfrm>
            <a:off x="478582" y="1173671"/>
            <a:ext cx="11104015" cy="4717108"/>
          </a:xfrm>
        </p:spPr>
        <p:txBody>
          <a:bodyPr>
            <a:normAutofit/>
          </a:bodyPr>
          <a:lstStyle/>
          <a:p>
            <a:pPr marL="355591" indent="-355591" algn="just">
              <a:spcBef>
                <a:spcPts val="600"/>
              </a:spcBef>
              <a:buClr>
                <a:srgbClr val="00ADD9"/>
              </a:buClr>
              <a:buSzPct val="120000"/>
              <a:buFont typeface="Wingdings" pitchFamily="2" charset="2"/>
              <a:buChar char="§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Указ Президента РФ от 6 июня 2019 г. N 254 "О Стратегии развития здравоохранения в Российской Федерации на период до 2025 года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>
              <a:spcBef>
                <a:spcPts val="600"/>
              </a:spcBef>
            </a:pP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19) создание единого цифрового контура в здравоохранении на основе ЕГИСЗ:</a:t>
            </a:r>
          </a:p>
          <a:p>
            <a:pPr algn="just">
              <a:spcBef>
                <a:spcPts val="600"/>
              </a:spcBef>
            </a:pP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ЕГИСЗ , обеспечивающей </a:t>
            </a:r>
            <a:r>
              <a:rPr lang="ru-RU" sz="18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 процессов организации оказания медицинской помощи и управления ресурсами здравоохранения</a:t>
            </a: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Bef>
                <a:spcPts val="600"/>
              </a:spcBef>
            </a:pP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государственных информационных систем </a:t>
            </a:r>
            <a:r>
              <a:rPr lang="ru-RU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Российской Федерации </a:t>
            </a: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здравоохранения в целях их интеграции в ЕГИСЗ;</a:t>
            </a:r>
          </a:p>
          <a:p>
            <a:pPr algn="just">
              <a:spcBef>
                <a:spcPts val="600"/>
              </a:spcBef>
            </a:pP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и развитие медицинских информационных систем </a:t>
            </a:r>
            <a:r>
              <a:rPr lang="ru-RU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 всех медицинских организациях</a:t>
            </a: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Bef>
                <a:spcPts val="600"/>
              </a:spcBef>
            </a:pP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централизованных </a:t>
            </a:r>
            <a:r>
              <a:rPr lang="ru-RU" sz="18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цифровых платформ в целях диагностики заболеваний</a:t>
            </a: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с использованием искусственного интеллекта;</a:t>
            </a:r>
          </a:p>
          <a:p>
            <a:pPr marL="355591" indent="-355591">
              <a:buClr>
                <a:srgbClr val="00ADD9"/>
              </a:buClr>
              <a:buSzPct val="120000"/>
              <a:buFont typeface="Wingdings" pitchFamily="2" charset="2"/>
              <a:buChar char="§"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568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2206" y="794"/>
            <a:ext cx="12193412" cy="6858794"/>
            <a:chOff x="-2206" y="794"/>
            <a:chExt cx="12193412" cy="6858794"/>
          </a:xfrm>
        </p:grpSpPr>
        <p:pic>
          <p:nvPicPr>
            <p:cNvPr id="1028" name="Picture 4" descr="E:\РАБОТА\3 конгресс ВСП\2024\презентации\010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2206" y="794"/>
              <a:ext cx="12193412" cy="6858794"/>
            </a:xfrm>
            <a:prstGeom prst="rect">
              <a:avLst/>
            </a:prstGeom>
            <a:noFill/>
          </p:spPr>
        </p:pic>
        <p:pic>
          <p:nvPicPr>
            <p:cNvPr id="3" name="Picture 2" descr="E:\РАБОТА\3 конгресс ВСП\2024\презентации\08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192849"/>
              <a:ext cx="1836000" cy="3666739"/>
            </a:xfrm>
            <a:prstGeom prst="rect">
              <a:avLst/>
            </a:prstGeom>
            <a:noFill/>
          </p:spPr>
        </p:pic>
        <p:pic>
          <p:nvPicPr>
            <p:cNvPr id="1027" name="Picture 3" descr="E:\РАБОТА\3 конгресс ВСП\2024\презентации\09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61486" y="4365898"/>
              <a:ext cx="1228927" cy="1836000"/>
            </a:xfrm>
            <a:prstGeom prst="rect">
              <a:avLst/>
            </a:prstGeom>
            <a:noFill/>
          </p:spPr>
        </p:pic>
      </p:grpSp>
      <p:pic>
        <p:nvPicPr>
          <p:cNvPr id="2" name="Picture 3" descr="E:\РАБОТА\3 конгресс ВСП\2024\Фир.стиль\лого+бланк\png\ru_logo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71670" y="261442"/>
            <a:ext cx="1548000" cy="1548000"/>
          </a:xfrm>
          <a:prstGeom prst="rect">
            <a:avLst/>
          </a:prstGeom>
          <a:noFill/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5CA61B07-BDAC-8E40-A78F-CF9E4CB8763B}"/>
              </a:ext>
            </a:extLst>
          </p:cNvPr>
          <p:cNvSpPr txBox="1">
            <a:spLocks/>
          </p:cNvSpPr>
          <p:nvPr/>
        </p:nvSpPr>
        <p:spPr>
          <a:xfrm>
            <a:off x="1846734" y="5806058"/>
            <a:ext cx="8280920" cy="432048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/>
          <a:p>
            <a:pPr algn="r" defTabSz="914377">
              <a:buClr>
                <a:srgbClr val="35A5D6"/>
              </a:buClr>
            </a:pPr>
            <a:r>
              <a:rPr lang="ru-RU" sz="1800" b="1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ТРЕНИНГ ОБЩЕСТВЕННЫХ ЭКСПЕРТОВ ПАЦИЕНТСКОГО ДВИЖЕНИЯ</a:t>
            </a:r>
            <a:endParaRPr lang="ru-RU" sz="1800" b="1" dirty="0">
              <a:solidFill>
                <a:srgbClr val="1663A4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412FAB5-BA62-E94E-8A9B-8D4FAB6B6CA3}"/>
              </a:ext>
            </a:extLst>
          </p:cNvPr>
          <p:cNvSpPr txBox="1">
            <a:spLocks/>
          </p:cNvSpPr>
          <p:nvPr/>
        </p:nvSpPr>
        <p:spPr>
          <a:xfrm>
            <a:off x="0" y="1629594"/>
            <a:ext cx="10055645" cy="2184532"/>
          </a:xfrm>
          <a:prstGeom prst="rect">
            <a:avLst/>
          </a:prstGeom>
          <a:solidFill>
            <a:srgbClr val="1663A4"/>
          </a:solidFill>
        </p:spPr>
        <p:txBody>
          <a:bodyPr vert="horz" lIns="91438" tIns="45719" rIns="91438" bIns="45719" rtlCol="0" anchor="ctr">
            <a:noAutofit/>
          </a:bodyPr>
          <a:lstStyle/>
          <a:p>
            <a:pPr marL="2514600" defTabSz="914377">
              <a:spcBef>
                <a:spcPct val="0"/>
              </a:spcBef>
            </a:pPr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БЛАГОДАРЮ ЗА ВНИМАНИЕ!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CA61B07-BDAC-8E40-A78F-CF9E4CB8763B}"/>
              </a:ext>
            </a:extLst>
          </p:cNvPr>
          <p:cNvSpPr txBox="1">
            <a:spLocks/>
          </p:cNvSpPr>
          <p:nvPr/>
        </p:nvSpPr>
        <p:spPr>
          <a:xfrm>
            <a:off x="2854846" y="6238106"/>
            <a:ext cx="7272169" cy="367968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/>
          <a:p>
            <a:pPr algn="r" defTabSz="914377">
              <a:buClr>
                <a:srgbClr val="35A5D6"/>
              </a:buClr>
            </a:pPr>
            <a:r>
              <a:rPr lang="en-US" sz="1700" b="1" dirty="0">
                <a:solidFill>
                  <a:srgbClr val="00ADD9"/>
                </a:solidFill>
                <a:ea typeface="+mj-ea"/>
                <a:cs typeface="+mj-cs"/>
              </a:rPr>
              <a:t>https://congress-vsp.ru/xv/</a:t>
            </a:r>
            <a:endParaRPr lang="ru-RU" sz="1700" b="1" dirty="0">
              <a:solidFill>
                <a:srgbClr val="00ADD9"/>
              </a:solidFill>
              <a:ea typeface="+mj-ea"/>
              <a:cs typeface="+mj-cs"/>
            </a:endParaRPr>
          </a:p>
          <a:p>
            <a:pPr algn="r" defTabSz="914377">
              <a:lnSpc>
                <a:spcPct val="90000"/>
              </a:lnSpc>
              <a:spcBef>
                <a:spcPts val="1000"/>
              </a:spcBef>
              <a:buClr>
                <a:srgbClr val="35A5D6"/>
              </a:buClr>
            </a:pPr>
            <a:endParaRPr lang="ru-RU" sz="1600" dirty="0">
              <a:solidFill>
                <a:srgbClr val="00ADD9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91730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/>
            <p:cNvSpPr/>
            <p:nvPr/>
          </p:nvSpPr>
          <p:spPr>
            <a:xfrm>
              <a:off x="3718942" y="6529511"/>
              <a:ext cx="8471471" cy="286232"/>
            </a:xfrm>
            <a:prstGeom prst="rect">
              <a:avLst/>
            </a:prstGeom>
            <a:solidFill>
              <a:srgbClr val="1663A4"/>
            </a:solidFill>
          </p:spPr>
          <p:txBody>
            <a:bodyPr wrap="square">
              <a:spAutoFit/>
            </a:bodyPr>
            <a:lstStyle/>
            <a:p>
              <a:pPr marL="179388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chemeClr val="bg1"/>
                  </a:solidFill>
                  <a:cs typeface="Arial" pitchFamily="34" charset="0"/>
                </a:rPr>
                <a:t>Тренинг общественных экспертов пациентского движения                                         </a:t>
              </a:r>
              <a:r>
                <a:rPr lang="en-US" sz="1300" dirty="0">
                  <a:solidFill>
                    <a:schemeClr val="bg1"/>
                  </a:solidFill>
                  <a:ea typeface="+mj-ea"/>
                  <a:cs typeface="+mj-cs"/>
                </a:rPr>
                <a:t>https://congress-vsp.ru/xv/</a:t>
              </a:r>
              <a:endParaRPr lang="ru-RU" sz="1300" dirty="0">
                <a:solidFill>
                  <a:schemeClr val="bg1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357954" y="5781634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V="1">
              <a:off x="11470413" y="0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BAACB-E9A6-8748-84EA-C5F6AAD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pPr marL="1191654" algn="l"/>
            <a:r>
              <a:rPr lang="ru-RU" sz="2800" b="1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Нормативные документы</a:t>
            </a:r>
          </a:p>
        </p:txBody>
      </p:sp>
      <p:sp>
        <p:nvSpPr>
          <p:cNvPr id="17" name="Содержимое 5"/>
          <p:cNvSpPr>
            <a:spLocks noGrp="1"/>
          </p:cNvSpPr>
          <p:nvPr>
            <p:ph idx="1"/>
          </p:nvPr>
        </p:nvSpPr>
        <p:spPr>
          <a:xfrm>
            <a:off x="1219041" y="1317070"/>
            <a:ext cx="10636055" cy="4815109"/>
          </a:xfrm>
        </p:spPr>
        <p:txBody>
          <a:bodyPr>
            <a:normAutofit/>
          </a:bodyPr>
          <a:lstStyle/>
          <a:p>
            <a:pPr marL="355591" indent="-355591">
              <a:buClr>
                <a:srgbClr val="00ADD9"/>
              </a:buClr>
              <a:buSzPct val="120000"/>
              <a:buFont typeface="Wingdings" pitchFamily="2" charset="2"/>
              <a:buChar char="§"/>
            </a:pPr>
            <a:r>
              <a:rPr lang="ru-RU" sz="1600" b="1" i="0" dirty="0">
                <a:solidFill>
                  <a:srgbClr val="4D4D4D"/>
                </a:solidFill>
                <a:effectLst/>
                <a:latin typeface="Arial" panose="020B0604020202020204" pitchFamily="34" charset="0"/>
                <a:hlinkClick r:id="rId6"/>
              </a:rPr>
              <a:t>Распоряжение Правительства РФ от 29 декабря 2021 г. № 3980-р Об утверждении стратегического направления в области цифровой трансформации здравоохранения</a:t>
            </a:r>
            <a:endParaRPr lang="ru-RU" sz="1600" b="1" i="0" dirty="0">
              <a:solidFill>
                <a:srgbClr val="4D4D4D"/>
              </a:solidFill>
              <a:effectLst/>
              <a:latin typeface="Arial" panose="020B0604020202020204" pitchFamily="34" charset="0"/>
            </a:endParaRPr>
          </a:p>
          <a:p>
            <a:pPr marL="355591" indent="-355591">
              <a:buClr>
                <a:srgbClr val="00ADD9"/>
              </a:buClr>
              <a:buSzPct val="120000"/>
              <a:buFont typeface="Wingdings" pitchFamily="2" charset="2"/>
              <a:buChar char="§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рамках реализации стратегического направления будет осуществлена реализация следующих 2 ключевых проектов:</a:t>
            </a:r>
          </a:p>
          <a:p>
            <a:pPr marL="355591" indent="-355591">
              <a:buClr>
                <a:srgbClr val="00ADD9"/>
              </a:buClr>
              <a:buSzPct val="120000"/>
              <a:buFont typeface="Wingdings" pitchFamily="2" charset="2"/>
              <a:buChar char="§"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5591" indent="-355591">
              <a:buClr>
                <a:srgbClr val="00ADD9"/>
              </a:buClr>
              <a:buSzPct val="120000"/>
              <a:buFont typeface="Wingdings" pitchFamily="2" charset="2"/>
              <a:buChar char="§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"Создание единого цифрового контура в здравоохранении на основе единой государственной информационной системы в сфере здравоохранения";</a:t>
            </a:r>
          </a:p>
          <a:p>
            <a:pPr marL="355591" indent="-355591">
              <a:buClr>
                <a:srgbClr val="00ADD9"/>
              </a:buClr>
              <a:buSzPct val="120000"/>
              <a:buFont typeface="Wingdings" pitchFamily="2" charset="2"/>
              <a:buChar char="§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"Медицинские платформенные решения федерального уровня".</a:t>
            </a:r>
          </a:p>
          <a:p>
            <a:pPr marL="355591" indent="-355591">
              <a:buClr>
                <a:srgbClr val="00ADD9"/>
              </a:buClr>
              <a:buSzPct val="120000"/>
              <a:buFont typeface="Wingdings" pitchFamily="2" charset="2"/>
              <a:buChar char="§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Срок- 01.01.2024.</a:t>
            </a:r>
          </a:p>
        </p:txBody>
      </p:sp>
    </p:spTree>
    <p:extLst>
      <p:ext uri="{BB962C8B-B14F-4D97-AF65-F5344CB8AC3E}">
        <p14:creationId xmlns:p14="http://schemas.microsoft.com/office/powerpoint/2010/main" val="2048055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/>
            <p:cNvSpPr/>
            <p:nvPr/>
          </p:nvSpPr>
          <p:spPr>
            <a:xfrm>
              <a:off x="3383596" y="6529511"/>
              <a:ext cx="5423221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588" algn="ctr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rgbClr val="1663A4"/>
                  </a:solidFill>
                  <a:cs typeface="Arial" pitchFamily="34" charset="0"/>
                </a:rPr>
                <a:t>Тренинг общественных экспертов пациентского движения</a:t>
              </a:r>
              <a:endParaRPr lang="ru-RU" sz="1400" dirty="0">
                <a:solidFill>
                  <a:srgbClr val="1663A4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0" y="5423680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21" name="Picture 2" descr="E:\РАБОТА\3 конгресс ВСП\2024\презентации\0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1460787" y="0"/>
              <a:ext cx="729626" cy="359276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70413" y="5783918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BAACB-E9A6-8748-84EA-C5F6AAD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pPr marL="1191654" algn="l"/>
            <a:r>
              <a:rPr lang="ru-RU" sz="2800" b="1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Задачи цифровой </a:t>
            </a:r>
            <a:r>
              <a:rPr lang="ru-RU" sz="2800" b="1" dirty="0" err="1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транформации</a:t>
            </a:r>
            <a:endParaRPr lang="ru-RU" sz="2800" b="1" dirty="0">
              <a:solidFill>
                <a:srgbClr val="1663A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одержимое 5"/>
          <p:cNvSpPr>
            <a:spLocks noGrp="1"/>
          </p:cNvSpPr>
          <p:nvPr>
            <p:ph idx="1"/>
          </p:nvPr>
        </p:nvSpPr>
        <p:spPr>
          <a:xfrm>
            <a:off x="1219041" y="1317070"/>
            <a:ext cx="10636055" cy="4815109"/>
          </a:xfrm>
        </p:spPr>
        <p:txBody>
          <a:bodyPr>
            <a:normAutofit/>
          </a:bodyPr>
          <a:lstStyle/>
          <a:p>
            <a:pPr marL="355591" indent="-355591">
              <a:buClr>
                <a:srgbClr val="00ADD9"/>
              </a:buClr>
              <a:buSzPct val="120000"/>
              <a:buFont typeface="Wingdings" pitchFamily="2" charset="2"/>
              <a:buChar char="§"/>
            </a:pPr>
            <a:r>
              <a:rPr lang="ru-RU" sz="1800" b="1" i="0" dirty="0">
                <a:solidFill>
                  <a:srgbClr val="4D4D4D"/>
                </a:solidFill>
                <a:effectLst/>
                <a:latin typeface="Arial" panose="020B0604020202020204" pitchFamily="34" charset="0"/>
                <a:hlinkClick r:id="rId7"/>
              </a:rPr>
              <a:t>Распоряжение Правительства РФ от 29 декабря 2021 г. № 3980-р Об утверждении стратегического направления в области цифровой трансформации здравоохранения</a:t>
            </a:r>
            <a:endParaRPr lang="ru-RU" sz="1800" b="1" i="0" dirty="0">
              <a:solidFill>
                <a:srgbClr val="4D4D4D"/>
              </a:solidFill>
              <a:effectLst/>
              <a:latin typeface="Arial" panose="020B0604020202020204" pitchFamily="34" charset="0"/>
            </a:endParaRPr>
          </a:p>
          <a:p>
            <a:pPr marL="355591" indent="-355591">
              <a:buClr>
                <a:srgbClr val="00ADD9"/>
              </a:buClr>
              <a:buSzPct val="120000"/>
              <a:buFont typeface="Wingdings" pitchFamily="2" charset="2"/>
              <a:buChar char="§"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5591" indent="-355591">
              <a:buClr>
                <a:srgbClr val="00ADD9"/>
              </a:buClr>
              <a:buSzPct val="120000"/>
              <a:buFont typeface="Wingdings" pitchFamily="2" charset="2"/>
              <a:buChar char="§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Доступ врачей любой МО РФ к информации гражданина в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электронном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структурированном виде;</a:t>
            </a:r>
          </a:p>
          <a:p>
            <a:pPr marL="355591" indent="-355591">
              <a:buClr>
                <a:srgbClr val="00ADD9"/>
              </a:buClr>
              <a:buSzPct val="120000"/>
              <a:buFont typeface="Wingdings" pitchFamily="2" charset="2"/>
              <a:buChar char="§"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5591" indent="-355591">
              <a:buClr>
                <a:srgbClr val="00ADD9"/>
              </a:buClr>
              <a:buSzPct val="120000"/>
              <a:buFont typeface="Wingdings" pitchFamily="2" charset="2"/>
              <a:buChar char="§"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доступ для граждан к электронным медицинским документам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посредством личного кабинета пациента "Мое здоровье" в ГУ</a:t>
            </a:r>
          </a:p>
          <a:p>
            <a:pPr marL="355591" indent="-355591">
              <a:buClr>
                <a:srgbClr val="00ADD9"/>
              </a:buClr>
              <a:buSzPct val="120000"/>
              <a:buFont typeface="Wingdings" pitchFamily="2" charset="2"/>
              <a:buChar char="§"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5591" indent="-355591">
              <a:buClr>
                <a:srgbClr val="00ADD9"/>
              </a:buClr>
              <a:buSzPct val="120000"/>
              <a:buFont typeface="Wingdings" pitchFamily="2" charset="2"/>
              <a:buChar char="§"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взаимодействия медицинских организаций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едином цифровом контуре здравоохранения;</a:t>
            </a:r>
          </a:p>
        </p:txBody>
      </p:sp>
    </p:spTree>
    <p:extLst>
      <p:ext uri="{BB962C8B-B14F-4D97-AF65-F5344CB8AC3E}">
        <p14:creationId xmlns:p14="http://schemas.microsoft.com/office/powerpoint/2010/main" val="2048055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/>
            <p:cNvSpPr/>
            <p:nvPr/>
          </p:nvSpPr>
          <p:spPr>
            <a:xfrm>
              <a:off x="3383596" y="6529511"/>
              <a:ext cx="5423221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588" algn="ctr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rgbClr val="1663A4"/>
                  </a:solidFill>
                  <a:cs typeface="Arial" pitchFamily="34" charset="0"/>
                </a:rPr>
                <a:t>Тренинг общественных экспертов пациентского движения</a:t>
              </a:r>
              <a:endParaRPr lang="ru-RU" sz="1400" dirty="0">
                <a:solidFill>
                  <a:srgbClr val="1663A4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0" y="5423680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21" name="Picture 2" descr="E:\РАБОТА\3 конгресс ВСП\2024\презентации\0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1460787" y="0"/>
              <a:ext cx="729626" cy="359276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70413" y="5783918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BAACB-E9A6-8748-84EA-C5F6AAD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041" y="0"/>
            <a:ext cx="10636056" cy="1317070"/>
          </a:xfrm>
        </p:spPr>
        <p:txBody>
          <a:bodyPr>
            <a:normAutofit/>
          </a:bodyPr>
          <a:lstStyle/>
          <a:p>
            <a:pPr marL="355591" marR="0" lvl="0" indent="-355591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DD9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1663A4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Задачи цифровой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663A4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транформации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Содержимое 5"/>
          <p:cNvSpPr>
            <a:spLocks noGrp="1"/>
          </p:cNvSpPr>
          <p:nvPr>
            <p:ph idx="1"/>
          </p:nvPr>
        </p:nvSpPr>
        <p:spPr>
          <a:xfrm>
            <a:off x="1219041" y="1317070"/>
            <a:ext cx="10636055" cy="4815109"/>
          </a:xfrm>
        </p:spPr>
        <p:txBody>
          <a:bodyPr>
            <a:normAutofit fontScale="92500" lnSpcReduction="10000"/>
          </a:bodyPr>
          <a:lstStyle/>
          <a:p>
            <a:pPr marL="355591" indent="-355591">
              <a:buClr>
                <a:srgbClr val="00ADD9"/>
              </a:buClr>
              <a:buSzPct val="120000"/>
              <a:buFont typeface="Wingdings" pitchFamily="2" charset="2"/>
              <a:buChar char="§"/>
            </a:pPr>
            <a:r>
              <a:rPr lang="ru-RU" sz="1300" b="1" dirty="0">
                <a:solidFill>
                  <a:srgbClr val="4D4D4D"/>
                </a:solidFill>
                <a:latin typeface="Arial" panose="020B0604020202020204" pitchFamily="34" charset="0"/>
                <a:hlinkClick r:id="rId7"/>
              </a:rPr>
              <a:t>Распоряжение Правительства РФ от 29 декабря 2021 г. № 3980-р Об утверждении стратегического направления в области цифровой трансформации здравоохранения</a:t>
            </a:r>
            <a:endParaRPr lang="ru-RU" sz="1300" b="1" dirty="0">
              <a:solidFill>
                <a:srgbClr val="4D4D4D"/>
              </a:solidFill>
              <a:latin typeface="Arial" panose="020B0604020202020204" pitchFamily="34" charset="0"/>
            </a:endParaRPr>
          </a:p>
          <a:p>
            <a:pPr marL="355591" indent="-355591">
              <a:buClr>
                <a:srgbClr val="00ADD9"/>
              </a:buClr>
              <a:buSzPct val="120000"/>
              <a:buFont typeface="Wingdings" pitchFamily="2" charset="2"/>
              <a:buChar char="§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создание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цифрового профиля пациента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 базе единого регистра застрахованных лиц по обязательному медицинскому страхованию;</a:t>
            </a:r>
          </a:p>
          <a:p>
            <a:pPr marL="355591" indent="-355591">
              <a:buClr>
                <a:srgbClr val="00ADD9"/>
              </a:buClr>
              <a:buSzPct val="120000"/>
              <a:buFont typeface="Wingdings" pitchFamily="2" charset="2"/>
              <a:buChar char="§"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5591" indent="-355591">
              <a:buClr>
                <a:srgbClr val="00ADD9"/>
              </a:buClr>
              <a:buSzPct val="120000"/>
              <a:buFont typeface="Wingdings" pitchFamily="2" charset="2"/>
              <a:buChar char="§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создание условий для разработки таргетированных программ и внедрения технологий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персонифицированной медицины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процесс управления общественным здоровьем;</a:t>
            </a:r>
          </a:p>
          <a:p>
            <a:pPr marL="355591" indent="-355591">
              <a:buClr>
                <a:srgbClr val="00ADD9"/>
              </a:buClr>
              <a:buSzPct val="120000"/>
              <a:buFont typeface="Wingdings" pitchFamily="2" charset="2"/>
              <a:buChar char="§"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5591" indent="-355591">
              <a:buClr>
                <a:srgbClr val="00ADD9"/>
              </a:buClr>
              <a:buSzPct val="120000"/>
              <a:buFont typeface="Wingdings" pitchFamily="2" charset="2"/>
              <a:buChar char="§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обеспечение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формирования и контроля исполнения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базовой и территориальных программ ОМС;</a:t>
            </a:r>
          </a:p>
          <a:p>
            <a:pPr marL="355591" indent="-355591">
              <a:buClr>
                <a:srgbClr val="00ADD9"/>
              </a:buClr>
              <a:buSzPct val="120000"/>
              <a:buFont typeface="Wingdings" pitchFamily="2" charset="2"/>
              <a:buChar char="§"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5591" indent="-355591">
              <a:buClr>
                <a:srgbClr val="00ADD9"/>
              </a:buClr>
              <a:buSzPct val="120000"/>
              <a:buFont typeface="Wingdings" pitchFamily="2" charset="2"/>
              <a:buChar char="§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обеспечение эксплуатации системы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электронных рецептов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</a:p>
          <a:p>
            <a:pPr marL="355591" indent="-355591">
              <a:buClr>
                <a:srgbClr val="00ADD9"/>
              </a:buClr>
              <a:buSzPct val="120000"/>
              <a:buFont typeface="Wingdings" pitchFamily="2" charset="2"/>
              <a:buChar char="§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обеспечение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защиты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4071581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/>
            <p:cNvSpPr/>
            <p:nvPr/>
          </p:nvSpPr>
          <p:spPr>
            <a:xfrm>
              <a:off x="3383596" y="6529511"/>
              <a:ext cx="5423221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588" algn="ctr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rgbClr val="1663A4"/>
                  </a:solidFill>
                  <a:cs typeface="Arial" pitchFamily="34" charset="0"/>
                </a:rPr>
                <a:t>Тренинг общественных экспертов пациентского движения</a:t>
              </a:r>
              <a:endParaRPr lang="ru-RU" sz="1400" dirty="0">
                <a:solidFill>
                  <a:srgbClr val="1663A4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0" y="5423680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21" name="Picture 2" descr="E:\РАБОТА\3 конгресс ВСП\2024\презентации\0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1460787" y="0"/>
              <a:ext cx="729626" cy="359276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70413" y="5783918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BAACB-E9A6-8748-84EA-C5F6AAD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041" y="0"/>
            <a:ext cx="10636056" cy="1317070"/>
          </a:xfrm>
        </p:spPr>
        <p:txBody>
          <a:bodyPr>
            <a:normAutofit/>
          </a:bodyPr>
          <a:lstStyle/>
          <a:p>
            <a:pPr marL="355591" marR="0" lvl="0" indent="-355591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DD9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1663A4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Задачи цифровой трансформации- управление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Содержимое 5"/>
          <p:cNvSpPr>
            <a:spLocks noGrp="1"/>
          </p:cNvSpPr>
          <p:nvPr>
            <p:ph idx="1"/>
          </p:nvPr>
        </p:nvSpPr>
        <p:spPr>
          <a:xfrm>
            <a:off x="478583" y="1317070"/>
            <a:ext cx="11376514" cy="5052998"/>
          </a:xfrm>
        </p:spPr>
        <p:txBody>
          <a:bodyPr>
            <a:normAutofit/>
          </a:bodyPr>
          <a:lstStyle/>
          <a:p>
            <a:pPr marL="355591" indent="-355591">
              <a:buClr>
                <a:srgbClr val="00ADD9"/>
              </a:buClr>
              <a:buSzPct val="120000"/>
              <a:buFont typeface="Wingdings" pitchFamily="2" charset="2"/>
              <a:buChar char="§"/>
            </a:pPr>
            <a:r>
              <a:rPr lang="ru-RU" sz="1200" b="1" dirty="0">
                <a:solidFill>
                  <a:srgbClr val="4D4D4D"/>
                </a:solidFill>
                <a:latin typeface="Arial" panose="020B0604020202020204" pitchFamily="34" charset="0"/>
                <a:hlinkClick r:id="rId7"/>
              </a:rPr>
              <a:t>Распоряжение Правительства РФ от 29 декабря 2021 г. № 3980-р Об утверждении стратегического направления в области цифровой трансформации здравоохранения</a:t>
            </a:r>
            <a:endParaRPr lang="ru-RU" sz="1200" b="1" dirty="0">
              <a:solidFill>
                <a:srgbClr val="4D4D4D"/>
              </a:solidFill>
              <a:latin typeface="Arial" panose="020B0604020202020204" pitchFamily="34" charset="0"/>
            </a:endParaRPr>
          </a:p>
          <a:p>
            <a:pPr algn="l"/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обеспечение </a:t>
            </a:r>
            <a:r>
              <a:rPr lang="ru-RU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динамического управления ресурсами здравоохранения 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на региональном и федеральном уровнях;</a:t>
            </a:r>
          </a:p>
          <a:p>
            <a:pPr algn="l"/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предоставление возможности организациями, осуществляющими отдельные полномочия страховщика по обязательному медицинскому страхованию, проводить </a:t>
            </a:r>
            <a:r>
              <a:rPr lang="ru-RU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дистанционный контроль объемов, сроков, качества и условий предоставления медицинской помощи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по обязательному медицинскому страхованию, в том числе с использованием структурированных электронных медицинских документов;</a:t>
            </a:r>
          </a:p>
          <a:p>
            <a:pPr algn="l"/>
            <a:r>
              <a:rPr lang="ru-RU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разработка и реализация государственной политики в сфере обязательного медицинского страхования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в том числе на основе анализа больших данных о состоянии здоровья населения России;</a:t>
            </a:r>
          </a:p>
          <a:p>
            <a:pPr algn="l"/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переход к </a:t>
            </a:r>
            <a:r>
              <a:rPr lang="ru-RU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электронному документообороту в здравоохранении Российской Федерации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l"/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организация </a:t>
            </a:r>
            <a:r>
              <a:rPr lang="ru-RU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информационного сопровождения и поддержки застрахованных лиц при получении медицинской помощи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в системе обязательного медицинского страхования;</a:t>
            </a:r>
          </a:p>
          <a:p>
            <a:pPr algn="l"/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формирование </a:t>
            </a:r>
            <a:r>
              <a:rPr lang="ru-RU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электронных баз знаний по лечению заболеваний 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на основе обработки первичных электронных медицинских документов с использованием </a:t>
            </a:r>
            <a:r>
              <a:rPr lang="ru-RU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технологии больших данных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l"/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обеспечение механизмов прозрачного лицензирования и контроля;</a:t>
            </a:r>
          </a:p>
          <a:p>
            <a:pPr algn="l"/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обеспечение </a:t>
            </a:r>
            <a:r>
              <a:rPr lang="ru-RU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защиты информации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в том числе персональных данных и врачебной тайны;</a:t>
            </a:r>
          </a:p>
          <a:p>
            <a:pPr algn="l"/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сокращение временных издержек медицинских работников, не связанных с оказанием медицинской помощи.</a:t>
            </a:r>
          </a:p>
          <a:p>
            <a:pPr marL="355591" indent="-355591">
              <a:buClr>
                <a:srgbClr val="00ADD9"/>
              </a:buClr>
              <a:buSzPct val="120000"/>
              <a:buFont typeface="Wingdings" pitchFamily="2" charset="2"/>
              <a:buChar char="§"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165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/>
            <p:cNvSpPr/>
            <p:nvPr/>
          </p:nvSpPr>
          <p:spPr>
            <a:xfrm>
              <a:off x="3383596" y="6529511"/>
              <a:ext cx="5423221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588" algn="ctr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rgbClr val="1663A4"/>
                  </a:solidFill>
                  <a:cs typeface="Arial" pitchFamily="34" charset="0"/>
                </a:rPr>
                <a:t>Тренинг общественных экспертов пациентского движения</a:t>
              </a:r>
              <a:endParaRPr lang="ru-RU" sz="1400" dirty="0">
                <a:solidFill>
                  <a:srgbClr val="1663A4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0" y="5423680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21" name="Picture 2" descr="E:\РАБОТА\3 конгресс ВСП\2024\презентации\0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1460787" y="0"/>
              <a:ext cx="729626" cy="359276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70413" y="5783918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7" name="Содержимое 5"/>
          <p:cNvSpPr>
            <a:spLocks noGrp="1"/>
          </p:cNvSpPr>
          <p:nvPr>
            <p:ph idx="1"/>
          </p:nvPr>
        </p:nvSpPr>
        <p:spPr>
          <a:xfrm>
            <a:off x="478583" y="1317070"/>
            <a:ext cx="11376514" cy="5052998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00ADD9"/>
              </a:buClr>
              <a:buSzPct val="120000"/>
              <a:buNone/>
            </a:pPr>
            <a:endParaRPr lang="ru-RU" sz="4000" b="1" dirty="0">
              <a:solidFill>
                <a:srgbClr val="1663A4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indent="0" algn="ctr">
              <a:buClr>
                <a:srgbClr val="00ADD9"/>
              </a:buClr>
              <a:buSzPct val="120000"/>
              <a:buNone/>
            </a:pPr>
            <a:endParaRPr lang="ru-RU" sz="4000" b="1" dirty="0">
              <a:solidFill>
                <a:srgbClr val="1663A4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indent="0" algn="ctr">
              <a:buClr>
                <a:srgbClr val="00ADD9"/>
              </a:buClr>
              <a:buSzPct val="120000"/>
              <a:buNone/>
            </a:pPr>
            <a:r>
              <a:rPr lang="ru-RU" sz="4000" b="1" dirty="0">
                <a:solidFill>
                  <a:srgbClr val="1663A4"/>
                </a:solidFill>
                <a:latin typeface="Arial" pitchFamily="34" charset="0"/>
                <a:ea typeface="+mj-ea"/>
                <a:cs typeface="Arial" pitchFamily="34" charset="0"/>
              </a:rPr>
              <a:t>Роль НКО в становлении цифровой медицины в регионе?</a:t>
            </a:r>
            <a:endParaRPr lang="ru-RU" sz="4000" b="1" dirty="0">
              <a:solidFill>
                <a:srgbClr val="4D4D4D"/>
              </a:solidFill>
              <a:latin typeface="Arial" panose="020B0604020202020204" pitchFamily="34" charset="0"/>
            </a:endParaRPr>
          </a:p>
          <a:p>
            <a:pPr marL="0" indent="0">
              <a:buClr>
                <a:srgbClr val="00ADD9"/>
              </a:buClr>
              <a:buSzPct val="120000"/>
              <a:buNone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593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4635</TotalTime>
  <Words>1162</Words>
  <Application>Microsoft Office PowerPoint</Application>
  <PresentationFormat>Произвольный</PresentationFormat>
  <Paragraphs>242</Paragraphs>
  <Slides>40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40</vt:i4>
      </vt:variant>
    </vt:vector>
  </HeadingPairs>
  <TitlesOfParts>
    <vt:vector size="49" baseType="lpstr">
      <vt:lpstr>Arial</vt:lpstr>
      <vt:lpstr>Calibri</vt:lpstr>
      <vt:lpstr>PT Serif</vt:lpstr>
      <vt:lpstr>Symbol</vt:lpstr>
      <vt:lpstr>Times New Roman</vt:lpstr>
      <vt:lpstr>Verdana</vt:lpstr>
      <vt:lpstr>Wingdings</vt:lpstr>
      <vt:lpstr>Тема Office</vt:lpstr>
      <vt:lpstr>1_Тема Office</vt:lpstr>
      <vt:lpstr>Презентация PowerPoint</vt:lpstr>
      <vt:lpstr>Презентация PowerPoint</vt:lpstr>
      <vt:lpstr>Цифровизация медицины  </vt:lpstr>
      <vt:lpstr>Нормативные документы</vt:lpstr>
      <vt:lpstr>Нормативные документы</vt:lpstr>
      <vt:lpstr>Задачи цифровой транформации</vt:lpstr>
      <vt:lpstr>Задачи цифровой транформации</vt:lpstr>
      <vt:lpstr>Задачи цифровой трансформации- управление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Мед карта Ростовская область</vt:lpstr>
      <vt:lpstr>Мед карта Ростовская область</vt:lpstr>
      <vt:lpstr>Мед карта Ростовская область</vt:lpstr>
      <vt:lpstr>Мед карта Ростовская область</vt:lpstr>
      <vt:lpstr>Мед карта Ростовская область</vt:lpstr>
      <vt:lpstr>Мед карта Ростовская область</vt:lpstr>
      <vt:lpstr>Презентация PowerPoint</vt:lpstr>
      <vt:lpstr>Презентация PowerPoint</vt:lpstr>
      <vt:lpstr>Федеральный закон от 21.11.2011 N 323-ФЗ "Об основах охраны здоровья граждан в Российской Федерации"</vt:lpstr>
      <vt:lpstr>ПРИКАЗ от 30 ноября 2017 г. N 965н Об утверждении порядка организации и оказания медицинской помощи с применением телемедицинских технологий</vt:lpstr>
      <vt:lpstr>ВИДЫ ТМК</vt:lpstr>
      <vt:lpstr>ПРИКАЗ от 30 ноября 2017 г. N 965н Об утверждении порядка организации и оказания медицинской помощи с применением телемедицинских технологий</vt:lpstr>
      <vt:lpstr>ПРИКАЗ от 30 ноября 2017 г. N 965н Об утверждении порядка организации и оказания медицинской помощи с применением телемедицинских технологий</vt:lpstr>
      <vt:lpstr>ПРИКАЗ от 30 ноября 2017 г. N 965н Об утверждении порядка организации и оказания медицинской помощи с применением телемедицинских технологий</vt:lpstr>
      <vt:lpstr>ПРИКАЗ от 30 ноября 2017 г. N 965н Об утверждении порядка организации и оказания медицинской помощи с применением телемедицинских технологий</vt:lpstr>
      <vt:lpstr>ПРОТОКОЛ КОНСУЛЬТАЦИИ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!!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Анна</cp:lastModifiedBy>
  <cp:revision>346</cp:revision>
  <dcterms:created xsi:type="dcterms:W3CDTF">2019-11-22T11:09:28Z</dcterms:created>
  <dcterms:modified xsi:type="dcterms:W3CDTF">2024-11-30T06:05:44Z</dcterms:modified>
</cp:coreProperties>
</file>