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89" r:id="rId3"/>
    <p:sldId id="774" r:id="rId4"/>
    <p:sldId id="290" r:id="rId5"/>
    <p:sldId id="291" r:id="rId6"/>
    <p:sldId id="787" r:id="rId7"/>
    <p:sldId id="775" r:id="rId8"/>
    <p:sldId id="769" r:id="rId9"/>
    <p:sldId id="765" r:id="rId10"/>
    <p:sldId id="767" r:id="rId11"/>
    <p:sldId id="766" r:id="rId12"/>
    <p:sldId id="723" r:id="rId13"/>
    <p:sldId id="778" r:id="rId14"/>
    <p:sldId id="771" r:id="rId15"/>
    <p:sldId id="776" r:id="rId16"/>
    <p:sldId id="781" r:id="rId17"/>
    <p:sldId id="779" r:id="rId18"/>
    <p:sldId id="777" r:id="rId19"/>
    <p:sldId id="780" r:id="rId20"/>
    <p:sldId id="258" r:id="rId21"/>
    <p:sldId id="770" r:id="rId22"/>
    <p:sldId id="321" r:id="rId23"/>
    <p:sldId id="342" r:id="rId24"/>
    <p:sldId id="345" r:id="rId25"/>
    <p:sldId id="346" r:id="rId26"/>
    <p:sldId id="347" r:id="rId27"/>
    <p:sldId id="773" r:id="rId28"/>
    <p:sldId id="772" r:id="rId29"/>
    <p:sldId id="782" r:id="rId30"/>
    <p:sldId id="786" r:id="rId31"/>
    <p:sldId id="547" r:id="rId32"/>
    <p:sldId id="548" r:id="rId33"/>
    <p:sldId id="785" r:id="rId34"/>
    <p:sldId id="783" r:id="rId35"/>
    <p:sldId id="784" r:id="rId36"/>
    <p:sldId id="284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4B77"/>
    <a:srgbClr val="222C32"/>
    <a:srgbClr val="FF6930"/>
    <a:srgbClr val="2E52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57" autoAdjust="0"/>
    <p:restoredTop sz="94660"/>
  </p:normalViewPr>
  <p:slideViewPr>
    <p:cSldViewPr snapToGrid="0" showGuides="1">
      <p:cViewPr varScale="1">
        <p:scale>
          <a:sx n="104" d="100"/>
          <a:sy n="104" d="100"/>
        </p:scale>
        <p:origin x="106" y="4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D33E46-52B7-49BE-A7F2-0458C90C9512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FEBA4D-0B75-4BF9-9C64-D6DB9851A0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781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ариша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3C0A87-236A-4C1B-99AB-61A34D8ACEFA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960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hyperlink" Target="https://presentation-creation.ru/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0189D95-2B72-C10A-EB80-FA6C156B308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84B7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8D2AA-3305-D32D-5ECB-F873A75386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E28C643-018D-341D-0F2E-2B1F91FB71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2B5C0B-7F43-D808-A926-C63527441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37833-758B-4672-89C8-ABA2A2369584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21B8A6-1ED6-6CAF-9EF8-EE6353412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793312-097F-3D7A-3F8D-C5C34622A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32EFD-6FF7-4884-A243-5D3B056EEF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1774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090D84-7B76-4B1F-E28D-ABD99B141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4F177FA-8DA9-273C-2981-A0E106BE55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A747DD-B4FB-5851-31CF-B9EE9FFAC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37833-758B-4672-89C8-ABA2A2369584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7F2799-D6C0-06BF-1CF7-77190EE9F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246FCA-04F1-D2AE-477F-40625E792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32EFD-6FF7-4884-A243-5D3B056EEF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534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92B15EA-AD98-9AAB-7A05-68854AC7C8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A0D1D57-942A-C192-B661-297E791477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CD180B-ED7B-71A8-2530-A3D92E0C7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37833-758B-4672-89C8-ABA2A2369584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F81C8E-C86A-8157-B6DD-139A2E46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C43DA5-4654-4FEA-D19B-0A15FF80D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32EFD-6FF7-4884-A243-5D3B056EEF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945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0FA9611-082E-A3C2-0B35-BAD074167173}"/>
              </a:ext>
            </a:extLst>
          </p:cNvPr>
          <p:cNvSpPr/>
          <p:nvPr userDrawn="1"/>
        </p:nvSpPr>
        <p:spPr>
          <a:xfrm>
            <a:off x="0" y="6032500"/>
            <a:ext cx="12192000" cy="8255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" name="Рисунок 9">
            <a:extLst>
              <a:ext uri="{FF2B5EF4-FFF2-40B4-BE49-F238E27FC236}">
                <a16:creationId xmlns:a16="http://schemas.microsoft.com/office/drawing/2014/main" id="{9B26607C-CBEF-9B17-682A-6CC4A6BE16D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64"/>
          <a:stretch>
            <a:fillRect/>
          </a:stretch>
        </p:blipFill>
        <p:spPr bwMode="auto">
          <a:xfrm>
            <a:off x="184150" y="6024563"/>
            <a:ext cx="34417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3FA04553-39F2-8E75-26D1-2DAF6E717B66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0402111" y="6502400"/>
            <a:ext cx="1605739" cy="2444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t.me/</a:t>
            </a:r>
            <a:r>
              <a:rPr lang="en-US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nohep_ru</a:t>
            </a:r>
            <a:endParaRPr lang="ru-RU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7C9ACD58-ACF4-3DC7-672A-D7D6413F5BAD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706938" y="6440488"/>
            <a:ext cx="2776537" cy="2444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8 800 775-9200</a:t>
            </a:r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7DF79D5D-19A8-576C-CDB6-4D212F301155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146550" y="6218238"/>
            <a:ext cx="3898900" cy="2444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200" dirty="0"/>
              <a:t>горячая телефонная линия</a:t>
            </a:r>
          </a:p>
        </p:txBody>
      </p:sp>
    </p:spTree>
    <p:extLst>
      <p:ext uri="{BB962C8B-B14F-4D97-AF65-F5344CB8AC3E}">
        <p14:creationId xmlns:p14="http://schemas.microsoft.com/office/powerpoint/2010/main" val="37385601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1F919D-1603-4E3D-95FD-FB1F4E055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C8CEC0-0D0B-453B-8963-A2AED8FB3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000" y="6356350"/>
            <a:ext cx="7650000" cy="365126"/>
          </a:xfrm>
        </p:spPr>
        <p:txBody>
          <a:bodyPr/>
          <a:lstStyle/>
          <a:p>
            <a:r>
              <a:rPr lang="ru-RU" dirty="0"/>
              <a:t>Шаблоны презентаций с сайта </a:t>
            </a:r>
            <a:r>
              <a:rPr lang="en-US" dirty="0">
                <a:hlinkClick r:id="rId2"/>
              </a:rPr>
              <a:t>presentation-creation.ru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357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AE512D-D887-109B-2A7E-5DD966DE2A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0">
                <a:solidFill>
                  <a:srgbClr val="084B77"/>
                </a:solidFill>
                <a:latin typeface="Blogger Sans Medium" panose="02000506030000020004" pitchFamily="50" charset="0"/>
                <a:ea typeface="Blogger Sans Medium" panose="02000506030000020004" pitchFamily="50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CB19A7-2614-330A-2A8D-05B0A768F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>
                <a:latin typeface="Blogger Sans" panose="02000506030000020004" pitchFamily="50" charset="0"/>
                <a:ea typeface="Blogger Sans" panose="02000506030000020004" pitchFamily="50" charset="0"/>
              </a:defRPr>
            </a:lvl1pPr>
            <a:lvl2pPr>
              <a:defRPr sz="2400">
                <a:latin typeface="Blogger Sans" panose="02000506030000020004" pitchFamily="50" charset="0"/>
                <a:ea typeface="Blogger Sans" panose="02000506030000020004" pitchFamily="50" charset="0"/>
              </a:defRPr>
            </a:lvl2pPr>
            <a:lvl3pPr>
              <a:defRPr sz="2400">
                <a:latin typeface="Blogger Sans" panose="02000506030000020004" pitchFamily="50" charset="0"/>
                <a:ea typeface="Blogger Sans" panose="02000506030000020004" pitchFamily="50" charset="0"/>
              </a:defRPr>
            </a:lvl3pPr>
            <a:lvl4pPr>
              <a:defRPr sz="2400">
                <a:latin typeface="Blogger Sans" panose="02000506030000020004" pitchFamily="50" charset="0"/>
                <a:ea typeface="Blogger Sans" panose="02000506030000020004" pitchFamily="50" charset="0"/>
              </a:defRPr>
            </a:lvl4pPr>
            <a:lvl5pPr>
              <a:defRPr sz="2400">
                <a:latin typeface="Blogger Sans" panose="02000506030000020004" pitchFamily="50" charset="0"/>
                <a:ea typeface="Blogger Sans" panose="02000506030000020004" pitchFamily="50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66D0BC-CCC1-6C9C-84A8-982CE8877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37833-758B-4672-89C8-ABA2A2369584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4BE3E8-F268-5683-E129-801F556B1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85FD50-8605-DD1C-CF95-4243237EF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32EFD-6FF7-4884-A243-5D3B056EEF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450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D07917-3809-6A64-98E2-72E11AF92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306448-921C-ACCE-2418-CD01D3F4E2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A6CD69-FD6E-EDC4-0F6C-F61DBCA8E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37833-758B-4672-89C8-ABA2A2369584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FEAFE7-E172-69C5-C536-603E5A767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021F02-6A50-CE5C-22E1-A4A28DDA6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32EFD-6FF7-4884-A243-5D3B056EEF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110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CC92F2-245A-6E15-722B-1D5F3907D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A4B842-8EDF-FA31-5B82-ACE531E09F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AC47ABC-9467-D182-DD61-881098368B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697CBC-9563-5319-3CA6-5190CEE0C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37833-758B-4672-89C8-ABA2A2369584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FFE59C-AF63-8F2B-61A4-656A66E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1B78B4-78D7-2E01-07F9-DC0205C43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32EFD-6FF7-4884-A243-5D3B056EEF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400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B287B3-E04C-882F-B4E5-4C98A5F6D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83375A-4FF5-7BD6-5199-C973DFAE0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45D69CC-D8FC-7B76-5DE8-95C7A93C0C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BB91F7A-7C2A-80D4-E7C5-412C5AC93E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3EF83CA-B6F6-A8A6-A601-0F83CCE5C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2695010-48CF-7015-1D08-6D7EFC5B3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37833-758B-4672-89C8-ABA2A2369584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178F5B-9916-84A1-C4E9-4FDAD8E62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AC58A9D-2D43-A506-B1B4-5B4B255D3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32EFD-6FF7-4884-A243-5D3B056EEF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835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BB8149-7DDD-7B60-7C6D-793D1D13C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5013125-5897-E5AA-DEC5-296012CD1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37833-758B-4672-89C8-ABA2A2369584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03C5F07-C474-4500-355E-EE8C60EC4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CC2758A-34F4-72B1-6284-D3225AC55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32EFD-6FF7-4884-A243-5D3B056EEF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427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7AB04F7-8123-5065-E77E-D57CBB388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37833-758B-4672-89C8-ABA2A2369584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D669B8-89D0-036C-3FF4-3F3FD8DCB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E706673-26E9-98CB-4BE9-E294F076F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32EFD-6FF7-4884-A243-5D3B056EEF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372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E42581-747A-1282-D281-789539675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E690F5-276D-7F31-11CA-BC8767277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8996997-D140-F004-F6E5-410024206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1C03C6B-4865-0F76-9EDA-98F3F8EA0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37833-758B-4672-89C8-ABA2A2369584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73843A8-90B6-11F1-35D8-D96A71260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A99DD3-DF7A-FAF5-7299-08D34E7E3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32EFD-6FF7-4884-A243-5D3B056EEF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868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E0698A-433F-79EE-808E-3239CDD43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AEB5D05-CD26-B892-7144-4FCEFE3E66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DB2AB4-CC95-E5E5-7083-BAD61D586D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3B1F73-923C-9B50-1489-F74ABA762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37833-758B-4672-89C8-ABA2A2369584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CEAF2E-3519-B9E1-61B5-55D9C7508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600372-D06C-17FE-18AD-DF1C3004A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32EFD-6FF7-4884-A243-5D3B056EEF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47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E72935-5EBD-C84F-D9A1-8F090DF79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D1A5DDB-B653-A74B-C863-CBE07D81DE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C6A3A2-410C-9A49-333D-50FC081BDF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37833-758B-4672-89C8-ABA2A2369584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73CA24-9D3E-39A4-CA6C-4DCE3396F6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029426-19E2-4030-3963-3A97C45A6D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32EFD-6FF7-4884-A243-5D3B056EEF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277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 cap="all" baseline="0">
          <a:solidFill>
            <a:srgbClr val="084B77"/>
          </a:solidFill>
          <a:latin typeface="Blogger Sans Medium" panose="02000506030000020004" pitchFamily="50" charset="0"/>
          <a:ea typeface="Blogger Sans Medium" panose="02000506030000020004" pitchFamily="50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logger Sans" panose="02000506030000020004" pitchFamily="50" charset="0"/>
          <a:ea typeface="Blogger Sans" panose="02000506030000020004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logger Sans" panose="02000506030000020004" pitchFamily="50" charset="0"/>
          <a:ea typeface="Blogger Sans" panose="02000506030000020004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logger Sans" panose="02000506030000020004" pitchFamily="50" charset="0"/>
          <a:ea typeface="Blogger Sans" panose="02000506030000020004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logger Sans" panose="02000506030000020004" pitchFamily="50" charset="0"/>
          <a:ea typeface="Blogger Sans" panose="02000506030000020004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logger Sans" panose="02000506030000020004" pitchFamily="50" charset="0"/>
          <a:ea typeface="Blogger Sans" panose="02000506030000020004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openxmlformats.org/officeDocument/2006/relationships/image" Target="../media/image47.jpg"/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12" Type="http://schemas.openxmlformats.org/officeDocument/2006/relationships/image" Target="../media/image46.jpg"/><Relationship Id="rId17" Type="http://schemas.openxmlformats.org/officeDocument/2006/relationships/image" Target="../media/image51.png"/><Relationship Id="rId2" Type="http://schemas.openxmlformats.org/officeDocument/2006/relationships/image" Target="../media/image36.png"/><Relationship Id="rId16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g"/><Relationship Id="rId11" Type="http://schemas.openxmlformats.org/officeDocument/2006/relationships/image" Target="../media/image45.jpg"/><Relationship Id="rId5" Type="http://schemas.openxmlformats.org/officeDocument/2006/relationships/image" Target="../media/image39.jpeg"/><Relationship Id="rId15" Type="http://schemas.openxmlformats.org/officeDocument/2006/relationships/image" Target="../media/image49.jpg"/><Relationship Id="rId10" Type="http://schemas.openxmlformats.org/officeDocument/2006/relationships/image" Target="../media/image44.jpg"/><Relationship Id="rId4" Type="http://schemas.openxmlformats.org/officeDocument/2006/relationships/image" Target="../media/image38.jpg"/><Relationship Id="rId9" Type="http://schemas.openxmlformats.org/officeDocument/2006/relationships/image" Target="../media/image43.jpg"/><Relationship Id="rId14" Type="http://schemas.openxmlformats.org/officeDocument/2006/relationships/image" Target="../media/image4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7" Type="http://schemas.openxmlformats.org/officeDocument/2006/relationships/image" Target="../media/image79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svg"/><Relationship Id="rId4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4.sv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3.png"/><Relationship Id="rId17" Type="http://schemas.openxmlformats.org/officeDocument/2006/relationships/image" Target="../media/image28.svg"/><Relationship Id="rId2" Type="http://schemas.openxmlformats.org/officeDocument/2006/relationships/image" Target="../media/image15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2.svg"/><Relationship Id="rId5" Type="http://schemas.openxmlformats.org/officeDocument/2006/relationships/image" Target="../media/image18.svg"/><Relationship Id="rId15" Type="http://schemas.openxmlformats.org/officeDocument/2006/relationships/image" Target="../media/image26.sv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4.sv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5ACA6AA-845D-9972-46BE-3074D20F0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02" y="0"/>
            <a:ext cx="12331817" cy="686104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89AB6C5-21E0-62B4-128F-C3A0865CFBC0}"/>
              </a:ext>
            </a:extLst>
          </p:cNvPr>
          <p:cNvSpPr/>
          <p:nvPr/>
        </p:nvSpPr>
        <p:spPr>
          <a:xfrm>
            <a:off x="-75502" y="0"/>
            <a:ext cx="12331817" cy="6858000"/>
          </a:xfrm>
          <a:prstGeom prst="rect">
            <a:avLst/>
          </a:prstGeom>
          <a:solidFill>
            <a:srgbClr val="084B77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84B77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E5403B-278F-63BC-AD58-7F95FD77C6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5503" y="1640523"/>
            <a:ext cx="12331817" cy="2387600"/>
          </a:xfrm>
        </p:spPr>
        <p:txBody>
          <a:bodyPr/>
          <a:lstStyle/>
          <a:p>
            <a:r>
              <a:rPr lang="ru-RU" sz="3400" dirty="0"/>
              <a:t>Качественное информирование, </a:t>
            </a:r>
            <a:br>
              <a:rPr lang="ru-RU" sz="3400" dirty="0"/>
            </a:br>
            <a:r>
              <a:rPr lang="ru-RU" sz="3400" dirty="0"/>
              <a:t>как основа формирования ответственного пациента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5AC05D8-3400-D8CF-11D1-71E68EAF4B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19638"/>
            <a:ext cx="9144000" cy="746441"/>
          </a:xfrm>
        </p:spPr>
        <p:txBody>
          <a:bodyPr/>
          <a:lstStyle/>
          <a:p>
            <a:r>
              <a:rPr lang="ru-RU" dirty="0"/>
              <a:t>Коваленко Н.В.</a:t>
            </a:r>
            <a:br>
              <a:rPr lang="ru-RU" dirty="0"/>
            </a:br>
            <a:r>
              <a:rPr lang="ru-RU" dirty="0"/>
              <a:t>президент АНО «Центр стратегии здравоохранения»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515CDDB6-2EDE-62E1-2F66-FB575316C8F5}"/>
              </a:ext>
            </a:extLst>
          </p:cNvPr>
          <p:cNvCxnSpPr>
            <a:cxnSpLocks/>
          </p:cNvCxnSpPr>
          <p:nvPr/>
        </p:nvCxnSpPr>
        <p:spPr>
          <a:xfrm>
            <a:off x="4653280" y="4393883"/>
            <a:ext cx="2885440" cy="0"/>
          </a:xfrm>
          <a:prstGeom prst="line">
            <a:avLst/>
          </a:prstGeom>
          <a:ln w="57150" cap="rnd">
            <a:solidFill>
              <a:srgbClr val="FF69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0520E930-088F-C0FD-D476-D823335F12A0}"/>
              </a:ext>
            </a:extLst>
          </p:cNvPr>
          <p:cNvSpPr txBox="1">
            <a:spLocks/>
          </p:cNvSpPr>
          <p:nvPr/>
        </p:nvSpPr>
        <p:spPr>
          <a:xfrm>
            <a:off x="1524000" y="6339840"/>
            <a:ext cx="9144000" cy="2844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Blogger Sans" panose="02000506030000020004" pitchFamily="50" charset="0"/>
                <a:ea typeface="Blogger Sans" panose="02000506030000020004" pitchFamily="50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Blogger Sans" panose="02000506030000020004" pitchFamily="50" charset="0"/>
                <a:ea typeface="Blogger Sans" panose="02000506030000020004" pitchFamily="50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Blogger Sans" panose="02000506030000020004" pitchFamily="50" charset="0"/>
                <a:ea typeface="Blogger Sans" panose="02000506030000020004" pitchFamily="50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Blogger Sans" panose="02000506030000020004" pitchFamily="50" charset="0"/>
                <a:ea typeface="Blogger Sans" panose="02000506030000020004" pitchFamily="50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Blogger Sans" panose="02000506030000020004" pitchFamily="50" charset="0"/>
                <a:ea typeface="Blogger Sans" panose="02000506030000020004" pitchFamily="50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/>
              <a:t>25.11.2025</a:t>
            </a:r>
          </a:p>
        </p:txBody>
      </p:sp>
    </p:spTree>
    <p:extLst>
      <p:ext uri="{BB962C8B-B14F-4D97-AF65-F5344CB8AC3E}">
        <p14:creationId xmlns:p14="http://schemas.microsoft.com/office/powerpoint/2010/main" val="754235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32C788-05F1-BBD1-87D4-F9AAE09FCB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24" t="25629" r="13146" b="11987"/>
          <a:stretch/>
        </p:blipFill>
        <p:spPr>
          <a:xfrm>
            <a:off x="294640" y="294640"/>
            <a:ext cx="11612880" cy="5527040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DBA389AA-82C1-4AE7-B083-0C99ECE2B8A4}"/>
              </a:ext>
            </a:extLst>
          </p:cNvPr>
          <p:cNvCxnSpPr>
            <a:cxnSpLocks/>
          </p:cNvCxnSpPr>
          <p:nvPr/>
        </p:nvCxnSpPr>
        <p:spPr>
          <a:xfrm>
            <a:off x="2976955" y="3132492"/>
            <a:ext cx="976480" cy="0"/>
          </a:xfrm>
          <a:prstGeom prst="line">
            <a:avLst/>
          </a:prstGeom>
          <a:ln w="28575">
            <a:solidFill>
              <a:srgbClr val="FF69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2FDDFF04-FDA9-4C4C-9899-7520D0717B14}"/>
              </a:ext>
            </a:extLst>
          </p:cNvPr>
          <p:cNvCxnSpPr>
            <a:cxnSpLocks/>
          </p:cNvCxnSpPr>
          <p:nvPr/>
        </p:nvCxnSpPr>
        <p:spPr>
          <a:xfrm>
            <a:off x="845596" y="3334198"/>
            <a:ext cx="2267398" cy="0"/>
          </a:xfrm>
          <a:prstGeom prst="line">
            <a:avLst/>
          </a:prstGeom>
          <a:ln w="28575">
            <a:solidFill>
              <a:srgbClr val="FF69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C5D6ABC8-3C38-4939-9AED-43CB40753F70}"/>
              </a:ext>
            </a:extLst>
          </p:cNvPr>
          <p:cNvCxnSpPr>
            <a:cxnSpLocks/>
          </p:cNvCxnSpPr>
          <p:nvPr/>
        </p:nvCxnSpPr>
        <p:spPr>
          <a:xfrm>
            <a:off x="817133" y="3535904"/>
            <a:ext cx="2806849" cy="0"/>
          </a:xfrm>
          <a:prstGeom prst="line">
            <a:avLst/>
          </a:prstGeom>
          <a:ln w="28575">
            <a:solidFill>
              <a:srgbClr val="FF69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754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F14B5E-1E74-D908-F3A4-AE198573BE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0" y="585746"/>
            <a:ext cx="4051833" cy="5729073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0F97F7-D920-3243-20A1-CA6E173A75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179" y="2532466"/>
            <a:ext cx="1841422" cy="184142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941A9D-38D2-8D73-320D-4C37C28FCA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647" y="585746"/>
            <a:ext cx="1841422" cy="18414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3FC2FAC-9345-E592-2424-F4D30ED961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381" y="585746"/>
            <a:ext cx="1841422" cy="184142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D22F6E-4EDA-3C4F-7705-12C06DE4BA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13" y="2532466"/>
            <a:ext cx="1841422" cy="184142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8F891DE-BEE7-D09D-8810-5518225CBD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179" y="585746"/>
            <a:ext cx="1841422" cy="184142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2ED7630-26F9-18A6-6388-0D7D6013F3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647" y="2532466"/>
            <a:ext cx="1841422" cy="184142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2E9D7E7-758D-6302-118A-C020777E3C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381" y="2532466"/>
            <a:ext cx="1841422" cy="184142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FAB1680-E57E-F1F4-8BA0-EC46C441B6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13" y="4479186"/>
            <a:ext cx="1841422" cy="184142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611CEDE-61B6-00C0-AC3A-B42CA94D98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13" y="585746"/>
            <a:ext cx="1841422" cy="184142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60EDF64-1A0B-0945-F019-48E351222E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178" y="4479186"/>
            <a:ext cx="1841422" cy="184142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22004D9-9D29-28D6-05A5-E91AE14948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382" y="4479186"/>
            <a:ext cx="1841422" cy="184142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058851A-BD37-CD01-52C4-880270D6220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648" y="4479186"/>
            <a:ext cx="1841422" cy="1841423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3C3AA8BB-EDB7-757A-3741-E84F9F50418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9A7B95D-7F6C-E148-C4DF-99A53085AD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702" y="2175794"/>
            <a:ext cx="2507963" cy="2507965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07E0A5C8-B491-55C0-B498-788581C8793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533" y="2175795"/>
            <a:ext cx="2507963" cy="250796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D78D3D9-57FF-6931-C669-A351DA8ABD9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749" y="2175795"/>
            <a:ext cx="2507963" cy="2507963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71AF674-B2EB-3328-5214-EC1DCD7B3DF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6" r="16691"/>
          <a:stretch/>
        </p:blipFill>
        <p:spPr>
          <a:xfrm>
            <a:off x="772161" y="2175795"/>
            <a:ext cx="2510088" cy="250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37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Прямоугольник 252">
            <a:extLst>
              <a:ext uri="{FF2B5EF4-FFF2-40B4-BE49-F238E27FC236}">
                <a16:creationId xmlns:a16="http://schemas.microsoft.com/office/drawing/2014/main" id="{81565838-0826-A2D8-E3F9-57C47C2942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84B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72" name="Рисунок 271">
            <a:extLst>
              <a:ext uri="{FF2B5EF4-FFF2-40B4-BE49-F238E27FC236}">
                <a16:creationId xmlns:a16="http://schemas.microsoft.com/office/drawing/2014/main" id="{1FDC5BB0-70AA-2D58-6C8A-AD1D0A7047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524" b="35579"/>
          <a:stretch/>
        </p:blipFill>
        <p:spPr>
          <a:xfrm>
            <a:off x="803797" y="1881585"/>
            <a:ext cx="9241543" cy="32542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C0B32D-B114-11AB-5B46-A098F60608FB}"/>
              </a:ext>
            </a:extLst>
          </p:cNvPr>
          <p:cNvSpPr txBox="1"/>
          <p:nvPr/>
        </p:nvSpPr>
        <p:spPr>
          <a:xfrm>
            <a:off x="5407286" y="6197989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0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Данные портала «</a:t>
            </a:r>
            <a:r>
              <a:rPr lang="ru-RU" sz="1000" dirty="0" err="1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Здравресурс</a:t>
            </a:r>
            <a:r>
              <a:rPr lang="ru-RU" sz="10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7" name="Заголовок 1">
            <a:extLst>
              <a:ext uri="{FF2B5EF4-FFF2-40B4-BE49-F238E27FC236}">
                <a16:creationId xmlns:a16="http://schemas.microsoft.com/office/drawing/2014/main" id="{26DFF820-FB5B-07AC-26D8-30D132F90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ДИНАМИКА Охват терапией гепатита С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1F2F2716-A527-9D74-ECCC-1E9CE1AEA5AC}"/>
              </a:ext>
            </a:extLst>
          </p:cNvPr>
          <p:cNvGrpSpPr/>
          <p:nvPr/>
        </p:nvGrpSpPr>
        <p:grpSpPr>
          <a:xfrm>
            <a:off x="913545" y="4942940"/>
            <a:ext cx="631243" cy="1144439"/>
            <a:chOff x="913545" y="4427685"/>
            <a:chExt cx="631243" cy="1144439"/>
          </a:xfrm>
        </p:grpSpPr>
        <p:sp>
          <p:nvSpPr>
            <p:cNvPr id="2" name="Объект 2">
              <a:extLst>
                <a:ext uri="{FF2B5EF4-FFF2-40B4-BE49-F238E27FC236}">
                  <a16:creationId xmlns:a16="http://schemas.microsoft.com/office/drawing/2014/main" id="{9327BA26-65A0-33D9-F0FE-FA1B4AD925F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13545" y="5281996"/>
              <a:ext cx="631243" cy="290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ru-RU" sz="1800" dirty="0">
                  <a:solidFill>
                    <a:schemeClr val="bg1"/>
                  </a:solidFill>
                </a:rPr>
                <a:t>2014</a:t>
              </a:r>
            </a:p>
          </p:txBody>
        </p:sp>
        <p:sp>
          <p:nvSpPr>
            <p:cNvPr id="35" name="Объект 2">
              <a:extLst>
                <a:ext uri="{FF2B5EF4-FFF2-40B4-BE49-F238E27FC236}">
                  <a16:creationId xmlns:a16="http://schemas.microsoft.com/office/drawing/2014/main" id="{D9E99082-F395-278E-4FAE-BC91CC0E045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13545" y="4427685"/>
              <a:ext cx="631243" cy="290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ru-RU" sz="1800" b="1" dirty="0">
                  <a:solidFill>
                    <a:schemeClr val="bg1"/>
                  </a:solidFill>
                </a:rPr>
                <a:t>9 110</a:t>
              </a:r>
            </a:p>
          </p:txBody>
        </p:sp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E9FAAED4-C049-FABB-F935-4F66321E5596}"/>
                </a:ext>
              </a:extLst>
            </p:cNvPr>
            <p:cNvSpPr/>
            <p:nvPr/>
          </p:nvSpPr>
          <p:spPr>
            <a:xfrm>
              <a:off x="1105780" y="5060950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C6B50F96-20D6-3D17-1E32-CC15A5ECE21E}"/>
                </a:ext>
              </a:extLst>
            </p:cNvPr>
            <p:cNvSpPr/>
            <p:nvPr/>
          </p:nvSpPr>
          <p:spPr>
            <a:xfrm>
              <a:off x="1105780" y="4973390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93DC8766-93FA-55D9-7D67-0C42398C94D1}"/>
                </a:ext>
              </a:extLst>
            </p:cNvPr>
            <p:cNvGrpSpPr/>
            <p:nvPr/>
          </p:nvGrpSpPr>
          <p:grpSpPr>
            <a:xfrm rot="18900000">
              <a:off x="1104329" y="4750349"/>
              <a:ext cx="214746" cy="214746"/>
              <a:chOff x="635858" y="4750349"/>
              <a:chExt cx="214746" cy="214746"/>
            </a:xfrm>
            <a:solidFill>
              <a:schemeClr val="bg1">
                <a:alpha val="30000"/>
              </a:schemeClr>
            </a:solidFill>
          </p:grpSpPr>
          <p:sp>
            <p:nvSpPr>
              <p:cNvPr id="25" name="Овал 24">
                <a:extLst>
                  <a:ext uri="{FF2B5EF4-FFF2-40B4-BE49-F238E27FC236}">
                    <a16:creationId xmlns:a16="http://schemas.microsoft.com/office/drawing/2014/main" id="{2BB3894D-4A01-70D1-2DBF-EE881FE378B2}"/>
                  </a:ext>
                </a:extLst>
              </p:cNvPr>
              <p:cNvSpPr/>
              <p:nvPr/>
            </p:nvSpPr>
            <p:spPr>
              <a:xfrm>
                <a:off x="635858" y="4750349"/>
                <a:ext cx="214746" cy="214746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cxnSp>
            <p:nvCxnSpPr>
              <p:cNvPr id="40" name="Прямая соединительная линия 39">
                <a:extLst>
                  <a:ext uri="{FF2B5EF4-FFF2-40B4-BE49-F238E27FC236}">
                    <a16:creationId xmlns:a16="http://schemas.microsoft.com/office/drawing/2014/main" id="{34E1C2A0-0306-1CD9-143E-B9526E1E9F84}"/>
                  </a:ext>
                </a:extLst>
              </p:cNvPr>
              <p:cNvCxnSpPr>
                <a:cxnSpLocks/>
                <a:stCxn id="25" idx="0"/>
              </p:cNvCxnSpPr>
              <p:nvPr/>
            </p:nvCxnSpPr>
            <p:spPr>
              <a:xfrm>
                <a:off x="743231" y="4750349"/>
                <a:ext cx="1451" cy="18000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3881BA8B-5DA2-7164-4010-A898A51E17E7}"/>
              </a:ext>
            </a:extLst>
          </p:cNvPr>
          <p:cNvGrpSpPr/>
          <p:nvPr/>
        </p:nvGrpSpPr>
        <p:grpSpPr>
          <a:xfrm>
            <a:off x="1749777" y="5265604"/>
            <a:ext cx="631243" cy="821775"/>
            <a:chOff x="1869509" y="4750349"/>
            <a:chExt cx="631243" cy="821775"/>
          </a:xfrm>
        </p:grpSpPr>
        <p:sp>
          <p:nvSpPr>
            <p:cNvPr id="3" name="Объект 2">
              <a:extLst>
                <a:ext uri="{FF2B5EF4-FFF2-40B4-BE49-F238E27FC236}">
                  <a16:creationId xmlns:a16="http://schemas.microsoft.com/office/drawing/2014/main" id="{70EB2D2B-AF47-21BD-5F8D-BAED971468E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869509" y="5281996"/>
              <a:ext cx="631243" cy="290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ru-RU" sz="1800" dirty="0">
                  <a:solidFill>
                    <a:schemeClr val="bg1"/>
                  </a:solidFill>
                </a:rPr>
                <a:t>2015</a:t>
              </a:r>
            </a:p>
          </p:txBody>
        </p:sp>
        <p:sp>
          <p:nvSpPr>
            <p:cNvPr id="52" name="Прямоугольник: скругленные углы 51">
              <a:extLst>
                <a:ext uri="{FF2B5EF4-FFF2-40B4-BE49-F238E27FC236}">
                  <a16:creationId xmlns:a16="http://schemas.microsoft.com/office/drawing/2014/main" id="{8AD06AE1-7A78-B552-434D-EE1A015AAFB9}"/>
                </a:ext>
              </a:extLst>
            </p:cNvPr>
            <p:cNvSpPr/>
            <p:nvPr/>
          </p:nvSpPr>
          <p:spPr>
            <a:xfrm>
              <a:off x="2077757" y="5060950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sp>
          <p:nvSpPr>
            <p:cNvPr id="53" name="Прямоугольник: скругленные углы 52">
              <a:extLst>
                <a:ext uri="{FF2B5EF4-FFF2-40B4-BE49-F238E27FC236}">
                  <a16:creationId xmlns:a16="http://schemas.microsoft.com/office/drawing/2014/main" id="{918D7290-834E-92F6-C334-5FF9624A7145}"/>
                </a:ext>
              </a:extLst>
            </p:cNvPr>
            <p:cNvSpPr/>
            <p:nvPr/>
          </p:nvSpPr>
          <p:spPr>
            <a:xfrm>
              <a:off x="2077757" y="4973390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id="{DB7EDEA8-DABE-9A60-B5F0-7F73488F65CC}"/>
                </a:ext>
              </a:extLst>
            </p:cNvPr>
            <p:cNvGrpSpPr/>
            <p:nvPr/>
          </p:nvGrpSpPr>
          <p:grpSpPr>
            <a:xfrm rot="18900000">
              <a:off x="2076306" y="4750349"/>
              <a:ext cx="214746" cy="214746"/>
              <a:chOff x="635858" y="4750349"/>
              <a:chExt cx="214746" cy="214746"/>
            </a:xfrm>
            <a:solidFill>
              <a:schemeClr val="bg1">
                <a:alpha val="30000"/>
              </a:schemeClr>
            </a:solidFill>
          </p:grpSpPr>
          <p:sp>
            <p:nvSpPr>
              <p:cNvPr id="55" name="Овал 54">
                <a:extLst>
                  <a:ext uri="{FF2B5EF4-FFF2-40B4-BE49-F238E27FC236}">
                    <a16:creationId xmlns:a16="http://schemas.microsoft.com/office/drawing/2014/main" id="{381FF7D6-6294-CF7E-0EC6-0AD207AA0079}"/>
                  </a:ext>
                </a:extLst>
              </p:cNvPr>
              <p:cNvSpPr/>
              <p:nvPr/>
            </p:nvSpPr>
            <p:spPr>
              <a:xfrm>
                <a:off x="635858" y="4750349"/>
                <a:ext cx="214746" cy="214746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cxnSp>
            <p:nvCxnSpPr>
              <p:cNvPr id="56" name="Прямая соединительная линия 55">
                <a:extLst>
                  <a:ext uri="{FF2B5EF4-FFF2-40B4-BE49-F238E27FC236}">
                    <a16:creationId xmlns:a16="http://schemas.microsoft.com/office/drawing/2014/main" id="{0EFF4F63-5DD3-843F-210D-58FE709C81C5}"/>
                  </a:ext>
                </a:extLst>
              </p:cNvPr>
              <p:cNvCxnSpPr>
                <a:cxnSpLocks/>
                <a:stCxn id="55" idx="0"/>
              </p:cNvCxnSpPr>
              <p:nvPr/>
            </p:nvCxnSpPr>
            <p:spPr>
              <a:xfrm>
                <a:off x="743231" y="4750349"/>
                <a:ext cx="1451" cy="18000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C2A5298D-A1DD-7CEB-88DB-AE33D0BDC54E}"/>
              </a:ext>
            </a:extLst>
          </p:cNvPr>
          <p:cNvGrpSpPr/>
          <p:nvPr/>
        </p:nvGrpSpPr>
        <p:grpSpPr>
          <a:xfrm>
            <a:off x="2586009" y="5265604"/>
            <a:ext cx="631243" cy="821775"/>
            <a:chOff x="2825473" y="4750349"/>
            <a:chExt cx="631243" cy="821775"/>
          </a:xfrm>
        </p:grpSpPr>
        <p:sp>
          <p:nvSpPr>
            <p:cNvPr id="4" name="Объект 2">
              <a:extLst>
                <a:ext uri="{FF2B5EF4-FFF2-40B4-BE49-F238E27FC236}">
                  <a16:creationId xmlns:a16="http://schemas.microsoft.com/office/drawing/2014/main" id="{0AE45540-3B29-E522-533A-A20D83644B2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825473" y="5281996"/>
              <a:ext cx="631243" cy="290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ru-RU" sz="1800" dirty="0">
                  <a:solidFill>
                    <a:schemeClr val="bg1"/>
                  </a:solidFill>
                </a:rPr>
                <a:t>2016</a:t>
              </a:r>
            </a:p>
          </p:txBody>
        </p:sp>
        <p:sp>
          <p:nvSpPr>
            <p:cNvPr id="57" name="Прямоугольник: скругленные углы 56">
              <a:extLst>
                <a:ext uri="{FF2B5EF4-FFF2-40B4-BE49-F238E27FC236}">
                  <a16:creationId xmlns:a16="http://schemas.microsoft.com/office/drawing/2014/main" id="{8CDA1278-09BF-3FD1-ED36-D8F260B84AFA}"/>
                </a:ext>
              </a:extLst>
            </p:cNvPr>
            <p:cNvSpPr/>
            <p:nvPr/>
          </p:nvSpPr>
          <p:spPr>
            <a:xfrm>
              <a:off x="3032132" y="5060950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sp>
          <p:nvSpPr>
            <p:cNvPr id="58" name="Прямоугольник: скругленные углы 57">
              <a:extLst>
                <a:ext uri="{FF2B5EF4-FFF2-40B4-BE49-F238E27FC236}">
                  <a16:creationId xmlns:a16="http://schemas.microsoft.com/office/drawing/2014/main" id="{8B36E1C7-6FF3-5940-B67E-ECD19A8B1EBD}"/>
                </a:ext>
              </a:extLst>
            </p:cNvPr>
            <p:cNvSpPr/>
            <p:nvPr/>
          </p:nvSpPr>
          <p:spPr>
            <a:xfrm>
              <a:off x="3032132" y="4973390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grpSp>
          <p:nvGrpSpPr>
            <p:cNvPr id="59" name="Группа 58">
              <a:extLst>
                <a:ext uri="{FF2B5EF4-FFF2-40B4-BE49-F238E27FC236}">
                  <a16:creationId xmlns:a16="http://schemas.microsoft.com/office/drawing/2014/main" id="{77D4CE3B-F7A2-6ED9-D5B3-A272DC9563BD}"/>
                </a:ext>
              </a:extLst>
            </p:cNvPr>
            <p:cNvGrpSpPr/>
            <p:nvPr/>
          </p:nvGrpSpPr>
          <p:grpSpPr>
            <a:xfrm rot="18900000">
              <a:off x="3030681" y="4750349"/>
              <a:ext cx="214746" cy="214746"/>
              <a:chOff x="635858" y="4750349"/>
              <a:chExt cx="214746" cy="214746"/>
            </a:xfrm>
            <a:solidFill>
              <a:schemeClr val="bg1">
                <a:alpha val="30000"/>
              </a:schemeClr>
            </a:solidFill>
          </p:grpSpPr>
          <p:sp>
            <p:nvSpPr>
              <p:cNvPr id="60" name="Овал 59">
                <a:extLst>
                  <a:ext uri="{FF2B5EF4-FFF2-40B4-BE49-F238E27FC236}">
                    <a16:creationId xmlns:a16="http://schemas.microsoft.com/office/drawing/2014/main" id="{4AC1C968-9A92-AE74-3F69-89C9C55E1BE0}"/>
                  </a:ext>
                </a:extLst>
              </p:cNvPr>
              <p:cNvSpPr/>
              <p:nvPr/>
            </p:nvSpPr>
            <p:spPr>
              <a:xfrm>
                <a:off x="635858" y="4750349"/>
                <a:ext cx="214746" cy="214746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cxnSp>
            <p:nvCxnSpPr>
              <p:cNvPr id="61" name="Прямая соединительная линия 60">
                <a:extLst>
                  <a:ext uri="{FF2B5EF4-FFF2-40B4-BE49-F238E27FC236}">
                    <a16:creationId xmlns:a16="http://schemas.microsoft.com/office/drawing/2014/main" id="{57D4B4C5-5ACF-514F-10F1-2ED852CA9EF0}"/>
                  </a:ext>
                </a:extLst>
              </p:cNvPr>
              <p:cNvCxnSpPr>
                <a:cxnSpLocks/>
                <a:stCxn id="60" idx="0"/>
              </p:cNvCxnSpPr>
              <p:nvPr/>
            </p:nvCxnSpPr>
            <p:spPr>
              <a:xfrm>
                <a:off x="743231" y="4750349"/>
                <a:ext cx="1451" cy="18000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42C52295-E98B-273D-2313-76986491C7B7}"/>
              </a:ext>
            </a:extLst>
          </p:cNvPr>
          <p:cNvGrpSpPr/>
          <p:nvPr/>
        </p:nvGrpSpPr>
        <p:grpSpPr>
          <a:xfrm>
            <a:off x="3422241" y="5171793"/>
            <a:ext cx="631243" cy="915586"/>
            <a:chOff x="3765853" y="4656538"/>
            <a:chExt cx="631243" cy="915586"/>
          </a:xfrm>
        </p:grpSpPr>
        <p:sp>
          <p:nvSpPr>
            <p:cNvPr id="6" name="Объект 2">
              <a:extLst>
                <a:ext uri="{FF2B5EF4-FFF2-40B4-BE49-F238E27FC236}">
                  <a16:creationId xmlns:a16="http://schemas.microsoft.com/office/drawing/2014/main" id="{A08669BC-C9D3-261B-60A4-B5E1B9A413A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765853" y="5281996"/>
              <a:ext cx="631243" cy="290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ru-RU" sz="1800" dirty="0">
                  <a:solidFill>
                    <a:schemeClr val="bg1"/>
                  </a:solidFill>
                </a:rPr>
                <a:t>2017</a:t>
              </a:r>
            </a:p>
          </p:txBody>
        </p:sp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id="{BFFE7D38-6D78-462F-02CD-FC059A227F7E}"/>
                </a:ext>
              </a:extLst>
            </p:cNvPr>
            <p:cNvSpPr/>
            <p:nvPr/>
          </p:nvSpPr>
          <p:spPr>
            <a:xfrm>
              <a:off x="3974101" y="4967139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sp>
          <p:nvSpPr>
            <p:cNvPr id="63" name="Прямоугольник: скругленные углы 62">
              <a:extLst>
                <a:ext uri="{FF2B5EF4-FFF2-40B4-BE49-F238E27FC236}">
                  <a16:creationId xmlns:a16="http://schemas.microsoft.com/office/drawing/2014/main" id="{5C97DC80-9C2C-FA65-9FDA-EFD9C467B940}"/>
                </a:ext>
              </a:extLst>
            </p:cNvPr>
            <p:cNvSpPr/>
            <p:nvPr/>
          </p:nvSpPr>
          <p:spPr>
            <a:xfrm>
              <a:off x="3974101" y="4879579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grpSp>
          <p:nvGrpSpPr>
            <p:cNvPr id="64" name="Группа 63">
              <a:extLst>
                <a:ext uri="{FF2B5EF4-FFF2-40B4-BE49-F238E27FC236}">
                  <a16:creationId xmlns:a16="http://schemas.microsoft.com/office/drawing/2014/main" id="{D6099509-AE23-79E6-72A3-611DE485FAE7}"/>
                </a:ext>
              </a:extLst>
            </p:cNvPr>
            <p:cNvGrpSpPr/>
            <p:nvPr/>
          </p:nvGrpSpPr>
          <p:grpSpPr>
            <a:xfrm rot="18900000">
              <a:off x="3972650" y="4656538"/>
              <a:ext cx="214746" cy="214746"/>
              <a:chOff x="635858" y="4750349"/>
              <a:chExt cx="214746" cy="214746"/>
            </a:xfrm>
            <a:solidFill>
              <a:schemeClr val="bg1">
                <a:alpha val="30000"/>
              </a:schemeClr>
            </a:solidFill>
          </p:grpSpPr>
          <p:sp>
            <p:nvSpPr>
              <p:cNvPr id="65" name="Овал 64">
                <a:extLst>
                  <a:ext uri="{FF2B5EF4-FFF2-40B4-BE49-F238E27FC236}">
                    <a16:creationId xmlns:a16="http://schemas.microsoft.com/office/drawing/2014/main" id="{6BB32B6F-93F4-8A20-E69B-15ACCDC72C97}"/>
                  </a:ext>
                </a:extLst>
              </p:cNvPr>
              <p:cNvSpPr/>
              <p:nvPr/>
            </p:nvSpPr>
            <p:spPr>
              <a:xfrm>
                <a:off x="635858" y="4750349"/>
                <a:ext cx="214746" cy="214746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cxnSp>
            <p:nvCxnSpPr>
              <p:cNvPr id="66" name="Прямая соединительная линия 65">
                <a:extLst>
                  <a:ext uri="{FF2B5EF4-FFF2-40B4-BE49-F238E27FC236}">
                    <a16:creationId xmlns:a16="http://schemas.microsoft.com/office/drawing/2014/main" id="{CD8DB4A5-C8C1-BF7A-63DE-242993D37F08}"/>
                  </a:ext>
                </a:extLst>
              </p:cNvPr>
              <p:cNvCxnSpPr>
                <a:cxnSpLocks/>
                <a:stCxn id="65" idx="0"/>
              </p:cNvCxnSpPr>
              <p:nvPr/>
            </p:nvCxnSpPr>
            <p:spPr>
              <a:xfrm>
                <a:off x="743231" y="4750349"/>
                <a:ext cx="1451" cy="18000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7" name="Прямоугольник: скругленные углы 66">
              <a:extLst>
                <a:ext uri="{FF2B5EF4-FFF2-40B4-BE49-F238E27FC236}">
                  <a16:creationId xmlns:a16="http://schemas.microsoft.com/office/drawing/2014/main" id="{59E191FE-1163-CC35-72BF-F4A53341D01E}"/>
                </a:ext>
              </a:extLst>
            </p:cNvPr>
            <p:cNvSpPr/>
            <p:nvPr/>
          </p:nvSpPr>
          <p:spPr>
            <a:xfrm>
              <a:off x="3974101" y="5052609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BDE19976-9B01-E555-49F9-7AE7CF60EEF4}"/>
              </a:ext>
            </a:extLst>
          </p:cNvPr>
          <p:cNvGrpSpPr/>
          <p:nvPr/>
        </p:nvGrpSpPr>
        <p:grpSpPr>
          <a:xfrm>
            <a:off x="4258473" y="5008560"/>
            <a:ext cx="631243" cy="1078819"/>
            <a:chOff x="4721817" y="4493305"/>
            <a:chExt cx="631243" cy="1078819"/>
          </a:xfrm>
        </p:grpSpPr>
        <p:sp>
          <p:nvSpPr>
            <p:cNvPr id="8" name="Объект 2">
              <a:extLst>
                <a:ext uri="{FF2B5EF4-FFF2-40B4-BE49-F238E27FC236}">
                  <a16:creationId xmlns:a16="http://schemas.microsoft.com/office/drawing/2014/main" id="{CBA6DC39-93A4-AA79-A12E-789AE631B0E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721817" y="5281996"/>
              <a:ext cx="631243" cy="290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ru-RU" sz="1800" dirty="0">
                  <a:solidFill>
                    <a:schemeClr val="bg1"/>
                  </a:solidFill>
                </a:rPr>
                <a:t>2018</a:t>
              </a:r>
            </a:p>
          </p:txBody>
        </p:sp>
        <p:sp>
          <p:nvSpPr>
            <p:cNvPr id="68" name="Прямоугольник: скругленные углы 67">
              <a:extLst>
                <a:ext uri="{FF2B5EF4-FFF2-40B4-BE49-F238E27FC236}">
                  <a16:creationId xmlns:a16="http://schemas.microsoft.com/office/drawing/2014/main" id="{AFA721B0-EFD4-68FD-AAEB-41226D838DED}"/>
                </a:ext>
              </a:extLst>
            </p:cNvPr>
            <p:cNvSpPr/>
            <p:nvPr/>
          </p:nvSpPr>
          <p:spPr>
            <a:xfrm>
              <a:off x="4925837" y="4803906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sp>
          <p:nvSpPr>
            <p:cNvPr id="69" name="Прямоугольник: скругленные углы 68">
              <a:extLst>
                <a:ext uri="{FF2B5EF4-FFF2-40B4-BE49-F238E27FC236}">
                  <a16:creationId xmlns:a16="http://schemas.microsoft.com/office/drawing/2014/main" id="{63D40DF9-3E65-E76C-5110-B525FF9F2FD5}"/>
                </a:ext>
              </a:extLst>
            </p:cNvPr>
            <p:cNvSpPr/>
            <p:nvPr/>
          </p:nvSpPr>
          <p:spPr>
            <a:xfrm>
              <a:off x="4925837" y="4716346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grpSp>
          <p:nvGrpSpPr>
            <p:cNvPr id="70" name="Группа 69">
              <a:extLst>
                <a:ext uri="{FF2B5EF4-FFF2-40B4-BE49-F238E27FC236}">
                  <a16:creationId xmlns:a16="http://schemas.microsoft.com/office/drawing/2014/main" id="{56B48994-A892-B989-2A09-BDE4BD540212}"/>
                </a:ext>
              </a:extLst>
            </p:cNvPr>
            <p:cNvGrpSpPr/>
            <p:nvPr/>
          </p:nvGrpSpPr>
          <p:grpSpPr>
            <a:xfrm rot="18900000">
              <a:off x="4924386" y="4493305"/>
              <a:ext cx="214746" cy="214746"/>
              <a:chOff x="635858" y="4750349"/>
              <a:chExt cx="214746" cy="214746"/>
            </a:xfrm>
            <a:solidFill>
              <a:schemeClr val="bg1">
                <a:alpha val="30000"/>
              </a:schemeClr>
            </a:solidFill>
          </p:grpSpPr>
          <p:sp>
            <p:nvSpPr>
              <p:cNvPr id="71" name="Овал 70">
                <a:extLst>
                  <a:ext uri="{FF2B5EF4-FFF2-40B4-BE49-F238E27FC236}">
                    <a16:creationId xmlns:a16="http://schemas.microsoft.com/office/drawing/2014/main" id="{10DC099D-B89D-567B-698C-4B63824B0314}"/>
                  </a:ext>
                </a:extLst>
              </p:cNvPr>
              <p:cNvSpPr/>
              <p:nvPr/>
            </p:nvSpPr>
            <p:spPr>
              <a:xfrm>
                <a:off x="635858" y="4750349"/>
                <a:ext cx="214746" cy="214746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cxnSp>
            <p:nvCxnSpPr>
              <p:cNvPr id="72" name="Прямая соединительная линия 71">
                <a:extLst>
                  <a:ext uri="{FF2B5EF4-FFF2-40B4-BE49-F238E27FC236}">
                    <a16:creationId xmlns:a16="http://schemas.microsoft.com/office/drawing/2014/main" id="{A52E26CA-617B-21A0-0495-6CF5376F6D1A}"/>
                  </a:ext>
                </a:extLst>
              </p:cNvPr>
              <p:cNvCxnSpPr>
                <a:cxnSpLocks/>
                <a:stCxn id="71" idx="0"/>
              </p:cNvCxnSpPr>
              <p:nvPr/>
            </p:nvCxnSpPr>
            <p:spPr>
              <a:xfrm>
                <a:off x="743231" y="4750349"/>
                <a:ext cx="1451" cy="18000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3" name="Прямоугольник: скругленные углы 72">
              <a:extLst>
                <a:ext uri="{FF2B5EF4-FFF2-40B4-BE49-F238E27FC236}">
                  <a16:creationId xmlns:a16="http://schemas.microsoft.com/office/drawing/2014/main" id="{0E25B244-9D53-AE13-C1CE-B37B8A9132A3}"/>
                </a:ext>
              </a:extLst>
            </p:cNvPr>
            <p:cNvSpPr/>
            <p:nvPr/>
          </p:nvSpPr>
          <p:spPr>
            <a:xfrm>
              <a:off x="4925837" y="4889376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sp>
          <p:nvSpPr>
            <p:cNvPr id="74" name="Прямоугольник: скругленные углы 73">
              <a:extLst>
                <a:ext uri="{FF2B5EF4-FFF2-40B4-BE49-F238E27FC236}">
                  <a16:creationId xmlns:a16="http://schemas.microsoft.com/office/drawing/2014/main" id="{B9000E91-A00B-3E9B-4EB6-453651161EC6}"/>
                </a:ext>
              </a:extLst>
            </p:cNvPr>
            <p:cNvSpPr/>
            <p:nvPr/>
          </p:nvSpPr>
          <p:spPr>
            <a:xfrm>
              <a:off x="4925837" y="4975837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sp>
          <p:nvSpPr>
            <p:cNvPr id="75" name="Прямоугольник: скругленные углы 74">
              <a:extLst>
                <a:ext uri="{FF2B5EF4-FFF2-40B4-BE49-F238E27FC236}">
                  <a16:creationId xmlns:a16="http://schemas.microsoft.com/office/drawing/2014/main" id="{807A312D-2F9E-9262-C6DB-EB0C1DA14449}"/>
                </a:ext>
              </a:extLst>
            </p:cNvPr>
            <p:cNvSpPr/>
            <p:nvPr/>
          </p:nvSpPr>
          <p:spPr>
            <a:xfrm>
              <a:off x="4925837" y="5061758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DC585E04-5F19-4B10-1668-D8D63B2EB0B8}"/>
              </a:ext>
            </a:extLst>
          </p:cNvPr>
          <p:cNvGrpSpPr/>
          <p:nvPr/>
        </p:nvGrpSpPr>
        <p:grpSpPr>
          <a:xfrm>
            <a:off x="5094705" y="5084725"/>
            <a:ext cx="631243" cy="1002654"/>
            <a:chOff x="5677781" y="4569470"/>
            <a:chExt cx="631243" cy="1002654"/>
          </a:xfrm>
        </p:grpSpPr>
        <p:sp>
          <p:nvSpPr>
            <p:cNvPr id="9" name="Объект 2">
              <a:extLst>
                <a:ext uri="{FF2B5EF4-FFF2-40B4-BE49-F238E27FC236}">
                  <a16:creationId xmlns:a16="http://schemas.microsoft.com/office/drawing/2014/main" id="{20DE7414-B5D0-9DA6-4731-6C322F3D38C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677781" y="5281996"/>
              <a:ext cx="631243" cy="290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ru-RU" sz="1800" dirty="0">
                  <a:solidFill>
                    <a:schemeClr val="bg1"/>
                  </a:solidFill>
                </a:rPr>
                <a:t>2019</a:t>
              </a:r>
            </a:p>
          </p:txBody>
        </p:sp>
        <p:sp>
          <p:nvSpPr>
            <p:cNvPr id="76" name="Прямоугольник: скругленные углы 75">
              <a:extLst>
                <a:ext uri="{FF2B5EF4-FFF2-40B4-BE49-F238E27FC236}">
                  <a16:creationId xmlns:a16="http://schemas.microsoft.com/office/drawing/2014/main" id="{3CA2F1F4-83B3-9CE9-1BAA-3F631DE899A4}"/>
                </a:ext>
              </a:extLst>
            </p:cNvPr>
            <p:cNvSpPr/>
            <p:nvPr/>
          </p:nvSpPr>
          <p:spPr>
            <a:xfrm>
              <a:off x="5883153" y="4880071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sp>
          <p:nvSpPr>
            <p:cNvPr id="77" name="Прямоугольник: скругленные углы 76">
              <a:extLst>
                <a:ext uri="{FF2B5EF4-FFF2-40B4-BE49-F238E27FC236}">
                  <a16:creationId xmlns:a16="http://schemas.microsoft.com/office/drawing/2014/main" id="{450F4CDC-04AC-124B-5186-069F3F8E0F48}"/>
                </a:ext>
              </a:extLst>
            </p:cNvPr>
            <p:cNvSpPr/>
            <p:nvPr/>
          </p:nvSpPr>
          <p:spPr>
            <a:xfrm>
              <a:off x="5883153" y="4792511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grpSp>
          <p:nvGrpSpPr>
            <p:cNvPr id="78" name="Группа 77">
              <a:extLst>
                <a:ext uri="{FF2B5EF4-FFF2-40B4-BE49-F238E27FC236}">
                  <a16:creationId xmlns:a16="http://schemas.microsoft.com/office/drawing/2014/main" id="{5F8473D4-7660-A742-1F86-67F678883D19}"/>
                </a:ext>
              </a:extLst>
            </p:cNvPr>
            <p:cNvGrpSpPr/>
            <p:nvPr/>
          </p:nvGrpSpPr>
          <p:grpSpPr>
            <a:xfrm rot="18900000">
              <a:off x="5881702" y="4569470"/>
              <a:ext cx="214746" cy="214746"/>
              <a:chOff x="635858" y="4750349"/>
              <a:chExt cx="214746" cy="214746"/>
            </a:xfrm>
            <a:solidFill>
              <a:schemeClr val="bg1">
                <a:alpha val="30000"/>
              </a:schemeClr>
            </a:solidFill>
          </p:grpSpPr>
          <p:sp>
            <p:nvSpPr>
              <p:cNvPr id="79" name="Овал 78">
                <a:extLst>
                  <a:ext uri="{FF2B5EF4-FFF2-40B4-BE49-F238E27FC236}">
                    <a16:creationId xmlns:a16="http://schemas.microsoft.com/office/drawing/2014/main" id="{8CA34C32-B777-4B07-7281-696CBB1F85FE}"/>
                  </a:ext>
                </a:extLst>
              </p:cNvPr>
              <p:cNvSpPr/>
              <p:nvPr/>
            </p:nvSpPr>
            <p:spPr>
              <a:xfrm>
                <a:off x="635858" y="4750349"/>
                <a:ext cx="214746" cy="214746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cxnSp>
            <p:nvCxnSpPr>
              <p:cNvPr id="80" name="Прямая соединительная линия 79">
                <a:extLst>
                  <a:ext uri="{FF2B5EF4-FFF2-40B4-BE49-F238E27FC236}">
                    <a16:creationId xmlns:a16="http://schemas.microsoft.com/office/drawing/2014/main" id="{665B1EEC-7F97-148E-3265-F55D28285E34}"/>
                  </a:ext>
                </a:extLst>
              </p:cNvPr>
              <p:cNvCxnSpPr>
                <a:cxnSpLocks/>
                <a:stCxn id="79" idx="0"/>
              </p:cNvCxnSpPr>
              <p:nvPr/>
            </p:nvCxnSpPr>
            <p:spPr>
              <a:xfrm>
                <a:off x="743231" y="4750349"/>
                <a:ext cx="1451" cy="18000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1" name="Прямоугольник: скругленные углы 80">
              <a:extLst>
                <a:ext uri="{FF2B5EF4-FFF2-40B4-BE49-F238E27FC236}">
                  <a16:creationId xmlns:a16="http://schemas.microsoft.com/office/drawing/2014/main" id="{0F7197D9-2BC5-850B-7321-40EE97899D92}"/>
                </a:ext>
              </a:extLst>
            </p:cNvPr>
            <p:cNvSpPr/>
            <p:nvPr/>
          </p:nvSpPr>
          <p:spPr>
            <a:xfrm>
              <a:off x="5883153" y="4965541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sp>
          <p:nvSpPr>
            <p:cNvPr id="82" name="Прямоугольник: скругленные углы 81">
              <a:extLst>
                <a:ext uri="{FF2B5EF4-FFF2-40B4-BE49-F238E27FC236}">
                  <a16:creationId xmlns:a16="http://schemas.microsoft.com/office/drawing/2014/main" id="{5B9F8A9C-67D1-FC37-CB32-EDD7584C58CD}"/>
                </a:ext>
              </a:extLst>
            </p:cNvPr>
            <p:cNvSpPr/>
            <p:nvPr/>
          </p:nvSpPr>
          <p:spPr>
            <a:xfrm>
              <a:off x="5883153" y="5052002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17CB9308-581D-7D72-FAD9-2259EE71343B}"/>
              </a:ext>
            </a:extLst>
          </p:cNvPr>
          <p:cNvGrpSpPr/>
          <p:nvPr/>
        </p:nvGrpSpPr>
        <p:grpSpPr>
          <a:xfrm>
            <a:off x="5930937" y="4921000"/>
            <a:ext cx="631243" cy="1166379"/>
            <a:chOff x="6633745" y="4405745"/>
            <a:chExt cx="631243" cy="1166379"/>
          </a:xfrm>
        </p:grpSpPr>
        <p:sp>
          <p:nvSpPr>
            <p:cNvPr id="10" name="Объект 2">
              <a:extLst>
                <a:ext uri="{FF2B5EF4-FFF2-40B4-BE49-F238E27FC236}">
                  <a16:creationId xmlns:a16="http://schemas.microsoft.com/office/drawing/2014/main" id="{39A8BFB3-6A4C-2DA0-9602-2729CECEEE3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633745" y="5281996"/>
              <a:ext cx="631243" cy="290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ru-RU" sz="1800" dirty="0">
                  <a:solidFill>
                    <a:schemeClr val="bg1"/>
                  </a:solidFill>
                </a:rPr>
                <a:t>2020</a:t>
              </a:r>
            </a:p>
          </p:txBody>
        </p:sp>
        <p:sp>
          <p:nvSpPr>
            <p:cNvPr id="84" name="Прямоугольник: скругленные углы 83">
              <a:extLst>
                <a:ext uri="{FF2B5EF4-FFF2-40B4-BE49-F238E27FC236}">
                  <a16:creationId xmlns:a16="http://schemas.microsoft.com/office/drawing/2014/main" id="{EC096E24-13AE-0DC2-01FB-27528F03EEC0}"/>
                </a:ext>
              </a:extLst>
            </p:cNvPr>
            <p:cNvSpPr/>
            <p:nvPr/>
          </p:nvSpPr>
          <p:spPr>
            <a:xfrm>
              <a:off x="6841993" y="4716346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sp>
          <p:nvSpPr>
            <p:cNvPr id="85" name="Прямоугольник: скругленные углы 84">
              <a:extLst>
                <a:ext uri="{FF2B5EF4-FFF2-40B4-BE49-F238E27FC236}">
                  <a16:creationId xmlns:a16="http://schemas.microsoft.com/office/drawing/2014/main" id="{FD7DCCAC-F85C-AE6A-04EA-AFDFD15A4EB2}"/>
                </a:ext>
              </a:extLst>
            </p:cNvPr>
            <p:cNvSpPr/>
            <p:nvPr/>
          </p:nvSpPr>
          <p:spPr>
            <a:xfrm>
              <a:off x="6841993" y="4628786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grpSp>
          <p:nvGrpSpPr>
            <p:cNvPr id="86" name="Группа 85">
              <a:extLst>
                <a:ext uri="{FF2B5EF4-FFF2-40B4-BE49-F238E27FC236}">
                  <a16:creationId xmlns:a16="http://schemas.microsoft.com/office/drawing/2014/main" id="{099333CC-CC9C-F0B3-37A9-4E70E405ADEC}"/>
                </a:ext>
              </a:extLst>
            </p:cNvPr>
            <p:cNvGrpSpPr/>
            <p:nvPr/>
          </p:nvGrpSpPr>
          <p:grpSpPr>
            <a:xfrm rot="18900000">
              <a:off x="6840542" y="4405745"/>
              <a:ext cx="214746" cy="214746"/>
              <a:chOff x="635858" y="4750349"/>
              <a:chExt cx="214746" cy="214746"/>
            </a:xfrm>
            <a:solidFill>
              <a:schemeClr val="bg1">
                <a:alpha val="30000"/>
              </a:schemeClr>
            </a:solidFill>
          </p:grpSpPr>
          <p:sp>
            <p:nvSpPr>
              <p:cNvPr id="87" name="Овал 86">
                <a:extLst>
                  <a:ext uri="{FF2B5EF4-FFF2-40B4-BE49-F238E27FC236}">
                    <a16:creationId xmlns:a16="http://schemas.microsoft.com/office/drawing/2014/main" id="{7222E5EF-7A13-42F2-FB97-E8218E079FBA}"/>
                  </a:ext>
                </a:extLst>
              </p:cNvPr>
              <p:cNvSpPr/>
              <p:nvPr/>
            </p:nvSpPr>
            <p:spPr>
              <a:xfrm>
                <a:off x="635858" y="4750349"/>
                <a:ext cx="214746" cy="214746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cxnSp>
            <p:nvCxnSpPr>
              <p:cNvPr id="88" name="Прямая соединительная линия 87">
                <a:extLst>
                  <a:ext uri="{FF2B5EF4-FFF2-40B4-BE49-F238E27FC236}">
                    <a16:creationId xmlns:a16="http://schemas.microsoft.com/office/drawing/2014/main" id="{F190648D-EC3B-DB1E-FF96-2E2F1AB56C10}"/>
                  </a:ext>
                </a:extLst>
              </p:cNvPr>
              <p:cNvCxnSpPr>
                <a:cxnSpLocks/>
                <a:stCxn id="87" idx="0"/>
              </p:cNvCxnSpPr>
              <p:nvPr/>
            </p:nvCxnSpPr>
            <p:spPr>
              <a:xfrm>
                <a:off x="743231" y="4750349"/>
                <a:ext cx="1451" cy="18000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9" name="Прямоугольник: скругленные углы 88">
              <a:extLst>
                <a:ext uri="{FF2B5EF4-FFF2-40B4-BE49-F238E27FC236}">
                  <a16:creationId xmlns:a16="http://schemas.microsoft.com/office/drawing/2014/main" id="{BC9DAEB2-ED47-652A-6EFA-0E25078F0B1B}"/>
                </a:ext>
              </a:extLst>
            </p:cNvPr>
            <p:cNvSpPr/>
            <p:nvPr/>
          </p:nvSpPr>
          <p:spPr>
            <a:xfrm>
              <a:off x="6841993" y="4801816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sp>
          <p:nvSpPr>
            <p:cNvPr id="90" name="Прямоугольник: скругленные углы 89">
              <a:extLst>
                <a:ext uri="{FF2B5EF4-FFF2-40B4-BE49-F238E27FC236}">
                  <a16:creationId xmlns:a16="http://schemas.microsoft.com/office/drawing/2014/main" id="{DE704955-7E5F-06EC-440B-D7ED58A3D879}"/>
                </a:ext>
              </a:extLst>
            </p:cNvPr>
            <p:cNvSpPr/>
            <p:nvPr/>
          </p:nvSpPr>
          <p:spPr>
            <a:xfrm>
              <a:off x="6841993" y="4888277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sp>
          <p:nvSpPr>
            <p:cNvPr id="91" name="Прямоугольник: скругленные углы 90">
              <a:extLst>
                <a:ext uri="{FF2B5EF4-FFF2-40B4-BE49-F238E27FC236}">
                  <a16:creationId xmlns:a16="http://schemas.microsoft.com/office/drawing/2014/main" id="{FB4368A4-58D4-16E7-EBAB-314082D96036}"/>
                </a:ext>
              </a:extLst>
            </p:cNvPr>
            <p:cNvSpPr/>
            <p:nvPr/>
          </p:nvSpPr>
          <p:spPr>
            <a:xfrm>
              <a:off x="6841993" y="4974198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sp>
          <p:nvSpPr>
            <p:cNvPr id="92" name="Прямоугольник: скругленные углы 91">
              <a:extLst>
                <a:ext uri="{FF2B5EF4-FFF2-40B4-BE49-F238E27FC236}">
                  <a16:creationId xmlns:a16="http://schemas.microsoft.com/office/drawing/2014/main" id="{747B7C72-EE76-A4CC-3DBB-C7766EF15597}"/>
                </a:ext>
              </a:extLst>
            </p:cNvPr>
            <p:cNvSpPr/>
            <p:nvPr/>
          </p:nvSpPr>
          <p:spPr>
            <a:xfrm>
              <a:off x="6841993" y="5055207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19F42D93-D90E-96EC-960B-CD9E7658396C}"/>
              </a:ext>
            </a:extLst>
          </p:cNvPr>
          <p:cNvGrpSpPr/>
          <p:nvPr/>
        </p:nvGrpSpPr>
        <p:grpSpPr>
          <a:xfrm>
            <a:off x="6767169" y="4583003"/>
            <a:ext cx="631243" cy="1504376"/>
            <a:chOff x="7589709" y="4067748"/>
            <a:chExt cx="631243" cy="1504376"/>
          </a:xfrm>
        </p:grpSpPr>
        <p:sp>
          <p:nvSpPr>
            <p:cNvPr id="11" name="Объект 2">
              <a:extLst>
                <a:ext uri="{FF2B5EF4-FFF2-40B4-BE49-F238E27FC236}">
                  <a16:creationId xmlns:a16="http://schemas.microsoft.com/office/drawing/2014/main" id="{EF957C6D-9818-23E6-1D64-BE21378B456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589709" y="5281996"/>
              <a:ext cx="631243" cy="290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ru-RU" sz="1800" dirty="0">
                  <a:solidFill>
                    <a:schemeClr val="bg1"/>
                  </a:solidFill>
                </a:rPr>
                <a:t>2021</a:t>
              </a:r>
            </a:p>
          </p:txBody>
        </p:sp>
        <p:sp>
          <p:nvSpPr>
            <p:cNvPr id="93" name="Прямоугольник: скругленные углы 92">
              <a:extLst>
                <a:ext uri="{FF2B5EF4-FFF2-40B4-BE49-F238E27FC236}">
                  <a16:creationId xmlns:a16="http://schemas.microsoft.com/office/drawing/2014/main" id="{A2E7F0BC-577D-2F84-923E-A9D2D0986861}"/>
                </a:ext>
              </a:extLst>
            </p:cNvPr>
            <p:cNvSpPr/>
            <p:nvPr/>
          </p:nvSpPr>
          <p:spPr>
            <a:xfrm>
              <a:off x="7802152" y="4378349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sp>
          <p:nvSpPr>
            <p:cNvPr id="94" name="Прямоугольник: скругленные углы 93">
              <a:extLst>
                <a:ext uri="{FF2B5EF4-FFF2-40B4-BE49-F238E27FC236}">
                  <a16:creationId xmlns:a16="http://schemas.microsoft.com/office/drawing/2014/main" id="{AB7E74BA-C66F-B1AF-3264-68A515F911E0}"/>
                </a:ext>
              </a:extLst>
            </p:cNvPr>
            <p:cNvSpPr/>
            <p:nvPr/>
          </p:nvSpPr>
          <p:spPr>
            <a:xfrm>
              <a:off x="7802152" y="4290789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grpSp>
          <p:nvGrpSpPr>
            <p:cNvPr id="95" name="Группа 94">
              <a:extLst>
                <a:ext uri="{FF2B5EF4-FFF2-40B4-BE49-F238E27FC236}">
                  <a16:creationId xmlns:a16="http://schemas.microsoft.com/office/drawing/2014/main" id="{A7F8D4F0-1348-87D5-E30F-2273C30B1D6E}"/>
                </a:ext>
              </a:extLst>
            </p:cNvPr>
            <p:cNvGrpSpPr/>
            <p:nvPr/>
          </p:nvGrpSpPr>
          <p:grpSpPr>
            <a:xfrm rot="18900000">
              <a:off x="7800701" y="4067748"/>
              <a:ext cx="214746" cy="214746"/>
              <a:chOff x="635858" y="4750349"/>
              <a:chExt cx="214746" cy="214746"/>
            </a:xfrm>
            <a:solidFill>
              <a:schemeClr val="bg1">
                <a:alpha val="30000"/>
              </a:schemeClr>
            </a:solidFill>
          </p:grpSpPr>
          <p:sp>
            <p:nvSpPr>
              <p:cNvPr id="96" name="Овал 95">
                <a:extLst>
                  <a:ext uri="{FF2B5EF4-FFF2-40B4-BE49-F238E27FC236}">
                    <a16:creationId xmlns:a16="http://schemas.microsoft.com/office/drawing/2014/main" id="{8D6CA110-29C3-B552-1F8F-FB599319B252}"/>
                  </a:ext>
                </a:extLst>
              </p:cNvPr>
              <p:cNvSpPr/>
              <p:nvPr/>
            </p:nvSpPr>
            <p:spPr>
              <a:xfrm>
                <a:off x="635858" y="4750349"/>
                <a:ext cx="214746" cy="214746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cxnSp>
            <p:nvCxnSpPr>
              <p:cNvPr id="97" name="Прямая соединительная линия 96">
                <a:extLst>
                  <a:ext uri="{FF2B5EF4-FFF2-40B4-BE49-F238E27FC236}">
                    <a16:creationId xmlns:a16="http://schemas.microsoft.com/office/drawing/2014/main" id="{2F4DB195-9CEC-2140-8CDC-B5B0CF67D9D3}"/>
                  </a:ext>
                </a:extLst>
              </p:cNvPr>
              <p:cNvCxnSpPr>
                <a:cxnSpLocks/>
                <a:stCxn id="96" idx="0"/>
              </p:cNvCxnSpPr>
              <p:nvPr/>
            </p:nvCxnSpPr>
            <p:spPr>
              <a:xfrm>
                <a:off x="743231" y="4750349"/>
                <a:ext cx="1451" cy="18000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8" name="Прямоугольник: скругленные углы 97">
              <a:extLst>
                <a:ext uri="{FF2B5EF4-FFF2-40B4-BE49-F238E27FC236}">
                  <a16:creationId xmlns:a16="http://schemas.microsoft.com/office/drawing/2014/main" id="{98A86E7B-2B28-914E-C133-3AA429DF6556}"/>
                </a:ext>
              </a:extLst>
            </p:cNvPr>
            <p:cNvSpPr/>
            <p:nvPr/>
          </p:nvSpPr>
          <p:spPr>
            <a:xfrm>
              <a:off x="7802152" y="4463819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sp>
          <p:nvSpPr>
            <p:cNvPr id="99" name="Прямоугольник: скругленные углы 98">
              <a:extLst>
                <a:ext uri="{FF2B5EF4-FFF2-40B4-BE49-F238E27FC236}">
                  <a16:creationId xmlns:a16="http://schemas.microsoft.com/office/drawing/2014/main" id="{271C49D5-1A12-9E6A-BD75-D8A85DBF5A93}"/>
                </a:ext>
              </a:extLst>
            </p:cNvPr>
            <p:cNvSpPr/>
            <p:nvPr/>
          </p:nvSpPr>
          <p:spPr>
            <a:xfrm>
              <a:off x="7802152" y="4550280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sp>
          <p:nvSpPr>
            <p:cNvPr id="100" name="Прямоугольник: скругленные углы 99">
              <a:extLst>
                <a:ext uri="{FF2B5EF4-FFF2-40B4-BE49-F238E27FC236}">
                  <a16:creationId xmlns:a16="http://schemas.microsoft.com/office/drawing/2014/main" id="{5AB964EA-3DB6-5ADB-6FE8-E9EF2CC84C5B}"/>
                </a:ext>
              </a:extLst>
            </p:cNvPr>
            <p:cNvSpPr/>
            <p:nvPr/>
          </p:nvSpPr>
          <p:spPr>
            <a:xfrm>
              <a:off x="7802152" y="4636201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sp>
          <p:nvSpPr>
            <p:cNvPr id="101" name="Прямоугольник: скругленные углы 100">
              <a:extLst>
                <a:ext uri="{FF2B5EF4-FFF2-40B4-BE49-F238E27FC236}">
                  <a16:creationId xmlns:a16="http://schemas.microsoft.com/office/drawing/2014/main" id="{F465140B-DF8F-C227-3F27-67082044F706}"/>
                </a:ext>
              </a:extLst>
            </p:cNvPr>
            <p:cNvSpPr/>
            <p:nvPr/>
          </p:nvSpPr>
          <p:spPr>
            <a:xfrm>
              <a:off x="7802152" y="4717210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sp>
          <p:nvSpPr>
            <p:cNvPr id="102" name="Прямоугольник: скругленные углы 101">
              <a:extLst>
                <a:ext uri="{FF2B5EF4-FFF2-40B4-BE49-F238E27FC236}">
                  <a16:creationId xmlns:a16="http://schemas.microsoft.com/office/drawing/2014/main" id="{441E183E-07E8-6F91-F8DD-E4F745D4BEDB}"/>
                </a:ext>
              </a:extLst>
            </p:cNvPr>
            <p:cNvSpPr/>
            <p:nvPr/>
          </p:nvSpPr>
          <p:spPr>
            <a:xfrm>
              <a:off x="7802152" y="4805807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sp>
          <p:nvSpPr>
            <p:cNvPr id="103" name="Прямоугольник: скругленные углы 102">
              <a:extLst>
                <a:ext uri="{FF2B5EF4-FFF2-40B4-BE49-F238E27FC236}">
                  <a16:creationId xmlns:a16="http://schemas.microsoft.com/office/drawing/2014/main" id="{707F0F8A-F3BF-BF9D-7887-9AE8A6BE6921}"/>
                </a:ext>
              </a:extLst>
            </p:cNvPr>
            <p:cNvSpPr/>
            <p:nvPr/>
          </p:nvSpPr>
          <p:spPr>
            <a:xfrm>
              <a:off x="7802152" y="4886816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sp>
          <p:nvSpPr>
            <p:cNvPr id="104" name="Прямоугольник: скругленные углы 103">
              <a:extLst>
                <a:ext uri="{FF2B5EF4-FFF2-40B4-BE49-F238E27FC236}">
                  <a16:creationId xmlns:a16="http://schemas.microsoft.com/office/drawing/2014/main" id="{E8639DC1-C5F0-75D4-A1B7-288EEAF66074}"/>
                </a:ext>
              </a:extLst>
            </p:cNvPr>
            <p:cNvSpPr/>
            <p:nvPr/>
          </p:nvSpPr>
          <p:spPr>
            <a:xfrm>
              <a:off x="7802152" y="4969395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sp>
          <p:nvSpPr>
            <p:cNvPr id="105" name="Прямоугольник: скругленные углы 104">
              <a:extLst>
                <a:ext uri="{FF2B5EF4-FFF2-40B4-BE49-F238E27FC236}">
                  <a16:creationId xmlns:a16="http://schemas.microsoft.com/office/drawing/2014/main" id="{273F73B0-430A-9827-6489-9D146B9A2E2F}"/>
                </a:ext>
              </a:extLst>
            </p:cNvPr>
            <p:cNvSpPr/>
            <p:nvPr/>
          </p:nvSpPr>
          <p:spPr>
            <a:xfrm>
              <a:off x="7802152" y="5050404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</p:grpSp>
      <p:grpSp>
        <p:nvGrpSpPr>
          <p:cNvPr id="320" name="Группа 319">
            <a:extLst>
              <a:ext uri="{FF2B5EF4-FFF2-40B4-BE49-F238E27FC236}">
                <a16:creationId xmlns:a16="http://schemas.microsoft.com/office/drawing/2014/main" id="{2A020E26-8E03-3EA4-93A3-B0F551CADF80}"/>
              </a:ext>
            </a:extLst>
          </p:cNvPr>
          <p:cNvGrpSpPr/>
          <p:nvPr/>
        </p:nvGrpSpPr>
        <p:grpSpPr>
          <a:xfrm>
            <a:off x="9164711" y="2882039"/>
            <a:ext cx="1039249" cy="3205340"/>
            <a:chOff x="9164711" y="2366784"/>
            <a:chExt cx="1039249" cy="3205340"/>
          </a:xfrm>
        </p:grpSpPr>
        <p:sp>
          <p:nvSpPr>
            <p:cNvPr id="30" name="Объект 2">
              <a:extLst>
                <a:ext uri="{FF2B5EF4-FFF2-40B4-BE49-F238E27FC236}">
                  <a16:creationId xmlns:a16="http://schemas.microsoft.com/office/drawing/2014/main" id="{1DD01639-6704-74DB-29DD-A87351B1EF4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275865" y="5281996"/>
              <a:ext cx="838200" cy="290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ru-RU" sz="1800" dirty="0">
                  <a:solidFill>
                    <a:schemeClr val="bg1"/>
                  </a:solidFill>
                </a:rPr>
                <a:t>2024</a:t>
              </a:r>
            </a:p>
          </p:txBody>
        </p:sp>
        <p:grpSp>
          <p:nvGrpSpPr>
            <p:cNvPr id="254" name="Группа 253">
              <a:extLst>
                <a:ext uri="{FF2B5EF4-FFF2-40B4-BE49-F238E27FC236}">
                  <a16:creationId xmlns:a16="http://schemas.microsoft.com/office/drawing/2014/main" id="{94EB8929-7EBC-06DC-D60B-958F94BEC279}"/>
                </a:ext>
              </a:extLst>
            </p:cNvPr>
            <p:cNvGrpSpPr/>
            <p:nvPr/>
          </p:nvGrpSpPr>
          <p:grpSpPr>
            <a:xfrm rot="18900000">
              <a:off x="9585977" y="2724992"/>
              <a:ext cx="214746" cy="214746"/>
              <a:chOff x="635858" y="4750349"/>
              <a:chExt cx="214746" cy="214746"/>
            </a:xfrm>
            <a:solidFill>
              <a:schemeClr val="bg1">
                <a:alpha val="30000"/>
              </a:schemeClr>
            </a:solidFill>
          </p:grpSpPr>
          <p:sp>
            <p:nvSpPr>
              <p:cNvPr id="313" name="Овал 312">
                <a:extLst>
                  <a:ext uri="{FF2B5EF4-FFF2-40B4-BE49-F238E27FC236}">
                    <a16:creationId xmlns:a16="http://schemas.microsoft.com/office/drawing/2014/main" id="{B9843C94-E7AE-CCEF-BED0-C71088D3444C}"/>
                  </a:ext>
                </a:extLst>
              </p:cNvPr>
              <p:cNvSpPr/>
              <p:nvPr/>
            </p:nvSpPr>
            <p:spPr>
              <a:xfrm>
                <a:off x="635858" y="4750349"/>
                <a:ext cx="214746" cy="214746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cxnSp>
            <p:nvCxnSpPr>
              <p:cNvPr id="314" name="Прямая соединительная линия 313">
                <a:extLst>
                  <a:ext uri="{FF2B5EF4-FFF2-40B4-BE49-F238E27FC236}">
                    <a16:creationId xmlns:a16="http://schemas.microsoft.com/office/drawing/2014/main" id="{B2B6E140-A59F-9E0F-0C5B-47FDF83A2343}"/>
                  </a:ext>
                </a:extLst>
              </p:cNvPr>
              <p:cNvCxnSpPr>
                <a:cxnSpLocks/>
                <a:stCxn id="313" idx="0"/>
              </p:cNvCxnSpPr>
              <p:nvPr/>
            </p:nvCxnSpPr>
            <p:spPr>
              <a:xfrm>
                <a:off x="743231" y="4750349"/>
                <a:ext cx="1451" cy="180000"/>
              </a:xfrm>
              <a:prstGeom prst="line">
                <a:avLst/>
              </a:prstGeom>
              <a:grpFill/>
              <a:ln w="12700"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6" name="Прямоугольник: скругленные углы 275">
              <a:extLst>
                <a:ext uri="{FF2B5EF4-FFF2-40B4-BE49-F238E27FC236}">
                  <a16:creationId xmlns:a16="http://schemas.microsoft.com/office/drawing/2014/main" id="{710FCF5D-849C-20CA-EE5B-440BE3116283}"/>
                </a:ext>
              </a:extLst>
            </p:cNvPr>
            <p:cNvSpPr/>
            <p:nvPr/>
          </p:nvSpPr>
          <p:spPr>
            <a:xfrm>
              <a:off x="9587428" y="2940515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sp>
          <p:nvSpPr>
            <p:cNvPr id="277" name="Прямоугольник: скругленные углы 276">
              <a:extLst>
                <a:ext uri="{FF2B5EF4-FFF2-40B4-BE49-F238E27FC236}">
                  <a16:creationId xmlns:a16="http://schemas.microsoft.com/office/drawing/2014/main" id="{8F234E8E-8910-5525-2A12-E8DA7046559E}"/>
                </a:ext>
              </a:extLst>
            </p:cNvPr>
            <p:cNvSpPr/>
            <p:nvPr/>
          </p:nvSpPr>
          <p:spPr>
            <a:xfrm>
              <a:off x="9587428" y="3025060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sp>
          <p:nvSpPr>
            <p:cNvPr id="278" name="Прямоугольник: скругленные углы 277">
              <a:extLst>
                <a:ext uri="{FF2B5EF4-FFF2-40B4-BE49-F238E27FC236}">
                  <a16:creationId xmlns:a16="http://schemas.microsoft.com/office/drawing/2014/main" id="{A582952D-2700-0375-8C80-B1728EE7D94C}"/>
                </a:ext>
              </a:extLst>
            </p:cNvPr>
            <p:cNvSpPr/>
            <p:nvPr/>
          </p:nvSpPr>
          <p:spPr>
            <a:xfrm>
              <a:off x="9587428" y="3115247"/>
              <a:ext cx="214746" cy="84863"/>
            </a:xfrm>
            <a:prstGeom prst="roundRect">
              <a:avLst/>
            </a:prstGeom>
            <a:noFill/>
            <a:ln>
              <a:solidFill>
                <a:schemeClr val="bg1">
                  <a:alpha val="4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sp>
          <p:nvSpPr>
            <p:cNvPr id="279" name="Прямоугольник: скругленные углы 278">
              <a:extLst>
                <a:ext uri="{FF2B5EF4-FFF2-40B4-BE49-F238E27FC236}">
                  <a16:creationId xmlns:a16="http://schemas.microsoft.com/office/drawing/2014/main" id="{A78BAF41-A007-5973-7D44-CFB15A241CA9}"/>
                </a:ext>
              </a:extLst>
            </p:cNvPr>
            <p:cNvSpPr/>
            <p:nvPr/>
          </p:nvSpPr>
          <p:spPr>
            <a:xfrm>
              <a:off x="9587428" y="3196256"/>
              <a:ext cx="214746" cy="84863"/>
            </a:xfrm>
            <a:prstGeom prst="roundRect">
              <a:avLst/>
            </a:prstGeom>
            <a:noFill/>
            <a:ln>
              <a:solidFill>
                <a:schemeClr val="bg1">
                  <a:alpha val="4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sp>
          <p:nvSpPr>
            <p:cNvPr id="280" name="Прямоугольник: скругленные углы 279">
              <a:extLst>
                <a:ext uri="{FF2B5EF4-FFF2-40B4-BE49-F238E27FC236}">
                  <a16:creationId xmlns:a16="http://schemas.microsoft.com/office/drawing/2014/main" id="{F950C26C-BEA4-3091-B5BF-8AE330AC97F4}"/>
                </a:ext>
              </a:extLst>
            </p:cNvPr>
            <p:cNvSpPr/>
            <p:nvPr/>
          </p:nvSpPr>
          <p:spPr>
            <a:xfrm>
              <a:off x="9587428" y="3278835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>
                  <a:alpha val="4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sp>
          <p:nvSpPr>
            <p:cNvPr id="281" name="Прямоугольник: скругленные углы 280">
              <a:extLst>
                <a:ext uri="{FF2B5EF4-FFF2-40B4-BE49-F238E27FC236}">
                  <a16:creationId xmlns:a16="http://schemas.microsoft.com/office/drawing/2014/main" id="{FEC545EB-21A3-95B3-C9B7-B38ABE6B5ED3}"/>
                </a:ext>
              </a:extLst>
            </p:cNvPr>
            <p:cNvSpPr/>
            <p:nvPr/>
          </p:nvSpPr>
          <p:spPr>
            <a:xfrm>
              <a:off x="9587428" y="3112462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sp>
          <p:nvSpPr>
            <p:cNvPr id="282" name="Прямоугольник: скругленные углы 281">
              <a:extLst>
                <a:ext uri="{FF2B5EF4-FFF2-40B4-BE49-F238E27FC236}">
                  <a16:creationId xmlns:a16="http://schemas.microsoft.com/office/drawing/2014/main" id="{68BECED4-7D95-83EA-FD9C-F1BEC95D9150}"/>
                </a:ext>
              </a:extLst>
            </p:cNvPr>
            <p:cNvSpPr/>
            <p:nvPr/>
          </p:nvSpPr>
          <p:spPr>
            <a:xfrm>
              <a:off x="9587428" y="3201059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sp>
          <p:nvSpPr>
            <p:cNvPr id="283" name="Прямоугольник: скругленные углы 282">
              <a:extLst>
                <a:ext uri="{FF2B5EF4-FFF2-40B4-BE49-F238E27FC236}">
                  <a16:creationId xmlns:a16="http://schemas.microsoft.com/office/drawing/2014/main" id="{058EC159-8789-2E3C-3946-27342A828E6D}"/>
                </a:ext>
              </a:extLst>
            </p:cNvPr>
            <p:cNvSpPr/>
            <p:nvPr/>
          </p:nvSpPr>
          <p:spPr>
            <a:xfrm>
              <a:off x="9587428" y="3282068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sp>
          <p:nvSpPr>
            <p:cNvPr id="284" name="Прямоугольник: скругленные углы 283">
              <a:extLst>
                <a:ext uri="{FF2B5EF4-FFF2-40B4-BE49-F238E27FC236}">
                  <a16:creationId xmlns:a16="http://schemas.microsoft.com/office/drawing/2014/main" id="{372E1AB9-7EA8-A50D-0FEE-0C9CC5435CC2}"/>
                </a:ext>
              </a:extLst>
            </p:cNvPr>
            <p:cNvSpPr/>
            <p:nvPr/>
          </p:nvSpPr>
          <p:spPr>
            <a:xfrm>
              <a:off x="9587428" y="3364647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sp>
          <p:nvSpPr>
            <p:cNvPr id="285" name="Прямоугольник: скругленные углы 284">
              <a:extLst>
                <a:ext uri="{FF2B5EF4-FFF2-40B4-BE49-F238E27FC236}">
                  <a16:creationId xmlns:a16="http://schemas.microsoft.com/office/drawing/2014/main" id="{6A67316F-5C0B-E2B6-40D9-405D19A79DE7}"/>
                </a:ext>
              </a:extLst>
            </p:cNvPr>
            <p:cNvSpPr/>
            <p:nvPr/>
          </p:nvSpPr>
          <p:spPr>
            <a:xfrm>
              <a:off x="9587428" y="3536752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sp>
          <p:nvSpPr>
            <p:cNvPr id="286" name="Прямоугольник: скругленные углы 285">
              <a:extLst>
                <a:ext uri="{FF2B5EF4-FFF2-40B4-BE49-F238E27FC236}">
                  <a16:creationId xmlns:a16="http://schemas.microsoft.com/office/drawing/2014/main" id="{79F62762-477E-C294-5F39-47B93F0B5E52}"/>
                </a:ext>
              </a:extLst>
            </p:cNvPr>
            <p:cNvSpPr/>
            <p:nvPr/>
          </p:nvSpPr>
          <p:spPr>
            <a:xfrm>
              <a:off x="9587428" y="3449192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sp>
          <p:nvSpPr>
            <p:cNvPr id="287" name="Прямоугольник: скругленные углы 286">
              <a:extLst>
                <a:ext uri="{FF2B5EF4-FFF2-40B4-BE49-F238E27FC236}">
                  <a16:creationId xmlns:a16="http://schemas.microsoft.com/office/drawing/2014/main" id="{6A50216D-07AD-DE5E-3422-760301B31FDC}"/>
                </a:ext>
              </a:extLst>
            </p:cNvPr>
            <p:cNvSpPr/>
            <p:nvPr/>
          </p:nvSpPr>
          <p:spPr>
            <a:xfrm>
              <a:off x="9587428" y="3622222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sp>
          <p:nvSpPr>
            <p:cNvPr id="83" name="Прямоугольник: скругленные углы 82">
              <a:extLst>
                <a:ext uri="{FF2B5EF4-FFF2-40B4-BE49-F238E27FC236}">
                  <a16:creationId xmlns:a16="http://schemas.microsoft.com/office/drawing/2014/main" id="{6DD66335-3E9C-1386-CA5E-E07524FAA306}"/>
                </a:ext>
              </a:extLst>
            </p:cNvPr>
            <p:cNvSpPr/>
            <p:nvPr/>
          </p:nvSpPr>
          <p:spPr>
            <a:xfrm>
              <a:off x="9587428" y="3708683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sp>
          <p:nvSpPr>
            <p:cNvPr id="118" name="Прямоугольник: скругленные углы 117">
              <a:extLst>
                <a:ext uri="{FF2B5EF4-FFF2-40B4-BE49-F238E27FC236}">
                  <a16:creationId xmlns:a16="http://schemas.microsoft.com/office/drawing/2014/main" id="{50FF2768-7367-5819-E1CE-E9A74A943BE6}"/>
                </a:ext>
              </a:extLst>
            </p:cNvPr>
            <p:cNvSpPr/>
            <p:nvPr/>
          </p:nvSpPr>
          <p:spPr>
            <a:xfrm>
              <a:off x="9587428" y="3794604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sp>
          <p:nvSpPr>
            <p:cNvPr id="127" name="Прямоугольник: скругленные углы 126">
              <a:extLst>
                <a:ext uri="{FF2B5EF4-FFF2-40B4-BE49-F238E27FC236}">
                  <a16:creationId xmlns:a16="http://schemas.microsoft.com/office/drawing/2014/main" id="{9DAE66E7-B751-585E-7F85-D2B8D2855322}"/>
                </a:ext>
              </a:extLst>
            </p:cNvPr>
            <p:cNvSpPr/>
            <p:nvPr/>
          </p:nvSpPr>
          <p:spPr>
            <a:xfrm>
              <a:off x="9587428" y="3875613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sp>
          <p:nvSpPr>
            <p:cNvPr id="160" name="Прямоугольник: скругленные углы 159">
              <a:extLst>
                <a:ext uri="{FF2B5EF4-FFF2-40B4-BE49-F238E27FC236}">
                  <a16:creationId xmlns:a16="http://schemas.microsoft.com/office/drawing/2014/main" id="{81F978AB-57FF-88DB-F5B9-5D45D9DC7069}"/>
                </a:ext>
              </a:extLst>
            </p:cNvPr>
            <p:cNvSpPr/>
            <p:nvPr/>
          </p:nvSpPr>
          <p:spPr>
            <a:xfrm>
              <a:off x="9587428" y="3964210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sp>
          <p:nvSpPr>
            <p:cNvPr id="161" name="Прямоугольник: скругленные углы 160">
              <a:extLst>
                <a:ext uri="{FF2B5EF4-FFF2-40B4-BE49-F238E27FC236}">
                  <a16:creationId xmlns:a16="http://schemas.microsoft.com/office/drawing/2014/main" id="{14527629-9510-A0AA-AD1B-99B3E22954FC}"/>
                </a:ext>
              </a:extLst>
            </p:cNvPr>
            <p:cNvSpPr/>
            <p:nvPr/>
          </p:nvSpPr>
          <p:spPr>
            <a:xfrm>
              <a:off x="9587428" y="4045219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sp>
          <p:nvSpPr>
            <p:cNvPr id="162" name="Прямоугольник: скругленные углы 161">
              <a:extLst>
                <a:ext uri="{FF2B5EF4-FFF2-40B4-BE49-F238E27FC236}">
                  <a16:creationId xmlns:a16="http://schemas.microsoft.com/office/drawing/2014/main" id="{77FCC4D0-B4E3-FE7A-8CA1-B99F0272B705}"/>
                </a:ext>
              </a:extLst>
            </p:cNvPr>
            <p:cNvSpPr/>
            <p:nvPr/>
          </p:nvSpPr>
          <p:spPr>
            <a:xfrm>
              <a:off x="9587428" y="4127798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sp>
          <p:nvSpPr>
            <p:cNvPr id="288" name="Прямоугольник: скругленные углы 287">
              <a:extLst>
                <a:ext uri="{FF2B5EF4-FFF2-40B4-BE49-F238E27FC236}">
                  <a16:creationId xmlns:a16="http://schemas.microsoft.com/office/drawing/2014/main" id="{93D173AB-D3A8-942D-DA42-BEEEC59DCA94}"/>
                </a:ext>
              </a:extLst>
            </p:cNvPr>
            <p:cNvSpPr/>
            <p:nvPr/>
          </p:nvSpPr>
          <p:spPr>
            <a:xfrm>
              <a:off x="9587428" y="3622564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sp>
          <p:nvSpPr>
            <p:cNvPr id="289" name="Прямоугольник: скругленные углы 288">
              <a:extLst>
                <a:ext uri="{FF2B5EF4-FFF2-40B4-BE49-F238E27FC236}">
                  <a16:creationId xmlns:a16="http://schemas.microsoft.com/office/drawing/2014/main" id="{038BAEFB-F9C4-A755-E3B5-A54B8B9F0AA2}"/>
                </a:ext>
              </a:extLst>
            </p:cNvPr>
            <p:cNvSpPr/>
            <p:nvPr/>
          </p:nvSpPr>
          <p:spPr>
            <a:xfrm>
              <a:off x="9587428" y="3535004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sp>
          <p:nvSpPr>
            <p:cNvPr id="290" name="Прямоугольник: скругленные углы 289">
              <a:extLst>
                <a:ext uri="{FF2B5EF4-FFF2-40B4-BE49-F238E27FC236}">
                  <a16:creationId xmlns:a16="http://schemas.microsoft.com/office/drawing/2014/main" id="{5CAD553D-2675-C89D-4240-D78335DDF9D8}"/>
                </a:ext>
              </a:extLst>
            </p:cNvPr>
            <p:cNvSpPr/>
            <p:nvPr/>
          </p:nvSpPr>
          <p:spPr>
            <a:xfrm>
              <a:off x="9587428" y="3708034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sp>
          <p:nvSpPr>
            <p:cNvPr id="291" name="Прямоугольник: скругленные углы 290">
              <a:extLst>
                <a:ext uri="{FF2B5EF4-FFF2-40B4-BE49-F238E27FC236}">
                  <a16:creationId xmlns:a16="http://schemas.microsoft.com/office/drawing/2014/main" id="{9C30D375-2BAB-4136-64E9-545DF474F5ED}"/>
                </a:ext>
              </a:extLst>
            </p:cNvPr>
            <p:cNvSpPr/>
            <p:nvPr/>
          </p:nvSpPr>
          <p:spPr>
            <a:xfrm>
              <a:off x="9587428" y="3794495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sp>
          <p:nvSpPr>
            <p:cNvPr id="292" name="Прямоугольник: скругленные углы 291">
              <a:extLst>
                <a:ext uri="{FF2B5EF4-FFF2-40B4-BE49-F238E27FC236}">
                  <a16:creationId xmlns:a16="http://schemas.microsoft.com/office/drawing/2014/main" id="{BA8A3D88-D9CE-C494-56BB-E705B8444692}"/>
                </a:ext>
              </a:extLst>
            </p:cNvPr>
            <p:cNvSpPr/>
            <p:nvPr/>
          </p:nvSpPr>
          <p:spPr>
            <a:xfrm>
              <a:off x="9587428" y="3880416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sp>
          <p:nvSpPr>
            <p:cNvPr id="293" name="Прямоугольник: скругленные углы 292">
              <a:extLst>
                <a:ext uri="{FF2B5EF4-FFF2-40B4-BE49-F238E27FC236}">
                  <a16:creationId xmlns:a16="http://schemas.microsoft.com/office/drawing/2014/main" id="{F47EE50E-616F-BB36-9037-906E33F54673}"/>
                </a:ext>
              </a:extLst>
            </p:cNvPr>
            <p:cNvSpPr/>
            <p:nvPr/>
          </p:nvSpPr>
          <p:spPr>
            <a:xfrm>
              <a:off x="9587428" y="3961425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sp>
          <p:nvSpPr>
            <p:cNvPr id="294" name="Прямоугольник: скругленные углы 293">
              <a:extLst>
                <a:ext uri="{FF2B5EF4-FFF2-40B4-BE49-F238E27FC236}">
                  <a16:creationId xmlns:a16="http://schemas.microsoft.com/office/drawing/2014/main" id="{CCA9E1A4-127D-AB43-8E55-C4E29AB43899}"/>
                </a:ext>
              </a:extLst>
            </p:cNvPr>
            <p:cNvSpPr/>
            <p:nvPr/>
          </p:nvSpPr>
          <p:spPr>
            <a:xfrm>
              <a:off x="9587428" y="4050022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sp>
          <p:nvSpPr>
            <p:cNvPr id="295" name="Прямоугольник: скругленные углы 294">
              <a:extLst>
                <a:ext uri="{FF2B5EF4-FFF2-40B4-BE49-F238E27FC236}">
                  <a16:creationId xmlns:a16="http://schemas.microsoft.com/office/drawing/2014/main" id="{53CCEFAD-C4C1-1FE5-5282-F0C755DE6EE4}"/>
                </a:ext>
              </a:extLst>
            </p:cNvPr>
            <p:cNvSpPr/>
            <p:nvPr/>
          </p:nvSpPr>
          <p:spPr>
            <a:xfrm>
              <a:off x="9587428" y="4131031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sp>
          <p:nvSpPr>
            <p:cNvPr id="296" name="Прямоугольник: скругленные углы 295">
              <a:extLst>
                <a:ext uri="{FF2B5EF4-FFF2-40B4-BE49-F238E27FC236}">
                  <a16:creationId xmlns:a16="http://schemas.microsoft.com/office/drawing/2014/main" id="{C0EE8723-B517-0BA7-78DE-BA9E02E363E9}"/>
                </a:ext>
              </a:extLst>
            </p:cNvPr>
            <p:cNvSpPr/>
            <p:nvPr/>
          </p:nvSpPr>
          <p:spPr>
            <a:xfrm>
              <a:off x="9587428" y="4213610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sp>
          <p:nvSpPr>
            <p:cNvPr id="297" name="Прямоугольник: скругленные углы 296">
              <a:extLst>
                <a:ext uri="{FF2B5EF4-FFF2-40B4-BE49-F238E27FC236}">
                  <a16:creationId xmlns:a16="http://schemas.microsoft.com/office/drawing/2014/main" id="{CDED2357-85A1-E995-0945-4F018860610C}"/>
                </a:ext>
              </a:extLst>
            </p:cNvPr>
            <p:cNvSpPr/>
            <p:nvPr/>
          </p:nvSpPr>
          <p:spPr>
            <a:xfrm>
              <a:off x="9587428" y="4300984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sp>
          <p:nvSpPr>
            <p:cNvPr id="298" name="Прямоугольник: скругленные углы 297">
              <a:extLst>
                <a:ext uri="{FF2B5EF4-FFF2-40B4-BE49-F238E27FC236}">
                  <a16:creationId xmlns:a16="http://schemas.microsoft.com/office/drawing/2014/main" id="{76BEBCE5-58B7-956C-6D48-767E82263290}"/>
                </a:ext>
              </a:extLst>
            </p:cNvPr>
            <p:cNvSpPr/>
            <p:nvPr/>
          </p:nvSpPr>
          <p:spPr>
            <a:xfrm>
              <a:off x="9587428" y="4381993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sp>
          <p:nvSpPr>
            <p:cNvPr id="299" name="Прямоугольник: скругленные углы 298">
              <a:extLst>
                <a:ext uri="{FF2B5EF4-FFF2-40B4-BE49-F238E27FC236}">
                  <a16:creationId xmlns:a16="http://schemas.microsoft.com/office/drawing/2014/main" id="{588D801C-DF48-C921-8630-85EB4D042278}"/>
                </a:ext>
              </a:extLst>
            </p:cNvPr>
            <p:cNvSpPr/>
            <p:nvPr/>
          </p:nvSpPr>
          <p:spPr>
            <a:xfrm>
              <a:off x="9587428" y="4464572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sp>
          <p:nvSpPr>
            <p:cNvPr id="300" name="Прямоугольник: скругленные углы 299">
              <a:extLst>
                <a:ext uri="{FF2B5EF4-FFF2-40B4-BE49-F238E27FC236}">
                  <a16:creationId xmlns:a16="http://schemas.microsoft.com/office/drawing/2014/main" id="{33DBA686-BBFE-C7DA-4910-45762A0FE3E2}"/>
                </a:ext>
              </a:extLst>
            </p:cNvPr>
            <p:cNvSpPr/>
            <p:nvPr/>
          </p:nvSpPr>
          <p:spPr>
            <a:xfrm>
              <a:off x="9587428" y="4298199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sp>
          <p:nvSpPr>
            <p:cNvPr id="301" name="Прямоугольник: скругленные углы 300">
              <a:extLst>
                <a:ext uri="{FF2B5EF4-FFF2-40B4-BE49-F238E27FC236}">
                  <a16:creationId xmlns:a16="http://schemas.microsoft.com/office/drawing/2014/main" id="{C8F1E2D7-17E4-0951-670F-8E2DAE8ACEA2}"/>
                </a:ext>
              </a:extLst>
            </p:cNvPr>
            <p:cNvSpPr/>
            <p:nvPr/>
          </p:nvSpPr>
          <p:spPr>
            <a:xfrm>
              <a:off x="9587428" y="4386796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sp>
          <p:nvSpPr>
            <p:cNvPr id="302" name="Прямоугольник: скругленные углы 301">
              <a:extLst>
                <a:ext uri="{FF2B5EF4-FFF2-40B4-BE49-F238E27FC236}">
                  <a16:creationId xmlns:a16="http://schemas.microsoft.com/office/drawing/2014/main" id="{83CE2F58-38A9-10BB-9AAE-76166CD38F94}"/>
                </a:ext>
              </a:extLst>
            </p:cNvPr>
            <p:cNvSpPr/>
            <p:nvPr/>
          </p:nvSpPr>
          <p:spPr>
            <a:xfrm>
              <a:off x="9587428" y="4467805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sp>
          <p:nvSpPr>
            <p:cNvPr id="303" name="Прямоугольник: скругленные углы 302">
              <a:extLst>
                <a:ext uri="{FF2B5EF4-FFF2-40B4-BE49-F238E27FC236}">
                  <a16:creationId xmlns:a16="http://schemas.microsoft.com/office/drawing/2014/main" id="{EA27A6D6-AA2E-C846-907B-9FA81644F5BE}"/>
                </a:ext>
              </a:extLst>
            </p:cNvPr>
            <p:cNvSpPr/>
            <p:nvPr/>
          </p:nvSpPr>
          <p:spPr>
            <a:xfrm>
              <a:off x="9587428" y="4550384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sp>
          <p:nvSpPr>
            <p:cNvPr id="304" name="Прямоугольник: скругленные углы 303">
              <a:extLst>
                <a:ext uri="{FF2B5EF4-FFF2-40B4-BE49-F238E27FC236}">
                  <a16:creationId xmlns:a16="http://schemas.microsoft.com/office/drawing/2014/main" id="{B99C4F29-5486-0255-7C2C-715E049C4A16}"/>
                </a:ext>
              </a:extLst>
            </p:cNvPr>
            <p:cNvSpPr/>
            <p:nvPr/>
          </p:nvSpPr>
          <p:spPr>
            <a:xfrm>
              <a:off x="9587428" y="4634929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sp>
          <p:nvSpPr>
            <p:cNvPr id="305" name="Прямоугольник: скругленные углы 304">
              <a:extLst>
                <a:ext uri="{FF2B5EF4-FFF2-40B4-BE49-F238E27FC236}">
                  <a16:creationId xmlns:a16="http://schemas.microsoft.com/office/drawing/2014/main" id="{837DB44C-0B14-5CBD-939C-FB6D9C90E2AA}"/>
                </a:ext>
              </a:extLst>
            </p:cNvPr>
            <p:cNvSpPr/>
            <p:nvPr/>
          </p:nvSpPr>
          <p:spPr>
            <a:xfrm>
              <a:off x="9587428" y="4725116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sp>
          <p:nvSpPr>
            <p:cNvPr id="306" name="Прямоугольник: скругленные углы 305">
              <a:extLst>
                <a:ext uri="{FF2B5EF4-FFF2-40B4-BE49-F238E27FC236}">
                  <a16:creationId xmlns:a16="http://schemas.microsoft.com/office/drawing/2014/main" id="{0BA09796-99E5-20D0-3EB9-69B045DD9BBB}"/>
                </a:ext>
              </a:extLst>
            </p:cNvPr>
            <p:cNvSpPr/>
            <p:nvPr/>
          </p:nvSpPr>
          <p:spPr>
            <a:xfrm>
              <a:off x="9587428" y="4806125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sp>
          <p:nvSpPr>
            <p:cNvPr id="307" name="Прямоугольник: скругленные углы 306">
              <a:extLst>
                <a:ext uri="{FF2B5EF4-FFF2-40B4-BE49-F238E27FC236}">
                  <a16:creationId xmlns:a16="http://schemas.microsoft.com/office/drawing/2014/main" id="{309C2EA9-C26A-37D3-DB24-251B9726197F}"/>
                </a:ext>
              </a:extLst>
            </p:cNvPr>
            <p:cNvSpPr/>
            <p:nvPr/>
          </p:nvSpPr>
          <p:spPr>
            <a:xfrm>
              <a:off x="9587428" y="4888704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sp>
          <p:nvSpPr>
            <p:cNvPr id="308" name="Прямоугольник: скругленные углы 307">
              <a:extLst>
                <a:ext uri="{FF2B5EF4-FFF2-40B4-BE49-F238E27FC236}">
                  <a16:creationId xmlns:a16="http://schemas.microsoft.com/office/drawing/2014/main" id="{EAC0A0BC-167B-577E-A9BD-B4233A00C4ED}"/>
                </a:ext>
              </a:extLst>
            </p:cNvPr>
            <p:cNvSpPr/>
            <p:nvPr/>
          </p:nvSpPr>
          <p:spPr>
            <a:xfrm>
              <a:off x="9587428" y="4722331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sp>
          <p:nvSpPr>
            <p:cNvPr id="309" name="Прямоугольник: скругленные углы 308">
              <a:extLst>
                <a:ext uri="{FF2B5EF4-FFF2-40B4-BE49-F238E27FC236}">
                  <a16:creationId xmlns:a16="http://schemas.microsoft.com/office/drawing/2014/main" id="{F538130E-6AB7-51DA-4496-573A48C8376A}"/>
                </a:ext>
              </a:extLst>
            </p:cNvPr>
            <p:cNvSpPr/>
            <p:nvPr/>
          </p:nvSpPr>
          <p:spPr>
            <a:xfrm>
              <a:off x="9587428" y="4810928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sp>
          <p:nvSpPr>
            <p:cNvPr id="310" name="Прямоугольник: скругленные углы 309">
              <a:extLst>
                <a:ext uri="{FF2B5EF4-FFF2-40B4-BE49-F238E27FC236}">
                  <a16:creationId xmlns:a16="http://schemas.microsoft.com/office/drawing/2014/main" id="{46B2D6C4-3322-A6C0-CECD-84E9C288211D}"/>
                </a:ext>
              </a:extLst>
            </p:cNvPr>
            <p:cNvSpPr/>
            <p:nvPr/>
          </p:nvSpPr>
          <p:spPr>
            <a:xfrm>
              <a:off x="9587428" y="4891937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sp>
          <p:nvSpPr>
            <p:cNvPr id="311" name="Прямоугольник: скругленные углы 310">
              <a:extLst>
                <a:ext uri="{FF2B5EF4-FFF2-40B4-BE49-F238E27FC236}">
                  <a16:creationId xmlns:a16="http://schemas.microsoft.com/office/drawing/2014/main" id="{8F9D6BBC-F6AE-8E59-6EB3-3E034446E5BF}"/>
                </a:ext>
              </a:extLst>
            </p:cNvPr>
            <p:cNvSpPr/>
            <p:nvPr/>
          </p:nvSpPr>
          <p:spPr>
            <a:xfrm>
              <a:off x="9587428" y="4974516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sp>
          <p:nvSpPr>
            <p:cNvPr id="312" name="Прямоугольник: скругленные углы 311">
              <a:extLst>
                <a:ext uri="{FF2B5EF4-FFF2-40B4-BE49-F238E27FC236}">
                  <a16:creationId xmlns:a16="http://schemas.microsoft.com/office/drawing/2014/main" id="{2A8F0221-CAA5-6144-B32E-E26341D93881}"/>
                </a:ext>
              </a:extLst>
            </p:cNvPr>
            <p:cNvSpPr/>
            <p:nvPr/>
          </p:nvSpPr>
          <p:spPr>
            <a:xfrm>
              <a:off x="9587428" y="5059061"/>
              <a:ext cx="214746" cy="84863"/>
            </a:xfrm>
            <a:prstGeom prst="roundRect">
              <a:avLst/>
            </a:prstGeom>
            <a:solidFill>
              <a:schemeClr val="bg1">
                <a:alpha val="3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u="sng"/>
            </a:p>
          </p:txBody>
        </p:sp>
        <p:sp>
          <p:nvSpPr>
            <p:cNvPr id="315" name="Объект 2">
              <a:extLst>
                <a:ext uri="{FF2B5EF4-FFF2-40B4-BE49-F238E27FC236}">
                  <a16:creationId xmlns:a16="http://schemas.microsoft.com/office/drawing/2014/main" id="{186EBAFF-0340-765C-A7C7-B20C92219F3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164711" y="2366784"/>
              <a:ext cx="1039249" cy="290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1800" b="1" dirty="0">
                  <a:solidFill>
                    <a:schemeClr val="bg1"/>
                  </a:solidFill>
                </a:rPr>
                <a:t>67</a:t>
              </a:r>
              <a:r>
                <a:rPr lang="ru-RU" sz="1800" b="1" dirty="0">
                  <a:solidFill>
                    <a:schemeClr val="bg1"/>
                  </a:solidFill>
                </a:rPr>
                <a:t> 000</a:t>
              </a:r>
            </a:p>
          </p:txBody>
        </p:sp>
      </p:grpSp>
      <p:grpSp>
        <p:nvGrpSpPr>
          <p:cNvPr id="319" name="Группа 318">
            <a:extLst>
              <a:ext uri="{FF2B5EF4-FFF2-40B4-BE49-F238E27FC236}">
                <a16:creationId xmlns:a16="http://schemas.microsoft.com/office/drawing/2014/main" id="{8CB317C3-3C4A-2B8C-FCF5-2BE84AB83952}"/>
              </a:ext>
            </a:extLst>
          </p:cNvPr>
          <p:cNvGrpSpPr/>
          <p:nvPr/>
        </p:nvGrpSpPr>
        <p:grpSpPr>
          <a:xfrm>
            <a:off x="10239206" y="1773329"/>
            <a:ext cx="1039249" cy="4314050"/>
            <a:chOff x="10239206" y="1258074"/>
            <a:chExt cx="1039249" cy="4314050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86F5BAA9-47C1-C846-2EEC-76CDE29FFE73}"/>
                </a:ext>
              </a:extLst>
            </p:cNvPr>
            <p:cNvGrpSpPr/>
            <p:nvPr/>
          </p:nvGrpSpPr>
          <p:grpSpPr>
            <a:xfrm>
              <a:off x="10319053" y="1616282"/>
              <a:ext cx="838200" cy="3955842"/>
              <a:chOff x="10319053" y="1616282"/>
              <a:chExt cx="838200" cy="3955842"/>
            </a:xfrm>
          </p:grpSpPr>
          <p:sp>
            <p:nvSpPr>
              <p:cNvPr id="14" name="Объект 2">
                <a:extLst>
                  <a:ext uri="{FF2B5EF4-FFF2-40B4-BE49-F238E27FC236}">
                    <a16:creationId xmlns:a16="http://schemas.microsoft.com/office/drawing/2014/main" id="{C6B37AEC-5EF3-D968-DF1D-56B23FC60BC5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0319053" y="5281996"/>
                <a:ext cx="838200" cy="290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Bahnschrift Light SemiCondensed" panose="020B0502040204020203" pitchFamily="34" charset="0"/>
                    <a:ea typeface="+mn-ea"/>
                    <a:cs typeface="Segoe UI Light" panose="020B0502040204020203" pitchFamily="34" charset="0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Bahnschrift Light SemiCondensed" panose="020B0502040204020203" pitchFamily="34" charset="0"/>
                    <a:ea typeface="+mn-ea"/>
                    <a:cs typeface="Segoe UI Light" panose="020B0502040204020203" pitchFamily="34" charset="0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Bahnschrift Light SemiCondensed" panose="020B0502040204020203" pitchFamily="34" charset="0"/>
                    <a:ea typeface="+mn-ea"/>
                    <a:cs typeface="Segoe UI Light" panose="020B0502040204020203" pitchFamily="34" charset="0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Bahnschrift Light SemiCondensed" panose="020B0502040204020203" pitchFamily="34" charset="0"/>
                    <a:ea typeface="+mn-ea"/>
                    <a:cs typeface="Segoe UI Light" panose="020B0502040204020203" pitchFamily="34" charset="0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Bahnschrift Light SemiCondensed" panose="020B0502040204020203" pitchFamily="34" charset="0"/>
                    <a:ea typeface="+mn-ea"/>
                    <a:cs typeface="Segoe UI Light" panose="020B0502040204020203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ru-RU" sz="1800" dirty="0">
                    <a:solidFill>
                      <a:schemeClr val="bg1"/>
                    </a:solidFill>
                  </a:rPr>
                  <a:t>202</a:t>
                </a:r>
                <a:r>
                  <a:rPr lang="en-US" sz="1800" dirty="0">
                    <a:solidFill>
                      <a:schemeClr val="bg1"/>
                    </a:solidFill>
                  </a:rPr>
                  <a:t>5</a:t>
                </a:r>
                <a:endParaRPr lang="ru-RU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5" name="Прямоугольник: скругленные углы 214">
                <a:extLst>
                  <a:ext uri="{FF2B5EF4-FFF2-40B4-BE49-F238E27FC236}">
                    <a16:creationId xmlns:a16="http://schemas.microsoft.com/office/drawing/2014/main" id="{D3C72EF6-65CD-2EA5-842C-CD847A2B00DB}"/>
                  </a:ext>
                </a:extLst>
              </p:cNvPr>
              <p:cNvSpPr/>
              <p:nvPr/>
            </p:nvSpPr>
            <p:spPr>
              <a:xfrm>
                <a:off x="10630616" y="1926883"/>
                <a:ext cx="214746" cy="84863"/>
              </a:xfrm>
              <a:prstGeom prst="roundRect">
                <a:avLst/>
              </a:prstGeom>
              <a:noFill/>
              <a:ln>
                <a:solidFill>
                  <a:schemeClr val="bg1">
                    <a:alpha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216" name="Прямоугольник: скругленные углы 215">
                <a:extLst>
                  <a:ext uri="{FF2B5EF4-FFF2-40B4-BE49-F238E27FC236}">
                    <a16:creationId xmlns:a16="http://schemas.microsoft.com/office/drawing/2014/main" id="{916F6A98-8785-5D7A-3807-C47AB507F432}"/>
                  </a:ext>
                </a:extLst>
              </p:cNvPr>
              <p:cNvSpPr/>
              <p:nvPr/>
            </p:nvSpPr>
            <p:spPr>
              <a:xfrm>
                <a:off x="10630616" y="1839323"/>
                <a:ext cx="214746" cy="84863"/>
              </a:xfrm>
              <a:prstGeom prst="roundRect">
                <a:avLst/>
              </a:prstGeom>
              <a:noFill/>
              <a:ln>
                <a:solidFill>
                  <a:schemeClr val="bg1">
                    <a:alpha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grpSp>
            <p:nvGrpSpPr>
              <p:cNvPr id="217" name="Группа 216">
                <a:extLst>
                  <a:ext uri="{FF2B5EF4-FFF2-40B4-BE49-F238E27FC236}">
                    <a16:creationId xmlns:a16="http://schemas.microsoft.com/office/drawing/2014/main" id="{846D3DBB-5C51-4857-343A-B357DFAB4E9D}"/>
                  </a:ext>
                </a:extLst>
              </p:cNvPr>
              <p:cNvGrpSpPr/>
              <p:nvPr/>
            </p:nvGrpSpPr>
            <p:grpSpPr>
              <a:xfrm rot="18900000">
                <a:off x="10629165" y="1616282"/>
                <a:ext cx="214746" cy="214746"/>
                <a:chOff x="635858" y="4750349"/>
                <a:chExt cx="214746" cy="214746"/>
              </a:xfrm>
            </p:grpSpPr>
            <p:sp>
              <p:nvSpPr>
                <p:cNvPr id="218" name="Овал 217">
                  <a:extLst>
                    <a:ext uri="{FF2B5EF4-FFF2-40B4-BE49-F238E27FC236}">
                      <a16:creationId xmlns:a16="http://schemas.microsoft.com/office/drawing/2014/main" id="{B9FF1988-9294-C564-13CB-D32DF8056F50}"/>
                    </a:ext>
                  </a:extLst>
                </p:cNvPr>
                <p:cNvSpPr/>
                <p:nvPr/>
              </p:nvSpPr>
              <p:spPr>
                <a:xfrm>
                  <a:off x="635858" y="4750349"/>
                  <a:ext cx="214746" cy="214746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alpha val="40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u="sng"/>
                </a:p>
              </p:txBody>
            </p:sp>
            <p:cxnSp>
              <p:nvCxnSpPr>
                <p:cNvPr id="219" name="Прямая соединительная линия 218">
                  <a:extLst>
                    <a:ext uri="{FF2B5EF4-FFF2-40B4-BE49-F238E27FC236}">
                      <a16:creationId xmlns:a16="http://schemas.microsoft.com/office/drawing/2014/main" id="{63122211-9805-95B5-337D-D8510E55F23B}"/>
                    </a:ext>
                  </a:extLst>
                </p:cNvPr>
                <p:cNvCxnSpPr>
                  <a:cxnSpLocks/>
                  <a:stCxn id="218" idx="0"/>
                </p:cNvCxnSpPr>
                <p:nvPr/>
              </p:nvCxnSpPr>
              <p:spPr>
                <a:xfrm>
                  <a:off x="743231" y="4750349"/>
                  <a:ext cx="1451" cy="180000"/>
                </a:xfrm>
                <a:prstGeom prst="line">
                  <a:avLst/>
                </a:prstGeom>
                <a:ln w="12700">
                  <a:solidFill>
                    <a:schemeClr val="bg1">
                      <a:alpha val="4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20" name="Прямоугольник: скругленные углы 219">
                <a:extLst>
                  <a:ext uri="{FF2B5EF4-FFF2-40B4-BE49-F238E27FC236}">
                    <a16:creationId xmlns:a16="http://schemas.microsoft.com/office/drawing/2014/main" id="{01C1459A-4C12-6382-508D-263222E6673B}"/>
                  </a:ext>
                </a:extLst>
              </p:cNvPr>
              <p:cNvSpPr/>
              <p:nvPr/>
            </p:nvSpPr>
            <p:spPr>
              <a:xfrm>
                <a:off x="10630616" y="2012353"/>
                <a:ext cx="214746" cy="84863"/>
              </a:xfrm>
              <a:prstGeom prst="roundRect">
                <a:avLst/>
              </a:prstGeom>
              <a:noFill/>
              <a:ln>
                <a:solidFill>
                  <a:schemeClr val="bg1">
                    <a:alpha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221" name="Прямоугольник: скругленные углы 220">
                <a:extLst>
                  <a:ext uri="{FF2B5EF4-FFF2-40B4-BE49-F238E27FC236}">
                    <a16:creationId xmlns:a16="http://schemas.microsoft.com/office/drawing/2014/main" id="{4C875812-3675-E15B-1D5C-582CCE6BE1AD}"/>
                  </a:ext>
                </a:extLst>
              </p:cNvPr>
              <p:cNvSpPr/>
              <p:nvPr/>
            </p:nvSpPr>
            <p:spPr>
              <a:xfrm>
                <a:off x="10630616" y="2098814"/>
                <a:ext cx="214746" cy="84863"/>
              </a:xfrm>
              <a:prstGeom prst="roundRect">
                <a:avLst/>
              </a:prstGeom>
              <a:noFill/>
              <a:ln>
                <a:solidFill>
                  <a:schemeClr val="bg1">
                    <a:alpha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222" name="Прямоугольник: скругленные углы 221">
                <a:extLst>
                  <a:ext uri="{FF2B5EF4-FFF2-40B4-BE49-F238E27FC236}">
                    <a16:creationId xmlns:a16="http://schemas.microsoft.com/office/drawing/2014/main" id="{5C710F48-7B85-3D43-A92D-755DF01ED0C1}"/>
                  </a:ext>
                </a:extLst>
              </p:cNvPr>
              <p:cNvSpPr/>
              <p:nvPr/>
            </p:nvSpPr>
            <p:spPr>
              <a:xfrm>
                <a:off x="10630616" y="2184735"/>
                <a:ext cx="214746" cy="84863"/>
              </a:xfrm>
              <a:prstGeom prst="roundRect">
                <a:avLst/>
              </a:prstGeom>
              <a:noFill/>
              <a:ln>
                <a:solidFill>
                  <a:schemeClr val="bg1">
                    <a:alpha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223" name="Прямоугольник: скругленные углы 222">
                <a:extLst>
                  <a:ext uri="{FF2B5EF4-FFF2-40B4-BE49-F238E27FC236}">
                    <a16:creationId xmlns:a16="http://schemas.microsoft.com/office/drawing/2014/main" id="{D56C5B8F-9BD9-B864-00EC-FD9CE265BEAB}"/>
                  </a:ext>
                </a:extLst>
              </p:cNvPr>
              <p:cNvSpPr/>
              <p:nvPr/>
            </p:nvSpPr>
            <p:spPr>
              <a:xfrm>
                <a:off x="10630616" y="2265744"/>
                <a:ext cx="214746" cy="84863"/>
              </a:xfrm>
              <a:prstGeom prst="roundRect">
                <a:avLst/>
              </a:prstGeom>
              <a:noFill/>
              <a:ln>
                <a:solidFill>
                  <a:schemeClr val="bg1">
                    <a:alpha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224" name="Прямоугольник: скругленные углы 223">
                <a:extLst>
                  <a:ext uri="{FF2B5EF4-FFF2-40B4-BE49-F238E27FC236}">
                    <a16:creationId xmlns:a16="http://schemas.microsoft.com/office/drawing/2014/main" id="{6A9DD2B0-6CA4-5DF6-E0A4-A6DCAE5BFD23}"/>
                  </a:ext>
                </a:extLst>
              </p:cNvPr>
              <p:cNvSpPr/>
              <p:nvPr/>
            </p:nvSpPr>
            <p:spPr>
              <a:xfrm>
                <a:off x="10630616" y="2354341"/>
                <a:ext cx="214746" cy="84863"/>
              </a:xfrm>
              <a:prstGeom prst="roundRect">
                <a:avLst/>
              </a:prstGeom>
              <a:noFill/>
              <a:ln>
                <a:solidFill>
                  <a:schemeClr val="bg1">
                    <a:alpha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225" name="Прямоугольник: скругленные углы 224">
                <a:extLst>
                  <a:ext uri="{FF2B5EF4-FFF2-40B4-BE49-F238E27FC236}">
                    <a16:creationId xmlns:a16="http://schemas.microsoft.com/office/drawing/2014/main" id="{EFB35757-4774-3453-7CBF-6D738420E422}"/>
                  </a:ext>
                </a:extLst>
              </p:cNvPr>
              <p:cNvSpPr/>
              <p:nvPr/>
            </p:nvSpPr>
            <p:spPr>
              <a:xfrm>
                <a:off x="10630616" y="2435350"/>
                <a:ext cx="214746" cy="84863"/>
              </a:xfrm>
              <a:prstGeom prst="roundRect">
                <a:avLst/>
              </a:prstGeom>
              <a:noFill/>
              <a:ln>
                <a:solidFill>
                  <a:schemeClr val="bg1">
                    <a:alpha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226" name="Прямоугольник: скругленные углы 225">
                <a:extLst>
                  <a:ext uri="{FF2B5EF4-FFF2-40B4-BE49-F238E27FC236}">
                    <a16:creationId xmlns:a16="http://schemas.microsoft.com/office/drawing/2014/main" id="{B1CC0857-F8ED-7355-C57D-513CF81E3FE0}"/>
                  </a:ext>
                </a:extLst>
              </p:cNvPr>
              <p:cNvSpPr/>
              <p:nvPr/>
            </p:nvSpPr>
            <p:spPr>
              <a:xfrm>
                <a:off x="10630616" y="2517929"/>
                <a:ext cx="214746" cy="84863"/>
              </a:xfrm>
              <a:prstGeom prst="roundRect">
                <a:avLst/>
              </a:prstGeom>
              <a:noFill/>
              <a:ln>
                <a:solidFill>
                  <a:schemeClr val="bg1">
                    <a:alpha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227" name="Прямоугольник: скругленные углы 226">
                <a:extLst>
                  <a:ext uri="{FF2B5EF4-FFF2-40B4-BE49-F238E27FC236}">
                    <a16:creationId xmlns:a16="http://schemas.microsoft.com/office/drawing/2014/main" id="{A16C7B27-035A-80AE-89D4-27286D448498}"/>
                  </a:ext>
                </a:extLst>
              </p:cNvPr>
              <p:cNvSpPr/>
              <p:nvPr/>
            </p:nvSpPr>
            <p:spPr>
              <a:xfrm>
                <a:off x="10630616" y="2012695"/>
                <a:ext cx="214746" cy="84863"/>
              </a:xfrm>
              <a:prstGeom prst="roundRect">
                <a:avLst/>
              </a:prstGeom>
              <a:noFill/>
              <a:ln>
                <a:solidFill>
                  <a:schemeClr val="bg1">
                    <a:alpha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228" name="Прямоугольник: скругленные углы 227">
                <a:extLst>
                  <a:ext uri="{FF2B5EF4-FFF2-40B4-BE49-F238E27FC236}">
                    <a16:creationId xmlns:a16="http://schemas.microsoft.com/office/drawing/2014/main" id="{5C564701-FA58-2B85-09D1-6B16748AF561}"/>
                  </a:ext>
                </a:extLst>
              </p:cNvPr>
              <p:cNvSpPr/>
              <p:nvPr/>
            </p:nvSpPr>
            <p:spPr>
              <a:xfrm>
                <a:off x="10630616" y="1925135"/>
                <a:ext cx="214746" cy="84863"/>
              </a:xfrm>
              <a:prstGeom prst="roundRect">
                <a:avLst/>
              </a:prstGeom>
              <a:noFill/>
              <a:ln>
                <a:solidFill>
                  <a:schemeClr val="bg1">
                    <a:alpha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229" name="Прямоугольник: скругленные углы 228">
                <a:extLst>
                  <a:ext uri="{FF2B5EF4-FFF2-40B4-BE49-F238E27FC236}">
                    <a16:creationId xmlns:a16="http://schemas.microsoft.com/office/drawing/2014/main" id="{0835D749-1D25-CA4E-040F-3992C1877B25}"/>
                  </a:ext>
                </a:extLst>
              </p:cNvPr>
              <p:cNvSpPr/>
              <p:nvPr/>
            </p:nvSpPr>
            <p:spPr>
              <a:xfrm>
                <a:off x="10630616" y="2098165"/>
                <a:ext cx="214746" cy="84863"/>
              </a:xfrm>
              <a:prstGeom prst="roundRect">
                <a:avLst/>
              </a:prstGeom>
              <a:noFill/>
              <a:ln>
                <a:solidFill>
                  <a:schemeClr val="bg1">
                    <a:alpha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230" name="Прямоугольник: скругленные углы 229">
                <a:extLst>
                  <a:ext uri="{FF2B5EF4-FFF2-40B4-BE49-F238E27FC236}">
                    <a16:creationId xmlns:a16="http://schemas.microsoft.com/office/drawing/2014/main" id="{9B481F57-D842-F4AE-3273-8F9C3CDC8298}"/>
                  </a:ext>
                </a:extLst>
              </p:cNvPr>
              <p:cNvSpPr/>
              <p:nvPr/>
            </p:nvSpPr>
            <p:spPr>
              <a:xfrm>
                <a:off x="10630616" y="2184626"/>
                <a:ext cx="214746" cy="84863"/>
              </a:xfrm>
              <a:prstGeom prst="roundRect">
                <a:avLst/>
              </a:prstGeom>
              <a:noFill/>
              <a:ln>
                <a:solidFill>
                  <a:schemeClr val="bg1">
                    <a:alpha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231" name="Прямоугольник: скругленные углы 230">
                <a:extLst>
                  <a:ext uri="{FF2B5EF4-FFF2-40B4-BE49-F238E27FC236}">
                    <a16:creationId xmlns:a16="http://schemas.microsoft.com/office/drawing/2014/main" id="{B7E65536-8F9D-0877-8710-AF070EFBAEE2}"/>
                  </a:ext>
                </a:extLst>
              </p:cNvPr>
              <p:cNvSpPr/>
              <p:nvPr/>
            </p:nvSpPr>
            <p:spPr>
              <a:xfrm>
                <a:off x="10630616" y="2270547"/>
                <a:ext cx="214746" cy="84863"/>
              </a:xfrm>
              <a:prstGeom prst="roundRect">
                <a:avLst/>
              </a:prstGeom>
              <a:noFill/>
              <a:ln>
                <a:solidFill>
                  <a:schemeClr val="bg1">
                    <a:alpha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232" name="Прямоугольник: скругленные углы 231">
                <a:extLst>
                  <a:ext uri="{FF2B5EF4-FFF2-40B4-BE49-F238E27FC236}">
                    <a16:creationId xmlns:a16="http://schemas.microsoft.com/office/drawing/2014/main" id="{E963B848-6BB9-523E-0EEB-2CC726BF637F}"/>
                  </a:ext>
                </a:extLst>
              </p:cNvPr>
              <p:cNvSpPr/>
              <p:nvPr/>
            </p:nvSpPr>
            <p:spPr>
              <a:xfrm>
                <a:off x="10630616" y="2351556"/>
                <a:ext cx="214746" cy="84863"/>
              </a:xfrm>
              <a:prstGeom prst="roundRect">
                <a:avLst/>
              </a:prstGeom>
              <a:noFill/>
              <a:ln>
                <a:solidFill>
                  <a:schemeClr val="bg1">
                    <a:alpha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233" name="Прямоугольник: скругленные углы 232">
                <a:extLst>
                  <a:ext uri="{FF2B5EF4-FFF2-40B4-BE49-F238E27FC236}">
                    <a16:creationId xmlns:a16="http://schemas.microsoft.com/office/drawing/2014/main" id="{458FEC21-AF77-F08B-FA47-D0676A9C635E}"/>
                  </a:ext>
                </a:extLst>
              </p:cNvPr>
              <p:cNvSpPr/>
              <p:nvPr/>
            </p:nvSpPr>
            <p:spPr>
              <a:xfrm>
                <a:off x="10630616" y="2440153"/>
                <a:ext cx="214746" cy="84863"/>
              </a:xfrm>
              <a:prstGeom prst="roundRect">
                <a:avLst/>
              </a:prstGeom>
              <a:noFill/>
              <a:ln>
                <a:solidFill>
                  <a:schemeClr val="bg1">
                    <a:alpha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234" name="Прямоугольник: скругленные углы 233">
                <a:extLst>
                  <a:ext uri="{FF2B5EF4-FFF2-40B4-BE49-F238E27FC236}">
                    <a16:creationId xmlns:a16="http://schemas.microsoft.com/office/drawing/2014/main" id="{ECCD3896-7219-3E57-80C3-EC91C1761339}"/>
                  </a:ext>
                </a:extLst>
              </p:cNvPr>
              <p:cNvSpPr/>
              <p:nvPr/>
            </p:nvSpPr>
            <p:spPr>
              <a:xfrm>
                <a:off x="10630616" y="2521162"/>
                <a:ext cx="214746" cy="84863"/>
              </a:xfrm>
              <a:prstGeom prst="roundRect">
                <a:avLst/>
              </a:prstGeom>
              <a:noFill/>
              <a:ln>
                <a:solidFill>
                  <a:schemeClr val="bg1">
                    <a:alpha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235" name="Прямоугольник: скругленные углы 234">
                <a:extLst>
                  <a:ext uri="{FF2B5EF4-FFF2-40B4-BE49-F238E27FC236}">
                    <a16:creationId xmlns:a16="http://schemas.microsoft.com/office/drawing/2014/main" id="{A048C9FD-AA13-7875-E9B8-0AA1414D1359}"/>
                  </a:ext>
                </a:extLst>
              </p:cNvPr>
              <p:cNvSpPr/>
              <p:nvPr/>
            </p:nvSpPr>
            <p:spPr>
              <a:xfrm>
                <a:off x="10630616" y="2603741"/>
                <a:ext cx="214746" cy="84863"/>
              </a:xfrm>
              <a:prstGeom prst="roundRect">
                <a:avLst/>
              </a:prstGeom>
              <a:noFill/>
              <a:ln>
                <a:solidFill>
                  <a:schemeClr val="bg1">
                    <a:alpha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236" name="Прямоугольник: скругленные углы 235">
                <a:extLst>
                  <a:ext uri="{FF2B5EF4-FFF2-40B4-BE49-F238E27FC236}">
                    <a16:creationId xmlns:a16="http://schemas.microsoft.com/office/drawing/2014/main" id="{D553DFEC-B4C6-0989-E8B2-293A2EFAA03C}"/>
                  </a:ext>
                </a:extLst>
              </p:cNvPr>
              <p:cNvSpPr/>
              <p:nvPr/>
            </p:nvSpPr>
            <p:spPr>
              <a:xfrm>
                <a:off x="10630616" y="2691115"/>
                <a:ext cx="214746" cy="84863"/>
              </a:xfrm>
              <a:prstGeom prst="roundRect">
                <a:avLst/>
              </a:prstGeom>
              <a:noFill/>
              <a:ln>
                <a:solidFill>
                  <a:schemeClr val="bg1">
                    <a:alpha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237" name="Прямоугольник: скругленные углы 236">
                <a:extLst>
                  <a:ext uri="{FF2B5EF4-FFF2-40B4-BE49-F238E27FC236}">
                    <a16:creationId xmlns:a16="http://schemas.microsoft.com/office/drawing/2014/main" id="{B1075BCC-FC96-5E03-A21C-8AFE91AF3794}"/>
                  </a:ext>
                </a:extLst>
              </p:cNvPr>
              <p:cNvSpPr/>
              <p:nvPr/>
            </p:nvSpPr>
            <p:spPr>
              <a:xfrm>
                <a:off x="10630616" y="2772124"/>
                <a:ext cx="214746" cy="84863"/>
              </a:xfrm>
              <a:prstGeom prst="roundRect">
                <a:avLst/>
              </a:prstGeom>
              <a:noFill/>
              <a:ln>
                <a:solidFill>
                  <a:schemeClr val="bg1">
                    <a:alpha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238" name="Прямоугольник: скругленные углы 237">
                <a:extLst>
                  <a:ext uri="{FF2B5EF4-FFF2-40B4-BE49-F238E27FC236}">
                    <a16:creationId xmlns:a16="http://schemas.microsoft.com/office/drawing/2014/main" id="{7D9595CD-D909-9802-5E38-B7DABF7E4D9F}"/>
                  </a:ext>
                </a:extLst>
              </p:cNvPr>
              <p:cNvSpPr/>
              <p:nvPr/>
            </p:nvSpPr>
            <p:spPr>
              <a:xfrm>
                <a:off x="10630616" y="2854703"/>
                <a:ext cx="214746" cy="84863"/>
              </a:xfrm>
              <a:prstGeom prst="roundRect">
                <a:avLst/>
              </a:prstGeom>
              <a:noFill/>
              <a:ln>
                <a:solidFill>
                  <a:schemeClr val="bg1">
                    <a:alpha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239" name="Прямоугольник: скругленные углы 238">
                <a:extLst>
                  <a:ext uri="{FF2B5EF4-FFF2-40B4-BE49-F238E27FC236}">
                    <a16:creationId xmlns:a16="http://schemas.microsoft.com/office/drawing/2014/main" id="{12E69D18-AED7-FD42-BA29-C7E1B3F7AF77}"/>
                  </a:ext>
                </a:extLst>
              </p:cNvPr>
              <p:cNvSpPr/>
              <p:nvPr/>
            </p:nvSpPr>
            <p:spPr>
              <a:xfrm>
                <a:off x="10630616" y="2688330"/>
                <a:ext cx="214746" cy="84863"/>
              </a:xfrm>
              <a:prstGeom prst="roundRect">
                <a:avLst/>
              </a:prstGeom>
              <a:noFill/>
              <a:ln>
                <a:solidFill>
                  <a:schemeClr val="bg1">
                    <a:alpha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240" name="Прямоугольник: скругленные углы 239">
                <a:extLst>
                  <a:ext uri="{FF2B5EF4-FFF2-40B4-BE49-F238E27FC236}">
                    <a16:creationId xmlns:a16="http://schemas.microsoft.com/office/drawing/2014/main" id="{6625E5D0-20E7-231B-33C7-EE340E5EC66A}"/>
                  </a:ext>
                </a:extLst>
              </p:cNvPr>
              <p:cNvSpPr/>
              <p:nvPr/>
            </p:nvSpPr>
            <p:spPr>
              <a:xfrm>
                <a:off x="10630616" y="2776927"/>
                <a:ext cx="214746" cy="84863"/>
              </a:xfrm>
              <a:prstGeom prst="roundRect">
                <a:avLst/>
              </a:prstGeom>
              <a:noFill/>
              <a:ln>
                <a:solidFill>
                  <a:schemeClr val="bg1">
                    <a:alpha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241" name="Прямоугольник: скругленные углы 240">
                <a:extLst>
                  <a:ext uri="{FF2B5EF4-FFF2-40B4-BE49-F238E27FC236}">
                    <a16:creationId xmlns:a16="http://schemas.microsoft.com/office/drawing/2014/main" id="{268E9257-0CA1-8B40-DE81-F9BE43129BA2}"/>
                  </a:ext>
                </a:extLst>
              </p:cNvPr>
              <p:cNvSpPr/>
              <p:nvPr/>
            </p:nvSpPr>
            <p:spPr>
              <a:xfrm>
                <a:off x="10630616" y="2857936"/>
                <a:ext cx="214746" cy="84863"/>
              </a:xfrm>
              <a:prstGeom prst="roundRect">
                <a:avLst/>
              </a:prstGeom>
              <a:noFill/>
              <a:ln>
                <a:solidFill>
                  <a:schemeClr val="bg1">
                    <a:alpha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242" name="Прямоугольник: скругленные углы 241">
                <a:extLst>
                  <a:ext uri="{FF2B5EF4-FFF2-40B4-BE49-F238E27FC236}">
                    <a16:creationId xmlns:a16="http://schemas.microsoft.com/office/drawing/2014/main" id="{2648CB0C-C458-BD0B-0EA7-BB91E228C90F}"/>
                  </a:ext>
                </a:extLst>
              </p:cNvPr>
              <p:cNvSpPr/>
              <p:nvPr/>
            </p:nvSpPr>
            <p:spPr>
              <a:xfrm>
                <a:off x="10630616" y="2940515"/>
                <a:ext cx="214746" cy="84863"/>
              </a:xfrm>
              <a:prstGeom prst="roundRect">
                <a:avLst/>
              </a:prstGeom>
              <a:noFill/>
              <a:ln>
                <a:solidFill>
                  <a:schemeClr val="bg1">
                    <a:alpha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243" name="Прямоугольник: скругленные углы 242">
                <a:extLst>
                  <a:ext uri="{FF2B5EF4-FFF2-40B4-BE49-F238E27FC236}">
                    <a16:creationId xmlns:a16="http://schemas.microsoft.com/office/drawing/2014/main" id="{E7B194CC-3CB1-1381-C9D4-35F3F2A2B3FF}"/>
                  </a:ext>
                </a:extLst>
              </p:cNvPr>
              <p:cNvSpPr/>
              <p:nvPr/>
            </p:nvSpPr>
            <p:spPr>
              <a:xfrm>
                <a:off x="10630616" y="3025060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244" name="Прямоугольник: скругленные углы 243">
                <a:extLst>
                  <a:ext uri="{FF2B5EF4-FFF2-40B4-BE49-F238E27FC236}">
                    <a16:creationId xmlns:a16="http://schemas.microsoft.com/office/drawing/2014/main" id="{428AA69C-AC55-2735-EE7A-FECFB2B53C19}"/>
                  </a:ext>
                </a:extLst>
              </p:cNvPr>
              <p:cNvSpPr/>
              <p:nvPr/>
            </p:nvSpPr>
            <p:spPr>
              <a:xfrm>
                <a:off x="10630616" y="3115247"/>
                <a:ext cx="214746" cy="84863"/>
              </a:xfrm>
              <a:prstGeom prst="roundRect">
                <a:avLst/>
              </a:prstGeom>
              <a:noFill/>
              <a:ln>
                <a:solidFill>
                  <a:schemeClr val="bg1">
                    <a:alpha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245" name="Прямоугольник: скругленные углы 244">
                <a:extLst>
                  <a:ext uri="{FF2B5EF4-FFF2-40B4-BE49-F238E27FC236}">
                    <a16:creationId xmlns:a16="http://schemas.microsoft.com/office/drawing/2014/main" id="{3F17EBC5-8253-7CC2-1100-8BC03F33F671}"/>
                  </a:ext>
                </a:extLst>
              </p:cNvPr>
              <p:cNvSpPr/>
              <p:nvPr/>
            </p:nvSpPr>
            <p:spPr>
              <a:xfrm>
                <a:off x="10630616" y="3196256"/>
                <a:ext cx="214746" cy="84863"/>
              </a:xfrm>
              <a:prstGeom prst="roundRect">
                <a:avLst/>
              </a:prstGeom>
              <a:noFill/>
              <a:ln>
                <a:solidFill>
                  <a:schemeClr val="bg1">
                    <a:alpha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246" name="Прямоугольник: скругленные углы 245">
                <a:extLst>
                  <a:ext uri="{FF2B5EF4-FFF2-40B4-BE49-F238E27FC236}">
                    <a16:creationId xmlns:a16="http://schemas.microsoft.com/office/drawing/2014/main" id="{1045E024-5E4A-9B03-B4ED-22878B8C77F2}"/>
                  </a:ext>
                </a:extLst>
              </p:cNvPr>
              <p:cNvSpPr/>
              <p:nvPr/>
            </p:nvSpPr>
            <p:spPr>
              <a:xfrm>
                <a:off x="10630616" y="3278835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>
                    <a:alpha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247" name="Прямоугольник: скругленные углы 246">
                <a:extLst>
                  <a:ext uri="{FF2B5EF4-FFF2-40B4-BE49-F238E27FC236}">
                    <a16:creationId xmlns:a16="http://schemas.microsoft.com/office/drawing/2014/main" id="{0FB84E9B-2C93-F898-FBDB-5471EA6A83CD}"/>
                  </a:ext>
                </a:extLst>
              </p:cNvPr>
              <p:cNvSpPr/>
              <p:nvPr/>
            </p:nvSpPr>
            <p:spPr>
              <a:xfrm>
                <a:off x="10630616" y="3112462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248" name="Прямоугольник: скругленные углы 247">
                <a:extLst>
                  <a:ext uri="{FF2B5EF4-FFF2-40B4-BE49-F238E27FC236}">
                    <a16:creationId xmlns:a16="http://schemas.microsoft.com/office/drawing/2014/main" id="{7E6B69F5-6261-691E-A057-A3D82D4A77F9}"/>
                  </a:ext>
                </a:extLst>
              </p:cNvPr>
              <p:cNvSpPr/>
              <p:nvPr/>
            </p:nvSpPr>
            <p:spPr>
              <a:xfrm>
                <a:off x="10630616" y="3201059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249" name="Прямоугольник: скругленные углы 248">
                <a:extLst>
                  <a:ext uri="{FF2B5EF4-FFF2-40B4-BE49-F238E27FC236}">
                    <a16:creationId xmlns:a16="http://schemas.microsoft.com/office/drawing/2014/main" id="{EBC57F5E-E767-12D1-10A0-EAFB899402AD}"/>
                  </a:ext>
                </a:extLst>
              </p:cNvPr>
              <p:cNvSpPr/>
              <p:nvPr/>
            </p:nvSpPr>
            <p:spPr>
              <a:xfrm>
                <a:off x="10630616" y="3282068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250" name="Прямоугольник: скругленные углы 249">
                <a:extLst>
                  <a:ext uri="{FF2B5EF4-FFF2-40B4-BE49-F238E27FC236}">
                    <a16:creationId xmlns:a16="http://schemas.microsoft.com/office/drawing/2014/main" id="{628BBA42-47D2-CEC6-EE06-8A072718E4C0}"/>
                  </a:ext>
                </a:extLst>
              </p:cNvPr>
              <p:cNvSpPr/>
              <p:nvPr/>
            </p:nvSpPr>
            <p:spPr>
              <a:xfrm>
                <a:off x="10630616" y="3364647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163" name="Прямоугольник: скругленные углы 162">
                <a:extLst>
                  <a:ext uri="{FF2B5EF4-FFF2-40B4-BE49-F238E27FC236}">
                    <a16:creationId xmlns:a16="http://schemas.microsoft.com/office/drawing/2014/main" id="{3AC5DCAC-0F85-5153-7720-50007DBCCCE5}"/>
                  </a:ext>
                </a:extLst>
              </p:cNvPr>
              <p:cNvSpPr/>
              <p:nvPr/>
            </p:nvSpPr>
            <p:spPr>
              <a:xfrm>
                <a:off x="10630616" y="3536752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164" name="Прямоугольник: скругленные углы 163">
                <a:extLst>
                  <a:ext uri="{FF2B5EF4-FFF2-40B4-BE49-F238E27FC236}">
                    <a16:creationId xmlns:a16="http://schemas.microsoft.com/office/drawing/2014/main" id="{3A2EE6E3-A7E9-9341-E2EA-5737733E9149}"/>
                  </a:ext>
                </a:extLst>
              </p:cNvPr>
              <p:cNvSpPr/>
              <p:nvPr/>
            </p:nvSpPr>
            <p:spPr>
              <a:xfrm>
                <a:off x="10630616" y="3449192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165" name="Прямоугольник: скругленные углы 164">
                <a:extLst>
                  <a:ext uri="{FF2B5EF4-FFF2-40B4-BE49-F238E27FC236}">
                    <a16:creationId xmlns:a16="http://schemas.microsoft.com/office/drawing/2014/main" id="{2190C386-5239-3FEE-9D7E-FA6789710ABC}"/>
                  </a:ext>
                </a:extLst>
              </p:cNvPr>
              <p:cNvSpPr/>
              <p:nvPr/>
            </p:nvSpPr>
            <p:spPr>
              <a:xfrm>
                <a:off x="10630616" y="3622222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166" name="Прямоугольник: скругленные углы 165">
                <a:extLst>
                  <a:ext uri="{FF2B5EF4-FFF2-40B4-BE49-F238E27FC236}">
                    <a16:creationId xmlns:a16="http://schemas.microsoft.com/office/drawing/2014/main" id="{360C4965-D793-3710-8842-8AB9EACC2B48}"/>
                  </a:ext>
                </a:extLst>
              </p:cNvPr>
              <p:cNvSpPr/>
              <p:nvPr/>
            </p:nvSpPr>
            <p:spPr>
              <a:xfrm>
                <a:off x="10630616" y="3708683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167" name="Прямоугольник: скругленные углы 166">
                <a:extLst>
                  <a:ext uri="{FF2B5EF4-FFF2-40B4-BE49-F238E27FC236}">
                    <a16:creationId xmlns:a16="http://schemas.microsoft.com/office/drawing/2014/main" id="{D36E274C-417F-F6C7-6EF0-8860FE2AC650}"/>
                  </a:ext>
                </a:extLst>
              </p:cNvPr>
              <p:cNvSpPr/>
              <p:nvPr/>
            </p:nvSpPr>
            <p:spPr>
              <a:xfrm>
                <a:off x="10630616" y="3794604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168" name="Прямоугольник: скругленные углы 167">
                <a:extLst>
                  <a:ext uri="{FF2B5EF4-FFF2-40B4-BE49-F238E27FC236}">
                    <a16:creationId xmlns:a16="http://schemas.microsoft.com/office/drawing/2014/main" id="{5E3E54AE-76E0-7DE3-E57F-BD2E667F8C20}"/>
                  </a:ext>
                </a:extLst>
              </p:cNvPr>
              <p:cNvSpPr/>
              <p:nvPr/>
            </p:nvSpPr>
            <p:spPr>
              <a:xfrm>
                <a:off x="10630616" y="3875613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169" name="Прямоугольник: скругленные углы 168">
                <a:extLst>
                  <a:ext uri="{FF2B5EF4-FFF2-40B4-BE49-F238E27FC236}">
                    <a16:creationId xmlns:a16="http://schemas.microsoft.com/office/drawing/2014/main" id="{CF6DDA65-182E-FE14-5EE2-EF8F021763E8}"/>
                  </a:ext>
                </a:extLst>
              </p:cNvPr>
              <p:cNvSpPr/>
              <p:nvPr/>
            </p:nvSpPr>
            <p:spPr>
              <a:xfrm>
                <a:off x="10630616" y="3964210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170" name="Прямоугольник: скругленные углы 169">
                <a:extLst>
                  <a:ext uri="{FF2B5EF4-FFF2-40B4-BE49-F238E27FC236}">
                    <a16:creationId xmlns:a16="http://schemas.microsoft.com/office/drawing/2014/main" id="{3ED8881D-66DF-500A-9584-E1F9E7223A5F}"/>
                  </a:ext>
                </a:extLst>
              </p:cNvPr>
              <p:cNvSpPr/>
              <p:nvPr/>
            </p:nvSpPr>
            <p:spPr>
              <a:xfrm>
                <a:off x="10630616" y="4045219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171" name="Прямоугольник: скругленные углы 170">
                <a:extLst>
                  <a:ext uri="{FF2B5EF4-FFF2-40B4-BE49-F238E27FC236}">
                    <a16:creationId xmlns:a16="http://schemas.microsoft.com/office/drawing/2014/main" id="{24BEBA0C-704E-AED3-1BBE-2AC38F0E0AF3}"/>
                  </a:ext>
                </a:extLst>
              </p:cNvPr>
              <p:cNvSpPr/>
              <p:nvPr/>
            </p:nvSpPr>
            <p:spPr>
              <a:xfrm>
                <a:off x="10630616" y="4127798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172" name="Прямоугольник: скругленные углы 171">
                <a:extLst>
                  <a:ext uri="{FF2B5EF4-FFF2-40B4-BE49-F238E27FC236}">
                    <a16:creationId xmlns:a16="http://schemas.microsoft.com/office/drawing/2014/main" id="{1D985109-8A36-413B-7E9E-56B965E22DDC}"/>
                  </a:ext>
                </a:extLst>
              </p:cNvPr>
              <p:cNvSpPr/>
              <p:nvPr/>
            </p:nvSpPr>
            <p:spPr>
              <a:xfrm>
                <a:off x="10630616" y="3622564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173" name="Прямоугольник: скругленные углы 172">
                <a:extLst>
                  <a:ext uri="{FF2B5EF4-FFF2-40B4-BE49-F238E27FC236}">
                    <a16:creationId xmlns:a16="http://schemas.microsoft.com/office/drawing/2014/main" id="{2CFA27E7-D4F3-2B47-8C82-80783CA664E0}"/>
                  </a:ext>
                </a:extLst>
              </p:cNvPr>
              <p:cNvSpPr/>
              <p:nvPr/>
            </p:nvSpPr>
            <p:spPr>
              <a:xfrm>
                <a:off x="10630616" y="3535004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174" name="Прямоугольник: скругленные углы 173">
                <a:extLst>
                  <a:ext uri="{FF2B5EF4-FFF2-40B4-BE49-F238E27FC236}">
                    <a16:creationId xmlns:a16="http://schemas.microsoft.com/office/drawing/2014/main" id="{EBABCF4A-1254-8042-3DB1-AC4DAEAA3AF1}"/>
                  </a:ext>
                </a:extLst>
              </p:cNvPr>
              <p:cNvSpPr/>
              <p:nvPr/>
            </p:nvSpPr>
            <p:spPr>
              <a:xfrm>
                <a:off x="10630616" y="3708034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175" name="Прямоугольник: скругленные углы 174">
                <a:extLst>
                  <a:ext uri="{FF2B5EF4-FFF2-40B4-BE49-F238E27FC236}">
                    <a16:creationId xmlns:a16="http://schemas.microsoft.com/office/drawing/2014/main" id="{1E22D148-7C67-3317-FF31-CA6EFDB0F318}"/>
                  </a:ext>
                </a:extLst>
              </p:cNvPr>
              <p:cNvSpPr/>
              <p:nvPr/>
            </p:nvSpPr>
            <p:spPr>
              <a:xfrm>
                <a:off x="10630616" y="3794495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176" name="Прямоугольник: скругленные углы 175">
                <a:extLst>
                  <a:ext uri="{FF2B5EF4-FFF2-40B4-BE49-F238E27FC236}">
                    <a16:creationId xmlns:a16="http://schemas.microsoft.com/office/drawing/2014/main" id="{E1710D01-7D24-EDF5-95A5-319C57A1D50E}"/>
                  </a:ext>
                </a:extLst>
              </p:cNvPr>
              <p:cNvSpPr/>
              <p:nvPr/>
            </p:nvSpPr>
            <p:spPr>
              <a:xfrm>
                <a:off x="10630616" y="3880416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177" name="Прямоугольник: скругленные углы 176">
                <a:extLst>
                  <a:ext uri="{FF2B5EF4-FFF2-40B4-BE49-F238E27FC236}">
                    <a16:creationId xmlns:a16="http://schemas.microsoft.com/office/drawing/2014/main" id="{4093D2E4-4FC5-CB9B-72F4-B658944DA639}"/>
                  </a:ext>
                </a:extLst>
              </p:cNvPr>
              <p:cNvSpPr/>
              <p:nvPr/>
            </p:nvSpPr>
            <p:spPr>
              <a:xfrm>
                <a:off x="10630616" y="3961425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178" name="Прямоугольник: скругленные углы 177">
                <a:extLst>
                  <a:ext uri="{FF2B5EF4-FFF2-40B4-BE49-F238E27FC236}">
                    <a16:creationId xmlns:a16="http://schemas.microsoft.com/office/drawing/2014/main" id="{0FD3E4E7-8878-6053-D48B-DA4327CAD002}"/>
                  </a:ext>
                </a:extLst>
              </p:cNvPr>
              <p:cNvSpPr/>
              <p:nvPr/>
            </p:nvSpPr>
            <p:spPr>
              <a:xfrm>
                <a:off x="10630616" y="4050022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179" name="Прямоугольник: скругленные углы 178">
                <a:extLst>
                  <a:ext uri="{FF2B5EF4-FFF2-40B4-BE49-F238E27FC236}">
                    <a16:creationId xmlns:a16="http://schemas.microsoft.com/office/drawing/2014/main" id="{C251CE5E-0C05-54C6-0DC7-30A0820B172B}"/>
                  </a:ext>
                </a:extLst>
              </p:cNvPr>
              <p:cNvSpPr/>
              <p:nvPr/>
            </p:nvSpPr>
            <p:spPr>
              <a:xfrm>
                <a:off x="10630616" y="4131031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180" name="Прямоугольник: скругленные углы 179">
                <a:extLst>
                  <a:ext uri="{FF2B5EF4-FFF2-40B4-BE49-F238E27FC236}">
                    <a16:creationId xmlns:a16="http://schemas.microsoft.com/office/drawing/2014/main" id="{32137227-2786-3BC6-FB79-4479ECB64475}"/>
                  </a:ext>
                </a:extLst>
              </p:cNvPr>
              <p:cNvSpPr/>
              <p:nvPr/>
            </p:nvSpPr>
            <p:spPr>
              <a:xfrm>
                <a:off x="10630616" y="4213610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181" name="Прямоугольник: скругленные углы 180">
                <a:extLst>
                  <a:ext uri="{FF2B5EF4-FFF2-40B4-BE49-F238E27FC236}">
                    <a16:creationId xmlns:a16="http://schemas.microsoft.com/office/drawing/2014/main" id="{48A02930-5155-7439-2114-F66066B2391D}"/>
                  </a:ext>
                </a:extLst>
              </p:cNvPr>
              <p:cNvSpPr/>
              <p:nvPr/>
            </p:nvSpPr>
            <p:spPr>
              <a:xfrm>
                <a:off x="10630616" y="4300984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182" name="Прямоугольник: скругленные углы 181">
                <a:extLst>
                  <a:ext uri="{FF2B5EF4-FFF2-40B4-BE49-F238E27FC236}">
                    <a16:creationId xmlns:a16="http://schemas.microsoft.com/office/drawing/2014/main" id="{34336341-82EF-86C5-6DE8-EF3BBE0D46AC}"/>
                  </a:ext>
                </a:extLst>
              </p:cNvPr>
              <p:cNvSpPr/>
              <p:nvPr/>
            </p:nvSpPr>
            <p:spPr>
              <a:xfrm>
                <a:off x="10630616" y="4381993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183" name="Прямоугольник: скругленные углы 182">
                <a:extLst>
                  <a:ext uri="{FF2B5EF4-FFF2-40B4-BE49-F238E27FC236}">
                    <a16:creationId xmlns:a16="http://schemas.microsoft.com/office/drawing/2014/main" id="{5651B27A-55EF-8B2E-4F54-1E0985ABB9BD}"/>
                  </a:ext>
                </a:extLst>
              </p:cNvPr>
              <p:cNvSpPr/>
              <p:nvPr/>
            </p:nvSpPr>
            <p:spPr>
              <a:xfrm>
                <a:off x="10630616" y="4464572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184" name="Прямоугольник: скругленные углы 183">
                <a:extLst>
                  <a:ext uri="{FF2B5EF4-FFF2-40B4-BE49-F238E27FC236}">
                    <a16:creationId xmlns:a16="http://schemas.microsoft.com/office/drawing/2014/main" id="{FC514743-BD08-2466-220B-0D2356E83872}"/>
                  </a:ext>
                </a:extLst>
              </p:cNvPr>
              <p:cNvSpPr/>
              <p:nvPr/>
            </p:nvSpPr>
            <p:spPr>
              <a:xfrm>
                <a:off x="10630616" y="4298199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185" name="Прямоугольник: скругленные углы 184">
                <a:extLst>
                  <a:ext uri="{FF2B5EF4-FFF2-40B4-BE49-F238E27FC236}">
                    <a16:creationId xmlns:a16="http://schemas.microsoft.com/office/drawing/2014/main" id="{BB940835-E731-0283-95A2-10571C0A205C}"/>
                  </a:ext>
                </a:extLst>
              </p:cNvPr>
              <p:cNvSpPr/>
              <p:nvPr/>
            </p:nvSpPr>
            <p:spPr>
              <a:xfrm>
                <a:off x="10630616" y="4386796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256" name="Прямоугольник: скругленные углы 255">
                <a:extLst>
                  <a:ext uri="{FF2B5EF4-FFF2-40B4-BE49-F238E27FC236}">
                    <a16:creationId xmlns:a16="http://schemas.microsoft.com/office/drawing/2014/main" id="{DCBBCABF-6F1A-A8B7-E3CF-FA441DC4D3D8}"/>
                  </a:ext>
                </a:extLst>
              </p:cNvPr>
              <p:cNvSpPr/>
              <p:nvPr/>
            </p:nvSpPr>
            <p:spPr>
              <a:xfrm>
                <a:off x="10630616" y="4467805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257" name="Прямоугольник: скругленные углы 256">
                <a:extLst>
                  <a:ext uri="{FF2B5EF4-FFF2-40B4-BE49-F238E27FC236}">
                    <a16:creationId xmlns:a16="http://schemas.microsoft.com/office/drawing/2014/main" id="{C8BB73A7-D9E2-3353-0A1D-0FCBA0D157E2}"/>
                  </a:ext>
                </a:extLst>
              </p:cNvPr>
              <p:cNvSpPr/>
              <p:nvPr/>
            </p:nvSpPr>
            <p:spPr>
              <a:xfrm>
                <a:off x="10630616" y="4550384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258" name="Прямоугольник: скругленные углы 257">
                <a:extLst>
                  <a:ext uri="{FF2B5EF4-FFF2-40B4-BE49-F238E27FC236}">
                    <a16:creationId xmlns:a16="http://schemas.microsoft.com/office/drawing/2014/main" id="{ADB8D33D-7682-88DB-E8B1-A9FC590F13E8}"/>
                  </a:ext>
                </a:extLst>
              </p:cNvPr>
              <p:cNvSpPr/>
              <p:nvPr/>
            </p:nvSpPr>
            <p:spPr>
              <a:xfrm>
                <a:off x="10630616" y="4634929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259" name="Прямоугольник: скругленные углы 258">
                <a:extLst>
                  <a:ext uri="{FF2B5EF4-FFF2-40B4-BE49-F238E27FC236}">
                    <a16:creationId xmlns:a16="http://schemas.microsoft.com/office/drawing/2014/main" id="{5B38A10D-EE49-2F61-A335-4241B2133AFA}"/>
                  </a:ext>
                </a:extLst>
              </p:cNvPr>
              <p:cNvSpPr/>
              <p:nvPr/>
            </p:nvSpPr>
            <p:spPr>
              <a:xfrm>
                <a:off x="10630616" y="4725116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260" name="Прямоугольник: скругленные углы 259">
                <a:extLst>
                  <a:ext uri="{FF2B5EF4-FFF2-40B4-BE49-F238E27FC236}">
                    <a16:creationId xmlns:a16="http://schemas.microsoft.com/office/drawing/2014/main" id="{FE709D1F-9F6D-6A54-0E59-D9C6CD5D9450}"/>
                  </a:ext>
                </a:extLst>
              </p:cNvPr>
              <p:cNvSpPr/>
              <p:nvPr/>
            </p:nvSpPr>
            <p:spPr>
              <a:xfrm>
                <a:off x="10630616" y="4806125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261" name="Прямоугольник: скругленные углы 260">
                <a:extLst>
                  <a:ext uri="{FF2B5EF4-FFF2-40B4-BE49-F238E27FC236}">
                    <a16:creationId xmlns:a16="http://schemas.microsoft.com/office/drawing/2014/main" id="{3DB05F99-7E59-4FBD-A844-BB5B1FC69D0C}"/>
                  </a:ext>
                </a:extLst>
              </p:cNvPr>
              <p:cNvSpPr/>
              <p:nvPr/>
            </p:nvSpPr>
            <p:spPr>
              <a:xfrm>
                <a:off x="10630616" y="4888704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262" name="Прямоугольник: скругленные углы 261">
                <a:extLst>
                  <a:ext uri="{FF2B5EF4-FFF2-40B4-BE49-F238E27FC236}">
                    <a16:creationId xmlns:a16="http://schemas.microsoft.com/office/drawing/2014/main" id="{AE4BF346-AFED-9F62-9313-50BACEAF6276}"/>
                  </a:ext>
                </a:extLst>
              </p:cNvPr>
              <p:cNvSpPr/>
              <p:nvPr/>
            </p:nvSpPr>
            <p:spPr>
              <a:xfrm>
                <a:off x="10630616" y="4722331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263" name="Прямоугольник: скругленные углы 262">
                <a:extLst>
                  <a:ext uri="{FF2B5EF4-FFF2-40B4-BE49-F238E27FC236}">
                    <a16:creationId xmlns:a16="http://schemas.microsoft.com/office/drawing/2014/main" id="{DD7C7469-ABFE-4109-8FB4-0FF181ECF95D}"/>
                  </a:ext>
                </a:extLst>
              </p:cNvPr>
              <p:cNvSpPr/>
              <p:nvPr/>
            </p:nvSpPr>
            <p:spPr>
              <a:xfrm>
                <a:off x="10630616" y="4810928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264" name="Прямоугольник: скругленные углы 263">
                <a:extLst>
                  <a:ext uri="{FF2B5EF4-FFF2-40B4-BE49-F238E27FC236}">
                    <a16:creationId xmlns:a16="http://schemas.microsoft.com/office/drawing/2014/main" id="{AB0F0D47-DD83-1378-C73E-BAEF471692EC}"/>
                  </a:ext>
                </a:extLst>
              </p:cNvPr>
              <p:cNvSpPr/>
              <p:nvPr/>
            </p:nvSpPr>
            <p:spPr>
              <a:xfrm>
                <a:off x="10630616" y="4891937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265" name="Прямоугольник: скругленные углы 264">
                <a:extLst>
                  <a:ext uri="{FF2B5EF4-FFF2-40B4-BE49-F238E27FC236}">
                    <a16:creationId xmlns:a16="http://schemas.microsoft.com/office/drawing/2014/main" id="{216272EA-1CD3-33E8-2AEE-6BBBD4A7F066}"/>
                  </a:ext>
                </a:extLst>
              </p:cNvPr>
              <p:cNvSpPr/>
              <p:nvPr/>
            </p:nvSpPr>
            <p:spPr>
              <a:xfrm>
                <a:off x="10630616" y="4974516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266" name="Прямоугольник: скругленные углы 265">
                <a:extLst>
                  <a:ext uri="{FF2B5EF4-FFF2-40B4-BE49-F238E27FC236}">
                    <a16:creationId xmlns:a16="http://schemas.microsoft.com/office/drawing/2014/main" id="{DA0F70BB-E45C-7A18-A9EB-1CCB32E48D0C}"/>
                  </a:ext>
                </a:extLst>
              </p:cNvPr>
              <p:cNvSpPr/>
              <p:nvPr/>
            </p:nvSpPr>
            <p:spPr>
              <a:xfrm>
                <a:off x="10630616" y="5059061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</p:grpSp>
        <p:sp>
          <p:nvSpPr>
            <p:cNvPr id="316" name="Объект 2">
              <a:extLst>
                <a:ext uri="{FF2B5EF4-FFF2-40B4-BE49-F238E27FC236}">
                  <a16:creationId xmlns:a16="http://schemas.microsoft.com/office/drawing/2014/main" id="{F5D27C25-3936-3472-5893-BF1D95A0FF1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239206" y="1258074"/>
              <a:ext cx="1039249" cy="290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ru-RU" sz="1800" b="1" dirty="0">
                  <a:solidFill>
                    <a:schemeClr val="bg1"/>
                  </a:solidFill>
                </a:rPr>
                <a:t>100 000</a:t>
              </a:r>
            </a:p>
          </p:txBody>
        </p:sp>
      </p:grpSp>
      <p:grpSp>
        <p:nvGrpSpPr>
          <p:cNvPr id="321" name="Группа 320">
            <a:extLst>
              <a:ext uri="{FF2B5EF4-FFF2-40B4-BE49-F238E27FC236}">
                <a16:creationId xmlns:a16="http://schemas.microsoft.com/office/drawing/2014/main" id="{CDD9646C-E362-3DB9-E30B-C1A0B9DEE60E}"/>
              </a:ext>
            </a:extLst>
          </p:cNvPr>
          <p:cNvGrpSpPr/>
          <p:nvPr/>
        </p:nvGrpSpPr>
        <p:grpSpPr>
          <a:xfrm>
            <a:off x="8345467" y="3797629"/>
            <a:ext cx="809766" cy="2289750"/>
            <a:chOff x="8345467" y="3282374"/>
            <a:chExt cx="809766" cy="2289750"/>
          </a:xfrm>
        </p:grpSpPr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8CB0C8A8-619A-E22D-7F0A-127C546DFD8A}"/>
                </a:ext>
              </a:extLst>
            </p:cNvPr>
            <p:cNvGrpSpPr/>
            <p:nvPr/>
          </p:nvGrpSpPr>
          <p:grpSpPr>
            <a:xfrm>
              <a:off x="8439633" y="3648629"/>
              <a:ext cx="631243" cy="1923495"/>
              <a:chOff x="9501637" y="3648629"/>
              <a:chExt cx="631243" cy="1923495"/>
            </a:xfrm>
          </p:grpSpPr>
          <p:sp>
            <p:nvSpPr>
              <p:cNvPr id="13" name="Объект 2">
                <a:extLst>
                  <a:ext uri="{FF2B5EF4-FFF2-40B4-BE49-F238E27FC236}">
                    <a16:creationId xmlns:a16="http://schemas.microsoft.com/office/drawing/2014/main" id="{290F60F7-B4E1-2F6A-CB1A-13E9ECCAC3C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9501637" y="5281996"/>
                <a:ext cx="631243" cy="290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Bahnschrift Light SemiCondensed" panose="020B0502040204020203" pitchFamily="34" charset="0"/>
                    <a:ea typeface="+mn-ea"/>
                    <a:cs typeface="Segoe UI Light" panose="020B0502040204020203" pitchFamily="34" charset="0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Bahnschrift Light SemiCondensed" panose="020B0502040204020203" pitchFamily="34" charset="0"/>
                    <a:ea typeface="+mn-ea"/>
                    <a:cs typeface="Segoe UI Light" panose="020B0502040204020203" pitchFamily="34" charset="0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Bahnschrift Light SemiCondensed" panose="020B0502040204020203" pitchFamily="34" charset="0"/>
                    <a:ea typeface="+mn-ea"/>
                    <a:cs typeface="Segoe UI Light" panose="020B0502040204020203" pitchFamily="34" charset="0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Bahnschrift Light SemiCondensed" panose="020B0502040204020203" pitchFamily="34" charset="0"/>
                    <a:ea typeface="+mn-ea"/>
                    <a:cs typeface="Segoe UI Light" panose="020B0502040204020203" pitchFamily="34" charset="0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Bahnschrift Light SemiCondensed" panose="020B0502040204020203" pitchFamily="34" charset="0"/>
                    <a:ea typeface="+mn-ea"/>
                    <a:cs typeface="Segoe UI Light" panose="020B0502040204020203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ru-RU" sz="1800" dirty="0">
                    <a:solidFill>
                      <a:schemeClr val="bg1"/>
                    </a:solidFill>
                  </a:rPr>
                  <a:t>2023</a:t>
                </a:r>
              </a:p>
            </p:txBody>
          </p:sp>
          <p:sp>
            <p:nvSpPr>
              <p:cNvPr id="186" name="Прямоугольник: скругленные углы 185">
                <a:extLst>
                  <a:ext uri="{FF2B5EF4-FFF2-40B4-BE49-F238E27FC236}">
                    <a16:creationId xmlns:a16="http://schemas.microsoft.com/office/drawing/2014/main" id="{F040A8A6-21C3-A279-8D7A-E1B21740F51B}"/>
                  </a:ext>
                </a:extLst>
              </p:cNvPr>
              <p:cNvSpPr/>
              <p:nvPr/>
            </p:nvSpPr>
            <p:spPr>
              <a:xfrm>
                <a:off x="9713781" y="3959230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rgbClr val="8A3CC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187" name="Прямоугольник: скругленные углы 186">
                <a:extLst>
                  <a:ext uri="{FF2B5EF4-FFF2-40B4-BE49-F238E27FC236}">
                    <a16:creationId xmlns:a16="http://schemas.microsoft.com/office/drawing/2014/main" id="{D3B9E350-B0C3-D75D-7961-9A71CCD19358}"/>
                  </a:ext>
                </a:extLst>
              </p:cNvPr>
              <p:cNvSpPr/>
              <p:nvPr/>
            </p:nvSpPr>
            <p:spPr>
              <a:xfrm>
                <a:off x="9713781" y="3871670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grpSp>
            <p:nvGrpSpPr>
              <p:cNvPr id="188" name="Группа 187">
                <a:extLst>
                  <a:ext uri="{FF2B5EF4-FFF2-40B4-BE49-F238E27FC236}">
                    <a16:creationId xmlns:a16="http://schemas.microsoft.com/office/drawing/2014/main" id="{2B353203-3411-1C9F-D5A7-E31BCF577CF8}"/>
                  </a:ext>
                </a:extLst>
              </p:cNvPr>
              <p:cNvGrpSpPr/>
              <p:nvPr/>
            </p:nvGrpSpPr>
            <p:grpSpPr>
              <a:xfrm rot="18900000">
                <a:off x="9712330" y="3648629"/>
                <a:ext cx="214746" cy="214746"/>
                <a:chOff x="635858" y="4750349"/>
                <a:chExt cx="214746" cy="214746"/>
              </a:xfrm>
              <a:solidFill>
                <a:schemeClr val="bg1">
                  <a:alpha val="30000"/>
                </a:schemeClr>
              </a:solidFill>
            </p:grpSpPr>
            <p:sp>
              <p:nvSpPr>
                <p:cNvPr id="189" name="Овал 188">
                  <a:extLst>
                    <a:ext uri="{FF2B5EF4-FFF2-40B4-BE49-F238E27FC236}">
                      <a16:creationId xmlns:a16="http://schemas.microsoft.com/office/drawing/2014/main" id="{53CD5885-625C-7300-F943-A63FABF1F286}"/>
                    </a:ext>
                  </a:extLst>
                </p:cNvPr>
                <p:cNvSpPr/>
                <p:nvPr/>
              </p:nvSpPr>
              <p:spPr>
                <a:xfrm>
                  <a:off x="635858" y="4750349"/>
                  <a:ext cx="214746" cy="214746"/>
                </a:xfrm>
                <a:prstGeom prst="ellips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u="sng"/>
                </a:p>
              </p:txBody>
            </p:sp>
            <p:cxnSp>
              <p:nvCxnSpPr>
                <p:cNvPr id="190" name="Прямая соединительная линия 189">
                  <a:extLst>
                    <a:ext uri="{FF2B5EF4-FFF2-40B4-BE49-F238E27FC236}">
                      <a16:creationId xmlns:a16="http://schemas.microsoft.com/office/drawing/2014/main" id="{DA563787-37FF-B025-69D7-3EA99CB3E38A}"/>
                    </a:ext>
                  </a:extLst>
                </p:cNvPr>
                <p:cNvCxnSpPr>
                  <a:cxnSpLocks/>
                  <a:stCxn id="189" idx="0"/>
                </p:cNvCxnSpPr>
                <p:nvPr/>
              </p:nvCxnSpPr>
              <p:spPr>
                <a:xfrm>
                  <a:off x="743231" y="4750349"/>
                  <a:ext cx="1451" cy="180000"/>
                </a:xfrm>
                <a:prstGeom prst="line">
                  <a:avLst/>
                </a:prstGeom>
                <a:grpFill/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1" name="Прямоугольник: скругленные углы 190">
                <a:extLst>
                  <a:ext uri="{FF2B5EF4-FFF2-40B4-BE49-F238E27FC236}">
                    <a16:creationId xmlns:a16="http://schemas.microsoft.com/office/drawing/2014/main" id="{CAA6F335-0E6C-9D39-DE1F-6731D0050D53}"/>
                  </a:ext>
                </a:extLst>
              </p:cNvPr>
              <p:cNvSpPr/>
              <p:nvPr/>
            </p:nvSpPr>
            <p:spPr>
              <a:xfrm>
                <a:off x="9713781" y="4044700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rgbClr val="8A3CC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192" name="Прямоугольник: скругленные углы 191">
                <a:extLst>
                  <a:ext uri="{FF2B5EF4-FFF2-40B4-BE49-F238E27FC236}">
                    <a16:creationId xmlns:a16="http://schemas.microsoft.com/office/drawing/2014/main" id="{CD46DA42-EF20-185D-FB49-048772C92F06}"/>
                  </a:ext>
                </a:extLst>
              </p:cNvPr>
              <p:cNvSpPr/>
              <p:nvPr/>
            </p:nvSpPr>
            <p:spPr>
              <a:xfrm>
                <a:off x="9713781" y="4131161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rgbClr val="8A3CC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193" name="Прямоугольник: скругленные углы 192">
                <a:extLst>
                  <a:ext uri="{FF2B5EF4-FFF2-40B4-BE49-F238E27FC236}">
                    <a16:creationId xmlns:a16="http://schemas.microsoft.com/office/drawing/2014/main" id="{DDC34A43-D4BE-9B2E-C246-08D8A3327EE5}"/>
                  </a:ext>
                </a:extLst>
              </p:cNvPr>
              <p:cNvSpPr/>
              <p:nvPr/>
            </p:nvSpPr>
            <p:spPr>
              <a:xfrm>
                <a:off x="9713781" y="4217082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rgbClr val="8A3CC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194" name="Прямоугольник: скругленные углы 193">
                <a:extLst>
                  <a:ext uri="{FF2B5EF4-FFF2-40B4-BE49-F238E27FC236}">
                    <a16:creationId xmlns:a16="http://schemas.microsoft.com/office/drawing/2014/main" id="{529DBC09-8AF2-D120-73B4-7A72EEE8BD5A}"/>
                  </a:ext>
                </a:extLst>
              </p:cNvPr>
              <p:cNvSpPr/>
              <p:nvPr/>
            </p:nvSpPr>
            <p:spPr>
              <a:xfrm>
                <a:off x="9713781" y="4298091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rgbClr val="8A3CC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195" name="Прямоугольник: скругленные углы 194">
                <a:extLst>
                  <a:ext uri="{FF2B5EF4-FFF2-40B4-BE49-F238E27FC236}">
                    <a16:creationId xmlns:a16="http://schemas.microsoft.com/office/drawing/2014/main" id="{79B9813F-65F1-B81A-A6F2-EB6F28ABFF13}"/>
                  </a:ext>
                </a:extLst>
              </p:cNvPr>
              <p:cNvSpPr/>
              <p:nvPr/>
            </p:nvSpPr>
            <p:spPr>
              <a:xfrm>
                <a:off x="9713781" y="4386688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rgbClr val="8A3CC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196" name="Прямоугольник: скругленные углы 195">
                <a:extLst>
                  <a:ext uri="{FF2B5EF4-FFF2-40B4-BE49-F238E27FC236}">
                    <a16:creationId xmlns:a16="http://schemas.microsoft.com/office/drawing/2014/main" id="{30618E77-22A7-7648-4C2B-171BA38209D3}"/>
                  </a:ext>
                </a:extLst>
              </p:cNvPr>
              <p:cNvSpPr/>
              <p:nvPr/>
            </p:nvSpPr>
            <p:spPr>
              <a:xfrm>
                <a:off x="9713781" y="4467697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197" name="Прямоугольник: скругленные углы 196">
                <a:extLst>
                  <a:ext uri="{FF2B5EF4-FFF2-40B4-BE49-F238E27FC236}">
                    <a16:creationId xmlns:a16="http://schemas.microsoft.com/office/drawing/2014/main" id="{523E18A3-DE13-79C9-D305-123E8CCD3AE8}"/>
                  </a:ext>
                </a:extLst>
              </p:cNvPr>
              <p:cNvSpPr/>
              <p:nvPr/>
            </p:nvSpPr>
            <p:spPr>
              <a:xfrm>
                <a:off x="9713781" y="4550276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198" name="Прямоугольник: скругленные углы 197">
                <a:extLst>
                  <a:ext uri="{FF2B5EF4-FFF2-40B4-BE49-F238E27FC236}">
                    <a16:creationId xmlns:a16="http://schemas.microsoft.com/office/drawing/2014/main" id="{AFB2FA5C-2646-9714-6A89-BCE7408B8BD5}"/>
                  </a:ext>
                </a:extLst>
              </p:cNvPr>
              <p:cNvSpPr/>
              <p:nvPr/>
            </p:nvSpPr>
            <p:spPr>
              <a:xfrm>
                <a:off x="9713781" y="4045042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199" name="Прямоугольник: скругленные углы 198">
                <a:extLst>
                  <a:ext uri="{FF2B5EF4-FFF2-40B4-BE49-F238E27FC236}">
                    <a16:creationId xmlns:a16="http://schemas.microsoft.com/office/drawing/2014/main" id="{C7B8ABD4-53D6-480A-828C-6B54E4EB6030}"/>
                  </a:ext>
                </a:extLst>
              </p:cNvPr>
              <p:cNvSpPr/>
              <p:nvPr/>
            </p:nvSpPr>
            <p:spPr>
              <a:xfrm>
                <a:off x="9713781" y="3957482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200" name="Прямоугольник: скругленные углы 199">
                <a:extLst>
                  <a:ext uri="{FF2B5EF4-FFF2-40B4-BE49-F238E27FC236}">
                    <a16:creationId xmlns:a16="http://schemas.microsoft.com/office/drawing/2014/main" id="{B535D90A-1811-78EA-68F7-AD6974D77312}"/>
                  </a:ext>
                </a:extLst>
              </p:cNvPr>
              <p:cNvSpPr/>
              <p:nvPr/>
            </p:nvSpPr>
            <p:spPr>
              <a:xfrm>
                <a:off x="9713781" y="4130512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201" name="Прямоугольник: скругленные углы 200">
                <a:extLst>
                  <a:ext uri="{FF2B5EF4-FFF2-40B4-BE49-F238E27FC236}">
                    <a16:creationId xmlns:a16="http://schemas.microsoft.com/office/drawing/2014/main" id="{493F734D-FB05-B0FE-BF21-43E0A3847E31}"/>
                  </a:ext>
                </a:extLst>
              </p:cNvPr>
              <p:cNvSpPr/>
              <p:nvPr/>
            </p:nvSpPr>
            <p:spPr>
              <a:xfrm>
                <a:off x="9713781" y="4216973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202" name="Прямоугольник: скругленные углы 201">
                <a:extLst>
                  <a:ext uri="{FF2B5EF4-FFF2-40B4-BE49-F238E27FC236}">
                    <a16:creationId xmlns:a16="http://schemas.microsoft.com/office/drawing/2014/main" id="{B4E21541-88CA-69F3-3D17-4F04F1D658BA}"/>
                  </a:ext>
                </a:extLst>
              </p:cNvPr>
              <p:cNvSpPr/>
              <p:nvPr/>
            </p:nvSpPr>
            <p:spPr>
              <a:xfrm>
                <a:off x="9713781" y="4302894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203" name="Прямоугольник: скругленные углы 202">
                <a:extLst>
                  <a:ext uri="{FF2B5EF4-FFF2-40B4-BE49-F238E27FC236}">
                    <a16:creationId xmlns:a16="http://schemas.microsoft.com/office/drawing/2014/main" id="{C1457DF4-695E-C80C-FD3E-9690517193E3}"/>
                  </a:ext>
                </a:extLst>
              </p:cNvPr>
              <p:cNvSpPr/>
              <p:nvPr/>
            </p:nvSpPr>
            <p:spPr>
              <a:xfrm>
                <a:off x="9713781" y="4383903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204" name="Прямоугольник: скругленные углы 203">
                <a:extLst>
                  <a:ext uri="{FF2B5EF4-FFF2-40B4-BE49-F238E27FC236}">
                    <a16:creationId xmlns:a16="http://schemas.microsoft.com/office/drawing/2014/main" id="{65F05C4E-B6F5-D01D-8DA7-28ABF6637453}"/>
                  </a:ext>
                </a:extLst>
              </p:cNvPr>
              <p:cNvSpPr/>
              <p:nvPr/>
            </p:nvSpPr>
            <p:spPr>
              <a:xfrm>
                <a:off x="9713781" y="4472500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205" name="Прямоугольник: скругленные углы 204">
                <a:extLst>
                  <a:ext uri="{FF2B5EF4-FFF2-40B4-BE49-F238E27FC236}">
                    <a16:creationId xmlns:a16="http://schemas.microsoft.com/office/drawing/2014/main" id="{71098E55-D3D8-6ECA-BDFE-38F3929B0D71}"/>
                  </a:ext>
                </a:extLst>
              </p:cNvPr>
              <p:cNvSpPr/>
              <p:nvPr/>
            </p:nvSpPr>
            <p:spPr>
              <a:xfrm>
                <a:off x="9713781" y="4553509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206" name="Прямоугольник: скругленные углы 205">
                <a:extLst>
                  <a:ext uri="{FF2B5EF4-FFF2-40B4-BE49-F238E27FC236}">
                    <a16:creationId xmlns:a16="http://schemas.microsoft.com/office/drawing/2014/main" id="{9046F418-40F4-A0F2-64F9-33433CB82B88}"/>
                  </a:ext>
                </a:extLst>
              </p:cNvPr>
              <p:cNvSpPr/>
              <p:nvPr/>
            </p:nvSpPr>
            <p:spPr>
              <a:xfrm>
                <a:off x="9713781" y="4636088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207" name="Прямоугольник: скругленные углы 206">
                <a:extLst>
                  <a:ext uri="{FF2B5EF4-FFF2-40B4-BE49-F238E27FC236}">
                    <a16:creationId xmlns:a16="http://schemas.microsoft.com/office/drawing/2014/main" id="{65E7E9DB-0258-BA9C-2528-42C1C0AEFE36}"/>
                  </a:ext>
                </a:extLst>
              </p:cNvPr>
              <p:cNvSpPr/>
              <p:nvPr/>
            </p:nvSpPr>
            <p:spPr>
              <a:xfrm>
                <a:off x="9713781" y="4723462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208" name="Прямоугольник: скругленные углы 207">
                <a:extLst>
                  <a:ext uri="{FF2B5EF4-FFF2-40B4-BE49-F238E27FC236}">
                    <a16:creationId xmlns:a16="http://schemas.microsoft.com/office/drawing/2014/main" id="{D5429761-F2EB-F403-F10E-803AB4B610E2}"/>
                  </a:ext>
                </a:extLst>
              </p:cNvPr>
              <p:cNvSpPr/>
              <p:nvPr/>
            </p:nvSpPr>
            <p:spPr>
              <a:xfrm>
                <a:off x="9713781" y="4804471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209" name="Прямоугольник: скругленные углы 208">
                <a:extLst>
                  <a:ext uri="{FF2B5EF4-FFF2-40B4-BE49-F238E27FC236}">
                    <a16:creationId xmlns:a16="http://schemas.microsoft.com/office/drawing/2014/main" id="{50D6CA43-B919-820B-C101-234FDBE57FB7}"/>
                  </a:ext>
                </a:extLst>
              </p:cNvPr>
              <p:cNvSpPr/>
              <p:nvPr/>
            </p:nvSpPr>
            <p:spPr>
              <a:xfrm>
                <a:off x="9713781" y="4887050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210" name="Прямоугольник: скругленные углы 209">
                <a:extLst>
                  <a:ext uri="{FF2B5EF4-FFF2-40B4-BE49-F238E27FC236}">
                    <a16:creationId xmlns:a16="http://schemas.microsoft.com/office/drawing/2014/main" id="{6A2E324C-E2DF-4284-4C3F-FAA5E12F603C}"/>
                  </a:ext>
                </a:extLst>
              </p:cNvPr>
              <p:cNvSpPr/>
              <p:nvPr/>
            </p:nvSpPr>
            <p:spPr>
              <a:xfrm>
                <a:off x="9713781" y="4720677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211" name="Прямоугольник: скругленные углы 210">
                <a:extLst>
                  <a:ext uri="{FF2B5EF4-FFF2-40B4-BE49-F238E27FC236}">
                    <a16:creationId xmlns:a16="http://schemas.microsoft.com/office/drawing/2014/main" id="{A223CF20-4D3F-F7AC-3DD0-1CEC5FC41BBF}"/>
                  </a:ext>
                </a:extLst>
              </p:cNvPr>
              <p:cNvSpPr/>
              <p:nvPr/>
            </p:nvSpPr>
            <p:spPr>
              <a:xfrm>
                <a:off x="9713781" y="4809274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212" name="Прямоугольник: скругленные углы 211">
                <a:extLst>
                  <a:ext uri="{FF2B5EF4-FFF2-40B4-BE49-F238E27FC236}">
                    <a16:creationId xmlns:a16="http://schemas.microsoft.com/office/drawing/2014/main" id="{6A4ADAFE-F85E-CF5C-D22D-5DFBEC903853}"/>
                  </a:ext>
                </a:extLst>
              </p:cNvPr>
              <p:cNvSpPr/>
              <p:nvPr/>
            </p:nvSpPr>
            <p:spPr>
              <a:xfrm>
                <a:off x="9713781" y="4890283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213" name="Прямоугольник: скругленные углы 212">
                <a:extLst>
                  <a:ext uri="{FF2B5EF4-FFF2-40B4-BE49-F238E27FC236}">
                    <a16:creationId xmlns:a16="http://schemas.microsoft.com/office/drawing/2014/main" id="{9D031D86-E00A-7F20-1591-FBFBFD0DE6A4}"/>
                  </a:ext>
                </a:extLst>
              </p:cNvPr>
              <p:cNvSpPr/>
              <p:nvPr/>
            </p:nvSpPr>
            <p:spPr>
              <a:xfrm>
                <a:off x="9713781" y="4972862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214" name="Прямоугольник: скругленные углы 213">
                <a:extLst>
                  <a:ext uri="{FF2B5EF4-FFF2-40B4-BE49-F238E27FC236}">
                    <a16:creationId xmlns:a16="http://schemas.microsoft.com/office/drawing/2014/main" id="{A4ACA036-A9CC-9C5C-A112-49E03A3368D9}"/>
                  </a:ext>
                </a:extLst>
              </p:cNvPr>
              <p:cNvSpPr/>
              <p:nvPr/>
            </p:nvSpPr>
            <p:spPr>
              <a:xfrm>
                <a:off x="9713781" y="5057407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</p:grpSp>
        <p:sp>
          <p:nvSpPr>
            <p:cNvPr id="317" name="Объект 2">
              <a:extLst>
                <a:ext uri="{FF2B5EF4-FFF2-40B4-BE49-F238E27FC236}">
                  <a16:creationId xmlns:a16="http://schemas.microsoft.com/office/drawing/2014/main" id="{88C49016-79B6-28B1-E615-A0AA30A3DEE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45467" y="3282374"/>
              <a:ext cx="809766" cy="290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ru-RU" sz="1800" b="1" dirty="0">
                  <a:solidFill>
                    <a:schemeClr val="bg1"/>
                  </a:solidFill>
                </a:rPr>
                <a:t>42 526</a:t>
              </a:r>
            </a:p>
          </p:txBody>
        </p:sp>
      </p:grpSp>
      <p:grpSp>
        <p:nvGrpSpPr>
          <p:cNvPr id="322" name="Группа 321">
            <a:extLst>
              <a:ext uri="{FF2B5EF4-FFF2-40B4-BE49-F238E27FC236}">
                <a16:creationId xmlns:a16="http://schemas.microsoft.com/office/drawing/2014/main" id="{A945981F-FC86-DD08-4B4D-B3392ED804D7}"/>
              </a:ext>
            </a:extLst>
          </p:cNvPr>
          <p:cNvGrpSpPr/>
          <p:nvPr/>
        </p:nvGrpSpPr>
        <p:grpSpPr>
          <a:xfrm>
            <a:off x="7492209" y="4247902"/>
            <a:ext cx="823636" cy="1839477"/>
            <a:chOff x="7492209" y="3732647"/>
            <a:chExt cx="823636" cy="1839477"/>
          </a:xfrm>
        </p:grpSpPr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5232771D-D31F-49D6-D29D-F65DEC526002}"/>
                </a:ext>
              </a:extLst>
            </p:cNvPr>
            <p:cNvGrpSpPr/>
            <p:nvPr/>
          </p:nvGrpSpPr>
          <p:grpSpPr>
            <a:xfrm>
              <a:off x="7603401" y="4151506"/>
              <a:ext cx="631243" cy="1420618"/>
              <a:chOff x="8545673" y="4151506"/>
              <a:chExt cx="631243" cy="1420618"/>
            </a:xfrm>
          </p:grpSpPr>
          <p:sp>
            <p:nvSpPr>
              <p:cNvPr id="12" name="Объект 2">
                <a:extLst>
                  <a:ext uri="{FF2B5EF4-FFF2-40B4-BE49-F238E27FC236}">
                    <a16:creationId xmlns:a16="http://schemas.microsoft.com/office/drawing/2014/main" id="{53F2E16D-8DC2-909A-BBA8-C34267F4A40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545673" y="5281996"/>
                <a:ext cx="631243" cy="290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Bahnschrift Light SemiCondensed" panose="020B0502040204020203" pitchFamily="34" charset="0"/>
                    <a:ea typeface="+mn-ea"/>
                    <a:cs typeface="Segoe UI Light" panose="020B0502040204020203" pitchFamily="34" charset="0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Bahnschrift Light SemiCondensed" panose="020B0502040204020203" pitchFamily="34" charset="0"/>
                    <a:ea typeface="+mn-ea"/>
                    <a:cs typeface="Segoe UI Light" panose="020B0502040204020203" pitchFamily="34" charset="0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Bahnschrift Light SemiCondensed" panose="020B0502040204020203" pitchFamily="34" charset="0"/>
                    <a:ea typeface="+mn-ea"/>
                    <a:cs typeface="Segoe UI Light" panose="020B0502040204020203" pitchFamily="34" charset="0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Bahnschrift Light SemiCondensed" panose="020B0502040204020203" pitchFamily="34" charset="0"/>
                    <a:ea typeface="+mn-ea"/>
                    <a:cs typeface="Segoe UI Light" panose="020B0502040204020203" pitchFamily="34" charset="0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Bahnschrift Light SemiCondensed" panose="020B0502040204020203" pitchFamily="34" charset="0"/>
                    <a:ea typeface="+mn-ea"/>
                    <a:cs typeface="Segoe UI Light" panose="020B0502040204020203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ru-RU" sz="1800" dirty="0">
                    <a:solidFill>
                      <a:schemeClr val="bg1"/>
                    </a:solidFill>
                  </a:rPr>
                  <a:t>2022</a:t>
                </a:r>
              </a:p>
            </p:txBody>
          </p:sp>
          <p:sp>
            <p:nvSpPr>
              <p:cNvPr id="106" name="Прямоугольник: скругленные углы 105">
                <a:extLst>
                  <a:ext uri="{FF2B5EF4-FFF2-40B4-BE49-F238E27FC236}">
                    <a16:creationId xmlns:a16="http://schemas.microsoft.com/office/drawing/2014/main" id="{9E6F0C15-9AD1-1750-4051-A9E0E52C4728}"/>
                  </a:ext>
                </a:extLst>
              </p:cNvPr>
              <p:cNvSpPr/>
              <p:nvPr/>
            </p:nvSpPr>
            <p:spPr>
              <a:xfrm>
                <a:off x="8753921" y="4462107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107" name="Прямоугольник: скругленные углы 106">
                <a:extLst>
                  <a:ext uri="{FF2B5EF4-FFF2-40B4-BE49-F238E27FC236}">
                    <a16:creationId xmlns:a16="http://schemas.microsoft.com/office/drawing/2014/main" id="{11DDDB11-1640-F884-BBDC-2086123C0BA5}"/>
                  </a:ext>
                </a:extLst>
              </p:cNvPr>
              <p:cNvSpPr/>
              <p:nvPr/>
            </p:nvSpPr>
            <p:spPr>
              <a:xfrm>
                <a:off x="8753921" y="4374547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grpSp>
            <p:nvGrpSpPr>
              <p:cNvPr id="108" name="Группа 107">
                <a:extLst>
                  <a:ext uri="{FF2B5EF4-FFF2-40B4-BE49-F238E27FC236}">
                    <a16:creationId xmlns:a16="http://schemas.microsoft.com/office/drawing/2014/main" id="{546058EE-DF66-F98F-4C31-71A6D15B5E45}"/>
                  </a:ext>
                </a:extLst>
              </p:cNvPr>
              <p:cNvGrpSpPr/>
              <p:nvPr/>
            </p:nvGrpSpPr>
            <p:grpSpPr>
              <a:xfrm rot="18900000">
                <a:off x="8752470" y="4151506"/>
                <a:ext cx="214746" cy="214746"/>
                <a:chOff x="635858" y="4750349"/>
                <a:chExt cx="214746" cy="214746"/>
              </a:xfrm>
              <a:solidFill>
                <a:schemeClr val="bg1">
                  <a:alpha val="30000"/>
                </a:schemeClr>
              </a:solidFill>
            </p:grpSpPr>
            <p:sp>
              <p:nvSpPr>
                <p:cNvPr id="109" name="Овал 108">
                  <a:extLst>
                    <a:ext uri="{FF2B5EF4-FFF2-40B4-BE49-F238E27FC236}">
                      <a16:creationId xmlns:a16="http://schemas.microsoft.com/office/drawing/2014/main" id="{C6EB173B-5E34-CD29-C355-03AF14C8F750}"/>
                    </a:ext>
                  </a:extLst>
                </p:cNvPr>
                <p:cNvSpPr/>
                <p:nvPr/>
              </p:nvSpPr>
              <p:spPr>
                <a:xfrm>
                  <a:off x="635858" y="4750349"/>
                  <a:ext cx="214746" cy="214746"/>
                </a:xfrm>
                <a:prstGeom prst="ellips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u="sng"/>
                </a:p>
              </p:txBody>
            </p:sp>
            <p:cxnSp>
              <p:nvCxnSpPr>
                <p:cNvPr id="110" name="Прямая соединительная линия 109">
                  <a:extLst>
                    <a:ext uri="{FF2B5EF4-FFF2-40B4-BE49-F238E27FC236}">
                      <a16:creationId xmlns:a16="http://schemas.microsoft.com/office/drawing/2014/main" id="{CDF76017-4B8C-58A1-54B8-AAE413C9D4AB}"/>
                    </a:ext>
                  </a:extLst>
                </p:cNvPr>
                <p:cNvCxnSpPr>
                  <a:cxnSpLocks/>
                  <a:stCxn id="109" idx="0"/>
                </p:cNvCxnSpPr>
                <p:nvPr/>
              </p:nvCxnSpPr>
              <p:spPr>
                <a:xfrm>
                  <a:off x="743231" y="4750349"/>
                  <a:ext cx="1451" cy="180000"/>
                </a:xfrm>
                <a:prstGeom prst="line">
                  <a:avLst/>
                </a:prstGeom>
                <a:grpFill/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1" name="Прямоугольник: скругленные углы 110">
                <a:extLst>
                  <a:ext uri="{FF2B5EF4-FFF2-40B4-BE49-F238E27FC236}">
                    <a16:creationId xmlns:a16="http://schemas.microsoft.com/office/drawing/2014/main" id="{2C4361B2-F7B7-8DC0-A43B-AB280A88193F}"/>
                  </a:ext>
                </a:extLst>
              </p:cNvPr>
              <p:cNvSpPr/>
              <p:nvPr/>
            </p:nvSpPr>
            <p:spPr>
              <a:xfrm>
                <a:off x="8753921" y="4547577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112" name="Прямоугольник: скругленные углы 111">
                <a:extLst>
                  <a:ext uri="{FF2B5EF4-FFF2-40B4-BE49-F238E27FC236}">
                    <a16:creationId xmlns:a16="http://schemas.microsoft.com/office/drawing/2014/main" id="{B669906E-2BDE-D4EF-4EDB-A335DC6790AB}"/>
                  </a:ext>
                </a:extLst>
              </p:cNvPr>
              <p:cNvSpPr/>
              <p:nvPr/>
            </p:nvSpPr>
            <p:spPr>
              <a:xfrm>
                <a:off x="8753921" y="4634038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113" name="Прямоугольник: скругленные углы 112">
                <a:extLst>
                  <a:ext uri="{FF2B5EF4-FFF2-40B4-BE49-F238E27FC236}">
                    <a16:creationId xmlns:a16="http://schemas.microsoft.com/office/drawing/2014/main" id="{EAC42976-4085-3B8B-57E7-38F28C84B7FA}"/>
                  </a:ext>
                </a:extLst>
              </p:cNvPr>
              <p:cNvSpPr/>
              <p:nvPr/>
            </p:nvSpPr>
            <p:spPr>
              <a:xfrm>
                <a:off x="8753921" y="4719959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114" name="Прямоугольник: скругленные углы 113">
                <a:extLst>
                  <a:ext uri="{FF2B5EF4-FFF2-40B4-BE49-F238E27FC236}">
                    <a16:creationId xmlns:a16="http://schemas.microsoft.com/office/drawing/2014/main" id="{D00C75BE-DBCF-7E85-E7EC-B05D5ABFE037}"/>
                  </a:ext>
                </a:extLst>
              </p:cNvPr>
              <p:cNvSpPr/>
              <p:nvPr/>
            </p:nvSpPr>
            <p:spPr>
              <a:xfrm>
                <a:off x="8753921" y="4800968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115" name="Прямоугольник: скругленные углы 114">
                <a:extLst>
                  <a:ext uri="{FF2B5EF4-FFF2-40B4-BE49-F238E27FC236}">
                    <a16:creationId xmlns:a16="http://schemas.microsoft.com/office/drawing/2014/main" id="{E13D43A3-6B09-FA85-39B7-152B860FC0C7}"/>
                  </a:ext>
                </a:extLst>
              </p:cNvPr>
              <p:cNvSpPr/>
              <p:nvPr/>
            </p:nvSpPr>
            <p:spPr>
              <a:xfrm>
                <a:off x="8753921" y="4889565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116" name="Прямоугольник: скругленные углы 115">
                <a:extLst>
                  <a:ext uri="{FF2B5EF4-FFF2-40B4-BE49-F238E27FC236}">
                    <a16:creationId xmlns:a16="http://schemas.microsoft.com/office/drawing/2014/main" id="{C34E8E90-14F8-BFB6-FA0B-B6F348427E55}"/>
                  </a:ext>
                </a:extLst>
              </p:cNvPr>
              <p:cNvSpPr/>
              <p:nvPr/>
            </p:nvSpPr>
            <p:spPr>
              <a:xfrm>
                <a:off x="8753921" y="4970574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117" name="Прямоугольник: скругленные углы 116">
                <a:extLst>
                  <a:ext uri="{FF2B5EF4-FFF2-40B4-BE49-F238E27FC236}">
                    <a16:creationId xmlns:a16="http://schemas.microsoft.com/office/drawing/2014/main" id="{D17957A9-D260-0C49-E8A4-4665A5981F69}"/>
                  </a:ext>
                </a:extLst>
              </p:cNvPr>
              <p:cNvSpPr/>
              <p:nvPr/>
            </p:nvSpPr>
            <p:spPr>
              <a:xfrm>
                <a:off x="8753921" y="5053153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119" name="Прямоугольник: скругленные углы 118">
                <a:extLst>
                  <a:ext uri="{FF2B5EF4-FFF2-40B4-BE49-F238E27FC236}">
                    <a16:creationId xmlns:a16="http://schemas.microsoft.com/office/drawing/2014/main" id="{D84D6217-FEF1-2E3B-2D09-342326CA502E}"/>
                  </a:ext>
                </a:extLst>
              </p:cNvPr>
              <p:cNvSpPr/>
              <p:nvPr/>
            </p:nvSpPr>
            <p:spPr>
              <a:xfrm>
                <a:off x="8753921" y="4547919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120" name="Прямоугольник: скругленные углы 119">
                <a:extLst>
                  <a:ext uri="{FF2B5EF4-FFF2-40B4-BE49-F238E27FC236}">
                    <a16:creationId xmlns:a16="http://schemas.microsoft.com/office/drawing/2014/main" id="{2646611E-1CCB-3B6D-477F-0BA7EED932C8}"/>
                  </a:ext>
                </a:extLst>
              </p:cNvPr>
              <p:cNvSpPr/>
              <p:nvPr/>
            </p:nvSpPr>
            <p:spPr>
              <a:xfrm>
                <a:off x="8753921" y="4460359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121" name="Прямоугольник: скругленные углы 120">
                <a:extLst>
                  <a:ext uri="{FF2B5EF4-FFF2-40B4-BE49-F238E27FC236}">
                    <a16:creationId xmlns:a16="http://schemas.microsoft.com/office/drawing/2014/main" id="{D0AA858A-EC44-BF0D-086B-5925EF8079D4}"/>
                  </a:ext>
                </a:extLst>
              </p:cNvPr>
              <p:cNvSpPr/>
              <p:nvPr/>
            </p:nvSpPr>
            <p:spPr>
              <a:xfrm>
                <a:off x="8753921" y="4633389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122" name="Прямоугольник: скругленные углы 121">
                <a:extLst>
                  <a:ext uri="{FF2B5EF4-FFF2-40B4-BE49-F238E27FC236}">
                    <a16:creationId xmlns:a16="http://schemas.microsoft.com/office/drawing/2014/main" id="{9111F793-A08C-1742-A875-12D1567282EE}"/>
                  </a:ext>
                </a:extLst>
              </p:cNvPr>
              <p:cNvSpPr/>
              <p:nvPr/>
            </p:nvSpPr>
            <p:spPr>
              <a:xfrm>
                <a:off x="8753921" y="4719850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123" name="Прямоугольник: скругленные углы 122">
                <a:extLst>
                  <a:ext uri="{FF2B5EF4-FFF2-40B4-BE49-F238E27FC236}">
                    <a16:creationId xmlns:a16="http://schemas.microsoft.com/office/drawing/2014/main" id="{397B30F4-968A-C816-4A3B-EC81B2206E0F}"/>
                  </a:ext>
                </a:extLst>
              </p:cNvPr>
              <p:cNvSpPr/>
              <p:nvPr/>
            </p:nvSpPr>
            <p:spPr>
              <a:xfrm>
                <a:off x="8753921" y="4805771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124" name="Прямоугольник: скругленные углы 123">
                <a:extLst>
                  <a:ext uri="{FF2B5EF4-FFF2-40B4-BE49-F238E27FC236}">
                    <a16:creationId xmlns:a16="http://schemas.microsoft.com/office/drawing/2014/main" id="{C39D3D2E-6383-237F-1343-9646C90581AE}"/>
                  </a:ext>
                </a:extLst>
              </p:cNvPr>
              <p:cNvSpPr/>
              <p:nvPr/>
            </p:nvSpPr>
            <p:spPr>
              <a:xfrm>
                <a:off x="8753921" y="4886780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125" name="Прямоугольник: скругленные углы 124">
                <a:extLst>
                  <a:ext uri="{FF2B5EF4-FFF2-40B4-BE49-F238E27FC236}">
                    <a16:creationId xmlns:a16="http://schemas.microsoft.com/office/drawing/2014/main" id="{8BF306E7-785B-29C3-3540-22C22AE0B8A4}"/>
                  </a:ext>
                </a:extLst>
              </p:cNvPr>
              <p:cNvSpPr/>
              <p:nvPr/>
            </p:nvSpPr>
            <p:spPr>
              <a:xfrm>
                <a:off x="8753921" y="4975377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  <p:sp>
            <p:nvSpPr>
              <p:cNvPr id="126" name="Прямоугольник: скругленные углы 125">
                <a:extLst>
                  <a:ext uri="{FF2B5EF4-FFF2-40B4-BE49-F238E27FC236}">
                    <a16:creationId xmlns:a16="http://schemas.microsoft.com/office/drawing/2014/main" id="{F0C7CC03-7AC0-3AD4-6578-EB13EF5E656E}"/>
                  </a:ext>
                </a:extLst>
              </p:cNvPr>
              <p:cNvSpPr/>
              <p:nvPr/>
            </p:nvSpPr>
            <p:spPr>
              <a:xfrm>
                <a:off x="8753921" y="5056386"/>
                <a:ext cx="214746" cy="84863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u="sng"/>
              </a:p>
            </p:txBody>
          </p:sp>
        </p:grpSp>
        <p:sp>
          <p:nvSpPr>
            <p:cNvPr id="318" name="Объект 2">
              <a:extLst>
                <a:ext uri="{FF2B5EF4-FFF2-40B4-BE49-F238E27FC236}">
                  <a16:creationId xmlns:a16="http://schemas.microsoft.com/office/drawing/2014/main" id="{4FFFF43D-C459-7AD2-4EA2-3E399516B5E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492209" y="3732647"/>
              <a:ext cx="823636" cy="290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Bahnschrift Light SemiCondensed" panose="020B0502040204020203" pitchFamily="34" charset="0"/>
                  <a:ea typeface="+mn-ea"/>
                  <a:cs typeface="Segoe UI Light" panose="020B05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ru-RU" sz="1800" b="1" dirty="0">
                  <a:solidFill>
                    <a:schemeClr val="bg1"/>
                  </a:solidFill>
                </a:rPr>
                <a:t>26 330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116155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5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5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5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5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D0E231-ED6E-455D-9453-73E491A410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6" r="8206"/>
          <a:stretch/>
        </p:blipFill>
        <p:spPr>
          <a:xfrm>
            <a:off x="-3831" y="0"/>
            <a:ext cx="4003137" cy="3469005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65C9FE-CA9F-4CB2-9060-FF3A3802D2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3" b="10605"/>
          <a:stretch/>
        </p:blipFill>
        <p:spPr>
          <a:xfrm>
            <a:off x="3999306" y="0"/>
            <a:ext cx="4141740" cy="3343275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730F9D2A-188B-4982-8685-8545339397ED}"/>
              </a:ext>
            </a:extLst>
          </p:cNvPr>
          <p:cNvGrpSpPr/>
          <p:nvPr/>
        </p:nvGrpSpPr>
        <p:grpSpPr>
          <a:xfrm>
            <a:off x="0" y="3423285"/>
            <a:ext cx="12192000" cy="3428999"/>
            <a:chOff x="0" y="3423285"/>
            <a:chExt cx="12192000" cy="3428999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BE3055A4-7046-4B57-855C-023CC219FB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5" b="14686"/>
            <a:stretch/>
          </p:blipFill>
          <p:spPr>
            <a:xfrm>
              <a:off x="0" y="3423285"/>
              <a:ext cx="3074400" cy="3428999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11D4B488-8065-45B2-932C-642E864688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00" b="24037"/>
            <a:stretch/>
          </p:blipFill>
          <p:spPr>
            <a:xfrm>
              <a:off x="2931603" y="3423285"/>
              <a:ext cx="3121314" cy="3428999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7CE44E9A-86D5-49D1-B652-B98773252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1" t="9941" b="15480"/>
            <a:stretch/>
          </p:blipFill>
          <p:spPr>
            <a:xfrm>
              <a:off x="6139083" y="3423285"/>
              <a:ext cx="3121314" cy="3420595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22F7B9B3-E01A-4824-9F89-E89D790F5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8" r="4338"/>
            <a:stretch/>
          </p:blipFill>
          <p:spPr>
            <a:xfrm>
              <a:off x="9070686" y="3431689"/>
              <a:ext cx="3121314" cy="3420595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64BFDC3-CFA2-490B-8946-0D5D7B959CF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5" t="7401" r="17245" b="1942"/>
          <a:stretch/>
        </p:blipFill>
        <p:spPr>
          <a:xfrm>
            <a:off x="8141046" y="0"/>
            <a:ext cx="4050954" cy="3343275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556986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C0EC89E-0CDE-4DF1-8876-18517858B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646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9D1EF1-67F5-4274-8F66-68CE66226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314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59ED45-F918-4771-84F9-71416067A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371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1F4995-B69B-4371-B849-04114A9C97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" t="11050" r="38025" b="11050"/>
          <a:stretch/>
        </p:blipFill>
        <p:spPr>
          <a:xfrm>
            <a:off x="0" y="0"/>
            <a:ext cx="404622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C48D084-8A68-47D8-9D65-4D26C8F192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2" r="14252" b="16268"/>
          <a:stretch/>
        </p:blipFill>
        <p:spPr>
          <a:xfrm>
            <a:off x="4046220" y="0"/>
            <a:ext cx="4099560" cy="6858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0D7A9FF-4A59-4866-AD8F-2AA4552974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71" r="9333"/>
          <a:stretch/>
        </p:blipFill>
        <p:spPr>
          <a:xfrm>
            <a:off x="8145780" y="0"/>
            <a:ext cx="4046220" cy="6858000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2BB6BC9-EBBA-494F-82C2-28B3199703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03856B8-B5EB-4D8E-82F8-5B6A53E7B8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38" r="3417" b="4653"/>
          <a:stretch/>
        </p:blipFill>
        <p:spPr>
          <a:xfrm>
            <a:off x="2918460" y="650254"/>
            <a:ext cx="6631940" cy="555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78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482FA7-A172-48C2-AA39-0F93136D6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983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482FA7-A172-48C2-AA39-0F93136D6A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63" t="49112" r="48625" b="5666"/>
          <a:stretch/>
        </p:blipFill>
        <p:spPr>
          <a:xfrm>
            <a:off x="1123950" y="0"/>
            <a:ext cx="9944100" cy="6779311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EA478907-D107-438E-B4B4-841FAF44907A}"/>
              </a:ext>
            </a:extLst>
          </p:cNvPr>
          <p:cNvSpPr/>
          <p:nvPr/>
        </p:nvSpPr>
        <p:spPr>
          <a:xfrm>
            <a:off x="4610100" y="5295900"/>
            <a:ext cx="1120140" cy="205740"/>
          </a:xfrm>
          <a:prstGeom prst="ellipse">
            <a:avLst/>
          </a:prstGeom>
          <a:noFill/>
          <a:ln w="28575">
            <a:solidFill>
              <a:srgbClr val="FF69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CB9FF4F5-8DDC-4D47-B6AB-7D2E29CD9615}"/>
              </a:ext>
            </a:extLst>
          </p:cNvPr>
          <p:cNvSpPr/>
          <p:nvPr/>
        </p:nvSpPr>
        <p:spPr>
          <a:xfrm>
            <a:off x="6355080" y="4994248"/>
            <a:ext cx="2194560" cy="404522"/>
          </a:xfrm>
          <a:prstGeom prst="ellipse">
            <a:avLst/>
          </a:prstGeom>
          <a:noFill/>
          <a:ln w="28575">
            <a:solidFill>
              <a:srgbClr val="FF69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92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1CBEB22A-C3A7-4173-8229-E5DA71B8A49D}"/>
              </a:ext>
            </a:extLst>
          </p:cNvPr>
          <p:cNvCxnSpPr>
            <a:cxnSpLocks/>
          </p:cNvCxnSpPr>
          <p:nvPr/>
        </p:nvCxnSpPr>
        <p:spPr bwMode="auto">
          <a:xfrm>
            <a:off x="5403850" y="3429000"/>
            <a:ext cx="1384300" cy="0"/>
          </a:xfrm>
          <a:prstGeom prst="line">
            <a:avLst/>
          </a:prstGeom>
          <a:ln w="381000" cmpd="dbl">
            <a:solidFill>
              <a:srgbClr val="084B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BE296BC-6B3D-4A03-A87B-7C82A367CCED}"/>
              </a:ext>
            </a:extLst>
          </p:cNvPr>
          <p:cNvGrpSpPr/>
          <p:nvPr/>
        </p:nvGrpSpPr>
        <p:grpSpPr>
          <a:xfrm>
            <a:off x="1518429" y="2116138"/>
            <a:ext cx="3060000" cy="3810000"/>
            <a:chOff x="8206581" y="1752600"/>
            <a:chExt cx="3060000" cy="3810000"/>
          </a:xfrm>
        </p:grpSpPr>
        <p:pic>
          <p:nvPicPr>
            <p:cNvPr id="6" name="Рисунок 18">
              <a:extLst>
                <a:ext uri="{FF2B5EF4-FFF2-40B4-BE49-F238E27FC236}">
                  <a16:creationId xmlns:a16="http://schemas.microsoft.com/office/drawing/2014/main" id="{0CAE694A-ED61-4AA9-A34C-69DCB29F7A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 bwMode="auto">
            <a:xfrm>
              <a:off x="8568181" y="1752600"/>
              <a:ext cx="2336800" cy="2336800"/>
            </a:xfrm>
            <a:prstGeom prst="rect">
              <a:avLst/>
            </a:prstGeom>
          </p:spPr>
        </p:pic>
        <p:sp>
          <p:nvSpPr>
            <p:cNvPr id="11" name="Заголовок 1">
              <a:extLst>
                <a:ext uri="{FF2B5EF4-FFF2-40B4-BE49-F238E27FC236}">
                  <a16:creationId xmlns:a16="http://schemas.microsoft.com/office/drawing/2014/main" id="{FB26487D-ED66-4458-A0DC-4B2FE9AF21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06581" y="4237038"/>
              <a:ext cx="3060000" cy="1325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3600" dirty="0">
                  <a:solidFill>
                    <a:srgbClr val="084B77"/>
                  </a:solidFill>
                  <a:latin typeface="Blogger Sans Medium" panose="02000506030000020004" pitchFamily="50" charset="0"/>
                  <a:ea typeface="Blogger Sans Medium" panose="02000506030000020004" pitchFamily="50" charset="0"/>
                  <a:cs typeface="Segoe UI Light" panose="020B0502040204020203" pitchFamily="34" charset="0"/>
                </a:rPr>
                <a:t>медицинская </a:t>
              </a:r>
              <a:br>
                <a:rPr lang="ru-RU" altLang="ru-RU" sz="3600" dirty="0">
                  <a:solidFill>
                    <a:srgbClr val="084B77"/>
                  </a:solidFill>
                  <a:latin typeface="Blogger Sans Medium" panose="02000506030000020004" pitchFamily="50" charset="0"/>
                  <a:ea typeface="Blogger Sans Medium" panose="02000506030000020004" pitchFamily="50" charset="0"/>
                  <a:cs typeface="Segoe UI Light" panose="020B0502040204020203" pitchFamily="34" charset="0"/>
                </a:rPr>
              </a:br>
              <a:r>
                <a:rPr lang="ru-RU" altLang="ru-RU" sz="3600" dirty="0">
                  <a:solidFill>
                    <a:srgbClr val="084B77"/>
                  </a:solidFill>
                  <a:latin typeface="Blogger Sans Medium" panose="02000506030000020004" pitchFamily="50" charset="0"/>
                  <a:ea typeface="Blogger Sans Medium" panose="02000506030000020004" pitchFamily="50" charset="0"/>
                  <a:cs typeface="Segoe UI Light" panose="020B0502040204020203" pitchFamily="34" charset="0"/>
                </a:rPr>
                <a:t>помощь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47615CC9-DAB5-4BB6-9093-04FAD6A94A76}"/>
              </a:ext>
            </a:extLst>
          </p:cNvPr>
          <p:cNvGrpSpPr/>
          <p:nvPr/>
        </p:nvGrpSpPr>
        <p:grpSpPr>
          <a:xfrm>
            <a:off x="7613573" y="2116138"/>
            <a:ext cx="3060000" cy="3573967"/>
            <a:chOff x="2705100" y="1752600"/>
            <a:chExt cx="3060000" cy="3573967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3E7AC4A8-4F4D-437C-A08D-94EB9A46A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280662" y="1752600"/>
              <a:ext cx="2336798" cy="233679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AB9BE1B-72B2-47ED-ADDB-A98F4E41FB43}"/>
                </a:ext>
              </a:extLst>
            </p:cNvPr>
            <p:cNvSpPr txBox="1"/>
            <p:nvPr/>
          </p:nvSpPr>
          <p:spPr>
            <a:xfrm>
              <a:off x="2705100" y="4237038"/>
              <a:ext cx="3060000" cy="10895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</a:pPr>
              <a:r>
                <a:rPr lang="ru-RU" altLang="ru-RU" sz="3600" dirty="0">
                  <a:solidFill>
                    <a:srgbClr val="084B77"/>
                  </a:solidFill>
                  <a:latin typeface="Blogger Sans Medium" panose="02000506030000020004" pitchFamily="50" charset="0"/>
                  <a:ea typeface="Blogger Sans Medium" panose="02000506030000020004" pitchFamily="50" charset="0"/>
                  <a:cs typeface="Segoe UI Light" panose="020B0502040204020203" pitchFamily="34" charset="0"/>
                </a:rPr>
                <a:t>лекарственное </a:t>
              </a:r>
              <a:br>
                <a:rPr lang="ru-RU" altLang="ru-RU" sz="3600" dirty="0">
                  <a:solidFill>
                    <a:srgbClr val="084B77"/>
                  </a:solidFill>
                  <a:latin typeface="Blogger Sans Medium" panose="02000506030000020004" pitchFamily="50" charset="0"/>
                  <a:ea typeface="Blogger Sans Medium" panose="02000506030000020004" pitchFamily="50" charset="0"/>
                  <a:cs typeface="Segoe UI Light" panose="020B0502040204020203" pitchFamily="34" charset="0"/>
                </a:rPr>
              </a:br>
              <a:r>
                <a:rPr lang="ru-RU" altLang="ru-RU" sz="3600" dirty="0">
                  <a:solidFill>
                    <a:srgbClr val="084B77"/>
                  </a:solidFill>
                  <a:latin typeface="Blogger Sans Medium" panose="02000506030000020004" pitchFamily="50" charset="0"/>
                  <a:ea typeface="Blogger Sans Medium" panose="02000506030000020004" pitchFamily="50" charset="0"/>
                  <a:cs typeface="Segoe UI Light" panose="020B0502040204020203" pitchFamily="34" charset="0"/>
                </a:rPr>
                <a:t>обеспечение</a:t>
              </a:r>
              <a:endParaRPr lang="ru-RU" sz="3600" dirty="0">
                <a:solidFill>
                  <a:srgbClr val="084B77"/>
                </a:solidFill>
                <a:latin typeface="Blogger Sans Medium" panose="02000506030000020004" pitchFamily="50" charset="0"/>
                <a:ea typeface="Blogger Sans Medium" panose="02000506030000020004" pitchFamily="50" charset="0"/>
                <a:cs typeface="Segoe UI Light" panose="020B0502040204020203" pitchFamily="34" charset="0"/>
              </a:endParaRPr>
            </a:p>
          </p:txBody>
        </p:sp>
      </p:grp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6208388F-0D49-409E-9DC3-5B5AFB1F82A9}"/>
              </a:ext>
            </a:extLst>
          </p:cNvPr>
          <p:cNvCxnSpPr/>
          <p:nvPr/>
        </p:nvCxnSpPr>
        <p:spPr>
          <a:xfrm flipH="1">
            <a:off x="5575300" y="2654300"/>
            <a:ext cx="1009650" cy="1606550"/>
          </a:xfrm>
          <a:prstGeom prst="line">
            <a:avLst/>
          </a:prstGeom>
          <a:ln w="127000" cap="rnd">
            <a:solidFill>
              <a:srgbClr val="FF69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635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F062FEC1-46FA-4D9B-82F5-4A9DDEB5919D}"/>
              </a:ext>
            </a:extLst>
          </p:cNvPr>
          <p:cNvGrpSpPr/>
          <p:nvPr/>
        </p:nvGrpSpPr>
        <p:grpSpPr>
          <a:xfrm>
            <a:off x="0" y="0"/>
            <a:ext cx="12192000" cy="6859699"/>
            <a:chOff x="1025121" y="0"/>
            <a:chExt cx="10300882" cy="5795682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BF54B623-5C30-41CE-BDA4-191946DEA3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407" r="7104" b="86471"/>
            <a:stretch/>
          </p:blipFill>
          <p:spPr>
            <a:xfrm>
              <a:off x="1025121" y="0"/>
              <a:ext cx="10300882" cy="927847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37152048-89DE-4554-BEF4-FAA5ECB93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" b="3"/>
            <a:stretch/>
          </p:blipFill>
          <p:spPr>
            <a:xfrm>
              <a:off x="2433918" y="927847"/>
              <a:ext cx="7483288" cy="4867835"/>
            </a:xfrm>
            <a:prstGeom prst="rect">
              <a:avLst/>
            </a:prstGeom>
          </p:spPr>
        </p:pic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DAA7CA5-1120-4784-AD29-0D2AFD22C85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8567DF8-8E74-45D9-8BE8-C7E7DC22C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46" t="79323" r="21880" b="16985"/>
          <a:stretch/>
        </p:blipFill>
        <p:spPr>
          <a:xfrm>
            <a:off x="513080" y="5885161"/>
            <a:ext cx="11038840" cy="412511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15229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20C023-1E21-40D4-8064-14B620428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78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FA67EDAA-EA1B-A27F-8D44-3D12DCF1F69F}"/>
              </a:ext>
            </a:extLst>
          </p:cNvPr>
          <p:cNvGrpSpPr/>
          <p:nvPr/>
        </p:nvGrpSpPr>
        <p:grpSpPr>
          <a:xfrm>
            <a:off x="808500" y="900785"/>
            <a:ext cx="10575001" cy="4974361"/>
            <a:chOff x="808500" y="1614745"/>
            <a:chExt cx="10575001" cy="4974361"/>
          </a:xfrm>
        </p:grpSpPr>
        <p:sp>
          <p:nvSpPr>
            <p:cNvPr id="43" name="Полилиния: фигура 42">
              <a:extLst>
                <a:ext uri="{FF2B5EF4-FFF2-40B4-BE49-F238E27FC236}">
                  <a16:creationId xmlns:a16="http://schemas.microsoft.com/office/drawing/2014/main" id="{7A8B589C-3AA3-4FA4-A629-F32ED6F77CAD}"/>
                </a:ext>
              </a:extLst>
            </p:cNvPr>
            <p:cNvSpPr/>
            <p:nvPr/>
          </p:nvSpPr>
          <p:spPr>
            <a:xfrm>
              <a:off x="3967856" y="2201107"/>
              <a:ext cx="1453145" cy="810000"/>
            </a:xfrm>
            <a:custGeom>
              <a:avLst/>
              <a:gdLst>
                <a:gd name="connsiteX0" fmla="*/ 827703 w 1453145"/>
                <a:gd name="connsiteY0" fmla="*/ 0 h 810000"/>
                <a:gd name="connsiteX1" fmla="*/ 1048145 w 1453145"/>
                <a:gd name="connsiteY1" fmla="*/ 0 h 810000"/>
                <a:gd name="connsiteX2" fmla="*/ 1453145 w 1453145"/>
                <a:gd name="connsiteY2" fmla="*/ 405000 h 810000"/>
                <a:gd name="connsiteX3" fmla="*/ 1048145 w 1453145"/>
                <a:gd name="connsiteY3" fmla="*/ 810000 h 810000"/>
                <a:gd name="connsiteX4" fmla="*/ 0 w 1453145"/>
                <a:gd name="connsiteY4" fmla="*/ 810000 h 810000"/>
                <a:gd name="connsiteX5" fmla="*/ 38521 w 1453145"/>
                <a:gd name="connsiteY5" fmla="*/ 746592 h 810000"/>
                <a:gd name="connsiteX6" fmla="*/ 719189 w 1453145"/>
                <a:gd name="connsiteY6" fmla="*/ 65924 h 810000"/>
                <a:gd name="connsiteX7" fmla="*/ 827703 w 1453145"/>
                <a:gd name="connsiteY7" fmla="*/ 0 h 8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3145" h="810000">
                  <a:moveTo>
                    <a:pt x="827703" y="0"/>
                  </a:moveTo>
                  <a:lnTo>
                    <a:pt x="1048145" y="0"/>
                  </a:lnTo>
                  <a:cubicBezTo>
                    <a:pt x="1271820" y="0"/>
                    <a:pt x="1453145" y="181325"/>
                    <a:pt x="1453145" y="405000"/>
                  </a:cubicBezTo>
                  <a:cubicBezTo>
                    <a:pt x="1453145" y="628675"/>
                    <a:pt x="1271820" y="810000"/>
                    <a:pt x="1048145" y="810000"/>
                  </a:cubicBezTo>
                  <a:lnTo>
                    <a:pt x="0" y="810000"/>
                  </a:lnTo>
                  <a:lnTo>
                    <a:pt x="38521" y="746592"/>
                  </a:lnTo>
                  <a:cubicBezTo>
                    <a:pt x="219666" y="478462"/>
                    <a:pt x="451059" y="247069"/>
                    <a:pt x="719189" y="65924"/>
                  </a:cubicBezTo>
                  <a:lnTo>
                    <a:pt x="827703" y="0"/>
                  </a:lnTo>
                  <a:close/>
                </a:path>
              </a:pathLst>
            </a:custGeom>
            <a:solidFill>
              <a:srgbClr val="FF6930"/>
            </a:soli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dirty="0"/>
            </a:p>
          </p:txBody>
        </p:sp>
        <p:sp>
          <p:nvSpPr>
            <p:cNvPr id="42" name="Полилиния: фигура 41">
              <a:extLst>
                <a:ext uri="{FF2B5EF4-FFF2-40B4-BE49-F238E27FC236}">
                  <a16:creationId xmlns:a16="http://schemas.microsoft.com/office/drawing/2014/main" id="{F15FCDC1-9ED5-480F-B327-7A79797B012E}"/>
                </a:ext>
              </a:extLst>
            </p:cNvPr>
            <p:cNvSpPr/>
            <p:nvPr/>
          </p:nvSpPr>
          <p:spPr>
            <a:xfrm>
              <a:off x="6771000" y="2201107"/>
              <a:ext cx="1453146" cy="810000"/>
            </a:xfrm>
            <a:custGeom>
              <a:avLst/>
              <a:gdLst>
                <a:gd name="connsiteX0" fmla="*/ 405000 w 1453146"/>
                <a:gd name="connsiteY0" fmla="*/ 0 h 810000"/>
                <a:gd name="connsiteX1" fmla="*/ 625442 w 1453146"/>
                <a:gd name="connsiteY1" fmla="*/ 0 h 810000"/>
                <a:gd name="connsiteX2" fmla="*/ 733956 w 1453146"/>
                <a:gd name="connsiteY2" fmla="*/ 65924 h 810000"/>
                <a:gd name="connsiteX3" fmla="*/ 1414624 w 1453146"/>
                <a:gd name="connsiteY3" fmla="*/ 746592 h 810000"/>
                <a:gd name="connsiteX4" fmla="*/ 1453146 w 1453146"/>
                <a:gd name="connsiteY4" fmla="*/ 810000 h 810000"/>
                <a:gd name="connsiteX5" fmla="*/ 405000 w 1453146"/>
                <a:gd name="connsiteY5" fmla="*/ 810000 h 810000"/>
                <a:gd name="connsiteX6" fmla="*/ 0 w 1453146"/>
                <a:gd name="connsiteY6" fmla="*/ 405000 h 810000"/>
                <a:gd name="connsiteX7" fmla="*/ 405000 w 1453146"/>
                <a:gd name="connsiteY7" fmla="*/ 0 h 8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3146" h="810000">
                  <a:moveTo>
                    <a:pt x="405000" y="0"/>
                  </a:moveTo>
                  <a:lnTo>
                    <a:pt x="625442" y="0"/>
                  </a:lnTo>
                  <a:lnTo>
                    <a:pt x="733956" y="65924"/>
                  </a:lnTo>
                  <a:cubicBezTo>
                    <a:pt x="1002086" y="247069"/>
                    <a:pt x="1233479" y="478462"/>
                    <a:pt x="1414624" y="746592"/>
                  </a:cubicBezTo>
                  <a:lnTo>
                    <a:pt x="1453146" y="810000"/>
                  </a:lnTo>
                  <a:lnTo>
                    <a:pt x="405000" y="810000"/>
                  </a:lnTo>
                  <a:cubicBezTo>
                    <a:pt x="181325" y="810000"/>
                    <a:pt x="0" y="628675"/>
                    <a:pt x="0" y="405000"/>
                  </a:cubicBezTo>
                  <a:cubicBezTo>
                    <a:pt x="0" y="181325"/>
                    <a:pt x="181325" y="0"/>
                    <a:pt x="405000" y="0"/>
                  </a:cubicBezTo>
                  <a:close/>
                </a:path>
              </a:pathLst>
            </a:custGeom>
            <a:solidFill>
              <a:srgbClr val="084B77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dirty="0"/>
            </a:p>
          </p:txBody>
        </p:sp>
        <p:sp>
          <p:nvSpPr>
            <p:cNvPr id="41" name="Полилиния: фигура 40">
              <a:extLst>
                <a:ext uri="{FF2B5EF4-FFF2-40B4-BE49-F238E27FC236}">
                  <a16:creationId xmlns:a16="http://schemas.microsoft.com/office/drawing/2014/main" id="{792A1828-CD59-4918-B873-0C87513B2450}"/>
                </a:ext>
              </a:extLst>
            </p:cNvPr>
            <p:cNvSpPr/>
            <p:nvPr/>
          </p:nvSpPr>
          <p:spPr>
            <a:xfrm>
              <a:off x="3619594" y="3088602"/>
              <a:ext cx="1334466" cy="810000"/>
            </a:xfrm>
            <a:custGeom>
              <a:avLst/>
              <a:gdLst>
                <a:gd name="connsiteX0" fmla="*/ 301181 w 1334466"/>
                <a:gd name="connsiteY0" fmla="*/ 0 h 810000"/>
                <a:gd name="connsiteX1" fmla="*/ 929466 w 1334466"/>
                <a:gd name="connsiteY1" fmla="*/ 0 h 810000"/>
                <a:gd name="connsiteX2" fmla="*/ 1334466 w 1334466"/>
                <a:gd name="connsiteY2" fmla="*/ 405000 h 810000"/>
                <a:gd name="connsiteX3" fmla="*/ 929466 w 1334466"/>
                <a:gd name="connsiteY3" fmla="*/ 810000 h 810000"/>
                <a:gd name="connsiteX4" fmla="*/ 0 w 1334466"/>
                <a:gd name="connsiteY4" fmla="*/ 810000 h 810000"/>
                <a:gd name="connsiteX5" fmla="*/ 7603 w 1334466"/>
                <a:gd name="connsiteY5" fmla="*/ 760185 h 810000"/>
                <a:gd name="connsiteX6" fmla="*/ 260556 w 1334466"/>
                <a:gd name="connsiteY6" fmla="*/ 66871 h 810000"/>
                <a:gd name="connsiteX7" fmla="*/ 301181 w 1334466"/>
                <a:gd name="connsiteY7" fmla="*/ 0 h 8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4466" h="810000">
                  <a:moveTo>
                    <a:pt x="301181" y="0"/>
                  </a:moveTo>
                  <a:lnTo>
                    <a:pt x="929466" y="0"/>
                  </a:lnTo>
                  <a:cubicBezTo>
                    <a:pt x="1153141" y="0"/>
                    <a:pt x="1334466" y="181325"/>
                    <a:pt x="1334466" y="405000"/>
                  </a:cubicBezTo>
                  <a:cubicBezTo>
                    <a:pt x="1334466" y="628675"/>
                    <a:pt x="1153141" y="810000"/>
                    <a:pt x="929466" y="810000"/>
                  </a:cubicBezTo>
                  <a:lnTo>
                    <a:pt x="0" y="810000"/>
                  </a:lnTo>
                  <a:lnTo>
                    <a:pt x="7603" y="760185"/>
                  </a:lnTo>
                  <a:cubicBezTo>
                    <a:pt x="57956" y="514116"/>
                    <a:pt x="144174" y="281111"/>
                    <a:pt x="260556" y="66871"/>
                  </a:cubicBezTo>
                  <a:lnTo>
                    <a:pt x="301181" y="0"/>
                  </a:lnTo>
                  <a:close/>
                </a:path>
              </a:pathLst>
            </a:custGeom>
            <a:solidFill>
              <a:srgbClr val="FF6930"/>
            </a:soli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dirty="0">
                <a:solidFill>
                  <a:schemeClr val="accent2"/>
                </a:solidFill>
              </a:endParaRPr>
            </a:p>
          </p:txBody>
        </p:sp>
        <p:sp>
          <p:nvSpPr>
            <p:cNvPr id="40" name="Полилиния: фигура 39">
              <a:extLst>
                <a:ext uri="{FF2B5EF4-FFF2-40B4-BE49-F238E27FC236}">
                  <a16:creationId xmlns:a16="http://schemas.microsoft.com/office/drawing/2014/main" id="{3EC05210-B351-42CA-93A0-ADADB19F964D}"/>
                </a:ext>
              </a:extLst>
            </p:cNvPr>
            <p:cNvSpPr/>
            <p:nvPr/>
          </p:nvSpPr>
          <p:spPr>
            <a:xfrm>
              <a:off x="7260310" y="3088602"/>
              <a:ext cx="1312096" cy="810000"/>
            </a:xfrm>
            <a:custGeom>
              <a:avLst/>
              <a:gdLst>
                <a:gd name="connsiteX0" fmla="*/ 405000 w 1312096"/>
                <a:gd name="connsiteY0" fmla="*/ 0 h 810000"/>
                <a:gd name="connsiteX1" fmla="*/ 1010915 w 1312096"/>
                <a:gd name="connsiteY1" fmla="*/ 0 h 810000"/>
                <a:gd name="connsiteX2" fmla="*/ 1051540 w 1312096"/>
                <a:gd name="connsiteY2" fmla="*/ 66871 h 810000"/>
                <a:gd name="connsiteX3" fmla="*/ 1304493 w 1312096"/>
                <a:gd name="connsiteY3" fmla="*/ 760185 h 810000"/>
                <a:gd name="connsiteX4" fmla="*/ 1312096 w 1312096"/>
                <a:gd name="connsiteY4" fmla="*/ 810000 h 810000"/>
                <a:gd name="connsiteX5" fmla="*/ 405000 w 1312096"/>
                <a:gd name="connsiteY5" fmla="*/ 810000 h 810000"/>
                <a:gd name="connsiteX6" fmla="*/ 0 w 1312096"/>
                <a:gd name="connsiteY6" fmla="*/ 405000 h 810000"/>
                <a:gd name="connsiteX7" fmla="*/ 405000 w 1312096"/>
                <a:gd name="connsiteY7" fmla="*/ 0 h 8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12096" h="810000">
                  <a:moveTo>
                    <a:pt x="405000" y="0"/>
                  </a:moveTo>
                  <a:lnTo>
                    <a:pt x="1010915" y="0"/>
                  </a:lnTo>
                  <a:lnTo>
                    <a:pt x="1051540" y="66871"/>
                  </a:lnTo>
                  <a:cubicBezTo>
                    <a:pt x="1167922" y="281111"/>
                    <a:pt x="1254140" y="514116"/>
                    <a:pt x="1304493" y="760185"/>
                  </a:cubicBezTo>
                  <a:lnTo>
                    <a:pt x="1312096" y="810000"/>
                  </a:lnTo>
                  <a:lnTo>
                    <a:pt x="405000" y="810000"/>
                  </a:lnTo>
                  <a:cubicBezTo>
                    <a:pt x="181325" y="810000"/>
                    <a:pt x="0" y="628675"/>
                    <a:pt x="0" y="405000"/>
                  </a:cubicBezTo>
                  <a:cubicBezTo>
                    <a:pt x="0" y="181325"/>
                    <a:pt x="181325" y="0"/>
                    <a:pt x="405000" y="0"/>
                  </a:cubicBezTo>
                  <a:close/>
                </a:path>
              </a:pathLst>
            </a:custGeom>
            <a:solidFill>
              <a:srgbClr val="084B77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39" name="Полилиния: фигура 38">
              <a:extLst>
                <a:ext uri="{FF2B5EF4-FFF2-40B4-BE49-F238E27FC236}">
                  <a16:creationId xmlns:a16="http://schemas.microsoft.com/office/drawing/2014/main" id="{48C324DD-2070-4E77-A09E-93543E114F36}"/>
                </a:ext>
              </a:extLst>
            </p:cNvPr>
            <p:cNvSpPr/>
            <p:nvPr/>
          </p:nvSpPr>
          <p:spPr>
            <a:xfrm>
              <a:off x="3576000" y="3975304"/>
              <a:ext cx="922500" cy="810000"/>
            </a:xfrm>
            <a:custGeom>
              <a:avLst/>
              <a:gdLst>
                <a:gd name="connsiteX0" fmla="*/ 31888 w 922500"/>
                <a:gd name="connsiteY0" fmla="*/ 0 h 810000"/>
                <a:gd name="connsiteX1" fmla="*/ 517500 w 922500"/>
                <a:gd name="connsiteY1" fmla="*/ 0 h 810000"/>
                <a:gd name="connsiteX2" fmla="*/ 922500 w 922500"/>
                <a:gd name="connsiteY2" fmla="*/ 405000 h 810000"/>
                <a:gd name="connsiteX3" fmla="*/ 517500 w 922500"/>
                <a:gd name="connsiteY3" fmla="*/ 810000 h 810000"/>
                <a:gd name="connsiteX4" fmla="*/ 39107 w 922500"/>
                <a:gd name="connsiteY4" fmla="*/ 810000 h 810000"/>
                <a:gd name="connsiteX5" fmla="*/ 13010 w 922500"/>
                <a:gd name="connsiteY5" fmla="*/ 639006 h 810000"/>
                <a:gd name="connsiteX6" fmla="*/ 0 w 922500"/>
                <a:gd name="connsiteY6" fmla="*/ 381351 h 810000"/>
                <a:gd name="connsiteX7" fmla="*/ 13010 w 922500"/>
                <a:gd name="connsiteY7" fmla="*/ 123696 h 810000"/>
                <a:gd name="connsiteX8" fmla="*/ 31888 w 922500"/>
                <a:gd name="connsiteY8" fmla="*/ 0 h 8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2500" h="810000">
                  <a:moveTo>
                    <a:pt x="31888" y="0"/>
                  </a:moveTo>
                  <a:lnTo>
                    <a:pt x="517500" y="0"/>
                  </a:lnTo>
                  <a:cubicBezTo>
                    <a:pt x="741175" y="0"/>
                    <a:pt x="922500" y="181325"/>
                    <a:pt x="922500" y="405000"/>
                  </a:cubicBezTo>
                  <a:cubicBezTo>
                    <a:pt x="922500" y="628675"/>
                    <a:pt x="741175" y="810000"/>
                    <a:pt x="517500" y="810000"/>
                  </a:cubicBezTo>
                  <a:lnTo>
                    <a:pt x="39107" y="810000"/>
                  </a:lnTo>
                  <a:lnTo>
                    <a:pt x="13010" y="639006"/>
                  </a:lnTo>
                  <a:cubicBezTo>
                    <a:pt x="4407" y="554291"/>
                    <a:pt x="0" y="468336"/>
                    <a:pt x="0" y="381351"/>
                  </a:cubicBezTo>
                  <a:cubicBezTo>
                    <a:pt x="0" y="294366"/>
                    <a:pt x="4407" y="208410"/>
                    <a:pt x="13010" y="123696"/>
                  </a:cubicBezTo>
                  <a:lnTo>
                    <a:pt x="31888" y="0"/>
                  </a:lnTo>
                  <a:close/>
                </a:path>
              </a:pathLst>
            </a:custGeom>
            <a:solidFill>
              <a:srgbClr val="FF6930"/>
            </a:soli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38" name="Полилиния: фигура 37">
              <a:extLst>
                <a:ext uri="{FF2B5EF4-FFF2-40B4-BE49-F238E27FC236}">
                  <a16:creationId xmlns:a16="http://schemas.microsoft.com/office/drawing/2014/main" id="{90B863F5-A153-47D3-9437-334ABFFC1E0A}"/>
                </a:ext>
              </a:extLst>
            </p:cNvPr>
            <p:cNvSpPr/>
            <p:nvPr/>
          </p:nvSpPr>
          <p:spPr>
            <a:xfrm>
              <a:off x="7693500" y="3975304"/>
              <a:ext cx="922500" cy="810000"/>
            </a:xfrm>
            <a:custGeom>
              <a:avLst/>
              <a:gdLst>
                <a:gd name="connsiteX0" fmla="*/ 405000 w 922500"/>
                <a:gd name="connsiteY0" fmla="*/ 0 h 810000"/>
                <a:gd name="connsiteX1" fmla="*/ 890612 w 922500"/>
                <a:gd name="connsiteY1" fmla="*/ 0 h 810000"/>
                <a:gd name="connsiteX2" fmla="*/ 909490 w 922500"/>
                <a:gd name="connsiteY2" fmla="*/ 123696 h 810000"/>
                <a:gd name="connsiteX3" fmla="*/ 922500 w 922500"/>
                <a:gd name="connsiteY3" fmla="*/ 381351 h 810000"/>
                <a:gd name="connsiteX4" fmla="*/ 909490 w 922500"/>
                <a:gd name="connsiteY4" fmla="*/ 639006 h 810000"/>
                <a:gd name="connsiteX5" fmla="*/ 883393 w 922500"/>
                <a:gd name="connsiteY5" fmla="*/ 810000 h 810000"/>
                <a:gd name="connsiteX6" fmla="*/ 405000 w 922500"/>
                <a:gd name="connsiteY6" fmla="*/ 810000 h 810000"/>
                <a:gd name="connsiteX7" fmla="*/ 0 w 922500"/>
                <a:gd name="connsiteY7" fmla="*/ 405000 h 810000"/>
                <a:gd name="connsiteX8" fmla="*/ 405000 w 922500"/>
                <a:gd name="connsiteY8" fmla="*/ 0 h 8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2500" h="810000">
                  <a:moveTo>
                    <a:pt x="405000" y="0"/>
                  </a:moveTo>
                  <a:lnTo>
                    <a:pt x="890612" y="0"/>
                  </a:lnTo>
                  <a:lnTo>
                    <a:pt x="909490" y="123696"/>
                  </a:lnTo>
                  <a:cubicBezTo>
                    <a:pt x="918093" y="208410"/>
                    <a:pt x="922500" y="294366"/>
                    <a:pt x="922500" y="381351"/>
                  </a:cubicBezTo>
                  <a:cubicBezTo>
                    <a:pt x="922500" y="468336"/>
                    <a:pt x="918093" y="554291"/>
                    <a:pt x="909490" y="639006"/>
                  </a:cubicBezTo>
                  <a:lnTo>
                    <a:pt x="883393" y="810000"/>
                  </a:lnTo>
                  <a:lnTo>
                    <a:pt x="405000" y="810000"/>
                  </a:lnTo>
                  <a:cubicBezTo>
                    <a:pt x="181325" y="810000"/>
                    <a:pt x="0" y="628675"/>
                    <a:pt x="0" y="405000"/>
                  </a:cubicBezTo>
                  <a:cubicBezTo>
                    <a:pt x="0" y="181325"/>
                    <a:pt x="181325" y="0"/>
                    <a:pt x="405000" y="0"/>
                  </a:cubicBezTo>
                  <a:close/>
                </a:path>
              </a:pathLst>
            </a:custGeom>
            <a:solidFill>
              <a:srgbClr val="084B77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37" name="Полилиния: фигура 36">
              <a:extLst>
                <a:ext uri="{FF2B5EF4-FFF2-40B4-BE49-F238E27FC236}">
                  <a16:creationId xmlns:a16="http://schemas.microsoft.com/office/drawing/2014/main" id="{AE79E730-83DE-4035-BA1D-2144948F6B51}"/>
                </a:ext>
              </a:extLst>
            </p:cNvPr>
            <p:cNvSpPr/>
            <p:nvPr/>
          </p:nvSpPr>
          <p:spPr>
            <a:xfrm>
              <a:off x="7260311" y="4862006"/>
              <a:ext cx="1304877" cy="810000"/>
            </a:xfrm>
            <a:custGeom>
              <a:avLst/>
              <a:gdLst>
                <a:gd name="connsiteX0" fmla="*/ 405000 w 1304877"/>
                <a:gd name="connsiteY0" fmla="*/ 0 h 810000"/>
                <a:gd name="connsiteX1" fmla="*/ 1304877 w 1304877"/>
                <a:gd name="connsiteY1" fmla="*/ 0 h 810000"/>
                <a:gd name="connsiteX2" fmla="*/ 1304493 w 1304877"/>
                <a:gd name="connsiteY2" fmla="*/ 2517 h 810000"/>
                <a:gd name="connsiteX3" fmla="*/ 1051540 w 1304877"/>
                <a:gd name="connsiteY3" fmla="*/ 695831 h 810000"/>
                <a:gd name="connsiteX4" fmla="*/ 982181 w 1304877"/>
                <a:gd name="connsiteY4" fmla="*/ 810000 h 810000"/>
                <a:gd name="connsiteX5" fmla="*/ 405000 w 1304877"/>
                <a:gd name="connsiteY5" fmla="*/ 810000 h 810000"/>
                <a:gd name="connsiteX6" fmla="*/ 0 w 1304877"/>
                <a:gd name="connsiteY6" fmla="*/ 405000 h 810000"/>
                <a:gd name="connsiteX7" fmla="*/ 405000 w 1304877"/>
                <a:gd name="connsiteY7" fmla="*/ 0 h 8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04877" h="810000">
                  <a:moveTo>
                    <a:pt x="405000" y="0"/>
                  </a:moveTo>
                  <a:lnTo>
                    <a:pt x="1304877" y="0"/>
                  </a:lnTo>
                  <a:lnTo>
                    <a:pt x="1304493" y="2517"/>
                  </a:lnTo>
                  <a:cubicBezTo>
                    <a:pt x="1254140" y="248586"/>
                    <a:pt x="1167922" y="481590"/>
                    <a:pt x="1051540" y="695831"/>
                  </a:cubicBezTo>
                  <a:lnTo>
                    <a:pt x="982181" y="810000"/>
                  </a:lnTo>
                  <a:lnTo>
                    <a:pt x="405000" y="810000"/>
                  </a:lnTo>
                  <a:cubicBezTo>
                    <a:pt x="181325" y="810000"/>
                    <a:pt x="0" y="628675"/>
                    <a:pt x="0" y="405000"/>
                  </a:cubicBezTo>
                  <a:cubicBezTo>
                    <a:pt x="0" y="181325"/>
                    <a:pt x="181325" y="0"/>
                    <a:pt x="405000" y="0"/>
                  </a:cubicBezTo>
                  <a:close/>
                </a:path>
              </a:pathLst>
            </a:custGeom>
            <a:solidFill>
              <a:srgbClr val="084B77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36" name="Полилиния: фигура 35">
              <a:extLst>
                <a:ext uri="{FF2B5EF4-FFF2-40B4-BE49-F238E27FC236}">
                  <a16:creationId xmlns:a16="http://schemas.microsoft.com/office/drawing/2014/main" id="{D5CD020B-AE20-48EA-A983-F34B0BA1B5B9}"/>
                </a:ext>
              </a:extLst>
            </p:cNvPr>
            <p:cNvSpPr/>
            <p:nvPr/>
          </p:nvSpPr>
          <p:spPr>
            <a:xfrm>
              <a:off x="3627056" y="4863592"/>
              <a:ext cx="1332695" cy="810000"/>
            </a:xfrm>
            <a:custGeom>
              <a:avLst/>
              <a:gdLst>
                <a:gd name="connsiteX0" fmla="*/ 0 w 1332695"/>
                <a:gd name="connsiteY0" fmla="*/ 0 h 810000"/>
                <a:gd name="connsiteX1" fmla="*/ 927695 w 1332695"/>
                <a:gd name="connsiteY1" fmla="*/ 0 h 810000"/>
                <a:gd name="connsiteX2" fmla="*/ 1332695 w 1332695"/>
                <a:gd name="connsiteY2" fmla="*/ 405000 h 810000"/>
                <a:gd name="connsiteX3" fmla="*/ 927695 w 1332695"/>
                <a:gd name="connsiteY3" fmla="*/ 810000 h 810000"/>
                <a:gd name="connsiteX4" fmla="*/ 323418 w 1332695"/>
                <a:gd name="connsiteY4" fmla="*/ 810000 h 810000"/>
                <a:gd name="connsiteX5" fmla="*/ 253095 w 1332695"/>
                <a:gd name="connsiteY5" fmla="*/ 694245 h 810000"/>
                <a:gd name="connsiteX6" fmla="*/ 142 w 1332695"/>
                <a:gd name="connsiteY6" fmla="*/ 931 h 810000"/>
                <a:gd name="connsiteX7" fmla="*/ 0 w 1332695"/>
                <a:gd name="connsiteY7" fmla="*/ 0 h 8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2695" h="810000">
                  <a:moveTo>
                    <a:pt x="0" y="0"/>
                  </a:moveTo>
                  <a:lnTo>
                    <a:pt x="927695" y="0"/>
                  </a:lnTo>
                  <a:cubicBezTo>
                    <a:pt x="1151370" y="0"/>
                    <a:pt x="1332695" y="181325"/>
                    <a:pt x="1332695" y="405000"/>
                  </a:cubicBezTo>
                  <a:cubicBezTo>
                    <a:pt x="1332695" y="628675"/>
                    <a:pt x="1151370" y="810000"/>
                    <a:pt x="927695" y="810000"/>
                  </a:cubicBezTo>
                  <a:lnTo>
                    <a:pt x="323418" y="810000"/>
                  </a:lnTo>
                  <a:lnTo>
                    <a:pt x="253095" y="694245"/>
                  </a:lnTo>
                  <a:cubicBezTo>
                    <a:pt x="136713" y="480004"/>
                    <a:pt x="50495" y="247000"/>
                    <a:pt x="142" y="9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6930"/>
            </a:soli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35" name="Полилиния: фигура 34">
              <a:extLst>
                <a:ext uri="{FF2B5EF4-FFF2-40B4-BE49-F238E27FC236}">
                  <a16:creationId xmlns:a16="http://schemas.microsoft.com/office/drawing/2014/main" id="{49D5F229-1751-4505-9A4E-D1A13C1A86C4}"/>
                </a:ext>
              </a:extLst>
            </p:cNvPr>
            <p:cNvSpPr/>
            <p:nvPr/>
          </p:nvSpPr>
          <p:spPr>
            <a:xfrm>
              <a:off x="3998034" y="5751880"/>
              <a:ext cx="1422966" cy="810000"/>
            </a:xfrm>
            <a:custGeom>
              <a:avLst/>
              <a:gdLst>
                <a:gd name="connsiteX0" fmla="*/ 0 w 1422966"/>
                <a:gd name="connsiteY0" fmla="*/ 0 h 810000"/>
                <a:gd name="connsiteX1" fmla="*/ 1017966 w 1422966"/>
                <a:gd name="connsiteY1" fmla="*/ 0 h 810000"/>
                <a:gd name="connsiteX2" fmla="*/ 1422966 w 1422966"/>
                <a:gd name="connsiteY2" fmla="*/ 405000 h 810000"/>
                <a:gd name="connsiteX3" fmla="*/ 1017966 w 1422966"/>
                <a:gd name="connsiteY3" fmla="*/ 810000 h 810000"/>
                <a:gd name="connsiteX4" fmla="*/ 879294 w 1422966"/>
                <a:gd name="connsiteY4" fmla="*/ 810000 h 810000"/>
                <a:gd name="connsiteX5" fmla="*/ 689010 w 1422966"/>
                <a:gd name="connsiteY5" fmla="*/ 694399 h 810000"/>
                <a:gd name="connsiteX6" fmla="*/ 8342 w 1422966"/>
                <a:gd name="connsiteY6" fmla="*/ 13731 h 810000"/>
                <a:gd name="connsiteX7" fmla="*/ 0 w 1422966"/>
                <a:gd name="connsiteY7" fmla="*/ 0 h 8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2966" h="810000">
                  <a:moveTo>
                    <a:pt x="0" y="0"/>
                  </a:moveTo>
                  <a:lnTo>
                    <a:pt x="1017966" y="0"/>
                  </a:lnTo>
                  <a:cubicBezTo>
                    <a:pt x="1241641" y="0"/>
                    <a:pt x="1422966" y="181325"/>
                    <a:pt x="1422966" y="405000"/>
                  </a:cubicBezTo>
                  <a:cubicBezTo>
                    <a:pt x="1422966" y="628675"/>
                    <a:pt x="1241641" y="810000"/>
                    <a:pt x="1017966" y="810000"/>
                  </a:cubicBezTo>
                  <a:lnTo>
                    <a:pt x="879294" y="810000"/>
                  </a:lnTo>
                  <a:lnTo>
                    <a:pt x="689010" y="694399"/>
                  </a:lnTo>
                  <a:cubicBezTo>
                    <a:pt x="420880" y="513254"/>
                    <a:pt x="189487" y="281861"/>
                    <a:pt x="8342" y="137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6930"/>
            </a:solidFill>
            <a:ln>
              <a:noFill/>
            </a:ln>
            <a:effectLst>
              <a:innerShdw blurRad="63500" dist="50800" dir="10800000">
                <a:prstClr val="black">
                  <a:alpha val="2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34" name="Полилиния: фигура 33">
              <a:extLst>
                <a:ext uri="{FF2B5EF4-FFF2-40B4-BE49-F238E27FC236}">
                  <a16:creationId xmlns:a16="http://schemas.microsoft.com/office/drawing/2014/main" id="{225C18A8-D35C-4136-9D48-1D8B7154A28A}"/>
                </a:ext>
              </a:extLst>
            </p:cNvPr>
            <p:cNvSpPr/>
            <p:nvPr/>
          </p:nvSpPr>
          <p:spPr>
            <a:xfrm>
              <a:off x="6771000" y="5757421"/>
              <a:ext cx="1419600" cy="810000"/>
            </a:xfrm>
            <a:custGeom>
              <a:avLst/>
              <a:gdLst>
                <a:gd name="connsiteX0" fmla="*/ 405000 w 1419600"/>
                <a:gd name="connsiteY0" fmla="*/ 0 h 810000"/>
                <a:gd name="connsiteX1" fmla="*/ 1419600 w 1419600"/>
                <a:gd name="connsiteY1" fmla="*/ 0 h 810000"/>
                <a:gd name="connsiteX2" fmla="*/ 1414624 w 1419600"/>
                <a:gd name="connsiteY2" fmla="*/ 8190 h 810000"/>
                <a:gd name="connsiteX3" fmla="*/ 733956 w 1419600"/>
                <a:gd name="connsiteY3" fmla="*/ 688858 h 810000"/>
                <a:gd name="connsiteX4" fmla="*/ 534551 w 1419600"/>
                <a:gd name="connsiteY4" fmla="*/ 810000 h 810000"/>
                <a:gd name="connsiteX5" fmla="*/ 405000 w 1419600"/>
                <a:gd name="connsiteY5" fmla="*/ 810000 h 810000"/>
                <a:gd name="connsiteX6" fmla="*/ 0 w 1419600"/>
                <a:gd name="connsiteY6" fmla="*/ 405000 h 810000"/>
                <a:gd name="connsiteX7" fmla="*/ 405000 w 1419600"/>
                <a:gd name="connsiteY7" fmla="*/ 0 h 8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19600" h="810000">
                  <a:moveTo>
                    <a:pt x="405000" y="0"/>
                  </a:moveTo>
                  <a:lnTo>
                    <a:pt x="1419600" y="0"/>
                  </a:lnTo>
                  <a:lnTo>
                    <a:pt x="1414624" y="8190"/>
                  </a:lnTo>
                  <a:cubicBezTo>
                    <a:pt x="1233479" y="276320"/>
                    <a:pt x="1002086" y="507713"/>
                    <a:pt x="733956" y="688858"/>
                  </a:cubicBezTo>
                  <a:lnTo>
                    <a:pt x="534551" y="810000"/>
                  </a:lnTo>
                  <a:lnTo>
                    <a:pt x="405000" y="810000"/>
                  </a:lnTo>
                  <a:cubicBezTo>
                    <a:pt x="181325" y="810000"/>
                    <a:pt x="0" y="628675"/>
                    <a:pt x="0" y="405000"/>
                  </a:cubicBezTo>
                  <a:cubicBezTo>
                    <a:pt x="0" y="181325"/>
                    <a:pt x="181325" y="0"/>
                    <a:pt x="405000" y="0"/>
                  </a:cubicBezTo>
                  <a:close/>
                </a:path>
              </a:pathLst>
            </a:custGeom>
            <a:solidFill>
              <a:srgbClr val="084B77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32" name="Полилиния: фигура 31">
              <a:extLst>
                <a:ext uri="{FF2B5EF4-FFF2-40B4-BE49-F238E27FC236}">
                  <a16:creationId xmlns:a16="http://schemas.microsoft.com/office/drawing/2014/main" id="{8E6DD147-578B-40E5-865B-0D2F1B54188E}"/>
                </a:ext>
              </a:extLst>
            </p:cNvPr>
            <p:cNvSpPr/>
            <p:nvPr/>
          </p:nvSpPr>
          <p:spPr>
            <a:xfrm>
              <a:off x="1731000" y="2201107"/>
              <a:ext cx="3064558" cy="810000"/>
            </a:xfrm>
            <a:custGeom>
              <a:avLst/>
              <a:gdLst>
                <a:gd name="connsiteX0" fmla="*/ 405000 w 3064558"/>
                <a:gd name="connsiteY0" fmla="*/ 0 h 810000"/>
                <a:gd name="connsiteX1" fmla="*/ 3064558 w 3064558"/>
                <a:gd name="connsiteY1" fmla="*/ 0 h 810000"/>
                <a:gd name="connsiteX2" fmla="*/ 2956044 w 3064558"/>
                <a:gd name="connsiteY2" fmla="*/ 65924 h 810000"/>
                <a:gd name="connsiteX3" fmla="*/ 2275376 w 3064558"/>
                <a:gd name="connsiteY3" fmla="*/ 746592 h 810000"/>
                <a:gd name="connsiteX4" fmla="*/ 2236855 w 3064558"/>
                <a:gd name="connsiteY4" fmla="*/ 810000 h 810000"/>
                <a:gd name="connsiteX5" fmla="*/ 405000 w 3064558"/>
                <a:gd name="connsiteY5" fmla="*/ 810000 h 810000"/>
                <a:gd name="connsiteX6" fmla="*/ 0 w 3064558"/>
                <a:gd name="connsiteY6" fmla="*/ 405000 h 810000"/>
                <a:gd name="connsiteX7" fmla="*/ 405000 w 3064558"/>
                <a:gd name="connsiteY7" fmla="*/ 0 h 8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64558" h="810000">
                  <a:moveTo>
                    <a:pt x="405000" y="0"/>
                  </a:moveTo>
                  <a:lnTo>
                    <a:pt x="3064558" y="0"/>
                  </a:lnTo>
                  <a:lnTo>
                    <a:pt x="2956044" y="65924"/>
                  </a:lnTo>
                  <a:cubicBezTo>
                    <a:pt x="2687914" y="247069"/>
                    <a:pt x="2456521" y="478462"/>
                    <a:pt x="2275376" y="746592"/>
                  </a:cubicBezTo>
                  <a:lnTo>
                    <a:pt x="2236855" y="810000"/>
                  </a:lnTo>
                  <a:lnTo>
                    <a:pt x="405000" y="810000"/>
                  </a:lnTo>
                  <a:cubicBezTo>
                    <a:pt x="181325" y="810000"/>
                    <a:pt x="0" y="628675"/>
                    <a:pt x="0" y="405000"/>
                  </a:cubicBezTo>
                  <a:cubicBezTo>
                    <a:pt x="0" y="181325"/>
                    <a:pt x="181325" y="0"/>
                    <a:pt x="405000" y="0"/>
                  </a:cubicBezTo>
                  <a:close/>
                </a:path>
              </a:pathLst>
            </a:cu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9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5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31" name="Полилиния: фигура 30">
              <a:extLst>
                <a:ext uri="{FF2B5EF4-FFF2-40B4-BE49-F238E27FC236}">
                  <a16:creationId xmlns:a16="http://schemas.microsoft.com/office/drawing/2014/main" id="{2A4228D2-FEAE-4DBA-BFEB-1349A506ADF4}"/>
                </a:ext>
              </a:extLst>
            </p:cNvPr>
            <p:cNvSpPr/>
            <p:nvPr/>
          </p:nvSpPr>
          <p:spPr>
            <a:xfrm>
              <a:off x="7396442" y="2201107"/>
              <a:ext cx="3064558" cy="810000"/>
            </a:xfrm>
            <a:custGeom>
              <a:avLst/>
              <a:gdLst>
                <a:gd name="connsiteX0" fmla="*/ 0 w 3064558"/>
                <a:gd name="connsiteY0" fmla="*/ 0 h 810000"/>
                <a:gd name="connsiteX1" fmla="*/ 2659558 w 3064558"/>
                <a:gd name="connsiteY1" fmla="*/ 0 h 810000"/>
                <a:gd name="connsiteX2" fmla="*/ 3064558 w 3064558"/>
                <a:gd name="connsiteY2" fmla="*/ 405000 h 810000"/>
                <a:gd name="connsiteX3" fmla="*/ 2659558 w 3064558"/>
                <a:gd name="connsiteY3" fmla="*/ 810000 h 810000"/>
                <a:gd name="connsiteX4" fmla="*/ 827704 w 3064558"/>
                <a:gd name="connsiteY4" fmla="*/ 810000 h 810000"/>
                <a:gd name="connsiteX5" fmla="*/ 789182 w 3064558"/>
                <a:gd name="connsiteY5" fmla="*/ 746592 h 810000"/>
                <a:gd name="connsiteX6" fmla="*/ 108514 w 3064558"/>
                <a:gd name="connsiteY6" fmla="*/ 65924 h 810000"/>
                <a:gd name="connsiteX7" fmla="*/ 0 w 3064558"/>
                <a:gd name="connsiteY7" fmla="*/ 0 h 8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64558" h="810000">
                  <a:moveTo>
                    <a:pt x="0" y="0"/>
                  </a:moveTo>
                  <a:lnTo>
                    <a:pt x="2659558" y="0"/>
                  </a:lnTo>
                  <a:cubicBezTo>
                    <a:pt x="2883233" y="0"/>
                    <a:pt x="3064558" y="181325"/>
                    <a:pt x="3064558" y="405000"/>
                  </a:cubicBezTo>
                  <a:cubicBezTo>
                    <a:pt x="3064558" y="628675"/>
                    <a:pt x="2883233" y="810000"/>
                    <a:pt x="2659558" y="810000"/>
                  </a:cubicBezTo>
                  <a:lnTo>
                    <a:pt x="827704" y="810000"/>
                  </a:lnTo>
                  <a:lnTo>
                    <a:pt x="789182" y="746592"/>
                  </a:lnTo>
                  <a:cubicBezTo>
                    <a:pt x="608037" y="478462"/>
                    <a:pt x="376644" y="247069"/>
                    <a:pt x="108514" y="65924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9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5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1200" dirty="0">
                <a:solidFill>
                  <a:schemeClr val="tx1"/>
                </a:solidFill>
              </a:endParaRPr>
            </a:p>
          </p:txBody>
        </p:sp>
        <p:sp>
          <p:nvSpPr>
            <p:cNvPr id="30" name="Полилиния: фигура 29">
              <a:extLst>
                <a:ext uri="{FF2B5EF4-FFF2-40B4-BE49-F238E27FC236}">
                  <a16:creationId xmlns:a16="http://schemas.microsoft.com/office/drawing/2014/main" id="{FC0FC4BB-C632-4B5F-B527-297584F8F151}"/>
                </a:ext>
              </a:extLst>
            </p:cNvPr>
            <p:cNvSpPr/>
            <p:nvPr/>
          </p:nvSpPr>
          <p:spPr>
            <a:xfrm>
              <a:off x="1264061" y="3088602"/>
              <a:ext cx="2656715" cy="810000"/>
            </a:xfrm>
            <a:custGeom>
              <a:avLst/>
              <a:gdLst>
                <a:gd name="connsiteX0" fmla="*/ 405000 w 2656715"/>
                <a:gd name="connsiteY0" fmla="*/ 0 h 810000"/>
                <a:gd name="connsiteX1" fmla="*/ 2656715 w 2656715"/>
                <a:gd name="connsiteY1" fmla="*/ 0 h 810000"/>
                <a:gd name="connsiteX2" fmla="*/ 2616090 w 2656715"/>
                <a:gd name="connsiteY2" fmla="*/ 66871 h 810000"/>
                <a:gd name="connsiteX3" fmla="*/ 2363137 w 2656715"/>
                <a:gd name="connsiteY3" fmla="*/ 760185 h 810000"/>
                <a:gd name="connsiteX4" fmla="*/ 2355534 w 2656715"/>
                <a:gd name="connsiteY4" fmla="*/ 810000 h 810000"/>
                <a:gd name="connsiteX5" fmla="*/ 405000 w 2656715"/>
                <a:gd name="connsiteY5" fmla="*/ 810000 h 810000"/>
                <a:gd name="connsiteX6" fmla="*/ 0 w 2656715"/>
                <a:gd name="connsiteY6" fmla="*/ 405000 h 810000"/>
                <a:gd name="connsiteX7" fmla="*/ 405000 w 2656715"/>
                <a:gd name="connsiteY7" fmla="*/ 0 h 8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56715" h="810000">
                  <a:moveTo>
                    <a:pt x="405000" y="0"/>
                  </a:moveTo>
                  <a:lnTo>
                    <a:pt x="2656715" y="0"/>
                  </a:lnTo>
                  <a:lnTo>
                    <a:pt x="2616090" y="66871"/>
                  </a:lnTo>
                  <a:cubicBezTo>
                    <a:pt x="2499708" y="281111"/>
                    <a:pt x="2413490" y="514116"/>
                    <a:pt x="2363137" y="760185"/>
                  </a:cubicBezTo>
                  <a:lnTo>
                    <a:pt x="2355534" y="810000"/>
                  </a:lnTo>
                  <a:lnTo>
                    <a:pt x="405000" y="810000"/>
                  </a:lnTo>
                  <a:cubicBezTo>
                    <a:pt x="181325" y="810000"/>
                    <a:pt x="0" y="628675"/>
                    <a:pt x="0" y="405000"/>
                  </a:cubicBezTo>
                  <a:cubicBezTo>
                    <a:pt x="0" y="181325"/>
                    <a:pt x="181325" y="0"/>
                    <a:pt x="405000" y="0"/>
                  </a:cubicBezTo>
                  <a:close/>
                </a:path>
              </a:pathLst>
            </a:cu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9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5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29" name="Полилиния: фигура 28">
              <a:extLst>
                <a:ext uri="{FF2B5EF4-FFF2-40B4-BE49-F238E27FC236}">
                  <a16:creationId xmlns:a16="http://schemas.microsoft.com/office/drawing/2014/main" id="{223D72AE-FFD9-41CC-9D46-0443531BF32F}"/>
                </a:ext>
              </a:extLst>
            </p:cNvPr>
            <p:cNvSpPr/>
            <p:nvPr/>
          </p:nvSpPr>
          <p:spPr>
            <a:xfrm>
              <a:off x="8271226" y="3088602"/>
              <a:ext cx="2679085" cy="810000"/>
            </a:xfrm>
            <a:custGeom>
              <a:avLst/>
              <a:gdLst>
                <a:gd name="connsiteX0" fmla="*/ 0 w 2679085"/>
                <a:gd name="connsiteY0" fmla="*/ 0 h 810000"/>
                <a:gd name="connsiteX1" fmla="*/ 2274085 w 2679085"/>
                <a:gd name="connsiteY1" fmla="*/ 0 h 810000"/>
                <a:gd name="connsiteX2" fmla="*/ 2679085 w 2679085"/>
                <a:gd name="connsiteY2" fmla="*/ 405000 h 810000"/>
                <a:gd name="connsiteX3" fmla="*/ 2274085 w 2679085"/>
                <a:gd name="connsiteY3" fmla="*/ 810000 h 810000"/>
                <a:gd name="connsiteX4" fmla="*/ 301181 w 2679085"/>
                <a:gd name="connsiteY4" fmla="*/ 810000 h 810000"/>
                <a:gd name="connsiteX5" fmla="*/ 293578 w 2679085"/>
                <a:gd name="connsiteY5" fmla="*/ 760185 h 810000"/>
                <a:gd name="connsiteX6" fmla="*/ 40625 w 2679085"/>
                <a:gd name="connsiteY6" fmla="*/ 66871 h 810000"/>
                <a:gd name="connsiteX7" fmla="*/ 0 w 2679085"/>
                <a:gd name="connsiteY7" fmla="*/ 0 h 8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79085" h="810000">
                  <a:moveTo>
                    <a:pt x="0" y="0"/>
                  </a:moveTo>
                  <a:lnTo>
                    <a:pt x="2274085" y="0"/>
                  </a:lnTo>
                  <a:cubicBezTo>
                    <a:pt x="2497760" y="0"/>
                    <a:pt x="2679085" y="181325"/>
                    <a:pt x="2679085" y="405000"/>
                  </a:cubicBezTo>
                  <a:cubicBezTo>
                    <a:pt x="2679085" y="628675"/>
                    <a:pt x="2497760" y="810000"/>
                    <a:pt x="2274085" y="810000"/>
                  </a:cubicBezTo>
                  <a:lnTo>
                    <a:pt x="301181" y="810000"/>
                  </a:lnTo>
                  <a:lnTo>
                    <a:pt x="293578" y="760185"/>
                  </a:lnTo>
                  <a:cubicBezTo>
                    <a:pt x="243225" y="514116"/>
                    <a:pt x="157007" y="281111"/>
                    <a:pt x="40625" y="66871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9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5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dirty="0"/>
            </a:p>
          </p:txBody>
        </p:sp>
        <p:sp>
          <p:nvSpPr>
            <p:cNvPr id="28" name="Полилиния: фигура 27">
              <a:extLst>
                <a:ext uri="{FF2B5EF4-FFF2-40B4-BE49-F238E27FC236}">
                  <a16:creationId xmlns:a16="http://schemas.microsoft.com/office/drawing/2014/main" id="{1C281C5E-9287-4D3A-8E86-DBC37599ABBB}"/>
                </a:ext>
              </a:extLst>
            </p:cNvPr>
            <p:cNvSpPr/>
            <p:nvPr/>
          </p:nvSpPr>
          <p:spPr>
            <a:xfrm>
              <a:off x="808501" y="3975304"/>
              <a:ext cx="2806607" cy="810000"/>
            </a:xfrm>
            <a:custGeom>
              <a:avLst/>
              <a:gdLst>
                <a:gd name="connsiteX0" fmla="*/ 405000 w 2806607"/>
                <a:gd name="connsiteY0" fmla="*/ 0 h 810000"/>
                <a:gd name="connsiteX1" fmla="*/ 2799388 w 2806607"/>
                <a:gd name="connsiteY1" fmla="*/ 0 h 810000"/>
                <a:gd name="connsiteX2" fmla="*/ 2780510 w 2806607"/>
                <a:gd name="connsiteY2" fmla="*/ 123696 h 810000"/>
                <a:gd name="connsiteX3" fmla="*/ 2767500 w 2806607"/>
                <a:gd name="connsiteY3" fmla="*/ 381351 h 810000"/>
                <a:gd name="connsiteX4" fmla="*/ 2780510 w 2806607"/>
                <a:gd name="connsiteY4" fmla="*/ 639006 h 810000"/>
                <a:gd name="connsiteX5" fmla="*/ 2806607 w 2806607"/>
                <a:gd name="connsiteY5" fmla="*/ 810000 h 810000"/>
                <a:gd name="connsiteX6" fmla="*/ 405000 w 2806607"/>
                <a:gd name="connsiteY6" fmla="*/ 810000 h 810000"/>
                <a:gd name="connsiteX7" fmla="*/ 0 w 2806607"/>
                <a:gd name="connsiteY7" fmla="*/ 405000 h 810000"/>
                <a:gd name="connsiteX8" fmla="*/ 405000 w 2806607"/>
                <a:gd name="connsiteY8" fmla="*/ 0 h 8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6607" h="810000">
                  <a:moveTo>
                    <a:pt x="405000" y="0"/>
                  </a:moveTo>
                  <a:lnTo>
                    <a:pt x="2799388" y="0"/>
                  </a:lnTo>
                  <a:lnTo>
                    <a:pt x="2780510" y="123696"/>
                  </a:lnTo>
                  <a:cubicBezTo>
                    <a:pt x="2771907" y="208410"/>
                    <a:pt x="2767500" y="294366"/>
                    <a:pt x="2767500" y="381351"/>
                  </a:cubicBezTo>
                  <a:cubicBezTo>
                    <a:pt x="2767500" y="468336"/>
                    <a:pt x="2771907" y="554291"/>
                    <a:pt x="2780510" y="639006"/>
                  </a:cubicBezTo>
                  <a:lnTo>
                    <a:pt x="2806607" y="810000"/>
                  </a:lnTo>
                  <a:lnTo>
                    <a:pt x="405000" y="810000"/>
                  </a:lnTo>
                  <a:cubicBezTo>
                    <a:pt x="181325" y="810000"/>
                    <a:pt x="0" y="628675"/>
                    <a:pt x="0" y="405000"/>
                  </a:cubicBezTo>
                  <a:cubicBezTo>
                    <a:pt x="0" y="181325"/>
                    <a:pt x="181325" y="0"/>
                    <a:pt x="405000" y="0"/>
                  </a:cubicBezTo>
                  <a:close/>
                </a:path>
              </a:pathLst>
            </a:cu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9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5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099AEBEA-68AB-49AE-A25E-F2A14718DC7A}"/>
                </a:ext>
              </a:extLst>
            </p:cNvPr>
            <p:cNvSpPr/>
            <p:nvPr/>
          </p:nvSpPr>
          <p:spPr>
            <a:xfrm>
              <a:off x="8576894" y="3975304"/>
              <a:ext cx="2806607" cy="810000"/>
            </a:xfrm>
            <a:custGeom>
              <a:avLst/>
              <a:gdLst>
                <a:gd name="connsiteX0" fmla="*/ 7219 w 2806607"/>
                <a:gd name="connsiteY0" fmla="*/ 0 h 810000"/>
                <a:gd name="connsiteX1" fmla="*/ 2401607 w 2806607"/>
                <a:gd name="connsiteY1" fmla="*/ 0 h 810000"/>
                <a:gd name="connsiteX2" fmla="*/ 2806607 w 2806607"/>
                <a:gd name="connsiteY2" fmla="*/ 405000 h 810000"/>
                <a:gd name="connsiteX3" fmla="*/ 2401607 w 2806607"/>
                <a:gd name="connsiteY3" fmla="*/ 810000 h 810000"/>
                <a:gd name="connsiteX4" fmla="*/ 0 w 2806607"/>
                <a:gd name="connsiteY4" fmla="*/ 810000 h 810000"/>
                <a:gd name="connsiteX5" fmla="*/ 26097 w 2806607"/>
                <a:gd name="connsiteY5" fmla="*/ 639006 h 810000"/>
                <a:gd name="connsiteX6" fmla="*/ 39107 w 2806607"/>
                <a:gd name="connsiteY6" fmla="*/ 381351 h 810000"/>
                <a:gd name="connsiteX7" fmla="*/ 26097 w 2806607"/>
                <a:gd name="connsiteY7" fmla="*/ 123696 h 810000"/>
                <a:gd name="connsiteX8" fmla="*/ 7219 w 2806607"/>
                <a:gd name="connsiteY8" fmla="*/ 0 h 8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6607" h="810000">
                  <a:moveTo>
                    <a:pt x="7219" y="0"/>
                  </a:moveTo>
                  <a:lnTo>
                    <a:pt x="2401607" y="0"/>
                  </a:lnTo>
                  <a:cubicBezTo>
                    <a:pt x="2625282" y="0"/>
                    <a:pt x="2806607" y="181325"/>
                    <a:pt x="2806607" y="405000"/>
                  </a:cubicBezTo>
                  <a:cubicBezTo>
                    <a:pt x="2806607" y="628675"/>
                    <a:pt x="2625282" y="810000"/>
                    <a:pt x="2401607" y="810000"/>
                  </a:cubicBezTo>
                  <a:lnTo>
                    <a:pt x="0" y="810000"/>
                  </a:lnTo>
                  <a:lnTo>
                    <a:pt x="26097" y="639006"/>
                  </a:lnTo>
                  <a:cubicBezTo>
                    <a:pt x="34700" y="554291"/>
                    <a:pt x="39107" y="468336"/>
                    <a:pt x="39107" y="381351"/>
                  </a:cubicBezTo>
                  <a:cubicBezTo>
                    <a:pt x="39107" y="294366"/>
                    <a:pt x="34700" y="208410"/>
                    <a:pt x="26097" y="123696"/>
                  </a:cubicBezTo>
                  <a:lnTo>
                    <a:pt x="7219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9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5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26" name="Полилиния: фигура 25">
              <a:extLst>
                <a:ext uri="{FF2B5EF4-FFF2-40B4-BE49-F238E27FC236}">
                  <a16:creationId xmlns:a16="http://schemas.microsoft.com/office/drawing/2014/main" id="{454BFD6A-D133-4873-8B3C-32405A13104C}"/>
                </a:ext>
              </a:extLst>
            </p:cNvPr>
            <p:cNvSpPr/>
            <p:nvPr/>
          </p:nvSpPr>
          <p:spPr>
            <a:xfrm>
              <a:off x="8242492" y="4862006"/>
              <a:ext cx="2707819" cy="810000"/>
            </a:xfrm>
            <a:custGeom>
              <a:avLst/>
              <a:gdLst>
                <a:gd name="connsiteX0" fmla="*/ 322696 w 2707819"/>
                <a:gd name="connsiteY0" fmla="*/ 0 h 810000"/>
                <a:gd name="connsiteX1" fmla="*/ 2302819 w 2707819"/>
                <a:gd name="connsiteY1" fmla="*/ 0 h 810000"/>
                <a:gd name="connsiteX2" fmla="*/ 2707819 w 2707819"/>
                <a:gd name="connsiteY2" fmla="*/ 405000 h 810000"/>
                <a:gd name="connsiteX3" fmla="*/ 2302819 w 2707819"/>
                <a:gd name="connsiteY3" fmla="*/ 810000 h 810000"/>
                <a:gd name="connsiteX4" fmla="*/ 0 w 2707819"/>
                <a:gd name="connsiteY4" fmla="*/ 810000 h 810000"/>
                <a:gd name="connsiteX5" fmla="*/ 69359 w 2707819"/>
                <a:gd name="connsiteY5" fmla="*/ 695831 h 810000"/>
                <a:gd name="connsiteX6" fmla="*/ 322312 w 2707819"/>
                <a:gd name="connsiteY6" fmla="*/ 2517 h 810000"/>
                <a:gd name="connsiteX7" fmla="*/ 322696 w 2707819"/>
                <a:gd name="connsiteY7" fmla="*/ 0 h 8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7819" h="810000">
                  <a:moveTo>
                    <a:pt x="322696" y="0"/>
                  </a:moveTo>
                  <a:lnTo>
                    <a:pt x="2302819" y="0"/>
                  </a:lnTo>
                  <a:cubicBezTo>
                    <a:pt x="2526494" y="0"/>
                    <a:pt x="2707819" y="181325"/>
                    <a:pt x="2707819" y="405000"/>
                  </a:cubicBezTo>
                  <a:cubicBezTo>
                    <a:pt x="2707819" y="628675"/>
                    <a:pt x="2526494" y="810000"/>
                    <a:pt x="2302819" y="810000"/>
                  </a:cubicBezTo>
                  <a:lnTo>
                    <a:pt x="0" y="810000"/>
                  </a:lnTo>
                  <a:lnTo>
                    <a:pt x="69359" y="695831"/>
                  </a:lnTo>
                  <a:cubicBezTo>
                    <a:pt x="185741" y="481590"/>
                    <a:pt x="271959" y="248586"/>
                    <a:pt x="322312" y="2517"/>
                  </a:cubicBezTo>
                  <a:lnTo>
                    <a:pt x="322696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9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5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25" name="Полилиния: фигура 24">
              <a:extLst>
                <a:ext uri="{FF2B5EF4-FFF2-40B4-BE49-F238E27FC236}">
                  <a16:creationId xmlns:a16="http://schemas.microsoft.com/office/drawing/2014/main" id="{845C86C9-5C98-49B9-9E51-A5917CE9A78D}"/>
                </a:ext>
              </a:extLst>
            </p:cNvPr>
            <p:cNvSpPr/>
            <p:nvPr/>
          </p:nvSpPr>
          <p:spPr>
            <a:xfrm>
              <a:off x="1269751" y="4863592"/>
              <a:ext cx="2680723" cy="810000"/>
            </a:xfrm>
            <a:custGeom>
              <a:avLst/>
              <a:gdLst>
                <a:gd name="connsiteX0" fmla="*/ 405000 w 2680723"/>
                <a:gd name="connsiteY0" fmla="*/ 0 h 810000"/>
                <a:gd name="connsiteX1" fmla="*/ 2357305 w 2680723"/>
                <a:gd name="connsiteY1" fmla="*/ 0 h 810000"/>
                <a:gd name="connsiteX2" fmla="*/ 2357447 w 2680723"/>
                <a:gd name="connsiteY2" fmla="*/ 931 h 810000"/>
                <a:gd name="connsiteX3" fmla="*/ 2610400 w 2680723"/>
                <a:gd name="connsiteY3" fmla="*/ 694245 h 810000"/>
                <a:gd name="connsiteX4" fmla="*/ 2680723 w 2680723"/>
                <a:gd name="connsiteY4" fmla="*/ 810000 h 810000"/>
                <a:gd name="connsiteX5" fmla="*/ 405000 w 2680723"/>
                <a:gd name="connsiteY5" fmla="*/ 810000 h 810000"/>
                <a:gd name="connsiteX6" fmla="*/ 0 w 2680723"/>
                <a:gd name="connsiteY6" fmla="*/ 405000 h 810000"/>
                <a:gd name="connsiteX7" fmla="*/ 405000 w 2680723"/>
                <a:gd name="connsiteY7" fmla="*/ 0 h 8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80723" h="810000">
                  <a:moveTo>
                    <a:pt x="405000" y="0"/>
                  </a:moveTo>
                  <a:lnTo>
                    <a:pt x="2357305" y="0"/>
                  </a:lnTo>
                  <a:lnTo>
                    <a:pt x="2357447" y="931"/>
                  </a:lnTo>
                  <a:cubicBezTo>
                    <a:pt x="2407800" y="247000"/>
                    <a:pt x="2494018" y="480004"/>
                    <a:pt x="2610400" y="694245"/>
                  </a:cubicBezTo>
                  <a:lnTo>
                    <a:pt x="2680723" y="810000"/>
                  </a:lnTo>
                  <a:lnTo>
                    <a:pt x="405000" y="810000"/>
                  </a:lnTo>
                  <a:cubicBezTo>
                    <a:pt x="181325" y="810000"/>
                    <a:pt x="0" y="628675"/>
                    <a:pt x="0" y="405000"/>
                  </a:cubicBezTo>
                  <a:cubicBezTo>
                    <a:pt x="0" y="181325"/>
                    <a:pt x="181325" y="0"/>
                    <a:pt x="405000" y="0"/>
                  </a:cubicBezTo>
                  <a:close/>
                </a:path>
              </a:pathLst>
            </a:cu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9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5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id="{D2EA28F0-EBA7-4CD7-9B59-21FDC3373497}"/>
                </a:ext>
              </a:extLst>
            </p:cNvPr>
            <p:cNvSpPr/>
            <p:nvPr/>
          </p:nvSpPr>
          <p:spPr>
            <a:xfrm>
              <a:off x="1731000" y="5751880"/>
              <a:ext cx="3146328" cy="810000"/>
            </a:xfrm>
            <a:custGeom>
              <a:avLst/>
              <a:gdLst>
                <a:gd name="connsiteX0" fmla="*/ 405000 w 3146328"/>
                <a:gd name="connsiteY0" fmla="*/ 0 h 810000"/>
                <a:gd name="connsiteX1" fmla="*/ 2267034 w 3146328"/>
                <a:gd name="connsiteY1" fmla="*/ 0 h 810000"/>
                <a:gd name="connsiteX2" fmla="*/ 2275376 w 3146328"/>
                <a:gd name="connsiteY2" fmla="*/ 13731 h 810000"/>
                <a:gd name="connsiteX3" fmla="*/ 2956044 w 3146328"/>
                <a:gd name="connsiteY3" fmla="*/ 694399 h 810000"/>
                <a:gd name="connsiteX4" fmla="*/ 3146328 w 3146328"/>
                <a:gd name="connsiteY4" fmla="*/ 810000 h 810000"/>
                <a:gd name="connsiteX5" fmla="*/ 405000 w 3146328"/>
                <a:gd name="connsiteY5" fmla="*/ 810000 h 810000"/>
                <a:gd name="connsiteX6" fmla="*/ 0 w 3146328"/>
                <a:gd name="connsiteY6" fmla="*/ 405000 h 810000"/>
                <a:gd name="connsiteX7" fmla="*/ 405000 w 3146328"/>
                <a:gd name="connsiteY7" fmla="*/ 0 h 8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46328" h="810000">
                  <a:moveTo>
                    <a:pt x="405000" y="0"/>
                  </a:moveTo>
                  <a:lnTo>
                    <a:pt x="2267034" y="0"/>
                  </a:lnTo>
                  <a:lnTo>
                    <a:pt x="2275376" y="13731"/>
                  </a:lnTo>
                  <a:cubicBezTo>
                    <a:pt x="2456521" y="281861"/>
                    <a:pt x="2687914" y="513254"/>
                    <a:pt x="2956044" y="694399"/>
                  </a:cubicBezTo>
                  <a:lnTo>
                    <a:pt x="3146328" y="810000"/>
                  </a:lnTo>
                  <a:lnTo>
                    <a:pt x="405000" y="810000"/>
                  </a:lnTo>
                  <a:cubicBezTo>
                    <a:pt x="181325" y="810000"/>
                    <a:pt x="0" y="628675"/>
                    <a:pt x="0" y="405000"/>
                  </a:cubicBezTo>
                  <a:cubicBezTo>
                    <a:pt x="0" y="181325"/>
                    <a:pt x="181325" y="0"/>
                    <a:pt x="405000" y="0"/>
                  </a:cubicBezTo>
                  <a:close/>
                </a:path>
              </a:pathLst>
            </a:cu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9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5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23" name="Полилиния: фигура 22">
              <a:extLst>
                <a:ext uri="{FF2B5EF4-FFF2-40B4-BE49-F238E27FC236}">
                  <a16:creationId xmlns:a16="http://schemas.microsoft.com/office/drawing/2014/main" id="{21B61015-76FE-4AFD-B413-E6348842598C}"/>
                </a:ext>
              </a:extLst>
            </p:cNvPr>
            <p:cNvSpPr/>
            <p:nvPr/>
          </p:nvSpPr>
          <p:spPr>
            <a:xfrm>
              <a:off x="7305552" y="5757421"/>
              <a:ext cx="3155449" cy="810000"/>
            </a:xfrm>
            <a:custGeom>
              <a:avLst/>
              <a:gdLst>
                <a:gd name="connsiteX0" fmla="*/ 885049 w 3155449"/>
                <a:gd name="connsiteY0" fmla="*/ 0 h 810000"/>
                <a:gd name="connsiteX1" fmla="*/ 2750449 w 3155449"/>
                <a:gd name="connsiteY1" fmla="*/ 0 h 810000"/>
                <a:gd name="connsiteX2" fmla="*/ 3155449 w 3155449"/>
                <a:gd name="connsiteY2" fmla="*/ 405000 h 810000"/>
                <a:gd name="connsiteX3" fmla="*/ 2750449 w 3155449"/>
                <a:gd name="connsiteY3" fmla="*/ 810000 h 810000"/>
                <a:gd name="connsiteX4" fmla="*/ 0 w 3155449"/>
                <a:gd name="connsiteY4" fmla="*/ 810000 h 810000"/>
                <a:gd name="connsiteX5" fmla="*/ 199405 w 3155449"/>
                <a:gd name="connsiteY5" fmla="*/ 688858 h 810000"/>
                <a:gd name="connsiteX6" fmla="*/ 880073 w 3155449"/>
                <a:gd name="connsiteY6" fmla="*/ 8190 h 810000"/>
                <a:gd name="connsiteX7" fmla="*/ 885049 w 3155449"/>
                <a:gd name="connsiteY7" fmla="*/ 0 h 8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55449" h="810000">
                  <a:moveTo>
                    <a:pt x="885049" y="0"/>
                  </a:moveTo>
                  <a:lnTo>
                    <a:pt x="2750449" y="0"/>
                  </a:lnTo>
                  <a:cubicBezTo>
                    <a:pt x="2974124" y="0"/>
                    <a:pt x="3155449" y="181325"/>
                    <a:pt x="3155449" y="405000"/>
                  </a:cubicBezTo>
                  <a:cubicBezTo>
                    <a:pt x="3155449" y="628675"/>
                    <a:pt x="2974124" y="810000"/>
                    <a:pt x="2750449" y="810000"/>
                  </a:cubicBezTo>
                  <a:lnTo>
                    <a:pt x="0" y="810000"/>
                  </a:lnTo>
                  <a:lnTo>
                    <a:pt x="199405" y="688858"/>
                  </a:lnTo>
                  <a:cubicBezTo>
                    <a:pt x="467535" y="507713"/>
                    <a:pt x="698928" y="276320"/>
                    <a:pt x="880073" y="8190"/>
                  </a:cubicBezTo>
                  <a:lnTo>
                    <a:pt x="885049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9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5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C8B0357-93B2-49CE-A193-648F04156F87}"/>
                </a:ext>
              </a:extLst>
            </p:cNvPr>
            <p:cNvSpPr txBox="1"/>
            <p:nvPr/>
          </p:nvSpPr>
          <p:spPr>
            <a:xfrm>
              <a:off x="4564607" y="2304412"/>
              <a:ext cx="6254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</a:t>
              </a:r>
              <a:endParaRPr lang="ru-RU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73A37DD-10FF-46BF-A31F-D22EF97A8BBF}"/>
                </a:ext>
              </a:extLst>
            </p:cNvPr>
            <p:cNvSpPr txBox="1"/>
            <p:nvPr/>
          </p:nvSpPr>
          <p:spPr>
            <a:xfrm>
              <a:off x="4059750" y="3191114"/>
              <a:ext cx="6254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</a:t>
              </a:r>
              <a:endParaRPr lang="ru-RU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5AF80EE-961F-4837-999B-F5E6AC908462}"/>
                </a:ext>
              </a:extLst>
            </p:cNvPr>
            <p:cNvSpPr txBox="1"/>
            <p:nvPr/>
          </p:nvSpPr>
          <p:spPr>
            <a:xfrm>
              <a:off x="3685313" y="4079402"/>
              <a:ext cx="6254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3</a:t>
              </a:r>
              <a:endParaRPr lang="ru-RU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B2AA3E9-E9A6-4BA8-A84A-B9CE1892A0DA}"/>
                </a:ext>
              </a:extLst>
            </p:cNvPr>
            <p:cNvSpPr txBox="1"/>
            <p:nvPr/>
          </p:nvSpPr>
          <p:spPr>
            <a:xfrm>
              <a:off x="4647074" y="5879930"/>
              <a:ext cx="6254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5</a:t>
              </a:r>
              <a:endParaRPr lang="ru-RU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26C86BF-08CE-4C70-ABC4-771C5D8F09A4}"/>
                </a:ext>
              </a:extLst>
            </p:cNvPr>
            <p:cNvSpPr txBox="1"/>
            <p:nvPr/>
          </p:nvSpPr>
          <p:spPr>
            <a:xfrm>
              <a:off x="4059750" y="4965311"/>
              <a:ext cx="6254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4</a:t>
              </a:r>
              <a:endParaRPr lang="ru-RU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26374D1-48F3-413A-BE94-73EA9A6666C5}"/>
                </a:ext>
              </a:extLst>
            </p:cNvPr>
            <p:cNvSpPr txBox="1"/>
            <p:nvPr/>
          </p:nvSpPr>
          <p:spPr>
            <a:xfrm>
              <a:off x="6992831" y="5856565"/>
              <a:ext cx="6254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5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8AB5825-47C6-4715-9114-3BAF66413FB9}"/>
                </a:ext>
              </a:extLst>
            </p:cNvPr>
            <p:cNvSpPr txBox="1"/>
            <p:nvPr/>
          </p:nvSpPr>
          <p:spPr>
            <a:xfrm>
              <a:off x="7497573" y="4999236"/>
              <a:ext cx="6254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4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5C8380F-8A10-48AE-BDFE-2D9D0C0C80C7}"/>
                </a:ext>
              </a:extLst>
            </p:cNvPr>
            <p:cNvSpPr txBox="1"/>
            <p:nvPr/>
          </p:nvSpPr>
          <p:spPr>
            <a:xfrm>
              <a:off x="7484101" y="3187154"/>
              <a:ext cx="6254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2830A00-047E-490C-B3CF-3CEE929A2E79}"/>
                </a:ext>
              </a:extLst>
            </p:cNvPr>
            <p:cNvSpPr txBox="1"/>
            <p:nvPr/>
          </p:nvSpPr>
          <p:spPr>
            <a:xfrm>
              <a:off x="6915721" y="2304412"/>
              <a:ext cx="7796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</a:t>
              </a:r>
              <a:endParaRPr lang="ru-RU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60333C2-B7DB-4B64-BF28-B8B11B8BEBDC}"/>
                </a:ext>
              </a:extLst>
            </p:cNvPr>
            <p:cNvSpPr txBox="1"/>
            <p:nvPr/>
          </p:nvSpPr>
          <p:spPr>
            <a:xfrm>
              <a:off x="7842029" y="4058617"/>
              <a:ext cx="6254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3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F3B74CA6-19D8-47D5-9CFC-30427F4FC6D9}"/>
                </a:ext>
              </a:extLst>
            </p:cNvPr>
            <p:cNvSpPr txBox="1"/>
            <p:nvPr/>
          </p:nvSpPr>
          <p:spPr>
            <a:xfrm>
              <a:off x="1731000" y="2195761"/>
              <a:ext cx="2602655" cy="809206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ru-RU" sz="1400" dirty="0">
                  <a:latin typeface="Blogger Sans Medium" panose="02000506030000020004" pitchFamily="50" charset="0"/>
                  <a:ea typeface="Blogger Sans Medium" panose="02000506030000020004" pitchFamily="50" charset="0"/>
                </a:rPr>
                <a:t>Повысить </a:t>
              </a:r>
              <a:br>
                <a:rPr lang="ru-RU" sz="1400" dirty="0">
                  <a:latin typeface="Blogger Sans Medium" panose="02000506030000020004" pitchFamily="50" charset="0"/>
                  <a:ea typeface="Blogger Sans Medium" panose="02000506030000020004" pitchFamily="50" charset="0"/>
                </a:rPr>
              </a:br>
              <a:r>
                <a:rPr lang="ru-RU" sz="1400" dirty="0">
                  <a:latin typeface="Blogger Sans Medium" panose="02000506030000020004" pitchFamily="50" charset="0"/>
                  <a:ea typeface="Blogger Sans Medium" panose="02000506030000020004" pitchFamily="50" charset="0"/>
                </a:rPr>
                <a:t>доступность достоверной информации о СД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195BD765-1EFF-4801-BEE6-95672AED9CFB}"/>
                </a:ext>
              </a:extLst>
            </p:cNvPr>
            <p:cNvSpPr txBox="1"/>
            <p:nvPr/>
          </p:nvSpPr>
          <p:spPr>
            <a:xfrm>
              <a:off x="1264062" y="3083255"/>
              <a:ext cx="2421251" cy="817226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>
              <a:defPPr>
                <a:defRPr lang="ru-RU"/>
              </a:defPPr>
              <a:lvl1pPr algn="ctr">
                <a:defRPr sz="1200"/>
              </a:lvl1pPr>
            </a:lstStyle>
            <a:p>
              <a:r>
                <a:rPr lang="ru-RU" sz="1400" dirty="0">
                  <a:latin typeface="Blogger Sans Medium" panose="02000506030000020004" pitchFamily="50" charset="0"/>
                  <a:ea typeface="Blogger Sans Medium" panose="02000506030000020004" pitchFamily="50" charset="0"/>
                </a:rPr>
                <a:t>Обеспечить цифровую поддержку профилактики </a:t>
              </a:r>
            </a:p>
            <a:p>
              <a:r>
                <a:rPr lang="ru-RU" sz="1400" dirty="0">
                  <a:latin typeface="Blogger Sans Medium" panose="02000506030000020004" pitchFamily="50" charset="0"/>
                  <a:ea typeface="Blogger Sans Medium" panose="02000506030000020004" pitchFamily="50" charset="0"/>
                </a:rPr>
                <a:t>и самоконтроля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C19BEDA-EBA2-4A1F-A967-4F04E38AD67A}"/>
                </a:ext>
              </a:extLst>
            </p:cNvPr>
            <p:cNvSpPr txBox="1"/>
            <p:nvPr/>
          </p:nvSpPr>
          <p:spPr>
            <a:xfrm>
              <a:off x="1293671" y="4858246"/>
              <a:ext cx="2443442" cy="809999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ru-RU" sz="1400" dirty="0">
                  <a:latin typeface="Blogger Sans Medium" panose="02000506030000020004" pitchFamily="50" charset="0"/>
                  <a:ea typeface="Blogger Sans Medium" panose="02000506030000020004" pitchFamily="50" charset="0"/>
                </a:rPr>
                <a:t>Снизить риск осложнений </a:t>
              </a:r>
              <a:br>
                <a:rPr lang="ru-RU" sz="1400" dirty="0">
                  <a:latin typeface="Blogger Sans Medium" panose="02000506030000020004" pitchFamily="50" charset="0"/>
                  <a:ea typeface="Blogger Sans Medium" panose="02000506030000020004" pitchFamily="50" charset="0"/>
                </a:rPr>
              </a:br>
              <a:r>
                <a:rPr lang="ru-RU" sz="1400" dirty="0">
                  <a:latin typeface="Blogger Sans Medium" panose="02000506030000020004" pitchFamily="50" charset="0"/>
                  <a:ea typeface="Blogger Sans Medium" panose="02000506030000020004" pitchFamily="50" charset="0"/>
                </a:rPr>
                <a:t>и госпитализаций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F7E716E2-6859-4DEC-83A1-FB98919691D2}"/>
                </a:ext>
              </a:extLst>
            </p:cNvPr>
            <p:cNvSpPr txBox="1"/>
            <p:nvPr/>
          </p:nvSpPr>
          <p:spPr>
            <a:xfrm>
              <a:off x="1724824" y="5748415"/>
              <a:ext cx="2624165" cy="81000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ru-RU" sz="1400" dirty="0">
                  <a:latin typeface="Blogger Sans Medium" panose="02000506030000020004" pitchFamily="50" charset="0"/>
                  <a:ea typeface="Blogger Sans Medium" panose="02000506030000020004" pitchFamily="50" charset="0"/>
                </a:rPr>
                <a:t>Объединить усилия государства, врачей и пациентов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7A8E7F9C-EB48-47A1-AE67-99B06B0879F3}"/>
                </a:ext>
              </a:extLst>
            </p:cNvPr>
            <p:cNvSpPr txBox="1"/>
            <p:nvPr/>
          </p:nvSpPr>
          <p:spPr>
            <a:xfrm>
              <a:off x="808500" y="3973424"/>
              <a:ext cx="2767390" cy="81000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ru-RU" sz="1400" dirty="0">
                  <a:latin typeface="Blogger Sans Medium" panose="02000506030000020004" pitchFamily="50" charset="0"/>
                  <a:ea typeface="Blogger Sans Medium" panose="02000506030000020004" pitchFamily="50" charset="0"/>
                </a:rPr>
                <a:t>Увеличить приверженность  </a:t>
              </a:r>
              <a:br>
                <a:rPr lang="ru-RU" sz="1400" dirty="0">
                  <a:latin typeface="Blogger Sans Medium" panose="02000506030000020004" pitchFamily="50" charset="0"/>
                  <a:ea typeface="Blogger Sans Medium" panose="02000506030000020004" pitchFamily="50" charset="0"/>
                </a:rPr>
              </a:br>
              <a:r>
                <a:rPr lang="ru-RU" sz="1400" dirty="0">
                  <a:latin typeface="Blogger Sans Medium" panose="02000506030000020004" pitchFamily="50" charset="0"/>
                  <a:ea typeface="Blogger Sans Medium" panose="02000506030000020004" pitchFamily="50" charset="0"/>
                </a:rPr>
                <a:t>лечению и наблюдению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034EF4FA-DECA-49DF-977C-0810FAF9D3EF}"/>
                </a:ext>
              </a:extLst>
            </p:cNvPr>
            <p:cNvSpPr txBox="1"/>
            <p:nvPr/>
          </p:nvSpPr>
          <p:spPr>
            <a:xfrm>
              <a:off x="8616000" y="3966591"/>
              <a:ext cx="2767499" cy="816833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>
              <a:defPPr>
                <a:defRPr lang="ru-RU"/>
              </a:defPPr>
              <a:lvl1pPr algn="ctr">
                <a:defRPr sz="1200">
                  <a:latin typeface="Verdana Pro"/>
                </a:defRPr>
              </a:lvl1pPr>
            </a:lstStyle>
            <a:p>
              <a:r>
                <a:rPr lang="ru-RU" sz="1400" dirty="0">
                  <a:latin typeface="Blogger Sans Medium" panose="02000506030000020004" pitchFamily="50" charset="0"/>
                  <a:ea typeface="Blogger Sans Medium" panose="02000506030000020004" pitchFamily="50" charset="0"/>
                </a:rPr>
                <a:t>Обеспечить взаимодействие </a:t>
              </a:r>
              <a:br>
                <a:rPr lang="ru-RU" sz="1400" dirty="0">
                  <a:latin typeface="Blogger Sans Medium" panose="02000506030000020004" pitchFamily="50" charset="0"/>
                  <a:ea typeface="Blogger Sans Medium" panose="02000506030000020004" pitchFamily="50" charset="0"/>
                </a:rPr>
              </a:br>
              <a:r>
                <a:rPr lang="ru-RU" sz="1400" dirty="0">
                  <a:latin typeface="Blogger Sans Medium" panose="02000506030000020004" pitchFamily="50" charset="0"/>
                  <a:ea typeface="Blogger Sans Medium" panose="02000506030000020004" pitchFamily="50" charset="0"/>
                </a:rPr>
                <a:t>с ЕГИСЗ, ЕСИА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345DC36E-98FC-4501-842E-645E8209DB00}"/>
                </a:ext>
              </a:extLst>
            </p:cNvPr>
            <p:cNvSpPr txBox="1"/>
            <p:nvPr/>
          </p:nvSpPr>
          <p:spPr>
            <a:xfrm>
              <a:off x="7840104" y="5753227"/>
              <a:ext cx="2627072" cy="835879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ru-RU" sz="1400" dirty="0">
                  <a:latin typeface="Blogger Sans Medium" panose="02000506030000020004" pitchFamily="50" charset="0"/>
                  <a:ea typeface="Blogger Sans Medium" panose="02000506030000020004" pitchFamily="50" charset="0"/>
                </a:rPr>
                <a:t>Организовать </a:t>
              </a:r>
              <a:br>
                <a:rPr lang="ru-RU" sz="1400" dirty="0">
                  <a:latin typeface="Blogger Sans Medium" panose="02000506030000020004" pitchFamily="50" charset="0"/>
                  <a:ea typeface="Blogger Sans Medium" panose="02000506030000020004" pitchFamily="50" charset="0"/>
                </a:rPr>
              </a:br>
              <a:r>
                <a:rPr lang="ru-RU" sz="1400" dirty="0">
                  <a:latin typeface="Blogger Sans Medium" panose="02000506030000020004" pitchFamily="50" charset="0"/>
                  <a:ea typeface="Blogger Sans Medium" panose="02000506030000020004" pitchFamily="50" charset="0"/>
                </a:rPr>
                <a:t>сопровождение, обновление </a:t>
              </a:r>
              <a:br>
                <a:rPr lang="ru-RU" sz="1400" dirty="0">
                  <a:latin typeface="Blogger Sans Medium" panose="02000506030000020004" pitchFamily="50" charset="0"/>
                  <a:ea typeface="Blogger Sans Medium" panose="02000506030000020004" pitchFamily="50" charset="0"/>
                </a:rPr>
              </a:br>
              <a:r>
                <a:rPr lang="ru-RU" sz="1400" dirty="0">
                  <a:latin typeface="Blogger Sans Medium" panose="02000506030000020004" pitchFamily="50" charset="0"/>
                  <a:ea typeface="Blogger Sans Medium" panose="02000506030000020004" pitchFamily="50" charset="0"/>
                </a:rPr>
                <a:t>и обратную связь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52A93D86-2C83-4DEA-B7FE-C04577E53668}"/>
                </a:ext>
              </a:extLst>
            </p:cNvPr>
            <p:cNvSpPr txBox="1"/>
            <p:nvPr/>
          </p:nvSpPr>
          <p:spPr>
            <a:xfrm>
              <a:off x="8454887" y="4868839"/>
              <a:ext cx="2495423" cy="799406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ru-RU" sz="1400" dirty="0">
                  <a:latin typeface="Blogger Sans Medium" panose="02000506030000020004" pitchFamily="50" charset="0"/>
                  <a:ea typeface="Blogger Sans Medium" panose="02000506030000020004" pitchFamily="50" charset="0"/>
                </a:rPr>
                <a:t>Реализовать личные кабинеты для пациентов, врачей, сообществ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37976638-BA04-427D-B2E2-77604C3A66C3}"/>
                </a:ext>
              </a:extLst>
            </p:cNvPr>
            <p:cNvSpPr txBox="1"/>
            <p:nvPr/>
          </p:nvSpPr>
          <p:spPr>
            <a:xfrm>
              <a:off x="8454887" y="3092941"/>
              <a:ext cx="2495424" cy="796948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>
              <a:defPPr>
                <a:defRPr lang="ru-RU"/>
              </a:defPPr>
              <a:lvl1pPr algn="ctr">
                <a:defRPr sz="1200">
                  <a:latin typeface="Verdana Pro"/>
                </a:defRPr>
              </a:lvl1pPr>
            </a:lstStyle>
            <a:p>
              <a:r>
                <a:rPr lang="ru-RU" sz="1400" dirty="0">
                  <a:latin typeface="Blogger Sans Medium" panose="02000506030000020004" pitchFamily="50" charset="0"/>
                  <a:ea typeface="Blogger Sans Medium" panose="02000506030000020004" pitchFamily="50" charset="0"/>
                </a:rPr>
                <a:t>Интегрировать </a:t>
              </a:r>
              <a:br>
                <a:rPr lang="ru-RU" sz="1400" dirty="0">
                  <a:latin typeface="Blogger Sans Medium" panose="02000506030000020004" pitchFamily="50" charset="0"/>
                  <a:ea typeface="Blogger Sans Medium" panose="02000506030000020004" pitchFamily="50" charset="0"/>
                </a:rPr>
              </a:br>
              <a:r>
                <a:rPr lang="ru-RU" sz="1400" dirty="0">
                  <a:latin typeface="Blogger Sans Medium" panose="02000506030000020004" pitchFamily="50" charset="0"/>
                  <a:ea typeface="Blogger Sans Medium" panose="02000506030000020004" pitchFamily="50" charset="0"/>
                </a:rPr>
                <a:t>сервисы самоконтроля </a:t>
              </a:r>
              <a:br>
                <a:rPr lang="ru-RU" sz="1400" dirty="0">
                  <a:latin typeface="Blogger Sans Medium" panose="02000506030000020004" pitchFamily="50" charset="0"/>
                  <a:ea typeface="Blogger Sans Medium" panose="02000506030000020004" pitchFamily="50" charset="0"/>
                </a:rPr>
              </a:br>
              <a:r>
                <a:rPr lang="ru-RU" sz="1400" dirty="0">
                  <a:latin typeface="Blogger Sans Medium" panose="02000506030000020004" pitchFamily="50" charset="0"/>
                  <a:ea typeface="Blogger Sans Medium" panose="02000506030000020004" pitchFamily="50" charset="0"/>
                </a:rPr>
                <a:t>и обучения</a:t>
              </a:r>
            </a:p>
          </p:txBody>
        </p:sp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D446D9CB-0B0A-49CF-9088-B5B8F9711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127524" y="3388179"/>
              <a:ext cx="1936952" cy="1936952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889500" y="1614745"/>
              <a:ext cx="30645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2400" b="1" dirty="0">
                  <a:solidFill>
                    <a:srgbClr val="FF6930"/>
                  </a:solidFill>
                  <a:latin typeface="Blogger Sans Medium" panose="02000506030000020004" pitchFamily="50" charset="0"/>
                  <a:ea typeface="Blogger Sans Medium" panose="02000506030000020004" pitchFamily="50" charset="0"/>
                </a:rPr>
                <a:t>ЗАДАЧИ</a:t>
              </a:r>
              <a:endParaRPr lang="ru-RU" sz="2400" dirty="0">
                <a:solidFill>
                  <a:srgbClr val="FF6930"/>
                </a:solidFill>
                <a:latin typeface="Blogger Sans Medium" panose="02000506030000020004" pitchFamily="50" charset="0"/>
                <a:ea typeface="Blogger Sans Medium" panose="02000506030000020004" pitchFamily="50" charset="0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37976638-BA04-427D-B2E2-77604C3A66C3}"/>
                </a:ext>
              </a:extLst>
            </p:cNvPr>
            <p:cNvSpPr txBox="1"/>
            <p:nvPr/>
          </p:nvSpPr>
          <p:spPr>
            <a:xfrm>
              <a:off x="7916357" y="2171366"/>
              <a:ext cx="2544643" cy="840534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>
              <a:defPPr>
                <a:defRPr lang="ru-RU"/>
              </a:defPPr>
              <a:lvl1pPr algn="ctr">
                <a:defRPr sz="1200">
                  <a:latin typeface="Verdana Pro"/>
                </a:defRPr>
              </a:lvl1pPr>
            </a:lstStyle>
            <a:p>
              <a:r>
                <a:rPr lang="ru-RU" sz="1400" dirty="0">
                  <a:latin typeface="Blogger Sans Medium" panose="02000506030000020004" pitchFamily="50" charset="0"/>
                  <a:ea typeface="Blogger Sans Medium" panose="02000506030000020004" pitchFamily="50" charset="0"/>
                </a:rPr>
                <a:t>Разработать и внедрить</a:t>
              </a:r>
            </a:p>
            <a:p>
              <a:r>
                <a:rPr lang="ru-RU" sz="1400" dirty="0">
                  <a:latin typeface="Blogger Sans Medium" panose="02000506030000020004" pitchFamily="50" charset="0"/>
                  <a:ea typeface="Blogger Sans Medium" panose="02000506030000020004" pitchFamily="50" charset="0"/>
                </a:rPr>
                <a:t> удобный национальный </a:t>
              </a:r>
            </a:p>
            <a:p>
              <a:r>
                <a:rPr lang="ru-RU" sz="1400" dirty="0">
                  <a:latin typeface="Blogger Sans Medium" panose="02000506030000020004" pitchFamily="50" charset="0"/>
                  <a:ea typeface="Blogger Sans Medium" panose="02000506030000020004" pitchFamily="50" charset="0"/>
                </a:rPr>
                <a:t>портал по СД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C467459-326C-CCE3-387B-C214E0FCA11B}"/>
                </a:ext>
              </a:extLst>
            </p:cNvPr>
            <p:cNvSpPr txBox="1"/>
            <p:nvPr/>
          </p:nvSpPr>
          <p:spPr>
            <a:xfrm>
              <a:off x="7260310" y="1614745"/>
              <a:ext cx="30645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solidFill>
                    <a:srgbClr val="084B77"/>
                  </a:solidFill>
                  <a:latin typeface="Blogger Sans Medium" panose="02000506030000020004" pitchFamily="50" charset="0"/>
                  <a:ea typeface="Blogger Sans Medium" panose="02000506030000020004" pitchFamily="50" charset="0"/>
                </a:rPr>
                <a:t>РЕШЕНИЯ</a:t>
              </a:r>
              <a:endParaRPr lang="ru-RU" sz="2400" dirty="0">
                <a:solidFill>
                  <a:srgbClr val="084B77"/>
                </a:solidFill>
                <a:latin typeface="Blogger Sans Medium" panose="02000506030000020004" pitchFamily="50" charset="0"/>
                <a:ea typeface="Blogger Sans Medium" panose="0200050603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53634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FA4288DC-C9B3-09E1-0FA9-8D586C8F3C91}"/>
              </a:ext>
            </a:extLst>
          </p:cNvPr>
          <p:cNvSpPr txBox="1"/>
          <p:nvPr/>
        </p:nvSpPr>
        <p:spPr>
          <a:xfrm>
            <a:off x="0" y="326845"/>
            <a:ext cx="12192000" cy="86690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ru-RU" sz="2400" b="1" dirty="0">
                <a:solidFill>
                  <a:srgbClr val="28417A"/>
                </a:solidFill>
                <a:latin typeface="Blogger Sans Medium" panose="02000506030000020004" pitchFamily="50" charset="0"/>
                <a:ea typeface="Blogger Sans Medium" panose="02000506030000020004" pitchFamily="50" charset="0"/>
              </a:rPr>
              <a:t>ЦИФРОВОЕ ПРОСТРАНСТВО ДЛЯ ВРАЧЕЙ, ПАЦИЕНТОВ И НКО</a:t>
            </a:r>
            <a:br>
              <a:rPr lang="ru-RU" sz="2400" b="1" dirty="0">
                <a:solidFill>
                  <a:srgbClr val="28417A"/>
                </a:solidFill>
                <a:latin typeface="Blogger Sans Medium" panose="02000506030000020004" pitchFamily="50" charset="0"/>
                <a:ea typeface="Blogger Sans Medium" panose="02000506030000020004" pitchFamily="50" charset="0"/>
              </a:rPr>
            </a:br>
            <a:r>
              <a:rPr lang="ru-RU" sz="2400" b="1" dirty="0">
                <a:solidFill>
                  <a:srgbClr val="28417A"/>
                </a:solidFill>
                <a:latin typeface="Blogger Sans Medium" panose="02000506030000020004" pitchFamily="50" charset="0"/>
                <a:ea typeface="Blogger Sans Medium" panose="02000506030000020004" pitchFamily="50" charset="0"/>
              </a:rPr>
              <a:t>С ИСКЛЮЧИТЕЛЬНО ЭКСПЕРТНОЙ ИНФОРМАЦИЕЙ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1394CEF-E4FD-4859-86D6-B69854AAB779}"/>
              </a:ext>
            </a:extLst>
          </p:cNvPr>
          <p:cNvGrpSpPr/>
          <p:nvPr/>
        </p:nvGrpSpPr>
        <p:grpSpPr>
          <a:xfrm>
            <a:off x="321091" y="1510152"/>
            <a:ext cx="3600000" cy="4687970"/>
            <a:chOff x="8152842" y="1769232"/>
            <a:chExt cx="3600000" cy="468797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143A607-60A1-C36E-8A03-7104F0C1EFA9}"/>
                </a:ext>
              </a:extLst>
            </p:cNvPr>
            <p:cNvSpPr txBox="1"/>
            <p:nvPr/>
          </p:nvSpPr>
          <p:spPr>
            <a:xfrm>
              <a:off x="8152842" y="2933480"/>
              <a:ext cx="3600000" cy="35237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8000"/>
                </a:lnSpc>
                <a:spcBef>
                  <a:spcPts val="2000"/>
                </a:spcBef>
                <a:spcAft>
                  <a:spcPts val="500"/>
                </a:spcAft>
              </a:pPr>
              <a:r>
                <a:rPr lang="ru-RU" sz="1600" b="1" dirty="0">
                  <a:solidFill>
                    <a:srgbClr val="084B77"/>
                  </a:solidFill>
                  <a:latin typeface="Blogger Sans Medium" panose="02000506030000020004" pitchFamily="50" charset="0"/>
                  <a:ea typeface="Blogger Sans Medium" panose="02000506030000020004" pitchFamily="50" charset="0"/>
                </a:rPr>
                <a:t>Сервисы для специалистов:</a:t>
              </a:r>
            </a:p>
            <a:p>
              <a:pPr marL="171450" lvl="1" indent="-171450">
                <a:lnSpc>
                  <a:spcPct val="108000"/>
                </a:lnSpc>
                <a:spcBef>
                  <a:spcPts val="200"/>
                </a:spcBef>
                <a:spcAft>
                  <a:spcPts val="300"/>
                </a:spcAft>
                <a:buSzPct val="130000"/>
                <a:buFont typeface="Verdana" panose="020B0604030504040204" pitchFamily="34" charset="0"/>
                <a:buChar char="•"/>
                <a:defRPr/>
              </a:pPr>
              <a:r>
                <a:rPr lang="ru-RU" sz="1200" dirty="0">
                  <a:latin typeface="Blogger Sans" panose="02000506030000020004" pitchFamily="50" charset="0"/>
                  <a:ea typeface="Blogger Sans" panose="02000506030000020004" pitchFamily="50" charset="0"/>
                </a:rPr>
                <a:t>доступ к экспертной информации;</a:t>
              </a:r>
            </a:p>
            <a:p>
              <a:pPr marL="171450" lvl="1" indent="-171450">
                <a:lnSpc>
                  <a:spcPct val="108000"/>
                </a:lnSpc>
                <a:spcBef>
                  <a:spcPts val="200"/>
                </a:spcBef>
                <a:spcAft>
                  <a:spcPts val="300"/>
                </a:spcAft>
                <a:buSzPct val="130000"/>
                <a:buFont typeface="Verdana" panose="020B0604030504040204" pitchFamily="34" charset="0"/>
                <a:buChar char="•"/>
                <a:defRPr/>
              </a:pPr>
              <a:r>
                <a:rPr lang="ru-RU" sz="1200" dirty="0">
                  <a:latin typeface="Blogger Sans" panose="02000506030000020004" pitchFamily="50" charset="0"/>
                  <a:ea typeface="Blogger Sans" panose="02000506030000020004" pitchFamily="50" charset="0"/>
                </a:rPr>
                <a:t>база медицинских знаний;</a:t>
              </a:r>
            </a:p>
            <a:p>
              <a:pPr marL="171450" lvl="1" indent="-171450">
                <a:lnSpc>
                  <a:spcPct val="108000"/>
                </a:lnSpc>
                <a:spcBef>
                  <a:spcPts val="200"/>
                </a:spcBef>
                <a:spcAft>
                  <a:spcPts val="300"/>
                </a:spcAft>
                <a:buSzPct val="130000"/>
                <a:buFont typeface="Verdana" panose="020B0604030504040204" pitchFamily="34" charset="0"/>
                <a:buChar char="•"/>
                <a:defRPr/>
              </a:pPr>
              <a:r>
                <a:rPr lang="ru-RU" sz="1200" dirty="0" err="1">
                  <a:latin typeface="Blogger Sans" panose="02000506030000020004" pitchFamily="50" charset="0"/>
                  <a:ea typeface="Blogger Sans" panose="02000506030000020004" pitchFamily="50" charset="0"/>
                </a:rPr>
                <a:t>ПрофКонтент</a:t>
              </a:r>
              <a:r>
                <a:rPr lang="ru-RU" sz="1200" dirty="0">
                  <a:latin typeface="Blogger Sans" panose="02000506030000020004" pitchFamily="50" charset="0"/>
                  <a:ea typeface="Blogger Sans" panose="02000506030000020004" pitchFamily="50" charset="0"/>
                </a:rPr>
                <a:t>;</a:t>
              </a:r>
            </a:p>
            <a:p>
              <a:pPr marL="171450" lvl="1" indent="-171450">
                <a:lnSpc>
                  <a:spcPct val="108000"/>
                </a:lnSpc>
                <a:spcBef>
                  <a:spcPts val="200"/>
                </a:spcBef>
                <a:spcAft>
                  <a:spcPts val="300"/>
                </a:spcAft>
                <a:buSzPct val="130000"/>
                <a:buFont typeface="Verdana" panose="020B0604030504040204" pitchFamily="34" charset="0"/>
                <a:buChar char="•"/>
                <a:defRPr/>
              </a:pPr>
              <a:r>
                <a:rPr lang="ru-RU" sz="1200" dirty="0">
                  <a:latin typeface="Blogger Sans" panose="02000506030000020004" pitchFamily="50" charset="0"/>
                  <a:ea typeface="Blogger Sans" panose="02000506030000020004" pitchFamily="50" charset="0"/>
                </a:rPr>
                <a:t>календарь мероприятий;</a:t>
              </a:r>
            </a:p>
            <a:p>
              <a:pPr marL="171450" lvl="1" indent="-171450">
                <a:lnSpc>
                  <a:spcPct val="108000"/>
                </a:lnSpc>
                <a:spcBef>
                  <a:spcPts val="200"/>
                </a:spcBef>
                <a:spcAft>
                  <a:spcPts val="300"/>
                </a:spcAft>
                <a:buSzPct val="130000"/>
                <a:buFont typeface="Verdana" panose="020B0604030504040204" pitchFamily="34" charset="0"/>
                <a:buChar char="•"/>
                <a:defRPr/>
              </a:pPr>
              <a:r>
                <a:rPr lang="ru-RU" sz="1200" dirty="0">
                  <a:latin typeface="Blogger Sans" panose="02000506030000020004" pitchFamily="50" charset="0"/>
                  <a:ea typeface="Blogger Sans" panose="02000506030000020004" pitchFamily="50" charset="0"/>
                </a:rPr>
                <a:t>конструктор школ диабета;</a:t>
              </a:r>
            </a:p>
            <a:p>
              <a:pPr marL="171450" lvl="1" indent="-171450">
                <a:lnSpc>
                  <a:spcPct val="108000"/>
                </a:lnSpc>
                <a:spcBef>
                  <a:spcPts val="200"/>
                </a:spcBef>
                <a:spcAft>
                  <a:spcPts val="300"/>
                </a:spcAft>
                <a:buSzPct val="130000"/>
                <a:buFont typeface="Verdana" panose="020B0604030504040204" pitchFamily="34" charset="0"/>
                <a:buChar char="•"/>
                <a:defRPr/>
              </a:pPr>
              <a:r>
                <a:rPr lang="ru-RU" sz="1200" dirty="0">
                  <a:latin typeface="Blogger Sans" panose="02000506030000020004" pitchFamily="50" charset="0"/>
                  <a:ea typeface="Blogger Sans" panose="02000506030000020004" pitchFamily="50" charset="0"/>
                </a:rPr>
                <a:t>доступ к порталу НМО;</a:t>
              </a:r>
            </a:p>
            <a:p>
              <a:pPr marL="171450" lvl="1" indent="-171450">
                <a:lnSpc>
                  <a:spcPct val="108000"/>
                </a:lnSpc>
                <a:spcBef>
                  <a:spcPts val="200"/>
                </a:spcBef>
                <a:spcAft>
                  <a:spcPts val="300"/>
                </a:spcAft>
                <a:buSzPct val="130000"/>
                <a:buFont typeface="Verdana" panose="020B0604030504040204" pitchFamily="34" charset="0"/>
                <a:buChar char="•"/>
                <a:defRPr/>
              </a:pPr>
              <a:r>
                <a:rPr lang="ru-RU" sz="1200" dirty="0">
                  <a:latin typeface="Blogger Sans" panose="02000506030000020004" pitchFamily="50" charset="0"/>
                  <a:ea typeface="Blogger Sans" panose="02000506030000020004" pitchFamily="50" charset="0"/>
                </a:rPr>
                <a:t>личный блог</a:t>
              </a:r>
            </a:p>
            <a:p>
              <a:pPr marL="0" lvl="1">
                <a:lnSpc>
                  <a:spcPct val="108000"/>
                </a:lnSpc>
                <a:spcBef>
                  <a:spcPts val="2000"/>
                </a:spcBef>
                <a:spcAft>
                  <a:spcPts val="500"/>
                </a:spcAft>
              </a:pPr>
              <a:r>
                <a:rPr lang="ru-RU" sz="1600" b="1" dirty="0">
                  <a:solidFill>
                    <a:srgbClr val="084B77"/>
                  </a:solidFill>
                  <a:latin typeface="Blogger Sans Medium" panose="02000506030000020004" pitchFamily="50" charset="0"/>
                  <a:ea typeface="Blogger Sans Medium" panose="02000506030000020004" pitchFamily="50" charset="0"/>
                </a:rPr>
                <a:t>Сервисы для сообществ:</a:t>
              </a:r>
            </a:p>
            <a:p>
              <a:pPr marL="171450" indent="-171450">
                <a:lnSpc>
                  <a:spcPct val="108000"/>
                </a:lnSpc>
                <a:spcBef>
                  <a:spcPts val="200"/>
                </a:spcBef>
                <a:spcAft>
                  <a:spcPts val="300"/>
                </a:spcAft>
                <a:buSzPct val="130000"/>
                <a:buFont typeface="Verdana" panose="020B0604030504040204" pitchFamily="34" charset="0"/>
                <a:buChar char="•"/>
                <a:defRPr/>
              </a:pPr>
              <a:r>
                <a:rPr lang="ru-RU" sz="1200" dirty="0">
                  <a:latin typeface="Blogger Sans" panose="02000506030000020004" pitchFamily="50" charset="0"/>
                  <a:ea typeface="Blogger Sans" panose="02000506030000020004" pitchFamily="50" charset="0"/>
                </a:rPr>
                <a:t>публикация контента;</a:t>
              </a:r>
            </a:p>
            <a:p>
              <a:pPr marL="171450" indent="-171450">
                <a:lnSpc>
                  <a:spcPct val="108000"/>
                </a:lnSpc>
                <a:spcBef>
                  <a:spcPts val="200"/>
                </a:spcBef>
                <a:spcAft>
                  <a:spcPts val="300"/>
                </a:spcAft>
                <a:buSzPct val="130000"/>
                <a:buFont typeface="Verdana" panose="020B0604030504040204" pitchFamily="34" charset="0"/>
                <a:buChar char="•"/>
                <a:defRPr/>
              </a:pPr>
              <a:r>
                <a:rPr lang="ru-RU" sz="1200" dirty="0">
                  <a:latin typeface="Blogger Sans" panose="02000506030000020004" pitchFamily="50" charset="0"/>
                  <a:ea typeface="Blogger Sans" panose="02000506030000020004" pitchFamily="50" charset="0"/>
                </a:rPr>
                <a:t>публикация приглашений </a:t>
              </a:r>
              <a:br>
                <a:rPr lang="ru-RU" sz="1200" dirty="0">
                  <a:latin typeface="Blogger Sans" panose="02000506030000020004" pitchFamily="50" charset="0"/>
                  <a:ea typeface="Blogger Sans" panose="02000506030000020004" pitchFamily="50" charset="0"/>
                </a:rPr>
              </a:br>
              <a:r>
                <a:rPr lang="ru-RU" sz="1200" dirty="0">
                  <a:latin typeface="Blogger Sans" panose="02000506030000020004" pitchFamily="50" charset="0"/>
                  <a:ea typeface="Blogger Sans" panose="02000506030000020004" pitchFamily="50" charset="0"/>
                </a:rPr>
                <a:t>на мероприятий</a:t>
              </a:r>
            </a:p>
          </p:txBody>
        </p: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0F53F314-A5B4-51CF-4A38-23E84FFFC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275320" y="1769232"/>
              <a:ext cx="950026" cy="1071395"/>
            </a:xfrm>
            <a:prstGeom prst="rect">
              <a:avLst/>
            </a:prstGeom>
          </p:spPr>
        </p:pic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3CB90BCF-715B-4DDE-96EF-CE1DA677FB93}"/>
              </a:ext>
            </a:extLst>
          </p:cNvPr>
          <p:cNvGrpSpPr/>
          <p:nvPr/>
        </p:nvGrpSpPr>
        <p:grpSpPr>
          <a:xfrm>
            <a:off x="4213957" y="1487119"/>
            <a:ext cx="3667789" cy="4923792"/>
            <a:chOff x="342861" y="1746199"/>
            <a:chExt cx="3667789" cy="4923792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962DADF-B62F-46D5-B65B-A3564D081BAF}"/>
                </a:ext>
              </a:extLst>
            </p:cNvPr>
            <p:cNvSpPr txBox="1"/>
            <p:nvPr/>
          </p:nvSpPr>
          <p:spPr>
            <a:xfrm>
              <a:off x="410650" y="2935392"/>
              <a:ext cx="3600000" cy="2923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8000"/>
                </a:lnSpc>
                <a:spcBef>
                  <a:spcPts val="2000"/>
                </a:spcBef>
                <a:spcAft>
                  <a:spcPts val="500"/>
                </a:spcAft>
              </a:pPr>
              <a:r>
                <a:rPr lang="ru-RU" sz="1600" b="1" dirty="0">
                  <a:solidFill>
                    <a:srgbClr val="084B77"/>
                  </a:solidFill>
                  <a:latin typeface="Blogger Sans Medium" panose="02000506030000020004" pitchFamily="50" charset="0"/>
                  <a:ea typeface="Blogger Sans Medium" panose="02000506030000020004" pitchFamily="50" charset="0"/>
                </a:rPr>
                <a:t>Сервисы для пациентов:*</a:t>
              </a:r>
            </a:p>
            <a:p>
              <a:pPr marL="171450" indent="-171450">
                <a:lnSpc>
                  <a:spcPct val="108000"/>
                </a:lnSpc>
                <a:spcAft>
                  <a:spcPts val="300"/>
                </a:spcAft>
                <a:buSzPct val="130000"/>
                <a:buFont typeface="Verdana" panose="020B0604030504040204" pitchFamily="34" charset="0"/>
                <a:buChar char="•"/>
                <a:defRPr/>
              </a:pPr>
              <a:r>
                <a:rPr lang="ru-RU" sz="1200" dirty="0">
                  <a:latin typeface="Blogger Sans" panose="02000506030000020004" pitchFamily="50" charset="0"/>
                  <a:ea typeface="Blogger Sans" panose="02000506030000020004" pitchFamily="50" charset="0"/>
                </a:rPr>
                <a:t>карты РЭЦ**/МЭЦ*** </a:t>
              </a:r>
              <a:br>
                <a:rPr lang="ru-RU" sz="1200" dirty="0">
                  <a:latin typeface="Blogger Sans" panose="02000506030000020004" pitchFamily="50" charset="0"/>
                  <a:ea typeface="Blogger Sans" panose="02000506030000020004" pitchFamily="50" charset="0"/>
                </a:rPr>
              </a:br>
              <a:r>
                <a:rPr lang="ru-RU" sz="1200" dirty="0">
                  <a:latin typeface="Blogger Sans" panose="02000506030000020004" pitchFamily="50" charset="0"/>
                  <a:ea typeface="Blogger Sans" panose="02000506030000020004" pitchFamily="50" charset="0"/>
                </a:rPr>
                <a:t>(формируется по данным геолокации);</a:t>
              </a:r>
            </a:p>
            <a:p>
              <a:pPr marL="171450" indent="-171450">
                <a:lnSpc>
                  <a:spcPct val="108000"/>
                </a:lnSpc>
                <a:spcAft>
                  <a:spcPts val="300"/>
                </a:spcAft>
                <a:buSzPct val="130000"/>
                <a:buFont typeface="Verdana" panose="020B0604030504040204" pitchFamily="34" charset="0"/>
                <a:buChar char="•"/>
                <a:defRPr/>
              </a:pPr>
              <a:r>
                <a:rPr lang="ru-RU" sz="1200" dirty="0">
                  <a:latin typeface="Blogger Sans" panose="02000506030000020004" pitchFamily="50" charset="0"/>
                  <a:ea typeface="Blogger Sans" panose="02000506030000020004" pitchFamily="50" charset="0"/>
                </a:rPr>
                <a:t>подбор очной школы для посещения;</a:t>
              </a:r>
            </a:p>
            <a:p>
              <a:pPr marL="171450" indent="-171450">
                <a:lnSpc>
                  <a:spcPct val="108000"/>
                </a:lnSpc>
                <a:spcAft>
                  <a:spcPts val="300"/>
                </a:spcAft>
                <a:buSzPct val="130000"/>
                <a:buFont typeface="Verdana" panose="020B0604030504040204" pitchFamily="34" charset="0"/>
                <a:buChar char="•"/>
                <a:defRPr/>
              </a:pPr>
              <a:r>
                <a:rPr lang="ru-RU" sz="1200" dirty="0">
                  <a:latin typeface="Blogger Sans" panose="02000506030000020004" pitchFamily="50" charset="0"/>
                  <a:ea typeface="Blogger Sans" panose="02000506030000020004" pitchFamily="50" charset="0"/>
                </a:rPr>
                <a:t>подбор онлайн школы;</a:t>
              </a:r>
            </a:p>
            <a:p>
              <a:pPr marL="171450" indent="-171450">
                <a:lnSpc>
                  <a:spcPct val="108000"/>
                </a:lnSpc>
                <a:spcAft>
                  <a:spcPts val="300"/>
                </a:spcAft>
                <a:buSzPct val="130000"/>
                <a:buFont typeface="Verdana" panose="020B0604030504040204" pitchFamily="34" charset="0"/>
                <a:buChar char="•"/>
                <a:defRPr/>
              </a:pPr>
              <a:r>
                <a:rPr lang="ru-RU" sz="1200" dirty="0">
                  <a:latin typeface="Blogger Sans" panose="02000506030000020004" pitchFamily="50" charset="0"/>
                  <a:ea typeface="Blogger Sans" panose="02000506030000020004" pitchFamily="50" charset="0"/>
                </a:rPr>
                <a:t>калькуляторы и шкалы;</a:t>
              </a:r>
            </a:p>
            <a:p>
              <a:pPr marL="171450" indent="-171450">
                <a:lnSpc>
                  <a:spcPct val="108000"/>
                </a:lnSpc>
                <a:spcAft>
                  <a:spcPts val="300"/>
                </a:spcAft>
                <a:buSzPct val="130000"/>
                <a:buFont typeface="Verdana" panose="020B0604030504040204" pitchFamily="34" charset="0"/>
                <a:buChar char="•"/>
                <a:defRPr/>
              </a:pPr>
              <a:r>
                <a:rPr lang="ru-RU" sz="1200" dirty="0">
                  <a:latin typeface="Blogger Sans" panose="02000506030000020004" pitchFamily="50" charset="0"/>
                  <a:ea typeface="Blogger Sans" panose="02000506030000020004" pitchFamily="50" charset="0"/>
                </a:rPr>
                <a:t>маршрут лечения и сопровождения СД;</a:t>
              </a:r>
            </a:p>
            <a:p>
              <a:pPr marL="171450" indent="-171450">
                <a:lnSpc>
                  <a:spcPct val="108000"/>
                </a:lnSpc>
                <a:spcAft>
                  <a:spcPts val="300"/>
                </a:spcAft>
                <a:buSzPct val="130000"/>
                <a:buFont typeface="Verdana" panose="020B0604030504040204" pitchFamily="34" charset="0"/>
                <a:buChar char="•"/>
                <a:defRPr/>
              </a:pPr>
              <a:r>
                <a:rPr lang="ru-RU" sz="1200" dirty="0">
                  <a:latin typeface="Blogger Sans" panose="02000506030000020004" pitchFamily="50" charset="0"/>
                  <a:ea typeface="Blogger Sans" panose="02000506030000020004" pitchFamily="50" charset="0"/>
                </a:rPr>
                <a:t>чат-бот ответов на вопросы;</a:t>
              </a:r>
            </a:p>
            <a:p>
              <a:pPr marL="171450" indent="-171450">
                <a:lnSpc>
                  <a:spcPct val="108000"/>
                </a:lnSpc>
                <a:spcAft>
                  <a:spcPts val="300"/>
                </a:spcAft>
                <a:buSzPct val="130000"/>
                <a:buFont typeface="Verdana" panose="020B0604030504040204" pitchFamily="34" charset="0"/>
                <a:buChar char="•"/>
                <a:defRPr/>
              </a:pPr>
              <a:r>
                <a:rPr lang="ru-RU" sz="1200" dirty="0">
                  <a:latin typeface="Blogger Sans" panose="02000506030000020004" pitchFamily="50" charset="0"/>
                  <a:ea typeface="Blogger Sans" panose="02000506030000020004" pitchFamily="50" charset="0"/>
                </a:rPr>
                <a:t>цифровая </a:t>
              </a:r>
              <a:r>
                <a:rPr lang="ru-RU" sz="1200" dirty="0" err="1">
                  <a:latin typeface="Blogger Sans" panose="02000506030000020004" pitchFamily="50" charset="0"/>
                  <a:ea typeface="Blogger Sans" panose="02000506030000020004" pitchFamily="50" charset="0"/>
                </a:rPr>
                <a:t>таблетница</a:t>
              </a:r>
              <a:r>
                <a:rPr lang="ru-RU" sz="1200" dirty="0">
                  <a:latin typeface="Blogger Sans" panose="02000506030000020004" pitchFamily="50" charset="0"/>
                  <a:ea typeface="Blogger Sans" panose="02000506030000020004" pitchFamily="50" charset="0"/>
                </a:rPr>
                <a:t> и учет расходных материалов;</a:t>
              </a:r>
            </a:p>
            <a:p>
              <a:pPr marL="171450" indent="-171450">
                <a:lnSpc>
                  <a:spcPct val="108000"/>
                </a:lnSpc>
                <a:spcAft>
                  <a:spcPts val="300"/>
                </a:spcAft>
                <a:buSzPct val="130000"/>
                <a:buFont typeface="Verdana" panose="020B0604030504040204" pitchFamily="34" charset="0"/>
                <a:buChar char="•"/>
                <a:defRPr/>
              </a:pPr>
              <a:r>
                <a:rPr lang="ru-RU" sz="1200" dirty="0">
                  <a:latin typeface="Blogger Sans" panose="02000506030000020004" pitchFamily="50" charset="0"/>
                  <a:ea typeface="Blogger Sans" panose="02000506030000020004" pitchFamily="50" charset="0"/>
                </a:rPr>
                <a:t>дневники самонаблюдения;</a:t>
              </a:r>
            </a:p>
            <a:p>
              <a:pPr marL="171450" indent="-171450">
                <a:lnSpc>
                  <a:spcPct val="108000"/>
                </a:lnSpc>
                <a:spcAft>
                  <a:spcPts val="300"/>
                </a:spcAft>
                <a:buSzPct val="130000"/>
                <a:buFont typeface="Verdana" panose="020B0604030504040204" pitchFamily="34" charset="0"/>
                <a:buChar char="•"/>
                <a:defRPr/>
              </a:pPr>
              <a:r>
                <a:rPr lang="ru-RU" sz="1200" dirty="0">
                  <a:latin typeface="Blogger Sans" panose="02000506030000020004" pitchFamily="50" charset="0"/>
                  <a:ea typeface="Blogger Sans" panose="02000506030000020004" pitchFamily="50" charset="0"/>
                </a:rPr>
                <a:t>подбор рациона питания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71FEB09-D9F7-72E2-D214-DF6D8943E6C5}"/>
                </a:ext>
              </a:extLst>
            </p:cNvPr>
            <p:cNvSpPr txBox="1"/>
            <p:nvPr/>
          </p:nvSpPr>
          <p:spPr>
            <a:xfrm>
              <a:off x="342861" y="5895420"/>
              <a:ext cx="2950305" cy="7745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65113" indent="-265113">
                <a:spcBef>
                  <a:spcPts val="500"/>
                </a:spcBef>
              </a:pPr>
              <a:r>
                <a:rPr lang="ru-RU" sz="900" dirty="0">
                  <a:latin typeface="Blogger Sans" panose="02000506030000020004" pitchFamily="50" charset="0"/>
                  <a:ea typeface="Blogger Sans" panose="02000506030000020004" pitchFamily="50" charset="0"/>
                </a:rPr>
                <a:t>*	Список</a:t>
              </a:r>
              <a:r>
                <a:rPr lang="ru-RU" sz="900" b="0" dirty="0">
                  <a:solidFill>
                    <a:schemeClr val="tx1"/>
                  </a:solidFill>
                  <a:latin typeface="Blogger Sans" panose="02000506030000020004" pitchFamily="50" charset="0"/>
                  <a:ea typeface="Blogger Sans" panose="02000506030000020004" pitchFamily="50" charset="0"/>
                </a:rPr>
                <a:t> сервисов формируется</a:t>
              </a:r>
              <a:br>
                <a:rPr lang="ru-RU" sz="900" b="0" dirty="0">
                  <a:solidFill>
                    <a:schemeClr val="tx1"/>
                  </a:solidFill>
                  <a:latin typeface="Blogger Sans" panose="02000506030000020004" pitchFamily="50" charset="0"/>
                  <a:ea typeface="Blogger Sans" panose="02000506030000020004" pitchFamily="50" charset="0"/>
                </a:rPr>
              </a:br>
              <a:r>
                <a:rPr lang="ru-RU" sz="900" b="0" dirty="0">
                  <a:solidFill>
                    <a:schemeClr val="tx1"/>
                  </a:solidFill>
                  <a:latin typeface="Blogger Sans" panose="02000506030000020004" pitchFamily="50" charset="0"/>
                  <a:ea typeface="Blogger Sans" panose="02000506030000020004" pitchFamily="50" charset="0"/>
                </a:rPr>
                <a:t>на основе потребностей целевой аудитории</a:t>
              </a:r>
            </a:p>
            <a:p>
              <a:pPr marL="265113" indent="-265113">
                <a:spcBef>
                  <a:spcPts val="500"/>
                </a:spcBef>
              </a:pPr>
              <a:r>
                <a:rPr lang="ru-RU" sz="900" b="0" dirty="0">
                  <a:solidFill>
                    <a:schemeClr val="tx1"/>
                  </a:solidFill>
                  <a:latin typeface="Blogger Sans" panose="02000506030000020004" pitchFamily="50" charset="0"/>
                  <a:ea typeface="Blogger Sans" panose="02000506030000020004" pitchFamily="50" charset="0"/>
                </a:rPr>
                <a:t>**	РЭЦ – региональный эндокринологический центр</a:t>
              </a:r>
            </a:p>
            <a:p>
              <a:pPr marL="265113" indent="-265113">
                <a:spcBef>
                  <a:spcPts val="500"/>
                </a:spcBef>
              </a:pPr>
              <a:r>
                <a:rPr lang="ru-RU" sz="900" b="0" dirty="0">
                  <a:solidFill>
                    <a:schemeClr val="tx1"/>
                  </a:solidFill>
                  <a:latin typeface="Blogger Sans" panose="02000506030000020004" pitchFamily="50" charset="0"/>
                  <a:ea typeface="Blogger Sans" panose="02000506030000020004" pitchFamily="50" charset="0"/>
                </a:rPr>
                <a:t>***	МЭЦ – межрайонный эндокринологический центр</a:t>
              </a:r>
              <a:endParaRPr lang="en-US" sz="900" b="0" dirty="0">
                <a:solidFill>
                  <a:schemeClr val="tx1"/>
                </a:solidFill>
                <a:latin typeface="Blogger Sans" panose="02000506030000020004" pitchFamily="50" charset="0"/>
                <a:ea typeface="Blogger Sans" panose="02000506030000020004" pitchFamily="50" charset="0"/>
              </a:endParaRPr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D9670CAF-5B69-7B1B-BA9F-66A77A3E2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4285" y="1746199"/>
              <a:ext cx="1094428" cy="1094428"/>
            </a:xfrm>
            <a:prstGeom prst="rect">
              <a:avLst/>
            </a:prstGeom>
          </p:spPr>
        </p:pic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98B0927-4623-448C-9136-AACE65FE26DE}"/>
              </a:ext>
            </a:extLst>
          </p:cNvPr>
          <p:cNvGrpSpPr/>
          <p:nvPr/>
        </p:nvGrpSpPr>
        <p:grpSpPr>
          <a:xfrm>
            <a:off x="8152842" y="1688900"/>
            <a:ext cx="3600000" cy="4175787"/>
            <a:chOff x="4281746" y="1947980"/>
            <a:chExt cx="3600000" cy="4175787"/>
          </a:xfrm>
        </p:grpSpPr>
        <p:sp>
          <p:nvSpPr>
            <p:cNvPr id="18" name="TextBox 60">
              <a:extLst>
                <a:ext uri="{FF2B5EF4-FFF2-40B4-BE49-F238E27FC236}">
                  <a16:creationId xmlns:a16="http://schemas.microsoft.com/office/drawing/2014/main" id="{9599CCDA-CF68-545B-1B48-4FAFB66464E3}"/>
                </a:ext>
              </a:extLst>
            </p:cNvPr>
            <p:cNvSpPr txBox="1"/>
            <p:nvPr/>
          </p:nvSpPr>
          <p:spPr>
            <a:xfrm>
              <a:off x="4281746" y="2933480"/>
              <a:ext cx="3600000" cy="3190287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R="0" lvl="0" fontAlgn="auto">
                <a:lnSpc>
                  <a:spcPct val="108000"/>
                </a:lnSpc>
                <a:spcBef>
                  <a:spcPts val="2000"/>
                </a:spcBef>
                <a:spcAft>
                  <a:spcPts val="500"/>
                </a:spcAft>
                <a:buClrTx/>
                <a:buSzTx/>
                <a:buFontTx/>
                <a:buNone/>
                <a:defRPr/>
              </a:pPr>
              <a:r>
                <a:rPr lang="ru-RU" sz="1600" b="1" dirty="0">
                  <a:solidFill>
                    <a:srgbClr val="084B77"/>
                  </a:solidFill>
                  <a:latin typeface="Blogger Sans Medium" panose="02000506030000020004" pitchFamily="50" charset="0"/>
                  <a:ea typeface="Blogger Sans Medium" panose="02000506030000020004" pitchFamily="50" charset="0"/>
                </a:rPr>
                <a:t>Калькуляторы и шкалы:</a:t>
              </a:r>
            </a:p>
            <a:p>
              <a:pPr marL="171450" indent="-171450">
                <a:lnSpc>
                  <a:spcPct val="108000"/>
                </a:lnSpc>
                <a:spcAft>
                  <a:spcPts val="300"/>
                </a:spcAft>
                <a:buSzPct val="130000"/>
                <a:buFont typeface="Verdana" panose="020B0604030504040204" pitchFamily="34" charset="0"/>
                <a:buChar char="•"/>
                <a:defRPr/>
              </a:pPr>
              <a:r>
                <a:rPr lang="ru-RU" sz="1200" dirty="0">
                  <a:latin typeface="Blogger Sans" panose="02000506030000020004" pitchFamily="50" charset="0"/>
                  <a:ea typeface="Blogger Sans" panose="02000506030000020004" pitchFamily="50" charset="0"/>
                </a:rPr>
                <a:t>калькулятор индекса массы тела (ИМТ) для взрослых;</a:t>
              </a:r>
            </a:p>
            <a:p>
              <a:pPr marL="171450" indent="-171450">
                <a:lnSpc>
                  <a:spcPct val="108000"/>
                </a:lnSpc>
                <a:spcAft>
                  <a:spcPts val="300"/>
                </a:spcAft>
                <a:buSzPct val="130000"/>
                <a:buFont typeface="Verdana" panose="020B0604030504040204" pitchFamily="34" charset="0"/>
                <a:buChar char="•"/>
                <a:defRPr/>
              </a:pPr>
              <a:r>
                <a:rPr lang="ru-RU" sz="1200" dirty="0">
                  <a:latin typeface="Blogger Sans" panose="02000506030000020004" pitchFamily="50" charset="0"/>
                  <a:ea typeface="Blogger Sans" panose="02000506030000020004" pitchFamily="50" charset="0"/>
                </a:rPr>
                <a:t>калькулятор SDS для детей;</a:t>
              </a:r>
            </a:p>
            <a:p>
              <a:pPr marL="171450" indent="-171450">
                <a:lnSpc>
                  <a:spcPct val="108000"/>
                </a:lnSpc>
                <a:spcAft>
                  <a:spcPts val="300"/>
                </a:spcAft>
                <a:buSzPct val="130000"/>
                <a:buFont typeface="Verdana" panose="020B0604030504040204" pitchFamily="34" charset="0"/>
                <a:buChar char="•"/>
                <a:defRPr/>
              </a:pPr>
              <a:r>
                <a:rPr lang="ru-RU" sz="1200" dirty="0">
                  <a:latin typeface="Blogger Sans" panose="02000506030000020004" pitchFamily="50" charset="0"/>
                  <a:ea typeface="Blogger Sans" panose="02000506030000020004" pitchFamily="50" charset="0"/>
                </a:rPr>
                <a:t>расчет суточной калорийности </a:t>
              </a:r>
              <a:br>
                <a:rPr lang="ru-RU" sz="1200" dirty="0">
                  <a:latin typeface="Blogger Sans" panose="02000506030000020004" pitchFamily="50" charset="0"/>
                  <a:ea typeface="Blogger Sans" panose="02000506030000020004" pitchFamily="50" charset="0"/>
                </a:rPr>
              </a:br>
              <a:r>
                <a:rPr lang="ru-RU" sz="1200" dirty="0">
                  <a:latin typeface="Blogger Sans" panose="02000506030000020004" pitchFamily="50" charset="0"/>
                  <a:ea typeface="Blogger Sans" panose="02000506030000020004" pitchFamily="50" charset="0"/>
                </a:rPr>
                <a:t>(по формуле Харриса-Бенедикта);</a:t>
              </a:r>
            </a:p>
            <a:p>
              <a:pPr marL="171450" indent="-171450">
                <a:lnSpc>
                  <a:spcPct val="108000"/>
                </a:lnSpc>
                <a:spcAft>
                  <a:spcPts val="300"/>
                </a:spcAft>
                <a:buSzPct val="130000"/>
                <a:buFont typeface="Verdana" panose="020B0604030504040204" pitchFamily="34" charset="0"/>
                <a:buChar char="•"/>
                <a:defRPr/>
              </a:pPr>
              <a:r>
                <a:rPr lang="ru-RU" sz="1200" dirty="0">
                  <a:latin typeface="Blogger Sans" panose="02000506030000020004" pitchFamily="50" charset="0"/>
                  <a:ea typeface="Blogger Sans" panose="02000506030000020004" pitchFamily="50" charset="0"/>
                </a:rPr>
                <a:t>калькулятор хлебных единиц (ХЕ);</a:t>
              </a:r>
            </a:p>
            <a:p>
              <a:pPr marL="171450" indent="-171450">
                <a:lnSpc>
                  <a:spcPct val="108000"/>
                </a:lnSpc>
                <a:spcAft>
                  <a:spcPts val="300"/>
                </a:spcAft>
                <a:buSzPct val="130000"/>
                <a:buFont typeface="Verdana" panose="020B0604030504040204" pitchFamily="34" charset="0"/>
                <a:buChar char="•"/>
                <a:defRPr/>
              </a:pPr>
              <a:r>
                <a:rPr lang="ru-RU" sz="1200" dirty="0">
                  <a:latin typeface="Blogger Sans" panose="02000506030000020004" pitchFamily="50" charset="0"/>
                  <a:ea typeface="Blogger Sans" panose="02000506030000020004" pitchFamily="50" charset="0"/>
                </a:rPr>
                <a:t>опросник оценки риска </a:t>
              </a:r>
              <a:r>
                <a:rPr lang="ru-RU" sz="1200" dirty="0" err="1">
                  <a:latin typeface="Blogger Sans" panose="02000506030000020004" pitchFamily="50" charset="0"/>
                  <a:ea typeface="Blogger Sans" panose="02000506030000020004" pitchFamily="50" charset="0"/>
                </a:rPr>
                <a:t>предиабета</a:t>
              </a:r>
              <a:r>
                <a:rPr lang="ru-RU" sz="1200" dirty="0">
                  <a:latin typeface="Blogger Sans" panose="02000506030000020004" pitchFamily="50" charset="0"/>
                  <a:ea typeface="Blogger Sans" panose="02000506030000020004" pitchFamily="50" charset="0"/>
                </a:rPr>
                <a:t> и СД2;</a:t>
              </a:r>
            </a:p>
            <a:p>
              <a:pPr marL="171450" indent="-171450">
                <a:lnSpc>
                  <a:spcPct val="108000"/>
                </a:lnSpc>
                <a:spcAft>
                  <a:spcPts val="300"/>
                </a:spcAft>
                <a:buSzPct val="130000"/>
                <a:buFont typeface="Verdana" panose="020B0604030504040204" pitchFamily="34" charset="0"/>
                <a:buChar char="•"/>
                <a:defRPr/>
              </a:pPr>
              <a:r>
                <a:rPr lang="ru-RU" sz="1200" dirty="0">
                  <a:latin typeface="Blogger Sans" panose="02000506030000020004" pitchFamily="50" charset="0"/>
                  <a:ea typeface="Blogger Sans" panose="02000506030000020004" pitchFamily="50" charset="0"/>
                </a:rPr>
                <a:t>шкала Бека (оценка депрессии);</a:t>
              </a:r>
            </a:p>
            <a:p>
              <a:pPr marL="171450" indent="-171450">
                <a:lnSpc>
                  <a:spcPct val="108000"/>
                </a:lnSpc>
                <a:spcAft>
                  <a:spcPts val="300"/>
                </a:spcAft>
                <a:buSzPct val="130000"/>
                <a:buFont typeface="Verdana" panose="020B0604030504040204" pitchFamily="34" charset="0"/>
                <a:buChar char="•"/>
                <a:defRPr/>
              </a:pPr>
              <a:r>
                <a:rPr lang="ru-RU" sz="1200" dirty="0">
                  <a:latin typeface="Blogger Sans" panose="02000506030000020004" pitchFamily="50" charset="0"/>
                  <a:ea typeface="Blogger Sans" panose="02000506030000020004" pitchFamily="50" charset="0"/>
                </a:rPr>
                <a:t>голландский опросник пищевого поведения;</a:t>
              </a:r>
            </a:p>
            <a:p>
              <a:pPr marL="171450" indent="-171450">
                <a:lnSpc>
                  <a:spcPct val="108000"/>
                </a:lnSpc>
                <a:spcAft>
                  <a:spcPts val="300"/>
                </a:spcAft>
                <a:buSzPct val="130000"/>
                <a:buFont typeface="Verdana" panose="020B0604030504040204" pitchFamily="34" charset="0"/>
                <a:buChar char="•"/>
                <a:defRPr/>
              </a:pPr>
              <a:r>
                <a:rPr lang="ru-RU" sz="1200" dirty="0">
                  <a:latin typeface="Blogger Sans" panose="02000506030000020004" pitchFamily="50" charset="0"/>
                  <a:ea typeface="Blogger Sans" panose="02000506030000020004" pitchFamily="50" charset="0"/>
                </a:rPr>
                <a:t>шкала голода и насыщения;</a:t>
              </a:r>
            </a:p>
            <a:p>
              <a:pPr marL="171450" indent="-171450">
                <a:lnSpc>
                  <a:spcPct val="108000"/>
                </a:lnSpc>
                <a:spcAft>
                  <a:spcPts val="300"/>
                </a:spcAft>
                <a:buSzPct val="130000"/>
                <a:buFont typeface="Verdana" panose="020B0604030504040204" pitchFamily="34" charset="0"/>
                <a:buChar char="•"/>
                <a:defRPr/>
              </a:pPr>
              <a:r>
                <a:rPr lang="ru-RU" sz="1200" dirty="0">
                  <a:latin typeface="Blogger Sans" panose="02000506030000020004" pitchFamily="50" charset="0"/>
                  <a:ea typeface="Blogger Sans" panose="02000506030000020004" pitchFamily="50" charset="0"/>
                </a:rPr>
                <a:t>опросник по оценке питания</a:t>
              </a:r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A34810F3-1F0B-D869-45C5-061ECD577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402183" y="1947980"/>
              <a:ext cx="875212" cy="8926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97778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242053-1081-418E-90CF-E53287A03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52C982E-C858-43EB-8419-73EC074C5D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6BE7CB-9650-4DA5-BC31-CB7C6411B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003" y="497840"/>
            <a:ext cx="2850210" cy="6096000"/>
          </a:xfrm>
          <a:prstGeom prst="roundRect">
            <a:avLst>
              <a:gd name="adj" fmla="val 7933"/>
            </a:avLst>
          </a:prstGeom>
          <a:effectLst>
            <a:outerShdw blurRad="63500" sx="102000" sy="102000" algn="ctr" rotWithShape="0">
              <a:prstClr val="black">
                <a:alpha val="26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015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60F8C4-F198-42E7-977F-42895A9A6A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18" t="832" r="14375" b="252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2567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EAD07BB7-40A4-4061-A045-CC390AE3DF91}"/>
              </a:ext>
            </a:extLst>
          </p:cNvPr>
          <p:cNvGrpSpPr/>
          <p:nvPr/>
        </p:nvGrpSpPr>
        <p:grpSpPr>
          <a:xfrm>
            <a:off x="0" y="0"/>
            <a:ext cx="12222480" cy="6858000"/>
            <a:chOff x="0" y="0"/>
            <a:chExt cx="12222480" cy="685800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F0D3698A-FCDB-4D3D-8775-C8894C7E72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726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188BDECD-D4ED-4825-8F20-F4EEF7FFEA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1" t="87787" r="-251" b="-106"/>
            <a:stretch/>
          </p:blipFill>
          <p:spPr>
            <a:xfrm>
              <a:off x="30480" y="5836920"/>
              <a:ext cx="12192000" cy="1021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89691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0BDB1E-B1A2-4B63-8E70-3C703AE7C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9719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F024E9-7519-4408-A619-E3E45C23E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662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A3651B-18F2-4C24-8F8B-2DE842EE5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C0085F-F758-4BBF-8C25-8426E1B00E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866"/>
          <a:stretch/>
        </p:blipFill>
        <p:spPr>
          <a:xfrm>
            <a:off x="1249072" y="802640"/>
            <a:ext cx="10832062" cy="605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27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35CDDC-EAB3-5482-0F55-43379D00F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ru-RU" dirty="0"/>
              <a:t>Каскад организации медицинской помощи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DCFCEEE2-7B54-4E45-91DD-7588351CBC5B}"/>
              </a:ext>
            </a:extLst>
          </p:cNvPr>
          <p:cNvSpPr/>
          <p:nvPr/>
        </p:nvSpPr>
        <p:spPr>
          <a:xfrm>
            <a:off x="2003719" y="2728494"/>
            <a:ext cx="616744" cy="616744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54A3"/>
              </a:solidFill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4891786-8FE5-48B9-86D0-D2323EE38664}"/>
              </a:ext>
            </a:extLst>
          </p:cNvPr>
          <p:cNvGrpSpPr/>
          <p:nvPr/>
        </p:nvGrpSpPr>
        <p:grpSpPr>
          <a:xfrm>
            <a:off x="1341120" y="2727901"/>
            <a:ext cx="1440180" cy="1685424"/>
            <a:chOff x="2047763" y="2566553"/>
            <a:chExt cx="1762537" cy="2062675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8575D040-239B-4136-B6C0-82E6FE644BEC}"/>
                </a:ext>
              </a:extLst>
            </p:cNvPr>
            <p:cNvGrpSpPr/>
            <p:nvPr/>
          </p:nvGrpSpPr>
          <p:grpSpPr>
            <a:xfrm>
              <a:off x="2047763" y="2566553"/>
              <a:ext cx="1762537" cy="2062675"/>
              <a:chOff x="1737850" y="2398913"/>
              <a:chExt cx="1762537" cy="2062675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25A7720-FAF4-4EEE-827D-3479C98CE433}"/>
                  </a:ext>
                </a:extLst>
              </p:cNvPr>
              <p:cNvSpPr txBox="1"/>
              <p:nvPr/>
            </p:nvSpPr>
            <p:spPr>
              <a:xfrm>
                <a:off x="1737850" y="4009588"/>
                <a:ext cx="1762537" cy="4520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0"/>
                  </a:spcBef>
                  <a:defRPr/>
                </a:pPr>
                <a:r>
                  <a:rPr lang="ru-RU" altLang="ru-RU" dirty="0">
                    <a:solidFill>
                      <a:srgbClr val="084B77"/>
                    </a:solidFill>
                    <a:latin typeface="Blogger Sans Medium" panose="02000506030000020004" pitchFamily="50" charset="0"/>
                    <a:ea typeface="Blogger Sans Medium" panose="02000506030000020004" pitchFamily="50" charset="0"/>
                  </a:rPr>
                  <a:t>скрининг</a:t>
                </a:r>
              </a:p>
            </p:txBody>
          </p:sp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8C12595E-C714-40DD-B207-11949A5D6E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2049780" y="2398913"/>
                <a:ext cx="1325562" cy="1325562"/>
              </a:xfrm>
              <a:prstGeom prst="rect">
                <a:avLst/>
              </a:prstGeom>
            </p:spPr>
          </p:pic>
        </p:grp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34FA7AE0-4789-4FE2-85A5-2518FCF028DB}"/>
                </a:ext>
              </a:extLst>
            </p:cNvPr>
            <p:cNvSpPr/>
            <p:nvPr/>
          </p:nvSpPr>
          <p:spPr>
            <a:xfrm>
              <a:off x="2765890" y="3075040"/>
              <a:ext cx="180000" cy="18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9A7F4A11-942D-4918-9428-67ABD540EF3A}"/>
                </a:ext>
              </a:extLst>
            </p:cNvPr>
            <p:cNvSpPr/>
            <p:nvPr/>
          </p:nvSpPr>
          <p:spPr>
            <a:xfrm>
              <a:off x="2924175" y="3103462"/>
              <a:ext cx="201713" cy="201713"/>
            </a:xfrm>
            <a:prstGeom prst="ellipse">
              <a:avLst/>
            </a:prstGeom>
            <a:noFill/>
            <a:ln w="25400">
              <a:solidFill>
                <a:srgbClr val="084B7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32851223-89D8-43AA-B5A6-6D7474D25E31}"/>
              </a:ext>
            </a:extLst>
          </p:cNvPr>
          <p:cNvGrpSpPr/>
          <p:nvPr/>
        </p:nvGrpSpPr>
        <p:grpSpPr>
          <a:xfrm>
            <a:off x="3291796" y="2727901"/>
            <a:ext cx="1739462" cy="1685424"/>
            <a:chOff x="2481576" y="2566553"/>
            <a:chExt cx="2128807" cy="206267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0A76408-8D83-411F-ABF1-039B43F9C869}"/>
                </a:ext>
              </a:extLst>
            </p:cNvPr>
            <p:cNvSpPr txBox="1"/>
            <p:nvPr/>
          </p:nvSpPr>
          <p:spPr>
            <a:xfrm>
              <a:off x="2481576" y="4177228"/>
              <a:ext cx="2128807" cy="4520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000"/>
                </a:spcBef>
                <a:defRPr/>
              </a:pPr>
              <a:r>
                <a:rPr lang="ru-RU" altLang="ru-RU" dirty="0">
                  <a:solidFill>
                    <a:srgbClr val="084B77"/>
                  </a:solidFill>
                  <a:latin typeface="Blogger Sans Medium" panose="02000506030000020004" pitchFamily="50" charset="0"/>
                  <a:ea typeface="Blogger Sans Medium" panose="02000506030000020004" pitchFamily="50" charset="0"/>
                </a:rPr>
                <a:t>диагностика</a:t>
              </a:r>
            </a:p>
          </p:txBody>
        </p:sp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EBA91262-F318-488C-8879-FD1E3469BF7D}"/>
                </a:ext>
              </a:extLst>
            </p:cNvPr>
            <p:cNvGrpSpPr/>
            <p:nvPr/>
          </p:nvGrpSpPr>
          <p:grpSpPr>
            <a:xfrm>
              <a:off x="2918368" y="2566553"/>
              <a:ext cx="1325562" cy="1325562"/>
              <a:chOff x="2911477" y="2566553"/>
              <a:chExt cx="1325562" cy="1325562"/>
            </a:xfrm>
          </p:grpSpPr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E5FD4A7C-6FF1-47E7-ABF6-1860446368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911477" y="2566553"/>
                <a:ext cx="1325562" cy="1325562"/>
              </a:xfrm>
              <a:prstGeom prst="rect">
                <a:avLst/>
              </a:prstGeom>
            </p:spPr>
          </p:pic>
          <p:sp>
            <p:nvSpPr>
              <p:cNvPr id="26" name="Овал 25">
                <a:extLst>
                  <a:ext uri="{FF2B5EF4-FFF2-40B4-BE49-F238E27FC236}">
                    <a16:creationId xmlns:a16="http://schemas.microsoft.com/office/drawing/2014/main" id="{462DDC3E-FDD0-400E-9698-0C240A4EEFB6}"/>
                  </a:ext>
                </a:extLst>
              </p:cNvPr>
              <p:cNvSpPr/>
              <p:nvPr/>
            </p:nvSpPr>
            <p:spPr>
              <a:xfrm>
                <a:off x="3585232" y="2684158"/>
                <a:ext cx="180000" cy="180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7030A0"/>
                  </a:solidFill>
                </a:endParaRPr>
              </a:p>
            </p:txBody>
          </p:sp>
          <p:cxnSp>
            <p:nvCxnSpPr>
              <p:cNvPr id="27" name="Прямая соединительная линия 26">
                <a:extLst>
                  <a:ext uri="{FF2B5EF4-FFF2-40B4-BE49-F238E27FC236}">
                    <a16:creationId xmlns:a16="http://schemas.microsoft.com/office/drawing/2014/main" id="{40E0B230-578A-4483-A0C7-955E6D5C449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64371" y="2684158"/>
                <a:ext cx="100861" cy="104286"/>
              </a:xfrm>
              <a:prstGeom prst="line">
                <a:avLst/>
              </a:prstGeom>
              <a:ln w="254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13A358D3-FAA8-4801-913B-B1B376C1DEBE}"/>
              </a:ext>
            </a:extLst>
          </p:cNvPr>
          <p:cNvGrpSpPr/>
          <p:nvPr/>
        </p:nvGrpSpPr>
        <p:grpSpPr>
          <a:xfrm>
            <a:off x="5164968" y="2727901"/>
            <a:ext cx="1955550" cy="1962423"/>
            <a:chOff x="4976073" y="2566553"/>
            <a:chExt cx="2393263" cy="2401674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BE5846E-6E23-4211-A5D4-77B39FE1C0AF}"/>
                </a:ext>
              </a:extLst>
            </p:cNvPr>
            <p:cNvSpPr txBox="1"/>
            <p:nvPr/>
          </p:nvSpPr>
          <p:spPr>
            <a:xfrm>
              <a:off x="4976073" y="4177227"/>
              <a:ext cx="2393263" cy="7910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000"/>
                </a:spcBef>
                <a:defRPr/>
              </a:pPr>
              <a:r>
                <a:rPr lang="ru-RU" altLang="ru-RU" dirty="0">
                  <a:solidFill>
                    <a:srgbClr val="084B77"/>
                  </a:solidFill>
                  <a:latin typeface="Blogger Sans Medium" panose="02000506030000020004" pitchFamily="50" charset="0"/>
                  <a:ea typeface="Blogger Sans Medium" panose="02000506030000020004" pitchFamily="50" charset="0"/>
                </a:rPr>
                <a:t>учет и планирование</a:t>
              </a:r>
            </a:p>
          </p:txBody>
        </p: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43A73ECA-5EA1-4887-906F-97BCDB40F3FC}"/>
                </a:ext>
              </a:extLst>
            </p:cNvPr>
            <p:cNvGrpSpPr/>
            <p:nvPr/>
          </p:nvGrpSpPr>
          <p:grpSpPr>
            <a:xfrm>
              <a:off x="5632578" y="2566553"/>
              <a:ext cx="1325562" cy="1325562"/>
              <a:chOff x="5393035" y="2566553"/>
              <a:chExt cx="1325562" cy="1325562"/>
            </a:xfrm>
          </p:grpSpPr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B19925A2-EE91-437C-BDDF-60818EA97C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393035" y="2566553"/>
                <a:ext cx="1325562" cy="1325562"/>
              </a:xfrm>
              <a:prstGeom prst="rect">
                <a:avLst/>
              </a:prstGeom>
            </p:spPr>
          </p:pic>
          <p:sp>
            <p:nvSpPr>
              <p:cNvPr id="32" name="Прямоугольник: скругленные углы 31">
                <a:extLst>
                  <a:ext uri="{FF2B5EF4-FFF2-40B4-BE49-F238E27FC236}">
                    <a16:creationId xmlns:a16="http://schemas.microsoft.com/office/drawing/2014/main" id="{3860D9C4-6A09-4705-86E1-8674554768FD}"/>
                  </a:ext>
                </a:extLst>
              </p:cNvPr>
              <p:cNvSpPr/>
              <p:nvPr/>
            </p:nvSpPr>
            <p:spPr>
              <a:xfrm>
                <a:off x="6197388" y="2914929"/>
                <a:ext cx="469232" cy="338010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33" name="Прямая соединительная линия 32">
                <a:extLst>
                  <a:ext uri="{FF2B5EF4-FFF2-40B4-BE49-F238E27FC236}">
                    <a16:creationId xmlns:a16="http://schemas.microsoft.com/office/drawing/2014/main" id="{35A7BEAA-9E11-4C67-A1FA-DDEF220D2A90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6352170" y="3042279"/>
                <a:ext cx="0" cy="134043"/>
              </a:xfrm>
              <a:prstGeom prst="line">
                <a:avLst/>
              </a:prstGeom>
              <a:ln w="317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Прямая соединительная линия 33">
                <a:extLst>
                  <a:ext uri="{FF2B5EF4-FFF2-40B4-BE49-F238E27FC236}">
                    <a16:creationId xmlns:a16="http://schemas.microsoft.com/office/drawing/2014/main" id="{F380A109-B625-418C-9599-296117747F5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78598" y="2973758"/>
                <a:ext cx="182934" cy="182934"/>
              </a:xfrm>
              <a:prstGeom prst="line">
                <a:avLst/>
              </a:prstGeom>
              <a:ln w="317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A08BF5C8-244A-4F8A-8313-5C320F1F7671}"/>
              </a:ext>
            </a:extLst>
          </p:cNvPr>
          <p:cNvGrpSpPr/>
          <p:nvPr/>
        </p:nvGrpSpPr>
        <p:grpSpPr>
          <a:xfrm>
            <a:off x="9011915" y="2727901"/>
            <a:ext cx="1838967" cy="1962423"/>
            <a:chOff x="7945630" y="2566553"/>
            <a:chExt cx="2250585" cy="2401674"/>
          </a:xfrm>
        </p:grpSpPr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8EFDCC8C-97FC-44B6-9AAA-97B927A07971}"/>
                </a:ext>
              </a:extLst>
            </p:cNvPr>
            <p:cNvGrpSpPr/>
            <p:nvPr/>
          </p:nvGrpSpPr>
          <p:grpSpPr>
            <a:xfrm>
              <a:off x="7945630" y="2566553"/>
              <a:ext cx="2250585" cy="2401674"/>
              <a:chOff x="7635717" y="2398913"/>
              <a:chExt cx="2250585" cy="2401674"/>
            </a:xfrm>
          </p:grpSpPr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45F37BCC-0E97-4879-8FD1-7BB6F71406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248809" y="2398913"/>
                <a:ext cx="1325562" cy="1325562"/>
              </a:xfrm>
              <a:prstGeom prst="rect">
                <a:avLst/>
              </a:prstGeom>
            </p:spPr>
          </p:pic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39D0D2E-44F2-4CBC-8494-9538DCCDC577}"/>
                  </a:ext>
                </a:extLst>
              </p:cNvPr>
              <p:cNvSpPr txBox="1"/>
              <p:nvPr/>
            </p:nvSpPr>
            <p:spPr>
              <a:xfrm>
                <a:off x="7635717" y="4009587"/>
                <a:ext cx="2250585" cy="7910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0"/>
                  </a:spcBef>
                  <a:defRPr/>
                </a:pPr>
                <a:r>
                  <a:rPr lang="ru-RU" altLang="ru-RU" dirty="0">
                    <a:solidFill>
                      <a:srgbClr val="084B77"/>
                    </a:solidFill>
                    <a:latin typeface="Blogger Sans Medium" panose="02000506030000020004" pitchFamily="50" charset="0"/>
                    <a:ea typeface="Blogger Sans Medium" panose="02000506030000020004" pitchFamily="50" charset="0"/>
                  </a:rPr>
                  <a:t>контроль эффективности</a:t>
                </a:r>
              </a:p>
            </p:txBody>
          </p:sp>
        </p:grpSp>
        <p:sp>
          <p:nvSpPr>
            <p:cNvPr id="37" name="Прямоугольник: скругленные углы 36">
              <a:extLst>
                <a:ext uri="{FF2B5EF4-FFF2-40B4-BE49-F238E27FC236}">
                  <a16:creationId xmlns:a16="http://schemas.microsoft.com/office/drawing/2014/main" id="{57B588AB-1A90-48DA-9853-917F0F37A19E}"/>
                </a:ext>
              </a:extLst>
            </p:cNvPr>
            <p:cNvSpPr/>
            <p:nvPr/>
          </p:nvSpPr>
          <p:spPr>
            <a:xfrm>
              <a:off x="9363075" y="2914929"/>
              <a:ext cx="469232" cy="33801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0325C33F-A084-4DDB-8471-62D78A820D88}"/>
                </a:ext>
              </a:extLst>
            </p:cNvPr>
            <p:cNvGrpSpPr/>
            <p:nvPr/>
          </p:nvGrpSpPr>
          <p:grpSpPr>
            <a:xfrm>
              <a:off x="9517857" y="2973758"/>
              <a:ext cx="209362" cy="202564"/>
              <a:chOff x="10036969" y="2900898"/>
              <a:chExt cx="209362" cy="202564"/>
            </a:xfrm>
          </p:grpSpPr>
          <p:cxnSp>
            <p:nvCxnSpPr>
              <p:cNvPr id="39" name="Прямая соединительная линия 38">
                <a:extLst>
                  <a:ext uri="{FF2B5EF4-FFF2-40B4-BE49-F238E27FC236}">
                    <a16:creationId xmlns:a16="http://schemas.microsoft.com/office/drawing/2014/main" id="{FDC1ACF4-CA0B-4731-9994-A66E509E4A1C}"/>
                  </a:ext>
                </a:extLst>
              </p:cNvPr>
              <p:cNvCxnSpPr>
                <a:cxnSpLocks/>
              </p:cNvCxnSpPr>
              <p:nvPr/>
            </p:nvCxnSpPr>
            <p:spPr>
              <a:xfrm rot="-2700000">
                <a:off x="10036969" y="2969419"/>
                <a:ext cx="0" cy="134043"/>
              </a:xfrm>
              <a:prstGeom prst="line">
                <a:avLst/>
              </a:prstGeom>
              <a:ln w="317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>
                <a:extLst>
                  <a:ext uri="{FF2B5EF4-FFF2-40B4-BE49-F238E27FC236}">
                    <a16:creationId xmlns:a16="http://schemas.microsoft.com/office/drawing/2014/main" id="{DAFBE7B4-8467-4339-9F1B-A711EC9C706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063397" y="2900898"/>
                <a:ext cx="182934" cy="182934"/>
              </a:xfrm>
              <a:prstGeom prst="line">
                <a:avLst/>
              </a:prstGeom>
              <a:ln w="317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E242C7E3-DFE6-42CB-B056-E3A766952F5F}"/>
              </a:ext>
            </a:extLst>
          </p:cNvPr>
          <p:cNvGrpSpPr/>
          <p:nvPr/>
        </p:nvGrpSpPr>
        <p:grpSpPr>
          <a:xfrm>
            <a:off x="7528558" y="2836995"/>
            <a:ext cx="1259931" cy="1576329"/>
            <a:chOff x="7594631" y="2700067"/>
            <a:chExt cx="1541943" cy="1929161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7A43520-FED3-45DA-83E8-6AFAB5327963}"/>
                </a:ext>
              </a:extLst>
            </p:cNvPr>
            <p:cNvSpPr txBox="1"/>
            <p:nvPr/>
          </p:nvSpPr>
          <p:spPr>
            <a:xfrm>
              <a:off x="7594631" y="4177228"/>
              <a:ext cx="1541943" cy="4520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000"/>
                </a:spcBef>
                <a:defRPr/>
              </a:pPr>
              <a:r>
                <a:rPr lang="ru-RU" altLang="ru-RU" dirty="0">
                  <a:solidFill>
                    <a:srgbClr val="084B77"/>
                  </a:solidFill>
                  <a:latin typeface="Blogger Sans Medium" panose="02000506030000020004" pitchFamily="50" charset="0"/>
                  <a:ea typeface="Blogger Sans Medium" panose="02000506030000020004" pitchFamily="50" charset="0"/>
                </a:rPr>
                <a:t>лечение</a:t>
              </a:r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439EC9B6-3E8E-4DB5-B22F-2EDEA6932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769795" y="2700067"/>
              <a:ext cx="1158676" cy="1158676"/>
            </a:xfrm>
            <a:prstGeom prst="rect">
              <a:avLst/>
            </a:prstGeom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9F3A20B9-3CFA-488E-BC90-6CD8522EF9A9}"/>
              </a:ext>
            </a:extLst>
          </p:cNvPr>
          <p:cNvGrpSpPr/>
          <p:nvPr/>
        </p:nvGrpSpPr>
        <p:grpSpPr>
          <a:xfrm>
            <a:off x="2938880" y="3045314"/>
            <a:ext cx="352915" cy="608572"/>
            <a:chOff x="2096086" y="2955013"/>
            <a:chExt cx="431908" cy="744789"/>
          </a:xfrm>
        </p:grpSpPr>
        <p:sp>
          <p:nvSpPr>
            <p:cNvPr id="47" name="Стрелка: вправо 46">
              <a:extLst>
                <a:ext uri="{FF2B5EF4-FFF2-40B4-BE49-F238E27FC236}">
                  <a16:creationId xmlns:a16="http://schemas.microsoft.com/office/drawing/2014/main" id="{979A82ED-F322-423E-B59E-1043695129C2}"/>
                </a:ext>
              </a:extLst>
            </p:cNvPr>
            <p:cNvSpPr/>
            <p:nvPr/>
          </p:nvSpPr>
          <p:spPr>
            <a:xfrm>
              <a:off x="2188264" y="2955013"/>
              <a:ext cx="339730" cy="744789"/>
            </a:xfrm>
            <a:prstGeom prst="rightArrow">
              <a:avLst/>
            </a:prstGeom>
            <a:noFill/>
            <a:ln w="28575" cap="rnd">
              <a:solidFill>
                <a:srgbClr val="084B77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20635977-C157-42A0-A9D1-9E1247EFD8B6}"/>
                </a:ext>
              </a:extLst>
            </p:cNvPr>
            <p:cNvSpPr/>
            <p:nvPr/>
          </p:nvSpPr>
          <p:spPr>
            <a:xfrm>
              <a:off x="2096086" y="2964385"/>
              <a:ext cx="163640" cy="726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89276908-387D-40A0-B160-6979C7B6A309}"/>
              </a:ext>
            </a:extLst>
          </p:cNvPr>
          <p:cNvGrpSpPr/>
          <p:nvPr/>
        </p:nvGrpSpPr>
        <p:grpSpPr>
          <a:xfrm>
            <a:off x="5031258" y="3045314"/>
            <a:ext cx="352915" cy="608572"/>
            <a:chOff x="2096086" y="2955013"/>
            <a:chExt cx="431908" cy="744789"/>
          </a:xfrm>
        </p:grpSpPr>
        <p:sp>
          <p:nvSpPr>
            <p:cNvPr id="50" name="Стрелка: вправо 49">
              <a:extLst>
                <a:ext uri="{FF2B5EF4-FFF2-40B4-BE49-F238E27FC236}">
                  <a16:creationId xmlns:a16="http://schemas.microsoft.com/office/drawing/2014/main" id="{41D895C2-E29B-4A99-B025-E8FC57D7F9D1}"/>
                </a:ext>
              </a:extLst>
            </p:cNvPr>
            <p:cNvSpPr/>
            <p:nvPr/>
          </p:nvSpPr>
          <p:spPr>
            <a:xfrm>
              <a:off x="2188264" y="2955013"/>
              <a:ext cx="339730" cy="744789"/>
            </a:xfrm>
            <a:prstGeom prst="rightArrow">
              <a:avLst/>
            </a:prstGeom>
            <a:noFill/>
            <a:ln w="28575">
              <a:solidFill>
                <a:srgbClr val="084B7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9567DB7B-6467-4BA9-AF0A-06C72DC4F06F}"/>
                </a:ext>
              </a:extLst>
            </p:cNvPr>
            <p:cNvSpPr/>
            <p:nvPr/>
          </p:nvSpPr>
          <p:spPr>
            <a:xfrm>
              <a:off x="2096086" y="2964385"/>
              <a:ext cx="163640" cy="726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AFD32E18-A2E3-4F48-8C63-03F702D7FB3A}"/>
              </a:ext>
            </a:extLst>
          </p:cNvPr>
          <p:cNvGrpSpPr/>
          <p:nvPr/>
        </p:nvGrpSpPr>
        <p:grpSpPr>
          <a:xfrm>
            <a:off x="6986807" y="3045314"/>
            <a:ext cx="352915" cy="608572"/>
            <a:chOff x="2096086" y="2955013"/>
            <a:chExt cx="431908" cy="744789"/>
          </a:xfrm>
        </p:grpSpPr>
        <p:sp>
          <p:nvSpPr>
            <p:cNvPr id="53" name="Стрелка: вправо 52">
              <a:extLst>
                <a:ext uri="{FF2B5EF4-FFF2-40B4-BE49-F238E27FC236}">
                  <a16:creationId xmlns:a16="http://schemas.microsoft.com/office/drawing/2014/main" id="{624F070B-0DB8-4250-8C06-CAF998FA16B2}"/>
                </a:ext>
              </a:extLst>
            </p:cNvPr>
            <p:cNvSpPr/>
            <p:nvPr/>
          </p:nvSpPr>
          <p:spPr>
            <a:xfrm>
              <a:off x="2188264" y="2955013"/>
              <a:ext cx="339730" cy="744789"/>
            </a:xfrm>
            <a:prstGeom prst="rightArrow">
              <a:avLst/>
            </a:prstGeom>
            <a:noFill/>
            <a:ln w="28575">
              <a:solidFill>
                <a:srgbClr val="084B7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4" name="Прямоугольник 53">
              <a:extLst>
                <a:ext uri="{FF2B5EF4-FFF2-40B4-BE49-F238E27FC236}">
                  <a16:creationId xmlns:a16="http://schemas.microsoft.com/office/drawing/2014/main" id="{7F2BFD6C-E749-4AF9-97A0-DF564E84DCD2}"/>
                </a:ext>
              </a:extLst>
            </p:cNvPr>
            <p:cNvSpPr/>
            <p:nvPr/>
          </p:nvSpPr>
          <p:spPr>
            <a:xfrm>
              <a:off x="2096086" y="2964385"/>
              <a:ext cx="163640" cy="726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0EF80648-3AB8-4169-BED3-4BCD6D5F0CC3}"/>
              </a:ext>
            </a:extLst>
          </p:cNvPr>
          <p:cNvGrpSpPr/>
          <p:nvPr/>
        </p:nvGrpSpPr>
        <p:grpSpPr>
          <a:xfrm>
            <a:off x="8878203" y="3045314"/>
            <a:ext cx="352915" cy="608572"/>
            <a:chOff x="2096086" y="2955013"/>
            <a:chExt cx="431908" cy="744789"/>
          </a:xfrm>
        </p:grpSpPr>
        <p:sp>
          <p:nvSpPr>
            <p:cNvPr id="56" name="Стрелка: вправо 55">
              <a:extLst>
                <a:ext uri="{FF2B5EF4-FFF2-40B4-BE49-F238E27FC236}">
                  <a16:creationId xmlns:a16="http://schemas.microsoft.com/office/drawing/2014/main" id="{3B4F969F-D482-452C-8591-3F7785028FD6}"/>
                </a:ext>
              </a:extLst>
            </p:cNvPr>
            <p:cNvSpPr/>
            <p:nvPr/>
          </p:nvSpPr>
          <p:spPr>
            <a:xfrm>
              <a:off x="2188264" y="2955013"/>
              <a:ext cx="339730" cy="744789"/>
            </a:xfrm>
            <a:prstGeom prst="rightArrow">
              <a:avLst/>
            </a:prstGeom>
            <a:noFill/>
            <a:ln w="28575">
              <a:solidFill>
                <a:srgbClr val="084B7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рямоугольник 56">
              <a:extLst>
                <a:ext uri="{FF2B5EF4-FFF2-40B4-BE49-F238E27FC236}">
                  <a16:creationId xmlns:a16="http://schemas.microsoft.com/office/drawing/2014/main" id="{7A9A04B3-9FAD-4C07-9CC4-0452E842AB61}"/>
                </a:ext>
              </a:extLst>
            </p:cNvPr>
            <p:cNvSpPr/>
            <p:nvPr/>
          </p:nvSpPr>
          <p:spPr>
            <a:xfrm>
              <a:off x="2096086" y="2964385"/>
              <a:ext cx="163640" cy="726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158872656"/>
      </p:ext>
    </p:extLst>
  </p:cSld>
  <p:clrMapOvr>
    <a:masterClrMapping/>
  </p:clrMapOvr>
  <p:transition spd="slow">
    <p:wipe dir="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>
            <a:extLst>
              <a:ext uri="{FF2B5EF4-FFF2-40B4-BE49-F238E27FC236}">
                <a16:creationId xmlns:a16="http://schemas.microsoft.com/office/drawing/2014/main" id="{43FBE0EF-D0AA-4B69-9EB0-F8C932F43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22860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/>
              <a:buChar char="•"/>
              <a:defRPr sz="2800">
                <a:solidFill>
                  <a:schemeClr val="tx1"/>
                </a:solidFill>
                <a:latin typeface="Segoe UI Light"/>
                <a:ea typeface="+mn-ea"/>
                <a:cs typeface="Segoe UI Light"/>
              </a:defRPr>
            </a:lvl1pPr>
            <a:lvl2pPr marL="68580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 sz="2400">
                <a:solidFill>
                  <a:schemeClr val="tx1"/>
                </a:solidFill>
                <a:latin typeface="Segoe UI Light"/>
                <a:ea typeface="+mn-ea"/>
                <a:cs typeface="Segoe UI Light"/>
              </a:defRPr>
            </a:lvl2pPr>
            <a:lvl3pPr marL="114300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 sz="2000">
                <a:solidFill>
                  <a:schemeClr val="tx1"/>
                </a:solidFill>
                <a:latin typeface="Segoe UI Light"/>
                <a:ea typeface="+mn-ea"/>
                <a:cs typeface="Segoe UI Light"/>
              </a:defRPr>
            </a:lvl3pPr>
            <a:lvl4pPr marL="160020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Segoe UI Light"/>
                <a:ea typeface="+mn-ea"/>
                <a:cs typeface="Segoe UI Light"/>
              </a:defRPr>
            </a:lvl4pPr>
            <a:lvl5pPr marL="205740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Segoe UI Light"/>
                <a:ea typeface="+mn-ea"/>
                <a:cs typeface="Segoe UI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2000"/>
              </a:spcBef>
              <a:buFont typeface="Arial"/>
              <a:buNone/>
              <a:defRPr/>
            </a:pPr>
            <a:r>
              <a:rPr lang="ru-RU" sz="3400" dirty="0">
                <a:solidFill>
                  <a:srgbClr val="084B77"/>
                </a:solidFill>
                <a:latin typeface="Blogger Sans Medium" panose="02000506030000020004" pitchFamily="50" charset="0"/>
                <a:ea typeface="Blogger Sans Medium" panose="02000506030000020004" pitchFamily="50" charset="0"/>
              </a:rPr>
              <a:t>ОТСУТСТВУЕТ МЕХАНИЗМ ДОЛГОСРОЧНОЙ ПОДДЕРЖКИ</a:t>
            </a:r>
          </a:p>
          <a:p>
            <a:pPr marL="0" indent="0" algn="ctr">
              <a:spcBef>
                <a:spcPts val="2000"/>
              </a:spcBef>
              <a:buFont typeface="Arial"/>
              <a:buNone/>
              <a:defRPr/>
            </a:pPr>
            <a:r>
              <a:rPr lang="ru-RU" sz="2400" dirty="0">
                <a:latin typeface="Blogger Sans Light" panose="02000506030000020004" pitchFamily="50" charset="0"/>
                <a:ea typeface="Blogger Sans Light" panose="02000506030000020004" pitchFamily="50" charset="0"/>
              </a:rPr>
              <a:t>проекты, созданные </a:t>
            </a:r>
            <a:br>
              <a:rPr lang="ru-RU" sz="2400" dirty="0">
                <a:latin typeface="Blogger Sans Light" panose="02000506030000020004" pitchFamily="50" charset="0"/>
                <a:ea typeface="Blogger Sans Light" panose="02000506030000020004" pitchFamily="50" charset="0"/>
              </a:rPr>
            </a:br>
            <a:r>
              <a:rPr lang="ru-RU" sz="2400" dirty="0">
                <a:latin typeface="Blogger Sans Light" panose="02000506030000020004" pitchFamily="50" charset="0"/>
                <a:ea typeface="Blogger Sans Light" panose="02000506030000020004" pitchFamily="50" charset="0"/>
              </a:rPr>
              <a:t>на средства федеральных проектов и за счет грантов,</a:t>
            </a:r>
            <a:br>
              <a:rPr lang="ru-RU" sz="2400" dirty="0">
                <a:latin typeface="Blogger Sans Light" panose="02000506030000020004" pitchFamily="50" charset="0"/>
                <a:ea typeface="Blogger Sans Light" panose="02000506030000020004" pitchFamily="50" charset="0"/>
              </a:rPr>
            </a:br>
            <a:r>
              <a:rPr lang="ru-RU" sz="2400" dirty="0">
                <a:latin typeface="Blogger Sans Light" panose="02000506030000020004" pitchFamily="50" charset="0"/>
                <a:ea typeface="Blogger Sans Light" panose="02000506030000020004" pitchFamily="50" charset="0"/>
              </a:rPr>
              <a:t>умирают по окончании финансирования</a:t>
            </a:r>
            <a:endParaRPr sz="2400" dirty="0">
              <a:latin typeface="Blogger Sans Light" panose="02000506030000020004" pitchFamily="50" charset="0"/>
              <a:ea typeface="Blogger Sans Light" panose="02000506030000020004" pitchFamily="50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93BE4740-6155-451A-83EF-386376DC1568}"/>
              </a:ext>
            </a:extLst>
          </p:cNvPr>
          <p:cNvCxnSpPr>
            <a:cxnSpLocks/>
          </p:cNvCxnSpPr>
          <p:nvPr/>
        </p:nvCxnSpPr>
        <p:spPr>
          <a:xfrm>
            <a:off x="5257800" y="4480654"/>
            <a:ext cx="1676400" cy="0"/>
          </a:xfrm>
          <a:prstGeom prst="line">
            <a:avLst/>
          </a:prstGeom>
          <a:ln w="57150" cap="rnd">
            <a:solidFill>
              <a:srgbClr val="FF69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52118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4">
            <a:extLst>
              <a:ext uri="{FF2B5EF4-FFF2-40B4-BE49-F238E27FC236}">
                <a16:creationId xmlns:a16="http://schemas.microsoft.com/office/drawing/2014/main" id="{98A1E24C-F891-12B1-AD1D-E0BC0C1C91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8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Box 5">
            <a:extLst>
              <a:ext uri="{FF2B5EF4-FFF2-40B4-BE49-F238E27FC236}">
                <a16:creationId xmlns:a16="http://schemas.microsoft.com/office/drawing/2014/main" id="{8987373F-6AE6-F3EC-69AC-7A27B75DA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85813"/>
            <a:ext cx="1219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Aft>
                <a:spcPts val="1500"/>
              </a:spcAft>
              <a:buFontTx/>
              <a:buNone/>
            </a:pPr>
            <a:r>
              <a:rPr lang="ru-RU" altLang="ru-RU" sz="3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федеральная бесплатная горячая телефонная линия</a:t>
            </a:r>
          </a:p>
        </p:txBody>
      </p:sp>
      <p:sp>
        <p:nvSpPr>
          <p:cNvPr id="25604" name="Объект 2">
            <a:extLst>
              <a:ext uri="{FF2B5EF4-FFF2-40B4-BE49-F238E27FC236}">
                <a16:creationId xmlns:a16="http://schemas.microsoft.com/office/drawing/2014/main" id="{C2E8C806-9121-B0D8-D72C-BCCD3B9DFAA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41463" y="4127500"/>
            <a:ext cx="1690687" cy="1563688"/>
          </a:xfrm>
        </p:spPr>
        <p:txBody>
          <a:bodyPr/>
          <a:lstStyle/>
          <a:p>
            <a:pPr marL="0" indent="0">
              <a:spcBef>
                <a:spcPts val="2000"/>
              </a:spcBef>
              <a:buFont typeface="Arial" panose="020B0604020202020204" pitchFamily="34" charset="0"/>
              <a:buNone/>
            </a:pPr>
            <a:r>
              <a:rPr lang="ru-RU" altLang="ru-RU">
                <a:solidFill>
                  <a:schemeClr val="bg1"/>
                </a:solidFill>
                <a:latin typeface="Bahnschrift Light Condensed" panose="020B0502040204020203" pitchFamily="34" charset="0"/>
                <a:ea typeface="Segoe UI Light" panose="020B0502040204020203" pitchFamily="34" charset="0"/>
              </a:rPr>
              <a:t>   работает </a:t>
            </a:r>
            <a:br>
              <a:rPr lang="ru-RU" altLang="ru-RU">
                <a:solidFill>
                  <a:schemeClr val="bg1"/>
                </a:solidFill>
                <a:latin typeface="Bahnschrift Light Condensed" panose="020B0502040204020203" pitchFamily="34" charset="0"/>
                <a:ea typeface="Segoe UI Light" panose="020B0502040204020203" pitchFamily="34" charset="0"/>
              </a:rPr>
            </a:br>
            <a:r>
              <a:rPr lang="ru-RU" altLang="ru-RU">
                <a:solidFill>
                  <a:schemeClr val="bg1"/>
                </a:solidFill>
                <a:latin typeface="Bahnschrift Light Condensed" panose="020B0502040204020203" pitchFamily="34" charset="0"/>
                <a:ea typeface="Segoe UI Light" panose="020B0502040204020203" pitchFamily="34" charset="0"/>
              </a:rPr>
              <a:t>с </a:t>
            </a:r>
            <a:r>
              <a:rPr lang="ru-RU" altLang="ru-RU" sz="6200">
                <a:solidFill>
                  <a:schemeClr val="bg1"/>
                </a:solidFill>
                <a:latin typeface="Bahnschrift Light Condensed" panose="020B0502040204020203" pitchFamily="34" charset="0"/>
                <a:ea typeface="Segoe UI Light" panose="020B0502040204020203" pitchFamily="34" charset="0"/>
              </a:rPr>
              <a:t>2016</a:t>
            </a:r>
            <a:r>
              <a:rPr lang="ru-RU" altLang="ru-RU">
                <a:solidFill>
                  <a:schemeClr val="bg1"/>
                </a:solidFill>
                <a:latin typeface="Bahnschrift Light Condensed" panose="020B0502040204020203" pitchFamily="34" charset="0"/>
                <a:ea typeface="Segoe UI Light" panose="020B0502040204020203" pitchFamily="34" charset="0"/>
              </a:rPr>
              <a:t> </a:t>
            </a:r>
          </a:p>
          <a:p>
            <a:pPr marL="0" indent="0">
              <a:lnSpc>
                <a:spcPct val="4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>
                <a:solidFill>
                  <a:schemeClr val="bg1"/>
                </a:solidFill>
                <a:latin typeface="Bahnschrift Light Condensed" panose="020B0502040204020203" pitchFamily="34" charset="0"/>
                <a:ea typeface="Segoe UI Light" panose="020B0502040204020203" pitchFamily="34" charset="0"/>
              </a:rPr>
              <a:t>           года</a:t>
            </a:r>
            <a:endParaRPr lang="ru-RU" altLang="ru-RU" sz="2400">
              <a:solidFill>
                <a:schemeClr val="bg1"/>
              </a:solidFill>
              <a:latin typeface="Bahnschrift Light Condensed" panose="020B0502040204020203" pitchFamily="34" charset="0"/>
              <a:ea typeface="Segoe UI Light" panose="020B0502040204020203" pitchFamily="34" charset="0"/>
            </a:endParaRPr>
          </a:p>
        </p:txBody>
      </p:sp>
      <p:grpSp>
        <p:nvGrpSpPr>
          <p:cNvPr id="25605" name="Группа 2">
            <a:extLst>
              <a:ext uri="{FF2B5EF4-FFF2-40B4-BE49-F238E27FC236}">
                <a16:creationId xmlns:a16="http://schemas.microsoft.com/office/drawing/2014/main" id="{D8FAE7DF-334E-A9BE-92D1-29403B24B036}"/>
              </a:ext>
            </a:extLst>
          </p:cNvPr>
          <p:cNvGrpSpPr>
            <a:grpSpLocks/>
          </p:cNvGrpSpPr>
          <p:nvPr/>
        </p:nvGrpSpPr>
        <p:grpSpPr bwMode="auto">
          <a:xfrm>
            <a:off x="3611563" y="4465638"/>
            <a:ext cx="1804987" cy="887412"/>
            <a:chOff x="4405319" y="3524248"/>
            <a:chExt cx="1805354" cy="886976"/>
          </a:xfrm>
        </p:grpSpPr>
        <p:sp>
          <p:nvSpPr>
            <p:cNvPr id="25608" name="Объект 2">
              <a:extLst>
                <a:ext uri="{FF2B5EF4-FFF2-40B4-BE49-F238E27FC236}">
                  <a16:creationId xmlns:a16="http://schemas.microsoft.com/office/drawing/2014/main" id="{D88954B0-EFB3-AB31-C97E-169EB9951B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05319" y="3524248"/>
              <a:ext cx="1690681" cy="886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ts val="2000"/>
                </a:spcBef>
                <a:buFont typeface="Arial" panose="020B0604020202020204" pitchFamily="34" charset="0"/>
                <a:buNone/>
              </a:pPr>
              <a:r>
                <a:rPr lang="ru-RU" altLang="ru-RU" sz="6200">
                  <a:solidFill>
                    <a:schemeClr val="bg1"/>
                  </a:solidFill>
                  <a:latin typeface="Bahnschrift Light Condensed" panose="020B0502040204020203" pitchFamily="34" charset="0"/>
                  <a:ea typeface="Segoe UI Light" panose="020B0502040204020203" pitchFamily="34" charset="0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25609" name="TextBox 7">
              <a:extLst>
                <a:ext uri="{FF2B5EF4-FFF2-40B4-BE49-F238E27FC236}">
                  <a16:creationId xmlns:a16="http://schemas.microsoft.com/office/drawing/2014/main" id="{9B1E7E64-8DC5-72BC-4744-31E3B2B4E3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3354" y="3543294"/>
              <a:ext cx="1357319" cy="867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>
                  <a:solidFill>
                    <a:schemeClr val="bg1"/>
                  </a:solidFill>
                  <a:latin typeface="Bahnschrift Light Condensed" panose="020B0502040204020203" pitchFamily="34" charset="0"/>
                </a:rPr>
                <a:t>дней </a:t>
              </a:r>
              <a:br>
                <a:rPr lang="ru-RU" altLang="ru-RU">
                  <a:solidFill>
                    <a:schemeClr val="bg1"/>
                  </a:solidFill>
                  <a:latin typeface="Bahnschrift Light Condensed" panose="020B0502040204020203" pitchFamily="34" charset="0"/>
                </a:rPr>
              </a:br>
              <a:r>
                <a:rPr lang="ru-RU" altLang="ru-RU">
                  <a:solidFill>
                    <a:schemeClr val="bg1"/>
                  </a:solidFill>
                  <a:latin typeface="Bahnschrift Light Condensed" panose="020B0502040204020203" pitchFamily="34" charset="0"/>
                </a:rPr>
                <a:t>в неделю</a:t>
              </a:r>
              <a:endParaRPr lang="ru-RU" altLang="ru-RU"/>
            </a:p>
          </p:txBody>
        </p:sp>
      </p:grpSp>
      <p:sp>
        <p:nvSpPr>
          <p:cNvPr id="25606" name="Объект 2">
            <a:extLst>
              <a:ext uri="{FF2B5EF4-FFF2-40B4-BE49-F238E27FC236}">
                <a16:creationId xmlns:a16="http://schemas.microsoft.com/office/drawing/2014/main" id="{DB5CB30F-8F97-0464-4F13-00E78E016F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0963" y="4089400"/>
            <a:ext cx="1690687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2000"/>
              </a:spcBef>
              <a:buFont typeface="Arial" panose="020B0604020202020204" pitchFamily="34" charset="0"/>
              <a:buNone/>
            </a:pPr>
            <a:r>
              <a:rPr lang="ru-RU" altLang="ru-RU">
                <a:solidFill>
                  <a:schemeClr val="bg1"/>
                </a:solidFill>
                <a:latin typeface="Bahnschrift Light Condensed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rPr>
              <a:t>более </a:t>
            </a:r>
            <a:br>
              <a:rPr lang="ru-RU" altLang="ru-RU">
                <a:solidFill>
                  <a:schemeClr val="bg1"/>
                </a:solidFill>
                <a:latin typeface="Bahnschrift Light Condensed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altLang="ru-RU" sz="6200">
                <a:solidFill>
                  <a:schemeClr val="bg1"/>
                </a:solidFill>
                <a:latin typeface="Bahnschrift Light Condensed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rPr>
              <a:t>1000</a:t>
            </a:r>
          </a:p>
          <a:p>
            <a:pPr>
              <a:lnSpc>
                <a:spcPct val="6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>
                <a:solidFill>
                  <a:schemeClr val="bg1"/>
                </a:solidFill>
                <a:latin typeface="Bahnschrift Light Condensed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rPr>
              <a:t> обращений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2400">
                <a:solidFill>
                  <a:schemeClr val="bg1"/>
                </a:solidFill>
                <a:latin typeface="Bahnschrift Light Condensed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rPr>
              <a:t> ежемесячно</a:t>
            </a:r>
          </a:p>
        </p:txBody>
      </p:sp>
      <p:sp>
        <p:nvSpPr>
          <p:cNvPr id="25607" name="Объект 2">
            <a:extLst>
              <a:ext uri="{FF2B5EF4-FFF2-40B4-BE49-F238E27FC236}">
                <a16:creationId xmlns:a16="http://schemas.microsoft.com/office/drawing/2014/main" id="{388738C5-7819-7EEC-92DD-E0F304317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4465638"/>
            <a:ext cx="2795587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2000"/>
              </a:spcBef>
              <a:buFont typeface="Arial" panose="020B0604020202020204" pitchFamily="34" charset="0"/>
              <a:buNone/>
            </a:pPr>
            <a:r>
              <a:rPr lang="ru-RU" altLang="ru-RU">
                <a:solidFill>
                  <a:schemeClr val="bg1"/>
                </a:solidFill>
                <a:latin typeface="Bahnschrift Light Condensed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rPr>
              <a:t>с</a:t>
            </a:r>
            <a:r>
              <a:rPr lang="ru-RU" altLang="ru-RU" sz="6200">
                <a:solidFill>
                  <a:schemeClr val="bg1"/>
                </a:solidFill>
                <a:latin typeface="Bahnschrift Light Condensed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rPr>
              <a:t>10</a:t>
            </a:r>
            <a:r>
              <a:rPr lang="ru-RU" altLang="ru-RU" sz="6200" baseline="30000">
                <a:solidFill>
                  <a:schemeClr val="bg1"/>
                </a:solidFill>
                <a:latin typeface="Bahnschrift Light Condensed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rPr>
              <a:t>00</a:t>
            </a:r>
            <a:r>
              <a:rPr lang="ru-RU" altLang="ru-RU" baseline="30000">
                <a:solidFill>
                  <a:schemeClr val="bg1"/>
                </a:solidFill>
                <a:latin typeface="Bahnschrift Light Condensed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ru-RU" altLang="ru-RU">
                <a:solidFill>
                  <a:schemeClr val="bg1"/>
                </a:solidFill>
                <a:latin typeface="Bahnschrift Light Condensed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rPr>
              <a:t>до</a:t>
            </a:r>
            <a:r>
              <a:rPr lang="ru-RU" altLang="ru-RU" baseline="30000">
                <a:solidFill>
                  <a:schemeClr val="bg1"/>
                </a:solidFill>
                <a:latin typeface="Bahnschrift Light Condensed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ru-RU" altLang="ru-RU" sz="6200">
                <a:solidFill>
                  <a:schemeClr val="bg1"/>
                </a:solidFill>
                <a:latin typeface="Bahnschrift Light Condensed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rPr>
              <a:t>22</a:t>
            </a:r>
            <a:r>
              <a:rPr lang="ru-RU" altLang="ru-RU" sz="6200" baseline="30000">
                <a:solidFill>
                  <a:schemeClr val="bg1"/>
                </a:solidFill>
                <a:latin typeface="Bahnschrift Light Condensed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rPr>
              <a:t>00</a:t>
            </a:r>
          </a:p>
          <a:p>
            <a:pPr>
              <a:lnSpc>
                <a:spcPct val="6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ru-RU" altLang="ru-RU" sz="2400">
              <a:solidFill>
                <a:schemeClr val="bg1"/>
              </a:solidFill>
              <a:latin typeface="Bahnschrift Light Condensed" panose="020B0502040204020203" pitchFamily="34" charset="0"/>
              <a:ea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2742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8A15A9A-B4F2-4954-8CEE-63985E5862D0}"/>
              </a:ext>
            </a:extLst>
          </p:cNvPr>
          <p:cNvSpPr/>
          <p:nvPr/>
        </p:nvSpPr>
        <p:spPr>
          <a:xfrm>
            <a:off x="9202737" y="0"/>
            <a:ext cx="2989263" cy="6858000"/>
          </a:xfrm>
          <a:prstGeom prst="rect">
            <a:avLst/>
          </a:prstGeom>
          <a:solidFill>
            <a:srgbClr val="222C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445F7A5-36E0-4F74-9C0F-632FB0CEE232}"/>
              </a:ext>
            </a:extLst>
          </p:cNvPr>
          <p:cNvSpPr/>
          <p:nvPr/>
        </p:nvSpPr>
        <p:spPr>
          <a:xfrm>
            <a:off x="6130924" y="0"/>
            <a:ext cx="2989263" cy="6858000"/>
          </a:xfrm>
          <a:prstGeom prst="rect">
            <a:avLst/>
          </a:prstGeom>
          <a:solidFill>
            <a:srgbClr val="222C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626" name="Рисунок 8">
            <a:extLst>
              <a:ext uri="{FF2B5EF4-FFF2-40B4-BE49-F238E27FC236}">
                <a16:creationId xmlns:a16="http://schemas.microsoft.com/office/drawing/2014/main" id="{81EAEE07-597C-A5A0-2ED1-040CF8C2B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924" y="501650"/>
            <a:ext cx="2990850" cy="598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Рисунок 10">
            <a:extLst>
              <a:ext uri="{FF2B5EF4-FFF2-40B4-BE49-F238E27FC236}">
                <a16:creationId xmlns:a16="http://schemas.microsoft.com/office/drawing/2014/main" id="{5DDE5B6F-57DB-5DAD-9976-BB076749A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4" y="501650"/>
            <a:ext cx="2989263" cy="598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1961257-5E5D-A7E4-23DA-8C33B9DD07B8}"/>
              </a:ext>
            </a:extLst>
          </p:cNvPr>
          <p:cNvSpPr/>
          <p:nvPr/>
        </p:nvSpPr>
        <p:spPr>
          <a:xfrm>
            <a:off x="11113" y="0"/>
            <a:ext cx="6037262" cy="6858000"/>
          </a:xfrm>
          <a:prstGeom prst="rect">
            <a:avLst/>
          </a:prstGeom>
          <a:solidFill>
            <a:srgbClr val="084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84B77"/>
              </a:solidFill>
            </a:endParaRPr>
          </a:p>
        </p:txBody>
      </p:sp>
      <p:sp>
        <p:nvSpPr>
          <p:cNvPr id="26629" name="TextBox 11">
            <a:extLst>
              <a:ext uri="{FF2B5EF4-FFF2-40B4-BE49-F238E27FC236}">
                <a16:creationId xmlns:a16="http://schemas.microsoft.com/office/drawing/2014/main" id="{41BCD3C6-710D-F7E6-1595-2EA1934DA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513" y="1390650"/>
            <a:ext cx="5094287" cy="338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Aft>
                <a:spcPts val="1500"/>
              </a:spcAft>
              <a:buFontTx/>
              <a:buNone/>
            </a:pPr>
            <a:r>
              <a:rPr lang="ru-RU" altLang="ru-RU" sz="3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задача операторов горячей линии – направить пациента для получения квалифицированной бесплатной медицинской помощи</a:t>
            </a:r>
          </a:p>
        </p:txBody>
      </p:sp>
    </p:spTree>
    <p:extLst>
      <p:ext uri="{BB962C8B-B14F-4D97-AF65-F5344CB8AC3E}">
        <p14:creationId xmlns:p14="http://schemas.microsoft.com/office/powerpoint/2010/main" val="23708411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>
            <a:extLst>
              <a:ext uri="{FF2B5EF4-FFF2-40B4-BE49-F238E27FC236}">
                <a16:creationId xmlns:a16="http://schemas.microsoft.com/office/drawing/2014/main" id="{43FBE0EF-D0AA-4B69-9EB0-F8C932F43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22860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/>
              <a:buChar char="•"/>
              <a:defRPr sz="2800">
                <a:solidFill>
                  <a:schemeClr val="tx1"/>
                </a:solidFill>
                <a:latin typeface="Segoe UI Light"/>
                <a:ea typeface="+mn-ea"/>
                <a:cs typeface="Segoe UI Light"/>
              </a:defRPr>
            </a:lvl1pPr>
            <a:lvl2pPr marL="68580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 sz="2400">
                <a:solidFill>
                  <a:schemeClr val="tx1"/>
                </a:solidFill>
                <a:latin typeface="Segoe UI Light"/>
                <a:ea typeface="+mn-ea"/>
                <a:cs typeface="Segoe UI Light"/>
              </a:defRPr>
            </a:lvl2pPr>
            <a:lvl3pPr marL="114300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 sz="2000">
                <a:solidFill>
                  <a:schemeClr val="tx1"/>
                </a:solidFill>
                <a:latin typeface="Segoe UI Light"/>
                <a:ea typeface="+mn-ea"/>
                <a:cs typeface="Segoe UI Light"/>
              </a:defRPr>
            </a:lvl3pPr>
            <a:lvl4pPr marL="160020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Segoe UI Light"/>
                <a:ea typeface="+mn-ea"/>
                <a:cs typeface="Segoe UI Light"/>
              </a:defRPr>
            </a:lvl4pPr>
            <a:lvl5pPr marL="205740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Segoe UI Light"/>
                <a:ea typeface="+mn-ea"/>
                <a:cs typeface="Segoe UI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2000"/>
              </a:spcBef>
              <a:buFont typeface="Arial"/>
              <a:buNone/>
              <a:defRPr/>
            </a:pPr>
            <a:r>
              <a:rPr lang="ru-RU" sz="2400" dirty="0">
                <a:latin typeface="Blogger Sans Light" panose="02000506030000020004" pitchFamily="50" charset="0"/>
                <a:ea typeface="Blogger Sans Light" panose="02000506030000020004" pitchFamily="50" charset="0"/>
              </a:rPr>
              <a:t>Мы умножаем сущности,</a:t>
            </a:r>
            <a:br>
              <a:rPr lang="ru-RU" sz="2400" dirty="0">
                <a:latin typeface="Blogger Sans Light" panose="02000506030000020004" pitchFamily="50" charset="0"/>
                <a:ea typeface="Blogger Sans Light" panose="02000506030000020004" pitchFamily="50" charset="0"/>
              </a:rPr>
            </a:br>
            <a:r>
              <a:rPr lang="ru-RU" sz="2400" dirty="0">
                <a:latin typeface="Blogger Sans Light" panose="02000506030000020004" pitchFamily="50" charset="0"/>
                <a:ea typeface="Blogger Sans Light" panose="02000506030000020004" pitchFamily="50" charset="0"/>
              </a:rPr>
              <a:t>создаем дополнительные точки входа,</a:t>
            </a:r>
            <a:br>
              <a:rPr lang="ru-RU" sz="2400" dirty="0">
                <a:latin typeface="Blogger Sans Light" panose="02000506030000020004" pitchFamily="50" charset="0"/>
                <a:ea typeface="Blogger Sans Light" panose="02000506030000020004" pitchFamily="50" charset="0"/>
              </a:rPr>
            </a:br>
            <a:r>
              <a:rPr lang="ru-RU" sz="2400" dirty="0">
                <a:latin typeface="Blogger Sans Light" panose="02000506030000020004" pitchFamily="50" charset="0"/>
                <a:ea typeface="Blogger Sans Light" panose="02000506030000020004" pitchFamily="50" charset="0"/>
              </a:rPr>
              <a:t>дублируем уже имеющуюся в сети информацию,</a:t>
            </a:r>
          </a:p>
          <a:p>
            <a:pPr marL="0" indent="0" algn="ctr">
              <a:spcBef>
                <a:spcPts val="2000"/>
              </a:spcBef>
              <a:buFont typeface="Arial"/>
              <a:buNone/>
              <a:defRPr/>
            </a:pPr>
            <a:r>
              <a:rPr lang="ru-RU" sz="3400" dirty="0">
                <a:solidFill>
                  <a:srgbClr val="084B77"/>
                </a:solidFill>
                <a:latin typeface="Blogger Sans Medium" panose="02000506030000020004" pitchFamily="50" charset="0"/>
                <a:ea typeface="Blogger Sans Medium" panose="02000506030000020004" pitchFamily="50" charset="0"/>
              </a:rPr>
              <a:t>ПУТАЕМ ПАЦИЕНТА</a:t>
            </a:r>
            <a:endParaRPr sz="3400" dirty="0">
              <a:solidFill>
                <a:srgbClr val="084B77"/>
              </a:solidFill>
              <a:latin typeface="Blogger Sans Medium" panose="02000506030000020004" pitchFamily="50" charset="0"/>
              <a:ea typeface="Blogger Sans Medium" panose="02000506030000020004" pitchFamily="50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CF1FCA90-487C-440B-BAE5-300CAAB84FAF}"/>
              </a:ext>
            </a:extLst>
          </p:cNvPr>
          <p:cNvCxnSpPr>
            <a:cxnSpLocks/>
          </p:cNvCxnSpPr>
          <p:nvPr/>
        </p:nvCxnSpPr>
        <p:spPr>
          <a:xfrm>
            <a:off x="5257800" y="4480654"/>
            <a:ext cx="1676400" cy="0"/>
          </a:xfrm>
          <a:prstGeom prst="line">
            <a:avLst/>
          </a:prstGeom>
          <a:ln w="57150" cap="rnd">
            <a:solidFill>
              <a:srgbClr val="FF69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29757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>
            <a:extLst>
              <a:ext uri="{FF2B5EF4-FFF2-40B4-BE49-F238E27FC236}">
                <a16:creationId xmlns:a16="http://schemas.microsoft.com/office/drawing/2014/main" id="{43FBE0EF-D0AA-4B69-9EB0-F8C932F43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64162"/>
            <a:ext cx="12192000" cy="53405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22860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/>
              <a:buChar char="•"/>
              <a:defRPr sz="2800">
                <a:solidFill>
                  <a:schemeClr val="tx1"/>
                </a:solidFill>
                <a:latin typeface="Segoe UI Light"/>
                <a:ea typeface="+mn-ea"/>
                <a:cs typeface="Segoe UI Light"/>
              </a:defRPr>
            </a:lvl1pPr>
            <a:lvl2pPr marL="68580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 sz="2400">
                <a:solidFill>
                  <a:schemeClr val="tx1"/>
                </a:solidFill>
                <a:latin typeface="Segoe UI Light"/>
                <a:ea typeface="+mn-ea"/>
                <a:cs typeface="Segoe UI Light"/>
              </a:defRPr>
            </a:lvl2pPr>
            <a:lvl3pPr marL="114300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 sz="2000">
                <a:solidFill>
                  <a:schemeClr val="tx1"/>
                </a:solidFill>
                <a:latin typeface="Segoe UI Light"/>
                <a:ea typeface="+mn-ea"/>
                <a:cs typeface="Segoe UI Light"/>
              </a:defRPr>
            </a:lvl3pPr>
            <a:lvl4pPr marL="160020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Segoe UI Light"/>
                <a:ea typeface="+mn-ea"/>
                <a:cs typeface="Segoe UI Light"/>
              </a:defRPr>
            </a:lvl4pPr>
            <a:lvl5pPr marL="205740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Segoe UI Light"/>
                <a:ea typeface="+mn-ea"/>
                <a:cs typeface="Segoe UI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2000"/>
              </a:spcBef>
              <a:buFont typeface="Arial"/>
              <a:buNone/>
              <a:defRPr/>
            </a:pPr>
            <a:r>
              <a:rPr lang="ru-RU" sz="3400" dirty="0">
                <a:solidFill>
                  <a:srgbClr val="084B77"/>
                </a:solidFill>
                <a:latin typeface="Blogger Sans Medium" panose="02000506030000020004" pitchFamily="50" charset="0"/>
                <a:ea typeface="Blogger Sans Medium" panose="02000506030000020004" pitchFamily="50" charset="0"/>
              </a:rPr>
              <a:t>системе здравоохранения необходима </a:t>
            </a:r>
            <a:br>
              <a:rPr lang="ru-RU" sz="3400" dirty="0">
                <a:solidFill>
                  <a:srgbClr val="084B77"/>
                </a:solidFill>
                <a:latin typeface="Blogger Sans Medium" panose="02000506030000020004" pitchFamily="50" charset="0"/>
                <a:ea typeface="Blogger Sans Medium" panose="02000506030000020004" pitchFamily="50" charset="0"/>
              </a:rPr>
            </a:br>
            <a:r>
              <a:rPr lang="ru-RU" sz="3400" dirty="0">
                <a:solidFill>
                  <a:srgbClr val="084B77"/>
                </a:solidFill>
                <a:latin typeface="Blogger Sans Medium" panose="02000506030000020004" pitchFamily="50" charset="0"/>
                <a:ea typeface="Blogger Sans Medium" panose="02000506030000020004" pitchFamily="50" charset="0"/>
              </a:rPr>
              <a:t>СТРАТЕГИЯ ОРГАНИЗАЦИИ ИНФОРМИРОВАНИЯ</a:t>
            </a:r>
            <a:endParaRPr sz="3400" dirty="0">
              <a:solidFill>
                <a:srgbClr val="084B77"/>
              </a:solidFill>
              <a:latin typeface="Blogger Sans Medium" panose="02000506030000020004" pitchFamily="50" charset="0"/>
              <a:ea typeface="Blogger Sans Medium" panose="02000506030000020004" pitchFamily="50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283969-F142-4FA2-9A17-4B1896A21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2391" y="924782"/>
            <a:ext cx="2522337" cy="2522337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9AAE358D-2E2D-44E1-8EB0-3F3C174C2E29}"/>
              </a:ext>
            </a:extLst>
          </p:cNvPr>
          <p:cNvCxnSpPr>
            <a:cxnSpLocks/>
          </p:cNvCxnSpPr>
          <p:nvPr/>
        </p:nvCxnSpPr>
        <p:spPr>
          <a:xfrm>
            <a:off x="5257800" y="4797745"/>
            <a:ext cx="1676400" cy="0"/>
          </a:xfrm>
          <a:prstGeom prst="line">
            <a:avLst/>
          </a:prstGeom>
          <a:ln w="57150" cap="rnd">
            <a:solidFill>
              <a:srgbClr val="FF69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14908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>
            <a:extLst>
              <a:ext uri="{FF2B5EF4-FFF2-40B4-BE49-F238E27FC236}">
                <a16:creationId xmlns:a16="http://schemas.microsoft.com/office/drawing/2014/main" id="{43FBE0EF-D0AA-4B69-9EB0-F8C932F43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079499"/>
            <a:ext cx="6096000" cy="57785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22860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/>
              <a:buChar char="•"/>
              <a:defRPr sz="2800">
                <a:solidFill>
                  <a:schemeClr val="tx1"/>
                </a:solidFill>
                <a:latin typeface="Segoe UI Light"/>
                <a:ea typeface="+mn-ea"/>
                <a:cs typeface="Segoe UI Light"/>
              </a:defRPr>
            </a:lvl1pPr>
            <a:lvl2pPr marL="68580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 sz="2400">
                <a:solidFill>
                  <a:schemeClr val="tx1"/>
                </a:solidFill>
                <a:latin typeface="Segoe UI Light"/>
                <a:ea typeface="+mn-ea"/>
                <a:cs typeface="Segoe UI Light"/>
              </a:defRPr>
            </a:lvl2pPr>
            <a:lvl3pPr marL="114300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 sz="2000">
                <a:solidFill>
                  <a:schemeClr val="tx1"/>
                </a:solidFill>
                <a:latin typeface="Segoe UI Light"/>
                <a:ea typeface="+mn-ea"/>
                <a:cs typeface="Segoe UI Light"/>
              </a:defRPr>
            </a:lvl3pPr>
            <a:lvl4pPr marL="160020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Segoe UI Light"/>
                <a:ea typeface="+mn-ea"/>
                <a:cs typeface="Segoe UI Light"/>
              </a:defRPr>
            </a:lvl4pPr>
            <a:lvl5pPr marL="205740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Segoe UI Light"/>
                <a:ea typeface="+mn-ea"/>
                <a:cs typeface="Segoe UI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2000"/>
              </a:spcBef>
              <a:buFont typeface="Arial"/>
              <a:buNone/>
              <a:defRPr/>
            </a:pPr>
            <a:r>
              <a:rPr lang="ru-RU" sz="3600" dirty="0">
                <a:solidFill>
                  <a:srgbClr val="084B77"/>
                </a:solidFill>
                <a:latin typeface="Blogger Sans Medium" panose="02000506030000020004" pitchFamily="50" charset="0"/>
                <a:ea typeface="Blogger Sans Medium" panose="02000506030000020004" pitchFamily="50" charset="0"/>
              </a:rPr>
              <a:t>единая точка входа</a:t>
            </a:r>
          </a:p>
          <a:p>
            <a:pPr marL="0" indent="0" algn="r">
              <a:spcBef>
                <a:spcPts val="2000"/>
              </a:spcBef>
              <a:buFont typeface="Arial"/>
              <a:buNone/>
              <a:defRPr/>
            </a:pPr>
            <a:r>
              <a:rPr lang="ru-RU" sz="3600" dirty="0">
                <a:solidFill>
                  <a:srgbClr val="084B77"/>
                </a:solidFill>
                <a:latin typeface="Blogger Sans Medium" panose="02000506030000020004" pitchFamily="50" charset="0"/>
                <a:ea typeface="Blogger Sans Medium" panose="02000506030000020004" pitchFamily="50" charset="0"/>
              </a:rPr>
              <a:t>стандартизация </a:t>
            </a:r>
            <a:br>
              <a:rPr lang="ru-RU" sz="3600" dirty="0">
                <a:solidFill>
                  <a:srgbClr val="084B77"/>
                </a:solidFill>
                <a:latin typeface="Blogger Sans Medium" panose="02000506030000020004" pitchFamily="50" charset="0"/>
                <a:ea typeface="Blogger Sans Medium" panose="02000506030000020004" pitchFamily="50" charset="0"/>
              </a:rPr>
            </a:br>
            <a:r>
              <a:rPr lang="ru-RU" sz="3600" dirty="0">
                <a:solidFill>
                  <a:srgbClr val="084B77"/>
                </a:solidFill>
                <a:latin typeface="Blogger Sans Medium" panose="02000506030000020004" pitchFamily="50" charset="0"/>
                <a:ea typeface="Blogger Sans Medium" panose="02000506030000020004" pitchFamily="50" charset="0"/>
              </a:rPr>
              <a:t>и автоматизация</a:t>
            </a:r>
          </a:p>
          <a:p>
            <a:pPr marL="0" indent="0" algn="r">
              <a:spcBef>
                <a:spcPts val="4000"/>
              </a:spcBef>
              <a:buFont typeface="Arial"/>
              <a:buNone/>
              <a:defRPr/>
            </a:pPr>
            <a:r>
              <a:rPr lang="ru-RU" sz="3600" dirty="0">
                <a:solidFill>
                  <a:srgbClr val="084B77"/>
                </a:solidFill>
                <a:latin typeface="Blogger Sans Medium" panose="02000506030000020004" pitchFamily="50" charset="0"/>
                <a:ea typeface="Blogger Sans Medium" panose="02000506030000020004" pitchFamily="50" charset="0"/>
              </a:rPr>
              <a:t>использование ресурсов НКО</a:t>
            </a:r>
          </a:p>
          <a:p>
            <a:pPr marL="0" indent="0" algn="r">
              <a:spcBef>
                <a:spcPts val="4000"/>
              </a:spcBef>
              <a:buFont typeface="Arial"/>
              <a:buNone/>
              <a:defRPr/>
            </a:pPr>
            <a:r>
              <a:rPr lang="ru-RU" sz="3600" dirty="0">
                <a:solidFill>
                  <a:srgbClr val="084B77"/>
                </a:solidFill>
                <a:latin typeface="Blogger Sans Medium" panose="02000506030000020004" pitchFamily="50" charset="0"/>
                <a:ea typeface="Blogger Sans Medium" panose="02000506030000020004" pitchFamily="50" charset="0"/>
              </a:rPr>
              <a:t>передача авторских прав</a:t>
            </a:r>
            <a:endParaRPr sz="3600" dirty="0">
              <a:solidFill>
                <a:srgbClr val="084B77"/>
              </a:solidFill>
              <a:latin typeface="Blogger Sans Medium" panose="02000506030000020004" pitchFamily="50" charset="0"/>
              <a:ea typeface="Blogger Sans Medium" panose="02000506030000020004" pitchFamily="50" charset="0"/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2BAB6550-2A79-4DF6-A9C6-7EE523C3C2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422400"/>
            <a:ext cx="6096000" cy="5435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22860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/>
              <a:buChar char="•"/>
              <a:defRPr sz="2800">
                <a:solidFill>
                  <a:schemeClr val="tx1"/>
                </a:solidFill>
                <a:latin typeface="Segoe UI Light"/>
                <a:ea typeface="+mn-ea"/>
                <a:cs typeface="Segoe UI Light"/>
              </a:defRPr>
            </a:lvl1pPr>
            <a:lvl2pPr marL="68580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 sz="2400">
                <a:solidFill>
                  <a:schemeClr val="tx1"/>
                </a:solidFill>
                <a:latin typeface="Segoe UI Light"/>
                <a:ea typeface="+mn-ea"/>
                <a:cs typeface="Segoe UI Light"/>
              </a:defRPr>
            </a:lvl2pPr>
            <a:lvl3pPr marL="114300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 sz="2000">
                <a:solidFill>
                  <a:schemeClr val="tx1"/>
                </a:solidFill>
                <a:latin typeface="Segoe UI Light"/>
                <a:ea typeface="+mn-ea"/>
                <a:cs typeface="Segoe UI Light"/>
              </a:defRPr>
            </a:lvl3pPr>
            <a:lvl4pPr marL="160020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Segoe UI Light"/>
                <a:ea typeface="+mn-ea"/>
                <a:cs typeface="Segoe UI Light"/>
              </a:defRPr>
            </a:lvl4pPr>
            <a:lvl5pPr marL="205740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Segoe UI Light"/>
                <a:ea typeface="+mn-ea"/>
                <a:cs typeface="Segoe UI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000"/>
              </a:spcBef>
              <a:buNone/>
              <a:defRPr/>
            </a:pPr>
            <a:r>
              <a:rPr lang="ru-RU" sz="2400" dirty="0">
                <a:latin typeface="Blogger Sans" panose="02000506030000020004" pitchFamily="50" charset="0"/>
                <a:ea typeface="Blogger Sans" panose="02000506030000020004" pitchFamily="50" charset="0"/>
              </a:rPr>
              <a:t>сайт </a:t>
            </a:r>
            <a:r>
              <a:rPr lang="ru-RU" sz="2400" dirty="0" err="1">
                <a:latin typeface="Blogger Sans" panose="02000506030000020004" pitchFamily="50" charset="0"/>
                <a:ea typeface="Blogger Sans" panose="02000506030000020004" pitchFamily="50" charset="0"/>
              </a:rPr>
              <a:t>минздрава</a:t>
            </a:r>
            <a:endParaRPr lang="ru-RU" sz="2400" dirty="0">
              <a:latin typeface="Blogger Sans" panose="02000506030000020004" pitchFamily="50" charset="0"/>
              <a:ea typeface="Blogger Sans" panose="02000506030000020004" pitchFamily="50" charset="0"/>
            </a:endParaRPr>
          </a:p>
          <a:p>
            <a:pPr marL="0" indent="0">
              <a:spcBef>
                <a:spcPts val="4000"/>
              </a:spcBef>
              <a:buNone/>
              <a:defRPr/>
            </a:pPr>
            <a:r>
              <a:rPr lang="ru-RU" sz="2400" dirty="0">
                <a:latin typeface="Blogger Sans" panose="02000506030000020004" pitchFamily="50" charset="0"/>
                <a:ea typeface="Blogger Sans" panose="02000506030000020004" pitchFamily="50" charset="0"/>
              </a:rPr>
              <a:t>обновление общей информации </a:t>
            </a:r>
            <a:br>
              <a:rPr lang="ru-RU" sz="2400" dirty="0">
                <a:latin typeface="Blogger Sans" panose="02000506030000020004" pitchFamily="50" charset="0"/>
                <a:ea typeface="Blogger Sans" panose="02000506030000020004" pitchFamily="50" charset="0"/>
              </a:rPr>
            </a:br>
            <a:r>
              <a:rPr lang="ru-RU" sz="2400" dirty="0">
                <a:latin typeface="Blogger Sans" panose="02000506030000020004" pitchFamily="50" charset="0"/>
                <a:ea typeface="Blogger Sans" panose="02000506030000020004" pitchFamily="50" charset="0"/>
              </a:rPr>
              <a:t>из единого источника</a:t>
            </a:r>
            <a:br>
              <a:rPr lang="ru-RU" sz="2400" dirty="0">
                <a:latin typeface="Blogger Sans" panose="02000506030000020004" pitchFamily="50" charset="0"/>
                <a:ea typeface="Blogger Sans" panose="02000506030000020004" pitchFamily="50" charset="0"/>
              </a:rPr>
            </a:br>
            <a:endParaRPr lang="ru-RU" sz="2400" dirty="0">
              <a:latin typeface="Blogger Sans" panose="02000506030000020004" pitchFamily="50" charset="0"/>
              <a:ea typeface="Blogger Sans" panose="02000506030000020004" pitchFamily="50" charset="0"/>
            </a:endParaRPr>
          </a:p>
          <a:p>
            <a:pPr marL="0" indent="0">
              <a:spcBef>
                <a:spcPts val="2000"/>
              </a:spcBef>
              <a:buNone/>
              <a:defRPr/>
            </a:pPr>
            <a:r>
              <a:rPr lang="ru-RU" sz="2400" dirty="0">
                <a:latin typeface="Blogger Sans" panose="02000506030000020004" pitchFamily="50" charset="0"/>
                <a:ea typeface="Blogger Sans" panose="02000506030000020004" pitchFamily="50" charset="0"/>
              </a:rPr>
              <a:t>долгосрочная поддержка и </a:t>
            </a:r>
            <a:br>
              <a:rPr lang="ru-RU" sz="2400" dirty="0">
                <a:latin typeface="Blogger Sans" panose="02000506030000020004" pitchFamily="50" charset="0"/>
                <a:ea typeface="Blogger Sans" panose="02000506030000020004" pitchFamily="50" charset="0"/>
              </a:rPr>
            </a:br>
            <a:r>
              <a:rPr lang="ru-RU" sz="2400" dirty="0">
                <a:latin typeface="Blogger Sans" panose="02000506030000020004" pitchFamily="50" charset="0"/>
                <a:ea typeface="Blogger Sans" panose="02000506030000020004" pitchFamily="50" charset="0"/>
              </a:rPr>
              <a:t>интеграция удачных проектов</a:t>
            </a:r>
          </a:p>
          <a:p>
            <a:pPr marL="0" indent="0">
              <a:spcBef>
                <a:spcPts val="2000"/>
              </a:spcBef>
              <a:buNone/>
              <a:defRPr/>
            </a:pPr>
            <a:r>
              <a:rPr lang="ru-RU" sz="2400" dirty="0">
                <a:latin typeface="Blogger Sans" panose="02000506030000020004" pitchFamily="50" charset="0"/>
                <a:ea typeface="Blogger Sans" panose="02000506030000020004" pitchFamily="50" charset="0"/>
              </a:rPr>
              <a:t>авторские права на материалы, подготовленные за счет грантов и ФП</a:t>
            </a:r>
            <a:br>
              <a:rPr lang="ru-RU" sz="2400" dirty="0">
                <a:latin typeface="Blogger Sans" panose="02000506030000020004" pitchFamily="50" charset="0"/>
                <a:ea typeface="Blogger Sans" panose="02000506030000020004" pitchFamily="50" charset="0"/>
              </a:rPr>
            </a:br>
            <a:r>
              <a:rPr lang="ru-RU" sz="2400" dirty="0">
                <a:latin typeface="Blogger Sans" panose="02000506030000020004" pitchFamily="50" charset="0"/>
                <a:ea typeface="Blogger Sans" panose="02000506030000020004" pitchFamily="50" charset="0"/>
              </a:rPr>
              <a:t>должны переходить государству</a:t>
            </a:r>
            <a:endParaRPr sz="2400" dirty="0">
              <a:latin typeface="Blogger Sans" panose="02000506030000020004" pitchFamily="50" charset="0"/>
              <a:ea typeface="Blogger Sans" panose="02000506030000020004" pitchFamily="50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0868197-B3C1-4426-84D6-499395C0704B}"/>
              </a:ext>
            </a:extLst>
          </p:cNvPr>
          <p:cNvSpPr txBox="1">
            <a:spLocks/>
          </p:cNvSpPr>
          <p:nvPr/>
        </p:nvSpPr>
        <p:spPr>
          <a:xfrm>
            <a:off x="0" y="540000"/>
            <a:ext cx="12192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rgbClr val="084B77"/>
                </a:solidFill>
                <a:latin typeface="Blogger Sans Medium" panose="02000506030000020004" pitchFamily="50" charset="0"/>
                <a:ea typeface="Blogger Sans Medium" panose="02000506030000020004" pitchFamily="50" charset="0"/>
                <a:cs typeface="+mj-cs"/>
              </a:defRPr>
            </a:lvl1pPr>
          </a:lstStyle>
          <a:p>
            <a:pPr algn="ctr"/>
            <a:r>
              <a:rPr lang="ru-RU" dirty="0"/>
              <a:t>Принципы организации информирования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378243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F4662-3E43-266C-6987-CEE10DE6C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496" y="3073982"/>
            <a:ext cx="3407064" cy="1325563"/>
          </a:xfrm>
        </p:spPr>
        <p:txBody>
          <a:bodyPr/>
          <a:lstStyle/>
          <a:p>
            <a:r>
              <a:rPr lang="ru-RU" dirty="0"/>
              <a:t>Спасибо </a:t>
            </a:r>
            <a:br>
              <a:rPr lang="ru-RU" dirty="0"/>
            </a:br>
            <a:r>
              <a:rPr lang="ru-RU" dirty="0"/>
              <a:t>за внимание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3C8825F-9FE2-49B7-14A4-ED3BD5C35E75}"/>
              </a:ext>
            </a:extLst>
          </p:cNvPr>
          <p:cNvCxnSpPr/>
          <p:nvPr/>
        </p:nvCxnSpPr>
        <p:spPr>
          <a:xfrm>
            <a:off x="8113167" y="4505034"/>
            <a:ext cx="1676400" cy="0"/>
          </a:xfrm>
          <a:prstGeom prst="line">
            <a:avLst/>
          </a:prstGeom>
          <a:ln w="57150" cap="rnd">
            <a:solidFill>
              <a:srgbClr val="FF69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FF497E1-AF28-09FA-B38D-0D8AE6B9A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3535" y="2477460"/>
            <a:ext cx="2791437" cy="17446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94B81D-5BB0-450C-BDE0-09136ED4E2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71247" y="2285276"/>
            <a:ext cx="2902974" cy="290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440148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35CDDC-EAB3-5482-0F55-43379D00F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ru-RU" dirty="0"/>
              <a:t>Кто влияет на Качество медицинской помощи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59D27423-8592-4151-8150-FEA667443138}"/>
              </a:ext>
            </a:extLst>
          </p:cNvPr>
          <p:cNvGrpSpPr/>
          <p:nvPr/>
        </p:nvGrpSpPr>
        <p:grpSpPr>
          <a:xfrm>
            <a:off x="4526536" y="3314059"/>
            <a:ext cx="1620000" cy="1899465"/>
            <a:chOff x="6197164" y="2985937"/>
            <a:chExt cx="1620000" cy="1899465"/>
          </a:xfrm>
        </p:grpSpPr>
        <p:sp>
          <p:nvSpPr>
            <p:cNvPr id="64" name="Объект 2">
              <a:extLst>
                <a:ext uri="{FF2B5EF4-FFF2-40B4-BE49-F238E27FC236}">
                  <a16:creationId xmlns:a16="http://schemas.microsoft.com/office/drawing/2014/main" id="{17FE975C-5CBD-45BE-8164-3943034538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97164" y="4036653"/>
              <a:ext cx="1620000" cy="848749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228600" indent="-2286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Font typeface="Arial"/>
                <a:buChar char="•"/>
                <a:defRPr sz="2800">
                  <a:solidFill>
                    <a:schemeClr val="tx1"/>
                  </a:solidFill>
                  <a:latin typeface="Segoe UI Light"/>
                  <a:ea typeface="+mn-ea"/>
                  <a:cs typeface="Segoe UI Light"/>
                </a:defRPr>
              </a:lvl1pPr>
              <a:lvl2pPr marL="685800" indent="-2286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 sz="2400">
                  <a:solidFill>
                    <a:schemeClr val="tx1"/>
                  </a:solidFill>
                  <a:latin typeface="Segoe UI Light"/>
                  <a:ea typeface="+mn-ea"/>
                  <a:cs typeface="Segoe UI Light"/>
                </a:defRPr>
              </a:lvl2pPr>
              <a:lvl3pPr marL="1143000" indent="-2286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 sz="2000">
                  <a:solidFill>
                    <a:schemeClr val="tx1"/>
                  </a:solidFill>
                  <a:latin typeface="Segoe UI Light"/>
                  <a:ea typeface="+mn-ea"/>
                  <a:cs typeface="Segoe UI Light"/>
                </a:defRPr>
              </a:lvl3pPr>
              <a:lvl4pPr marL="1600200" indent="-2286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Segoe UI Light"/>
                  <a:ea typeface="+mn-ea"/>
                  <a:cs typeface="Segoe UI Light"/>
                </a:defRPr>
              </a:lvl4pPr>
              <a:lvl5pPr marL="2057400" indent="-2286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Segoe UI Light"/>
                  <a:ea typeface="+mn-ea"/>
                  <a:cs typeface="Segoe UI Light"/>
                </a:defRPr>
              </a:lvl5pPr>
              <a:lvl6pPr marL="2514600" indent="-228600" algn="l" defTabSz="914400" rtl="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2000"/>
                </a:spcBef>
                <a:buFont typeface="Arial"/>
                <a:buNone/>
                <a:defRPr/>
              </a:pPr>
              <a:r>
                <a:rPr lang="ru-RU" sz="1800" dirty="0">
                  <a:solidFill>
                    <a:srgbClr val="084B77"/>
                  </a:solidFill>
                  <a:latin typeface="Blogger Sans Medium" panose="02000506030000020004" pitchFamily="50" charset="0"/>
                  <a:ea typeface="Blogger Sans Medium" panose="02000506030000020004" pitchFamily="50" charset="0"/>
                </a:rPr>
                <a:t>женских </a:t>
              </a:r>
              <a:br>
                <a:rPr lang="ru-RU" sz="1800" dirty="0">
                  <a:solidFill>
                    <a:srgbClr val="084B77"/>
                  </a:solidFill>
                  <a:latin typeface="Blogger Sans Medium" panose="02000506030000020004" pitchFamily="50" charset="0"/>
                  <a:ea typeface="Blogger Sans Medium" panose="02000506030000020004" pitchFamily="50" charset="0"/>
                </a:rPr>
              </a:br>
              <a:r>
                <a:rPr lang="ru-RU" sz="1800" dirty="0">
                  <a:solidFill>
                    <a:srgbClr val="084B77"/>
                  </a:solidFill>
                  <a:latin typeface="Blogger Sans Medium" panose="02000506030000020004" pitchFamily="50" charset="0"/>
                  <a:ea typeface="Blogger Sans Medium" panose="02000506030000020004" pitchFamily="50" charset="0"/>
                </a:rPr>
                <a:t>консультаций</a:t>
              </a:r>
              <a:endParaRPr sz="1800" dirty="0">
                <a:solidFill>
                  <a:srgbClr val="084B77"/>
                </a:solidFill>
                <a:latin typeface="Blogger Sans Medium" panose="02000506030000020004" pitchFamily="50" charset="0"/>
                <a:ea typeface="Blogger Sans Medium" panose="02000506030000020004" pitchFamily="50" charset="0"/>
              </a:endParaRPr>
            </a:p>
          </p:txBody>
        </p:sp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B72C4383-E32A-4F56-A291-4D00F3553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/>
          </p:blipFill>
          <p:spPr bwMode="auto">
            <a:xfrm>
              <a:off x="6538506" y="2985937"/>
              <a:ext cx="937317" cy="937317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E8ED117E-DDDD-4456-94C6-A3191E3D0B01}"/>
              </a:ext>
            </a:extLst>
          </p:cNvPr>
          <p:cNvGrpSpPr/>
          <p:nvPr/>
        </p:nvGrpSpPr>
        <p:grpSpPr>
          <a:xfrm>
            <a:off x="5983014" y="2717147"/>
            <a:ext cx="1620000" cy="1953548"/>
            <a:chOff x="8330224" y="2507480"/>
            <a:chExt cx="1620000" cy="1953548"/>
          </a:xfrm>
        </p:grpSpPr>
        <p:sp>
          <p:nvSpPr>
            <p:cNvPr id="67" name="Объект 2">
              <a:extLst>
                <a:ext uri="{FF2B5EF4-FFF2-40B4-BE49-F238E27FC236}">
                  <a16:creationId xmlns:a16="http://schemas.microsoft.com/office/drawing/2014/main" id="{DB6F5ABC-340D-468D-8FF8-4BFFE9737D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30224" y="3612279"/>
              <a:ext cx="1620000" cy="848749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228600" indent="-2286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Font typeface="Arial"/>
                <a:buChar char="•"/>
                <a:defRPr sz="2800">
                  <a:solidFill>
                    <a:schemeClr val="tx1"/>
                  </a:solidFill>
                  <a:latin typeface="Segoe UI Light"/>
                  <a:ea typeface="+mn-ea"/>
                  <a:cs typeface="Segoe UI Light"/>
                </a:defRPr>
              </a:lvl1pPr>
              <a:lvl2pPr marL="685800" indent="-2286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 sz="2400">
                  <a:solidFill>
                    <a:schemeClr val="tx1"/>
                  </a:solidFill>
                  <a:latin typeface="Segoe UI Light"/>
                  <a:ea typeface="+mn-ea"/>
                  <a:cs typeface="Segoe UI Light"/>
                </a:defRPr>
              </a:lvl2pPr>
              <a:lvl3pPr marL="1143000" indent="-2286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 sz="2000">
                  <a:solidFill>
                    <a:schemeClr val="tx1"/>
                  </a:solidFill>
                  <a:latin typeface="Segoe UI Light"/>
                  <a:ea typeface="+mn-ea"/>
                  <a:cs typeface="Segoe UI Light"/>
                </a:defRPr>
              </a:lvl3pPr>
              <a:lvl4pPr marL="1600200" indent="-2286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Segoe UI Light"/>
                  <a:ea typeface="+mn-ea"/>
                  <a:cs typeface="Segoe UI Light"/>
                </a:defRPr>
              </a:lvl4pPr>
              <a:lvl5pPr marL="2057400" indent="-2286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Segoe UI Light"/>
                  <a:ea typeface="+mn-ea"/>
                  <a:cs typeface="Segoe UI Light"/>
                </a:defRPr>
              </a:lvl5pPr>
              <a:lvl6pPr marL="2514600" indent="-228600" algn="l" defTabSz="914400" rtl="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2000"/>
                </a:spcBef>
                <a:buFont typeface="Arial"/>
                <a:buNone/>
                <a:defRPr/>
              </a:pPr>
              <a:r>
                <a:rPr lang="ru-RU" sz="1800" dirty="0">
                  <a:solidFill>
                    <a:srgbClr val="084B77"/>
                  </a:solidFill>
                  <a:latin typeface="Blogger Sans Medium" panose="02000506030000020004" pitchFamily="50" charset="0"/>
                  <a:ea typeface="Blogger Sans Medium" panose="02000506030000020004" pitchFamily="50" charset="0"/>
                </a:rPr>
                <a:t>стоматологий</a:t>
              </a:r>
              <a:endParaRPr sz="1800" dirty="0">
                <a:solidFill>
                  <a:srgbClr val="084B77"/>
                </a:solidFill>
                <a:latin typeface="Blogger Sans Medium" panose="02000506030000020004" pitchFamily="50" charset="0"/>
                <a:ea typeface="Blogger Sans Medium" panose="02000506030000020004" pitchFamily="50" charset="0"/>
              </a:endParaRPr>
            </a:p>
          </p:txBody>
        </p:sp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87E8049C-8D87-4666-A6E4-90E89F6F6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/>
          </p:blipFill>
          <p:spPr bwMode="auto">
            <a:xfrm>
              <a:off x="8636211" y="2507480"/>
              <a:ext cx="1008026" cy="1008026"/>
            </a:xfrm>
            <a:prstGeom prst="rect">
              <a:avLst/>
            </a:prstGeom>
          </p:spPr>
        </p:pic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AC228FE0-120A-4806-90DC-009DEA16D936}"/>
              </a:ext>
            </a:extLst>
          </p:cNvPr>
          <p:cNvGrpSpPr/>
          <p:nvPr/>
        </p:nvGrpSpPr>
        <p:grpSpPr>
          <a:xfrm>
            <a:off x="157102" y="2528162"/>
            <a:ext cx="1620000" cy="1342543"/>
            <a:chOff x="1226500" y="2731924"/>
            <a:chExt cx="1620000" cy="1342543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E0B7E8E5-B500-42D6-8D50-C34233B30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644671" y="2731924"/>
              <a:ext cx="783657" cy="969161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4ED3FB6-3582-4989-8042-F216A0D23F43}"/>
                </a:ext>
              </a:extLst>
            </p:cNvPr>
            <p:cNvSpPr txBox="1"/>
            <p:nvPr/>
          </p:nvSpPr>
          <p:spPr>
            <a:xfrm>
              <a:off x="1226500" y="3732835"/>
              <a:ext cx="1620000" cy="3416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2000"/>
                </a:spcBef>
                <a:defRPr/>
              </a:pPr>
              <a:r>
                <a:rPr lang="ru-RU" dirty="0">
                  <a:solidFill>
                    <a:srgbClr val="084B77"/>
                  </a:solidFill>
                  <a:latin typeface="Blogger Sans Medium" panose="02000506030000020004" pitchFamily="50" charset="0"/>
                  <a:ea typeface="Blogger Sans Medium" panose="02000506030000020004" pitchFamily="50" charset="0"/>
                  <a:cs typeface="Segoe UI Light"/>
                </a:rPr>
                <a:t>терапевты</a:t>
              </a: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131F54EA-A5BD-4805-97BC-45966071F425}"/>
              </a:ext>
            </a:extLst>
          </p:cNvPr>
          <p:cNvGrpSpPr/>
          <p:nvPr/>
        </p:nvGrpSpPr>
        <p:grpSpPr>
          <a:xfrm>
            <a:off x="1613580" y="3201896"/>
            <a:ext cx="1620000" cy="1826422"/>
            <a:chOff x="2816945" y="3177506"/>
            <a:chExt cx="1620000" cy="1826422"/>
          </a:xfrm>
        </p:grpSpPr>
        <p:sp>
          <p:nvSpPr>
            <p:cNvPr id="61" name="Объект 2">
              <a:extLst>
                <a:ext uri="{FF2B5EF4-FFF2-40B4-BE49-F238E27FC236}">
                  <a16:creationId xmlns:a16="http://schemas.microsoft.com/office/drawing/2014/main" id="{3DF06FD2-62F9-49D7-8090-0458459032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16945" y="4155179"/>
              <a:ext cx="1620000" cy="848749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228600" indent="-2286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Font typeface="Arial"/>
                <a:buChar char="•"/>
                <a:defRPr sz="2800">
                  <a:solidFill>
                    <a:schemeClr val="tx1"/>
                  </a:solidFill>
                  <a:latin typeface="Segoe UI Light"/>
                  <a:ea typeface="+mn-ea"/>
                  <a:cs typeface="Segoe UI Light"/>
                </a:defRPr>
              </a:lvl1pPr>
              <a:lvl2pPr marL="685800" indent="-2286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 sz="2400">
                  <a:solidFill>
                    <a:schemeClr val="tx1"/>
                  </a:solidFill>
                  <a:latin typeface="Segoe UI Light"/>
                  <a:ea typeface="+mn-ea"/>
                  <a:cs typeface="Segoe UI Light"/>
                </a:defRPr>
              </a:lvl2pPr>
              <a:lvl3pPr marL="1143000" indent="-2286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 sz="2000">
                  <a:solidFill>
                    <a:schemeClr val="tx1"/>
                  </a:solidFill>
                  <a:latin typeface="Segoe UI Light"/>
                  <a:ea typeface="+mn-ea"/>
                  <a:cs typeface="Segoe UI Light"/>
                </a:defRPr>
              </a:lvl3pPr>
              <a:lvl4pPr marL="1600200" indent="-2286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Segoe UI Light"/>
                  <a:ea typeface="+mn-ea"/>
                  <a:cs typeface="Segoe UI Light"/>
                </a:defRPr>
              </a:lvl4pPr>
              <a:lvl5pPr marL="2057400" indent="-2286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Segoe UI Light"/>
                  <a:ea typeface="+mn-ea"/>
                  <a:cs typeface="Segoe UI Light"/>
                </a:defRPr>
              </a:lvl5pPr>
              <a:lvl6pPr marL="2514600" indent="-228600" algn="l" defTabSz="914400" rtl="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2000"/>
                </a:spcBef>
                <a:buFont typeface="Arial"/>
                <a:buNone/>
                <a:defRPr/>
              </a:pPr>
              <a:r>
                <a:rPr lang="ru-RU" sz="1800" dirty="0">
                  <a:solidFill>
                    <a:srgbClr val="084B77"/>
                  </a:solidFill>
                  <a:latin typeface="Blogger Sans Medium" panose="02000506030000020004" pitchFamily="50" charset="0"/>
                  <a:ea typeface="Blogger Sans Medium" panose="02000506030000020004" pitchFamily="50" charset="0"/>
                </a:rPr>
                <a:t>врачи специалисты</a:t>
              </a:r>
              <a:endParaRPr sz="1800" dirty="0">
                <a:solidFill>
                  <a:srgbClr val="084B77"/>
                </a:solidFill>
                <a:latin typeface="Blogger Sans Medium" panose="02000506030000020004" pitchFamily="50" charset="0"/>
                <a:ea typeface="Blogger Sans Medium" panose="02000506030000020004" pitchFamily="50" charset="0"/>
              </a:endParaRPr>
            </a:p>
          </p:txBody>
        </p:sp>
        <p:pic>
          <p:nvPicPr>
            <p:cNvPr id="72" name="Рисунок 18">
              <a:extLst>
                <a:ext uri="{FF2B5EF4-FFF2-40B4-BE49-F238E27FC236}">
                  <a16:creationId xmlns:a16="http://schemas.microsoft.com/office/drawing/2014/main" id="{422E96DB-BDE2-40F6-9509-28EB049008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 bwMode="auto">
            <a:xfrm>
              <a:off x="3158286" y="3177506"/>
              <a:ext cx="937317" cy="937317"/>
            </a:xfrm>
            <a:prstGeom prst="rect">
              <a:avLst/>
            </a:prstGeom>
          </p:spPr>
        </p:pic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3FB7C14D-9818-4458-B179-BD48AF22541F}"/>
              </a:ext>
            </a:extLst>
          </p:cNvPr>
          <p:cNvGrpSpPr/>
          <p:nvPr/>
        </p:nvGrpSpPr>
        <p:grpSpPr>
          <a:xfrm>
            <a:off x="3070058" y="2386917"/>
            <a:ext cx="1620000" cy="1841378"/>
            <a:chOff x="4459246" y="2507480"/>
            <a:chExt cx="1620000" cy="1841378"/>
          </a:xfrm>
        </p:grpSpPr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5DA89242-2EF0-4077-B905-A8B3BB81A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/>
          </p:blipFill>
          <p:spPr bwMode="auto">
            <a:xfrm>
              <a:off x="4800588" y="2507480"/>
              <a:ext cx="937317" cy="937317"/>
            </a:xfrm>
            <a:prstGeom prst="rect">
              <a:avLst/>
            </a:prstGeom>
          </p:spPr>
        </p:pic>
        <p:sp>
          <p:nvSpPr>
            <p:cNvPr id="73" name="Объект 2">
              <a:extLst>
                <a:ext uri="{FF2B5EF4-FFF2-40B4-BE49-F238E27FC236}">
                  <a16:creationId xmlns:a16="http://schemas.microsoft.com/office/drawing/2014/main" id="{72EB76C3-0010-4390-B824-DB2BB977CB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9246" y="3500109"/>
              <a:ext cx="1620000" cy="848749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228600" indent="-2286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Font typeface="Arial"/>
                <a:buChar char="•"/>
                <a:defRPr sz="2800">
                  <a:solidFill>
                    <a:schemeClr val="tx1"/>
                  </a:solidFill>
                  <a:latin typeface="Segoe UI Light"/>
                  <a:ea typeface="+mn-ea"/>
                  <a:cs typeface="Segoe UI Light"/>
                </a:defRPr>
              </a:lvl1pPr>
              <a:lvl2pPr marL="685800" indent="-2286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 sz="2400">
                  <a:solidFill>
                    <a:schemeClr val="tx1"/>
                  </a:solidFill>
                  <a:latin typeface="Segoe UI Light"/>
                  <a:ea typeface="+mn-ea"/>
                  <a:cs typeface="Segoe UI Light"/>
                </a:defRPr>
              </a:lvl2pPr>
              <a:lvl3pPr marL="1143000" indent="-2286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 sz="2000">
                  <a:solidFill>
                    <a:schemeClr val="tx1"/>
                  </a:solidFill>
                  <a:latin typeface="Segoe UI Light"/>
                  <a:ea typeface="+mn-ea"/>
                  <a:cs typeface="Segoe UI Light"/>
                </a:defRPr>
              </a:lvl3pPr>
              <a:lvl4pPr marL="1600200" indent="-2286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Segoe UI Light"/>
                  <a:ea typeface="+mn-ea"/>
                  <a:cs typeface="Segoe UI Light"/>
                </a:defRPr>
              </a:lvl4pPr>
              <a:lvl5pPr marL="2057400" indent="-2286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Segoe UI Light"/>
                  <a:ea typeface="+mn-ea"/>
                  <a:cs typeface="Segoe UI Light"/>
                </a:defRPr>
              </a:lvl5pPr>
              <a:lvl6pPr marL="2514600" indent="-228600" algn="l" defTabSz="914400" rtl="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2000"/>
                </a:spcBef>
                <a:buFont typeface="Arial"/>
                <a:buNone/>
                <a:defRPr/>
              </a:pPr>
              <a:r>
                <a:rPr lang="ru-RU" sz="1800" dirty="0">
                  <a:solidFill>
                    <a:srgbClr val="084B77"/>
                  </a:solidFill>
                  <a:latin typeface="Blogger Sans Medium" panose="02000506030000020004" pitchFamily="50" charset="0"/>
                  <a:ea typeface="Blogger Sans Medium" panose="02000506030000020004" pitchFamily="50" charset="0"/>
                </a:rPr>
                <a:t>врачи</a:t>
              </a:r>
              <a:br>
                <a:rPr lang="ru-RU" sz="1800" dirty="0">
                  <a:solidFill>
                    <a:srgbClr val="084B77"/>
                  </a:solidFill>
                  <a:latin typeface="Blogger Sans Medium" panose="02000506030000020004" pitchFamily="50" charset="0"/>
                  <a:ea typeface="Blogger Sans Medium" panose="02000506030000020004" pitchFamily="50" charset="0"/>
                </a:rPr>
              </a:br>
              <a:r>
                <a:rPr lang="ru-RU" sz="1800" dirty="0">
                  <a:solidFill>
                    <a:srgbClr val="084B77"/>
                  </a:solidFill>
                  <a:latin typeface="Blogger Sans Medium" panose="02000506030000020004" pitchFamily="50" charset="0"/>
                  <a:ea typeface="Blogger Sans Medium" panose="02000506030000020004" pitchFamily="50" charset="0"/>
                </a:rPr>
                <a:t>стационаров</a:t>
              </a:r>
              <a:endParaRPr sz="1800" dirty="0">
                <a:solidFill>
                  <a:srgbClr val="084B77"/>
                </a:solidFill>
                <a:latin typeface="Blogger Sans Medium" panose="02000506030000020004" pitchFamily="50" charset="0"/>
                <a:ea typeface="Blogger Sans Medium" panose="02000506030000020004" pitchFamily="50" charset="0"/>
              </a:endParaRPr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D095A29B-6419-44A1-9607-E1EB80523E75}"/>
              </a:ext>
            </a:extLst>
          </p:cNvPr>
          <p:cNvGrpSpPr/>
          <p:nvPr/>
        </p:nvGrpSpPr>
        <p:grpSpPr>
          <a:xfrm>
            <a:off x="8895970" y="2312138"/>
            <a:ext cx="1620000" cy="1818043"/>
            <a:chOff x="7475823" y="4416743"/>
            <a:chExt cx="1620000" cy="1818043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3074A685-5DB2-4E60-97BD-B8BAB899F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817165" y="4416743"/>
              <a:ext cx="937317" cy="937317"/>
            </a:xfrm>
            <a:prstGeom prst="rect">
              <a:avLst/>
            </a:prstGeom>
          </p:spPr>
        </p:pic>
        <p:sp>
          <p:nvSpPr>
            <p:cNvPr id="74" name="Объект 2">
              <a:extLst>
                <a:ext uri="{FF2B5EF4-FFF2-40B4-BE49-F238E27FC236}">
                  <a16:creationId xmlns:a16="http://schemas.microsoft.com/office/drawing/2014/main" id="{D5D3ED7C-DE38-40AE-93B7-5D79774DF6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75823" y="5386037"/>
              <a:ext cx="1620000" cy="848749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228600" indent="-2286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Font typeface="Arial"/>
                <a:buChar char="•"/>
                <a:defRPr sz="2800">
                  <a:solidFill>
                    <a:schemeClr val="tx1"/>
                  </a:solidFill>
                  <a:latin typeface="Segoe UI Light"/>
                  <a:ea typeface="+mn-ea"/>
                  <a:cs typeface="Segoe UI Light"/>
                </a:defRPr>
              </a:lvl1pPr>
              <a:lvl2pPr marL="685800" indent="-2286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 sz="2400">
                  <a:solidFill>
                    <a:schemeClr val="tx1"/>
                  </a:solidFill>
                  <a:latin typeface="Segoe UI Light"/>
                  <a:ea typeface="+mn-ea"/>
                  <a:cs typeface="Segoe UI Light"/>
                </a:defRPr>
              </a:lvl2pPr>
              <a:lvl3pPr marL="1143000" indent="-2286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 sz="2000">
                  <a:solidFill>
                    <a:schemeClr val="tx1"/>
                  </a:solidFill>
                  <a:latin typeface="Segoe UI Light"/>
                  <a:ea typeface="+mn-ea"/>
                  <a:cs typeface="Segoe UI Light"/>
                </a:defRPr>
              </a:lvl3pPr>
              <a:lvl4pPr marL="1600200" indent="-2286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Segoe UI Light"/>
                  <a:ea typeface="+mn-ea"/>
                  <a:cs typeface="Segoe UI Light"/>
                </a:defRPr>
              </a:lvl4pPr>
              <a:lvl5pPr marL="2057400" indent="-2286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Segoe UI Light"/>
                  <a:ea typeface="+mn-ea"/>
                  <a:cs typeface="Segoe UI Light"/>
                </a:defRPr>
              </a:lvl5pPr>
              <a:lvl6pPr marL="2514600" indent="-228600" algn="l" defTabSz="914400" rtl="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2000"/>
                </a:spcBef>
                <a:buFont typeface="Arial"/>
                <a:buNone/>
                <a:defRPr/>
              </a:pPr>
              <a:r>
                <a:rPr lang="ru-RU" sz="1800" dirty="0">
                  <a:solidFill>
                    <a:srgbClr val="084B77"/>
                  </a:solidFill>
                  <a:latin typeface="Blogger Sans Medium" panose="02000506030000020004" pitchFamily="50" charset="0"/>
                  <a:ea typeface="Blogger Sans Medium" panose="02000506030000020004" pitchFamily="50" charset="0"/>
                </a:rPr>
                <a:t>средний медперсонал</a:t>
              </a:r>
              <a:endParaRPr sz="1800" dirty="0">
                <a:solidFill>
                  <a:srgbClr val="084B77"/>
                </a:solidFill>
                <a:latin typeface="Blogger Sans Medium" panose="02000506030000020004" pitchFamily="50" charset="0"/>
                <a:ea typeface="Blogger Sans Medium" panose="02000506030000020004" pitchFamily="50" charset="0"/>
              </a:endParaRPr>
            </a:p>
          </p:txBody>
        </p:sp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38C1BC95-E69A-42F0-8C93-61B5319C7619}"/>
              </a:ext>
            </a:extLst>
          </p:cNvPr>
          <p:cNvGrpSpPr/>
          <p:nvPr/>
        </p:nvGrpSpPr>
        <p:grpSpPr>
          <a:xfrm>
            <a:off x="10352448" y="3429000"/>
            <a:ext cx="1620000" cy="1891190"/>
            <a:chOff x="10327932" y="2761480"/>
            <a:chExt cx="1620000" cy="1891190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9AF879AE-5440-42B4-87A7-F47F4E700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0669274" y="2761480"/>
              <a:ext cx="937317" cy="937317"/>
            </a:xfrm>
            <a:prstGeom prst="rect">
              <a:avLst/>
            </a:prstGeom>
          </p:spPr>
        </p:pic>
        <p:sp>
          <p:nvSpPr>
            <p:cNvPr id="78" name="Объект 2">
              <a:extLst>
                <a:ext uri="{FF2B5EF4-FFF2-40B4-BE49-F238E27FC236}">
                  <a16:creationId xmlns:a16="http://schemas.microsoft.com/office/drawing/2014/main" id="{9BF8593D-083D-4AED-8FE5-2E5EB44BFA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27932" y="3803921"/>
              <a:ext cx="1620000" cy="848749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228600" indent="-2286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Font typeface="Arial"/>
                <a:buChar char="•"/>
                <a:defRPr sz="2800">
                  <a:solidFill>
                    <a:schemeClr val="tx1"/>
                  </a:solidFill>
                  <a:latin typeface="Segoe UI Light"/>
                  <a:ea typeface="+mn-ea"/>
                  <a:cs typeface="Segoe UI Light"/>
                </a:defRPr>
              </a:lvl1pPr>
              <a:lvl2pPr marL="685800" indent="-2286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 sz="2400">
                  <a:solidFill>
                    <a:schemeClr val="tx1"/>
                  </a:solidFill>
                  <a:latin typeface="Segoe UI Light"/>
                  <a:ea typeface="+mn-ea"/>
                  <a:cs typeface="Segoe UI Light"/>
                </a:defRPr>
              </a:lvl2pPr>
              <a:lvl3pPr marL="1143000" indent="-2286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 sz="2000">
                  <a:solidFill>
                    <a:schemeClr val="tx1"/>
                  </a:solidFill>
                  <a:latin typeface="Segoe UI Light"/>
                  <a:ea typeface="+mn-ea"/>
                  <a:cs typeface="Segoe UI Light"/>
                </a:defRPr>
              </a:lvl3pPr>
              <a:lvl4pPr marL="1600200" indent="-2286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Segoe UI Light"/>
                  <a:ea typeface="+mn-ea"/>
                  <a:cs typeface="Segoe UI Light"/>
                </a:defRPr>
              </a:lvl4pPr>
              <a:lvl5pPr marL="2057400" indent="-2286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Segoe UI Light"/>
                  <a:ea typeface="+mn-ea"/>
                  <a:cs typeface="Segoe UI Light"/>
                </a:defRPr>
              </a:lvl5pPr>
              <a:lvl6pPr marL="2514600" indent="-228600" algn="l" defTabSz="914400" rtl="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2000"/>
                </a:spcBef>
                <a:buFont typeface="Arial"/>
                <a:buNone/>
                <a:defRPr/>
              </a:pPr>
              <a:r>
                <a:rPr lang="ru-RU" sz="1800" dirty="0">
                  <a:solidFill>
                    <a:srgbClr val="FF6930"/>
                  </a:solidFill>
                  <a:latin typeface="Blogger Sans Medium" panose="02000506030000020004" pitchFamily="50" charset="0"/>
                  <a:ea typeface="Blogger Sans Medium" panose="02000506030000020004" pitchFamily="50" charset="0"/>
                </a:rPr>
                <a:t>пациент</a:t>
              </a:r>
              <a:endParaRPr sz="1800" dirty="0">
                <a:solidFill>
                  <a:srgbClr val="FF6930"/>
                </a:solidFill>
                <a:latin typeface="Blogger Sans Medium" panose="02000506030000020004" pitchFamily="50" charset="0"/>
                <a:ea typeface="Blogger Sans Medium" panose="02000506030000020004" pitchFamily="50" charset="0"/>
              </a:endParaRPr>
            </a:p>
          </p:txBody>
        </p:sp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DE256B6A-0D34-45C4-B767-E7AEE616E1E7}"/>
              </a:ext>
            </a:extLst>
          </p:cNvPr>
          <p:cNvGrpSpPr/>
          <p:nvPr/>
        </p:nvGrpSpPr>
        <p:grpSpPr>
          <a:xfrm>
            <a:off x="7439492" y="3294498"/>
            <a:ext cx="1620000" cy="1888752"/>
            <a:chOff x="8378871" y="1646546"/>
            <a:chExt cx="1620000" cy="1888752"/>
          </a:xfrm>
        </p:grpSpPr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12E82486-066F-47DD-A10A-CDEFB65C5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8684858" y="1646546"/>
              <a:ext cx="1008026" cy="1008026"/>
            </a:xfrm>
            <a:prstGeom prst="rect">
              <a:avLst/>
            </a:prstGeom>
          </p:spPr>
        </p:pic>
        <p:sp>
          <p:nvSpPr>
            <p:cNvPr id="81" name="Объект 2">
              <a:extLst>
                <a:ext uri="{FF2B5EF4-FFF2-40B4-BE49-F238E27FC236}">
                  <a16:creationId xmlns:a16="http://schemas.microsoft.com/office/drawing/2014/main" id="{C797914B-D797-4770-9B03-DF84A796E7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78871" y="2686549"/>
              <a:ext cx="1620000" cy="848749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228600" indent="-2286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Font typeface="Arial"/>
                <a:buChar char="•"/>
                <a:defRPr sz="2800">
                  <a:solidFill>
                    <a:schemeClr val="tx1"/>
                  </a:solidFill>
                  <a:latin typeface="Segoe UI Light"/>
                  <a:ea typeface="+mn-ea"/>
                  <a:cs typeface="Segoe UI Light"/>
                </a:defRPr>
              </a:lvl1pPr>
              <a:lvl2pPr marL="685800" indent="-2286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 sz="2400">
                  <a:solidFill>
                    <a:schemeClr val="tx1"/>
                  </a:solidFill>
                  <a:latin typeface="Segoe UI Light"/>
                  <a:ea typeface="+mn-ea"/>
                  <a:cs typeface="Segoe UI Light"/>
                </a:defRPr>
              </a:lvl2pPr>
              <a:lvl3pPr marL="1143000" indent="-2286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 sz="2000">
                  <a:solidFill>
                    <a:schemeClr val="tx1"/>
                  </a:solidFill>
                  <a:latin typeface="Segoe UI Light"/>
                  <a:ea typeface="+mn-ea"/>
                  <a:cs typeface="Segoe UI Light"/>
                </a:defRPr>
              </a:lvl3pPr>
              <a:lvl4pPr marL="1600200" indent="-2286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Segoe UI Light"/>
                  <a:ea typeface="+mn-ea"/>
                  <a:cs typeface="Segoe UI Light"/>
                </a:defRPr>
              </a:lvl4pPr>
              <a:lvl5pPr marL="2057400" indent="-2286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Segoe UI Light"/>
                  <a:ea typeface="+mn-ea"/>
                  <a:cs typeface="Segoe UI Light"/>
                </a:defRPr>
              </a:lvl5pPr>
              <a:lvl6pPr marL="2514600" indent="-228600" algn="l" defTabSz="914400" rtl="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2000"/>
                </a:spcBef>
                <a:buFont typeface="Arial"/>
                <a:buNone/>
                <a:defRPr/>
              </a:pPr>
              <a:r>
                <a:rPr lang="ru-RU" sz="1800" dirty="0">
                  <a:solidFill>
                    <a:srgbClr val="084B77"/>
                  </a:solidFill>
                  <a:latin typeface="Blogger Sans Medium" panose="02000506030000020004" pitchFamily="50" charset="0"/>
                  <a:ea typeface="Blogger Sans Medium" panose="02000506030000020004" pitchFamily="50" charset="0"/>
                </a:rPr>
                <a:t>службы</a:t>
              </a:r>
              <a:br>
                <a:rPr lang="ru-RU" sz="1800" dirty="0">
                  <a:solidFill>
                    <a:srgbClr val="084B77"/>
                  </a:solidFill>
                  <a:latin typeface="Blogger Sans Medium" panose="02000506030000020004" pitchFamily="50" charset="0"/>
                  <a:ea typeface="Blogger Sans Medium" panose="02000506030000020004" pitchFamily="50" charset="0"/>
                </a:rPr>
              </a:br>
              <a:r>
                <a:rPr lang="ru-RU" sz="1800" dirty="0">
                  <a:solidFill>
                    <a:srgbClr val="084B77"/>
                  </a:solidFill>
                  <a:latin typeface="Blogger Sans Medium" panose="02000506030000020004" pitchFamily="50" charset="0"/>
                  <a:ea typeface="Blogger Sans Medium" panose="02000506030000020004" pitchFamily="50" charset="0"/>
                </a:rPr>
                <a:t>крови</a:t>
              </a:r>
              <a:endParaRPr sz="1800" dirty="0">
                <a:solidFill>
                  <a:srgbClr val="084B77"/>
                </a:solidFill>
                <a:latin typeface="Blogger Sans Medium" panose="02000506030000020004" pitchFamily="50" charset="0"/>
                <a:ea typeface="Blogger Sans Medium" panose="0200050603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487531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41154A-BFC2-465D-BAD8-84E544C28F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87688" y="1831041"/>
            <a:ext cx="3195918" cy="3195918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D5ED8D58-7693-4546-B9F1-2507CF447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7470" y="2656402"/>
            <a:ext cx="3310218" cy="237793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/>
              <a:buChar char="•"/>
              <a:defRPr sz="2800">
                <a:solidFill>
                  <a:schemeClr val="tx1"/>
                </a:solidFill>
                <a:latin typeface="Segoe UI Light"/>
                <a:ea typeface="+mn-ea"/>
                <a:cs typeface="Segoe UI Light"/>
              </a:defRPr>
            </a:lvl1pPr>
            <a:lvl2pPr marL="68580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 sz="2400">
                <a:solidFill>
                  <a:schemeClr val="tx1"/>
                </a:solidFill>
                <a:latin typeface="Segoe UI Light"/>
                <a:ea typeface="+mn-ea"/>
                <a:cs typeface="Segoe UI Light"/>
              </a:defRPr>
            </a:lvl2pPr>
            <a:lvl3pPr marL="114300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 sz="2000">
                <a:solidFill>
                  <a:schemeClr val="tx1"/>
                </a:solidFill>
                <a:latin typeface="Segoe UI Light"/>
                <a:ea typeface="+mn-ea"/>
                <a:cs typeface="Segoe UI Light"/>
              </a:defRPr>
            </a:lvl3pPr>
            <a:lvl4pPr marL="160020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Segoe UI Light"/>
                <a:ea typeface="+mn-ea"/>
                <a:cs typeface="Segoe UI Light"/>
              </a:defRPr>
            </a:lvl4pPr>
            <a:lvl5pPr marL="205740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Segoe UI Light"/>
                <a:ea typeface="+mn-ea"/>
                <a:cs typeface="Segoe UI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0"/>
              </a:spcBef>
              <a:defRPr/>
            </a:pPr>
            <a:r>
              <a:rPr lang="ru-RU" dirty="0">
                <a:solidFill>
                  <a:srgbClr val="084B77"/>
                </a:solidFill>
                <a:latin typeface="Blogger Sans Light" panose="02000506030000020004" pitchFamily="50" charset="0"/>
                <a:ea typeface="Blogger Sans Light" panose="02000506030000020004" pitchFamily="50" charset="0"/>
              </a:rPr>
              <a:t>выполняет </a:t>
            </a:r>
            <a:br>
              <a:rPr lang="ru-RU" dirty="0">
                <a:solidFill>
                  <a:srgbClr val="084B77"/>
                </a:solidFill>
                <a:latin typeface="Blogger Sans Light" panose="02000506030000020004" pitchFamily="50" charset="0"/>
                <a:ea typeface="Blogger Sans Light" panose="02000506030000020004" pitchFamily="50" charset="0"/>
              </a:rPr>
            </a:br>
            <a:r>
              <a:rPr lang="ru-RU" dirty="0">
                <a:solidFill>
                  <a:srgbClr val="084B77"/>
                </a:solidFill>
                <a:latin typeface="Blogger Sans Light" panose="02000506030000020004" pitchFamily="50" charset="0"/>
                <a:ea typeface="Blogger Sans Light" panose="02000506030000020004" pitchFamily="50" charset="0"/>
              </a:rPr>
              <a:t>предписания</a:t>
            </a:r>
          </a:p>
          <a:p>
            <a:pPr>
              <a:spcBef>
                <a:spcPts val="2000"/>
              </a:spcBef>
              <a:defRPr/>
            </a:pPr>
            <a:r>
              <a:rPr lang="ru-RU" dirty="0">
                <a:solidFill>
                  <a:srgbClr val="084B77"/>
                </a:solidFill>
                <a:latin typeface="Blogger Sans Light" panose="02000506030000020004" pitchFamily="50" charset="0"/>
                <a:ea typeface="Blogger Sans Light" panose="02000506030000020004" pitchFamily="50" charset="0"/>
              </a:rPr>
              <a:t>не требует невозможного</a:t>
            </a:r>
          </a:p>
          <a:p>
            <a:pPr>
              <a:spcBef>
                <a:spcPts val="2000"/>
              </a:spcBef>
              <a:defRPr/>
            </a:pPr>
            <a:r>
              <a:rPr lang="ru-RU" dirty="0">
                <a:solidFill>
                  <a:srgbClr val="084B77"/>
                </a:solidFill>
                <a:latin typeface="Blogger Sans Light" panose="02000506030000020004" pitchFamily="50" charset="0"/>
                <a:ea typeface="Blogger Sans Light" panose="02000506030000020004" pitchFamily="50" charset="0"/>
              </a:rPr>
              <a:t>уважает врача</a:t>
            </a:r>
            <a:endParaRPr dirty="0">
              <a:solidFill>
                <a:srgbClr val="084B77"/>
              </a:solidFill>
              <a:latin typeface="Blogger Sans Light" panose="02000506030000020004" pitchFamily="50" charset="0"/>
              <a:ea typeface="Blogger Sans Light" panose="02000506030000020004" pitchFamily="50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9D9F9A4-4436-4840-AB41-70F3EE3F7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ru-RU" dirty="0"/>
              <a:t>Какого пациента хотел бы видеть врач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1722C945-3ADF-4DD7-B7D4-E5F25C682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2694" y="2656402"/>
            <a:ext cx="3488138" cy="237793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/>
              <a:buChar char="•"/>
              <a:defRPr sz="2800">
                <a:solidFill>
                  <a:schemeClr val="tx1"/>
                </a:solidFill>
                <a:latin typeface="Segoe UI Light"/>
                <a:ea typeface="+mn-ea"/>
                <a:cs typeface="Segoe UI Light"/>
              </a:defRPr>
            </a:lvl1pPr>
            <a:lvl2pPr marL="68580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 sz="2400">
                <a:solidFill>
                  <a:schemeClr val="tx1"/>
                </a:solidFill>
                <a:latin typeface="Segoe UI Light"/>
                <a:ea typeface="+mn-ea"/>
                <a:cs typeface="Segoe UI Light"/>
              </a:defRPr>
            </a:lvl2pPr>
            <a:lvl3pPr marL="114300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 sz="2000">
                <a:solidFill>
                  <a:schemeClr val="tx1"/>
                </a:solidFill>
                <a:latin typeface="Segoe UI Light"/>
                <a:ea typeface="+mn-ea"/>
                <a:cs typeface="Segoe UI Light"/>
              </a:defRPr>
            </a:lvl3pPr>
            <a:lvl4pPr marL="160020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Segoe UI Light"/>
                <a:ea typeface="+mn-ea"/>
                <a:cs typeface="Segoe UI Light"/>
              </a:defRPr>
            </a:lvl4pPr>
            <a:lvl5pPr marL="205740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>
                <a:solidFill>
                  <a:schemeClr val="tx1"/>
                </a:solidFill>
                <a:latin typeface="Segoe UI Light"/>
                <a:ea typeface="+mn-ea"/>
                <a:cs typeface="Segoe UI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0"/>
              </a:spcBef>
              <a:defRPr/>
            </a:pPr>
            <a:r>
              <a:rPr lang="ru-RU" dirty="0">
                <a:solidFill>
                  <a:srgbClr val="084B77"/>
                </a:solidFill>
                <a:latin typeface="Blogger Sans Light" panose="02000506030000020004" pitchFamily="50" charset="0"/>
                <a:ea typeface="Blogger Sans Light" panose="02000506030000020004" pitchFamily="50" charset="0"/>
              </a:rPr>
              <a:t>понимает смысл назначений</a:t>
            </a:r>
          </a:p>
          <a:p>
            <a:pPr>
              <a:spcBef>
                <a:spcPts val="2000"/>
              </a:spcBef>
              <a:defRPr/>
            </a:pPr>
            <a:r>
              <a:rPr lang="ru-RU" dirty="0">
                <a:solidFill>
                  <a:srgbClr val="084B77"/>
                </a:solidFill>
                <a:latin typeface="Blogger Sans Light" panose="02000506030000020004" pitchFamily="50" charset="0"/>
                <a:ea typeface="Blogger Sans Light" panose="02000506030000020004" pitchFamily="50" charset="0"/>
              </a:rPr>
              <a:t>в курсе организации медпомощи</a:t>
            </a:r>
          </a:p>
          <a:p>
            <a:pPr>
              <a:spcBef>
                <a:spcPts val="2000"/>
              </a:spcBef>
              <a:defRPr/>
            </a:pPr>
            <a:r>
              <a:rPr lang="ru-RU" dirty="0">
                <a:solidFill>
                  <a:srgbClr val="084B77"/>
                </a:solidFill>
                <a:latin typeface="Blogger Sans Light" panose="02000506030000020004" pitchFamily="50" charset="0"/>
                <a:ea typeface="Blogger Sans Light" panose="02000506030000020004" pitchFamily="50" charset="0"/>
              </a:rPr>
              <a:t>понимает возможности врача</a:t>
            </a:r>
            <a:endParaRPr dirty="0">
              <a:solidFill>
                <a:srgbClr val="084B77"/>
              </a:solidFill>
              <a:latin typeface="Blogger Sans Light" panose="02000506030000020004" pitchFamily="50" charset="0"/>
              <a:ea typeface="Blogger Sans Ligh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39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DB559BB-51E1-4613-8D5B-AAF7A63F19CF}"/>
              </a:ext>
            </a:extLst>
          </p:cNvPr>
          <p:cNvGrpSpPr/>
          <p:nvPr/>
        </p:nvGrpSpPr>
        <p:grpSpPr>
          <a:xfrm>
            <a:off x="2622176" y="1832400"/>
            <a:ext cx="6071348" cy="4247580"/>
            <a:chOff x="2622176" y="1443327"/>
            <a:chExt cx="6071348" cy="424758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1F41154A-BFC2-465D-BAD8-84E544C28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587688" y="1443327"/>
              <a:ext cx="3195918" cy="3195918"/>
            </a:xfrm>
            <a:prstGeom prst="rect">
              <a:avLst/>
            </a:prstGeom>
          </p:spPr>
        </p:pic>
        <p:sp>
          <p:nvSpPr>
            <p:cNvPr id="7" name="Объект 2">
              <a:extLst>
                <a:ext uri="{FF2B5EF4-FFF2-40B4-BE49-F238E27FC236}">
                  <a16:creationId xmlns:a16="http://schemas.microsoft.com/office/drawing/2014/main" id="{D5ED8D58-7693-4546-B9F1-2507CF447F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2176" y="4842158"/>
              <a:ext cx="6071348" cy="848749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228600" indent="-2286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Font typeface="Arial"/>
                <a:buChar char="•"/>
                <a:defRPr sz="2800">
                  <a:solidFill>
                    <a:schemeClr val="tx1"/>
                  </a:solidFill>
                  <a:latin typeface="Segoe UI Light"/>
                  <a:ea typeface="+mn-ea"/>
                  <a:cs typeface="Segoe UI Light"/>
                </a:defRPr>
              </a:lvl1pPr>
              <a:lvl2pPr marL="685800" indent="-2286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 sz="2400">
                  <a:solidFill>
                    <a:schemeClr val="tx1"/>
                  </a:solidFill>
                  <a:latin typeface="Segoe UI Light"/>
                  <a:ea typeface="+mn-ea"/>
                  <a:cs typeface="Segoe UI Light"/>
                </a:defRPr>
              </a:lvl2pPr>
              <a:lvl3pPr marL="1143000" indent="-2286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 sz="2000">
                  <a:solidFill>
                    <a:schemeClr val="tx1"/>
                  </a:solidFill>
                  <a:latin typeface="Segoe UI Light"/>
                  <a:ea typeface="+mn-ea"/>
                  <a:cs typeface="Segoe UI Light"/>
                </a:defRPr>
              </a:lvl3pPr>
              <a:lvl4pPr marL="1600200" indent="-2286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Segoe UI Light"/>
                  <a:ea typeface="+mn-ea"/>
                  <a:cs typeface="Segoe UI Light"/>
                </a:defRPr>
              </a:lvl4pPr>
              <a:lvl5pPr marL="2057400" indent="-2286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Font typeface="Arial"/>
                <a:buChar char="•"/>
                <a:defRPr>
                  <a:solidFill>
                    <a:schemeClr val="tx1"/>
                  </a:solidFill>
                  <a:latin typeface="Segoe UI Light"/>
                  <a:ea typeface="+mn-ea"/>
                  <a:cs typeface="Segoe UI Light"/>
                </a:defRPr>
              </a:lvl5pPr>
              <a:lvl6pPr marL="2514600" indent="-228600" algn="l" defTabSz="914400" rtl="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2000"/>
                </a:spcBef>
                <a:buFont typeface="Arial"/>
                <a:buNone/>
                <a:defRPr/>
              </a:pPr>
              <a:r>
                <a:rPr lang="ru-RU" sz="3600" dirty="0">
                  <a:solidFill>
                    <a:srgbClr val="084B77"/>
                  </a:solidFill>
                  <a:latin typeface="Blogger Sans Medium" panose="02000506030000020004" pitchFamily="50" charset="0"/>
                  <a:ea typeface="Blogger Sans Medium" panose="02000506030000020004" pitchFamily="50" charset="0"/>
                </a:rPr>
                <a:t>информированный пациент</a:t>
              </a:r>
              <a:br>
                <a:rPr lang="ru-RU" sz="3600" dirty="0">
                  <a:solidFill>
                    <a:srgbClr val="084B77"/>
                  </a:solidFill>
                  <a:latin typeface="Blogger Sans Medium" panose="02000506030000020004" pitchFamily="50" charset="0"/>
                  <a:ea typeface="Blogger Sans Medium" panose="02000506030000020004" pitchFamily="50" charset="0"/>
                </a:rPr>
              </a:br>
              <a:r>
                <a:rPr lang="ru-RU" sz="3600" dirty="0">
                  <a:solidFill>
                    <a:srgbClr val="084B77"/>
                  </a:solidFill>
                  <a:latin typeface="Blogger Sans Medium" panose="02000506030000020004" pitchFamily="50" charset="0"/>
                  <a:ea typeface="Blogger Sans Medium" panose="02000506030000020004" pitchFamily="50" charset="0"/>
                </a:rPr>
                <a:t>ответственный пациент</a:t>
              </a:r>
              <a:endParaRPr sz="3600" dirty="0">
                <a:solidFill>
                  <a:srgbClr val="084B77"/>
                </a:solidFill>
                <a:latin typeface="Blogger Sans Medium" panose="02000506030000020004" pitchFamily="50" charset="0"/>
                <a:ea typeface="Blogger Sans Medium" panose="02000506030000020004" pitchFamily="50" charset="0"/>
              </a:endParaRPr>
            </a:p>
          </p:txBody>
        </p:sp>
      </p:grp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213FB16-5046-40B1-AE0E-B14442E50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ru-RU" dirty="0"/>
              <a:t>Какого пациента хотел бы видеть врач</a:t>
            </a:r>
          </a:p>
        </p:txBody>
      </p:sp>
    </p:spTree>
    <p:extLst>
      <p:ext uri="{BB962C8B-B14F-4D97-AF65-F5344CB8AC3E}">
        <p14:creationId xmlns:p14="http://schemas.microsoft.com/office/powerpoint/2010/main" val="3962289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35CDDC-EAB3-5482-0F55-43379D00F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ru-RU" dirty="0"/>
              <a:t>Каскад организации медицинской помощи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DCFCEEE2-7B54-4E45-91DD-7588351CBC5B}"/>
              </a:ext>
            </a:extLst>
          </p:cNvPr>
          <p:cNvSpPr/>
          <p:nvPr/>
        </p:nvSpPr>
        <p:spPr>
          <a:xfrm>
            <a:off x="2003719" y="2728494"/>
            <a:ext cx="616744" cy="616744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54A3"/>
              </a:solidFill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4891786-8FE5-48B9-86D0-D2323EE38664}"/>
              </a:ext>
            </a:extLst>
          </p:cNvPr>
          <p:cNvGrpSpPr/>
          <p:nvPr/>
        </p:nvGrpSpPr>
        <p:grpSpPr>
          <a:xfrm>
            <a:off x="1341120" y="2727901"/>
            <a:ext cx="1440180" cy="1685424"/>
            <a:chOff x="2047763" y="2566553"/>
            <a:chExt cx="1762537" cy="2062675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8575D040-239B-4136-B6C0-82E6FE644BEC}"/>
                </a:ext>
              </a:extLst>
            </p:cNvPr>
            <p:cNvGrpSpPr/>
            <p:nvPr/>
          </p:nvGrpSpPr>
          <p:grpSpPr>
            <a:xfrm>
              <a:off x="2047763" y="2566553"/>
              <a:ext cx="1762537" cy="2062675"/>
              <a:chOff x="1737850" y="2398913"/>
              <a:chExt cx="1762537" cy="2062675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25A7720-FAF4-4EEE-827D-3479C98CE433}"/>
                  </a:ext>
                </a:extLst>
              </p:cNvPr>
              <p:cNvSpPr txBox="1"/>
              <p:nvPr/>
            </p:nvSpPr>
            <p:spPr>
              <a:xfrm>
                <a:off x="1737850" y="4009588"/>
                <a:ext cx="1762537" cy="4520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0"/>
                  </a:spcBef>
                  <a:defRPr/>
                </a:pPr>
                <a:r>
                  <a:rPr lang="ru-RU" altLang="ru-RU" dirty="0">
                    <a:solidFill>
                      <a:srgbClr val="084B77"/>
                    </a:solidFill>
                    <a:latin typeface="Blogger Sans Medium" panose="02000506030000020004" pitchFamily="50" charset="0"/>
                    <a:ea typeface="Blogger Sans Medium" panose="02000506030000020004" pitchFamily="50" charset="0"/>
                  </a:rPr>
                  <a:t>скрининг</a:t>
                </a:r>
              </a:p>
            </p:txBody>
          </p:sp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8C12595E-C714-40DD-B207-11949A5D6E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2049780" y="2398913"/>
                <a:ext cx="1325562" cy="1325562"/>
              </a:xfrm>
              <a:prstGeom prst="rect">
                <a:avLst/>
              </a:prstGeom>
            </p:spPr>
          </p:pic>
        </p:grp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34FA7AE0-4789-4FE2-85A5-2518FCF028DB}"/>
                </a:ext>
              </a:extLst>
            </p:cNvPr>
            <p:cNvSpPr/>
            <p:nvPr/>
          </p:nvSpPr>
          <p:spPr>
            <a:xfrm>
              <a:off x="2765890" y="3075040"/>
              <a:ext cx="180000" cy="18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9A7F4A11-942D-4918-9428-67ABD540EF3A}"/>
                </a:ext>
              </a:extLst>
            </p:cNvPr>
            <p:cNvSpPr/>
            <p:nvPr/>
          </p:nvSpPr>
          <p:spPr>
            <a:xfrm>
              <a:off x="2924175" y="3103462"/>
              <a:ext cx="201713" cy="201713"/>
            </a:xfrm>
            <a:prstGeom prst="ellipse">
              <a:avLst/>
            </a:prstGeom>
            <a:noFill/>
            <a:ln w="25400">
              <a:solidFill>
                <a:srgbClr val="084B7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32851223-89D8-43AA-B5A6-6D7474D25E31}"/>
              </a:ext>
            </a:extLst>
          </p:cNvPr>
          <p:cNvGrpSpPr/>
          <p:nvPr/>
        </p:nvGrpSpPr>
        <p:grpSpPr>
          <a:xfrm>
            <a:off x="3291796" y="2727901"/>
            <a:ext cx="1739462" cy="1685424"/>
            <a:chOff x="2481576" y="2566553"/>
            <a:chExt cx="2128807" cy="206267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0A76408-8D83-411F-ABF1-039B43F9C869}"/>
                </a:ext>
              </a:extLst>
            </p:cNvPr>
            <p:cNvSpPr txBox="1"/>
            <p:nvPr/>
          </p:nvSpPr>
          <p:spPr>
            <a:xfrm>
              <a:off x="2481576" y="4177228"/>
              <a:ext cx="2128807" cy="4520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000"/>
                </a:spcBef>
                <a:defRPr/>
              </a:pPr>
              <a:r>
                <a:rPr lang="ru-RU" altLang="ru-RU" dirty="0">
                  <a:solidFill>
                    <a:srgbClr val="084B77"/>
                  </a:solidFill>
                  <a:latin typeface="Blogger Sans Medium" panose="02000506030000020004" pitchFamily="50" charset="0"/>
                  <a:ea typeface="Blogger Sans Medium" panose="02000506030000020004" pitchFamily="50" charset="0"/>
                </a:rPr>
                <a:t>диагностика</a:t>
              </a:r>
            </a:p>
          </p:txBody>
        </p:sp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EBA91262-F318-488C-8879-FD1E3469BF7D}"/>
                </a:ext>
              </a:extLst>
            </p:cNvPr>
            <p:cNvGrpSpPr/>
            <p:nvPr/>
          </p:nvGrpSpPr>
          <p:grpSpPr>
            <a:xfrm>
              <a:off x="2918368" y="2566553"/>
              <a:ext cx="1325562" cy="1325562"/>
              <a:chOff x="2911477" y="2566553"/>
              <a:chExt cx="1325562" cy="1325562"/>
            </a:xfrm>
          </p:grpSpPr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E5FD4A7C-6FF1-47E7-ABF6-1860446368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911477" y="2566553"/>
                <a:ext cx="1325562" cy="1325562"/>
              </a:xfrm>
              <a:prstGeom prst="rect">
                <a:avLst/>
              </a:prstGeom>
            </p:spPr>
          </p:pic>
          <p:sp>
            <p:nvSpPr>
              <p:cNvPr id="26" name="Овал 25">
                <a:extLst>
                  <a:ext uri="{FF2B5EF4-FFF2-40B4-BE49-F238E27FC236}">
                    <a16:creationId xmlns:a16="http://schemas.microsoft.com/office/drawing/2014/main" id="{462DDC3E-FDD0-400E-9698-0C240A4EEFB6}"/>
                  </a:ext>
                </a:extLst>
              </p:cNvPr>
              <p:cNvSpPr/>
              <p:nvPr/>
            </p:nvSpPr>
            <p:spPr>
              <a:xfrm>
                <a:off x="3585232" y="2684158"/>
                <a:ext cx="180000" cy="180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7030A0"/>
                  </a:solidFill>
                </a:endParaRPr>
              </a:p>
            </p:txBody>
          </p:sp>
          <p:cxnSp>
            <p:nvCxnSpPr>
              <p:cNvPr id="27" name="Прямая соединительная линия 26">
                <a:extLst>
                  <a:ext uri="{FF2B5EF4-FFF2-40B4-BE49-F238E27FC236}">
                    <a16:creationId xmlns:a16="http://schemas.microsoft.com/office/drawing/2014/main" id="{40E0B230-578A-4483-A0C7-955E6D5C449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64371" y="2684158"/>
                <a:ext cx="100861" cy="104286"/>
              </a:xfrm>
              <a:prstGeom prst="line">
                <a:avLst/>
              </a:prstGeom>
              <a:ln w="254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13A358D3-FAA8-4801-913B-B1B376C1DEBE}"/>
              </a:ext>
            </a:extLst>
          </p:cNvPr>
          <p:cNvGrpSpPr/>
          <p:nvPr/>
        </p:nvGrpSpPr>
        <p:grpSpPr>
          <a:xfrm>
            <a:off x="5164968" y="2727901"/>
            <a:ext cx="1955550" cy="1962423"/>
            <a:chOff x="4976073" y="2566553"/>
            <a:chExt cx="2393263" cy="2401674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BE5846E-6E23-4211-A5D4-77B39FE1C0AF}"/>
                </a:ext>
              </a:extLst>
            </p:cNvPr>
            <p:cNvSpPr txBox="1"/>
            <p:nvPr/>
          </p:nvSpPr>
          <p:spPr>
            <a:xfrm>
              <a:off x="4976073" y="4177227"/>
              <a:ext cx="2393263" cy="7910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000"/>
                </a:spcBef>
                <a:defRPr/>
              </a:pPr>
              <a:r>
                <a:rPr lang="ru-RU" altLang="ru-RU" dirty="0">
                  <a:solidFill>
                    <a:srgbClr val="084B77"/>
                  </a:solidFill>
                  <a:latin typeface="Blogger Sans Medium" panose="02000506030000020004" pitchFamily="50" charset="0"/>
                  <a:ea typeface="Blogger Sans Medium" panose="02000506030000020004" pitchFamily="50" charset="0"/>
                </a:rPr>
                <a:t>учет и планирование</a:t>
              </a:r>
            </a:p>
          </p:txBody>
        </p: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43A73ECA-5EA1-4887-906F-97BCDB40F3FC}"/>
                </a:ext>
              </a:extLst>
            </p:cNvPr>
            <p:cNvGrpSpPr/>
            <p:nvPr/>
          </p:nvGrpSpPr>
          <p:grpSpPr>
            <a:xfrm>
              <a:off x="5632578" y="2566553"/>
              <a:ext cx="1325562" cy="1325562"/>
              <a:chOff x="5393035" y="2566553"/>
              <a:chExt cx="1325562" cy="1325562"/>
            </a:xfrm>
          </p:grpSpPr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B19925A2-EE91-437C-BDDF-60818EA97C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393035" y="2566553"/>
                <a:ext cx="1325562" cy="1325562"/>
              </a:xfrm>
              <a:prstGeom prst="rect">
                <a:avLst/>
              </a:prstGeom>
            </p:spPr>
          </p:pic>
          <p:sp>
            <p:nvSpPr>
              <p:cNvPr id="32" name="Прямоугольник: скругленные углы 31">
                <a:extLst>
                  <a:ext uri="{FF2B5EF4-FFF2-40B4-BE49-F238E27FC236}">
                    <a16:creationId xmlns:a16="http://schemas.microsoft.com/office/drawing/2014/main" id="{3860D9C4-6A09-4705-86E1-8674554768FD}"/>
                  </a:ext>
                </a:extLst>
              </p:cNvPr>
              <p:cNvSpPr/>
              <p:nvPr/>
            </p:nvSpPr>
            <p:spPr>
              <a:xfrm>
                <a:off x="6197388" y="2914929"/>
                <a:ext cx="469232" cy="338010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33" name="Прямая соединительная линия 32">
                <a:extLst>
                  <a:ext uri="{FF2B5EF4-FFF2-40B4-BE49-F238E27FC236}">
                    <a16:creationId xmlns:a16="http://schemas.microsoft.com/office/drawing/2014/main" id="{35A7BEAA-9E11-4C67-A1FA-DDEF220D2A90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6352170" y="3042279"/>
                <a:ext cx="0" cy="134043"/>
              </a:xfrm>
              <a:prstGeom prst="line">
                <a:avLst/>
              </a:prstGeom>
              <a:ln w="317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Прямая соединительная линия 33">
                <a:extLst>
                  <a:ext uri="{FF2B5EF4-FFF2-40B4-BE49-F238E27FC236}">
                    <a16:creationId xmlns:a16="http://schemas.microsoft.com/office/drawing/2014/main" id="{F380A109-B625-418C-9599-296117747F5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78598" y="2973758"/>
                <a:ext cx="182934" cy="182934"/>
              </a:xfrm>
              <a:prstGeom prst="line">
                <a:avLst/>
              </a:prstGeom>
              <a:ln w="317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A08BF5C8-244A-4F8A-8313-5C320F1F7671}"/>
              </a:ext>
            </a:extLst>
          </p:cNvPr>
          <p:cNvGrpSpPr/>
          <p:nvPr/>
        </p:nvGrpSpPr>
        <p:grpSpPr>
          <a:xfrm>
            <a:off x="9011915" y="2727901"/>
            <a:ext cx="1838967" cy="1962423"/>
            <a:chOff x="7945630" y="2566553"/>
            <a:chExt cx="2250585" cy="2401674"/>
          </a:xfrm>
        </p:grpSpPr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8EFDCC8C-97FC-44B6-9AAA-97B927A07971}"/>
                </a:ext>
              </a:extLst>
            </p:cNvPr>
            <p:cNvGrpSpPr/>
            <p:nvPr/>
          </p:nvGrpSpPr>
          <p:grpSpPr>
            <a:xfrm>
              <a:off x="7945630" y="2566553"/>
              <a:ext cx="2250585" cy="2401674"/>
              <a:chOff x="7635717" y="2398913"/>
              <a:chExt cx="2250585" cy="2401674"/>
            </a:xfrm>
          </p:grpSpPr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45F37BCC-0E97-4879-8FD1-7BB6F71406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248809" y="2398913"/>
                <a:ext cx="1325562" cy="1325562"/>
              </a:xfrm>
              <a:prstGeom prst="rect">
                <a:avLst/>
              </a:prstGeom>
            </p:spPr>
          </p:pic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39D0D2E-44F2-4CBC-8494-9538DCCDC577}"/>
                  </a:ext>
                </a:extLst>
              </p:cNvPr>
              <p:cNvSpPr txBox="1"/>
              <p:nvPr/>
            </p:nvSpPr>
            <p:spPr>
              <a:xfrm>
                <a:off x="7635717" y="4009587"/>
                <a:ext cx="2250585" cy="7910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0"/>
                  </a:spcBef>
                  <a:defRPr/>
                </a:pPr>
                <a:r>
                  <a:rPr lang="ru-RU" altLang="ru-RU" dirty="0">
                    <a:solidFill>
                      <a:srgbClr val="084B77"/>
                    </a:solidFill>
                    <a:latin typeface="Blogger Sans Medium" panose="02000506030000020004" pitchFamily="50" charset="0"/>
                    <a:ea typeface="Blogger Sans Medium" panose="02000506030000020004" pitchFamily="50" charset="0"/>
                  </a:rPr>
                  <a:t>контроль эффективности</a:t>
                </a:r>
              </a:p>
            </p:txBody>
          </p:sp>
        </p:grpSp>
        <p:sp>
          <p:nvSpPr>
            <p:cNvPr id="37" name="Прямоугольник: скругленные углы 36">
              <a:extLst>
                <a:ext uri="{FF2B5EF4-FFF2-40B4-BE49-F238E27FC236}">
                  <a16:creationId xmlns:a16="http://schemas.microsoft.com/office/drawing/2014/main" id="{57B588AB-1A90-48DA-9853-917F0F37A19E}"/>
                </a:ext>
              </a:extLst>
            </p:cNvPr>
            <p:cNvSpPr/>
            <p:nvPr/>
          </p:nvSpPr>
          <p:spPr>
            <a:xfrm>
              <a:off x="9363075" y="2914929"/>
              <a:ext cx="469232" cy="33801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0325C33F-A084-4DDB-8471-62D78A820D88}"/>
                </a:ext>
              </a:extLst>
            </p:cNvPr>
            <p:cNvGrpSpPr/>
            <p:nvPr/>
          </p:nvGrpSpPr>
          <p:grpSpPr>
            <a:xfrm>
              <a:off x="9517857" y="2973758"/>
              <a:ext cx="209362" cy="202564"/>
              <a:chOff x="10036969" y="2900898"/>
              <a:chExt cx="209362" cy="202564"/>
            </a:xfrm>
          </p:grpSpPr>
          <p:cxnSp>
            <p:nvCxnSpPr>
              <p:cNvPr id="39" name="Прямая соединительная линия 38">
                <a:extLst>
                  <a:ext uri="{FF2B5EF4-FFF2-40B4-BE49-F238E27FC236}">
                    <a16:creationId xmlns:a16="http://schemas.microsoft.com/office/drawing/2014/main" id="{FDC1ACF4-CA0B-4731-9994-A66E509E4A1C}"/>
                  </a:ext>
                </a:extLst>
              </p:cNvPr>
              <p:cNvCxnSpPr>
                <a:cxnSpLocks/>
              </p:cNvCxnSpPr>
              <p:nvPr/>
            </p:nvCxnSpPr>
            <p:spPr>
              <a:xfrm rot="-2700000">
                <a:off x="10036969" y="2969419"/>
                <a:ext cx="0" cy="134043"/>
              </a:xfrm>
              <a:prstGeom prst="line">
                <a:avLst/>
              </a:prstGeom>
              <a:ln w="317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>
                <a:extLst>
                  <a:ext uri="{FF2B5EF4-FFF2-40B4-BE49-F238E27FC236}">
                    <a16:creationId xmlns:a16="http://schemas.microsoft.com/office/drawing/2014/main" id="{DAFBE7B4-8467-4339-9F1B-A711EC9C706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063397" y="2900898"/>
                <a:ext cx="182934" cy="182934"/>
              </a:xfrm>
              <a:prstGeom prst="line">
                <a:avLst/>
              </a:prstGeom>
              <a:ln w="317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E242C7E3-DFE6-42CB-B056-E3A766952F5F}"/>
              </a:ext>
            </a:extLst>
          </p:cNvPr>
          <p:cNvGrpSpPr/>
          <p:nvPr/>
        </p:nvGrpSpPr>
        <p:grpSpPr>
          <a:xfrm>
            <a:off x="7528558" y="2836995"/>
            <a:ext cx="1259931" cy="1576329"/>
            <a:chOff x="7594631" y="2700067"/>
            <a:chExt cx="1541943" cy="1929161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7A43520-FED3-45DA-83E8-6AFAB5327963}"/>
                </a:ext>
              </a:extLst>
            </p:cNvPr>
            <p:cNvSpPr txBox="1"/>
            <p:nvPr/>
          </p:nvSpPr>
          <p:spPr>
            <a:xfrm>
              <a:off x="7594631" y="4177228"/>
              <a:ext cx="1541943" cy="4520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000"/>
                </a:spcBef>
                <a:defRPr/>
              </a:pPr>
              <a:r>
                <a:rPr lang="ru-RU" altLang="ru-RU" dirty="0">
                  <a:solidFill>
                    <a:srgbClr val="084B77"/>
                  </a:solidFill>
                  <a:latin typeface="Blogger Sans Medium" panose="02000506030000020004" pitchFamily="50" charset="0"/>
                  <a:ea typeface="Blogger Sans Medium" panose="02000506030000020004" pitchFamily="50" charset="0"/>
                </a:rPr>
                <a:t>лечение</a:t>
              </a:r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439EC9B6-3E8E-4DB5-B22F-2EDEA6932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769795" y="2700067"/>
              <a:ext cx="1158676" cy="1158676"/>
            </a:xfrm>
            <a:prstGeom prst="rect">
              <a:avLst/>
            </a:prstGeom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9F3A20B9-3CFA-488E-BC90-6CD8522EF9A9}"/>
              </a:ext>
            </a:extLst>
          </p:cNvPr>
          <p:cNvGrpSpPr/>
          <p:nvPr/>
        </p:nvGrpSpPr>
        <p:grpSpPr>
          <a:xfrm>
            <a:off x="2938880" y="3045314"/>
            <a:ext cx="352915" cy="608572"/>
            <a:chOff x="2096086" y="2955013"/>
            <a:chExt cx="431908" cy="744789"/>
          </a:xfrm>
        </p:grpSpPr>
        <p:sp>
          <p:nvSpPr>
            <p:cNvPr id="47" name="Стрелка: вправо 46">
              <a:extLst>
                <a:ext uri="{FF2B5EF4-FFF2-40B4-BE49-F238E27FC236}">
                  <a16:creationId xmlns:a16="http://schemas.microsoft.com/office/drawing/2014/main" id="{979A82ED-F322-423E-B59E-1043695129C2}"/>
                </a:ext>
              </a:extLst>
            </p:cNvPr>
            <p:cNvSpPr/>
            <p:nvPr/>
          </p:nvSpPr>
          <p:spPr>
            <a:xfrm>
              <a:off x="2188264" y="2955013"/>
              <a:ext cx="339730" cy="744789"/>
            </a:xfrm>
            <a:prstGeom prst="rightArrow">
              <a:avLst/>
            </a:prstGeom>
            <a:noFill/>
            <a:ln w="28575" cap="rnd">
              <a:solidFill>
                <a:srgbClr val="084B77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20635977-C157-42A0-A9D1-9E1247EFD8B6}"/>
                </a:ext>
              </a:extLst>
            </p:cNvPr>
            <p:cNvSpPr/>
            <p:nvPr/>
          </p:nvSpPr>
          <p:spPr>
            <a:xfrm>
              <a:off x="2096086" y="2964385"/>
              <a:ext cx="163640" cy="726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89276908-387D-40A0-B160-6979C7B6A309}"/>
              </a:ext>
            </a:extLst>
          </p:cNvPr>
          <p:cNvGrpSpPr/>
          <p:nvPr/>
        </p:nvGrpSpPr>
        <p:grpSpPr>
          <a:xfrm>
            <a:off x="5031258" y="3045314"/>
            <a:ext cx="352915" cy="608572"/>
            <a:chOff x="2096086" y="2955013"/>
            <a:chExt cx="431908" cy="744789"/>
          </a:xfrm>
        </p:grpSpPr>
        <p:sp>
          <p:nvSpPr>
            <p:cNvPr id="50" name="Стрелка: вправо 49">
              <a:extLst>
                <a:ext uri="{FF2B5EF4-FFF2-40B4-BE49-F238E27FC236}">
                  <a16:creationId xmlns:a16="http://schemas.microsoft.com/office/drawing/2014/main" id="{41D895C2-E29B-4A99-B025-E8FC57D7F9D1}"/>
                </a:ext>
              </a:extLst>
            </p:cNvPr>
            <p:cNvSpPr/>
            <p:nvPr/>
          </p:nvSpPr>
          <p:spPr>
            <a:xfrm>
              <a:off x="2188264" y="2955013"/>
              <a:ext cx="339730" cy="744789"/>
            </a:xfrm>
            <a:prstGeom prst="rightArrow">
              <a:avLst/>
            </a:prstGeom>
            <a:noFill/>
            <a:ln w="28575">
              <a:solidFill>
                <a:srgbClr val="084B7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9567DB7B-6467-4BA9-AF0A-06C72DC4F06F}"/>
                </a:ext>
              </a:extLst>
            </p:cNvPr>
            <p:cNvSpPr/>
            <p:nvPr/>
          </p:nvSpPr>
          <p:spPr>
            <a:xfrm>
              <a:off x="2096086" y="2964385"/>
              <a:ext cx="163640" cy="726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AFD32E18-A2E3-4F48-8C63-03F702D7FB3A}"/>
              </a:ext>
            </a:extLst>
          </p:cNvPr>
          <p:cNvGrpSpPr/>
          <p:nvPr/>
        </p:nvGrpSpPr>
        <p:grpSpPr>
          <a:xfrm>
            <a:off x="6986807" y="3045314"/>
            <a:ext cx="352915" cy="608572"/>
            <a:chOff x="2096086" y="2955013"/>
            <a:chExt cx="431908" cy="744789"/>
          </a:xfrm>
        </p:grpSpPr>
        <p:sp>
          <p:nvSpPr>
            <p:cNvPr id="53" name="Стрелка: вправо 52">
              <a:extLst>
                <a:ext uri="{FF2B5EF4-FFF2-40B4-BE49-F238E27FC236}">
                  <a16:creationId xmlns:a16="http://schemas.microsoft.com/office/drawing/2014/main" id="{624F070B-0DB8-4250-8C06-CAF998FA16B2}"/>
                </a:ext>
              </a:extLst>
            </p:cNvPr>
            <p:cNvSpPr/>
            <p:nvPr/>
          </p:nvSpPr>
          <p:spPr>
            <a:xfrm>
              <a:off x="2188264" y="2955013"/>
              <a:ext cx="339730" cy="744789"/>
            </a:xfrm>
            <a:prstGeom prst="rightArrow">
              <a:avLst/>
            </a:prstGeom>
            <a:noFill/>
            <a:ln w="28575">
              <a:solidFill>
                <a:srgbClr val="084B7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4" name="Прямоугольник 53">
              <a:extLst>
                <a:ext uri="{FF2B5EF4-FFF2-40B4-BE49-F238E27FC236}">
                  <a16:creationId xmlns:a16="http://schemas.microsoft.com/office/drawing/2014/main" id="{7F2BFD6C-E749-4AF9-97A0-DF564E84DCD2}"/>
                </a:ext>
              </a:extLst>
            </p:cNvPr>
            <p:cNvSpPr/>
            <p:nvPr/>
          </p:nvSpPr>
          <p:spPr>
            <a:xfrm>
              <a:off x="2096086" y="2964385"/>
              <a:ext cx="163640" cy="726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0EF80648-3AB8-4169-BED3-4BCD6D5F0CC3}"/>
              </a:ext>
            </a:extLst>
          </p:cNvPr>
          <p:cNvGrpSpPr/>
          <p:nvPr/>
        </p:nvGrpSpPr>
        <p:grpSpPr>
          <a:xfrm>
            <a:off x="8878203" y="3045314"/>
            <a:ext cx="352915" cy="608572"/>
            <a:chOff x="2096086" y="2955013"/>
            <a:chExt cx="431908" cy="744789"/>
          </a:xfrm>
        </p:grpSpPr>
        <p:sp>
          <p:nvSpPr>
            <p:cNvPr id="56" name="Стрелка: вправо 55">
              <a:extLst>
                <a:ext uri="{FF2B5EF4-FFF2-40B4-BE49-F238E27FC236}">
                  <a16:creationId xmlns:a16="http://schemas.microsoft.com/office/drawing/2014/main" id="{3B4F969F-D482-452C-8591-3F7785028FD6}"/>
                </a:ext>
              </a:extLst>
            </p:cNvPr>
            <p:cNvSpPr/>
            <p:nvPr/>
          </p:nvSpPr>
          <p:spPr>
            <a:xfrm>
              <a:off x="2188264" y="2955013"/>
              <a:ext cx="339730" cy="744789"/>
            </a:xfrm>
            <a:prstGeom prst="rightArrow">
              <a:avLst/>
            </a:prstGeom>
            <a:noFill/>
            <a:ln w="28575">
              <a:solidFill>
                <a:srgbClr val="084B7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рямоугольник 56">
              <a:extLst>
                <a:ext uri="{FF2B5EF4-FFF2-40B4-BE49-F238E27FC236}">
                  <a16:creationId xmlns:a16="http://schemas.microsoft.com/office/drawing/2014/main" id="{7A9A04B3-9FAD-4C07-9CC4-0452E842AB61}"/>
                </a:ext>
              </a:extLst>
            </p:cNvPr>
            <p:cNvSpPr/>
            <p:nvPr/>
          </p:nvSpPr>
          <p:spPr>
            <a:xfrm>
              <a:off x="2096086" y="2964385"/>
              <a:ext cx="163640" cy="726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8" name="Заголовок 1">
            <a:extLst>
              <a:ext uri="{FF2B5EF4-FFF2-40B4-BE49-F238E27FC236}">
                <a16:creationId xmlns:a16="http://schemas.microsoft.com/office/drawing/2014/main" id="{4E19C2AB-C183-4E99-ABA7-EF4DB4CCFD16}"/>
              </a:ext>
            </a:extLst>
          </p:cNvPr>
          <p:cNvSpPr txBox="1">
            <a:spLocks/>
          </p:cNvSpPr>
          <p:nvPr/>
        </p:nvSpPr>
        <p:spPr>
          <a:xfrm>
            <a:off x="0" y="479231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baseline="0">
                <a:solidFill>
                  <a:srgbClr val="084B77"/>
                </a:solidFill>
                <a:latin typeface="Blogger Sans Medium" panose="02000506030000020004" pitchFamily="50" charset="0"/>
                <a:ea typeface="Blogger Sans Medium" panose="02000506030000020004" pitchFamily="50" charset="0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FF6930"/>
                </a:solidFill>
              </a:rPr>
              <a:t>+ </a:t>
            </a:r>
            <a:r>
              <a:rPr lang="ru-RU" sz="2400" dirty="0">
                <a:solidFill>
                  <a:srgbClr val="FF6930"/>
                </a:solidFill>
              </a:rPr>
              <a:t>информирование</a:t>
            </a:r>
          </a:p>
        </p:txBody>
      </p:sp>
    </p:spTree>
    <p:extLst>
      <p:ext uri="{BB962C8B-B14F-4D97-AF65-F5344CB8AC3E}">
        <p14:creationId xmlns:p14="http://schemas.microsoft.com/office/powerpoint/2010/main" val="134674650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07B9B05B-8D32-4B82-93A5-A7758B8573BB}"/>
              </a:ext>
            </a:extLst>
          </p:cNvPr>
          <p:cNvGrpSpPr/>
          <p:nvPr/>
        </p:nvGrpSpPr>
        <p:grpSpPr>
          <a:xfrm>
            <a:off x="1562363" y="330712"/>
            <a:ext cx="9067274" cy="6203155"/>
            <a:chOff x="372561" y="330712"/>
            <a:chExt cx="9067274" cy="6203155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FE4EFAE-4ED0-4C51-B907-61F5911D0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" r="38"/>
            <a:stretch/>
          </p:blipFill>
          <p:spPr>
            <a:xfrm>
              <a:off x="372561" y="343192"/>
              <a:ext cx="4371923" cy="6186305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BB10A137-8927-4FFA-AC5D-31513069A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052629" y="330712"/>
              <a:ext cx="4387206" cy="6203155"/>
            </a:xfrm>
            <a:prstGeom prst="rect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</p:pic>
      </p:grp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A372A25A-C6E0-49D2-A599-38DC7B144AAB}"/>
              </a:ext>
            </a:extLst>
          </p:cNvPr>
          <p:cNvCxnSpPr/>
          <p:nvPr/>
        </p:nvCxnSpPr>
        <p:spPr>
          <a:xfrm>
            <a:off x="3158490" y="4080510"/>
            <a:ext cx="2266950" cy="0"/>
          </a:xfrm>
          <a:prstGeom prst="line">
            <a:avLst/>
          </a:prstGeom>
          <a:ln w="28575">
            <a:solidFill>
              <a:srgbClr val="FF69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FC19652D-3407-4646-92EA-134B593F0BC5}"/>
              </a:ext>
            </a:extLst>
          </p:cNvPr>
          <p:cNvCxnSpPr>
            <a:cxnSpLocks/>
          </p:cNvCxnSpPr>
          <p:nvPr/>
        </p:nvCxnSpPr>
        <p:spPr>
          <a:xfrm>
            <a:off x="8732520" y="4152900"/>
            <a:ext cx="1402080" cy="0"/>
          </a:xfrm>
          <a:prstGeom prst="line">
            <a:avLst/>
          </a:prstGeom>
          <a:ln w="28575">
            <a:solidFill>
              <a:srgbClr val="FF69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C5A87A51-AC08-498C-A340-8F652D52CF85}"/>
              </a:ext>
            </a:extLst>
          </p:cNvPr>
          <p:cNvCxnSpPr>
            <a:cxnSpLocks/>
          </p:cNvCxnSpPr>
          <p:nvPr/>
        </p:nvCxnSpPr>
        <p:spPr>
          <a:xfrm>
            <a:off x="6758940" y="4419600"/>
            <a:ext cx="594360" cy="0"/>
          </a:xfrm>
          <a:prstGeom prst="line">
            <a:avLst/>
          </a:prstGeom>
          <a:ln w="28575">
            <a:solidFill>
              <a:srgbClr val="FF69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188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D5E7DD-534C-F1E8-1A7B-DE6F593D92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BC72676-1A27-2C56-4D0C-411097CA1FAF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bg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A8B2F8-2700-4EAF-4119-097D8BB54B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69" t="46376" r="12527" b="42754"/>
          <a:stretch/>
        </p:blipFill>
        <p:spPr>
          <a:xfrm>
            <a:off x="346026" y="4348716"/>
            <a:ext cx="11499949" cy="948841"/>
          </a:xfrm>
          <a:prstGeom prst="rect">
            <a:avLst/>
          </a:prstGeom>
          <a:effectLst>
            <a:outerShdw blurRad="254000" dist="152400" dir="8100000" algn="tr" rotWithShape="0">
              <a:prstClr val="black">
                <a:alpha val="40000"/>
              </a:prstClr>
            </a:outerShdw>
          </a:effectLst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58C33B4B-F60C-4A7F-07C1-2DF134886401}"/>
              </a:ext>
            </a:extLst>
          </p:cNvPr>
          <p:cNvCxnSpPr/>
          <p:nvPr/>
        </p:nvCxnSpPr>
        <p:spPr>
          <a:xfrm>
            <a:off x="6221896" y="4810539"/>
            <a:ext cx="5436704" cy="0"/>
          </a:xfrm>
          <a:prstGeom prst="line">
            <a:avLst/>
          </a:prstGeom>
          <a:ln w="28575">
            <a:solidFill>
              <a:srgbClr val="FF69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ECF98B2F-0F92-B3FB-2AC7-B61383D9179F}"/>
              </a:ext>
            </a:extLst>
          </p:cNvPr>
          <p:cNvCxnSpPr>
            <a:cxnSpLocks/>
          </p:cNvCxnSpPr>
          <p:nvPr/>
        </p:nvCxnSpPr>
        <p:spPr>
          <a:xfrm>
            <a:off x="616226" y="5009321"/>
            <a:ext cx="10376452" cy="0"/>
          </a:xfrm>
          <a:prstGeom prst="line">
            <a:avLst/>
          </a:prstGeom>
          <a:ln w="28575">
            <a:solidFill>
              <a:srgbClr val="FF69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365484F7-AABB-BEE2-BCEE-B345273E6B2A}"/>
              </a:ext>
            </a:extLst>
          </p:cNvPr>
          <p:cNvCxnSpPr>
            <a:cxnSpLocks/>
          </p:cNvCxnSpPr>
          <p:nvPr/>
        </p:nvCxnSpPr>
        <p:spPr>
          <a:xfrm>
            <a:off x="616226" y="5188225"/>
            <a:ext cx="3011557" cy="0"/>
          </a:xfrm>
          <a:prstGeom prst="line">
            <a:avLst/>
          </a:prstGeom>
          <a:ln w="28575">
            <a:solidFill>
              <a:srgbClr val="FF69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403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1857</TotalTime>
  <Words>567</Words>
  <Application>Microsoft Office PowerPoint</Application>
  <PresentationFormat>Широкоэкранный</PresentationFormat>
  <Paragraphs>142</Paragraphs>
  <Slides>36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9" baseType="lpstr">
      <vt:lpstr>Arial</vt:lpstr>
      <vt:lpstr>Bahnschrift Light Condensed</vt:lpstr>
      <vt:lpstr>Bahnschrift Light SemiCondensed</vt:lpstr>
      <vt:lpstr>Blogger Sans</vt:lpstr>
      <vt:lpstr>Blogger Sans Light</vt:lpstr>
      <vt:lpstr>Blogger Sans Medium</vt:lpstr>
      <vt:lpstr>Calibri</vt:lpstr>
      <vt:lpstr>Roboto</vt:lpstr>
      <vt:lpstr>Segoe UI</vt:lpstr>
      <vt:lpstr>Segoe UI Light</vt:lpstr>
      <vt:lpstr>Segoe UI Semibold</vt:lpstr>
      <vt:lpstr>Verdana</vt:lpstr>
      <vt:lpstr>Тема Office</vt:lpstr>
      <vt:lpstr>Качественное информирование,  как основа формирования ответственного пациента</vt:lpstr>
      <vt:lpstr>Презентация PowerPoint</vt:lpstr>
      <vt:lpstr>Каскад организации медицинской помощи</vt:lpstr>
      <vt:lpstr>Кто влияет на Качество медицинской помощи</vt:lpstr>
      <vt:lpstr>Какого пациента хотел бы видеть врач</vt:lpstr>
      <vt:lpstr>Какого пациента хотел бы видеть врач</vt:lpstr>
      <vt:lpstr>Каскад организации медицинской помощи</vt:lpstr>
      <vt:lpstr>Презентация PowerPoint</vt:lpstr>
      <vt:lpstr>Презентация PowerPoint</vt:lpstr>
      <vt:lpstr>Презентация PowerPoint</vt:lpstr>
      <vt:lpstr>Презентация PowerPoint</vt:lpstr>
      <vt:lpstr>ДИНАМИКА Охват терапией гепатита 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 за внимание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Никита Незнаю</dc:creator>
  <cp:lastModifiedBy>Nikit.co</cp:lastModifiedBy>
  <cp:revision>55</cp:revision>
  <dcterms:created xsi:type="dcterms:W3CDTF">2024-11-25T20:27:55Z</dcterms:created>
  <dcterms:modified xsi:type="dcterms:W3CDTF">2025-11-24T22:00:08Z</dcterms:modified>
</cp:coreProperties>
</file>