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sldIdLst>
    <p:sldId id="320" r:id="rId2"/>
    <p:sldId id="260" r:id="rId3"/>
    <p:sldId id="317" r:id="rId4"/>
    <p:sldId id="311" r:id="rId5"/>
    <p:sldId id="319" r:id="rId6"/>
    <p:sldId id="321" r:id="rId7"/>
  </p:sldIdLst>
  <p:sldSz cx="12190413" cy="6859588"/>
  <p:notesSz cx="6858000" cy="9144000"/>
  <p:defaultTextStyle>
    <a:defPPr>
      <a:defRPr lang="ru-RU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63A4"/>
    <a:srgbClr val="00ADD9"/>
    <a:srgbClr val="0070BA"/>
    <a:srgbClr val="000CBA"/>
    <a:srgbClr val="1E29A1"/>
    <a:srgbClr val="2B5D95"/>
    <a:srgbClr val="FFFFFF"/>
    <a:srgbClr val="FF0066"/>
    <a:srgbClr val="224B78"/>
    <a:srgbClr val="306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86441" autoAdjust="0"/>
  </p:normalViewPr>
  <p:slideViewPr>
    <p:cSldViewPr>
      <p:cViewPr varScale="1">
        <p:scale>
          <a:sx n="111" d="100"/>
          <a:sy n="111" d="100"/>
        </p:scale>
        <p:origin x="756" y="102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44429-981D-460F-9465-8A917AE19331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9BCE6-DDF5-4102-A55F-F6CEC83301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281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9BCE6-DDF5-4102-A55F-F6CEC833010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1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3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3" y="273112"/>
            <a:ext cx="4010562" cy="11623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3" y="1435434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66386-EE37-45FB-9ABA-88399FBC201B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-2206" y="794"/>
            <a:ext cx="12193412" cy="6858794"/>
            <a:chOff x="-2206" y="794"/>
            <a:chExt cx="12193412" cy="6858794"/>
          </a:xfrm>
        </p:grpSpPr>
        <p:pic>
          <p:nvPicPr>
            <p:cNvPr id="1028" name="Picture 4" descr="E:\РАБОТА\3 конгресс ВСП\2024\презентации\010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206" y="794"/>
              <a:ext cx="12193412" cy="6858794"/>
            </a:xfrm>
            <a:prstGeom prst="rect">
              <a:avLst/>
            </a:prstGeom>
            <a:noFill/>
          </p:spPr>
        </p:pic>
        <p:pic>
          <p:nvPicPr>
            <p:cNvPr id="3" name="Picture 2" descr="E:\РАБОТА\3 конгресс ВСП\2024\презентации\08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92849"/>
              <a:ext cx="1836000" cy="3666739"/>
            </a:xfrm>
            <a:prstGeom prst="rect">
              <a:avLst/>
            </a:prstGeom>
            <a:noFill/>
          </p:spPr>
        </p:pic>
        <p:pic>
          <p:nvPicPr>
            <p:cNvPr id="1027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61486" y="4365898"/>
              <a:ext cx="1228927" cy="1836000"/>
            </a:xfrm>
            <a:prstGeom prst="rect">
              <a:avLst/>
            </a:prstGeom>
            <a:noFill/>
          </p:spPr>
        </p:pic>
      </p:grpSp>
      <p:pic>
        <p:nvPicPr>
          <p:cNvPr id="2" name="Picture 3" descr="E:\РАБОТА\3 конгресс ВСП\2024\Фир.стиль\лого+бланк\png\ru_log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566" y="261442"/>
            <a:ext cx="1548000" cy="1548000"/>
          </a:xfrm>
          <a:prstGeom prst="rect">
            <a:avLst/>
          </a:prstGeom>
          <a:noFill/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918742" y="837506"/>
            <a:ext cx="9433048" cy="432048"/>
          </a:xfrm>
          <a:prstGeom prst="rect">
            <a:avLst/>
          </a:prstGeom>
        </p:spPr>
        <p:txBody>
          <a:bodyPr vert="horz" lIns="91438" tIns="45719" rIns="91438" bIns="45719" rtlCol="0" anchor="ctr">
            <a:noAutofit/>
          </a:bodyPr>
          <a:lstStyle/>
          <a:p>
            <a:pPr algn="ctr" defTabSz="914377">
              <a:buClr>
                <a:srgbClr val="35A5D6"/>
              </a:buClr>
            </a:pPr>
            <a:r>
              <a:rPr lang="ru-RU" sz="2000" b="1" dirty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ТРЕНИНГ ОБЩЕСТВЕННЫХ ЭКСПЕРТОВ ПАЦИЕНТСКОГО ДВИЖЕНИЯ</a:t>
            </a:r>
            <a:endParaRPr lang="ru-RU" sz="2000" b="1" dirty="0">
              <a:solidFill>
                <a:srgbClr val="1663A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2206774" y="1701602"/>
            <a:ext cx="9983639" cy="2184532"/>
          </a:xfrm>
          <a:prstGeom prst="rect">
            <a:avLst/>
          </a:prstGeom>
          <a:solidFill>
            <a:srgbClr val="1663A4"/>
          </a:solidFill>
        </p:spPr>
        <p:txBody>
          <a:bodyPr vert="horz" lIns="91438" tIns="45719" rIns="91438" bIns="45719" rtlCol="0" anchor="ctr">
            <a:noAutofit/>
          </a:bodyPr>
          <a:lstStyle/>
          <a:p>
            <a:pPr marL="177800" defTabSz="914377">
              <a:lnSpc>
                <a:spcPct val="90000"/>
              </a:lnSpc>
              <a:spcBef>
                <a:spcPct val="0"/>
              </a:spcBef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ЗАГОЛОВОК </a:t>
            </a:r>
          </a:p>
          <a:p>
            <a:pPr marL="177800" defTabSz="914377">
              <a:lnSpc>
                <a:spcPct val="90000"/>
              </a:lnSpc>
              <a:spcBef>
                <a:spcPct val="0"/>
              </a:spcBef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ПРЕЗЕНТАЦИИ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2422798" y="5582106"/>
            <a:ext cx="7272169" cy="633043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defTabSz="914377">
              <a:buClr>
                <a:srgbClr val="35A5D6"/>
              </a:buClr>
            </a:pPr>
            <a:r>
              <a:rPr lang="ru-RU" sz="1700" b="1" dirty="0">
                <a:solidFill>
                  <a:srgbClr val="00ADD9"/>
                </a:solidFill>
                <a:ea typeface="+mj-ea"/>
                <a:cs typeface="+mj-cs"/>
              </a:rPr>
              <a:t>Москва, 2</a:t>
            </a:r>
            <a:r>
              <a:rPr lang="en-US" sz="1700" b="1" dirty="0">
                <a:solidFill>
                  <a:srgbClr val="00ADD9"/>
                </a:solidFill>
                <a:ea typeface="+mj-ea"/>
                <a:cs typeface="+mj-cs"/>
              </a:rPr>
              <a:t>7</a:t>
            </a:r>
            <a:r>
              <a:rPr lang="ru-RU" sz="1700" b="1" dirty="0">
                <a:solidFill>
                  <a:srgbClr val="00ADD9"/>
                </a:solidFill>
                <a:ea typeface="+mj-ea"/>
                <a:cs typeface="+mj-cs"/>
              </a:rPr>
              <a:t> ноября – 1 декабря 2024</a:t>
            </a:r>
          </a:p>
          <a:p>
            <a:pPr defTabSz="914377">
              <a:buClr>
                <a:srgbClr val="35A5D6"/>
              </a:buClr>
            </a:pPr>
            <a:r>
              <a:rPr lang="en-US" sz="1700" b="1" dirty="0">
                <a:solidFill>
                  <a:srgbClr val="00ADD9"/>
                </a:solidFill>
                <a:ea typeface="+mj-ea"/>
                <a:cs typeface="+mj-cs"/>
              </a:rPr>
              <a:t>https://congress-vsp.ru/xv/</a:t>
            </a:r>
            <a:endParaRPr lang="ru-RU" sz="1700" b="1" dirty="0">
              <a:solidFill>
                <a:srgbClr val="00ADD9"/>
              </a:solidFill>
              <a:ea typeface="+mj-ea"/>
              <a:cs typeface="+mj-cs"/>
            </a:endParaRPr>
          </a:p>
          <a:p>
            <a:pPr algn="ctr"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1600" dirty="0">
              <a:solidFill>
                <a:srgbClr val="00ADD9"/>
              </a:solidFill>
              <a:ea typeface="+mj-ea"/>
              <a:cs typeface="+mj-cs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2422798" y="4102425"/>
            <a:ext cx="7272169" cy="1056362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defTabSz="914377">
              <a:buClr>
                <a:srgbClr val="35A5D6"/>
              </a:buClr>
            </a:pPr>
            <a:r>
              <a:rPr lang="ru-RU" b="1" dirty="0">
                <a:solidFill>
                  <a:srgbClr val="1663A4"/>
                </a:solidFill>
                <a:ea typeface="+mj-ea"/>
                <a:cs typeface="+mj-cs"/>
              </a:rPr>
              <a:t>Иванов Иван Иванович</a:t>
            </a:r>
          </a:p>
          <a:p>
            <a:pPr defTabSz="914377">
              <a:buClr>
                <a:srgbClr val="35A5D6"/>
              </a:buClr>
            </a:pPr>
            <a:r>
              <a:rPr lang="ru-RU" sz="1700" dirty="0">
                <a:solidFill>
                  <a:srgbClr val="1663A4"/>
                </a:solidFill>
                <a:ea typeface="+mj-ea"/>
                <a:cs typeface="+mj-cs"/>
              </a:rPr>
              <a:t>Председатель общественной организации пациентов Ивановской области,  Председатель Общественного совета  д.м.н.</a:t>
            </a:r>
            <a:endParaRPr lang="ru-RU" sz="1700" dirty="0">
              <a:solidFill>
                <a:srgbClr val="1663A4"/>
              </a:solidFill>
            </a:endParaRPr>
          </a:p>
          <a:p>
            <a:pPr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2100" dirty="0">
              <a:solidFill>
                <a:srgbClr val="1663A4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73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-794" y="0"/>
            <a:ext cx="12192000" cy="6858794"/>
            <a:chOff x="-794" y="0"/>
            <a:chExt cx="12192000" cy="6858794"/>
          </a:xfrm>
        </p:grpSpPr>
        <p:pic>
          <p:nvPicPr>
            <p:cNvPr id="1028" name="Picture 4" descr="E:\РАБОТА\3 конгресс ВСП\2024\презентации\010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794" y="794"/>
              <a:ext cx="12192000" cy="6858000"/>
            </a:xfrm>
            <a:prstGeom prst="rect">
              <a:avLst/>
            </a:prstGeom>
            <a:noFill/>
          </p:spPr>
        </p:pic>
        <p:pic>
          <p:nvPicPr>
            <p:cNvPr id="3" name="Picture 2" descr="E:\РАБОТА\3 конгресс ВСП\2024\презентации\08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V="1">
              <a:off x="0" y="0"/>
              <a:ext cx="1836000" cy="3666739"/>
            </a:xfrm>
            <a:prstGeom prst="rect">
              <a:avLst/>
            </a:prstGeom>
            <a:noFill/>
          </p:spPr>
        </p:pic>
        <p:pic>
          <p:nvPicPr>
            <p:cNvPr id="1027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61486" y="4365898"/>
              <a:ext cx="1228927" cy="1836000"/>
            </a:xfrm>
            <a:prstGeom prst="rect">
              <a:avLst/>
            </a:prstGeom>
            <a:noFill/>
          </p:spPr>
        </p:pic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1846734" y="621482"/>
            <a:ext cx="10343679" cy="612000"/>
          </a:xfrm>
          <a:prstGeom prst="rect">
            <a:avLst/>
          </a:prstGeom>
          <a:solidFill>
            <a:srgbClr val="1663A4"/>
          </a:solidFill>
        </p:spPr>
        <p:txBody>
          <a:bodyPr vert="horz" lIns="91438" tIns="45719" rIns="91438" bIns="45719" rtlCol="0" anchor="ctr">
            <a:noAutofit/>
          </a:bodyPr>
          <a:lstStyle/>
          <a:p>
            <a:pPr marL="237061" defTabSz="914377">
              <a:lnSpc>
                <a:spcPct val="90000"/>
              </a:lnSpc>
              <a:spcBef>
                <a:spcPct val="0"/>
              </a:spcBef>
            </a:pPr>
            <a:endParaRPr lang="ru-RU" sz="3500" b="1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" name="Picture 3" descr="E:\РАБОТА\3 конгресс ВСП\2024\Фир.стиль\лого+бланк\png\ru_log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99662" y="261442"/>
            <a:ext cx="1368000" cy="1368000"/>
          </a:xfrm>
          <a:prstGeom prst="rect">
            <a:avLst/>
          </a:prstGeom>
          <a:noFill/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846734" y="693490"/>
            <a:ext cx="8352928" cy="432048"/>
          </a:xfrm>
          <a:prstGeom prst="rect">
            <a:avLst/>
          </a:prstGeom>
        </p:spPr>
        <p:txBody>
          <a:bodyPr vert="horz" lIns="91438" tIns="45719" rIns="91438" bIns="45719" rtlCol="0" anchor="ctr">
            <a:noAutofit/>
          </a:bodyPr>
          <a:lstStyle/>
          <a:p>
            <a:pPr algn="ctr" defTabSz="914377">
              <a:buClr>
                <a:srgbClr val="35A5D6"/>
              </a:buClr>
            </a:pPr>
            <a:r>
              <a:rPr lang="ru-RU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ТРЕНИНГ ОБЩЕСТВЕННЫХ ЭКСПЕРТОВ ПАЦИЕНТСКОГО ДВИЖЕНИЯ</a:t>
            </a:r>
            <a:endParaRPr lang="ru-RU" sz="1800" b="1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1774725" y="1413570"/>
            <a:ext cx="10081121" cy="2952328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/>
          <a:p>
            <a:pPr marL="177800" defTabSz="914377">
              <a:lnSpc>
                <a:spcPct val="90000"/>
              </a:lnSpc>
              <a:spcBef>
                <a:spcPct val="0"/>
              </a:spcBef>
            </a:pPr>
            <a:r>
              <a:rPr lang="ru-RU" sz="3600" b="1" dirty="0">
                <a:solidFill>
                  <a:srgbClr val="1663A4"/>
                </a:solidFill>
                <a:latin typeface="Arial" pitchFamily="34" charset="0"/>
                <a:ea typeface="+mj-ea"/>
                <a:cs typeface="Arial" pitchFamily="34" charset="0"/>
              </a:rPr>
              <a:t>ЗАГОЛОВОК </a:t>
            </a:r>
          </a:p>
          <a:p>
            <a:pPr marL="177800" defTabSz="914377">
              <a:lnSpc>
                <a:spcPct val="90000"/>
              </a:lnSpc>
              <a:spcBef>
                <a:spcPct val="0"/>
              </a:spcBef>
            </a:pPr>
            <a:r>
              <a:rPr lang="ru-RU" sz="3600" b="1" dirty="0">
                <a:solidFill>
                  <a:srgbClr val="1663A4"/>
                </a:solidFill>
                <a:latin typeface="Arial" pitchFamily="34" charset="0"/>
                <a:ea typeface="+mj-ea"/>
                <a:cs typeface="Arial" pitchFamily="34" charset="0"/>
              </a:rPr>
              <a:t>ПРЕЗЕНТАЦИИ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774725" y="5878066"/>
            <a:ext cx="7631177" cy="633043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marL="177800" defTabSz="914377">
              <a:buClr>
                <a:srgbClr val="35A5D6"/>
              </a:buClr>
            </a:pPr>
            <a:r>
              <a:rPr lang="ru-RU" sz="1700" dirty="0">
                <a:solidFill>
                  <a:srgbClr val="00ADD9"/>
                </a:solidFill>
                <a:ea typeface="+mj-ea"/>
                <a:cs typeface="+mj-cs"/>
              </a:rPr>
              <a:t>Москва, 2</a:t>
            </a:r>
            <a:r>
              <a:rPr lang="en-US" sz="1700" dirty="0">
                <a:solidFill>
                  <a:srgbClr val="00ADD9"/>
                </a:solidFill>
                <a:ea typeface="+mj-ea"/>
                <a:cs typeface="+mj-cs"/>
              </a:rPr>
              <a:t>7</a:t>
            </a:r>
            <a:r>
              <a:rPr lang="ru-RU" sz="1700" dirty="0">
                <a:solidFill>
                  <a:srgbClr val="00ADD9"/>
                </a:solidFill>
                <a:ea typeface="+mj-ea"/>
                <a:cs typeface="+mj-cs"/>
              </a:rPr>
              <a:t> ноября – 1 декабря 2024</a:t>
            </a:r>
          </a:p>
          <a:p>
            <a:pPr marL="177800" defTabSz="914377">
              <a:buClr>
                <a:srgbClr val="35A5D6"/>
              </a:buClr>
            </a:pPr>
            <a:r>
              <a:rPr lang="en-US" sz="1700" dirty="0">
                <a:solidFill>
                  <a:srgbClr val="00ADD9"/>
                </a:solidFill>
                <a:ea typeface="+mj-ea"/>
                <a:cs typeface="+mj-cs"/>
              </a:rPr>
              <a:t>https://congress-vsp.ru/xv/</a:t>
            </a:r>
            <a:endParaRPr lang="ru-RU" sz="1700" dirty="0">
              <a:solidFill>
                <a:srgbClr val="00ADD9"/>
              </a:solidFill>
              <a:ea typeface="+mj-ea"/>
              <a:cs typeface="+mj-cs"/>
            </a:endParaRPr>
          </a:p>
          <a:p>
            <a:pPr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1600" dirty="0">
              <a:solidFill>
                <a:srgbClr val="00ADD9"/>
              </a:solidFill>
              <a:ea typeface="+mj-ea"/>
              <a:cs typeface="+mj-cs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774725" y="4437906"/>
            <a:ext cx="7631177" cy="1056362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marL="177800" defTabSz="914377">
              <a:buClr>
                <a:srgbClr val="35A5D6"/>
              </a:buClr>
            </a:pPr>
            <a:r>
              <a:rPr lang="ru-RU" b="1" dirty="0">
                <a:solidFill>
                  <a:srgbClr val="1663A4"/>
                </a:solidFill>
                <a:ea typeface="+mj-ea"/>
                <a:cs typeface="+mj-cs"/>
              </a:rPr>
              <a:t>Иванов Иван Иванович</a:t>
            </a:r>
          </a:p>
          <a:p>
            <a:pPr marL="177800" defTabSz="914377">
              <a:buClr>
                <a:srgbClr val="35A5D6"/>
              </a:buClr>
            </a:pPr>
            <a:r>
              <a:rPr lang="ru-RU" sz="1700" dirty="0">
                <a:solidFill>
                  <a:srgbClr val="1663A4"/>
                </a:solidFill>
                <a:ea typeface="+mj-ea"/>
                <a:cs typeface="+mj-cs"/>
              </a:rPr>
              <a:t>Председатель общественной организации пациентов Ивановской области,  Председатель Общественного совета  д.м.н.</a:t>
            </a:r>
            <a:endParaRPr lang="ru-RU" sz="1700" dirty="0">
              <a:solidFill>
                <a:srgbClr val="1663A4"/>
              </a:solidFill>
            </a:endParaRPr>
          </a:p>
          <a:p>
            <a:pPr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2100" dirty="0">
              <a:solidFill>
                <a:srgbClr val="1663A4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73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9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18" name="Прямоугольник 17"/>
            <p:cNvSpPr/>
            <p:nvPr/>
          </p:nvSpPr>
          <p:spPr>
            <a:xfrm>
              <a:off x="3718942" y="6529511"/>
              <a:ext cx="8471471" cy="286232"/>
            </a:xfrm>
            <a:prstGeom prst="rect">
              <a:avLst/>
            </a:prstGeom>
            <a:solidFill>
              <a:srgbClr val="1663A4"/>
            </a:solidFill>
          </p:spPr>
          <p:txBody>
            <a:bodyPr wrap="square">
              <a:spAutoFit/>
            </a:bodyPr>
            <a:lstStyle/>
            <a:p>
              <a:pPr marL="179388" defTabSz="914377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400" dirty="0">
                  <a:solidFill>
                    <a:schemeClr val="bg1"/>
                  </a:solidFill>
                  <a:cs typeface="Arial" pitchFamily="34" charset="0"/>
                </a:rPr>
                <a:t>Тренинг общественных экспертов пациентского движения                                         </a:t>
              </a:r>
              <a:r>
                <a:rPr lang="en-US" sz="1300" dirty="0">
                  <a:solidFill>
                    <a:schemeClr val="bg1"/>
                  </a:solidFill>
                  <a:ea typeface="+mj-ea"/>
                  <a:cs typeface="+mj-cs"/>
                </a:rPr>
                <a:t>https://congress-vsp.ru/xv/</a:t>
              </a:r>
              <a:endParaRPr lang="ru-RU" sz="1300" dirty="0">
                <a:solidFill>
                  <a:schemeClr val="bg1"/>
                </a:solidFill>
                <a:ea typeface="+mj-ea"/>
                <a:cs typeface="+mj-cs"/>
              </a:endParaRPr>
            </a:p>
          </p:txBody>
        </p:sp>
        <p:pic>
          <p:nvPicPr>
            <p:cNvPr id="4098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357954" y="5781634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10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V="1">
              <a:off x="11470413" y="0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5ABAACB-E9A6-8748-84EA-C5F6AAD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855097" cy="1056245"/>
          </a:xfrm>
        </p:spPr>
        <p:txBody>
          <a:bodyPr>
            <a:normAutofit/>
          </a:bodyPr>
          <a:lstStyle/>
          <a:p>
            <a:pPr marL="1191654" algn="l"/>
            <a:r>
              <a:rPr lang="ru-RU" sz="2800" b="1" dirty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Заголовок слайда</a:t>
            </a:r>
          </a:p>
        </p:txBody>
      </p:sp>
      <p:sp>
        <p:nvSpPr>
          <p:cNvPr id="17" name="Содержимое 5"/>
          <p:cNvSpPr>
            <a:spLocks noGrp="1"/>
          </p:cNvSpPr>
          <p:nvPr>
            <p:ph idx="1"/>
          </p:nvPr>
        </p:nvSpPr>
        <p:spPr>
          <a:xfrm>
            <a:off x="1219041" y="1317070"/>
            <a:ext cx="10636055" cy="4815109"/>
          </a:xfrm>
        </p:spPr>
        <p:txBody>
          <a:bodyPr>
            <a:normAutofit/>
          </a:bodyPr>
          <a:lstStyle/>
          <a:p>
            <a:pPr marL="355591" indent="-355591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0" y="0"/>
            <a:ext cx="12190413" cy="6859588"/>
            <a:chOff x="0" y="0"/>
            <a:chExt cx="12190413" cy="6859588"/>
          </a:xfrm>
        </p:grpSpPr>
        <p:pic>
          <p:nvPicPr>
            <p:cNvPr id="9" name="Picture 3" descr="E:\РАБОТА\3 конгресс ВСП\2024\Фир.стиль\лого+бланк\png\ru_logo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542" y="117426"/>
              <a:ext cx="828000" cy="828000"/>
            </a:xfrm>
            <a:prstGeom prst="rect">
              <a:avLst/>
            </a:prstGeom>
            <a:noFill/>
          </p:spPr>
        </p:pic>
        <p:sp>
          <p:nvSpPr>
            <p:cNvPr id="18" name="Прямоугольник 17"/>
            <p:cNvSpPr/>
            <p:nvPr/>
          </p:nvSpPr>
          <p:spPr>
            <a:xfrm>
              <a:off x="3383596" y="6529511"/>
              <a:ext cx="5423221" cy="2862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588" algn="ctr" defTabSz="914377">
                <a:lnSpc>
                  <a:spcPct val="90000"/>
                </a:lnSpc>
                <a:spcBef>
                  <a:spcPts val="1000"/>
                </a:spcBef>
                <a:buClr>
                  <a:srgbClr val="35A5D6"/>
                </a:buClr>
              </a:pPr>
              <a:r>
                <a:rPr lang="ru-RU" sz="1400" dirty="0">
                  <a:solidFill>
                    <a:srgbClr val="1663A4"/>
                  </a:solidFill>
                  <a:cs typeface="Arial" pitchFamily="34" charset="0"/>
                </a:rPr>
                <a:t>Тренинг общественных экспертов пациентского движения</a:t>
              </a:r>
              <a:endParaRPr lang="ru-RU" sz="1400" dirty="0">
                <a:solidFill>
                  <a:srgbClr val="1663A4"/>
                </a:solidFill>
                <a:ea typeface="+mj-ea"/>
                <a:cs typeface="+mj-cs"/>
              </a:endParaRPr>
            </a:p>
          </p:txBody>
        </p:sp>
        <p:pic>
          <p:nvPicPr>
            <p:cNvPr id="4098" name="Picture 2" descr="E:\РАБОТА\3 конгресс ВСП\2024\презентации\05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5423680"/>
              <a:ext cx="720000" cy="1435908"/>
            </a:xfrm>
            <a:prstGeom prst="rect">
              <a:avLst/>
            </a:prstGeom>
            <a:noFill/>
          </p:spPr>
        </p:pic>
        <p:pic>
          <p:nvPicPr>
            <p:cNvPr id="21" name="Picture 2" descr="E:\РАБОТА\3 конгресс ВСП\2024\презентации\0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1460787" y="0"/>
              <a:ext cx="729626" cy="359276"/>
            </a:xfrm>
            <a:prstGeom prst="rect">
              <a:avLst/>
            </a:prstGeom>
            <a:noFill/>
          </p:spPr>
        </p:pic>
        <p:pic>
          <p:nvPicPr>
            <p:cNvPr id="10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70413" y="5783918"/>
              <a:ext cx="720000" cy="1075670"/>
            </a:xfrm>
            <a:prstGeom prst="rect">
              <a:avLst/>
            </a:prstGeom>
            <a:noFill/>
          </p:spPr>
        </p:pic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5ABAACB-E9A6-8748-84EA-C5F6AAD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855097" cy="1056245"/>
          </a:xfrm>
        </p:spPr>
        <p:txBody>
          <a:bodyPr>
            <a:normAutofit/>
          </a:bodyPr>
          <a:lstStyle/>
          <a:p>
            <a:pPr marL="1191654" algn="l"/>
            <a:r>
              <a:rPr lang="ru-RU" sz="2800" b="1" dirty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Заголовок слайда</a:t>
            </a:r>
          </a:p>
        </p:txBody>
      </p:sp>
      <p:sp>
        <p:nvSpPr>
          <p:cNvPr id="17" name="Содержимое 5"/>
          <p:cNvSpPr>
            <a:spLocks noGrp="1"/>
          </p:cNvSpPr>
          <p:nvPr>
            <p:ph idx="1"/>
          </p:nvPr>
        </p:nvSpPr>
        <p:spPr>
          <a:xfrm>
            <a:off x="1219041" y="1317070"/>
            <a:ext cx="10636055" cy="4815109"/>
          </a:xfrm>
        </p:spPr>
        <p:txBody>
          <a:bodyPr>
            <a:normAutofit/>
          </a:bodyPr>
          <a:lstStyle/>
          <a:p>
            <a:pPr marL="355591" indent="-355591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-2206" y="0"/>
            <a:ext cx="12193412" cy="6859588"/>
            <a:chOff x="-2206" y="0"/>
            <a:chExt cx="12193412" cy="6859588"/>
          </a:xfrm>
        </p:grpSpPr>
        <p:pic>
          <p:nvPicPr>
            <p:cNvPr id="10" name="Picture 4" descr="E:\РАБОТА\3 конгресс ВСП\2024\презентации\010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 flipV="1">
              <a:off x="-2206" y="794"/>
              <a:ext cx="12193412" cy="6858794"/>
            </a:xfrm>
            <a:prstGeom prst="rect">
              <a:avLst/>
            </a:prstGeom>
            <a:noFill/>
          </p:spPr>
        </p:pic>
        <p:grpSp>
          <p:nvGrpSpPr>
            <p:cNvPr id="16" name="Группа 15"/>
            <p:cNvGrpSpPr/>
            <p:nvPr/>
          </p:nvGrpSpPr>
          <p:grpSpPr>
            <a:xfrm flipV="1">
              <a:off x="0" y="0"/>
              <a:ext cx="1836000" cy="6859588"/>
              <a:chOff x="0" y="0"/>
              <a:chExt cx="1836000" cy="6859588"/>
            </a:xfrm>
          </p:grpSpPr>
          <p:pic>
            <p:nvPicPr>
              <p:cNvPr id="11" name="Picture 2" descr="E:\РАБОТА\3 конгресс ВСП\2024\презентации\08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V="1">
                <a:off x="0" y="0"/>
                <a:ext cx="1836000" cy="3666739"/>
              </a:xfrm>
              <a:prstGeom prst="rect">
                <a:avLst/>
              </a:prstGeom>
              <a:noFill/>
            </p:spPr>
          </p:pic>
          <p:pic>
            <p:nvPicPr>
              <p:cNvPr id="13" name="Picture 3" descr="E:\РАБОТА\3 конгресс ВСП\2024\презентации\09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0" y="5023588"/>
                <a:ext cx="1228927" cy="18360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" name="Picture 3" descr="E:\РАБОТА\3 конгресс ВСП\2024\Фир.стиль\лого+бланк\png\ru_log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646" y="2205658"/>
            <a:ext cx="2232248" cy="2232248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3358902" y="2529694"/>
            <a:ext cx="8280920" cy="1584176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/>
          <a:p>
            <a:pPr marL="355600" defTabSz="914377">
              <a:lnSpc>
                <a:spcPct val="90000"/>
              </a:lnSpc>
              <a:spcBef>
                <a:spcPct val="0"/>
              </a:spcBef>
            </a:pPr>
            <a:r>
              <a:rPr lang="ru-RU" sz="3600" b="1" dirty="0">
                <a:solidFill>
                  <a:srgbClr val="1663A4"/>
                </a:solidFill>
                <a:latin typeface="Arial" pitchFamily="34" charset="0"/>
                <a:ea typeface="+mj-ea"/>
                <a:cs typeface="Arial" pitchFamily="34" charset="0"/>
              </a:rPr>
              <a:t>БЛАГОДАРЮ ЗА ВНИМАНИЕ!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3574926" y="5734051"/>
            <a:ext cx="7559169" cy="720080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marL="177800" defTabSz="914377">
              <a:buClr>
                <a:srgbClr val="35A5D6"/>
              </a:buClr>
            </a:pPr>
            <a:r>
              <a:rPr lang="ru-RU" sz="1800" dirty="0">
                <a:solidFill>
                  <a:srgbClr val="1663A4"/>
                </a:solidFill>
                <a:cs typeface="Arial" pitchFamily="34" charset="0"/>
              </a:rPr>
              <a:t>Тренинг общественных экспертов пациентского движения</a:t>
            </a:r>
            <a:endParaRPr lang="ru-RU" sz="1800" dirty="0">
              <a:solidFill>
                <a:srgbClr val="1663A4"/>
              </a:solidFill>
            </a:endParaRPr>
          </a:p>
          <a:p>
            <a:pPr marL="177800" defTabSz="914377">
              <a:buClr>
                <a:srgbClr val="35A5D6"/>
              </a:buClr>
            </a:pPr>
            <a:r>
              <a:rPr lang="en-US" sz="1800" dirty="0">
                <a:solidFill>
                  <a:srgbClr val="00ADD9"/>
                </a:solidFill>
                <a:ea typeface="+mj-ea"/>
                <a:cs typeface="+mj-cs"/>
              </a:rPr>
              <a:t>https://congress-vsp.ru/xv/</a:t>
            </a:r>
            <a:endParaRPr lang="ru-RU" sz="1800" dirty="0">
              <a:solidFill>
                <a:srgbClr val="00ADD9"/>
              </a:solidFill>
              <a:ea typeface="+mj-ea"/>
              <a:cs typeface="+mj-cs"/>
            </a:endParaRPr>
          </a:p>
          <a:p>
            <a:pPr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1800" dirty="0">
              <a:solidFill>
                <a:srgbClr val="00ADD9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73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-2206" y="794"/>
            <a:ext cx="12193412" cy="6858794"/>
            <a:chOff x="-2206" y="794"/>
            <a:chExt cx="12193412" cy="6858794"/>
          </a:xfrm>
        </p:grpSpPr>
        <p:pic>
          <p:nvPicPr>
            <p:cNvPr id="1028" name="Picture 4" descr="E:\РАБОТА\3 конгресс ВСП\2024\презентации\010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2206" y="794"/>
              <a:ext cx="12193412" cy="6858794"/>
            </a:xfrm>
            <a:prstGeom prst="rect">
              <a:avLst/>
            </a:prstGeom>
            <a:noFill/>
          </p:spPr>
        </p:pic>
        <p:pic>
          <p:nvPicPr>
            <p:cNvPr id="3" name="Picture 2" descr="E:\РАБОТА\3 конгресс ВСП\2024\презентации\08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92849"/>
              <a:ext cx="1836000" cy="3666739"/>
            </a:xfrm>
            <a:prstGeom prst="rect">
              <a:avLst/>
            </a:prstGeom>
            <a:noFill/>
          </p:spPr>
        </p:pic>
        <p:pic>
          <p:nvPicPr>
            <p:cNvPr id="1027" name="Picture 3" descr="E:\РАБОТА\3 конгресс ВСП\2024\презентации\09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961486" y="4365898"/>
              <a:ext cx="1228927" cy="1836000"/>
            </a:xfrm>
            <a:prstGeom prst="rect">
              <a:avLst/>
            </a:prstGeom>
            <a:noFill/>
          </p:spPr>
        </p:pic>
      </p:grpSp>
      <p:pic>
        <p:nvPicPr>
          <p:cNvPr id="2" name="Picture 3" descr="E:\РАБОТА\3 конгресс ВСП\2024\Фир.стиль\лого+бланк\png\ru_logo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271670" y="261442"/>
            <a:ext cx="1548000" cy="1548000"/>
          </a:xfrm>
          <a:prstGeom prst="rect">
            <a:avLst/>
          </a:prstGeom>
          <a:noFill/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1846734" y="5806058"/>
            <a:ext cx="8280920" cy="432048"/>
          </a:xfrm>
          <a:prstGeom prst="rect">
            <a:avLst/>
          </a:prstGeom>
        </p:spPr>
        <p:txBody>
          <a:bodyPr vert="horz" lIns="91438" tIns="45719" rIns="91438" bIns="45719" rtlCol="0" anchor="ctr">
            <a:noAutofit/>
          </a:bodyPr>
          <a:lstStyle/>
          <a:p>
            <a:pPr algn="r" defTabSz="914377">
              <a:buClr>
                <a:srgbClr val="35A5D6"/>
              </a:buClr>
            </a:pPr>
            <a:r>
              <a:rPr lang="ru-RU" sz="1800" b="1" dirty="0">
                <a:solidFill>
                  <a:srgbClr val="1663A4"/>
                </a:solidFill>
                <a:latin typeface="Arial" pitchFamily="34" charset="0"/>
                <a:cs typeface="Arial" pitchFamily="34" charset="0"/>
              </a:rPr>
              <a:t>ТРЕНИНГ ОБЩЕСТВЕННЫХ ЭКСПЕРТОВ ПАЦИЕНТСКОГО ДВИЖЕНИЯ</a:t>
            </a:r>
            <a:endParaRPr lang="ru-RU" sz="1800" b="1" dirty="0">
              <a:solidFill>
                <a:srgbClr val="1663A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0" y="1629594"/>
            <a:ext cx="10055645" cy="2184532"/>
          </a:xfrm>
          <a:prstGeom prst="rect">
            <a:avLst/>
          </a:prstGeom>
          <a:solidFill>
            <a:srgbClr val="1663A4"/>
          </a:solidFill>
        </p:spPr>
        <p:txBody>
          <a:bodyPr vert="horz" lIns="91438" tIns="45719" rIns="91438" bIns="45719" rtlCol="0" anchor="ctr">
            <a:noAutofit/>
          </a:bodyPr>
          <a:lstStyle/>
          <a:p>
            <a:pPr marL="2514600" defTabSz="914377">
              <a:spcBef>
                <a:spcPct val="0"/>
              </a:spcBef>
            </a:pP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БЛАГОДАРЮ ЗА ВНИМАНИЕ!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2854846" y="6238106"/>
            <a:ext cx="7272169" cy="367968"/>
          </a:xfrm>
          <a:prstGeom prst="rect">
            <a:avLst/>
          </a:prstGeom>
        </p:spPr>
        <p:txBody>
          <a:bodyPr vert="horz" lIns="91438" tIns="45719" rIns="91438" bIns="45719" rtlCol="0">
            <a:noAutofit/>
          </a:bodyPr>
          <a:lstStyle/>
          <a:p>
            <a:pPr algn="r" defTabSz="914377">
              <a:buClr>
                <a:srgbClr val="35A5D6"/>
              </a:buClr>
            </a:pPr>
            <a:r>
              <a:rPr lang="en-US" sz="1700" b="1" dirty="0">
                <a:solidFill>
                  <a:srgbClr val="00ADD9"/>
                </a:solidFill>
                <a:ea typeface="+mj-ea"/>
                <a:cs typeface="+mj-cs"/>
              </a:rPr>
              <a:t>https://congress-vsp.ru/xv/</a:t>
            </a:r>
            <a:endParaRPr lang="ru-RU" sz="1700" b="1" dirty="0">
              <a:solidFill>
                <a:srgbClr val="00ADD9"/>
              </a:solidFill>
              <a:ea typeface="+mj-ea"/>
              <a:cs typeface="+mj-cs"/>
            </a:endParaRPr>
          </a:p>
          <a:p>
            <a:pPr algn="r" defTabSz="914377">
              <a:lnSpc>
                <a:spcPct val="90000"/>
              </a:lnSpc>
              <a:spcBef>
                <a:spcPts val="1000"/>
              </a:spcBef>
              <a:buClr>
                <a:srgbClr val="35A5D6"/>
              </a:buClr>
            </a:pPr>
            <a:endParaRPr lang="ru-RU" sz="1600" dirty="0">
              <a:solidFill>
                <a:srgbClr val="00ADD9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7305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3059</TotalTime>
  <Words>144</Words>
  <Application>Microsoft Office PowerPoint</Application>
  <PresentationFormat>Произвольный</PresentationFormat>
  <Paragraphs>26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Заголовок слайда</vt:lpstr>
      <vt:lpstr>Заголовок слайда</vt:lpstr>
      <vt:lpstr>Презентация PowerPoint</vt:lpstr>
      <vt:lpstr>Презентация PowerPoint</vt:lpstr>
    </vt:vector>
  </TitlesOfParts>
  <Company>!!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User</cp:lastModifiedBy>
  <cp:revision>313</cp:revision>
  <dcterms:created xsi:type="dcterms:W3CDTF">2019-11-22T11:09:28Z</dcterms:created>
  <dcterms:modified xsi:type="dcterms:W3CDTF">2024-11-12T12:13:38Z</dcterms:modified>
</cp:coreProperties>
</file>