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147481622" r:id="rId3"/>
    <p:sldId id="285" r:id="rId4"/>
    <p:sldId id="287" r:id="rId5"/>
    <p:sldId id="281" r:id="rId6"/>
    <p:sldId id="2147481624" r:id="rId7"/>
    <p:sldId id="2147481625" r:id="rId8"/>
    <p:sldId id="2147481627" r:id="rId9"/>
    <p:sldId id="2147481629" r:id="rId10"/>
    <p:sldId id="2147481630" r:id="rId11"/>
    <p:sldId id="2147481631" r:id="rId12"/>
    <p:sldId id="2147481632" r:id="rId13"/>
    <p:sldId id="272" r:id="rId14"/>
    <p:sldId id="2147481623" r:id="rId15"/>
  </p:sldIdLst>
  <p:sldSz cx="12192000" cy="6858000"/>
  <p:notesSz cx="6858000" cy="9875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5597" autoAdjust="0"/>
  </p:normalViewPr>
  <p:slideViewPr>
    <p:cSldViewPr snapToGrid="0">
      <p:cViewPr varScale="1">
        <p:scale>
          <a:sx n="89" d="100"/>
          <a:sy n="89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ujitsu\Desktop\&#1069;&#1082;&#1086;&#1085;&#1080;&#1082;&#1089;\&#1057;&#1077;&#1095;&#1077;&#1085;&#1086;&#1074;&#1089;&#1082;&#1080;&#1081;%20&#1091;&#1085;&#1080;&#1074;&#1077;&#1088;&#1089;&#1080;&#1090;&#1077;&#1090;\&#1061;&#1054;&#1041;&#1051;\&#1050;&#1069;&#1048;%20&#1061;&#1054;&#1041;&#1051;_&#1089;%20&#1079;&#1072;&#1073;&#1086;&#1083;&#1077;&#1074;&#1072;&#1077;&#1084;&#1086;&#1089;&#1090;&#1100;&#1102;_J44_&#1057;&#1052;&#1055;_&#1082;&#1086;&#1088;&#1088;_&#1088;&#1088;&#1072;&#1089;&#1087;&#1088;&#1086;&#1089;&#1090;&#1088;_11.4%20&#1082;&#1086;&#1088;&#1088;_&#1040;&#1063;_3_08.07.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ujitsu\Desktop\&#1069;&#1082;&#1086;&#1085;&#1080;&#1082;&#1089;\&#1057;&#1077;&#1095;&#1077;&#1085;&#1086;&#1074;&#1089;&#1082;&#1080;&#1081;%20&#1091;&#1085;&#1080;&#1074;&#1077;&#1088;&#1089;&#1080;&#1090;&#1077;&#1090;\&#1061;&#1054;&#1041;&#1051;\&#1064;&#1082;&#1086;&#1083;&#1099;%20&#1087;&#1072;&#1094;&#1080;&#1077;&#1085;&#1090;&#1086;&#1074;\&#1050;&#1069;&#1048;%20i&#1096;&#1082;&#1086;&#1083;&#1099;%20&#1061;&#1054;&#1041;&#1051;_07.09.2025_4_&#1040;&#106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79673592377652"/>
          <c:y val="6.0332229841369267E-2"/>
          <c:w val="0.48082485680738329"/>
          <c:h val="0.80727506336344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АЧ!$E$27</c:f>
              <c:strCache>
                <c:ptCount val="1"/>
                <c:pt idx="0">
                  <c:v>Варьирование параметра в меньшую сторону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АЧ!$D$28:$D$41</c:f>
              <c:strCache>
                <c:ptCount val="13"/>
                <c:pt idx="0">
                  <c:v>Цена спирометра за 1 шт.</c:v>
                </c:pt>
                <c:pt idx="1">
                  <c:v>Доля госпитализированных в КС по СМП от общего числа госпитализированных в КС</c:v>
                </c:pt>
                <c:pt idx="2">
                  <c:v>Частота обострений в группе пациентов с поздней диагностикой ХОБЛ</c:v>
                </c:pt>
                <c:pt idx="3">
                  <c:v>Стоимость одного амбулаторного визита</c:v>
                </c:pt>
                <c:pt idx="4">
                  <c:v>Стоимость одного случая госпитализации</c:v>
                </c:pt>
                <c:pt idx="5">
                  <c:v>Частота обострений в группе пациентов с ранней диагностикой ХОБЛ</c:v>
                </c:pt>
                <c:pt idx="6">
                  <c:v>Численность курящего населения &gt;40 лет без диагностированного ХОБЛ</c:v>
                </c:pt>
                <c:pt idx="7">
                  <c:v>Ставка дисконтирования затрат в год</c:v>
                </c:pt>
                <c:pt idx="8">
                  <c:v>Доля госпитализированных в КС от общего числа обращений в медицинские организации в связи с обострениями</c:v>
                </c:pt>
                <c:pt idx="9">
                  <c:v>Чувствительность портативной пребронходилатационной спирометрии</c:v>
                </c:pt>
                <c:pt idx="10">
                  <c:v>Friction period, месяцы</c:v>
                </c:pt>
                <c:pt idx="11">
                  <c:v>Распространенность ХОБЛ в популяции курящего населения &gt;40 лет без диагностированного ХОБЛ</c:v>
                </c:pt>
                <c:pt idx="12">
                  <c:v>Специфичность портативной пребронходилатационной спирометрии</c:v>
                </c:pt>
              </c:strCache>
            </c:strRef>
          </c:cat>
          <c:val>
            <c:numRef>
              <c:f>АЧ!$E$28:$E$41</c:f>
              <c:numCache>
                <c:formatCode>0.0</c:formatCode>
                <c:ptCount val="14"/>
                <c:pt idx="0">
                  <c:v>21.5</c:v>
                </c:pt>
                <c:pt idx="1">
                  <c:v>21</c:v>
                </c:pt>
                <c:pt idx="2">
                  <c:v>19.3</c:v>
                </c:pt>
                <c:pt idx="3">
                  <c:v>23.5</c:v>
                </c:pt>
                <c:pt idx="4">
                  <c:v>19.100000000000001</c:v>
                </c:pt>
                <c:pt idx="5">
                  <c:v>23.5</c:v>
                </c:pt>
                <c:pt idx="6">
                  <c:v>17.8</c:v>
                </c:pt>
                <c:pt idx="7">
                  <c:v>25.5</c:v>
                </c:pt>
                <c:pt idx="8">
                  <c:v>17.3</c:v>
                </c:pt>
                <c:pt idx="9">
                  <c:v>15.6</c:v>
                </c:pt>
                <c:pt idx="10">
                  <c:v>14.3</c:v>
                </c:pt>
                <c:pt idx="11">
                  <c:v>6.1</c:v>
                </c:pt>
                <c:pt idx="12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F8-4CA0-8C6C-4768D07C6E44}"/>
            </c:ext>
          </c:extLst>
        </c:ser>
        <c:ser>
          <c:idx val="1"/>
          <c:order val="1"/>
          <c:tx>
            <c:strRef>
              <c:f>АЧ!$F$27</c:f>
              <c:strCache>
                <c:ptCount val="1"/>
                <c:pt idx="0">
                  <c:v>Варьирование параметра в большую сторону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АЧ!$D$28:$D$41</c:f>
              <c:strCache>
                <c:ptCount val="13"/>
                <c:pt idx="0">
                  <c:v>Цена спирометра за 1 шт.</c:v>
                </c:pt>
                <c:pt idx="1">
                  <c:v>Доля госпитализированных в КС по СМП от общего числа госпитализированных в КС</c:v>
                </c:pt>
                <c:pt idx="2">
                  <c:v>Частота обострений в группе пациентов с поздней диагностикой ХОБЛ</c:v>
                </c:pt>
                <c:pt idx="3">
                  <c:v>Стоимость одного амбулаторного визита</c:v>
                </c:pt>
                <c:pt idx="4">
                  <c:v>Стоимость одного случая госпитализации</c:v>
                </c:pt>
                <c:pt idx="5">
                  <c:v>Частота обострений в группе пациентов с ранней диагностикой ХОБЛ</c:v>
                </c:pt>
                <c:pt idx="6">
                  <c:v>Численность курящего населения &gt;40 лет без диагностированного ХОБЛ</c:v>
                </c:pt>
                <c:pt idx="7">
                  <c:v>Ставка дисконтирования затрат в год</c:v>
                </c:pt>
                <c:pt idx="8">
                  <c:v>Доля госпитализированных в КС от общего числа обращений в медицинские организации в связи с обострениями</c:v>
                </c:pt>
                <c:pt idx="9">
                  <c:v>Чувствительность портативной пребронходилатационной спирометрии</c:v>
                </c:pt>
                <c:pt idx="10">
                  <c:v>Friction period, месяцы</c:v>
                </c:pt>
                <c:pt idx="11">
                  <c:v>Распространенность ХОБЛ в популяции курящего населения &gt;40 лет без диагностированного ХОБЛ</c:v>
                </c:pt>
                <c:pt idx="12">
                  <c:v>Специфичность портативной пребронходилатационной спирометрии</c:v>
                </c:pt>
              </c:strCache>
            </c:strRef>
          </c:cat>
          <c:val>
            <c:numRef>
              <c:f>АЧ!$F$28:$F$41</c:f>
              <c:numCache>
                <c:formatCode>0.0</c:formatCode>
                <c:ptCount val="14"/>
                <c:pt idx="0">
                  <c:v>21.1</c:v>
                </c:pt>
                <c:pt idx="1">
                  <c:v>21.7</c:v>
                </c:pt>
                <c:pt idx="2">
                  <c:v>23.2</c:v>
                </c:pt>
                <c:pt idx="3">
                  <c:v>19.2</c:v>
                </c:pt>
                <c:pt idx="4">
                  <c:v>23.5</c:v>
                </c:pt>
                <c:pt idx="5">
                  <c:v>18.8</c:v>
                </c:pt>
                <c:pt idx="6">
                  <c:v>24.8</c:v>
                </c:pt>
                <c:pt idx="7">
                  <c:v>17.8</c:v>
                </c:pt>
                <c:pt idx="8">
                  <c:v>26.2</c:v>
                </c:pt>
                <c:pt idx="9">
                  <c:v>26.6</c:v>
                </c:pt>
                <c:pt idx="10">
                  <c:v>28.4</c:v>
                </c:pt>
                <c:pt idx="11">
                  <c:v>36.6</c:v>
                </c:pt>
                <c:pt idx="12">
                  <c:v>38.799999999999997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F8-4CA0-8C6C-4768D07C6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989402432"/>
        <c:axId val="1989393792"/>
      </c:barChart>
      <c:catAx>
        <c:axId val="1989402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9393792"/>
        <c:crossesAt val="21.3"/>
        <c:auto val="1"/>
        <c:lblAlgn val="ctr"/>
        <c:lblOffset val="100"/>
        <c:noMultiLvlLbl val="0"/>
      </c:catAx>
      <c:valAx>
        <c:axId val="198939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9402432"/>
        <c:crossesAt val="1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048285160954747"/>
          <c:y val="6.0332229841369267E-2"/>
          <c:w val="0.48236436538092625"/>
          <c:h val="0.80727506336344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АЧ!$F$27</c:f>
              <c:strCache>
                <c:ptCount val="1"/>
                <c:pt idx="0">
                  <c:v>Варьирование параметра в меньшую сторону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АЧ!$B$28:$B$37</c:f>
              <c:strCache>
                <c:ptCount val="10"/>
                <c:pt idx="0">
                  <c:v>Стоимость одного амбулаторного визита, руб.</c:v>
                </c:pt>
                <c:pt idx="1">
                  <c:v>Частота обострений, требующих обращения к врачу амбулаторно в год</c:v>
                </c:pt>
                <c:pt idx="2">
                  <c:v>Доля госпитализированных по СМП от числа госпитализированных</c:v>
                </c:pt>
                <c:pt idx="3">
                  <c:v>Средние нормативы финансовых затрат на единицу объема медицинской помощи (школа пациентов с ХНИЗ), рублей</c:v>
                </c:pt>
                <c:pt idx="4">
                  <c:v>Эффективность в отношении снижения частоты амбулаторных визитов при прохождении школ ХОБЛ</c:v>
                </c:pt>
                <c:pt idx="5">
                  <c:v>Ставка дисконтирования затрат в год</c:v>
                </c:pt>
                <c:pt idx="6">
                  <c:v>Стоимость одного случая госпитализации, руб.</c:v>
                </c:pt>
                <c:pt idx="7">
                  <c:v>Friction period (месяцы)</c:v>
                </c:pt>
                <c:pt idx="8">
                  <c:v>Частота обострений, требующих госпитализации в год</c:v>
                </c:pt>
                <c:pt idx="9">
                  <c:v>Эффективность в отношении снижения частоты госпитализации при прохождении школ ХОБЛ</c:v>
                </c:pt>
              </c:strCache>
            </c:strRef>
          </c:cat>
          <c:val>
            <c:numRef>
              <c:f>АЧ!$F$28:$F$37</c:f>
              <c:numCache>
                <c:formatCode>0.0</c:formatCode>
                <c:ptCount val="10"/>
                <c:pt idx="0" formatCode="General">
                  <c:v>41.3</c:v>
                </c:pt>
                <c:pt idx="1">
                  <c:v>41.2</c:v>
                </c:pt>
                <c:pt idx="2">
                  <c:v>41.2</c:v>
                </c:pt>
                <c:pt idx="3">
                  <c:v>42.7</c:v>
                </c:pt>
                <c:pt idx="4">
                  <c:v>43.7</c:v>
                </c:pt>
                <c:pt idx="5">
                  <c:v>44.2</c:v>
                </c:pt>
                <c:pt idx="6" formatCode="General">
                  <c:v>38.799999999999997</c:v>
                </c:pt>
                <c:pt idx="7">
                  <c:v>36.700000000000003</c:v>
                </c:pt>
                <c:pt idx="8">
                  <c:v>36.200000000000003</c:v>
                </c:pt>
                <c:pt idx="9">
                  <c:v>50.7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7F-4878-8B25-4A7F6E0FD4AF}"/>
            </c:ext>
          </c:extLst>
        </c:ser>
        <c:ser>
          <c:idx val="1"/>
          <c:order val="1"/>
          <c:tx>
            <c:strRef>
              <c:f>АЧ!$G$27</c:f>
              <c:strCache>
                <c:ptCount val="1"/>
                <c:pt idx="0">
                  <c:v>Варьирование параметра в большую сторону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АЧ!$B$28:$B$37</c:f>
              <c:strCache>
                <c:ptCount val="10"/>
                <c:pt idx="0">
                  <c:v>Стоимость одного амбулаторного визита, руб.</c:v>
                </c:pt>
                <c:pt idx="1">
                  <c:v>Частота обострений, требующих обращения к врачу амбулаторно в год</c:v>
                </c:pt>
                <c:pt idx="2">
                  <c:v>Доля госпитализированных по СМП от числа госпитализированных</c:v>
                </c:pt>
                <c:pt idx="3">
                  <c:v>Средние нормативы финансовых затрат на единицу объема медицинской помощи (школа пациентов с ХНИЗ), рублей</c:v>
                </c:pt>
                <c:pt idx="4">
                  <c:v>Эффективность в отношении снижения частоты амбулаторных визитов при прохождении школ ХОБЛ</c:v>
                </c:pt>
                <c:pt idx="5">
                  <c:v>Ставка дисконтирования затрат в год</c:v>
                </c:pt>
                <c:pt idx="6">
                  <c:v>Стоимость одного случая госпитализации, руб.</c:v>
                </c:pt>
                <c:pt idx="7">
                  <c:v>Friction period (месяцы)</c:v>
                </c:pt>
                <c:pt idx="8">
                  <c:v>Частота обострений, требующих госпитализации в год</c:v>
                </c:pt>
                <c:pt idx="9">
                  <c:v>Эффективность в отношении снижения частоты госпитализации при прохождении школ ХОБЛ</c:v>
                </c:pt>
              </c:strCache>
            </c:strRef>
          </c:cat>
          <c:val>
            <c:numRef>
              <c:f>АЧ!$G$28:$G$37</c:f>
              <c:numCache>
                <c:formatCode>0.0</c:formatCode>
                <c:ptCount val="10"/>
                <c:pt idx="0" formatCode="General">
                  <c:v>41.9</c:v>
                </c:pt>
                <c:pt idx="1">
                  <c:v>41.9</c:v>
                </c:pt>
                <c:pt idx="2">
                  <c:v>42</c:v>
                </c:pt>
                <c:pt idx="3">
                  <c:v>40.5</c:v>
                </c:pt>
                <c:pt idx="4">
                  <c:v>39.700000000000003</c:v>
                </c:pt>
                <c:pt idx="5">
                  <c:v>39.200000000000003</c:v>
                </c:pt>
                <c:pt idx="6" formatCode="General">
                  <c:v>44.4</c:v>
                </c:pt>
                <c:pt idx="7">
                  <c:v>46.5</c:v>
                </c:pt>
                <c:pt idx="8">
                  <c:v>46.7</c:v>
                </c:pt>
                <c:pt idx="9">
                  <c:v>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7F-4878-8B25-4A7F6E0FD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989402432"/>
        <c:axId val="1989393792"/>
      </c:barChart>
      <c:catAx>
        <c:axId val="1989402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9393792"/>
        <c:crossesAt val="41.6"/>
        <c:auto val="1"/>
        <c:lblAlgn val="ctr"/>
        <c:lblOffset val="100"/>
        <c:noMultiLvlLbl val="0"/>
      </c:catAx>
      <c:valAx>
        <c:axId val="1989393792"/>
        <c:scaling>
          <c:orientation val="minMax"/>
          <c:max val="50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9402432"/>
        <c:crossesAt val="1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1554C-A69E-4EB1-8F6E-DF71A7A64015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52747"/>
            <a:ext cx="548640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71800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380333"/>
            <a:ext cx="2971800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BA771-7295-4CE9-9AB2-23ED2F715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7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BA771-7295-4CE9-9AB2-23ED2F7150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894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3" y="1341438"/>
            <a:ext cx="6430962" cy="3617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751" y="5159098"/>
            <a:ext cx="5335588" cy="4221235"/>
          </a:xfrm>
          <a:prstGeom prst="rect">
            <a:avLst/>
          </a:prstGeom>
        </p:spPr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93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BA771-7295-4CE9-9AB2-23ED2F7150A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97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BA771-7295-4CE9-9AB2-23ED2F7150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49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BA771-7295-4CE9-9AB2-23ED2F7150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20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7826A-0780-A735-FE9C-C7F2645E2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53DA2B-415E-2F1D-0A93-1F9380CC6F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EF48D4-0D9E-394F-22C2-5D2219599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5738F-6E10-219B-CAB0-525D95A73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BA771-7295-4CE9-9AB2-23ED2F7150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35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BF2C-DC78-CD9E-7B2E-89CDBDCE9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E40D864-E4AE-4489-FA61-72914961E2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60E1D25-9AC5-3F03-DBFD-A77535796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8E2B7C-E424-DC66-CD75-2E8803B9A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BA771-7295-4CE9-9AB2-23ED2F7150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65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138E9-4242-A45A-9576-29D06979D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32B62C-6531-986E-FDEF-5E36740CCB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FF2F08-174D-0907-4C42-9BCD810323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C95BB-A716-DA66-AF5B-2F0417864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BA771-7295-4CE9-9AB2-23ED2F7150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21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BA771-7295-4CE9-9AB2-23ED2F7150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9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8E76-9029-952C-C943-74E6310A5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0DE86-66F8-A575-6810-D55D75110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9F7D3-7554-0719-292C-141F4CF97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E3BF-8301-4DB1-ADC9-2C04AECDF009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03AA7-8207-05C6-0A7D-CFB6DEB9C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2769B-2D81-CCE0-ED48-F2D261B0C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81E0-835B-4A67-8866-8C2AAFF2E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7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ABEB-3CAC-2C75-8267-3B3D460B8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B2299-FAB4-C5CE-9950-74D664AFB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7C658-C6CD-E682-7317-3C9BBA71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E3BF-8301-4DB1-ADC9-2C04AECDF009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226C6-7472-D9C9-020B-629CB5213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FCFC-B352-C529-6CB5-C7303E5C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81E0-835B-4A67-8866-8C2AAFF2E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7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627F15-6E05-F105-E27A-AF52D0096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8EA16-7716-F77E-0F0A-F93BEAA28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F0363-5992-1CCF-4593-61A99A363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E3BF-8301-4DB1-ADC9-2C04AECDF009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55B6E-8EA1-5B1E-B13E-F53BADA07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56A90-9FB6-7010-0E77-C6F5E3F7C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81E0-835B-4A67-8866-8C2AAFF2E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463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ложка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Прямоугольник"/>
          <p:cNvSpPr/>
          <p:nvPr/>
        </p:nvSpPr>
        <p:spPr>
          <a:xfrm>
            <a:off x="497110" y="552715"/>
            <a:ext cx="11197781" cy="5752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defTabSz="914400">
              <a:spcBef>
                <a:spcPts val="0"/>
              </a:spcBef>
              <a:defRPr sz="3600">
                <a:latin typeface="+mj-lt"/>
                <a:ea typeface="+mj-ea"/>
                <a:cs typeface="+mj-cs"/>
                <a:sym typeface="Calibri"/>
              </a:defRPr>
            </a:pPr>
            <a:endParaRPr sz="1800"/>
          </a:p>
        </p:txBody>
      </p:sp>
      <p:pic>
        <p:nvPicPr>
          <p:cNvPr id="32" name="сбор гум.помощи-05.png" descr="сбор гум.помощи-0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43" y="962173"/>
            <a:ext cx="766132" cy="8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traight Connector 48"/>
          <p:cNvSpPr/>
          <p:nvPr/>
        </p:nvSpPr>
        <p:spPr>
          <a:xfrm>
            <a:off x="6090212" y="962172"/>
            <a:ext cx="1" cy="840174"/>
          </a:xfrm>
          <a:prstGeom prst="line">
            <a:avLst/>
          </a:prstGeom>
          <a:ln w="25400">
            <a:solidFill>
              <a:srgbClr val="102D69"/>
            </a:solidFill>
            <a:miter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34" name="Straight Connector 50"/>
          <p:cNvSpPr/>
          <p:nvPr/>
        </p:nvSpPr>
        <p:spPr>
          <a:xfrm>
            <a:off x="8642580" y="962172"/>
            <a:ext cx="1" cy="840174"/>
          </a:xfrm>
          <a:prstGeom prst="line">
            <a:avLst/>
          </a:prstGeom>
          <a:ln w="25400">
            <a:solidFill>
              <a:srgbClr val="102D69"/>
            </a:solidFill>
            <a:miter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35" name="Straight Connector 51"/>
          <p:cNvSpPr/>
          <p:nvPr/>
        </p:nvSpPr>
        <p:spPr>
          <a:xfrm>
            <a:off x="11179046" y="962172"/>
            <a:ext cx="1" cy="840174"/>
          </a:xfrm>
          <a:prstGeom prst="line">
            <a:avLst/>
          </a:prstGeom>
          <a:ln w="25400">
            <a:solidFill>
              <a:srgbClr val="102D69"/>
            </a:solidFill>
            <a:miter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3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130740" y="1112072"/>
            <a:ext cx="3581409" cy="70428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" name="Название подразделения в две или три строки (12pt)"/>
          <p:cNvSpPr txBox="1">
            <a:spLocks noGrp="1"/>
          </p:cNvSpPr>
          <p:nvPr>
            <p:ph type="body" sz="quarter" idx="21"/>
          </p:nvPr>
        </p:nvSpPr>
        <p:spPr>
          <a:xfrm>
            <a:off x="6239979" y="1112073"/>
            <a:ext cx="2252836" cy="540375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ts val="21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914400">
              <a:lnSpc>
                <a:spcPts val="42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8" name="Москва 2022 (12pt)"/>
          <p:cNvSpPr txBox="1">
            <a:spLocks noGrp="1"/>
          </p:cNvSpPr>
          <p:nvPr>
            <p:ph type="body" sz="quarter" idx="22"/>
          </p:nvPr>
        </p:nvSpPr>
        <p:spPr>
          <a:xfrm>
            <a:off x="8796001" y="1112073"/>
            <a:ext cx="2252835" cy="540375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ts val="21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914400">
              <a:lnSpc>
                <a:spcPts val="42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9" name="Название презентации может быть набрано в две  или три строки (43 pt)"/>
          <p:cNvSpPr txBox="1">
            <a:spLocks noGrp="1"/>
          </p:cNvSpPr>
          <p:nvPr>
            <p:ph type="body" sz="half" idx="23"/>
          </p:nvPr>
        </p:nvSpPr>
        <p:spPr>
          <a:xfrm>
            <a:off x="1014506" y="2284020"/>
            <a:ext cx="10162989" cy="1981495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ts val="8600"/>
              </a:lnSpc>
              <a:spcBef>
                <a:spcPts val="0"/>
              </a:spcBef>
              <a:buSzTx/>
              <a:buFontTx/>
              <a:buNone/>
              <a:defRPr sz="860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914400">
              <a:lnSpc>
                <a:spcPts val="17200"/>
              </a:lnSpc>
              <a:spcBef>
                <a:spcPts val="0"/>
              </a:spcBef>
              <a:buSzTx/>
              <a:buFontTx/>
              <a:buNone/>
              <a:defRPr sz="860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0" name="Если нужно больше места,  то используйте подзаголовок (16 pt)"/>
          <p:cNvSpPr txBox="1">
            <a:spLocks noGrp="1"/>
          </p:cNvSpPr>
          <p:nvPr>
            <p:ph type="body" sz="quarter" idx="24"/>
          </p:nvPr>
        </p:nvSpPr>
        <p:spPr>
          <a:xfrm>
            <a:off x="1014506" y="4747187"/>
            <a:ext cx="4997854" cy="886500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ts val="26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914400">
              <a:lnSpc>
                <a:spcPts val="52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41" name="Изображение" descr="Изображение"/>
          <p:cNvPicPr>
            <a:picLocks noChangeAspect="1"/>
          </p:cNvPicPr>
          <p:nvPr/>
        </p:nvPicPr>
        <p:blipFill>
          <a:blip r:embed="rId5">
            <a:alphaModFix amt="27475"/>
          </a:blip>
          <a:stretch>
            <a:fillRect/>
          </a:stretch>
        </p:blipFill>
        <p:spPr>
          <a:xfrm>
            <a:off x="6644198" y="831454"/>
            <a:ext cx="8273125" cy="8895768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17410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2CD89-8629-F227-5B46-6DF1242E0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9DB17-AFD5-D80F-C7A9-79A78C35D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FC1A4-81D9-B92D-877A-F8FDB7398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E3BF-8301-4DB1-ADC9-2C04AECDF009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724D9-115A-3EE6-9B53-1F42604E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C6AFB-80EA-A21C-4440-D936890A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81E0-835B-4A67-8866-8C2AAFF2E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B5BB2-0A5C-2FCC-12A9-7C4F07D2B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ED357-7487-B56C-9F7A-C7F312F0D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06782-ADDB-27E4-9525-FD3B904EE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E3BF-8301-4DB1-ADC9-2C04AECDF009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C8E1B-C4A4-75A7-0FA0-280672A8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B753F-9123-061B-A281-C9FE4BD0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81E0-835B-4A67-8866-8C2AAFF2E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55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0878-D6C1-8D60-4456-31E96F65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11822-8FB6-BE55-BFBB-358408155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D92C4-2BF6-C350-200E-116EE7DED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E6D0F-67F7-37CC-5B58-8626E2E87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E3BF-8301-4DB1-ADC9-2C04AECDF009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1BF07-060D-3E25-2E5D-2B5DE9C7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C32AE-BAEA-2279-58C5-9801C3DF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81E0-835B-4A67-8866-8C2AAFF2E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48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0474-990A-DE02-ACF7-AA02DC01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A8B54-E1F7-B91B-0BF2-57AA164C0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1074C-CDAB-9807-E535-088730797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AF42C1-E636-6982-FC0B-49197F895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7BB372-BEB5-C69C-AE5E-3A821C32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8EED8-B350-B7A2-15A1-CCEFA40CF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E3BF-8301-4DB1-ADC9-2C04AECDF009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FADC9C-6D20-7B60-F4DA-5083E3836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52F65F-6D85-F141-12C5-1A28BB607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81E0-835B-4A67-8866-8C2AAFF2E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89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6AAB-4A94-D6D6-3752-0A1E9C525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853CD-BD1C-7760-F372-4473FAE9C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E3BF-8301-4DB1-ADC9-2C04AECDF009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2807B-C7DC-59E4-DDBA-8F5303B88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C8D99-F319-669A-7E87-D4BCEFA2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81E0-835B-4A67-8866-8C2AAFF2E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7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C420D8-1FF2-A3EE-5D58-02195FA7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E3BF-8301-4DB1-ADC9-2C04AECDF009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56FBA0-79BF-DB3E-52DD-42A7FCCB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467BA-79A0-2BAA-5D2D-6AFDB84D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81E0-835B-4A67-8866-8C2AAFF2E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9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9AA8-301B-3D3C-74AF-5800CAF18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22D8-DD24-AB5F-F8E3-DC8BB4A43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7F89A-5058-DA76-FED5-356361000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9CAEC-4337-3416-2939-4BE612C0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E3BF-8301-4DB1-ADC9-2C04AECDF009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D03D-A404-47FD-1CA3-6158CBA4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B3E7A-48B3-72EF-E42E-3457AAA4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81E0-835B-4A67-8866-8C2AAFF2E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6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8C840-D066-2162-6BE9-3E2E1EBD9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1EDDA-49F8-325D-0B9B-BC3E7FBD2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8DA0B-5E23-F3E0-4230-212FDA2ED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D71A0-DE2E-FB2F-F6C9-BDA7D886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E3BF-8301-4DB1-ADC9-2C04AECDF009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39345-FFB2-1318-7AE4-04F81981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255A0-A1CC-A2BE-D227-60569589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81E0-835B-4A67-8866-8C2AAFF2E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2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5D4E96-8B88-0C79-0687-DF527DD9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69E43-489C-77A7-E4BA-5DDDF0CDA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6797A-7A3D-7661-5D6C-653912B00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9E3BF-8301-4DB1-ADC9-2C04AECDF009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5D0C8-F34D-A1EC-3EF9-85E521E79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82199-4A04-6EFD-569C-2C5C994BF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F81E0-835B-4A67-8866-8C2AAFF2E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57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Название факультета в две строки (16 pt)"/>
          <p:cNvSpPr txBox="1">
            <a:spLocks noGrp="1"/>
          </p:cNvSpPr>
          <p:nvPr>
            <p:ph type="body" sz="quarter" idx="1"/>
          </p:nvPr>
        </p:nvSpPr>
        <p:spPr>
          <a:xfrm>
            <a:off x="2048161" y="973968"/>
            <a:ext cx="3753887" cy="96933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 defTabSz="43434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04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2000" dirty="0"/>
              <a:t>Экспертно-аналитический центр сканирования горизонтов в здравоохранении </a:t>
            </a:r>
          </a:p>
        </p:txBody>
      </p:sp>
      <p:sp>
        <p:nvSpPr>
          <p:cNvPr id="193" name="Название подразделения в две или три строки (12pt)"/>
          <p:cNvSpPr txBox="1">
            <a:spLocks noGrp="1"/>
          </p:cNvSpPr>
          <p:nvPr>
            <p:ph type="body" idx="21"/>
          </p:nvPr>
        </p:nvSpPr>
        <p:spPr>
          <a:xfrm>
            <a:off x="6192354" y="1112073"/>
            <a:ext cx="2446821" cy="6595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pPr defTabSz="397764">
              <a:lnSpc>
                <a:spcPts val="1800"/>
              </a:lnSpc>
              <a:defRPr sz="2088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dirty="0"/>
              <a:t>ПМГУ им. Сеченова</a:t>
            </a:r>
            <a:endParaRPr dirty="0"/>
          </a:p>
        </p:txBody>
      </p:sp>
      <p:sp>
        <p:nvSpPr>
          <p:cNvPr id="194" name="Москва 2022 (12pt)"/>
          <p:cNvSpPr txBox="1">
            <a:spLocks noGrp="1"/>
          </p:cNvSpPr>
          <p:nvPr>
            <p:ph type="body" idx="22"/>
          </p:nvPr>
        </p:nvSpPr>
        <p:spPr>
          <a:xfrm>
            <a:off x="8771196" y="1112073"/>
            <a:ext cx="2519699" cy="6595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pPr defTabSz="397764">
              <a:lnSpc>
                <a:spcPts val="1800"/>
              </a:lnSpc>
              <a:defRPr sz="2088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Москва</a:t>
            </a:r>
            <a:br>
              <a:rPr dirty="0"/>
            </a:br>
            <a:r>
              <a:rPr dirty="0"/>
              <a:t>202</a:t>
            </a:r>
            <a:r>
              <a:rPr lang="ru-RU" dirty="0"/>
              <a:t>5</a:t>
            </a:r>
            <a:r>
              <a:rPr dirty="0"/>
              <a:t> </a:t>
            </a:r>
          </a:p>
        </p:txBody>
      </p:sp>
      <p:sp>
        <p:nvSpPr>
          <p:cNvPr id="195" name="Название презентации может быть набрано в две или три строки (43 pt)"/>
          <p:cNvSpPr txBox="1">
            <a:spLocks noGrp="1"/>
          </p:cNvSpPr>
          <p:nvPr>
            <p:ph type="body" idx="23"/>
          </p:nvPr>
        </p:nvSpPr>
        <p:spPr>
          <a:xfrm>
            <a:off x="659392" y="2544041"/>
            <a:ext cx="9446141" cy="15754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pPr algn="ctr">
              <a:lnSpc>
                <a:spcPts val="5000"/>
              </a:lnSpc>
              <a:defRPr sz="770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2400" b="1" dirty="0"/>
              <a:t>Результаты научно-исследовательской работы по диагностическому скринингу и организации школ пациентов с ХОБЛ.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3D7AA3-2967-7927-9E4C-4F52CBCF6D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4194" y="4625044"/>
            <a:ext cx="4997854" cy="886500"/>
          </a:xfrm>
        </p:spPr>
        <p:txBody>
          <a:bodyPr>
            <a:normAutofit/>
          </a:bodyPr>
          <a:lstStyle/>
          <a:p>
            <a:r>
              <a:rPr lang="ru-RU" sz="2400" dirty="0"/>
              <a:t>Дмитрий Георгиевич Щуров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B9244-F30F-298B-E9D3-FE2B2957E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4F25-5203-0C02-3636-50D278741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55" y="193183"/>
            <a:ext cx="10515600" cy="7155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Анализ чувствительности результата исследования </a:t>
            </a:r>
            <a:r>
              <a:rPr lang="ru-RU" sz="3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(размер снижения общих затрат) </a:t>
            </a:r>
            <a:r>
              <a:rPr lang="ru-RU" sz="3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 исходным переменным данным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847800D-1C62-BA07-F3FE-7AA0B16360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039991"/>
              </p:ext>
            </p:extLst>
          </p:nvPr>
        </p:nvGraphicFramePr>
        <p:xfrm>
          <a:off x="737756" y="1236426"/>
          <a:ext cx="10515600" cy="5235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5966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015F6694-C352-8EC6-9A8B-FBBEB2F71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611405"/>
              </p:ext>
            </p:extLst>
          </p:nvPr>
        </p:nvGraphicFramePr>
        <p:xfrm>
          <a:off x="1518445" y="262605"/>
          <a:ext cx="4577555" cy="6483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15121128" imgH="21420049" progId="PowerPoint.Show.12">
                  <p:embed/>
                </p:oleObj>
              </mc:Choice>
              <mc:Fallback>
                <p:oleObj name="Presentation" r:id="rId2" imgW="15121128" imgH="2142004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18445" y="262605"/>
                        <a:ext cx="4577555" cy="6483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2B51AFB-4CEE-7196-9B28-1ABDD1C3FE04}"/>
              </a:ext>
            </a:extLst>
          </p:cNvPr>
          <p:cNvSpPr txBox="1"/>
          <p:nvPr/>
        </p:nvSpPr>
        <p:spPr>
          <a:xfrm>
            <a:off x="6552375" y="601971"/>
            <a:ext cx="404514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>
                <a:solidFill>
                  <a:srgbClr val="002060"/>
                </a:solidFill>
              </a:rPr>
              <a:t>ISPOR  Europe</a:t>
            </a:r>
            <a:r>
              <a:rPr lang="ru-RU" sz="2900" dirty="0">
                <a:solidFill>
                  <a:srgbClr val="002060"/>
                </a:solidFill>
              </a:rPr>
              <a:t>, </a:t>
            </a:r>
            <a:r>
              <a:rPr lang="en-US" sz="2900" dirty="0">
                <a:solidFill>
                  <a:srgbClr val="002060"/>
                </a:solidFill>
              </a:rPr>
              <a:t>Nov 2025,</a:t>
            </a:r>
          </a:p>
          <a:p>
            <a:r>
              <a:rPr lang="en-US" sz="2900" dirty="0">
                <a:solidFill>
                  <a:srgbClr val="002060"/>
                </a:solidFill>
              </a:rPr>
              <a:t>Glasgow, Scotland, UK</a:t>
            </a:r>
            <a:endParaRPr lang="ru-RU" sz="2900" dirty="0">
              <a:solidFill>
                <a:srgbClr val="002060"/>
              </a:solidFill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0A9B7C99-E157-368D-D71D-6CAFF2ECC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7021" y="1040612"/>
            <a:ext cx="673749" cy="3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13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F3829-E9D4-AFA9-6408-842A52237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711"/>
            <a:ext cx="9653833" cy="558701"/>
          </a:xfrm>
        </p:spPr>
        <p:txBody>
          <a:bodyPr>
            <a:noAutofit/>
          </a:bodyPr>
          <a:lstStyle/>
          <a:p>
            <a:pPr algn="ctr"/>
            <a:r>
              <a:rPr lang="ru-RU" sz="29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Исследование по качеству жизни</a:t>
            </a:r>
            <a:r>
              <a:rPr lang="en-US" sz="29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29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КЖ) пациентов с ХОБЛ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6BBA8-8241-F02A-FD2F-971324C0F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37" y="1089949"/>
            <a:ext cx="10840825" cy="4678101"/>
          </a:xfrm>
        </p:spPr>
        <p:txBody>
          <a:bodyPr>
            <a:normAutofit/>
          </a:bodyPr>
          <a:lstStyle/>
          <a:p>
            <a:r>
              <a:rPr lang="ru-RU" dirty="0"/>
              <a:t>По результатам собственного мета-анализа </a:t>
            </a:r>
            <a:r>
              <a:rPr lang="ru-RU" dirty="0">
                <a:solidFill>
                  <a:srgbClr val="C00000"/>
                </a:solidFill>
              </a:rPr>
              <a:t>среднее значение КЖ </a:t>
            </a:r>
            <a:r>
              <a:rPr lang="ru-RU" dirty="0"/>
              <a:t>по шкале EQ-5D </a:t>
            </a:r>
            <a:r>
              <a:rPr lang="ru-RU" dirty="0">
                <a:solidFill>
                  <a:srgbClr val="C00000"/>
                </a:solidFill>
              </a:rPr>
              <a:t>составило 0,63 </a:t>
            </a:r>
            <a:r>
              <a:rPr lang="ru-RU" dirty="0"/>
              <a:t>(95% ДИ 0,59–0,68) - выраженное снижение повседневного функционирования и общего состояния пациентов с ХОБЛ;</a:t>
            </a:r>
          </a:p>
          <a:p>
            <a:endParaRPr lang="ru-RU" dirty="0"/>
          </a:p>
          <a:p>
            <a:r>
              <a:rPr lang="ru-RU" dirty="0"/>
              <a:t>Пациенты с </a:t>
            </a:r>
            <a:r>
              <a:rPr lang="ru-RU" dirty="0">
                <a:solidFill>
                  <a:srgbClr val="C00000"/>
                </a:solidFill>
              </a:rPr>
              <a:t>ХОБЛ имеют тенденцию к более низким значения КЖ </a:t>
            </a:r>
            <a:r>
              <a:rPr lang="ru-RU" dirty="0"/>
              <a:t>по опроснику </a:t>
            </a:r>
            <a:r>
              <a:rPr lang="en-US" dirty="0"/>
              <a:t>EQ</a:t>
            </a:r>
            <a:r>
              <a:rPr lang="ru-RU" dirty="0"/>
              <a:t>-5</a:t>
            </a:r>
            <a:r>
              <a:rPr lang="en-US" dirty="0"/>
              <a:t>D </a:t>
            </a:r>
            <a:r>
              <a:rPr lang="ru-RU" dirty="0"/>
              <a:t>по сравнению с пациентами с БА</a:t>
            </a:r>
            <a:r>
              <a:rPr lang="en-US" dirty="0"/>
              <a:t> </a:t>
            </a:r>
            <a:r>
              <a:rPr lang="en-US" sz="2000" dirty="0"/>
              <a:t>(</a:t>
            </a:r>
            <a:r>
              <a:rPr lang="ru-RU" sz="2000" dirty="0" err="1"/>
              <a:t>Kawayama</a:t>
            </a:r>
            <a:r>
              <a:rPr lang="ru-RU" sz="2000" dirty="0"/>
              <a:t> T</a:t>
            </a:r>
            <a:r>
              <a:rPr lang="en-US" sz="2000" dirty="0"/>
              <a:t>, </a:t>
            </a:r>
            <a:r>
              <a:rPr lang="ru-RU" sz="2000" dirty="0"/>
              <a:t>2024)</a:t>
            </a:r>
            <a:r>
              <a:rPr lang="en-US" dirty="0"/>
              <a:t>:</a:t>
            </a:r>
            <a:endParaRPr lang="ru-RU" dirty="0"/>
          </a:p>
          <a:p>
            <a:pPr marL="457200" lvl="1" indent="0">
              <a:buNone/>
            </a:pPr>
            <a:r>
              <a:rPr lang="ru-RU" dirty="0"/>
              <a:t>•	у пациентов с ХОБЛ - 0,64 ± 0,20,</a:t>
            </a:r>
          </a:p>
          <a:p>
            <a:pPr marL="457200" lvl="1" indent="0">
              <a:buNone/>
            </a:pPr>
            <a:r>
              <a:rPr lang="ru-RU" dirty="0"/>
              <a:t>•	у пациентов с БА - 0,73 ± 0,18.</a:t>
            </a:r>
          </a:p>
          <a:p>
            <a:pPr marL="0" indent="0">
              <a:buNone/>
            </a:pPr>
            <a:r>
              <a:rPr lang="ru-RU" sz="2400" dirty="0"/>
              <a:t>Тенденция к более низким значениям КЖ при ХОБЛ наблюдалось </a:t>
            </a:r>
            <a:r>
              <a:rPr lang="ru-RU" sz="2400" dirty="0">
                <a:solidFill>
                  <a:srgbClr val="C00000"/>
                </a:solidFill>
              </a:rPr>
              <a:t>при всех степенях тяжести заболеваний</a:t>
            </a:r>
            <a:r>
              <a:rPr lang="ru-RU" sz="2400" dirty="0"/>
              <a:t>: при лёгких, среднетяжёлых и тяжёлых формах.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427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13CE8-1B3F-7967-EAE4-331499973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592" y="272769"/>
            <a:ext cx="10515600" cy="60306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Выводы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705A9-B9DC-33A6-DD1F-24F8E3BDB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22" y="1173496"/>
            <a:ext cx="10629525" cy="4968007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В России низкие показатели распространённости и высокие показатели смертности от ХОБЛ, что свидетельствует о </a:t>
            </a:r>
            <a:r>
              <a:rPr lang="ru-RU" sz="2000" b="1" dirty="0" err="1">
                <a:solidFill>
                  <a:srgbClr val="C00000"/>
                </a:solidFill>
              </a:rPr>
              <a:t>недодиагностике</a:t>
            </a:r>
            <a:r>
              <a:rPr lang="ru-RU" sz="2000" b="1" dirty="0">
                <a:solidFill>
                  <a:srgbClr val="C00000"/>
                </a:solidFill>
              </a:rPr>
              <a:t> и недостаточном лечении этого заболевания</a:t>
            </a:r>
            <a:r>
              <a:rPr lang="ru-RU" sz="2000" b="1" dirty="0"/>
              <a:t>.</a:t>
            </a:r>
          </a:p>
          <a:p>
            <a:r>
              <a:rPr lang="ru-RU" sz="2000" dirty="0"/>
              <a:t>ООН и ВОЗ призывают  к срочным мерам по профилактике, ранней диагностике и интеграции помощи при легочных заболеваниях;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В большинстве развитых стран реализуются программы/стратегии борьбы с ХОБЛ</a:t>
            </a:r>
            <a:r>
              <a:rPr lang="ru-RU" sz="2000" dirty="0"/>
              <a:t>, неотъемлемой частью которых является внедрение спирометрии с целью своевременной диагностики заболевания; Доступ к спирометрии достигает 95%-100%;</a:t>
            </a:r>
          </a:p>
          <a:p>
            <a:r>
              <a:rPr lang="ru-RU" sz="2000" dirty="0"/>
              <a:t>Ежегодное </a:t>
            </a:r>
            <a:r>
              <a:rPr lang="ru-RU" sz="2000" b="1" dirty="0">
                <a:solidFill>
                  <a:srgbClr val="C00000"/>
                </a:solidFill>
              </a:rPr>
              <a:t>проведение ранней диагностики </a:t>
            </a:r>
            <a:r>
              <a:rPr lang="ru-RU" sz="2000" dirty="0"/>
              <a:t>(скрининга) ХОБЛ в РФ </a:t>
            </a:r>
            <a:r>
              <a:rPr lang="ru-RU" sz="2000" b="1" dirty="0">
                <a:solidFill>
                  <a:srgbClr val="C00000"/>
                </a:solidFill>
              </a:rPr>
              <a:t>позволит предотвратить </a:t>
            </a:r>
            <a:r>
              <a:rPr lang="ru-RU" sz="2000" dirty="0"/>
              <a:t>до </a:t>
            </a:r>
            <a:r>
              <a:rPr lang="ru-RU" sz="2000" b="1" dirty="0"/>
              <a:t>5 млн случаев обострений</a:t>
            </a:r>
            <a:r>
              <a:rPr lang="ru-RU" sz="2000" dirty="0"/>
              <a:t>, до </a:t>
            </a:r>
            <a:r>
              <a:rPr lang="ru-RU" sz="2000" b="1" dirty="0"/>
              <a:t>1 млн госпитализаций </a:t>
            </a:r>
            <a:r>
              <a:rPr lang="ru-RU" sz="2000" dirty="0"/>
              <a:t>и </a:t>
            </a:r>
            <a:r>
              <a:rPr lang="ru-RU" sz="2000" b="1" dirty="0"/>
              <a:t>67 </a:t>
            </a:r>
            <a:r>
              <a:rPr lang="ru-RU" sz="2000" b="1" dirty="0" err="1"/>
              <a:t>тыс</a:t>
            </a:r>
            <a:r>
              <a:rPr lang="ru-RU" sz="2000" b="1" dirty="0"/>
              <a:t> преждевременных смертей</a:t>
            </a:r>
            <a:r>
              <a:rPr lang="ru-RU" sz="2000" dirty="0"/>
              <a:t> (суммарно за 10 лет), а также снизить общие затраты на 21 млрд руб.</a:t>
            </a:r>
          </a:p>
          <a:p>
            <a:r>
              <a:rPr lang="ru-RU" sz="2000" dirty="0"/>
              <a:t>Во всех развитых странах школы реализуются в рамках программ по ХОБЛ;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Внедрение школ </a:t>
            </a:r>
            <a:r>
              <a:rPr lang="ru-RU" sz="2000" dirty="0"/>
              <a:t>пациентов с ХОБЛ в РФ </a:t>
            </a:r>
            <a:r>
              <a:rPr lang="ru-RU" sz="2000" b="1" dirty="0">
                <a:solidFill>
                  <a:srgbClr val="C00000"/>
                </a:solidFill>
              </a:rPr>
              <a:t>позволит предотвратить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1,2 млн случаев обострений, требующих амбулаторного визита,</a:t>
            </a:r>
            <a:r>
              <a:rPr lang="ru-RU" sz="2000" b="1" dirty="0"/>
              <a:t> 650 тыс. случаев госпитализаций, 145 тыс. случаев преждевременной смерти, </a:t>
            </a:r>
            <a:r>
              <a:rPr lang="ru-RU" sz="2000" dirty="0"/>
              <a:t>сохранить 530 тыс. человеко-лет жизни, снизить общие затраты на 42 млрд </a:t>
            </a:r>
            <a:r>
              <a:rPr lang="ru-RU" sz="2000" dirty="0" err="1"/>
              <a:t>руб</a:t>
            </a:r>
            <a:r>
              <a:rPr lang="ru-RU" sz="2000" dirty="0"/>
              <a:t>, из </a:t>
            </a:r>
            <a:r>
              <a:rPr lang="ru-RU" sz="2000" b="1" dirty="0"/>
              <a:t>них затраты здравоохранения – на 13 млрд руб.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ХОБЛ сопровождается значительным снижением качества жизни</a:t>
            </a:r>
            <a:r>
              <a:rPr lang="ru-RU" sz="2000" dirty="0"/>
              <a:t>, которое подтверждается как в российских, так и в зарубежных исследованиях</a:t>
            </a:r>
          </a:p>
          <a:p>
            <a:endParaRPr lang="ru-RU" sz="2000" dirty="0"/>
          </a:p>
        </p:txBody>
      </p:sp>
      <p:pic>
        <p:nvPicPr>
          <p:cNvPr id="4" name="Picture 6" descr="Первый московский государственный медицинский университет имени И. М.  Сеченова (Первый МГМУ)">
            <a:extLst>
              <a:ext uri="{FF2B5EF4-FFF2-40B4-BE49-F238E27FC236}">
                <a16:creationId xmlns:a16="http://schemas.microsoft.com/office/drawing/2014/main" id="{50B05301-A3AF-5D58-B0FA-FC348DA6A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95"/>
          <a:stretch/>
        </p:blipFill>
        <p:spPr bwMode="auto">
          <a:xfrm>
            <a:off x="137472" y="127291"/>
            <a:ext cx="1196028" cy="13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BD5C890-8258-9E24-9731-D0A644B1E606}"/>
              </a:ext>
            </a:extLst>
          </p:cNvPr>
          <p:cNvCxnSpPr/>
          <p:nvPr/>
        </p:nvCxnSpPr>
        <p:spPr>
          <a:xfrm>
            <a:off x="1855396" y="955221"/>
            <a:ext cx="83534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1ED69DB-CDD7-F629-B519-2B189050D59A}"/>
              </a:ext>
            </a:extLst>
          </p:cNvPr>
          <p:cNvCxnSpPr>
            <a:cxnSpLocks/>
          </p:cNvCxnSpPr>
          <p:nvPr/>
        </p:nvCxnSpPr>
        <p:spPr>
          <a:xfrm flipV="1">
            <a:off x="745011" y="1781175"/>
            <a:ext cx="0" cy="436032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256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C0F9-2DFA-AE23-66A9-126D49D8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254" y="4545811"/>
            <a:ext cx="6217227" cy="63971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Экспертно-аналитический центр по сканированию горизонтов в здравоохранении 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6" name="Picture 6" descr="Первый московский государственный медицинский университет имени И. М.  Сеченова (Первый МГМУ)">
            <a:extLst>
              <a:ext uri="{FF2B5EF4-FFF2-40B4-BE49-F238E27FC236}">
                <a16:creationId xmlns:a16="http://schemas.microsoft.com/office/drawing/2014/main" id="{6D9CD920-3C55-13EA-FD53-B48622685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95"/>
          <a:stretch/>
        </p:blipFill>
        <p:spPr bwMode="auto">
          <a:xfrm>
            <a:off x="1363598" y="1490005"/>
            <a:ext cx="3457783" cy="387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95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D71C2F-6A6C-C642-E115-4FB31EB33612}"/>
              </a:ext>
            </a:extLst>
          </p:cNvPr>
          <p:cNvCxnSpPr/>
          <p:nvPr/>
        </p:nvCxnSpPr>
        <p:spPr>
          <a:xfrm>
            <a:off x="1660843" y="833034"/>
            <a:ext cx="968683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90">
            <a:extLst>
              <a:ext uri="{FF2B5EF4-FFF2-40B4-BE49-F238E27FC236}">
                <a16:creationId xmlns:a16="http://schemas.microsoft.com/office/drawing/2014/main" id="{3228AC37-6706-A99E-DD9D-59B281A97B40}"/>
              </a:ext>
            </a:extLst>
          </p:cNvPr>
          <p:cNvSpPr/>
          <p:nvPr/>
        </p:nvSpPr>
        <p:spPr>
          <a:xfrm>
            <a:off x="544712" y="1739945"/>
            <a:ext cx="5599403" cy="1333206"/>
          </a:xfrm>
          <a:prstGeom prst="roundRect">
            <a:avLst>
              <a:gd name="adj" fmla="val 2936"/>
            </a:avLst>
          </a:prstGeom>
          <a:noFill/>
          <a:ln w="19050">
            <a:solidFill>
              <a:srgbClr val="333F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24000" bIns="24000" rtlCol="0" anchor="t"/>
          <a:lstStyle/>
          <a:p>
            <a:pPr defTabSz="609630" fontAlgn="t">
              <a:spcAft>
                <a:spcPts val="400"/>
              </a:spcAft>
              <a:buClr>
                <a:srgbClr val="C8EC61"/>
              </a:buClr>
              <a:buSzPct val="160000"/>
              <a:defRPr/>
            </a:pPr>
            <a:endParaRPr lang="ru-RU" sz="733" b="1" dirty="0">
              <a:solidFill>
                <a:srgbClr val="98C6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3B83AC-6028-20BD-AD52-902B052FFE9E}"/>
              </a:ext>
            </a:extLst>
          </p:cNvPr>
          <p:cNvSpPr txBox="1"/>
          <p:nvPr/>
        </p:nvSpPr>
        <p:spPr>
          <a:xfrm>
            <a:off x="634003" y="1776673"/>
            <a:ext cx="5654328" cy="1282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02D69"/>
                </a:solidFill>
                <a:latin typeface="Arial" panose="020B0604020202020204" pitchFamily="34" charset="0"/>
                <a:ea typeface="HSE Sans Regular" pitchFamily="34" charset="-122"/>
                <a:cs typeface="Arial" panose="020B0604020202020204" pitchFamily="34" charset="0"/>
              </a:rPr>
              <a:t>Фильтрация и приоритезация </a:t>
            </a:r>
            <a:r>
              <a:rPr lang="ru-RU" sz="1600" dirty="0">
                <a:solidFill>
                  <a:srgbClr val="102D69"/>
                </a:solidFill>
                <a:latin typeface="Arial" panose="020B0604020202020204" pitchFamily="34" charset="0"/>
                <a:ea typeface="HSE Sans Regular" pitchFamily="34" charset="-122"/>
                <a:cs typeface="Arial" panose="020B0604020202020204" pitchFamily="34" charset="0"/>
              </a:rPr>
              <a:t>ключевых направлений: </a:t>
            </a:r>
          </a:p>
          <a:p>
            <a:endParaRPr lang="ru-RU" sz="1333" dirty="0">
              <a:solidFill>
                <a:srgbClr val="102D69"/>
              </a:solidFill>
              <a:latin typeface="Arial" panose="020B0604020202020204" pitchFamily="34" charset="0"/>
              <a:ea typeface="HSE Sans Regular" pitchFamily="34" charset="-122"/>
              <a:cs typeface="Arial" panose="020B0604020202020204" pitchFamily="34" charset="0"/>
            </a:endParaRPr>
          </a:p>
          <a:p>
            <a:pPr marL="304815" indent="-304815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02D69"/>
                </a:solidFill>
                <a:latin typeface="Arial" panose="020B0604020202020204" pitchFamily="34" charset="0"/>
                <a:ea typeface="HSE Sans Regular" pitchFamily="34" charset="-122"/>
                <a:cs typeface="Arial" panose="020B0604020202020204" pitchFamily="34" charset="0"/>
              </a:rPr>
              <a:t>Высокая распространенность и смертность </a:t>
            </a:r>
          </a:p>
          <a:p>
            <a:pPr marL="304815" indent="-304815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02D69"/>
                </a:solidFill>
                <a:latin typeface="Arial" panose="020B0604020202020204" pitchFamily="34" charset="0"/>
                <a:ea typeface="HSE Sans Regular" pitchFamily="34" charset="-122"/>
                <a:cs typeface="Arial" panose="020B0604020202020204" pitchFamily="34" charset="0"/>
              </a:rPr>
              <a:t>Неудовлетворенная мед. потребность </a:t>
            </a:r>
          </a:p>
          <a:p>
            <a:pPr marL="304815" indent="-304815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02D69"/>
                </a:solidFill>
                <a:latin typeface="Arial" panose="020B0604020202020204" pitchFamily="34" charset="0"/>
                <a:ea typeface="HSE Sans Regular" pitchFamily="34" charset="-122"/>
                <a:cs typeface="Arial" panose="020B0604020202020204" pitchFamily="34" charset="0"/>
              </a:rPr>
              <a:t>Наличие инновационных эффективных молекул </a:t>
            </a:r>
            <a:endParaRPr lang="ru-RU" sz="16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3BE6F32-DE46-15F8-1C0E-976B828AC038}"/>
              </a:ext>
            </a:extLst>
          </p:cNvPr>
          <p:cNvSpPr/>
          <p:nvPr/>
        </p:nvSpPr>
        <p:spPr>
          <a:xfrm>
            <a:off x="6381294" y="2210773"/>
            <a:ext cx="775327" cy="33847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8B2741-EB70-D3FE-ECB9-1AB5431678AC}"/>
              </a:ext>
            </a:extLst>
          </p:cNvPr>
          <p:cNvSpPr txBox="1"/>
          <p:nvPr/>
        </p:nvSpPr>
        <p:spPr>
          <a:xfrm>
            <a:off x="7370641" y="1749778"/>
            <a:ext cx="353328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11" indent="-228611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02D69"/>
                </a:solidFill>
                <a:latin typeface="Arial" panose="020B0604020202020204" pitchFamily="34" charset="0"/>
                <a:ea typeface="HSE Sans Regular" pitchFamily="34" charset="-122"/>
                <a:cs typeface="Arial" panose="020B0604020202020204" pitchFamily="34" charset="0"/>
              </a:rPr>
              <a:t>Кардиология</a:t>
            </a:r>
          </a:p>
          <a:p>
            <a:endParaRPr lang="ru-RU" sz="700" b="1" dirty="0">
              <a:solidFill>
                <a:srgbClr val="102D69"/>
              </a:solidFill>
              <a:latin typeface="Arial" panose="020B0604020202020204" pitchFamily="34" charset="0"/>
              <a:ea typeface="HSE Sans Regular" pitchFamily="34" charset="-122"/>
              <a:cs typeface="Arial" panose="020B0604020202020204" pitchFamily="34" charset="0"/>
            </a:endParaRP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02D69"/>
                </a:solidFill>
                <a:latin typeface="Arial" panose="020B0604020202020204" pitchFamily="34" charset="0"/>
                <a:ea typeface="HSE Sans Regular" pitchFamily="34" charset="-122"/>
                <a:cs typeface="Arial" panose="020B0604020202020204" pitchFamily="34" charset="0"/>
              </a:rPr>
              <a:t>Онкология</a:t>
            </a:r>
          </a:p>
          <a:p>
            <a:endParaRPr lang="ru-RU" sz="700" b="1" dirty="0">
              <a:solidFill>
                <a:srgbClr val="102D69"/>
              </a:solidFill>
              <a:latin typeface="Arial" panose="020B0604020202020204" pitchFamily="34" charset="0"/>
              <a:ea typeface="HSE Sans Regular" pitchFamily="34" charset="-122"/>
              <a:cs typeface="Arial" panose="020B0604020202020204" pitchFamily="34" charset="0"/>
            </a:endParaRP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HSE Sans Regular" pitchFamily="34" charset="-122"/>
                <a:cs typeface="Arial" panose="020B0604020202020204" pitchFamily="34" charset="0"/>
              </a:rPr>
              <a:t>Хроническая обструктивная </a:t>
            </a:r>
            <a:b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HSE Sans Regular" pitchFamily="34" charset="-122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HSE Sans Regular" pitchFamily="34" charset="-122"/>
                <a:cs typeface="Arial" panose="020B0604020202020204" pitchFamily="34" charset="0"/>
              </a:rPr>
              <a:t>болезнь легких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1" name="Text 1">
            <a:extLst>
              <a:ext uri="{FF2B5EF4-FFF2-40B4-BE49-F238E27FC236}">
                <a16:creationId xmlns:a16="http://schemas.microsoft.com/office/drawing/2014/main" id="{FBCCDF0B-BB44-48C0-7899-952D4B0983A2}"/>
              </a:ext>
            </a:extLst>
          </p:cNvPr>
          <p:cNvSpPr/>
          <p:nvPr/>
        </p:nvSpPr>
        <p:spPr bwMode="auto">
          <a:xfrm>
            <a:off x="1700799" y="427444"/>
            <a:ext cx="10434988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>
              <a:lnSpc>
                <a:spcPts val="3840"/>
              </a:lnSpc>
              <a:defRPr/>
            </a:pPr>
            <a:r>
              <a:rPr lang="ru-RU" sz="2800" dirty="0">
                <a:solidFill>
                  <a:srgbClr val="002060"/>
                </a:solidFill>
              </a:rPr>
              <a:t>Сканирование горизонтов, приоритетные направления 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6" name="Скругленный прямоугольник 90">
            <a:extLst>
              <a:ext uri="{FF2B5EF4-FFF2-40B4-BE49-F238E27FC236}">
                <a16:creationId xmlns:a16="http://schemas.microsoft.com/office/drawing/2014/main" id="{473440DA-7261-C8AD-BBF9-C58338858DE6}"/>
              </a:ext>
            </a:extLst>
          </p:cNvPr>
          <p:cNvSpPr/>
          <p:nvPr/>
        </p:nvSpPr>
        <p:spPr>
          <a:xfrm>
            <a:off x="7324904" y="1712605"/>
            <a:ext cx="3533288" cy="1333206"/>
          </a:xfrm>
          <a:prstGeom prst="roundRect">
            <a:avLst>
              <a:gd name="adj" fmla="val 2110"/>
            </a:avLst>
          </a:prstGeom>
          <a:noFill/>
          <a:ln w="19050">
            <a:solidFill>
              <a:srgbClr val="333F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24000" bIns="24000" rtlCol="0" anchor="t"/>
          <a:lstStyle/>
          <a:p>
            <a:pPr defTabSz="609630" fontAlgn="t">
              <a:spcAft>
                <a:spcPts val="400"/>
              </a:spcAft>
              <a:buClr>
                <a:srgbClr val="C8EC61"/>
              </a:buClr>
              <a:buSzPct val="160000"/>
              <a:defRPr/>
            </a:pPr>
            <a:endParaRPr lang="ru-RU" sz="733" b="1" dirty="0">
              <a:solidFill>
                <a:srgbClr val="98C6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6" descr="Первый московский государственный медицинский университет имени И. М.  Сеченова (Первый МГМУ)">
            <a:extLst>
              <a:ext uri="{FF2B5EF4-FFF2-40B4-BE49-F238E27FC236}">
                <a16:creationId xmlns:a16="http://schemas.microsoft.com/office/drawing/2014/main" id="{4A0CF71B-551E-2FB1-6DFC-B51BEDC69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95"/>
          <a:stretch/>
        </p:blipFill>
        <p:spPr bwMode="auto">
          <a:xfrm>
            <a:off x="137472" y="127291"/>
            <a:ext cx="1196028" cy="13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941F63A-9561-0F39-9D8A-F2340B9BB4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961"/>
          <a:stretch>
            <a:fillRect/>
          </a:stretch>
        </p:blipFill>
        <p:spPr>
          <a:xfrm>
            <a:off x="137472" y="3539010"/>
            <a:ext cx="5877270" cy="292686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0AD9AC3-B7B1-2209-4027-38E9EE3CFA7D}"/>
              </a:ext>
            </a:extLst>
          </p:cNvPr>
          <p:cNvSpPr txBox="1"/>
          <p:nvPr/>
        </p:nvSpPr>
        <p:spPr>
          <a:xfrm>
            <a:off x="371475" y="6442463"/>
            <a:ext cx="9086850" cy="303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725"/>
              </a:lnSpc>
            </a:pPr>
            <a:r>
              <a:rPr lang="ru-RU" sz="1200" i="1" dirty="0">
                <a:solidFill>
                  <a:srgbClr val="142027"/>
                </a:solidFill>
                <a:latin typeface="Archivo"/>
              </a:rPr>
              <a:t>Источник: </a:t>
            </a:r>
            <a:r>
              <a:rPr lang="en-US" sz="1200" b="0" i="1" dirty="0">
                <a:solidFill>
                  <a:srgbClr val="142027"/>
                </a:solidFill>
                <a:effectLst/>
                <a:latin typeface="Archivo"/>
              </a:rPr>
              <a:t>Global Burden of Disease Study 2021 (GBD 2021) Data Resources</a:t>
            </a:r>
          </a:p>
        </p:txBody>
      </p:sp>
      <p:pic>
        <p:nvPicPr>
          <p:cNvPr id="32" name="Picture 4">
            <a:extLst>
              <a:ext uri="{FF2B5EF4-FFF2-40B4-BE49-F238E27FC236}">
                <a16:creationId xmlns:a16="http://schemas.microsoft.com/office/drawing/2014/main" id="{A6481D41-D8CE-C0F9-6D72-CF3D7114B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7258" y="3522872"/>
            <a:ext cx="5721752" cy="2931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32AF36-AE58-3941-4211-ACFA5B465D6B}"/>
              </a:ext>
            </a:extLst>
          </p:cNvPr>
          <p:cNvSpPr txBox="1"/>
          <p:nvPr/>
        </p:nvSpPr>
        <p:spPr>
          <a:xfrm>
            <a:off x="487482" y="3216734"/>
            <a:ext cx="508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Распространенность ХЛЗ в Европейском регионе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E56385-4EA0-ACB1-DA4F-AEFFFC034949}"/>
              </a:ext>
            </a:extLst>
          </p:cNvPr>
          <p:cNvSpPr txBox="1">
            <a:spLocks/>
          </p:cNvSpPr>
          <p:nvPr/>
        </p:nvSpPr>
        <p:spPr>
          <a:xfrm>
            <a:off x="6715538" y="3048303"/>
            <a:ext cx="4702179" cy="520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2060"/>
                </a:solidFill>
              </a:rPr>
              <a:t>Смертность от ХОБЛ в Европейском регионе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7C230F-10E3-940F-305F-D76B27A56476}"/>
              </a:ext>
            </a:extLst>
          </p:cNvPr>
          <p:cNvSpPr txBox="1"/>
          <p:nvPr/>
        </p:nvSpPr>
        <p:spPr>
          <a:xfrm>
            <a:off x="1469152" y="878518"/>
            <a:ext cx="10070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Сканирование горизонтов – это инструмент, позволяющий на систематической основе выявлять потенциальные медицинские технологии, которые, в свою очередь, рано или поздно могут быть внедрены в практическое здравоохранение</a:t>
            </a:r>
          </a:p>
        </p:txBody>
      </p:sp>
    </p:spTree>
    <p:extLst>
      <p:ext uri="{BB962C8B-B14F-4D97-AF65-F5344CB8AC3E}">
        <p14:creationId xmlns:p14="http://schemas.microsoft.com/office/powerpoint/2010/main" val="215001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E968F1-E06E-82EF-2458-11E1881A6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489" y="1000427"/>
            <a:ext cx="5842324" cy="873366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 2025 ООН на встрече по НИЗ призвала к своевременным мерам в отношении легочных заболеваний:</a:t>
            </a:r>
          </a:p>
        </p:txBody>
      </p:sp>
      <p:pic>
        <p:nvPicPr>
          <p:cNvPr id="5" name="Picture 6" descr="Первый московский государственный медицинский университет имени И. М.  Сеченова (Первый МГМУ)">
            <a:extLst>
              <a:ext uri="{FF2B5EF4-FFF2-40B4-BE49-F238E27FC236}">
                <a16:creationId xmlns:a16="http://schemas.microsoft.com/office/drawing/2014/main" id="{1469EF28-F259-5B72-371A-2BBA0C844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95"/>
          <a:stretch/>
        </p:blipFill>
        <p:spPr bwMode="auto">
          <a:xfrm>
            <a:off x="137472" y="127291"/>
            <a:ext cx="1196028" cy="13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5A9FD5A-46BE-B100-AAF7-E87003384380}"/>
              </a:ext>
            </a:extLst>
          </p:cNvPr>
          <p:cNvCxnSpPr/>
          <p:nvPr/>
        </p:nvCxnSpPr>
        <p:spPr>
          <a:xfrm>
            <a:off x="1659488" y="637980"/>
            <a:ext cx="83534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7857D2-6240-F0B0-D379-17FA5CDC4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488" y="2309184"/>
            <a:ext cx="4894850" cy="406375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Усилить первичную профилактику легочных заболеваний;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Интегрировать помощь пациентам с хроническими легочными заболеваниями в систему первичной медицинской помощи;</a:t>
            </a:r>
          </a:p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Масштабировать раннюю диагностику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/>
              <a:t>реабилитацию и паллиативную помощь;</a:t>
            </a:r>
          </a:p>
          <a:p>
            <a:endParaRPr lang="ru-RU" dirty="0"/>
          </a:p>
          <a:p>
            <a:r>
              <a:rPr lang="ru-RU" dirty="0"/>
              <a:t>Обеспечить равный доступ к услугам системы здравоохранения.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EEE48D2-408B-85CE-C6F0-D76279FCD67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913984" y="2236239"/>
            <a:ext cx="5026090" cy="41299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58C08E-5BFD-44E5-502E-22E0DF9C5575}"/>
              </a:ext>
            </a:extLst>
          </p:cNvPr>
          <p:cNvSpPr txBox="1"/>
          <p:nvPr/>
        </p:nvSpPr>
        <p:spPr>
          <a:xfrm>
            <a:off x="7035283" y="2395871"/>
            <a:ext cx="44696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6 ноября 2024  - </a:t>
            </a:r>
            <a:r>
              <a:rPr lang="en-US" b="1" dirty="0"/>
              <a:t> </a:t>
            </a:r>
            <a:r>
              <a:rPr lang="ru-RU" b="1" dirty="0"/>
              <a:t>ХОБЛ включена в Глобальный План Действий ВОЗ (</a:t>
            </a:r>
            <a:r>
              <a:rPr lang="en-US" b="1" dirty="0"/>
              <a:t>WHO Global Action Plan</a:t>
            </a:r>
            <a:r>
              <a:rPr lang="ru-RU" b="1" dirty="0"/>
              <a:t>) по предотвращению и контролю НИЗ; и в Повестку Устойчивого Развития ООН (</a:t>
            </a:r>
            <a:r>
              <a:rPr lang="en-US" b="1" dirty="0"/>
              <a:t>UN 2030 Agenda for Sustainable Development) 2030</a:t>
            </a:r>
            <a:r>
              <a:rPr lang="ru-RU" b="1" dirty="0"/>
              <a:t> года;</a:t>
            </a:r>
          </a:p>
          <a:p>
            <a:endParaRPr lang="en-US" b="1" dirty="0"/>
          </a:p>
          <a:p>
            <a:r>
              <a:rPr lang="en-US" b="1" dirty="0"/>
              <a:t>12 </a:t>
            </a:r>
            <a:r>
              <a:rPr lang="ru-RU" b="1" dirty="0"/>
              <a:t>июня 2025 – отчет ВОЗ и Европейского Респираторного Общества </a:t>
            </a:r>
            <a:r>
              <a:rPr lang="ru-RU" b="1" dirty="0">
                <a:solidFill>
                  <a:srgbClr val="C00000"/>
                </a:solidFill>
              </a:rPr>
              <a:t>– ХОБЛ </a:t>
            </a:r>
            <a:r>
              <a:rPr lang="ru-RU" b="1" dirty="0" err="1">
                <a:solidFill>
                  <a:srgbClr val="C00000"/>
                </a:solidFill>
              </a:rPr>
              <a:t>недодиагностируется</a:t>
            </a:r>
            <a:r>
              <a:rPr lang="ru-RU" b="1" dirty="0">
                <a:solidFill>
                  <a:srgbClr val="C00000"/>
                </a:solidFill>
              </a:rPr>
              <a:t>, плохо управляется и значительно недооценена в Европейском регионе.</a:t>
            </a:r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B1426E6-8E64-2B30-A7F5-1BE21FB65222}"/>
              </a:ext>
            </a:extLst>
          </p:cNvPr>
          <p:cNvCxnSpPr>
            <a:cxnSpLocks/>
          </p:cNvCxnSpPr>
          <p:nvPr/>
        </p:nvCxnSpPr>
        <p:spPr>
          <a:xfrm flipV="1">
            <a:off x="745011" y="1781175"/>
            <a:ext cx="0" cy="436032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28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Первый московский государственный медицинский университет имени И. М.  Сеченова (Первый МГМУ)">
            <a:extLst>
              <a:ext uri="{FF2B5EF4-FFF2-40B4-BE49-F238E27FC236}">
                <a16:creationId xmlns:a16="http://schemas.microsoft.com/office/drawing/2014/main" id="{5ADC13DD-A1EF-F571-8551-D0FF14DCC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95"/>
          <a:stretch/>
        </p:blipFill>
        <p:spPr bwMode="auto">
          <a:xfrm>
            <a:off x="137472" y="127291"/>
            <a:ext cx="1196028" cy="13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7D7CC99-498D-EC92-AA4E-95258F8E98CE}"/>
              </a:ext>
            </a:extLst>
          </p:cNvPr>
          <p:cNvCxnSpPr/>
          <p:nvPr/>
        </p:nvCxnSpPr>
        <p:spPr>
          <a:xfrm>
            <a:off x="1846101" y="1095180"/>
            <a:ext cx="83534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6F8A2C9-65E7-505B-6CA3-3FBC7118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277732"/>
            <a:ext cx="8150680" cy="52024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  <a:sym typeface="Helvetica"/>
              </a:rPr>
              <a:t>Зарубежный опыт внедрения программ ранней диагностики и школ пациентов 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E67FAB-CBCB-E777-6D81-F57D2676D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3861"/>
            <a:ext cx="10515600" cy="4806407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Китай		</a:t>
            </a:r>
            <a:r>
              <a:rPr lang="ru-RU" sz="1600" dirty="0">
                <a:solidFill>
                  <a:srgbClr val="C00000"/>
                </a:solidFill>
              </a:rPr>
              <a:t>С 2021 года </a:t>
            </a:r>
            <a:r>
              <a:rPr lang="ru-RU" sz="1600" b="1" dirty="0">
                <a:solidFill>
                  <a:srgbClr val="C00000"/>
                </a:solidFill>
              </a:rPr>
              <a:t>программа скрининга </a:t>
            </a:r>
            <a:r>
              <a:rPr lang="ru-RU" sz="1600" dirty="0">
                <a:solidFill>
                  <a:srgbClr val="C00000"/>
                </a:solidFill>
              </a:rPr>
              <a:t>ХОБЛ; мед организации (ПМСП) оснащены с</a:t>
            </a:r>
            <a:r>
              <a:rPr lang="ru-RU" sz="1600" b="1" dirty="0">
                <a:solidFill>
                  <a:srgbClr val="C00000"/>
                </a:solidFill>
              </a:rPr>
              <a:t>пирометрами</a:t>
            </a:r>
            <a:r>
              <a:rPr lang="ru-RU" sz="1600" dirty="0">
                <a:solidFill>
                  <a:srgbClr val="C00000"/>
                </a:solidFill>
              </a:rPr>
              <a:t>; 			</a:t>
            </a:r>
            <a:r>
              <a:rPr lang="ru-RU" sz="1600" b="1" dirty="0" err="1">
                <a:solidFill>
                  <a:srgbClr val="C00000"/>
                </a:solidFill>
              </a:rPr>
              <a:t>проф</a:t>
            </a:r>
            <a:r>
              <a:rPr lang="ru-RU" sz="1600" b="1" dirty="0">
                <a:solidFill>
                  <a:srgbClr val="C00000"/>
                </a:solidFill>
              </a:rPr>
              <a:t> подготовка </a:t>
            </a:r>
            <a:r>
              <a:rPr lang="ru-RU" sz="1600" dirty="0">
                <a:solidFill>
                  <a:srgbClr val="C00000"/>
                </a:solidFill>
              </a:rPr>
              <a:t>мед персонала;</a:t>
            </a:r>
          </a:p>
          <a:p>
            <a:pPr algn="just"/>
            <a:r>
              <a:rPr lang="ru-RU" sz="1600" dirty="0"/>
              <a:t>Финляндия </a:t>
            </a:r>
            <a:r>
              <a:rPr lang="ru-RU" sz="1600" dirty="0">
                <a:solidFill>
                  <a:srgbClr val="C00000"/>
                </a:solidFill>
              </a:rPr>
              <a:t>		</a:t>
            </a:r>
            <a:r>
              <a:rPr lang="ru-RU" sz="1600" dirty="0"/>
              <a:t>Программа ХОБЛ до 2007 года; </a:t>
            </a:r>
            <a:r>
              <a:rPr lang="ru-RU" sz="1600" b="1" dirty="0"/>
              <a:t>доступность спирометрии </a:t>
            </a:r>
            <a:r>
              <a:rPr lang="ru-RU" sz="1600" dirty="0"/>
              <a:t>в мед организациях (ПМСП) 				увеличилось </a:t>
            </a:r>
            <a:r>
              <a:rPr lang="ru-RU" sz="1600" b="1" dirty="0"/>
              <a:t>до 95%;</a:t>
            </a:r>
          </a:p>
          <a:p>
            <a:pPr algn="just"/>
            <a:r>
              <a:rPr lang="ru-RU" sz="1600" dirty="0"/>
              <a:t>Великобритания 		</a:t>
            </a:r>
            <a:r>
              <a:rPr lang="ru-RU" sz="1600" b="1" dirty="0"/>
              <a:t>Спирометрия</a:t>
            </a:r>
            <a:r>
              <a:rPr lang="ru-RU" sz="1600" dirty="0"/>
              <a:t> у пациентов </a:t>
            </a:r>
            <a:r>
              <a:rPr lang="en-US" sz="1600" dirty="0"/>
              <a:t>&gt;35 </a:t>
            </a:r>
            <a:r>
              <a:rPr lang="ru-RU" sz="1600" dirty="0"/>
              <a:t>курильщики с хроническим кашлем, </a:t>
            </a:r>
            <a:r>
              <a:rPr lang="ru-RU" sz="1600" b="1" dirty="0"/>
              <a:t>школы пациентов </a:t>
            </a:r>
            <a:r>
              <a:rPr lang="ru-RU" sz="1600" dirty="0"/>
              <a:t>			(</a:t>
            </a:r>
            <a:r>
              <a:rPr lang="en-US" sz="1600" dirty="0"/>
              <a:t>C-PEP</a:t>
            </a:r>
            <a:r>
              <a:rPr lang="ru-RU" sz="1600" dirty="0"/>
              <a:t>);</a:t>
            </a:r>
          </a:p>
          <a:p>
            <a:pPr algn="just"/>
            <a:r>
              <a:rPr lang="ru-RU" sz="1600" dirty="0"/>
              <a:t>США 		</a:t>
            </a:r>
            <a:r>
              <a:rPr lang="ru-RU" sz="1600" b="1" dirty="0"/>
              <a:t>Спирометрия</a:t>
            </a:r>
            <a:r>
              <a:rPr lang="ru-RU" sz="1600" dirty="0"/>
              <a:t> у пациентов с симптомами или факторами риска</a:t>
            </a:r>
            <a:r>
              <a:rPr lang="en-US" sz="1600" dirty="0"/>
              <a:t>, </a:t>
            </a:r>
            <a:r>
              <a:rPr lang="ru-RU" sz="1600" dirty="0"/>
              <a:t>школы пациентов (</a:t>
            </a:r>
            <a:r>
              <a:rPr lang="en-US" sz="1600" dirty="0"/>
              <a:t>Breathe </a:t>
            </a:r>
            <a:r>
              <a:rPr lang="ru-RU" sz="1600" dirty="0"/>
              <a:t>				</a:t>
            </a:r>
            <a:r>
              <a:rPr lang="en-US" sz="1600" dirty="0"/>
              <a:t>Better® program</a:t>
            </a:r>
            <a:r>
              <a:rPr lang="ru-RU" sz="1600" dirty="0"/>
              <a:t>)</a:t>
            </a:r>
          </a:p>
          <a:p>
            <a:pPr algn="just"/>
            <a:r>
              <a:rPr lang="ru-RU" sz="1600" dirty="0"/>
              <a:t>Швеция 	</a:t>
            </a:r>
            <a:r>
              <a:rPr lang="ru-RU" sz="1600" b="1" dirty="0"/>
              <a:t> Спирометрия </a:t>
            </a:r>
            <a:r>
              <a:rPr lang="ru-RU" sz="1600" dirty="0"/>
              <a:t>доступна во всех мед организациях (ПМСП);</a:t>
            </a:r>
            <a:r>
              <a:rPr lang="en-US" sz="1600" dirty="0"/>
              <a:t> </a:t>
            </a:r>
            <a:r>
              <a:rPr lang="ru-RU" sz="1600" dirty="0"/>
              <a:t>развиваются </a:t>
            </a:r>
            <a:r>
              <a:rPr lang="ru-RU" sz="1600" b="1" dirty="0"/>
              <a:t>школы пациентов</a:t>
            </a:r>
            <a:r>
              <a:rPr lang="ru-RU" sz="1600" dirty="0"/>
              <a:t>;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Канада		</a:t>
            </a:r>
            <a:r>
              <a:rPr lang="ru-RU" sz="1600" b="1" dirty="0"/>
              <a:t>Спирометрия</a:t>
            </a:r>
            <a:r>
              <a:rPr lang="ru-RU" sz="1600" dirty="0"/>
              <a:t> у пациентов с симптомами или факторами риска  (все еще есть проблемы с 			доступом к тестированию); образовательные программы (</a:t>
            </a:r>
            <a:r>
              <a:rPr lang="ru-RU" sz="1600" b="1" dirty="0"/>
              <a:t>школы</a:t>
            </a:r>
            <a:r>
              <a:rPr lang="ru-RU" sz="1600" dirty="0"/>
              <a:t>) для пациентов «</a:t>
            </a:r>
            <a:r>
              <a:rPr lang="en-US" sz="1600" dirty="0"/>
              <a:t>BREATHE </a:t>
            </a:r>
            <a:r>
              <a:rPr lang="ru-RU" sz="1600" dirty="0"/>
              <a:t>			</a:t>
            </a:r>
            <a:r>
              <a:rPr lang="en-US" sz="1600" dirty="0"/>
              <a:t>Better</a:t>
            </a:r>
            <a:r>
              <a:rPr lang="ru-RU" sz="1600" dirty="0"/>
              <a:t>,</a:t>
            </a:r>
            <a:r>
              <a:rPr lang="en-US" sz="1600" dirty="0"/>
              <a:t>  Stay STRONG</a:t>
            </a:r>
            <a:r>
              <a:rPr lang="ru-RU" sz="1600" dirty="0"/>
              <a:t>, </a:t>
            </a:r>
            <a:r>
              <a:rPr lang="en-US" sz="1600" dirty="0"/>
              <a:t>PCAP</a:t>
            </a:r>
            <a:r>
              <a:rPr lang="ru-RU" sz="1600" dirty="0"/>
              <a:t>», в т.ч.  в онлайн формате;</a:t>
            </a:r>
          </a:p>
          <a:p>
            <a:pPr algn="just"/>
            <a:r>
              <a:rPr lang="ru-RU" sz="1600" dirty="0"/>
              <a:t>Австралия	До 2024 года </a:t>
            </a:r>
            <a:r>
              <a:rPr lang="ru-RU" sz="1600" b="1" dirty="0"/>
              <a:t>спирометрия </a:t>
            </a:r>
            <a:r>
              <a:rPr lang="ru-RU" sz="1600" dirty="0"/>
              <a:t>использовалась, но были проблемы с доступом к тестированию. В 			2024 году Австралийская комиссия по безопасности и качеству в здравоохранении разработала 		первый стандарт качества по ХОБЛ, который определяет </a:t>
            </a:r>
            <a:r>
              <a:rPr lang="ru-RU" sz="1600" b="1" dirty="0"/>
              <a:t>спирометрию </a:t>
            </a:r>
            <a:r>
              <a:rPr lang="ru-RU" sz="1600" dirty="0"/>
              <a:t>в качестве необходимого 		условия ранней и точной диагностики ХОБЛ. 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A54D8FCE-36BC-0D97-07B8-94A325AE0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972" y="1824229"/>
            <a:ext cx="686108" cy="46646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4868F507-1FE8-D4BF-4113-9DC67B898E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306" y="2366521"/>
            <a:ext cx="673748" cy="402499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9D80EC24-A304-9970-72AC-1F6E82317F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3179" y="2908277"/>
            <a:ext cx="673749" cy="399638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15B0E03E-4EA3-9B0B-C82A-E71A542129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0904" y="3443037"/>
            <a:ext cx="673750" cy="362140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41BC9AAB-7493-BFBE-42BE-57B7D556F2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1572" y="3980191"/>
            <a:ext cx="632508" cy="432255"/>
          </a:xfrm>
          <a:prstGeom prst="rect">
            <a:avLst/>
          </a:prstGeom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34DB6602-CDE3-5A05-D21C-8C299B16B7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8990" y="4759086"/>
            <a:ext cx="753386" cy="428888"/>
          </a:xfrm>
          <a:prstGeom prst="rect">
            <a:avLst/>
          </a:prstGeom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1E37C401-E493-E092-8365-DA459B92DF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0904" y="5828320"/>
            <a:ext cx="831472" cy="43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0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5A0C-FC57-F36B-D9BE-204ACE7EF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5E694-852A-C63B-B8FB-25ED1A73E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167656"/>
            <a:ext cx="10515600" cy="71064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Клинико-экономическая модель оценки скрининга ХОБЛ в РФ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D499F8-728A-EC06-AA77-48AA4BA00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45" y="1528950"/>
            <a:ext cx="12008655" cy="4497405"/>
          </a:xfrm>
          <a:prstGeom prst="rect">
            <a:avLst/>
          </a:prstGeom>
        </p:spPr>
      </p:pic>
      <p:pic>
        <p:nvPicPr>
          <p:cNvPr id="3" name="Picture 6" descr="Первый московский государственный медицинский университет имени И. М.  Сеченова (Первый МГМУ)">
            <a:extLst>
              <a:ext uri="{FF2B5EF4-FFF2-40B4-BE49-F238E27FC236}">
                <a16:creationId xmlns:a16="http://schemas.microsoft.com/office/drawing/2014/main" id="{720576C5-B17B-1362-C5A2-62440854D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95"/>
          <a:stretch/>
        </p:blipFill>
        <p:spPr bwMode="auto">
          <a:xfrm>
            <a:off x="137472" y="127291"/>
            <a:ext cx="1196028" cy="13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5ED26F5-CC64-8EEA-F487-B702EBD0F741}"/>
              </a:ext>
            </a:extLst>
          </p:cNvPr>
          <p:cNvCxnSpPr/>
          <p:nvPr/>
        </p:nvCxnSpPr>
        <p:spPr>
          <a:xfrm>
            <a:off x="1846101" y="1095180"/>
            <a:ext cx="83534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A1B01AB-4ACE-44C4-5013-406A1474E69E}"/>
              </a:ext>
            </a:extLst>
          </p:cNvPr>
          <p:cNvSpPr txBox="1"/>
          <p:nvPr/>
        </p:nvSpPr>
        <p:spPr>
          <a:xfrm>
            <a:off x="788104" y="6330599"/>
            <a:ext cx="10835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Исходное значение параметра распространенности ХОБЛ в РФ – 11,4% среди курильщиков 40+</a:t>
            </a:r>
          </a:p>
        </p:txBody>
      </p:sp>
    </p:spTree>
    <p:extLst>
      <p:ext uri="{BB962C8B-B14F-4D97-AF65-F5344CB8AC3E}">
        <p14:creationId xmlns:p14="http://schemas.microsoft.com/office/powerpoint/2010/main" val="352117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36E09-365E-AC83-B760-EF07F4D81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B7ED8D-8229-158C-87A8-D352F828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09143"/>
            <a:ext cx="10515600" cy="67990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Ежегодное проведение ранней диагностики (скрининга) ХОБЛ в РФ</a:t>
            </a:r>
            <a:br>
              <a:rPr lang="ru-RU" sz="2800" dirty="0"/>
            </a:br>
            <a:r>
              <a:rPr lang="ru-RU" sz="2000" i="1" dirty="0"/>
              <a:t>в популяции 14,7 млн человек за 10 лет</a:t>
            </a:r>
            <a:endParaRPr lang="ru-RU" sz="2800" i="1" dirty="0"/>
          </a:p>
        </p:txBody>
      </p:sp>
      <p:pic>
        <p:nvPicPr>
          <p:cNvPr id="2" name="Picture 6" descr="Первый московский государственный медицинский университет имени И. М.  Сеченова (Первый МГМУ)">
            <a:extLst>
              <a:ext uri="{FF2B5EF4-FFF2-40B4-BE49-F238E27FC236}">
                <a16:creationId xmlns:a16="http://schemas.microsoft.com/office/drawing/2014/main" id="{BAA7AC90-60B7-F363-6A7A-90E252730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95"/>
          <a:stretch/>
        </p:blipFill>
        <p:spPr bwMode="auto">
          <a:xfrm>
            <a:off x="137472" y="127291"/>
            <a:ext cx="1196028" cy="13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392D753-05F8-14E8-FDB8-C6F5E725C439}"/>
              </a:ext>
            </a:extLst>
          </p:cNvPr>
          <p:cNvCxnSpPr/>
          <p:nvPr/>
        </p:nvCxnSpPr>
        <p:spPr>
          <a:xfrm>
            <a:off x="1846101" y="1095180"/>
            <a:ext cx="83534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0EEA9F8-B8E2-9343-BA31-3E595E550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0" y="1388291"/>
            <a:ext cx="10721028" cy="51605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D07618-C2D3-8A83-4BAE-B73DEDAF90A3}"/>
              </a:ext>
            </a:extLst>
          </p:cNvPr>
          <p:cNvSpPr txBox="1"/>
          <p:nvPr/>
        </p:nvSpPr>
        <p:spPr>
          <a:xfrm>
            <a:off x="1846101" y="2878490"/>
            <a:ext cx="292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Выявленных случаев – ≈ 2 млн чел.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467F05-6800-E672-9175-6E75266D9844}"/>
              </a:ext>
            </a:extLst>
          </p:cNvPr>
          <p:cNvSpPr txBox="1"/>
          <p:nvPr/>
        </p:nvSpPr>
        <p:spPr>
          <a:xfrm>
            <a:off x="5488212" y="2878490"/>
            <a:ext cx="2829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4,9 млн обострений и до 1 млн госпитализаций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E966FA-C45A-87B5-02BE-B80D2609DBD8}"/>
              </a:ext>
            </a:extLst>
          </p:cNvPr>
          <p:cNvSpPr txBox="1"/>
          <p:nvPr/>
        </p:nvSpPr>
        <p:spPr>
          <a:xfrm>
            <a:off x="9381560" y="2356181"/>
            <a:ext cx="2356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тыс. </a:t>
            </a:r>
          </a:p>
          <a:p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случаев преждевременной смерти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DF05A9-CB66-4F60-3560-D4F9BA8DE1F4}"/>
              </a:ext>
            </a:extLst>
          </p:cNvPr>
          <p:cNvSpPr txBox="1"/>
          <p:nvPr/>
        </p:nvSpPr>
        <p:spPr>
          <a:xfrm>
            <a:off x="1753518" y="4454046"/>
            <a:ext cx="28295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Затраты на закупку спирометров –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1,7 млрд руб.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(закупка в 1 и 5 годы, 40 тыс. руб./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A6D493-2361-C06B-A82D-0E1D64D73E78}"/>
              </a:ext>
            </a:extLst>
          </p:cNvPr>
          <p:cNvSpPr txBox="1"/>
          <p:nvPr/>
        </p:nvSpPr>
        <p:spPr>
          <a:xfrm>
            <a:off x="9148320" y="5008044"/>
            <a:ext cx="235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Общие затраты на 21 млрд руб.</a:t>
            </a:r>
          </a:p>
        </p:txBody>
      </p:sp>
    </p:spTree>
    <p:extLst>
      <p:ext uri="{BB962C8B-B14F-4D97-AF65-F5344CB8AC3E}">
        <p14:creationId xmlns:p14="http://schemas.microsoft.com/office/powerpoint/2010/main" val="353255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FCA7-B816-923F-0FF2-46C9393B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55" y="193183"/>
            <a:ext cx="10515600" cy="7155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Анализ чувствительности результата исследования </a:t>
            </a:r>
            <a:r>
              <a:rPr lang="ru-RU" sz="3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(размер снижения общих затрат)</a:t>
            </a:r>
            <a:r>
              <a:rPr lang="ru-RU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 исходным переменным данным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47800D-1C62-BA07-F3FE-7AA0B1636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100918"/>
              </p:ext>
            </p:extLst>
          </p:nvPr>
        </p:nvGraphicFramePr>
        <p:xfrm>
          <a:off x="737755" y="1080657"/>
          <a:ext cx="10775372" cy="565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3218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DADBB-48AA-DFCD-10E4-53D1F2381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FE762-A0E3-BF6D-35D1-0C36C7C0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167656"/>
            <a:ext cx="9273020" cy="71064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Клинико-экономическая модель оценки школ ХОБЛ в РФ</a:t>
            </a:r>
          </a:p>
        </p:txBody>
      </p:sp>
      <p:pic>
        <p:nvPicPr>
          <p:cNvPr id="3" name="Picture 6" descr="Первый московский государственный медицинский университет имени И. М.  Сеченова (Первый МГМУ)">
            <a:extLst>
              <a:ext uri="{FF2B5EF4-FFF2-40B4-BE49-F238E27FC236}">
                <a16:creationId xmlns:a16="http://schemas.microsoft.com/office/drawing/2014/main" id="{D093A107-2AAD-E487-9C15-7870D1D1B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95"/>
          <a:stretch/>
        </p:blipFill>
        <p:spPr bwMode="auto">
          <a:xfrm>
            <a:off x="137472" y="127291"/>
            <a:ext cx="1196028" cy="13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CC5E62A-1D50-B0EF-BE25-57348237ED8B}"/>
              </a:ext>
            </a:extLst>
          </p:cNvPr>
          <p:cNvCxnSpPr/>
          <p:nvPr/>
        </p:nvCxnSpPr>
        <p:spPr>
          <a:xfrm>
            <a:off x="1846101" y="1095180"/>
            <a:ext cx="83534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56A5639-FF34-D4F9-059C-5D21004B5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795" y="1468665"/>
            <a:ext cx="7205120" cy="47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76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FBAF9-A6CA-3C59-40CF-4245D586C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ервый московский государственный медицинский университет имени И. М.  Сеченова (Первый МГМУ)">
            <a:extLst>
              <a:ext uri="{FF2B5EF4-FFF2-40B4-BE49-F238E27FC236}">
                <a16:creationId xmlns:a16="http://schemas.microsoft.com/office/drawing/2014/main" id="{88B177E3-7ACF-3A62-8821-5F5D0126F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95"/>
          <a:stretch/>
        </p:blipFill>
        <p:spPr bwMode="auto">
          <a:xfrm>
            <a:off x="137472" y="127291"/>
            <a:ext cx="1196028" cy="13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D6A3C6A-621F-184E-CB55-0095CB7EB8DD}"/>
              </a:ext>
            </a:extLst>
          </p:cNvPr>
          <p:cNvCxnSpPr/>
          <p:nvPr/>
        </p:nvCxnSpPr>
        <p:spPr>
          <a:xfrm>
            <a:off x="1846101" y="1095180"/>
            <a:ext cx="83534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6144251-9ABC-4F89-F0EB-EAA013A2CB84}"/>
              </a:ext>
            </a:extLst>
          </p:cNvPr>
          <p:cNvSpPr txBox="1">
            <a:spLocks/>
          </p:cNvSpPr>
          <p:nvPr/>
        </p:nvSpPr>
        <p:spPr>
          <a:xfrm>
            <a:off x="1676400" y="309143"/>
            <a:ext cx="10515600" cy="679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</a:rPr>
              <a:t>Внедрение школ пациентов с ХОБЛ в РФ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000" i="1" dirty="0"/>
              <a:t>за 10 лет</a:t>
            </a:r>
            <a:endParaRPr lang="ru-RU" sz="2800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F9F98F-AD58-4D74-494B-8A87E39A3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611" y="1324707"/>
            <a:ext cx="10845885" cy="52588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664EE6-67F1-8B25-0375-F250C1C3379E}"/>
              </a:ext>
            </a:extLst>
          </p:cNvPr>
          <p:cNvSpPr txBox="1"/>
          <p:nvPr/>
        </p:nvSpPr>
        <p:spPr>
          <a:xfrm>
            <a:off x="9365045" y="2185195"/>
            <a:ext cx="2356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 тыс. </a:t>
            </a:r>
          </a:p>
          <a:p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случаев преждевременной смерти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F26A0F-E66E-E5F2-A123-A594CDA646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611" y="1751021"/>
            <a:ext cx="773577" cy="8823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6F817D-B96D-7B6A-63CB-B0A24B1A50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4118" y="4573270"/>
            <a:ext cx="841664" cy="96002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58A83AD-9E10-7516-F68F-D9F9DD7AADB7}"/>
              </a:ext>
            </a:extLst>
          </p:cNvPr>
          <p:cNvSpPr txBox="1"/>
          <p:nvPr/>
        </p:nvSpPr>
        <p:spPr>
          <a:xfrm>
            <a:off x="5633360" y="4590675"/>
            <a:ext cx="2672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Затраты системы здравоохранения на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13,4 млрд руб.*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86729DA-FD64-F2F7-1C5E-2775117DE4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611" y="2661279"/>
            <a:ext cx="841665" cy="10156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850A93-4CD9-86F2-F8D3-8968FE5DB220}"/>
              </a:ext>
            </a:extLst>
          </p:cNvPr>
          <p:cNvSpPr txBox="1"/>
          <p:nvPr/>
        </p:nvSpPr>
        <p:spPr>
          <a:xfrm>
            <a:off x="1917010" y="1497651"/>
            <a:ext cx="2732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Обострения, амбулаторные визиты –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1,2 млн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случаев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C0C13-D2DB-6987-6C92-1EF944EF83A4}"/>
              </a:ext>
            </a:extLst>
          </p:cNvPr>
          <p:cNvSpPr txBox="1"/>
          <p:nvPr/>
        </p:nvSpPr>
        <p:spPr>
          <a:xfrm>
            <a:off x="1917010" y="2893461"/>
            <a:ext cx="2732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госпитализации –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650 тыс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случаев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6B2FD94-7C60-8065-3413-7A250F82EB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2459" y="2723624"/>
            <a:ext cx="1015276" cy="9600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075F88-41F5-EC08-57BE-3A621B019F00}"/>
              </a:ext>
            </a:extLst>
          </p:cNvPr>
          <p:cNvSpPr txBox="1"/>
          <p:nvPr/>
        </p:nvSpPr>
        <p:spPr>
          <a:xfrm>
            <a:off x="5480097" y="2015761"/>
            <a:ext cx="2732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Школы позволят сохранить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530 тыс.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человеко-лет жизни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1E7FDF-E508-4B61-ABF3-029F48F3108C}"/>
              </a:ext>
            </a:extLst>
          </p:cNvPr>
          <p:cNvSpPr txBox="1"/>
          <p:nvPr/>
        </p:nvSpPr>
        <p:spPr>
          <a:xfrm>
            <a:off x="1755658" y="4236964"/>
            <a:ext cx="2672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Затраты на реализацию школ –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3,8 млрд руб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без дисконтирования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2,8 млрд руб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с дисконтированием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60193D-1C72-24CF-C35E-6116277A89BB}"/>
              </a:ext>
            </a:extLst>
          </p:cNvPr>
          <p:cNvSpPr txBox="1"/>
          <p:nvPr/>
        </p:nvSpPr>
        <p:spPr>
          <a:xfrm>
            <a:off x="9365045" y="4747157"/>
            <a:ext cx="201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Общие затраты на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41,6 млрд руб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25EB1A-DF19-8F7B-669B-568477E786DC}"/>
              </a:ext>
            </a:extLst>
          </p:cNvPr>
          <p:cNvSpPr txBox="1"/>
          <p:nvPr/>
        </p:nvSpPr>
        <p:spPr>
          <a:xfrm>
            <a:off x="11254154" y="534862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920176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3191</TotalTime>
  <Words>1002</Words>
  <Application>Microsoft Office PowerPoint</Application>
  <PresentationFormat>Widescreen</PresentationFormat>
  <Paragraphs>98</Paragraphs>
  <Slides>14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Archivo</vt:lpstr>
      <vt:lpstr>Arial</vt:lpstr>
      <vt:lpstr>Calibri</vt:lpstr>
      <vt:lpstr>Calibri Light</vt:lpstr>
      <vt:lpstr>Wingdings</vt:lpstr>
      <vt:lpstr>Office Theme</vt:lpstr>
      <vt:lpstr>Презентация Microsoft PowerPoint</vt:lpstr>
      <vt:lpstr>PowerPoint Presentation</vt:lpstr>
      <vt:lpstr>PowerPoint Presentation</vt:lpstr>
      <vt:lpstr>В 2025 ООН на встрече по НИЗ призвала к своевременным мерам в отношении легочных заболеваний:</vt:lpstr>
      <vt:lpstr>Зарубежный опыт внедрения программ ранней диагностики и школ пациентов  </vt:lpstr>
      <vt:lpstr>Клинико-экономическая модель оценки скрининга ХОБЛ в РФ</vt:lpstr>
      <vt:lpstr>Ежегодное проведение ранней диагностики (скрининга) ХОБЛ в РФ в популяции 14,7 млн человек за 10 лет</vt:lpstr>
      <vt:lpstr>Анализ чувствительности результата исследования (размер снижения общих затрат) к исходным переменным данным</vt:lpstr>
      <vt:lpstr>Клинико-экономическая модель оценки школ ХОБЛ в РФ</vt:lpstr>
      <vt:lpstr>PowerPoint Presentation</vt:lpstr>
      <vt:lpstr>Анализ чувствительности результата исследования (размер снижения общих затрат) к исходным переменным данным</vt:lpstr>
      <vt:lpstr>PowerPoint Presentation</vt:lpstr>
      <vt:lpstr>Исследование по качеству жизни (КЖ) пациентов с ХОБЛ</vt:lpstr>
      <vt:lpstr>Выводы</vt:lpstr>
      <vt:lpstr>Экспертно-аналитический центр по сканированию горизонтов в здравоохранении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Дмитрий Щуров</dc:creator>
  <cp:lastModifiedBy>Дмитрий Щуров</cp:lastModifiedBy>
  <cp:revision>54</cp:revision>
  <cp:lastPrinted>2025-10-07T09:01:28Z</cp:lastPrinted>
  <dcterms:created xsi:type="dcterms:W3CDTF">2025-06-10T08:10:34Z</dcterms:created>
  <dcterms:modified xsi:type="dcterms:W3CDTF">2025-11-20T17:25:48Z</dcterms:modified>
</cp:coreProperties>
</file>