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79" r:id="rId2"/>
    <p:sldId id="6223" r:id="rId3"/>
    <p:sldId id="2147469016" r:id="rId4"/>
    <p:sldId id="6167" r:id="rId5"/>
    <p:sldId id="6234" r:id="rId6"/>
    <p:sldId id="6224" r:id="rId7"/>
    <p:sldId id="6325" r:id="rId8"/>
    <p:sldId id="356" r:id="rId9"/>
    <p:sldId id="357" r:id="rId10"/>
    <p:sldId id="2147468987" r:id="rId11"/>
    <p:sldId id="6327" r:id="rId12"/>
    <p:sldId id="6250" r:id="rId13"/>
    <p:sldId id="2147468988" r:id="rId14"/>
    <p:sldId id="2147468989" r:id="rId15"/>
    <p:sldId id="2147468957" r:id="rId16"/>
    <p:sldId id="2147469017" r:id="rId17"/>
    <p:sldId id="257" r:id="rId18"/>
    <p:sldId id="2147469004" r:id="rId19"/>
    <p:sldId id="258" r:id="rId20"/>
    <p:sldId id="269" r:id="rId21"/>
    <p:sldId id="6177" r:id="rId22"/>
    <p:sldId id="6188" r:id="rId23"/>
    <p:sldId id="2147468996" r:id="rId24"/>
    <p:sldId id="2147468994" r:id="rId25"/>
    <p:sldId id="2147468962" r:id="rId26"/>
    <p:sldId id="2147469013" r:id="rId27"/>
    <p:sldId id="2147469018" r:id="rId28"/>
    <p:sldId id="265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 Башкинов" initials="РБ" lastIdx="1" clrIdx="0">
    <p:extLst>
      <p:ext uri="{19B8F6BF-5375-455C-9EA6-DF929625EA0E}">
        <p15:presenceInfo xmlns:p15="http://schemas.microsoft.com/office/powerpoint/2012/main" userId="07d7cae190991b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7" autoAdjust="0"/>
    <p:restoredTop sz="92634" autoAdjust="0"/>
  </p:normalViewPr>
  <p:slideViewPr>
    <p:cSldViewPr>
      <p:cViewPr>
        <p:scale>
          <a:sx n="66" d="100"/>
          <a:sy n="66" d="100"/>
        </p:scale>
        <p:origin x="763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94313210848645E-2"/>
          <c:y val="1.9866122697595925E-2"/>
          <c:w val="0.93150568678915135"/>
          <c:h val="0.87791633620334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Остеоартрит с нормоурикемией (n-499)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008748906388E-3"/>
                  <c:y val="5.50838250034590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652777777777774E-2"/>
                      <c:h val="6.08400847163204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7EA-4546-B8E9-E15C29C53643}"/>
                </c:ext>
              </c:extLst>
            </c:dLbl>
            <c:dLbl>
              <c:idx val="3"/>
              <c:layout>
                <c:manualLayout>
                  <c:x val="-6.9444444444444441E-3"/>
                  <c:y val="-2.7541912501729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EA-4546-B8E9-E15C29C53643}"/>
                </c:ext>
              </c:extLst>
            </c:dLbl>
            <c:dLbl>
              <c:idx val="5"/>
              <c:layout>
                <c:manualLayout>
                  <c:x val="-4.1666666666667681E-3"/>
                  <c:y val="-2.7541912501729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EA-4546-B8E9-E15C29C53643}"/>
                </c:ext>
              </c:extLst>
            </c:dLbl>
            <c:dLbl>
              <c:idx val="6"/>
              <c:layout>
                <c:manualLayout>
                  <c:x val="-2.7777777777777779E-3"/>
                  <c:y val="-1.4182395034431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EA-4546-B8E9-E15C29C53643}"/>
                </c:ext>
              </c:extLst>
            </c:dLbl>
            <c:dLbl>
              <c:idx val="7"/>
              <c:layout>
                <c:manualLayout>
                  <c:x val="-9.7222222222222224E-3"/>
                  <c:y val="-1.00985845909232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EA-4546-B8E9-E15C29C53643}"/>
                </c:ext>
              </c:extLst>
            </c:dLbl>
            <c:dLbl>
              <c:idx val="8"/>
              <c:layout>
                <c:manualLayout>
                  <c:x val="-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EA-4546-B8E9-E15C29C53643}"/>
                </c:ext>
              </c:extLst>
            </c:dLbl>
            <c:dLbl>
              <c:idx val="9"/>
              <c:layout>
                <c:manualLayout>
                  <c:x val="-4.166666666666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EA-4546-B8E9-E15C29C53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***АГ</c:v>
                </c:pt>
                <c:pt idx="1">
                  <c:v>***СН</c:v>
                </c:pt>
                <c:pt idx="2">
                  <c:v>***ХСН</c:v>
                </c:pt>
                <c:pt idx="3">
                  <c:v>**ФП/ТП</c:v>
                </c:pt>
                <c:pt idx="4">
                  <c:v>***МКБ</c:v>
                </c:pt>
                <c:pt idx="5">
                  <c:v>**Хр.Пиел</c:v>
                </c:pt>
                <c:pt idx="6">
                  <c:v>***СД2</c:v>
                </c:pt>
                <c:pt idx="7">
                  <c:v>***Ожирение</c:v>
                </c:pt>
                <c:pt idx="8">
                  <c:v>***НАЖБП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0.55500000000000005</c:v>
                </c:pt>
                <c:pt idx="1">
                  <c:v>0.05</c:v>
                </c:pt>
                <c:pt idx="2">
                  <c:v>6.6000000000000003E-2</c:v>
                </c:pt>
                <c:pt idx="3">
                  <c:v>1.7999999999999999E-2</c:v>
                </c:pt>
                <c:pt idx="4">
                  <c:v>9.1999999999999998E-2</c:v>
                </c:pt>
                <c:pt idx="5">
                  <c:v>0.13</c:v>
                </c:pt>
                <c:pt idx="6">
                  <c:v>0.13400000000000001</c:v>
                </c:pt>
                <c:pt idx="7">
                  <c:v>0.16600000000000001</c:v>
                </c:pt>
                <c:pt idx="8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7-4215-85A8-171978DBBA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Остеоартрит с гиперурикемией (n-538)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88888888888761E-3"/>
                  <c:y val="-5.5083825003459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0F-4229-9566-09CEB4D3AD84}"/>
                </c:ext>
              </c:extLst>
            </c:dLbl>
            <c:dLbl>
              <c:idx val="2"/>
              <c:layout>
                <c:manualLayout>
                  <c:x val="0"/>
                  <c:y val="1.8698139337788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6F-48EB-9339-D620956BF9F7}"/>
                </c:ext>
              </c:extLst>
            </c:dLbl>
            <c:dLbl>
              <c:idx val="4"/>
              <c:layout>
                <c:manualLayout>
                  <c:x val="0"/>
                  <c:y val="-1.10167650006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0F-4229-9566-09CEB4D3AD84}"/>
                </c:ext>
              </c:extLst>
            </c:dLbl>
            <c:dLbl>
              <c:idx val="6"/>
              <c:layout>
                <c:manualLayout>
                  <c:x val="5.5555555555555558E-3"/>
                  <c:y val="2.5327331571537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52-436B-8D23-6FB1FD42F074}"/>
                </c:ext>
              </c:extLst>
            </c:dLbl>
            <c:dLbl>
              <c:idx val="7"/>
              <c:layout>
                <c:manualLayout>
                  <c:x val="-8.3333333333334373E-3"/>
                  <c:y val="-2.7541912501729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0F-4229-9566-09CEB4D3AD84}"/>
                </c:ext>
              </c:extLst>
            </c:dLbl>
            <c:dLbl>
              <c:idx val="9"/>
              <c:layout>
                <c:manualLayout>
                  <c:x val="-9.7222222222222241E-3"/>
                  <c:y val="1.101676500069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0F-4229-9566-09CEB4D3AD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***АГ</c:v>
                </c:pt>
                <c:pt idx="1">
                  <c:v>***СН</c:v>
                </c:pt>
                <c:pt idx="2">
                  <c:v>***ХСН</c:v>
                </c:pt>
                <c:pt idx="3">
                  <c:v>**ФП/ТП</c:v>
                </c:pt>
                <c:pt idx="4">
                  <c:v>***МКБ</c:v>
                </c:pt>
                <c:pt idx="5">
                  <c:v>**Хр.Пиел</c:v>
                </c:pt>
                <c:pt idx="6">
                  <c:v>***СД2</c:v>
                </c:pt>
                <c:pt idx="7">
                  <c:v>***Ожирение</c:v>
                </c:pt>
                <c:pt idx="8">
                  <c:v>***НАЖБП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0.80500000000000005</c:v>
                </c:pt>
                <c:pt idx="1">
                  <c:v>0.152</c:v>
                </c:pt>
                <c:pt idx="2">
                  <c:v>0.17499999999999999</c:v>
                </c:pt>
                <c:pt idx="3">
                  <c:v>5.3999999999999999E-2</c:v>
                </c:pt>
                <c:pt idx="4">
                  <c:v>0.19500000000000001</c:v>
                </c:pt>
                <c:pt idx="5">
                  <c:v>0.20330000000000001</c:v>
                </c:pt>
                <c:pt idx="6">
                  <c:v>0.29199999999999998</c:v>
                </c:pt>
                <c:pt idx="7">
                  <c:v>0.49299999999999999</c:v>
                </c:pt>
                <c:pt idx="8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7-4215-85A8-171978DBB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19"/>
        <c:axId val="92198016"/>
        <c:axId val="92199552"/>
      </c:barChart>
      <c:catAx>
        <c:axId val="9219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199552"/>
        <c:crosses val="autoZero"/>
        <c:auto val="1"/>
        <c:lblAlgn val="ctr"/>
        <c:lblOffset val="100"/>
        <c:noMultiLvlLbl val="0"/>
      </c:catAx>
      <c:valAx>
        <c:axId val="92199552"/>
        <c:scaling>
          <c:orientation val="minMax"/>
          <c:max val="0.85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19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95953630796153"/>
          <c:y val="8.2704448406479489E-3"/>
          <c:w val="0.62604046369203836"/>
          <c:h val="0.149208202545393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123A0-82F7-4929-B0EC-EB22E6D30B17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9A7EA-5206-4CA7-8C6F-93E70A27C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DAMP, такие как кристаллы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мононатрия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протеогликаны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связываются с TLR 2/4 и его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корецептором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CD14 на иммунных клетках. Это запускает фагоцитоз и сборку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инфламмасомы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NLRP3, что приводит к активации каспазы-1, которая, в свою очередь, расщепляет про-IL-1β и про-IL-18 с образованием биологически активных IL-1β и IL-18. ИЛ-6, ИЛ-8, ФНО-α и ММП также секретируются иммунными клетками, что приводит к рекрутированию нейтрофилов и деградации хряща. Активация пути воспаления NLRP3 требует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примирования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совместной стимуляции TLR2 / 4 системными факторами, такими как жирные кислоты, гиперурикемия или LPS из кишечного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микробиома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связываются с LBP на CD14. МК также связана с активацией комплемента, прямой активацией Т-клеток 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дегрануляцией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тучных клеток, все это может быть вовлечено в патогенез ОА.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E6E2C-8F58-4CD9-9330-14C4489F151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2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9A7EA-5206-4CA7-8C6F-93E70A27CE5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4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9A7EA-5206-4CA7-8C6F-93E70A27CE5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6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6a052a3855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6a052a3855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295020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9A7EA-5206-4CA7-8C6F-93E70A27CE5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9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9A7EA-5206-4CA7-8C6F-93E70A27CE5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1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24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F45DD-C45F-4B90-AEA8-253081D6E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8B2359-38D0-4528-AE14-6FAEA0B3C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3714D-AAFB-4983-97FB-C588CA3B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1AF093-6E8E-4013-B888-D48B7E70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9D983-7346-4FDA-AC12-A939C07EE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6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A1FC9-4A61-428E-9EC9-13FC745F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EA2655-E863-4634-B670-CF16573F4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FEAB3-027B-4AD6-8703-C01D4F2A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25FB7-F060-4B2B-9AB2-B34D896C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678E4-1155-4B81-9CA9-983FECD5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3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24AA7C-463A-4C96-93FC-6F5376CC8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15BA06-EADA-48E1-8605-036125509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A3E04-9566-401C-8627-4422712B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727F1-06BF-43B1-A4E6-6563E0CC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D24E5-3344-4C62-B29F-0E952C5E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8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ВОЛНА 2 строки бу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6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80000"/>
            <a:ext cx="7467600" cy="3028950"/>
          </a:xfrm>
          <a:prstGeom prst="rect">
            <a:avLst/>
          </a:prstGeom>
        </p:spPr>
        <p:txBody>
          <a:bodyPr/>
          <a:lstStyle>
            <a:lvl1pPr marL="201211" indent="-201211">
              <a:buFontTx/>
              <a:buBlip>
                <a:blip r:embed="rId2"/>
              </a:buBlip>
              <a:defRPr sz="1500" b="0"/>
            </a:lvl1pPr>
            <a:lvl2pPr>
              <a:buSzPct val="80000"/>
              <a:buFontTx/>
              <a:buBlip>
                <a:blip r:embed="rId2"/>
              </a:buBlip>
              <a:defRPr sz="15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457200" y="675000"/>
            <a:ext cx="8229600" cy="342900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0" indent="0" algn="ctr">
              <a:buNone/>
              <a:def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1524000" y="4629150"/>
            <a:ext cx="7162800" cy="51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19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ABA95-F79E-4388-9E43-B4F4E0EB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18AA79-5F6A-49F9-B770-F318BECDB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79A71-6556-4AF5-A4AF-7F06845E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6F03A-AB16-477A-8976-2B9E2B85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555FB-FDCB-4C7F-A2B0-79C65777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6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EB3AA-1F3A-4BA0-91E4-1A2422D9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1A414B-76CA-4019-B3BD-F5CD5F154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4457B-C410-416F-B287-937A91D6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34505-E45E-44B6-8507-6F15981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4D298-11CA-452E-BF14-783B4BB6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5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B8175-E619-4D29-BD9C-9BBA6B57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B7E06D-E581-4D33-A5AE-CC8FDE48B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DA4904-ED4B-42A6-AD13-05C767A98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4B188-EE81-4F05-ABEB-4832D12E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438908-50BA-41D1-A4AB-BE7E3D2D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D59B1-7382-464C-A0AF-35F8274A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3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16547-5DDF-49B5-A3C2-0784D1C5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C97BA-63BB-4848-805D-D26DD3A8C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0779EB-05BE-4871-B1B9-3C4615A0A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056B3A-5624-4ABD-AC97-969FD0824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F3FA33-987D-4B6A-AEF1-80D3721A4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2DA183-3D4E-48DD-A9B6-EAC0697E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839D76-0DF8-444A-A7E9-40DF1EF9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124CED-1EB6-41B8-9F6E-9E61A9A5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5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06233-4CA5-4D22-BE00-E076D0A7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3A35C3-6213-42BD-B895-BD73772A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0AC8CF-368D-4EEA-BC0F-255403A1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DBDCCE-0C5B-4BD9-93C8-5733A639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6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FAB889-8898-46BA-BEA6-EF7A1701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0E82A3-38E3-4049-A41E-830B7956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9C49AD-948E-4743-B638-688486F5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4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AED9-DFC4-4048-9C4F-A44EC7C2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BE469-D63C-4A05-930B-88BC4E6A4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9C2275-1DDF-4808-8169-2A5B87717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D8B59C-E1E4-40B6-B4EE-2BB4E05C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EC41D7-65C1-48CC-B96A-2DC0927A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1DF5F-959B-4EE3-B84A-6AA30EC7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9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9DA9-980B-4834-BF21-0ECC6048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298908-8059-4EFB-9F81-071C9D625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400A7D-2F05-4CB3-B0EB-179C392EA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62656C-E617-4055-9064-EC12066D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905BF-1468-4029-8CA7-35F263AC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CDE4E-0ED3-4277-B6C8-D4518FB7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8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DC65E-2A67-42B5-BFAA-24EC395F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EE9A68-088A-4A4B-A5AD-889FF2CE4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0B836E-355F-4EE5-99FC-8DC8E672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BAC8-F681-4C76-8E47-34231D141944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F1923E-358D-40D6-8E3F-6FA5AA8B0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C3932-D172-4D20-9364-243D69296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FBBA-0759-4C1C-B42A-4C199424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5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4609"/>
            <a:ext cx="9144000" cy="1014107"/>
          </a:xfrm>
        </p:spPr>
        <p:txBody>
          <a:bodyPr>
            <a:noAutofit/>
          </a:bodyPr>
          <a:lstStyle/>
          <a:p>
            <a:r>
              <a:rPr lang="ru-RU" sz="3600" dirty="0"/>
              <a:t>Остеоартрит в сочетание с бессимптомной гиперурикемией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7232" y="-2241"/>
            <a:ext cx="6480720" cy="1288161"/>
          </a:xfrm>
        </p:spPr>
        <p:txBody>
          <a:bodyPr>
            <a:noAutofit/>
          </a:bodyPr>
          <a:lstStyle/>
          <a:p>
            <a:r>
              <a:rPr lang="ru-RU" sz="1300" dirty="0"/>
              <a:t>ФГБОУ ВО СЗГМУ им. И.И. Мечникова Минздрава России</a:t>
            </a:r>
          </a:p>
          <a:p>
            <a:r>
              <a:rPr lang="ru-RU" sz="1300" dirty="0"/>
              <a:t>«НИИ Ревматологии» </a:t>
            </a:r>
          </a:p>
          <a:p>
            <a:r>
              <a:rPr lang="ru-RU" sz="1300" dirty="0"/>
              <a:t>«Кафедра терапии и ревматологии им. Э.Э. Эйхвальда»</a:t>
            </a:r>
          </a:p>
          <a:p>
            <a:pPr>
              <a:spcBef>
                <a:spcPts val="0"/>
              </a:spcBef>
            </a:pPr>
            <a:endParaRPr lang="ru-RU" sz="1300" dirty="0"/>
          </a:p>
          <a:p>
            <a:pPr>
              <a:spcBef>
                <a:spcPts val="0"/>
              </a:spcBef>
            </a:pPr>
            <a:r>
              <a:rPr lang="ru-RU" sz="1300" dirty="0"/>
              <a:t>СПб ГБУЗ «Клиническая ревматологическая больница им. В.А. Насоновой»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03E0A5-172E-4E49-9086-82BDB7D81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348753" cy="13476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A063BD-BD40-4AD1-AC5B-F5718A06CFB6}"/>
              </a:ext>
            </a:extLst>
          </p:cNvPr>
          <p:cNvPicPr/>
          <p:nvPr/>
        </p:nvPicPr>
        <p:blipFill>
          <a:blip r:embed="rId3" cstate="print"/>
          <a:srcRect l="11492" t="3319" r="13641" b="10398"/>
          <a:stretch>
            <a:fillRect/>
          </a:stretch>
        </p:blipFill>
        <p:spPr bwMode="auto">
          <a:xfrm>
            <a:off x="7785034" y="-2241"/>
            <a:ext cx="1358967" cy="128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очевая-кислота.jpg">
            <a:extLst>
              <a:ext uri="{FF2B5EF4-FFF2-40B4-BE49-F238E27FC236}">
                <a16:creationId xmlns:a16="http://schemas.microsoft.com/office/drawing/2014/main" id="{F94200E5-D981-42AB-B297-92C4CF9058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6666"/>
          <a:stretch>
            <a:fillRect/>
          </a:stretch>
        </p:blipFill>
        <p:spPr>
          <a:xfrm>
            <a:off x="9491" y="2850411"/>
            <a:ext cx="4342783" cy="228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391832F5-6219-4EB6-A00A-330A2D0B65EB}"/>
              </a:ext>
            </a:extLst>
          </p:cNvPr>
          <p:cNvSpPr txBox="1">
            <a:spLocks/>
          </p:cNvSpPr>
          <p:nvPr/>
        </p:nvSpPr>
        <p:spPr>
          <a:xfrm>
            <a:off x="4024025" y="3054464"/>
            <a:ext cx="5110483" cy="177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/>
          </a:p>
          <a:p>
            <a:pPr algn="r">
              <a:spcBef>
                <a:spcPts val="600"/>
              </a:spcBef>
            </a:pPr>
            <a:endParaRPr lang="ru-RU" dirty="0"/>
          </a:p>
          <a:p>
            <a:pPr algn="r">
              <a:spcBef>
                <a:spcPts val="600"/>
              </a:spcBef>
            </a:pPr>
            <a:r>
              <a:rPr lang="ru-RU" sz="2800" b="1" dirty="0"/>
              <a:t>Башкинов Роман Андреевич, к.м.н., </a:t>
            </a:r>
            <a:r>
              <a:rPr lang="ru-RU" sz="2400" dirty="0"/>
              <a:t>Санкт-Петербург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0CF42-F6C6-49F2-814E-4530F3A7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4" y="0"/>
            <a:ext cx="8856984" cy="71269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Влияние ГУ на течение  ОА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4D3AB6C-63C0-4265-8BC2-A393196F1C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496" y="627534"/>
          <a:ext cx="9108504" cy="40476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5907">
                  <a:extLst>
                    <a:ext uri="{9D8B030D-6E8A-4147-A177-3AD203B41FA5}">
                      <a16:colId xmlns:a16="http://schemas.microsoft.com/office/drawing/2014/main" val="2244055134"/>
                    </a:ext>
                  </a:extLst>
                </a:gridCol>
                <a:gridCol w="1582293">
                  <a:extLst>
                    <a:ext uri="{9D8B030D-6E8A-4147-A177-3AD203B41FA5}">
                      <a16:colId xmlns:a16="http://schemas.microsoft.com/office/drawing/2014/main" val="3698215048"/>
                    </a:ext>
                  </a:extLst>
                </a:gridCol>
                <a:gridCol w="1417185">
                  <a:extLst>
                    <a:ext uri="{9D8B030D-6E8A-4147-A177-3AD203B41FA5}">
                      <a16:colId xmlns:a16="http://schemas.microsoft.com/office/drawing/2014/main" val="3894811250"/>
                    </a:ext>
                  </a:extLst>
                </a:gridCol>
                <a:gridCol w="4733119">
                  <a:extLst>
                    <a:ext uri="{9D8B030D-6E8A-4147-A177-3AD203B41FA5}">
                      <a16:colId xmlns:a16="http://schemas.microsoft.com/office/drawing/2014/main" val="1929125118"/>
                    </a:ext>
                  </a:extLst>
                </a:gridCol>
              </a:tblGrid>
              <a:tr h="55414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Исследование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Страна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Количество пациентов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Результат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24879903"/>
                  </a:ext>
                </a:extLst>
              </a:tr>
              <a:tr h="1036013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</a:rPr>
                        <a:t>Acheson et al.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</a:rPr>
                        <a:t>, 1975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США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Случай: 685</a:t>
                      </a:r>
                      <a:br>
                        <a:rPr lang="ru-RU" sz="1500" dirty="0"/>
                      </a:b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Контроль: 1704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МК была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</a:rPr>
                        <a:t>связана с ОА у женщин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, но не у мужчин (однофакторный анализ)</a:t>
                      </a:r>
                    </a:p>
                    <a:p>
                      <a:pPr algn="just"/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МК была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</a:rPr>
                        <a:t>связана с ПОА у мужчин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, но не у женщин (скорректировано по возрасту, полу, массе тела, росту)</a:t>
                      </a:r>
                      <a:endParaRPr lang="ru-RU" sz="15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6196940"/>
                  </a:ext>
                </a:extLst>
              </a:tr>
              <a:tr h="795080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</a:rPr>
                        <a:t>Anderson et al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</a:rPr>
                        <a:t>., 1988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США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Случай: 315</a:t>
                      </a:r>
                      <a:br>
                        <a:rPr lang="ru-RU" sz="1500" dirty="0"/>
                      </a:b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Контроль: 4878</a:t>
                      </a:r>
                      <a:endParaRPr lang="ru-RU" sz="1500" dirty="0"/>
                    </a:p>
                    <a:p>
                      <a:pPr algn="just"/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МК была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</a:rPr>
                        <a:t>связана с увеличением риска </a:t>
                      </a:r>
                      <a:r>
                        <a:rPr lang="ru-RU" sz="1500" b="1" kern="1200" dirty="0" err="1">
                          <a:solidFill>
                            <a:schemeClr val="dk1"/>
                          </a:solidFill>
                          <a:effectLst/>
                        </a:rPr>
                        <a:t>гонартроза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у женщин 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8505572"/>
                  </a:ext>
                </a:extLst>
              </a:tr>
              <a:tr h="554147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</a:rPr>
                        <a:t>Sun et al.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</a:rPr>
                        <a:t>, 2000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Германия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809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МК была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</a:rPr>
                        <a:t>связана с ПОА у пациентов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, перенесших ранее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</a:rPr>
                        <a:t>артропластику ТБС/КС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по поводу ОА (БГУ)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5514374"/>
                  </a:ext>
                </a:extLst>
              </a:tr>
              <a:tr h="554147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</a:rPr>
                        <a:t>Günther et al.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</a:rPr>
                        <a:t>, 2002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Германия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818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/>
                        <a:t>Выявлена </a:t>
                      </a:r>
                      <a:r>
                        <a:rPr lang="ru-RU" sz="1500" b="1" dirty="0"/>
                        <a:t>положительная связь БГУ и коксартроза  </a:t>
                      </a:r>
                      <a:r>
                        <a:rPr lang="ru-RU" sz="1500" dirty="0"/>
                        <a:t>у пациентов с показанием к </a:t>
                      </a:r>
                      <a:r>
                        <a:rPr lang="ru-RU" sz="1500" b="1" dirty="0"/>
                        <a:t>протезированию сустава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8932957"/>
                  </a:ext>
                </a:extLst>
              </a:tr>
              <a:tr h="554147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</a:rPr>
                        <a:t>Bevis et al.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</a:rPr>
                        <a:t>, 2016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Великобритания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Случай: 53</a:t>
                      </a:r>
                      <a:br>
                        <a:rPr lang="ru-RU" sz="1500" dirty="0"/>
                      </a:b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</a:rPr>
                        <a:t>Контроль: 221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/>
                        <a:t>У пациентов с подагрой </a:t>
                      </a:r>
                      <a:r>
                        <a:rPr lang="ru-RU" sz="1500" b="1" dirty="0"/>
                        <a:t>высокий риск: узловой формы ОА </a:t>
                      </a:r>
                      <a:r>
                        <a:rPr lang="ru-RU" sz="1500" dirty="0"/>
                        <a:t>кистей, ОА стоп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438905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7232C1-2BB5-4966-9DBE-04A8EECE064C}"/>
              </a:ext>
            </a:extLst>
          </p:cNvPr>
          <p:cNvSpPr/>
          <p:nvPr/>
        </p:nvSpPr>
        <p:spPr>
          <a:xfrm>
            <a:off x="4572000" y="4681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303030"/>
                </a:solidFill>
              </a:rPr>
              <a:t>Günther KP,</a:t>
            </a:r>
            <a:r>
              <a:rPr lang="ru-RU" sz="1200" i="1" dirty="0">
                <a:solidFill>
                  <a:srgbClr val="303030"/>
                </a:solidFill>
              </a:rPr>
              <a:t> </a:t>
            </a:r>
            <a:r>
              <a:rPr lang="en-US" sz="1200" i="1" dirty="0">
                <a:solidFill>
                  <a:srgbClr val="303030"/>
                </a:solidFill>
              </a:rPr>
              <a:t>et al. Z </a:t>
            </a:r>
            <a:r>
              <a:rPr lang="en-US" sz="1200" i="1" dirty="0" err="1">
                <a:solidFill>
                  <a:srgbClr val="303030"/>
                </a:solidFill>
              </a:rPr>
              <a:t>Rheumatol</a:t>
            </a:r>
            <a:r>
              <a:rPr lang="en-US" sz="1200" i="1" dirty="0">
                <a:solidFill>
                  <a:srgbClr val="303030"/>
                </a:solidFill>
              </a:rPr>
              <a:t>. 2002;61(3):244-249. </a:t>
            </a:r>
            <a:endParaRPr lang="ru-RU" sz="1200" i="1" dirty="0">
              <a:solidFill>
                <a:srgbClr val="303030"/>
              </a:solidFill>
            </a:endParaRPr>
          </a:p>
          <a:p>
            <a:pPr algn="r"/>
            <a:r>
              <a:rPr lang="en-US" sz="1200" i="1" dirty="0">
                <a:solidFill>
                  <a:srgbClr val="303030"/>
                </a:solidFill>
              </a:rPr>
              <a:t>Anderson JJ, et al Am J Epidemiol. 1988;128(1):179-189.  </a:t>
            </a:r>
            <a:endParaRPr lang="ru-RU" sz="12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879F1-A1C8-B988-CF3B-C8207D6C020F}"/>
              </a:ext>
            </a:extLst>
          </p:cNvPr>
          <p:cNvSpPr txBox="1"/>
          <p:nvPr/>
        </p:nvSpPr>
        <p:spPr>
          <a:xfrm>
            <a:off x="0" y="4681835"/>
            <a:ext cx="5447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303030"/>
                </a:solidFill>
              </a:rPr>
              <a:t>Sun Y, </a:t>
            </a:r>
            <a:r>
              <a:rPr lang="ru-RU" sz="1200" i="1" dirty="0" err="1">
                <a:solidFill>
                  <a:srgbClr val="303030"/>
                </a:solidFill>
              </a:rPr>
              <a:t>Brenner</a:t>
            </a:r>
            <a:r>
              <a:rPr lang="ru-RU" sz="1200" i="1" dirty="0">
                <a:solidFill>
                  <a:srgbClr val="303030"/>
                </a:solidFill>
              </a:rPr>
              <a:t> H, </a:t>
            </a:r>
            <a:r>
              <a:rPr lang="ru-RU" sz="1200" i="1" dirty="0" err="1">
                <a:solidFill>
                  <a:srgbClr val="303030"/>
                </a:solidFill>
              </a:rPr>
              <a:t>Sauerland</a:t>
            </a:r>
            <a:r>
              <a:rPr lang="ru-RU" sz="1200" i="1" dirty="0">
                <a:solidFill>
                  <a:srgbClr val="303030"/>
                </a:solidFill>
              </a:rPr>
              <a:t> S, </a:t>
            </a:r>
            <a:r>
              <a:rPr lang="ru-RU" sz="1200" i="1" dirty="0" err="1">
                <a:solidFill>
                  <a:srgbClr val="303030"/>
                </a:solidFill>
              </a:rPr>
              <a:t>et</a:t>
            </a:r>
            <a:r>
              <a:rPr lang="ru-RU" sz="1200" i="1" dirty="0">
                <a:solidFill>
                  <a:srgbClr val="303030"/>
                </a:solidFill>
              </a:rPr>
              <a:t> </a:t>
            </a:r>
            <a:r>
              <a:rPr lang="ru-RU" sz="1200" i="1" dirty="0" err="1">
                <a:solidFill>
                  <a:srgbClr val="303030"/>
                </a:solidFill>
              </a:rPr>
              <a:t>al</a:t>
            </a:r>
            <a:r>
              <a:rPr lang="ru-RU" sz="1200" i="1" dirty="0">
                <a:solidFill>
                  <a:srgbClr val="303030"/>
                </a:solidFill>
              </a:rPr>
              <a:t>. </a:t>
            </a:r>
            <a:r>
              <a:rPr lang="en-US" sz="1200" i="1" dirty="0" err="1">
                <a:solidFill>
                  <a:srgbClr val="303030"/>
                </a:solidFill>
              </a:rPr>
              <a:t>Scand</a:t>
            </a:r>
            <a:r>
              <a:rPr lang="en-US" sz="1200" i="1" dirty="0">
                <a:solidFill>
                  <a:srgbClr val="303030"/>
                </a:solidFill>
              </a:rPr>
              <a:t> J </a:t>
            </a:r>
            <a:r>
              <a:rPr lang="en-US" sz="1200" i="1" dirty="0" err="1">
                <a:solidFill>
                  <a:srgbClr val="303030"/>
                </a:solidFill>
              </a:rPr>
              <a:t>Rheumatol</a:t>
            </a:r>
            <a:r>
              <a:rPr lang="en-US" sz="1200" i="1" dirty="0">
                <a:solidFill>
                  <a:srgbClr val="303030"/>
                </a:solidFill>
              </a:rPr>
              <a:t> 2000;29:380–6</a:t>
            </a:r>
            <a:endParaRPr lang="ru-RU" sz="1200" i="1" dirty="0">
              <a:solidFill>
                <a:srgbClr val="303030"/>
              </a:solidFill>
            </a:endParaRPr>
          </a:p>
          <a:p>
            <a:r>
              <a:rPr lang="en-US" sz="1200" i="1" dirty="0">
                <a:solidFill>
                  <a:srgbClr val="303030"/>
                </a:solidFill>
              </a:rPr>
              <a:t>Bevis M, Marshall M, Rathod T, Roddy E. BMC </a:t>
            </a:r>
            <a:r>
              <a:rPr lang="en-US" sz="1200" i="1" dirty="0" err="1">
                <a:solidFill>
                  <a:srgbClr val="303030"/>
                </a:solidFill>
              </a:rPr>
              <a:t>Musculoskelet</a:t>
            </a:r>
            <a:r>
              <a:rPr lang="en-US" sz="1200" i="1" dirty="0">
                <a:solidFill>
                  <a:srgbClr val="303030"/>
                </a:solidFill>
              </a:rPr>
              <a:t> </a:t>
            </a:r>
            <a:r>
              <a:rPr lang="en-US" sz="1200" i="1" dirty="0" err="1">
                <a:solidFill>
                  <a:srgbClr val="303030"/>
                </a:solidFill>
              </a:rPr>
              <a:t>Disord</a:t>
            </a:r>
            <a:r>
              <a:rPr lang="en-US" sz="1200" i="1" dirty="0">
                <a:solidFill>
                  <a:srgbClr val="303030"/>
                </a:solidFill>
              </a:rPr>
              <a:t> 2016;17:169</a:t>
            </a:r>
            <a:endParaRPr lang="ru-RU" sz="1200" i="1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AD300-4690-6EF3-B666-07B194F6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4" y="164261"/>
            <a:ext cx="8748972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Связь уровня МК с ОА коленных суставов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EF44A-4644-1749-F836-5113B80B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12333"/>
            <a:ext cx="9001000" cy="4166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4685 человек (2234 женщины и 2451 мужчина)</a:t>
            </a:r>
          </a:p>
          <a:p>
            <a:pPr marL="0" indent="0" algn="ctr">
              <a:buNone/>
            </a:pPr>
            <a:r>
              <a:rPr lang="ru-RU" sz="2000" dirty="0"/>
              <a:t>Выявлено достоверное увеличение распространенности выявления остеофитов с увеличением уровня МК среди лиц женского пола</a:t>
            </a:r>
          </a:p>
          <a:p>
            <a:pPr marL="0" indent="0" algn="ctr">
              <a:buNone/>
            </a:pPr>
            <a:endParaRPr lang="ru-RU" sz="1200" dirty="0"/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endParaRPr lang="ru-RU" sz="1200" dirty="0"/>
          </a:p>
          <a:p>
            <a:pPr marL="0" indent="0" algn="ctr">
              <a:buNone/>
            </a:pPr>
            <a:r>
              <a:rPr lang="ru-RU" sz="2000" dirty="0"/>
              <a:t>Не выявлено различий в выраженности сужения суставной щели у лиц обоих полов и частоты встречаемости остеофитов у мужчин </a:t>
            </a:r>
          </a:p>
          <a:p>
            <a:pPr marL="0" indent="0" algn="ctr">
              <a:buNone/>
            </a:pPr>
            <a:r>
              <a:rPr lang="ru-RU" sz="2000" b="1" u="sng" dirty="0"/>
              <a:t>ГУ увеличивала шанс возникновения остеофитов у женщин в целом</a:t>
            </a:r>
          </a:p>
          <a:p>
            <a:pPr marL="0" indent="0" algn="ctr">
              <a:buNone/>
            </a:pPr>
            <a:r>
              <a:rPr lang="ru-RU" sz="2000" b="1" dirty="0"/>
              <a:t>(ОШ=1,43; 95% ДИ 1,01-2,03)</a:t>
            </a:r>
          </a:p>
          <a:p>
            <a:pPr marL="0" indent="0" algn="just">
              <a:buNone/>
            </a:pPr>
            <a:endParaRPr lang="ru-RU" sz="20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7703D63-6C16-EE5C-567E-64A67403006D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1851670"/>
          <a:ext cx="8928992" cy="1244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4618805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90216454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36136619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854630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 уровень МК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215,7 мкмоль/л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268 мкмоль/л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332 мкмоль/л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4085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Остеофиты,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23,9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993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Скорректированное отношение шансов (ОШ)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1,25 (0,92-1,70)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1,46 (1,07-1,99)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9985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D183AC-E0A5-8242-E5A5-FB8D6C6DA6D1}"/>
              </a:ext>
            </a:extLst>
          </p:cNvPr>
          <p:cNvSpPr/>
          <p:nvPr/>
        </p:nvSpPr>
        <p:spPr>
          <a:xfrm>
            <a:off x="0" y="486066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212121"/>
                </a:solidFill>
                <a:cs typeface="Times New Roman" panose="02020603050405020304" pitchFamily="18" charset="0"/>
              </a:rPr>
              <a:t>Ding X, Zeng C, Wei J, et al. </a:t>
            </a:r>
            <a:r>
              <a:rPr lang="en-US" sz="1200" i="1" dirty="0" err="1">
                <a:solidFill>
                  <a:srgbClr val="212121"/>
                </a:solidFill>
                <a:cs typeface="Times New Roman" panose="02020603050405020304" pitchFamily="18" charset="0"/>
              </a:rPr>
              <a:t>Rheumatol</a:t>
            </a:r>
            <a:r>
              <a:rPr lang="en-US" sz="1200" i="1" dirty="0">
                <a:solidFill>
                  <a:srgbClr val="212121"/>
                </a:solidFill>
                <a:cs typeface="Times New Roman" panose="02020603050405020304" pitchFamily="18" charset="0"/>
              </a:rPr>
              <a:t> Int. 2016;36(4):567-573</a:t>
            </a:r>
            <a:endParaRPr lang="ru-RU" sz="12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2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5492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Влияние БГУ на течение </a:t>
            </a:r>
            <a:r>
              <a:rPr lang="ru-RU" b="1" dirty="0" err="1">
                <a:cs typeface="Times New Roman" panose="02020603050405020304" pitchFamily="18" charset="0"/>
              </a:rPr>
              <a:t>гонартроза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42135" y="1745400"/>
            <a:ext cx="3227696" cy="3200588"/>
          </a:xfrm>
        </p:spPr>
        <p:txBody>
          <a:bodyPr>
            <a:normAutofit fontScale="92500"/>
          </a:bodyPr>
          <a:lstStyle/>
          <a:p>
            <a:pPr marL="271457" indent="-271457" algn="just">
              <a:tabLst>
                <a:tab pos="271457" algn="l"/>
              </a:tabLst>
            </a:pPr>
            <a:r>
              <a:rPr lang="ru-RU" dirty="0">
                <a:cs typeface="Times New Roman" panose="02020603050405020304" pitchFamily="18" charset="0"/>
              </a:rPr>
              <a:t>Уровень МК коррелировал с шириной рентгеновской суставной щели</a:t>
            </a:r>
          </a:p>
          <a:p>
            <a:pPr marL="271457" indent="-271457" algn="just">
              <a:tabLst>
                <a:tab pos="271457" algn="l"/>
              </a:tabLst>
            </a:pPr>
            <a:r>
              <a:rPr lang="ru-RU" dirty="0">
                <a:cs typeface="Times New Roman" panose="02020603050405020304" pitchFamily="18" charset="0"/>
              </a:rPr>
              <a:t>У пациентов </a:t>
            </a:r>
            <a:r>
              <a:rPr lang="ru-RU" dirty="0" err="1">
                <a:cs typeface="Times New Roman" panose="02020603050405020304" pitchFamily="18" charset="0"/>
              </a:rPr>
              <a:t>гонартрозом</a:t>
            </a:r>
            <a:r>
              <a:rPr lang="ru-RU" dirty="0">
                <a:cs typeface="Times New Roman" panose="02020603050405020304" pitchFamily="18" charset="0"/>
              </a:rPr>
              <a:t>, не страдающих подагрой, уровень МК был связан с будущим сужением рентгеновской суставной щели и может служить </a:t>
            </a:r>
            <a:r>
              <a:rPr lang="ru-RU" dirty="0" err="1">
                <a:cs typeface="Times New Roman" panose="02020603050405020304" pitchFamily="18" charset="0"/>
              </a:rPr>
              <a:t>биомаркером</a:t>
            </a:r>
            <a:r>
              <a:rPr lang="ru-RU" dirty="0">
                <a:cs typeface="Times New Roman" panose="02020603050405020304" pitchFamily="18" charset="0"/>
              </a:rPr>
              <a:t> прогрессирования ОА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0" y="4935752"/>
            <a:ext cx="6858000" cy="2077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 err="1">
                <a:solidFill>
                  <a:srgbClr val="000000"/>
                </a:solidFill>
                <a:ea typeface="Calibri" pitchFamily="34" charset="0"/>
                <a:cs typeface="Times New Roman" panose="02020603050405020304" pitchFamily="18" charset="0"/>
              </a:rPr>
              <a:t>Krasnokutsky</a:t>
            </a:r>
            <a:r>
              <a:rPr lang="en-US" sz="900" i="1" dirty="0">
                <a:solidFill>
                  <a:srgbClr val="000000"/>
                </a:solidFill>
                <a:ea typeface="Calibri" pitchFamily="34" charset="0"/>
                <a:cs typeface="Times New Roman" panose="02020603050405020304" pitchFamily="18" charset="0"/>
              </a:rPr>
              <a:t> S, </a:t>
            </a:r>
            <a:r>
              <a:rPr lang="en-US" sz="900" i="1" dirty="0" err="1">
                <a:solidFill>
                  <a:srgbClr val="000000"/>
                </a:solidFill>
                <a:ea typeface="Calibri" pitchFamily="34" charset="0"/>
                <a:cs typeface="Times New Roman" panose="02020603050405020304" pitchFamily="18" charset="0"/>
              </a:rPr>
              <a:t>Oshinsky</a:t>
            </a:r>
            <a:r>
              <a:rPr lang="en-US" sz="900" i="1" dirty="0">
                <a:solidFill>
                  <a:srgbClr val="000000"/>
                </a:solidFill>
                <a:ea typeface="Calibri" pitchFamily="34" charset="0"/>
                <a:cs typeface="Times New Roman" panose="02020603050405020304" pitchFamily="18" charset="0"/>
              </a:rPr>
              <a:t> C, </a:t>
            </a:r>
            <a:r>
              <a:rPr lang="en-US" sz="900" i="1" dirty="0" err="1">
                <a:solidFill>
                  <a:srgbClr val="000000"/>
                </a:solidFill>
                <a:ea typeface="Calibri" pitchFamily="34" charset="0"/>
                <a:cs typeface="Times New Roman" panose="02020603050405020304" pitchFamily="18" charset="0"/>
              </a:rPr>
              <a:t>Attur</a:t>
            </a:r>
            <a:r>
              <a:rPr lang="en-US" sz="900" i="1" dirty="0">
                <a:solidFill>
                  <a:srgbClr val="000000"/>
                </a:solidFill>
                <a:ea typeface="Calibri" pitchFamily="34" charset="0"/>
                <a:cs typeface="Times New Roman" panose="02020603050405020304" pitchFamily="18" charset="0"/>
              </a:rPr>
              <a:t> M, et al. Arthritis </a:t>
            </a:r>
            <a:r>
              <a:rPr lang="en-US" sz="900" i="1" dirty="0" err="1">
                <a:solidFill>
                  <a:srgbClr val="000000"/>
                </a:solidFill>
                <a:ea typeface="Calibri" pitchFamily="34" charset="0"/>
                <a:cs typeface="Times New Roman" panose="02020603050405020304" pitchFamily="18" charset="0"/>
              </a:rPr>
              <a:t>Rheumatol</a:t>
            </a:r>
            <a:r>
              <a:rPr lang="en-US" sz="900" i="1" dirty="0">
                <a:solidFill>
                  <a:srgbClr val="000000"/>
                </a:solidFill>
                <a:ea typeface="Calibri" pitchFamily="34" charset="0"/>
                <a:cs typeface="Times New Roman" panose="02020603050405020304" pitchFamily="18" charset="0"/>
              </a:rPr>
              <a:t>. 2017;69(6):1213-1220.</a:t>
            </a:r>
            <a:endParaRPr lang="en-US" sz="900" i="1" dirty="0">
              <a:cs typeface="Times New Roman" panose="02020603050405020304" pitchFamily="18" charset="0"/>
            </a:endParaRP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E7508B42-70EA-47FA-BC0F-4B3D4E16A150}"/>
              </a:ext>
            </a:extLst>
          </p:cNvPr>
          <p:cNvSpPr txBox="1">
            <a:spLocks/>
          </p:cNvSpPr>
          <p:nvPr/>
        </p:nvSpPr>
        <p:spPr>
          <a:xfrm>
            <a:off x="815685" y="1766650"/>
            <a:ext cx="4232702" cy="321471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1800" b="1" dirty="0">
                <a:cs typeface="Times New Roman" panose="02020603050405020304" pitchFamily="18" charset="0"/>
              </a:rPr>
              <a:t>Степень сужения суставной щели (мм/24 </a:t>
            </a:r>
            <a:r>
              <a:rPr lang="ru-RU" sz="1800" b="1" dirty="0" err="1">
                <a:cs typeface="Times New Roman" panose="02020603050405020304" pitchFamily="18" charset="0"/>
              </a:rPr>
              <a:t>мес</a:t>
            </a:r>
            <a:r>
              <a:rPr lang="ru-RU" sz="1800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2" descr="C:\Users\admin\Downloads\Безымяннвый.jpg">
            <a:extLst>
              <a:ext uri="{FF2B5EF4-FFF2-40B4-BE49-F238E27FC236}">
                <a16:creationId xmlns:a16="http://schemas.microsoft.com/office/drawing/2014/main" id="{1F5EC82B-4FE6-498F-B12C-5D5C8EC7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643535"/>
            <a:ext cx="5788439" cy="2323703"/>
          </a:xfrm>
          <a:prstGeom prst="rect">
            <a:avLst/>
          </a:prstGeom>
          <a:noFill/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F3ECAD8-E150-4E27-8605-8AE1D1D4455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96839" y="2088122"/>
            <a:ext cx="2635196" cy="55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BC018C2-2065-4C85-BEA1-F2F6610733F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932036" y="2088122"/>
            <a:ext cx="486729" cy="55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одержимое 2">
            <a:extLst>
              <a:ext uri="{FF2B5EF4-FFF2-40B4-BE49-F238E27FC236}">
                <a16:creationId xmlns:a16="http://schemas.microsoft.com/office/drawing/2014/main" id="{A0062910-DD9D-4D9E-B4B5-866CEB4F5161}"/>
              </a:ext>
            </a:extLst>
          </p:cNvPr>
          <p:cNvSpPr txBox="1">
            <a:spLocks/>
          </p:cNvSpPr>
          <p:nvPr/>
        </p:nvSpPr>
        <p:spPr>
          <a:xfrm>
            <a:off x="204717" y="736016"/>
            <a:ext cx="8939284" cy="8766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57" indent="-271457" algn="just">
              <a:tabLst>
                <a:tab pos="271457" algn="l"/>
              </a:tabLst>
            </a:pPr>
            <a:r>
              <a:rPr lang="ru-RU" sz="2100" dirty="0">
                <a:cs typeface="Times New Roman" panose="02020603050405020304" pitchFamily="18" charset="0"/>
              </a:rPr>
              <a:t>США, Нью-Йорк, 24-месячное проспективное исследование</a:t>
            </a:r>
          </a:p>
          <a:p>
            <a:pPr marL="271457" indent="-271457" algn="just">
              <a:tabLst>
                <a:tab pos="271457" algn="l"/>
              </a:tabLst>
            </a:pPr>
            <a:r>
              <a:rPr lang="ru-RU" sz="2100" dirty="0">
                <a:cs typeface="Times New Roman" panose="02020603050405020304" pitchFamily="18" charset="0"/>
              </a:rPr>
              <a:t>Обследованы 88 человек с </a:t>
            </a:r>
            <a:r>
              <a:rPr lang="ru-RU" sz="2100" dirty="0" err="1">
                <a:cs typeface="Times New Roman" panose="02020603050405020304" pitchFamily="18" charset="0"/>
              </a:rPr>
              <a:t>гонартрозом</a:t>
            </a:r>
            <a:r>
              <a:rPr lang="ru-RU" sz="2100" dirty="0">
                <a:cs typeface="Times New Roman" panose="02020603050405020304" pitchFamily="18" charset="0"/>
              </a:rPr>
              <a:t> (МРТ и рентгенография)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A98A4-3EC7-4D26-8BE6-D0A00C19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24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Зависимость различных проявлений </a:t>
            </a:r>
            <a:r>
              <a:rPr lang="ru-RU" b="1" dirty="0" err="1"/>
              <a:t>гонартроза</a:t>
            </a:r>
            <a:r>
              <a:rPr lang="ru-RU" b="1" dirty="0"/>
              <a:t> от уровня МК при БГУ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E8AD3B-44C3-4282-8D5F-530914D13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89987"/>
            <a:ext cx="4467416" cy="387548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234400-5106-4934-889B-025D39484A25}"/>
              </a:ext>
            </a:extLst>
          </p:cNvPr>
          <p:cNvSpPr/>
          <p:nvPr/>
        </p:nvSpPr>
        <p:spPr>
          <a:xfrm>
            <a:off x="-1" y="47319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303030"/>
                </a:solidFill>
              </a:rPr>
              <a:t>Wang S, </a:t>
            </a:r>
            <a:r>
              <a:rPr lang="en-US" sz="1200" i="1" dirty="0" err="1">
                <a:solidFill>
                  <a:srgbClr val="303030"/>
                </a:solidFill>
              </a:rPr>
              <a:t>Pillinger</a:t>
            </a:r>
            <a:r>
              <a:rPr lang="en-US" sz="1200" i="1" dirty="0">
                <a:solidFill>
                  <a:srgbClr val="303030"/>
                </a:solidFill>
              </a:rPr>
              <a:t> MH, </a:t>
            </a:r>
            <a:r>
              <a:rPr lang="en-US" sz="1200" i="1" dirty="0" err="1">
                <a:solidFill>
                  <a:srgbClr val="303030"/>
                </a:solidFill>
              </a:rPr>
              <a:t>Krasnokutsky</a:t>
            </a:r>
            <a:r>
              <a:rPr lang="en-US" sz="1200" i="1" dirty="0">
                <a:solidFill>
                  <a:srgbClr val="303030"/>
                </a:solidFill>
              </a:rPr>
              <a:t> S, Barbour KE. </a:t>
            </a:r>
            <a:endParaRPr lang="ru-RU" sz="1200" i="1" dirty="0">
              <a:solidFill>
                <a:srgbClr val="303030"/>
              </a:solidFill>
            </a:endParaRPr>
          </a:p>
          <a:p>
            <a:pPr algn="r"/>
            <a:r>
              <a:rPr lang="en-US" sz="1200" i="1" dirty="0">
                <a:solidFill>
                  <a:srgbClr val="303030"/>
                </a:solidFill>
              </a:rPr>
              <a:t>Osteoarthritis Cartilage. 2019;27(9):1301-1308. </a:t>
            </a:r>
            <a:endParaRPr lang="ru-RU" sz="1200" i="1" dirty="0"/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55575B01-51DB-4ECF-BD3F-B08F35964409}"/>
              </a:ext>
            </a:extLst>
          </p:cNvPr>
          <p:cNvSpPr txBox="1">
            <a:spLocks/>
          </p:cNvSpPr>
          <p:nvPr/>
        </p:nvSpPr>
        <p:spPr>
          <a:xfrm>
            <a:off x="4467417" y="1131591"/>
            <a:ext cx="4676583" cy="36724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algn="just">
              <a:tabLst>
                <a:tab pos="271463" algn="l"/>
              </a:tabLst>
            </a:pPr>
            <a:r>
              <a:rPr lang="ru-RU" sz="2400" dirty="0"/>
              <a:t>Распространенность рентгенологического </a:t>
            </a:r>
            <a:r>
              <a:rPr lang="ru-RU" sz="2400" dirty="0" err="1"/>
              <a:t>гонартроза</a:t>
            </a:r>
            <a:r>
              <a:rPr lang="ru-RU" sz="2400" dirty="0"/>
              <a:t> выше у лиц с БГУ, чем у лиц с нормальным уровнем МК (44,0% против 36,3%; </a:t>
            </a:r>
            <a:r>
              <a:rPr lang="ru-RU" sz="2400" i="1" dirty="0"/>
              <a:t>p=0,056</a:t>
            </a:r>
            <a:r>
              <a:rPr lang="ru-RU" sz="2400" dirty="0"/>
              <a:t>)</a:t>
            </a:r>
          </a:p>
          <a:p>
            <a:pPr marL="271463" indent="-271463" algn="just">
              <a:tabLst>
                <a:tab pos="271463" algn="l"/>
              </a:tabLst>
            </a:pPr>
            <a:r>
              <a:rPr lang="ru-RU" sz="2400" b="1" u="sng" dirty="0"/>
              <a:t>Распространенность симптоматического </a:t>
            </a:r>
            <a:r>
              <a:rPr lang="ru-RU" sz="2400" b="1" u="sng" dirty="0" err="1"/>
              <a:t>гонартроза</a:t>
            </a:r>
            <a:r>
              <a:rPr lang="ru-RU" sz="2400" b="1" u="sng" dirty="0"/>
              <a:t> у лиц с БГУ составила 17,4% против 10,9% в группе </a:t>
            </a:r>
            <a:r>
              <a:rPr lang="ru-RU" sz="2400" b="1" u="sng" dirty="0" err="1"/>
              <a:t>нормоурикемии</a:t>
            </a:r>
            <a:r>
              <a:rPr lang="ru-RU" sz="2400" b="1" u="sng" dirty="0"/>
              <a:t> </a:t>
            </a:r>
            <a:r>
              <a:rPr lang="ru-RU" sz="2400" b="1" i="1" u="sng" dirty="0"/>
              <a:t>(р=0,04)</a:t>
            </a:r>
            <a:endParaRPr lang="ru-RU" sz="2400" b="1" i="1" u="sng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7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5DAE4-B94B-4CAF-B37E-4E909D72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894"/>
            <a:ext cx="9144000" cy="72643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Изменения МРТ КС при БГУ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F34458-1917-4E64-9181-DE44213EC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/>
          <a:stretch/>
        </p:blipFill>
        <p:spPr>
          <a:xfrm>
            <a:off x="0" y="555526"/>
            <a:ext cx="5338483" cy="448459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C996B4-887A-4345-AAB2-D583E8EA0011}"/>
              </a:ext>
            </a:extLst>
          </p:cNvPr>
          <p:cNvSpPr/>
          <p:nvPr/>
        </p:nvSpPr>
        <p:spPr>
          <a:xfrm>
            <a:off x="4572000" y="48818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i="1" dirty="0">
                <a:solidFill>
                  <a:srgbClr val="303030"/>
                </a:solidFill>
              </a:rPr>
              <a:t>Xiao L, Lin S, Zhan F. Medicine (Baltimore). 2019;98(21):e15819. </a:t>
            </a:r>
            <a:endParaRPr lang="ru-RU" sz="1100" i="1" dirty="0"/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E96D11A4-D9C6-45B3-A3F3-835A0332C987}"/>
              </a:ext>
            </a:extLst>
          </p:cNvPr>
          <p:cNvSpPr txBox="1">
            <a:spLocks/>
          </p:cNvSpPr>
          <p:nvPr/>
        </p:nvSpPr>
        <p:spPr>
          <a:xfrm>
            <a:off x="5338482" y="1250578"/>
            <a:ext cx="3671048" cy="32653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271463" algn="l"/>
              </a:tabLst>
            </a:pPr>
            <a:r>
              <a:rPr lang="ru-RU" sz="2100" dirty="0"/>
              <a:t>В ходе многофакторного анализа были обнаружены статистически значимые ассоциации между уровнем МК и двумя признаками МРТ: </a:t>
            </a:r>
          </a:p>
          <a:p>
            <a:pPr algn="just">
              <a:tabLst>
                <a:tab pos="271463" algn="l"/>
              </a:tabLst>
            </a:pPr>
            <a:r>
              <a:rPr lang="ru-RU" sz="2100" b="1" dirty="0"/>
              <a:t>Синовит</a:t>
            </a:r>
            <a:r>
              <a:rPr lang="ru-RU" sz="2100" dirty="0"/>
              <a:t> (ОШ=1,017; 95% ДИ 1,007–1,028; </a:t>
            </a:r>
            <a:r>
              <a:rPr lang="ru-RU" sz="2100" i="1" dirty="0"/>
              <a:t>р=0,02</a:t>
            </a:r>
            <a:r>
              <a:rPr lang="ru-RU" sz="2100" dirty="0"/>
              <a:t>) </a:t>
            </a:r>
          </a:p>
          <a:p>
            <a:pPr algn="just">
              <a:tabLst>
                <a:tab pos="271463" algn="l"/>
              </a:tabLst>
            </a:pPr>
            <a:r>
              <a:rPr lang="ru-RU" sz="2100" b="1" dirty="0"/>
              <a:t>Отек мягких тканей </a:t>
            </a:r>
            <a:r>
              <a:rPr lang="ru-RU" sz="2100" dirty="0"/>
              <a:t>(ОШ= 1,008; 95% ДИ 1,000–1,016; </a:t>
            </a:r>
            <a:r>
              <a:rPr lang="ru-RU" sz="2100" i="1" dirty="0"/>
              <a:t>р=0,038</a:t>
            </a:r>
            <a:r>
              <a:rPr lang="ru-RU" sz="2100" dirty="0"/>
              <a:t>)</a:t>
            </a:r>
            <a:endParaRPr lang="ru-RU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4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29DCF-2A78-4C2C-AA1E-B52E1471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91"/>
            <a:ext cx="9144000" cy="829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Связь между БГУ и остеоартритом у пожилых пациентов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D877D-76C8-4F38-A777-285AC2FF3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15566"/>
            <a:ext cx="8784976" cy="388843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212121"/>
                </a:solidFill>
              </a:rPr>
              <a:t>257 пациентов в возрасте ≥60 лет 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(195 в группе ОА КС и 62 в группе ОА иной локализации)</a:t>
            </a:r>
          </a:p>
          <a:p>
            <a:pPr algn="just"/>
            <a:r>
              <a:rPr lang="ru-RU" sz="2400" b="1" i="0" dirty="0">
                <a:solidFill>
                  <a:srgbClr val="212121"/>
                </a:solidFill>
                <a:effectLst/>
              </a:rPr>
              <a:t>Средний уровень МК в сыворотке у пациентов с ОА КС был выше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, чем у пациентов без ОА КС (6,3±1,74 мг/дл против 5,71±1,45 мг/</a:t>
            </a:r>
            <a:r>
              <a:rPr lang="ru-RU" sz="2400" b="0" i="0" dirty="0" err="1">
                <a:solidFill>
                  <a:srgbClr val="212121"/>
                </a:solidFill>
                <a:effectLst/>
              </a:rPr>
              <a:t>дл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; p=0,017)</a:t>
            </a:r>
          </a:p>
          <a:p>
            <a:pPr algn="just"/>
            <a:r>
              <a:rPr lang="ru-RU" sz="2400" b="1" i="0" dirty="0">
                <a:solidFill>
                  <a:srgbClr val="212121"/>
                </a:solidFill>
                <a:effectLst/>
              </a:rPr>
              <a:t>БГУ чаще встречалась среди пациентов с ОА КС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, чем среди пациентов без ОА КС (39% против 19%; p=0,005)</a:t>
            </a:r>
          </a:p>
          <a:p>
            <a:pPr algn="just"/>
            <a:r>
              <a:rPr lang="ru-RU" sz="2400" b="0" i="0" dirty="0">
                <a:solidFill>
                  <a:srgbClr val="212121"/>
                </a:solidFill>
                <a:effectLst/>
              </a:rPr>
              <a:t>После поправки на возраст, пол, индекс массы тела и другие сопутствующие заболевания </a:t>
            </a:r>
            <a:r>
              <a:rPr lang="ru-RU" sz="2400" b="1" i="0" dirty="0">
                <a:solidFill>
                  <a:srgbClr val="212121"/>
                </a:solidFill>
                <a:effectLst/>
              </a:rPr>
              <a:t>связь между БГУ и ОА КС оставалась значимой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 (ОШ=2,61; 95% ДИ 1,22–5,60; p=0,013)</a:t>
            </a:r>
          </a:p>
          <a:p>
            <a:pPr algn="just"/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78B38-25F3-45F7-B6C9-4F47156C5CBF}"/>
              </a:ext>
            </a:extLst>
          </p:cNvPr>
          <p:cNvSpPr txBox="1"/>
          <p:nvPr/>
        </p:nvSpPr>
        <p:spPr>
          <a:xfrm>
            <a:off x="0" y="4881890"/>
            <a:ext cx="914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rgbClr val="212121"/>
                </a:solidFill>
                <a:effectLst/>
              </a:rPr>
              <a:t>Cao TN, Huynh KN, Tran HT, Nguyen MD. Eur Rev Med </a:t>
            </a:r>
            <a:r>
              <a:rPr lang="en-US" sz="1100" b="0" i="1" dirty="0" err="1">
                <a:solidFill>
                  <a:srgbClr val="212121"/>
                </a:solidFill>
                <a:effectLst/>
              </a:rPr>
              <a:t>Pharmacol</a:t>
            </a:r>
            <a:r>
              <a:rPr lang="en-US" sz="1100" b="0" i="1" dirty="0">
                <a:solidFill>
                  <a:srgbClr val="212121"/>
                </a:solidFill>
                <a:effectLst/>
              </a:rPr>
              <a:t> Sci. 2022;26(18):6600-6607. 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64887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39721-9FAF-F543-6D12-22C3F1DB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9954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Гиперурикемия и эндопротезирование суставов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CF900-3094-A312-7883-DE291587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630293"/>
            <a:ext cx="4320480" cy="4443956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212121"/>
                </a:solidFill>
                <a:effectLst/>
              </a:rPr>
              <a:t>74 560 пациентов из Тайваня и 34 505 пациентов из Великобритании с впервые возникшей подагрой</a:t>
            </a:r>
          </a:p>
          <a:p>
            <a:pPr algn="just"/>
            <a:r>
              <a:rPr lang="ru-RU" b="0" i="0" dirty="0">
                <a:solidFill>
                  <a:srgbClr val="212121"/>
                </a:solidFill>
                <a:effectLst/>
              </a:rPr>
              <a:t>1,16% </a:t>
            </a:r>
            <a:r>
              <a:rPr lang="ru-RU" b="0" i="1" dirty="0">
                <a:solidFill>
                  <a:srgbClr val="212121"/>
                </a:solidFill>
                <a:effectLst/>
              </a:rPr>
              <a:t>против</a:t>
            </a:r>
            <a:r>
              <a:rPr lang="ru-RU" b="0" i="0" dirty="0">
                <a:solidFill>
                  <a:srgbClr val="212121"/>
                </a:solidFill>
                <a:effectLst/>
              </a:rPr>
              <a:t> 0,82% на Тайване</a:t>
            </a:r>
          </a:p>
          <a:p>
            <a:pPr algn="just"/>
            <a:r>
              <a:rPr lang="ru-RU" b="0" i="0" dirty="0">
                <a:solidFill>
                  <a:srgbClr val="212121"/>
                </a:solidFill>
                <a:effectLst/>
              </a:rPr>
              <a:t>2,61% </a:t>
            </a:r>
            <a:r>
              <a:rPr lang="ru-RU" b="0" i="1" dirty="0">
                <a:solidFill>
                  <a:srgbClr val="212121"/>
                </a:solidFill>
                <a:effectLst/>
              </a:rPr>
              <a:t>против</a:t>
            </a:r>
            <a:r>
              <a:rPr lang="ru-RU" b="0" i="0" dirty="0">
                <a:solidFill>
                  <a:srgbClr val="212121"/>
                </a:solidFill>
                <a:effectLst/>
              </a:rPr>
              <a:t> 1,76% в Великобритании</a:t>
            </a:r>
          </a:p>
          <a:p>
            <a:pPr algn="just"/>
            <a:r>
              <a:rPr lang="ru-RU" i="0" u="sng" dirty="0">
                <a:solidFill>
                  <a:srgbClr val="212121"/>
                </a:solidFill>
                <a:effectLst/>
              </a:rPr>
              <a:t>После постановки диагноза подагры частота ТЭП была выше</a:t>
            </a:r>
            <a:endParaRPr lang="ru-RU" i="0" dirty="0">
              <a:solidFill>
                <a:srgbClr val="212121"/>
              </a:solidFill>
              <a:effectLst/>
            </a:endParaRPr>
          </a:p>
          <a:p>
            <a:pPr algn="just"/>
            <a:r>
              <a:rPr lang="ru-RU" b="1" i="0" dirty="0">
                <a:solidFill>
                  <a:srgbClr val="212121"/>
                </a:solidFill>
                <a:effectLst/>
              </a:rPr>
              <a:t>ОР</a:t>
            </a:r>
            <a:r>
              <a:rPr lang="ru-RU" b="0" i="0" dirty="0">
                <a:solidFill>
                  <a:srgbClr val="212121"/>
                </a:solidFill>
                <a:effectLst/>
              </a:rPr>
              <a:t> </a:t>
            </a:r>
            <a:r>
              <a:rPr lang="ru-RU" b="1" i="0" dirty="0">
                <a:solidFill>
                  <a:srgbClr val="212121"/>
                </a:solidFill>
                <a:effectLst/>
              </a:rPr>
              <a:t>1,56 </a:t>
            </a:r>
            <a:r>
              <a:rPr lang="ru-RU" b="0" i="0" dirty="0">
                <a:solidFill>
                  <a:srgbClr val="212121"/>
                </a:solidFill>
                <a:effectLst/>
              </a:rPr>
              <a:t>(95% ДИ 1,45-1,68) на Тайване </a:t>
            </a:r>
            <a:endParaRPr lang="ru-RU" dirty="0">
              <a:solidFill>
                <a:srgbClr val="212121"/>
              </a:solidFill>
            </a:endParaRPr>
          </a:p>
          <a:p>
            <a:pPr algn="just"/>
            <a:r>
              <a:rPr lang="ru-RU" b="1" i="0" dirty="0">
                <a:solidFill>
                  <a:srgbClr val="212121"/>
                </a:solidFill>
                <a:effectLst/>
              </a:rPr>
              <a:t>ОР 1,14</a:t>
            </a:r>
            <a:r>
              <a:rPr lang="ru-RU" b="0" i="0" dirty="0">
                <a:solidFill>
                  <a:srgbClr val="212121"/>
                </a:solidFill>
                <a:effectLst/>
              </a:rPr>
              <a:t> (95% ДИ 1,05-1,22) в Великобритании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3DF10-9C7D-42F5-6FEA-6F6B031EEEE4}"/>
              </a:ext>
            </a:extLst>
          </p:cNvPr>
          <p:cNvSpPr txBox="1"/>
          <p:nvPr/>
        </p:nvSpPr>
        <p:spPr>
          <a:xfrm>
            <a:off x="0" y="4881890"/>
            <a:ext cx="914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0" i="1" dirty="0" err="1">
                <a:solidFill>
                  <a:srgbClr val="212121"/>
                </a:solidFill>
                <a:effectLst/>
              </a:rPr>
              <a:t>Kuo</a:t>
            </a:r>
            <a:r>
              <a:rPr lang="en-US" sz="1100" b="0" i="1" dirty="0">
                <a:solidFill>
                  <a:srgbClr val="212121"/>
                </a:solidFill>
                <a:effectLst/>
              </a:rPr>
              <a:t> CF, Chou IJ, See LC, et al. 2018;57(12):2129-2139.</a:t>
            </a:r>
            <a:endParaRPr lang="ru-RU" sz="11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520FA7-5706-1778-B6B7-90D11505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43"/>
            <a:ext cx="4716016" cy="45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9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7B6D-6A6A-42AA-B4DA-CBBBE2E7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" y="59241"/>
            <a:ext cx="8994710" cy="771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Особенности поражения </a:t>
            </a:r>
            <a:br>
              <a:rPr lang="ru-RU" b="1" dirty="0"/>
            </a:br>
            <a:r>
              <a:rPr lang="ru-RU" b="1" dirty="0"/>
              <a:t>опорно-двигательного аппарата у пациентов с ОА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7FF05-5522-4CEB-8727-0D5A73AD2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70" y="887563"/>
            <a:ext cx="8941058" cy="6519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u="sng" dirty="0"/>
              <a:t>Согласно анализу данных 1037 больных ОА, </a:t>
            </a:r>
          </a:p>
          <a:p>
            <a:pPr marL="0" indent="0" algn="ctr">
              <a:buNone/>
            </a:pPr>
            <a:r>
              <a:rPr lang="ru-RU" u="sng" dirty="0"/>
              <a:t>у лиц с бессимптомной гиперурикемией </a:t>
            </a:r>
            <a:r>
              <a:rPr lang="ru-RU" b="1" u="sng" dirty="0"/>
              <a:t>чаще регистрируются</a:t>
            </a:r>
            <a:r>
              <a:rPr lang="ru-RU" u="sng" dirty="0"/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902E9D-6FA0-421C-B648-30C764E6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27" y="2466768"/>
            <a:ext cx="2409974" cy="230601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07110382-A44D-4135-B175-7D883BAA80AE}"/>
              </a:ext>
            </a:extLst>
          </p:cNvPr>
          <p:cNvSpPr txBox="1">
            <a:spLocks/>
          </p:cNvSpPr>
          <p:nvPr/>
        </p:nvSpPr>
        <p:spPr>
          <a:xfrm>
            <a:off x="74645" y="1757641"/>
            <a:ext cx="2962470" cy="651989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50" b="1" dirty="0"/>
              <a:t>Наличие узлов </a:t>
            </a:r>
            <a:r>
              <a:rPr lang="ru-RU" sz="1650" b="1" dirty="0" err="1"/>
              <a:t>Гебердена</a:t>
            </a:r>
            <a:r>
              <a:rPr lang="ru-RU" sz="1650" b="1" dirty="0"/>
              <a:t> и/или </a:t>
            </a:r>
            <a:r>
              <a:rPr lang="ru-RU" sz="1650" b="1" dirty="0" err="1"/>
              <a:t>Бушара</a:t>
            </a:r>
            <a:r>
              <a:rPr lang="ru-RU" sz="1650" b="1" dirty="0"/>
              <a:t> в области суставов кистей </a:t>
            </a:r>
            <a:r>
              <a:rPr lang="ru-RU" sz="1650" dirty="0"/>
              <a:t>(9,1% против 5,6; </a:t>
            </a:r>
            <a:r>
              <a:rPr lang="en-US" sz="1650" i="1" dirty="0"/>
              <a:t>p=</a:t>
            </a:r>
            <a:r>
              <a:rPr lang="ru-RU" sz="1650" i="1" dirty="0"/>
              <a:t>0,031</a:t>
            </a:r>
            <a:r>
              <a:rPr lang="ru-RU" sz="1650" dirty="0"/>
              <a:t>)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2F20923-FF68-4F2D-9B3D-01D03ECC8C97}"/>
              </a:ext>
            </a:extLst>
          </p:cNvPr>
          <p:cNvSpPr txBox="1">
            <a:spLocks/>
          </p:cNvSpPr>
          <p:nvPr/>
        </p:nvSpPr>
        <p:spPr>
          <a:xfrm>
            <a:off x="3280874" y="4374511"/>
            <a:ext cx="2582249" cy="651989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50" b="1" dirty="0" err="1"/>
              <a:t>Остеонекроз</a:t>
            </a:r>
            <a:r>
              <a:rPr lang="ru-RU" sz="1650" b="1" dirty="0"/>
              <a:t> различных локализаций в анамнезе </a:t>
            </a:r>
            <a:r>
              <a:rPr lang="ru-RU" sz="1650" dirty="0"/>
              <a:t>(5,2% против 2,2%; </a:t>
            </a:r>
            <a:r>
              <a:rPr lang="en-US" sz="1650" i="1" dirty="0"/>
              <a:t>p=</a:t>
            </a:r>
            <a:r>
              <a:rPr lang="ru-RU" sz="1650" i="1" dirty="0"/>
              <a:t>0,011</a:t>
            </a:r>
            <a:r>
              <a:rPr lang="ru-RU" sz="1650" dirty="0"/>
              <a:t>)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0477F80-686F-48BE-A1A3-B188165CDA27}"/>
              </a:ext>
            </a:extLst>
          </p:cNvPr>
          <p:cNvSpPr txBox="1">
            <a:spLocks/>
          </p:cNvSpPr>
          <p:nvPr/>
        </p:nvSpPr>
        <p:spPr>
          <a:xfrm>
            <a:off x="5938935" y="1718591"/>
            <a:ext cx="3130420" cy="73008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50" b="1" dirty="0"/>
              <a:t>Перенесенное тотальное эндопротезирование различных суставов</a:t>
            </a:r>
            <a:r>
              <a:rPr lang="ru-RU" sz="1650" dirty="0"/>
              <a:t> (2,6% против 1,0%; </a:t>
            </a:r>
            <a:r>
              <a:rPr lang="en-US" sz="1650" i="1" dirty="0"/>
              <a:t>p=</a:t>
            </a:r>
            <a:r>
              <a:rPr lang="ru-RU" sz="1650" i="1" dirty="0"/>
              <a:t>0,044</a:t>
            </a:r>
            <a:r>
              <a:rPr lang="ru-RU" sz="165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7ECE7-654F-4613-8B38-79D1D86DD87C}"/>
              </a:ext>
            </a:extLst>
          </p:cNvPr>
          <p:cNvSpPr txBox="1"/>
          <p:nvPr/>
        </p:nvSpPr>
        <p:spPr>
          <a:xfrm>
            <a:off x="4620256" y="4958835"/>
            <a:ext cx="452374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750" i="1" dirty="0">
                <a:solidFill>
                  <a:srgbClr val="000000"/>
                </a:solidFill>
              </a:rPr>
              <a:t>Изображения : </a:t>
            </a:r>
            <a:r>
              <a:rPr lang="ru-RU" sz="750" i="1" dirty="0" err="1">
                <a:solidFill>
                  <a:srgbClr val="000000"/>
                </a:solidFill>
              </a:rPr>
              <a:t>Башкова</a:t>
            </a:r>
            <a:r>
              <a:rPr lang="ru-RU" sz="750" i="1" dirty="0">
                <a:solidFill>
                  <a:srgbClr val="000000"/>
                </a:solidFill>
              </a:rPr>
              <a:t> И.Б., Мадянов И.В. РМЖ. Ревматология. 2016. № 2. С. –128. и сеть интернет</a:t>
            </a:r>
            <a:endParaRPr lang="ru-RU" sz="750" i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CAF031-4191-4C62-BE70-B73D50AA1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51923"/>
          <a:stretch/>
        </p:blipFill>
        <p:spPr>
          <a:xfrm>
            <a:off x="3144092" y="2076085"/>
            <a:ext cx="1265256" cy="16641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AE9332-BEBE-4B7F-AAD1-BFF1974D08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89"/>
          <a:stretch/>
        </p:blipFill>
        <p:spPr>
          <a:xfrm>
            <a:off x="7504145" y="2773816"/>
            <a:ext cx="1476712" cy="18598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8B12F7D-FEED-4D3A-AA1B-7DEEC440D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940" y="2923037"/>
            <a:ext cx="1276691" cy="1391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3BD737-FE29-46C5-845A-F239EEF70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916" y="2494435"/>
            <a:ext cx="1319437" cy="168482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F83684-1552-7A8C-B68C-80FBBCDB48A8}"/>
              </a:ext>
            </a:extLst>
          </p:cNvPr>
          <p:cNvSpPr/>
          <p:nvPr/>
        </p:nvSpPr>
        <p:spPr>
          <a:xfrm>
            <a:off x="0" y="4928056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i="1" dirty="0">
                <a:solidFill>
                  <a:prstClr val="black"/>
                </a:solidFill>
                <a:latin typeface="Calibri"/>
              </a:rPr>
              <a:t>Башкинов Р.А., Мазуров В.И., Гайдукова И.З., </a:t>
            </a:r>
            <a:r>
              <a:rPr lang="ru-RU" sz="800" i="1" dirty="0" err="1">
                <a:solidFill>
                  <a:prstClr val="black"/>
                </a:solidFill>
                <a:latin typeface="Calibri"/>
              </a:rPr>
              <a:t>Инамова</a:t>
            </a:r>
            <a:r>
              <a:rPr lang="ru-RU" sz="800" i="1" dirty="0">
                <a:solidFill>
                  <a:prstClr val="black"/>
                </a:solidFill>
                <a:latin typeface="Calibri"/>
              </a:rPr>
              <a:t> О.В., Петрова М.С. Терапия. 2025;11(1):16–28</a:t>
            </a: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16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A908EBF3-E5EE-1683-734E-C4274096C125}"/>
              </a:ext>
            </a:extLst>
          </p:cNvPr>
          <p:cNvSpPr txBox="1">
            <a:spLocks/>
          </p:cNvSpPr>
          <p:nvPr/>
        </p:nvSpPr>
        <p:spPr>
          <a:xfrm>
            <a:off x="0" y="1016000"/>
            <a:ext cx="9144000" cy="4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8163" indent="0" fontAlgn="base">
              <a:spcAft>
                <a:spcPts val="815"/>
              </a:spcAft>
            </a:pPr>
            <a:r>
              <a:rPr lang="ru-RU" b="1" dirty="0">
                <a:solidFill>
                  <a:srgbClr val="000000"/>
                </a:solidFill>
                <a:latin typeface="Montserrat" panose="00000500000000000000" pitchFamily="2" charset="-52"/>
              </a:rPr>
              <a:t>Наличие не менее </a:t>
            </a:r>
            <a:r>
              <a:rPr lang="ru-RU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чем </a:t>
            </a:r>
            <a:r>
              <a:rPr lang="ru-RU" b="1" u="sng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6 из 12 признаков:</a:t>
            </a:r>
            <a:endParaRPr lang="ru-RU" b="1" u="sng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1. </a:t>
            </a:r>
            <a:r>
              <a:rPr lang="ru-RU" sz="13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Более одной </a:t>
            </a: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атаки острого артрита в анамнезе</a:t>
            </a:r>
            <a:endParaRPr lang="ru-RU" sz="13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2. Воспаление сустава достигает </a:t>
            </a:r>
            <a:r>
              <a:rPr lang="ru-RU" sz="13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максимума в 1-й день </a:t>
            </a:r>
            <a:endParaRPr lang="ru-RU" sz="1300" b="1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3. </a:t>
            </a:r>
            <a:r>
              <a:rPr lang="ru-RU" sz="1300" b="1" dirty="0" err="1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Моноартрит</a:t>
            </a: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 (вовлечение одного сустава)</a:t>
            </a:r>
            <a:endParaRPr lang="ru-RU" sz="13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4. </a:t>
            </a:r>
            <a:r>
              <a:rPr lang="ru-RU" sz="13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Гиперемия</a:t>
            </a: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 кожи над пораженным суставом</a:t>
            </a:r>
            <a:endParaRPr lang="ru-RU" sz="13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5. Припухание и боль </a:t>
            </a:r>
            <a:r>
              <a:rPr lang="ru-RU" sz="13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в первом плюсне-фаланговом суставе стопы</a:t>
            </a:r>
            <a:endParaRPr lang="ru-RU" sz="1300" b="1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6. </a:t>
            </a:r>
            <a:r>
              <a:rPr lang="ru-RU" sz="13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Одностороннее</a:t>
            </a: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 поражение первого плюсне-фалангового сустава стопы</a:t>
            </a:r>
            <a:endParaRPr lang="ru-RU" sz="13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7. </a:t>
            </a:r>
            <a:r>
              <a:rPr lang="ru-RU" sz="13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Одностороннее</a:t>
            </a: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 поражение суставов стопы</a:t>
            </a:r>
            <a:endParaRPr lang="ru-RU" sz="13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8. Подозрение на</a:t>
            </a:r>
            <a:r>
              <a:rPr lang="ru-RU" sz="1300" b="1" dirty="0">
                <a:solidFill>
                  <a:srgbClr val="000000"/>
                </a:solidFill>
                <a:latin typeface="Montserrat" panose="00000500000000000000" pitchFamily="2" charset="-52"/>
              </a:rPr>
              <a:t> «</a:t>
            </a:r>
            <a:r>
              <a:rPr lang="ru-RU" sz="13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тофусы</a:t>
            </a:r>
            <a:r>
              <a:rPr lang="ru-RU" sz="13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»</a:t>
            </a:r>
            <a:endParaRPr lang="ru-RU" sz="13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9. </a:t>
            </a:r>
            <a:r>
              <a:rPr lang="ru-RU" sz="13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Гиперурикемия</a:t>
            </a:r>
            <a:endParaRPr lang="ru-RU" sz="1300" b="1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10. </a:t>
            </a:r>
            <a:r>
              <a:rPr lang="ru-RU" sz="1300" b="1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Асимметричный</a:t>
            </a: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 отек суставов</a:t>
            </a:r>
            <a:endParaRPr lang="ru-RU" sz="13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11. Субкортикальные кисты без эрозий (по данным рентгенографии суставов)</a:t>
            </a:r>
            <a:endParaRPr lang="ru-RU" sz="13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92075" indent="0" algn="just" fontAlgn="base">
              <a:lnSpc>
                <a:spcPct val="120000"/>
              </a:lnSpc>
            </a:pPr>
            <a:r>
              <a:rPr lang="ru-RU" sz="1300" dirty="0">
                <a:solidFill>
                  <a:srgbClr val="0000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12. Отрицательные результаты при посеве синовиальной жидкости</a:t>
            </a:r>
            <a:endParaRPr lang="ru-RU" sz="13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61D32FF-DCDC-4A5E-B972-8B5354E2C41C}"/>
              </a:ext>
            </a:extLst>
          </p:cNvPr>
          <p:cNvSpPr/>
          <p:nvPr/>
        </p:nvSpPr>
        <p:spPr>
          <a:xfrm>
            <a:off x="0" y="-1"/>
            <a:ext cx="9144000" cy="101600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rgbClr val="2C2EB1"/>
              </a:gs>
              <a:gs pos="100000">
                <a:srgbClr val="74B2F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C2EB1"/>
              </a:solidFill>
            </a:endParaRPr>
          </a:p>
        </p:txBody>
      </p:sp>
      <p:sp>
        <p:nvSpPr>
          <p:cNvPr id="17" name="Google Shape;54;p13">
            <a:extLst>
              <a:ext uri="{FF2B5EF4-FFF2-40B4-BE49-F238E27FC236}">
                <a16:creationId xmlns:a16="http://schemas.microsoft.com/office/drawing/2014/main" id="{A69B1BD2-1F7B-43DF-95AA-9459F9A9D834}"/>
              </a:ext>
            </a:extLst>
          </p:cNvPr>
          <p:cNvSpPr txBox="1">
            <a:spLocks/>
          </p:cNvSpPr>
          <p:nvPr/>
        </p:nvSpPr>
        <p:spPr>
          <a:xfrm>
            <a:off x="0" y="-40639"/>
            <a:ext cx="9144000" cy="93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Montserrat ExtraBold" pitchFamily="2" charset="-52"/>
                <a:ea typeface="Roboto"/>
                <a:cs typeface="Roboto"/>
              </a:rPr>
              <a:t>Критерии острого подагрического артрита S.</a:t>
            </a:r>
            <a:r>
              <a:rPr lang="en-US" sz="3200" dirty="0">
                <a:solidFill>
                  <a:schemeClr val="bg1"/>
                </a:solidFill>
                <a:latin typeface="Montserrat ExtraBold" pitchFamily="2" charset="-52"/>
                <a:ea typeface="Roboto"/>
                <a:cs typeface="Roboto"/>
              </a:rPr>
              <a:t>L</a:t>
            </a:r>
            <a:r>
              <a:rPr lang="ru-RU" sz="3200" dirty="0">
                <a:solidFill>
                  <a:schemeClr val="bg1"/>
                </a:solidFill>
                <a:latin typeface="Montserrat ExtraBold" pitchFamily="2" charset="-52"/>
                <a:ea typeface="Roboto"/>
                <a:cs typeface="Roboto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Montserrat ExtraBold" pitchFamily="2" charset="-52"/>
                <a:ea typeface="Roboto"/>
                <a:cs typeface="Roboto"/>
              </a:rPr>
              <a:t>Wallace</a:t>
            </a:r>
            <a:r>
              <a:rPr lang="ru-RU" sz="3200" dirty="0">
                <a:solidFill>
                  <a:schemeClr val="bg1"/>
                </a:solidFill>
                <a:latin typeface="Montserrat ExtraBold" pitchFamily="2" charset="-52"/>
                <a:ea typeface="Roboto"/>
                <a:cs typeface="Roboto"/>
              </a:rPr>
              <a:t>, 1977 года</a:t>
            </a:r>
            <a:endParaRPr lang="en-US" sz="3200" dirty="0">
              <a:solidFill>
                <a:schemeClr val="bg1"/>
              </a:solidFill>
              <a:latin typeface="Montserrat ExtraBold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E845F-62E9-AB4A-46A0-8C36F3FFE50E}"/>
              </a:ext>
            </a:extLst>
          </p:cNvPr>
          <p:cNvSpPr txBox="1"/>
          <p:nvPr/>
        </p:nvSpPr>
        <p:spPr>
          <a:xfrm>
            <a:off x="4560176" y="4484152"/>
            <a:ext cx="4583824" cy="65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lnSpc>
                <a:spcPts val="1495"/>
              </a:lnSpc>
            </a:pPr>
            <a:r>
              <a:rPr lang="en-US" sz="1000" i="1" dirty="0">
                <a:solidFill>
                  <a:srgbClr val="212121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Wallace S.L. et al. </a:t>
            </a:r>
            <a:endParaRPr lang="ru-RU" sz="1000" i="1" dirty="0">
              <a:solidFill>
                <a:srgbClr val="212121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algn="r" fontAlgn="base">
              <a:lnSpc>
                <a:spcPts val="1495"/>
              </a:lnSpc>
            </a:pPr>
            <a:r>
              <a:rPr lang="en-US" sz="1000" i="1" dirty="0">
                <a:solidFill>
                  <a:srgbClr val="212121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Arthritis Rheum</a:t>
            </a:r>
            <a:r>
              <a:rPr lang="ru-RU" sz="1000" i="1" dirty="0">
                <a:solidFill>
                  <a:srgbClr val="212121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. </a:t>
            </a:r>
          </a:p>
          <a:p>
            <a:pPr algn="r" fontAlgn="base">
              <a:lnSpc>
                <a:spcPts val="1495"/>
              </a:lnSpc>
            </a:pPr>
            <a:r>
              <a:rPr lang="ru-RU" sz="1000" i="1" dirty="0">
                <a:solidFill>
                  <a:srgbClr val="212121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1977;20(3):895-900</a:t>
            </a:r>
            <a:endParaRPr lang="ru-RU" sz="1000" dirty="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8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B0B27CD-B498-EE17-2CF0-A46DFE39C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6685" r="65449" b="46938"/>
          <a:stretch/>
        </p:blipFill>
        <p:spPr bwMode="auto">
          <a:xfrm>
            <a:off x="0" y="-1"/>
            <a:ext cx="2195736" cy="476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14183A9-8507-2B43-FB1F-DD3B00C38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55555" r="20918" b="22540"/>
          <a:stretch/>
        </p:blipFill>
        <p:spPr bwMode="auto">
          <a:xfrm>
            <a:off x="2558030" y="293343"/>
            <a:ext cx="59797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2A808B1-91BE-F9CB-BC35-BABC9B333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2" t="34911" r="3267" b="46858"/>
          <a:stretch/>
        </p:blipFill>
        <p:spPr bwMode="auto">
          <a:xfrm>
            <a:off x="4456426" y="3012089"/>
            <a:ext cx="4375874" cy="19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C13F7-812A-F01D-E93A-C71363696BEC}"/>
              </a:ext>
            </a:extLst>
          </p:cNvPr>
          <p:cNvSpPr txBox="1"/>
          <p:nvPr/>
        </p:nvSpPr>
        <p:spPr>
          <a:xfrm>
            <a:off x="1447" y="4797251"/>
            <a:ext cx="4570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Khanna P, Johnson RJ, Marder B, </a:t>
            </a:r>
            <a:r>
              <a:rPr lang="en-US" sz="9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LaMoreaux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B, Kumar A. </a:t>
            </a:r>
            <a:endParaRPr lang="ru-RU" sz="9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Clin Med. 2020;9(10):3204. Published 2020 Oct 3. </a:t>
            </a:r>
            <a:endParaRPr lang="ru-RU" sz="9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7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52E4953-EBAD-F067-B90C-D14F74299CF0}"/>
              </a:ext>
            </a:extLst>
          </p:cNvPr>
          <p:cNvGrpSpPr/>
          <p:nvPr/>
        </p:nvGrpSpPr>
        <p:grpSpPr>
          <a:xfrm>
            <a:off x="3959749" y="904748"/>
            <a:ext cx="5112568" cy="4238752"/>
            <a:chOff x="0" y="915566"/>
            <a:chExt cx="5394344" cy="423875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E3026C1-356C-445A-8BE7-B1ECED1BF0C4}"/>
                </a:ext>
              </a:extLst>
            </p:cNvPr>
            <p:cNvPicPr/>
            <p:nvPr/>
          </p:nvPicPr>
          <p:blipFill rotWithShape="1">
            <a:blip r:embed="rId2" cstate="print"/>
            <a:srcRect l="15072" t="22149" r="44482" b="21008"/>
            <a:stretch/>
          </p:blipFill>
          <p:spPr bwMode="auto">
            <a:xfrm>
              <a:off x="0" y="915566"/>
              <a:ext cx="5364088" cy="42387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EE400878-35A6-EE11-07FE-C365CD7FE220}"/>
                </a:ext>
              </a:extLst>
            </p:cNvPr>
            <p:cNvSpPr/>
            <p:nvPr/>
          </p:nvSpPr>
          <p:spPr>
            <a:xfrm>
              <a:off x="3959932" y="915566"/>
              <a:ext cx="143441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307C9F5-EBEB-63BF-FB05-99A93F11F5E3}"/>
                </a:ext>
              </a:extLst>
            </p:cNvPr>
            <p:cNvSpPr/>
            <p:nvPr/>
          </p:nvSpPr>
          <p:spPr>
            <a:xfrm>
              <a:off x="5038598" y="1778639"/>
              <a:ext cx="355746" cy="848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C882BAC4-3C4E-E92F-4DBB-BB43573F5D87}"/>
                </a:ext>
              </a:extLst>
            </p:cNvPr>
            <p:cNvSpPr/>
            <p:nvPr/>
          </p:nvSpPr>
          <p:spPr>
            <a:xfrm>
              <a:off x="5023470" y="3784521"/>
              <a:ext cx="355746" cy="848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D33B4-3A30-46FA-8EA9-D3A414DF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" y="0"/>
            <a:ext cx="9144000" cy="837500"/>
          </a:xfrm>
        </p:spPr>
        <p:txBody>
          <a:bodyPr>
            <a:normAutofit/>
          </a:bodyPr>
          <a:lstStyle/>
          <a:p>
            <a:pPr algn="ctr"/>
            <a:r>
              <a:rPr lang="ru-RU" sz="1900" dirty="0">
                <a:latin typeface="+mn-lt"/>
                <a:cs typeface="Times New Roman" pitchFamily="18" charset="0"/>
              </a:rPr>
              <a:t>Распространенность </a:t>
            </a:r>
            <a:r>
              <a:rPr lang="ru-RU" sz="1900" b="1" u="sng" dirty="0">
                <a:latin typeface="+mn-lt"/>
                <a:cs typeface="Times New Roman" pitchFamily="18" charset="0"/>
              </a:rPr>
              <a:t>остеоартрита</a:t>
            </a:r>
            <a:r>
              <a:rPr lang="ru-RU" sz="1900" dirty="0">
                <a:latin typeface="+mn-lt"/>
                <a:cs typeface="Times New Roman" pitchFamily="18" charset="0"/>
              </a:rPr>
              <a:t> коленных и/или тазобедренных среди жителей России старше 18 лет составляет </a:t>
            </a:r>
            <a:r>
              <a:rPr lang="ru-RU" sz="1900" b="1" u="sng" dirty="0">
                <a:latin typeface="+mn-lt"/>
                <a:cs typeface="Times New Roman" pitchFamily="18" charset="0"/>
              </a:rPr>
              <a:t>13%</a:t>
            </a:r>
            <a:r>
              <a:rPr lang="ru-RU" sz="1900" dirty="0">
                <a:latin typeface="+mn-lt"/>
                <a:cs typeface="Times New Roman" pitchFamily="18" charset="0"/>
              </a:rPr>
              <a:t>, а распространенность </a:t>
            </a:r>
            <a:r>
              <a:rPr lang="ru-RU" sz="1900" b="1" u="sng" dirty="0">
                <a:latin typeface="+mn-lt"/>
                <a:cs typeface="Times New Roman" pitchFamily="18" charset="0"/>
              </a:rPr>
              <a:t>гиперурикемии – 18,2%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61B3800-1750-485D-BC3F-50303F1C6FDA}"/>
              </a:ext>
            </a:extLst>
          </p:cNvPr>
          <p:cNvSpPr/>
          <p:nvPr/>
        </p:nvSpPr>
        <p:spPr>
          <a:xfrm>
            <a:off x="6656684" y="3363837"/>
            <a:ext cx="649705" cy="4243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0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4A1E539-5A5B-2B02-751E-CAE8E031CADB}"/>
              </a:ext>
            </a:extLst>
          </p:cNvPr>
          <p:cNvSpPr/>
          <p:nvPr/>
        </p:nvSpPr>
        <p:spPr>
          <a:xfrm>
            <a:off x="6686784" y="2796091"/>
            <a:ext cx="767169" cy="3074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00000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998ECB8-E43E-30F3-CC2C-B5E5B6AEBEB1}"/>
              </a:ext>
            </a:extLst>
          </p:cNvPr>
          <p:cNvSpPr/>
          <p:nvPr/>
        </p:nvSpPr>
        <p:spPr>
          <a:xfrm>
            <a:off x="6597953" y="1750924"/>
            <a:ext cx="767169" cy="2435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524F8F-D3FC-4DBE-A9C3-E63C27DCC4FC}"/>
              </a:ext>
            </a:extLst>
          </p:cNvPr>
          <p:cNvSpPr/>
          <p:nvPr/>
        </p:nvSpPr>
        <p:spPr>
          <a:xfrm>
            <a:off x="3923928" y="4897279"/>
            <a:ext cx="4032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Лила А.М. и др. Современная ревматология. 2019;13(2):4-8.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52F241F-B004-CBD5-D5DD-9A5AC48F4237}"/>
              </a:ext>
            </a:extLst>
          </p:cNvPr>
          <p:cNvSpPr txBox="1">
            <a:spLocks/>
          </p:cNvSpPr>
          <p:nvPr/>
        </p:nvSpPr>
        <p:spPr>
          <a:xfrm>
            <a:off x="11528" y="847896"/>
            <a:ext cx="3912400" cy="8375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Основные факторы риска гиперурикемии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DB1278E3-14C7-98E9-0AF4-F3A87016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10" y="1685397"/>
            <a:ext cx="3926737" cy="3458103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u="sng" dirty="0"/>
              <a:t>Пол</a:t>
            </a:r>
          </a:p>
          <a:p>
            <a:r>
              <a:rPr lang="ru-RU" sz="2200" b="1" u="sng" dirty="0"/>
              <a:t>Возраст</a:t>
            </a:r>
          </a:p>
          <a:p>
            <a:r>
              <a:rPr lang="ru-RU" sz="2200" b="1" u="sng" dirty="0"/>
              <a:t>Избыточный вес</a:t>
            </a:r>
          </a:p>
          <a:p>
            <a:r>
              <a:rPr lang="ru-RU" sz="2200" dirty="0"/>
              <a:t>Повышенное потребление пуринов и фруктозы</a:t>
            </a:r>
          </a:p>
          <a:p>
            <a:r>
              <a:rPr lang="ru-RU" sz="2200" dirty="0"/>
              <a:t>Алкоголь и сладкие безалкогольные напитки</a:t>
            </a:r>
          </a:p>
          <a:p>
            <a:r>
              <a:rPr lang="ru-RU" sz="2200" dirty="0"/>
              <a:t>Хронические заболевания, в том числе патология почек</a:t>
            </a:r>
          </a:p>
          <a:p>
            <a:r>
              <a:rPr lang="ru-RU" sz="2200" b="1" u="sng" dirty="0"/>
              <a:t>Внешние факторы:</a:t>
            </a:r>
            <a:r>
              <a:rPr lang="ru-RU" sz="2200" b="1" dirty="0"/>
              <a:t> </a:t>
            </a:r>
            <a:r>
              <a:rPr lang="ru-RU" sz="2200" dirty="0"/>
              <a:t>тяжелые металлы, лекарственные средства и т.д.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37A890E-9CE8-CB3E-390F-7594848D6DD0}"/>
              </a:ext>
            </a:extLst>
          </p:cNvPr>
          <p:cNvSpPr/>
          <p:nvPr/>
        </p:nvSpPr>
        <p:spPr>
          <a:xfrm>
            <a:off x="6594031" y="2223394"/>
            <a:ext cx="498250" cy="2435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4206" y="3740213"/>
            <a:ext cx="2143140" cy="12078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Дислипидемия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93074" y="3740212"/>
            <a:ext cx="2250297" cy="120780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Сердечно-сосудистые заболевания и патология почек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8454" y="1875229"/>
            <a:ext cx="2472876" cy="139304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Сахарный диабет</a:t>
            </a:r>
          </a:p>
          <a:p>
            <a:pPr algn="ctr"/>
            <a:r>
              <a:rPr lang="ru-RU" sz="1500" dirty="0" err="1"/>
              <a:t>Инсулинорезистентность</a:t>
            </a:r>
            <a:endParaRPr lang="ru-RU" sz="1500" dirty="0"/>
          </a:p>
          <a:p>
            <a:pPr algn="ctr"/>
            <a:r>
              <a:rPr lang="ru-RU" sz="1500" dirty="0" err="1"/>
              <a:t>Гиперинсулинемия</a:t>
            </a:r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1875229"/>
            <a:ext cx="2518190" cy="144662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Ожирение</a:t>
            </a:r>
          </a:p>
          <a:p>
            <a:pPr algn="ctr"/>
            <a:r>
              <a:rPr lang="ru-RU" sz="1500" dirty="0" err="1"/>
              <a:t>Метавоспаление</a:t>
            </a:r>
            <a:r>
              <a:rPr lang="ru-RU" sz="1500" dirty="0"/>
              <a:t> </a:t>
            </a:r>
          </a:p>
          <a:p>
            <a:pPr algn="ctr"/>
            <a:r>
              <a:rPr lang="ru-RU" sz="1500" dirty="0"/>
              <a:t>(</a:t>
            </a:r>
            <a:r>
              <a:rPr lang="ru-RU" sz="1500" dirty="0" err="1"/>
              <a:t>адипокины</a:t>
            </a:r>
            <a:r>
              <a:rPr lang="ru-RU" sz="1500" dirty="0"/>
              <a:t>, цитокины)</a:t>
            </a:r>
          </a:p>
          <a:p>
            <a:pPr algn="ctr"/>
            <a:r>
              <a:rPr lang="ru-RU" sz="1500" dirty="0" err="1"/>
              <a:t>Механовоспаление</a:t>
            </a:r>
            <a:r>
              <a:rPr lang="ru-RU" sz="1500" dirty="0"/>
              <a:t> </a:t>
            </a:r>
          </a:p>
          <a:p>
            <a:pPr algn="ctr"/>
            <a:r>
              <a:rPr lang="ru-RU" sz="1500" dirty="0"/>
              <a:t>(повышенная нагрузка)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18223" y="124781"/>
            <a:ext cx="3107553" cy="150019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Остеоартрит</a:t>
            </a:r>
            <a:endParaRPr lang="ru-RU" sz="2400" b="1" dirty="0"/>
          </a:p>
          <a:p>
            <a:pPr algn="ctr"/>
            <a:r>
              <a:rPr lang="ru-RU" sz="2400" b="1" dirty="0"/>
              <a:t>ассоциированный с метаболическим синдромом</a:t>
            </a:r>
            <a:endParaRPr lang="ru-RU" sz="1500" dirty="0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ABDF424C-C7DD-4F6B-8E12-2648659F8B43}"/>
              </a:ext>
            </a:extLst>
          </p:cNvPr>
          <p:cNvCxnSpPr>
            <a:cxnSpLocks/>
          </p:cNvCxnSpPr>
          <p:nvPr/>
        </p:nvCxnSpPr>
        <p:spPr>
          <a:xfrm flipH="1">
            <a:off x="3607586" y="1651768"/>
            <a:ext cx="744116" cy="206165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990EDFD-CC36-4902-9273-772A8141D50C}"/>
              </a:ext>
            </a:extLst>
          </p:cNvPr>
          <p:cNvCxnSpPr>
            <a:cxnSpLocks/>
          </p:cNvCxnSpPr>
          <p:nvPr/>
        </p:nvCxnSpPr>
        <p:spPr>
          <a:xfrm flipH="1" flipV="1">
            <a:off x="5099520" y="1651768"/>
            <a:ext cx="1416696" cy="52987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5613123-8CEC-471A-AD11-270ABE9D52C4}"/>
              </a:ext>
            </a:extLst>
          </p:cNvPr>
          <p:cNvCxnSpPr>
            <a:cxnSpLocks/>
          </p:cNvCxnSpPr>
          <p:nvPr/>
        </p:nvCxnSpPr>
        <p:spPr>
          <a:xfrm flipH="1" flipV="1">
            <a:off x="4792299" y="1651768"/>
            <a:ext cx="903709" cy="208844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B97F568-2048-4822-BD2A-D9C6E4DFCB3F}"/>
              </a:ext>
            </a:extLst>
          </p:cNvPr>
          <p:cNvCxnSpPr>
            <a:cxnSpLocks/>
          </p:cNvCxnSpPr>
          <p:nvPr/>
        </p:nvCxnSpPr>
        <p:spPr>
          <a:xfrm flipV="1">
            <a:off x="2581330" y="1651768"/>
            <a:ext cx="1342598" cy="52987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59B932F-0532-434A-B046-8EC51A308476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>
            <a:off x="4143371" y="4344113"/>
            <a:ext cx="91083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38BF9B5-0C72-489C-A811-7671FF5087A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581330" y="3267539"/>
            <a:ext cx="436893" cy="47267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A73776F-1B3C-4C90-8ED8-9466DCEEA9D6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6125776" y="3321849"/>
            <a:ext cx="390440" cy="41836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013FDF5-8A66-4F98-A7E3-67BA0BA53B55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 flipV="1">
            <a:off x="2581330" y="2571750"/>
            <a:ext cx="3934886" cy="2678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05F8EB01-225E-444B-8D25-46DB2AC17BBF}"/>
              </a:ext>
            </a:extLst>
          </p:cNvPr>
          <p:cNvCxnSpPr>
            <a:cxnSpLocks/>
          </p:cNvCxnSpPr>
          <p:nvPr/>
        </p:nvCxnSpPr>
        <p:spPr>
          <a:xfrm flipH="1">
            <a:off x="4131401" y="2836910"/>
            <a:ext cx="2384815" cy="87505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2E60B06A-A25E-4CFD-9118-10DCB89AFA1A}"/>
              </a:ext>
            </a:extLst>
          </p:cNvPr>
          <p:cNvCxnSpPr>
            <a:cxnSpLocks/>
          </p:cNvCxnSpPr>
          <p:nvPr/>
        </p:nvCxnSpPr>
        <p:spPr>
          <a:xfrm>
            <a:off x="2581330" y="2827813"/>
            <a:ext cx="2472876" cy="8841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>
            <a:extLst>
              <a:ext uri="{FF2B5EF4-FFF2-40B4-BE49-F238E27FC236}">
                <a16:creationId xmlns:a16="http://schemas.microsoft.com/office/drawing/2014/main" id="{B1AD31F5-E05C-10E9-F961-D16B0DBCBA85}"/>
              </a:ext>
            </a:extLst>
          </p:cNvPr>
          <p:cNvSpPr/>
          <p:nvPr/>
        </p:nvSpPr>
        <p:spPr>
          <a:xfrm>
            <a:off x="3061872" y="2264215"/>
            <a:ext cx="3063904" cy="1285344"/>
          </a:xfrm>
          <a:prstGeom prst="ellipse">
            <a:avLst/>
          </a:prstGeom>
          <a:solidFill>
            <a:srgbClr val="E45224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ГИПЕРУРИКЕМИЯ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1206EA-6E5F-9937-C330-B4254B5DEA92}"/>
              </a:ext>
            </a:extLst>
          </p:cNvPr>
          <p:cNvSpPr/>
          <p:nvPr/>
        </p:nvSpPr>
        <p:spPr>
          <a:xfrm>
            <a:off x="179512" y="4114708"/>
            <a:ext cx="1495651" cy="45880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Генетика</a:t>
            </a:r>
            <a:endParaRPr lang="ru-RU" sz="135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A8F333-9CE3-5A5A-A4D6-21CB321DBEFA}"/>
              </a:ext>
            </a:extLst>
          </p:cNvPr>
          <p:cNvSpPr/>
          <p:nvPr/>
        </p:nvSpPr>
        <p:spPr>
          <a:xfrm>
            <a:off x="7288218" y="4107578"/>
            <a:ext cx="1783480" cy="45880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Гиподинамия</a:t>
            </a:r>
            <a:endParaRPr lang="ru-RU" sz="13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0B9377C-F926-B404-B04C-5D2EEEB68864}"/>
              </a:ext>
            </a:extLst>
          </p:cNvPr>
          <p:cNvSpPr/>
          <p:nvPr/>
        </p:nvSpPr>
        <p:spPr>
          <a:xfrm>
            <a:off x="417642" y="308055"/>
            <a:ext cx="1728192" cy="97950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Нарушения пищевого поведения</a:t>
            </a:r>
            <a:endParaRPr lang="ru-RU" sz="135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BEA7F7-1151-F520-D405-ABA026EABF8C}"/>
              </a:ext>
            </a:extLst>
          </p:cNvPr>
          <p:cNvSpPr/>
          <p:nvPr/>
        </p:nvSpPr>
        <p:spPr>
          <a:xfrm>
            <a:off x="6978552" y="463016"/>
            <a:ext cx="1783480" cy="626484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Длительный прием НПВП</a:t>
            </a:r>
            <a:endParaRPr lang="ru-RU" sz="1350" dirty="0"/>
          </a:p>
        </p:txBody>
      </p:sp>
      <p:sp>
        <p:nvSpPr>
          <p:cNvPr id="27" name="Стрелка: вверх-вниз 26">
            <a:extLst>
              <a:ext uri="{FF2B5EF4-FFF2-40B4-BE49-F238E27FC236}">
                <a16:creationId xmlns:a16="http://schemas.microsoft.com/office/drawing/2014/main" id="{B731DA47-8DE5-1EE5-5940-A42FD27332ED}"/>
              </a:ext>
            </a:extLst>
          </p:cNvPr>
          <p:cNvSpPr/>
          <p:nvPr/>
        </p:nvSpPr>
        <p:spPr>
          <a:xfrm>
            <a:off x="4381730" y="1651768"/>
            <a:ext cx="360040" cy="595253"/>
          </a:xfrm>
          <a:prstGeom prst="upDownArrow">
            <a:avLst>
              <a:gd name="adj1" fmla="val 24813"/>
              <a:gd name="adj2" fmla="val 39505"/>
            </a:avLst>
          </a:prstGeom>
          <a:solidFill>
            <a:srgbClr val="E4522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верх-вниз 29">
            <a:extLst>
              <a:ext uri="{FF2B5EF4-FFF2-40B4-BE49-F238E27FC236}">
                <a16:creationId xmlns:a16="http://schemas.microsoft.com/office/drawing/2014/main" id="{93860586-3157-7E6D-E83B-0F7D3DB477A4}"/>
              </a:ext>
            </a:extLst>
          </p:cNvPr>
          <p:cNvSpPr/>
          <p:nvPr/>
        </p:nvSpPr>
        <p:spPr>
          <a:xfrm rot="1626439">
            <a:off x="3690108" y="3517419"/>
            <a:ext cx="360040" cy="595253"/>
          </a:xfrm>
          <a:prstGeom prst="upDownArrow">
            <a:avLst>
              <a:gd name="adj1" fmla="val 24813"/>
              <a:gd name="adj2" fmla="val 39505"/>
            </a:avLst>
          </a:prstGeom>
          <a:solidFill>
            <a:srgbClr val="E4522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верх-вниз 30">
            <a:extLst>
              <a:ext uri="{FF2B5EF4-FFF2-40B4-BE49-F238E27FC236}">
                <a16:creationId xmlns:a16="http://schemas.microsoft.com/office/drawing/2014/main" id="{C36FB9BE-D591-6A6E-563D-F03132DB09DE}"/>
              </a:ext>
            </a:extLst>
          </p:cNvPr>
          <p:cNvSpPr/>
          <p:nvPr/>
        </p:nvSpPr>
        <p:spPr>
          <a:xfrm rot="19610152">
            <a:off x="5247915" y="3470957"/>
            <a:ext cx="360040" cy="595253"/>
          </a:xfrm>
          <a:prstGeom prst="upDownArrow">
            <a:avLst>
              <a:gd name="adj1" fmla="val 24813"/>
              <a:gd name="adj2" fmla="val 39505"/>
            </a:avLst>
          </a:prstGeom>
          <a:solidFill>
            <a:srgbClr val="E4522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верх-вниз 32">
            <a:extLst>
              <a:ext uri="{FF2B5EF4-FFF2-40B4-BE49-F238E27FC236}">
                <a16:creationId xmlns:a16="http://schemas.microsoft.com/office/drawing/2014/main" id="{6BCDA050-5431-7BC5-7C6A-59529ED5AB44}"/>
              </a:ext>
            </a:extLst>
          </p:cNvPr>
          <p:cNvSpPr/>
          <p:nvPr/>
        </p:nvSpPr>
        <p:spPr>
          <a:xfrm rot="16200000">
            <a:off x="6290230" y="2572090"/>
            <a:ext cx="360040" cy="595253"/>
          </a:xfrm>
          <a:prstGeom prst="upDownArrow">
            <a:avLst>
              <a:gd name="adj1" fmla="val 24813"/>
              <a:gd name="adj2" fmla="val 39505"/>
            </a:avLst>
          </a:prstGeom>
          <a:solidFill>
            <a:srgbClr val="E4522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верх-вниз 33">
            <a:extLst>
              <a:ext uri="{FF2B5EF4-FFF2-40B4-BE49-F238E27FC236}">
                <a16:creationId xmlns:a16="http://schemas.microsoft.com/office/drawing/2014/main" id="{DD83597F-3BB9-51EB-E276-4D47720436B9}"/>
              </a:ext>
            </a:extLst>
          </p:cNvPr>
          <p:cNvSpPr/>
          <p:nvPr/>
        </p:nvSpPr>
        <p:spPr>
          <a:xfrm rot="16200000">
            <a:off x="2492991" y="2529360"/>
            <a:ext cx="360040" cy="666512"/>
          </a:xfrm>
          <a:prstGeom prst="upDownArrow">
            <a:avLst>
              <a:gd name="adj1" fmla="val 24813"/>
              <a:gd name="adj2" fmla="val 39505"/>
            </a:avLst>
          </a:prstGeom>
          <a:solidFill>
            <a:srgbClr val="E4522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8" grpId="0" animBg="1"/>
      <p:bldP spid="20" grpId="0" animBg="1"/>
      <p:bldP spid="22" grpId="0" animBg="1"/>
      <p:bldP spid="25" grpId="0" animBg="1"/>
      <p:bldP spid="27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дробности в подписке под изображением">
            <a:extLst>
              <a:ext uri="{FF2B5EF4-FFF2-40B4-BE49-F238E27FC236}">
                <a16:creationId xmlns:a16="http://schemas.microsoft.com/office/drawing/2014/main" id="{BC9CC35D-75E1-46A5-A5D1-27F0E57AE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5324"/>
          <a:stretch/>
        </p:blipFill>
        <p:spPr bwMode="auto">
          <a:xfrm>
            <a:off x="-1" y="234834"/>
            <a:ext cx="7988097" cy="490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B37AFB-F3C1-481C-87A3-B19BC15E3535}"/>
              </a:ext>
            </a:extLst>
          </p:cNvPr>
          <p:cNvSpPr/>
          <p:nvPr/>
        </p:nvSpPr>
        <p:spPr>
          <a:xfrm>
            <a:off x="0" y="-11053"/>
            <a:ext cx="5237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12121"/>
                </a:solidFill>
              </a:rPr>
              <a:t>Мета-анализ 42 исследований, 2020 год</a:t>
            </a:r>
            <a:endParaRPr lang="ru-RU" sz="2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9C8DCE-DC87-4384-89D4-81F9E2FDFC2E}"/>
              </a:ext>
            </a:extLst>
          </p:cNvPr>
          <p:cNvSpPr/>
          <p:nvPr/>
        </p:nvSpPr>
        <p:spPr>
          <a:xfrm>
            <a:off x="4572000" y="4864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212121"/>
                </a:solidFill>
              </a:rPr>
              <a:t>Swain S</a:t>
            </a:r>
            <a:r>
              <a:rPr lang="ru-RU" sz="1200" i="1" dirty="0">
                <a:solidFill>
                  <a:srgbClr val="212121"/>
                </a:solidFill>
              </a:rPr>
              <a:t>. </a:t>
            </a:r>
            <a:r>
              <a:rPr lang="en-US" sz="1200" i="1" dirty="0">
                <a:solidFill>
                  <a:srgbClr val="212121"/>
                </a:solidFill>
              </a:rPr>
              <a:t>et al. Arthritis Care Res (Hoboken). 2020;72(7):991-1000</a:t>
            </a:r>
            <a:endParaRPr lang="ru-RU" sz="1200" i="1" dirty="0"/>
          </a:p>
        </p:txBody>
      </p:sp>
      <p:pic>
        <p:nvPicPr>
          <p:cNvPr id="1028" name="Picture 4" descr="Подробности в подписке под изображением">
            <a:extLst>
              <a:ext uri="{FF2B5EF4-FFF2-40B4-BE49-F238E27FC236}">
                <a16:creationId xmlns:a16="http://schemas.microsoft.com/office/drawing/2014/main" id="{2D09316F-447E-44AC-B44B-20AE83EE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23" y="60955"/>
            <a:ext cx="3921377" cy="25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B868C1-431B-78A8-6DF9-E50A0D6D0642}"/>
              </a:ext>
            </a:extLst>
          </p:cNvPr>
          <p:cNvSpPr/>
          <p:nvPr/>
        </p:nvSpPr>
        <p:spPr>
          <a:xfrm>
            <a:off x="918268" y="298931"/>
            <a:ext cx="2295618" cy="1806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866F4B-851D-5B80-A199-B728E81EFB67}"/>
              </a:ext>
            </a:extLst>
          </p:cNvPr>
          <p:cNvSpPr/>
          <p:nvPr/>
        </p:nvSpPr>
        <p:spPr>
          <a:xfrm>
            <a:off x="755576" y="2798073"/>
            <a:ext cx="6552728" cy="4070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832780-BA98-A2A6-2CCC-19B67B986065}"/>
              </a:ext>
            </a:extLst>
          </p:cNvPr>
          <p:cNvSpPr/>
          <p:nvPr/>
        </p:nvSpPr>
        <p:spPr>
          <a:xfrm>
            <a:off x="755576" y="3410504"/>
            <a:ext cx="5328592" cy="4071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0935F6-B323-47F3-AB25-388A33868CB6}"/>
              </a:ext>
            </a:extLst>
          </p:cNvPr>
          <p:cNvSpPr/>
          <p:nvPr/>
        </p:nvSpPr>
        <p:spPr>
          <a:xfrm>
            <a:off x="881321" y="1856552"/>
            <a:ext cx="3365700" cy="16647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A1BADD-0AC0-C96D-2B80-FD4C7F0A57CB}"/>
              </a:ext>
            </a:extLst>
          </p:cNvPr>
          <p:cNvSpPr/>
          <p:nvPr/>
        </p:nvSpPr>
        <p:spPr>
          <a:xfrm>
            <a:off x="918268" y="1073981"/>
            <a:ext cx="2567582" cy="1740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578B05-7BE5-A5F0-FD8A-DD668D2DDDFA}"/>
              </a:ext>
            </a:extLst>
          </p:cNvPr>
          <p:cNvSpPr/>
          <p:nvPr/>
        </p:nvSpPr>
        <p:spPr>
          <a:xfrm>
            <a:off x="918268" y="667264"/>
            <a:ext cx="2573612" cy="2186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2A830F-F5FC-D1A4-571B-0D3659E8C0C3}"/>
              </a:ext>
            </a:extLst>
          </p:cNvPr>
          <p:cNvSpPr/>
          <p:nvPr/>
        </p:nvSpPr>
        <p:spPr>
          <a:xfrm>
            <a:off x="881321" y="1456473"/>
            <a:ext cx="3207699" cy="2191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2FF3143-7A78-3A16-8A2A-E4ACBC7B352D}"/>
              </a:ext>
            </a:extLst>
          </p:cNvPr>
          <p:cNvCxnSpPr/>
          <p:nvPr/>
        </p:nvCxnSpPr>
        <p:spPr>
          <a:xfrm>
            <a:off x="5454352" y="1690480"/>
            <a:ext cx="3707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7ACE9-20D8-BD10-41D8-5D1B1FCF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92"/>
            <a:ext cx="9144000" cy="613842"/>
          </a:xfrm>
        </p:spPr>
        <p:txBody>
          <a:bodyPr/>
          <a:lstStyle/>
          <a:p>
            <a:pPr algn="ctr"/>
            <a:r>
              <a:rPr lang="ru-RU" b="1" dirty="0"/>
              <a:t>Влияние ОА на развитие сопутствующей патологии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A264A-473D-21D7-B6CC-F9DDCE844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555527"/>
            <a:ext cx="5652120" cy="4357142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212121"/>
                </a:solidFill>
                <a:effectLst/>
              </a:rPr>
              <a:t>В течение 1997–2017 гг. исследовали 221 807 новых случаев ОА и 221 807 контрольных случаев</a:t>
            </a:r>
          </a:p>
          <a:p>
            <a:pPr algn="just"/>
            <a:r>
              <a:rPr lang="ru-RU" b="1" i="0" dirty="0">
                <a:solidFill>
                  <a:srgbClr val="212121"/>
                </a:solidFill>
                <a:effectLst/>
              </a:rPr>
              <a:t>Лица с ОА имели более высокий риск развития </a:t>
            </a:r>
            <a:r>
              <a:rPr lang="ru-RU" b="0" i="0" dirty="0">
                <a:solidFill>
                  <a:srgbClr val="212121"/>
                </a:solidFill>
                <a:effectLst/>
              </a:rPr>
              <a:t>сердечной недостаточности (ОР=1,63; 95% ДИ 1,56-1,71), деменции (ОР=1,62; 95% ДИ 1,56-1,68), заболеваний печени (ОР=1,51; 95% ДИ 1,37-1,67), синдрома раздраженного кишечника (ОР=1,51; 95% ДИ 1,45-1,58), желудочно-кишечного кровотечения (ОР=1,49; 95% ДИ 1,39,-1,59), 10 заболеваний опорно-двигательного аппарата и 25 других состояний (после постановки диагноза ОА)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2D592C-E8FF-B129-79DD-095F7443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" y="1426320"/>
            <a:ext cx="3563888" cy="33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271ABD-56B9-0C3A-01B2-F25BF83B2F45}"/>
              </a:ext>
            </a:extLst>
          </p:cNvPr>
          <p:cNvSpPr txBox="1"/>
          <p:nvPr/>
        </p:nvSpPr>
        <p:spPr>
          <a:xfrm>
            <a:off x="3390900" y="4897279"/>
            <a:ext cx="57531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rgbClr val="212121"/>
                </a:solidFill>
              </a:rPr>
              <a:t>Swain S, Coupland C, </a:t>
            </a:r>
            <a:r>
              <a:rPr lang="en-US" sz="1000" i="1" dirty="0" err="1">
                <a:solidFill>
                  <a:srgbClr val="212121"/>
                </a:solidFill>
              </a:rPr>
              <a:t>Mallen</a:t>
            </a:r>
            <a:r>
              <a:rPr lang="en-US" sz="1000" i="1" dirty="0">
                <a:solidFill>
                  <a:srgbClr val="212121"/>
                </a:solidFill>
              </a:rPr>
              <a:t> C, et al. Rheumatology (Oxford). 2021;60(9):4327-4339.</a:t>
            </a:r>
            <a:endParaRPr lang="ru-RU" sz="10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5B41F-28DC-88F3-ED36-A71D2333278E}"/>
              </a:ext>
            </a:extLst>
          </p:cNvPr>
          <p:cNvSpPr txBox="1"/>
          <p:nvPr/>
        </p:nvSpPr>
        <p:spPr>
          <a:xfrm>
            <a:off x="395536" y="1391268"/>
            <a:ext cx="311034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dirty="0"/>
              <a:t>Кумулятивные вероятности развития дополнительных </a:t>
            </a:r>
            <a:r>
              <a:rPr lang="ru-RU" sz="1350" dirty="0" err="1"/>
              <a:t>мультиморбидных</a:t>
            </a:r>
            <a:r>
              <a:rPr lang="ru-RU" sz="1350" dirty="0"/>
              <a:t> состояний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2EA07-3E14-3AB8-9068-12C6E00D037B}"/>
              </a:ext>
            </a:extLst>
          </p:cNvPr>
          <p:cNvSpPr txBox="1"/>
          <p:nvPr/>
        </p:nvSpPr>
        <p:spPr>
          <a:xfrm rot="19269231">
            <a:off x="1335232" y="2663582"/>
            <a:ext cx="72043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dirty="0"/>
              <a:t>ОА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A5A6A-F82B-D1CD-FCA6-EF26E65408DD}"/>
              </a:ext>
            </a:extLst>
          </p:cNvPr>
          <p:cNvSpPr txBox="1"/>
          <p:nvPr/>
        </p:nvSpPr>
        <p:spPr>
          <a:xfrm rot="19555537">
            <a:off x="1810872" y="2976120"/>
            <a:ext cx="72043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dirty="0"/>
              <a:t>Без ОА</a:t>
            </a:r>
          </a:p>
        </p:txBody>
      </p:sp>
    </p:spTree>
    <p:extLst>
      <p:ext uri="{BB962C8B-B14F-4D97-AF65-F5344CB8AC3E}">
        <p14:creationId xmlns:p14="http://schemas.microsoft.com/office/powerpoint/2010/main" val="69036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50D87-52A7-4C14-A1D9-A698A2FA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2" y="13691"/>
            <a:ext cx="9036496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Связь между гиперурикемией и смертностью у пациентов с остеоартритом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86D2FE-2C95-4188-8CEA-B93BA8D44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" y="1131590"/>
            <a:ext cx="9036496" cy="3501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cs typeface="Times New Roman" panose="02020603050405020304" pitchFamily="18" charset="0"/>
              </a:rPr>
              <a:t>3971 пациент </a:t>
            </a:r>
            <a:r>
              <a:rPr lang="ru-RU" sz="2200" dirty="0">
                <a:cs typeface="Times New Roman" panose="02020603050405020304" pitchFamily="18" charset="0"/>
              </a:rPr>
              <a:t>с использованием данных из базы данных Национального исследования здоровья и питания в период с 1999 по 2018 год</a:t>
            </a:r>
          </a:p>
          <a:p>
            <a:pPr algn="just"/>
            <a:r>
              <a:rPr lang="ru-RU" sz="2200" dirty="0">
                <a:cs typeface="Times New Roman" panose="02020603050405020304" pitchFamily="18" charset="0"/>
              </a:rPr>
              <a:t>ГУ у больных ОА </a:t>
            </a:r>
            <a:r>
              <a:rPr lang="ru-RU" sz="2200" b="1" dirty="0">
                <a:cs typeface="Times New Roman" panose="02020603050405020304" pitchFamily="18" charset="0"/>
              </a:rPr>
              <a:t>была связана с более высоким риском смертности</a:t>
            </a:r>
            <a:r>
              <a:rPr lang="ru-RU" sz="2200" dirty="0">
                <a:cs typeface="Times New Roman" panose="02020603050405020304" pitchFamily="18" charset="0"/>
              </a:rPr>
              <a:t> от всех причин (ОР=1,22; 95% ДИ 1,06–1,41; </a:t>
            </a:r>
            <a:r>
              <a:rPr lang="ru-RU" sz="2200" i="1" dirty="0">
                <a:cs typeface="Times New Roman" panose="02020603050405020304" pitchFamily="18" charset="0"/>
              </a:rPr>
              <a:t>р=0,008</a:t>
            </a:r>
            <a:r>
              <a:rPr lang="ru-RU" sz="2200" dirty="0">
                <a:cs typeface="Times New Roman" panose="02020603050405020304" pitchFamily="18" charset="0"/>
              </a:rPr>
              <a:t>) и от сердечно-сосудистых заболеваний (ОР=1,32; 95% ДИ 1,02–1,72; </a:t>
            </a:r>
            <a:r>
              <a:rPr lang="ru-RU" sz="2200" i="1" dirty="0">
                <a:cs typeface="Times New Roman" panose="02020603050405020304" pitchFamily="18" charset="0"/>
              </a:rPr>
              <a:t>р=0,036</a:t>
            </a:r>
            <a:r>
              <a:rPr lang="ru-RU" sz="2200" dirty="0"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200" dirty="0">
                <a:cs typeface="Times New Roman" panose="02020603050405020304" pitchFamily="18" charset="0"/>
              </a:rPr>
              <a:t>Анализ подгрупп продемонстрировал, что ГУ была связана с риском смертности от всех причин у пациентов с ОА в возрасте &gt;65 лет, лиц мужского пола, а также больных, имеющих сопутствующие артериальную гипертензию, дислипидемию, сердечно-сосудистые заболевания и хроническую болезнь почек</a:t>
            </a:r>
          </a:p>
          <a:p>
            <a:pPr algn="just"/>
            <a:endParaRPr lang="ru-RU" sz="2200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38937-8DB3-4B5C-8DC7-B6368E345FEC}"/>
              </a:ext>
            </a:extLst>
          </p:cNvPr>
          <p:cNvSpPr txBox="1"/>
          <p:nvPr/>
        </p:nvSpPr>
        <p:spPr>
          <a:xfrm>
            <a:off x="0" y="4712613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rgbClr val="212121"/>
                </a:solidFill>
                <a:effectLst/>
              </a:rPr>
              <a:t>Hao Y, Tang X, Xu F. Association between hyperuricemia and the risk of mortality in patients with osteoarthritis: A study based on the National Health and Nutrition Examination Survey database. </a:t>
            </a:r>
            <a:r>
              <a:rPr lang="en-US" sz="1100" b="0" i="1" dirty="0" err="1">
                <a:solidFill>
                  <a:srgbClr val="212121"/>
                </a:solidFill>
                <a:effectLst/>
              </a:rPr>
              <a:t>PLoS</a:t>
            </a:r>
            <a:r>
              <a:rPr lang="en-US" sz="1100" b="0" i="1" dirty="0">
                <a:solidFill>
                  <a:srgbClr val="212121"/>
                </a:solidFill>
                <a:effectLst/>
              </a:rPr>
              <a:t> One. 2024;19(5):e0302386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83928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BFB792-C962-4477-A753-715B0AB393D6}"/>
              </a:ext>
            </a:extLst>
          </p:cNvPr>
          <p:cNvSpPr/>
          <p:nvPr/>
        </p:nvSpPr>
        <p:spPr>
          <a:xfrm>
            <a:off x="4572000" y="48972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i="1" dirty="0" err="1">
                <a:solidFill>
                  <a:srgbClr val="303030"/>
                </a:solidFill>
                <a:cs typeface="Times New Roman" panose="02020603050405020304" pitchFamily="18" charset="0"/>
              </a:rPr>
              <a:t>Kuwabara</a:t>
            </a:r>
            <a:r>
              <a:rPr lang="en-US" sz="1000" i="1" dirty="0">
                <a:solidFill>
                  <a:srgbClr val="303030"/>
                </a:solidFill>
                <a:cs typeface="Times New Roman" panose="02020603050405020304" pitchFamily="18" charset="0"/>
              </a:rPr>
              <a:t> M, </a:t>
            </a:r>
            <a:r>
              <a:rPr lang="en-US" sz="1000" i="1" dirty="0" err="1">
                <a:solidFill>
                  <a:srgbClr val="303030"/>
                </a:solidFill>
                <a:cs typeface="Times New Roman" panose="02020603050405020304" pitchFamily="18" charset="0"/>
              </a:rPr>
              <a:t>Niwa</a:t>
            </a:r>
            <a:r>
              <a:rPr lang="en-US" sz="1000" i="1" dirty="0">
                <a:solidFill>
                  <a:srgbClr val="303030"/>
                </a:solidFill>
                <a:cs typeface="Times New Roman" panose="02020603050405020304" pitchFamily="18" charset="0"/>
              </a:rPr>
              <a:t> K, </a:t>
            </a:r>
            <a:r>
              <a:rPr lang="en-US" sz="1000" i="1" dirty="0" err="1">
                <a:solidFill>
                  <a:srgbClr val="303030"/>
                </a:solidFill>
                <a:cs typeface="Times New Roman" panose="02020603050405020304" pitchFamily="18" charset="0"/>
              </a:rPr>
              <a:t>Hisatome</a:t>
            </a:r>
            <a:r>
              <a:rPr lang="en-US" sz="1000" i="1" dirty="0">
                <a:solidFill>
                  <a:srgbClr val="303030"/>
                </a:solidFill>
                <a:cs typeface="Times New Roman" panose="02020603050405020304" pitchFamily="18" charset="0"/>
              </a:rPr>
              <a:t> I, et al. Hypertension. 2017;69(6):1036-1044</a:t>
            </a:r>
            <a:endParaRPr lang="ru-RU" sz="1000" i="1" dirty="0"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F2FA415-8357-1A03-5917-0BD4CEB9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87824" cy="1007864"/>
          </a:xfrm>
        </p:spPr>
        <p:txBody>
          <a:bodyPr/>
          <a:lstStyle/>
          <a:p>
            <a:pPr algn="ctr"/>
            <a:r>
              <a:rPr lang="ru-RU" b="1" dirty="0"/>
              <a:t>Влияние БГУ на </a:t>
            </a:r>
            <a:r>
              <a:rPr lang="ru-RU" b="1" dirty="0" err="1"/>
              <a:t>коморбидность</a:t>
            </a:r>
            <a:endParaRPr lang="ru-RU" b="1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B357EF6-EA2E-3B4B-C78E-FF561B8A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864"/>
            <a:ext cx="2987824" cy="4135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cs typeface="Times New Roman" panose="02020603050405020304" pitchFamily="18" charset="0"/>
              </a:rPr>
              <a:t>5899 человек </a:t>
            </a:r>
            <a:r>
              <a:rPr lang="ru-RU" sz="2200" dirty="0">
                <a:cs typeface="Times New Roman" panose="02020603050405020304" pitchFamily="18" charset="0"/>
              </a:rPr>
              <a:t>без сопутствующих заболеваний в Японии </a:t>
            </a:r>
          </a:p>
          <a:p>
            <a:r>
              <a:rPr lang="ru-RU" sz="2200" b="1" dirty="0">
                <a:cs typeface="Times New Roman" panose="02020603050405020304" pitchFamily="18" charset="0"/>
              </a:rPr>
              <a:t>Бессимптомная ГУ</a:t>
            </a:r>
            <a:r>
              <a:rPr lang="ru-RU" sz="2200" dirty="0">
                <a:cs typeface="Times New Roman" panose="02020603050405020304" pitchFamily="18" charset="0"/>
              </a:rPr>
              <a:t> была связана с повышенным кумулятивным           5-летним уровнем заболеваемости АГ, дислипидемией, ХБП, ИМТ/ожирением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2C716A-2C1E-46DF-8ED6-EAFB7124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67494"/>
            <a:ext cx="6162313" cy="448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10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BAA85FB-5625-4E30-8313-32A89B9BC6E8}"/>
              </a:ext>
            </a:extLst>
          </p:cNvPr>
          <p:cNvGraphicFramePr/>
          <p:nvPr/>
        </p:nvGraphicFramePr>
        <p:xfrm>
          <a:off x="0" y="555526"/>
          <a:ext cx="91440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C753C-23C5-475E-810A-51F164DE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5555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cs typeface="Times New Roman" panose="02020603050405020304" pitchFamily="18" charset="0"/>
              </a:rPr>
              <a:t>Коморбидность</a:t>
            </a:r>
            <a:r>
              <a:rPr lang="ru-RU" sz="2400" b="1" dirty="0">
                <a:cs typeface="Times New Roman" panose="02020603050405020304" pitchFamily="18" charset="0"/>
              </a:rPr>
              <a:t> ОА, в зависимости от уровня МК (</a:t>
            </a:r>
            <a:r>
              <a:rPr lang="en-US" sz="2400" b="1" dirty="0">
                <a:cs typeface="Times New Roman" panose="02020603050405020304" pitchFamily="18" charset="0"/>
              </a:rPr>
              <a:t>n-</a:t>
            </a:r>
            <a:r>
              <a:rPr lang="ru-RU" sz="2400" b="1" dirty="0">
                <a:cs typeface="Times New Roman" panose="02020603050405020304" pitchFamily="18" charset="0"/>
              </a:rPr>
              <a:t>1037)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7DBD9F-6D5F-4094-BB48-D4F4FA4DF907}"/>
              </a:ext>
            </a:extLst>
          </p:cNvPr>
          <p:cNvSpPr/>
          <p:nvPr/>
        </p:nvSpPr>
        <p:spPr>
          <a:xfrm>
            <a:off x="24603" y="4800714"/>
            <a:ext cx="1194558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  <a:r>
              <a:rPr lang="en-US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0,001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AE4A96-A573-43DB-84D0-ECBA255FDC79}"/>
              </a:ext>
            </a:extLst>
          </p:cNvPr>
          <p:cNvSpPr/>
          <p:nvPr/>
        </p:nvSpPr>
        <p:spPr>
          <a:xfrm>
            <a:off x="1257025" y="4818218"/>
            <a:ext cx="1066318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en-US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=0,002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C1BE922-3A86-416B-9877-22A079C82065}"/>
              </a:ext>
            </a:extLst>
          </p:cNvPr>
          <p:cNvCxnSpPr>
            <a:cxnSpLocks/>
          </p:cNvCxnSpPr>
          <p:nvPr/>
        </p:nvCxnSpPr>
        <p:spPr>
          <a:xfrm>
            <a:off x="755576" y="2379095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27CA3EF-F4F0-4C68-A8CB-72EFE3D63691}"/>
              </a:ext>
            </a:extLst>
          </p:cNvPr>
          <p:cNvSpPr txBox="1"/>
          <p:nvPr/>
        </p:nvSpPr>
        <p:spPr>
          <a:xfrm>
            <a:off x="1547664" y="222520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До 47%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D88CF3E-FC58-4B82-A335-FE66CB85002B}"/>
              </a:ext>
            </a:extLst>
          </p:cNvPr>
          <p:cNvCxnSpPr>
            <a:cxnSpLocks/>
          </p:cNvCxnSpPr>
          <p:nvPr/>
        </p:nvCxnSpPr>
        <p:spPr>
          <a:xfrm>
            <a:off x="6354163" y="4248165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7C9782-01A4-4F3B-BB40-178198EE6A91}"/>
              </a:ext>
            </a:extLst>
          </p:cNvPr>
          <p:cNvSpPr txBox="1"/>
          <p:nvPr/>
        </p:nvSpPr>
        <p:spPr>
          <a:xfrm>
            <a:off x="7092280" y="408391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7%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A9035D-C2E9-DB06-C92F-0A12AFD22A5E}"/>
              </a:ext>
            </a:extLst>
          </p:cNvPr>
          <p:cNvSpPr/>
          <p:nvPr/>
        </p:nvSpPr>
        <p:spPr>
          <a:xfrm>
            <a:off x="0" y="4928056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i="1" dirty="0">
                <a:solidFill>
                  <a:prstClr val="black"/>
                </a:solidFill>
                <a:latin typeface="Calibri"/>
              </a:rPr>
              <a:t>Башкинов Р.А., Мазуров В.И., Гайдукова И.З., </a:t>
            </a:r>
            <a:r>
              <a:rPr lang="ru-RU" sz="800" i="1" dirty="0" err="1">
                <a:solidFill>
                  <a:prstClr val="black"/>
                </a:solidFill>
                <a:latin typeface="Calibri"/>
              </a:rPr>
              <a:t>Инамова</a:t>
            </a:r>
            <a:r>
              <a:rPr lang="ru-RU" sz="800" i="1" dirty="0">
                <a:solidFill>
                  <a:prstClr val="black"/>
                </a:solidFill>
                <a:latin typeface="Calibri"/>
              </a:rPr>
              <a:t> О.В., Петрова М.С. Терапия. 2025;11(1):16–28</a:t>
            </a: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759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14A30B-BD85-45D0-848D-19E9F25BBDE3}"/>
              </a:ext>
            </a:extLst>
          </p:cNvPr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rgbClr val="2C2EB1"/>
              </a:gs>
              <a:gs pos="100000">
                <a:srgbClr val="74B2F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C2EB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5F3D94-B017-4493-8511-307327C5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7614"/>
            <a:ext cx="9143999" cy="375459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Модификация образа жизни, регулярные занятия ЛФК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Нормализация массы тела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Соблюдение низкопуриновой и сбалансированной диеты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Коррекция сопутствующей патологии и их лекарственной терапии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НПВП (</a:t>
            </a:r>
            <a:r>
              <a:rPr lang="ru-RU" sz="2400" dirty="0" err="1"/>
              <a:t>местно</a:t>
            </a:r>
            <a:r>
              <a:rPr lang="ru-RU" sz="2400" dirty="0"/>
              <a:t> и системно)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/>
              <a:t>SYSADOA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Уратснижающая терапия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ГК локально (при синовите и моно/</a:t>
            </a:r>
            <a:r>
              <a:rPr lang="ru-RU" sz="2400" dirty="0" err="1"/>
              <a:t>олигоартикулярном</a:t>
            </a:r>
            <a:r>
              <a:rPr lang="ru-RU" sz="2400" dirty="0"/>
              <a:t> поражении)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96116C2-98FF-400A-9FCA-FBFCE2BC25F6}"/>
              </a:ext>
            </a:extLst>
          </p:cNvPr>
          <p:cNvSpPr txBox="1">
            <a:spLocks/>
          </p:cNvSpPr>
          <p:nvPr/>
        </p:nvSpPr>
        <p:spPr>
          <a:xfrm>
            <a:off x="0" y="41294"/>
            <a:ext cx="9143998" cy="116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</a:rPr>
              <a:t>Рациональные подходы к терапии сочетания ОА и подагры</a:t>
            </a:r>
          </a:p>
        </p:txBody>
      </p:sp>
    </p:spTree>
    <p:extLst>
      <p:ext uri="{BB962C8B-B14F-4D97-AF65-F5344CB8AC3E}">
        <p14:creationId xmlns:p14="http://schemas.microsoft.com/office/powerpoint/2010/main" val="1607886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E24A6-2546-4E55-B9D9-E7EA5F9A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CE1FEE-055C-43AE-97F2-AC3F0CA25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35" y="0"/>
            <a:ext cx="8410129" cy="4707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4CFDF2-DD2E-43A3-9C46-BB010207BDE6}"/>
              </a:ext>
            </a:extLst>
          </p:cNvPr>
          <p:cNvSpPr txBox="1"/>
          <p:nvPr/>
        </p:nvSpPr>
        <p:spPr>
          <a:xfrm>
            <a:off x="-1" y="4673243"/>
            <a:ext cx="9144000" cy="470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r>
              <a:rPr lang="ru-RU" sz="1100" i="1" dirty="0"/>
              <a:t>Драпкина О</a:t>
            </a:r>
            <a:r>
              <a:rPr lang="en-US" sz="1100" i="1" dirty="0"/>
              <a:t>.</a:t>
            </a:r>
            <a:r>
              <a:rPr lang="ru-RU" sz="1100" i="1" dirty="0"/>
              <a:t>М</a:t>
            </a:r>
            <a:r>
              <a:rPr lang="en-US" sz="1100" i="1" dirty="0"/>
              <a:t>., </a:t>
            </a:r>
            <a:r>
              <a:rPr lang="ru-RU" sz="1100" i="1" dirty="0"/>
              <a:t>Мазуров В</a:t>
            </a:r>
            <a:r>
              <a:rPr lang="en-US" sz="1100" i="1" dirty="0"/>
              <a:t>.</a:t>
            </a:r>
            <a:r>
              <a:rPr lang="ru-RU" sz="1100" i="1" dirty="0"/>
              <a:t>И</a:t>
            </a:r>
            <a:r>
              <a:rPr lang="en-US" sz="1100" i="1" dirty="0"/>
              <a:t>., </a:t>
            </a:r>
            <a:r>
              <a:rPr lang="ru-RU" sz="1100" i="1" dirty="0"/>
              <a:t>Мартынов А</a:t>
            </a:r>
            <a:r>
              <a:rPr lang="en-US" sz="1100" i="1" dirty="0"/>
              <a:t>.</a:t>
            </a:r>
            <a:r>
              <a:rPr lang="ru-RU" sz="1100" i="1" dirty="0"/>
              <a:t>И</a:t>
            </a:r>
            <a:r>
              <a:rPr lang="en-US" sz="1100" i="1" dirty="0"/>
              <a:t>.</a:t>
            </a:r>
            <a:r>
              <a:rPr lang="ru-RU" sz="1100" i="1" dirty="0"/>
              <a:t> и соавторы</a:t>
            </a:r>
            <a:r>
              <a:rPr lang="en-US" sz="1100" i="1" dirty="0"/>
              <a:t>. </a:t>
            </a:r>
            <a:r>
              <a:rPr lang="ru-RU" sz="1100" i="1" dirty="0"/>
              <a:t>Консенсус для врачей по ведению пациентов с бессимптомной гиперурикемией в общетерапевтической практике</a:t>
            </a:r>
            <a:r>
              <a:rPr lang="en-US" sz="1100" i="1" dirty="0"/>
              <a:t>. </a:t>
            </a:r>
            <a:r>
              <a:rPr lang="ru-RU" sz="1100" i="1" dirty="0"/>
              <a:t>Кардиоваскулярная терапия и профилактика. 2024;23(1):3737. https://doi.org/10.15829/1728-8800-2024-3737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15636B1-B953-CC6A-9C81-85BE55EE755B}"/>
              </a:ext>
            </a:extLst>
          </p:cNvPr>
          <p:cNvSpPr/>
          <p:nvPr/>
        </p:nvSpPr>
        <p:spPr>
          <a:xfrm>
            <a:off x="251520" y="1541860"/>
            <a:ext cx="5760640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16045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cs typeface="Times New Roman" pitchFamily="18" charset="0"/>
              </a:rPr>
              <a:t>Благодарю</a:t>
            </a:r>
            <a:br>
              <a:rPr lang="ru-RU" b="1" dirty="0">
                <a:cs typeface="Times New Roman" pitchFamily="18" charset="0"/>
              </a:rPr>
            </a:br>
            <a:r>
              <a:rPr lang="ru-RU" b="1" dirty="0"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5" name="Picture 2" descr="Картинки по запросу сзг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"/>
            <a:ext cx="9144000" cy="1928808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F04FFE-46F5-44C8-AF59-63071579D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" y="2643758"/>
            <a:ext cx="1915805" cy="1914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3E34F6-BD09-4A13-8BC3-0695682F33EF}"/>
              </a:ext>
            </a:extLst>
          </p:cNvPr>
          <p:cNvPicPr/>
          <p:nvPr/>
        </p:nvPicPr>
        <p:blipFill>
          <a:blip r:embed="rId4" cstate="print"/>
          <a:srcRect l="11492" t="3319" r="13641" b="10398"/>
          <a:stretch>
            <a:fillRect/>
          </a:stretch>
        </p:blipFill>
        <p:spPr bwMode="auto">
          <a:xfrm>
            <a:off x="6969112" y="2557192"/>
            <a:ext cx="2155439" cy="20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7EE2BE-E4D1-498F-83FB-4C1E257DA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24" t="10967" r="5687" b="5631"/>
          <a:stretch/>
        </p:blipFill>
        <p:spPr>
          <a:xfrm>
            <a:off x="1985370" y="0"/>
            <a:ext cx="5179052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F3EA4D-84FB-4493-BA8A-DD767785BEE2}"/>
              </a:ext>
            </a:extLst>
          </p:cNvPr>
          <p:cNvSpPr txBox="1"/>
          <p:nvPr/>
        </p:nvSpPr>
        <p:spPr>
          <a:xfrm>
            <a:off x="7145866" y="4576888"/>
            <a:ext cx="19981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/>
                <a:sym typeface="Arial"/>
              </a:rPr>
              <a:t>Dalbeth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/>
                <a:sym typeface="Arial"/>
              </a:rPr>
              <a:t> N et al.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/>
                <a:sym typeface="Arial"/>
              </a:rPr>
              <a:t>Gout. 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/>
                <a:sym typeface="Arial"/>
              </a:rPr>
              <a:t>Lancet.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Arial"/>
                <a:sym typeface="Arial"/>
              </a:rPr>
              <a:t>2021;397(10287):1843-1855. </a:t>
            </a:r>
            <a:endParaRPr kumimoji="0" lang="ru-RU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F7595B-1729-46FA-715C-907EF63F51B9}"/>
              </a:ext>
            </a:extLst>
          </p:cNvPr>
          <p:cNvSpPr/>
          <p:nvPr/>
        </p:nvSpPr>
        <p:spPr>
          <a:xfrm>
            <a:off x="3229759" y="605933"/>
            <a:ext cx="1929470" cy="34394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ГИПЕРУРИКЕМИЯ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7385A3F-741B-9582-83FE-487A9A50590A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5159229" y="758170"/>
            <a:ext cx="1428995" cy="1973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A9D15-706F-0D39-646D-0A9FC9A534F8}"/>
              </a:ext>
            </a:extLst>
          </p:cNvPr>
          <p:cNvSpPr/>
          <p:nvPr/>
        </p:nvSpPr>
        <p:spPr>
          <a:xfrm>
            <a:off x="6610525" y="610483"/>
            <a:ext cx="2474752" cy="33890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Более 360 мкмоль/л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A4F52F6-003C-578E-7AE7-6F1746D68A36}"/>
              </a:ext>
            </a:extLst>
          </p:cNvPr>
          <p:cNvSpPr/>
          <p:nvPr/>
        </p:nvSpPr>
        <p:spPr>
          <a:xfrm>
            <a:off x="4194494" y="-8389"/>
            <a:ext cx="1451296" cy="352341"/>
          </a:xfrm>
          <a:prstGeom prst="rect">
            <a:avLst/>
          </a:prstGeom>
          <a:solidFill>
            <a:srgbClr val="CCE9EF"/>
          </a:solidFill>
          <a:ln>
            <a:solidFill>
              <a:srgbClr val="CCE9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Гипоэкскреция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 (почки, ЖКТ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F6E7CF4-24E0-744D-B52E-999AA9CB3FFC}"/>
              </a:ext>
            </a:extLst>
          </p:cNvPr>
          <p:cNvSpPr/>
          <p:nvPr/>
        </p:nvSpPr>
        <p:spPr>
          <a:xfrm>
            <a:off x="2533475" y="-8389"/>
            <a:ext cx="1559448" cy="352341"/>
          </a:xfrm>
          <a:prstGeom prst="rect">
            <a:avLst/>
          </a:prstGeom>
          <a:solidFill>
            <a:srgbClr val="CCE9EF"/>
          </a:solidFill>
          <a:ln>
            <a:solidFill>
              <a:srgbClr val="CCE9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Гиперпродукция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Arial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39DDA3E-85E5-2154-8625-B886BC43DDE6}"/>
              </a:ext>
            </a:extLst>
          </p:cNvPr>
          <p:cNvSpPr/>
          <p:nvPr/>
        </p:nvSpPr>
        <p:spPr>
          <a:xfrm>
            <a:off x="4194494" y="1019647"/>
            <a:ext cx="2751590" cy="255739"/>
          </a:xfrm>
          <a:prstGeom prst="rect">
            <a:avLst/>
          </a:prstGeom>
          <a:solidFill>
            <a:srgbClr val="CCE9EF"/>
          </a:solidFill>
          <a:ln>
            <a:solidFill>
              <a:srgbClr val="CCE9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Образование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кристаллов МУН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C35ACF6-F08E-7C8C-FE8E-A4D94FC68037}"/>
              </a:ext>
            </a:extLst>
          </p:cNvPr>
          <p:cNvSpPr/>
          <p:nvPr/>
        </p:nvSpPr>
        <p:spPr>
          <a:xfrm>
            <a:off x="6118609" y="3392922"/>
            <a:ext cx="817927" cy="221926"/>
          </a:xfrm>
          <a:prstGeom prst="rect">
            <a:avLst/>
          </a:prstGeom>
          <a:solidFill>
            <a:srgbClr val="FAB79B"/>
          </a:solidFill>
          <a:ln>
            <a:solidFill>
              <a:srgbClr val="FAB7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ТОФУС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Arial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FD58760-0C2F-EE7D-CF76-1F84BAE4ACD1}"/>
              </a:ext>
            </a:extLst>
          </p:cNvPr>
          <p:cNvSpPr/>
          <p:nvPr/>
        </p:nvSpPr>
        <p:spPr>
          <a:xfrm>
            <a:off x="285226" y="2064170"/>
            <a:ext cx="1781410" cy="646330"/>
          </a:xfrm>
          <a:prstGeom prst="rect">
            <a:avLst/>
          </a:prstGeom>
          <a:solidFill>
            <a:srgbClr val="CCE9EF"/>
          </a:solidFill>
          <a:ln>
            <a:solidFill>
              <a:srgbClr val="CCE9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Активация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ИНФЛАММАСОМЫ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NLRP3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Arial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62FCAB5-C6E2-3DF2-93CC-249BD86839E0}"/>
              </a:ext>
            </a:extLst>
          </p:cNvPr>
          <p:cNvSpPr/>
          <p:nvPr/>
        </p:nvSpPr>
        <p:spPr>
          <a:xfrm>
            <a:off x="6610525" y="3002463"/>
            <a:ext cx="2277893" cy="320197"/>
          </a:xfrm>
          <a:prstGeom prst="rect">
            <a:avLst/>
          </a:prstGeom>
          <a:solidFill>
            <a:srgbClr val="CCE9EF"/>
          </a:solidFill>
          <a:ln>
            <a:solidFill>
              <a:srgbClr val="CCE9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Накопление кристаллов МУН и хроническое воспаление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195556F-3421-EE0D-1C61-0FBCC62AA1C5}"/>
              </a:ext>
            </a:extLst>
          </p:cNvPr>
          <p:cNvSpPr/>
          <p:nvPr/>
        </p:nvSpPr>
        <p:spPr>
          <a:xfrm>
            <a:off x="1856921" y="3547247"/>
            <a:ext cx="1887053" cy="988267"/>
          </a:xfrm>
          <a:prstGeom prst="rect">
            <a:avLst/>
          </a:prstGeom>
          <a:solidFill>
            <a:srgbClr val="CCE9EF"/>
          </a:solidFill>
          <a:ln>
            <a:solidFill>
              <a:srgbClr val="CCE9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Формирование нейтрофильных ловушек, синтез противовоспалительных молекул и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РАЗРЕШЕНИЕ АРТРИТА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843854A-5905-80C1-883B-54EB4FB7E59E}"/>
              </a:ext>
            </a:extLst>
          </p:cNvPr>
          <p:cNvSpPr/>
          <p:nvPr/>
        </p:nvSpPr>
        <p:spPr>
          <a:xfrm>
            <a:off x="2488260" y="1239050"/>
            <a:ext cx="1116059" cy="312206"/>
          </a:xfrm>
          <a:prstGeom prst="rect">
            <a:avLst/>
          </a:prstGeom>
          <a:solidFill>
            <a:srgbClr val="CCE9EF"/>
          </a:solidFill>
          <a:ln>
            <a:solidFill>
              <a:srgbClr val="CCE9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Сигнал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TLR2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и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TLR4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Arial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26419A-823C-A465-71AC-0758377A3638}"/>
              </a:ext>
            </a:extLst>
          </p:cNvPr>
          <p:cNvSpPr/>
          <p:nvPr/>
        </p:nvSpPr>
        <p:spPr>
          <a:xfrm>
            <a:off x="5771409" y="1423472"/>
            <a:ext cx="2152628" cy="608663"/>
          </a:xfrm>
          <a:prstGeom prst="rect">
            <a:avLst/>
          </a:prstGeom>
          <a:solidFill>
            <a:srgbClr val="CCE9EF"/>
          </a:solidFill>
          <a:ln>
            <a:solidFill>
              <a:srgbClr val="CCE9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Депонирование кристаллов МУН в тканях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сопровождается хроническим воспалением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F007A6-83CA-BA1A-2D8C-319E7EFA450D}"/>
              </a:ext>
            </a:extLst>
          </p:cNvPr>
          <p:cNvSpPr txBox="1"/>
          <p:nvPr/>
        </p:nvSpPr>
        <p:spPr>
          <a:xfrm>
            <a:off x="1624812" y="3035280"/>
            <a:ext cx="17800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Моноциты и макрофаги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BD89ACA-DD99-75DD-459F-FC099166BFA9}"/>
              </a:ext>
            </a:extLst>
          </p:cNvPr>
          <p:cNvSpPr/>
          <p:nvPr/>
        </p:nvSpPr>
        <p:spPr>
          <a:xfrm>
            <a:off x="3432730" y="3213073"/>
            <a:ext cx="877698" cy="226603"/>
          </a:xfrm>
          <a:prstGeom prst="rect">
            <a:avLst/>
          </a:prstGeom>
          <a:solidFill>
            <a:srgbClr val="FAB79B"/>
          </a:solidFill>
          <a:ln>
            <a:solidFill>
              <a:srgbClr val="FAB7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АРТРИТ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E3FF7D-4643-8A5E-BA87-64DFD7D805E5}"/>
              </a:ext>
            </a:extLst>
          </p:cNvPr>
          <p:cNvSpPr txBox="1"/>
          <p:nvPr/>
        </p:nvSpPr>
        <p:spPr>
          <a:xfrm>
            <a:off x="4668459" y="3224390"/>
            <a:ext cx="106320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Нейтрофилы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479FA3-506E-BE36-737C-069C8E924DD8}"/>
              </a:ext>
            </a:extLst>
          </p:cNvPr>
          <p:cNvSpPr txBox="1"/>
          <p:nvPr/>
        </p:nvSpPr>
        <p:spPr>
          <a:xfrm>
            <a:off x="3548426" y="1778053"/>
            <a:ext cx="143361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  <a:sym typeface="Arial"/>
              </a:rPr>
              <a:t>Кристаллы МУН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709FF40-4054-48D0-B997-C20DB122DBEC}"/>
              </a:ext>
            </a:extLst>
          </p:cNvPr>
          <p:cNvSpPr/>
          <p:nvPr/>
        </p:nvSpPr>
        <p:spPr>
          <a:xfrm>
            <a:off x="285226" y="3281501"/>
            <a:ext cx="1296160" cy="338495"/>
          </a:xfrm>
          <a:prstGeom prst="rect">
            <a:avLst/>
          </a:prstGeom>
          <a:solidFill>
            <a:srgbClr val="CCE9EF"/>
          </a:solidFill>
          <a:ln>
            <a:solidFill>
              <a:srgbClr val="CCE9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Активация ЦОГ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Arial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85E9F052-09F2-45E2-A3C6-8E3851D19027}"/>
              </a:ext>
            </a:extLst>
          </p:cNvPr>
          <p:cNvCxnSpPr>
            <a:cxnSpLocks/>
          </p:cNvCxnSpPr>
          <p:nvPr/>
        </p:nvCxnSpPr>
        <p:spPr>
          <a:xfrm flipH="1">
            <a:off x="1161910" y="2706398"/>
            <a:ext cx="14021" cy="57510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FBFC644-DE87-4744-98D8-B8C9CBB8ED2B}"/>
              </a:ext>
            </a:extLst>
          </p:cNvPr>
          <p:cNvCxnSpPr>
            <a:cxnSpLocks/>
          </p:cNvCxnSpPr>
          <p:nvPr/>
        </p:nvCxnSpPr>
        <p:spPr>
          <a:xfrm>
            <a:off x="1621526" y="3356639"/>
            <a:ext cx="1793201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46BAB6C-2B36-443B-A213-77B678001395}"/>
              </a:ext>
            </a:extLst>
          </p:cNvPr>
          <p:cNvCxnSpPr>
            <a:cxnSpLocks/>
          </p:cNvCxnSpPr>
          <p:nvPr/>
        </p:nvCxnSpPr>
        <p:spPr>
          <a:xfrm>
            <a:off x="176930" y="2031910"/>
            <a:ext cx="5384516" cy="27286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9C54457-B922-4B63-B593-AD22035A03C9}"/>
              </a:ext>
            </a:extLst>
          </p:cNvPr>
          <p:cNvCxnSpPr>
            <a:cxnSpLocks/>
          </p:cNvCxnSpPr>
          <p:nvPr/>
        </p:nvCxnSpPr>
        <p:spPr>
          <a:xfrm flipH="1">
            <a:off x="199352" y="2032135"/>
            <a:ext cx="5384516" cy="27286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12B83DB-9ABA-4BE1-8B3F-DA5C0E79DE8F}"/>
              </a:ext>
            </a:extLst>
          </p:cNvPr>
          <p:cNvSpPr/>
          <p:nvPr/>
        </p:nvSpPr>
        <p:spPr>
          <a:xfrm>
            <a:off x="176930" y="2012398"/>
            <a:ext cx="5406938" cy="27483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F590501-D1C9-4B26-84AC-5EACAD39BDFB}"/>
              </a:ext>
            </a:extLst>
          </p:cNvPr>
          <p:cNvSpPr/>
          <p:nvPr/>
        </p:nvSpPr>
        <p:spPr>
          <a:xfrm>
            <a:off x="176930" y="1032990"/>
            <a:ext cx="3614902" cy="791320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БЕССИМПТОМНАЯ ГИПЕРУРИКЕМИЯ С НАЛИЧИЕМ ДЕПОЗИТОВ МОНОУРАТА НАТРИЯ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6DEB349-C236-48C2-BF98-D48225AEE407}"/>
              </a:ext>
            </a:extLst>
          </p:cNvPr>
          <p:cNvSpPr/>
          <p:nvPr/>
        </p:nvSpPr>
        <p:spPr>
          <a:xfrm>
            <a:off x="176930" y="1850446"/>
            <a:ext cx="3427389" cy="13268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D547CC-D7BA-4AA5-A279-65600E2AD7B3}"/>
              </a:ext>
            </a:extLst>
          </p:cNvPr>
          <p:cNvSpPr txBox="1"/>
          <p:nvPr/>
        </p:nvSpPr>
        <p:spPr>
          <a:xfrm>
            <a:off x="4931157" y="1263508"/>
            <a:ext cx="29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692007-D33E-4579-B14C-1D8A30E4E048}"/>
              </a:ext>
            </a:extLst>
          </p:cNvPr>
          <p:cNvSpPr txBox="1"/>
          <p:nvPr/>
        </p:nvSpPr>
        <p:spPr>
          <a:xfrm>
            <a:off x="7120593" y="3614848"/>
            <a:ext cx="29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20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8" grpId="0" animBg="1"/>
      <p:bldP spid="49" grpId="0" animBg="1"/>
      <p:bldP spid="31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4912" t="12250" r="16301" b="7692"/>
          <a:stretch>
            <a:fillRect/>
          </a:stretch>
        </p:blipFill>
        <p:spPr bwMode="auto">
          <a:xfrm>
            <a:off x="3491880" y="195486"/>
            <a:ext cx="5657208" cy="49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32240" y="4681835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 err="1">
                <a:cs typeface="Times New Roman" pitchFamily="18" charset="0"/>
              </a:rPr>
              <a:t>Golovach</a:t>
            </a:r>
            <a:r>
              <a:rPr lang="en-US" sz="1200" i="1" dirty="0">
                <a:cs typeface="Times New Roman" pitchFamily="18" charset="0"/>
              </a:rPr>
              <a:t>, I., &amp; </a:t>
            </a:r>
            <a:r>
              <a:rPr lang="en-US" sz="1200" i="1" dirty="0" err="1">
                <a:cs typeface="Times New Roman" pitchFamily="18" charset="0"/>
              </a:rPr>
              <a:t>Yehudina</a:t>
            </a:r>
            <a:r>
              <a:rPr lang="en-US" sz="1200" i="1" dirty="0">
                <a:cs typeface="Times New Roman" pitchFamily="18" charset="0"/>
              </a:rPr>
              <a:t>, Y. (2019). </a:t>
            </a:r>
            <a:endParaRPr lang="ru-RU" sz="1200" i="1" dirty="0">
              <a:cs typeface="Times New Roman" pitchFamily="18" charset="0"/>
            </a:endParaRPr>
          </a:p>
          <a:p>
            <a:pPr algn="r"/>
            <a:r>
              <a:rPr lang="en-US" sz="1200" i="1" dirty="0">
                <a:cs typeface="Times New Roman" pitchFamily="18" charset="0"/>
              </a:rPr>
              <a:t>TRAUMA, 20(3), 5-16.</a:t>
            </a:r>
            <a:endParaRPr lang="ru-RU" sz="1200" i="1" dirty="0">
              <a:cs typeface="Times New Roman" pitchFamily="18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3BC27C0-E4B8-4A5A-FE94-67DEE04640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486792" cy="51435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 algn="just">
              <a:spcBef>
                <a:spcPts val="600"/>
              </a:spcBef>
            </a:pPr>
            <a:r>
              <a:rPr lang="ru-RU" sz="1450" b="1" dirty="0">
                <a:ea typeface="Calibri" panose="020F0502020204030204" pitchFamily="34" charset="0"/>
              </a:rPr>
              <a:t>Механическое повреждение и/или воспалительная реакция</a:t>
            </a:r>
            <a:r>
              <a:rPr lang="ru-RU" sz="1450" dirty="0">
                <a:ea typeface="Calibri" panose="020F0502020204030204" pitchFamily="34" charset="0"/>
              </a:rPr>
              <a:t>, возникающие на фоне ГУ могут провоцировать разрушение тканей хряща</a:t>
            </a:r>
            <a:endParaRPr lang="ru-RU" sz="1450" dirty="0"/>
          </a:p>
          <a:p>
            <a:pPr marL="90488" indent="-90488" algn="just">
              <a:spcBef>
                <a:spcPts val="600"/>
              </a:spcBef>
            </a:pPr>
            <a:r>
              <a:rPr lang="ru-RU" sz="145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Хондроциты</a:t>
            </a:r>
            <a:r>
              <a:rPr lang="ru-RU" sz="145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450" b="1" dirty="0">
                <a:solidFill>
                  <a:srgbClr val="000000"/>
                </a:solidFill>
                <a:ea typeface="Times New Roman" panose="02020603050405020304" pitchFamily="18" charset="0"/>
              </a:rPr>
              <a:t>экспрессируют переносчики уратов</a:t>
            </a:r>
            <a:r>
              <a:rPr lang="ru-RU" sz="1450" dirty="0">
                <a:solidFill>
                  <a:srgbClr val="000000"/>
                </a:solidFill>
                <a:ea typeface="Times New Roman" panose="02020603050405020304" pitchFamily="18" charset="0"/>
              </a:rPr>
              <a:t> - они способны к их поглощению </a:t>
            </a:r>
          </a:p>
          <a:p>
            <a:pPr marL="90488" indent="-90488" algn="just">
              <a:spcBef>
                <a:spcPts val="600"/>
              </a:spcBef>
            </a:pPr>
            <a:r>
              <a:rPr lang="ru-RU" sz="1450" b="1" dirty="0">
                <a:solidFill>
                  <a:srgbClr val="000000"/>
                </a:solidFill>
                <a:ea typeface="Times New Roman" panose="02020603050405020304" pitchFamily="18" charset="0"/>
              </a:rPr>
              <a:t>Гибель </a:t>
            </a:r>
            <a:r>
              <a:rPr lang="ru-RU" sz="145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хондроцитов</a:t>
            </a:r>
            <a:r>
              <a:rPr lang="ru-RU" sz="145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rgbClr val="000000"/>
                </a:solidFill>
                <a:ea typeface="Times New Roman" panose="02020603050405020304" pitchFamily="18" charset="0"/>
              </a:rPr>
              <a:t>приводит к локальному увеличению уровня МК и способствует ее кристаллизации</a:t>
            </a:r>
          </a:p>
          <a:p>
            <a:pPr marL="90488" indent="-90488" algn="just">
              <a:spcBef>
                <a:spcPts val="600"/>
              </a:spcBef>
            </a:pPr>
            <a:r>
              <a:rPr lang="ru-RU" sz="1450" dirty="0">
                <a:solidFill>
                  <a:srgbClr val="000000"/>
                </a:solidFill>
                <a:ea typeface="Times New Roman" panose="02020603050405020304" pitchFamily="18" charset="0"/>
              </a:rPr>
              <a:t>Синовиальная оболочка при ОА становится </a:t>
            </a:r>
            <a:r>
              <a:rPr lang="ru-RU" sz="1450" b="1" dirty="0">
                <a:solidFill>
                  <a:srgbClr val="000000"/>
                </a:solidFill>
                <a:ea typeface="Times New Roman" panose="02020603050405020304" pitchFamily="18" charset="0"/>
              </a:rPr>
              <a:t>более проницаемой для воды</a:t>
            </a:r>
            <a:r>
              <a:rPr lang="ru-RU" sz="1450" dirty="0">
                <a:solidFill>
                  <a:srgbClr val="000000"/>
                </a:solidFill>
                <a:ea typeface="Times New Roman" panose="02020603050405020304" pitchFamily="18" charset="0"/>
              </a:rPr>
              <a:t>, чем для МК</a:t>
            </a:r>
          </a:p>
          <a:p>
            <a:pPr marL="90488" indent="-90488" algn="just">
              <a:spcBef>
                <a:spcPts val="600"/>
              </a:spcBef>
            </a:pPr>
            <a:r>
              <a:rPr lang="ru-RU" sz="1450" b="1" dirty="0"/>
              <a:t>Поврежденный хрящ является благоприятной средой</a:t>
            </a:r>
            <a:r>
              <a:rPr lang="ru-RU" sz="1450" dirty="0"/>
              <a:t> для кристаллизации и депонирования МК </a:t>
            </a:r>
          </a:p>
          <a:p>
            <a:pPr marL="90488" indent="-90488" algn="just">
              <a:spcBef>
                <a:spcPts val="600"/>
              </a:spcBef>
            </a:pPr>
            <a:r>
              <a:rPr lang="ru-RU" sz="14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Кристаллизация уратов может </a:t>
            </a:r>
            <a:r>
              <a:rPr lang="ru-RU" sz="145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дополнительно стимулировать выработку</a:t>
            </a:r>
            <a:r>
              <a:rPr lang="ru-RU" sz="14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большего количества протеаз и цитокинов </a:t>
            </a:r>
          </a:p>
          <a:p>
            <a:pPr marL="90488" indent="-90488" algn="just">
              <a:spcBef>
                <a:spcPts val="600"/>
              </a:spcBef>
            </a:pPr>
            <a:r>
              <a:rPr lang="ru-RU" sz="1450" dirty="0">
                <a:solidFill>
                  <a:srgbClr val="000000"/>
                </a:solidFill>
              </a:rPr>
              <a:t>Массивные отложения кристаллов МУН в виде </a:t>
            </a:r>
            <a:r>
              <a:rPr lang="ru-RU" sz="1450" b="1" dirty="0" err="1">
                <a:solidFill>
                  <a:srgbClr val="000000"/>
                </a:solidFill>
              </a:rPr>
              <a:t>тофусов</a:t>
            </a:r>
            <a:r>
              <a:rPr lang="ru-RU" sz="1450" b="1" dirty="0">
                <a:solidFill>
                  <a:srgbClr val="000000"/>
                </a:solidFill>
              </a:rPr>
              <a:t> </a:t>
            </a:r>
            <a:r>
              <a:rPr lang="ru-RU" sz="1450" dirty="0">
                <a:solidFill>
                  <a:srgbClr val="000000"/>
                </a:solidFill>
              </a:rPr>
              <a:t>являются фактором возникновения и прогрессирования ОА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19774-DEDB-6124-6DE8-FB9FE79E3C23}"/>
              </a:ext>
            </a:extLst>
          </p:cNvPr>
          <p:cNvSpPr txBox="1"/>
          <p:nvPr/>
        </p:nvSpPr>
        <p:spPr>
          <a:xfrm>
            <a:off x="4553108" y="0"/>
            <a:ext cx="4590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0" i="1" dirty="0" err="1">
                <a:solidFill>
                  <a:srgbClr val="212121"/>
                </a:solidFill>
                <a:effectLst/>
              </a:rPr>
              <a:t>Yokose</a:t>
            </a:r>
            <a:r>
              <a:rPr lang="en-US" sz="1200" b="0" i="1" dirty="0">
                <a:solidFill>
                  <a:srgbClr val="212121"/>
                </a:solidFill>
                <a:effectLst/>
              </a:rPr>
              <a:t> C, Chen M, </a:t>
            </a:r>
            <a:r>
              <a:rPr lang="en-US" sz="1200" b="0" i="1" dirty="0" err="1">
                <a:solidFill>
                  <a:srgbClr val="212121"/>
                </a:solidFill>
                <a:effectLst/>
              </a:rPr>
              <a:t>Berhanu</a:t>
            </a:r>
            <a:r>
              <a:rPr lang="en-US" sz="1200" b="0" i="1" dirty="0">
                <a:solidFill>
                  <a:srgbClr val="212121"/>
                </a:solidFill>
                <a:effectLst/>
              </a:rPr>
              <a:t> A, </a:t>
            </a:r>
            <a:r>
              <a:rPr lang="en-US" sz="1200" b="0" i="1" dirty="0" err="1">
                <a:solidFill>
                  <a:srgbClr val="212121"/>
                </a:solidFill>
                <a:effectLst/>
              </a:rPr>
              <a:t>Pillinger</a:t>
            </a:r>
            <a:r>
              <a:rPr lang="en-US" sz="1200" b="0" i="1" dirty="0">
                <a:solidFill>
                  <a:srgbClr val="212121"/>
                </a:solidFill>
                <a:effectLst/>
              </a:rPr>
              <a:t> MH, </a:t>
            </a:r>
            <a:r>
              <a:rPr lang="en-US" sz="1200" b="0" i="1" dirty="0" err="1">
                <a:solidFill>
                  <a:srgbClr val="212121"/>
                </a:solidFill>
                <a:effectLst/>
              </a:rPr>
              <a:t>Krasnokutsky</a:t>
            </a:r>
            <a:r>
              <a:rPr lang="en-US" sz="1200" b="0" i="1" dirty="0">
                <a:solidFill>
                  <a:srgbClr val="212121"/>
                </a:solidFill>
                <a:effectLst/>
              </a:rPr>
              <a:t> S. </a:t>
            </a:r>
            <a:endParaRPr lang="ru-RU" sz="1200" b="0" i="1" dirty="0">
              <a:solidFill>
                <a:srgbClr val="212121"/>
              </a:solidFill>
              <a:effectLst/>
            </a:endParaRPr>
          </a:p>
          <a:p>
            <a:pPr algn="r"/>
            <a:r>
              <a:rPr lang="en-US" sz="1200" b="0" i="1" dirty="0" err="1">
                <a:solidFill>
                  <a:srgbClr val="212121"/>
                </a:solidFill>
                <a:effectLst/>
              </a:rPr>
              <a:t>Curr</a:t>
            </a:r>
            <a:r>
              <a:rPr lang="en-US" sz="1200" b="0" i="1" dirty="0">
                <a:solidFill>
                  <a:srgbClr val="212121"/>
                </a:solidFill>
                <a:effectLst/>
              </a:rPr>
              <a:t> </a:t>
            </a:r>
            <a:r>
              <a:rPr lang="en-US" sz="1200" b="0" i="1" dirty="0" err="1">
                <a:solidFill>
                  <a:srgbClr val="212121"/>
                </a:solidFill>
                <a:effectLst/>
              </a:rPr>
              <a:t>Rheumatol</a:t>
            </a:r>
            <a:r>
              <a:rPr lang="en-US" sz="1200" b="0" i="1" dirty="0">
                <a:solidFill>
                  <a:srgbClr val="212121"/>
                </a:solidFill>
                <a:effectLst/>
              </a:rPr>
              <a:t> Rep. 2016;18(10):65. </a:t>
            </a:r>
            <a:endParaRPr lang="ru-RU" sz="12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2245CC-FDBB-4D18-A694-8D2081EB5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0410" t="12320" r="20485" b="5649"/>
          <a:stretch/>
        </p:blipFill>
        <p:spPr>
          <a:xfrm>
            <a:off x="2619557" y="542719"/>
            <a:ext cx="3900986" cy="460078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B42566-788E-4314-AF77-60D05578BF1C}"/>
              </a:ext>
            </a:extLst>
          </p:cNvPr>
          <p:cNvSpPr/>
          <p:nvPr/>
        </p:nvSpPr>
        <p:spPr>
          <a:xfrm>
            <a:off x="4572000" y="493575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i="1" dirty="0">
                <a:solidFill>
                  <a:srgbClr val="303030"/>
                </a:solidFill>
                <a:cs typeface="Times New Roman" panose="02020603050405020304" pitchFamily="18" charset="0"/>
              </a:rPr>
              <a:t>Ma CA, Leung YY. Front Med (Lausanne). 2017;4:225. </a:t>
            </a:r>
            <a:endParaRPr lang="ru-RU" sz="900" i="1" dirty="0"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CC869D3-DD5E-45B2-A3AC-57DBC1CF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00" y="0"/>
            <a:ext cx="7886700" cy="758952"/>
          </a:xfrm>
        </p:spPr>
        <p:txBody>
          <a:bodyPr/>
          <a:lstStyle/>
          <a:p>
            <a:pPr algn="ctr"/>
            <a:r>
              <a:rPr lang="ru-RU" b="1" dirty="0">
                <a:cs typeface="Times New Roman" pitchFamily="18" charset="0"/>
              </a:rPr>
              <a:t>Патогенетические связи ОА и ГУ</a:t>
            </a:r>
          </a:p>
        </p:txBody>
      </p:sp>
    </p:spTree>
    <p:extLst>
      <p:ext uri="{BB962C8B-B14F-4D97-AF65-F5344CB8AC3E}">
        <p14:creationId xmlns:p14="http://schemas.microsoft.com/office/powerpoint/2010/main" val="108825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4294FA-5A36-4CB5-AD15-C2CF9539F6A5}"/>
              </a:ext>
            </a:extLst>
          </p:cNvPr>
          <p:cNvSpPr/>
          <p:nvPr/>
        </p:nvSpPr>
        <p:spPr>
          <a:xfrm>
            <a:off x="4559914" y="4881890"/>
            <a:ext cx="45840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 err="1">
                <a:solidFill>
                  <a:srgbClr val="303030"/>
                </a:solidFill>
              </a:rPr>
              <a:t>Denoble</a:t>
            </a:r>
            <a:r>
              <a:rPr lang="en-US" sz="1100" i="1" dirty="0">
                <a:solidFill>
                  <a:srgbClr val="303030"/>
                </a:solidFill>
              </a:rPr>
              <a:t> AE, et al. Proc Natl </a:t>
            </a:r>
            <a:r>
              <a:rPr lang="en-US" sz="1100" i="1" dirty="0" err="1">
                <a:solidFill>
                  <a:srgbClr val="303030"/>
                </a:solidFill>
              </a:rPr>
              <a:t>Acad</a:t>
            </a:r>
            <a:r>
              <a:rPr lang="en-US" sz="1100" i="1" dirty="0">
                <a:solidFill>
                  <a:srgbClr val="303030"/>
                </a:solidFill>
              </a:rPr>
              <a:t> Sci U S A. 2011;108(5):2088-2093 </a:t>
            </a:r>
            <a:endParaRPr lang="ru-RU" sz="1100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47B3BC-D3B6-056E-EFB7-3FA409217103}"/>
              </a:ext>
            </a:extLst>
          </p:cNvPr>
          <p:cNvSpPr/>
          <p:nvPr/>
        </p:nvSpPr>
        <p:spPr>
          <a:xfrm>
            <a:off x="3192234" y="158896"/>
            <a:ext cx="2759528" cy="323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ОСТЕОАРТРИТ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8028B5-2AC7-01F5-5826-17F95071A424}"/>
              </a:ext>
            </a:extLst>
          </p:cNvPr>
          <p:cNvSpPr/>
          <p:nvPr/>
        </p:nvSpPr>
        <p:spPr>
          <a:xfrm>
            <a:off x="2084874" y="788989"/>
            <a:ext cx="5064059" cy="244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Высвобождение МК в суставе вследствие гибели клеток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E3F24D-6D95-F3AD-F542-F8B206FE1E4F}"/>
              </a:ext>
            </a:extLst>
          </p:cNvPr>
          <p:cNvSpPr/>
          <p:nvPr/>
        </p:nvSpPr>
        <p:spPr>
          <a:xfrm>
            <a:off x="1980859" y="1350586"/>
            <a:ext cx="5182281" cy="510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Коллаген, хондроитин сульфат, </a:t>
            </a:r>
            <a:r>
              <a:rPr lang="ru-RU" sz="1500" dirty="0" err="1">
                <a:solidFill>
                  <a:schemeClr val="tx1"/>
                </a:solidFill>
              </a:rPr>
              <a:t>протеогликаны</a:t>
            </a:r>
            <a:r>
              <a:rPr lang="ru-RU" sz="1500" dirty="0">
                <a:solidFill>
                  <a:schemeClr val="tx1"/>
                </a:solidFill>
              </a:rPr>
              <a:t> и другие молекулы в полости сустава приводят к кристаллизации МК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F4B7C8-4913-B827-7EE2-AD263941B6B3}"/>
              </a:ext>
            </a:extLst>
          </p:cNvPr>
          <p:cNvSpPr/>
          <p:nvPr/>
        </p:nvSpPr>
        <p:spPr>
          <a:xfrm>
            <a:off x="7658100" y="1273855"/>
            <a:ext cx="1045030" cy="620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МК в сыворотке крови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B27F45-2A25-DA92-68E1-2498DE5CE5FA}"/>
              </a:ext>
            </a:extLst>
          </p:cNvPr>
          <p:cNvSpPr/>
          <p:nvPr/>
        </p:nvSpPr>
        <p:spPr>
          <a:xfrm>
            <a:off x="6049736" y="2162872"/>
            <a:ext cx="2935220" cy="3848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ГИПЕРУРИКЕМИЯ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E54F1E-7E14-7AA6-FAB5-1C388A4722DA}"/>
              </a:ext>
            </a:extLst>
          </p:cNvPr>
          <p:cNvSpPr/>
          <p:nvPr/>
        </p:nvSpPr>
        <p:spPr>
          <a:xfrm>
            <a:off x="2145675" y="2694680"/>
            <a:ext cx="4852648" cy="901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МК приводит к хронической подострой активации </a:t>
            </a:r>
            <a:r>
              <a:rPr lang="ru-RU" sz="1500" dirty="0" err="1">
                <a:solidFill>
                  <a:schemeClr val="tx1"/>
                </a:solidFill>
              </a:rPr>
              <a:t>инфламмасомы</a:t>
            </a:r>
            <a:r>
              <a:rPr lang="ru-RU" sz="1500" dirty="0">
                <a:solidFill>
                  <a:schemeClr val="tx1"/>
                </a:solidFill>
              </a:rPr>
              <a:t>, которая способствует увеличению продукции ИЛ-1β и ИЛ-18, наращивая потенциал для депонирования кристаллов на поверхности хряща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EF3BBD-423D-814F-0A85-92BEAB1AA00E}"/>
              </a:ext>
            </a:extLst>
          </p:cNvPr>
          <p:cNvSpPr/>
          <p:nvPr/>
        </p:nvSpPr>
        <p:spPr>
          <a:xfrm>
            <a:off x="122461" y="4174007"/>
            <a:ext cx="2833006" cy="761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Увеличение риска прогрессирования остеоартрита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9004B7-85C3-729F-A84C-7BC25E667BC3}"/>
              </a:ext>
            </a:extLst>
          </p:cNvPr>
          <p:cNvSpPr/>
          <p:nvPr/>
        </p:nvSpPr>
        <p:spPr>
          <a:xfrm>
            <a:off x="3155496" y="4174007"/>
            <a:ext cx="2833006" cy="761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Нарастание тяжести остеоартрита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4279B17-DE2B-CBCA-FE92-4A9732198131}"/>
              </a:ext>
            </a:extLst>
          </p:cNvPr>
          <p:cNvSpPr/>
          <p:nvPr/>
        </p:nvSpPr>
        <p:spPr>
          <a:xfrm>
            <a:off x="6188530" y="4174007"/>
            <a:ext cx="2833006" cy="7237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Нарастание риска сочетания 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остеоартрита и подагры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84ED0FFB-DD7A-AB4D-9D89-33DE082C487D}"/>
              </a:ext>
            </a:extLst>
          </p:cNvPr>
          <p:cNvSpPr/>
          <p:nvPr/>
        </p:nvSpPr>
        <p:spPr>
          <a:xfrm>
            <a:off x="4335236" y="521696"/>
            <a:ext cx="563336" cy="2509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F26BAF62-A92F-4A59-1908-9DCAA3FEC17D}"/>
              </a:ext>
            </a:extLst>
          </p:cNvPr>
          <p:cNvSpPr/>
          <p:nvPr/>
        </p:nvSpPr>
        <p:spPr>
          <a:xfrm>
            <a:off x="4335236" y="1072333"/>
            <a:ext cx="563336" cy="2509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A740045B-6CB0-7743-134C-3FDDB47CA450}"/>
              </a:ext>
            </a:extLst>
          </p:cNvPr>
          <p:cNvSpPr/>
          <p:nvPr/>
        </p:nvSpPr>
        <p:spPr>
          <a:xfrm>
            <a:off x="4341871" y="1914217"/>
            <a:ext cx="563336" cy="78046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174A1261-3F48-CA1D-4166-BFDA9DE7D343}"/>
              </a:ext>
            </a:extLst>
          </p:cNvPr>
          <p:cNvSpPr/>
          <p:nvPr/>
        </p:nvSpPr>
        <p:spPr>
          <a:xfrm>
            <a:off x="4278246" y="3634079"/>
            <a:ext cx="563336" cy="53992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1C98F631-0EA5-2538-B30D-BD7EEFF308E5}"/>
              </a:ext>
            </a:extLst>
          </p:cNvPr>
          <p:cNvSpPr/>
          <p:nvPr/>
        </p:nvSpPr>
        <p:spPr>
          <a:xfrm>
            <a:off x="2084875" y="3634079"/>
            <a:ext cx="563336" cy="53992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6D617878-B52B-C745-565C-60A618CB3757}"/>
              </a:ext>
            </a:extLst>
          </p:cNvPr>
          <p:cNvSpPr/>
          <p:nvPr/>
        </p:nvSpPr>
        <p:spPr>
          <a:xfrm>
            <a:off x="6280293" y="3634079"/>
            <a:ext cx="563336" cy="53992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13B9FBB6-5888-AE77-B588-3CDA4253DDEC}"/>
              </a:ext>
            </a:extLst>
          </p:cNvPr>
          <p:cNvSpPr/>
          <p:nvPr/>
        </p:nvSpPr>
        <p:spPr>
          <a:xfrm>
            <a:off x="7898947" y="2587349"/>
            <a:ext cx="563336" cy="154866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FE52297-A34F-A983-9FB0-D414EB2AB006}"/>
              </a:ext>
            </a:extLst>
          </p:cNvPr>
          <p:cNvSpPr/>
          <p:nvPr/>
        </p:nvSpPr>
        <p:spPr>
          <a:xfrm>
            <a:off x="7898947" y="1925582"/>
            <a:ext cx="563336" cy="23104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FAE74B71-1C35-8F58-48F1-06767535F534}"/>
              </a:ext>
            </a:extLst>
          </p:cNvPr>
          <p:cNvSpPr/>
          <p:nvPr/>
        </p:nvSpPr>
        <p:spPr>
          <a:xfrm rot="5400000">
            <a:off x="7096294" y="1377420"/>
            <a:ext cx="563336" cy="4296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25204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7ACA5-B6CB-4F43-8551-D3E84C72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865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Взаимосвязь уровней МК и цитокинов в СЖ при ОА с БГУ</a:t>
            </a:r>
            <a:br>
              <a:rPr lang="ru-RU" sz="2400" u="sng" dirty="0">
                <a:solidFill>
                  <a:srgbClr val="000000"/>
                </a:solidFill>
              </a:rPr>
            </a:br>
            <a:r>
              <a:rPr lang="ru-RU" sz="1800" b="1" u="sng" dirty="0">
                <a:solidFill>
                  <a:srgbClr val="000000"/>
                </a:solidFill>
                <a:latin typeface="+mn-lt"/>
              </a:rPr>
              <a:t>Статистически значимая корреляция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 между градиентом МК и ИЛ-18 (</a:t>
            </a:r>
            <a:r>
              <a:rPr lang="ru-RU" sz="1800" b="1" i="1" dirty="0">
                <a:solidFill>
                  <a:srgbClr val="000000"/>
                </a:solidFill>
                <a:latin typeface="+mn-lt"/>
              </a:rPr>
              <a:t>r</a:t>
            </a:r>
            <a:r>
              <a:rPr lang="ru-RU" sz="1800" b="1" baseline="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=0,41, </a:t>
            </a:r>
            <a:r>
              <a:rPr lang="ru-RU" sz="1800" b="1" i="1" dirty="0">
                <a:solidFill>
                  <a:srgbClr val="000000"/>
                </a:solidFill>
                <a:latin typeface="+mn-lt"/>
              </a:rPr>
              <a:t>р&lt;0,0001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), а также ИЛ-1β </a:t>
            </a:r>
            <a:r>
              <a:rPr lang="ru-RU" sz="1800" b="1" u="sng" dirty="0">
                <a:solidFill>
                  <a:srgbClr val="000000"/>
                </a:solidFill>
                <a:latin typeface="+mn-lt"/>
              </a:rPr>
              <a:t>(</a:t>
            </a:r>
            <a:r>
              <a:rPr lang="ru-RU" sz="1800" b="1" i="1" u="sng" dirty="0">
                <a:solidFill>
                  <a:srgbClr val="000000"/>
                </a:solidFill>
                <a:latin typeface="+mn-lt"/>
              </a:rPr>
              <a:t>r</a:t>
            </a:r>
            <a:r>
              <a:rPr lang="ru-RU" sz="1800" b="1" u="sng" baseline="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ru-RU" sz="1800" b="1" u="sng" dirty="0">
                <a:solidFill>
                  <a:srgbClr val="000000"/>
                </a:solidFill>
                <a:latin typeface="+mn-lt"/>
              </a:rPr>
              <a:t>=0,34, </a:t>
            </a:r>
            <a:r>
              <a:rPr lang="ru-RU" sz="1800" b="1" i="1" u="sng" dirty="0">
                <a:solidFill>
                  <a:srgbClr val="000000"/>
                </a:solidFill>
                <a:latin typeface="+mn-lt"/>
              </a:rPr>
              <a:t>р=</a:t>
            </a:r>
            <a:r>
              <a:rPr lang="ru-RU" sz="1800" b="1" i="1" dirty="0">
                <a:solidFill>
                  <a:srgbClr val="000000"/>
                </a:solidFill>
                <a:latin typeface="+mn-lt"/>
              </a:rPr>
              <a:t>0,0005</a:t>
            </a:r>
            <a:r>
              <a:rPr lang="ru-RU" sz="1800" b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ru-RU" sz="1800" b="1" u="sng" dirty="0">
                <a:solidFill>
                  <a:srgbClr val="000000"/>
                </a:solidFill>
                <a:latin typeface="+mn-lt"/>
              </a:rPr>
              <a:t>в синовиальной жидкости</a:t>
            </a:r>
            <a:endParaRPr lang="ru-RU" sz="1800" b="1" dirty="0"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FB2AE7-7A40-45A0-92B1-21CEC57CB69F}"/>
              </a:ext>
            </a:extLst>
          </p:cNvPr>
          <p:cNvSpPr/>
          <p:nvPr/>
        </p:nvSpPr>
        <p:spPr>
          <a:xfrm>
            <a:off x="4559914" y="4915526"/>
            <a:ext cx="45840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 err="1">
                <a:solidFill>
                  <a:srgbClr val="303030"/>
                </a:solidFill>
              </a:rPr>
              <a:t>Denoble</a:t>
            </a:r>
            <a:r>
              <a:rPr lang="en-US" sz="900" i="1" dirty="0">
                <a:solidFill>
                  <a:srgbClr val="303030"/>
                </a:solidFill>
              </a:rPr>
              <a:t> AE, et al. Proc Natl </a:t>
            </a:r>
            <a:r>
              <a:rPr lang="en-US" sz="900" i="1" dirty="0" err="1">
                <a:solidFill>
                  <a:srgbClr val="303030"/>
                </a:solidFill>
              </a:rPr>
              <a:t>Acad</a:t>
            </a:r>
            <a:r>
              <a:rPr lang="en-US" sz="900" i="1" dirty="0">
                <a:solidFill>
                  <a:srgbClr val="303030"/>
                </a:solidFill>
              </a:rPr>
              <a:t> Sci U S A. 2011;108(5):2088-2093 </a:t>
            </a:r>
            <a:endParaRPr lang="ru-RU" sz="900" i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413A67-C731-0139-0DA1-83665B5A054B}"/>
              </a:ext>
            </a:extLst>
          </p:cNvPr>
          <p:cNvSpPr/>
          <p:nvPr/>
        </p:nvSpPr>
        <p:spPr>
          <a:xfrm>
            <a:off x="1043609" y="4835501"/>
            <a:ext cx="2591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cs typeface="Times New Roman" panose="02020603050405020304" pitchFamily="18" charset="0"/>
              </a:rPr>
              <a:t>МК в синовиальной жидкости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08B70B-32D7-29B0-588D-E6B6965EA4E3}"/>
              </a:ext>
            </a:extLst>
          </p:cNvPr>
          <p:cNvSpPr/>
          <p:nvPr/>
        </p:nvSpPr>
        <p:spPr>
          <a:xfrm>
            <a:off x="5748621" y="4696351"/>
            <a:ext cx="2591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cs typeface="Times New Roman" panose="02020603050405020304" pitchFamily="18" charset="0"/>
              </a:rPr>
              <a:t>МК в синовиальной жидкости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416058-5591-96F2-0E5F-7E6743ADD6A5}"/>
              </a:ext>
            </a:extLst>
          </p:cNvPr>
          <p:cNvSpPr/>
          <p:nvPr/>
        </p:nvSpPr>
        <p:spPr>
          <a:xfrm rot="16200000">
            <a:off x="-1429625" y="2691411"/>
            <a:ext cx="3159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cs typeface="Times New Roman" panose="02020603050405020304" pitchFamily="18" charset="0"/>
              </a:rPr>
              <a:t>ИЛ-1</a:t>
            </a:r>
            <a:r>
              <a:rPr lang="el-GR" sz="1400" b="1" dirty="0">
                <a:cs typeface="Times New Roman" panose="02020603050405020304" pitchFamily="18" charset="0"/>
              </a:rPr>
              <a:t>β</a:t>
            </a:r>
            <a:r>
              <a:rPr lang="ru-RU" sz="1400" b="1" dirty="0">
                <a:cs typeface="Times New Roman" panose="02020603050405020304" pitchFamily="18" charset="0"/>
              </a:rPr>
              <a:t> в синовиальной жидкости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C2FD39-8979-52A2-C59B-DAA48342D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22" t="19841" r="21786" b="29774"/>
          <a:stretch/>
        </p:blipFill>
        <p:spPr>
          <a:xfrm>
            <a:off x="4710793" y="814895"/>
            <a:ext cx="4433207" cy="39584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D8EBB4-FBFE-13A5-F0D5-CD859EA4FB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93" t="34337" r="54643" b="16350"/>
          <a:stretch/>
        </p:blipFill>
        <p:spPr>
          <a:xfrm>
            <a:off x="237397" y="814896"/>
            <a:ext cx="4309703" cy="40573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656D2B-A3F2-B917-CB89-9229EAE4FEDB}"/>
              </a:ext>
            </a:extLst>
          </p:cNvPr>
          <p:cNvSpPr/>
          <p:nvPr/>
        </p:nvSpPr>
        <p:spPr>
          <a:xfrm rot="16200000">
            <a:off x="3016919" y="2725533"/>
            <a:ext cx="3159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cs typeface="Times New Roman" panose="02020603050405020304" pitchFamily="18" charset="0"/>
              </a:rPr>
              <a:t>ИЛ-18 в синовиальной жидкости</a:t>
            </a:r>
          </a:p>
        </p:txBody>
      </p:sp>
    </p:spTree>
    <p:extLst>
      <p:ext uri="{BB962C8B-B14F-4D97-AF65-F5344CB8AC3E}">
        <p14:creationId xmlns:p14="http://schemas.microsoft.com/office/powerpoint/2010/main" val="265329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409FB-5BDF-4327-B46E-62D30DAB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"/>
            <a:ext cx="9109881" cy="726281"/>
          </a:xfrm>
        </p:spPr>
        <p:txBody>
          <a:bodyPr/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Отложение кристаллов и повреждение хряща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6270C3-199D-4797-B32B-3A3DF3AB3C96}"/>
              </a:ext>
            </a:extLst>
          </p:cNvPr>
          <p:cNvSpPr/>
          <p:nvPr/>
        </p:nvSpPr>
        <p:spPr>
          <a:xfrm>
            <a:off x="4572648" y="4928216"/>
            <a:ext cx="4572000" cy="23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n-US" sz="900" i="1" dirty="0" err="1">
                <a:solidFill>
                  <a:srgbClr val="30303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Muehleman</a:t>
            </a:r>
            <a:r>
              <a:rPr lang="en-US" sz="900" i="1" dirty="0">
                <a:solidFill>
                  <a:srgbClr val="30303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C, Li J, Aigner T, et al. </a:t>
            </a:r>
            <a:r>
              <a:rPr lang="ru-RU" sz="900" i="1" dirty="0">
                <a:solidFill>
                  <a:srgbClr val="30303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ru-RU" sz="900" i="1" dirty="0" err="1">
                <a:solidFill>
                  <a:srgbClr val="30303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Rheumatol</a:t>
            </a:r>
            <a:r>
              <a:rPr lang="ru-RU" sz="900" i="1" dirty="0">
                <a:solidFill>
                  <a:srgbClr val="30303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2008;35(6):1108-1117</a:t>
            </a:r>
            <a:endParaRPr lang="ru-RU" sz="9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9F654FE-002C-4CA7-9A69-7DA6B7B8ACDC}"/>
              </a:ext>
            </a:extLst>
          </p:cNvPr>
          <p:cNvSpPr txBox="1">
            <a:spLocks/>
          </p:cNvSpPr>
          <p:nvPr/>
        </p:nvSpPr>
        <p:spPr bwMode="auto">
          <a:xfrm>
            <a:off x="5340734" y="1388286"/>
            <a:ext cx="3601197" cy="23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sz="3000" b="1" dirty="0">
                <a:latin typeface="+mn-lt"/>
                <a:cs typeface="Times New Roman" panose="02020603050405020304" pitchFamily="18" charset="0"/>
              </a:rPr>
              <a:t>Белые стрелки – </a:t>
            </a:r>
            <a:r>
              <a:rPr lang="ru-RU" altLang="ru-RU" sz="3000" dirty="0">
                <a:latin typeface="+mn-lt"/>
                <a:cs typeface="Times New Roman" panose="02020603050405020304" pitchFamily="18" charset="0"/>
              </a:rPr>
              <a:t>кристаллы</a:t>
            </a:r>
          </a:p>
          <a:p>
            <a:pPr algn="just"/>
            <a:endParaRPr lang="ru-RU" altLang="ru-RU" sz="3000" b="1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altLang="ru-RU" sz="3000" b="1" dirty="0">
                <a:latin typeface="+mn-lt"/>
                <a:cs typeface="Times New Roman" panose="02020603050405020304" pitchFamily="18" charset="0"/>
              </a:rPr>
              <a:t>Черные стрелки – </a:t>
            </a:r>
            <a:r>
              <a:rPr lang="ru-RU" altLang="ru-RU" sz="3000" dirty="0">
                <a:latin typeface="+mn-lt"/>
                <a:cs typeface="Times New Roman" panose="02020603050405020304" pitchFamily="18" charset="0"/>
              </a:rPr>
              <a:t>повреждение хряща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B69316-9E2B-4226-821E-038FCF191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82" y="1156996"/>
            <a:ext cx="4108359" cy="35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853D26D-B907-4267-92F9-E1AE43CE89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85535" y="365419"/>
            <a:ext cx="5170763" cy="6293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000" b="1" dirty="0">
                <a:cs typeface="Times New Roman" panose="02020603050405020304" pitchFamily="18" charset="0"/>
              </a:rPr>
              <a:t> Норма        Кристаллы МУН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845991-D6A3-4B14-9529-2C7A38E6C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2" y="784252"/>
            <a:ext cx="4212149" cy="42494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648A58E-8C20-4474-8363-F58B947D5936}"/>
              </a:ext>
            </a:extLst>
          </p:cNvPr>
          <p:cNvSpPr/>
          <p:nvPr/>
        </p:nvSpPr>
        <p:spPr>
          <a:xfrm>
            <a:off x="4572648" y="4928216"/>
            <a:ext cx="4572000" cy="23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n-US" sz="900" i="1" dirty="0" err="1">
                <a:solidFill>
                  <a:srgbClr val="30303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Muehleman</a:t>
            </a:r>
            <a:r>
              <a:rPr lang="en-US" sz="900" i="1" dirty="0">
                <a:solidFill>
                  <a:srgbClr val="30303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C, Li J, Aigner T, et al. </a:t>
            </a:r>
            <a:r>
              <a:rPr lang="ru-RU" sz="900" i="1" dirty="0">
                <a:solidFill>
                  <a:srgbClr val="30303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ru-RU" sz="900" i="1" dirty="0" err="1">
                <a:solidFill>
                  <a:srgbClr val="30303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Rheumatol</a:t>
            </a:r>
            <a:r>
              <a:rPr lang="ru-RU" sz="900" i="1" dirty="0">
                <a:solidFill>
                  <a:srgbClr val="30303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2008;35(6):1108-1117</a:t>
            </a:r>
            <a:endParaRPr lang="ru-RU" sz="9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8A4650-62E4-49BA-A196-FC8ECE869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56" y="2211355"/>
            <a:ext cx="4695949" cy="2658479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97D8727-33E7-4EEB-B147-4BE2D570B655}"/>
              </a:ext>
            </a:extLst>
          </p:cNvPr>
          <p:cNvSpPr txBox="1">
            <a:spLocks/>
          </p:cNvSpPr>
          <p:nvPr/>
        </p:nvSpPr>
        <p:spPr bwMode="auto">
          <a:xfrm>
            <a:off x="4113545" y="1687266"/>
            <a:ext cx="5170763" cy="6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000" b="1">
                <a:cs typeface="Times New Roman" panose="02020603050405020304" pitchFamily="18" charset="0"/>
              </a:rPr>
              <a:t> Норма        Кристаллы МУН</a:t>
            </a:r>
            <a:endParaRPr lang="ru-RU" altLang="ru-RU" sz="3000" b="1" dirty="0"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86AA66FB-8B1C-4D3E-AE1B-084369FAA840}"/>
              </a:ext>
            </a:extLst>
          </p:cNvPr>
          <p:cNvSpPr txBox="1">
            <a:spLocks/>
          </p:cNvSpPr>
          <p:nvPr/>
        </p:nvSpPr>
        <p:spPr>
          <a:xfrm>
            <a:off x="1" y="2"/>
            <a:ext cx="9109881" cy="4385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>
                <a:cs typeface="Times New Roman" panose="02020603050405020304" pitchFamily="18" charset="0"/>
              </a:rPr>
              <a:t>Отложение кристаллов и повреждение хряща</a:t>
            </a:r>
            <a:endParaRPr lang="ru-RU" sz="33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60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6638</TotalTime>
  <Words>2369</Words>
  <Application>Microsoft Office PowerPoint</Application>
  <PresentationFormat>Экран (16:9)</PresentationFormat>
  <Paragraphs>262</Paragraphs>
  <Slides>28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Montserrat</vt:lpstr>
      <vt:lpstr>Montserrat ExtraBold</vt:lpstr>
      <vt:lpstr>Times New Roman</vt:lpstr>
      <vt:lpstr>Wingdings</vt:lpstr>
      <vt:lpstr>Тема Office</vt:lpstr>
      <vt:lpstr>Остеоартрит в сочетание с бессимптомной гиперурикемией</vt:lpstr>
      <vt:lpstr>Распространенность остеоартрита коленных и/или тазобедренных среди жителей России старше 18 лет составляет 13%, а распространенность гиперурикемии – 18,2%</vt:lpstr>
      <vt:lpstr>Презентация PowerPoint</vt:lpstr>
      <vt:lpstr>Презентация PowerPoint</vt:lpstr>
      <vt:lpstr>Патогенетические связи ОА и ГУ</vt:lpstr>
      <vt:lpstr>Презентация PowerPoint</vt:lpstr>
      <vt:lpstr>Взаимосвязь уровней МК и цитокинов в СЖ при ОА с БГУ Статистически значимая корреляция между градиентом МК и ИЛ-18 (r2=0,41, р&lt;0,0001), а также ИЛ-1β (r2=0,34, р=0,0005) в синовиальной жидкости</vt:lpstr>
      <vt:lpstr>Отложение кристаллов и повреждение хряща</vt:lpstr>
      <vt:lpstr> Норма        Кристаллы МУН</vt:lpstr>
      <vt:lpstr>Влияние ГУ на течение  ОА</vt:lpstr>
      <vt:lpstr>Связь уровня МК с ОА коленных суставов</vt:lpstr>
      <vt:lpstr>Влияние БГУ на течение гонартроза</vt:lpstr>
      <vt:lpstr>Зависимость различных проявлений гонартроза от уровня МК при БГУ</vt:lpstr>
      <vt:lpstr>Изменения МРТ КС при БГУ</vt:lpstr>
      <vt:lpstr>Связь между БГУ и остеоартритом у пожилых пациентов</vt:lpstr>
      <vt:lpstr>Гиперурикемия и эндопротезирование суставов</vt:lpstr>
      <vt:lpstr>Особенности поражения  опорно-двигательного аппарата у пациентов с ОА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ОА на развитие сопутствующей патологии</vt:lpstr>
      <vt:lpstr>Связь между гиперурикемией и смертностью у пациентов с остеоартритом</vt:lpstr>
      <vt:lpstr>Влияние БГУ на коморбидность</vt:lpstr>
      <vt:lpstr>Коморбидность ОА, в зависимости от уровня МК (n-1037)</vt:lpstr>
      <vt:lpstr>Презентация PowerPoint</vt:lpstr>
      <vt:lpstr>Презентация PowerPoint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Роман Башкинов</cp:lastModifiedBy>
  <cp:revision>376</cp:revision>
  <dcterms:created xsi:type="dcterms:W3CDTF">2021-04-01T16:26:56Z</dcterms:created>
  <dcterms:modified xsi:type="dcterms:W3CDTF">2025-11-18T14:12:53Z</dcterms:modified>
</cp:coreProperties>
</file>