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5"/>
  </p:notesMasterIdLst>
  <p:sldIdLst>
    <p:sldId id="264" r:id="rId2"/>
    <p:sldId id="263" r:id="rId3"/>
    <p:sldId id="262" r:id="rId4"/>
    <p:sldId id="2147375823" r:id="rId5"/>
    <p:sldId id="2147375820" r:id="rId6"/>
    <p:sldId id="261" r:id="rId7"/>
    <p:sldId id="2147375854" r:id="rId8"/>
    <p:sldId id="2147375798" r:id="rId9"/>
    <p:sldId id="2147375851" r:id="rId10"/>
    <p:sldId id="2147375848" r:id="rId11"/>
    <p:sldId id="2147375849" r:id="rId12"/>
    <p:sldId id="2147375850" r:id="rId13"/>
    <p:sldId id="2147375852" r:id="rId14"/>
    <p:sldId id="2147375860" r:id="rId15"/>
    <p:sldId id="2147375855" r:id="rId16"/>
    <p:sldId id="2147375853" r:id="rId17"/>
    <p:sldId id="2147375861" r:id="rId18"/>
    <p:sldId id="2147375862" r:id="rId19"/>
    <p:sldId id="2147375865" r:id="rId20"/>
    <p:sldId id="2147375866" r:id="rId21"/>
    <p:sldId id="2147375863" r:id="rId22"/>
    <p:sldId id="2147375864" r:id="rId23"/>
    <p:sldId id="260" r:id="rId24"/>
  </p:sldIdLst>
  <p:sldSz cx="12190413" cy="6858000"/>
  <p:notesSz cx="6858000" cy="9144000"/>
  <p:embeddedFontLst>
    <p:embeddedFont>
      <p:font typeface="Tahoma" panose="020B0604030504040204" pitchFamily="34" charset="0"/>
      <p:regular r:id="rId26"/>
      <p:bold r:id="rId27"/>
    </p:embeddedFont>
    <p:embeddedFont>
      <p:font typeface="Calibri" panose="020F0502020204030204" pitchFamily="34" charset="0"/>
      <p:regular r:id="rId28"/>
      <p:bold r:id="rId29"/>
      <p:italic r:id="rId30"/>
      <p:boldItalic r:id="rId31"/>
    </p:embeddedFont>
    <p:embeddedFont>
      <p:font typeface="Arial Black" panose="020B0A04020102020204" pitchFamily="34" charset="0"/>
      <p:bold r:id="rId32"/>
    </p:embeddedFont>
    <p:embeddedFont>
      <p:font typeface="Gotham Pro" panose="02000503040000020004" charset="0"/>
      <p:regular r:id="rId33"/>
      <p:bold r:id="rId34"/>
      <p:italic r:id="rId35"/>
      <p:boldItalic r:id="rId36"/>
    </p:embeddedFont>
    <p:embeddedFont>
      <p:font typeface="ＭＳ Ｐゴシック" panose="020B0600070205080204" pitchFamily="34" charset="-128"/>
      <p:regular r:id="rId37"/>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85"/>
    <a:srgbClr val="0097C0"/>
    <a:srgbClr val="FFFFFF"/>
    <a:srgbClr val="0091B8"/>
    <a:srgbClr val="114C7D"/>
    <a:srgbClr val="00ADD9"/>
    <a:srgbClr val="1663A4"/>
    <a:srgbClr val="41A8DC"/>
    <a:srgbClr val="C9DEF3"/>
    <a:srgbClr val="AFD5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9" d="100"/>
          <a:sy n="109" d="100"/>
        </p:scale>
        <p:origin x="636" y="108"/>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19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image" Target="../media/image4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630668-7E23-4990-AA70-EDC0915DDE0A}" type="datetimeFigureOut">
              <a:rPr lang="ru-RU" smtClean="0"/>
              <a:t>17.11.2025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100414-F1BC-419A-AA9A-709200B149D5}" type="slidenum">
              <a:rPr lang="ru-RU" smtClean="0"/>
              <a:t>‹#›</a:t>
            </a:fld>
            <a:endParaRPr lang="ru-RU"/>
          </a:p>
        </p:txBody>
      </p:sp>
    </p:spTree>
    <p:extLst>
      <p:ext uri="{BB962C8B-B14F-4D97-AF65-F5344CB8AC3E}">
        <p14:creationId xmlns:p14="http://schemas.microsoft.com/office/powerpoint/2010/main" val="245484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algn="just" eaLnBrk="0" fontAlgn="base" hangingPunct="0">
              <a:lnSpc>
                <a:spcPct val="150000"/>
              </a:lnSpc>
              <a:spcBef>
                <a:spcPct val="0"/>
              </a:spcBef>
              <a:spcAft>
                <a:spcPct val="0"/>
              </a:spcAft>
              <a:defRPr sz="1200" b="1">
                <a:solidFill>
                  <a:schemeClr val="tx1"/>
                </a:solidFill>
                <a:latin typeface="Arial" charset="0"/>
                <a:ea typeface="ＭＳ Ｐゴシック" charset="0"/>
              </a:defRPr>
            </a:lvl6pPr>
            <a:lvl7pPr marL="2971800" indent="-228600" algn="just" eaLnBrk="0" fontAlgn="base" hangingPunct="0">
              <a:lnSpc>
                <a:spcPct val="150000"/>
              </a:lnSpc>
              <a:spcBef>
                <a:spcPct val="0"/>
              </a:spcBef>
              <a:spcAft>
                <a:spcPct val="0"/>
              </a:spcAft>
              <a:defRPr sz="1200" b="1">
                <a:solidFill>
                  <a:schemeClr val="tx1"/>
                </a:solidFill>
                <a:latin typeface="Arial" charset="0"/>
                <a:ea typeface="ＭＳ Ｐゴシック" charset="0"/>
              </a:defRPr>
            </a:lvl7pPr>
            <a:lvl8pPr marL="3429000" indent="-228600" algn="just" eaLnBrk="0" fontAlgn="base" hangingPunct="0">
              <a:lnSpc>
                <a:spcPct val="150000"/>
              </a:lnSpc>
              <a:spcBef>
                <a:spcPct val="0"/>
              </a:spcBef>
              <a:spcAft>
                <a:spcPct val="0"/>
              </a:spcAft>
              <a:defRPr sz="1200" b="1">
                <a:solidFill>
                  <a:schemeClr val="tx1"/>
                </a:solidFill>
                <a:latin typeface="Arial" charset="0"/>
                <a:ea typeface="ＭＳ Ｐゴシック" charset="0"/>
              </a:defRPr>
            </a:lvl8pPr>
            <a:lvl9pPr marL="3886200" indent="-228600" algn="just" eaLnBrk="0" fontAlgn="base" hangingPunct="0">
              <a:lnSpc>
                <a:spcPct val="150000"/>
              </a:lnSpc>
              <a:spcBef>
                <a:spcPct val="0"/>
              </a:spcBef>
              <a:spcAft>
                <a:spcPct val="0"/>
              </a:spcAft>
              <a:defRPr sz="1200" b="1">
                <a:solidFill>
                  <a:schemeClr val="tx1"/>
                </a:solidFill>
                <a:latin typeface="Arial" charset="0"/>
                <a:ea typeface="ＭＳ Ｐゴシック" charset="0"/>
              </a:defRPr>
            </a:lvl9pPr>
          </a:lstStyle>
          <a:p>
            <a:fld id="{BC450480-249C-5345-A9A7-982641F1405B}" type="slidenum">
              <a:rPr lang="en-GB" sz="1000" b="0"/>
              <a:pPr/>
              <a:t>8</a:t>
            </a:fld>
            <a:endParaRPr lang="en-GB" sz="1000" b="0"/>
          </a:p>
        </p:txBody>
      </p:sp>
      <p:sp>
        <p:nvSpPr>
          <p:cNvPr id="27650" name="Rectangle 2"/>
          <p:cNvSpPr>
            <a:spLocks noGrp="1" noRot="1" noChangeAspect="1" noChangeArrowheads="1" noTextEdit="1"/>
          </p:cNvSpPr>
          <p:nvPr>
            <p:ph type="sldImg"/>
          </p:nvPr>
        </p:nvSpPr>
        <p:spPr>
          <a:xfrm>
            <a:off x="92075" y="746125"/>
            <a:ext cx="6613525" cy="3721100"/>
          </a:xfrm>
          <a:ln/>
        </p:spPr>
      </p:sp>
      <p:sp>
        <p:nvSpPr>
          <p:cNvPr id="27651" name="Rectangle 3"/>
          <p:cNvSpPr>
            <a:spLocks noGrp="1" noChangeArrowheads="1"/>
          </p:cNvSpPr>
          <p:nvPr>
            <p:ph type="body" idx="1"/>
          </p:nvPr>
        </p:nvSpPr>
        <p:spPr>
          <a:xfrm>
            <a:off x="917575" y="4716463"/>
            <a:ext cx="4981575" cy="4465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GB" noProof="0" dirty="0">
                <a:latin typeface="Arial" charset="0"/>
              </a:rPr>
              <a:t>Data from the study by </a:t>
            </a:r>
            <a:r>
              <a:rPr lang="en-GB" noProof="0" dirty="0" err="1">
                <a:latin typeface="Arial" charset="0"/>
              </a:rPr>
              <a:t>Juraschek</a:t>
            </a:r>
            <a:r>
              <a:rPr lang="en-GB" noProof="0" dirty="0">
                <a:latin typeface="Arial" charset="0"/>
              </a:rPr>
              <a:t> et</a:t>
            </a:r>
            <a:r>
              <a:rPr lang="en-GB" baseline="0" noProof="0" dirty="0">
                <a:latin typeface="Arial" charset="0"/>
              </a:rPr>
              <a:t> al. demonstrated that the prevalence of hyperuricaemia is greater in individuals with CV risk factors. In this slide, it is shown that it is significantly more frequent at all time intervals examined in the NHANES survey in individuals with increased BMI and total cholesterol levels.</a:t>
            </a:r>
            <a:r>
              <a:rPr lang="en-US" dirty="0"/>
              <a:t> The prevalence of </a:t>
            </a:r>
            <a:r>
              <a:rPr lang="en-US" dirty="0" err="1"/>
              <a:t>hyperuricaemia</a:t>
            </a:r>
            <a:r>
              <a:rPr lang="en-US" dirty="0"/>
              <a:t> among</a:t>
            </a:r>
            <a:r>
              <a:rPr lang="en-US" baseline="0" dirty="0"/>
              <a:t> </a:t>
            </a:r>
            <a:r>
              <a:rPr lang="en-US" dirty="0"/>
              <a:t>participants who were obese class II or III was 31-37% compared</a:t>
            </a:r>
            <a:r>
              <a:rPr lang="en-US" baseline="0" dirty="0"/>
              <a:t> </a:t>
            </a:r>
            <a:r>
              <a:rPr lang="en-US" dirty="0"/>
              <a:t>to 7-8% among participants with a normal BMI, with adjusted</a:t>
            </a:r>
            <a:r>
              <a:rPr lang="en-US" baseline="0" dirty="0"/>
              <a:t> </a:t>
            </a:r>
            <a:r>
              <a:rPr lang="en-US" dirty="0"/>
              <a:t>prevalence rates ranging from 3.5 to 3.9 (p</a:t>
            </a:r>
            <a:r>
              <a:rPr lang="en-US" dirty="0">
                <a:sym typeface="Symbol"/>
              </a:rPr>
              <a:t></a:t>
            </a:r>
            <a:r>
              <a:rPr lang="en-US" dirty="0"/>
              <a:t>0.001).</a:t>
            </a:r>
            <a:r>
              <a:rPr lang="it-IT" dirty="0"/>
              <a:t> </a:t>
            </a:r>
            <a:r>
              <a:rPr lang="it-IT" dirty="0" err="1"/>
              <a:t>Similarly</a:t>
            </a:r>
            <a:r>
              <a:rPr lang="it-IT" dirty="0"/>
              <a:t>, the</a:t>
            </a:r>
            <a:r>
              <a:rPr lang="it-IT" baseline="0" dirty="0"/>
              <a:t> </a:t>
            </a:r>
            <a:r>
              <a:rPr lang="en-US" dirty="0"/>
              <a:t>prevalence of </a:t>
            </a:r>
            <a:r>
              <a:rPr lang="en-US" dirty="0" err="1"/>
              <a:t>hyperuricaemia</a:t>
            </a:r>
            <a:r>
              <a:rPr lang="en-US" dirty="0"/>
              <a:t> was as high as 20-25% in the highest total cholesterol categories or lowest HDL.</a:t>
            </a:r>
            <a:endParaRPr lang="en-GB" baseline="0" noProof="0" dirty="0">
              <a:latin typeface="Arial" charset="0"/>
            </a:endParaRPr>
          </a:p>
          <a:p>
            <a:pPr eaLnBrk="1" hangingPunct="1"/>
            <a:endParaRPr lang="en-GB" baseline="0" noProof="0" dirty="0">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b="0" i="1" noProof="0" dirty="0" err="1"/>
              <a:t>Juraschek</a:t>
            </a:r>
            <a:r>
              <a:rPr lang="en-GB" b="0" i="1" noProof="0" dirty="0"/>
              <a:t> SJ, et al. </a:t>
            </a:r>
            <a:r>
              <a:rPr lang="en-GB" b="0" i="1" noProof="0" dirty="0" err="1"/>
              <a:t>PLoS</a:t>
            </a:r>
            <a:r>
              <a:rPr lang="en-GB" b="0" i="1" noProof="0" dirty="0"/>
              <a:t> One 2013;8(2):e56546.</a:t>
            </a:r>
          </a:p>
          <a:p>
            <a:pPr eaLnBrk="1" hangingPunct="1"/>
            <a:endParaRPr lang="de-DE" dirty="0">
              <a:latin typeface="Arial" charset="0"/>
            </a:endParaRPr>
          </a:p>
        </p:txBody>
      </p:sp>
    </p:spTree>
    <p:extLst>
      <p:ext uri="{BB962C8B-B14F-4D97-AF65-F5344CB8AC3E}">
        <p14:creationId xmlns:p14="http://schemas.microsoft.com/office/powerpoint/2010/main" val="2800454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914281" y="2130426"/>
            <a:ext cx="10361851" cy="1470025"/>
          </a:xfrm>
        </p:spPr>
        <p:txBody>
          <a:bodyPr>
            <a:normAutofit/>
          </a:bodyPr>
          <a:lstStyle>
            <a:lvl1pPr>
              <a:defRPr sz="3200" b="0">
                <a:solidFill>
                  <a:srgbClr val="00ADD9"/>
                </a:solidFill>
                <a:latin typeface="Gotham Pro Medium" pitchFamily="2" charset="0"/>
                <a:cs typeface="Gotham Pro Medium" pitchFamily="2" charset="0"/>
              </a:defRPr>
            </a:lvl1pPr>
          </a:lstStyle>
          <a:p>
            <a:r>
              <a:rPr lang="ru-RU" dirty="0"/>
              <a:t>ОБРАЗЕЦ ЗАГОЛОВКА</a:t>
            </a:r>
          </a:p>
        </p:txBody>
      </p:sp>
      <p:sp>
        <p:nvSpPr>
          <p:cNvPr id="3" name="Подзаголовок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521EE997-5520-408B-BD30-2B944799F37E}" type="datetimeFigureOut">
              <a:rPr lang="ru-RU" smtClean="0"/>
              <a:pPr/>
              <a:t>17.11.2025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5E3B5D-327D-4B72-A343-D8AFD73AC99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21EE997-5520-408B-BD30-2B944799F37E}" type="datetimeFigureOut">
              <a:rPr lang="ru-RU" smtClean="0"/>
              <a:pPr/>
              <a:t>17.11.2025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5E3B5D-327D-4B72-A343-D8AFD73AC99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1784067" y="274639"/>
            <a:ext cx="3655008"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12694" y="274639"/>
            <a:ext cx="10768198"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21EE997-5520-408B-BD30-2B944799F37E}" type="datetimeFigureOut">
              <a:rPr lang="ru-RU" smtClean="0"/>
              <a:pPr/>
              <a:t>17.11.2025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5E3B5D-327D-4B72-A343-D8AFD73AC99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a:normAutofit/>
          </a:bodyPr>
          <a:lstStyle>
            <a:lvl1pPr>
              <a:defRPr sz="2400" b="1">
                <a:solidFill>
                  <a:srgbClr val="1663A4"/>
                </a:solidFill>
                <a:latin typeface="Gotham Pro" pitchFamily="2" charset="0"/>
                <a:cs typeface="Gotham Pro" pitchFamily="2" charset="0"/>
              </a:defRPr>
            </a:lvl1pPr>
          </a:lstStyle>
          <a:p>
            <a:r>
              <a:rPr lang="ru-RU" dirty="0"/>
              <a:t>ОБРАЗЕЦ ЗАГОЛОВКА</a:t>
            </a:r>
          </a:p>
        </p:txBody>
      </p:sp>
      <p:sp>
        <p:nvSpPr>
          <p:cNvPr id="3" name="Содержимое 2"/>
          <p:cNvSpPr>
            <a:spLocks noGrp="1"/>
          </p:cNvSpPr>
          <p:nvPr>
            <p:ph idx="1"/>
          </p:nvPr>
        </p:nvSpPr>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10"/>
          </p:nvPr>
        </p:nvSpPr>
        <p:spPr/>
        <p:txBody>
          <a:bodyPr/>
          <a:lstStyle/>
          <a:p>
            <a:fld id="{521EE997-5520-408B-BD30-2B944799F37E}" type="datetimeFigureOut">
              <a:rPr lang="ru-RU" smtClean="0"/>
              <a:pPr/>
              <a:t>17.11.2025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5E3B5D-327D-4B72-A343-D8AFD73AC99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2959" y="4406901"/>
            <a:ext cx="10361851"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21EE997-5520-408B-BD30-2B944799F37E}" type="datetimeFigureOut">
              <a:rPr lang="ru-RU" smtClean="0"/>
              <a:pPr/>
              <a:t>17.11.2025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5E3B5D-327D-4B72-A343-D8AFD73AC99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812695" y="1600201"/>
            <a:ext cx="721054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8226413" y="1600201"/>
            <a:ext cx="721266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21EE997-5520-408B-BD30-2B944799F37E}" type="datetimeFigureOut">
              <a:rPr lang="ru-RU" smtClean="0"/>
              <a:pPr/>
              <a:t>17.11.2025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55E3B5D-327D-4B72-A343-D8AFD73AC99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21" y="274638"/>
            <a:ext cx="10971372"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21EE997-5520-408B-BD30-2B944799F37E}" type="datetimeFigureOut">
              <a:rPr lang="ru-RU" smtClean="0"/>
              <a:pPr/>
              <a:t>17.11.2025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55E3B5D-327D-4B72-A343-D8AFD73AC99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21EE997-5520-408B-BD30-2B944799F37E}" type="datetimeFigureOut">
              <a:rPr lang="ru-RU" smtClean="0"/>
              <a:pPr/>
              <a:t>17.11.2025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55E3B5D-327D-4B72-A343-D8AFD73AC99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21EE997-5520-408B-BD30-2B944799F37E}" type="datetimeFigureOut">
              <a:rPr lang="ru-RU" smtClean="0"/>
              <a:pPr/>
              <a:t>17.11.2025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55E3B5D-327D-4B72-A343-D8AFD73AC99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21" y="273050"/>
            <a:ext cx="4010562"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21EE997-5520-408B-BD30-2B944799F37E}" type="datetimeFigureOut">
              <a:rPr lang="ru-RU" smtClean="0"/>
              <a:pPr/>
              <a:t>17.11.2025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55E3B5D-327D-4B72-A343-D8AFD73AC99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406" y="4800600"/>
            <a:ext cx="7314248"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21EE997-5520-408B-BD30-2B944799F37E}" type="datetimeFigureOut">
              <a:rPr lang="ru-RU" smtClean="0"/>
              <a:pPr/>
              <a:t>17.11.2025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55E3B5D-327D-4B72-A343-D8AFD73AC99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609520"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1EE997-5520-408B-BD30-2B944799F37E}" type="datetimeFigureOut">
              <a:rPr lang="ru-RU" smtClean="0"/>
              <a:pPr/>
              <a:t>17.11.2025</a:t>
            </a:fld>
            <a:endParaRPr lang="ru-RU"/>
          </a:p>
        </p:txBody>
      </p:sp>
      <p:sp>
        <p:nvSpPr>
          <p:cNvPr id="5" name="Нижний колонтитул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E3B5D-327D-4B72-A343-D8AFD73AC99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lang="ru-RU" sz="2400" b="1" kern="1200" dirty="0">
          <a:solidFill>
            <a:srgbClr val="1663A4"/>
          </a:solidFill>
          <a:latin typeface="Gotham Pro" pitchFamily="2" charset="0"/>
          <a:ea typeface="+mj-ea"/>
          <a:cs typeface="Gotham Pro" pitchFamily="2" charset="0"/>
        </a:defRPr>
      </a:lvl1pPr>
    </p:titleStyle>
    <p:bodyStyle>
      <a:lvl1pPr marL="342900" indent="-342900" algn="l" defTabSz="914400" rtl="0" eaLnBrk="1" latinLnBrk="0" hangingPunct="1">
        <a:spcBef>
          <a:spcPct val="20000"/>
        </a:spcBef>
        <a:buClr>
          <a:srgbClr val="00ADD9"/>
        </a:buClr>
        <a:buSzPct val="130000"/>
        <a:buFont typeface="Wingdings" pitchFamily="2" charset="2"/>
        <a:buChar char="§"/>
        <a:defRPr sz="2000" kern="1200">
          <a:solidFill>
            <a:srgbClr val="004985"/>
          </a:solidFill>
          <a:latin typeface="+mn-lt"/>
          <a:ea typeface="+mn-ea"/>
          <a:cs typeface="+mn-cs"/>
        </a:defRPr>
      </a:lvl1pPr>
      <a:lvl2pPr marL="742950" indent="-285750" algn="l" defTabSz="914400" rtl="0" eaLnBrk="1" latinLnBrk="0" hangingPunct="1">
        <a:spcBef>
          <a:spcPct val="20000"/>
        </a:spcBef>
        <a:buClr>
          <a:srgbClr val="1663A4"/>
        </a:buClr>
        <a:buSzPct val="130000"/>
        <a:buFont typeface="Wingdings" pitchFamily="2" charset="2"/>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985"/>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6.png"/><Relationship Id="rId7" Type="http://schemas.openxmlformats.org/officeDocument/2006/relationships/package" Target="../embeddings/______Microsoft_PowerPoint.sldx"/><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33.emf"/><Relationship Id="rId4" Type="http://schemas.openxmlformats.org/officeDocument/2006/relationships/image" Target="../media/image7.png"/><Relationship Id="rId9" Type="http://schemas.openxmlformats.org/officeDocument/2006/relationships/package" Target="../embeddings/______Microsoft_PowerPoint1.sldx"/></Relationships>
</file>

<file path=ppt/slides/_rels/slide13.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6.png"/><Relationship Id="rId7" Type="http://schemas.openxmlformats.org/officeDocument/2006/relationships/package" Target="../embeddings/______Microsoft_PowerPoint2.sldx"/><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0.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7.png"/><Relationship Id="rId7"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6.png"/><Relationship Id="rId7" Type="http://schemas.openxmlformats.org/officeDocument/2006/relationships/package" Target="../embeddings/______Microsoft_PowerPoint3.sldx"/><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6.png"/><Relationship Id="rId7" Type="http://schemas.openxmlformats.org/officeDocument/2006/relationships/package" Target="../embeddings/______Microsoft_PowerPoint4.sldx"/><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6.png"/><Relationship Id="rId7" Type="http://schemas.openxmlformats.org/officeDocument/2006/relationships/package" Target="../embeddings/______Microsoft_PowerPoint5.sldx"/><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6.png"/><Relationship Id="rId7" Type="http://schemas.openxmlformats.org/officeDocument/2006/relationships/package" Target="../embeddings/______Microsoft_PowerPoint6.sldx"/><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6.png"/><Relationship Id="rId7" Type="http://schemas.openxmlformats.org/officeDocument/2006/relationships/oleObject" Target="../embeddings/oleObject4.bin"/><Relationship Id="rId12" Type="http://schemas.openxmlformats.org/officeDocument/2006/relationships/image" Target="../media/image50.e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9.png"/><Relationship Id="rId11" Type="http://schemas.openxmlformats.org/officeDocument/2006/relationships/oleObject" Target="../embeddings/oleObject6.bin"/><Relationship Id="rId5" Type="http://schemas.openxmlformats.org/officeDocument/2006/relationships/image" Target="../media/image8.png"/><Relationship Id="rId10" Type="http://schemas.openxmlformats.org/officeDocument/2006/relationships/image" Target="../media/image49.emf"/><Relationship Id="rId4" Type="http://schemas.openxmlformats.org/officeDocument/2006/relationships/image" Target="../media/image7.png"/><Relationship Id="rId9" Type="http://schemas.openxmlformats.org/officeDocument/2006/relationships/oleObject" Target="../embeddings/oleObject5.bin"/></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2.emf"/></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0.pn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6.png"/><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РАБОТА\3 конгресс ВСП\2025\XVI Конгресс шаблон презентации\элементы презентации\06.png"/>
          <p:cNvPicPr>
            <a:picLocks noChangeAspect="1" noChangeArrowheads="1"/>
          </p:cNvPicPr>
          <p:nvPr/>
        </p:nvPicPr>
        <p:blipFill>
          <a:blip r:embed="rId2" cstate="print"/>
          <a:stretch>
            <a:fillRect/>
          </a:stretch>
        </p:blipFill>
        <p:spPr bwMode="auto">
          <a:xfrm>
            <a:off x="5105206" y="260648"/>
            <a:ext cx="1980000" cy="1980000"/>
          </a:xfrm>
          <a:prstGeom prst="rect">
            <a:avLst/>
          </a:prstGeom>
          <a:noFill/>
        </p:spPr>
      </p:pic>
      <p:pic>
        <p:nvPicPr>
          <p:cNvPr id="1035" name="Picture 11" descr="E:\РАБОТА\3 конгресс ВСП\2025\XVI Конгресс шаблон презентации\элементы презентации\03.png"/>
          <p:cNvPicPr>
            <a:picLocks noChangeAspect="1" noChangeArrowheads="1"/>
          </p:cNvPicPr>
          <p:nvPr/>
        </p:nvPicPr>
        <p:blipFill rotWithShape="1">
          <a:blip r:embed="rId3" cstate="print"/>
          <a:srcRect l="60647" t="27926" r="-1"/>
          <a:stretch/>
        </p:blipFill>
        <p:spPr bwMode="auto">
          <a:xfrm>
            <a:off x="10065614" y="5301208"/>
            <a:ext cx="2124799" cy="1556792"/>
          </a:xfrm>
          <a:prstGeom prst="rect">
            <a:avLst/>
          </a:prstGeom>
          <a:noFill/>
        </p:spPr>
      </p:pic>
      <p:pic>
        <p:nvPicPr>
          <p:cNvPr id="1037" name="Picture 13" descr="E:\РАБОТА\3 конгресс ВСП\2025\XVI Конгресс шаблон презентации\элементы презентации\013.png"/>
          <p:cNvPicPr>
            <a:picLocks noChangeAspect="1" noChangeArrowheads="1"/>
          </p:cNvPicPr>
          <p:nvPr/>
        </p:nvPicPr>
        <p:blipFill rotWithShape="1">
          <a:blip r:embed="rId4" cstate="print"/>
          <a:srcRect b="43512"/>
          <a:stretch/>
        </p:blipFill>
        <p:spPr bwMode="auto">
          <a:xfrm rot="5400000">
            <a:off x="10313028" y="-257381"/>
            <a:ext cx="1620000" cy="2134766"/>
          </a:xfrm>
          <a:prstGeom prst="rect">
            <a:avLst/>
          </a:prstGeom>
          <a:noFill/>
        </p:spPr>
      </p:pic>
      <p:pic>
        <p:nvPicPr>
          <p:cNvPr id="2050" name="Picture 2" descr="E:\РАБОТА\3 конгресс ВСП\2025\XVI Конгресс шаблон презентации\элементы презентации\010.png"/>
          <p:cNvPicPr>
            <a:picLocks noChangeAspect="1" noChangeArrowheads="1"/>
          </p:cNvPicPr>
          <p:nvPr/>
        </p:nvPicPr>
        <p:blipFill rotWithShape="1">
          <a:blip r:embed="rId5" cstate="print"/>
          <a:srcRect l="57365" r="199"/>
          <a:stretch/>
        </p:blipFill>
        <p:spPr bwMode="auto">
          <a:xfrm flipH="1">
            <a:off x="-3912" y="5781592"/>
            <a:ext cx="2124799" cy="1080000"/>
          </a:xfrm>
          <a:prstGeom prst="rect">
            <a:avLst/>
          </a:prstGeom>
          <a:noFill/>
        </p:spPr>
      </p:pic>
      <p:sp>
        <p:nvSpPr>
          <p:cNvPr id="2" name="Заголовок 1"/>
          <p:cNvSpPr>
            <a:spLocks noGrp="1"/>
          </p:cNvSpPr>
          <p:nvPr>
            <p:ph type="ctrTitle"/>
          </p:nvPr>
        </p:nvSpPr>
        <p:spPr>
          <a:xfrm>
            <a:off x="1" y="2130426"/>
            <a:ext cx="12190412" cy="1946646"/>
          </a:xfrm>
        </p:spPr>
        <p:txBody>
          <a:bodyPr>
            <a:noAutofit/>
          </a:bodyPr>
          <a:lstStyle/>
          <a:p>
            <a:r>
              <a:rPr lang="ru-RU" sz="4000" b="1" dirty="0">
                <a:solidFill>
                  <a:schemeClr val="accent1">
                    <a:lumMod val="50000"/>
                  </a:schemeClr>
                </a:solidFill>
                <a:latin typeface="Gotham Pro Medium" pitchFamily="2" charset="0"/>
                <a:cs typeface="Gotham Pro Medium" pitchFamily="2" charset="0"/>
              </a:rPr>
              <a:t>Гиперурикемия как независимый фактор риска ССЗ</a:t>
            </a:r>
          </a:p>
        </p:txBody>
      </p:sp>
      <p:sp>
        <p:nvSpPr>
          <p:cNvPr id="3" name="Подзаголовок 2"/>
          <p:cNvSpPr>
            <a:spLocks noGrp="1"/>
          </p:cNvSpPr>
          <p:nvPr>
            <p:ph type="subTitle" idx="1"/>
          </p:nvPr>
        </p:nvSpPr>
        <p:spPr>
          <a:xfrm>
            <a:off x="1828562" y="4077072"/>
            <a:ext cx="8533289" cy="1296144"/>
          </a:xfrm>
        </p:spPr>
        <p:txBody>
          <a:bodyPr>
            <a:noAutofit/>
          </a:bodyPr>
          <a:lstStyle/>
          <a:p>
            <a:pPr defTabSz="685800">
              <a:buClr>
                <a:srgbClr val="35A5D6"/>
              </a:buClr>
            </a:pPr>
            <a:r>
              <a:rPr lang="ru-RU" sz="2800" b="1" dirty="0">
                <a:solidFill>
                  <a:srgbClr val="004985"/>
                </a:solidFill>
              </a:rPr>
              <a:t>Кисляк Оксана Андреевна</a:t>
            </a:r>
          </a:p>
          <a:p>
            <a:pPr defTabSz="685800">
              <a:buClr>
                <a:srgbClr val="35A5D6"/>
              </a:buClr>
            </a:pPr>
            <a:r>
              <a:rPr lang="ru-RU" sz="1600" dirty="0">
                <a:solidFill>
                  <a:srgbClr val="004985"/>
                </a:solidFill>
              </a:rPr>
              <a:t>Профессор кафедры факультетской терапии ИКМ</a:t>
            </a:r>
          </a:p>
          <a:p>
            <a:pPr defTabSz="685800">
              <a:buClr>
                <a:srgbClr val="35A5D6"/>
              </a:buClr>
            </a:pPr>
            <a:r>
              <a:rPr lang="ru-RU" sz="1600" dirty="0">
                <a:solidFill>
                  <a:srgbClr val="004985"/>
                </a:solidFill>
              </a:rPr>
              <a:t>РНИМУ </a:t>
            </a:r>
            <a:r>
              <a:rPr lang="ru-RU" sz="1600" dirty="0" err="1">
                <a:solidFill>
                  <a:srgbClr val="004985"/>
                </a:solidFill>
              </a:rPr>
              <a:t>им.Н.И.Пирогова</a:t>
            </a:r>
            <a:r>
              <a:rPr lang="ru-RU" sz="1600" dirty="0">
                <a:solidFill>
                  <a:srgbClr val="004985"/>
                </a:solidFill>
              </a:rPr>
              <a:t> (Пироговский университет)</a:t>
            </a:r>
          </a:p>
        </p:txBody>
      </p:sp>
      <p:sp>
        <p:nvSpPr>
          <p:cNvPr id="10" name="Subtitle 2">
            <a:extLst>
              <a:ext uri="{FF2B5EF4-FFF2-40B4-BE49-F238E27FC236}">
                <a16:creationId xmlns:a16="http://schemas.microsoft.com/office/drawing/2014/main" id="{5CA61B07-BDAC-8E40-A78F-CF9E4CB8763B}"/>
              </a:ext>
            </a:extLst>
          </p:cNvPr>
          <p:cNvSpPr txBox="1">
            <a:spLocks/>
          </p:cNvSpPr>
          <p:nvPr/>
        </p:nvSpPr>
        <p:spPr>
          <a:xfrm>
            <a:off x="3233142" y="5974432"/>
            <a:ext cx="5724128" cy="506486"/>
          </a:xfrm>
          <a:prstGeom prst="rect">
            <a:avLst/>
          </a:prstGeom>
        </p:spPr>
        <p:txBody>
          <a:bodyPr vert="horz" lIns="68580" tIns="34290" rIns="68580" bIns="34290" rtlCol="0">
            <a:noAutofit/>
          </a:bodyPr>
          <a:lstStyle/>
          <a:p>
            <a:pPr algn="ctr" defTabSz="685800">
              <a:buClr>
                <a:srgbClr val="35A5D6"/>
              </a:buClr>
            </a:pPr>
            <a:r>
              <a:rPr lang="ru-RU" sz="1600" dirty="0">
                <a:solidFill>
                  <a:srgbClr val="0097C0"/>
                </a:solidFill>
                <a:ea typeface="+mj-ea"/>
              </a:rPr>
              <a:t>Москва, 20–25 ноября 2025</a:t>
            </a:r>
          </a:p>
          <a:p>
            <a:pPr algn="ctr" defTabSz="685800">
              <a:buClr>
                <a:srgbClr val="35A5D6"/>
              </a:buClr>
            </a:pPr>
            <a:r>
              <a:rPr lang="en-US" sz="1600" dirty="0">
                <a:solidFill>
                  <a:srgbClr val="0097C0"/>
                </a:solidFill>
                <a:latin typeface="Gotham Pro Medium" pitchFamily="2" charset="0"/>
                <a:ea typeface="+mj-ea"/>
              </a:rPr>
              <a:t>https://congress-vsp.ru/xvi/</a:t>
            </a:r>
            <a:endParaRPr lang="ru-RU" sz="1600" dirty="0">
              <a:solidFill>
                <a:srgbClr val="0097C0"/>
              </a:solidFill>
              <a:ea typeface="+mj-ea"/>
            </a:endParaRPr>
          </a:p>
          <a:p>
            <a:pPr algn="ctr" defTabSz="685800">
              <a:lnSpc>
                <a:spcPct val="90000"/>
              </a:lnSpc>
              <a:spcBef>
                <a:spcPts val="750"/>
              </a:spcBef>
              <a:buClr>
                <a:srgbClr val="35A5D6"/>
              </a:buClr>
            </a:pPr>
            <a:endParaRPr lang="ru-RU" sz="1200" dirty="0">
              <a:solidFill>
                <a:srgbClr val="41A8DC"/>
              </a:solidFill>
              <a:latin typeface="Gotham Pro Medium" pitchFamily="2" charset="0"/>
              <a:ea typeface="+mj-ea"/>
              <a:cs typeface="Gotham Pro Medium" pitchFamily="2" charset="0"/>
            </a:endParaRPr>
          </a:p>
        </p:txBody>
      </p:sp>
      <p:grpSp>
        <p:nvGrpSpPr>
          <p:cNvPr id="4" name="Группа 3">
            <a:extLst>
              <a:ext uri="{FF2B5EF4-FFF2-40B4-BE49-F238E27FC236}">
                <a16:creationId xmlns:a16="http://schemas.microsoft.com/office/drawing/2014/main" id="{EC3589E2-B59D-4D5D-9470-72C00041984A}"/>
              </a:ext>
            </a:extLst>
          </p:cNvPr>
          <p:cNvGrpSpPr/>
          <p:nvPr/>
        </p:nvGrpSpPr>
        <p:grpSpPr>
          <a:xfrm>
            <a:off x="-2521" y="0"/>
            <a:ext cx="2134766" cy="1620000"/>
            <a:chOff x="-2521" y="0"/>
            <a:chExt cx="2134766" cy="1620000"/>
          </a:xfrm>
        </p:grpSpPr>
        <p:pic>
          <p:nvPicPr>
            <p:cNvPr id="1034" name="Picture 10" descr="E:\РАБОТА\3 конгресс ВСП\2025\XVI Конгресс шаблон презентации\элементы презентации\05.png"/>
            <p:cNvPicPr>
              <a:picLocks noChangeAspect="1" noChangeArrowheads="1"/>
            </p:cNvPicPr>
            <p:nvPr/>
          </p:nvPicPr>
          <p:blipFill rotWithShape="1">
            <a:blip r:embed="rId6" cstate="print"/>
            <a:srcRect l="50580" r="1"/>
            <a:stretch/>
          </p:blipFill>
          <p:spPr bwMode="auto">
            <a:xfrm>
              <a:off x="-2521" y="0"/>
              <a:ext cx="2134766" cy="1620000"/>
            </a:xfrm>
            <a:prstGeom prst="rect">
              <a:avLst/>
            </a:prstGeom>
            <a:noFill/>
          </p:spPr>
        </p:pic>
        <p:pic>
          <p:nvPicPr>
            <p:cNvPr id="12" name="Picture 2" descr="E:\РАБОТА\3 конгресс ВСП\2025\XVI Конгресс шаблон презентации\элементы презентации\010.png">
              <a:extLst>
                <a:ext uri="{FF2B5EF4-FFF2-40B4-BE49-F238E27FC236}">
                  <a16:creationId xmlns:a16="http://schemas.microsoft.com/office/drawing/2014/main" id="{790D634B-8C01-4AC1-AF1E-A8D09914A26A}"/>
                </a:ext>
              </a:extLst>
            </p:cNvPr>
            <p:cNvPicPr>
              <a:picLocks noChangeAspect="1" noChangeArrowheads="1"/>
            </p:cNvPicPr>
            <p:nvPr/>
          </p:nvPicPr>
          <p:blipFill rotWithShape="1">
            <a:blip r:embed="rId5" cstate="print"/>
            <a:srcRect l="78765" t="50000" r="10776"/>
            <a:stretch/>
          </p:blipFill>
          <p:spPr bwMode="auto">
            <a:xfrm flipH="1">
              <a:off x="-3" y="1083464"/>
              <a:ext cx="520337" cy="536536"/>
            </a:xfrm>
            <a:prstGeom prst="rect">
              <a:avLst/>
            </a:prstGeom>
            <a:noFill/>
          </p:spPr>
        </p:pic>
      </p:grpSp>
    </p:spTree>
    <p:extLst>
      <p:ext uri="{BB962C8B-B14F-4D97-AF65-F5344CB8AC3E}">
        <p14:creationId xmlns:p14="http://schemas.microsoft.com/office/powerpoint/2010/main" val="3939394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reeform 5">
            <a:extLst>
              <a:ext uri="{FF2B5EF4-FFF2-40B4-BE49-F238E27FC236}">
                <a16:creationId xmlns:a16="http://schemas.microsoft.com/office/drawing/2014/main" id="{6BF8AF2E-E529-3915-3D8C-75D00B3CCCEE}"/>
              </a:ext>
            </a:extLst>
          </p:cNvPr>
          <p:cNvSpPr>
            <a:spLocks/>
          </p:cNvSpPr>
          <p:nvPr/>
        </p:nvSpPr>
        <p:spPr bwMode="auto">
          <a:xfrm rot="3484267">
            <a:off x="-8928" y="3861738"/>
            <a:ext cx="4188074" cy="2774986"/>
          </a:xfrm>
          <a:custGeom>
            <a:avLst/>
            <a:gdLst>
              <a:gd name="T0" fmla="*/ 0 w 8377699"/>
              <a:gd name="T1" fmla="*/ 0 h 5550226"/>
              <a:gd name="T2" fmla="*/ 5584826 w 8377699"/>
              <a:gd name="T3" fmla="*/ 0 h 5550226"/>
              <a:gd name="T4" fmla="*/ 5584826 w 8377699"/>
              <a:gd name="T5" fmla="*/ 3700463 h 5550226"/>
              <a:gd name="T6" fmla="*/ 0 w 8377699"/>
              <a:gd name="T7" fmla="*/ 3700463 h 5550226"/>
              <a:gd name="T8" fmla="*/ 0 w 8377699"/>
              <a:gd name="T9" fmla="*/ 0 h 5550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77699" h="5550226">
                <a:moveTo>
                  <a:pt x="0" y="0"/>
                </a:moveTo>
                <a:lnTo>
                  <a:pt x="8377700" y="0"/>
                </a:lnTo>
                <a:lnTo>
                  <a:pt x="8377700" y="5550226"/>
                </a:lnTo>
                <a:lnTo>
                  <a:pt x="0" y="5550226"/>
                </a:lnTo>
                <a:lnTo>
                  <a:pt x="0" y="0"/>
                </a:lnTo>
                <a:close/>
              </a:path>
            </a:pathLst>
          </a:custGeom>
          <a:blipFill dpi="0" rotWithShape="1">
            <a:blip r:embed="rId2">
              <a:alphaModFix amt="30000"/>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900"/>
          </a:p>
        </p:txBody>
      </p:sp>
      <p:grpSp>
        <p:nvGrpSpPr>
          <p:cNvPr id="39939" name="Group 8">
            <a:extLst>
              <a:ext uri="{FF2B5EF4-FFF2-40B4-BE49-F238E27FC236}">
                <a16:creationId xmlns:a16="http://schemas.microsoft.com/office/drawing/2014/main" id="{C062C842-5F21-EFB5-C850-35B9A55B5030}"/>
              </a:ext>
            </a:extLst>
          </p:cNvPr>
          <p:cNvGrpSpPr>
            <a:grpSpLocks/>
          </p:cNvGrpSpPr>
          <p:nvPr/>
        </p:nvGrpSpPr>
        <p:grpSpPr bwMode="auto">
          <a:xfrm>
            <a:off x="10008283" y="5373040"/>
            <a:ext cx="595235" cy="588092"/>
            <a:chOff x="76200" y="66675"/>
            <a:chExt cx="736600" cy="746125"/>
          </a:xfrm>
        </p:grpSpPr>
        <p:sp>
          <p:nvSpPr>
            <p:cNvPr id="40011" name="Freeform 9">
              <a:extLst>
                <a:ext uri="{FF2B5EF4-FFF2-40B4-BE49-F238E27FC236}">
                  <a16:creationId xmlns:a16="http://schemas.microsoft.com/office/drawing/2014/main" id="{2ACE245B-A8C3-554B-0897-8116A180E8BD}"/>
                </a:ext>
              </a:extLst>
            </p:cNvPr>
            <p:cNvSpPr>
              <a:spLocks/>
            </p:cNvSpPr>
            <p:nvPr/>
          </p:nvSpPr>
          <p:spPr bwMode="auto">
            <a:xfrm>
              <a:off x="152400" y="142874"/>
              <a:ext cx="660400" cy="669926"/>
            </a:xfrm>
            <a:custGeom>
              <a:avLst/>
              <a:gdLst>
                <a:gd name="T0" fmla="*/ 268288 w 812800"/>
                <a:gd name="T1" fmla="*/ 0 h 812800"/>
                <a:gd name="T2" fmla="*/ 0 w 812800"/>
                <a:gd name="T3" fmla="*/ 276083 h 812800"/>
                <a:gd name="T4" fmla="*/ 268288 w 812800"/>
                <a:gd name="T5" fmla="*/ 552166 h 812800"/>
                <a:gd name="T6" fmla="*/ 536575 w 812800"/>
                <a:gd name="T7" fmla="*/ 276083 h 812800"/>
                <a:gd name="T8" fmla="*/ 268288 w 812800"/>
                <a:gd name="T9" fmla="*/ 0 h 812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EB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sz="900"/>
            </a:p>
          </p:txBody>
        </p:sp>
        <p:sp>
          <p:nvSpPr>
            <p:cNvPr id="40012" name="TextBox 10">
              <a:extLst>
                <a:ext uri="{FF2B5EF4-FFF2-40B4-BE49-F238E27FC236}">
                  <a16:creationId xmlns:a16="http://schemas.microsoft.com/office/drawing/2014/main" id="{22208DD8-7AE3-5F4E-D09F-A839D256E7F6}"/>
                </a:ext>
              </a:extLst>
            </p:cNvPr>
            <p:cNvSpPr txBox="1">
              <a:spLocks noChangeArrowheads="1"/>
            </p:cNvSpPr>
            <p:nvPr/>
          </p:nvSpPr>
          <p:spPr bwMode="auto">
            <a:xfrm>
              <a:off x="76200" y="66675"/>
              <a:ext cx="6604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095" tIns="38095" rIns="38095" bIns="38095"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ts val="2363"/>
                </a:lnSpc>
                <a:spcBef>
                  <a:spcPct val="0"/>
                </a:spcBef>
                <a:buNone/>
              </a:pPr>
              <a:endParaRPr lang="ru-RU" altLang="ru-RU" sz="1350"/>
            </a:p>
          </p:txBody>
        </p:sp>
      </p:grpSp>
      <p:sp>
        <p:nvSpPr>
          <p:cNvPr id="39940" name="Номер слайда 30">
            <a:extLst>
              <a:ext uri="{FF2B5EF4-FFF2-40B4-BE49-F238E27FC236}">
                <a16:creationId xmlns:a16="http://schemas.microsoft.com/office/drawing/2014/main" id="{9123600F-03BC-754E-1B43-25E2BD1E398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57157" indent="-214292">
              <a:lnSpc>
                <a:spcPct val="90000"/>
              </a:lnSpc>
              <a:spcBef>
                <a:spcPts val="375"/>
              </a:spcBef>
              <a:buFont typeface="Arial" panose="020B0604020202020204" pitchFamily="34" charset="0"/>
              <a:buChar char="•"/>
              <a:defRPr sz="1800">
                <a:solidFill>
                  <a:schemeClr val="tx1"/>
                </a:solidFill>
                <a:latin typeface="Calibri" panose="020F0502020204030204" pitchFamily="34" charset="0"/>
              </a:defRPr>
            </a:lvl2pPr>
            <a:lvl3pPr marL="857164" indent="-171433">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030" indent="-171433">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1542896" indent="-171433">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1885761" indent="-171433"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228627" indent="-171433"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2571493" indent="-171433"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2914359" indent="-171433"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7CFFB0E5-5781-462B-ACFE-0A4A6B9B1E73}" type="slidenum">
              <a:rPr lang="en-US" altLang="ru-RU" sz="1350">
                <a:solidFill>
                  <a:srgbClr val="898989"/>
                </a:solidFill>
                <a:latin typeface="Proxima Nova Rg"/>
              </a:rPr>
              <a:pPr>
                <a:lnSpc>
                  <a:spcPct val="100000"/>
                </a:lnSpc>
                <a:spcBef>
                  <a:spcPct val="0"/>
                </a:spcBef>
                <a:buFontTx/>
                <a:buNone/>
              </a:pPr>
              <a:t>10</a:t>
            </a:fld>
            <a:endParaRPr lang="en-US" altLang="ru-RU" sz="1350">
              <a:solidFill>
                <a:srgbClr val="898989"/>
              </a:solidFill>
              <a:latin typeface="Proxima Nova Rg"/>
            </a:endParaRPr>
          </a:p>
        </p:txBody>
      </p:sp>
      <p:sp>
        <p:nvSpPr>
          <p:cNvPr id="2" name="Скругленный прямоугольник 1">
            <a:extLst>
              <a:ext uri="{FF2B5EF4-FFF2-40B4-BE49-F238E27FC236}">
                <a16:creationId xmlns:a16="http://schemas.microsoft.com/office/drawing/2014/main" id="{00FB2B46-5068-82F6-82B7-7973B115C5A9}"/>
              </a:ext>
            </a:extLst>
          </p:cNvPr>
          <p:cNvSpPr/>
          <p:nvPr/>
        </p:nvSpPr>
        <p:spPr>
          <a:xfrm>
            <a:off x="7241630" y="5617085"/>
            <a:ext cx="1795229" cy="241666"/>
          </a:xfrm>
          <a:prstGeom prst="roundRect">
            <a:avLst/>
          </a:prstGeom>
          <a:solidFill>
            <a:srgbClr val="5DE1E6"/>
          </a:solidFill>
          <a:ln w="28575">
            <a:solidFill>
              <a:srgbClr val="5DE1E6"/>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ru-RU" sz="900"/>
          </a:p>
        </p:txBody>
      </p:sp>
      <p:sp>
        <p:nvSpPr>
          <p:cNvPr id="3" name="Овал 2">
            <a:extLst>
              <a:ext uri="{FF2B5EF4-FFF2-40B4-BE49-F238E27FC236}">
                <a16:creationId xmlns:a16="http://schemas.microsoft.com/office/drawing/2014/main" id="{69D88051-B4D0-0D11-D345-62CE662C2183}"/>
              </a:ext>
            </a:extLst>
          </p:cNvPr>
          <p:cNvSpPr/>
          <p:nvPr/>
        </p:nvSpPr>
        <p:spPr>
          <a:xfrm>
            <a:off x="9083287" y="5590895"/>
            <a:ext cx="267856" cy="267856"/>
          </a:xfrm>
          <a:prstGeom prst="ellipse">
            <a:avLst/>
          </a:prstGeom>
          <a:noFill/>
          <a:ln w="28575">
            <a:solidFill>
              <a:srgbClr val="5DE1E6"/>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ru-RU" sz="900"/>
          </a:p>
        </p:txBody>
      </p:sp>
      <p:sp>
        <p:nvSpPr>
          <p:cNvPr id="6" name="Овал 5">
            <a:extLst>
              <a:ext uri="{FF2B5EF4-FFF2-40B4-BE49-F238E27FC236}">
                <a16:creationId xmlns:a16="http://schemas.microsoft.com/office/drawing/2014/main" id="{C812F100-D9C6-CA55-A8E9-3FFABFC1440A}"/>
              </a:ext>
            </a:extLst>
          </p:cNvPr>
          <p:cNvSpPr/>
          <p:nvPr/>
        </p:nvSpPr>
        <p:spPr>
          <a:xfrm>
            <a:off x="9397571" y="5590895"/>
            <a:ext cx="269046" cy="267856"/>
          </a:xfrm>
          <a:prstGeom prst="ellipse">
            <a:avLst/>
          </a:prstGeom>
          <a:noFill/>
          <a:ln w="28575">
            <a:solidFill>
              <a:srgbClr val="5DE1E6"/>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ru-RU" sz="900"/>
          </a:p>
        </p:txBody>
      </p:sp>
      <p:sp>
        <p:nvSpPr>
          <p:cNvPr id="7" name="Овал 6">
            <a:extLst>
              <a:ext uri="{FF2B5EF4-FFF2-40B4-BE49-F238E27FC236}">
                <a16:creationId xmlns:a16="http://schemas.microsoft.com/office/drawing/2014/main" id="{02C01BEE-D461-0725-BEF5-F12B5D046C19}"/>
              </a:ext>
            </a:extLst>
          </p:cNvPr>
          <p:cNvSpPr/>
          <p:nvPr/>
        </p:nvSpPr>
        <p:spPr>
          <a:xfrm>
            <a:off x="9713045" y="5584944"/>
            <a:ext cx="267855" cy="269046"/>
          </a:xfrm>
          <a:prstGeom prst="ellipse">
            <a:avLst/>
          </a:prstGeom>
          <a:noFill/>
          <a:ln w="28575">
            <a:solidFill>
              <a:srgbClr val="5DE1E6"/>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ru-RU" sz="900"/>
          </a:p>
        </p:txBody>
      </p:sp>
      <p:sp>
        <p:nvSpPr>
          <p:cNvPr id="39945" name="TextBox 21">
            <a:extLst>
              <a:ext uri="{FF2B5EF4-FFF2-40B4-BE49-F238E27FC236}">
                <a16:creationId xmlns:a16="http://schemas.microsoft.com/office/drawing/2014/main" id="{048D14A2-1623-B05A-B727-B0A9CFCBB953}"/>
              </a:ext>
            </a:extLst>
          </p:cNvPr>
          <p:cNvSpPr txBox="1">
            <a:spLocks noChangeArrowheads="1"/>
          </p:cNvSpPr>
          <p:nvPr/>
        </p:nvSpPr>
        <p:spPr bwMode="auto">
          <a:xfrm>
            <a:off x="7495200" y="5645657"/>
            <a:ext cx="1379755" cy="2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ru-RU" altLang="ru-RU" sz="750">
                <a:solidFill>
                  <a:srgbClr val="042C53"/>
                </a:solidFill>
                <a:latin typeface="Proxima Nova Rg"/>
              </a:rPr>
              <a:t>Уратснижающая терапия</a:t>
            </a:r>
          </a:p>
        </p:txBody>
      </p:sp>
      <p:sp>
        <p:nvSpPr>
          <p:cNvPr id="39946" name="TextBox 10">
            <a:extLst>
              <a:ext uri="{FF2B5EF4-FFF2-40B4-BE49-F238E27FC236}">
                <a16:creationId xmlns:a16="http://schemas.microsoft.com/office/drawing/2014/main" id="{58241D40-80E6-6136-5F46-E2CB74EFF8B8}"/>
              </a:ext>
            </a:extLst>
          </p:cNvPr>
          <p:cNvSpPr txBox="1">
            <a:spLocks noChangeArrowheads="1"/>
          </p:cNvSpPr>
          <p:nvPr/>
        </p:nvSpPr>
        <p:spPr bwMode="auto">
          <a:xfrm>
            <a:off x="1948800" y="5649227"/>
            <a:ext cx="4678547" cy="36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600">
                <a:latin typeface="Proxima Nova Rg"/>
              </a:rPr>
              <a:t>Шальнова С. А., Имаева А. Э., Куценко В. А.,Баланова Ю. А., Капустина А. В., Шепель Р. Н., Драпкина О. М. Гиперурикемия</a:t>
            </a:r>
            <a:r>
              <a:rPr lang="en-US" altLang="ru-RU" sz="600">
                <a:latin typeface="Proxima Nova Rg"/>
              </a:rPr>
              <a:t> </a:t>
            </a:r>
            <a:r>
              <a:rPr lang="ru-RU" altLang="ru-RU" sz="600">
                <a:latin typeface="Proxima Nova Rg"/>
              </a:rPr>
              <a:t>и артериальная гипертония у лиц трудоспособного возраста: результаты популяционного исследования. Кардиоваскулярная</a:t>
            </a:r>
            <a:r>
              <a:rPr lang="en-US" altLang="ru-RU" sz="600">
                <a:latin typeface="Proxima Nova Rg"/>
              </a:rPr>
              <a:t> </a:t>
            </a:r>
            <a:r>
              <a:rPr lang="ru-RU" altLang="ru-RU" sz="600">
                <a:latin typeface="Proxima Nova Rg"/>
              </a:rPr>
              <a:t>терапия и профилактика. 2023;22(9</a:t>
            </a:r>
            <a:r>
              <a:rPr lang="en-US" altLang="ru-RU" sz="600">
                <a:latin typeface="Proxima Nova Rg"/>
              </a:rPr>
              <a:t>S):3783. doi:10.15829/1728-8800-2023-3783. EDN TAHKSZ</a:t>
            </a:r>
            <a:endParaRPr lang="ru-RU" altLang="ru-RU" sz="600">
              <a:latin typeface="Proxima Nova Rg"/>
            </a:endParaRPr>
          </a:p>
        </p:txBody>
      </p:sp>
      <p:sp>
        <p:nvSpPr>
          <p:cNvPr id="39947" name="TextBox 14">
            <a:extLst>
              <a:ext uri="{FF2B5EF4-FFF2-40B4-BE49-F238E27FC236}">
                <a16:creationId xmlns:a16="http://schemas.microsoft.com/office/drawing/2014/main" id="{35C89557-D8DC-D456-6712-8CAA8FD86EC9}"/>
              </a:ext>
            </a:extLst>
          </p:cNvPr>
          <p:cNvSpPr txBox="1">
            <a:spLocks noChangeArrowheads="1"/>
          </p:cNvSpPr>
          <p:nvPr/>
        </p:nvSpPr>
        <p:spPr bwMode="auto">
          <a:xfrm>
            <a:off x="2013084" y="42148"/>
            <a:ext cx="8485671" cy="95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i="1" dirty="0">
                <a:solidFill>
                  <a:srgbClr val="002060"/>
                </a:solidFill>
                <a:latin typeface="Arial Black" panose="020B0A04020102020204" pitchFamily="34" charset="0"/>
              </a:rPr>
              <a:t>Распространенность гиперурикемии </a:t>
            </a:r>
          </a:p>
          <a:p>
            <a:pPr>
              <a:lnSpc>
                <a:spcPct val="100000"/>
              </a:lnSpc>
              <a:spcBef>
                <a:spcPct val="0"/>
              </a:spcBef>
              <a:buFontTx/>
              <a:buNone/>
            </a:pPr>
            <a:r>
              <a:rPr lang="ru-RU" altLang="ru-RU" i="1" dirty="0">
                <a:solidFill>
                  <a:srgbClr val="002060"/>
                </a:solidFill>
                <a:latin typeface="Arial Black" panose="020B0A04020102020204" pitchFamily="34" charset="0"/>
              </a:rPr>
              <a:t>и связь с артериальной гипертензией</a:t>
            </a:r>
            <a:endParaRPr lang="en-US" altLang="ru-RU" i="1" dirty="0">
              <a:solidFill>
                <a:srgbClr val="002060"/>
              </a:solidFill>
              <a:latin typeface="Arial Black" panose="020B0A04020102020204" pitchFamily="34" charset="0"/>
            </a:endParaRPr>
          </a:p>
        </p:txBody>
      </p:sp>
      <p:sp>
        <p:nvSpPr>
          <p:cNvPr id="8" name="TextBox 7">
            <a:extLst>
              <a:ext uri="{FF2B5EF4-FFF2-40B4-BE49-F238E27FC236}">
                <a16:creationId xmlns:a16="http://schemas.microsoft.com/office/drawing/2014/main" id="{30180128-5EC3-96A7-BDD9-660CD4F6236E}"/>
              </a:ext>
            </a:extLst>
          </p:cNvPr>
          <p:cNvSpPr txBox="1"/>
          <p:nvPr/>
        </p:nvSpPr>
        <p:spPr>
          <a:xfrm>
            <a:off x="3472794" y="3145669"/>
            <a:ext cx="995655" cy="230802"/>
          </a:xfrm>
          <a:prstGeom prst="rect">
            <a:avLst/>
          </a:prstGeom>
          <a:noFill/>
        </p:spPr>
        <p:txBody>
          <a:bodyPr wrap="none">
            <a:spAutoFit/>
          </a:bodyPr>
          <a:lstStyle/>
          <a:p>
            <a:pPr>
              <a:defRPr/>
            </a:pPr>
            <a:r>
              <a:rPr lang="ru-RU" sz="900" dirty="0" err="1">
                <a:solidFill>
                  <a:schemeClr val="accent5">
                    <a:lumMod val="50000"/>
                  </a:schemeClr>
                </a:solidFill>
                <a:latin typeface="Proxima Nova Rg" panose="02000506030000020004" pitchFamily="2" charset="0"/>
              </a:rPr>
              <a:t>гиперурикемия</a:t>
            </a:r>
            <a:endParaRPr lang="ru-RU" sz="900" dirty="0">
              <a:solidFill>
                <a:schemeClr val="accent5">
                  <a:lumMod val="50000"/>
                </a:schemeClr>
              </a:solidFill>
              <a:latin typeface="Proxima Nova Rg" panose="02000506030000020004" pitchFamily="2" charset="0"/>
            </a:endParaRPr>
          </a:p>
        </p:txBody>
      </p:sp>
      <p:sp>
        <p:nvSpPr>
          <p:cNvPr id="39949" name="TextBox 64">
            <a:extLst>
              <a:ext uri="{FF2B5EF4-FFF2-40B4-BE49-F238E27FC236}">
                <a16:creationId xmlns:a16="http://schemas.microsoft.com/office/drawing/2014/main" id="{4486C04D-D8D0-84C7-138A-B02994B8DB44}"/>
              </a:ext>
            </a:extLst>
          </p:cNvPr>
          <p:cNvSpPr txBox="1">
            <a:spLocks noChangeArrowheads="1"/>
          </p:cNvSpPr>
          <p:nvPr/>
        </p:nvSpPr>
        <p:spPr bwMode="auto">
          <a:xfrm>
            <a:off x="2179751" y="2840910"/>
            <a:ext cx="2128561" cy="64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3600">
                <a:solidFill>
                  <a:srgbClr val="001F60"/>
                </a:solidFill>
                <a:latin typeface="Proxima Nova"/>
              </a:rPr>
              <a:t>18</a:t>
            </a:r>
            <a:r>
              <a:rPr lang="en-US" altLang="ru-RU" sz="3600">
                <a:solidFill>
                  <a:srgbClr val="001F60"/>
                </a:solidFill>
                <a:latin typeface="Proxima Nova"/>
              </a:rPr>
              <a:t>,</a:t>
            </a:r>
            <a:r>
              <a:rPr lang="ru-RU" altLang="ru-RU" sz="3600">
                <a:solidFill>
                  <a:srgbClr val="001F60"/>
                </a:solidFill>
                <a:latin typeface="Proxima Nova"/>
              </a:rPr>
              <a:t>2</a:t>
            </a:r>
            <a:r>
              <a:rPr lang="ru-RU" altLang="ru-RU" sz="3600" baseline="30000">
                <a:solidFill>
                  <a:srgbClr val="001F60"/>
                </a:solidFill>
                <a:latin typeface="Proxima Nova"/>
              </a:rPr>
              <a:t>%</a:t>
            </a:r>
          </a:p>
        </p:txBody>
      </p:sp>
      <p:sp>
        <p:nvSpPr>
          <p:cNvPr id="39950" name="TextBox 65">
            <a:extLst>
              <a:ext uri="{FF2B5EF4-FFF2-40B4-BE49-F238E27FC236}">
                <a16:creationId xmlns:a16="http://schemas.microsoft.com/office/drawing/2014/main" id="{281B629B-3327-3DC5-B8D0-60E4BE1A10FE}"/>
              </a:ext>
            </a:extLst>
          </p:cNvPr>
          <p:cNvSpPr txBox="1">
            <a:spLocks noChangeArrowheads="1"/>
          </p:cNvSpPr>
          <p:nvPr/>
        </p:nvSpPr>
        <p:spPr bwMode="auto">
          <a:xfrm>
            <a:off x="2228560" y="3911143"/>
            <a:ext cx="1880943" cy="64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3600">
                <a:solidFill>
                  <a:srgbClr val="001F60"/>
                </a:solidFill>
                <a:latin typeface="Proxima Nova"/>
              </a:rPr>
              <a:t>2</a:t>
            </a:r>
            <a:r>
              <a:rPr lang="en-US" altLang="ru-RU" sz="3600">
                <a:solidFill>
                  <a:srgbClr val="001F60"/>
                </a:solidFill>
                <a:latin typeface="Proxima Nova"/>
              </a:rPr>
              <a:t>,6</a:t>
            </a:r>
            <a:r>
              <a:rPr lang="ru-RU" altLang="ru-RU" sz="3600" baseline="30000">
                <a:solidFill>
                  <a:srgbClr val="001F60"/>
                </a:solidFill>
                <a:latin typeface="Proxima Nova"/>
              </a:rPr>
              <a:t>%</a:t>
            </a:r>
          </a:p>
        </p:txBody>
      </p:sp>
      <p:sp>
        <p:nvSpPr>
          <p:cNvPr id="67" name="TextBox 66">
            <a:extLst>
              <a:ext uri="{FF2B5EF4-FFF2-40B4-BE49-F238E27FC236}">
                <a16:creationId xmlns:a16="http://schemas.microsoft.com/office/drawing/2014/main" id="{BD3391FB-07A0-C8A0-A447-334AB620B021}"/>
              </a:ext>
            </a:extLst>
          </p:cNvPr>
          <p:cNvSpPr txBox="1"/>
          <p:nvPr/>
        </p:nvSpPr>
        <p:spPr>
          <a:xfrm>
            <a:off x="3344030" y="4200425"/>
            <a:ext cx="1880943" cy="230802"/>
          </a:xfrm>
          <a:prstGeom prst="rect">
            <a:avLst/>
          </a:prstGeom>
          <a:noFill/>
        </p:spPr>
        <p:txBody>
          <a:bodyPr>
            <a:spAutoFit/>
          </a:bodyPr>
          <a:lstStyle/>
          <a:p>
            <a:pPr>
              <a:defRPr/>
            </a:pPr>
            <a:r>
              <a:rPr lang="ru-RU" sz="900" dirty="0">
                <a:solidFill>
                  <a:schemeClr val="accent5">
                    <a:lumMod val="50000"/>
                  </a:schemeClr>
                </a:solidFill>
                <a:latin typeface="Proxima Nova Rg" panose="02000506030000020004" pitchFamily="2" charset="0"/>
              </a:rPr>
              <a:t>подагра</a:t>
            </a:r>
          </a:p>
        </p:txBody>
      </p:sp>
      <p:grpSp>
        <p:nvGrpSpPr>
          <p:cNvPr id="39952" name="Группа">
            <a:extLst>
              <a:ext uri="{FF2B5EF4-FFF2-40B4-BE49-F238E27FC236}">
                <a16:creationId xmlns:a16="http://schemas.microsoft.com/office/drawing/2014/main" id="{411A781B-7F94-FE5F-1E80-F8889A08E044}"/>
              </a:ext>
            </a:extLst>
          </p:cNvPr>
          <p:cNvGrpSpPr>
            <a:grpSpLocks noChangeAspect="1"/>
          </p:cNvGrpSpPr>
          <p:nvPr/>
        </p:nvGrpSpPr>
        <p:grpSpPr bwMode="auto">
          <a:xfrm rot="3207173">
            <a:off x="5446401" y="2223054"/>
            <a:ext cx="1565468" cy="1565468"/>
            <a:chOff x="0" y="0"/>
            <a:chExt cx="4154229" cy="4152498"/>
          </a:xfrm>
        </p:grpSpPr>
        <p:sp>
          <p:nvSpPr>
            <p:cNvPr id="39991" name="Фигура">
              <a:extLst>
                <a:ext uri="{FF2B5EF4-FFF2-40B4-BE49-F238E27FC236}">
                  <a16:creationId xmlns:a16="http://schemas.microsoft.com/office/drawing/2014/main" id="{130728D7-FE37-8630-AF51-D8EDE1325179}"/>
                </a:ext>
              </a:extLst>
            </p:cNvPr>
            <p:cNvSpPr>
              <a:spLocks/>
            </p:cNvSpPr>
            <p:nvPr/>
          </p:nvSpPr>
          <p:spPr bwMode="auto">
            <a:xfrm rot="10800000">
              <a:off x="1876788" y="3132240"/>
              <a:ext cx="400660" cy="1020259"/>
            </a:xfrm>
            <a:custGeom>
              <a:avLst/>
              <a:gdLst>
                <a:gd name="T0" fmla="*/ 68927172 w 21600"/>
                <a:gd name="T1" fmla="*/ 1138136182 h 21600"/>
                <a:gd name="T2" fmla="*/ 68927172 w 21600"/>
                <a:gd name="T3" fmla="*/ 1138136182 h 21600"/>
                <a:gd name="T4" fmla="*/ 68927172 w 21600"/>
                <a:gd name="T5" fmla="*/ 1138136182 h 21600"/>
                <a:gd name="T6" fmla="*/ 68927172 w 21600"/>
                <a:gd name="T7" fmla="*/ 1138136182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D9D9D9"/>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38095" tIns="38095" rIns="38095" bIns="38095" anchor="ctr"/>
            <a:lstStyle/>
            <a:p>
              <a:endParaRPr lang="ru-RU" sz="900"/>
            </a:p>
          </p:txBody>
        </p:sp>
        <p:sp>
          <p:nvSpPr>
            <p:cNvPr id="78" name="Фигура">
              <a:extLst>
                <a:ext uri="{FF2B5EF4-FFF2-40B4-BE49-F238E27FC236}">
                  <a16:creationId xmlns:a16="http://schemas.microsoft.com/office/drawing/2014/main" id="{DF2D072A-4165-786A-59C8-A324EB9ACF69}"/>
                </a:ext>
              </a:extLst>
            </p:cNvPr>
            <p:cNvSpPr/>
            <p:nvPr/>
          </p:nvSpPr>
          <p:spPr>
            <a:xfrm flipH="1">
              <a:off x="1869582" y="645"/>
              <a:ext cx="401208" cy="1019968"/>
            </a:xfrm>
            <a:custGeom>
              <a:avLst/>
              <a:gdLst/>
              <a:ahLst/>
              <a:cxnLst>
                <a:cxn ang="0">
                  <a:pos x="wd2" y="hd2"/>
                </a:cxn>
                <a:cxn ang="5400000">
                  <a:pos x="wd2" y="hd2"/>
                </a:cxn>
                <a:cxn ang="10800000">
                  <a:pos x="wd2" y="hd2"/>
                </a:cxn>
                <a:cxn ang="16200000">
                  <a:pos x="wd2" y="hd2"/>
                </a:cxn>
              </a:cxnLst>
              <a:rect l="0" t="0" r="r" b="b"/>
              <a:pathLst>
                <a:path w="21600" h="21600"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3C587F"/>
            </a:solidFill>
            <a:ln w="12700" cap="flat">
              <a:noFill/>
              <a:miter lim="400000"/>
            </a:ln>
            <a:effectLst/>
          </p:spPr>
          <p:txBody>
            <a:bodyPr lIns="28571" tIns="28571" rIns="28571" bIns="28571" anchor="ctr"/>
            <a:lstStyle/>
            <a:p>
              <a:pPr defTabSz="342866">
                <a:defRPr sz="3000">
                  <a:solidFill>
                    <a:srgbClr val="FFFFFF"/>
                  </a:solidFill>
                  <a:effectLst>
                    <a:outerShdw blurRad="38100" dist="12700" dir="5400000" rotWithShape="0">
                      <a:srgbClr val="000000">
                        <a:alpha val="50000"/>
                      </a:srgbClr>
                    </a:outerShdw>
                  </a:effectLst>
                </a:defRPr>
              </a:pPr>
              <a:endParaRPr sz="2250" dirty="0">
                <a:solidFill>
                  <a:srgbClr val="D9D9D9"/>
                </a:solidFill>
                <a:effectLst>
                  <a:outerShdw blurRad="38100" dist="12700" dir="5400000" rotWithShape="0">
                    <a:srgbClr val="000000">
                      <a:alpha val="50000"/>
                    </a:srgbClr>
                  </a:outerShdw>
                </a:effectLst>
                <a:latin typeface="Proxima Nova Rg" panose="02000506030000020004" pitchFamily="2" charset="0"/>
              </a:endParaRPr>
            </a:p>
          </p:txBody>
        </p:sp>
        <p:sp>
          <p:nvSpPr>
            <p:cNvPr id="39993" name="Фигура">
              <a:extLst>
                <a:ext uri="{FF2B5EF4-FFF2-40B4-BE49-F238E27FC236}">
                  <a16:creationId xmlns:a16="http://schemas.microsoft.com/office/drawing/2014/main" id="{7434EF51-757A-49F7-A7E2-51516E8F449A}"/>
                </a:ext>
              </a:extLst>
            </p:cNvPr>
            <p:cNvSpPr>
              <a:spLocks/>
            </p:cNvSpPr>
            <p:nvPr/>
          </p:nvSpPr>
          <p:spPr bwMode="auto">
            <a:xfrm rot="-9715080">
              <a:off x="1390318" y="3054814"/>
              <a:ext cx="400645" cy="1020300"/>
            </a:xfrm>
            <a:custGeom>
              <a:avLst/>
              <a:gdLst>
                <a:gd name="T0" fmla="*/ 68919602 w 21600"/>
                <a:gd name="T1" fmla="*/ 1138272282 h 21600"/>
                <a:gd name="T2" fmla="*/ 68919602 w 21600"/>
                <a:gd name="T3" fmla="*/ 1138272282 h 21600"/>
                <a:gd name="T4" fmla="*/ 68919602 w 21600"/>
                <a:gd name="T5" fmla="*/ 1138272282 h 21600"/>
                <a:gd name="T6" fmla="*/ 68919602 w 21600"/>
                <a:gd name="T7" fmla="*/ 1138272282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D9D9D9"/>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38095" tIns="38095" rIns="38095" bIns="38095" anchor="ctr"/>
            <a:lstStyle/>
            <a:p>
              <a:endParaRPr lang="ru-RU" sz="900"/>
            </a:p>
          </p:txBody>
        </p:sp>
        <p:sp>
          <p:nvSpPr>
            <p:cNvPr id="80" name="Фигура">
              <a:extLst>
                <a:ext uri="{FF2B5EF4-FFF2-40B4-BE49-F238E27FC236}">
                  <a16:creationId xmlns:a16="http://schemas.microsoft.com/office/drawing/2014/main" id="{3ECA3033-8770-5C10-C11E-F3D58ABB955A}"/>
                </a:ext>
              </a:extLst>
            </p:cNvPr>
            <p:cNvSpPr/>
            <p:nvPr/>
          </p:nvSpPr>
          <p:spPr>
            <a:xfrm rot="1084920" flipH="1">
              <a:off x="2362220" y="78714"/>
              <a:ext cx="401208" cy="1019966"/>
            </a:xfrm>
            <a:custGeom>
              <a:avLst/>
              <a:gdLst/>
              <a:ahLst/>
              <a:cxnLst>
                <a:cxn ang="0">
                  <a:pos x="wd2" y="hd2"/>
                </a:cxn>
                <a:cxn ang="5400000">
                  <a:pos x="wd2" y="hd2"/>
                </a:cxn>
                <a:cxn ang="10800000">
                  <a:pos x="wd2" y="hd2"/>
                </a:cxn>
                <a:cxn ang="16200000">
                  <a:pos x="wd2" y="hd2"/>
                </a:cxn>
              </a:cxnLst>
              <a:rect l="0" t="0" r="r" b="b"/>
              <a:pathLst>
                <a:path w="21600" h="21600"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3C587F"/>
            </a:solidFill>
            <a:ln w="12700" cap="flat">
              <a:noFill/>
              <a:miter lim="400000"/>
            </a:ln>
            <a:effectLst/>
          </p:spPr>
          <p:txBody>
            <a:bodyPr lIns="28571" tIns="28571" rIns="28571" bIns="28571" anchor="ctr"/>
            <a:lstStyle/>
            <a:p>
              <a:pPr defTabSz="342866">
                <a:defRPr sz="3000">
                  <a:solidFill>
                    <a:srgbClr val="FFFFFF"/>
                  </a:solidFill>
                  <a:effectLst>
                    <a:outerShdw blurRad="38100" dist="12700" dir="5400000" rotWithShape="0">
                      <a:srgbClr val="000000">
                        <a:alpha val="50000"/>
                      </a:srgbClr>
                    </a:outerShdw>
                  </a:effectLst>
                </a:defRPr>
              </a:pPr>
              <a:endParaRPr sz="2250" dirty="0">
                <a:solidFill>
                  <a:schemeClr val="accent2">
                    <a:lumMod val="60000"/>
                    <a:lumOff val="40000"/>
                  </a:schemeClr>
                </a:solidFill>
                <a:effectLst>
                  <a:outerShdw blurRad="38100" dist="12700" dir="5400000" rotWithShape="0">
                    <a:srgbClr val="000000">
                      <a:alpha val="50000"/>
                    </a:srgbClr>
                  </a:outerShdw>
                </a:effectLst>
                <a:latin typeface="Proxima Nova Rg" panose="02000506030000020004" pitchFamily="2" charset="0"/>
              </a:endParaRPr>
            </a:p>
          </p:txBody>
        </p:sp>
        <p:sp>
          <p:nvSpPr>
            <p:cNvPr id="39995" name="Фигура">
              <a:extLst>
                <a:ext uri="{FF2B5EF4-FFF2-40B4-BE49-F238E27FC236}">
                  <a16:creationId xmlns:a16="http://schemas.microsoft.com/office/drawing/2014/main" id="{3CF55C27-A14C-240A-11AB-C4DF64373627}"/>
                </a:ext>
              </a:extLst>
            </p:cNvPr>
            <p:cNvSpPr>
              <a:spLocks/>
            </p:cNvSpPr>
            <p:nvPr/>
          </p:nvSpPr>
          <p:spPr bwMode="auto">
            <a:xfrm rot="-8640761">
              <a:off x="955920" y="2833086"/>
              <a:ext cx="400603" cy="1020407"/>
            </a:xfrm>
            <a:custGeom>
              <a:avLst/>
              <a:gdLst>
                <a:gd name="T0" fmla="*/ 68897930 w 21600"/>
                <a:gd name="T1" fmla="*/ 1138631544 h 21600"/>
                <a:gd name="T2" fmla="*/ 68897930 w 21600"/>
                <a:gd name="T3" fmla="*/ 1138631544 h 21600"/>
                <a:gd name="T4" fmla="*/ 68897930 w 21600"/>
                <a:gd name="T5" fmla="*/ 1138631544 h 21600"/>
                <a:gd name="T6" fmla="*/ 68897930 w 21600"/>
                <a:gd name="T7" fmla="*/ 113863154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D9D9D9"/>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38095" tIns="38095" rIns="38095" bIns="38095" anchor="ctr"/>
            <a:lstStyle/>
            <a:p>
              <a:endParaRPr lang="ru-RU" sz="900"/>
            </a:p>
          </p:txBody>
        </p:sp>
        <p:sp>
          <p:nvSpPr>
            <p:cNvPr id="82" name="Фигура">
              <a:extLst>
                <a:ext uri="{FF2B5EF4-FFF2-40B4-BE49-F238E27FC236}">
                  <a16:creationId xmlns:a16="http://schemas.microsoft.com/office/drawing/2014/main" id="{F59CFCBE-679E-6228-05F8-709C32B1814C}"/>
                </a:ext>
              </a:extLst>
            </p:cNvPr>
            <p:cNvSpPr/>
            <p:nvPr/>
          </p:nvSpPr>
          <p:spPr>
            <a:xfrm rot="2159238" flipH="1">
              <a:off x="2789025" y="303366"/>
              <a:ext cx="398048" cy="1019968"/>
            </a:xfrm>
            <a:custGeom>
              <a:avLst/>
              <a:gdLst/>
              <a:ahLst/>
              <a:cxnLst>
                <a:cxn ang="0">
                  <a:pos x="wd2" y="hd2"/>
                </a:cxn>
                <a:cxn ang="5400000">
                  <a:pos x="wd2" y="hd2"/>
                </a:cxn>
                <a:cxn ang="10800000">
                  <a:pos x="wd2" y="hd2"/>
                </a:cxn>
                <a:cxn ang="16200000">
                  <a:pos x="wd2" y="hd2"/>
                </a:cxn>
              </a:cxnLst>
              <a:rect l="0" t="0" r="r" b="b"/>
              <a:pathLst>
                <a:path w="21600" h="21600"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D9D9D9"/>
            </a:solidFill>
            <a:ln w="12700" cap="flat">
              <a:noFill/>
              <a:miter lim="400000"/>
            </a:ln>
            <a:effectLst/>
          </p:spPr>
          <p:txBody>
            <a:bodyPr lIns="28571" tIns="28571" rIns="28571" bIns="28571" anchor="ctr"/>
            <a:lstStyle/>
            <a:p>
              <a:pPr defTabSz="342866">
                <a:defRPr sz="3000">
                  <a:solidFill>
                    <a:srgbClr val="FFFFFF"/>
                  </a:solidFill>
                  <a:effectLst>
                    <a:outerShdw blurRad="38100" dist="12700" dir="5400000" rotWithShape="0">
                      <a:srgbClr val="000000">
                        <a:alpha val="50000"/>
                      </a:srgbClr>
                    </a:outerShdw>
                  </a:effectLst>
                </a:defRPr>
              </a:pPr>
              <a:endParaRPr sz="2250" dirty="0">
                <a:solidFill>
                  <a:srgbClr val="D9D9D9"/>
                </a:solidFill>
                <a:effectLst>
                  <a:outerShdw blurRad="38100" dist="12700" dir="5400000" rotWithShape="0">
                    <a:srgbClr val="000000">
                      <a:alpha val="50000"/>
                    </a:srgbClr>
                  </a:outerShdw>
                </a:effectLst>
                <a:latin typeface="Proxima Nova Rg" panose="02000506030000020004" pitchFamily="2" charset="0"/>
              </a:endParaRPr>
            </a:p>
          </p:txBody>
        </p:sp>
        <p:sp>
          <p:nvSpPr>
            <p:cNvPr id="39997" name="Фигура">
              <a:extLst>
                <a:ext uri="{FF2B5EF4-FFF2-40B4-BE49-F238E27FC236}">
                  <a16:creationId xmlns:a16="http://schemas.microsoft.com/office/drawing/2014/main" id="{D71463C1-64A4-E684-4AE6-3E871B353AB2}"/>
                </a:ext>
              </a:extLst>
            </p:cNvPr>
            <p:cNvSpPr>
              <a:spLocks/>
            </p:cNvSpPr>
            <p:nvPr/>
          </p:nvSpPr>
          <p:spPr bwMode="auto">
            <a:xfrm rot="-7564568">
              <a:off x="610338" y="2487958"/>
              <a:ext cx="400551" cy="1020537"/>
            </a:xfrm>
            <a:custGeom>
              <a:avLst/>
              <a:gdLst>
                <a:gd name="T0" fmla="*/ 68871110 w 21600"/>
                <a:gd name="T1" fmla="*/ 1139066797 h 21600"/>
                <a:gd name="T2" fmla="*/ 68871110 w 21600"/>
                <a:gd name="T3" fmla="*/ 1139066797 h 21600"/>
                <a:gd name="T4" fmla="*/ 68871110 w 21600"/>
                <a:gd name="T5" fmla="*/ 1139066797 h 21600"/>
                <a:gd name="T6" fmla="*/ 68871110 w 21600"/>
                <a:gd name="T7" fmla="*/ 113906679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D9D9D9"/>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38095" tIns="38095" rIns="38095" bIns="38095" anchor="ctr"/>
            <a:lstStyle/>
            <a:p>
              <a:endParaRPr lang="ru-RU" sz="900"/>
            </a:p>
          </p:txBody>
        </p:sp>
        <p:sp>
          <p:nvSpPr>
            <p:cNvPr id="84" name="Фигура">
              <a:extLst>
                <a:ext uri="{FF2B5EF4-FFF2-40B4-BE49-F238E27FC236}">
                  <a16:creationId xmlns:a16="http://schemas.microsoft.com/office/drawing/2014/main" id="{CDD62CA1-A37C-4ECA-C1BA-119944F86455}"/>
                </a:ext>
              </a:extLst>
            </p:cNvPr>
            <p:cNvSpPr/>
            <p:nvPr/>
          </p:nvSpPr>
          <p:spPr>
            <a:xfrm rot="3235433" flipH="1">
              <a:off x="3142015" y="644413"/>
              <a:ext cx="401039" cy="1020394"/>
            </a:xfrm>
            <a:custGeom>
              <a:avLst/>
              <a:gdLst/>
              <a:ahLst/>
              <a:cxnLst>
                <a:cxn ang="0">
                  <a:pos x="wd2" y="hd2"/>
                </a:cxn>
                <a:cxn ang="5400000">
                  <a:pos x="wd2" y="hd2"/>
                </a:cxn>
                <a:cxn ang="10800000">
                  <a:pos x="wd2" y="hd2"/>
                </a:cxn>
                <a:cxn ang="16200000">
                  <a:pos x="wd2" y="hd2"/>
                </a:cxn>
              </a:cxnLst>
              <a:rect l="0" t="0" r="r" b="b"/>
              <a:pathLst>
                <a:path w="21600" h="21600"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D9D9D9"/>
            </a:solidFill>
            <a:ln w="12700" cap="flat">
              <a:noFill/>
              <a:miter lim="400000"/>
            </a:ln>
            <a:effectLst/>
          </p:spPr>
          <p:txBody>
            <a:bodyPr lIns="28571" tIns="28571" rIns="28571" bIns="28571" anchor="ctr"/>
            <a:lstStyle/>
            <a:p>
              <a:pPr defTabSz="342866">
                <a:defRPr sz="3000">
                  <a:solidFill>
                    <a:srgbClr val="FFFFFF"/>
                  </a:solidFill>
                  <a:effectLst>
                    <a:outerShdw blurRad="38100" dist="12700" dir="5400000" rotWithShape="0">
                      <a:srgbClr val="000000">
                        <a:alpha val="50000"/>
                      </a:srgbClr>
                    </a:outerShdw>
                  </a:effectLst>
                </a:defRPr>
              </a:pPr>
              <a:endParaRPr sz="2250" dirty="0">
                <a:solidFill>
                  <a:srgbClr val="D9D9D9"/>
                </a:solidFill>
                <a:effectLst>
                  <a:outerShdw blurRad="38100" dist="12700" dir="5400000" rotWithShape="0">
                    <a:srgbClr val="000000">
                      <a:alpha val="50000"/>
                    </a:srgbClr>
                  </a:outerShdw>
                </a:effectLst>
                <a:latin typeface="Proxima Nova Rg" panose="02000506030000020004" pitchFamily="2" charset="0"/>
              </a:endParaRPr>
            </a:p>
          </p:txBody>
        </p:sp>
        <p:sp>
          <p:nvSpPr>
            <p:cNvPr id="39999" name="Фигура">
              <a:extLst>
                <a:ext uri="{FF2B5EF4-FFF2-40B4-BE49-F238E27FC236}">
                  <a16:creationId xmlns:a16="http://schemas.microsoft.com/office/drawing/2014/main" id="{13FCEFB5-F19D-8792-A54D-F124CFF85122}"/>
                </a:ext>
              </a:extLst>
            </p:cNvPr>
            <p:cNvSpPr>
              <a:spLocks/>
            </p:cNvSpPr>
            <p:nvPr/>
          </p:nvSpPr>
          <p:spPr bwMode="auto">
            <a:xfrm rot="-6485162">
              <a:off x="387440" y="2051938"/>
              <a:ext cx="400509" cy="1020643"/>
            </a:xfrm>
            <a:custGeom>
              <a:avLst/>
              <a:gdLst>
                <a:gd name="T0" fmla="*/ 68849444 w 21600"/>
                <a:gd name="T1" fmla="*/ 1139421747 h 21600"/>
                <a:gd name="T2" fmla="*/ 68849444 w 21600"/>
                <a:gd name="T3" fmla="*/ 1139421747 h 21600"/>
                <a:gd name="T4" fmla="*/ 68849444 w 21600"/>
                <a:gd name="T5" fmla="*/ 1139421747 h 21600"/>
                <a:gd name="T6" fmla="*/ 68849444 w 21600"/>
                <a:gd name="T7" fmla="*/ 11394217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D9D9D9"/>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38095" tIns="38095" rIns="38095" bIns="38095" anchor="ctr"/>
            <a:lstStyle/>
            <a:p>
              <a:endParaRPr lang="ru-RU" sz="900"/>
            </a:p>
          </p:txBody>
        </p:sp>
        <p:sp>
          <p:nvSpPr>
            <p:cNvPr id="86" name="Фигура">
              <a:extLst>
                <a:ext uri="{FF2B5EF4-FFF2-40B4-BE49-F238E27FC236}">
                  <a16:creationId xmlns:a16="http://schemas.microsoft.com/office/drawing/2014/main" id="{42E8EE56-FF90-FE68-F34B-2796BDBBB8CF}"/>
                </a:ext>
              </a:extLst>
            </p:cNvPr>
            <p:cNvSpPr/>
            <p:nvPr/>
          </p:nvSpPr>
          <p:spPr>
            <a:xfrm rot="4314838" flipH="1">
              <a:off x="3356429" y="1074885"/>
              <a:ext cx="401039" cy="1023552"/>
            </a:xfrm>
            <a:custGeom>
              <a:avLst/>
              <a:gdLst/>
              <a:ahLst/>
              <a:cxnLst>
                <a:cxn ang="0">
                  <a:pos x="wd2" y="hd2"/>
                </a:cxn>
                <a:cxn ang="5400000">
                  <a:pos x="wd2" y="hd2"/>
                </a:cxn>
                <a:cxn ang="10800000">
                  <a:pos x="wd2" y="hd2"/>
                </a:cxn>
                <a:cxn ang="16200000">
                  <a:pos x="wd2" y="hd2"/>
                </a:cxn>
              </a:cxnLst>
              <a:rect l="0" t="0" r="r" b="b"/>
              <a:pathLst>
                <a:path w="21600" h="21600"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D9D9D9"/>
            </a:solidFill>
            <a:ln w="12700" cap="flat">
              <a:noFill/>
              <a:miter lim="400000"/>
            </a:ln>
            <a:effectLst/>
          </p:spPr>
          <p:txBody>
            <a:bodyPr lIns="28571" tIns="28571" rIns="28571" bIns="28571" anchor="ctr"/>
            <a:lstStyle/>
            <a:p>
              <a:pPr defTabSz="342866">
                <a:defRPr sz="3000">
                  <a:solidFill>
                    <a:srgbClr val="FFFFFF"/>
                  </a:solidFill>
                  <a:effectLst>
                    <a:outerShdw blurRad="38100" dist="12700" dir="5400000" rotWithShape="0">
                      <a:srgbClr val="000000">
                        <a:alpha val="50000"/>
                      </a:srgbClr>
                    </a:outerShdw>
                  </a:effectLst>
                </a:defRPr>
              </a:pPr>
              <a:endParaRPr sz="2250" dirty="0">
                <a:solidFill>
                  <a:srgbClr val="D9D9D9"/>
                </a:solidFill>
                <a:effectLst>
                  <a:outerShdw blurRad="38100" dist="12700" dir="5400000" rotWithShape="0">
                    <a:srgbClr val="000000">
                      <a:alpha val="50000"/>
                    </a:srgbClr>
                  </a:outerShdw>
                </a:effectLst>
                <a:latin typeface="Proxima Nova Rg" panose="02000506030000020004" pitchFamily="2" charset="0"/>
              </a:endParaRPr>
            </a:p>
          </p:txBody>
        </p:sp>
        <p:sp>
          <p:nvSpPr>
            <p:cNvPr id="40001" name="Фигура">
              <a:extLst>
                <a:ext uri="{FF2B5EF4-FFF2-40B4-BE49-F238E27FC236}">
                  <a16:creationId xmlns:a16="http://schemas.microsoft.com/office/drawing/2014/main" id="{2EB61EFD-87B5-0C35-8B6D-09135F83673F}"/>
                </a:ext>
              </a:extLst>
            </p:cNvPr>
            <p:cNvSpPr>
              <a:spLocks/>
            </p:cNvSpPr>
            <p:nvPr/>
          </p:nvSpPr>
          <p:spPr bwMode="auto">
            <a:xfrm rot="-5400002">
              <a:off x="310095" y="1565909"/>
              <a:ext cx="400494" cy="1020684"/>
            </a:xfrm>
            <a:custGeom>
              <a:avLst/>
              <a:gdLst>
                <a:gd name="T0" fmla="*/ 68841544 w 21600"/>
                <a:gd name="T1" fmla="*/ 1139557962 h 21600"/>
                <a:gd name="T2" fmla="*/ 68841544 w 21600"/>
                <a:gd name="T3" fmla="*/ 1139557962 h 21600"/>
                <a:gd name="T4" fmla="*/ 68841544 w 21600"/>
                <a:gd name="T5" fmla="*/ 1139557962 h 21600"/>
                <a:gd name="T6" fmla="*/ 68841544 w 21600"/>
                <a:gd name="T7" fmla="*/ 1139557962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D9D9D9"/>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38095" tIns="38095" rIns="38095" bIns="38095" anchor="ctr"/>
            <a:lstStyle/>
            <a:p>
              <a:endParaRPr lang="ru-RU" sz="900"/>
            </a:p>
          </p:txBody>
        </p:sp>
        <p:sp>
          <p:nvSpPr>
            <p:cNvPr id="40002" name="Фигура">
              <a:extLst>
                <a:ext uri="{FF2B5EF4-FFF2-40B4-BE49-F238E27FC236}">
                  <a16:creationId xmlns:a16="http://schemas.microsoft.com/office/drawing/2014/main" id="{95BFADF7-C818-9986-EC1B-3953F78A1586}"/>
                </a:ext>
              </a:extLst>
            </p:cNvPr>
            <p:cNvSpPr>
              <a:spLocks/>
            </p:cNvSpPr>
            <p:nvPr/>
          </p:nvSpPr>
          <p:spPr bwMode="auto">
            <a:xfrm rot="5399998" flipH="1">
              <a:off x="3443641" y="1565909"/>
              <a:ext cx="400494" cy="1020684"/>
            </a:xfrm>
            <a:custGeom>
              <a:avLst/>
              <a:gdLst>
                <a:gd name="T0" fmla="*/ 68841544 w 21600"/>
                <a:gd name="T1" fmla="*/ 1139557962 h 21600"/>
                <a:gd name="T2" fmla="*/ 68841544 w 21600"/>
                <a:gd name="T3" fmla="*/ 1139557962 h 21600"/>
                <a:gd name="T4" fmla="*/ 68841544 w 21600"/>
                <a:gd name="T5" fmla="*/ 1139557962 h 21600"/>
                <a:gd name="T6" fmla="*/ 68841544 w 21600"/>
                <a:gd name="T7" fmla="*/ 1139557962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D9D9D9"/>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38095" tIns="38095" rIns="38095" bIns="38095" anchor="ctr"/>
            <a:lstStyle/>
            <a:p>
              <a:endParaRPr lang="ru-RU" sz="900"/>
            </a:p>
          </p:txBody>
        </p:sp>
        <p:sp>
          <p:nvSpPr>
            <p:cNvPr id="40003" name="Фигура">
              <a:extLst>
                <a:ext uri="{FF2B5EF4-FFF2-40B4-BE49-F238E27FC236}">
                  <a16:creationId xmlns:a16="http://schemas.microsoft.com/office/drawing/2014/main" id="{B9EFAB42-05AC-748E-C52C-0603DEDAF988}"/>
                </a:ext>
              </a:extLst>
            </p:cNvPr>
            <p:cNvSpPr>
              <a:spLocks/>
            </p:cNvSpPr>
            <p:nvPr/>
          </p:nvSpPr>
          <p:spPr bwMode="auto">
            <a:xfrm rot="-4314229">
              <a:off x="387525" y="1079657"/>
              <a:ext cx="400509" cy="1020643"/>
            </a:xfrm>
            <a:custGeom>
              <a:avLst/>
              <a:gdLst>
                <a:gd name="T0" fmla="*/ 68849444 w 21600"/>
                <a:gd name="T1" fmla="*/ 1139421747 h 21600"/>
                <a:gd name="T2" fmla="*/ 68849444 w 21600"/>
                <a:gd name="T3" fmla="*/ 1139421747 h 21600"/>
                <a:gd name="T4" fmla="*/ 68849444 w 21600"/>
                <a:gd name="T5" fmla="*/ 1139421747 h 21600"/>
                <a:gd name="T6" fmla="*/ 68849444 w 21600"/>
                <a:gd name="T7" fmla="*/ 11394217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D9D9D9"/>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38095" tIns="38095" rIns="38095" bIns="38095" anchor="ctr"/>
            <a:lstStyle/>
            <a:p>
              <a:endParaRPr lang="ru-RU" sz="900"/>
            </a:p>
          </p:txBody>
        </p:sp>
        <p:sp>
          <p:nvSpPr>
            <p:cNvPr id="40004" name="Фигура">
              <a:extLst>
                <a:ext uri="{FF2B5EF4-FFF2-40B4-BE49-F238E27FC236}">
                  <a16:creationId xmlns:a16="http://schemas.microsoft.com/office/drawing/2014/main" id="{D71A7ADB-57ED-A642-A451-39558350972D}"/>
                </a:ext>
              </a:extLst>
            </p:cNvPr>
            <p:cNvSpPr>
              <a:spLocks/>
            </p:cNvSpPr>
            <p:nvPr/>
          </p:nvSpPr>
          <p:spPr bwMode="auto">
            <a:xfrm rot="6485771" flipH="1">
              <a:off x="3366196" y="2052202"/>
              <a:ext cx="400509" cy="1020643"/>
            </a:xfrm>
            <a:custGeom>
              <a:avLst/>
              <a:gdLst>
                <a:gd name="T0" fmla="*/ 68849444 w 21600"/>
                <a:gd name="T1" fmla="*/ 1139421747 h 21600"/>
                <a:gd name="T2" fmla="*/ 68849444 w 21600"/>
                <a:gd name="T3" fmla="*/ 1139421747 h 21600"/>
                <a:gd name="T4" fmla="*/ 68849444 w 21600"/>
                <a:gd name="T5" fmla="*/ 1139421747 h 21600"/>
                <a:gd name="T6" fmla="*/ 68849444 w 21600"/>
                <a:gd name="T7" fmla="*/ 11394217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D9D9D9"/>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38095" tIns="38095" rIns="38095" bIns="38095" anchor="ctr"/>
            <a:lstStyle/>
            <a:p>
              <a:endParaRPr lang="ru-RU" sz="900"/>
            </a:p>
          </p:txBody>
        </p:sp>
        <p:sp>
          <p:nvSpPr>
            <p:cNvPr id="40005" name="Фигура">
              <a:extLst>
                <a:ext uri="{FF2B5EF4-FFF2-40B4-BE49-F238E27FC236}">
                  <a16:creationId xmlns:a16="http://schemas.microsoft.com/office/drawing/2014/main" id="{53C842B2-41D8-A62E-2F8E-64B22A2E780E}"/>
                </a:ext>
              </a:extLst>
            </p:cNvPr>
            <p:cNvSpPr>
              <a:spLocks/>
            </p:cNvSpPr>
            <p:nvPr/>
          </p:nvSpPr>
          <p:spPr bwMode="auto">
            <a:xfrm rot="-3239398">
              <a:off x="609270" y="645470"/>
              <a:ext cx="400551" cy="1020538"/>
            </a:xfrm>
            <a:custGeom>
              <a:avLst/>
              <a:gdLst>
                <a:gd name="T0" fmla="*/ 68871110 w 21600"/>
                <a:gd name="T1" fmla="*/ 1139069047 h 21600"/>
                <a:gd name="T2" fmla="*/ 68871110 w 21600"/>
                <a:gd name="T3" fmla="*/ 1139069047 h 21600"/>
                <a:gd name="T4" fmla="*/ 68871110 w 21600"/>
                <a:gd name="T5" fmla="*/ 1139069047 h 21600"/>
                <a:gd name="T6" fmla="*/ 68871110 w 21600"/>
                <a:gd name="T7" fmla="*/ 11390690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3C587F"/>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38095" tIns="38095" rIns="38095" bIns="38095" anchor="ctr"/>
            <a:lstStyle/>
            <a:p>
              <a:endParaRPr lang="ru-RU" sz="900"/>
            </a:p>
          </p:txBody>
        </p:sp>
        <p:sp>
          <p:nvSpPr>
            <p:cNvPr id="40006" name="Фигура">
              <a:extLst>
                <a:ext uri="{FF2B5EF4-FFF2-40B4-BE49-F238E27FC236}">
                  <a16:creationId xmlns:a16="http://schemas.microsoft.com/office/drawing/2014/main" id="{22C9FF0D-0BD8-757C-1A4E-A6C9F44B31C2}"/>
                </a:ext>
              </a:extLst>
            </p:cNvPr>
            <p:cNvSpPr>
              <a:spLocks/>
            </p:cNvSpPr>
            <p:nvPr/>
          </p:nvSpPr>
          <p:spPr bwMode="auto">
            <a:xfrm rot="7560602" flipH="1">
              <a:off x="3144407" y="2486495"/>
              <a:ext cx="400551" cy="1020538"/>
            </a:xfrm>
            <a:custGeom>
              <a:avLst/>
              <a:gdLst>
                <a:gd name="T0" fmla="*/ 68871110 w 21600"/>
                <a:gd name="T1" fmla="*/ 1139069047 h 21600"/>
                <a:gd name="T2" fmla="*/ 68871110 w 21600"/>
                <a:gd name="T3" fmla="*/ 1139069047 h 21600"/>
                <a:gd name="T4" fmla="*/ 68871110 w 21600"/>
                <a:gd name="T5" fmla="*/ 1139069047 h 21600"/>
                <a:gd name="T6" fmla="*/ 68871110 w 21600"/>
                <a:gd name="T7" fmla="*/ 11390690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D9D9D9"/>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38095" tIns="38095" rIns="38095" bIns="38095" anchor="ctr"/>
            <a:lstStyle/>
            <a:p>
              <a:endParaRPr lang="ru-RU" sz="900"/>
            </a:p>
          </p:txBody>
        </p:sp>
        <p:sp>
          <p:nvSpPr>
            <p:cNvPr id="40007" name="Фигура">
              <a:extLst>
                <a:ext uri="{FF2B5EF4-FFF2-40B4-BE49-F238E27FC236}">
                  <a16:creationId xmlns:a16="http://schemas.microsoft.com/office/drawing/2014/main" id="{770B6097-DD8F-F3B6-B6AB-56BB1808771B}"/>
                </a:ext>
              </a:extLst>
            </p:cNvPr>
            <p:cNvSpPr>
              <a:spLocks/>
            </p:cNvSpPr>
            <p:nvPr/>
          </p:nvSpPr>
          <p:spPr bwMode="auto">
            <a:xfrm rot="-2163206">
              <a:off x="954452" y="300072"/>
              <a:ext cx="400603" cy="1020406"/>
            </a:xfrm>
            <a:custGeom>
              <a:avLst/>
              <a:gdLst>
                <a:gd name="T0" fmla="*/ 68897930 w 21600"/>
                <a:gd name="T1" fmla="*/ 1138627074 h 21600"/>
                <a:gd name="T2" fmla="*/ 68897930 w 21600"/>
                <a:gd name="T3" fmla="*/ 1138627074 h 21600"/>
                <a:gd name="T4" fmla="*/ 68897930 w 21600"/>
                <a:gd name="T5" fmla="*/ 1138627074 h 21600"/>
                <a:gd name="T6" fmla="*/ 68897930 w 21600"/>
                <a:gd name="T7" fmla="*/ 113862707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3C587F"/>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38095" tIns="38095" rIns="38095" bIns="38095" anchor="ctr"/>
            <a:lstStyle/>
            <a:p>
              <a:endParaRPr lang="ru-RU" sz="900"/>
            </a:p>
          </p:txBody>
        </p:sp>
        <p:sp>
          <p:nvSpPr>
            <p:cNvPr id="40008" name="Фигура">
              <a:extLst>
                <a:ext uri="{FF2B5EF4-FFF2-40B4-BE49-F238E27FC236}">
                  <a16:creationId xmlns:a16="http://schemas.microsoft.com/office/drawing/2014/main" id="{7473A55F-EF10-22B0-0FDD-15967739DE0A}"/>
                </a:ext>
              </a:extLst>
            </p:cNvPr>
            <p:cNvSpPr>
              <a:spLocks/>
            </p:cNvSpPr>
            <p:nvPr/>
          </p:nvSpPr>
          <p:spPr bwMode="auto">
            <a:xfrm rot="8636794" flipH="1">
              <a:off x="2799172" y="2832021"/>
              <a:ext cx="400603" cy="1020407"/>
            </a:xfrm>
            <a:custGeom>
              <a:avLst/>
              <a:gdLst>
                <a:gd name="T0" fmla="*/ 68897930 w 21600"/>
                <a:gd name="T1" fmla="*/ 1138631544 h 21600"/>
                <a:gd name="T2" fmla="*/ 68897930 w 21600"/>
                <a:gd name="T3" fmla="*/ 1138631544 h 21600"/>
                <a:gd name="T4" fmla="*/ 68897930 w 21600"/>
                <a:gd name="T5" fmla="*/ 1138631544 h 21600"/>
                <a:gd name="T6" fmla="*/ 68897930 w 21600"/>
                <a:gd name="T7" fmla="*/ 113863154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D9D9D9"/>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38095" tIns="38095" rIns="38095" bIns="38095" anchor="ctr"/>
            <a:lstStyle/>
            <a:p>
              <a:endParaRPr lang="ru-RU" sz="900"/>
            </a:p>
          </p:txBody>
        </p:sp>
        <p:sp>
          <p:nvSpPr>
            <p:cNvPr id="95" name="Фигура">
              <a:extLst>
                <a:ext uri="{FF2B5EF4-FFF2-40B4-BE49-F238E27FC236}">
                  <a16:creationId xmlns:a16="http://schemas.microsoft.com/office/drawing/2014/main" id="{AA5C5ECE-A986-2ECF-4CA1-71882C56CDFF}"/>
                </a:ext>
              </a:extLst>
            </p:cNvPr>
            <p:cNvSpPr/>
            <p:nvPr/>
          </p:nvSpPr>
          <p:spPr>
            <a:xfrm rot="20515686">
              <a:off x="1389823" y="75977"/>
              <a:ext cx="401208" cy="1023125"/>
            </a:xfrm>
            <a:custGeom>
              <a:avLst/>
              <a:gdLst/>
              <a:ahLst/>
              <a:cxnLst>
                <a:cxn ang="0">
                  <a:pos x="wd2" y="hd2"/>
                </a:cxn>
                <a:cxn ang="5400000">
                  <a:pos x="wd2" y="hd2"/>
                </a:cxn>
                <a:cxn ang="10800000">
                  <a:pos x="wd2" y="hd2"/>
                </a:cxn>
                <a:cxn ang="16200000">
                  <a:pos x="wd2" y="hd2"/>
                </a:cxn>
              </a:cxnLst>
              <a:rect l="0" t="0" r="r" b="b"/>
              <a:pathLst>
                <a:path w="21600" h="21600"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3C587F"/>
            </a:solidFill>
            <a:ln w="12700" cap="flat">
              <a:noFill/>
              <a:miter lim="400000"/>
            </a:ln>
            <a:effectLst/>
          </p:spPr>
          <p:txBody>
            <a:bodyPr lIns="28571" tIns="28571" rIns="28571" bIns="28571" anchor="ctr"/>
            <a:lstStyle/>
            <a:p>
              <a:pPr defTabSz="342866">
                <a:defRPr sz="3000">
                  <a:solidFill>
                    <a:srgbClr val="FFFFFF"/>
                  </a:solidFill>
                  <a:effectLst>
                    <a:outerShdw blurRad="38100" dist="12700" dir="5400000" rotWithShape="0">
                      <a:srgbClr val="000000">
                        <a:alpha val="50000"/>
                      </a:srgbClr>
                    </a:outerShdw>
                  </a:effectLst>
                </a:defRPr>
              </a:pPr>
              <a:endParaRPr sz="2250" dirty="0">
                <a:solidFill>
                  <a:srgbClr val="D9D9D9"/>
                </a:solidFill>
                <a:effectLst>
                  <a:outerShdw blurRad="38100" dist="12700" dir="5400000" rotWithShape="0">
                    <a:srgbClr val="000000">
                      <a:alpha val="50000"/>
                    </a:srgbClr>
                  </a:outerShdw>
                </a:effectLst>
                <a:latin typeface="Proxima Nova Rg" panose="02000506030000020004" pitchFamily="2" charset="0"/>
              </a:endParaRPr>
            </a:p>
          </p:txBody>
        </p:sp>
        <p:sp>
          <p:nvSpPr>
            <p:cNvPr id="40010" name="Фигура">
              <a:extLst>
                <a:ext uri="{FF2B5EF4-FFF2-40B4-BE49-F238E27FC236}">
                  <a16:creationId xmlns:a16="http://schemas.microsoft.com/office/drawing/2014/main" id="{5AF0E3B7-48AD-23E7-87A4-15E71DD19B18}"/>
                </a:ext>
              </a:extLst>
            </p:cNvPr>
            <p:cNvSpPr>
              <a:spLocks/>
            </p:cNvSpPr>
            <p:nvPr/>
          </p:nvSpPr>
          <p:spPr bwMode="auto">
            <a:xfrm rot="9715686" flipH="1">
              <a:off x="2363002" y="3054898"/>
              <a:ext cx="400644" cy="1020301"/>
            </a:xfrm>
            <a:custGeom>
              <a:avLst/>
              <a:gdLst>
                <a:gd name="T0" fmla="*/ 68918911 w 21600"/>
                <a:gd name="T1" fmla="*/ 1138276751 h 21600"/>
                <a:gd name="T2" fmla="*/ 68918911 w 21600"/>
                <a:gd name="T3" fmla="*/ 1138276751 h 21600"/>
                <a:gd name="T4" fmla="*/ 68918911 w 21600"/>
                <a:gd name="T5" fmla="*/ 1138276751 h 21600"/>
                <a:gd name="T6" fmla="*/ 68918911 w 21600"/>
                <a:gd name="T7" fmla="*/ 113827675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D9D9D9"/>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38095" tIns="38095" rIns="38095" bIns="38095" anchor="ctr"/>
            <a:lstStyle/>
            <a:p>
              <a:endParaRPr lang="ru-RU" sz="900"/>
            </a:p>
          </p:txBody>
        </p:sp>
      </p:grpSp>
      <p:grpSp>
        <p:nvGrpSpPr>
          <p:cNvPr id="39953" name="Группа">
            <a:extLst>
              <a:ext uri="{FF2B5EF4-FFF2-40B4-BE49-F238E27FC236}">
                <a16:creationId xmlns:a16="http://schemas.microsoft.com/office/drawing/2014/main" id="{8ED76ADA-85FA-0662-018E-D35B7A8E8349}"/>
              </a:ext>
            </a:extLst>
          </p:cNvPr>
          <p:cNvGrpSpPr>
            <a:grpSpLocks noChangeAspect="1"/>
          </p:cNvGrpSpPr>
          <p:nvPr/>
        </p:nvGrpSpPr>
        <p:grpSpPr bwMode="auto">
          <a:xfrm rot="3302992">
            <a:off x="7883292" y="2190912"/>
            <a:ext cx="1592849" cy="1592849"/>
            <a:chOff x="0" y="0"/>
            <a:chExt cx="3124200" cy="3124199"/>
          </a:xfrm>
        </p:grpSpPr>
        <p:sp>
          <p:nvSpPr>
            <p:cNvPr id="39971" name="Фигура">
              <a:extLst>
                <a:ext uri="{FF2B5EF4-FFF2-40B4-BE49-F238E27FC236}">
                  <a16:creationId xmlns:a16="http://schemas.microsoft.com/office/drawing/2014/main" id="{A3F3D0ED-BB2B-FFD9-FA42-56FFA0332629}"/>
                </a:ext>
              </a:extLst>
            </p:cNvPr>
            <p:cNvSpPr>
              <a:spLocks/>
            </p:cNvSpPr>
            <p:nvPr/>
          </p:nvSpPr>
          <p:spPr bwMode="auto">
            <a:xfrm rot="1075190">
              <a:off x="1747357" y="57316"/>
              <a:ext cx="354641" cy="767542"/>
            </a:xfrm>
            <a:custGeom>
              <a:avLst/>
              <a:gdLst>
                <a:gd name="T0" fmla="*/ 49110140 w 21310"/>
                <a:gd name="T1" fmla="*/ 484583875 h 21600"/>
                <a:gd name="T2" fmla="*/ 49110140 w 21310"/>
                <a:gd name="T3" fmla="*/ 484583875 h 21600"/>
                <a:gd name="T4" fmla="*/ 49110140 w 21310"/>
                <a:gd name="T5" fmla="*/ 484583875 h 21600"/>
                <a:gd name="T6" fmla="*/ 49110140 w 21310"/>
                <a:gd name="T7" fmla="*/ 484583875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10" h="21600" extrusionOk="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8"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solidFill>
              <a:srgbClr val="D9D9D9"/>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38095" tIns="38095" rIns="38095" bIns="38095" anchor="ctr"/>
            <a:lstStyle/>
            <a:p>
              <a:endParaRPr lang="ru-RU" sz="900"/>
            </a:p>
          </p:txBody>
        </p:sp>
        <p:sp>
          <p:nvSpPr>
            <p:cNvPr id="99" name="Фигура">
              <a:extLst>
                <a:ext uri="{FF2B5EF4-FFF2-40B4-BE49-F238E27FC236}">
                  <a16:creationId xmlns:a16="http://schemas.microsoft.com/office/drawing/2014/main" id="{BB6151A3-185F-5141-84DC-12A56E8103E9}"/>
                </a:ext>
              </a:extLst>
            </p:cNvPr>
            <p:cNvSpPr/>
            <p:nvPr/>
          </p:nvSpPr>
          <p:spPr>
            <a:xfrm rot="11875194">
              <a:off x="1019908" y="2300191"/>
              <a:ext cx="354917" cy="765872"/>
            </a:xfrm>
            <a:custGeom>
              <a:avLst/>
              <a:gdLst/>
              <a:ahLst/>
              <a:cxnLst>
                <a:cxn ang="0">
                  <a:pos x="wd2" y="hd2"/>
                </a:cxn>
                <a:cxn ang="5400000">
                  <a:pos x="wd2" y="hd2"/>
                </a:cxn>
                <a:cxn ang="10800000">
                  <a:pos x="wd2" y="hd2"/>
                </a:cxn>
                <a:cxn ang="16200000">
                  <a:pos x="wd2" y="hd2"/>
                </a:cxn>
              </a:cxnLst>
              <a:rect l="0" t="0" r="r" b="b"/>
              <a:pathLst>
                <a:path w="21310" h="21600" extrusionOk="0">
                  <a:moveTo>
                    <a:pt x="21247" y="10573"/>
                  </a:moveTo>
                  <a:lnTo>
                    <a:pt x="17364" y="5258"/>
                  </a:lnTo>
                  <a:cubicBezTo>
                    <a:pt x="16728" y="4388"/>
                    <a:pt x="14991" y="3847"/>
                    <a:pt x="13131" y="3847"/>
                  </a:cubicBezTo>
                  <a:cubicBezTo>
                    <a:pt x="13119" y="3847"/>
                    <a:pt x="13108" y="3847"/>
                    <a:pt x="13097" y="3847"/>
                  </a:cubicBezTo>
                  <a:lnTo>
                    <a:pt x="13097" y="3847"/>
                  </a:lnTo>
                  <a:lnTo>
                    <a:pt x="12219" y="3847"/>
                  </a:lnTo>
                  <a:lnTo>
                    <a:pt x="9090" y="3847"/>
                  </a:lnTo>
                  <a:lnTo>
                    <a:pt x="8213"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solidFill>
              <a:srgbClr val="D9D9D9"/>
            </a:solidFill>
            <a:ln w="12700" cap="flat">
              <a:noFill/>
              <a:miter lim="400000"/>
            </a:ln>
            <a:effectLst/>
          </p:spPr>
          <p:txBody>
            <a:bodyPr lIns="28571" tIns="28571" rIns="28571" bIns="28571" anchor="ctr"/>
            <a:lstStyle/>
            <a:p>
              <a:pPr defTabSz="342866">
                <a:defRPr sz="3000">
                  <a:solidFill>
                    <a:srgbClr val="FFFFFF"/>
                  </a:solidFill>
                  <a:effectLst>
                    <a:outerShdw blurRad="38100" dist="12700" dir="5400000" rotWithShape="0">
                      <a:srgbClr val="000000">
                        <a:alpha val="50000"/>
                      </a:srgbClr>
                    </a:outerShdw>
                  </a:effectLst>
                </a:defRPr>
              </a:pPr>
              <a:endParaRPr sz="2250" dirty="0">
                <a:solidFill>
                  <a:srgbClr val="FF0000"/>
                </a:solidFill>
                <a:effectLst>
                  <a:outerShdw blurRad="38100" dist="12700" dir="5400000" rotWithShape="0">
                    <a:srgbClr val="000000">
                      <a:alpha val="50000"/>
                    </a:srgbClr>
                  </a:outerShdw>
                </a:effectLst>
                <a:latin typeface="Proxima Nova Rg" panose="02000506030000020004" pitchFamily="2" charset="0"/>
              </a:endParaRPr>
            </a:p>
          </p:txBody>
        </p:sp>
        <p:sp>
          <p:nvSpPr>
            <p:cNvPr id="39973" name="Фигура">
              <a:extLst>
                <a:ext uri="{FF2B5EF4-FFF2-40B4-BE49-F238E27FC236}">
                  <a16:creationId xmlns:a16="http://schemas.microsoft.com/office/drawing/2014/main" id="{59B39649-ABBD-0142-6393-7D34A9158B66}"/>
                </a:ext>
              </a:extLst>
            </p:cNvPr>
            <p:cNvSpPr>
              <a:spLocks/>
            </p:cNvSpPr>
            <p:nvPr/>
          </p:nvSpPr>
          <p:spPr bwMode="auto">
            <a:xfrm rot="5400000">
              <a:off x="2563092" y="1178297"/>
              <a:ext cx="354609" cy="767609"/>
            </a:xfrm>
            <a:custGeom>
              <a:avLst/>
              <a:gdLst>
                <a:gd name="T0" fmla="*/ 49096839 w 21310"/>
                <a:gd name="T1" fmla="*/ 484711394 h 21600"/>
                <a:gd name="T2" fmla="*/ 49096839 w 21310"/>
                <a:gd name="T3" fmla="*/ 484711394 h 21600"/>
                <a:gd name="T4" fmla="*/ 49096839 w 21310"/>
                <a:gd name="T5" fmla="*/ 484711394 h 21600"/>
                <a:gd name="T6" fmla="*/ 49096839 w 21310"/>
                <a:gd name="T7" fmla="*/ 48471139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10" h="21600" extrusionOk="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solidFill>
              <a:srgbClr val="D9D9D9"/>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38095" tIns="38095" rIns="38095" bIns="38095" anchor="ctr"/>
            <a:lstStyle/>
            <a:p>
              <a:endParaRPr lang="ru-RU" sz="900"/>
            </a:p>
          </p:txBody>
        </p:sp>
        <p:sp>
          <p:nvSpPr>
            <p:cNvPr id="101" name="Фигура">
              <a:extLst>
                <a:ext uri="{FF2B5EF4-FFF2-40B4-BE49-F238E27FC236}">
                  <a16:creationId xmlns:a16="http://schemas.microsoft.com/office/drawing/2014/main" id="{6BFB5DC6-2A14-CFC0-5DD0-12F94738D88F}"/>
                </a:ext>
              </a:extLst>
            </p:cNvPr>
            <p:cNvSpPr/>
            <p:nvPr/>
          </p:nvSpPr>
          <p:spPr>
            <a:xfrm rot="16199996">
              <a:off x="199606" y="1175896"/>
              <a:ext cx="354916" cy="768208"/>
            </a:xfrm>
            <a:custGeom>
              <a:avLst/>
              <a:gdLst/>
              <a:ahLst/>
              <a:cxnLst>
                <a:cxn ang="0">
                  <a:pos x="wd2" y="hd2"/>
                </a:cxn>
                <a:cxn ang="5400000">
                  <a:pos x="wd2" y="hd2"/>
                </a:cxn>
                <a:cxn ang="10800000">
                  <a:pos x="wd2" y="hd2"/>
                </a:cxn>
                <a:cxn ang="16200000">
                  <a:pos x="wd2" y="hd2"/>
                </a:cxn>
              </a:cxnLst>
              <a:rect l="0" t="0" r="r" b="b"/>
              <a:pathLst>
                <a:path w="21310" h="21600" extrusionOk="0">
                  <a:moveTo>
                    <a:pt x="21247" y="10573"/>
                  </a:moveTo>
                  <a:lnTo>
                    <a:pt x="17364" y="5258"/>
                  </a:lnTo>
                  <a:cubicBezTo>
                    <a:pt x="16728" y="4388"/>
                    <a:pt x="14991" y="3847"/>
                    <a:pt x="13131" y="3847"/>
                  </a:cubicBezTo>
                  <a:cubicBezTo>
                    <a:pt x="13119" y="3847"/>
                    <a:pt x="13108" y="3847"/>
                    <a:pt x="13097" y="3847"/>
                  </a:cubicBezTo>
                  <a:lnTo>
                    <a:pt x="13097" y="3847"/>
                  </a:lnTo>
                  <a:lnTo>
                    <a:pt x="12219" y="3847"/>
                  </a:lnTo>
                  <a:lnTo>
                    <a:pt x="9090" y="3847"/>
                  </a:lnTo>
                  <a:lnTo>
                    <a:pt x="8213"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solidFill>
              <a:srgbClr val="D9D9D9"/>
            </a:solidFill>
            <a:ln w="12700" cap="flat">
              <a:noFill/>
              <a:miter lim="400000"/>
            </a:ln>
            <a:effectLst/>
          </p:spPr>
          <p:txBody>
            <a:bodyPr lIns="28571" tIns="28571" rIns="28571" bIns="28571" anchor="ctr"/>
            <a:lstStyle/>
            <a:p>
              <a:pPr defTabSz="342866">
                <a:defRPr sz="3000">
                  <a:solidFill>
                    <a:srgbClr val="FFFFFF"/>
                  </a:solidFill>
                  <a:effectLst>
                    <a:outerShdw blurRad="38100" dist="12700" dir="5400000" rotWithShape="0">
                      <a:srgbClr val="000000">
                        <a:alpha val="50000"/>
                      </a:srgbClr>
                    </a:outerShdw>
                  </a:effectLst>
                </a:defRPr>
              </a:pPr>
              <a:endParaRPr sz="2250" dirty="0">
                <a:solidFill>
                  <a:srgbClr val="FF0000"/>
                </a:solidFill>
                <a:effectLst>
                  <a:outerShdw blurRad="38100" dist="12700" dir="5400000" rotWithShape="0">
                    <a:srgbClr val="000000">
                      <a:alpha val="50000"/>
                    </a:srgbClr>
                  </a:outerShdw>
                </a:effectLst>
                <a:latin typeface="Proxima Nova Rg" panose="02000506030000020004" pitchFamily="2" charset="0"/>
              </a:endParaRPr>
            </a:p>
          </p:txBody>
        </p:sp>
        <p:sp>
          <p:nvSpPr>
            <p:cNvPr id="39975" name="Фигура">
              <a:extLst>
                <a:ext uri="{FF2B5EF4-FFF2-40B4-BE49-F238E27FC236}">
                  <a16:creationId xmlns:a16="http://schemas.microsoft.com/office/drawing/2014/main" id="{AE8D124B-6F23-4C7E-79A4-AEE7B4FDE8ED}"/>
                </a:ext>
              </a:extLst>
            </p:cNvPr>
            <p:cNvSpPr>
              <a:spLocks/>
            </p:cNvSpPr>
            <p:nvPr/>
          </p:nvSpPr>
          <p:spPr bwMode="auto">
            <a:xfrm rot="3237156">
              <a:off x="2337510" y="485050"/>
              <a:ext cx="354621" cy="767583"/>
            </a:xfrm>
            <a:custGeom>
              <a:avLst/>
              <a:gdLst>
                <a:gd name="T0" fmla="*/ 49101829 w 21310"/>
                <a:gd name="T1" fmla="*/ 484662141 h 21600"/>
                <a:gd name="T2" fmla="*/ 49101829 w 21310"/>
                <a:gd name="T3" fmla="*/ 484662141 h 21600"/>
                <a:gd name="T4" fmla="*/ 49101829 w 21310"/>
                <a:gd name="T5" fmla="*/ 484662141 h 21600"/>
                <a:gd name="T6" fmla="*/ 49101829 w 21310"/>
                <a:gd name="T7" fmla="*/ 48466214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10" h="21600" extrusionOk="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solidFill>
              <a:srgbClr val="D9D9D9"/>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38095" tIns="38095" rIns="38095" bIns="38095" anchor="ctr"/>
            <a:lstStyle/>
            <a:p>
              <a:endParaRPr lang="ru-RU" sz="900"/>
            </a:p>
          </p:txBody>
        </p:sp>
        <p:sp>
          <p:nvSpPr>
            <p:cNvPr id="103" name="Фигура">
              <a:extLst>
                <a:ext uri="{FF2B5EF4-FFF2-40B4-BE49-F238E27FC236}">
                  <a16:creationId xmlns:a16="http://schemas.microsoft.com/office/drawing/2014/main" id="{B578D9B1-3A79-9E42-D47E-76F77EDCD2A7}"/>
                </a:ext>
              </a:extLst>
            </p:cNvPr>
            <p:cNvSpPr/>
            <p:nvPr/>
          </p:nvSpPr>
          <p:spPr>
            <a:xfrm rot="14037161">
              <a:off x="426219" y="1873860"/>
              <a:ext cx="354916" cy="765873"/>
            </a:xfrm>
            <a:custGeom>
              <a:avLst/>
              <a:gdLst/>
              <a:ahLst/>
              <a:cxnLst>
                <a:cxn ang="0">
                  <a:pos x="wd2" y="hd2"/>
                </a:cxn>
                <a:cxn ang="5400000">
                  <a:pos x="wd2" y="hd2"/>
                </a:cxn>
                <a:cxn ang="10800000">
                  <a:pos x="wd2" y="hd2"/>
                </a:cxn>
                <a:cxn ang="16200000">
                  <a:pos x="wd2" y="hd2"/>
                </a:cxn>
              </a:cxnLst>
              <a:rect l="0" t="0" r="r" b="b"/>
              <a:pathLst>
                <a:path w="21310" h="21600" extrusionOk="0">
                  <a:moveTo>
                    <a:pt x="21247" y="10573"/>
                  </a:moveTo>
                  <a:lnTo>
                    <a:pt x="17364" y="5258"/>
                  </a:lnTo>
                  <a:cubicBezTo>
                    <a:pt x="16728" y="4388"/>
                    <a:pt x="14991" y="3847"/>
                    <a:pt x="13131" y="3847"/>
                  </a:cubicBezTo>
                  <a:cubicBezTo>
                    <a:pt x="13119" y="3847"/>
                    <a:pt x="13108" y="3847"/>
                    <a:pt x="13097" y="3847"/>
                  </a:cubicBezTo>
                  <a:lnTo>
                    <a:pt x="13097" y="3847"/>
                  </a:lnTo>
                  <a:lnTo>
                    <a:pt x="12219" y="3847"/>
                  </a:lnTo>
                  <a:lnTo>
                    <a:pt x="9090" y="3847"/>
                  </a:lnTo>
                  <a:lnTo>
                    <a:pt x="8213"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solidFill>
              <a:srgbClr val="D9D9D9"/>
            </a:solidFill>
            <a:ln w="12700" cap="flat">
              <a:noFill/>
              <a:miter lim="400000"/>
            </a:ln>
            <a:effectLst/>
          </p:spPr>
          <p:txBody>
            <a:bodyPr lIns="28571" tIns="28571" rIns="28571" bIns="28571" anchor="ctr"/>
            <a:lstStyle/>
            <a:p>
              <a:pPr defTabSz="342866">
                <a:defRPr sz="3000">
                  <a:solidFill>
                    <a:srgbClr val="FFFFFF"/>
                  </a:solidFill>
                  <a:effectLst>
                    <a:outerShdw blurRad="38100" dist="12700" dir="5400000" rotWithShape="0">
                      <a:srgbClr val="000000">
                        <a:alpha val="50000"/>
                      </a:srgbClr>
                    </a:outerShdw>
                  </a:effectLst>
                </a:defRPr>
              </a:pPr>
              <a:endParaRPr sz="2250" dirty="0">
                <a:solidFill>
                  <a:srgbClr val="FF0000"/>
                </a:solidFill>
                <a:effectLst>
                  <a:outerShdw blurRad="38100" dist="12700" dir="5400000" rotWithShape="0">
                    <a:srgbClr val="000000">
                      <a:alpha val="50000"/>
                    </a:srgbClr>
                  </a:outerShdw>
                </a:effectLst>
                <a:latin typeface="Proxima Nova Rg" panose="02000506030000020004" pitchFamily="2" charset="0"/>
              </a:endParaRPr>
            </a:p>
          </p:txBody>
        </p:sp>
        <p:sp>
          <p:nvSpPr>
            <p:cNvPr id="104" name="Фигура">
              <a:extLst>
                <a:ext uri="{FF2B5EF4-FFF2-40B4-BE49-F238E27FC236}">
                  <a16:creationId xmlns:a16="http://schemas.microsoft.com/office/drawing/2014/main" id="{3EA16528-D1F2-727D-5830-AD628286703F}"/>
                </a:ext>
              </a:extLst>
            </p:cNvPr>
            <p:cNvSpPr/>
            <p:nvPr/>
          </p:nvSpPr>
          <p:spPr>
            <a:xfrm rot="7561328">
              <a:off x="2331646" y="1871204"/>
              <a:ext cx="354916" cy="768207"/>
            </a:xfrm>
            <a:custGeom>
              <a:avLst/>
              <a:gdLst/>
              <a:ahLst/>
              <a:cxnLst>
                <a:cxn ang="0">
                  <a:pos x="wd2" y="hd2"/>
                </a:cxn>
                <a:cxn ang="5400000">
                  <a:pos x="wd2" y="hd2"/>
                </a:cxn>
                <a:cxn ang="10800000">
                  <a:pos x="wd2" y="hd2"/>
                </a:cxn>
                <a:cxn ang="16200000">
                  <a:pos x="wd2" y="hd2"/>
                </a:cxn>
              </a:cxnLst>
              <a:rect l="0" t="0" r="r" b="b"/>
              <a:pathLst>
                <a:path w="21310" h="21600" extrusionOk="0">
                  <a:moveTo>
                    <a:pt x="21247" y="10573"/>
                  </a:moveTo>
                  <a:lnTo>
                    <a:pt x="17364" y="5258"/>
                  </a:lnTo>
                  <a:cubicBezTo>
                    <a:pt x="16728" y="4388"/>
                    <a:pt x="14991" y="3847"/>
                    <a:pt x="13131" y="3847"/>
                  </a:cubicBezTo>
                  <a:cubicBezTo>
                    <a:pt x="13119" y="3847"/>
                    <a:pt x="13108" y="3847"/>
                    <a:pt x="13097" y="3847"/>
                  </a:cubicBezTo>
                  <a:lnTo>
                    <a:pt x="13097" y="3847"/>
                  </a:lnTo>
                  <a:lnTo>
                    <a:pt x="12219" y="3847"/>
                  </a:lnTo>
                  <a:lnTo>
                    <a:pt x="9090" y="3847"/>
                  </a:lnTo>
                  <a:lnTo>
                    <a:pt x="8213"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solidFill>
              <a:srgbClr val="D9D9D9"/>
            </a:solidFill>
            <a:ln w="12700" cap="flat">
              <a:noFill/>
              <a:miter lim="400000"/>
            </a:ln>
            <a:effectLst/>
          </p:spPr>
          <p:txBody>
            <a:bodyPr lIns="28571" tIns="28571" rIns="28571" bIns="28571" anchor="ctr"/>
            <a:lstStyle/>
            <a:p>
              <a:pPr defTabSz="342866">
                <a:defRPr sz="3000">
                  <a:solidFill>
                    <a:srgbClr val="FFFFFF"/>
                  </a:solidFill>
                  <a:effectLst>
                    <a:outerShdw blurRad="38100" dist="12700" dir="5400000" rotWithShape="0">
                      <a:srgbClr val="000000">
                        <a:alpha val="50000"/>
                      </a:srgbClr>
                    </a:outerShdw>
                  </a:effectLst>
                </a:defRPr>
              </a:pPr>
              <a:endParaRPr sz="2250" dirty="0">
                <a:solidFill>
                  <a:srgbClr val="FF0000"/>
                </a:solidFill>
                <a:effectLst>
                  <a:outerShdw blurRad="38100" dist="12700" dir="5400000" rotWithShape="0">
                    <a:srgbClr val="000000">
                      <a:alpha val="50000"/>
                    </a:srgbClr>
                  </a:outerShdw>
                </a:effectLst>
                <a:latin typeface="Proxima Nova Rg" panose="02000506030000020004" pitchFamily="2" charset="0"/>
              </a:endParaRPr>
            </a:p>
          </p:txBody>
        </p:sp>
        <p:sp>
          <p:nvSpPr>
            <p:cNvPr id="105" name="Фигура">
              <a:extLst>
                <a:ext uri="{FF2B5EF4-FFF2-40B4-BE49-F238E27FC236}">
                  <a16:creationId xmlns:a16="http://schemas.microsoft.com/office/drawing/2014/main" id="{7F0A8D37-035E-8978-6F02-EC3C10A457C5}"/>
                </a:ext>
              </a:extLst>
            </p:cNvPr>
            <p:cNvSpPr/>
            <p:nvPr/>
          </p:nvSpPr>
          <p:spPr>
            <a:xfrm rot="18361318">
              <a:off x="427307" y="483265"/>
              <a:ext cx="354916" cy="768208"/>
            </a:xfrm>
            <a:custGeom>
              <a:avLst/>
              <a:gdLst/>
              <a:ahLst/>
              <a:cxnLst>
                <a:cxn ang="0">
                  <a:pos x="wd2" y="hd2"/>
                </a:cxn>
                <a:cxn ang="5400000">
                  <a:pos x="wd2" y="hd2"/>
                </a:cxn>
                <a:cxn ang="10800000">
                  <a:pos x="wd2" y="hd2"/>
                </a:cxn>
                <a:cxn ang="16200000">
                  <a:pos x="wd2" y="hd2"/>
                </a:cxn>
              </a:cxnLst>
              <a:rect l="0" t="0" r="r" b="b"/>
              <a:pathLst>
                <a:path w="21310" h="21600" extrusionOk="0">
                  <a:moveTo>
                    <a:pt x="21247" y="10573"/>
                  </a:moveTo>
                  <a:lnTo>
                    <a:pt x="17364" y="5258"/>
                  </a:lnTo>
                  <a:cubicBezTo>
                    <a:pt x="16728" y="4388"/>
                    <a:pt x="14991" y="3847"/>
                    <a:pt x="13131" y="3847"/>
                  </a:cubicBezTo>
                  <a:cubicBezTo>
                    <a:pt x="13119" y="3847"/>
                    <a:pt x="13108" y="3847"/>
                    <a:pt x="13097" y="3847"/>
                  </a:cubicBezTo>
                  <a:lnTo>
                    <a:pt x="13097" y="3847"/>
                  </a:lnTo>
                  <a:lnTo>
                    <a:pt x="12219" y="3847"/>
                  </a:lnTo>
                  <a:lnTo>
                    <a:pt x="9090" y="3847"/>
                  </a:lnTo>
                  <a:lnTo>
                    <a:pt x="8213"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solidFill>
              <a:srgbClr val="42AABA"/>
            </a:solidFill>
            <a:ln w="12700" cap="flat">
              <a:noFill/>
              <a:miter lim="400000"/>
            </a:ln>
            <a:effectLst/>
          </p:spPr>
          <p:txBody>
            <a:bodyPr lIns="28571" tIns="28571" rIns="28571" bIns="28571" anchor="ctr"/>
            <a:lstStyle/>
            <a:p>
              <a:pPr defTabSz="342866">
                <a:defRPr sz="3000">
                  <a:solidFill>
                    <a:srgbClr val="FFFFFF"/>
                  </a:solidFill>
                  <a:effectLst>
                    <a:outerShdw blurRad="38100" dist="12700" dir="5400000" rotWithShape="0">
                      <a:srgbClr val="000000">
                        <a:alpha val="50000"/>
                      </a:srgbClr>
                    </a:outerShdw>
                  </a:effectLst>
                </a:defRPr>
              </a:pPr>
              <a:endParaRPr sz="2250" dirty="0">
                <a:solidFill>
                  <a:srgbClr val="FF0000"/>
                </a:solidFill>
                <a:effectLst>
                  <a:outerShdw blurRad="38100" dist="12700" dir="5400000" rotWithShape="0">
                    <a:srgbClr val="000000">
                      <a:alpha val="50000"/>
                    </a:srgbClr>
                  </a:outerShdw>
                </a:effectLst>
                <a:latin typeface="Proxima Nova Rg" panose="02000506030000020004" pitchFamily="2" charset="0"/>
              </a:endParaRPr>
            </a:p>
          </p:txBody>
        </p:sp>
        <p:sp>
          <p:nvSpPr>
            <p:cNvPr id="106" name="Фигура">
              <a:extLst>
                <a:ext uri="{FF2B5EF4-FFF2-40B4-BE49-F238E27FC236}">
                  <a16:creationId xmlns:a16="http://schemas.microsoft.com/office/drawing/2014/main" id="{2A822462-605F-8FE0-87C6-D04A6ED3B8E6}"/>
                </a:ext>
              </a:extLst>
            </p:cNvPr>
            <p:cNvSpPr/>
            <p:nvPr/>
          </p:nvSpPr>
          <p:spPr>
            <a:xfrm rot="9719665">
              <a:off x="1746042" y="2300617"/>
              <a:ext cx="354917" cy="765872"/>
            </a:xfrm>
            <a:custGeom>
              <a:avLst/>
              <a:gdLst/>
              <a:ahLst/>
              <a:cxnLst>
                <a:cxn ang="0">
                  <a:pos x="wd2" y="hd2"/>
                </a:cxn>
                <a:cxn ang="5400000">
                  <a:pos x="wd2" y="hd2"/>
                </a:cxn>
                <a:cxn ang="10800000">
                  <a:pos x="wd2" y="hd2"/>
                </a:cxn>
                <a:cxn ang="16200000">
                  <a:pos x="wd2" y="hd2"/>
                </a:cxn>
              </a:cxnLst>
              <a:rect l="0" t="0" r="r" b="b"/>
              <a:pathLst>
                <a:path w="21310" h="21600" extrusionOk="0">
                  <a:moveTo>
                    <a:pt x="21247" y="10573"/>
                  </a:moveTo>
                  <a:lnTo>
                    <a:pt x="17364" y="5258"/>
                  </a:lnTo>
                  <a:cubicBezTo>
                    <a:pt x="16728" y="4388"/>
                    <a:pt x="14991" y="3847"/>
                    <a:pt x="13131" y="3847"/>
                  </a:cubicBezTo>
                  <a:cubicBezTo>
                    <a:pt x="13119" y="3847"/>
                    <a:pt x="13108" y="3847"/>
                    <a:pt x="13097" y="3847"/>
                  </a:cubicBezTo>
                  <a:lnTo>
                    <a:pt x="13097" y="3847"/>
                  </a:lnTo>
                  <a:lnTo>
                    <a:pt x="12219" y="3847"/>
                  </a:lnTo>
                  <a:lnTo>
                    <a:pt x="9090" y="3847"/>
                  </a:lnTo>
                  <a:lnTo>
                    <a:pt x="8213"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solidFill>
              <a:srgbClr val="D9D9D9"/>
            </a:solidFill>
            <a:ln w="12700" cap="flat">
              <a:noFill/>
              <a:miter lim="400000"/>
            </a:ln>
            <a:effectLst/>
          </p:spPr>
          <p:txBody>
            <a:bodyPr lIns="28571" tIns="28571" rIns="28571" bIns="28571" anchor="ctr"/>
            <a:lstStyle/>
            <a:p>
              <a:pPr defTabSz="342866">
                <a:defRPr sz="3000">
                  <a:solidFill>
                    <a:srgbClr val="FFFFFF"/>
                  </a:solidFill>
                  <a:effectLst>
                    <a:outerShdw blurRad="38100" dist="12700" dir="5400000" rotWithShape="0">
                      <a:srgbClr val="000000">
                        <a:alpha val="50000"/>
                      </a:srgbClr>
                    </a:outerShdw>
                  </a:effectLst>
                </a:defRPr>
              </a:pPr>
              <a:endParaRPr sz="2250" dirty="0">
                <a:solidFill>
                  <a:srgbClr val="FF0000"/>
                </a:solidFill>
                <a:effectLst>
                  <a:outerShdw blurRad="38100" dist="12700" dir="5400000" rotWithShape="0">
                    <a:srgbClr val="000000">
                      <a:alpha val="50000"/>
                    </a:srgbClr>
                  </a:outerShdw>
                </a:effectLst>
                <a:latin typeface="Proxima Nova Rg" panose="02000506030000020004" pitchFamily="2" charset="0"/>
              </a:endParaRPr>
            </a:p>
          </p:txBody>
        </p:sp>
        <p:sp>
          <p:nvSpPr>
            <p:cNvPr id="39980" name="Фигура">
              <a:extLst>
                <a:ext uri="{FF2B5EF4-FFF2-40B4-BE49-F238E27FC236}">
                  <a16:creationId xmlns:a16="http://schemas.microsoft.com/office/drawing/2014/main" id="{7142126B-A810-1621-4BDE-B611D07A20EA}"/>
                </a:ext>
              </a:extLst>
            </p:cNvPr>
            <p:cNvSpPr>
              <a:spLocks/>
            </p:cNvSpPr>
            <p:nvPr/>
          </p:nvSpPr>
          <p:spPr bwMode="auto">
            <a:xfrm rot="-1080335">
              <a:off x="1020523" y="57858"/>
              <a:ext cx="354641" cy="767542"/>
            </a:xfrm>
            <a:custGeom>
              <a:avLst/>
              <a:gdLst>
                <a:gd name="T0" fmla="*/ 49110140 w 21310"/>
                <a:gd name="T1" fmla="*/ 484583875 h 21600"/>
                <a:gd name="T2" fmla="*/ 49110140 w 21310"/>
                <a:gd name="T3" fmla="*/ 484583875 h 21600"/>
                <a:gd name="T4" fmla="*/ 49110140 w 21310"/>
                <a:gd name="T5" fmla="*/ 484583875 h 21600"/>
                <a:gd name="T6" fmla="*/ 49110140 w 21310"/>
                <a:gd name="T7" fmla="*/ 484583875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10" h="21600" extrusionOk="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solidFill>
              <a:srgbClr val="42AABA"/>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38095" tIns="38095" rIns="38095" bIns="38095" anchor="ctr"/>
            <a:lstStyle/>
            <a:p>
              <a:endParaRPr lang="ru-RU" sz="900"/>
            </a:p>
          </p:txBody>
        </p:sp>
        <p:sp>
          <p:nvSpPr>
            <p:cNvPr id="39981" name="Фигура">
              <a:extLst>
                <a:ext uri="{FF2B5EF4-FFF2-40B4-BE49-F238E27FC236}">
                  <a16:creationId xmlns:a16="http://schemas.microsoft.com/office/drawing/2014/main" id="{ADC72483-2BEF-FB49-8249-7E66FA9174CA}"/>
                </a:ext>
              </a:extLst>
            </p:cNvPr>
            <p:cNvSpPr>
              <a:spLocks/>
            </p:cNvSpPr>
            <p:nvPr/>
          </p:nvSpPr>
          <p:spPr bwMode="auto">
            <a:xfrm rot="2157339">
              <a:off x="2076675" y="224648"/>
              <a:ext cx="354632" cy="767560"/>
            </a:xfrm>
            <a:custGeom>
              <a:avLst/>
              <a:gdLst>
                <a:gd name="T0" fmla="*/ 49106264 w 21310"/>
                <a:gd name="T1" fmla="*/ 484617946 h 21600"/>
                <a:gd name="T2" fmla="*/ 49106264 w 21310"/>
                <a:gd name="T3" fmla="*/ 484617946 h 21600"/>
                <a:gd name="T4" fmla="*/ 49106264 w 21310"/>
                <a:gd name="T5" fmla="*/ 484617946 h 21600"/>
                <a:gd name="T6" fmla="*/ 49106264 w 21310"/>
                <a:gd name="T7" fmla="*/ 4846179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10" h="21600" extrusionOk="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8"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solidFill>
              <a:srgbClr val="D9D9D9"/>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38095" tIns="38095" rIns="38095" bIns="38095" anchor="ctr"/>
            <a:lstStyle/>
            <a:p>
              <a:endParaRPr lang="ru-RU" sz="900"/>
            </a:p>
          </p:txBody>
        </p:sp>
        <p:sp>
          <p:nvSpPr>
            <p:cNvPr id="109" name="Фигура">
              <a:extLst>
                <a:ext uri="{FF2B5EF4-FFF2-40B4-BE49-F238E27FC236}">
                  <a16:creationId xmlns:a16="http://schemas.microsoft.com/office/drawing/2014/main" id="{F02F57AA-B01B-A7C4-CB3E-662FC61A4F1C}"/>
                </a:ext>
              </a:extLst>
            </p:cNvPr>
            <p:cNvSpPr/>
            <p:nvPr/>
          </p:nvSpPr>
          <p:spPr>
            <a:xfrm rot="12957349">
              <a:off x="687236" y="2139157"/>
              <a:ext cx="354917" cy="768208"/>
            </a:xfrm>
            <a:custGeom>
              <a:avLst/>
              <a:gdLst/>
              <a:ahLst/>
              <a:cxnLst>
                <a:cxn ang="0">
                  <a:pos x="wd2" y="hd2"/>
                </a:cxn>
                <a:cxn ang="5400000">
                  <a:pos x="wd2" y="hd2"/>
                </a:cxn>
                <a:cxn ang="10800000">
                  <a:pos x="wd2" y="hd2"/>
                </a:cxn>
                <a:cxn ang="16200000">
                  <a:pos x="wd2" y="hd2"/>
                </a:cxn>
              </a:cxnLst>
              <a:rect l="0" t="0" r="r" b="b"/>
              <a:pathLst>
                <a:path w="21310" h="21600" extrusionOk="0">
                  <a:moveTo>
                    <a:pt x="21247" y="10573"/>
                  </a:moveTo>
                  <a:lnTo>
                    <a:pt x="17364" y="5258"/>
                  </a:lnTo>
                  <a:cubicBezTo>
                    <a:pt x="16728" y="4388"/>
                    <a:pt x="14991" y="3847"/>
                    <a:pt x="13131" y="3847"/>
                  </a:cubicBezTo>
                  <a:cubicBezTo>
                    <a:pt x="13119" y="3847"/>
                    <a:pt x="13108" y="3847"/>
                    <a:pt x="13097" y="3847"/>
                  </a:cubicBezTo>
                  <a:lnTo>
                    <a:pt x="13097" y="3847"/>
                  </a:lnTo>
                  <a:lnTo>
                    <a:pt x="12219" y="3847"/>
                  </a:lnTo>
                  <a:lnTo>
                    <a:pt x="9090" y="3847"/>
                  </a:lnTo>
                  <a:lnTo>
                    <a:pt x="8213"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solidFill>
              <a:srgbClr val="D9D9D9"/>
            </a:solidFill>
            <a:ln w="12700" cap="flat">
              <a:noFill/>
              <a:miter lim="400000"/>
            </a:ln>
            <a:effectLst/>
          </p:spPr>
          <p:txBody>
            <a:bodyPr lIns="28571" tIns="28571" rIns="28571" bIns="28571" anchor="ctr"/>
            <a:lstStyle/>
            <a:p>
              <a:pPr defTabSz="342866">
                <a:defRPr sz="3000">
                  <a:solidFill>
                    <a:srgbClr val="FFFFFF"/>
                  </a:solidFill>
                  <a:effectLst>
                    <a:outerShdw blurRad="38100" dist="12700" dir="5400000" rotWithShape="0">
                      <a:srgbClr val="000000">
                        <a:alpha val="50000"/>
                      </a:srgbClr>
                    </a:outerShdw>
                  </a:effectLst>
                </a:defRPr>
              </a:pPr>
              <a:endParaRPr sz="2250" dirty="0">
                <a:solidFill>
                  <a:srgbClr val="FF0000"/>
                </a:solidFill>
                <a:effectLst>
                  <a:outerShdw blurRad="38100" dist="12700" dir="5400000" rotWithShape="0">
                    <a:srgbClr val="000000">
                      <a:alpha val="50000"/>
                    </a:srgbClr>
                  </a:outerShdw>
                </a:effectLst>
                <a:latin typeface="Proxima Nova Rg" panose="02000506030000020004" pitchFamily="2" charset="0"/>
              </a:endParaRPr>
            </a:p>
          </p:txBody>
        </p:sp>
        <p:sp>
          <p:nvSpPr>
            <p:cNvPr id="39983" name="Фигура">
              <a:extLst>
                <a:ext uri="{FF2B5EF4-FFF2-40B4-BE49-F238E27FC236}">
                  <a16:creationId xmlns:a16="http://schemas.microsoft.com/office/drawing/2014/main" id="{941C0E93-7751-C5D3-5BA5-F940F0ACAAD6}"/>
                </a:ext>
              </a:extLst>
            </p:cNvPr>
            <p:cNvSpPr>
              <a:spLocks/>
            </p:cNvSpPr>
            <p:nvPr/>
          </p:nvSpPr>
          <p:spPr bwMode="auto">
            <a:xfrm rot="4320159">
              <a:off x="2505448" y="814310"/>
              <a:ext cx="354612" cy="767601"/>
            </a:xfrm>
            <a:custGeom>
              <a:avLst/>
              <a:gdLst>
                <a:gd name="T0" fmla="*/ 49097953 w 21310"/>
                <a:gd name="T1" fmla="*/ 484696250 h 21600"/>
                <a:gd name="T2" fmla="*/ 49097953 w 21310"/>
                <a:gd name="T3" fmla="*/ 484696250 h 21600"/>
                <a:gd name="T4" fmla="*/ 49097953 w 21310"/>
                <a:gd name="T5" fmla="*/ 484696250 h 21600"/>
                <a:gd name="T6" fmla="*/ 49097953 w 21310"/>
                <a:gd name="T7" fmla="*/ 484696250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10" h="21600" extrusionOk="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8"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solidFill>
              <a:srgbClr val="D9D9D9"/>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38095" tIns="38095" rIns="38095" bIns="38095" anchor="ctr"/>
            <a:lstStyle/>
            <a:p>
              <a:endParaRPr lang="ru-RU" sz="900"/>
            </a:p>
          </p:txBody>
        </p:sp>
        <p:sp>
          <p:nvSpPr>
            <p:cNvPr id="111" name="Фигура">
              <a:extLst>
                <a:ext uri="{FF2B5EF4-FFF2-40B4-BE49-F238E27FC236}">
                  <a16:creationId xmlns:a16="http://schemas.microsoft.com/office/drawing/2014/main" id="{49E2333B-CA3B-AB71-9904-E6600F24E3B4}"/>
                </a:ext>
              </a:extLst>
            </p:cNvPr>
            <p:cNvSpPr/>
            <p:nvPr/>
          </p:nvSpPr>
          <p:spPr>
            <a:xfrm rot="15120165">
              <a:off x="260513" y="1544390"/>
              <a:ext cx="354916" cy="765873"/>
            </a:xfrm>
            <a:custGeom>
              <a:avLst/>
              <a:gdLst/>
              <a:ahLst/>
              <a:cxnLst>
                <a:cxn ang="0">
                  <a:pos x="wd2" y="hd2"/>
                </a:cxn>
                <a:cxn ang="5400000">
                  <a:pos x="wd2" y="hd2"/>
                </a:cxn>
                <a:cxn ang="10800000">
                  <a:pos x="wd2" y="hd2"/>
                </a:cxn>
                <a:cxn ang="16200000">
                  <a:pos x="wd2" y="hd2"/>
                </a:cxn>
              </a:cxnLst>
              <a:rect l="0" t="0" r="r" b="b"/>
              <a:pathLst>
                <a:path w="21310" h="21600" extrusionOk="0">
                  <a:moveTo>
                    <a:pt x="21247" y="10573"/>
                  </a:moveTo>
                  <a:lnTo>
                    <a:pt x="17364" y="5258"/>
                  </a:lnTo>
                  <a:cubicBezTo>
                    <a:pt x="16728" y="4388"/>
                    <a:pt x="14991" y="3847"/>
                    <a:pt x="13131" y="3847"/>
                  </a:cubicBezTo>
                  <a:cubicBezTo>
                    <a:pt x="13119" y="3847"/>
                    <a:pt x="13108" y="3847"/>
                    <a:pt x="13097" y="3847"/>
                  </a:cubicBezTo>
                  <a:lnTo>
                    <a:pt x="13097" y="3847"/>
                  </a:lnTo>
                  <a:lnTo>
                    <a:pt x="12219" y="3847"/>
                  </a:lnTo>
                  <a:lnTo>
                    <a:pt x="9090" y="3847"/>
                  </a:lnTo>
                  <a:lnTo>
                    <a:pt x="8213"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8"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solidFill>
              <a:srgbClr val="D9D9D9"/>
            </a:solidFill>
            <a:ln w="12700" cap="flat">
              <a:noFill/>
              <a:miter lim="400000"/>
            </a:ln>
            <a:effectLst/>
          </p:spPr>
          <p:txBody>
            <a:bodyPr lIns="28571" tIns="28571" rIns="28571" bIns="28571" anchor="ctr"/>
            <a:lstStyle/>
            <a:p>
              <a:pPr defTabSz="342866">
                <a:defRPr sz="3000">
                  <a:solidFill>
                    <a:srgbClr val="FFFFFF"/>
                  </a:solidFill>
                  <a:effectLst>
                    <a:outerShdw blurRad="38100" dist="12700" dir="5400000" rotWithShape="0">
                      <a:srgbClr val="000000">
                        <a:alpha val="50000"/>
                      </a:srgbClr>
                    </a:outerShdw>
                  </a:effectLst>
                </a:defRPr>
              </a:pPr>
              <a:endParaRPr sz="2250" dirty="0">
                <a:solidFill>
                  <a:srgbClr val="FF0000"/>
                </a:solidFill>
                <a:effectLst>
                  <a:outerShdw blurRad="38100" dist="12700" dir="5400000" rotWithShape="0">
                    <a:srgbClr val="000000">
                      <a:alpha val="50000"/>
                    </a:srgbClr>
                  </a:outerShdw>
                </a:effectLst>
                <a:latin typeface="Proxima Nova Rg" panose="02000506030000020004" pitchFamily="2" charset="0"/>
              </a:endParaRPr>
            </a:p>
          </p:txBody>
        </p:sp>
        <p:sp>
          <p:nvSpPr>
            <p:cNvPr id="112" name="Фигура">
              <a:extLst>
                <a:ext uri="{FF2B5EF4-FFF2-40B4-BE49-F238E27FC236}">
                  <a16:creationId xmlns:a16="http://schemas.microsoft.com/office/drawing/2014/main" id="{5BFFCE40-4316-AC1D-F6F4-F378798E9DA7}"/>
                </a:ext>
              </a:extLst>
            </p:cNvPr>
            <p:cNvSpPr/>
            <p:nvPr/>
          </p:nvSpPr>
          <p:spPr>
            <a:xfrm rot="6482718">
              <a:off x="2500886" y="1539386"/>
              <a:ext cx="354916" cy="768207"/>
            </a:xfrm>
            <a:custGeom>
              <a:avLst/>
              <a:gdLst/>
              <a:ahLst/>
              <a:cxnLst>
                <a:cxn ang="0">
                  <a:pos x="wd2" y="hd2"/>
                </a:cxn>
                <a:cxn ang="5400000">
                  <a:pos x="wd2" y="hd2"/>
                </a:cxn>
                <a:cxn ang="10800000">
                  <a:pos x="wd2" y="hd2"/>
                </a:cxn>
                <a:cxn ang="16200000">
                  <a:pos x="wd2" y="hd2"/>
                </a:cxn>
              </a:cxnLst>
              <a:rect l="0" t="0" r="r" b="b"/>
              <a:pathLst>
                <a:path w="21310" h="21600" extrusionOk="0">
                  <a:moveTo>
                    <a:pt x="21247" y="10573"/>
                  </a:moveTo>
                  <a:lnTo>
                    <a:pt x="17364" y="5258"/>
                  </a:lnTo>
                  <a:cubicBezTo>
                    <a:pt x="16728" y="4388"/>
                    <a:pt x="14991" y="3847"/>
                    <a:pt x="13131" y="3847"/>
                  </a:cubicBezTo>
                  <a:cubicBezTo>
                    <a:pt x="13119" y="3847"/>
                    <a:pt x="13108" y="3847"/>
                    <a:pt x="13097" y="3847"/>
                  </a:cubicBezTo>
                  <a:lnTo>
                    <a:pt x="13097" y="3847"/>
                  </a:lnTo>
                  <a:lnTo>
                    <a:pt x="12219" y="3847"/>
                  </a:lnTo>
                  <a:lnTo>
                    <a:pt x="9090" y="3847"/>
                  </a:lnTo>
                  <a:lnTo>
                    <a:pt x="8213"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8"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solidFill>
              <a:srgbClr val="D9D9D9"/>
            </a:solidFill>
            <a:ln w="12700" cap="flat">
              <a:noFill/>
              <a:miter lim="400000"/>
            </a:ln>
            <a:effectLst/>
          </p:spPr>
          <p:txBody>
            <a:bodyPr lIns="28571" tIns="28571" rIns="28571" bIns="28571" anchor="ctr"/>
            <a:lstStyle/>
            <a:p>
              <a:pPr defTabSz="342866">
                <a:defRPr sz="3000">
                  <a:solidFill>
                    <a:srgbClr val="FFFFFF"/>
                  </a:solidFill>
                  <a:effectLst>
                    <a:outerShdw blurRad="38100" dist="12700" dir="5400000" rotWithShape="0">
                      <a:srgbClr val="000000">
                        <a:alpha val="50000"/>
                      </a:srgbClr>
                    </a:outerShdw>
                  </a:effectLst>
                </a:defRPr>
              </a:pPr>
              <a:endParaRPr sz="2250" dirty="0">
                <a:solidFill>
                  <a:srgbClr val="FF0000"/>
                </a:solidFill>
                <a:effectLst>
                  <a:outerShdw blurRad="38100" dist="12700" dir="5400000" rotWithShape="0">
                    <a:srgbClr val="000000">
                      <a:alpha val="50000"/>
                    </a:srgbClr>
                  </a:outerShdw>
                </a:effectLst>
                <a:latin typeface="Proxima Nova Rg" panose="02000506030000020004" pitchFamily="2" charset="0"/>
              </a:endParaRPr>
            </a:p>
          </p:txBody>
        </p:sp>
        <p:sp>
          <p:nvSpPr>
            <p:cNvPr id="113" name="Фигура">
              <a:extLst>
                <a:ext uri="{FF2B5EF4-FFF2-40B4-BE49-F238E27FC236}">
                  <a16:creationId xmlns:a16="http://schemas.microsoft.com/office/drawing/2014/main" id="{6561A9AC-D640-4298-8CA3-5C84B604CD48}"/>
                </a:ext>
              </a:extLst>
            </p:cNvPr>
            <p:cNvSpPr/>
            <p:nvPr/>
          </p:nvSpPr>
          <p:spPr>
            <a:xfrm rot="17282723">
              <a:off x="264571" y="813931"/>
              <a:ext cx="354916" cy="768208"/>
            </a:xfrm>
            <a:custGeom>
              <a:avLst/>
              <a:gdLst/>
              <a:ahLst/>
              <a:cxnLst>
                <a:cxn ang="0">
                  <a:pos x="wd2" y="hd2"/>
                </a:cxn>
                <a:cxn ang="5400000">
                  <a:pos x="wd2" y="hd2"/>
                </a:cxn>
                <a:cxn ang="10800000">
                  <a:pos x="wd2" y="hd2"/>
                </a:cxn>
                <a:cxn ang="16200000">
                  <a:pos x="wd2" y="hd2"/>
                </a:cxn>
              </a:cxnLst>
              <a:rect l="0" t="0" r="r" b="b"/>
              <a:pathLst>
                <a:path w="21310" h="21600" extrusionOk="0">
                  <a:moveTo>
                    <a:pt x="21247" y="10573"/>
                  </a:moveTo>
                  <a:lnTo>
                    <a:pt x="17364" y="5258"/>
                  </a:lnTo>
                  <a:cubicBezTo>
                    <a:pt x="16728" y="4388"/>
                    <a:pt x="14991" y="3847"/>
                    <a:pt x="13131" y="3847"/>
                  </a:cubicBezTo>
                  <a:cubicBezTo>
                    <a:pt x="13119" y="3847"/>
                    <a:pt x="13108" y="3847"/>
                    <a:pt x="13097" y="3847"/>
                  </a:cubicBezTo>
                  <a:lnTo>
                    <a:pt x="13097" y="3847"/>
                  </a:lnTo>
                  <a:lnTo>
                    <a:pt x="12219" y="3847"/>
                  </a:lnTo>
                  <a:lnTo>
                    <a:pt x="9090" y="3847"/>
                  </a:lnTo>
                  <a:lnTo>
                    <a:pt x="8213"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8"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solidFill>
              <a:srgbClr val="D9D9D9"/>
            </a:solidFill>
            <a:ln w="12700" cap="flat">
              <a:noFill/>
              <a:miter lim="400000"/>
            </a:ln>
            <a:effectLst/>
          </p:spPr>
          <p:txBody>
            <a:bodyPr lIns="28571" tIns="28571" rIns="28571" bIns="28571" anchor="ctr"/>
            <a:lstStyle/>
            <a:p>
              <a:pPr defTabSz="342866">
                <a:defRPr sz="3000">
                  <a:solidFill>
                    <a:srgbClr val="FFFFFF"/>
                  </a:solidFill>
                  <a:effectLst>
                    <a:outerShdw blurRad="38100" dist="12700" dir="5400000" rotWithShape="0">
                      <a:srgbClr val="000000">
                        <a:alpha val="50000"/>
                      </a:srgbClr>
                    </a:outerShdw>
                  </a:effectLst>
                </a:defRPr>
              </a:pPr>
              <a:endParaRPr sz="2250" dirty="0">
                <a:solidFill>
                  <a:srgbClr val="FF0000"/>
                </a:solidFill>
                <a:effectLst>
                  <a:outerShdw blurRad="38100" dist="12700" dir="5400000" rotWithShape="0">
                    <a:srgbClr val="000000">
                      <a:alpha val="50000"/>
                    </a:srgbClr>
                  </a:outerShdw>
                </a:effectLst>
                <a:latin typeface="Proxima Nova Rg" panose="02000506030000020004" pitchFamily="2" charset="0"/>
              </a:endParaRPr>
            </a:p>
          </p:txBody>
        </p:sp>
        <p:sp>
          <p:nvSpPr>
            <p:cNvPr id="114" name="Фигура">
              <a:extLst>
                <a:ext uri="{FF2B5EF4-FFF2-40B4-BE49-F238E27FC236}">
                  <a16:creationId xmlns:a16="http://schemas.microsoft.com/office/drawing/2014/main" id="{D05B8E52-3C1B-AC53-00A7-D06732270BB0}"/>
                </a:ext>
              </a:extLst>
            </p:cNvPr>
            <p:cNvSpPr/>
            <p:nvPr/>
          </p:nvSpPr>
          <p:spPr>
            <a:xfrm rot="8641546">
              <a:off x="2072378" y="2137860"/>
              <a:ext cx="352581" cy="768207"/>
            </a:xfrm>
            <a:custGeom>
              <a:avLst/>
              <a:gdLst/>
              <a:ahLst/>
              <a:cxnLst>
                <a:cxn ang="0">
                  <a:pos x="wd2" y="hd2"/>
                </a:cxn>
                <a:cxn ang="5400000">
                  <a:pos x="wd2" y="hd2"/>
                </a:cxn>
                <a:cxn ang="10800000">
                  <a:pos x="wd2" y="hd2"/>
                </a:cxn>
                <a:cxn ang="16200000">
                  <a:pos x="wd2" y="hd2"/>
                </a:cxn>
              </a:cxnLst>
              <a:rect l="0" t="0" r="r" b="b"/>
              <a:pathLst>
                <a:path w="21310" h="21600" extrusionOk="0">
                  <a:moveTo>
                    <a:pt x="21247" y="10573"/>
                  </a:moveTo>
                  <a:lnTo>
                    <a:pt x="17364" y="5258"/>
                  </a:lnTo>
                  <a:cubicBezTo>
                    <a:pt x="16728" y="4388"/>
                    <a:pt x="14991" y="3847"/>
                    <a:pt x="13131" y="3847"/>
                  </a:cubicBezTo>
                  <a:cubicBezTo>
                    <a:pt x="13119" y="3847"/>
                    <a:pt x="13108" y="3847"/>
                    <a:pt x="13097" y="3847"/>
                  </a:cubicBezTo>
                  <a:lnTo>
                    <a:pt x="13097" y="3847"/>
                  </a:lnTo>
                  <a:lnTo>
                    <a:pt x="12219" y="3847"/>
                  </a:lnTo>
                  <a:lnTo>
                    <a:pt x="9090" y="3847"/>
                  </a:lnTo>
                  <a:lnTo>
                    <a:pt x="8213"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solidFill>
              <a:srgbClr val="D9D9D9"/>
            </a:solidFill>
            <a:ln w="12700" cap="flat">
              <a:noFill/>
              <a:miter lim="400000"/>
            </a:ln>
            <a:effectLst/>
          </p:spPr>
          <p:txBody>
            <a:bodyPr lIns="28571" tIns="28571" rIns="28571" bIns="28571" anchor="ctr"/>
            <a:lstStyle/>
            <a:p>
              <a:pPr defTabSz="342866">
                <a:defRPr sz="3000">
                  <a:solidFill>
                    <a:srgbClr val="FFFFFF"/>
                  </a:solidFill>
                  <a:effectLst>
                    <a:outerShdw blurRad="38100" dist="12700" dir="5400000" rotWithShape="0">
                      <a:srgbClr val="000000">
                        <a:alpha val="50000"/>
                      </a:srgbClr>
                    </a:outerShdw>
                  </a:effectLst>
                </a:defRPr>
              </a:pPr>
              <a:endParaRPr sz="2250" dirty="0">
                <a:solidFill>
                  <a:srgbClr val="FF0000"/>
                </a:solidFill>
                <a:effectLst>
                  <a:outerShdw blurRad="38100" dist="12700" dir="5400000" rotWithShape="0">
                    <a:srgbClr val="000000">
                      <a:alpha val="50000"/>
                    </a:srgbClr>
                  </a:outerShdw>
                </a:effectLst>
                <a:latin typeface="Proxima Nova Rg" panose="02000506030000020004" pitchFamily="2" charset="0"/>
              </a:endParaRPr>
            </a:p>
          </p:txBody>
        </p:sp>
        <p:sp>
          <p:nvSpPr>
            <p:cNvPr id="115" name="Фигура">
              <a:extLst>
                <a:ext uri="{FF2B5EF4-FFF2-40B4-BE49-F238E27FC236}">
                  <a16:creationId xmlns:a16="http://schemas.microsoft.com/office/drawing/2014/main" id="{11F2D0DE-F404-7BEA-6F28-EB37D5EEED4F}"/>
                </a:ext>
              </a:extLst>
            </p:cNvPr>
            <p:cNvSpPr/>
            <p:nvPr/>
          </p:nvSpPr>
          <p:spPr>
            <a:xfrm rot="19441534">
              <a:off x="687965" y="230192"/>
              <a:ext cx="352581" cy="768207"/>
            </a:xfrm>
            <a:custGeom>
              <a:avLst/>
              <a:gdLst/>
              <a:ahLst/>
              <a:cxnLst>
                <a:cxn ang="0">
                  <a:pos x="wd2" y="hd2"/>
                </a:cxn>
                <a:cxn ang="5400000">
                  <a:pos x="wd2" y="hd2"/>
                </a:cxn>
                <a:cxn ang="10800000">
                  <a:pos x="wd2" y="hd2"/>
                </a:cxn>
                <a:cxn ang="16200000">
                  <a:pos x="wd2" y="hd2"/>
                </a:cxn>
              </a:cxnLst>
              <a:rect l="0" t="0" r="r" b="b"/>
              <a:pathLst>
                <a:path w="21310" h="21600" extrusionOk="0">
                  <a:moveTo>
                    <a:pt x="21247" y="10573"/>
                  </a:moveTo>
                  <a:lnTo>
                    <a:pt x="17364" y="5258"/>
                  </a:lnTo>
                  <a:cubicBezTo>
                    <a:pt x="16728" y="4388"/>
                    <a:pt x="14991" y="3847"/>
                    <a:pt x="13131" y="3847"/>
                  </a:cubicBezTo>
                  <a:cubicBezTo>
                    <a:pt x="13119" y="3847"/>
                    <a:pt x="13108" y="3847"/>
                    <a:pt x="13097" y="3847"/>
                  </a:cubicBezTo>
                  <a:lnTo>
                    <a:pt x="13097" y="3847"/>
                  </a:lnTo>
                  <a:lnTo>
                    <a:pt x="12219" y="3847"/>
                  </a:lnTo>
                  <a:lnTo>
                    <a:pt x="9090" y="3847"/>
                  </a:lnTo>
                  <a:lnTo>
                    <a:pt x="8213" y="3847"/>
                  </a:lnTo>
                  <a:lnTo>
                    <a:pt x="8213" y="3847"/>
                  </a:lnTo>
                  <a:cubicBezTo>
                    <a:pt x="8202" y="3847"/>
                    <a:pt x="8191" y="3847"/>
                    <a:pt x="8179" y="3847"/>
                  </a:cubicBezTo>
                  <a:cubicBezTo>
                    <a:pt x="6319" y="3847"/>
                    <a:pt x="4582" y="4388"/>
                    <a:pt x="3946" y="5258"/>
                  </a:cubicBezTo>
                  <a:lnTo>
                    <a:pt x="63" y="10573"/>
                  </a:lnTo>
                  <a:cubicBezTo>
                    <a:pt x="-145" y="10858"/>
                    <a:pt x="179" y="11168"/>
                    <a:pt x="787" y="11265"/>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5"/>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solidFill>
              <a:srgbClr val="42AABA"/>
            </a:solidFill>
            <a:ln w="12700" cap="flat">
              <a:noFill/>
              <a:miter lim="400000"/>
            </a:ln>
            <a:effectLst/>
          </p:spPr>
          <p:txBody>
            <a:bodyPr lIns="28571" tIns="28571" rIns="28571" bIns="28571" anchor="ctr"/>
            <a:lstStyle/>
            <a:p>
              <a:pPr defTabSz="342866">
                <a:defRPr sz="3000">
                  <a:solidFill>
                    <a:srgbClr val="FFFFFF"/>
                  </a:solidFill>
                  <a:effectLst>
                    <a:outerShdw blurRad="38100" dist="12700" dir="5400000" rotWithShape="0">
                      <a:srgbClr val="000000">
                        <a:alpha val="50000"/>
                      </a:srgbClr>
                    </a:outerShdw>
                  </a:effectLst>
                </a:defRPr>
              </a:pPr>
              <a:endParaRPr sz="2250" dirty="0">
                <a:solidFill>
                  <a:srgbClr val="FF0000"/>
                </a:solidFill>
                <a:effectLst>
                  <a:outerShdw blurRad="38100" dist="12700" dir="5400000" rotWithShape="0">
                    <a:srgbClr val="000000">
                      <a:alpha val="50000"/>
                    </a:srgbClr>
                  </a:outerShdw>
                </a:effectLst>
                <a:latin typeface="Proxima Nova Rg" panose="02000506030000020004" pitchFamily="2" charset="0"/>
              </a:endParaRPr>
            </a:p>
          </p:txBody>
        </p:sp>
        <p:sp>
          <p:nvSpPr>
            <p:cNvPr id="116" name="Фигура">
              <a:extLst>
                <a:ext uri="{FF2B5EF4-FFF2-40B4-BE49-F238E27FC236}">
                  <a16:creationId xmlns:a16="http://schemas.microsoft.com/office/drawing/2014/main" id="{DB0D09FC-E700-775B-9E3E-DF65B73F75FE}"/>
                </a:ext>
              </a:extLst>
            </p:cNvPr>
            <p:cNvSpPr/>
            <p:nvPr/>
          </p:nvSpPr>
          <p:spPr>
            <a:xfrm rot="10802932">
              <a:off x="1377378" y="2362270"/>
              <a:ext cx="354917" cy="768207"/>
            </a:xfrm>
            <a:custGeom>
              <a:avLst/>
              <a:gdLst/>
              <a:ahLst/>
              <a:cxnLst>
                <a:cxn ang="0">
                  <a:pos x="wd2" y="hd2"/>
                </a:cxn>
                <a:cxn ang="5400000">
                  <a:pos x="wd2" y="hd2"/>
                </a:cxn>
                <a:cxn ang="10800000">
                  <a:pos x="wd2" y="hd2"/>
                </a:cxn>
                <a:cxn ang="16200000">
                  <a:pos x="wd2" y="hd2"/>
                </a:cxn>
              </a:cxnLst>
              <a:rect l="0" t="0" r="r" b="b"/>
              <a:pathLst>
                <a:path w="21310" h="21600" extrusionOk="0">
                  <a:moveTo>
                    <a:pt x="21247" y="10573"/>
                  </a:moveTo>
                  <a:lnTo>
                    <a:pt x="17364" y="5258"/>
                  </a:lnTo>
                  <a:cubicBezTo>
                    <a:pt x="16728" y="4388"/>
                    <a:pt x="14991" y="3847"/>
                    <a:pt x="13131" y="3847"/>
                  </a:cubicBezTo>
                  <a:cubicBezTo>
                    <a:pt x="13119" y="3847"/>
                    <a:pt x="13108" y="3847"/>
                    <a:pt x="13097" y="3847"/>
                  </a:cubicBezTo>
                  <a:lnTo>
                    <a:pt x="13097" y="3847"/>
                  </a:lnTo>
                  <a:lnTo>
                    <a:pt x="12219" y="3847"/>
                  </a:lnTo>
                  <a:lnTo>
                    <a:pt x="9090" y="3847"/>
                  </a:lnTo>
                  <a:lnTo>
                    <a:pt x="8213"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solidFill>
              <a:srgbClr val="D9D9D9"/>
            </a:solidFill>
            <a:ln w="12700" cap="flat">
              <a:noFill/>
              <a:miter lim="400000"/>
            </a:ln>
            <a:effectLst/>
          </p:spPr>
          <p:txBody>
            <a:bodyPr lIns="28571" tIns="28571" rIns="28571" bIns="28571" anchor="ctr"/>
            <a:lstStyle/>
            <a:p>
              <a:pPr defTabSz="342866">
                <a:defRPr sz="3000">
                  <a:solidFill>
                    <a:srgbClr val="FFFFFF"/>
                  </a:solidFill>
                  <a:effectLst>
                    <a:outerShdw blurRad="38100" dist="12700" dir="5400000" rotWithShape="0">
                      <a:srgbClr val="000000">
                        <a:alpha val="50000"/>
                      </a:srgbClr>
                    </a:outerShdw>
                  </a:effectLst>
                </a:defRPr>
              </a:pPr>
              <a:endParaRPr sz="2250" dirty="0">
                <a:solidFill>
                  <a:srgbClr val="FF0000"/>
                </a:solidFill>
                <a:effectLst>
                  <a:outerShdw blurRad="38100" dist="12700" dir="5400000" rotWithShape="0">
                    <a:srgbClr val="000000">
                      <a:alpha val="50000"/>
                    </a:srgbClr>
                  </a:outerShdw>
                </a:effectLst>
                <a:latin typeface="Proxima Nova Rg" panose="02000506030000020004" pitchFamily="2" charset="0"/>
              </a:endParaRPr>
            </a:p>
          </p:txBody>
        </p:sp>
        <p:sp>
          <p:nvSpPr>
            <p:cNvPr id="39990" name="Фигура">
              <a:extLst>
                <a:ext uri="{FF2B5EF4-FFF2-40B4-BE49-F238E27FC236}">
                  <a16:creationId xmlns:a16="http://schemas.microsoft.com/office/drawing/2014/main" id="{BC2BC747-CEA1-D217-1779-B0FD096670DC}"/>
                </a:ext>
              </a:extLst>
            </p:cNvPr>
            <p:cNvSpPr>
              <a:spLocks/>
            </p:cNvSpPr>
            <p:nvPr/>
          </p:nvSpPr>
          <p:spPr bwMode="auto">
            <a:xfrm rot="2928">
              <a:off x="1385785" y="150"/>
              <a:ext cx="354643" cy="767535"/>
            </a:xfrm>
            <a:custGeom>
              <a:avLst/>
              <a:gdLst>
                <a:gd name="T0" fmla="*/ 49110966 w 21310"/>
                <a:gd name="T1" fmla="*/ 484571247 h 21600"/>
                <a:gd name="T2" fmla="*/ 49110966 w 21310"/>
                <a:gd name="T3" fmla="*/ 484571247 h 21600"/>
                <a:gd name="T4" fmla="*/ 49110966 w 21310"/>
                <a:gd name="T5" fmla="*/ 484571247 h 21600"/>
                <a:gd name="T6" fmla="*/ 49110966 w 21310"/>
                <a:gd name="T7" fmla="*/ 4845712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10" h="21600" extrusionOk="0">
                  <a:moveTo>
                    <a:pt x="21247" y="10573"/>
                  </a:moveTo>
                  <a:lnTo>
                    <a:pt x="17364" y="5258"/>
                  </a:lnTo>
                  <a:cubicBezTo>
                    <a:pt x="16728" y="4388"/>
                    <a:pt x="14991" y="3847"/>
                    <a:pt x="13131" y="3847"/>
                  </a:cubicBezTo>
                  <a:cubicBezTo>
                    <a:pt x="13119" y="3847"/>
                    <a:pt x="13108" y="3847"/>
                    <a:pt x="13097" y="3847"/>
                  </a:cubicBezTo>
                  <a:lnTo>
                    <a:pt x="12219" y="3847"/>
                  </a:lnTo>
                  <a:lnTo>
                    <a:pt x="9090" y="3847"/>
                  </a:lnTo>
                  <a:lnTo>
                    <a:pt x="8213" y="3847"/>
                  </a:lnTo>
                  <a:cubicBezTo>
                    <a:pt x="8202" y="3847"/>
                    <a:pt x="8191" y="3847"/>
                    <a:pt x="8179" y="3847"/>
                  </a:cubicBezTo>
                  <a:cubicBezTo>
                    <a:pt x="6319" y="3847"/>
                    <a:pt x="4582" y="4388"/>
                    <a:pt x="3946" y="5258"/>
                  </a:cubicBezTo>
                  <a:lnTo>
                    <a:pt x="63" y="10573"/>
                  </a:lnTo>
                  <a:cubicBezTo>
                    <a:pt x="-145" y="10858"/>
                    <a:pt x="179" y="11168"/>
                    <a:pt x="787" y="11266"/>
                  </a:cubicBezTo>
                  <a:lnTo>
                    <a:pt x="1484" y="11377"/>
                  </a:lnTo>
                  <a:cubicBezTo>
                    <a:pt x="1609" y="11397"/>
                    <a:pt x="1736" y="11407"/>
                    <a:pt x="1861" y="11407"/>
                  </a:cubicBezTo>
                  <a:cubicBezTo>
                    <a:pt x="2345" y="11407"/>
                    <a:pt x="2796" y="11264"/>
                    <a:pt x="2962" y="11038"/>
                  </a:cubicBezTo>
                  <a:lnTo>
                    <a:pt x="6435" y="6288"/>
                  </a:lnTo>
                  <a:lnTo>
                    <a:pt x="6493" y="6209"/>
                  </a:lnTo>
                  <a:lnTo>
                    <a:pt x="7331" y="6209"/>
                  </a:lnTo>
                  <a:lnTo>
                    <a:pt x="1162" y="14494"/>
                  </a:lnTo>
                  <a:lnTo>
                    <a:pt x="6965" y="14494"/>
                  </a:lnTo>
                  <a:lnTo>
                    <a:pt x="6965" y="20831"/>
                  </a:lnTo>
                  <a:cubicBezTo>
                    <a:pt x="6965" y="21256"/>
                    <a:pt x="7700" y="21600"/>
                    <a:pt x="8607" y="21600"/>
                  </a:cubicBezTo>
                  <a:cubicBezTo>
                    <a:pt x="9514" y="21600"/>
                    <a:pt x="10250" y="21256"/>
                    <a:pt x="10250" y="20831"/>
                  </a:cubicBezTo>
                  <a:lnTo>
                    <a:pt x="10255" y="20831"/>
                  </a:lnTo>
                  <a:lnTo>
                    <a:pt x="10255" y="14494"/>
                  </a:lnTo>
                  <a:lnTo>
                    <a:pt x="11055" y="14494"/>
                  </a:lnTo>
                  <a:lnTo>
                    <a:pt x="11055" y="20831"/>
                  </a:lnTo>
                  <a:cubicBezTo>
                    <a:pt x="11055" y="21256"/>
                    <a:pt x="11790" y="21600"/>
                    <a:pt x="12698" y="21600"/>
                  </a:cubicBezTo>
                  <a:cubicBezTo>
                    <a:pt x="13605" y="21600"/>
                    <a:pt x="14340" y="21256"/>
                    <a:pt x="14340" y="20831"/>
                  </a:cubicBezTo>
                  <a:lnTo>
                    <a:pt x="14345" y="20831"/>
                  </a:lnTo>
                  <a:lnTo>
                    <a:pt x="14345" y="14494"/>
                  </a:lnTo>
                  <a:lnTo>
                    <a:pt x="20148" y="14494"/>
                  </a:lnTo>
                  <a:lnTo>
                    <a:pt x="13978" y="6209"/>
                  </a:lnTo>
                  <a:lnTo>
                    <a:pt x="14817" y="6209"/>
                  </a:lnTo>
                  <a:lnTo>
                    <a:pt x="14875" y="6288"/>
                  </a:lnTo>
                  <a:lnTo>
                    <a:pt x="18348" y="11038"/>
                  </a:lnTo>
                  <a:cubicBezTo>
                    <a:pt x="18514" y="11264"/>
                    <a:pt x="18965" y="11407"/>
                    <a:pt x="19449" y="11407"/>
                  </a:cubicBezTo>
                  <a:cubicBezTo>
                    <a:pt x="19574" y="11407"/>
                    <a:pt x="19701" y="11397"/>
                    <a:pt x="19826" y="11377"/>
                  </a:cubicBezTo>
                  <a:lnTo>
                    <a:pt x="20523" y="11266"/>
                  </a:lnTo>
                  <a:cubicBezTo>
                    <a:pt x="21131" y="11168"/>
                    <a:pt x="21455" y="10858"/>
                    <a:pt x="21247" y="10573"/>
                  </a:cubicBezTo>
                  <a:close/>
                  <a:moveTo>
                    <a:pt x="6926" y="1746"/>
                  </a:moveTo>
                  <a:cubicBezTo>
                    <a:pt x="6926" y="782"/>
                    <a:pt x="8595" y="0"/>
                    <a:pt x="10655" y="0"/>
                  </a:cubicBezTo>
                  <a:cubicBezTo>
                    <a:pt x="12715" y="0"/>
                    <a:pt x="14384" y="782"/>
                    <a:pt x="14384" y="1746"/>
                  </a:cubicBezTo>
                  <a:cubicBezTo>
                    <a:pt x="14384" y="2711"/>
                    <a:pt x="12715" y="3493"/>
                    <a:pt x="10655" y="3493"/>
                  </a:cubicBezTo>
                  <a:cubicBezTo>
                    <a:pt x="8595" y="3493"/>
                    <a:pt x="6926" y="2711"/>
                    <a:pt x="6926" y="1746"/>
                  </a:cubicBezTo>
                  <a:close/>
                </a:path>
              </a:pathLst>
            </a:custGeom>
            <a:solidFill>
              <a:srgbClr val="D9D9D9"/>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38095" tIns="38095" rIns="38095" bIns="38095" anchor="ctr"/>
            <a:lstStyle/>
            <a:p>
              <a:endParaRPr lang="ru-RU" sz="900"/>
            </a:p>
          </p:txBody>
        </p:sp>
      </p:grpSp>
      <p:sp>
        <p:nvSpPr>
          <p:cNvPr id="118" name="Oval 259">
            <a:extLst>
              <a:ext uri="{FF2B5EF4-FFF2-40B4-BE49-F238E27FC236}">
                <a16:creationId xmlns:a16="http://schemas.microsoft.com/office/drawing/2014/main" id="{18EB7155-60F7-F6A8-F5C5-E4FB3A80D9C7}"/>
              </a:ext>
            </a:extLst>
          </p:cNvPr>
          <p:cNvSpPr/>
          <p:nvPr/>
        </p:nvSpPr>
        <p:spPr>
          <a:xfrm>
            <a:off x="8336861" y="2644481"/>
            <a:ext cx="685711" cy="685711"/>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900" dirty="0">
              <a:solidFill>
                <a:prstClr val="white"/>
              </a:solidFill>
              <a:latin typeface="Proxima Nova Rg" panose="02000506030000020004" pitchFamily="2" charset="0"/>
            </a:endParaRPr>
          </a:p>
        </p:txBody>
      </p:sp>
      <p:sp>
        <p:nvSpPr>
          <p:cNvPr id="119" name="Oval 259">
            <a:extLst>
              <a:ext uri="{FF2B5EF4-FFF2-40B4-BE49-F238E27FC236}">
                <a16:creationId xmlns:a16="http://schemas.microsoft.com/office/drawing/2014/main" id="{9D9D04DB-E879-35A3-8409-EF16C347B354}"/>
              </a:ext>
            </a:extLst>
          </p:cNvPr>
          <p:cNvSpPr/>
          <p:nvPr/>
        </p:nvSpPr>
        <p:spPr>
          <a:xfrm>
            <a:off x="5883302" y="2662338"/>
            <a:ext cx="685711" cy="685711"/>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900" dirty="0">
              <a:solidFill>
                <a:prstClr val="white"/>
              </a:solidFill>
              <a:latin typeface="Proxima Nova Rg" panose="02000506030000020004" pitchFamily="2" charset="0"/>
            </a:endParaRPr>
          </a:p>
        </p:txBody>
      </p:sp>
      <p:sp>
        <p:nvSpPr>
          <p:cNvPr id="39956" name="TextBox 119">
            <a:extLst>
              <a:ext uri="{FF2B5EF4-FFF2-40B4-BE49-F238E27FC236}">
                <a16:creationId xmlns:a16="http://schemas.microsoft.com/office/drawing/2014/main" id="{BEDB8C12-BF40-3B19-2173-4D9FB64B5ECC}"/>
              </a:ext>
            </a:extLst>
          </p:cNvPr>
          <p:cNvSpPr txBox="1">
            <a:spLocks noChangeArrowheads="1"/>
          </p:cNvSpPr>
          <p:nvPr/>
        </p:nvSpPr>
        <p:spPr bwMode="auto">
          <a:xfrm>
            <a:off x="8953526" y="4436139"/>
            <a:ext cx="1315469" cy="2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1200">
                <a:solidFill>
                  <a:srgbClr val="42AABA"/>
                </a:solidFill>
                <a:latin typeface="Proxima Nova Rg"/>
              </a:rPr>
              <a:t>у женщин с АГ</a:t>
            </a:r>
          </a:p>
        </p:txBody>
      </p:sp>
      <p:sp>
        <p:nvSpPr>
          <p:cNvPr id="39957" name="TextBox 120">
            <a:extLst>
              <a:ext uri="{FF2B5EF4-FFF2-40B4-BE49-F238E27FC236}">
                <a16:creationId xmlns:a16="http://schemas.microsoft.com/office/drawing/2014/main" id="{CCB14027-7ACE-BA1D-F2A9-604DD75FA31D}"/>
              </a:ext>
            </a:extLst>
          </p:cNvPr>
          <p:cNvSpPr txBox="1">
            <a:spLocks noChangeArrowheads="1"/>
          </p:cNvSpPr>
          <p:nvPr/>
        </p:nvSpPr>
        <p:spPr bwMode="auto">
          <a:xfrm>
            <a:off x="8888049" y="4027808"/>
            <a:ext cx="1778562" cy="46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2400">
                <a:solidFill>
                  <a:srgbClr val="42AABA"/>
                </a:solidFill>
                <a:latin typeface="Proxima Nova Rg"/>
                <a:ea typeface="Tahoma" panose="020B0604030504040204" pitchFamily="34" charset="0"/>
                <a:cs typeface="DecoType Naskh"/>
              </a:rPr>
              <a:t>↑ 3</a:t>
            </a:r>
            <a:r>
              <a:rPr lang="en-US" altLang="ru-RU" sz="2400">
                <a:solidFill>
                  <a:srgbClr val="42AABA"/>
                </a:solidFill>
                <a:latin typeface="Proxima Nova Rg"/>
                <a:ea typeface="Tahoma" panose="020B0604030504040204" pitchFamily="34" charset="0"/>
                <a:cs typeface="DecoType Naskh"/>
              </a:rPr>
              <a:t> </a:t>
            </a:r>
            <a:r>
              <a:rPr lang="ru-RU" altLang="ru-RU" sz="2400">
                <a:solidFill>
                  <a:srgbClr val="42AABA"/>
                </a:solidFill>
                <a:latin typeface="Proxima Nova Rg"/>
                <a:ea typeface="Tahoma" panose="020B0604030504040204" pitchFamily="34" charset="0"/>
                <a:cs typeface="DecoType Naskh"/>
              </a:rPr>
              <a:t>раза</a:t>
            </a:r>
            <a:endParaRPr lang="ru-RU" altLang="ru-RU" sz="2400" baseline="30000">
              <a:solidFill>
                <a:srgbClr val="42AABA"/>
              </a:solidFill>
              <a:latin typeface="Proxima Nova Rg"/>
              <a:ea typeface="Tahoma" panose="020B0604030504040204" pitchFamily="34" charset="0"/>
              <a:cs typeface="DecoType Naskh"/>
            </a:endParaRPr>
          </a:p>
        </p:txBody>
      </p:sp>
      <p:pic>
        <p:nvPicPr>
          <p:cNvPr id="39958" name="Рисунок 123">
            <a:extLst>
              <a:ext uri="{FF2B5EF4-FFF2-40B4-BE49-F238E27FC236}">
                <a16:creationId xmlns:a16="http://schemas.microsoft.com/office/drawing/2014/main" id="{B6886F99-2BE7-8D44-131B-AB9027B95E5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220197" y="4014713"/>
            <a:ext cx="695234" cy="695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 name="TextBox 124">
            <a:extLst>
              <a:ext uri="{FF2B5EF4-FFF2-40B4-BE49-F238E27FC236}">
                <a16:creationId xmlns:a16="http://schemas.microsoft.com/office/drawing/2014/main" id="{113A1CAC-0817-4C74-F5CA-871034A0DA89}"/>
              </a:ext>
            </a:extLst>
          </p:cNvPr>
          <p:cNvSpPr txBox="1"/>
          <p:nvPr/>
        </p:nvSpPr>
        <p:spPr>
          <a:xfrm>
            <a:off x="5889255" y="2748051"/>
            <a:ext cx="789281" cy="523152"/>
          </a:xfrm>
          <a:prstGeom prst="rect">
            <a:avLst/>
          </a:prstGeom>
          <a:noFill/>
        </p:spPr>
        <p:txBody>
          <a:bodyPr>
            <a:spAutoFit/>
          </a:bodyPr>
          <a:lstStyle/>
          <a:p>
            <a:pPr>
              <a:defRPr/>
            </a:pPr>
            <a:r>
              <a:rPr lang="ru-RU" sz="2800" dirty="0">
                <a:solidFill>
                  <a:schemeClr val="accent5">
                    <a:lumMod val="50000"/>
                  </a:schemeClr>
                </a:solidFill>
                <a:latin typeface="Proxima Nova" panose="02000506030000020004" pitchFamily="2" charset="0"/>
              </a:rPr>
              <a:t>23</a:t>
            </a:r>
            <a:endParaRPr lang="ru-RU" sz="2800" baseline="30000" dirty="0">
              <a:solidFill>
                <a:schemeClr val="accent5">
                  <a:lumMod val="50000"/>
                </a:schemeClr>
              </a:solidFill>
              <a:latin typeface="Proxima Nova" panose="02000506030000020004" pitchFamily="2" charset="0"/>
            </a:endParaRPr>
          </a:p>
        </p:txBody>
      </p:sp>
      <p:sp>
        <p:nvSpPr>
          <p:cNvPr id="126" name="TextBox 125">
            <a:extLst>
              <a:ext uri="{FF2B5EF4-FFF2-40B4-BE49-F238E27FC236}">
                <a16:creationId xmlns:a16="http://schemas.microsoft.com/office/drawing/2014/main" id="{1D0B2795-65FC-EFA2-11E4-FBBF82251C4B}"/>
              </a:ext>
            </a:extLst>
          </p:cNvPr>
          <p:cNvSpPr txBox="1"/>
          <p:nvPr/>
        </p:nvSpPr>
        <p:spPr>
          <a:xfrm>
            <a:off x="8354720" y="2734956"/>
            <a:ext cx="789282" cy="523152"/>
          </a:xfrm>
          <a:prstGeom prst="rect">
            <a:avLst/>
          </a:prstGeom>
          <a:noFill/>
        </p:spPr>
        <p:txBody>
          <a:bodyPr>
            <a:spAutoFit/>
          </a:bodyPr>
          <a:lstStyle/>
          <a:p>
            <a:pPr>
              <a:defRPr/>
            </a:pPr>
            <a:r>
              <a:rPr lang="ru-RU" sz="2800" dirty="0">
                <a:solidFill>
                  <a:srgbClr val="42AABB"/>
                </a:solidFill>
                <a:latin typeface="Proxima Nova" panose="02000506030000020004" pitchFamily="2" charset="0"/>
              </a:rPr>
              <a:t>16</a:t>
            </a:r>
            <a:endParaRPr lang="ru-RU" sz="2800" baseline="30000" dirty="0">
              <a:solidFill>
                <a:srgbClr val="42AABB"/>
              </a:solidFill>
              <a:latin typeface="Proxima Nova" panose="02000506030000020004" pitchFamily="2" charset="0"/>
            </a:endParaRPr>
          </a:p>
        </p:txBody>
      </p:sp>
      <p:sp>
        <p:nvSpPr>
          <p:cNvPr id="128" name="TextBox 127">
            <a:extLst>
              <a:ext uri="{FF2B5EF4-FFF2-40B4-BE49-F238E27FC236}">
                <a16:creationId xmlns:a16="http://schemas.microsoft.com/office/drawing/2014/main" id="{E92B3D12-973B-78E4-D0FD-3EC4A7680793}"/>
              </a:ext>
            </a:extLst>
          </p:cNvPr>
          <p:cNvSpPr txBox="1"/>
          <p:nvPr/>
        </p:nvSpPr>
        <p:spPr>
          <a:xfrm>
            <a:off x="6530918" y="5082565"/>
            <a:ext cx="1899991" cy="507765"/>
          </a:xfrm>
          <a:prstGeom prst="rect">
            <a:avLst/>
          </a:prstGeom>
          <a:noFill/>
        </p:spPr>
        <p:txBody>
          <a:bodyPr>
            <a:spAutoFit/>
          </a:bodyPr>
          <a:lstStyle/>
          <a:p>
            <a:pPr>
              <a:defRPr/>
            </a:pPr>
            <a:r>
              <a:rPr lang="ru-RU" sz="900" dirty="0">
                <a:solidFill>
                  <a:schemeClr val="accent5">
                    <a:lumMod val="50000"/>
                  </a:schemeClr>
                </a:solidFill>
                <a:latin typeface="Proxima Nova Rg" panose="02000506030000020004" pitchFamily="2" charset="0"/>
              </a:rPr>
              <a:t>распространенность </a:t>
            </a:r>
            <a:endParaRPr lang="en-US" sz="900" dirty="0">
              <a:solidFill>
                <a:schemeClr val="accent5">
                  <a:lumMod val="50000"/>
                </a:schemeClr>
              </a:solidFill>
              <a:latin typeface="Proxima Nova Rg" panose="02000506030000020004" pitchFamily="2" charset="0"/>
            </a:endParaRPr>
          </a:p>
          <a:p>
            <a:pPr>
              <a:defRPr/>
            </a:pPr>
            <a:r>
              <a:rPr lang="ru-RU" sz="900" dirty="0">
                <a:solidFill>
                  <a:schemeClr val="accent5">
                    <a:lumMod val="50000"/>
                  </a:schemeClr>
                </a:solidFill>
                <a:latin typeface="Proxima Nova Rg" panose="02000506030000020004" pitchFamily="2" charset="0"/>
              </a:rPr>
              <a:t>бессимптомной гиперурикемии </a:t>
            </a:r>
            <a:endParaRPr lang="en-US" sz="900" dirty="0">
              <a:solidFill>
                <a:schemeClr val="accent5">
                  <a:lumMod val="50000"/>
                </a:schemeClr>
              </a:solidFill>
              <a:latin typeface="Proxima Nova Rg" panose="02000506030000020004" pitchFamily="2" charset="0"/>
            </a:endParaRPr>
          </a:p>
          <a:p>
            <a:pPr>
              <a:defRPr/>
            </a:pPr>
            <a:r>
              <a:rPr lang="ru-RU" sz="900" dirty="0">
                <a:solidFill>
                  <a:schemeClr val="accent5">
                    <a:lumMod val="50000"/>
                  </a:schemeClr>
                </a:solidFill>
                <a:latin typeface="Proxima Nova Rg" panose="02000506030000020004" pitchFamily="2" charset="0"/>
              </a:rPr>
              <a:t>чем у женщин</a:t>
            </a:r>
          </a:p>
        </p:txBody>
      </p:sp>
      <p:sp>
        <p:nvSpPr>
          <p:cNvPr id="129" name="TextBox 128">
            <a:extLst>
              <a:ext uri="{FF2B5EF4-FFF2-40B4-BE49-F238E27FC236}">
                <a16:creationId xmlns:a16="http://schemas.microsoft.com/office/drawing/2014/main" id="{49BA0FA6-06B8-C18B-BCD5-490BEA7CE6CC}"/>
              </a:ext>
            </a:extLst>
          </p:cNvPr>
          <p:cNvSpPr txBox="1"/>
          <p:nvPr/>
        </p:nvSpPr>
        <p:spPr>
          <a:xfrm>
            <a:off x="5495210" y="5108753"/>
            <a:ext cx="1211898" cy="438525"/>
          </a:xfrm>
          <a:prstGeom prst="rect">
            <a:avLst/>
          </a:prstGeom>
          <a:noFill/>
        </p:spPr>
        <p:txBody>
          <a:bodyPr>
            <a:spAutoFit/>
          </a:bodyPr>
          <a:lstStyle/>
          <a:p>
            <a:pPr>
              <a:lnSpc>
                <a:spcPts val="2660"/>
              </a:lnSpc>
              <a:defRPr/>
            </a:pPr>
            <a:r>
              <a:rPr lang="ru-RU" sz="2800" dirty="0">
                <a:solidFill>
                  <a:schemeClr val="accent5">
                    <a:lumMod val="50000"/>
                  </a:schemeClr>
                </a:solidFill>
                <a:latin typeface="Proxima Nova" panose="02000506030000020004" pitchFamily="2" charset="0"/>
              </a:rPr>
              <a:t>↑</a:t>
            </a:r>
            <a:r>
              <a:rPr lang="en-US" sz="2800" dirty="0">
                <a:solidFill>
                  <a:schemeClr val="accent5">
                    <a:lumMod val="50000"/>
                  </a:schemeClr>
                </a:solidFill>
                <a:latin typeface="Proxima Nova" panose="02000506030000020004" pitchFamily="2" charset="0"/>
              </a:rPr>
              <a:t>4,4</a:t>
            </a:r>
            <a:r>
              <a:rPr lang="en-US" sz="2800" baseline="30000" dirty="0">
                <a:solidFill>
                  <a:schemeClr val="accent5">
                    <a:lumMod val="50000"/>
                  </a:schemeClr>
                </a:solidFill>
                <a:latin typeface="Proxima Nova" panose="02000506030000020004" pitchFamily="2" charset="0"/>
              </a:rPr>
              <a:t>%</a:t>
            </a:r>
            <a:endParaRPr lang="ru-RU" sz="2800" dirty="0">
              <a:solidFill>
                <a:schemeClr val="accent5">
                  <a:lumMod val="50000"/>
                </a:schemeClr>
              </a:solidFill>
              <a:latin typeface="Proxima Nova" panose="02000506030000020004" pitchFamily="2" charset="0"/>
            </a:endParaRPr>
          </a:p>
        </p:txBody>
      </p:sp>
      <p:pic>
        <p:nvPicPr>
          <p:cNvPr id="39963" name="Рисунок 130">
            <a:extLst>
              <a:ext uri="{FF2B5EF4-FFF2-40B4-BE49-F238E27FC236}">
                <a16:creationId xmlns:a16="http://schemas.microsoft.com/office/drawing/2014/main" id="{78805C35-A058-6750-7953-B269EFBFBAE2}"/>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530925" y="4006381"/>
            <a:ext cx="695234" cy="695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 name="TextBox 131">
            <a:extLst>
              <a:ext uri="{FF2B5EF4-FFF2-40B4-BE49-F238E27FC236}">
                <a16:creationId xmlns:a16="http://schemas.microsoft.com/office/drawing/2014/main" id="{7FD56B9D-D7B5-C197-4E4F-4D723BB50E57}"/>
              </a:ext>
            </a:extLst>
          </p:cNvPr>
          <p:cNvSpPr txBox="1"/>
          <p:nvPr/>
        </p:nvSpPr>
        <p:spPr>
          <a:xfrm>
            <a:off x="6328540" y="4437330"/>
            <a:ext cx="1315470" cy="646247"/>
          </a:xfrm>
          <a:prstGeom prst="rect">
            <a:avLst/>
          </a:prstGeom>
          <a:noFill/>
        </p:spPr>
        <p:txBody>
          <a:bodyPr>
            <a:spAutoFit/>
          </a:bodyPr>
          <a:lstStyle/>
          <a:p>
            <a:pPr>
              <a:defRPr/>
            </a:pPr>
            <a:r>
              <a:rPr lang="ru-RU" dirty="0">
                <a:solidFill>
                  <a:schemeClr val="accent5">
                    <a:lumMod val="50000"/>
                  </a:schemeClr>
                </a:solidFill>
                <a:latin typeface="Proxima Nova Rg" panose="02000506030000020004" pitchFamily="2" charset="0"/>
              </a:rPr>
              <a:t>у мужчин с АГ</a:t>
            </a:r>
          </a:p>
        </p:txBody>
      </p:sp>
      <p:sp>
        <p:nvSpPr>
          <p:cNvPr id="39965" name="TextBox 132">
            <a:extLst>
              <a:ext uri="{FF2B5EF4-FFF2-40B4-BE49-F238E27FC236}">
                <a16:creationId xmlns:a16="http://schemas.microsoft.com/office/drawing/2014/main" id="{522DBDCE-CC9D-CCBA-AEA9-E8A6FF26E21F}"/>
              </a:ext>
            </a:extLst>
          </p:cNvPr>
          <p:cNvSpPr txBox="1">
            <a:spLocks noChangeArrowheads="1"/>
          </p:cNvSpPr>
          <p:nvPr/>
        </p:nvSpPr>
        <p:spPr bwMode="auto">
          <a:xfrm>
            <a:off x="6304729" y="4030189"/>
            <a:ext cx="1778562" cy="46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2400">
                <a:solidFill>
                  <a:srgbClr val="203864"/>
                </a:solidFill>
                <a:latin typeface="Proxima Nova Rg"/>
                <a:ea typeface="Tahoma" panose="020B0604030504040204" pitchFamily="34" charset="0"/>
                <a:cs typeface="DecoType Naskh"/>
              </a:rPr>
              <a:t>↑ 1</a:t>
            </a:r>
            <a:r>
              <a:rPr lang="en-US" altLang="ru-RU" sz="2400">
                <a:solidFill>
                  <a:srgbClr val="203864"/>
                </a:solidFill>
                <a:latin typeface="Proxima Nova Rg"/>
                <a:ea typeface="Tahoma" panose="020B0604030504040204" pitchFamily="34" charset="0"/>
                <a:cs typeface="DecoType Naskh"/>
              </a:rPr>
              <a:t>,5 </a:t>
            </a:r>
            <a:r>
              <a:rPr lang="ru-RU" altLang="ru-RU" sz="2400">
                <a:solidFill>
                  <a:srgbClr val="203864"/>
                </a:solidFill>
                <a:latin typeface="Proxima Nova Rg"/>
                <a:ea typeface="Tahoma" panose="020B0604030504040204" pitchFamily="34" charset="0"/>
                <a:cs typeface="DecoType Naskh"/>
              </a:rPr>
              <a:t>раза</a:t>
            </a:r>
            <a:endParaRPr lang="ru-RU" altLang="ru-RU" sz="2400" baseline="30000">
              <a:solidFill>
                <a:srgbClr val="203864"/>
              </a:solidFill>
              <a:latin typeface="Proxima Nova Rg"/>
              <a:ea typeface="Tahoma" panose="020B0604030504040204" pitchFamily="34" charset="0"/>
              <a:cs typeface="DecoType Naskh"/>
            </a:endParaRPr>
          </a:p>
        </p:txBody>
      </p:sp>
      <p:sp>
        <p:nvSpPr>
          <p:cNvPr id="39966" name="TextBox 11">
            <a:extLst>
              <a:ext uri="{FF2B5EF4-FFF2-40B4-BE49-F238E27FC236}">
                <a16:creationId xmlns:a16="http://schemas.microsoft.com/office/drawing/2014/main" id="{BB5FE040-5364-30A4-6612-47EB6F8B3BB2}"/>
              </a:ext>
            </a:extLst>
          </p:cNvPr>
          <p:cNvSpPr txBox="1">
            <a:spLocks noChangeArrowheads="1"/>
          </p:cNvSpPr>
          <p:nvPr/>
        </p:nvSpPr>
        <p:spPr bwMode="auto">
          <a:xfrm>
            <a:off x="1948801" y="2011151"/>
            <a:ext cx="5433305" cy="253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1050">
                <a:latin typeface="Proxima Nova Rg"/>
              </a:rPr>
              <a:t>Распространенность в общей популяции</a:t>
            </a:r>
          </a:p>
        </p:txBody>
      </p:sp>
      <p:sp>
        <p:nvSpPr>
          <p:cNvPr id="39967" name="TextBox 13">
            <a:extLst>
              <a:ext uri="{FF2B5EF4-FFF2-40B4-BE49-F238E27FC236}">
                <a16:creationId xmlns:a16="http://schemas.microsoft.com/office/drawing/2014/main" id="{3E09683A-7758-B700-8FC4-2B2C199B6631}"/>
              </a:ext>
            </a:extLst>
          </p:cNvPr>
          <p:cNvSpPr txBox="1">
            <a:spLocks noChangeArrowheads="1"/>
          </p:cNvSpPr>
          <p:nvPr/>
        </p:nvSpPr>
        <p:spPr bwMode="auto">
          <a:xfrm>
            <a:off x="6361871" y="2979003"/>
            <a:ext cx="379761" cy="300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1350" baseline="30000">
                <a:solidFill>
                  <a:schemeClr val="accent2"/>
                </a:solidFill>
                <a:latin typeface="Proxima Nova"/>
              </a:rPr>
              <a:t>%</a:t>
            </a:r>
            <a:endParaRPr lang="ru-RU" altLang="ru-RU" sz="1350"/>
          </a:p>
        </p:txBody>
      </p:sp>
      <p:sp>
        <p:nvSpPr>
          <p:cNvPr id="39968" name="TextBox 16">
            <a:extLst>
              <a:ext uri="{FF2B5EF4-FFF2-40B4-BE49-F238E27FC236}">
                <a16:creationId xmlns:a16="http://schemas.microsoft.com/office/drawing/2014/main" id="{CB2CC84F-2A0E-97D2-EA2D-C77A4F416A8D}"/>
              </a:ext>
            </a:extLst>
          </p:cNvPr>
          <p:cNvSpPr txBox="1">
            <a:spLocks noChangeArrowheads="1"/>
          </p:cNvSpPr>
          <p:nvPr/>
        </p:nvSpPr>
        <p:spPr bwMode="auto">
          <a:xfrm>
            <a:off x="8844004" y="2961146"/>
            <a:ext cx="391664" cy="300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sz="1350" baseline="30000">
                <a:solidFill>
                  <a:srgbClr val="42AABB"/>
                </a:solidFill>
                <a:latin typeface="Proxima Nova"/>
              </a:rPr>
              <a:t>%</a:t>
            </a:r>
            <a:endParaRPr lang="ru-RU" altLang="ru-RU" sz="1350"/>
          </a:p>
        </p:txBody>
      </p:sp>
      <p:pic>
        <p:nvPicPr>
          <p:cNvPr id="39969" name="Рисунок 8">
            <a:extLst>
              <a:ext uri="{FF2B5EF4-FFF2-40B4-BE49-F238E27FC236}">
                <a16:creationId xmlns:a16="http://schemas.microsoft.com/office/drawing/2014/main" id="{B789431D-CFBC-BCCE-1079-3B6FDE61EAE3}"/>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911858" y="1037347"/>
            <a:ext cx="1286898" cy="34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a:extLst>
              <a:ext uri="{FF2B5EF4-FFF2-40B4-BE49-F238E27FC236}">
                <a16:creationId xmlns:a16="http://schemas.microsoft.com/office/drawing/2014/main" id="{5E0798CC-F293-5C64-CB1C-83E4F657991D}"/>
              </a:ext>
            </a:extLst>
          </p:cNvPr>
          <p:cNvSpPr/>
          <p:nvPr/>
        </p:nvSpPr>
        <p:spPr>
          <a:xfrm>
            <a:off x="7945198" y="1706391"/>
            <a:ext cx="2553558" cy="3207126"/>
          </a:xfrm>
          <a:prstGeom prst="rect">
            <a:avLst/>
          </a:prstGeom>
          <a:noFill/>
          <a:ln w="57150">
            <a:solidFill>
              <a:srgbClr val="00B0F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sz="900"/>
          </a:p>
        </p:txBody>
      </p:sp>
    </p:spTree>
    <p:extLst>
      <p:ext uri="{BB962C8B-B14F-4D97-AF65-F5344CB8AC3E}">
        <p14:creationId xmlns:p14="http://schemas.microsoft.com/office/powerpoint/2010/main" val="3797239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FE543-BFFE-2AE2-E686-16E2F6993778}"/>
            </a:ext>
          </a:extLst>
        </p:cNvPr>
        <p:cNvGrpSpPr/>
        <p:nvPr/>
      </p:nvGrpSpPr>
      <p:grpSpPr>
        <a:xfrm>
          <a:off x="0" y="0"/>
          <a:ext cx="0" cy="0"/>
          <a:chOff x="0" y="0"/>
          <a:chExt cx="0" cy="0"/>
        </a:xfrm>
      </p:grpSpPr>
      <p:grpSp>
        <p:nvGrpSpPr>
          <p:cNvPr id="11" name="Группа 10">
            <a:extLst>
              <a:ext uri="{FF2B5EF4-FFF2-40B4-BE49-F238E27FC236}">
                <a16:creationId xmlns:a16="http://schemas.microsoft.com/office/drawing/2014/main" id="{E3B80FEC-76B3-D19E-A924-804C795B6CB4}"/>
              </a:ext>
            </a:extLst>
          </p:cNvPr>
          <p:cNvGrpSpPr/>
          <p:nvPr/>
        </p:nvGrpSpPr>
        <p:grpSpPr>
          <a:xfrm>
            <a:off x="0" y="189025"/>
            <a:ext cx="12190413" cy="6668975"/>
            <a:chOff x="0" y="189025"/>
            <a:chExt cx="12190413" cy="6668975"/>
          </a:xfrm>
        </p:grpSpPr>
        <p:pic>
          <p:nvPicPr>
            <p:cNvPr id="5" name="Picture 2" descr="E:\РАБОТА\3 конгресс ВСП\2025\XVI Конгресс шаблон презентации\элементы презентации\06.png">
              <a:extLst>
                <a:ext uri="{FF2B5EF4-FFF2-40B4-BE49-F238E27FC236}">
                  <a16:creationId xmlns:a16="http://schemas.microsoft.com/office/drawing/2014/main" id="{8463B7E5-29EE-63C3-F0FE-D566AD379944}"/>
                </a:ext>
              </a:extLst>
            </p:cNvPr>
            <p:cNvPicPr>
              <a:picLocks noChangeAspect="1" noChangeArrowheads="1"/>
            </p:cNvPicPr>
            <p:nvPr/>
          </p:nvPicPr>
          <p:blipFill>
            <a:blip r:embed="rId2" cstate="print"/>
            <a:stretch>
              <a:fillRect/>
            </a:stretch>
          </p:blipFill>
          <p:spPr bwMode="auto">
            <a:xfrm>
              <a:off x="118542" y="189025"/>
              <a:ext cx="720000" cy="719229"/>
            </a:xfrm>
            <a:prstGeom prst="rect">
              <a:avLst/>
            </a:prstGeom>
            <a:noFill/>
          </p:spPr>
        </p:pic>
        <p:pic>
          <p:nvPicPr>
            <p:cNvPr id="2050" name="Picture 2" descr="E:\РАБОТА\3 конгресс ВСП\2025\XVI Конгресс шаблон презентации\элементы презентации\02.png">
              <a:extLst>
                <a:ext uri="{FF2B5EF4-FFF2-40B4-BE49-F238E27FC236}">
                  <a16:creationId xmlns:a16="http://schemas.microsoft.com/office/drawing/2014/main" id="{05ACD6BF-EB3C-088B-5A62-3B7D7F76908D}"/>
                </a:ext>
              </a:extLst>
            </p:cNvPr>
            <p:cNvPicPr>
              <a:picLocks noChangeAspect="1" noChangeArrowheads="1"/>
            </p:cNvPicPr>
            <p:nvPr/>
          </p:nvPicPr>
          <p:blipFill>
            <a:blip r:embed="rId3" cstate="print"/>
            <a:srcRect/>
            <a:stretch>
              <a:fillRect/>
            </a:stretch>
          </p:blipFill>
          <p:spPr bwMode="auto">
            <a:xfrm>
              <a:off x="0" y="6138000"/>
              <a:ext cx="1080263" cy="720000"/>
            </a:xfrm>
            <a:prstGeom prst="rect">
              <a:avLst/>
            </a:prstGeom>
            <a:noFill/>
          </p:spPr>
        </p:pic>
        <p:pic>
          <p:nvPicPr>
            <p:cNvPr id="2051" name="Picture 3" descr="E:\РАБОТА\3 конгресс ВСП\2025\XVI Конгресс шаблон презентации\элементы презентации\04.png">
              <a:extLst>
                <a:ext uri="{FF2B5EF4-FFF2-40B4-BE49-F238E27FC236}">
                  <a16:creationId xmlns:a16="http://schemas.microsoft.com/office/drawing/2014/main" id="{5BCC83C5-34FD-03EB-8C39-275BE5B4BA39}"/>
                </a:ext>
              </a:extLst>
            </p:cNvPr>
            <p:cNvPicPr>
              <a:picLocks noChangeAspect="1" noChangeArrowheads="1"/>
            </p:cNvPicPr>
            <p:nvPr/>
          </p:nvPicPr>
          <p:blipFill>
            <a:blip r:embed="rId4" cstate="print"/>
            <a:srcRect/>
            <a:stretch>
              <a:fillRect/>
            </a:stretch>
          </p:blipFill>
          <p:spPr bwMode="auto">
            <a:xfrm flipH="1">
              <a:off x="11468837" y="6498000"/>
              <a:ext cx="721576" cy="360000"/>
            </a:xfrm>
            <a:prstGeom prst="rect">
              <a:avLst/>
            </a:prstGeom>
            <a:noFill/>
          </p:spPr>
        </p:pic>
        <p:grpSp>
          <p:nvGrpSpPr>
            <p:cNvPr id="10" name="Группа 9">
              <a:extLst>
                <a:ext uri="{FF2B5EF4-FFF2-40B4-BE49-F238E27FC236}">
                  <a16:creationId xmlns:a16="http://schemas.microsoft.com/office/drawing/2014/main" id="{79E21ADC-5AE8-7AAC-1BA9-31C411F6BBA1}"/>
                </a:ext>
              </a:extLst>
            </p:cNvPr>
            <p:cNvGrpSpPr/>
            <p:nvPr/>
          </p:nvGrpSpPr>
          <p:grpSpPr>
            <a:xfrm>
              <a:off x="10478550" y="246294"/>
              <a:ext cx="1702718" cy="586402"/>
              <a:chOff x="10478550" y="404696"/>
              <a:chExt cx="1702718" cy="586402"/>
            </a:xfrm>
          </p:grpSpPr>
          <p:sp>
            <p:nvSpPr>
              <p:cNvPr id="6" name="Прямоугольник 5">
                <a:extLst>
                  <a:ext uri="{FF2B5EF4-FFF2-40B4-BE49-F238E27FC236}">
                    <a16:creationId xmlns:a16="http://schemas.microsoft.com/office/drawing/2014/main" id="{A0ECA97C-9DAE-252F-0F7E-0B95B1C348E3}"/>
                  </a:ext>
                </a:extLst>
              </p:cNvPr>
              <p:cNvSpPr/>
              <p:nvPr/>
            </p:nvSpPr>
            <p:spPr>
              <a:xfrm>
                <a:off x="10478550" y="746416"/>
                <a:ext cx="1702718" cy="244682"/>
              </a:xfrm>
              <a:prstGeom prst="rect">
                <a:avLst/>
              </a:prstGeom>
            </p:spPr>
            <p:txBody>
              <a:bodyPr wrap="square">
                <a:spAutoFit/>
              </a:bodyPr>
              <a:lstStyle/>
              <a:p>
                <a:pPr defTabSz="685800">
                  <a:lnSpc>
                    <a:spcPct val="90000"/>
                  </a:lnSpc>
                  <a:spcBef>
                    <a:spcPts val="750"/>
                  </a:spcBef>
                  <a:buClr>
                    <a:srgbClr val="35A5D6"/>
                  </a:buClr>
                </a:pPr>
                <a:r>
                  <a:rPr lang="en-US" sz="1100" dirty="0">
                    <a:solidFill>
                      <a:srgbClr val="114C7D"/>
                    </a:solidFill>
                    <a:latin typeface="Gotham Pro" pitchFamily="2" charset="0"/>
                    <a:ea typeface="+mj-ea"/>
                    <a:cs typeface="Gotham Pro" pitchFamily="2" charset="0"/>
                  </a:rPr>
                  <a:t>congress-vsp.ru/xvi/</a:t>
                </a:r>
                <a:endParaRPr lang="ru-RU" sz="1100" dirty="0">
                  <a:solidFill>
                    <a:srgbClr val="114C7D"/>
                  </a:solidFill>
                  <a:latin typeface="Gotham Pro" pitchFamily="2" charset="0"/>
                  <a:ea typeface="+mj-ea"/>
                  <a:cs typeface="Gotham Pro" pitchFamily="2" charset="0"/>
                </a:endParaRPr>
              </a:p>
            </p:txBody>
          </p:sp>
          <p:pic>
            <p:nvPicPr>
              <p:cNvPr id="4098" name="Picture 2" descr="E:\РАБОТА\3 конгресс ВСП\2025\XVI Конгресс шаблон презентации\элементы презентации\07.png">
                <a:extLst>
                  <a:ext uri="{FF2B5EF4-FFF2-40B4-BE49-F238E27FC236}">
                    <a16:creationId xmlns:a16="http://schemas.microsoft.com/office/drawing/2014/main" id="{8C8304D5-5A75-F151-A092-409F1BCBE35B}"/>
                  </a:ext>
                </a:extLst>
              </p:cNvPr>
              <p:cNvPicPr>
                <a:picLocks noChangeAspect="1" noChangeArrowheads="1"/>
              </p:cNvPicPr>
              <p:nvPr/>
            </p:nvPicPr>
            <p:blipFill>
              <a:blip r:embed="rId5" cstate="print"/>
              <a:srcRect/>
              <a:stretch>
                <a:fillRect/>
              </a:stretch>
            </p:blipFill>
            <p:spPr bwMode="auto">
              <a:xfrm>
                <a:off x="10550475" y="404696"/>
                <a:ext cx="1440243" cy="288000"/>
              </a:xfrm>
              <a:prstGeom prst="rect">
                <a:avLst/>
              </a:prstGeom>
              <a:noFill/>
            </p:spPr>
          </p:pic>
        </p:grpSp>
      </p:grpSp>
      <p:sp>
        <p:nvSpPr>
          <p:cNvPr id="2" name="Заголовок 1">
            <a:extLst>
              <a:ext uri="{FF2B5EF4-FFF2-40B4-BE49-F238E27FC236}">
                <a16:creationId xmlns:a16="http://schemas.microsoft.com/office/drawing/2014/main" id="{7BC07D1B-B6A6-44A5-CCFA-C325E881DE86}"/>
              </a:ext>
            </a:extLst>
          </p:cNvPr>
          <p:cNvSpPr>
            <a:spLocks noGrp="1"/>
          </p:cNvSpPr>
          <p:nvPr>
            <p:ph type="title"/>
          </p:nvPr>
        </p:nvSpPr>
        <p:spPr>
          <a:xfrm>
            <a:off x="910630" y="0"/>
            <a:ext cx="9577064" cy="1080000"/>
          </a:xfrm>
        </p:spPr>
        <p:txBody>
          <a:bodyPr>
            <a:noAutofit/>
          </a:bodyPr>
          <a:lstStyle/>
          <a:p>
            <a:r>
              <a:rPr lang="ru-RU" altLang="ru-RU" i="1" dirty="0">
                <a:solidFill>
                  <a:srgbClr val="002060"/>
                </a:solidFill>
                <a:latin typeface="Arial Black" panose="020B0A04020102020204" pitchFamily="34" charset="0"/>
              </a:rPr>
              <a:t>Гиперурикемия, АГ  и поражение почек</a:t>
            </a:r>
          </a:p>
        </p:txBody>
      </p:sp>
      <p:pic>
        <p:nvPicPr>
          <p:cNvPr id="7" name="Рисунок 6">
            <a:extLst>
              <a:ext uri="{FF2B5EF4-FFF2-40B4-BE49-F238E27FC236}">
                <a16:creationId xmlns:a16="http://schemas.microsoft.com/office/drawing/2014/main" id="{76DFFA53-90A6-9203-7774-5C186B7447B7}"/>
              </a:ext>
            </a:extLst>
          </p:cNvPr>
          <p:cNvPicPr>
            <a:picLocks noChangeAspect="1"/>
          </p:cNvPicPr>
          <p:nvPr/>
        </p:nvPicPr>
        <p:blipFill>
          <a:blip r:embed="rId6"/>
          <a:stretch>
            <a:fillRect/>
          </a:stretch>
        </p:blipFill>
        <p:spPr>
          <a:xfrm>
            <a:off x="1414686" y="1080000"/>
            <a:ext cx="8784976" cy="5058000"/>
          </a:xfrm>
          <a:prstGeom prst="rect">
            <a:avLst/>
          </a:prstGeom>
        </p:spPr>
      </p:pic>
      <p:sp>
        <p:nvSpPr>
          <p:cNvPr id="12" name="TextBox 11">
            <a:extLst>
              <a:ext uri="{FF2B5EF4-FFF2-40B4-BE49-F238E27FC236}">
                <a16:creationId xmlns:a16="http://schemas.microsoft.com/office/drawing/2014/main" id="{3FB35286-14C3-F4C7-ABE0-C8053D474904}"/>
              </a:ext>
            </a:extLst>
          </p:cNvPr>
          <p:cNvSpPr txBox="1"/>
          <p:nvPr/>
        </p:nvSpPr>
        <p:spPr>
          <a:xfrm>
            <a:off x="1558702" y="6216335"/>
            <a:ext cx="9361040" cy="646331"/>
          </a:xfrm>
          <a:prstGeom prst="rect">
            <a:avLst/>
          </a:prstGeom>
          <a:noFill/>
        </p:spPr>
        <p:txBody>
          <a:bodyPr wrap="square">
            <a:spAutoFit/>
          </a:bodyPr>
          <a:lstStyle/>
          <a:p>
            <a:r>
              <a:rPr lang="en-US" sz="1800" b="1" i="1" dirty="0">
                <a:solidFill>
                  <a:srgbClr val="242021"/>
                </a:solidFill>
                <a:effectLst/>
                <a:latin typeface="AkzidenzGroteskBE-BoldIt"/>
              </a:rPr>
              <a:t>Hypertension. </a:t>
            </a:r>
            <a:r>
              <a:rPr lang="en-US" sz="1800" b="1" i="0" dirty="0">
                <a:solidFill>
                  <a:srgbClr val="242021"/>
                </a:solidFill>
                <a:effectLst/>
                <a:latin typeface="AkzidenzGroteskBE-Bold"/>
              </a:rPr>
              <a:t>2025;82:2015–2026. DOI: 10.1161/HYPERTENSIONAHA.125.25550</a:t>
            </a:r>
            <a:r>
              <a:rPr lang="en-US" dirty="0"/>
              <a:t> </a:t>
            </a:r>
            <a:br>
              <a:rPr lang="en-US" dirty="0"/>
            </a:br>
            <a:endParaRPr lang="ru-RU" dirty="0"/>
          </a:p>
        </p:txBody>
      </p:sp>
    </p:spTree>
    <p:extLst>
      <p:ext uri="{BB962C8B-B14F-4D97-AF65-F5344CB8AC3E}">
        <p14:creationId xmlns:p14="http://schemas.microsoft.com/office/powerpoint/2010/main" val="787667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BBB21-A6B3-F44F-4F87-7C68AE078982}"/>
            </a:ext>
          </a:extLst>
        </p:cNvPr>
        <p:cNvGrpSpPr/>
        <p:nvPr/>
      </p:nvGrpSpPr>
      <p:grpSpPr>
        <a:xfrm>
          <a:off x="0" y="0"/>
          <a:ext cx="0" cy="0"/>
          <a:chOff x="0" y="0"/>
          <a:chExt cx="0" cy="0"/>
        </a:xfrm>
      </p:grpSpPr>
      <p:grpSp>
        <p:nvGrpSpPr>
          <p:cNvPr id="11" name="Группа 10">
            <a:extLst>
              <a:ext uri="{FF2B5EF4-FFF2-40B4-BE49-F238E27FC236}">
                <a16:creationId xmlns:a16="http://schemas.microsoft.com/office/drawing/2014/main" id="{03F7526E-446F-FD1A-B7A2-191AB01C5B25}"/>
              </a:ext>
            </a:extLst>
          </p:cNvPr>
          <p:cNvGrpSpPr/>
          <p:nvPr/>
        </p:nvGrpSpPr>
        <p:grpSpPr>
          <a:xfrm>
            <a:off x="0" y="189025"/>
            <a:ext cx="12190413" cy="6668975"/>
            <a:chOff x="0" y="189025"/>
            <a:chExt cx="12190413" cy="6668975"/>
          </a:xfrm>
        </p:grpSpPr>
        <p:pic>
          <p:nvPicPr>
            <p:cNvPr id="5" name="Picture 2" descr="E:\РАБОТА\3 конгресс ВСП\2025\XVI Конгресс шаблон презентации\элементы презентации\06.png">
              <a:extLst>
                <a:ext uri="{FF2B5EF4-FFF2-40B4-BE49-F238E27FC236}">
                  <a16:creationId xmlns:a16="http://schemas.microsoft.com/office/drawing/2014/main" id="{672F4576-465F-B6FE-1D52-73A55F75F304}"/>
                </a:ext>
              </a:extLst>
            </p:cNvPr>
            <p:cNvPicPr>
              <a:picLocks noChangeAspect="1" noChangeArrowheads="1"/>
            </p:cNvPicPr>
            <p:nvPr/>
          </p:nvPicPr>
          <p:blipFill>
            <a:blip r:embed="rId3" cstate="print"/>
            <a:stretch>
              <a:fillRect/>
            </a:stretch>
          </p:blipFill>
          <p:spPr bwMode="auto">
            <a:xfrm>
              <a:off x="118542" y="189025"/>
              <a:ext cx="720000" cy="719229"/>
            </a:xfrm>
            <a:prstGeom prst="rect">
              <a:avLst/>
            </a:prstGeom>
            <a:noFill/>
          </p:spPr>
        </p:pic>
        <p:pic>
          <p:nvPicPr>
            <p:cNvPr id="2050" name="Picture 2" descr="E:\РАБОТА\3 конгресс ВСП\2025\XVI Конгресс шаблон презентации\элементы презентации\02.png">
              <a:extLst>
                <a:ext uri="{FF2B5EF4-FFF2-40B4-BE49-F238E27FC236}">
                  <a16:creationId xmlns:a16="http://schemas.microsoft.com/office/drawing/2014/main" id="{4798BF94-8F90-E010-326D-AD42E35DA29B}"/>
                </a:ext>
              </a:extLst>
            </p:cNvPr>
            <p:cNvPicPr>
              <a:picLocks noChangeAspect="1" noChangeArrowheads="1"/>
            </p:cNvPicPr>
            <p:nvPr/>
          </p:nvPicPr>
          <p:blipFill>
            <a:blip r:embed="rId4" cstate="print"/>
            <a:srcRect/>
            <a:stretch>
              <a:fillRect/>
            </a:stretch>
          </p:blipFill>
          <p:spPr bwMode="auto">
            <a:xfrm>
              <a:off x="0" y="6138000"/>
              <a:ext cx="1080263" cy="720000"/>
            </a:xfrm>
            <a:prstGeom prst="rect">
              <a:avLst/>
            </a:prstGeom>
            <a:noFill/>
          </p:spPr>
        </p:pic>
        <p:pic>
          <p:nvPicPr>
            <p:cNvPr id="2051" name="Picture 3" descr="E:\РАБОТА\3 конгресс ВСП\2025\XVI Конгресс шаблон презентации\элементы презентации\04.png">
              <a:extLst>
                <a:ext uri="{FF2B5EF4-FFF2-40B4-BE49-F238E27FC236}">
                  <a16:creationId xmlns:a16="http://schemas.microsoft.com/office/drawing/2014/main" id="{870C623C-D211-9637-2DBD-F368F99E8ED8}"/>
                </a:ext>
              </a:extLst>
            </p:cNvPr>
            <p:cNvPicPr>
              <a:picLocks noChangeAspect="1" noChangeArrowheads="1"/>
            </p:cNvPicPr>
            <p:nvPr/>
          </p:nvPicPr>
          <p:blipFill>
            <a:blip r:embed="rId5" cstate="print"/>
            <a:srcRect/>
            <a:stretch>
              <a:fillRect/>
            </a:stretch>
          </p:blipFill>
          <p:spPr bwMode="auto">
            <a:xfrm flipH="1">
              <a:off x="11468837" y="6498000"/>
              <a:ext cx="721576" cy="360000"/>
            </a:xfrm>
            <a:prstGeom prst="rect">
              <a:avLst/>
            </a:prstGeom>
            <a:noFill/>
          </p:spPr>
        </p:pic>
        <p:grpSp>
          <p:nvGrpSpPr>
            <p:cNvPr id="10" name="Группа 9">
              <a:extLst>
                <a:ext uri="{FF2B5EF4-FFF2-40B4-BE49-F238E27FC236}">
                  <a16:creationId xmlns:a16="http://schemas.microsoft.com/office/drawing/2014/main" id="{6ED69435-5D0A-6C2C-693A-BD9B73B5C0F5}"/>
                </a:ext>
              </a:extLst>
            </p:cNvPr>
            <p:cNvGrpSpPr/>
            <p:nvPr/>
          </p:nvGrpSpPr>
          <p:grpSpPr>
            <a:xfrm>
              <a:off x="10478550" y="246294"/>
              <a:ext cx="1702718" cy="586402"/>
              <a:chOff x="10478550" y="404696"/>
              <a:chExt cx="1702718" cy="586402"/>
            </a:xfrm>
          </p:grpSpPr>
          <p:sp>
            <p:nvSpPr>
              <p:cNvPr id="6" name="Прямоугольник 5">
                <a:extLst>
                  <a:ext uri="{FF2B5EF4-FFF2-40B4-BE49-F238E27FC236}">
                    <a16:creationId xmlns:a16="http://schemas.microsoft.com/office/drawing/2014/main" id="{7EB68A0A-10E5-DAE9-5ACF-4971287D47EB}"/>
                  </a:ext>
                </a:extLst>
              </p:cNvPr>
              <p:cNvSpPr/>
              <p:nvPr/>
            </p:nvSpPr>
            <p:spPr>
              <a:xfrm>
                <a:off x="10478550" y="746416"/>
                <a:ext cx="1702718" cy="244682"/>
              </a:xfrm>
              <a:prstGeom prst="rect">
                <a:avLst/>
              </a:prstGeom>
            </p:spPr>
            <p:txBody>
              <a:bodyPr wrap="square">
                <a:spAutoFit/>
              </a:bodyPr>
              <a:lstStyle/>
              <a:p>
                <a:pPr defTabSz="685800">
                  <a:lnSpc>
                    <a:spcPct val="90000"/>
                  </a:lnSpc>
                  <a:spcBef>
                    <a:spcPts val="750"/>
                  </a:spcBef>
                  <a:buClr>
                    <a:srgbClr val="35A5D6"/>
                  </a:buClr>
                </a:pPr>
                <a:r>
                  <a:rPr lang="en-US" sz="1100" dirty="0">
                    <a:solidFill>
                      <a:srgbClr val="114C7D"/>
                    </a:solidFill>
                    <a:latin typeface="Gotham Pro" pitchFamily="2" charset="0"/>
                    <a:ea typeface="+mj-ea"/>
                    <a:cs typeface="Gotham Pro" pitchFamily="2" charset="0"/>
                  </a:rPr>
                  <a:t>congress-vsp.ru/xvi/</a:t>
                </a:r>
                <a:endParaRPr lang="ru-RU" sz="1100" dirty="0">
                  <a:solidFill>
                    <a:srgbClr val="114C7D"/>
                  </a:solidFill>
                  <a:latin typeface="Gotham Pro" pitchFamily="2" charset="0"/>
                  <a:ea typeface="+mj-ea"/>
                  <a:cs typeface="Gotham Pro" pitchFamily="2" charset="0"/>
                </a:endParaRPr>
              </a:p>
            </p:txBody>
          </p:sp>
          <p:pic>
            <p:nvPicPr>
              <p:cNvPr id="4098" name="Picture 2" descr="E:\РАБОТА\3 конгресс ВСП\2025\XVI Конгресс шаблон презентации\элементы презентации\07.png">
                <a:extLst>
                  <a:ext uri="{FF2B5EF4-FFF2-40B4-BE49-F238E27FC236}">
                    <a16:creationId xmlns:a16="http://schemas.microsoft.com/office/drawing/2014/main" id="{C1DF40C6-CC30-2E99-E710-82A147B93920}"/>
                  </a:ext>
                </a:extLst>
              </p:cNvPr>
              <p:cNvPicPr>
                <a:picLocks noChangeAspect="1" noChangeArrowheads="1"/>
              </p:cNvPicPr>
              <p:nvPr/>
            </p:nvPicPr>
            <p:blipFill>
              <a:blip r:embed="rId6" cstate="print"/>
              <a:srcRect/>
              <a:stretch>
                <a:fillRect/>
              </a:stretch>
            </p:blipFill>
            <p:spPr bwMode="auto">
              <a:xfrm>
                <a:off x="10550475" y="404696"/>
                <a:ext cx="1440243" cy="288000"/>
              </a:xfrm>
              <a:prstGeom prst="rect">
                <a:avLst/>
              </a:prstGeom>
              <a:noFill/>
            </p:spPr>
          </p:pic>
        </p:grpSp>
      </p:grpSp>
      <p:sp>
        <p:nvSpPr>
          <p:cNvPr id="2" name="Заголовок 1">
            <a:extLst>
              <a:ext uri="{FF2B5EF4-FFF2-40B4-BE49-F238E27FC236}">
                <a16:creationId xmlns:a16="http://schemas.microsoft.com/office/drawing/2014/main" id="{1426230C-7537-6067-357B-245E971E6556}"/>
              </a:ext>
            </a:extLst>
          </p:cNvPr>
          <p:cNvSpPr>
            <a:spLocks noGrp="1"/>
          </p:cNvSpPr>
          <p:nvPr>
            <p:ph type="title"/>
          </p:nvPr>
        </p:nvSpPr>
        <p:spPr>
          <a:xfrm>
            <a:off x="910630" y="0"/>
            <a:ext cx="9577064" cy="1080000"/>
          </a:xfrm>
        </p:spPr>
        <p:txBody>
          <a:bodyPr>
            <a:noAutofit/>
          </a:bodyPr>
          <a:lstStyle/>
          <a:p>
            <a:r>
              <a:rPr lang="ru-RU" i="1" dirty="0">
                <a:solidFill>
                  <a:srgbClr val="004985"/>
                </a:solidFill>
              </a:rPr>
              <a:t>Ассоциация между уровнем МК и Индексом жесткости (СПВ)</a:t>
            </a:r>
          </a:p>
        </p:txBody>
      </p:sp>
      <p:graphicFrame>
        <p:nvGraphicFramePr>
          <p:cNvPr id="3" name="Объект 2">
            <a:extLst>
              <a:ext uri="{FF2B5EF4-FFF2-40B4-BE49-F238E27FC236}">
                <a16:creationId xmlns:a16="http://schemas.microsoft.com/office/drawing/2014/main" id="{75F151A7-57EF-372C-6E52-B9882ABB8D3E}"/>
              </a:ext>
            </a:extLst>
          </p:cNvPr>
          <p:cNvGraphicFramePr>
            <a:graphicFrameLocks noChangeAspect="1"/>
          </p:cNvGraphicFramePr>
          <p:nvPr>
            <p:extLst>
              <p:ext uri="{D42A27DB-BD31-4B8C-83A1-F6EECF244321}">
                <p14:modId xmlns:p14="http://schemas.microsoft.com/office/powerpoint/2010/main" val="861218034"/>
              </p:ext>
            </p:extLst>
          </p:nvPr>
        </p:nvGraphicFramePr>
        <p:xfrm>
          <a:off x="0" y="1080000"/>
          <a:ext cx="5447134" cy="5058000"/>
        </p:xfrm>
        <a:graphic>
          <a:graphicData uri="http://schemas.openxmlformats.org/presentationml/2006/ole">
            <mc:AlternateContent xmlns:mc="http://schemas.openxmlformats.org/markup-compatibility/2006">
              <mc:Choice xmlns:v="urn:schemas-microsoft-com:vml" Requires="v">
                <p:oleObj spid="_x0000_s4100" name="Slide" r:id="rId7" imgW="6095975" imgH="3429123" progId="PowerPoint.Slide.12">
                  <p:embed/>
                </p:oleObj>
              </mc:Choice>
              <mc:Fallback>
                <p:oleObj name="Slide" r:id="rId7" imgW="6095975" imgH="3429123" progId="PowerPoint.Slide.12">
                  <p:embed/>
                  <p:pic>
                    <p:nvPicPr>
                      <p:cNvPr id="0" name=""/>
                      <p:cNvPicPr/>
                      <p:nvPr/>
                    </p:nvPicPr>
                    <p:blipFill>
                      <a:blip r:embed="rId8"/>
                      <a:stretch>
                        <a:fillRect/>
                      </a:stretch>
                    </p:blipFill>
                    <p:spPr>
                      <a:xfrm>
                        <a:off x="0" y="1080000"/>
                        <a:ext cx="5447134" cy="5058000"/>
                      </a:xfrm>
                      <a:prstGeom prst="rect">
                        <a:avLst/>
                      </a:prstGeom>
                      <a:ln>
                        <a:solidFill>
                          <a:schemeClr val="accent1"/>
                        </a:solidFill>
                      </a:ln>
                    </p:spPr>
                  </p:pic>
                </p:oleObj>
              </mc:Fallback>
            </mc:AlternateContent>
          </a:graphicData>
        </a:graphic>
      </p:graphicFrame>
      <p:graphicFrame>
        <p:nvGraphicFramePr>
          <p:cNvPr id="4" name="Объект 3">
            <a:extLst>
              <a:ext uri="{FF2B5EF4-FFF2-40B4-BE49-F238E27FC236}">
                <a16:creationId xmlns:a16="http://schemas.microsoft.com/office/drawing/2014/main" id="{68429B48-75AF-8E28-F034-BF924D69B948}"/>
              </a:ext>
            </a:extLst>
          </p:cNvPr>
          <p:cNvGraphicFramePr>
            <a:graphicFrameLocks noChangeAspect="1"/>
          </p:cNvGraphicFramePr>
          <p:nvPr>
            <p:extLst>
              <p:ext uri="{D42A27DB-BD31-4B8C-83A1-F6EECF244321}">
                <p14:modId xmlns:p14="http://schemas.microsoft.com/office/powerpoint/2010/main" val="1200730408"/>
              </p:ext>
            </p:extLst>
          </p:nvPr>
        </p:nvGraphicFramePr>
        <p:xfrm>
          <a:off x="5823462" y="1080000"/>
          <a:ext cx="5447134" cy="4941288"/>
        </p:xfrm>
        <a:graphic>
          <a:graphicData uri="http://schemas.openxmlformats.org/presentationml/2006/ole">
            <mc:AlternateContent xmlns:mc="http://schemas.openxmlformats.org/markup-compatibility/2006">
              <mc:Choice xmlns:v="urn:schemas-microsoft-com:vml" Requires="v">
                <p:oleObj spid="_x0000_s4101" name="Slide" r:id="rId9" imgW="6095975" imgH="3429123" progId="PowerPoint.Slide.12">
                  <p:embed/>
                </p:oleObj>
              </mc:Choice>
              <mc:Fallback>
                <p:oleObj name="Slide" r:id="rId9" imgW="6095975" imgH="3429123" progId="PowerPoint.Slide.12">
                  <p:embed/>
                  <p:pic>
                    <p:nvPicPr>
                      <p:cNvPr id="0" name=""/>
                      <p:cNvPicPr/>
                      <p:nvPr/>
                    </p:nvPicPr>
                    <p:blipFill>
                      <a:blip r:embed="rId10"/>
                      <a:stretch>
                        <a:fillRect/>
                      </a:stretch>
                    </p:blipFill>
                    <p:spPr>
                      <a:xfrm>
                        <a:off x="5823462" y="1080000"/>
                        <a:ext cx="5447134" cy="4941288"/>
                      </a:xfrm>
                      <a:prstGeom prst="rect">
                        <a:avLst/>
                      </a:prstGeom>
                      <a:ln>
                        <a:solidFill>
                          <a:schemeClr val="accent1"/>
                        </a:solidFill>
                      </a:ln>
                    </p:spPr>
                  </p:pic>
                </p:oleObj>
              </mc:Fallback>
            </mc:AlternateContent>
          </a:graphicData>
        </a:graphic>
      </p:graphicFrame>
    </p:spTree>
    <p:extLst>
      <p:ext uri="{BB962C8B-B14F-4D97-AF65-F5344CB8AC3E}">
        <p14:creationId xmlns:p14="http://schemas.microsoft.com/office/powerpoint/2010/main" val="2562616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C5ACC-0220-8708-2345-F83E9799609D}"/>
            </a:ext>
          </a:extLst>
        </p:cNvPr>
        <p:cNvGrpSpPr/>
        <p:nvPr/>
      </p:nvGrpSpPr>
      <p:grpSpPr>
        <a:xfrm>
          <a:off x="0" y="0"/>
          <a:ext cx="0" cy="0"/>
          <a:chOff x="0" y="0"/>
          <a:chExt cx="0" cy="0"/>
        </a:xfrm>
      </p:grpSpPr>
      <p:grpSp>
        <p:nvGrpSpPr>
          <p:cNvPr id="11" name="Группа 10">
            <a:extLst>
              <a:ext uri="{FF2B5EF4-FFF2-40B4-BE49-F238E27FC236}">
                <a16:creationId xmlns:a16="http://schemas.microsoft.com/office/drawing/2014/main" id="{DEC512A5-12A8-BF71-4F62-51384C263D10}"/>
              </a:ext>
            </a:extLst>
          </p:cNvPr>
          <p:cNvGrpSpPr/>
          <p:nvPr/>
        </p:nvGrpSpPr>
        <p:grpSpPr>
          <a:xfrm>
            <a:off x="0" y="189025"/>
            <a:ext cx="12190413" cy="6668975"/>
            <a:chOff x="0" y="189025"/>
            <a:chExt cx="12190413" cy="6668975"/>
          </a:xfrm>
        </p:grpSpPr>
        <p:pic>
          <p:nvPicPr>
            <p:cNvPr id="5" name="Picture 2" descr="E:\РАБОТА\3 конгресс ВСП\2025\XVI Конгресс шаблон презентации\элементы презентации\06.png">
              <a:extLst>
                <a:ext uri="{FF2B5EF4-FFF2-40B4-BE49-F238E27FC236}">
                  <a16:creationId xmlns:a16="http://schemas.microsoft.com/office/drawing/2014/main" id="{99F7C38A-F425-123F-92BD-5F686D84094B}"/>
                </a:ext>
              </a:extLst>
            </p:cNvPr>
            <p:cNvPicPr>
              <a:picLocks noChangeAspect="1" noChangeArrowheads="1"/>
            </p:cNvPicPr>
            <p:nvPr/>
          </p:nvPicPr>
          <p:blipFill>
            <a:blip r:embed="rId3" cstate="print"/>
            <a:stretch>
              <a:fillRect/>
            </a:stretch>
          </p:blipFill>
          <p:spPr bwMode="auto">
            <a:xfrm>
              <a:off x="118542" y="189025"/>
              <a:ext cx="720000" cy="719229"/>
            </a:xfrm>
            <a:prstGeom prst="rect">
              <a:avLst/>
            </a:prstGeom>
            <a:noFill/>
          </p:spPr>
        </p:pic>
        <p:pic>
          <p:nvPicPr>
            <p:cNvPr id="2050" name="Picture 2" descr="E:\РАБОТА\3 конгресс ВСП\2025\XVI Конгресс шаблон презентации\элементы презентации\02.png">
              <a:extLst>
                <a:ext uri="{FF2B5EF4-FFF2-40B4-BE49-F238E27FC236}">
                  <a16:creationId xmlns:a16="http://schemas.microsoft.com/office/drawing/2014/main" id="{3252E4F4-83F8-0024-B7D7-A244153E29CF}"/>
                </a:ext>
              </a:extLst>
            </p:cNvPr>
            <p:cNvPicPr>
              <a:picLocks noChangeAspect="1" noChangeArrowheads="1"/>
            </p:cNvPicPr>
            <p:nvPr/>
          </p:nvPicPr>
          <p:blipFill>
            <a:blip r:embed="rId4" cstate="print"/>
            <a:srcRect/>
            <a:stretch>
              <a:fillRect/>
            </a:stretch>
          </p:blipFill>
          <p:spPr bwMode="auto">
            <a:xfrm>
              <a:off x="0" y="6138000"/>
              <a:ext cx="1080263" cy="720000"/>
            </a:xfrm>
            <a:prstGeom prst="rect">
              <a:avLst/>
            </a:prstGeom>
            <a:noFill/>
          </p:spPr>
        </p:pic>
        <p:pic>
          <p:nvPicPr>
            <p:cNvPr id="2051" name="Picture 3" descr="E:\РАБОТА\3 конгресс ВСП\2025\XVI Конгресс шаблон презентации\элементы презентации\04.png">
              <a:extLst>
                <a:ext uri="{FF2B5EF4-FFF2-40B4-BE49-F238E27FC236}">
                  <a16:creationId xmlns:a16="http://schemas.microsoft.com/office/drawing/2014/main" id="{2A0EB16E-B8AB-20D9-6B59-0B550778F939}"/>
                </a:ext>
              </a:extLst>
            </p:cNvPr>
            <p:cNvPicPr>
              <a:picLocks noChangeAspect="1" noChangeArrowheads="1"/>
            </p:cNvPicPr>
            <p:nvPr/>
          </p:nvPicPr>
          <p:blipFill>
            <a:blip r:embed="rId5" cstate="print"/>
            <a:srcRect/>
            <a:stretch>
              <a:fillRect/>
            </a:stretch>
          </p:blipFill>
          <p:spPr bwMode="auto">
            <a:xfrm flipH="1">
              <a:off x="11468837" y="6498000"/>
              <a:ext cx="721576" cy="360000"/>
            </a:xfrm>
            <a:prstGeom prst="rect">
              <a:avLst/>
            </a:prstGeom>
            <a:noFill/>
          </p:spPr>
        </p:pic>
        <p:grpSp>
          <p:nvGrpSpPr>
            <p:cNvPr id="10" name="Группа 9">
              <a:extLst>
                <a:ext uri="{FF2B5EF4-FFF2-40B4-BE49-F238E27FC236}">
                  <a16:creationId xmlns:a16="http://schemas.microsoft.com/office/drawing/2014/main" id="{71377C18-98DD-BA40-3E1D-7FAD970CE219}"/>
                </a:ext>
              </a:extLst>
            </p:cNvPr>
            <p:cNvGrpSpPr/>
            <p:nvPr/>
          </p:nvGrpSpPr>
          <p:grpSpPr>
            <a:xfrm>
              <a:off x="10478550" y="246294"/>
              <a:ext cx="1702718" cy="586402"/>
              <a:chOff x="10478550" y="404696"/>
              <a:chExt cx="1702718" cy="586402"/>
            </a:xfrm>
          </p:grpSpPr>
          <p:sp>
            <p:nvSpPr>
              <p:cNvPr id="6" name="Прямоугольник 5">
                <a:extLst>
                  <a:ext uri="{FF2B5EF4-FFF2-40B4-BE49-F238E27FC236}">
                    <a16:creationId xmlns:a16="http://schemas.microsoft.com/office/drawing/2014/main" id="{52BEF235-3A5E-A9E8-67CC-E556C0FDB64D}"/>
                  </a:ext>
                </a:extLst>
              </p:cNvPr>
              <p:cNvSpPr/>
              <p:nvPr/>
            </p:nvSpPr>
            <p:spPr>
              <a:xfrm>
                <a:off x="10478550" y="746416"/>
                <a:ext cx="1702718" cy="244682"/>
              </a:xfrm>
              <a:prstGeom prst="rect">
                <a:avLst/>
              </a:prstGeom>
            </p:spPr>
            <p:txBody>
              <a:bodyPr wrap="square">
                <a:spAutoFit/>
              </a:bodyPr>
              <a:lstStyle/>
              <a:p>
                <a:pPr defTabSz="685800">
                  <a:lnSpc>
                    <a:spcPct val="90000"/>
                  </a:lnSpc>
                  <a:spcBef>
                    <a:spcPts val="750"/>
                  </a:spcBef>
                  <a:buClr>
                    <a:srgbClr val="35A5D6"/>
                  </a:buClr>
                </a:pPr>
                <a:r>
                  <a:rPr lang="en-US" sz="1100" dirty="0">
                    <a:solidFill>
                      <a:srgbClr val="114C7D"/>
                    </a:solidFill>
                    <a:latin typeface="Gotham Pro" pitchFamily="2" charset="0"/>
                    <a:ea typeface="+mj-ea"/>
                    <a:cs typeface="Gotham Pro" pitchFamily="2" charset="0"/>
                  </a:rPr>
                  <a:t>congress-vsp.ru/xvi/</a:t>
                </a:r>
                <a:endParaRPr lang="ru-RU" sz="1100" dirty="0">
                  <a:solidFill>
                    <a:srgbClr val="114C7D"/>
                  </a:solidFill>
                  <a:latin typeface="Gotham Pro" pitchFamily="2" charset="0"/>
                  <a:ea typeface="+mj-ea"/>
                  <a:cs typeface="Gotham Pro" pitchFamily="2" charset="0"/>
                </a:endParaRPr>
              </a:p>
            </p:txBody>
          </p:sp>
          <p:pic>
            <p:nvPicPr>
              <p:cNvPr id="4098" name="Picture 2" descr="E:\РАБОТА\3 конгресс ВСП\2025\XVI Конгресс шаблон презентации\элементы презентации\07.png">
                <a:extLst>
                  <a:ext uri="{FF2B5EF4-FFF2-40B4-BE49-F238E27FC236}">
                    <a16:creationId xmlns:a16="http://schemas.microsoft.com/office/drawing/2014/main" id="{AF942B6D-3F41-7723-8BCA-AA1B1570CF9A}"/>
                  </a:ext>
                </a:extLst>
              </p:cNvPr>
              <p:cNvPicPr>
                <a:picLocks noChangeAspect="1" noChangeArrowheads="1"/>
              </p:cNvPicPr>
              <p:nvPr/>
            </p:nvPicPr>
            <p:blipFill>
              <a:blip r:embed="rId6" cstate="print"/>
              <a:srcRect/>
              <a:stretch>
                <a:fillRect/>
              </a:stretch>
            </p:blipFill>
            <p:spPr bwMode="auto">
              <a:xfrm>
                <a:off x="10550475" y="404696"/>
                <a:ext cx="1440243" cy="288000"/>
              </a:xfrm>
              <a:prstGeom prst="rect">
                <a:avLst/>
              </a:prstGeom>
              <a:noFill/>
            </p:spPr>
          </p:pic>
        </p:grpSp>
      </p:grpSp>
      <p:sp>
        <p:nvSpPr>
          <p:cNvPr id="2" name="Заголовок 1">
            <a:extLst>
              <a:ext uri="{FF2B5EF4-FFF2-40B4-BE49-F238E27FC236}">
                <a16:creationId xmlns:a16="http://schemas.microsoft.com/office/drawing/2014/main" id="{5DAC3078-5E9F-2CDF-ED36-1DD96A229E11}"/>
              </a:ext>
            </a:extLst>
          </p:cNvPr>
          <p:cNvSpPr>
            <a:spLocks noGrp="1"/>
          </p:cNvSpPr>
          <p:nvPr>
            <p:ph type="title"/>
          </p:nvPr>
        </p:nvSpPr>
        <p:spPr>
          <a:xfrm>
            <a:off x="910630" y="0"/>
            <a:ext cx="9577064" cy="1080000"/>
          </a:xfrm>
        </p:spPr>
        <p:txBody>
          <a:bodyPr>
            <a:noAutofit/>
          </a:bodyPr>
          <a:lstStyle/>
          <a:p>
            <a:r>
              <a:rPr lang="ru-RU" altLang="ru-RU" i="1" dirty="0">
                <a:solidFill>
                  <a:srgbClr val="002060"/>
                </a:solidFill>
                <a:latin typeface="Arial Black" panose="020B0A04020102020204" pitchFamily="34" charset="0"/>
              </a:rPr>
              <a:t>ГУ и каротидный атеросклероз</a:t>
            </a:r>
          </a:p>
        </p:txBody>
      </p:sp>
      <p:graphicFrame>
        <p:nvGraphicFramePr>
          <p:cNvPr id="3" name="Объект 2">
            <a:extLst>
              <a:ext uri="{FF2B5EF4-FFF2-40B4-BE49-F238E27FC236}">
                <a16:creationId xmlns:a16="http://schemas.microsoft.com/office/drawing/2014/main" id="{CC2C398C-F264-0F39-8F08-11F333282BE0}"/>
              </a:ext>
            </a:extLst>
          </p:cNvPr>
          <p:cNvGraphicFramePr>
            <a:graphicFrameLocks noChangeAspect="1"/>
          </p:cNvGraphicFramePr>
          <p:nvPr>
            <p:extLst>
              <p:ext uri="{D42A27DB-BD31-4B8C-83A1-F6EECF244321}">
                <p14:modId xmlns:p14="http://schemas.microsoft.com/office/powerpoint/2010/main" val="3479128583"/>
              </p:ext>
            </p:extLst>
          </p:nvPr>
        </p:nvGraphicFramePr>
        <p:xfrm>
          <a:off x="1080263" y="1080000"/>
          <a:ext cx="10199520" cy="5189986"/>
        </p:xfrm>
        <a:graphic>
          <a:graphicData uri="http://schemas.openxmlformats.org/presentationml/2006/ole">
            <mc:AlternateContent xmlns:mc="http://schemas.openxmlformats.org/markup-compatibility/2006">
              <mc:Choice xmlns:v="urn:schemas-microsoft-com:vml" Requires="v">
                <p:oleObj spid="_x0000_s5123" name="Slide" r:id="rId7" imgW="6095975" imgH="3429123" progId="PowerPoint.Slide.12">
                  <p:embed/>
                </p:oleObj>
              </mc:Choice>
              <mc:Fallback>
                <p:oleObj name="Slide" r:id="rId7" imgW="6095975" imgH="3429123" progId="PowerPoint.Slide.12">
                  <p:embed/>
                  <p:pic>
                    <p:nvPicPr>
                      <p:cNvPr id="0" name=""/>
                      <p:cNvPicPr/>
                      <p:nvPr/>
                    </p:nvPicPr>
                    <p:blipFill>
                      <a:blip r:embed="rId8"/>
                      <a:stretch>
                        <a:fillRect/>
                      </a:stretch>
                    </p:blipFill>
                    <p:spPr>
                      <a:xfrm>
                        <a:off x="1080263" y="1080000"/>
                        <a:ext cx="10199520" cy="5189986"/>
                      </a:xfrm>
                      <a:prstGeom prst="rect">
                        <a:avLst/>
                      </a:prstGeom>
                    </p:spPr>
                  </p:pic>
                </p:oleObj>
              </mc:Fallback>
            </mc:AlternateContent>
          </a:graphicData>
        </a:graphic>
      </p:graphicFrame>
    </p:spTree>
    <p:extLst>
      <p:ext uri="{BB962C8B-B14F-4D97-AF65-F5344CB8AC3E}">
        <p14:creationId xmlns:p14="http://schemas.microsoft.com/office/powerpoint/2010/main" val="2049603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36D09-4C5A-5DEA-0022-89491BD528DB}"/>
            </a:ext>
          </a:extLst>
        </p:cNvPr>
        <p:cNvGrpSpPr/>
        <p:nvPr/>
      </p:nvGrpSpPr>
      <p:grpSpPr>
        <a:xfrm>
          <a:off x="0" y="0"/>
          <a:ext cx="0" cy="0"/>
          <a:chOff x="0" y="0"/>
          <a:chExt cx="0" cy="0"/>
        </a:xfrm>
      </p:grpSpPr>
      <p:grpSp>
        <p:nvGrpSpPr>
          <p:cNvPr id="11" name="Группа 10">
            <a:extLst>
              <a:ext uri="{FF2B5EF4-FFF2-40B4-BE49-F238E27FC236}">
                <a16:creationId xmlns:a16="http://schemas.microsoft.com/office/drawing/2014/main" id="{46A6C026-2B09-0D6D-6723-CC159546C521}"/>
              </a:ext>
            </a:extLst>
          </p:cNvPr>
          <p:cNvGrpSpPr/>
          <p:nvPr/>
        </p:nvGrpSpPr>
        <p:grpSpPr>
          <a:xfrm>
            <a:off x="0" y="189025"/>
            <a:ext cx="12190413" cy="6668975"/>
            <a:chOff x="0" y="189025"/>
            <a:chExt cx="12190413" cy="6668975"/>
          </a:xfrm>
        </p:grpSpPr>
        <p:pic>
          <p:nvPicPr>
            <p:cNvPr id="5" name="Picture 2" descr="E:\РАБОТА\3 конгресс ВСП\2025\XVI Конгресс шаблон презентации\элементы презентации\06.png">
              <a:extLst>
                <a:ext uri="{FF2B5EF4-FFF2-40B4-BE49-F238E27FC236}">
                  <a16:creationId xmlns:a16="http://schemas.microsoft.com/office/drawing/2014/main" id="{B7831C40-D6AE-BCEB-C0D1-0AD87DD86020}"/>
                </a:ext>
              </a:extLst>
            </p:cNvPr>
            <p:cNvPicPr>
              <a:picLocks noChangeAspect="1" noChangeArrowheads="1"/>
            </p:cNvPicPr>
            <p:nvPr/>
          </p:nvPicPr>
          <p:blipFill>
            <a:blip r:embed="rId2" cstate="print"/>
            <a:stretch>
              <a:fillRect/>
            </a:stretch>
          </p:blipFill>
          <p:spPr bwMode="auto">
            <a:xfrm>
              <a:off x="118542" y="189025"/>
              <a:ext cx="720000" cy="719229"/>
            </a:xfrm>
            <a:prstGeom prst="rect">
              <a:avLst/>
            </a:prstGeom>
            <a:noFill/>
          </p:spPr>
        </p:pic>
        <p:pic>
          <p:nvPicPr>
            <p:cNvPr id="2050" name="Picture 2" descr="E:\РАБОТА\3 конгресс ВСП\2025\XVI Конгресс шаблон презентации\элементы презентации\02.png">
              <a:extLst>
                <a:ext uri="{FF2B5EF4-FFF2-40B4-BE49-F238E27FC236}">
                  <a16:creationId xmlns:a16="http://schemas.microsoft.com/office/drawing/2014/main" id="{940D50F1-C9DF-3989-7305-39FFBA6E4A67}"/>
                </a:ext>
              </a:extLst>
            </p:cNvPr>
            <p:cNvPicPr>
              <a:picLocks noChangeAspect="1" noChangeArrowheads="1"/>
            </p:cNvPicPr>
            <p:nvPr/>
          </p:nvPicPr>
          <p:blipFill>
            <a:blip r:embed="rId3" cstate="print"/>
            <a:srcRect/>
            <a:stretch>
              <a:fillRect/>
            </a:stretch>
          </p:blipFill>
          <p:spPr bwMode="auto">
            <a:xfrm>
              <a:off x="0" y="6138000"/>
              <a:ext cx="1080263" cy="720000"/>
            </a:xfrm>
            <a:prstGeom prst="rect">
              <a:avLst/>
            </a:prstGeom>
            <a:noFill/>
          </p:spPr>
        </p:pic>
        <p:pic>
          <p:nvPicPr>
            <p:cNvPr id="2051" name="Picture 3" descr="E:\РАБОТА\3 конгресс ВСП\2025\XVI Конгресс шаблон презентации\элементы презентации\04.png">
              <a:extLst>
                <a:ext uri="{FF2B5EF4-FFF2-40B4-BE49-F238E27FC236}">
                  <a16:creationId xmlns:a16="http://schemas.microsoft.com/office/drawing/2014/main" id="{E75C7DCB-525C-DFF3-5579-0F43B7332C78}"/>
                </a:ext>
              </a:extLst>
            </p:cNvPr>
            <p:cNvPicPr>
              <a:picLocks noChangeAspect="1" noChangeArrowheads="1"/>
            </p:cNvPicPr>
            <p:nvPr/>
          </p:nvPicPr>
          <p:blipFill>
            <a:blip r:embed="rId4" cstate="print"/>
            <a:srcRect/>
            <a:stretch>
              <a:fillRect/>
            </a:stretch>
          </p:blipFill>
          <p:spPr bwMode="auto">
            <a:xfrm flipH="1">
              <a:off x="11468837" y="6498000"/>
              <a:ext cx="721576" cy="360000"/>
            </a:xfrm>
            <a:prstGeom prst="rect">
              <a:avLst/>
            </a:prstGeom>
            <a:noFill/>
          </p:spPr>
        </p:pic>
        <p:grpSp>
          <p:nvGrpSpPr>
            <p:cNvPr id="10" name="Группа 9">
              <a:extLst>
                <a:ext uri="{FF2B5EF4-FFF2-40B4-BE49-F238E27FC236}">
                  <a16:creationId xmlns:a16="http://schemas.microsoft.com/office/drawing/2014/main" id="{6D5D529E-4555-7CFB-1B69-D3A5966337F4}"/>
                </a:ext>
              </a:extLst>
            </p:cNvPr>
            <p:cNvGrpSpPr/>
            <p:nvPr/>
          </p:nvGrpSpPr>
          <p:grpSpPr>
            <a:xfrm>
              <a:off x="10478550" y="246294"/>
              <a:ext cx="1702718" cy="586402"/>
              <a:chOff x="10478550" y="404696"/>
              <a:chExt cx="1702718" cy="586402"/>
            </a:xfrm>
          </p:grpSpPr>
          <p:sp>
            <p:nvSpPr>
              <p:cNvPr id="6" name="Прямоугольник 5">
                <a:extLst>
                  <a:ext uri="{FF2B5EF4-FFF2-40B4-BE49-F238E27FC236}">
                    <a16:creationId xmlns:a16="http://schemas.microsoft.com/office/drawing/2014/main" id="{5503A5FD-2178-B668-3172-35BC096C415A}"/>
                  </a:ext>
                </a:extLst>
              </p:cNvPr>
              <p:cNvSpPr/>
              <p:nvPr/>
            </p:nvSpPr>
            <p:spPr>
              <a:xfrm>
                <a:off x="10478550" y="746416"/>
                <a:ext cx="1702718" cy="244682"/>
              </a:xfrm>
              <a:prstGeom prst="rect">
                <a:avLst/>
              </a:prstGeom>
            </p:spPr>
            <p:txBody>
              <a:bodyPr wrap="square">
                <a:spAutoFit/>
              </a:bodyPr>
              <a:lstStyle/>
              <a:p>
                <a:pPr defTabSz="685800">
                  <a:lnSpc>
                    <a:spcPct val="90000"/>
                  </a:lnSpc>
                  <a:spcBef>
                    <a:spcPts val="750"/>
                  </a:spcBef>
                  <a:buClr>
                    <a:srgbClr val="35A5D6"/>
                  </a:buClr>
                </a:pPr>
                <a:r>
                  <a:rPr lang="en-US" sz="1100" dirty="0">
                    <a:solidFill>
                      <a:srgbClr val="114C7D"/>
                    </a:solidFill>
                    <a:latin typeface="Gotham Pro" pitchFamily="2" charset="0"/>
                    <a:ea typeface="+mj-ea"/>
                    <a:cs typeface="Gotham Pro" pitchFamily="2" charset="0"/>
                  </a:rPr>
                  <a:t>congress-vsp.ru/xvi/</a:t>
                </a:r>
                <a:endParaRPr lang="ru-RU" sz="1100" dirty="0">
                  <a:solidFill>
                    <a:srgbClr val="114C7D"/>
                  </a:solidFill>
                  <a:latin typeface="Gotham Pro" pitchFamily="2" charset="0"/>
                  <a:ea typeface="+mj-ea"/>
                  <a:cs typeface="Gotham Pro" pitchFamily="2" charset="0"/>
                </a:endParaRPr>
              </a:p>
            </p:txBody>
          </p:sp>
          <p:pic>
            <p:nvPicPr>
              <p:cNvPr id="4098" name="Picture 2" descr="E:\РАБОТА\3 конгресс ВСП\2025\XVI Конгресс шаблон презентации\элементы презентации\07.png">
                <a:extLst>
                  <a:ext uri="{FF2B5EF4-FFF2-40B4-BE49-F238E27FC236}">
                    <a16:creationId xmlns:a16="http://schemas.microsoft.com/office/drawing/2014/main" id="{DABBE755-06CC-308F-CF12-84195121641A}"/>
                  </a:ext>
                </a:extLst>
              </p:cNvPr>
              <p:cNvPicPr>
                <a:picLocks noChangeAspect="1" noChangeArrowheads="1"/>
              </p:cNvPicPr>
              <p:nvPr/>
            </p:nvPicPr>
            <p:blipFill>
              <a:blip r:embed="rId5" cstate="print"/>
              <a:srcRect/>
              <a:stretch>
                <a:fillRect/>
              </a:stretch>
            </p:blipFill>
            <p:spPr bwMode="auto">
              <a:xfrm>
                <a:off x="10550475" y="404696"/>
                <a:ext cx="1440243" cy="288000"/>
              </a:xfrm>
              <a:prstGeom prst="rect">
                <a:avLst/>
              </a:prstGeom>
              <a:noFill/>
            </p:spPr>
          </p:pic>
        </p:grpSp>
      </p:grpSp>
      <p:sp>
        <p:nvSpPr>
          <p:cNvPr id="2" name="Заголовок 1">
            <a:extLst>
              <a:ext uri="{FF2B5EF4-FFF2-40B4-BE49-F238E27FC236}">
                <a16:creationId xmlns:a16="http://schemas.microsoft.com/office/drawing/2014/main" id="{EA8DE5EF-51E2-8259-0ADD-98FC15F3EBAE}"/>
              </a:ext>
            </a:extLst>
          </p:cNvPr>
          <p:cNvSpPr>
            <a:spLocks noGrp="1"/>
          </p:cNvSpPr>
          <p:nvPr>
            <p:ph type="title"/>
          </p:nvPr>
        </p:nvSpPr>
        <p:spPr>
          <a:xfrm>
            <a:off x="910630" y="0"/>
            <a:ext cx="9577064" cy="1080000"/>
          </a:xfrm>
        </p:spPr>
        <p:txBody>
          <a:bodyPr>
            <a:noAutofit/>
          </a:bodyPr>
          <a:lstStyle/>
          <a:p>
            <a:r>
              <a:rPr lang="ru-RU" i="1" dirty="0">
                <a:solidFill>
                  <a:schemeClr val="tx2"/>
                </a:solidFill>
                <a:latin typeface="Arial Black" panose="020B0A04020102020204" pitchFamily="34" charset="0"/>
              </a:rPr>
              <a:t>Результаты </a:t>
            </a:r>
            <a:r>
              <a:rPr lang="en-US" i="1" dirty="0">
                <a:solidFill>
                  <a:schemeClr val="tx2"/>
                </a:solidFill>
                <a:latin typeface="Arial Black" panose="020B0A04020102020204" pitchFamily="34" charset="0"/>
              </a:rPr>
              <a:t>URRAH study (Uric Acid Right for Heart Health) 2023</a:t>
            </a:r>
            <a:endParaRPr lang="ru-RU" altLang="ru-RU" i="1" dirty="0">
              <a:solidFill>
                <a:srgbClr val="002060"/>
              </a:solidFill>
              <a:latin typeface="Arial Black" panose="020B0A04020102020204" pitchFamily="34" charset="0"/>
            </a:endParaRPr>
          </a:p>
        </p:txBody>
      </p:sp>
      <p:pic>
        <p:nvPicPr>
          <p:cNvPr id="3" name="Рисунок 2">
            <a:extLst>
              <a:ext uri="{FF2B5EF4-FFF2-40B4-BE49-F238E27FC236}">
                <a16:creationId xmlns:a16="http://schemas.microsoft.com/office/drawing/2014/main" id="{54B872D5-634D-476D-FD81-B915A322A7D4}"/>
              </a:ext>
            </a:extLst>
          </p:cNvPr>
          <p:cNvPicPr>
            <a:picLocks noChangeAspect="1"/>
          </p:cNvPicPr>
          <p:nvPr/>
        </p:nvPicPr>
        <p:blipFill>
          <a:blip r:embed="rId6"/>
          <a:stretch>
            <a:fillRect/>
          </a:stretch>
        </p:blipFill>
        <p:spPr>
          <a:xfrm>
            <a:off x="3731165" y="1166908"/>
            <a:ext cx="7598744" cy="4884184"/>
          </a:xfrm>
          <a:prstGeom prst="rect">
            <a:avLst/>
          </a:prstGeom>
        </p:spPr>
      </p:pic>
      <p:pic>
        <p:nvPicPr>
          <p:cNvPr id="4" name="Рисунок 3">
            <a:extLst>
              <a:ext uri="{FF2B5EF4-FFF2-40B4-BE49-F238E27FC236}">
                <a16:creationId xmlns:a16="http://schemas.microsoft.com/office/drawing/2014/main" id="{B46961C2-191A-FB31-2F13-AE650B18715B}"/>
              </a:ext>
            </a:extLst>
          </p:cNvPr>
          <p:cNvPicPr>
            <a:picLocks noChangeAspect="1"/>
          </p:cNvPicPr>
          <p:nvPr/>
        </p:nvPicPr>
        <p:blipFill>
          <a:blip r:embed="rId7"/>
          <a:stretch>
            <a:fillRect/>
          </a:stretch>
        </p:blipFill>
        <p:spPr>
          <a:xfrm>
            <a:off x="1140190" y="1772816"/>
            <a:ext cx="2582487" cy="3136866"/>
          </a:xfrm>
          <a:prstGeom prst="rect">
            <a:avLst/>
          </a:prstGeom>
          <a:ln>
            <a:solidFill>
              <a:schemeClr val="tx1"/>
            </a:solidFill>
          </a:ln>
        </p:spPr>
      </p:pic>
    </p:spTree>
    <p:extLst>
      <p:ext uri="{BB962C8B-B14F-4D97-AF65-F5344CB8AC3E}">
        <p14:creationId xmlns:p14="http://schemas.microsoft.com/office/powerpoint/2010/main" val="3065700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60564-15A3-4BB7-81AD-3D3140EA519B}"/>
            </a:ext>
          </a:extLst>
        </p:cNvPr>
        <p:cNvGrpSpPr/>
        <p:nvPr/>
      </p:nvGrpSpPr>
      <p:grpSpPr>
        <a:xfrm>
          <a:off x="0" y="0"/>
          <a:ext cx="0" cy="0"/>
          <a:chOff x="0" y="0"/>
          <a:chExt cx="0" cy="0"/>
        </a:xfrm>
      </p:grpSpPr>
      <p:grpSp>
        <p:nvGrpSpPr>
          <p:cNvPr id="11" name="Группа 10">
            <a:extLst>
              <a:ext uri="{FF2B5EF4-FFF2-40B4-BE49-F238E27FC236}">
                <a16:creationId xmlns:a16="http://schemas.microsoft.com/office/drawing/2014/main" id="{9ACB2360-8476-2CAC-3262-DA8A2F251DD5}"/>
              </a:ext>
            </a:extLst>
          </p:cNvPr>
          <p:cNvGrpSpPr/>
          <p:nvPr/>
        </p:nvGrpSpPr>
        <p:grpSpPr>
          <a:xfrm>
            <a:off x="0" y="189025"/>
            <a:ext cx="12190413" cy="6668975"/>
            <a:chOff x="0" y="189025"/>
            <a:chExt cx="12190413" cy="6668975"/>
          </a:xfrm>
        </p:grpSpPr>
        <p:pic>
          <p:nvPicPr>
            <p:cNvPr id="5" name="Picture 2" descr="E:\РАБОТА\3 конгресс ВСП\2025\XVI Конгресс шаблон презентации\элементы презентации\06.png">
              <a:extLst>
                <a:ext uri="{FF2B5EF4-FFF2-40B4-BE49-F238E27FC236}">
                  <a16:creationId xmlns:a16="http://schemas.microsoft.com/office/drawing/2014/main" id="{47B49572-7522-3FFA-8039-130C1A98304D}"/>
                </a:ext>
              </a:extLst>
            </p:cNvPr>
            <p:cNvPicPr>
              <a:picLocks noChangeAspect="1" noChangeArrowheads="1"/>
            </p:cNvPicPr>
            <p:nvPr/>
          </p:nvPicPr>
          <p:blipFill>
            <a:blip r:embed="rId2" cstate="print"/>
            <a:stretch>
              <a:fillRect/>
            </a:stretch>
          </p:blipFill>
          <p:spPr bwMode="auto">
            <a:xfrm>
              <a:off x="118542" y="189025"/>
              <a:ext cx="720000" cy="719229"/>
            </a:xfrm>
            <a:prstGeom prst="rect">
              <a:avLst/>
            </a:prstGeom>
            <a:noFill/>
          </p:spPr>
        </p:pic>
        <p:pic>
          <p:nvPicPr>
            <p:cNvPr id="2050" name="Picture 2" descr="E:\РАБОТА\3 конгресс ВСП\2025\XVI Конгресс шаблон презентации\элементы презентации\02.png">
              <a:extLst>
                <a:ext uri="{FF2B5EF4-FFF2-40B4-BE49-F238E27FC236}">
                  <a16:creationId xmlns:a16="http://schemas.microsoft.com/office/drawing/2014/main" id="{5C73A6FF-F8B2-F42D-5CE1-8C0A7109C62D}"/>
                </a:ext>
              </a:extLst>
            </p:cNvPr>
            <p:cNvPicPr>
              <a:picLocks noChangeAspect="1" noChangeArrowheads="1"/>
            </p:cNvPicPr>
            <p:nvPr/>
          </p:nvPicPr>
          <p:blipFill>
            <a:blip r:embed="rId3" cstate="print"/>
            <a:srcRect/>
            <a:stretch>
              <a:fillRect/>
            </a:stretch>
          </p:blipFill>
          <p:spPr bwMode="auto">
            <a:xfrm>
              <a:off x="0" y="6138000"/>
              <a:ext cx="1080263" cy="720000"/>
            </a:xfrm>
            <a:prstGeom prst="rect">
              <a:avLst/>
            </a:prstGeom>
            <a:noFill/>
          </p:spPr>
        </p:pic>
        <p:pic>
          <p:nvPicPr>
            <p:cNvPr id="2051" name="Picture 3" descr="E:\РАБОТА\3 конгресс ВСП\2025\XVI Конгресс шаблон презентации\элементы презентации\04.png">
              <a:extLst>
                <a:ext uri="{FF2B5EF4-FFF2-40B4-BE49-F238E27FC236}">
                  <a16:creationId xmlns:a16="http://schemas.microsoft.com/office/drawing/2014/main" id="{833AD951-55F2-9B74-072A-C5DEAF9AD248}"/>
                </a:ext>
              </a:extLst>
            </p:cNvPr>
            <p:cNvPicPr>
              <a:picLocks noChangeAspect="1" noChangeArrowheads="1"/>
            </p:cNvPicPr>
            <p:nvPr/>
          </p:nvPicPr>
          <p:blipFill>
            <a:blip r:embed="rId4" cstate="print"/>
            <a:srcRect/>
            <a:stretch>
              <a:fillRect/>
            </a:stretch>
          </p:blipFill>
          <p:spPr bwMode="auto">
            <a:xfrm flipH="1">
              <a:off x="11468837" y="6498000"/>
              <a:ext cx="721576" cy="360000"/>
            </a:xfrm>
            <a:prstGeom prst="rect">
              <a:avLst/>
            </a:prstGeom>
            <a:noFill/>
          </p:spPr>
        </p:pic>
        <p:grpSp>
          <p:nvGrpSpPr>
            <p:cNvPr id="10" name="Группа 9">
              <a:extLst>
                <a:ext uri="{FF2B5EF4-FFF2-40B4-BE49-F238E27FC236}">
                  <a16:creationId xmlns:a16="http://schemas.microsoft.com/office/drawing/2014/main" id="{CD3ADE87-6C53-AC94-3A6B-5DC3ADDF53B2}"/>
                </a:ext>
              </a:extLst>
            </p:cNvPr>
            <p:cNvGrpSpPr/>
            <p:nvPr/>
          </p:nvGrpSpPr>
          <p:grpSpPr>
            <a:xfrm>
              <a:off x="10478550" y="246294"/>
              <a:ext cx="1702718" cy="586402"/>
              <a:chOff x="10478550" y="404696"/>
              <a:chExt cx="1702718" cy="586402"/>
            </a:xfrm>
          </p:grpSpPr>
          <p:sp>
            <p:nvSpPr>
              <p:cNvPr id="6" name="Прямоугольник 5">
                <a:extLst>
                  <a:ext uri="{FF2B5EF4-FFF2-40B4-BE49-F238E27FC236}">
                    <a16:creationId xmlns:a16="http://schemas.microsoft.com/office/drawing/2014/main" id="{5C1E0E9E-0764-A8E1-3F92-A45B9AF82027}"/>
                  </a:ext>
                </a:extLst>
              </p:cNvPr>
              <p:cNvSpPr/>
              <p:nvPr/>
            </p:nvSpPr>
            <p:spPr>
              <a:xfrm>
                <a:off x="10478550" y="746416"/>
                <a:ext cx="1702718" cy="244682"/>
              </a:xfrm>
              <a:prstGeom prst="rect">
                <a:avLst/>
              </a:prstGeom>
            </p:spPr>
            <p:txBody>
              <a:bodyPr wrap="square">
                <a:spAutoFit/>
              </a:bodyPr>
              <a:lstStyle/>
              <a:p>
                <a:pPr defTabSz="685800">
                  <a:lnSpc>
                    <a:spcPct val="90000"/>
                  </a:lnSpc>
                  <a:spcBef>
                    <a:spcPts val="750"/>
                  </a:spcBef>
                  <a:buClr>
                    <a:srgbClr val="35A5D6"/>
                  </a:buClr>
                </a:pPr>
                <a:r>
                  <a:rPr lang="en-US" sz="1100" dirty="0">
                    <a:solidFill>
                      <a:srgbClr val="114C7D"/>
                    </a:solidFill>
                    <a:latin typeface="Gotham Pro" pitchFamily="2" charset="0"/>
                    <a:ea typeface="+mj-ea"/>
                    <a:cs typeface="Gotham Pro" pitchFamily="2" charset="0"/>
                  </a:rPr>
                  <a:t>congress-vsp.ru/xvi/</a:t>
                </a:r>
                <a:endParaRPr lang="ru-RU" sz="1100" dirty="0">
                  <a:solidFill>
                    <a:srgbClr val="114C7D"/>
                  </a:solidFill>
                  <a:latin typeface="Gotham Pro" pitchFamily="2" charset="0"/>
                  <a:ea typeface="+mj-ea"/>
                  <a:cs typeface="Gotham Pro" pitchFamily="2" charset="0"/>
                </a:endParaRPr>
              </a:p>
            </p:txBody>
          </p:sp>
          <p:pic>
            <p:nvPicPr>
              <p:cNvPr id="4098" name="Picture 2" descr="E:\РАБОТА\3 конгресс ВСП\2025\XVI Конгресс шаблон презентации\элементы презентации\07.png">
                <a:extLst>
                  <a:ext uri="{FF2B5EF4-FFF2-40B4-BE49-F238E27FC236}">
                    <a16:creationId xmlns:a16="http://schemas.microsoft.com/office/drawing/2014/main" id="{9BD218FE-54FF-20FE-385B-1855AB1B5695}"/>
                  </a:ext>
                </a:extLst>
              </p:cNvPr>
              <p:cNvPicPr>
                <a:picLocks noChangeAspect="1" noChangeArrowheads="1"/>
              </p:cNvPicPr>
              <p:nvPr/>
            </p:nvPicPr>
            <p:blipFill>
              <a:blip r:embed="rId5" cstate="print"/>
              <a:srcRect/>
              <a:stretch>
                <a:fillRect/>
              </a:stretch>
            </p:blipFill>
            <p:spPr bwMode="auto">
              <a:xfrm>
                <a:off x="10550475" y="404696"/>
                <a:ext cx="1440243" cy="288000"/>
              </a:xfrm>
              <a:prstGeom prst="rect">
                <a:avLst/>
              </a:prstGeom>
              <a:noFill/>
            </p:spPr>
          </p:pic>
        </p:grpSp>
      </p:grpSp>
      <p:sp>
        <p:nvSpPr>
          <p:cNvPr id="2" name="Заголовок 1">
            <a:extLst>
              <a:ext uri="{FF2B5EF4-FFF2-40B4-BE49-F238E27FC236}">
                <a16:creationId xmlns:a16="http://schemas.microsoft.com/office/drawing/2014/main" id="{9424EC41-4CF6-61E6-D121-65134B80751F}"/>
              </a:ext>
            </a:extLst>
          </p:cNvPr>
          <p:cNvSpPr>
            <a:spLocks noGrp="1"/>
          </p:cNvSpPr>
          <p:nvPr>
            <p:ph type="title"/>
          </p:nvPr>
        </p:nvSpPr>
        <p:spPr>
          <a:xfrm>
            <a:off x="910630" y="0"/>
            <a:ext cx="9577064" cy="1080000"/>
          </a:xfrm>
        </p:spPr>
        <p:txBody>
          <a:bodyPr>
            <a:noAutofit/>
          </a:bodyPr>
          <a:lstStyle/>
          <a:p>
            <a:r>
              <a:rPr lang="ru-RU" altLang="ru-RU" i="1" dirty="0">
                <a:solidFill>
                  <a:srgbClr val="002060"/>
                </a:solidFill>
                <a:latin typeface="Arial Black" panose="020B0A04020102020204" pitchFamily="34" charset="0"/>
              </a:rPr>
              <a:t>Сердечно-сосудистый риск и ГУ в исследовании </a:t>
            </a:r>
            <a:r>
              <a:rPr lang="en-US" altLang="ru-RU" i="1" dirty="0">
                <a:solidFill>
                  <a:srgbClr val="002060"/>
                </a:solidFill>
                <a:latin typeface="Arial Black" panose="020B0A04020102020204" pitchFamily="34" charset="0"/>
              </a:rPr>
              <a:t>CANTOS</a:t>
            </a:r>
            <a:r>
              <a:rPr lang="ru-RU" altLang="ru-RU" i="1" dirty="0">
                <a:solidFill>
                  <a:srgbClr val="002060"/>
                </a:solidFill>
                <a:latin typeface="Arial Black" panose="020B0A04020102020204" pitchFamily="34" charset="0"/>
              </a:rPr>
              <a:t>  2025</a:t>
            </a:r>
          </a:p>
        </p:txBody>
      </p:sp>
      <p:pic>
        <p:nvPicPr>
          <p:cNvPr id="3" name="Рисунок 2">
            <a:extLst>
              <a:ext uri="{FF2B5EF4-FFF2-40B4-BE49-F238E27FC236}">
                <a16:creationId xmlns:a16="http://schemas.microsoft.com/office/drawing/2014/main" id="{3A0B1667-8568-0C6B-F174-E894041CF8B8}"/>
              </a:ext>
            </a:extLst>
          </p:cNvPr>
          <p:cNvPicPr>
            <a:picLocks noChangeAspect="1"/>
          </p:cNvPicPr>
          <p:nvPr/>
        </p:nvPicPr>
        <p:blipFill>
          <a:blip r:embed="rId6"/>
          <a:stretch>
            <a:fillRect/>
          </a:stretch>
        </p:blipFill>
        <p:spPr>
          <a:xfrm>
            <a:off x="1342678" y="2348880"/>
            <a:ext cx="10009112" cy="4095401"/>
          </a:xfrm>
          <a:prstGeom prst="rect">
            <a:avLst/>
          </a:prstGeom>
          <a:ln w="38100">
            <a:solidFill>
              <a:schemeClr val="accent2">
                <a:lumMod val="75000"/>
              </a:schemeClr>
            </a:solidFill>
          </a:ln>
        </p:spPr>
      </p:pic>
      <p:pic>
        <p:nvPicPr>
          <p:cNvPr id="7" name="Рисунок 6">
            <a:extLst>
              <a:ext uri="{FF2B5EF4-FFF2-40B4-BE49-F238E27FC236}">
                <a16:creationId xmlns:a16="http://schemas.microsoft.com/office/drawing/2014/main" id="{89E59B04-77F3-B8F4-6B4B-4E2F6609901E}"/>
              </a:ext>
            </a:extLst>
          </p:cNvPr>
          <p:cNvPicPr>
            <a:picLocks noChangeAspect="1"/>
          </p:cNvPicPr>
          <p:nvPr/>
        </p:nvPicPr>
        <p:blipFill>
          <a:blip r:embed="rId7"/>
          <a:stretch>
            <a:fillRect/>
          </a:stretch>
        </p:blipFill>
        <p:spPr>
          <a:xfrm>
            <a:off x="1270670" y="987477"/>
            <a:ext cx="10081120" cy="1361404"/>
          </a:xfrm>
          <a:prstGeom prst="rect">
            <a:avLst/>
          </a:prstGeom>
        </p:spPr>
      </p:pic>
    </p:spTree>
    <p:extLst>
      <p:ext uri="{BB962C8B-B14F-4D97-AF65-F5344CB8AC3E}">
        <p14:creationId xmlns:p14="http://schemas.microsoft.com/office/powerpoint/2010/main" val="4215059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CD671-D53F-31EC-FAAE-5381CF535DA1}"/>
            </a:ext>
          </a:extLst>
        </p:cNvPr>
        <p:cNvGrpSpPr/>
        <p:nvPr/>
      </p:nvGrpSpPr>
      <p:grpSpPr>
        <a:xfrm>
          <a:off x="0" y="0"/>
          <a:ext cx="0" cy="0"/>
          <a:chOff x="0" y="0"/>
          <a:chExt cx="0" cy="0"/>
        </a:xfrm>
      </p:grpSpPr>
      <p:grpSp>
        <p:nvGrpSpPr>
          <p:cNvPr id="11" name="Группа 10">
            <a:extLst>
              <a:ext uri="{FF2B5EF4-FFF2-40B4-BE49-F238E27FC236}">
                <a16:creationId xmlns:a16="http://schemas.microsoft.com/office/drawing/2014/main" id="{C55D5BBB-B3BB-C002-AE53-E725ED14546F}"/>
              </a:ext>
            </a:extLst>
          </p:cNvPr>
          <p:cNvGrpSpPr/>
          <p:nvPr/>
        </p:nvGrpSpPr>
        <p:grpSpPr>
          <a:xfrm>
            <a:off x="0" y="189025"/>
            <a:ext cx="12190413" cy="6668975"/>
            <a:chOff x="0" y="189025"/>
            <a:chExt cx="12190413" cy="6668975"/>
          </a:xfrm>
        </p:grpSpPr>
        <p:pic>
          <p:nvPicPr>
            <p:cNvPr id="5" name="Picture 2" descr="E:\РАБОТА\3 конгресс ВСП\2025\XVI Конгресс шаблон презентации\элементы презентации\06.png">
              <a:extLst>
                <a:ext uri="{FF2B5EF4-FFF2-40B4-BE49-F238E27FC236}">
                  <a16:creationId xmlns:a16="http://schemas.microsoft.com/office/drawing/2014/main" id="{157D1F08-0251-958D-7FE0-4C945CB51C3B}"/>
                </a:ext>
              </a:extLst>
            </p:cNvPr>
            <p:cNvPicPr>
              <a:picLocks noChangeAspect="1" noChangeArrowheads="1"/>
            </p:cNvPicPr>
            <p:nvPr/>
          </p:nvPicPr>
          <p:blipFill>
            <a:blip r:embed="rId2" cstate="print"/>
            <a:stretch>
              <a:fillRect/>
            </a:stretch>
          </p:blipFill>
          <p:spPr bwMode="auto">
            <a:xfrm>
              <a:off x="118542" y="189025"/>
              <a:ext cx="720000" cy="719229"/>
            </a:xfrm>
            <a:prstGeom prst="rect">
              <a:avLst/>
            </a:prstGeom>
            <a:noFill/>
          </p:spPr>
        </p:pic>
        <p:pic>
          <p:nvPicPr>
            <p:cNvPr id="2050" name="Picture 2" descr="E:\РАБОТА\3 конгресс ВСП\2025\XVI Конгресс шаблон презентации\элементы презентации\02.png">
              <a:extLst>
                <a:ext uri="{FF2B5EF4-FFF2-40B4-BE49-F238E27FC236}">
                  <a16:creationId xmlns:a16="http://schemas.microsoft.com/office/drawing/2014/main" id="{F54EF3A1-42D0-D263-7A69-20F2EAF83A47}"/>
                </a:ext>
              </a:extLst>
            </p:cNvPr>
            <p:cNvPicPr>
              <a:picLocks noChangeAspect="1" noChangeArrowheads="1"/>
            </p:cNvPicPr>
            <p:nvPr/>
          </p:nvPicPr>
          <p:blipFill>
            <a:blip r:embed="rId3" cstate="print"/>
            <a:srcRect/>
            <a:stretch>
              <a:fillRect/>
            </a:stretch>
          </p:blipFill>
          <p:spPr bwMode="auto">
            <a:xfrm>
              <a:off x="0" y="6138000"/>
              <a:ext cx="1080263" cy="720000"/>
            </a:xfrm>
            <a:prstGeom prst="rect">
              <a:avLst/>
            </a:prstGeom>
            <a:noFill/>
          </p:spPr>
        </p:pic>
        <p:pic>
          <p:nvPicPr>
            <p:cNvPr id="2051" name="Picture 3" descr="E:\РАБОТА\3 конгресс ВСП\2025\XVI Конгресс шаблон презентации\элементы презентации\04.png">
              <a:extLst>
                <a:ext uri="{FF2B5EF4-FFF2-40B4-BE49-F238E27FC236}">
                  <a16:creationId xmlns:a16="http://schemas.microsoft.com/office/drawing/2014/main" id="{2FA674E3-2AFA-D2CD-904B-816776268088}"/>
                </a:ext>
              </a:extLst>
            </p:cNvPr>
            <p:cNvPicPr>
              <a:picLocks noChangeAspect="1" noChangeArrowheads="1"/>
            </p:cNvPicPr>
            <p:nvPr/>
          </p:nvPicPr>
          <p:blipFill>
            <a:blip r:embed="rId4" cstate="print"/>
            <a:srcRect/>
            <a:stretch>
              <a:fillRect/>
            </a:stretch>
          </p:blipFill>
          <p:spPr bwMode="auto">
            <a:xfrm flipH="1">
              <a:off x="11468837" y="6498000"/>
              <a:ext cx="721576" cy="360000"/>
            </a:xfrm>
            <a:prstGeom prst="rect">
              <a:avLst/>
            </a:prstGeom>
            <a:noFill/>
          </p:spPr>
        </p:pic>
        <p:grpSp>
          <p:nvGrpSpPr>
            <p:cNvPr id="10" name="Группа 9">
              <a:extLst>
                <a:ext uri="{FF2B5EF4-FFF2-40B4-BE49-F238E27FC236}">
                  <a16:creationId xmlns:a16="http://schemas.microsoft.com/office/drawing/2014/main" id="{07ED9A3C-45E2-EA35-3006-C67CEB5A69A3}"/>
                </a:ext>
              </a:extLst>
            </p:cNvPr>
            <p:cNvGrpSpPr/>
            <p:nvPr/>
          </p:nvGrpSpPr>
          <p:grpSpPr>
            <a:xfrm>
              <a:off x="10478550" y="246294"/>
              <a:ext cx="1702718" cy="586402"/>
              <a:chOff x="10478550" y="404696"/>
              <a:chExt cx="1702718" cy="586402"/>
            </a:xfrm>
          </p:grpSpPr>
          <p:sp>
            <p:nvSpPr>
              <p:cNvPr id="6" name="Прямоугольник 5">
                <a:extLst>
                  <a:ext uri="{FF2B5EF4-FFF2-40B4-BE49-F238E27FC236}">
                    <a16:creationId xmlns:a16="http://schemas.microsoft.com/office/drawing/2014/main" id="{439F4899-00CC-9D18-AE75-4412E2AFCFF7}"/>
                  </a:ext>
                </a:extLst>
              </p:cNvPr>
              <p:cNvSpPr/>
              <p:nvPr/>
            </p:nvSpPr>
            <p:spPr>
              <a:xfrm>
                <a:off x="10478550" y="746416"/>
                <a:ext cx="1702718" cy="244682"/>
              </a:xfrm>
              <a:prstGeom prst="rect">
                <a:avLst/>
              </a:prstGeom>
            </p:spPr>
            <p:txBody>
              <a:bodyPr wrap="square">
                <a:spAutoFit/>
              </a:bodyPr>
              <a:lstStyle/>
              <a:p>
                <a:pPr defTabSz="685800">
                  <a:lnSpc>
                    <a:spcPct val="90000"/>
                  </a:lnSpc>
                  <a:spcBef>
                    <a:spcPts val="750"/>
                  </a:spcBef>
                  <a:buClr>
                    <a:srgbClr val="35A5D6"/>
                  </a:buClr>
                </a:pPr>
                <a:r>
                  <a:rPr lang="en-US" sz="1100" dirty="0">
                    <a:solidFill>
                      <a:srgbClr val="114C7D"/>
                    </a:solidFill>
                    <a:latin typeface="Gotham Pro" pitchFamily="2" charset="0"/>
                    <a:ea typeface="+mj-ea"/>
                    <a:cs typeface="Gotham Pro" pitchFamily="2" charset="0"/>
                  </a:rPr>
                  <a:t>congress-vsp.ru/xvi/</a:t>
                </a:r>
                <a:endParaRPr lang="ru-RU" sz="1100" dirty="0">
                  <a:solidFill>
                    <a:srgbClr val="114C7D"/>
                  </a:solidFill>
                  <a:latin typeface="Gotham Pro" pitchFamily="2" charset="0"/>
                  <a:ea typeface="+mj-ea"/>
                  <a:cs typeface="Gotham Pro" pitchFamily="2" charset="0"/>
                </a:endParaRPr>
              </a:p>
            </p:txBody>
          </p:sp>
          <p:pic>
            <p:nvPicPr>
              <p:cNvPr id="4098" name="Picture 2" descr="E:\РАБОТА\3 конгресс ВСП\2025\XVI Конгресс шаблон презентации\элементы презентации\07.png">
                <a:extLst>
                  <a:ext uri="{FF2B5EF4-FFF2-40B4-BE49-F238E27FC236}">
                    <a16:creationId xmlns:a16="http://schemas.microsoft.com/office/drawing/2014/main" id="{2A5A8623-045E-AA03-003A-27A20F19F8A9}"/>
                  </a:ext>
                </a:extLst>
              </p:cNvPr>
              <p:cNvPicPr>
                <a:picLocks noChangeAspect="1" noChangeArrowheads="1"/>
              </p:cNvPicPr>
              <p:nvPr/>
            </p:nvPicPr>
            <p:blipFill>
              <a:blip r:embed="rId5" cstate="print"/>
              <a:srcRect/>
              <a:stretch>
                <a:fillRect/>
              </a:stretch>
            </p:blipFill>
            <p:spPr bwMode="auto">
              <a:xfrm>
                <a:off x="10550475" y="404696"/>
                <a:ext cx="1440243" cy="288000"/>
              </a:xfrm>
              <a:prstGeom prst="rect">
                <a:avLst/>
              </a:prstGeom>
              <a:noFill/>
            </p:spPr>
          </p:pic>
        </p:grpSp>
      </p:grpSp>
      <p:sp>
        <p:nvSpPr>
          <p:cNvPr id="2" name="Заголовок 1">
            <a:extLst>
              <a:ext uri="{FF2B5EF4-FFF2-40B4-BE49-F238E27FC236}">
                <a16:creationId xmlns:a16="http://schemas.microsoft.com/office/drawing/2014/main" id="{AF7E646C-9F44-5758-9F4C-A8DB23C733C8}"/>
              </a:ext>
            </a:extLst>
          </p:cNvPr>
          <p:cNvSpPr>
            <a:spLocks noGrp="1"/>
          </p:cNvSpPr>
          <p:nvPr>
            <p:ph type="title"/>
          </p:nvPr>
        </p:nvSpPr>
        <p:spPr>
          <a:xfrm>
            <a:off x="910630" y="0"/>
            <a:ext cx="9577064" cy="1080000"/>
          </a:xfrm>
        </p:spPr>
        <p:txBody>
          <a:bodyPr>
            <a:noAutofit/>
          </a:bodyPr>
          <a:lstStyle/>
          <a:p>
            <a:r>
              <a:rPr lang="ru-RU" altLang="ru-RU" i="1" dirty="0">
                <a:solidFill>
                  <a:srgbClr val="002060"/>
                </a:solidFill>
                <a:latin typeface="Arial Black" panose="020B0A04020102020204" pitchFamily="34" charset="0"/>
              </a:rPr>
              <a:t>Ведение пациентов с ГУ</a:t>
            </a:r>
          </a:p>
        </p:txBody>
      </p:sp>
      <p:sp>
        <p:nvSpPr>
          <p:cNvPr id="19" name="TextBox 18">
            <a:extLst>
              <a:ext uri="{FF2B5EF4-FFF2-40B4-BE49-F238E27FC236}">
                <a16:creationId xmlns:a16="http://schemas.microsoft.com/office/drawing/2014/main" id="{2A6D624F-1028-A640-49A6-42A8F7977C48}"/>
              </a:ext>
            </a:extLst>
          </p:cNvPr>
          <p:cNvSpPr txBox="1"/>
          <p:nvPr/>
        </p:nvSpPr>
        <p:spPr>
          <a:xfrm>
            <a:off x="6045042" y="6444281"/>
            <a:ext cx="5832647" cy="338554"/>
          </a:xfrm>
          <a:prstGeom prst="rect">
            <a:avLst/>
          </a:prstGeom>
          <a:noFill/>
        </p:spPr>
        <p:txBody>
          <a:bodyPr wrap="square">
            <a:spAutoFit/>
          </a:bodyPr>
          <a:lstStyle/>
          <a:p>
            <a:r>
              <a:rPr lang="en-US" sz="800" b="0" i="0" dirty="0">
                <a:solidFill>
                  <a:srgbClr val="000000"/>
                </a:solidFill>
                <a:effectLst/>
                <a:latin typeface="URWPalladioL-Roma"/>
              </a:rPr>
              <a:t>Zhang, W.-Z. Why Does Hyperuricemia Not Necessarily Induce Gout? </a:t>
            </a:r>
            <a:r>
              <a:rPr lang="en-US" sz="800" b="0" i="1" dirty="0">
                <a:solidFill>
                  <a:srgbClr val="000000"/>
                </a:solidFill>
                <a:effectLst/>
                <a:latin typeface="URWPalladioL-Ital"/>
              </a:rPr>
              <a:t>Biomolecules </a:t>
            </a:r>
            <a:r>
              <a:rPr lang="en-US" sz="800" b="1" i="0" dirty="0">
                <a:solidFill>
                  <a:srgbClr val="000000"/>
                </a:solidFill>
                <a:effectLst/>
                <a:latin typeface="URWPalladioL-Bold"/>
              </a:rPr>
              <a:t>2021</a:t>
            </a:r>
            <a:r>
              <a:rPr lang="en-US" sz="800" b="0" i="0" dirty="0">
                <a:solidFill>
                  <a:srgbClr val="000000"/>
                </a:solidFill>
                <a:effectLst/>
                <a:latin typeface="URWPalladioL-Roma"/>
              </a:rPr>
              <a:t>, </a:t>
            </a:r>
            <a:r>
              <a:rPr lang="en-US" sz="800" b="0" i="1" dirty="0">
                <a:solidFill>
                  <a:srgbClr val="000000"/>
                </a:solidFill>
                <a:effectLst/>
                <a:latin typeface="URWPalladioL-Ital"/>
              </a:rPr>
              <a:t>11</a:t>
            </a:r>
            <a:r>
              <a:rPr lang="en-US" sz="800" b="0" i="0" dirty="0">
                <a:solidFill>
                  <a:srgbClr val="000000"/>
                </a:solidFill>
                <a:effectLst/>
                <a:latin typeface="URWPalladioL-Roma"/>
              </a:rPr>
              <a:t>, 280. https://doi.org/10.3390/ biom11020280</a:t>
            </a:r>
            <a:endParaRPr lang="ru-RU" dirty="0"/>
          </a:p>
        </p:txBody>
      </p:sp>
      <p:pic>
        <p:nvPicPr>
          <p:cNvPr id="3" name="Рисунок 2">
            <a:extLst>
              <a:ext uri="{FF2B5EF4-FFF2-40B4-BE49-F238E27FC236}">
                <a16:creationId xmlns:a16="http://schemas.microsoft.com/office/drawing/2014/main" id="{FA61DF04-00D9-744E-4908-48DDA26108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0894" y="1080000"/>
            <a:ext cx="5337943" cy="4725264"/>
          </a:xfrm>
          <a:prstGeom prst="rect">
            <a:avLst/>
          </a:prstGeom>
          <a:ln>
            <a:solidFill>
              <a:schemeClr val="tx2">
                <a:lumMod val="75000"/>
              </a:schemeClr>
            </a:solidFill>
          </a:ln>
        </p:spPr>
      </p:pic>
      <p:pic>
        <p:nvPicPr>
          <p:cNvPr id="4" name="Picture 2" descr="https://mochaanaliz.ru/wp-content/uploads/2017/03/Mochevaya-kislota-shema.jpg">
            <a:extLst>
              <a:ext uri="{FF2B5EF4-FFF2-40B4-BE49-F238E27FC236}">
                <a16:creationId xmlns:a16="http://schemas.microsoft.com/office/drawing/2014/main" id="{A3162EA0-CC4D-BB5D-89DB-BEA18DD50671}"/>
              </a:ext>
            </a:extLst>
          </p:cNvPr>
          <p:cNvPicPr>
            <a:picLocks noChangeAspect="1" noChangeArrowheads="1"/>
          </p:cNvPicPr>
          <p:nvPr/>
        </p:nvPicPr>
        <p:blipFill>
          <a:blip r:embed="rId7" cstate="print"/>
          <a:srcRect/>
          <a:stretch>
            <a:fillRect/>
          </a:stretch>
        </p:blipFill>
        <p:spPr bwMode="auto">
          <a:xfrm>
            <a:off x="334566" y="1132764"/>
            <a:ext cx="5472608" cy="4833489"/>
          </a:xfrm>
          <a:prstGeom prst="rect">
            <a:avLst/>
          </a:prstGeom>
          <a:noFill/>
          <a:ln>
            <a:solidFill>
              <a:schemeClr val="tx2">
                <a:lumMod val="75000"/>
              </a:schemeClr>
            </a:solidFill>
          </a:ln>
        </p:spPr>
      </p:pic>
    </p:spTree>
    <p:extLst>
      <p:ext uri="{BB962C8B-B14F-4D97-AF65-F5344CB8AC3E}">
        <p14:creationId xmlns:p14="http://schemas.microsoft.com/office/powerpoint/2010/main" val="4210154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2FBD9-B1CE-D88C-7439-618D30DCE3DA}"/>
            </a:ext>
          </a:extLst>
        </p:cNvPr>
        <p:cNvGrpSpPr/>
        <p:nvPr/>
      </p:nvGrpSpPr>
      <p:grpSpPr>
        <a:xfrm>
          <a:off x="0" y="0"/>
          <a:ext cx="0" cy="0"/>
          <a:chOff x="0" y="0"/>
          <a:chExt cx="0" cy="0"/>
        </a:xfrm>
      </p:grpSpPr>
      <p:grpSp>
        <p:nvGrpSpPr>
          <p:cNvPr id="11" name="Группа 10">
            <a:extLst>
              <a:ext uri="{FF2B5EF4-FFF2-40B4-BE49-F238E27FC236}">
                <a16:creationId xmlns:a16="http://schemas.microsoft.com/office/drawing/2014/main" id="{10263A8F-4C39-2FFD-DB82-4A13671F7785}"/>
              </a:ext>
            </a:extLst>
          </p:cNvPr>
          <p:cNvGrpSpPr/>
          <p:nvPr/>
        </p:nvGrpSpPr>
        <p:grpSpPr>
          <a:xfrm>
            <a:off x="0" y="189025"/>
            <a:ext cx="12190413" cy="6668975"/>
            <a:chOff x="0" y="189025"/>
            <a:chExt cx="12190413" cy="6668975"/>
          </a:xfrm>
        </p:grpSpPr>
        <p:pic>
          <p:nvPicPr>
            <p:cNvPr id="5" name="Picture 2" descr="E:\РАБОТА\3 конгресс ВСП\2025\XVI Конгресс шаблон презентации\элементы презентации\06.png">
              <a:extLst>
                <a:ext uri="{FF2B5EF4-FFF2-40B4-BE49-F238E27FC236}">
                  <a16:creationId xmlns:a16="http://schemas.microsoft.com/office/drawing/2014/main" id="{20A06690-3496-D1EC-9572-AAABF68383E0}"/>
                </a:ext>
              </a:extLst>
            </p:cNvPr>
            <p:cNvPicPr>
              <a:picLocks noChangeAspect="1" noChangeArrowheads="1"/>
            </p:cNvPicPr>
            <p:nvPr/>
          </p:nvPicPr>
          <p:blipFill>
            <a:blip r:embed="rId2" cstate="print"/>
            <a:stretch>
              <a:fillRect/>
            </a:stretch>
          </p:blipFill>
          <p:spPr bwMode="auto">
            <a:xfrm>
              <a:off x="118542" y="189025"/>
              <a:ext cx="720000" cy="719229"/>
            </a:xfrm>
            <a:prstGeom prst="rect">
              <a:avLst/>
            </a:prstGeom>
            <a:noFill/>
          </p:spPr>
        </p:pic>
        <p:pic>
          <p:nvPicPr>
            <p:cNvPr id="2050" name="Picture 2" descr="E:\РАБОТА\3 конгресс ВСП\2025\XVI Конгресс шаблон презентации\элементы презентации\02.png">
              <a:extLst>
                <a:ext uri="{FF2B5EF4-FFF2-40B4-BE49-F238E27FC236}">
                  <a16:creationId xmlns:a16="http://schemas.microsoft.com/office/drawing/2014/main" id="{66167528-3E4A-1B0C-FB0B-4FF248BECA3C}"/>
                </a:ext>
              </a:extLst>
            </p:cNvPr>
            <p:cNvPicPr>
              <a:picLocks noChangeAspect="1" noChangeArrowheads="1"/>
            </p:cNvPicPr>
            <p:nvPr/>
          </p:nvPicPr>
          <p:blipFill>
            <a:blip r:embed="rId3" cstate="print"/>
            <a:srcRect/>
            <a:stretch>
              <a:fillRect/>
            </a:stretch>
          </p:blipFill>
          <p:spPr bwMode="auto">
            <a:xfrm>
              <a:off x="0" y="6138000"/>
              <a:ext cx="1080263" cy="720000"/>
            </a:xfrm>
            <a:prstGeom prst="rect">
              <a:avLst/>
            </a:prstGeom>
            <a:noFill/>
          </p:spPr>
        </p:pic>
        <p:pic>
          <p:nvPicPr>
            <p:cNvPr id="2051" name="Picture 3" descr="E:\РАБОТА\3 конгресс ВСП\2025\XVI Конгресс шаблон презентации\элементы презентации\04.png">
              <a:extLst>
                <a:ext uri="{FF2B5EF4-FFF2-40B4-BE49-F238E27FC236}">
                  <a16:creationId xmlns:a16="http://schemas.microsoft.com/office/drawing/2014/main" id="{CD37E10A-F0CD-E758-F20D-396F1AF95911}"/>
                </a:ext>
              </a:extLst>
            </p:cNvPr>
            <p:cNvPicPr>
              <a:picLocks noChangeAspect="1" noChangeArrowheads="1"/>
            </p:cNvPicPr>
            <p:nvPr/>
          </p:nvPicPr>
          <p:blipFill>
            <a:blip r:embed="rId4" cstate="print"/>
            <a:srcRect/>
            <a:stretch>
              <a:fillRect/>
            </a:stretch>
          </p:blipFill>
          <p:spPr bwMode="auto">
            <a:xfrm flipH="1">
              <a:off x="11468837" y="6498000"/>
              <a:ext cx="721576" cy="360000"/>
            </a:xfrm>
            <a:prstGeom prst="rect">
              <a:avLst/>
            </a:prstGeom>
            <a:noFill/>
          </p:spPr>
        </p:pic>
        <p:grpSp>
          <p:nvGrpSpPr>
            <p:cNvPr id="10" name="Группа 9">
              <a:extLst>
                <a:ext uri="{FF2B5EF4-FFF2-40B4-BE49-F238E27FC236}">
                  <a16:creationId xmlns:a16="http://schemas.microsoft.com/office/drawing/2014/main" id="{710D81D4-2842-624F-674D-8208FE2EE464}"/>
                </a:ext>
              </a:extLst>
            </p:cNvPr>
            <p:cNvGrpSpPr/>
            <p:nvPr/>
          </p:nvGrpSpPr>
          <p:grpSpPr>
            <a:xfrm>
              <a:off x="10478550" y="246294"/>
              <a:ext cx="1702718" cy="586402"/>
              <a:chOff x="10478550" y="404696"/>
              <a:chExt cx="1702718" cy="586402"/>
            </a:xfrm>
          </p:grpSpPr>
          <p:sp>
            <p:nvSpPr>
              <p:cNvPr id="6" name="Прямоугольник 5">
                <a:extLst>
                  <a:ext uri="{FF2B5EF4-FFF2-40B4-BE49-F238E27FC236}">
                    <a16:creationId xmlns:a16="http://schemas.microsoft.com/office/drawing/2014/main" id="{985E6D64-B44D-916D-F64E-3804BE9425A6}"/>
                  </a:ext>
                </a:extLst>
              </p:cNvPr>
              <p:cNvSpPr/>
              <p:nvPr/>
            </p:nvSpPr>
            <p:spPr>
              <a:xfrm>
                <a:off x="10478550" y="746416"/>
                <a:ext cx="1702718" cy="244682"/>
              </a:xfrm>
              <a:prstGeom prst="rect">
                <a:avLst/>
              </a:prstGeom>
            </p:spPr>
            <p:txBody>
              <a:bodyPr wrap="square">
                <a:spAutoFit/>
              </a:bodyPr>
              <a:lstStyle/>
              <a:p>
                <a:pPr defTabSz="685800">
                  <a:lnSpc>
                    <a:spcPct val="90000"/>
                  </a:lnSpc>
                  <a:spcBef>
                    <a:spcPts val="750"/>
                  </a:spcBef>
                  <a:buClr>
                    <a:srgbClr val="35A5D6"/>
                  </a:buClr>
                </a:pPr>
                <a:r>
                  <a:rPr lang="en-US" sz="1100" dirty="0">
                    <a:solidFill>
                      <a:srgbClr val="114C7D"/>
                    </a:solidFill>
                    <a:latin typeface="Gotham Pro" pitchFamily="2" charset="0"/>
                    <a:ea typeface="+mj-ea"/>
                    <a:cs typeface="Gotham Pro" pitchFamily="2" charset="0"/>
                  </a:rPr>
                  <a:t>congress-vsp.ru/xvi/</a:t>
                </a:r>
                <a:endParaRPr lang="ru-RU" sz="1100" dirty="0">
                  <a:solidFill>
                    <a:srgbClr val="114C7D"/>
                  </a:solidFill>
                  <a:latin typeface="Gotham Pro" pitchFamily="2" charset="0"/>
                  <a:ea typeface="+mj-ea"/>
                  <a:cs typeface="Gotham Pro" pitchFamily="2" charset="0"/>
                </a:endParaRPr>
              </a:p>
            </p:txBody>
          </p:sp>
          <p:pic>
            <p:nvPicPr>
              <p:cNvPr id="4098" name="Picture 2" descr="E:\РАБОТА\3 конгресс ВСП\2025\XVI Конгресс шаблон презентации\элементы презентации\07.png">
                <a:extLst>
                  <a:ext uri="{FF2B5EF4-FFF2-40B4-BE49-F238E27FC236}">
                    <a16:creationId xmlns:a16="http://schemas.microsoft.com/office/drawing/2014/main" id="{6C60295F-D924-3249-06DA-A2702949C530}"/>
                  </a:ext>
                </a:extLst>
              </p:cNvPr>
              <p:cNvPicPr>
                <a:picLocks noChangeAspect="1" noChangeArrowheads="1"/>
              </p:cNvPicPr>
              <p:nvPr/>
            </p:nvPicPr>
            <p:blipFill>
              <a:blip r:embed="rId5" cstate="print"/>
              <a:srcRect/>
              <a:stretch>
                <a:fillRect/>
              </a:stretch>
            </p:blipFill>
            <p:spPr bwMode="auto">
              <a:xfrm>
                <a:off x="10550475" y="404696"/>
                <a:ext cx="1440243" cy="288000"/>
              </a:xfrm>
              <a:prstGeom prst="rect">
                <a:avLst/>
              </a:prstGeom>
              <a:noFill/>
            </p:spPr>
          </p:pic>
        </p:grpSp>
      </p:grpSp>
      <p:sp>
        <p:nvSpPr>
          <p:cNvPr id="2" name="Заголовок 1">
            <a:extLst>
              <a:ext uri="{FF2B5EF4-FFF2-40B4-BE49-F238E27FC236}">
                <a16:creationId xmlns:a16="http://schemas.microsoft.com/office/drawing/2014/main" id="{E8895B48-A073-2015-579B-AFF0AF0612F4}"/>
              </a:ext>
            </a:extLst>
          </p:cNvPr>
          <p:cNvSpPr>
            <a:spLocks noGrp="1"/>
          </p:cNvSpPr>
          <p:nvPr>
            <p:ph type="title"/>
          </p:nvPr>
        </p:nvSpPr>
        <p:spPr>
          <a:xfrm>
            <a:off x="1111680" y="368254"/>
            <a:ext cx="9366870" cy="1080000"/>
          </a:xfrm>
        </p:spPr>
        <p:txBody>
          <a:bodyPr>
            <a:noAutofit/>
          </a:bodyPr>
          <a:lstStyle/>
          <a:p>
            <a:pPr>
              <a:tabLst>
                <a:tab pos="3428657" algn="l"/>
              </a:tabLst>
            </a:pPr>
            <a:r>
              <a:rPr lang="ru-RU" i="1" dirty="0">
                <a:solidFill>
                  <a:srgbClr val="002060"/>
                </a:solidFill>
                <a:latin typeface="Arial Black" panose="020B0A04020102020204" pitchFamily="34" charset="0"/>
              </a:rPr>
              <a:t>ВАЖНОСТЬ КОНТРОЛЯ НАД ГИПЕРУРИКЕМИЕЙ НА ФОНЕ ССЗ ПОДТВЕРЖДЕНА ЗАРУБЕЖНЫМИ И ОТЕЧЕСТВЕННЫМИ ЭКСПЕРТАМИ В ОБЛАСТИ ЛЕЧЕНИЯ ССЗ </a:t>
            </a:r>
            <a:endParaRPr lang="ru-RU" i="1" baseline="30000" dirty="0">
              <a:solidFill>
                <a:srgbClr val="002060"/>
              </a:solidFill>
              <a:latin typeface="Arial Black" panose="020B0A04020102020204" pitchFamily="34" charset="0"/>
            </a:endParaRPr>
          </a:p>
        </p:txBody>
      </p:sp>
      <p:graphicFrame>
        <p:nvGraphicFramePr>
          <p:cNvPr id="3" name="Таблица 2">
            <a:extLst>
              <a:ext uri="{FF2B5EF4-FFF2-40B4-BE49-F238E27FC236}">
                <a16:creationId xmlns:a16="http://schemas.microsoft.com/office/drawing/2014/main" id="{DF5B731F-A018-7E6F-0920-9F56367E7412}"/>
              </a:ext>
            </a:extLst>
          </p:cNvPr>
          <p:cNvGraphicFramePr>
            <a:graphicFrameLocks noGrp="1"/>
          </p:cNvGraphicFramePr>
          <p:nvPr>
            <p:extLst>
              <p:ext uri="{D42A27DB-BD31-4B8C-83A1-F6EECF244321}">
                <p14:modId xmlns:p14="http://schemas.microsoft.com/office/powerpoint/2010/main" val="19664569"/>
              </p:ext>
            </p:extLst>
          </p:nvPr>
        </p:nvGraphicFramePr>
        <p:xfrm>
          <a:off x="3502918" y="1668014"/>
          <a:ext cx="8678350" cy="5211718"/>
        </p:xfrm>
        <a:graphic>
          <a:graphicData uri="http://schemas.openxmlformats.org/drawingml/2006/table">
            <a:tbl>
              <a:tblPr firstRow="1" bandRow="1">
                <a:tableStyleId>{BDBED569-4797-4DF1-A0F4-6AAB3CD982D8}</a:tableStyleId>
              </a:tblPr>
              <a:tblGrid>
                <a:gridCol w="810631">
                  <a:extLst>
                    <a:ext uri="{9D8B030D-6E8A-4147-A177-3AD203B41FA5}">
                      <a16:colId xmlns:a16="http://schemas.microsoft.com/office/drawing/2014/main" val="20000"/>
                    </a:ext>
                  </a:extLst>
                </a:gridCol>
                <a:gridCol w="7867719">
                  <a:extLst>
                    <a:ext uri="{9D8B030D-6E8A-4147-A177-3AD203B41FA5}">
                      <a16:colId xmlns:a16="http://schemas.microsoft.com/office/drawing/2014/main" val="20001"/>
                    </a:ext>
                  </a:extLst>
                </a:gridCol>
              </a:tblGrid>
              <a:tr h="594028">
                <a:tc gridSpan="2">
                  <a:txBody>
                    <a:bodyPr/>
                    <a:lstStyle/>
                    <a:p>
                      <a:pPr marL="0" marR="0" indent="0" algn="ctr" defTabSz="618089" rtl="0" eaLnBrk="1" fontAlgn="auto" latinLnBrk="0" hangingPunct="1">
                        <a:lnSpc>
                          <a:spcPct val="100000"/>
                        </a:lnSpc>
                        <a:spcBef>
                          <a:spcPts val="0"/>
                        </a:spcBef>
                        <a:spcAft>
                          <a:spcPts val="0"/>
                        </a:spcAft>
                        <a:buClrTx/>
                        <a:buSzTx/>
                        <a:buFontTx/>
                        <a:buNone/>
                        <a:tabLst/>
                        <a:defRPr/>
                      </a:pPr>
                      <a:r>
                        <a:rPr lang="ru-RU" sz="1600" b="1" dirty="0">
                          <a:solidFill>
                            <a:schemeClr val="bg1"/>
                          </a:solidFill>
                        </a:rPr>
                        <a:t>Рекомендованный алгоритм ведения пациентов </a:t>
                      </a:r>
                      <a:br>
                        <a:rPr lang="ru-RU" sz="1600" b="1" dirty="0">
                          <a:solidFill>
                            <a:schemeClr val="bg1"/>
                          </a:solidFill>
                        </a:rPr>
                      </a:br>
                      <a:r>
                        <a:rPr lang="ru-RU" sz="1600" b="1" dirty="0">
                          <a:solidFill>
                            <a:schemeClr val="bg1"/>
                          </a:solidFill>
                        </a:rPr>
                        <a:t>с </a:t>
                      </a:r>
                      <a:r>
                        <a:rPr lang="ru-RU" sz="1600" b="1" dirty="0" err="1">
                          <a:solidFill>
                            <a:schemeClr val="bg1"/>
                          </a:solidFill>
                        </a:rPr>
                        <a:t>гиперурикемией</a:t>
                      </a:r>
                      <a:r>
                        <a:rPr lang="ru-RU" sz="1600" b="1" dirty="0">
                          <a:solidFill>
                            <a:schemeClr val="bg1"/>
                          </a:solidFill>
                        </a:rPr>
                        <a:t> и высоким или очень высоким сердечно-сосудистым риском:</a:t>
                      </a:r>
                      <a:endParaRPr lang="en-US" sz="1600" b="1" dirty="0">
                        <a:solidFill>
                          <a:schemeClr val="bg1"/>
                        </a:solidFill>
                      </a:endParaRPr>
                    </a:p>
                  </a:txBody>
                  <a:tcPr marL="45714" marR="45714" marT="22857" marB="22857" anchor="ctr">
                    <a:lnL w="12700" cmpd="sng">
                      <a:noFill/>
                    </a:lnL>
                    <a:lnR w="28575" cap="flat" cmpd="sng" algn="ctr">
                      <a:no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pPr algn="just"/>
                      <a:endParaRPr lang="en-US" sz="1800" dirty="0"/>
                    </a:p>
                  </a:txBody>
                  <a:tcPr anchor="ctr">
                    <a:lnL w="28575" cap="flat" cmpd="sng" algn="ctr">
                      <a:solidFill>
                        <a:prstClr val="white"/>
                      </a:solidFill>
                      <a:prstDash val="solid"/>
                      <a:round/>
                      <a:headEnd type="none" w="med" len="med"/>
                      <a:tailEnd type="none" w="med" len="med"/>
                    </a:lnL>
                    <a:lnR w="12700" cmpd="sng">
                      <a:noFill/>
                    </a:lnR>
                    <a:lnT w="12700" cmpd="sng">
                      <a:noFill/>
                    </a:lnT>
                    <a:lnB w="28575"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464283">
                <a:tc>
                  <a:txBody>
                    <a:bodyPr/>
                    <a:lstStyle/>
                    <a:p>
                      <a:pPr algn="ctr"/>
                      <a:r>
                        <a:rPr lang="ru-RU" sz="1600" b="1" i="0" u="none" strike="noStrike" kern="1200" baseline="0" dirty="0">
                          <a:solidFill>
                            <a:schemeClr val="tx1"/>
                          </a:solidFill>
                          <a:latin typeface="+mn-lt"/>
                          <a:ea typeface="+mn-ea"/>
                          <a:cs typeface="+mn-cs"/>
                        </a:rPr>
                        <a:t>ШАГ 1</a:t>
                      </a:r>
                      <a:endParaRPr lang="en-US" sz="1600" b="1" dirty="0">
                        <a:solidFill>
                          <a:schemeClr val="tx1"/>
                        </a:solidFill>
                      </a:endParaRPr>
                    </a:p>
                  </a:txBody>
                  <a:tcPr marL="45714" marR="45714" marT="22857" marB="22857" anchor="ctr">
                    <a:lnL w="12700" cmpd="sng">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i="0" u="none" strike="noStrike" kern="1200" baseline="0" dirty="0">
                          <a:solidFill>
                            <a:schemeClr val="tx2"/>
                          </a:solidFill>
                          <a:latin typeface="+mn-lt"/>
                          <a:ea typeface="+mn-ea"/>
                          <a:cs typeface="+mn-cs"/>
                        </a:rPr>
                        <a:t>Оценить уровень МК в сыворотке крови, считать высоким уровень МК&gt;6 мг/дл (360 мкмоль/л)</a:t>
                      </a:r>
                      <a:endParaRPr lang="en-US" sz="1600" b="1" dirty="0">
                        <a:solidFill>
                          <a:schemeClr val="tx2"/>
                        </a:solidFill>
                      </a:endParaRPr>
                    </a:p>
                  </a:txBody>
                  <a:tcPr marL="45714" marR="45714" marT="22857" marB="22857" anchor="ctr">
                    <a:lnL w="28575" cap="flat" cmpd="sng" algn="ctr">
                      <a:noFill/>
                      <a:prstDash val="solid"/>
                      <a:round/>
                      <a:headEnd type="none" w="med" len="med"/>
                      <a:tailEnd type="none" w="med" len="med"/>
                    </a:lnL>
                    <a:lnR w="12700" cmpd="sng">
                      <a:noFill/>
                    </a:lnR>
                    <a:lnT w="28575" cap="flat" cmpd="sng" algn="ctr">
                      <a:no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63265">
                <a:tc>
                  <a:txBody>
                    <a:bodyPr/>
                    <a:lstStyle/>
                    <a:p>
                      <a:pPr algn="ctr"/>
                      <a:r>
                        <a:rPr lang="ru-RU" sz="1600" b="1" dirty="0">
                          <a:solidFill>
                            <a:schemeClr val="tx1"/>
                          </a:solidFill>
                        </a:rPr>
                        <a:t>ШАГ 2</a:t>
                      </a:r>
                      <a:endParaRPr lang="en-US" sz="1600" b="1" dirty="0">
                        <a:solidFill>
                          <a:schemeClr val="tx1"/>
                        </a:solidFill>
                      </a:endParaRPr>
                    </a:p>
                  </a:txBody>
                  <a:tcPr marL="45714" marR="45714" marT="22857" marB="22857" anchor="ctr">
                    <a:lnL w="12700" cmpd="sng">
                      <a:noFill/>
                    </a:lnL>
                    <a:lnR w="28575" cap="flat" cmpd="sng" algn="ctr">
                      <a:no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i="0" u="none" strike="noStrike" kern="1200" baseline="0" dirty="0">
                          <a:solidFill>
                            <a:schemeClr val="tx2"/>
                          </a:solidFill>
                          <a:latin typeface="+mn-lt"/>
                          <a:ea typeface="+mn-ea"/>
                          <a:cs typeface="+mn-cs"/>
                        </a:rPr>
                        <a:t>Оценить наличие сопутствующих заболеваний, у пациентов с высоким сердечно-сосудистым риском целевым считать уровень МК в сыворотке крови ниже 5 мг/дл (300 мкмоль/л)</a:t>
                      </a:r>
                      <a:endParaRPr lang="en-US" sz="1600" b="1" dirty="0">
                        <a:solidFill>
                          <a:schemeClr val="tx2"/>
                        </a:solidFill>
                      </a:endParaRPr>
                    </a:p>
                  </a:txBody>
                  <a:tcPr marL="45714" marR="45714" marT="22857" marB="22857">
                    <a:lnL w="28575" cap="flat" cmpd="sng" algn="ctr">
                      <a:noFill/>
                      <a:prstDash val="solid"/>
                      <a:round/>
                      <a:headEnd type="none" w="med" len="med"/>
                      <a:tailEnd type="none" w="med" len="med"/>
                    </a:lnL>
                    <a:lnR w="12700" cmpd="sng">
                      <a:noFill/>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28653">
                <a:tc>
                  <a:txBody>
                    <a:bodyPr/>
                    <a:lstStyle/>
                    <a:p>
                      <a:pPr algn="ctr"/>
                      <a:r>
                        <a:rPr lang="ru-RU" sz="1600" b="1" dirty="0">
                          <a:solidFill>
                            <a:schemeClr val="tx1"/>
                          </a:solidFill>
                        </a:rPr>
                        <a:t>ШАГ 3</a:t>
                      </a:r>
                      <a:endParaRPr lang="en-US" sz="1600" b="1" dirty="0">
                        <a:solidFill>
                          <a:schemeClr val="tx1"/>
                        </a:solidFill>
                      </a:endParaRPr>
                    </a:p>
                  </a:txBody>
                  <a:tcPr marL="45714" marR="45714" marT="22857" marB="22857" anchor="ctr">
                    <a:lnL w="12700" cmpd="sng">
                      <a:noFill/>
                    </a:lnL>
                    <a:lnR w="28575" cap="flat" cmpd="sng" algn="ctr">
                      <a:no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a:solidFill>
                            <a:schemeClr val="tx2"/>
                          </a:solidFill>
                        </a:rPr>
                        <a:t>Информировать пациента о фармакологических и эпидемиологических факторах, влияющих на гиперурикемию, сопутствующих заболеваниях и сердечно-сосудистых факторах риска. Рекомендовать изменения образа жизни, диеты и снижение массы тела, а также строгую приверженность рекомендуемому лечению. Отменить по возможности препараты, влияющие на уровень МК в сыворотке крови</a:t>
                      </a:r>
                      <a:endParaRPr lang="en-US" sz="1600" b="1" dirty="0">
                        <a:solidFill>
                          <a:schemeClr val="tx2"/>
                        </a:solidFill>
                      </a:endParaRPr>
                    </a:p>
                  </a:txBody>
                  <a:tcPr marL="45714" marR="45714" marT="22857" marB="22857">
                    <a:lnL w="28575" cap="flat" cmpd="sng" algn="ctr">
                      <a:noFill/>
                      <a:prstDash val="solid"/>
                      <a:round/>
                      <a:headEnd type="none" w="med" len="med"/>
                      <a:tailEnd type="none" w="med" len="med"/>
                    </a:lnL>
                    <a:lnR w="12700" cmpd="sng">
                      <a:noFill/>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50446">
                <a:tc>
                  <a:txBody>
                    <a:bodyPr/>
                    <a:lstStyle/>
                    <a:p>
                      <a:pPr algn="ctr"/>
                      <a:r>
                        <a:rPr lang="ru-RU" sz="1600" b="1" dirty="0">
                          <a:solidFill>
                            <a:schemeClr val="tx1"/>
                          </a:solidFill>
                        </a:rPr>
                        <a:t>ШАГ 4</a:t>
                      </a:r>
                      <a:endParaRPr lang="en-US" sz="1600" b="1" dirty="0">
                        <a:solidFill>
                          <a:schemeClr val="tx1"/>
                        </a:solidFill>
                      </a:endParaRPr>
                    </a:p>
                  </a:txBody>
                  <a:tcPr marL="45714" marR="45714" marT="22857" marB="22857" anchor="ctr">
                    <a:lnL w="12700" cmpd="sng">
                      <a:noFill/>
                    </a:lnL>
                    <a:lnR w="28575" cap="flat" cmpd="sng" algn="ctr">
                      <a:no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ru-RU" sz="1600" b="1" dirty="0">
                          <a:solidFill>
                            <a:srgbClr val="FF0000"/>
                          </a:solidFill>
                        </a:rPr>
                        <a:t>Начать терапию аллопуринолом в соответствии с тяжестью выявленной </a:t>
                      </a:r>
                      <a:r>
                        <a:rPr lang="ru-RU" sz="1600" b="1" dirty="0" err="1">
                          <a:solidFill>
                            <a:srgbClr val="FF0000"/>
                          </a:solidFill>
                        </a:rPr>
                        <a:t>гиперурикемии</a:t>
                      </a:r>
                      <a:r>
                        <a:rPr lang="ru-RU" sz="1600" b="1" dirty="0">
                          <a:solidFill>
                            <a:srgbClr val="FF0000"/>
                          </a:solidFill>
                        </a:rPr>
                        <a:t>. Согласно рекомендациям начальная доза аллопуринола должна составлять от 100 до 200 мг ежедневно при легкой степени ГУ (6-8 мг/</a:t>
                      </a:r>
                      <a:r>
                        <a:rPr lang="ru-RU" sz="1600" b="1" dirty="0" err="1">
                          <a:solidFill>
                            <a:srgbClr val="FF0000"/>
                          </a:solidFill>
                        </a:rPr>
                        <a:t>дл</a:t>
                      </a:r>
                      <a:r>
                        <a:rPr lang="ru-RU" sz="1600" b="1" dirty="0">
                          <a:solidFill>
                            <a:srgbClr val="FF0000"/>
                          </a:solidFill>
                        </a:rPr>
                        <a:t>), от 300 до 600 мг ежедневно при умеренной ГУ (8-10 мг/</a:t>
                      </a:r>
                      <a:r>
                        <a:rPr lang="ru-RU" sz="1600" b="1" dirty="0" err="1">
                          <a:solidFill>
                            <a:srgbClr val="FF0000"/>
                          </a:solidFill>
                        </a:rPr>
                        <a:t>дл</a:t>
                      </a:r>
                      <a:r>
                        <a:rPr lang="ru-RU" sz="1600" b="1" dirty="0">
                          <a:solidFill>
                            <a:srgbClr val="FF0000"/>
                          </a:solidFill>
                        </a:rPr>
                        <a:t>) и от 700 до 900 мг ежедневно при тяжелой (&gt; 10 мг/</a:t>
                      </a:r>
                      <a:r>
                        <a:rPr lang="ru-RU" sz="1600" b="1" dirty="0" err="1">
                          <a:solidFill>
                            <a:srgbClr val="FF0000"/>
                          </a:solidFill>
                        </a:rPr>
                        <a:t>дл</a:t>
                      </a:r>
                      <a:r>
                        <a:rPr lang="ru-RU" sz="1600" b="1" dirty="0">
                          <a:solidFill>
                            <a:srgbClr val="FF0000"/>
                          </a:solidFill>
                        </a:rPr>
                        <a:t>).</a:t>
                      </a:r>
                      <a:endParaRPr lang="en-US" sz="1600" b="1" dirty="0">
                        <a:solidFill>
                          <a:srgbClr val="FF0000"/>
                        </a:solidFill>
                      </a:endParaRPr>
                    </a:p>
                  </a:txBody>
                  <a:tcPr marL="45714" marR="45714" marT="22857" marB="22857">
                    <a:lnL w="28575" cap="flat" cmpd="sng" algn="ctr">
                      <a:noFill/>
                      <a:prstDash val="solid"/>
                      <a:round/>
                      <a:headEnd type="none" w="med" len="med"/>
                      <a:tailEnd type="none" w="med" len="med"/>
                    </a:lnL>
                    <a:lnR w="12700" cmpd="sng">
                      <a:noFill/>
                    </a:lnR>
                    <a:lnT w="12700" cap="flat" cmpd="sng" algn="ctr">
                      <a:solidFill>
                        <a:schemeClr val="accent3">
                          <a:lumMod val="60000"/>
                          <a:lumOff val="40000"/>
                        </a:schemeClr>
                      </a:solidFill>
                      <a:prstDash val="solid"/>
                      <a:round/>
                      <a:headEnd type="none" w="med" len="med"/>
                      <a:tailEnd type="none" w="med" len="med"/>
                    </a:lnT>
                    <a:lnB w="12700" cap="flat" cmpd="sng" algn="ctr">
                      <a:solidFill>
                        <a:schemeClr val="accent3">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72238">
                <a:tc>
                  <a:txBody>
                    <a:bodyPr/>
                    <a:lstStyle/>
                    <a:p>
                      <a:pPr algn="ctr"/>
                      <a:r>
                        <a:rPr lang="ru-RU" sz="1600" b="1" dirty="0">
                          <a:solidFill>
                            <a:schemeClr val="tx1"/>
                          </a:solidFill>
                        </a:rPr>
                        <a:t>ШАГ 5</a:t>
                      </a:r>
                      <a:endParaRPr lang="en-US" sz="1600" b="1" dirty="0">
                        <a:solidFill>
                          <a:schemeClr val="tx1"/>
                        </a:solidFill>
                      </a:endParaRPr>
                    </a:p>
                  </a:txBody>
                  <a:tcPr marL="45714" marR="45714" marT="22857" marB="22857" anchor="ctr">
                    <a:lnL w="12700" cmpd="sng">
                      <a:noFill/>
                    </a:lnL>
                    <a:lnR w="28575" cap="flat" cmpd="sng" algn="ctr">
                      <a:noFill/>
                      <a:prstDash val="solid"/>
                      <a:round/>
                      <a:headEnd type="none" w="med" len="med"/>
                      <a:tailEnd type="none" w="med" len="med"/>
                    </a:lnR>
                    <a:lnT w="12700" cap="flat" cmpd="sng" algn="ctr">
                      <a:solidFill>
                        <a:schemeClr val="accent3">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ru-RU" sz="1600" b="1" dirty="0">
                          <a:solidFill>
                            <a:srgbClr val="FF0000"/>
                          </a:solidFill>
                        </a:rPr>
                        <a:t>Контролировать уровень МК в сыворотке крови не реже 2 раз в год. У пациентов с АГ, ИБС, инсультом в анамнезе, СД и ХБП, не достигших целевого уровня МК, рассмотреть</a:t>
                      </a:r>
                      <a:r>
                        <a:rPr lang="ru-RU" sz="1600" b="1" baseline="0" dirty="0">
                          <a:solidFill>
                            <a:srgbClr val="FF0000"/>
                          </a:solidFill>
                        </a:rPr>
                        <a:t> </a:t>
                      </a:r>
                      <a:r>
                        <a:rPr lang="ru-RU" sz="1600" b="1" dirty="0">
                          <a:solidFill>
                            <a:srgbClr val="FF0000"/>
                          </a:solidFill>
                        </a:rPr>
                        <a:t>возможность комбинированной терапии (аллопуринол + урокозурик)*</a:t>
                      </a:r>
                      <a:endParaRPr lang="en-US" sz="1600" b="1" dirty="0">
                        <a:solidFill>
                          <a:srgbClr val="FF0000"/>
                        </a:solidFill>
                      </a:endParaRPr>
                    </a:p>
                  </a:txBody>
                  <a:tcPr marL="45714" marR="45714" marT="22857" marB="22857">
                    <a:lnL w="28575" cap="flat" cmpd="sng" algn="ctr">
                      <a:noFill/>
                      <a:prstDash val="solid"/>
                      <a:round/>
                      <a:headEnd type="none" w="med" len="med"/>
                      <a:tailEnd type="none" w="med" len="med"/>
                    </a:lnL>
                    <a:lnR w="12700" cmpd="sng">
                      <a:noFill/>
                    </a:lnR>
                    <a:lnT w="12700" cap="flat" cmpd="sng" algn="ctr">
                      <a:solidFill>
                        <a:schemeClr val="accent3">
                          <a:lumMod val="60000"/>
                          <a:lumOff val="40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pic>
        <p:nvPicPr>
          <p:cNvPr id="13" name="Рисунок 12">
            <a:extLst>
              <a:ext uri="{FF2B5EF4-FFF2-40B4-BE49-F238E27FC236}">
                <a16:creationId xmlns:a16="http://schemas.microsoft.com/office/drawing/2014/main" id="{5AF7D343-F324-6DB6-3873-C5DF63C4411E}"/>
              </a:ext>
            </a:extLst>
          </p:cNvPr>
          <p:cNvPicPr>
            <a:picLocks noChangeAspect="1"/>
          </p:cNvPicPr>
          <p:nvPr/>
        </p:nvPicPr>
        <p:blipFill>
          <a:blip r:embed="rId6"/>
          <a:stretch>
            <a:fillRect/>
          </a:stretch>
        </p:blipFill>
        <p:spPr>
          <a:xfrm>
            <a:off x="685410" y="1475947"/>
            <a:ext cx="2529475" cy="1376989"/>
          </a:xfrm>
          <a:prstGeom prst="rect">
            <a:avLst/>
          </a:prstGeom>
        </p:spPr>
      </p:pic>
      <p:pic>
        <p:nvPicPr>
          <p:cNvPr id="14" name="Picture 4">
            <a:extLst>
              <a:ext uri="{FF2B5EF4-FFF2-40B4-BE49-F238E27FC236}">
                <a16:creationId xmlns:a16="http://schemas.microsoft.com/office/drawing/2014/main" id="{E6594FE1-B95D-6B80-EA0B-F9DBB50D96BE}"/>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85411" y="3204766"/>
            <a:ext cx="2529475" cy="988552"/>
          </a:xfrm>
          <a:prstGeom prst="rect">
            <a:avLst/>
          </a:prstGeom>
          <a:noFill/>
          <a:ln w="9525">
            <a:solidFill>
              <a:schemeClr val="tx2">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Рисунок 14">
            <a:extLst>
              <a:ext uri="{FF2B5EF4-FFF2-40B4-BE49-F238E27FC236}">
                <a16:creationId xmlns:a16="http://schemas.microsoft.com/office/drawing/2014/main" id="{F88F02F7-396F-99A0-93A9-48BA7EA2F432}"/>
              </a:ext>
            </a:extLst>
          </p:cNvPr>
          <p:cNvPicPr>
            <a:picLocks noChangeAspect="1"/>
          </p:cNvPicPr>
          <p:nvPr/>
        </p:nvPicPr>
        <p:blipFill>
          <a:blip r:embed="rId8"/>
          <a:stretch>
            <a:fillRect/>
          </a:stretch>
        </p:blipFill>
        <p:spPr>
          <a:xfrm>
            <a:off x="685411" y="4413078"/>
            <a:ext cx="2529475" cy="1460857"/>
          </a:xfrm>
          <a:prstGeom prst="rect">
            <a:avLst/>
          </a:prstGeom>
          <a:ln>
            <a:solidFill>
              <a:schemeClr val="tx1"/>
            </a:solidFill>
          </a:ln>
        </p:spPr>
      </p:pic>
    </p:spTree>
    <p:extLst>
      <p:ext uri="{BB962C8B-B14F-4D97-AF65-F5344CB8AC3E}">
        <p14:creationId xmlns:p14="http://schemas.microsoft.com/office/powerpoint/2010/main" val="3845221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E362E-7D0A-298F-B29F-0462C35A1B54}"/>
            </a:ext>
          </a:extLst>
        </p:cNvPr>
        <p:cNvGrpSpPr/>
        <p:nvPr/>
      </p:nvGrpSpPr>
      <p:grpSpPr>
        <a:xfrm>
          <a:off x="0" y="0"/>
          <a:ext cx="0" cy="0"/>
          <a:chOff x="0" y="0"/>
          <a:chExt cx="0" cy="0"/>
        </a:xfrm>
      </p:grpSpPr>
      <p:grpSp>
        <p:nvGrpSpPr>
          <p:cNvPr id="11" name="Группа 10">
            <a:extLst>
              <a:ext uri="{FF2B5EF4-FFF2-40B4-BE49-F238E27FC236}">
                <a16:creationId xmlns:a16="http://schemas.microsoft.com/office/drawing/2014/main" id="{4370357F-23AF-A27E-4BEB-14A1C127B94A}"/>
              </a:ext>
            </a:extLst>
          </p:cNvPr>
          <p:cNvGrpSpPr/>
          <p:nvPr/>
        </p:nvGrpSpPr>
        <p:grpSpPr>
          <a:xfrm>
            <a:off x="0" y="189025"/>
            <a:ext cx="12190413" cy="6668975"/>
            <a:chOff x="0" y="189025"/>
            <a:chExt cx="12190413" cy="6668975"/>
          </a:xfrm>
        </p:grpSpPr>
        <p:pic>
          <p:nvPicPr>
            <p:cNvPr id="5" name="Picture 2" descr="E:\РАБОТА\3 конгресс ВСП\2025\XVI Конгресс шаблон презентации\элементы презентации\06.png">
              <a:extLst>
                <a:ext uri="{FF2B5EF4-FFF2-40B4-BE49-F238E27FC236}">
                  <a16:creationId xmlns:a16="http://schemas.microsoft.com/office/drawing/2014/main" id="{DF748705-24B1-0D7A-0C95-F313237236BC}"/>
                </a:ext>
              </a:extLst>
            </p:cNvPr>
            <p:cNvPicPr>
              <a:picLocks noChangeAspect="1" noChangeArrowheads="1"/>
            </p:cNvPicPr>
            <p:nvPr/>
          </p:nvPicPr>
          <p:blipFill>
            <a:blip r:embed="rId3" cstate="print"/>
            <a:stretch>
              <a:fillRect/>
            </a:stretch>
          </p:blipFill>
          <p:spPr bwMode="auto">
            <a:xfrm>
              <a:off x="118542" y="189025"/>
              <a:ext cx="720000" cy="719229"/>
            </a:xfrm>
            <a:prstGeom prst="rect">
              <a:avLst/>
            </a:prstGeom>
            <a:noFill/>
          </p:spPr>
        </p:pic>
        <p:pic>
          <p:nvPicPr>
            <p:cNvPr id="2050" name="Picture 2" descr="E:\РАБОТА\3 конгресс ВСП\2025\XVI Конгресс шаблон презентации\элементы презентации\02.png">
              <a:extLst>
                <a:ext uri="{FF2B5EF4-FFF2-40B4-BE49-F238E27FC236}">
                  <a16:creationId xmlns:a16="http://schemas.microsoft.com/office/drawing/2014/main" id="{C967F1F0-F76C-75C2-C16C-E3D81F57F9FC}"/>
                </a:ext>
              </a:extLst>
            </p:cNvPr>
            <p:cNvPicPr>
              <a:picLocks noChangeAspect="1" noChangeArrowheads="1"/>
            </p:cNvPicPr>
            <p:nvPr/>
          </p:nvPicPr>
          <p:blipFill>
            <a:blip r:embed="rId4" cstate="print"/>
            <a:srcRect/>
            <a:stretch>
              <a:fillRect/>
            </a:stretch>
          </p:blipFill>
          <p:spPr bwMode="auto">
            <a:xfrm>
              <a:off x="0" y="6138000"/>
              <a:ext cx="1080263" cy="720000"/>
            </a:xfrm>
            <a:prstGeom prst="rect">
              <a:avLst/>
            </a:prstGeom>
            <a:noFill/>
          </p:spPr>
        </p:pic>
        <p:pic>
          <p:nvPicPr>
            <p:cNvPr id="2051" name="Picture 3" descr="E:\РАБОТА\3 конгресс ВСП\2025\XVI Конгресс шаблон презентации\элементы презентации\04.png">
              <a:extLst>
                <a:ext uri="{FF2B5EF4-FFF2-40B4-BE49-F238E27FC236}">
                  <a16:creationId xmlns:a16="http://schemas.microsoft.com/office/drawing/2014/main" id="{D18D718F-2B51-A4A0-9FF8-7F97CC0E97DC}"/>
                </a:ext>
              </a:extLst>
            </p:cNvPr>
            <p:cNvPicPr>
              <a:picLocks noChangeAspect="1" noChangeArrowheads="1"/>
            </p:cNvPicPr>
            <p:nvPr/>
          </p:nvPicPr>
          <p:blipFill>
            <a:blip r:embed="rId5" cstate="print"/>
            <a:srcRect/>
            <a:stretch>
              <a:fillRect/>
            </a:stretch>
          </p:blipFill>
          <p:spPr bwMode="auto">
            <a:xfrm flipH="1">
              <a:off x="11468837" y="6498000"/>
              <a:ext cx="721576" cy="360000"/>
            </a:xfrm>
            <a:prstGeom prst="rect">
              <a:avLst/>
            </a:prstGeom>
            <a:noFill/>
          </p:spPr>
        </p:pic>
        <p:grpSp>
          <p:nvGrpSpPr>
            <p:cNvPr id="10" name="Группа 9">
              <a:extLst>
                <a:ext uri="{FF2B5EF4-FFF2-40B4-BE49-F238E27FC236}">
                  <a16:creationId xmlns:a16="http://schemas.microsoft.com/office/drawing/2014/main" id="{E860EE1F-5BF1-84F1-6F8D-39AE0EE0FBDE}"/>
                </a:ext>
              </a:extLst>
            </p:cNvPr>
            <p:cNvGrpSpPr/>
            <p:nvPr/>
          </p:nvGrpSpPr>
          <p:grpSpPr>
            <a:xfrm>
              <a:off x="10478550" y="246294"/>
              <a:ext cx="1702718" cy="586402"/>
              <a:chOff x="10478550" y="404696"/>
              <a:chExt cx="1702718" cy="586402"/>
            </a:xfrm>
          </p:grpSpPr>
          <p:sp>
            <p:nvSpPr>
              <p:cNvPr id="6" name="Прямоугольник 5">
                <a:extLst>
                  <a:ext uri="{FF2B5EF4-FFF2-40B4-BE49-F238E27FC236}">
                    <a16:creationId xmlns:a16="http://schemas.microsoft.com/office/drawing/2014/main" id="{31A735D7-77A0-BC2F-7DCE-EB00E1385A06}"/>
                  </a:ext>
                </a:extLst>
              </p:cNvPr>
              <p:cNvSpPr/>
              <p:nvPr/>
            </p:nvSpPr>
            <p:spPr>
              <a:xfrm>
                <a:off x="10478550" y="746416"/>
                <a:ext cx="1702718" cy="244682"/>
              </a:xfrm>
              <a:prstGeom prst="rect">
                <a:avLst/>
              </a:prstGeom>
            </p:spPr>
            <p:txBody>
              <a:bodyPr wrap="square">
                <a:spAutoFit/>
              </a:bodyPr>
              <a:lstStyle/>
              <a:p>
                <a:pPr defTabSz="685800">
                  <a:lnSpc>
                    <a:spcPct val="90000"/>
                  </a:lnSpc>
                  <a:spcBef>
                    <a:spcPts val="750"/>
                  </a:spcBef>
                  <a:buClr>
                    <a:srgbClr val="35A5D6"/>
                  </a:buClr>
                </a:pPr>
                <a:r>
                  <a:rPr lang="en-US" sz="1100" dirty="0">
                    <a:solidFill>
                      <a:srgbClr val="114C7D"/>
                    </a:solidFill>
                    <a:latin typeface="Gotham Pro" pitchFamily="2" charset="0"/>
                    <a:ea typeface="+mj-ea"/>
                    <a:cs typeface="Gotham Pro" pitchFamily="2" charset="0"/>
                  </a:rPr>
                  <a:t>congress-vsp.ru/xvi/</a:t>
                </a:r>
                <a:endParaRPr lang="ru-RU" sz="1100" dirty="0">
                  <a:solidFill>
                    <a:srgbClr val="114C7D"/>
                  </a:solidFill>
                  <a:latin typeface="Gotham Pro" pitchFamily="2" charset="0"/>
                  <a:ea typeface="+mj-ea"/>
                  <a:cs typeface="Gotham Pro" pitchFamily="2" charset="0"/>
                </a:endParaRPr>
              </a:p>
            </p:txBody>
          </p:sp>
          <p:pic>
            <p:nvPicPr>
              <p:cNvPr id="4098" name="Picture 2" descr="E:\РАБОТА\3 конгресс ВСП\2025\XVI Конгресс шаблон презентации\элементы презентации\07.png">
                <a:extLst>
                  <a:ext uri="{FF2B5EF4-FFF2-40B4-BE49-F238E27FC236}">
                    <a16:creationId xmlns:a16="http://schemas.microsoft.com/office/drawing/2014/main" id="{664B7161-37CF-FA4B-A160-B37886DADFE1}"/>
                  </a:ext>
                </a:extLst>
              </p:cNvPr>
              <p:cNvPicPr>
                <a:picLocks noChangeAspect="1" noChangeArrowheads="1"/>
              </p:cNvPicPr>
              <p:nvPr/>
            </p:nvPicPr>
            <p:blipFill>
              <a:blip r:embed="rId6" cstate="print"/>
              <a:srcRect/>
              <a:stretch>
                <a:fillRect/>
              </a:stretch>
            </p:blipFill>
            <p:spPr bwMode="auto">
              <a:xfrm>
                <a:off x="10550475" y="404696"/>
                <a:ext cx="1440243" cy="288000"/>
              </a:xfrm>
              <a:prstGeom prst="rect">
                <a:avLst/>
              </a:prstGeom>
              <a:noFill/>
            </p:spPr>
          </p:pic>
        </p:grpSp>
      </p:grpSp>
      <p:sp>
        <p:nvSpPr>
          <p:cNvPr id="2" name="Заголовок 1">
            <a:extLst>
              <a:ext uri="{FF2B5EF4-FFF2-40B4-BE49-F238E27FC236}">
                <a16:creationId xmlns:a16="http://schemas.microsoft.com/office/drawing/2014/main" id="{291FC990-86E2-6396-D34B-338D07DFF6FC}"/>
              </a:ext>
            </a:extLst>
          </p:cNvPr>
          <p:cNvSpPr>
            <a:spLocks noGrp="1"/>
          </p:cNvSpPr>
          <p:nvPr>
            <p:ph type="title"/>
          </p:nvPr>
        </p:nvSpPr>
        <p:spPr>
          <a:xfrm>
            <a:off x="910630" y="0"/>
            <a:ext cx="9577064" cy="1080000"/>
          </a:xfrm>
        </p:spPr>
        <p:txBody>
          <a:bodyPr>
            <a:noAutofit/>
          </a:bodyPr>
          <a:lstStyle/>
          <a:p>
            <a:r>
              <a:rPr lang="ru-RU" i="1" dirty="0">
                <a:solidFill>
                  <a:srgbClr val="002060"/>
                </a:solidFill>
                <a:latin typeface="Arial Black" panose="020B0A04020102020204" pitchFamily="34" charset="0"/>
                <a:cs typeface="Arial" panose="020B0604020202020204" pitchFamily="34" charset="0"/>
              </a:rPr>
              <a:t>Немедикаментозная терапия  при гиперурикемии и подагре:   10 положений на основе доказательной медицины</a:t>
            </a:r>
            <a:endParaRPr lang="ru-RU" altLang="ru-RU" i="1" dirty="0">
              <a:solidFill>
                <a:srgbClr val="002060"/>
              </a:solidFill>
              <a:latin typeface="Arial Black" panose="020B0A04020102020204" pitchFamily="34" charset="0"/>
            </a:endParaRPr>
          </a:p>
        </p:txBody>
      </p:sp>
      <p:graphicFrame>
        <p:nvGraphicFramePr>
          <p:cNvPr id="3" name="Объект 2">
            <a:extLst>
              <a:ext uri="{FF2B5EF4-FFF2-40B4-BE49-F238E27FC236}">
                <a16:creationId xmlns:a16="http://schemas.microsoft.com/office/drawing/2014/main" id="{B9CD8E86-C132-D5B1-6816-E7C1372F335B}"/>
              </a:ext>
            </a:extLst>
          </p:cNvPr>
          <p:cNvGraphicFramePr>
            <a:graphicFrameLocks noChangeAspect="1"/>
          </p:cNvGraphicFramePr>
          <p:nvPr>
            <p:extLst>
              <p:ext uri="{D42A27DB-BD31-4B8C-83A1-F6EECF244321}">
                <p14:modId xmlns:p14="http://schemas.microsoft.com/office/powerpoint/2010/main" val="257466998"/>
              </p:ext>
            </p:extLst>
          </p:nvPr>
        </p:nvGraphicFramePr>
        <p:xfrm>
          <a:off x="910629" y="1340768"/>
          <a:ext cx="10558207" cy="5270938"/>
        </p:xfrm>
        <a:graphic>
          <a:graphicData uri="http://schemas.openxmlformats.org/presentationml/2006/ole">
            <mc:AlternateContent xmlns:mc="http://schemas.openxmlformats.org/markup-compatibility/2006">
              <mc:Choice xmlns:v="urn:schemas-microsoft-com:vml" Requires="v">
                <p:oleObj spid="_x0000_s6147" name="Slide" r:id="rId7" imgW="6095975" imgH="3429123" progId="PowerPoint.Slide.12">
                  <p:embed/>
                </p:oleObj>
              </mc:Choice>
              <mc:Fallback>
                <p:oleObj name="Slide" r:id="rId7" imgW="6095975" imgH="3429123" progId="PowerPoint.Slide.12">
                  <p:embed/>
                  <p:pic>
                    <p:nvPicPr>
                      <p:cNvPr id="0" name=""/>
                      <p:cNvPicPr/>
                      <p:nvPr/>
                    </p:nvPicPr>
                    <p:blipFill>
                      <a:blip r:embed="rId8"/>
                      <a:stretch>
                        <a:fillRect/>
                      </a:stretch>
                    </p:blipFill>
                    <p:spPr>
                      <a:xfrm>
                        <a:off x="910629" y="1340768"/>
                        <a:ext cx="10558207" cy="5270938"/>
                      </a:xfrm>
                      <a:prstGeom prst="rect">
                        <a:avLst/>
                      </a:prstGeom>
                    </p:spPr>
                  </p:pic>
                </p:oleObj>
              </mc:Fallback>
            </mc:AlternateContent>
          </a:graphicData>
        </a:graphic>
      </p:graphicFrame>
    </p:spTree>
    <p:extLst>
      <p:ext uri="{BB962C8B-B14F-4D97-AF65-F5344CB8AC3E}">
        <p14:creationId xmlns:p14="http://schemas.microsoft.com/office/powerpoint/2010/main" val="1483804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B7356-A232-0D13-0048-A9F780E0C136}"/>
            </a:ext>
          </a:extLst>
        </p:cNvPr>
        <p:cNvGrpSpPr/>
        <p:nvPr/>
      </p:nvGrpSpPr>
      <p:grpSpPr>
        <a:xfrm>
          <a:off x="0" y="0"/>
          <a:ext cx="0" cy="0"/>
          <a:chOff x="0" y="0"/>
          <a:chExt cx="0" cy="0"/>
        </a:xfrm>
      </p:grpSpPr>
      <p:grpSp>
        <p:nvGrpSpPr>
          <p:cNvPr id="11" name="Группа 10">
            <a:extLst>
              <a:ext uri="{FF2B5EF4-FFF2-40B4-BE49-F238E27FC236}">
                <a16:creationId xmlns:a16="http://schemas.microsoft.com/office/drawing/2014/main" id="{A7503CFF-3B19-5A90-482F-1D083D3BBBEE}"/>
              </a:ext>
            </a:extLst>
          </p:cNvPr>
          <p:cNvGrpSpPr/>
          <p:nvPr/>
        </p:nvGrpSpPr>
        <p:grpSpPr>
          <a:xfrm>
            <a:off x="0" y="189025"/>
            <a:ext cx="12190413" cy="6668975"/>
            <a:chOff x="0" y="189025"/>
            <a:chExt cx="12190413" cy="6668975"/>
          </a:xfrm>
        </p:grpSpPr>
        <p:pic>
          <p:nvPicPr>
            <p:cNvPr id="5" name="Picture 2" descr="E:\РАБОТА\3 конгресс ВСП\2025\XVI Конгресс шаблон презентации\элементы презентации\06.png">
              <a:extLst>
                <a:ext uri="{FF2B5EF4-FFF2-40B4-BE49-F238E27FC236}">
                  <a16:creationId xmlns:a16="http://schemas.microsoft.com/office/drawing/2014/main" id="{026D2E63-7BC2-5797-21DE-CA1F1B96ED77}"/>
                </a:ext>
              </a:extLst>
            </p:cNvPr>
            <p:cNvPicPr>
              <a:picLocks noChangeAspect="1" noChangeArrowheads="1"/>
            </p:cNvPicPr>
            <p:nvPr/>
          </p:nvPicPr>
          <p:blipFill>
            <a:blip r:embed="rId3" cstate="print"/>
            <a:stretch>
              <a:fillRect/>
            </a:stretch>
          </p:blipFill>
          <p:spPr bwMode="auto">
            <a:xfrm>
              <a:off x="118542" y="189025"/>
              <a:ext cx="720000" cy="719229"/>
            </a:xfrm>
            <a:prstGeom prst="rect">
              <a:avLst/>
            </a:prstGeom>
            <a:noFill/>
          </p:spPr>
        </p:pic>
        <p:pic>
          <p:nvPicPr>
            <p:cNvPr id="2050" name="Picture 2" descr="E:\РАБОТА\3 конгресс ВСП\2025\XVI Конгресс шаблон презентации\элементы презентации\02.png">
              <a:extLst>
                <a:ext uri="{FF2B5EF4-FFF2-40B4-BE49-F238E27FC236}">
                  <a16:creationId xmlns:a16="http://schemas.microsoft.com/office/drawing/2014/main" id="{79529FC5-75E0-5624-3579-2439A9B77BE1}"/>
                </a:ext>
              </a:extLst>
            </p:cNvPr>
            <p:cNvPicPr>
              <a:picLocks noChangeAspect="1" noChangeArrowheads="1"/>
            </p:cNvPicPr>
            <p:nvPr/>
          </p:nvPicPr>
          <p:blipFill>
            <a:blip r:embed="rId4" cstate="print"/>
            <a:srcRect/>
            <a:stretch>
              <a:fillRect/>
            </a:stretch>
          </p:blipFill>
          <p:spPr bwMode="auto">
            <a:xfrm>
              <a:off x="0" y="6138000"/>
              <a:ext cx="1080263" cy="720000"/>
            </a:xfrm>
            <a:prstGeom prst="rect">
              <a:avLst/>
            </a:prstGeom>
            <a:noFill/>
          </p:spPr>
        </p:pic>
        <p:pic>
          <p:nvPicPr>
            <p:cNvPr id="2051" name="Picture 3" descr="E:\РАБОТА\3 конгресс ВСП\2025\XVI Конгресс шаблон презентации\элементы презентации\04.png">
              <a:extLst>
                <a:ext uri="{FF2B5EF4-FFF2-40B4-BE49-F238E27FC236}">
                  <a16:creationId xmlns:a16="http://schemas.microsoft.com/office/drawing/2014/main" id="{8F1682F1-5FC5-AC39-05CC-D45BD24C9681}"/>
                </a:ext>
              </a:extLst>
            </p:cNvPr>
            <p:cNvPicPr>
              <a:picLocks noChangeAspect="1" noChangeArrowheads="1"/>
            </p:cNvPicPr>
            <p:nvPr/>
          </p:nvPicPr>
          <p:blipFill>
            <a:blip r:embed="rId5" cstate="print"/>
            <a:srcRect/>
            <a:stretch>
              <a:fillRect/>
            </a:stretch>
          </p:blipFill>
          <p:spPr bwMode="auto">
            <a:xfrm flipH="1">
              <a:off x="11468837" y="6498000"/>
              <a:ext cx="721576" cy="360000"/>
            </a:xfrm>
            <a:prstGeom prst="rect">
              <a:avLst/>
            </a:prstGeom>
            <a:noFill/>
          </p:spPr>
        </p:pic>
        <p:grpSp>
          <p:nvGrpSpPr>
            <p:cNvPr id="10" name="Группа 9">
              <a:extLst>
                <a:ext uri="{FF2B5EF4-FFF2-40B4-BE49-F238E27FC236}">
                  <a16:creationId xmlns:a16="http://schemas.microsoft.com/office/drawing/2014/main" id="{47890725-6F17-002D-CB12-EEA9638251BE}"/>
                </a:ext>
              </a:extLst>
            </p:cNvPr>
            <p:cNvGrpSpPr/>
            <p:nvPr/>
          </p:nvGrpSpPr>
          <p:grpSpPr>
            <a:xfrm>
              <a:off x="10478550" y="246294"/>
              <a:ext cx="1702718" cy="586402"/>
              <a:chOff x="10478550" y="404696"/>
              <a:chExt cx="1702718" cy="586402"/>
            </a:xfrm>
          </p:grpSpPr>
          <p:sp>
            <p:nvSpPr>
              <p:cNvPr id="6" name="Прямоугольник 5">
                <a:extLst>
                  <a:ext uri="{FF2B5EF4-FFF2-40B4-BE49-F238E27FC236}">
                    <a16:creationId xmlns:a16="http://schemas.microsoft.com/office/drawing/2014/main" id="{4A4C3BDA-C6F6-894D-489A-12A906ABCA34}"/>
                  </a:ext>
                </a:extLst>
              </p:cNvPr>
              <p:cNvSpPr/>
              <p:nvPr/>
            </p:nvSpPr>
            <p:spPr>
              <a:xfrm>
                <a:off x="10478550" y="746416"/>
                <a:ext cx="1702718" cy="244682"/>
              </a:xfrm>
              <a:prstGeom prst="rect">
                <a:avLst/>
              </a:prstGeom>
            </p:spPr>
            <p:txBody>
              <a:bodyPr wrap="square">
                <a:spAutoFit/>
              </a:bodyPr>
              <a:lstStyle/>
              <a:p>
                <a:pPr defTabSz="685800">
                  <a:lnSpc>
                    <a:spcPct val="90000"/>
                  </a:lnSpc>
                  <a:spcBef>
                    <a:spcPts val="750"/>
                  </a:spcBef>
                  <a:buClr>
                    <a:srgbClr val="35A5D6"/>
                  </a:buClr>
                </a:pPr>
                <a:r>
                  <a:rPr lang="en-US" sz="1100" dirty="0">
                    <a:solidFill>
                      <a:srgbClr val="114C7D"/>
                    </a:solidFill>
                    <a:latin typeface="Gotham Pro" pitchFamily="2" charset="0"/>
                    <a:ea typeface="+mj-ea"/>
                    <a:cs typeface="Gotham Pro" pitchFamily="2" charset="0"/>
                  </a:rPr>
                  <a:t>congress-vsp.ru/xvi/</a:t>
                </a:r>
                <a:endParaRPr lang="ru-RU" sz="1100" dirty="0">
                  <a:solidFill>
                    <a:srgbClr val="114C7D"/>
                  </a:solidFill>
                  <a:latin typeface="Gotham Pro" pitchFamily="2" charset="0"/>
                  <a:ea typeface="+mj-ea"/>
                  <a:cs typeface="Gotham Pro" pitchFamily="2" charset="0"/>
                </a:endParaRPr>
              </a:p>
            </p:txBody>
          </p:sp>
          <p:pic>
            <p:nvPicPr>
              <p:cNvPr id="4098" name="Picture 2" descr="E:\РАБОТА\3 конгресс ВСП\2025\XVI Конгресс шаблон презентации\элементы презентации\07.png">
                <a:extLst>
                  <a:ext uri="{FF2B5EF4-FFF2-40B4-BE49-F238E27FC236}">
                    <a16:creationId xmlns:a16="http://schemas.microsoft.com/office/drawing/2014/main" id="{0719A685-728A-DC39-FEF0-B1226CE5D4B0}"/>
                  </a:ext>
                </a:extLst>
              </p:cNvPr>
              <p:cNvPicPr>
                <a:picLocks noChangeAspect="1" noChangeArrowheads="1"/>
              </p:cNvPicPr>
              <p:nvPr/>
            </p:nvPicPr>
            <p:blipFill>
              <a:blip r:embed="rId6" cstate="print"/>
              <a:srcRect/>
              <a:stretch>
                <a:fillRect/>
              </a:stretch>
            </p:blipFill>
            <p:spPr bwMode="auto">
              <a:xfrm>
                <a:off x="10550475" y="404696"/>
                <a:ext cx="1440243" cy="288000"/>
              </a:xfrm>
              <a:prstGeom prst="rect">
                <a:avLst/>
              </a:prstGeom>
              <a:noFill/>
            </p:spPr>
          </p:pic>
        </p:grpSp>
      </p:grpSp>
      <p:sp>
        <p:nvSpPr>
          <p:cNvPr id="2" name="Заголовок 1">
            <a:extLst>
              <a:ext uri="{FF2B5EF4-FFF2-40B4-BE49-F238E27FC236}">
                <a16:creationId xmlns:a16="http://schemas.microsoft.com/office/drawing/2014/main" id="{21F8D150-7F85-CE6F-90A7-BE88C2D8FCC4}"/>
              </a:ext>
            </a:extLst>
          </p:cNvPr>
          <p:cNvSpPr>
            <a:spLocks noGrp="1"/>
          </p:cNvSpPr>
          <p:nvPr>
            <p:ph type="title"/>
          </p:nvPr>
        </p:nvSpPr>
        <p:spPr>
          <a:xfrm>
            <a:off x="910630" y="0"/>
            <a:ext cx="9577064" cy="1080000"/>
          </a:xfrm>
        </p:spPr>
        <p:txBody>
          <a:bodyPr>
            <a:noAutofit/>
          </a:bodyPr>
          <a:lstStyle/>
          <a:p>
            <a:r>
              <a:rPr lang="ru-RU" i="1" dirty="0">
                <a:solidFill>
                  <a:srgbClr val="002060"/>
                </a:solidFill>
                <a:latin typeface="Arial Black" panose="020B0A04020102020204" pitchFamily="34" charset="0"/>
                <a:cs typeface="Arial" panose="020B0604020202020204" pitchFamily="34" charset="0"/>
              </a:rPr>
              <a:t>Немедикаментозная терапия  при гиперурикемии и подагре:   10 положений на основе доказательной медицины</a:t>
            </a:r>
            <a:endParaRPr lang="ru-RU" altLang="ru-RU" i="1" dirty="0">
              <a:solidFill>
                <a:srgbClr val="002060"/>
              </a:solidFill>
              <a:latin typeface="Arial Black" panose="020B0A04020102020204" pitchFamily="34" charset="0"/>
            </a:endParaRPr>
          </a:p>
        </p:txBody>
      </p:sp>
      <p:graphicFrame>
        <p:nvGraphicFramePr>
          <p:cNvPr id="4" name="Объект 3">
            <a:extLst>
              <a:ext uri="{FF2B5EF4-FFF2-40B4-BE49-F238E27FC236}">
                <a16:creationId xmlns:a16="http://schemas.microsoft.com/office/drawing/2014/main" id="{F0A7D0AB-16D9-A7E8-E887-FC1C13374C42}"/>
              </a:ext>
            </a:extLst>
          </p:cNvPr>
          <p:cNvGraphicFramePr>
            <a:graphicFrameLocks noChangeAspect="1"/>
          </p:cNvGraphicFramePr>
          <p:nvPr>
            <p:extLst>
              <p:ext uri="{D42A27DB-BD31-4B8C-83A1-F6EECF244321}">
                <p14:modId xmlns:p14="http://schemas.microsoft.com/office/powerpoint/2010/main" val="2436712622"/>
              </p:ext>
            </p:extLst>
          </p:nvPr>
        </p:nvGraphicFramePr>
        <p:xfrm>
          <a:off x="442578" y="1138620"/>
          <a:ext cx="11305256" cy="5548552"/>
        </p:xfrm>
        <a:graphic>
          <a:graphicData uri="http://schemas.openxmlformats.org/presentationml/2006/ole">
            <mc:AlternateContent xmlns:mc="http://schemas.openxmlformats.org/markup-compatibility/2006">
              <mc:Choice xmlns:v="urn:schemas-microsoft-com:vml" Requires="v">
                <p:oleObj spid="_x0000_s7171" name="Slide" r:id="rId7" imgW="6095975" imgH="3429123" progId="PowerPoint.Slide.12">
                  <p:embed/>
                </p:oleObj>
              </mc:Choice>
              <mc:Fallback>
                <p:oleObj name="Slide" r:id="rId7" imgW="6095975" imgH="3429123" progId="PowerPoint.Slide.12">
                  <p:embed/>
                  <p:pic>
                    <p:nvPicPr>
                      <p:cNvPr id="0" name=""/>
                      <p:cNvPicPr/>
                      <p:nvPr/>
                    </p:nvPicPr>
                    <p:blipFill>
                      <a:blip r:embed="rId8"/>
                      <a:stretch>
                        <a:fillRect/>
                      </a:stretch>
                    </p:blipFill>
                    <p:spPr>
                      <a:xfrm>
                        <a:off x="442578" y="1138620"/>
                        <a:ext cx="11305256" cy="5548552"/>
                      </a:xfrm>
                      <a:prstGeom prst="rect">
                        <a:avLst/>
                      </a:prstGeom>
                      <a:ln>
                        <a:solidFill>
                          <a:schemeClr val="tx2">
                            <a:lumMod val="75000"/>
                          </a:schemeClr>
                        </a:solidFill>
                      </a:ln>
                    </p:spPr>
                  </p:pic>
                </p:oleObj>
              </mc:Fallback>
            </mc:AlternateContent>
          </a:graphicData>
        </a:graphic>
      </p:graphicFrame>
    </p:spTree>
    <p:extLst>
      <p:ext uri="{BB962C8B-B14F-4D97-AF65-F5344CB8AC3E}">
        <p14:creationId xmlns:p14="http://schemas.microsoft.com/office/powerpoint/2010/main" val="1200054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па 10"/>
          <p:cNvGrpSpPr/>
          <p:nvPr/>
        </p:nvGrpSpPr>
        <p:grpSpPr>
          <a:xfrm>
            <a:off x="0" y="189025"/>
            <a:ext cx="12190413" cy="6668975"/>
            <a:chOff x="0" y="189025"/>
            <a:chExt cx="12190413" cy="6668975"/>
          </a:xfrm>
        </p:grpSpPr>
        <p:pic>
          <p:nvPicPr>
            <p:cNvPr id="5" name="Picture 2" descr="E:\РАБОТА\3 конгресс ВСП\2025\XVI Конгресс шаблон презентации\элементы презентации\06.png"/>
            <p:cNvPicPr>
              <a:picLocks noChangeAspect="1" noChangeArrowheads="1"/>
            </p:cNvPicPr>
            <p:nvPr/>
          </p:nvPicPr>
          <p:blipFill>
            <a:blip r:embed="rId2" cstate="print"/>
            <a:stretch>
              <a:fillRect/>
            </a:stretch>
          </p:blipFill>
          <p:spPr bwMode="auto">
            <a:xfrm>
              <a:off x="118542" y="189025"/>
              <a:ext cx="720000" cy="719229"/>
            </a:xfrm>
            <a:prstGeom prst="rect">
              <a:avLst/>
            </a:prstGeom>
            <a:noFill/>
          </p:spPr>
        </p:pic>
        <p:pic>
          <p:nvPicPr>
            <p:cNvPr id="2050" name="Picture 2" descr="E:\РАБОТА\3 конгресс ВСП\2025\XVI Конгресс шаблон презентации\элементы презентации\02.png"/>
            <p:cNvPicPr>
              <a:picLocks noChangeAspect="1" noChangeArrowheads="1"/>
            </p:cNvPicPr>
            <p:nvPr/>
          </p:nvPicPr>
          <p:blipFill>
            <a:blip r:embed="rId3" cstate="print"/>
            <a:srcRect/>
            <a:stretch>
              <a:fillRect/>
            </a:stretch>
          </p:blipFill>
          <p:spPr bwMode="auto">
            <a:xfrm>
              <a:off x="0" y="6138000"/>
              <a:ext cx="1080263" cy="720000"/>
            </a:xfrm>
            <a:prstGeom prst="rect">
              <a:avLst/>
            </a:prstGeom>
            <a:noFill/>
          </p:spPr>
        </p:pic>
        <p:pic>
          <p:nvPicPr>
            <p:cNvPr id="2051" name="Picture 3" descr="E:\РАБОТА\3 конгресс ВСП\2025\XVI Конгресс шаблон презентации\элементы презентации\04.png"/>
            <p:cNvPicPr>
              <a:picLocks noChangeAspect="1" noChangeArrowheads="1"/>
            </p:cNvPicPr>
            <p:nvPr/>
          </p:nvPicPr>
          <p:blipFill>
            <a:blip r:embed="rId4" cstate="print"/>
            <a:srcRect/>
            <a:stretch>
              <a:fillRect/>
            </a:stretch>
          </p:blipFill>
          <p:spPr bwMode="auto">
            <a:xfrm flipH="1">
              <a:off x="11468837" y="6498000"/>
              <a:ext cx="721576" cy="360000"/>
            </a:xfrm>
            <a:prstGeom prst="rect">
              <a:avLst/>
            </a:prstGeom>
            <a:noFill/>
          </p:spPr>
        </p:pic>
        <p:grpSp>
          <p:nvGrpSpPr>
            <p:cNvPr id="10" name="Группа 9"/>
            <p:cNvGrpSpPr/>
            <p:nvPr/>
          </p:nvGrpSpPr>
          <p:grpSpPr>
            <a:xfrm>
              <a:off x="10478550" y="246294"/>
              <a:ext cx="1702718" cy="586402"/>
              <a:chOff x="10478550" y="404696"/>
              <a:chExt cx="1702718" cy="586402"/>
            </a:xfrm>
          </p:grpSpPr>
          <p:sp>
            <p:nvSpPr>
              <p:cNvPr id="6" name="Прямоугольник 5"/>
              <p:cNvSpPr/>
              <p:nvPr/>
            </p:nvSpPr>
            <p:spPr>
              <a:xfrm>
                <a:off x="10478550" y="746416"/>
                <a:ext cx="1702718" cy="244682"/>
              </a:xfrm>
              <a:prstGeom prst="rect">
                <a:avLst/>
              </a:prstGeom>
            </p:spPr>
            <p:txBody>
              <a:bodyPr wrap="square">
                <a:spAutoFit/>
              </a:bodyPr>
              <a:lstStyle/>
              <a:p>
                <a:pPr defTabSz="685800">
                  <a:lnSpc>
                    <a:spcPct val="90000"/>
                  </a:lnSpc>
                  <a:spcBef>
                    <a:spcPts val="750"/>
                  </a:spcBef>
                  <a:buClr>
                    <a:srgbClr val="35A5D6"/>
                  </a:buClr>
                </a:pPr>
                <a:r>
                  <a:rPr lang="en-US" sz="1100" dirty="0">
                    <a:solidFill>
                      <a:srgbClr val="114C7D"/>
                    </a:solidFill>
                    <a:latin typeface="Gotham Pro" pitchFamily="2" charset="0"/>
                    <a:ea typeface="+mj-ea"/>
                    <a:cs typeface="Gotham Pro" pitchFamily="2" charset="0"/>
                  </a:rPr>
                  <a:t>congress-vsp.ru/xvi/</a:t>
                </a:r>
                <a:endParaRPr lang="ru-RU" sz="1100" dirty="0">
                  <a:solidFill>
                    <a:srgbClr val="114C7D"/>
                  </a:solidFill>
                  <a:latin typeface="Gotham Pro" pitchFamily="2" charset="0"/>
                  <a:ea typeface="+mj-ea"/>
                  <a:cs typeface="Gotham Pro" pitchFamily="2" charset="0"/>
                </a:endParaRPr>
              </a:p>
            </p:txBody>
          </p:sp>
          <p:pic>
            <p:nvPicPr>
              <p:cNvPr id="4098" name="Picture 2" descr="E:\РАБОТА\3 конгресс ВСП\2025\XVI Конгресс шаблон презентации\элементы презентации\07.png"/>
              <p:cNvPicPr>
                <a:picLocks noChangeAspect="1" noChangeArrowheads="1"/>
              </p:cNvPicPr>
              <p:nvPr/>
            </p:nvPicPr>
            <p:blipFill>
              <a:blip r:embed="rId5" cstate="print"/>
              <a:srcRect/>
              <a:stretch>
                <a:fillRect/>
              </a:stretch>
            </p:blipFill>
            <p:spPr bwMode="auto">
              <a:xfrm>
                <a:off x="10550475" y="404696"/>
                <a:ext cx="1440243" cy="288000"/>
              </a:xfrm>
              <a:prstGeom prst="rect">
                <a:avLst/>
              </a:prstGeom>
              <a:noFill/>
            </p:spPr>
          </p:pic>
        </p:grpSp>
      </p:grpSp>
      <p:sp>
        <p:nvSpPr>
          <p:cNvPr id="2" name="Заголовок 1"/>
          <p:cNvSpPr>
            <a:spLocks noGrp="1"/>
          </p:cNvSpPr>
          <p:nvPr>
            <p:ph type="title"/>
          </p:nvPr>
        </p:nvSpPr>
        <p:spPr>
          <a:xfrm>
            <a:off x="910630" y="0"/>
            <a:ext cx="9577064" cy="1080000"/>
          </a:xfrm>
        </p:spPr>
        <p:txBody>
          <a:bodyPr>
            <a:noAutofit/>
          </a:bodyPr>
          <a:lstStyle/>
          <a:p>
            <a:r>
              <a:rPr lang="ru-RU" altLang="ru-RU" i="1" dirty="0">
                <a:solidFill>
                  <a:srgbClr val="002060"/>
                </a:solidFill>
                <a:latin typeface="Arial Black" panose="020B0A04020102020204" pitchFamily="34" charset="0"/>
              </a:rPr>
              <a:t>Гиперурикемия</a:t>
            </a:r>
          </a:p>
        </p:txBody>
      </p:sp>
      <p:sp>
        <p:nvSpPr>
          <p:cNvPr id="4" name="Объект 2">
            <a:extLst>
              <a:ext uri="{FF2B5EF4-FFF2-40B4-BE49-F238E27FC236}">
                <a16:creationId xmlns:a16="http://schemas.microsoft.com/office/drawing/2014/main" id="{2F8AA109-6261-B0B0-323F-BCF9022C5E2F}"/>
              </a:ext>
            </a:extLst>
          </p:cNvPr>
          <p:cNvSpPr txBox="1">
            <a:spLocks/>
          </p:cNvSpPr>
          <p:nvPr/>
        </p:nvSpPr>
        <p:spPr>
          <a:xfrm>
            <a:off x="6095206" y="1133719"/>
            <a:ext cx="6192688" cy="601061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00ADD9"/>
              </a:buClr>
              <a:buSzPct val="130000"/>
              <a:buFont typeface="Wingdings" pitchFamily="2" charset="2"/>
              <a:buChar char="§"/>
              <a:defRPr sz="2000" kern="1200">
                <a:solidFill>
                  <a:srgbClr val="004985"/>
                </a:solidFill>
                <a:latin typeface="+mn-lt"/>
                <a:ea typeface="+mn-ea"/>
                <a:cs typeface="+mn-cs"/>
              </a:defRPr>
            </a:lvl1pPr>
            <a:lvl2pPr marL="742950" indent="-285750" algn="l" defTabSz="914400" rtl="0" eaLnBrk="1" latinLnBrk="0" hangingPunct="1">
              <a:spcBef>
                <a:spcPct val="20000"/>
              </a:spcBef>
              <a:buClr>
                <a:srgbClr val="1663A4"/>
              </a:buClr>
              <a:buSzPct val="130000"/>
              <a:buFont typeface="Wingdings" pitchFamily="2" charset="2"/>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985"/>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Ø"/>
              <a:defRPr/>
            </a:pPr>
            <a:r>
              <a:rPr lang="ru-RU" i="1" dirty="0">
                <a:latin typeface="Arial" panose="020B0604020202020204" pitchFamily="34" charset="0"/>
                <a:cs typeface="Arial" panose="020B0604020202020204" pitchFamily="34" charset="0"/>
              </a:rPr>
              <a:t> Мочевая кислота </a:t>
            </a:r>
            <a:r>
              <a:rPr lang="en-US" i="1" dirty="0">
                <a:latin typeface="Arial" panose="020B0604020202020204" pitchFamily="34" charset="0"/>
                <a:cs typeface="Arial" panose="020B0604020202020204" pitchFamily="34" charset="0"/>
              </a:rPr>
              <a:t>≥ </a:t>
            </a:r>
            <a:r>
              <a:rPr lang="ru-RU" i="1" dirty="0">
                <a:latin typeface="Arial" panose="020B0604020202020204" pitchFamily="34" charset="0"/>
                <a:cs typeface="Arial" panose="020B0604020202020204" pitchFamily="34" charset="0"/>
              </a:rPr>
              <a:t>6,8</a:t>
            </a:r>
            <a:r>
              <a:rPr lang="en-US" i="1" dirty="0">
                <a:latin typeface="Arial" panose="020B0604020202020204" pitchFamily="34" charset="0"/>
                <a:cs typeface="Arial" panose="020B0604020202020204" pitchFamily="34" charset="0"/>
              </a:rPr>
              <a:t> </a:t>
            </a:r>
            <a:r>
              <a:rPr lang="ru-RU" i="1" dirty="0">
                <a:latin typeface="Arial" panose="020B0604020202020204" pitchFamily="34" charset="0"/>
                <a:cs typeface="Arial" panose="020B0604020202020204" pitchFamily="34" charset="0"/>
              </a:rPr>
              <a:t>мг/</a:t>
            </a:r>
            <a:r>
              <a:rPr lang="ru-RU" i="1" dirty="0" err="1">
                <a:latin typeface="Arial" panose="020B0604020202020204" pitchFamily="34" charset="0"/>
                <a:cs typeface="Arial" panose="020B0604020202020204" pitchFamily="34" charset="0"/>
              </a:rPr>
              <a:t>дл</a:t>
            </a:r>
            <a:r>
              <a:rPr lang="ru-RU" i="1" dirty="0">
                <a:latin typeface="Arial" panose="020B0604020202020204" pitchFamily="34" charset="0"/>
                <a:cs typeface="Arial" panose="020B0604020202020204" pitchFamily="34" charset="0"/>
              </a:rPr>
              <a:t> (~405 мкмоль/л)- точка кристаллизации при </a:t>
            </a:r>
            <a:r>
              <a:rPr lang="en-US" i="1" dirty="0">
                <a:latin typeface="Arial" panose="020B0604020202020204" pitchFamily="34" charset="0"/>
                <a:cs typeface="Arial" panose="020B0604020202020204" pitchFamily="34" charset="0"/>
              </a:rPr>
              <a:t>t 37ºC</a:t>
            </a:r>
          </a:p>
          <a:p>
            <a:pPr>
              <a:buFont typeface="Wingdings" pitchFamily="2" charset="2"/>
              <a:buChar char="Ø"/>
              <a:defRPr/>
            </a:pPr>
            <a:r>
              <a:rPr lang="ru-RU" i="1" dirty="0">
                <a:latin typeface="Arial" panose="020B0604020202020204" pitchFamily="34" charset="0"/>
                <a:cs typeface="Arial" panose="020B0604020202020204" pitchFamily="34" charset="0"/>
              </a:rPr>
              <a:t>В классификационных критериях подагры</a:t>
            </a:r>
            <a:r>
              <a:rPr lang="en-US" i="1" dirty="0">
                <a:latin typeface="Arial" panose="020B0604020202020204" pitchFamily="34" charset="0"/>
                <a:cs typeface="Arial" panose="020B0604020202020204" pitchFamily="34" charset="0"/>
              </a:rPr>
              <a:t> ACR EULAR 2015</a:t>
            </a:r>
            <a:r>
              <a:rPr lang="ru-RU" i="1" dirty="0">
                <a:latin typeface="Arial" panose="020B0604020202020204" pitchFamily="34" charset="0"/>
                <a:cs typeface="Arial" panose="020B0604020202020204" pitchFamily="34" charset="0"/>
              </a:rPr>
              <a:t>: е</a:t>
            </a:r>
            <a:r>
              <a:rPr lang="ru-RU" altLang="ru-RU" i="1" dirty="0">
                <a:latin typeface="Arial" panose="020B0604020202020204" pitchFamily="34" charset="0"/>
                <a:cs typeface="Arial" panose="020B0604020202020204" pitchFamily="34" charset="0"/>
              </a:rPr>
              <a:t>сли сывороточный уровень мочевой кислоты &lt;4 мг/</a:t>
            </a:r>
            <a:r>
              <a:rPr lang="ru-RU" altLang="ru-RU" i="1" dirty="0" err="1">
                <a:latin typeface="Arial" panose="020B0604020202020204" pitchFamily="34" charset="0"/>
                <a:cs typeface="Arial" panose="020B0604020202020204" pitchFamily="34" charset="0"/>
              </a:rPr>
              <a:t>дл</a:t>
            </a:r>
            <a:r>
              <a:rPr lang="ru-RU" altLang="ru-RU" i="1" dirty="0">
                <a:latin typeface="Arial" panose="020B0604020202020204" pitchFamily="34" charset="0"/>
                <a:cs typeface="Arial" panose="020B0604020202020204" pitchFamily="34" charset="0"/>
              </a:rPr>
              <a:t> (0.24 ммоль/л), следует вычесть 4 балла; если сывороточный уровень мочевой кислоты 4 мг/</a:t>
            </a:r>
            <a:r>
              <a:rPr lang="ru-RU" altLang="ru-RU" i="1" dirty="0" err="1">
                <a:latin typeface="Arial" panose="020B0604020202020204" pitchFamily="34" charset="0"/>
                <a:cs typeface="Arial" panose="020B0604020202020204" pitchFamily="34" charset="0"/>
              </a:rPr>
              <a:t>дл</a:t>
            </a:r>
            <a:r>
              <a:rPr lang="ru-RU" altLang="ru-RU" i="1" dirty="0">
                <a:latin typeface="Arial" panose="020B0604020202020204" pitchFamily="34" charset="0"/>
                <a:cs typeface="Arial" panose="020B0604020202020204" pitchFamily="34" charset="0"/>
              </a:rPr>
              <a:t> – 6 мг/</a:t>
            </a:r>
            <a:r>
              <a:rPr lang="ru-RU" altLang="ru-RU" i="1" dirty="0" err="1">
                <a:latin typeface="Arial" panose="020B0604020202020204" pitchFamily="34" charset="0"/>
                <a:cs typeface="Arial" panose="020B0604020202020204" pitchFamily="34" charset="0"/>
              </a:rPr>
              <a:t>дл</a:t>
            </a:r>
            <a:r>
              <a:rPr lang="ru-RU" altLang="ru-RU" i="1" dirty="0">
                <a:latin typeface="Arial" panose="020B0604020202020204" pitchFamily="34" charset="0"/>
                <a:cs typeface="Arial" panose="020B0604020202020204" pitchFamily="34" charset="0"/>
              </a:rPr>
              <a:t> (0.24 –0.36 ммоль/л), считать этот пункт как  0 баллов, </a:t>
            </a:r>
            <a:r>
              <a:rPr lang="ru-RU" i="1" dirty="0">
                <a:solidFill>
                  <a:srgbClr val="FF0000"/>
                </a:solidFill>
                <a:latin typeface="Arial" panose="020B0604020202020204" pitchFamily="34" charset="0"/>
                <a:cs typeface="Arial" panose="020B0604020202020204" pitchFamily="34" charset="0"/>
              </a:rPr>
              <a:t>мочевая кислота </a:t>
            </a:r>
            <a:r>
              <a:rPr lang="en-US" i="1" dirty="0">
                <a:solidFill>
                  <a:srgbClr val="FF0000"/>
                </a:solidFill>
                <a:latin typeface="Arial" panose="020B0604020202020204" pitchFamily="34" charset="0"/>
                <a:cs typeface="Arial" panose="020B0604020202020204" pitchFamily="34" charset="0"/>
              </a:rPr>
              <a:t>&gt; </a:t>
            </a:r>
            <a:r>
              <a:rPr lang="ru-RU" i="1" dirty="0">
                <a:solidFill>
                  <a:srgbClr val="FF0000"/>
                </a:solidFill>
                <a:latin typeface="Arial" panose="020B0604020202020204" pitchFamily="34" charset="0"/>
                <a:cs typeface="Arial" panose="020B0604020202020204" pitchFamily="34" charset="0"/>
              </a:rPr>
              <a:t>6</a:t>
            </a:r>
            <a:r>
              <a:rPr lang="en-US" i="1" dirty="0">
                <a:solidFill>
                  <a:srgbClr val="FF0000"/>
                </a:solidFill>
                <a:latin typeface="Arial" panose="020B0604020202020204" pitchFamily="34" charset="0"/>
                <a:cs typeface="Arial" panose="020B0604020202020204" pitchFamily="34" charset="0"/>
              </a:rPr>
              <a:t> </a:t>
            </a:r>
            <a:r>
              <a:rPr lang="ru-RU" i="1" dirty="0">
                <a:solidFill>
                  <a:srgbClr val="FF0000"/>
                </a:solidFill>
                <a:latin typeface="Arial" panose="020B0604020202020204" pitchFamily="34" charset="0"/>
                <a:cs typeface="Arial" panose="020B0604020202020204" pitchFamily="34" charset="0"/>
              </a:rPr>
              <a:t>мг/</a:t>
            </a:r>
            <a:r>
              <a:rPr lang="ru-RU" i="1" dirty="0" err="1">
                <a:solidFill>
                  <a:srgbClr val="FF0000"/>
                </a:solidFill>
                <a:latin typeface="Arial" panose="020B0604020202020204" pitchFamily="34" charset="0"/>
                <a:cs typeface="Arial" panose="020B0604020202020204" pitchFamily="34" charset="0"/>
              </a:rPr>
              <a:t>дл</a:t>
            </a:r>
            <a:r>
              <a:rPr lang="ru-RU" i="1" dirty="0">
                <a:solidFill>
                  <a:srgbClr val="FF0000"/>
                </a:solidFill>
                <a:latin typeface="Arial" panose="020B0604020202020204" pitchFamily="34" charset="0"/>
                <a:cs typeface="Arial" panose="020B0604020202020204" pitchFamily="34" charset="0"/>
              </a:rPr>
              <a:t> (360 мкмоль/л) – добавляются баллы </a:t>
            </a:r>
          </a:p>
          <a:p>
            <a:pPr>
              <a:buFont typeface="Wingdings" pitchFamily="2" charset="2"/>
              <a:buChar char="Ø"/>
              <a:defRPr/>
            </a:pPr>
            <a:r>
              <a:rPr lang="ru-RU" b="1" i="1" dirty="0">
                <a:latin typeface="Arial" panose="020B0604020202020204" pitchFamily="34" charset="0"/>
                <a:cs typeface="Arial" panose="020B0604020202020204" pitchFamily="34" charset="0"/>
              </a:rPr>
              <a:t>Мочевая кислота </a:t>
            </a:r>
            <a:r>
              <a:rPr lang="en-US" b="1" i="1" dirty="0">
                <a:latin typeface="Arial" panose="020B0604020202020204" pitchFamily="34" charset="0"/>
                <a:cs typeface="Arial" panose="020B0604020202020204" pitchFamily="34" charset="0"/>
              </a:rPr>
              <a:t>&gt; 7 </a:t>
            </a:r>
            <a:r>
              <a:rPr lang="ru-RU" b="1" i="1" dirty="0">
                <a:latin typeface="Arial" panose="020B0604020202020204" pitchFamily="34" charset="0"/>
                <a:cs typeface="Arial" panose="020B0604020202020204" pitchFamily="34" charset="0"/>
              </a:rPr>
              <a:t>мг/</a:t>
            </a:r>
            <a:r>
              <a:rPr lang="ru-RU" b="1" i="1" dirty="0" err="1">
                <a:latin typeface="Arial" panose="020B0604020202020204" pitchFamily="34" charset="0"/>
                <a:cs typeface="Arial" panose="020B0604020202020204" pitchFamily="34" charset="0"/>
              </a:rPr>
              <a:t>дл</a:t>
            </a:r>
            <a:r>
              <a:rPr lang="ru-RU" b="1" i="1" dirty="0">
                <a:latin typeface="Arial" panose="020B0604020202020204" pitchFamily="34" charset="0"/>
                <a:cs typeface="Arial" panose="020B0604020202020204" pitchFamily="34" charset="0"/>
              </a:rPr>
              <a:t> (420 мкмоль/л) М  и </a:t>
            </a:r>
            <a:r>
              <a:rPr lang="en-US" b="1" i="1" dirty="0">
                <a:latin typeface="Arial" panose="020B0604020202020204" pitchFamily="34" charset="0"/>
                <a:cs typeface="Arial" panose="020B0604020202020204" pitchFamily="34" charset="0"/>
              </a:rPr>
              <a:t>&gt; </a:t>
            </a:r>
            <a:r>
              <a:rPr lang="ru-RU" b="1" i="1" dirty="0">
                <a:latin typeface="Arial" panose="020B0604020202020204" pitchFamily="34" charset="0"/>
                <a:cs typeface="Arial" panose="020B0604020202020204" pitchFamily="34" charset="0"/>
              </a:rPr>
              <a:t>6</a:t>
            </a:r>
            <a:r>
              <a:rPr lang="en-US" b="1" i="1" dirty="0">
                <a:latin typeface="Arial" panose="020B0604020202020204" pitchFamily="34" charset="0"/>
                <a:cs typeface="Arial" panose="020B0604020202020204" pitchFamily="34" charset="0"/>
              </a:rPr>
              <a:t> </a:t>
            </a:r>
            <a:r>
              <a:rPr lang="ru-RU" b="1" i="1" dirty="0">
                <a:latin typeface="Arial" panose="020B0604020202020204" pitchFamily="34" charset="0"/>
                <a:cs typeface="Arial" panose="020B0604020202020204" pitchFamily="34" charset="0"/>
              </a:rPr>
              <a:t>мг/</a:t>
            </a:r>
            <a:r>
              <a:rPr lang="ru-RU" b="1" i="1" dirty="0" err="1">
                <a:latin typeface="Arial" panose="020B0604020202020204" pitchFamily="34" charset="0"/>
                <a:cs typeface="Arial" panose="020B0604020202020204" pitchFamily="34" charset="0"/>
              </a:rPr>
              <a:t>дл</a:t>
            </a:r>
            <a:r>
              <a:rPr lang="ru-RU" b="1" i="1" dirty="0">
                <a:latin typeface="Arial" panose="020B0604020202020204" pitchFamily="34" charset="0"/>
                <a:cs typeface="Arial" panose="020B0604020202020204" pitchFamily="34" charset="0"/>
              </a:rPr>
              <a:t> (360 мкмоль/л) Ж </a:t>
            </a:r>
          </a:p>
          <a:p>
            <a:pPr>
              <a:buFont typeface="Wingdings" pitchFamily="2" charset="2"/>
              <a:buChar char="Ø"/>
              <a:defRPr/>
            </a:pPr>
            <a:r>
              <a:rPr lang="ru-RU" b="1" i="1" dirty="0">
                <a:solidFill>
                  <a:srgbClr val="FF0000"/>
                </a:solidFill>
                <a:latin typeface="Arial" panose="020B0604020202020204" pitchFamily="34" charset="0"/>
                <a:cs typeface="Arial" panose="020B0604020202020204" pitchFamily="34" charset="0"/>
              </a:rPr>
              <a:t>Мочевая</a:t>
            </a:r>
            <a:r>
              <a:rPr lang="en-US" b="1" i="1" dirty="0">
                <a:solidFill>
                  <a:srgbClr val="FF0000"/>
                </a:solidFill>
                <a:latin typeface="Arial" panose="020B0604020202020204" pitchFamily="34" charset="0"/>
                <a:cs typeface="Arial" panose="020B0604020202020204" pitchFamily="34" charset="0"/>
              </a:rPr>
              <a:t>  </a:t>
            </a:r>
            <a:r>
              <a:rPr lang="ru-RU" b="1" i="1" dirty="0">
                <a:solidFill>
                  <a:srgbClr val="FF0000"/>
                </a:solidFill>
                <a:latin typeface="Arial" panose="020B0604020202020204" pitchFamily="34" charset="0"/>
                <a:cs typeface="Arial" panose="020B0604020202020204" pitchFamily="34" charset="0"/>
              </a:rPr>
              <a:t>кислота </a:t>
            </a:r>
            <a:r>
              <a:rPr lang="en-US" b="1" i="1" dirty="0">
                <a:solidFill>
                  <a:srgbClr val="FF0000"/>
                </a:solidFill>
                <a:latin typeface="Arial" panose="020B0604020202020204" pitchFamily="34" charset="0"/>
                <a:cs typeface="Arial" panose="020B0604020202020204" pitchFamily="34" charset="0"/>
              </a:rPr>
              <a:t>&gt; </a:t>
            </a:r>
            <a:r>
              <a:rPr lang="ru-RU" b="1" i="1" dirty="0">
                <a:solidFill>
                  <a:srgbClr val="FF0000"/>
                </a:solidFill>
                <a:latin typeface="Arial" panose="020B0604020202020204" pitchFamily="34" charset="0"/>
                <a:cs typeface="Arial" panose="020B0604020202020204" pitchFamily="34" charset="0"/>
              </a:rPr>
              <a:t>6</a:t>
            </a:r>
            <a:r>
              <a:rPr lang="en-US" b="1" i="1" dirty="0">
                <a:solidFill>
                  <a:srgbClr val="FF0000"/>
                </a:solidFill>
                <a:latin typeface="Arial" panose="020B0604020202020204" pitchFamily="34" charset="0"/>
                <a:cs typeface="Arial" panose="020B0604020202020204" pitchFamily="34" charset="0"/>
              </a:rPr>
              <a:t> </a:t>
            </a:r>
            <a:r>
              <a:rPr lang="ru-RU" b="1" i="1" dirty="0">
                <a:solidFill>
                  <a:srgbClr val="FF0000"/>
                </a:solidFill>
                <a:latin typeface="Arial" panose="020B0604020202020204" pitchFamily="34" charset="0"/>
                <a:cs typeface="Arial" panose="020B0604020202020204" pitchFamily="34" charset="0"/>
              </a:rPr>
              <a:t>мг/</a:t>
            </a:r>
            <a:r>
              <a:rPr lang="ru-RU" b="1" i="1" dirty="0" err="1">
                <a:solidFill>
                  <a:srgbClr val="FF0000"/>
                </a:solidFill>
                <a:latin typeface="Arial" panose="020B0604020202020204" pitchFamily="34" charset="0"/>
                <a:cs typeface="Arial" panose="020B0604020202020204" pitchFamily="34" charset="0"/>
              </a:rPr>
              <a:t>дл</a:t>
            </a:r>
            <a:r>
              <a:rPr lang="ru-RU" b="1" i="1" dirty="0">
                <a:solidFill>
                  <a:srgbClr val="FF0000"/>
                </a:solidFill>
                <a:latin typeface="Arial" panose="020B0604020202020204" pitchFamily="34" charset="0"/>
                <a:cs typeface="Arial" panose="020B0604020202020204" pitchFamily="34" charset="0"/>
              </a:rPr>
              <a:t> (360 мкмоль/л)</a:t>
            </a:r>
          </a:p>
          <a:p>
            <a:pPr>
              <a:buFont typeface="Wingdings" pitchFamily="2" charset="2"/>
              <a:buChar char="Ø"/>
              <a:defRPr/>
            </a:pPr>
            <a:r>
              <a:rPr lang="ru-RU" b="1" i="1" dirty="0">
                <a:solidFill>
                  <a:srgbClr val="FF0000"/>
                </a:solidFill>
                <a:latin typeface="Arial" panose="020B0604020202020204" pitchFamily="34" charset="0"/>
                <a:cs typeface="Arial" panose="020B0604020202020204" pitchFamily="34" charset="0"/>
              </a:rPr>
              <a:t>Бессимптомная гиперурикемия –повышение уровня мочевой кислоты без признаков подагры</a:t>
            </a:r>
            <a:endParaRPr lang="ru-RU" dirty="0">
              <a:solidFill>
                <a:srgbClr val="FF0000"/>
              </a:solidFill>
            </a:endParaRPr>
          </a:p>
          <a:p>
            <a:pPr>
              <a:buFont typeface="Wingdings" pitchFamily="2" charset="2"/>
              <a:buChar char="Ø"/>
              <a:defRPr/>
            </a:pPr>
            <a:endParaRPr lang="ru-RU" dirty="0"/>
          </a:p>
          <a:p>
            <a:pPr>
              <a:buFont typeface="Wingdings" pitchFamily="2" charset="2"/>
              <a:buChar char="Ø"/>
              <a:defRPr/>
            </a:pPr>
            <a:endParaRPr lang="ru-RU" dirty="0"/>
          </a:p>
        </p:txBody>
      </p:sp>
      <p:pic>
        <p:nvPicPr>
          <p:cNvPr id="9" name="Рисунок 8">
            <a:extLst>
              <a:ext uri="{FF2B5EF4-FFF2-40B4-BE49-F238E27FC236}">
                <a16:creationId xmlns:a16="http://schemas.microsoft.com/office/drawing/2014/main" id="{F804972A-21C7-539C-0512-A0F8DECA36BC}"/>
              </a:ext>
            </a:extLst>
          </p:cNvPr>
          <p:cNvPicPr>
            <a:picLocks noChangeAspect="1"/>
          </p:cNvPicPr>
          <p:nvPr/>
        </p:nvPicPr>
        <p:blipFill>
          <a:blip r:embed="rId6"/>
          <a:stretch>
            <a:fillRect/>
          </a:stretch>
        </p:blipFill>
        <p:spPr>
          <a:xfrm>
            <a:off x="622598" y="908254"/>
            <a:ext cx="5256584" cy="2627936"/>
          </a:xfrm>
          <a:prstGeom prst="rect">
            <a:avLst/>
          </a:prstGeom>
          <a:ln>
            <a:solidFill>
              <a:schemeClr val="accent1"/>
            </a:solidFill>
          </a:ln>
        </p:spPr>
      </p:pic>
      <p:pic>
        <p:nvPicPr>
          <p:cNvPr id="17" name="Рисунок 16">
            <a:extLst>
              <a:ext uri="{FF2B5EF4-FFF2-40B4-BE49-F238E27FC236}">
                <a16:creationId xmlns:a16="http://schemas.microsoft.com/office/drawing/2014/main" id="{3D22D2F4-7CC6-A5F1-ADBD-63BD6552F6B1}"/>
              </a:ext>
            </a:extLst>
          </p:cNvPr>
          <p:cNvPicPr>
            <a:picLocks noChangeAspect="1"/>
          </p:cNvPicPr>
          <p:nvPr/>
        </p:nvPicPr>
        <p:blipFill>
          <a:blip r:embed="rId7"/>
          <a:stretch>
            <a:fillRect/>
          </a:stretch>
        </p:blipFill>
        <p:spPr>
          <a:xfrm>
            <a:off x="622598" y="3681810"/>
            <a:ext cx="5256583" cy="2816190"/>
          </a:xfrm>
          <a:prstGeom prst="rect">
            <a:avLst/>
          </a:prstGeom>
        </p:spPr>
      </p:pic>
      <p:sp>
        <p:nvSpPr>
          <p:cNvPr id="19" name="TextBox 18">
            <a:extLst>
              <a:ext uri="{FF2B5EF4-FFF2-40B4-BE49-F238E27FC236}">
                <a16:creationId xmlns:a16="http://schemas.microsoft.com/office/drawing/2014/main" id="{586DA2D9-6CE8-459A-AFE8-F9000966E4C1}"/>
              </a:ext>
            </a:extLst>
          </p:cNvPr>
          <p:cNvSpPr txBox="1"/>
          <p:nvPr/>
        </p:nvSpPr>
        <p:spPr>
          <a:xfrm>
            <a:off x="6045042" y="6444281"/>
            <a:ext cx="5832647" cy="338554"/>
          </a:xfrm>
          <a:prstGeom prst="rect">
            <a:avLst/>
          </a:prstGeom>
          <a:noFill/>
        </p:spPr>
        <p:txBody>
          <a:bodyPr wrap="square">
            <a:spAutoFit/>
          </a:bodyPr>
          <a:lstStyle/>
          <a:p>
            <a:r>
              <a:rPr lang="en-US" sz="800" b="0" i="0" dirty="0">
                <a:solidFill>
                  <a:srgbClr val="000000"/>
                </a:solidFill>
                <a:effectLst/>
                <a:latin typeface="URWPalladioL-Roma"/>
              </a:rPr>
              <a:t>Zhang, W.-Z. Why Does Hyperuricemia Not Necessarily Induce Gout? </a:t>
            </a:r>
            <a:r>
              <a:rPr lang="en-US" sz="800" b="0" i="1" dirty="0">
                <a:solidFill>
                  <a:srgbClr val="000000"/>
                </a:solidFill>
                <a:effectLst/>
                <a:latin typeface="URWPalladioL-Ital"/>
              </a:rPr>
              <a:t>Biomolecules </a:t>
            </a:r>
            <a:r>
              <a:rPr lang="en-US" sz="800" b="1" i="0" dirty="0">
                <a:solidFill>
                  <a:srgbClr val="000000"/>
                </a:solidFill>
                <a:effectLst/>
                <a:latin typeface="URWPalladioL-Bold"/>
              </a:rPr>
              <a:t>2021</a:t>
            </a:r>
            <a:r>
              <a:rPr lang="en-US" sz="800" b="0" i="0" dirty="0">
                <a:solidFill>
                  <a:srgbClr val="000000"/>
                </a:solidFill>
                <a:effectLst/>
                <a:latin typeface="URWPalladioL-Roma"/>
              </a:rPr>
              <a:t>, </a:t>
            </a:r>
            <a:r>
              <a:rPr lang="en-US" sz="800" b="0" i="1" dirty="0">
                <a:solidFill>
                  <a:srgbClr val="000000"/>
                </a:solidFill>
                <a:effectLst/>
                <a:latin typeface="URWPalladioL-Ital"/>
              </a:rPr>
              <a:t>11</a:t>
            </a:r>
            <a:r>
              <a:rPr lang="en-US" sz="800" b="0" i="0" dirty="0">
                <a:solidFill>
                  <a:srgbClr val="000000"/>
                </a:solidFill>
                <a:effectLst/>
                <a:latin typeface="URWPalladioL-Roma"/>
              </a:rPr>
              <a:t>, 280. https://doi.org/10.3390/ biom11020280</a:t>
            </a:r>
            <a:endParaRPr lang="ru-RU"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ED90F-B399-0C9B-E488-C465E0318472}"/>
            </a:ext>
          </a:extLst>
        </p:cNvPr>
        <p:cNvGrpSpPr/>
        <p:nvPr/>
      </p:nvGrpSpPr>
      <p:grpSpPr>
        <a:xfrm>
          <a:off x="0" y="0"/>
          <a:ext cx="0" cy="0"/>
          <a:chOff x="0" y="0"/>
          <a:chExt cx="0" cy="0"/>
        </a:xfrm>
      </p:grpSpPr>
      <p:grpSp>
        <p:nvGrpSpPr>
          <p:cNvPr id="11" name="Группа 10">
            <a:extLst>
              <a:ext uri="{FF2B5EF4-FFF2-40B4-BE49-F238E27FC236}">
                <a16:creationId xmlns:a16="http://schemas.microsoft.com/office/drawing/2014/main" id="{6D7EAA55-E5B0-AB0F-F238-53FC362D485B}"/>
              </a:ext>
            </a:extLst>
          </p:cNvPr>
          <p:cNvGrpSpPr/>
          <p:nvPr/>
        </p:nvGrpSpPr>
        <p:grpSpPr>
          <a:xfrm>
            <a:off x="0" y="189025"/>
            <a:ext cx="12190413" cy="6668975"/>
            <a:chOff x="0" y="189025"/>
            <a:chExt cx="12190413" cy="6668975"/>
          </a:xfrm>
        </p:grpSpPr>
        <p:pic>
          <p:nvPicPr>
            <p:cNvPr id="5" name="Picture 2" descr="E:\РАБОТА\3 конгресс ВСП\2025\XVI Конгресс шаблон презентации\элементы презентации\06.png">
              <a:extLst>
                <a:ext uri="{FF2B5EF4-FFF2-40B4-BE49-F238E27FC236}">
                  <a16:creationId xmlns:a16="http://schemas.microsoft.com/office/drawing/2014/main" id="{EDFCE507-117F-551B-AF1A-1CCCC8930AA0}"/>
                </a:ext>
              </a:extLst>
            </p:cNvPr>
            <p:cNvPicPr>
              <a:picLocks noChangeAspect="1" noChangeArrowheads="1"/>
            </p:cNvPicPr>
            <p:nvPr/>
          </p:nvPicPr>
          <p:blipFill>
            <a:blip r:embed="rId3" cstate="print"/>
            <a:stretch>
              <a:fillRect/>
            </a:stretch>
          </p:blipFill>
          <p:spPr bwMode="auto">
            <a:xfrm>
              <a:off x="118542" y="189025"/>
              <a:ext cx="720000" cy="719229"/>
            </a:xfrm>
            <a:prstGeom prst="rect">
              <a:avLst/>
            </a:prstGeom>
            <a:noFill/>
          </p:spPr>
        </p:pic>
        <p:pic>
          <p:nvPicPr>
            <p:cNvPr id="2050" name="Picture 2" descr="E:\РАБОТА\3 конгресс ВСП\2025\XVI Конгресс шаблон презентации\элементы презентации\02.png">
              <a:extLst>
                <a:ext uri="{FF2B5EF4-FFF2-40B4-BE49-F238E27FC236}">
                  <a16:creationId xmlns:a16="http://schemas.microsoft.com/office/drawing/2014/main" id="{DB59EC3A-554E-2F41-5CD9-7B1BA5E9B11B}"/>
                </a:ext>
              </a:extLst>
            </p:cNvPr>
            <p:cNvPicPr>
              <a:picLocks noChangeAspect="1" noChangeArrowheads="1"/>
            </p:cNvPicPr>
            <p:nvPr/>
          </p:nvPicPr>
          <p:blipFill>
            <a:blip r:embed="rId4" cstate="print"/>
            <a:srcRect/>
            <a:stretch>
              <a:fillRect/>
            </a:stretch>
          </p:blipFill>
          <p:spPr bwMode="auto">
            <a:xfrm>
              <a:off x="0" y="6138000"/>
              <a:ext cx="1080263" cy="720000"/>
            </a:xfrm>
            <a:prstGeom prst="rect">
              <a:avLst/>
            </a:prstGeom>
            <a:noFill/>
          </p:spPr>
        </p:pic>
        <p:pic>
          <p:nvPicPr>
            <p:cNvPr id="2051" name="Picture 3" descr="E:\РАБОТА\3 конгресс ВСП\2025\XVI Конгресс шаблон презентации\элементы презентации\04.png">
              <a:extLst>
                <a:ext uri="{FF2B5EF4-FFF2-40B4-BE49-F238E27FC236}">
                  <a16:creationId xmlns:a16="http://schemas.microsoft.com/office/drawing/2014/main" id="{86280A16-239F-AD5B-95E1-21C2BC37551E}"/>
                </a:ext>
              </a:extLst>
            </p:cNvPr>
            <p:cNvPicPr>
              <a:picLocks noChangeAspect="1" noChangeArrowheads="1"/>
            </p:cNvPicPr>
            <p:nvPr/>
          </p:nvPicPr>
          <p:blipFill>
            <a:blip r:embed="rId5" cstate="print"/>
            <a:srcRect/>
            <a:stretch>
              <a:fillRect/>
            </a:stretch>
          </p:blipFill>
          <p:spPr bwMode="auto">
            <a:xfrm flipH="1">
              <a:off x="11468837" y="6498000"/>
              <a:ext cx="721576" cy="360000"/>
            </a:xfrm>
            <a:prstGeom prst="rect">
              <a:avLst/>
            </a:prstGeom>
            <a:noFill/>
          </p:spPr>
        </p:pic>
        <p:grpSp>
          <p:nvGrpSpPr>
            <p:cNvPr id="10" name="Группа 9">
              <a:extLst>
                <a:ext uri="{FF2B5EF4-FFF2-40B4-BE49-F238E27FC236}">
                  <a16:creationId xmlns:a16="http://schemas.microsoft.com/office/drawing/2014/main" id="{739A65BF-DEFD-2910-0C73-048C6EA94112}"/>
                </a:ext>
              </a:extLst>
            </p:cNvPr>
            <p:cNvGrpSpPr/>
            <p:nvPr/>
          </p:nvGrpSpPr>
          <p:grpSpPr>
            <a:xfrm>
              <a:off x="10478550" y="246294"/>
              <a:ext cx="1702718" cy="586402"/>
              <a:chOff x="10478550" y="404696"/>
              <a:chExt cx="1702718" cy="586402"/>
            </a:xfrm>
          </p:grpSpPr>
          <p:sp>
            <p:nvSpPr>
              <p:cNvPr id="6" name="Прямоугольник 5">
                <a:extLst>
                  <a:ext uri="{FF2B5EF4-FFF2-40B4-BE49-F238E27FC236}">
                    <a16:creationId xmlns:a16="http://schemas.microsoft.com/office/drawing/2014/main" id="{3A6184EA-EAB7-3BC7-4DD9-E88F545D2603}"/>
                  </a:ext>
                </a:extLst>
              </p:cNvPr>
              <p:cNvSpPr/>
              <p:nvPr/>
            </p:nvSpPr>
            <p:spPr>
              <a:xfrm>
                <a:off x="10478550" y="746416"/>
                <a:ext cx="1702718" cy="244682"/>
              </a:xfrm>
              <a:prstGeom prst="rect">
                <a:avLst/>
              </a:prstGeom>
            </p:spPr>
            <p:txBody>
              <a:bodyPr wrap="square">
                <a:spAutoFit/>
              </a:bodyPr>
              <a:lstStyle/>
              <a:p>
                <a:pPr defTabSz="685800">
                  <a:lnSpc>
                    <a:spcPct val="90000"/>
                  </a:lnSpc>
                  <a:spcBef>
                    <a:spcPts val="750"/>
                  </a:spcBef>
                  <a:buClr>
                    <a:srgbClr val="35A5D6"/>
                  </a:buClr>
                </a:pPr>
                <a:r>
                  <a:rPr lang="en-US" sz="1100" dirty="0">
                    <a:solidFill>
                      <a:srgbClr val="114C7D"/>
                    </a:solidFill>
                    <a:latin typeface="Gotham Pro" pitchFamily="2" charset="0"/>
                    <a:ea typeface="+mj-ea"/>
                    <a:cs typeface="Gotham Pro" pitchFamily="2" charset="0"/>
                  </a:rPr>
                  <a:t>congress-vsp.ru/xvi/</a:t>
                </a:r>
                <a:endParaRPr lang="ru-RU" sz="1100" dirty="0">
                  <a:solidFill>
                    <a:srgbClr val="114C7D"/>
                  </a:solidFill>
                  <a:latin typeface="Gotham Pro" pitchFamily="2" charset="0"/>
                  <a:ea typeface="+mj-ea"/>
                  <a:cs typeface="Gotham Pro" pitchFamily="2" charset="0"/>
                </a:endParaRPr>
              </a:p>
            </p:txBody>
          </p:sp>
          <p:pic>
            <p:nvPicPr>
              <p:cNvPr id="4098" name="Picture 2" descr="E:\РАБОТА\3 конгресс ВСП\2025\XVI Конгресс шаблон презентации\элементы презентации\07.png">
                <a:extLst>
                  <a:ext uri="{FF2B5EF4-FFF2-40B4-BE49-F238E27FC236}">
                    <a16:creationId xmlns:a16="http://schemas.microsoft.com/office/drawing/2014/main" id="{158585F7-1CFF-5229-146B-0D584543199F}"/>
                  </a:ext>
                </a:extLst>
              </p:cNvPr>
              <p:cNvPicPr>
                <a:picLocks noChangeAspect="1" noChangeArrowheads="1"/>
              </p:cNvPicPr>
              <p:nvPr/>
            </p:nvPicPr>
            <p:blipFill>
              <a:blip r:embed="rId6" cstate="print"/>
              <a:srcRect/>
              <a:stretch>
                <a:fillRect/>
              </a:stretch>
            </p:blipFill>
            <p:spPr bwMode="auto">
              <a:xfrm>
                <a:off x="10550475" y="404696"/>
                <a:ext cx="1440243" cy="288000"/>
              </a:xfrm>
              <a:prstGeom prst="rect">
                <a:avLst/>
              </a:prstGeom>
              <a:noFill/>
            </p:spPr>
          </p:pic>
        </p:grpSp>
      </p:grpSp>
      <p:sp>
        <p:nvSpPr>
          <p:cNvPr id="2" name="Заголовок 1">
            <a:extLst>
              <a:ext uri="{FF2B5EF4-FFF2-40B4-BE49-F238E27FC236}">
                <a16:creationId xmlns:a16="http://schemas.microsoft.com/office/drawing/2014/main" id="{E9AFAFB0-E641-8A6D-3684-BE2B087F2BD2}"/>
              </a:ext>
            </a:extLst>
          </p:cNvPr>
          <p:cNvSpPr>
            <a:spLocks noGrp="1"/>
          </p:cNvSpPr>
          <p:nvPr>
            <p:ph type="title"/>
          </p:nvPr>
        </p:nvSpPr>
        <p:spPr>
          <a:xfrm>
            <a:off x="910630" y="0"/>
            <a:ext cx="9577064" cy="1080000"/>
          </a:xfrm>
        </p:spPr>
        <p:txBody>
          <a:bodyPr>
            <a:noAutofit/>
          </a:bodyPr>
          <a:lstStyle/>
          <a:p>
            <a:r>
              <a:rPr lang="ru-RU" altLang="ru-RU" i="1" dirty="0">
                <a:solidFill>
                  <a:srgbClr val="002060"/>
                </a:solidFill>
                <a:latin typeface="Arial Black" panose="020B0A04020102020204" pitchFamily="34" charset="0"/>
              </a:rPr>
              <a:t>Лечение аллопуринолом снижает </a:t>
            </a:r>
            <a:br>
              <a:rPr lang="ru-RU" altLang="ru-RU" i="1" dirty="0">
                <a:solidFill>
                  <a:srgbClr val="002060"/>
                </a:solidFill>
                <a:latin typeface="Arial Black" panose="020B0A04020102020204" pitchFamily="34" charset="0"/>
              </a:rPr>
            </a:br>
            <a:r>
              <a:rPr lang="ru-RU" altLang="ru-RU" i="1" dirty="0">
                <a:solidFill>
                  <a:srgbClr val="002060"/>
                </a:solidFill>
                <a:latin typeface="Arial Black" panose="020B0A04020102020204" pitchFamily="34" charset="0"/>
              </a:rPr>
              <a:t>СС и общую смертность у пациентов с ГУ</a:t>
            </a:r>
            <a:endParaRPr lang="en-US" altLang="ru-RU" i="1" dirty="0">
              <a:solidFill>
                <a:srgbClr val="002060"/>
              </a:solidFill>
              <a:latin typeface="Arial Black" panose="020B0A04020102020204" pitchFamily="34" charset="0"/>
            </a:endParaRPr>
          </a:p>
        </p:txBody>
      </p:sp>
      <p:graphicFrame>
        <p:nvGraphicFramePr>
          <p:cNvPr id="4" name="Объект 3">
            <a:extLst>
              <a:ext uri="{FF2B5EF4-FFF2-40B4-BE49-F238E27FC236}">
                <a16:creationId xmlns:a16="http://schemas.microsoft.com/office/drawing/2014/main" id="{51F206CA-0D61-1EFC-8D49-5F80E2C7C8F2}"/>
              </a:ext>
            </a:extLst>
          </p:cNvPr>
          <p:cNvGraphicFramePr>
            <a:graphicFrameLocks noChangeAspect="1"/>
          </p:cNvGraphicFramePr>
          <p:nvPr>
            <p:extLst>
              <p:ext uri="{D42A27DB-BD31-4B8C-83A1-F6EECF244321}">
                <p14:modId xmlns:p14="http://schemas.microsoft.com/office/powerpoint/2010/main" val="2054495512"/>
              </p:ext>
            </p:extLst>
          </p:nvPr>
        </p:nvGraphicFramePr>
        <p:xfrm>
          <a:off x="838542" y="1211985"/>
          <a:ext cx="10666176" cy="5456989"/>
        </p:xfrm>
        <a:graphic>
          <a:graphicData uri="http://schemas.openxmlformats.org/presentationml/2006/ole">
            <mc:AlternateContent xmlns:mc="http://schemas.openxmlformats.org/markup-compatibility/2006">
              <mc:Choice xmlns:v="urn:schemas-microsoft-com:vml" Requires="v">
                <p:oleObj spid="_x0000_s8195" name="Slide" r:id="rId7" imgW="6095975" imgH="3429123" progId="PowerPoint.Slide.12">
                  <p:embed/>
                </p:oleObj>
              </mc:Choice>
              <mc:Fallback>
                <p:oleObj name="Slide" r:id="rId7" imgW="6095975" imgH="3429123" progId="PowerPoint.Slide.12">
                  <p:embed/>
                  <p:pic>
                    <p:nvPicPr>
                      <p:cNvPr id="0" name=""/>
                      <p:cNvPicPr/>
                      <p:nvPr/>
                    </p:nvPicPr>
                    <p:blipFill>
                      <a:blip r:embed="rId8"/>
                      <a:stretch>
                        <a:fillRect/>
                      </a:stretch>
                    </p:blipFill>
                    <p:spPr>
                      <a:xfrm>
                        <a:off x="838542" y="1211985"/>
                        <a:ext cx="10666176" cy="5456989"/>
                      </a:xfrm>
                      <a:prstGeom prst="rect">
                        <a:avLst/>
                      </a:prstGeom>
                    </p:spPr>
                  </p:pic>
                </p:oleObj>
              </mc:Fallback>
            </mc:AlternateContent>
          </a:graphicData>
        </a:graphic>
      </p:graphicFrame>
    </p:spTree>
    <p:extLst>
      <p:ext uri="{BB962C8B-B14F-4D97-AF65-F5344CB8AC3E}">
        <p14:creationId xmlns:p14="http://schemas.microsoft.com/office/powerpoint/2010/main" val="1631475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B9F2C-53A0-CCC0-3F5D-6488D8E33A8C}"/>
            </a:ext>
          </a:extLst>
        </p:cNvPr>
        <p:cNvGrpSpPr/>
        <p:nvPr/>
      </p:nvGrpSpPr>
      <p:grpSpPr>
        <a:xfrm>
          <a:off x="0" y="0"/>
          <a:ext cx="0" cy="0"/>
          <a:chOff x="0" y="0"/>
          <a:chExt cx="0" cy="0"/>
        </a:xfrm>
      </p:grpSpPr>
      <p:grpSp>
        <p:nvGrpSpPr>
          <p:cNvPr id="11" name="Группа 10">
            <a:extLst>
              <a:ext uri="{FF2B5EF4-FFF2-40B4-BE49-F238E27FC236}">
                <a16:creationId xmlns:a16="http://schemas.microsoft.com/office/drawing/2014/main" id="{C792D0DB-2767-4449-0DFA-899DAAD6FC23}"/>
              </a:ext>
            </a:extLst>
          </p:cNvPr>
          <p:cNvGrpSpPr/>
          <p:nvPr/>
        </p:nvGrpSpPr>
        <p:grpSpPr>
          <a:xfrm>
            <a:off x="0" y="189025"/>
            <a:ext cx="12190413" cy="6668975"/>
            <a:chOff x="0" y="189025"/>
            <a:chExt cx="12190413" cy="6668975"/>
          </a:xfrm>
        </p:grpSpPr>
        <p:pic>
          <p:nvPicPr>
            <p:cNvPr id="5" name="Picture 2" descr="E:\РАБОТА\3 конгресс ВСП\2025\XVI Конгресс шаблон презентации\элементы презентации\06.png">
              <a:extLst>
                <a:ext uri="{FF2B5EF4-FFF2-40B4-BE49-F238E27FC236}">
                  <a16:creationId xmlns:a16="http://schemas.microsoft.com/office/drawing/2014/main" id="{547FC1BB-4DF3-AC12-8A71-026708833D1B}"/>
                </a:ext>
              </a:extLst>
            </p:cNvPr>
            <p:cNvPicPr>
              <a:picLocks noChangeAspect="1" noChangeArrowheads="1"/>
            </p:cNvPicPr>
            <p:nvPr/>
          </p:nvPicPr>
          <p:blipFill>
            <a:blip r:embed="rId3" cstate="print"/>
            <a:stretch>
              <a:fillRect/>
            </a:stretch>
          </p:blipFill>
          <p:spPr bwMode="auto">
            <a:xfrm>
              <a:off x="118542" y="189025"/>
              <a:ext cx="720000" cy="719229"/>
            </a:xfrm>
            <a:prstGeom prst="rect">
              <a:avLst/>
            </a:prstGeom>
            <a:noFill/>
          </p:spPr>
        </p:pic>
        <p:pic>
          <p:nvPicPr>
            <p:cNvPr id="2050" name="Picture 2" descr="E:\РАБОТА\3 конгресс ВСП\2025\XVI Конгресс шаблон презентации\элементы презентации\02.png">
              <a:extLst>
                <a:ext uri="{FF2B5EF4-FFF2-40B4-BE49-F238E27FC236}">
                  <a16:creationId xmlns:a16="http://schemas.microsoft.com/office/drawing/2014/main" id="{7B22FE82-53BF-F7FF-ED5C-396C3478767F}"/>
                </a:ext>
              </a:extLst>
            </p:cNvPr>
            <p:cNvPicPr>
              <a:picLocks noChangeAspect="1" noChangeArrowheads="1"/>
            </p:cNvPicPr>
            <p:nvPr/>
          </p:nvPicPr>
          <p:blipFill>
            <a:blip r:embed="rId4" cstate="print"/>
            <a:srcRect/>
            <a:stretch>
              <a:fillRect/>
            </a:stretch>
          </p:blipFill>
          <p:spPr bwMode="auto">
            <a:xfrm>
              <a:off x="0" y="6138000"/>
              <a:ext cx="1080263" cy="720000"/>
            </a:xfrm>
            <a:prstGeom prst="rect">
              <a:avLst/>
            </a:prstGeom>
            <a:noFill/>
          </p:spPr>
        </p:pic>
        <p:pic>
          <p:nvPicPr>
            <p:cNvPr id="2051" name="Picture 3" descr="E:\РАБОТА\3 конгресс ВСП\2025\XVI Конгресс шаблон презентации\элементы презентации\04.png">
              <a:extLst>
                <a:ext uri="{FF2B5EF4-FFF2-40B4-BE49-F238E27FC236}">
                  <a16:creationId xmlns:a16="http://schemas.microsoft.com/office/drawing/2014/main" id="{59D6A44F-0975-3686-4C94-9361ABEC9B33}"/>
                </a:ext>
              </a:extLst>
            </p:cNvPr>
            <p:cNvPicPr>
              <a:picLocks noChangeAspect="1" noChangeArrowheads="1"/>
            </p:cNvPicPr>
            <p:nvPr/>
          </p:nvPicPr>
          <p:blipFill>
            <a:blip r:embed="rId5" cstate="print"/>
            <a:srcRect/>
            <a:stretch>
              <a:fillRect/>
            </a:stretch>
          </p:blipFill>
          <p:spPr bwMode="auto">
            <a:xfrm flipH="1">
              <a:off x="11468837" y="6498000"/>
              <a:ext cx="721576" cy="360000"/>
            </a:xfrm>
            <a:prstGeom prst="rect">
              <a:avLst/>
            </a:prstGeom>
            <a:noFill/>
          </p:spPr>
        </p:pic>
        <p:grpSp>
          <p:nvGrpSpPr>
            <p:cNvPr id="10" name="Группа 9">
              <a:extLst>
                <a:ext uri="{FF2B5EF4-FFF2-40B4-BE49-F238E27FC236}">
                  <a16:creationId xmlns:a16="http://schemas.microsoft.com/office/drawing/2014/main" id="{FFC6F20B-CB05-7C8C-ABB1-6DE62C3BA3AB}"/>
                </a:ext>
              </a:extLst>
            </p:cNvPr>
            <p:cNvGrpSpPr/>
            <p:nvPr/>
          </p:nvGrpSpPr>
          <p:grpSpPr>
            <a:xfrm>
              <a:off x="10478550" y="246294"/>
              <a:ext cx="1702718" cy="586402"/>
              <a:chOff x="10478550" y="404696"/>
              <a:chExt cx="1702718" cy="586402"/>
            </a:xfrm>
          </p:grpSpPr>
          <p:sp>
            <p:nvSpPr>
              <p:cNvPr id="6" name="Прямоугольник 5">
                <a:extLst>
                  <a:ext uri="{FF2B5EF4-FFF2-40B4-BE49-F238E27FC236}">
                    <a16:creationId xmlns:a16="http://schemas.microsoft.com/office/drawing/2014/main" id="{3CFF3A17-EBF3-39EC-9D50-5FD7E69A4BA2}"/>
                  </a:ext>
                </a:extLst>
              </p:cNvPr>
              <p:cNvSpPr/>
              <p:nvPr/>
            </p:nvSpPr>
            <p:spPr>
              <a:xfrm>
                <a:off x="10478550" y="746416"/>
                <a:ext cx="1702718" cy="244682"/>
              </a:xfrm>
              <a:prstGeom prst="rect">
                <a:avLst/>
              </a:prstGeom>
            </p:spPr>
            <p:txBody>
              <a:bodyPr wrap="square">
                <a:spAutoFit/>
              </a:bodyPr>
              <a:lstStyle/>
              <a:p>
                <a:pPr defTabSz="685800">
                  <a:lnSpc>
                    <a:spcPct val="90000"/>
                  </a:lnSpc>
                  <a:spcBef>
                    <a:spcPts val="750"/>
                  </a:spcBef>
                  <a:buClr>
                    <a:srgbClr val="35A5D6"/>
                  </a:buClr>
                </a:pPr>
                <a:r>
                  <a:rPr lang="en-US" sz="1100" dirty="0">
                    <a:solidFill>
                      <a:srgbClr val="114C7D"/>
                    </a:solidFill>
                    <a:latin typeface="Gotham Pro" pitchFamily="2" charset="0"/>
                    <a:ea typeface="+mj-ea"/>
                    <a:cs typeface="Gotham Pro" pitchFamily="2" charset="0"/>
                  </a:rPr>
                  <a:t>congress-vsp.ru/xvi/</a:t>
                </a:r>
                <a:endParaRPr lang="ru-RU" sz="1100" dirty="0">
                  <a:solidFill>
                    <a:srgbClr val="114C7D"/>
                  </a:solidFill>
                  <a:latin typeface="Gotham Pro" pitchFamily="2" charset="0"/>
                  <a:ea typeface="+mj-ea"/>
                  <a:cs typeface="Gotham Pro" pitchFamily="2" charset="0"/>
                </a:endParaRPr>
              </a:p>
            </p:txBody>
          </p:sp>
          <p:pic>
            <p:nvPicPr>
              <p:cNvPr id="4098" name="Picture 2" descr="E:\РАБОТА\3 конгресс ВСП\2025\XVI Конгресс шаблон презентации\элементы презентации\07.png">
                <a:extLst>
                  <a:ext uri="{FF2B5EF4-FFF2-40B4-BE49-F238E27FC236}">
                    <a16:creationId xmlns:a16="http://schemas.microsoft.com/office/drawing/2014/main" id="{B136E2F7-4F65-8E0F-0593-934E8F4B4A1B}"/>
                  </a:ext>
                </a:extLst>
              </p:cNvPr>
              <p:cNvPicPr>
                <a:picLocks noChangeAspect="1" noChangeArrowheads="1"/>
              </p:cNvPicPr>
              <p:nvPr/>
            </p:nvPicPr>
            <p:blipFill>
              <a:blip r:embed="rId6" cstate="print"/>
              <a:srcRect/>
              <a:stretch>
                <a:fillRect/>
              </a:stretch>
            </p:blipFill>
            <p:spPr bwMode="auto">
              <a:xfrm>
                <a:off x="10550475" y="404696"/>
                <a:ext cx="1440243" cy="288000"/>
              </a:xfrm>
              <a:prstGeom prst="rect">
                <a:avLst/>
              </a:prstGeom>
              <a:noFill/>
            </p:spPr>
          </p:pic>
        </p:grpSp>
      </p:grpSp>
      <p:sp>
        <p:nvSpPr>
          <p:cNvPr id="2" name="Заголовок 1">
            <a:extLst>
              <a:ext uri="{FF2B5EF4-FFF2-40B4-BE49-F238E27FC236}">
                <a16:creationId xmlns:a16="http://schemas.microsoft.com/office/drawing/2014/main" id="{BE00BF33-4BAC-935A-DDE3-4659928EF142}"/>
              </a:ext>
            </a:extLst>
          </p:cNvPr>
          <p:cNvSpPr>
            <a:spLocks noGrp="1"/>
          </p:cNvSpPr>
          <p:nvPr>
            <p:ph type="title"/>
          </p:nvPr>
        </p:nvSpPr>
        <p:spPr>
          <a:xfrm>
            <a:off x="910630" y="0"/>
            <a:ext cx="9577064" cy="1080000"/>
          </a:xfrm>
        </p:spPr>
        <p:txBody>
          <a:bodyPr>
            <a:noAutofit/>
          </a:bodyPr>
          <a:lstStyle/>
          <a:p>
            <a:r>
              <a:rPr lang="ru-RU" altLang="ru-RU" i="1" dirty="0">
                <a:solidFill>
                  <a:srgbClr val="002060"/>
                </a:solidFill>
                <a:latin typeface="Arial Black" panose="020B0A04020102020204" pitchFamily="34" charset="0"/>
              </a:rPr>
              <a:t>Лечение аллопуринолом снижает </a:t>
            </a:r>
            <a:br>
              <a:rPr lang="ru-RU" altLang="ru-RU" i="1" dirty="0">
                <a:solidFill>
                  <a:srgbClr val="002060"/>
                </a:solidFill>
                <a:latin typeface="Arial Black" panose="020B0A04020102020204" pitchFamily="34" charset="0"/>
              </a:rPr>
            </a:br>
            <a:r>
              <a:rPr lang="ru-RU" altLang="ru-RU" i="1" dirty="0">
                <a:solidFill>
                  <a:srgbClr val="002060"/>
                </a:solidFill>
                <a:latin typeface="Arial Black" panose="020B0A04020102020204" pitchFamily="34" charset="0"/>
              </a:rPr>
              <a:t>сердечно-сосудистый риск у пациентов с гиперурикемией</a:t>
            </a:r>
            <a:endParaRPr lang="en-US" altLang="ru-RU" i="1" dirty="0">
              <a:solidFill>
                <a:srgbClr val="002060"/>
              </a:solidFill>
              <a:latin typeface="Arial Black" panose="020B0A04020102020204" pitchFamily="34" charset="0"/>
            </a:endParaRPr>
          </a:p>
        </p:txBody>
      </p:sp>
      <p:graphicFrame>
        <p:nvGraphicFramePr>
          <p:cNvPr id="3" name="Объект 2">
            <a:extLst>
              <a:ext uri="{FF2B5EF4-FFF2-40B4-BE49-F238E27FC236}">
                <a16:creationId xmlns:a16="http://schemas.microsoft.com/office/drawing/2014/main" id="{EA18C05A-6E19-970D-5E09-286840616B91}"/>
              </a:ext>
            </a:extLst>
          </p:cNvPr>
          <p:cNvGraphicFramePr>
            <a:graphicFrameLocks noChangeAspect="1"/>
          </p:cNvGraphicFramePr>
          <p:nvPr>
            <p:extLst>
              <p:ext uri="{D42A27DB-BD31-4B8C-83A1-F6EECF244321}">
                <p14:modId xmlns:p14="http://schemas.microsoft.com/office/powerpoint/2010/main" val="816460222"/>
              </p:ext>
            </p:extLst>
          </p:nvPr>
        </p:nvGraphicFramePr>
        <p:xfrm>
          <a:off x="570513" y="1441938"/>
          <a:ext cx="10898323" cy="4448758"/>
        </p:xfrm>
        <a:graphic>
          <a:graphicData uri="http://schemas.openxmlformats.org/presentationml/2006/ole">
            <mc:AlternateContent xmlns:mc="http://schemas.openxmlformats.org/markup-compatibility/2006">
              <mc:Choice xmlns:v="urn:schemas-microsoft-com:vml" Requires="v">
                <p:oleObj spid="_x0000_s9219" name="Slide" r:id="rId7" imgW="6095975" imgH="3429123" progId="PowerPoint.Slide.12">
                  <p:embed/>
                </p:oleObj>
              </mc:Choice>
              <mc:Fallback>
                <p:oleObj name="Slide" r:id="rId7" imgW="6095975" imgH="3429123" progId="PowerPoint.Slide.12">
                  <p:embed/>
                  <p:pic>
                    <p:nvPicPr>
                      <p:cNvPr id="0" name=""/>
                      <p:cNvPicPr/>
                      <p:nvPr/>
                    </p:nvPicPr>
                    <p:blipFill>
                      <a:blip r:embed="rId8"/>
                      <a:stretch>
                        <a:fillRect/>
                      </a:stretch>
                    </p:blipFill>
                    <p:spPr>
                      <a:xfrm>
                        <a:off x="570513" y="1441938"/>
                        <a:ext cx="10898323" cy="4448758"/>
                      </a:xfrm>
                      <a:prstGeom prst="rect">
                        <a:avLst/>
                      </a:prstGeom>
                    </p:spPr>
                  </p:pic>
                </p:oleObj>
              </mc:Fallback>
            </mc:AlternateContent>
          </a:graphicData>
        </a:graphic>
      </p:graphicFrame>
      <p:sp>
        <p:nvSpPr>
          <p:cNvPr id="4" name="Прямоугольник 3"/>
          <p:cNvSpPr/>
          <p:nvPr/>
        </p:nvSpPr>
        <p:spPr>
          <a:xfrm>
            <a:off x="7607374" y="1605781"/>
            <a:ext cx="4104456" cy="887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046533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261B3-B1AD-0BC2-E821-37A2F2E890AE}"/>
            </a:ext>
          </a:extLst>
        </p:cNvPr>
        <p:cNvGrpSpPr/>
        <p:nvPr/>
      </p:nvGrpSpPr>
      <p:grpSpPr>
        <a:xfrm>
          <a:off x="0" y="0"/>
          <a:ext cx="0" cy="0"/>
          <a:chOff x="0" y="0"/>
          <a:chExt cx="0" cy="0"/>
        </a:xfrm>
      </p:grpSpPr>
      <p:grpSp>
        <p:nvGrpSpPr>
          <p:cNvPr id="11" name="Группа 10">
            <a:extLst>
              <a:ext uri="{FF2B5EF4-FFF2-40B4-BE49-F238E27FC236}">
                <a16:creationId xmlns:a16="http://schemas.microsoft.com/office/drawing/2014/main" id="{51E1AC4F-823E-D982-8D00-75740EF2751D}"/>
              </a:ext>
            </a:extLst>
          </p:cNvPr>
          <p:cNvGrpSpPr/>
          <p:nvPr/>
        </p:nvGrpSpPr>
        <p:grpSpPr>
          <a:xfrm>
            <a:off x="0" y="189025"/>
            <a:ext cx="12190413" cy="6668975"/>
            <a:chOff x="0" y="189025"/>
            <a:chExt cx="12190413" cy="6668975"/>
          </a:xfrm>
        </p:grpSpPr>
        <p:pic>
          <p:nvPicPr>
            <p:cNvPr id="5" name="Picture 2" descr="E:\РАБОТА\3 конгресс ВСП\2025\XVI Конгресс шаблон презентации\элементы презентации\06.png">
              <a:extLst>
                <a:ext uri="{FF2B5EF4-FFF2-40B4-BE49-F238E27FC236}">
                  <a16:creationId xmlns:a16="http://schemas.microsoft.com/office/drawing/2014/main" id="{D8A5701C-30E9-7C9E-87D6-EF5D377564DA}"/>
                </a:ext>
              </a:extLst>
            </p:cNvPr>
            <p:cNvPicPr>
              <a:picLocks noChangeAspect="1" noChangeArrowheads="1"/>
            </p:cNvPicPr>
            <p:nvPr/>
          </p:nvPicPr>
          <p:blipFill>
            <a:blip r:embed="rId3" cstate="print"/>
            <a:stretch>
              <a:fillRect/>
            </a:stretch>
          </p:blipFill>
          <p:spPr bwMode="auto">
            <a:xfrm>
              <a:off x="118542" y="189025"/>
              <a:ext cx="720000" cy="719229"/>
            </a:xfrm>
            <a:prstGeom prst="rect">
              <a:avLst/>
            </a:prstGeom>
            <a:noFill/>
          </p:spPr>
        </p:pic>
        <p:pic>
          <p:nvPicPr>
            <p:cNvPr id="2050" name="Picture 2" descr="E:\РАБОТА\3 конгресс ВСП\2025\XVI Конгресс шаблон презентации\элементы презентации\02.png">
              <a:extLst>
                <a:ext uri="{FF2B5EF4-FFF2-40B4-BE49-F238E27FC236}">
                  <a16:creationId xmlns:a16="http://schemas.microsoft.com/office/drawing/2014/main" id="{189BB809-EA8A-43C5-E442-BE811CFA7D3B}"/>
                </a:ext>
              </a:extLst>
            </p:cNvPr>
            <p:cNvPicPr>
              <a:picLocks noChangeAspect="1" noChangeArrowheads="1"/>
            </p:cNvPicPr>
            <p:nvPr/>
          </p:nvPicPr>
          <p:blipFill>
            <a:blip r:embed="rId4" cstate="print"/>
            <a:srcRect/>
            <a:stretch>
              <a:fillRect/>
            </a:stretch>
          </p:blipFill>
          <p:spPr bwMode="auto">
            <a:xfrm>
              <a:off x="0" y="6138000"/>
              <a:ext cx="1080263" cy="720000"/>
            </a:xfrm>
            <a:prstGeom prst="rect">
              <a:avLst/>
            </a:prstGeom>
            <a:noFill/>
          </p:spPr>
        </p:pic>
        <p:pic>
          <p:nvPicPr>
            <p:cNvPr id="2051" name="Picture 3" descr="E:\РАБОТА\3 конгресс ВСП\2025\XVI Конгресс шаблон презентации\элементы презентации\04.png">
              <a:extLst>
                <a:ext uri="{FF2B5EF4-FFF2-40B4-BE49-F238E27FC236}">
                  <a16:creationId xmlns:a16="http://schemas.microsoft.com/office/drawing/2014/main" id="{87FBBA5A-9499-4416-BE97-32625B414F30}"/>
                </a:ext>
              </a:extLst>
            </p:cNvPr>
            <p:cNvPicPr>
              <a:picLocks noChangeAspect="1" noChangeArrowheads="1"/>
            </p:cNvPicPr>
            <p:nvPr/>
          </p:nvPicPr>
          <p:blipFill>
            <a:blip r:embed="rId5" cstate="print"/>
            <a:srcRect/>
            <a:stretch>
              <a:fillRect/>
            </a:stretch>
          </p:blipFill>
          <p:spPr bwMode="auto">
            <a:xfrm flipH="1">
              <a:off x="11468837" y="6498000"/>
              <a:ext cx="721576" cy="360000"/>
            </a:xfrm>
            <a:prstGeom prst="rect">
              <a:avLst/>
            </a:prstGeom>
            <a:noFill/>
          </p:spPr>
        </p:pic>
        <p:grpSp>
          <p:nvGrpSpPr>
            <p:cNvPr id="10" name="Группа 9">
              <a:extLst>
                <a:ext uri="{FF2B5EF4-FFF2-40B4-BE49-F238E27FC236}">
                  <a16:creationId xmlns:a16="http://schemas.microsoft.com/office/drawing/2014/main" id="{E515FB45-E19A-6D26-B9A6-D9D256F20D17}"/>
                </a:ext>
              </a:extLst>
            </p:cNvPr>
            <p:cNvGrpSpPr/>
            <p:nvPr/>
          </p:nvGrpSpPr>
          <p:grpSpPr>
            <a:xfrm>
              <a:off x="10478550" y="246294"/>
              <a:ext cx="1702718" cy="586402"/>
              <a:chOff x="10478550" y="404696"/>
              <a:chExt cx="1702718" cy="586402"/>
            </a:xfrm>
          </p:grpSpPr>
          <p:sp>
            <p:nvSpPr>
              <p:cNvPr id="6" name="Прямоугольник 5">
                <a:extLst>
                  <a:ext uri="{FF2B5EF4-FFF2-40B4-BE49-F238E27FC236}">
                    <a16:creationId xmlns:a16="http://schemas.microsoft.com/office/drawing/2014/main" id="{568134EB-3A20-44E9-1A77-9E3DBF1A5EF4}"/>
                  </a:ext>
                </a:extLst>
              </p:cNvPr>
              <p:cNvSpPr/>
              <p:nvPr/>
            </p:nvSpPr>
            <p:spPr>
              <a:xfrm>
                <a:off x="10478550" y="746416"/>
                <a:ext cx="1702718" cy="244682"/>
              </a:xfrm>
              <a:prstGeom prst="rect">
                <a:avLst/>
              </a:prstGeom>
            </p:spPr>
            <p:txBody>
              <a:bodyPr wrap="square">
                <a:spAutoFit/>
              </a:bodyPr>
              <a:lstStyle/>
              <a:p>
                <a:pPr defTabSz="685800">
                  <a:lnSpc>
                    <a:spcPct val="90000"/>
                  </a:lnSpc>
                  <a:spcBef>
                    <a:spcPts val="750"/>
                  </a:spcBef>
                  <a:buClr>
                    <a:srgbClr val="35A5D6"/>
                  </a:buClr>
                </a:pPr>
                <a:r>
                  <a:rPr lang="en-US" sz="1100" dirty="0">
                    <a:solidFill>
                      <a:srgbClr val="114C7D"/>
                    </a:solidFill>
                    <a:latin typeface="Gotham Pro" pitchFamily="2" charset="0"/>
                    <a:ea typeface="+mj-ea"/>
                    <a:cs typeface="Gotham Pro" pitchFamily="2" charset="0"/>
                  </a:rPr>
                  <a:t>congress-vsp.ru/xvi/</a:t>
                </a:r>
                <a:endParaRPr lang="ru-RU" sz="1100" dirty="0">
                  <a:solidFill>
                    <a:srgbClr val="114C7D"/>
                  </a:solidFill>
                  <a:latin typeface="Gotham Pro" pitchFamily="2" charset="0"/>
                  <a:ea typeface="+mj-ea"/>
                  <a:cs typeface="Gotham Pro" pitchFamily="2" charset="0"/>
                </a:endParaRPr>
              </a:p>
            </p:txBody>
          </p:sp>
          <p:pic>
            <p:nvPicPr>
              <p:cNvPr id="4098" name="Picture 2" descr="E:\РАБОТА\3 конгресс ВСП\2025\XVI Конгресс шаблон презентации\элементы презентации\07.png">
                <a:extLst>
                  <a:ext uri="{FF2B5EF4-FFF2-40B4-BE49-F238E27FC236}">
                    <a16:creationId xmlns:a16="http://schemas.microsoft.com/office/drawing/2014/main" id="{B0CCE7EE-73C7-52E9-6A5E-BACEAFC5D276}"/>
                  </a:ext>
                </a:extLst>
              </p:cNvPr>
              <p:cNvPicPr>
                <a:picLocks noChangeAspect="1" noChangeArrowheads="1"/>
              </p:cNvPicPr>
              <p:nvPr/>
            </p:nvPicPr>
            <p:blipFill>
              <a:blip r:embed="rId6" cstate="print"/>
              <a:srcRect/>
              <a:stretch>
                <a:fillRect/>
              </a:stretch>
            </p:blipFill>
            <p:spPr bwMode="auto">
              <a:xfrm>
                <a:off x="10550475" y="404696"/>
                <a:ext cx="1440243" cy="288000"/>
              </a:xfrm>
              <a:prstGeom prst="rect">
                <a:avLst/>
              </a:prstGeom>
              <a:noFill/>
            </p:spPr>
          </p:pic>
        </p:grpSp>
      </p:grpSp>
      <p:graphicFrame>
        <p:nvGraphicFramePr>
          <p:cNvPr id="8" name="Объект 7"/>
          <p:cNvGraphicFramePr>
            <a:graphicFrameLocks noChangeAspect="1"/>
          </p:cNvGraphicFramePr>
          <p:nvPr>
            <p:extLst>
              <p:ext uri="{D42A27DB-BD31-4B8C-83A1-F6EECF244321}">
                <p14:modId xmlns:p14="http://schemas.microsoft.com/office/powerpoint/2010/main" val="1800156017"/>
              </p:ext>
            </p:extLst>
          </p:nvPr>
        </p:nvGraphicFramePr>
        <p:xfrm>
          <a:off x="0" y="3046798"/>
          <a:ext cx="4727054" cy="3200341"/>
        </p:xfrm>
        <a:graphic>
          <a:graphicData uri="http://schemas.openxmlformats.org/presentationml/2006/ole">
            <mc:AlternateContent xmlns:mc="http://schemas.openxmlformats.org/markup-compatibility/2006">
              <mc:Choice xmlns:v="urn:schemas-microsoft-com:vml" Requires="v">
                <p:oleObj spid="_x0000_s10245" name="Слайд" r:id="rId7" imgW="6094361" imgH="3427400" progId="PowerPoint.Slide.12">
                  <p:embed/>
                </p:oleObj>
              </mc:Choice>
              <mc:Fallback>
                <p:oleObj name="Слайд" r:id="rId7" imgW="6094361" imgH="3427400" progId="PowerPoint.Slide.12">
                  <p:embed/>
                  <p:pic>
                    <p:nvPicPr>
                      <p:cNvPr id="4" name="Объект 3"/>
                      <p:cNvPicPr/>
                      <p:nvPr/>
                    </p:nvPicPr>
                    <p:blipFill>
                      <a:blip r:embed="rId8"/>
                      <a:stretch>
                        <a:fillRect/>
                      </a:stretch>
                    </p:blipFill>
                    <p:spPr>
                      <a:xfrm>
                        <a:off x="0" y="3046798"/>
                        <a:ext cx="4727054" cy="3200341"/>
                      </a:xfrm>
                      <a:prstGeom prst="rect">
                        <a:avLst/>
                      </a:prstGeom>
                      <a:ln>
                        <a:solidFill>
                          <a:schemeClr val="tx1"/>
                        </a:solidFill>
                      </a:ln>
                    </p:spPr>
                  </p:pic>
                </p:oleObj>
              </mc:Fallback>
            </mc:AlternateContent>
          </a:graphicData>
        </a:graphic>
      </p:graphicFrame>
      <p:graphicFrame>
        <p:nvGraphicFramePr>
          <p:cNvPr id="9" name="Объект 8"/>
          <p:cNvGraphicFramePr>
            <a:graphicFrameLocks noChangeAspect="1"/>
          </p:cNvGraphicFramePr>
          <p:nvPr>
            <p:extLst>
              <p:ext uri="{D42A27DB-BD31-4B8C-83A1-F6EECF244321}">
                <p14:modId xmlns:p14="http://schemas.microsoft.com/office/powerpoint/2010/main" val="2361923361"/>
              </p:ext>
            </p:extLst>
          </p:nvPr>
        </p:nvGraphicFramePr>
        <p:xfrm>
          <a:off x="6491394" y="3000539"/>
          <a:ext cx="5286206" cy="3246600"/>
        </p:xfrm>
        <a:graphic>
          <a:graphicData uri="http://schemas.openxmlformats.org/presentationml/2006/ole">
            <mc:AlternateContent xmlns:mc="http://schemas.openxmlformats.org/markup-compatibility/2006">
              <mc:Choice xmlns:v="urn:schemas-microsoft-com:vml" Requires="v">
                <p:oleObj spid="_x0000_s10246" name="Слайд" r:id="rId9" imgW="6094361" imgH="3427400" progId="PowerPoint.Slide.12">
                  <p:embed/>
                </p:oleObj>
              </mc:Choice>
              <mc:Fallback>
                <p:oleObj name="Слайд" r:id="rId9" imgW="6094361" imgH="3427400" progId="PowerPoint.Slide.12">
                  <p:embed/>
                  <p:pic>
                    <p:nvPicPr>
                      <p:cNvPr id="3" name="Объект 2"/>
                      <p:cNvPicPr/>
                      <p:nvPr/>
                    </p:nvPicPr>
                    <p:blipFill>
                      <a:blip r:embed="rId10"/>
                      <a:stretch>
                        <a:fillRect/>
                      </a:stretch>
                    </p:blipFill>
                    <p:spPr>
                      <a:xfrm>
                        <a:off x="6491394" y="3000539"/>
                        <a:ext cx="5286206" cy="3246600"/>
                      </a:xfrm>
                      <a:prstGeom prst="rect">
                        <a:avLst/>
                      </a:prstGeom>
                      <a:ln>
                        <a:solidFill>
                          <a:schemeClr val="tx1"/>
                        </a:solidFill>
                      </a:ln>
                    </p:spPr>
                  </p:pic>
                </p:oleObj>
              </mc:Fallback>
            </mc:AlternateContent>
          </a:graphicData>
        </a:graphic>
      </p:graphicFrame>
      <p:graphicFrame>
        <p:nvGraphicFramePr>
          <p:cNvPr id="13" name="Объект 12"/>
          <p:cNvGraphicFramePr>
            <a:graphicFrameLocks noChangeAspect="1"/>
          </p:cNvGraphicFramePr>
          <p:nvPr>
            <p:extLst>
              <p:ext uri="{D42A27DB-BD31-4B8C-83A1-F6EECF244321}">
                <p14:modId xmlns:p14="http://schemas.microsoft.com/office/powerpoint/2010/main" val="3560339605"/>
              </p:ext>
            </p:extLst>
          </p:nvPr>
        </p:nvGraphicFramePr>
        <p:xfrm>
          <a:off x="3349594" y="116632"/>
          <a:ext cx="5286206" cy="3048296"/>
        </p:xfrm>
        <a:graphic>
          <a:graphicData uri="http://schemas.openxmlformats.org/presentationml/2006/ole">
            <mc:AlternateContent xmlns:mc="http://schemas.openxmlformats.org/markup-compatibility/2006">
              <mc:Choice xmlns:v="urn:schemas-microsoft-com:vml" Requires="v">
                <p:oleObj spid="_x0000_s10247" name="Слайд" r:id="rId11" imgW="6094361" imgH="3427400" progId="PowerPoint.Slide.12">
                  <p:embed/>
                </p:oleObj>
              </mc:Choice>
              <mc:Fallback>
                <p:oleObj name="Слайд" r:id="rId11" imgW="6094361" imgH="3427400" progId="PowerPoint.Slide.12">
                  <p:embed/>
                  <p:pic>
                    <p:nvPicPr>
                      <p:cNvPr id="2" name="Объект 1"/>
                      <p:cNvPicPr/>
                      <p:nvPr/>
                    </p:nvPicPr>
                    <p:blipFill>
                      <a:blip r:embed="rId12"/>
                      <a:stretch>
                        <a:fillRect/>
                      </a:stretch>
                    </p:blipFill>
                    <p:spPr>
                      <a:xfrm>
                        <a:off x="3349594" y="116632"/>
                        <a:ext cx="5286206" cy="3048296"/>
                      </a:xfrm>
                      <a:prstGeom prst="rect">
                        <a:avLst/>
                      </a:prstGeom>
                      <a:ln>
                        <a:solidFill>
                          <a:schemeClr val="tx1"/>
                        </a:solidFill>
                      </a:ln>
                    </p:spPr>
                  </p:pic>
                </p:oleObj>
              </mc:Fallback>
            </mc:AlternateContent>
          </a:graphicData>
        </a:graphic>
      </p:graphicFrame>
      <p:sp>
        <p:nvSpPr>
          <p:cNvPr id="2" name="Прямоугольник 1"/>
          <p:cNvSpPr/>
          <p:nvPr/>
        </p:nvSpPr>
        <p:spPr>
          <a:xfrm>
            <a:off x="2926854" y="3501008"/>
            <a:ext cx="1512168" cy="435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6887294" y="505891"/>
            <a:ext cx="1512168" cy="435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6887294" y="501771"/>
            <a:ext cx="1512168" cy="435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9794391" y="3498748"/>
            <a:ext cx="1512168" cy="217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69201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Группа 12"/>
          <p:cNvGrpSpPr/>
          <p:nvPr/>
        </p:nvGrpSpPr>
        <p:grpSpPr>
          <a:xfrm>
            <a:off x="0" y="0"/>
            <a:ext cx="12190413" cy="6858000"/>
            <a:chOff x="0" y="0"/>
            <a:chExt cx="12190413" cy="6858000"/>
          </a:xfrm>
        </p:grpSpPr>
        <p:pic>
          <p:nvPicPr>
            <p:cNvPr id="1026" name="Picture 2" descr="E:\РАБОТА\3 конгресс ВСП\2025\XVI Конгресс шаблон презентации\элементы презентации\06.png"/>
            <p:cNvPicPr>
              <a:picLocks noChangeAspect="1" noChangeArrowheads="1"/>
            </p:cNvPicPr>
            <p:nvPr/>
          </p:nvPicPr>
          <p:blipFill>
            <a:blip r:embed="rId2" cstate="print"/>
            <a:stretch>
              <a:fillRect/>
            </a:stretch>
          </p:blipFill>
          <p:spPr bwMode="auto">
            <a:xfrm>
              <a:off x="622598" y="1953056"/>
              <a:ext cx="1980000" cy="1980000"/>
            </a:xfrm>
            <a:prstGeom prst="rect">
              <a:avLst/>
            </a:prstGeom>
            <a:noFill/>
          </p:spPr>
        </p:pic>
        <p:sp>
          <p:nvSpPr>
            <p:cNvPr id="10" name="Прямоугольник 9"/>
            <p:cNvSpPr/>
            <p:nvPr/>
          </p:nvSpPr>
          <p:spPr>
            <a:xfrm>
              <a:off x="8831510" y="6309320"/>
              <a:ext cx="3014206" cy="341632"/>
            </a:xfrm>
            <a:prstGeom prst="rect">
              <a:avLst/>
            </a:prstGeom>
          </p:spPr>
          <p:txBody>
            <a:bodyPr wrap="square">
              <a:spAutoFit/>
            </a:bodyPr>
            <a:lstStyle/>
            <a:p>
              <a:pPr algn="r" defTabSz="685800">
                <a:lnSpc>
                  <a:spcPct val="90000"/>
                </a:lnSpc>
                <a:spcBef>
                  <a:spcPts val="750"/>
                </a:spcBef>
                <a:buClr>
                  <a:srgbClr val="35A5D6"/>
                </a:buClr>
              </a:pPr>
              <a:r>
                <a:rPr lang="en-US" dirty="0">
                  <a:solidFill>
                    <a:srgbClr val="114C7D"/>
                  </a:solidFill>
                  <a:latin typeface="Gotham Pro" pitchFamily="2" charset="0"/>
                  <a:cs typeface="Gotham Pro" pitchFamily="2" charset="0"/>
                </a:rPr>
                <a:t>congress-vsp.ru/xvi/</a:t>
              </a:r>
              <a:endParaRPr lang="ru-RU" dirty="0">
                <a:solidFill>
                  <a:srgbClr val="114C7D"/>
                </a:solidFill>
                <a:latin typeface="Gotham Pro" pitchFamily="2" charset="0"/>
                <a:cs typeface="Gotham Pro" pitchFamily="2" charset="0"/>
              </a:endParaRPr>
            </a:p>
          </p:txBody>
        </p:sp>
        <p:pic>
          <p:nvPicPr>
            <p:cNvPr id="8" name="Picture 13" descr="E:\РАБОТА\3 конгресс ВСП\2025\XVI Конгресс шаблон презентации\элементы презентации\013.png"/>
            <p:cNvPicPr>
              <a:picLocks noChangeAspect="1" noChangeArrowheads="1"/>
            </p:cNvPicPr>
            <p:nvPr/>
          </p:nvPicPr>
          <p:blipFill>
            <a:blip r:embed="rId3" cstate="print"/>
            <a:srcRect/>
            <a:stretch>
              <a:fillRect/>
            </a:stretch>
          </p:blipFill>
          <p:spPr bwMode="auto">
            <a:xfrm rot="16200000" flipH="1">
              <a:off x="1079579" y="-1079578"/>
              <a:ext cx="1620000" cy="3779157"/>
            </a:xfrm>
            <a:prstGeom prst="rect">
              <a:avLst/>
            </a:prstGeom>
            <a:noFill/>
          </p:spPr>
        </p:pic>
        <p:pic>
          <p:nvPicPr>
            <p:cNvPr id="3" name="Picture 2" descr="E:\РАБОТА\3 конгресс ВСП\2025\XVI Конгресс шаблон презентации\элементы презентации\03.png"/>
            <p:cNvPicPr>
              <a:picLocks noChangeAspect="1" noChangeArrowheads="1"/>
            </p:cNvPicPr>
            <p:nvPr/>
          </p:nvPicPr>
          <p:blipFill>
            <a:blip r:embed="rId4" cstate="print"/>
            <a:srcRect/>
            <a:stretch>
              <a:fillRect/>
            </a:stretch>
          </p:blipFill>
          <p:spPr bwMode="auto">
            <a:xfrm flipH="1">
              <a:off x="0" y="4698000"/>
              <a:ext cx="5399214" cy="2160000"/>
            </a:xfrm>
            <a:prstGeom prst="rect">
              <a:avLst/>
            </a:prstGeom>
            <a:noFill/>
          </p:spPr>
        </p:pic>
        <p:pic>
          <p:nvPicPr>
            <p:cNvPr id="1028" name="Picture 4" descr="E:\РАБОТА\3 конгресс ВСП\2025\XVI Конгресс шаблон презентации\элементы презентации\014.png"/>
            <p:cNvPicPr>
              <a:picLocks noChangeAspect="1" noChangeArrowheads="1"/>
            </p:cNvPicPr>
            <p:nvPr/>
          </p:nvPicPr>
          <p:blipFill>
            <a:blip r:embed="rId5" cstate="print"/>
            <a:srcRect/>
            <a:stretch>
              <a:fillRect/>
            </a:stretch>
          </p:blipFill>
          <p:spPr bwMode="auto">
            <a:xfrm flipH="1">
              <a:off x="11110413" y="0"/>
              <a:ext cx="1080000" cy="1080000"/>
            </a:xfrm>
            <a:prstGeom prst="rect">
              <a:avLst/>
            </a:prstGeom>
            <a:noFill/>
          </p:spPr>
        </p:pic>
      </p:grpSp>
      <p:sp>
        <p:nvSpPr>
          <p:cNvPr id="9" name="Заголовок 8"/>
          <p:cNvSpPr>
            <a:spLocks noGrp="1"/>
          </p:cNvSpPr>
          <p:nvPr>
            <p:ph type="title"/>
          </p:nvPr>
        </p:nvSpPr>
        <p:spPr>
          <a:xfrm>
            <a:off x="3358902" y="2358008"/>
            <a:ext cx="8149983" cy="1143000"/>
          </a:xfrm>
        </p:spPr>
        <p:txBody>
          <a:bodyPr>
            <a:normAutofit/>
          </a:bodyPr>
          <a:lstStyle/>
          <a:p>
            <a:pPr algn="l"/>
            <a:r>
              <a:rPr lang="ru-RU" sz="4000" b="0" dirty="0">
                <a:solidFill>
                  <a:srgbClr val="00ADD9"/>
                </a:solidFill>
                <a:latin typeface="Gotham Pro Medium" pitchFamily="2" charset="0"/>
                <a:cs typeface="Gotham Pro Medium" pitchFamily="2" charset="0"/>
              </a:rPr>
              <a:t>БЛАГОДАРЮ ЗА ВНИМАНИЕ!</a:t>
            </a:r>
          </a:p>
        </p:txBody>
      </p:sp>
    </p:spTree>
    <p:extLst>
      <p:ext uri="{BB962C8B-B14F-4D97-AF65-F5344CB8AC3E}">
        <p14:creationId xmlns:p14="http://schemas.microsoft.com/office/powerpoint/2010/main" val="3129445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Группа 12"/>
          <p:cNvGrpSpPr/>
          <p:nvPr/>
        </p:nvGrpSpPr>
        <p:grpSpPr>
          <a:xfrm>
            <a:off x="0" y="0"/>
            <a:ext cx="12190413" cy="6858000"/>
            <a:chOff x="0" y="0"/>
            <a:chExt cx="12190413" cy="6858000"/>
          </a:xfrm>
        </p:grpSpPr>
        <p:pic>
          <p:nvPicPr>
            <p:cNvPr id="5" name="Picture 2" descr="E:\РАБОТА\3 конгресс ВСП\2025\XVI Конгресс шаблон презентации\элементы презентации\06.png"/>
            <p:cNvPicPr>
              <a:picLocks noChangeAspect="1" noChangeArrowheads="1"/>
            </p:cNvPicPr>
            <p:nvPr/>
          </p:nvPicPr>
          <p:blipFill>
            <a:blip r:embed="rId3" cstate="print"/>
            <a:stretch>
              <a:fillRect/>
            </a:stretch>
          </p:blipFill>
          <p:spPr bwMode="auto">
            <a:xfrm>
              <a:off x="334566" y="3356992"/>
              <a:ext cx="1080000" cy="1080000"/>
            </a:xfrm>
            <a:prstGeom prst="rect">
              <a:avLst/>
            </a:prstGeom>
            <a:noFill/>
          </p:spPr>
        </p:pic>
        <p:sp>
          <p:nvSpPr>
            <p:cNvPr id="6" name="Прямоугольник 5"/>
            <p:cNvSpPr/>
            <p:nvPr/>
          </p:nvSpPr>
          <p:spPr>
            <a:xfrm>
              <a:off x="8903518" y="6559550"/>
              <a:ext cx="2232248" cy="272382"/>
            </a:xfrm>
            <a:prstGeom prst="rect">
              <a:avLst/>
            </a:prstGeom>
          </p:spPr>
          <p:txBody>
            <a:bodyPr wrap="square">
              <a:spAutoFit/>
            </a:bodyPr>
            <a:lstStyle/>
            <a:p>
              <a:pPr algn="r" defTabSz="685800">
                <a:lnSpc>
                  <a:spcPct val="90000"/>
                </a:lnSpc>
                <a:spcBef>
                  <a:spcPts val="750"/>
                </a:spcBef>
                <a:buClr>
                  <a:srgbClr val="35A5D6"/>
                </a:buClr>
              </a:pPr>
              <a:r>
                <a:rPr lang="en-US" sz="1300" dirty="0">
                  <a:solidFill>
                    <a:srgbClr val="114C7D"/>
                  </a:solidFill>
                  <a:latin typeface="Gotham Pro" pitchFamily="2" charset="0"/>
                  <a:ea typeface="+mj-ea"/>
                  <a:cs typeface="Gotham Pro" pitchFamily="2" charset="0"/>
                </a:rPr>
                <a:t>congress-vsp.ru/xvi/</a:t>
              </a:r>
              <a:endParaRPr lang="ru-RU" sz="1300" dirty="0">
                <a:solidFill>
                  <a:srgbClr val="114C7D"/>
                </a:solidFill>
                <a:latin typeface="Gotham Pro" pitchFamily="2" charset="0"/>
                <a:ea typeface="+mj-ea"/>
                <a:cs typeface="Gotham Pro" pitchFamily="2" charset="0"/>
              </a:endParaRPr>
            </a:p>
          </p:txBody>
        </p:sp>
        <p:pic>
          <p:nvPicPr>
            <p:cNvPr id="2050" name="Picture 2" descr="E:\РАБОТА\3 конгресс ВСП\2025\XVI Конгресс шаблон презентации\элементы презентации\02.png"/>
            <p:cNvPicPr>
              <a:picLocks noChangeAspect="1" noChangeArrowheads="1"/>
            </p:cNvPicPr>
            <p:nvPr/>
          </p:nvPicPr>
          <p:blipFill>
            <a:blip r:embed="rId4" cstate="print"/>
            <a:srcRect/>
            <a:stretch>
              <a:fillRect/>
            </a:stretch>
          </p:blipFill>
          <p:spPr bwMode="auto">
            <a:xfrm rot="16200000">
              <a:off x="11020527" y="5688114"/>
              <a:ext cx="1404000" cy="935772"/>
            </a:xfrm>
            <a:prstGeom prst="rect">
              <a:avLst/>
            </a:prstGeom>
            <a:noFill/>
          </p:spPr>
        </p:pic>
        <p:pic>
          <p:nvPicPr>
            <p:cNvPr id="3074" name="Picture 2" descr="E:\РАБОТА\3 конгресс ВСП\2025\XVI Конгресс шаблон презентации\элементы презентации\013.png"/>
            <p:cNvPicPr>
              <a:picLocks noChangeAspect="1" noChangeArrowheads="1"/>
            </p:cNvPicPr>
            <p:nvPr/>
          </p:nvPicPr>
          <p:blipFill>
            <a:blip r:embed="rId5" cstate="print"/>
            <a:srcRect/>
            <a:stretch>
              <a:fillRect/>
            </a:stretch>
          </p:blipFill>
          <p:spPr bwMode="auto">
            <a:xfrm>
              <a:off x="0" y="0"/>
              <a:ext cx="1404000" cy="3275270"/>
            </a:xfrm>
            <a:prstGeom prst="rect">
              <a:avLst/>
            </a:prstGeom>
            <a:noFill/>
          </p:spPr>
        </p:pic>
        <p:pic>
          <p:nvPicPr>
            <p:cNvPr id="3075" name="Picture 3" descr="E:\РАБОТА\3 конгресс ВСП\2025\XVI Конгресс шаблон презентации\элементы презентации\011.png"/>
            <p:cNvPicPr>
              <a:picLocks noChangeAspect="1" noChangeArrowheads="1"/>
            </p:cNvPicPr>
            <p:nvPr/>
          </p:nvPicPr>
          <p:blipFill>
            <a:blip r:embed="rId6" cstate="print"/>
            <a:srcRect/>
            <a:stretch>
              <a:fillRect/>
            </a:stretch>
          </p:blipFill>
          <p:spPr bwMode="auto">
            <a:xfrm rot="16200000">
              <a:off x="-467698" y="4986302"/>
              <a:ext cx="2339397" cy="1404000"/>
            </a:xfrm>
            <a:prstGeom prst="rect">
              <a:avLst/>
            </a:prstGeom>
            <a:noFill/>
          </p:spPr>
        </p:pic>
        <p:pic>
          <p:nvPicPr>
            <p:cNvPr id="12" name="Picture 3" descr="E:\РАБОТА\3 конгресс ВСП\2025\XVI Конгресс шаблон презентации\элементы презентации\04.png"/>
            <p:cNvPicPr>
              <a:picLocks noChangeAspect="1" noChangeArrowheads="1"/>
            </p:cNvPicPr>
            <p:nvPr/>
          </p:nvPicPr>
          <p:blipFill>
            <a:blip r:embed="rId7" cstate="print"/>
            <a:srcRect/>
            <a:stretch>
              <a:fillRect/>
            </a:stretch>
          </p:blipFill>
          <p:spPr bwMode="auto">
            <a:xfrm flipH="1">
              <a:off x="11252364" y="0"/>
              <a:ext cx="938049" cy="468000"/>
            </a:xfrm>
            <a:prstGeom prst="rect">
              <a:avLst/>
            </a:prstGeom>
            <a:noFill/>
          </p:spPr>
        </p:pic>
      </p:grpSp>
      <p:sp>
        <p:nvSpPr>
          <p:cNvPr id="2" name="Заголовок 1"/>
          <p:cNvSpPr>
            <a:spLocks noGrp="1"/>
          </p:cNvSpPr>
          <p:nvPr>
            <p:ph type="title"/>
          </p:nvPr>
        </p:nvSpPr>
        <p:spPr>
          <a:xfrm>
            <a:off x="1558702" y="0"/>
            <a:ext cx="9721080" cy="1268760"/>
          </a:xfrm>
        </p:spPr>
        <p:txBody>
          <a:bodyPr>
            <a:noAutofit/>
          </a:bodyPr>
          <a:lstStyle/>
          <a:p>
            <a:pPr algn="l"/>
            <a:r>
              <a:rPr lang="ru-RU" sz="2400" b="1" dirty="0">
                <a:solidFill>
                  <a:srgbClr val="1663A4"/>
                </a:solidFill>
                <a:latin typeface="Gotham Pro" pitchFamily="2" charset="0"/>
                <a:cs typeface="Gotham Pro" pitchFamily="2" charset="0"/>
              </a:rPr>
              <a:t>ЗАГОЛОВОК СЛАЙДА</a:t>
            </a:r>
          </a:p>
        </p:txBody>
      </p:sp>
      <p:sp>
        <p:nvSpPr>
          <p:cNvPr id="3" name="Содержимое 2"/>
          <p:cNvSpPr>
            <a:spLocks noGrp="1"/>
          </p:cNvSpPr>
          <p:nvPr>
            <p:ph idx="1"/>
          </p:nvPr>
        </p:nvSpPr>
        <p:spPr>
          <a:xfrm>
            <a:off x="1558702" y="1600201"/>
            <a:ext cx="10081120" cy="4709119"/>
          </a:xfrm>
        </p:spPr>
        <p:txBody>
          <a:bodyPr>
            <a:normAutofit/>
          </a:bodyPr>
          <a:lstStyle/>
          <a:p>
            <a:pPr marL="0" indent="0">
              <a:buNone/>
            </a:pPr>
            <a:r>
              <a:rPr lang="ru-RU" sz="2000" dirty="0">
                <a:solidFill>
                  <a:srgbClr val="004985"/>
                </a:solidFill>
              </a:rPr>
              <a:t>Текст слайда</a:t>
            </a:r>
          </a:p>
          <a:p>
            <a:pPr>
              <a:buClr>
                <a:srgbClr val="00ADD9"/>
              </a:buClr>
              <a:buSzPct val="130000"/>
              <a:buFont typeface="Wingdings" pitchFamily="2" charset="2"/>
              <a:buChar char="§"/>
            </a:pPr>
            <a:r>
              <a:rPr lang="ru-RU" sz="1800" dirty="0"/>
              <a:t>Список</a:t>
            </a:r>
          </a:p>
          <a:p>
            <a:pPr>
              <a:buClr>
                <a:srgbClr val="00ADD9"/>
              </a:buClr>
              <a:buSzPct val="130000"/>
              <a:buFont typeface="Wingdings" pitchFamily="2" charset="2"/>
              <a:buChar char="§"/>
            </a:pPr>
            <a:r>
              <a:rPr lang="ru-RU" sz="1800" dirty="0"/>
              <a:t>Список</a:t>
            </a:r>
          </a:p>
          <a:p>
            <a:pPr>
              <a:buClr>
                <a:srgbClr val="00ADD9"/>
              </a:buClr>
              <a:buSzPct val="130000"/>
              <a:buFont typeface="Wingdings" pitchFamily="2" charset="2"/>
              <a:buChar char="§"/>
            </a:pPr>
            <a:r>
              <a:rPr lang="ru-RU" sz="1800" dirty="0"/>
              <a:t>Список</a:t>
            </a:r>
            <a:endParaRPr lang="ru-RU" sz="2000" dirty="0"/>
          </a:p>
          <a:p>
            <a:pPr>
              <a:buClr>
                <a:srgbClr val="00ADD9"/>
              </a:buClr>
              <a:buSzPct val="130000"/>
              <a:buFont typeface="Wingdings" pitchFamily="2" charset="2"/>
              <a:buChar char="§"/>
            </a:pPr>
            <a:endParaRPr lang="ru-RU" sz="1800" dirty="0"/>
          </a:p>
        </p:txBody>
      </p:sp>
      <p:graphicFrame>
        <p:nvGraphicFramePr>
          <p:cNvPr id="4" name="Объект 3">
            <a:extLst>
              <a:ext uri="{FF2B5EF4-FFF2-40B4-BE49-F238E27FC236}">
                <a16:creationId xmlns:a16="http://schemas.microsoft.com/office/drawing/2014/main" id="{3A1EAFD4-19BC-D34F-82B4-6324BFAEF107}"/>
              </a:ext>
            </a:extLst>
          </p:cNvPr>
          <p:cNvGraphicFramePr>
            <a:graphicFrameLocks noChangeAspect="1"/>
          </p:cNvGraphicFramePr>
          <p:nvPr/>
        </p:nvGraphicFramePr>
        <p:xfrm>
          <a:off x="1404000" y="501888"/>
          <a:ext cx="10379958" cy="6089891"/>
        </p:xfrm>
        <a:graphic>
          <a:graphicData uri="http://schemas.openxmlformats.org/presentationml/2006/ole">
            <mc:AlternateContent xmlns:mc="http://schemas.openxmlformats.org/markup-compatibility/2006">
              <mc:Choice xmlns:v="urn:schemas-microsoft-com:vml" Requires="v">
                <p:oleObj spid="_x0000_s1027" name="Slide" r:id="rId8" imgW="3607469" imgH="2705137" progId="PowerPoint.Slide.12">
                  <p:embed/>
                </p:oleObj>
              </mc:Choice>
              <mc:Fallback>
                <p:oleObj name="Slide" r:id="rId8" imgW="3607469" imgH="2705137" progId="PowerPoint.Slide.12">
                  <p:embed/>
                  <p:pic>
                    <p:nvPicPr>
                      <p:cNvPr id="4" name="Объект 3">
                        <a:extLst>
                          <a:ext uri="{FF2B5EF4-FFF2-40B4-BE49-F238E27FC236}">
                            <a16:creationId xmlns:a16="http://schemas.microsoft.com/office/drawing/2014/main" id="{3A1EAFD4-19BC-D34F-82B4-6324BFAEF107}"/>
                          </a:ext>
                        </a:extLst>
                      </p:cNvPr>
                      <p:cNvPicPr/>
                      <p:nvPr/>
                    </p:nvPicPr>
                    <p:blipFill>
                      <a:blip r:embed="rId9"/>
                      <a:stretch>
                        <a:fillRect/>
                      </a:stretch>
                    </p:blipFill>
                    <p:spPr>
                      <a:xfrm>
                        <a:off x="1404000" y="501888"/>
                        <a:ext cx="10379958" cy="6089891"/>
                      </a:xfrm>
                      <a:prstGeom prst="rect">
                        <a:avLst/>
                      </a:prstGeom>
                      <a:ln>
                        <a:solidFill>
                          <a:schemeClr val="accent1"/>
                        </a:solidFill>
                      </a:ln>
                    </p:spPr>
                  </p:pic>
                </p:oleObj>
              </mc:Fallback>
            </mc:AlternateContent>
          </a:graphicData>
        </a:graphic>
      </p:graphicFrame>
    </p:spTree>
    <p:extLst>
      <p:ext uri="{BB962C8B-B14F-4D97-AF65-F5344CB8AC3E}">
        <p14:creationId xmlns:p14="http://schemas.microsoft.com/office/powerpoint/2010/main" val="3115661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E6335-5802-AE09-D704-B282C8378F04}"/>
            </a:ext>
          </a:extLst>
        </p:cNvPr>
        <p:cNvGrpSpPr/>
        <p:nvPr/>
      </p:nvGrpSpPr>
      <p:grpSpPr>
        <a:xfrm>
          <a:off x="0" y="0"/>
          <a:ext cx="0" cy="0"/>
          <a:chOff x="0" y="0"/>
          <a:chExt cx="0" cy="0"/>
        </a:xfrm>
      </p:grpSpPr>
      <p:grpSp>
        <p:nvGrpSpPr>
          <p:cNvPr id="13" name="Группа 12">
            <a:extLst>
              <a:ext uri="{FF2B5EF4-FFF2-40B4-BE49-F238E27FC236}">
                <a16:creationId xmlns:a16="http://schemas.microsoft.com/office/drawing/2014/main" id="{FC814717-2FD4-E488-98D8-3A931F631925}"/>
              </a:ext>
            </a:extLst>
          </p:cNvPr>
          <p:cNvGrpSpPr/>
          <p:nvPr/>
        </p:nvGrpSpPr>
        <p:grpSpPr>
          <a:xfrm>
            <a:off x="0" y="0"/>
            <a:ext cx="12190413" cy="6858000"/>
            <a:chOff x="0" y="0"/>
            <a:chExt cx="12190413" cy="6858000"/>
          </a:xfrm>
        </p:grpSpPr>
        <p:pic>
          <p:nvPicPr>
            <p:cNvPr id="5" name="Picture 2" descr="E:\РАБОТА\3 конгресс ВСП\2025\XVI Конгресс шаблон презентации\элементы презентации\06.png">
              <a:extLst>
                <a:ext uri="{FF2B5EF4-FFF2-40B4-BE49-F238E27FC236}">
                  <a16:creationId xmlns:a16="http://schemas.microsoft.com/office/drawing/2014/main" id="{3EA2BC9B-E3D8-4C43-DE09-E3B47A76C8A1}"/>
                </a:ext>
              </a:extLst>
            </p:cNvPr>
            <p:cNvPicPr>
              <a:picLocks noChangeAspect="1" noChangeArrowheads="1"/>
            </p:cNvPicPr>
            <p:nvPr/>
          </p:nvPicPr>
          <p:blipFill>
            <a:blip r:embed="rId2" cstate="print"/>
            <a:stretch>
              <a:fillRect/>
            </a:stretch>
          </p:blipFill>
          <p:spPr bwMode="auto">
            <a:xfrm>
              <a:off x="334566" y="3356992"/>
              <a:ext cx="1080000" cy="1080000"/>
            </a:xfrm>
            <a:prstGeom prst="rect">
              <a:avLst/>
            </a:prstGeom>
            <a:noFill/>
          </p:spPr>
        </p:pic>
        <p:sp>
          <p:nvSpPr>
            <p:cNvPr id="6" name="Прямоугольник 5">
              <a:extLst>
                <a:ext uri="{FF2B5EF4-FFF2-40B4-BE49-F238E27FC236}">
                  <a16:creationId xmlns:a16="http://schemas.microsoft.com/office/drawing/2014/main" id="{64C7A80B-176F-4292-1D06-278FB77ED0A9}"/>
                </a:ext>
              </a:extLst>
            </p:cNvPr>
            <p:cNvSpPr/>
            <p:nvPr/>
          </p:nvSpPr>
          <p:spPr>
            <a:xfrm>
              <a:off x="8903518" y="6559550"/>
              <a:ext cx="2232248" cy="272382"/>
            </a:xfrm>
            <a:prstGeom prst="rect">
              <a:avLst/>
            </a:prstGeom>
          </p:spPr>
          <p:txBody>
            <a:bodyPr wrap="square">
              <a:spAutoFit/>
            </a:bodyPr>
            <a:lstStyle/>
            <a:p>
              <a:pPr algn="r" defTabSz="685800">
                <a:lnSpc>
                  <a:spcPct val="90000"/>
                </a:lnSpc>
                <a:spcBef>
                  <a:spcPts val="750"/>
                </a:spcBef>
                <a:buClr>
                  <a:srgbClr val="35A5D6"/>
                </a:buClr>
              </a:pPr>
              <a:r>
                <a:rPr lang="en-US" sz="1300" dirty="0">
                  <a:solidFill>
                    <a:srgbClr val="114C7D"/>
                  </a:solidFill>
                  <a:latin typeface="Gotham Pro" pitchFamily="2" charset="0"/>
                  <a:ea typeface="+mj-ea"/>
                  <a:cs typeface="Gotham Pro" pitchFamily="2" charset="0"/>
                </a:rPr>
                <a:t>congress-vsp.ru/xvi/</a:t>
              </a:r>
              <a:endParaRPr lang="ru-RU" sz="1300" dirty="0">
                <a:solidFill>
                  <a:srgbClr val="114C7D"/>
                </a:solidFill>
                <a:latin typeface="Gotham Pro" pitchFamily="2" charset="0"/>
                <a:ea typeface="+mj-ea"/>
                <a:cs typeface="Gotham Pro" pitchFamily="2" charset="0"/>
              </a:endParaRPr>
            </a:p>
          </p:txBody>
        </p:sp>
        <p:pic>
          <p:nvPicPr>
            <p:cNvPr id="2050" name="Picture 2" descr="E:\РАБОТА\3 конгресс ВСП\2025\XVI Конгресс шаблон презентации\элементы презентации\02.png">
              <a:extLst>
                <a:ext uri="{FF2B5EF4-FFF2-40B4-BE49-F238E27FC236}">
                  <a16:creationId xmlns:a16="http://schemas.microsoft.com/office/drawing/2014/main" id="{BBE2AF7C-D9B6-EACC-07BC-9B26EF87771A}"/>
                </a:ext>
              </a:extLst>
            </p:cNvPr>
            <p:cNvPicPr>
              <a:picLocks noChangeAspect="1" noChangeArrowheads="1"/>
            </p:cNvPicPr>
            <p:nvPr/>
          </p:nvPicPr>
          <p:blipFill>
            <a:blip r:embed="rId3" cstate="print"/>
            <a:srcRect/>
            <a:stretch>
              <a:fillRect/>
            </a:stretch>
          </p:blipFill>
          <p:spPr bwMode="auto">
            <a:xfrm rot="16200000">
              <a:off x="11020527" y="5688114"/>
              <a:ext cx="1404000" cy="935772"/>
            </a:xfrm>
            <a:prstGeom prst="rect">
              <a:avLst/>
            </a:prstGeom>
            <a:noFill/>
          </p:spPr>
        </p:pic>
        <p:pic>
          <p:nvPicPr>
            <p:cNvPr id="3074" name="Picture 2" descr="E:\РАБОТА\3 конгресс ВСП\2025\XVI Конгресс шаблон презентации\элементы презентации\013.png">
              <a:extLst>
                <a:ext uri="{FF2B5EF4-FFF2-40B4-BE49-F238E27FC236}">
                  <a16:creationId xmlns:a16="http://schemas.microsoft.com/office/drawing/2014/main" id="{071A8885-19DC-68F7-2409-18F11C301B68}"/>
                </a:ext>
              </a:extLst>
            </p:cNvPr>
            <p:cNvPicPr>
              <a:picLocks noChangeAspect="1" noChangeArrowheads="1"/>
            </p:cNvPicPr>
            <p:nvPr/>
          </p:nvPicPr>
          <p:blipFill>
            <a:blip r:embed="rId4" cstate="print"/>
            <a:srcRect/>
            <a:stretch>
              <a:fillRect/>
            </a:stretch>
          </p:blipFill>
          <p:spPr bwMode="auto">
            <a:xfrm>
              <a:off x="0" y="0"/>
              <a:ext cx="1404000" cy="3275270"/>
            </a:xfrm>
            <a:prstGeom prst="rect">
              <a:avLst/>
            </a:prstGeom>
            <a:noFill/>
          </p:spPr>
        </p:pic>
        <p:pic>
          <p:nvPicPr>
            <p:cNvPr id="3075" name="Picture 3" descr="E:\РАБОТА\3 конгресс ВСП\2025\XVI Конгресс шаблон презентации\элементы презентации\011.png">
              <a:extLst>
                <a:ext uri="{FF2B5EF4-FFF2-40B4-BE49-F238E27FC236}">
                  <a16:creationId xmlns:a16="http://schemas.microsoft.com/office/drawing/2014/main" id="{B9EDD6DC-09F8-5799-4D9F-998E9F8F7E2A}"/>
                </a:ext>
              </a:extLst>
            </p:cNvPr>
            <p:cNvPicPr>
              <a:picLocks noChangeAspect="1" noChangeArrowheads="1"/>
            </p:cNvPicPr>
            <p:nvPr/>
          </p:nvPicPr>
          <p:blipFill>
            <a:blip r:embed="rId5" cstate="print"/>
            <a:srcRect/>
            <a:stretch>
              <a:fillRect/>
            </a:stretch>
          </p:blipFill>
          <p:spPr bwMode="auto">
            <a:xfrm rot="16200000">
              <a:off x="-467698" y="4986302"/>
              <a:ext cx="2339397" cy="1404000"/>
            </a:xfrm>
            <a:prstGeom prst="rect">
              <a:avLst/>
            </a:prstGeom>
            <a:noFill/>
          </p:spPr>
        </p:pic>
        <p:pic>
          <p:nvPicPr>
            <p:cNvPr id="12" name="Picture 3" descr="E:\РАБОТА\3 конгресс ВСП\2025\XVI Конгресс шаблон презентации\элементы презентации\04.png">
              <a:extLst>
                <a:ext uri="{FF2B5EF4-FFF2-40B4-BE49-F238E27FC236}">
                  <a16:creationId xmlns:a16="http://schemas.microsoft.com/office/drawing/2014/main" id="{531D77DD-8D37-38F3-CE1E-38054DAFD7E1}"/>
                </a:ext>
              </a:extLst>
            </p:cNvPr>
            <p:cNvPicPr>
              <a:picLocks noChangeAspect="1" noChangeArrowheads="1"/>
            </p:cNvPicPr>
            <p:nvPr/>
          </p:nvPicPr>
          <p:blipFill>
            <a:blip r:embed="rId6" cstate="print"/>
            <a:srcRect/>
            <a:stretch>
              <a:fillRect/>
            </a:stretch>
          </p:blipFill>
          <p:spPr bwMode="auto">
            <a:xfrm flipH="1">
              <a:off x="11252364" y="0"/>
              <a:ext cx="938049" cy="468000"/>
            </a:xfrm>
            <a:prstGeom prst="rect">
              <a:avLst/>
            </a:prstGeom>
            <a:noFill/>
          </p:spPr>
        </p:pic>
      </p:grpSp>
      <p:sp>
        <p:nvSpPr>
          <p:cNvPr id="2" name="Заголовок 1">
            <a:extLst>
              <a:ext uri="{FF2B5EF4-FFF2-40B4-BE49-F238E27FC236}">
                <a16:creationId xmlns:a16="http://schemas.microsoft.com/office/drawing/2014/main" id="{46BC6542-75F5-1756-B28D-F666F7E1B7A6}"/>
              </a:ext>
            </a:extLst>
          </p:cNvPr>
          <p:cNvSpPr>
            <a:spLocks noGrp="1"/>
          </p:cNvSpPr>
          <p:nvPr>
            <p:ph type="title"/>
          </p:nvPr>
        </p:nvSpPr>
        <p:spPr>
          <a:xfrm>
            <a:off x="1548136" y="356843"/>
            <a:ext cx="9721080" cy="1268760"/>
          </a:xfrm>
        </p:spPr>
        <p:txBody>
          <a:bodyPr>
            <a:noAutofit/>
          </a:bodyPr>
          <a:lstStyle/>
          <a:p>
            <a:pPr algn="l"/>
            <a:r>
              <a:rPr lang="ru-RU" altLang="ru-RU" i="1" dirty="0">
                <a:solidFill>
                  <a:srgbClr val="004985"/>
                </a:solidFill>
                <a:latin typeface="Arial Black" panose="020B0A04020102020204" pitchFamily="34" charset="0"/>
              </a:rPr>
              <a:t>РИСК скорректированный по возрасту и АД для определения связи между уровнем МК в сыворотке крови и ССЗ: Роттердамское исследование</a:t>
            </a:r>
            <a:br>
              <a:rPr lang="ru-RU" altLang="ru-RU" i="1" dirty="0">
                <a:solidFill>
                  <a:srgbClr val="004985"/>
                </a:solidFill>
                <a:latin typeface="Arial Black" panose="020B0A04020102020204" pitchFamily="34" charset="0"/>
              </a:rPr>
            </a:br>
            <a:endParaRPr lang="ru-RU" sz="2400" b="1" dirty="0">
              <a:solidFill>
                <a:srgbClr val="004985"/>
              </a:solidFill>
              <a:latin typeface="Gotham Pro" pitchFamily="2" charset="0"/>
              <a:cs typeface="Gotham Pro" pitchFamily="2" charset="0"/>
            </a:endParaRPr>
          </a:p>
        </p:txBody>
      </p:sp>
      <p:sp>
        <p:nvSpPr>
          <p:cNvPr id="3" name="Содержимое 2">
            <a:extLst>
              <a:ext uri="{FF2B5EF4-FFF2-40B4-BE49-F238E27FC236}">
                <a16:creationId xmlns:a16="http://schemas.microsoft.com/office/drawing/2014/main" id="{3B49B6FB-BAEC-DDF6-761E-865EFBB3CCC9}"/>
              </a:ext>
            </a:extLst>
          </p:cNvPr>
          <p:cNvSpPr>
            <a:spLocks noGrp="1"/>
          </p:cNvSpPr>
          <p:nvPr>
            <p:ph idx="1"/>
          </p:nvPr>
        </p:nvSpPr>
        <p:spPr>
          <a:xfrm>
            <a:off x="1558702" y="1600201"/>
            <a:ext cx="10081120" cy="4709119"/>
          </a:xfrm>
        </p:spPr>
        <p:txBody>
          <a:bodyPr>
            <a:normAutofit/>
          </a:bodyPr>
          <a:lstStyle/>
          <a:p>
            <a:pPr marL="0" indent="0">
              <a:buNone/>
            </a:pPr>
            <a:r>
              <a:rPr lang="ru-RU" sz="2000" dirty="0">
                <a:solidFill>
                  <a:srgbClr val="004985"/>
                </a:solidFill>
              </a:rPr>
              <a:t>Текст слайда</a:t>
            </a:r>
          </a:p>
          <a:p>
            <a:pPr>
              <a:buClr>
                <a:srgbClr val="00ADD9"/>
              </a:buClr>
              <a:buSzPct val="130000"/>
              <a:buFont typeface="Wingdings" pitchFamily="2" charset="2"/>
              <a:buChar char="§"/>
            </a:pPr>
            <a:r>
              <a:rPr lang="ru-RU" sz="1800" dirty="0"/>
              <a:t>Список</a:t>
            </a:r>
          </a:p>
          <a:p>
            <a:pPr>
              <a:buClr>
                <a:srgbClr val="00ADD9"/>
              </a:buClr>
              <a:buSzPct val="130000"/>
              <a:buFont typeface="Wingdings" pitchFamily="2" charset="2"/>
              <a:buChar char="§"/>
            </a:pPr>
            <a:r>
              <a:rPr lang="ru-RU" sz="1800" dirty="0"/>
              <a:t>Список</a:t>
            </a:r>
          </a:p>
          <a:p>
            <a:pPr>
              <a:buClr>
                <a:srgbClr val="00ADD9"/>
              </a:buClr>
              <a:buSzPct val="130000"/>
              <a:buFont typeface="Wingdings" pitchFamily="2" charset="2"/>
              <a:buChar char="§"/>
            </a:pPr>
            <a:r>
              <a:rPr lang="ru-RU" sz="1800" dirty="0"/>
              <a:t>Список</a:t>
            </a:r>
            <a:endParaRPr lang="ru-RU" sz="2000" dirty="0"/>
          </a:p>
          <a:p>
            <a:pPr>
              <a:buClr>
                <a:srgbClr val="00ADD9"/>
              </a:buClr>
              <a:buSzPct val="130000"/>
              <a:buFont typeface="Wingdings" pitchFamily="2" charset="2"/>
              <a:buChar char="§"/>
            </a:pPr>
            <a:endParaRPr lang="ru-RU" sz="1800" dirty="0"/>
          </a:p>
        </p:txBody>
      </p:sp>
      <p:pic>
        <p:nvPicPr>
          <p:cNvPr id="7" name="Picture 3">
            <a:extLst>
              <a:ext uri="{FF2B5EF4-FFF2-40B4-BE49-F238E27FC236}">
                <a16:creationId xmlns:a16="http://schemas.microsoft.com/office/drawing/2014/main" id="{0C75FF61-643B-474C-94C6-FB6F01C04F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0059" y="1484783"/>
            <a:ext cx="9813857" cy="399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 name="Text Box 4">
            <a:extLst>
              <a:ext uri="{FF2B5EF4-FFF2-40B4-BE49-F238E27FC236}">
                <a16:creationId xmlns:a16="http://schemas.microsoft.com/office/drawing/2014/main" id="{D43415A0-1036-41D6-4BAA-B7F838507787}"/>
              </a:ext>
            </a:extLst>
          </p:cNvPr>
          <p:cNvSpPr txBox="1">
            <a:spLocks noChangeArrowheads="1"/>
          </p:cNvSpPr>
          <p:nvPr/>
        </p:nvSpPr>
        <p:spPr bwMode="auto">
          <a:xfrm>
            <a:off x="6140342" y="6340434"/>
            <a:ext cx="3756025" cy="217488"/>
          </a:xfrm>
          <a:prstGeom prst="rect">
            <a:avLst/>
          </a:prstGeom>
          <a:noFill/>
          <a:ln>
            <a:noFill/>
          </a:ln>
        </p:spPr>
        <p:txBody>
          <a:bodyPr lIns="0" tIns="0" rIns="0" bIns="0"/>
          <a:lstStyle>
            <a:lvl1pPr>
              <a:tabLst>
                <a:tab pos="723900" algn="l"/>
                <a:tab pos="1447800" algn="l"/>
                <a:tab pos="2171700" algn="l"/>
                <a:tab pos="2895600" algn="l"/>
                <a:tab pos="3619500" algn="l"/>
              </a:tabLst>
              <a:defRPr sz="2400">
                <a:solidFill>
                  <a:schemeClr val="tx1"/>
                </a:solidFill>
                <a:latin typeface="News Gothic MT" panose="020B0503020103020203" pitchFamily="34" charset="0"/>
                <a:ea typeface="ＭＳ Ｐゴシック" panose="020B0600070205080204" pitchFamily="34" charset="-128"/>
              </a:defRPr>
            </a:lvl1pPr>
            <a:lvl2pPr marL="742950" indent="-285750">
              <a:tabLst>
                <a:tab pos="723900" algn="l"/>
                <a:tab pos="1447800" algn="l"/>
                <a:tab pos="2171700" algn="l"/>
                <a:tab pos="2895600" algn="l"/>
                <a:tab pos="3619500" algn="l"/>
              </a:tabLst>
              <a:defRPr sz="2400">
                <a:solidFill>
                  <a:schemeClr val="tx1"/>
                </a:solidFill>
                <a:latin typeface="News Gothic MT" panose="020B0503020103020203" pitchFamily="34" charset="0"/>
                <a:ea typeface="ＭＳ Ｐゴシック" panose="020B0600070205080204" pitchFamily="34" charset="-128"/>
              </a:defRPr>
            </a:lvl2pPr>
            <a:lvl3pPr marL="1143000" indent="-228600">
              <a:tabLst>
                <a:tab pos="723900" algn="l"/>
                <a:tab pos="1447800" algn="l"/>
                <a:tab pos="2171700" algn="l"/>
                <a:tab pos="2895600" algn="l"/>
                <a:tab pos="3619500" algn="l"/>
              </a:tabLst>
              <a:defRPr sz="2400">
                <a:solidFill>
                  <a:schemeClr val="tx1"/>
                </a:solidFill>
                <a:latin typeface="News Gothic MT" panose="020B0503020103020203" pitchFamily="34" charset="0"/>
                <a:ea typeface="ＭＳ Ｐゴシック" panose="020B0600070205080204" pitchFamily="34" charset="-128"/>
              </a:defRPr>
            </a:lvl3pPr>
            <a:lvl4pPr marL="1600200" indent="-228600">
              <a:tabLst>
                <a:tab pos="723900" algn="l"/>
                <a:tab pos="1447800" algn="l"/>
                <a:tab pos="2171700" algn="l"/>
                <a:tab pos="2895600" algn="l"/>
                <a:tab pos="3619500" algn="l"/>
              </a:tabLst>
              <a:defRPr sz="2400">
                <a:solidFill>
                  <a:schemeClr val="tx1"/>
                </a:solidFill>
                <a:latin typeface="News Gothic MT" panose="020B0503020103020203" pitchFamily="34" charset="0"/>
                <a:ea typeface="ＭＳ Ｐゴシック" panose="020B0600070205080204" pitchFamily="34" charset="-128"/>
              </a:defRPr>
            </a:lvl4pPr>
            <a:lvl5pPr marL="2057400" indent="-228600">
              <a:tabLst>
                <a:tab pos="723900" algn="l"/>
                <a:tab pos="1447800" algn="l"/>
                <a:tab pos="2171700" algn="l"/>
                <a:tab pos="2895600" algn="l"/>
                <a:tab pos="3619500" algn="l"/>
              </a:tabLst>
              <a:defRPr sz="2400">
                <a:solidFill>
                  <a:schemeClr val="tx1"/>
                </a:solidFill>
                <a:latin typeface="News Gothic MT" panose="020B0503020103020203" pitchFamily="34" charset="0"/>
                <a:ea typeface="ＭＳ Ｐゴシック" panose="020B0600070205080204" pitchFamily="34" charset="-128"/>
              </a:defRPr>
            </a:lvl5pPr>
            <a:lvl6pPr marL="25146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News Gothic MT" panose="020B0503020103020203" pitchFamily="34" charset="0"/>
                <a:ea typeface="ＭＳ Ｐゴシック" panose="020B0600070205080204" pitchFamily="34" charset="-128"/>
              </a:defRPr>
            </a:lvl6pPr>
            <a:lvl7pPr marL="29718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News Gothic MT" panose="020B0503020103020203" pitchFamily="34" charset="0"/>
                <a:ea typeface="ＭＳ Ｐゴシック" panose="020B0600070205080204" pitchFamily="34" charset="-128"/>
              </a:defRPr>
            </a:lvl7pPr>
            <a:lvl8pPr marL="34290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News Gothic MT" panose="020B0503020103020203" pitchFamily="34" charset="0"/>
                <a:ea typeface="ＭＳ Ｐゴシック" panose="020B0600070205080204" pitchFamily="34" charset="-128"/>
              </a:defRPr>
            </a:lvl8pPr>
            <a:lvl9pPr marL="3886200" indent="-2286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News Gothic MT" panose="020B0503020103020203" pitchFamily="34" charset="0"/>
                <a:ea typeface="ＭＳ Ｐゴシック" panose="020B0600070205080204" pitchFamily="34" charset="-128"/>
              </a:defRPr>
            </a:lvl9pPr>
          </a:lstStyle>
          <a:p>
            <a:pPr algn="r">
              <a:defRPr/>
            </a:pPr>
            <a:r>
              <a:rPr lang="en-GB" altLang="it-IT" sz="1350" i="1" dirty="0">
                <a:solidFill>
                  <a:srgbClr val="004985"/>
                </a:solidFill>
                <a:latin typeface="+mn-lt"/>
              </a:rPr>
              <a:t>Bos M J et al. Stroke. 2006;37:1503-1507</a:t>
            </a:r>
          </a:p>
        </p:txBody>
      </p:sp>
    </p:spTree>
    <p:extLst>
      <p:ext uri="{BB962C8B-B14F-4D97-AF65-F5344CB8AC3E}">
        <p14:creationId xmlns:p14="http://schemas.microsoft.com/office/powerpoint/2010/main" val="1778512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6CE88-2852-7E76-2A0E-FCF37B60A759}"/>
            </a:ext>
          </a:extLst>
        </p:cNvPr>
        <p:cNvGrpSpPr/>
        <p:nvPr/>
      </p:nvGrpSpPr>
      <p:grpSpPr>
        <a:xfrm>
          <a:off x="0" y="0"/>
          <a:ext cx="0" cy="0"/>
          <a:chOff x="0" y="0"/>
          <a:chExt cx="0" cy="0"/>
        </a:xfrm>
      </p:grpSpPr>
      <p:grpSp>
        <p:nvGrpSpPr>
          <p:cNvPr id="11" name="Группа 10">
            <a:extLst>
              <a:ext uri="{FF2B5EF4-FFF2-40B4-BE49-F238E27FC236}">
                <a16:creationId xmlns:a16="http://schemas.microsoft.com/office/drawing/2014/main" id="{99ABD924-9BCC-0961-54E8-BDEA1F581494}"/>
              </a:ext>
            </a:extLst>
          </p:cNvPr>
          <p:cNvGrpSpPr/>
          <p:nvPr/>
        </p:nvGrpSpPr>
        <p:grpSpPr>
          <a:xfrm>
            <a:off x="0" y="189025"/>
            <a:ext cx="12190413" cy="6668975"/>
            <a:chOff x="0" y="189025"/>
            <a:chExt cx="12190413" cy="6668975"/>
          </a:xfrm>
        </p:grpSpPr>
        <p:pic>
          <p:nvPicPr>
            <p:cNvPr id="5" name="Picture 2" descr="E:\РАБОТА\3 конгресс ВСП\2025\XVI Конгресс шаблон презентации\элементы презентации\06.png">
              <a:extLst>
                <a:ext uri="{FF2B5EF4-FFF2-40B4-BE49-F238E27FC236}">
                  <a16:creationId xmlns:a16="http://schemas.microsoft.com/office/drawing/2014/main" id="{7936FB64-67FB-F9EB-1DD9-0EB847A8B617}"/>
                </a:ext>
              </a:extLst>
            </p:cNvPr>
            <p:cNvPicPr>
              <a:picLocks noChangeAspect="1" noChangeArrowheads="1"/>
            </p:cNvPicPr>
            <p:nvPr/>
          </p:nvPicPr>
          <p:blipFill>
            <a:blip r:embed="rId2" cstate="print"/>
            <a:stretch>
              <a:fillRect/>
            </a:stretch>
          </p:blipFill>
          <p:spPr bwMode="auto">
            <a:xfrm>
              <a:off x="118542" y="189025"/>
              <a:ext cx="720000" cy="719229"/>
            </a:xfrm>
            <a:prstGeom prst="rect">
              <a:avLst/>
            </a:prstGeom>
            <a:noFill/>
          </p:spPr>
        </p:pic>
        <p:pic>
          <p:nvPicPr>
            <p:cNvPr id="2050" name="Picture 2" descr="E:\РАБОТА\3 конгресс ВСП\2025\XVI Конгресс шаблон презентации\элементы презентации\02.png">
              <a:extLst>
                <a:ext uri="{FF2B5EF4-FFF2-40B4-BE49-F238E27FC236}">
                  <a16:creationId xmlns:a16="http://schemas.microsoft.com/office/drawing/2014/main" id="{4C1AE554-6DC5-6532-6D7B-2B23C47E4114}"/>
                </a:ext>
              </a:extLst>
            </p:cNvPr>
            <p:cNvPicPr>
              <a:picLocks noChangeAspect="1" noChangeArrowheads="1"/>
            </p:cNvPicPr>
            <p:nvPr/>
          </p:nvPicPr>
          <p:blipFill>
            <a:blip r:embed="rId3" cstate="print"/>
            <a:srcRect/>
            <a:stretch>
              <a:fillRect/>
            </a:stretch>
          </p:blipFill>
          <p:spPr bwMode="auto">
            <a:xfrm>
              <a:off x="0" y="6138000"/>
              <a:ext cx="1080263" cy="720000"/>
            </a:xfrm>
            <a:prstGeom prst="rect">
              <a:avLst/>
            </a:prstGeom>
            <a:noFill/>
          </p:spPr>
        </p:pic>
        <p:pic>
          <p:nvPicPr>
            <p:cNvPr id="2051" name="Picture 3" descr="E:\РАБОТА\3 конгресс ВСП\2025\XVI Конгресс шаблон презентации\элементы презентации\04.png">
              <a:extLst>
                <a:ext uri="{FF2B5EF4-FFF2-40B4-BE49-F238E27FC236}">
                  <a16:creationId xmlns:a16="http://schemas.microsoft.com/office/drawing/2014/main" id="{B0197B15-A7FC-9B4A-028C-B12456952271}"/>
                </a:ext>
              </a:extLst>
            </p:cNvPr>
            <p:cNvPicPr>
              <a:picLocks noChangeAspect="1" noChangeArrowheads="1"/>
            </p:cNvPicPr>
            <p:nvPr/>
          </p:nvPicPr>
          <p:blipFill>
            <a:blip r:embed="rId4" cstate="print"/>
            <a:srcRect/>
            <a:stretch>
              <a:fillRect/>
            </a:stretch>
          </p:blipFill>
          <p:spPr bwMode="auto">
            <a:xfrm flipH="1">
              <a:off x="11468837" y="6498000"/>
              <a:ext cx="721576" cy="360000"/>
            </a:xfrm>
            <a:prstGeom prst="rect">
              <a:avLst/>
            </a:prstGeom>
            <a:noFill/>
          </p:spPr>
        </p:pic>
        <p:grpSp>
          <p:nvGrpSpPr>
            <p:cNvPr id="10" name="Группа 9">
              <a:extLst>
                <a:ext uri="{FF2B5EF4-FFF2-40B4-BE49-F238E27FC236}">
                  <a16:creationId xmlns:a16="http://schemas.microsoft.com/office/drawing/2014/main" id="{10246990-E95F-45C0-DEE3-D506FBF9185B}"/>
                </a:ext>
              </a:extLst>
            </p:cNvPr>
            <p:cNvGrpSpPr/>
            <p:nvPr/>
          </p:nvGrpSpPr>
          <p:grpSpPr>
            <a:xfrm>
              <a:off x="10478550" y="246294"/>
              <a:ext cx="1702718" cy="586402"/>
              <a:chOff x="10478550" y="404696"/>
              <a:chExt cx="1702718" cy="586402"/>
            </a:xfrm>
          </p:grpSpPr>
          <p:sp>
            <p:nvSpPr>
              <p:cNvPr id="6" name="Прямоугольник 5">
                <a:extLst>
                  <a:ext uri="{FF2B5EF4-FFF2-40B4-BE49-F238E27FC236}">
                    <a16:creationId xmlns:a16="http://schemas.microsoft.com/office/drawing/2014/main" id="{0423BA4C-6398-4E15-09FE-EA97E767AE03}"/>
                  </a:ext>
                </a:extLst>
              </p:cNvPr>
              <p:cNvSpPr/>
              <p:nvPr/>
            </p:nvSpPr>
            <p:spPr>
              <a:xfrm>
                <a:off x="10478550" y="746416"/>
                <a:ext cx="1702718" cy="244682"/>
              </a:xfrm>
              <a:prstGeom prst="rect">
                <a:avLst/>
              </a:prstGeom>
            </p:spPr>
            <p:txBody>
              <a:bodyPr wrap="square">
                <a:spAutoFit/>
              </a:bodyPr>
              <a:lstStyle/>
              <a:p>
                <a:pPr defTabSz="685800">
                  <a:lnSpc>
                    <a:spcPct val="90000"/>
                  </a:lnSpc>
                  <a:spcBef>
                    <a:spcPts val="750"/>
                  </a:spcBef>
                  <a:buClr>
                    <a:srgbClr val="35A5D6"/>
                  </a:buClr>
                </a:pPr>
                <a:r>
                  <a:rPr lang="en-US" sz="1100" dirty="0">
                    <a:solidFill>
                      <a:srgbClr val="114C7D"/>
                    </a:solidFill>
                    <a:latin typeface="Gotham Pro" pitchFamily="2" charset="0"/>
                    <a:ea typeface="+mj-ea"/>
                    <a:cs typeface="Gotham Pro" pitchFamily="2" charset="0"/>
                  </a:rPr>
                  <a:t>congress-vsp.ru/xvi/</a:t>
                </a:r>
                <a:endParaRPr lang="ru-RU" sz="1100" dirty="0">
                  <a:solidFill>
                    <a:srgbClr val="114C7D"/>
                  </a:solidFill>
                  <a:latin typeface="Gotham Pro" pitchFamily="2" charset="0"/>
                  <a:ea typeface="+mj-ea"/>
                  <a:cs typeface="Gotham Pro" pitchFamily="2" charset="0"/>
                </a:endParaRPr>
              </a:p>
            </p:txBody>
          </p:sp>
          <p:pic>
            <p:nvPicPr>
              <p:cNvPr id="4098" name="Picture 2" descr="E:\РАБОТА\3 конгресс ВСП\2025\XVI Конгресс шаблон презентации\элементы презентации\07.png">
                <a:extLst>
                  <a:ext uri="{FF2B5EF4-FFF2-40B4-BE49-F238E27FC236}">
                    <a16:creationId xmlns:a16="http://schemas.microsoft.com/office/drawing/2014/main" id="{3B62FE3D-33AD-F448-D48A-BB281C1EE688}"/>
                  </a:ext>
                </a:extLst>
              </p:cNvPr>
              <p:cNvPicPr>
                <a:picLocks noChangeAspect="1" noChangeArrowheads="1"/>
              </p:cNvPicPr>
              <p:nvPr/>
            </p:nvPicPr>
            <p:blipFill>
              <a:blip r:embed="rId5" cstate="print"/>
              <a:srcRect/>
              <a:stretch>
                <a:fillRect/>
              </a:stretch>
            </p:blipFill>
            <p:spPr bwMode="auto">
              <a:xfrm>
                <a:off x="10550475" y="404696"/>
                <a:ext cx="1440243" cy="288000"/>
              </a:xfrm>
              <a:prstGeom prst="rect">
                <a:avLst/>
              </a:prstGeom>
              <a:noFill/>
            </p:spPr>
          </p:pic>
        </p:grpSp>
      </p:grpSp>
      <p:sp>
        <p:nvSpPr>
          <p:cNvPr id="2" name="Заголовок 1">
            <a:extLst>
              <a:ext uri="{FF2B5EF4-FFF2-40B4-BE49-F238E27FC236}">
                <a16:creationId xmlns:a16="http://schemas.microsoft.com/office/drawing/2014/main" id="{14BC49C0-8108-AE90-4D0F-34BF34E8C615}"/>
              </a:ext>
            </a:extLst>
          </p:cNvPr>
          <p:cNvSpPr>
            <a:spLocks noGrp="1"/>
          </p:cNvSpPr>
          <p:nvPr>
            <p:ph type="title"/>
          </p:nvPr>
        </p:nvSpPr>
        <p:spPr>
          <a:xfrm>
            <a:off x="910630" y="0"/>
            <a:ext cx="9577064" cy="1080000"/>
          </a:xfrm>
        </p:spPr>
        <p:txBody>
          <a:bodyPr>
            <a:noAutofit/>
          </a:bodyPr>
          <a:lstStyle/>
          <a:p>
            <a:r>
              <a:rPr lang="ru-RU" altLang="ru-RU" i="1" dirty="0">
                <a:solidFill>
                  <a:srgbClr val="002060"/>
                </a:solidFill>
                <a:latin typeface="Arial Black" panose="020B0A04020102020204" pitchFamily="34" charset="0"/>
              </a:rPr>
              <a:t>Факторы, определяющие сердечно-сосудистый риск</a:t>
            </a:r>
          </a:p>
        </p:txBody>
      </p:sp>
      <p:sp>
        <p:nvSpPr>
          <p:cNvPr id="3" name="Содержимое 2">
            <a:extLst>
              <a:ext uri="{FF2B5EF4-FFF2-40B4-BE49-F238E27FC236}">
                <a16:creationId xmlns:a16="http://schemas.microsoft.com/office/drawing/2014/main" id="{90E90BD4-946F-3A13-4F31-523CDA34E03B}"/>
              </a:ext>
            </a:extLst>
          </p:cNvPr>
          <p:cNvSpPr>
            <a:spLocks noGrp="1"/>
          </p:cNvSpPr>
          <p:nvPr>
            <p:ph idx="1"/>
          </p:nvPr>
        </p:nvSpPr>
        <p:spPr>
          <a:xfrm>
            <a:off x="118542" y="1080427"/>
            <a:ext cx="3744416" cy="5229319"/>
          </a:xfrm>
          <a:ln>
            <a:solidFill>
              <a:schemeClr val="accent1"/>
            </a:solidFill>
          </a:ln>
        </p:spPr>
        <p:txBody>
          <a:bodyPr>
            <a:normAutofit/>
          </a:bodyPr>
          <a:lstStyle/>
          <a:p>
            <a:pPr>
              <a:lnSpc>
                <a:spcPct val="100000"/>
              </a:lnSpc>
              <a:spcBef>
                <a:spcPct val="0"/>
              </a:spcBef>
            </a:pPr>
            <a:r>
              <a:rPr lang="ru-RU" altLang="ru-RU" sz="1600" dirty="0"/>
              <a:t>пол (мужчины&gt;женщины)</a:t>
            </a:r>
          </a:p>
          <a:p>
            <a:pPr>
              <a:lnSpc>
                <a:spcPct val="100000"/>
              </a:lnSpc>
              <a:spcBef>
                <a:spcPct val="0"/>
              </a:spcBef>
            </a:pPr>
            <a:r>
              <a:rPr lang="ru-RU" altLang="ru-RU" sz="1600" dirty="0"/>
              <a:t>возраст</a:t>
            </a:r>
          </a:p>
          <a:p>
            <a:pPr>
              <a:lnSpc>
                <a:spcPct val="100000"/>
              </a:lnSpc>
              <a:spcBef>
                <a:spcPct val="0"/>
              </a:spcBef>
            </a:pPr>
            <a:r>
              <a:rPr lang="ru-RU" altLang="ru-RU" sz="1600" dirty="0"/>
              <a:t>курение (в настоящее время или в прошлом)</a:t>
            </a:r>
          </a:p>
          <a:p>
            <a:pPr>
              <a:lnSpc>
                <a:spcPct val="100000"/>
              </a:lnSpc>
              <a:spcBef>
                <a:spcPct val="0"/>
              </a:spcBef>
            </a:pPr>
            <a:r>
              <a:rPr lang="ru-RU" altLang="ru-RU" sz="1600" dirty="0"/>
              <a:t>общий холестерин и холестерин ЛПНП</a:t>
            </a:r>
          </a:p>
          <a:p>
            <a:pPr>
              <a:lnSpc>
                <a:spcPct val="100000"/>
              </a:lnSpc>
              <a:spcBef>
                <a:spcPct val="0"/>
              </a:spcBef>
            </a:pPr>
            <a:r>
              <a:rPr lang="ru-RU" altLang="ru-RU" sz="1600" b="1" dirty="0">
                <a:solidFill>
                  <a:srgbClr val="FF0000"/>
                </a:solidFill>
              </a:rPr>
              <a:t>мочевая кислота</a:t>
            </a:r>
          </a:p>
          <a:p>
            <a:pPr>
              <a:lnSpc>
                <a:spcPct val="100000"/>
              </a:lnSpc>
              <a:spcBef>
                <a:spcPct val="0"/>
              </a:spcBef>
            </a:pPr>
            <a:r>
              <a:rPr lang="ru-RU" altLang="ru-RU" sz="1600" dirty="0"/>
              <a:t>сахарный диабет</a:t>
            </a:r>
          </a:p>
          <a:p>
            <a:pPr>
              <a:lnSpc>
                <a:spcPct val="100000"/>
              </a:lnSpc>
              <a:spcBef>
                <a:spcPct val="0"/>
              </a:spcBef>
            </a:pPr>
            <a:r>
              <a:rPr lang="ru-RU" altLang="ru-RU" sz="1600" dirty="0"/>
              <a:t>избыточная масса тела или ожирение</a:t>
            </a:r>
          </a:p>
          <a:p>
            <a:pPr>
              <a:lnSpc>
                <a:spcPct val="100000"/>
              </a:lnSpc>
              <a:spcBef>
                <a:spcPct val="0"/>
              </a:spcBef>
            </a:pPr>
            <a:r>
              <a:rPr lang="ru-RU" altLang="ru-RU" sz="1600" dirty="0"/>
              <a:t>семейный анамнез ранних ССЗ (мужчины˂55 лет, женщины˂65 лет)</a:t>
            </a:r>
          </a:p>
          <a:p>
            <a:pPr>
              <a:lnSpc>
                <a:spcPct val="100000"/>
              </a:lnSpc>
              <a:spcBef>
                <a:spcPct val="0"/>
              </a:spcBef>
            </a:pPr>
            <a:r>
              <a:rPr lang="ru-RU" altLang="ru-RU" sz="1600" dirty="0"/>
              <a:t>ранний дебют АГ у родителей или других родственников</a:t>
            </a:r>
          </a:p>
          <a:p>
            <a:pPr>
              <a:lnSpc>
                <a:spcPct val="100000"/>
              </a:lnSpc>
              <a:spcBef>
                <a:spcPct val="0"/>
              </a:spcBef>
            </a:pPr>
            <a:r>
              <a:rPr lang="ru-RU" altLang="ru-RU" sz="1600" dirty="0"/>
              <a:t>ранняя менопауза</a:t>
            </a:r>
          </a:p>
          <a:p>
            <a:pPr>
              <a:lnSpc>
                <a:spcPct val="100000"/>
              </a:lnSpc>
              <a:spcBef>
                <a:spcPct val="0"/>
              </a:spcBef>
            </a:pPr>
            <a:r>
              <a:rPr lang="ru-RU" altLang="ru-RU" sz="1600" dirty="0"/>
              <a:t>малоподвижный образ жизни</a:t>
            </a:r>
          </a:p>
          <a:p>
            <a:pPr>
              <a:lnSpc>
                <a:spcPct val="100000"/>
              </a:lnSpc>
              <a:spcBef>
                <a:spcPct val="0"/>
              </a:spcBef>
            </a:pPr>
            <a:r>
              <a:rPr lang="ru-RU" altLang="ru-RU" sz="1600" dirty="0"/>
              <a:t>психосоциальные и социально-экономические факторы</a:t>
            </a:r>
          </a:p>
          <a:p>
            <a:pPr>
              <a:lnSpc>
                <a:spcPct val="100000"/>
              </a:lnSpc>
              <a:spcBef>
                <a:spcPct val="0"/>
              </a:spcBef>
            </a:pPr>
            <a:r>
              <a:rPr lang="ru-RU" altLang="ru-RU" sz="1600" dirty="0"/>
              <a:t>частота сердечных сокращений (&gt;80 ударов в мин. в покое)</a:t>
            </a:r>
          </a:p>
          <a:p>
            <a:pPr lvl="1">
              <a:buClr>
                <a:srgbClr val="1663A4"/>
              </a:buClr>
              <a:buSzPct val="130000"/>
              <a:buFont typeface="Wingdings" pitchFamily="2" charset="2"/>
              <a:buChar char="§"/>
            </a:pPr>
            <a:endParaRPr lang="ru-RU" sz="1600" dirty="0"/>
          </a:p>
        </p:txBody>
      </p:sp>
      <p:sp>
        <p:nvSpPr>
          <p:cNvPr id="7" name="Прямоугольник 6">
            <a:extLst>
              <a:ext uri="{FF2B5EF4-FFF2-40B4-BE49-F238E27FC236}">
                <a16:creationId xmlns:a16="http://schemas.microsoft.com/office/drawing/2014/main" id="{0B02B0BE-6C66-0503-4BE6-E4B823F126A5}"/>
              </a:ext>
            </a:extLst>
          </p:cNvPr>
          <p:cNvSpPr/>
          <p:nvPr/>
        </p:nvSpPr>
        <p:spPr>
          <a:xfrm>
            <a:off x="3917536" y="1080000"/>
            <a:ext cx="5040480" cy="5170646"/>
          </a:xfrm>
          <a:prstGeom prst="rect">
            <a:avLst/>
          </a:prstGeom>
          <a:ln>
            <a:solidFill>
              <a:schemeClr val="accent1"/>
            </a:solidFill>
          </a:ln>
        </p:spPr>
        <p:txBody>
          <a:bodyPr wrap="square">
            <a:spAutoFit/>
          </a:bodyPr>
          <a:lstStyle/>
          <a:p>
            <a:pPr marL="285750" indent="-285750">
              <a:buFont typeface="Arial" panose="020B0604020202020204" pitchFamily="34" charset="0"/>
              <a:buChar char="•"/>
            </a:pPr>
            <a:r>
              <a:rPr lang="ru-RU" sz="1500" u="sng" dirty="0">
                <a:solidFill>
                  <a:schemeClr val="accent1">
                    <a:lumMod val="50000"/>
                  </a:schemeClr>
                </a:solidFill>
              </a:rPr>
              <a:t>Повышенная жесткость крупных артерий</a:t>
            </a:r>
          </a:p>
          <a:p>
            <a:pPr marL="160719" indent="-160719">
              <a:buFont typeface="Arial" panose="020B0604020202020204" pitchFamily="34" charset="0"/>
              <a:buChar char="•"/>
            </a:pPr>
            <a:r>
              <a:rPr lang="ru-RU" sz="1500" u="sng" dirty="0">
                <a:solidFill>
                  <a:schemeClr val="accent1">
                    <a:lumMod val="50000"/>
                  </a:schemeClr>
                </a:solidFill>
              </a:rPr>
              <a:t>Пульсовое давление (у пожилых людей) ≥60 мм рт. ст.</a:t>
            </a:r>
          </a:p>
          <a:p>
            <a:pPr marL="160719" indent="-160719">
              <a:buFont typeface="Arial" panose="020B0604020202020204" pitchFamily="34" charset="0"/>
              <a:buChar char="•"/>
            </a:pPr>
            <a:r>
              <a:rPr lang="ru-RU" sz="1500" u="sng" dirty="0">
                <a:solidFill>
                  <a:schemeClr val="accent1">
                    <a:lumMod val="50000"/>
                  </a:schemeClr>
                </a:solidFill>
              </a:rPr>
              <a:t>Скорость распространения каротидно-</a:t>
            </a:r>
            <a:r>
              <a:rPr lang="ru-RU" sz="1500" u="sng" dirty="0" err="1">
                <a:solidFill>
                  <a:schemeClr val="accent1">
                    <a:lumMod val="50000"/>
                  </a:schemeClr>
                </a:solidFill>
              </a:rPr>
              <a:t>феморальной</a:t>
            </a:r>
            <a:r>
              <a:rPr lang="ru-RU" sz="1500" u="sng" dirty="0">
                <a:solidFill>
                  <a:schemeClr val="accent1">
                    <a:lumMod val="50000"/>
                  </a:schemeClr>
                </a:solidFill>
              </a:rPr>
              <a:t> пульсовой волны &gt;10 м/с (если доступно)</a:t>
            </a:r>
          </a:p>
          <a:p>
            <a:pPr marL="160719" indent="-160719">
              <a:buFont typeface="Arial" panose="020B0604020202020204" pitchFamily="34" charset="0"/>
              <a:buChar char="•"/>
            </a:pPr>
            <a:r>
              <a:rPr lang="ru-RU" sz="1500" dirty="0">
                <a:solidFill>
                  <a:schemeClr val="accent1">
                    <a:lumMod val="50000"/>
                  </a:schemeClr>
                </a:solidFill>
              </a:rPr>
              <a:t>ГЛЖ по ЭКГ (индекс Соколова-</a:t>
            </a:r>
            <a:r>
              <a:rPr lang="ru-RU" sz="1500" dirty="0" err="1">
                <a:solidFill>
                  <a:schemeClr val="accent1">
                    <a:lumMod val="50000"/>
                  </a:schemeClr>
                </a:solidFill>
              </a:rPr>
              <a:t>Лайона</a:t>
            </a:r>
            <a:r>
              <a:rPr lang="ru-RU" sz="1500" dirty="0">
                <a:solidFill>
                  <a:schemeClr val="accent1">
                    <a:lumMod val="50000"/>
                  </a:schemeClr>
                </a:solidFill>
              </a:rPr>
              <a:t> &gt;35 мм; Корнельское вольтажное произведение (±6 мм у женщин) &gt;2440 мм*</a:t>
            </a:r>
            <a:r>
              <a:rPr lang="ru-RU" sz="1500" dirty="0" err="1">
                <a:solidFill>
                  <a:schemeClr val="accent1">
                    <a:lumMod val="50000"/>
                  </a:schemeClr>
                </a:solidFill>
              </a:rPr>
              <a:t>мс</a:t>
            </a:r>
            <a:r>
              <a:rPr lang="ru-RU" sz="1500" dirty="0">
                <a:solidFill>
                  <a:schemeClr val="accent1">
                    <a:lumMod val="50000"/>
                  </a:schemeClr>
                </a:solidFill>
              </a:rPr>
              <a:t> или Корнельский вольтажный индекс &gt;28 мм у мужчин или &gt;20 мм у женщин)</a:t>
            </a:r>
          </a:p>
          <a:p>
            <a:pPr marL="160719" indent="-160719">
              <a:buFont typeface="Arial" panose="020B0604020202020204" pitchFamily="34" charset="0"/>
              <a:buChar char="•"/>
            </a:pPr>
            <a:r>
              <a:rPr lang="ru-RU" sz="1500" u="sng" dirty="0" err="1">
                <a:solidFill>
                  <a:schemeClr val="accent1">
                    <a:lumMod val="50000"/>
                  </a:schemeClr>
                </a:solidFill>
              </a:rPr>
              <a:t>Эхокардиографическая</a:t>
            </a:r>
            <a:r>
              <a:rPr lang="ru-RU" sz="1500" u="sng" dirty="0">
                <a:solidFill>
                  <a:schemeClr val="accent1">
                    <a:lumMod val="50000"/>
                  </a:schemeClr>
                </a:solidFill>
              </a:rPr>
              <a:t> ГЛЖ (индекс массы миокарда ЛЖ, нормированный к росту: у мужчин &gt;50 г/м</a:t>
            </a:r>
            <a:r>
              <a:rPr lang="ru-RU" sz="1500" u="sng" baseline="30000" dirty="0">
                <a:solidFill>
                  <a:schemeClr val="accent1">
                    <a:lumMod val="50000"/>
                  </a:schemeClr>
                </a:solidFill>
              </a:rPr>
              <a:t>2,7</a:t>
            </a:r>
            <a:r>
              <a:rPr lang="ru-RU" sz="1500" u="sng" dirty="0">
                <a:solidFill>
                  <a:schemeClr val="accent1">
                    <a:lumMod val="50000"/>
                  </a:schemeClr>
                </a:solidFill>
              </a:rPr>
              <a:t>; у женщин &gt;47 г/м</a:t>
            </a:r>
            <a:r>
              <a:rPr lang="ru-RU" sz="1500" u="sng" baseline="30000" dirty="0">
                <a:solidFill>
                  <a:schemeClr val="accent1">
                    <a:lumMod val="50000"/>
                  </a:schemeClr>
                </a:solidFill>
              </a:rPr>
              <a:t>2,7</a:t>
            </a:r>
            <a:r>
              <a:rPr lang="ru-RU" sz="1500" u="sng" dirty="0">
                <a:solidFill>
                  <a:schemeClr val="accent1">
                    <a:lumMod val="50000"/>
                  </a:schemeClr>
                </a:solidFill>
              </a:rPr>
              <a:t> или у пациентов с нормальной массой тела ИММ ЛЖ нормированный к площади поверхности тела: &gt;115 г/м</a:t>
            </a:r>
            <a:r>
              <a:rPr lang="ru-RU" sz="1500" u="sng" baseline="30000" dirty="0">
                <a:solidFill>
                  <a:schemeClr val="accent1">
                    <a:lumMod val="50000"/>
                  </a:schemeClr>
                </a:solidFill>
              </a:rPr>
              <a:t>2</a:t>
            </a:r>
            <a:r>
              <a:rPr lang="ru-RU" sz="1500" u="sng" dirty="0">
                <a:solidFill>
                  <a:schemeClr val="accent1">
                    <a:lumMod val="50000"/>
                  </a:schemeClr>
                </a:solidFill>
              </a:rPr>
              <a:t> у мужчин и &gt;95/м</a:t>
            </a:r>
            <a:r>
              <a:rPr lang="ru-RU" sz="1500" u="sng" baseline="30000" dirty="0">
                <a:solidFill>
                  <a:schemeClr val="accent1">
                    <a:lumMod val="50000"/>
                  </a:schemeClr>
                </a:solidFill>
              </a:rPr>
              <a:t>2</a:t>
            </a:r>
            <a:r>
              <a:rPr lang="ru-RU" sz="1500" u="sng" dirty="0">
                <a:solidFill>
                  <a:schemeClr val="accent1">
                    <a:lumMod val="50000"/>
                  </a:schemeClr>
                </a:solidFill>
              </a:rPr>
              <a:t> у женщин)</a:t>
            </a:r>
          </a:p>
          <a:p>
            <a:pPr marL="160719" indent="-160719">
              <a:buFont typeface="Arial" panose="020B0604020202020204" pitchFamily="34" charset="0"/>
              <a:buChar char="•"/>
            </a:pPr>
            <a:r>
              <a:rPr lang="ru-RU" sz="1500" dirty="0">
                <a:solidFill>
                  <a:schemeClr val="accent1">
                    <a:lumMod val="50000"/>
                  </a:schemeClr>
                </a:solidFill>
              </a:rPr>
              <a:t>Умеренная альбуминурия (30–300 мг/24 ч или повышение ACR (альбумин-креатининового соотношения), предпочтительно в утренней порции мочи 30–300 мг/г</a:t>
            </a:r>
          </a:p>
          <a:p>
            <a:pPr marL="160719" indent="-160719">
              <a:buFont typeface="Arial" panose="020B0604020202020204" pitchFamily="34" charset="0"/>
              <a:buChar char="•"/>
            </a:pPr>
            <a:r>
              <a:rPr lang="ru-RU" sz="1500" dirty="0">
                <a:solidFill>
                  <a:schemeClr val="accent1">
                    <a:lumMod val="50000"/>
                  </a:schemeClr>
                </a:solidFill>
              </a:rPr>
              <a:t>ХБП С3 (</a:t>
            </a:r>
            <a:r>
              <a:rPr lang="ru-RU" sz="1500" dirty="0" err="1">
                <a:solidFill>
                  <a:schemeClr val="accent1">
                    <a:lumMod val="50000"/>
                  </a:schemeClr>
                </a:solidFill>
              </a:rPr>
              <a:t>рСКФ</a:t>
            </a:r>
            <a:r>
              <a:rPr lang="ru-RU" sz="1500" dirty="0">
                <a:solidFill>
                  <a:schemeClr val="accent1">
                    <a:lumMod val="50000"/>
                  </a:schemeClr>
                </a:solidFill>
              </a:rPr>
              <a:t> 30–59 мл/мин/1,73 м</a:t>
            </a:r>
            <a:r>
              <a:rPr lang="ru-RU" sz="1500" baseline="30000" dirty="0">
                <a:solidFill>
                  <a:schemeClr val="accent1">
                    <a:lumMod val="50000"/>
                  </a:schemeClr>
                </a:solidFill>
              </a:rPr>
              <a:t>2</a:t>
            </a:r>
            <a:r>
              <a:rPr lang="ru-RU" sz="1500" dirty="0">
                <a:solidFill>
                  <a:schemeClr val="accent1">
                    <a:lumMod val="50000"/>
                  </a:schemeClr>
                </a:solidFill>
              </a:rPr>
              <a:t>)</a:t>
            </a:r>
          </a:p>
          <a:p>
            <a:pPr marL="160719" indent="-160719">
              <a:buFont typeface="Arial" panose="020B0604020202020204" pitchFamily="34" charset="0"/>
              <a:buChar char="•"/>
            </a:pPr>
            <a:r>
              <a:rPr lang="ru-RU" sz="1500" dirty="0" err="1">
                <a:solidFill>
                  <a:schemeClr val="accent1">
                    <a:lumMod val="50000"/>
                  </a:schemeClr>
                </a:solidFill>
              </a:rPr>
              <a:t>Лодыжечно</a:t>
            </a:r>
            <a:r>
              <a:rPr lang="ru-RU" sz="1500" dirty="0">
                <a:solidFill>
                  <a:schemeClr val="accent1">
                    <a:lumMod val="50000"/>
                  </a:schemeClr>
                </a:solidFill>
              </a:rPr>
              <a:t>-плечевой индекс &lt;0,9</a:t>
            </a:r>
          </a:p>
          <a:p>
            <a:pPr marL="160719" indent="-160719">
              <a:buFont typeface="Arial" panose="020B0604020202020204" pitchFamily="34" charset="0"/>
              <a:buChar char="•"/>
            </a:pPr>
            <a:r>
              <a:rPr lang="ru-RU" sz="1500" dirty="0">
                <a:solidFill>
                  <a:schemeClr val="accent1">
                    <a:lumMod val="50000"/>
                  </a:schemeClr>
                </a:solidFill>
              </a:rPr>
              <a:t>Прогрессирующая ретинопатия: кровоизлияния или экссудаты, или отек диска зрительного нерва.</a:t>
            </a:r>
          </a:p>
          <a:p>
            <a:pPr marL="160719" indent="-160719">
              <a:buFont typeface="Arial" panose="020B0604020202020204" pitchFamily="34" charset="0"/>
              <a:buChar char="•"/>
            </a:pPr>
            <a:endParaRPr lang="ru-RU" sz="1500" dirty="0">
              <a:solidFill>
                <a:schemeClr val="accent1">
                  <a:lumMod val="50000"/>
                </a:schemeClr>
              </a:solidFill>
            </a:endParaRPr>
          </a:p>
        </p:txBody>
      </p:sp>
      <p:sp>
        <p:nvSpPr>
          <p:cNvPr id="8" name="Прямоугольник 7">
            <a:extLst>
              <a:ext uri="{FF2B5EF4-FFF2-40B4-BE49-F238E27FC236}">
                <a16:creationId xmlns:a16="http://schemas.microsoft.com/office/drawing/2014/main" id="{B201A98B-54FD-D47A-6ABB-BB5F2365601D}"/>
              </a:ext>
            </a:extLst>
          </p:cNvPr>
          <p:cNvSpPr/>
          <p:nvPr/>
        </p:nvSpPr>
        <p:spPr>
          <a:xfrm>
            <a:off x="9119542" y="1053594"/>
            <a:ext cx="2871176" cy="5262979"/>
          </a:xfrm>
          <a:prstGeom prst="rect">
            <a:avLst/>
          </a:prstGeom>
          <a:solidFill>
            <a:schemeClr val="bg1"/>
          </a:solidFill>
          <a:ln>
            <a:solidFill>
              <a:schemeClr val="accent1"/>
            </a:solidFill>
          </a:ln>
        </p:spPr>
        <p:txBody>
          <a:bodyPr wrap="square">
            <a:spAutoFit/>
          </a:bodyPr>
          <a:lstStyle/>
          <a:p>
            <a:pPr indent="-160719">
              <a:buFont typeface="Arial" panose="020B0604020202020204" pitchFamily="34" charset="0"/>
              <a:buChar char="•"/>
            </a:pPr>
            <a:r>
              <a:rPr lang="ru-RU" sz="1600" u="sng" dirty="0">
                <a:solidFill>
                  <a:schemeClr val="accent1">
                    <a:lumMod val="50000"/>
                  </a:schemeClr>
                </a:solidFill>
              </a:rPr>
              <a:t>ЦВБ: ишемический инсульт, кровоизлияние в головном мозге, ТИА</a:t>
            </a:r>
          </a:p>
          <a:p>
            <a:pPr indent="-160719">
              <a:buFont typeface="Arial" panose="020B0604020202020204" pitchFamily="34" charset="0"/>
              <a:buChar char="•"/>
            </a:pPr>
            <a:r>
              <a:rPr lang="ru-RU" sz="1600" dirty="0">
                <a:solidFill>
                  <a:schemeClr val="accent1">
                    <a:lumMod val="50000"/>
                  </a:schemeClr>
                </a:solidFill>
              </a:rPr>
              <a:t>ИБС: ИМ, стенокардия, </a:t>
            </a:r>
            <a:r>
              <a:rPr lang="ru-RU" sz="1600" dirty="0" err="1">
                <a:solidFill>
                  <a:schemeClr val="accent1">
                    <a:lumMod val="50000"/>
                  </a:schemeClr>
                </a:solidFill>
              </a:rPr>
              <a:t>реваскуляризация</a:t>
            </a:r>
            <a:r>
              <a:rPr lang="ru-RU" sz="1600" dirty="0">
                <a:solidFill>
                  <a:schemeClr val="accent1">
                    <a:lumMod val="50000"/>
                  </a:schemeClr>
                </a:solidFill>
              </a:rPr>
              <a:t> миокарда</a:t>
            </a:r>
          </a:p>
          <a:p>
            <a:pPr indent="-160719">
              <a:buFont typeface="Arial" panose="020B0604020202020204" pitchFamily="34" charset="0"/>
              <a:buChar char="•"/>
            </a:pPr>
            <a:r>
              <a:rPr lang="ru-RU" sz="1600" u="sng" dirty="0">
                <a:solidFill>
                  <a:schemeClr val="accent1">
                    <a:lumMod val="50000"/>
                  </a:schemeClr>
                </a:solidFill>
              </a:rPr>
              <a:t>Наличие атеросклеротической бляшки при визуализирующем исследовании</a:t>
            </a:r>
          </a:p>
          <a:p>
            <a:pPr indent="-160719">
              <a:buFont typeface="Arial" panose="020B0604020202020204" pitchFamily="34" charset="0"/>
              <a:buChar char="•"/>
            </a:pPr>
            <a:r>
              <a:rPr lang="ru-RU" sz="1600" dirty="0">
                <a:solidFill>
                  <a:schemeClr val="accent1">
                    <a:lumMod val="50000"/>
                  </a:schemeClr>
                </a:solidFill>
              </a:rPr>
              <a:t>СН, включая </a:t>
            </a:r>
            <a:r>
              <a:rPr lang="ru-RU" sz="1600" dirty="0" err="1">
                <a:solidFill>
                  <a:schemeClr val="accent1">
                    <a:lumMod val="50000"/>
                  </a:schemeClr>
                </a:solidFill>
              </a:rPr>
              <a:t>СНсФВ</a:t>
            </a:r>
            <a:endParaRPr lang="ru-RU" sz="1600" dirty="0">
              <a:solidFill>
                <a:schemeClr val="accent1">
                  <a:lumMod val="50000"/>
                </a:schemeClr>
              </a:solidFill>
            </a:endParaRPr>
          </a:p>
          <a:p>
            <a:pPr indent="-160719">
              <a:buFont typeface="Arial" panose="020B0604020202020204" pitchFamily="34" charset="0"/>
              <a:buChar char="•"/>
            </a:pPr>
            <a:r>
              <a:rPr lang="ru-RU" sz="1600" dirty="0">
                <a:solidFill>
                  <a:schemeClr val="accent1">
                    <a:lumMod val="50000"/>
                  </a:schemeClr>
                </a:solidFill>
              </a:rPr>
              <a:t>Заболевания периферических артерий</a:t>
            </a:r>
          </a:p>
          <a:p>
            <a:pPr indent="-160719">
              <a:buFont typeface="Arial" panose="020B0604020202020204" pitchFamily="34" charset="0"/>
              <a:buChar char="•"/>
            </a:pPr>
            <a:r>
              <a:rPr lang="ru-RU" sz="1600" dirty="0">
                <a:solidFill>
                  <a:schemeClr val="accent1">
                    <a:lumMod val="50000"/>
                  </a:schemeClr>
                </a:solidFill>
              </a:rPr>
              <a:t>Фибрилляция предсердий</a:t>
            </a:r>
          </a:p>
          <a:p>
            <a:pPr indent="-160719">
              <a:buFont typeface="Arial" panose="020B0604020202020204" pitchFamily="34" charset="0"/>
              <a:buChar char="•"/>
            </a:pPr>
            <a:r>
              <a:rPr lang="ru-RU" sz="1600" dirty="0">
                <a:solidFill>
                  <a:schemeClr val="accent1">
                    <a:lumMod val="50000"/>
                  </a:schemeClr>
                </a:solidFill>
              </a:rPr>
              <a:t>Тяжелая альбуминурия </a:t>
            </a:r>
            <a:r>
              <a:rPr lang="en-US" sz="1600" dirty="0">
                <a:solidFill>
                  <a:schemeClr val="accent1">
                    <a:lumMod val="50000"/>
                  </a:schemeClr>
                </a:solidFill>
              </a:rPr>
              <a:t>&gt;</a:t>
            </a:r>
            <a:r>
              <a:rPr lang="ru-RU" sz="1600" dirty="0">
                <a:solidFill>
                  <a:schemeClr val="accent1">
                    <a:lumMod val="50000"/>
                  </a:schemeClr>
                </a:solidFill>
              </a:rPr>
              <a:t>300 мг/24ч или альбумин-креатининового соотношение</a:t>
            </a:r>
            <a:r>
              <a:rPr lang="en-US" sz="1600" dirty="0">
                <a:solidFill>
                  <a:schemeClr val="accent1">
                    <a:lumMod val="50000"/>
                  </a:schemeClr>
                </a:solidFill>
              </a:rPr>
              <a:t> </a:t>
            </a:r>
            <a:r>
              <a:rPr lang="ru-RU" sz="1600" dirty="0">
                <a:solidFill>
                  <a:schemeClr val="accent1">
                    <a:lumMod val="50000"/>
                  </a:schemeClr>
                </a:solidFill>
              </a:rPr>
              <a:t>предпочтительно в утренней порции мочи </a:t>
            </a:r>
            <a:r>
              <a:rPr lang="en-US" sz="1600" dirty="0">
                <a:solidFill>
                  <a:schemeClr val="accent1">
                    <a:lumMod val="50000"/>
                  </a:schemeClr>
                </a:solidFill>
              </a:rPr>
              <a:t>&gt;</a:t>
            </a:r>
            <a:r>
              <a:rPr lang="ru-RU" sz="1600" dirty="0">
                <a:solidFill>
                  <a:schemeClr val="accent1">
                    <a:lumMod val="50000"/>
                  </a:schemeClr>
                </a:solidFill>
              </a:rPr>
              <a:t>300 мг/г</a:t>
            </a:r>
            <a:endParaRPr lang="en-US" sz="1600" dirty="0">
              <a:solidFill>
                <a:schemeClr val="accent1">
                  <a:lumMod val="50000"/>
                </a:schemeClr>
              </a:solidFill>
            </a:endParaRPr>
          </a:p>
          <a:p>
            <a:pPr indent="-160719">
              <a:buFont typeface="Arial" panose="020B0604020202020204" pitchFamily="34" charset="0"/>
              <a:buChar char="•"/>
            </a:pPr>
            <a:r>
              <a:rPr lang="ru-RU" sz="1600" dirty="0">
                <a:solidFill>
                  <a:schemeClr val="accent1">
                    <a:lumMod val="50000"/>
                  </a:schemeClr>
                </a:solidFill>
              </a:rPr>
              <a:t>ХБП С4-5 (</a:t>
            </a:r>
            <a:r>
              <a:rPr lang="ru-RU" sz="1600" dirty="0" err="1">
                <a:solidFill>
                  <a:schemeClr val="accent1">
                    <a:lumMod val="50000"/>
                  </a:schemeClr>
                </a:solidFill>
              </a:rPr>
              <a:t>рСКФ</a:t>
            </a:r>
            <a:r>
              <a:rPr lang="ru-RU" sz="1600" dirty="0">
                <a:solidFill>
                  <a:schemeClr val="accent1">
                    <a:lumMod val="50000"/>
                  </a:schemeClr>
                </a:solidFill>
              </a:rPr>
              <a:t> </a:t>
            </a:r>
            <a:r>
              <a:rPr lang="en-US" sz="1600" dirty="0">
                <a:solidFill>
                  <a:schemeClr val="accent1">
                    <a:lumMod val="50000"/>
                  </a:schemeClr>
                </a:solidFill>
              </a:rPr>
              <a:t>&lt;</a:t>
            </a:r>
            <a:r>
              <a:rPr lang="ru-RU" sz="1600" dirty="0">
                <a:solidFill>
                  <a:schemeClr val="accent1">
                    <a:lumMod val="50000"/>
                  </a:schemeClr>
                </a:solidFill>
              </a:rPr>
              <a:t>30 мл/мин/1,73 м</a:t>
            </a:r>
            <a:r>
              <a:rPr lang="ru-RU" sz="1600" baseline="30000" dirty="0">
                <a:solidFill>
                  <a:schemeClr val="accent1">
                    <a:lumMod val="50000"/>
                  </a:schemeClr>
                </a:solidFill>
              </a:rPr>
              <a:t>2</a:t>
            </a:r>
            <a:r>
              <a:rPr lang="ru-RU" sz="1600" dirty="0">
                <a:solidFill>
                  <a:schemeClr val="accent1">
                    <a:lumMod val="50000"/>
                  </a:schemeClr>
                </a:solidFill>
              </a:rPr>
              <a:t>)</a:t>
            </a:r>
          </a:p>
          <a:p>
            <a:endParaRPr lang="ru-RU" sz="1600" dirty="0">
              <a:solidFill>
                <a:schemeClr val="accent1">
                  <a:lumMod val="50000"/>
                </a:schemeClr>
              </a:solidFill>
            </a:endParaRPr>
          </a:p>
        </p:txBody>
      </p:sp>
    </p:spTree>
    <p:extLst>
      <p:ext uri="{BB962C8B-B14F-4D97-AF65-F5344CB8AC3E}">
        <p14:creationId xmlns:p14="http://schemas.microsoft.com/office/powerpoint/2010/main" val="3954990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Группа 12"/>
          <p:cNvGrpSpPr/>
          <p:nvPr/>
        </p:nvGrpSpPr>
        <p:grpSpPr>
          <a:xfrm>
            <a:off x="0" y="0"/>
            <a:ext cx="12190413" cy="6858000"/>
            <a:chOff x="0" y="0"/>
            <a:chExt cx="12190413" cy="6858000"/>
          </a:xfrm>
        </p:grpSpPr>
        <p:pic>
          <p:nvPicPr>
            <p:cNvPr id="5" name="Picture 2" descr="E:\РАБОТА\3 конгресс ВСП\2025\XVI Конгресс шаблон презентации\элементы презентации\06.png"/>
            <p:cNvPicPr>
              <a:picLocks noChangeAspect="1" noChangeArrowheads="1"/>
            </p:cNvPicPr>
            <p:nvPr/>
          </p:nvPicPr>
          <p:blipFill>
            <a:blip r:embed="rId3" cstate="print"/>
            <a:stretch>
              <a:fillRect/>
            </a:stretch>
          </p:blipFill>
          <p:spPr bwMode="auto">
            <a:xfrm>
              <a:off x="190550" y="188640"/>
              <a:ext cx="720000" cy="720000"/>
            </a:xfrm>
            <a:prstGeom prst="rect">
              <a:avLst/>
            </a:prstGeom>
            <a:noFill/>
          </p:spPr>
        </p:pic>
        <p:pic>
          <p:nvPicPr>
            <p:cNvPr id="9" name="Picture 4" descr="E:\РАБОТА\3 конгресс ВСП\2025\XVI Конгресс шаблон презентации\элементы презентации\014.png"/>
            <p:cNvPicPr>
              <a:picLocks noChangeAspect="1" noChangeArrowheads="1"/>
            </p:cNvPicPr>
            <p:nvPr/>
          </p:nvPicPr>
          <p:blipFill>
            <a:blip r:embed="rId4" cstate="print"/>
            <a:srcRect/>
            <a:stretch>
              <a:fillRect/>
            </a:stretch>
          </p:blipFill>
          <p:spPr bwMode="auto">
            <a:xfrm flipH="1">
              <a:off x="11470413" y="0"/>
              <a:ext cx="720000" cy="720000"/>
            </a:xfrm>
            <a:prstGeom prst="rect">
              <a:avLst/>
            </a:prstGeom>
            <a:noFill/>
          </p:spPr>
        </p:pic>
        <p:pic>
          <p:nvPicPr>
            <p:cNvPr id="2050" name="Picture 2" descr="E:\РАБОТА\3 конгресс ВСП\2025\XVI Конгресс шаблон презентации\элементы презентации\02.png"/>
            <p:cNvPicPr>
              <a:picLocks noChangeAspect="1" noChangeArrowheads="1"/>
            </p:cNvPicPr>
            <p:nvPr/>
          </p:nvPicPr>
          <p:blipFill>
            <a:blip r:embed="rId5" cstate="print"/>
            <a:srcRect/>
            <a:stretch>
              <a:fillRect/>
            </a:stretch>
          </p:blipFill>
          <p:spPr bwMode="auto">
            <a:xfrm>
              <a:off x="0" y="6138000"/>
              <a:ext cx="1080263" cy="720000"/>
            </a:xfrm>
            <a:prstGeom prst="rect">
              <a:avLst/>
            </a:prstGeom>
            <a:noFill/>
          </p:spPr>
        </p:pic>
        <p:pic>
          <p:nvPicPr>
            <p:cNvPr id="2051" name="Picture 3" descr="E:\РАБОТА\3 конгресс ВСП\2025\XVI Конгресс шаблон презентации\элементы презентации\04.png"/>
            <p:cNvPicPr>
              <a:picLocks noChangeAspect="1" noChangeArrowheads="1"/>
            </p:cNvPicPr>
            <p:nvPr/>
          </p:nvPicPr>
          <p:blipFill>
            <a:blip r:embed="rId6" cstate="print"/>
            <a:srcRect/>
            <a:stretch>
              <a:fillRect/>
            </a:stretch>
          </p:blipFill>
          <p:spPr bwMode="auto">
            <a:xfrm>
              <a:off x="11468837" y="6498000"/>
              <a:ext cx="721576" cy="360000"/>
            </a:xfrm>
            <a:prstGeom prst="rect">
              <a:avLst/>
            </a:prstGeom>
            <a:noFill/>
          </p:spPr>
        </p:pic>
      </p:grpSp>
      <p:sp>
        <p:nvSpPr>
          <p:cNvPr id="2" name="Заголовок 1"/>
          <p:cNvSpPr>
            <a:spLocks noGrp="1"/>
          </p:cNvSpPr>
          <p:nvPr>
            <p:ph type="title"/>
          </p:nvPr>
        </p:nvSpPr>
        <p:spPr>
          <a:xfrm>
            <a:off x="982638" y="0"/>
            <a:ext cx="10513168" cy="1080000"/>
          </a:xfrm>
        </p:spPr>
        <p:txBody>
          <a:bodyPr>
            <a:noAutofit/>
          </a:bodyPr>
          <a:lstStyle/>
          <a:p>
            <a:r>
              <a:rPr lang="ru-RU" altLang="ru-RU" i="1" dirty="0" err="1">
                <a:solidFill>
                  <a:schemeClr val="tx2"/>
                </a:solidFill>
              </a:rPr>
              <a:t>Кардиометаболический</a:t>
            </a:r>
            <a:r>
              <a:rPr lang="ru-RU" altLang="ru-RU" i="1" dirty="0">
                <a:solidFill>
                  <a:schemeClr val="tx2"/>
                </a:solidFill>
              </a:rPr>
              <a:t> и почечный континуум</a:t>
            </a:r>
          </a:p>
        </p:txBody>
      </p:sp>
      <p:sp>
        <p:nvSpPr>
          <p:cNvPr id="10" name="Прямоугольник 9">
            <a:extLst>
              <a:ext uri="{FF2B5EF4-FFF2-40B4-BE49-F238E27FC236}">
                <a16:creationId xmlns:a16="http://schemas.microsoft.com/office/drawing/2014/main" id="{8505E8AA-4CF3-42DD-A828-77C9D4AD9919}"/>
              </a:ext>
            </a:extLst>
          </p:cNvPr>
          <p:cNvSpPr/>
          <p:nvPr/>
        </p:nvSpPr>
        <p:spPr>
          <a:xfrm>
            <a:off x="8903518" y="6550406"/>
            <a:ext cx="2232248" cy="272382"/>
          </a:xfrm>
          <a:prstGeom prst="rect">
            <a:avLst/>
          </a:prstGeom>
        </p:spPr>
        <p:txBody>
          <a:bodyPr wrap="square">
            <a:spAutoFit/>
          </a:bodyPr>
          <a:lstStyle/>
          <a:p>
            <a:pPr algn="r" defTabSz="685800">
              <a:lnSpc>
                <a:spcPct val="90000"/>
              </a:lnSpc>
              <a:spcBef>
                <a:spcPts val="750"/>
              </a:spcBef>
              <a:buClr>
                <a:srgbClr val="35A5D6"/>
              </a:buClr>
            </a:pPr>
            <a:r>
              <a:rPr lang="en-US" sz="1300" dirty="0">
                <a:solidFill>
                  <a:srgbClr val="114C7D"/>
                </a:solidFill>
                <a:latin typeface="Gotham Pro" pitchFamily="2" charset="0"/>
                <a:ea typeface="+mj-ea"/>
                <a:cs typeface="Gotham Pro" pitchFamily="2" charset="0"/>
              </a:rPr>
              <a:t>congress-vsp.ru/xvi/</a:t>
            </a:r>
            <a:endParaRPr lang="ru-RU" sz="1300" dirty="0">
              <a:solidFill>
                <a:srgbClr val="114C7D"/>
              </a:solidFill>
              <a:latin typeface="Gotham Pro" pitchFamily="2" charset="0"/>
              <a:ea typeface="+mj-ea"/>
              <a:cs typeface="Gotham Pro" pitchFamily="2" charset="0"/>
            </a:endParaRPr>
          </a:p>
        </p:txBody>
      </p:sp>
      <p:graphicFrame>
        <p:nvGraphicFramePr>
          <p:cNvPr id="4" name="Объект 3">
            <a:extLst>
              <a:ext uri="{FF2B5EF4-FFF2-40B4-BE49-F238E27FC236}">
                <a16:creationId xmlns:a16="http://schemas.microsoft.com/office/drawing/2014/main" id="{287E6BEF-4200-425E-9C9A-59EED7A748EF}"/>
              </a:ext>
            </a:extLst>
          </p:cNvPr>
          <p:cNvGraphicFramePr>
            <a:graphicFrameLocks noChangeAspect="1"/>
          </p:cNvGraphicFramePr>
          <p:nvPr/>
        </p:nvGraphicFramePr>
        <p:xfrm>
          <a:off x="478581" y="908640"/>
          <a:ext cx="11521281" cy="5470406"/>
        </p:xfrm>
        <a:graphic>
          <a:graphicData uri="http://schemas.openxmlformats.org/presentationml/2006/ole">
            <mc:AlternateContent xmlns:mc="http://schemas.openxmlformats.org/markup-compatibility/2006">
              <mc:Choice xmlns:v="urn:schemas-microsoft-com:vml" Requires="v">
                <p:oleObj spid="_x0000_s2051" name="Slide" r:id="rId7" imgW="6095975" imgH="3429123" progId="PowerPoint.Slide.12">
                  <p:embed/>
                </p:oleObj>
              </mc:Choice>
              <mc:Fallback>
                <p:oleObj name="Slide" r:id="rId7" imgW="6095975" imgH="3429123" progId="PowerPoint.Slide.12">
                  <p:embed/>
                  <p:pic>
                    <p:nvPicPr>
                      <p:cNvPr id="4" name="Объект 3">
                        <a:extLst>
                          <a:ext uri="{FF2B5EF4-FFF2-40B4-BE49-F238E27FC236}">
                            <a16:creationId xmlns:a16="http://schemas.microsoft.com/office/drawing/2014/main" id="{287E6BEF-4200-425E-9C9A-59EED7A748EF}"/>
                          </a:ext>
                        </a:extLst>
                      </p:cNvPr>
                      <p:cNvPicPr/>
                      <p:nvPr/>
                    </p:nvPicPr>
                    <p:blipFill>
                      <a:blip r:embed="rId8"/>
                      <a:stretch>
                        <a:fillRect/>
                      </a:stretch>
                    </p:blipFill>
                    <p:spPr>
                      <a:xfrm>
                        <a:off x="478581" y="908640"/>
                        <a:ext cx="11521281" cy="5470406"/>
                      </a:xfrm>
                      <a:prstGeom prst="rect">
                        <a:avLst/>
                      </a:prstGeom>
                    </p:spPr>
                  </p:pic>
                </p:oleObj>
              </mc:Fallback>
            </mc:AlternateContent>
          </a:graphicData>
        </a:graphic>
      </p:graphicFrame>
    </p:spTree>
    <p:extLst>
      <p:ext uri="{BB962C8B-B14F-4D97-AF65-F5344CB8AC3E}">
        <p14:creationId xmlns:p14="http://schemas.microsoft.com/office/powerpoint/2010/main" val="1848919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A1F5A-5494-3C5F-CC65-F46F6402199B}"/>
            </a:ext>
          </a:extLst>
        </p:cNvPr>
        <p:cNvGrpSpPr/>
        <p:nvPr/>
      </p:nvGrpSpPr>
      <p:grpSpPr>
        <a:xfrm>
          <a:off x="0" y="0"/>
          <a:ext cx="0" cy="0"/>
          <a:chOff x="0" y="0"/>
          <a:chExt cx="0" cy="0"/>
        </a:xfrm>
      </p:grpSpPr>
      <p:grpSp>
        <p:nvGrpSpPr>
          <p:cNvPr id="11" name="Группа 10">
            <a:extLst>
              <a:ext uri="{FF2B5EF4-FFF2-40B4-BE49-F238E27FC236}">
                <a16:creationId xmlns:a16="http://schemas.microsoft.com/office/drawing/2014/main" id="{60877FDE-97D2-5263-97CE-3BB3E714D5E9}"/>
              </a:ext>
            </a:extLst>
          </p:cNvPr>
          <p:cNvGrpSpPr/>
          <p:nvPr/>
        </p:nvGrpSpPr>
        <p:grpSpPr>
          <a:xfrm>
            <a:off x="0" y="189025"/>
            <a:ext cx="12190413" cy="6668975"/>
            <a:chOff x="0" y="189025"/>
            <a:chExt cx="12190413" cy="6668975"/>
          </a:xfrm>
        </p:grpSpPr>
        <p:pic>
          <p:nvPicPr>
            <p:cNvPr id="5" name="Picture 2" descr="E:\РАБОТА\3 конгресс ВСП\2025\XVI Конгресс шаблон презентации\элементы презентации\06.png">
              <a:extLst>
                <a:ext uri="{FF2B5EF4-FFF2-40B4-BE49-F238E27FC236}">
                  <a16:creationId xmlns:a16="http://schemas.microsoft.com/office/drawing/2014/main" id="{C298FE8C-A3F2-1802-7232-9D147D6C94F7}"/>
                </a:ext>
              </a:extLst>
            </p:cNvPr>
            <p:cNvPicPr>
              <a:picLocks noChangeAspect="1" noChangeArrowheads="1"/>
            </p:cNvPicPr>
            <p:nvPr/>
          </p:nvPicPr>
          <p:blipFill>
            <a:blip r:embed="rId2" cstate="print"/>
            <a:stretch>
              <a:fillRect/>
            </a:stretch>
          </p:blipFill>
          <p:spPr bwMode="auto">
            <a:xfrm>
              <a:off x="118542" y="189025"/>
              <a:ext cx="720000" cy="719229"/>
            </a:xfrm>
            <a:prstGeom prst="rect">
              <a:avLst/>
            </a:prstGeom>
            <a:noFill/>
          </p:spPr>
        </p:pic>
        <p:pic>
          <p:nvPicPr>
            <p:cNvPr id="2050" name="Picture 2" descr="E:\РАБОТА\3 конгресс ВСП\2025\XVI Конгресс шаблон презентации\элементы презентации\02.png">
              <a:extLst>
                <a:ext uri="{FF2B5EF4-FFF2-40B4-BE49-F238E27FC236}">
                  <a16:creationId xmlns:a16="http://schemas.microsoft.com/office/drawing/2014/main" id="{2BA67F53-69E2-30DE-DCBE-5D078E1BC50A}"/>
                </a:ext>
              </a:extLst>
            </p:cNvPr>
            <p:cNvPicPr>
              <a:picLocks noChangeAspect="1" noChangeArrowheads="1"/>
            </p:cNvPicPr>
            <p:nvPr/>
          </p:nvPicPr>
          <p:blipFill>
            <a:blip r:embed="rId3" cstate="print"/>
            <a:srcRect/>
            <a:stretch>
              <a:fillRect/>
            </a:stretch>
          </p:blipFill>
          <p:spPr bwMode="auto">
            <a:xfrm>
              <a:off x="0" y="6138000"/>
              <a:ext cx="1080263" cy="720000"/>
            </a:xfrm>
            <a:prstGeom prst="rect">
              <a:avLst/>
            </a:prstGeom>
            <a:noFill/>
          </p:spPr>
        </p:pic>
        <p:pic>
          <p:nvPicPr>
            <p:cNvPr id="2051" name="Picture 3" descr="E:\РАБОТА\3 конгресс ВСП\2025\XVI Конгресс шаблон презентации\элементы презентации\04.png">
              <a:extLst>
                <a:ext uri="{FF2B5EF4-FFF2-40B4-BE49-F238E27FC236}">
                  <a16:creationId xmlns:a16="http://schemas.microsoft.com/office/drawing/2014/main" id="{9C74BC46-68B8-B4CF-2C12-6D321AC34DF7}"/>
                </a:ext>
              </a:extLst>
            </p:cNvPr>
            <p:cNvPicPr>
              <a:picLocks noChangeAspect="1" noChangeArrowheads="1"/>
            </p:cNvPicPr>
            <p:nvPr/>
          </p:nvPicPr>
          <p:blipFill>
            <a:blip r:embed="rId4" cstate="print"/>
            <a:srcRect/>
            <a:stretch>
              <a:fillRect/>
            </a:stretch>
          </p:blipFill>
          <p:spPr bwMode="auto">
            <a:xfrm flipH="1">
              <a:off x="11468837" y="6498000"/>
              <a:ext cx="721576" cy="360000"/>
            </a:xfrm>
            <a:prstGeom prst="rect">
              <a:avLst/>
            </a:prstGeom>
            <a:noFill/>
          </p:spPr>
        </p:pic>
        <p:grpSp>
          <p:nvGrpSpPr>
            <p:cNvPr id="10" name="Группа 9">
              <a:extLst>
                <a:ext uri="{FF2B5EF4-FFF2-40B4-BE49-F238E27FC236}">
                  <a16:creationId xmlns:a16="http://schemas.microsoft.com/office/drawing/2014/main" id="{A61890A7-D0B0-0496-75D9-27EE0AFBD0D1}"/>
                </a:ext>
              </a:extLst>
            </p:cNvPr>
            <p:cNvGrpSpPr/>
            <p:nvPr/>
          </p:nvGrpSpPr>
          <p:grpSpPr>
            <a:xfrm>
              <a:off x="10478550" y="246294"/>
              <a:ext cx="1702718" cy="586402"/>
              <a:chOff x="10478550" y="404696"/>
              <a:chExt cx="1702718" cy="586402"/>
            </a:xfrm>
          </p:grpSpPr>
          <p:sp>
            <p:nvSpPr>
              <p:cNvPr id="6" name="Прямоугольник 5">
                <a:extLst>
                  <a:ext uri="{FF2B5EF4-FFF2-40B4-BE49-F238E27FC236}">
                    <a16:creationId xmlns:a16="http://schemas.microsoft.com/office/drawing/2014/main" id="{29104FAE-ACBE-DD65-95C9-63BB24B03127}"/>
                  </a:ext>
                </a:extLst>
              </p:cNvPr>
              <p:cNvSpPr/>
              <p:nvPr/>
            </p:nvSpPr>
            <p:spPr>
              <a:xfrm>
                <a:off x="10478550" y="746416"/>
                <a:ext cx="1702718" cy="244682"/>
              </a:xfrm>
              <a:prstGeom prst="rect">
                <a:avLst/>
              </a:prstGeom>
            </p:spPr>
            <p:txBody>
              <a:bodyPr wrap="square">
                <a:spAutoFit/>
              </a:bodyPr>
              <a:lstStyle/>
              <a:p>
                <a:pPr defTabSz="685800">
                  <a:lnSpc>
                    <a:spcPct val="90000"/>
                  </a:lnSpc>
                  <a:spcBef>
                    <a:spcPts val="750"/>
                  </a:spcBef>
                  <a:buClr>
                    <a:srgbClr val="35A5D6"/>
                  </a:buClr>
                </a:pPr>
                <a:r>
                  <a:rPr lang="en-US" sz="1100" dirty="0">
                    <a:solidFill>
                      <a:srgbClr val="114C7D"/>
                    </a:solidFill>
                    <a:latin typeface="Gotham Pro" pitchFamily="2" charset="0"/>
                    <a:ea typeface="+mj-ea"/>
                    <a:cs typeface="Gotham Pro" pitchFamily="2" charset="0"/>
                  </a:rPr>
                  <a:t>congress-vsp.ru/xvi/</a:t>
                </a:r>
                <a:endParaRPr lang="ru-RU" sz="1100" dirty="0">
                  <a:solidFill>
                    <a:srgbClr val="114C7D"/>
                  </a:solidFill>
                  <a:latin typeface="Gotham Pro" pitchFamily="2" charset="0"/>
                  <a:ea typeface="+mj-ea"/>
                  <a:cs typeface="Gotham Pro" pitchFamily="2" charset="0"/>
                </a:endParaRPr>
              </a:p>
            </p:txBody>
          </p:sp>
          <p:pic>
            <p:nvPicPr>
              <p:cNvPr id="4098" name="Picture 2" descr="E:\РАБОТА\3 конгресс ВСП\2025\XVI Конгресс шаблон презентации\элементы презентации\07.png">
                <a:extLst>
                  <a:ext uri="{FF2B5EF4-FFF2-40B4-BE49-F238E27FC236}">
                    <a16:creationId xmlns:a16="http://schemas.microsoft.com/office/drawing/2014/main" id="{067F6D4D-BEFB-5A81-2D33-0C71F4322EB9}"/>
                  </a:ext>
                </a:extLst>
              </p:cNvPr>
              <p:cNvPicPr>
                <a:picLocks noChangeAspect="1" noChangeArrowheads="1"/>
              </p:cNvPicPr>
              <p:nvPr/>
            </p:nvPicPr>
            <p:blipFill>
              <a:blip r:embed="rId5" cstate="print"/>
              <a:srcRect/>
              <a:stretch>
                <a:fillRect/>
              </a:stretch>
            </p:blipFill>
            <p:spPr bwMode="auto">
              <a:xfrm>
                <a:off x="10550475" y="404696"/>
                <a:ext cx="1440243" cy="288000"/>
              </a:xfrm>
              <a:prstGeom prst="rect">
                <a:avLst/>
              </a:prstGeom>
              <a:noFill/>
            </p:spPr>
          </p:pic>
        </p:grpSp>
      </p:grpSp>
      <p:sp>
        <p:nvSpPr>
          <p:cNvPr id="2" name="Заголовок 1">
            <a:extLst>
              <a:ext uri="{FF2B5EF4-FFF2-40B4-BE49-F238E27FC236}">
                <a16:creationId xmlns:a16="http://schemas.microsoft.com/office/drawing/2014/main" id="{606B0CDA-58B0-627B-75D3-36C2D1D62195}"/>
              </a:ext>
            </a:extLst>
          </p:cNvPr>
          <p:cNvSpPr>
            <a:spLocks noGrp="1"/>
          </p:cNvSpPr>
          <p:nvPr>
            <p:ph type="title"/>
          </p:nvPr>
        </p:nvSpPr>
        <p:spPr>
          <a:xfrm>
            <a:off x="910630" y="0"/>
            <a:ext cx="9577064" cy="1080000"/>
          </a:xfrm>
        </p:spPr>
        <p:txBody>
          <a:bodyPr>
            <a:noAutofit/>
          </a:bodyPr>
          <a:lstStyle/>
          <a:p>
            <a:r>
              <a:rPr lang="ru-RU" altLang="ru-RU" i="1" dirty="0">
                <a:solidFill>
                  <a:srgbClr val="002060"/>
                </a:solidFill>
                <a:latin typeface="Arial Black" panose="020B0A04020102020204" pitchFamily="34" charset="0"/>
              </a:rPr>
              <a:t>Гиперурикемия и ССЗ</a:t>
            </a:r>
          </a:p>
        </p:txBody>
      </p:sp>
      <p:pic>
        <p:nvPicPr>
          <p:cNvPr id="3" name="Рисунок 2">
            <a:extLst>
              <a:ext uri="{FF2B5EF4-FFF2-40B4-BE49-F238E27FC236}">
                <a16:creationId xmlns:a16="http://schemas.microsoft.com/office/drawing/2014/main" id="{0785F402-94AF-4814-B876-06D4280DD643}"/>
              </a:ext>
            </a:extLst>
          </p:cNvPr>
          <p:cNvPicPr>
            <a:picLocks noChangeAspect="1"/>
          </p:cNvPicPr>
          <p:nvPr/>
        </p:nvPicPr>
        <p:blipFill>
          <a:blip r:embed="rId6"/>
          <a:stretch>
            <a:fillRect/>
          </a:stretch>
        </p:blipFill>
        <p:spPr>
          <a:xfrm>
            <a:off x="694607" y="1340768"/>
            <a:ext cx="5280302" cy="4518296"/>
          </a:xfrm>
          <a:prstGeom prst="rect">
            <a:avLst/>
          </a:prstGeom>
          <a:ln>
            <a:solidFill>
              <a:schemeClr val="tx1"/>
            </a:solidFill>
          </a:ln>
        </p:spPr>
      </p:pic>
      <p:pic>
        <p:nvPicPr>
          <p:cNvPr id="4" name="Рисунок 3">
            <a:extLst>
              <a:ext uri="{FF2B5EF4-FFF2-40B4-BE49-F238E27FC236}">
                <a16:creationId xmlns:a16="http://schemas.microsoft.com/office/drawing/2014/main" id="{51DCA310-C048-A899-A02C-7EECC520670E}"/>
              </a:ext>
            </a:extLst>
          </p:cNvPr>
          <p:cNvPicPr>
            <a:picLocks noChangeAspect="1"/>
          </p:cNvPicPr>
          <p:nvPr/>
        </p:nvPicPr>
        <p:blipFill>
          <a:blip r:embed="rId7"/>
          <a:stretch>
            <a:fillRect/>
          </a:stretch>
        </p:blipFill>
        <p:spPr>
          <a:xfrm>
            <a:off x="6215506" y="1340767"/>
            <a:ext cx="5064275" cy="4518296"/>
          </a:xfrm>
          <a:prstGeom prst="rect">
            <a:avLst/>
          </a:prstGeom>
          <a:ln>
            <a:solidFill>
              <a:schemeClr val="tx1"/>
            </a:solidFill>
          </a:ln>
        </p:spPr>
      </p:pic>
    </p:spTree>
    <p:extLst>
      <p:ext uri="{BB962C8B-B14F-4D97-AF65-F5344CB8AC3E}">
        <p14:creationId xmlns:p14="http://schemas.microsoft.com/office/powerpoint/2010/main" val="3280377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4294967295"/>
          </p:nvPr>
        </p:nvSpPr>
        <p:spPr>
          <a:xfrm>
            <a:off x="1523802" y="5899361"/>
            <a:ext cx="5196965" cy="576188"/>
          </a:xfrm>
        </p:spPr>
        <p:txBody>
          <a:bodyPr vert="horz" lIns="0" tIns="0" rIns="0" bIns="0" rtlCol="0" anchorCtr="1">
            <a:normAutofit/>
          </a:bodyPr>
          <a:lstStyle/>
          <a:p>
            <a:pPr marL="0" indent="0" algn="ctr">
              <a:spcBef>
                <a:spcPct val="0"/>
              </a:spcBef>
              <a:spcAft>
                <a:spcPct val="10000"/>
              </a:spcAft>
              <a:buClr>
                <a:schemeClr val="bg2"/>
              </a:buClr>
              <a:buNone/>
            </a:pPr>
            <a:r>
              <a:rPr lang="ru-RU" b="1" dirty="0" err="1">
                <a:solidFill>
                  <a:srgbClr val="012B67"/>
                </a:solidFill>
                <a:latin typeface="Arial" charset="0"/>
              </a:rPr>
              <a:t>Гиперурикемия</a:t>
            </a:r>
            <a:r>
              <a:rPr lang="ru-RU" b="1" dirty="0">
                <a:solidFill>
                  <a:srgbClr val="012B67"/>
                </a:solidFill>
                <a:latin typeface="Arial" charset="0"/>
              </a:rPr>
              <a:t>, ИМТ, ОХС</a:t>
            </a:r>
            <a:endParaRPr lang="en-GB" b="1" baseline="30000" dirty="0">
              <a:solidFill>
                <a:srgbClr val="012B67"/>
              </a:solidFill>
              <a:latin typeface="Arial" charset="0"/>
              <a:sym typeface="Symbol" charset="0"/>
            </a:endParaRPr>
          </a:p>
        </p:txBody>
      </p:sp>
      <p:sp>
        <p:nvSpPr>
          <p:cNvPr id="26627" name="Rectangle 4"/>
          <p:cNvSpPr>
            <a:spLocks noChangeArrowheads="1"/>
          </p:cNvSpPr>
          <p:nvPr/>
        </p:nvSpPr>
        <p:spPr bwMode="auto">
          <a:xfrm>
            <a:off x="1967090" y="6183375"/>
            <a:ext cx="8283940" cy="2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type="none" w="sm" len="sm"/>
                <a:tailEnd type="none" w="sm" len="sm"/>
              </a14:hiddenLine>
            </a:ext>
          </a:extLst>
        </p:spPr>
        <p:txBody>
          <a:bodyPr wrap="square" lIns="0" tIns="0" rIns="0" bIns="0" anchor="ctr">
            <a:spAutoFit/>
          </a:bodyPr>
          <a:lstStyle/>
          <a:p>
            <a:pPr algn="r">
              <a:lnSpc>
                <a:spcPct val="100000"/>
              </a:lnSpc>
            </a:pPr>
            <a:r>
              <a:rPr lang="en-US" i="1" dirty="0" err="1">
                <a:solidFill>
                  <a:srgbClr val="4C4C4C"/>
                </a:solidFill>
                <a:cs typeface="Times New Roman" charset="0"/>
              </a:rPr>
              <a:t>Juraschek</a:t>
            </a:r>
            <a:r>
              <a:rPr lang="en-US" i="1" dirty="0">
                <a:solidFill>
                  <a:srgbClr val="4C4C4C"/>
                </a:solidFill>
                <a:cs typeface="Times New Roman" charset="0"/>
              </a:rPr>
              <a:t> SJ, et al. </a:t>
            </a:r>
            <a:r>
              <a:rPr lang="en-US" i="1" dirty="0" err="1">
                <a:solidFill>
                  <a:srgbClr val="4C4C4C"/>
                </a:solidFill>
                <a:cs typeface="Times New Roman" charset="0"/>
              </a:rPr>
              <a:t>PLoS</a:t>
            </a:r>
            <a:r>
              <a:rPr lang="en-US" i="1" dirty="0">
                <a:solidFill>
                  <a:srgbClr val="4C4C4C"/>
                </a:solidFill>
                <a:cs typeface="Times New Roman" charset="0"/>
              </a:rPr>
              <a:t> One 2013; 8(2): e56546.</a:t>
            </a:r>
          </a:p>
        </p:txBody>
      </p:sp>
      <p:pic>
        <p:nvPicPr>
          <p:cNvPr id="14" name="Immagine 13" descr="Juraschek_2.png"/>
          <p:cNvPicPr>
            <a:picLocks noChangeAspect="1"/>
          </p:cNvPicPr>
          <p:nvPr/>
        </p:nvPicPr>
        <p:blipFill>
          <a:blip r:embed="rId3" cstate="print"/>
          <a:stretch>
            <a:fillRect/>
          </a:stretch>
        </p:blipFill>
        <p:spPr>
          <a:xfrm>
            <a:off x="1696383" y="1940036"/>
            <a:ext cx="4412675" cy="3620785"/>
          </a:xfrm>
          <a:prstGeom prst="rect">
            <a:avLst/>
          </a:prstGeom>
        </p:spPr>
      </p:pic>
      <p:sp>
        <p:nvSpPr>
          <p:cNvPr id="12" name="Rectangle 2"/>
          <p:cNvSpPr txBox="1">
            <a:spLocks noChangeArrowheads="1"/>
          </p:cNvSpPr>
          <p:nvPr/>
        </p:nvSpPr>
        <p:spPr>
          <a:xfrm>
            <a:off x="2336106" y="447"/>
            <a:ext cx="7771388" cy="1609134"/>
          </a:xfrm>
          <a:prstGeom prst="rect">
            <a:avLst/>
          </a:prstGeom>
        </p:spPr>
        <p:txBody>
          <a:bodyPr vert="horz" lIns="91428" tIns="45714" rIns="91428" bIns="45714" rtlCol="0" anchor="ctr">
            <a:normAutofit/>
          </a:bodyPr>
          <a:lstStyle/>
          <a:p>
            <a:pPr algn="ctr">
              <a:lnSpc>
                <a:spcPct val="90000"/>
              </a:lnSpc>
              <a:spcBef>
                <a:spcPct val="0"/>
              </a:spcBef>
              <a:defRPr/>
            </a:pPr>
            <a:r>
              <a:rPr lang="ru-RU" sz="3200" b="1" i="1" cap="all" dirty="0" err="1">
                <a:solidFill>
                  <a:srgbClr val="002060"/>
                </a:solidFill>
                <a:latin typeface="Arial Black" panose="020B0A04020102020204" pitchFamily="34" charset="0"/>
                <a:ea typeface="+mj-ea"/>
                <a:cs typeface="+mj-cs"/>
              </a:rPr>
              <a:t>Гиперурикемия</a:t>
            </a:r>
            <a:r>
              <a:rPr lang="ru-RU" sz="3200" b="1" i="1" cap="all" dirty="0">
                <a:solidFill>
                  <a:srgbClr val="002060"/>
                </a:solidFill>
                <a:latin typeface="Arial Black" panose="020B0A04020102020204" pitchFamily="34" charset="0"/>
                <a:ea typeface="+mj-ea"/>
                <a:cs typeface="+mj-cs"/>
              </a:rPr>
              <a:t> и традиционные факторы риска</a:t>
            </a:r>
            <a:endParaRPr lang="en-GB" sz="3200" b="1" i="1" cap="all" dirty="0">
              <a:solidFill>
                <a:srgbClr val="002060"/>
              </a:solidFill>
              <a:latin typeface="Arial Black" panose="020B0A04020102020204" pitchFamily="34" charset="0"/>
              <a:ea typeface="+mj-ea"/>
              <a:cs typeface="+mj-cs"/>
            </a:endParaRPr>
          </a:p>
        </p:txBody>
      </p:sp>
      <p:sp>
        <p:nvSpPr>
          <p:cNvPr id="16" name="Rettangolo 6"/>
          <p:cNvSpPr/>
          <p:nvPr/>
        </p:nvSpPr>
        <p:spPr bwMode="auto">
          <a:xfrm>
            <a:off x="2041896" y="1446887"/>
            <a:ext cx="1279994" cy="492305"/>
          </a:xfrm>
          <a:prstGeom prst="rect">
            <a:avLst/>
          </a:prstGeom>
          <a:solidFill>
            <a:schemeClr val="accent4">
              <a:lumMod val="20000"/>
              <a:lumOff val="80000"/>
            </a:schemeClr>
          </a:solidFill>
          <a:ln w="9525" cap="flat" cmpd="sng" algn="ctr">
            <a:solidFill>
              <a:schemeClr val="bg1"/>
            </a:solid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algn="ctr">
              <a:lnSpc>
                <a:spcPct val="100000"/>
              </a:lnSpc>
            </a:pPr>
            <a:r>
              <a:rPr lang="ru-RU" sz="2400" dirty="0">
                <a:solidFill>
                  <a:srgbClr val="012B67"/>
                </a:solidFill>
              </a:rPr>
              <a:t>ИМТ</a:t>
            </a:r>
            <a:endParaRPr lang="it-IT" sz="2400" dirty="0">
              <a:solidFill>
                <a:schemeClr val="accent1">
                  <a:lumMod val="75000"/>
                </a:schemeClr>
              </a:solidFill>
              <a:latin typeface="Arial" charset="0"/>
              <a:ea typeface="ＭＳ Ｐゴシック" pitchFamily="34" charset="-128"/>
            </a:endParaRPr>
          </a:p>
        </p:txBody>
      </p:sp>
      <p:sp>
        <p:nvSpPr>
          <p:cNvPr id="17" name="Rettangolo 6"/>
          <p:cNvSpPr/>
          <p:nvPr/>
        </p:nvSpPr>
        <p:spPr bwMode="auto">
          <a:xfrm>
            <a:off x="4818761" y="1455817"/>
            <a:ext cx="1279994" cy="492305"/>
          </a:xfrm>
          <a:prstGeom prst="rect">
            <a:avLst/>
          </a:prstGeom>
          <a:solidFill>
            <a:schemeClr val="accent4">
              <a:lumMod val="20000"/>
              <a:lumOff val="80000"/>
            </a:schemeClr>
          </a:solidFill>
          <a:ln w="9525" cap="flat" cmpd="sng" algn="ctr">
            <a:solidFill>
              <a:schemeClr val="bg1"/>
            </a:solidFill>
            <a:prstDash val="solid"/>
            <a:round/>
            <a:headEnd type="none" w="med" len="med"/>
            <a:tailEnd type="none" w="med" len="med"/>
          </a:ln>
          <a:effectLst/>
        </p:spPr>
        <p:txBody>
          <a:bodyPr vert="horz" wrap="square" lIns="91428" tIns="45714" rIns="91428" bIns="45714" numCol="1" rtlCol="0" anchor="t" anchorCtr="0" compatLnSpc="1">
            <a:prstTxWarp prst="textNoShape">
              <a:avLst/>
            </a:prstTxWarp>
          </a:bodyPr>
          <a:lstStyle/>
          <a:p>
            <a:pPr algn="ctr">
              <a:lnSpc>
                <a:spcPct val="100000"/>
              </a:lnSpc>
            </a:pPr>
            <a:r>
              <a:rPr lang="ru-RU" sz="2400" dirty="0">
                <a:solidFill>
                  <a:srgbClr val="012B67"/>
                </a:solidFill>
              </a:rPr>
              <a:t>ОХС</a:t>
            </a:r>
            <a:endParaRPr lang="it-IT" sz="2400" dirty="0">
              <a:solidFill>
                <a:schemeClr val="accent1">
                  <a:lumMod val="75000"/>
                </a:schemeClr>
              </a:solidFill>
              <a:latin typeface="Arial" charset="0"/>
              <a:ea typeface="ＭＳ Ｐゴシック" pitchFamily="34" charset="-128"/>
            </a:endParaRPr>
          </a:p>
        </p:txBody>
      </p:sp>
      <p:pic>
        <p:nvPicPr>
          <p:cNvPr id="2" name="Picture 2">
            <a:extLst>
              <a:ext uri="{FF2B5EF4-FFF2-40B4-BE49-F238E27FC236}">
                <a16:creationId xmlns:a16="http://schemas.microsoft.com/office/drawing/2014/main" id="{44D5224B-8060-7C26-E03B-34E806B4B94D}"/>
              </a:ext>
            </a:extLst>
          </p:cNvPr>
          <p:cNvPicPr>
            <a:picLocks noChangeAspect="1" noChangeArrowheads="1"/>
          </p:cNvPicPr>
          <p:nvPr/>
        </p:nvPicPr>
        <p:blipFill>
          <a:blip r:embed="rId4"/>
          <a:srcRect l="1253" t="4169" r="3534" b="3783"/>
          <a:stretch>
            <a:fillRect/>
          </a:stretch>
        </p:blipFill>
        <p:spPr bwMode="auto">
          <a:xfrm>
            <a:off x="7605928" y="1122613"/>
            <a:ext cx="4102269" cy="4768229"/>
          </a:xfrm>
          <a:prstGeom prst="rect">
            <a:avLst/>
          </a:prstGeom>
          <a:noFill/>
          <a:ln>
            <a:solidFill>
              <a:schemeClr val="tx1"/>
            </a:solidFill>
          </a:ln>
          <a:effectLst>
            <a:outerShdw blurRad="292100" dist="139700" dir="2700000" algn="tl" rotWithShape="0">
              <a:srgbClr val="333333">
                <a:alpha val="64998"/>
              </a:srgbClr>
            </a:outerShdw>
          </a:effectLst>
        </p:spPr>
      </p:pic>
    </p:spTree>
    <p:extLst>
      <p:ext uri="{BB962C8B-B14F-4D97-AF65-F5344CB8AC3E}">
        <p14:creationId xmlns:p14="http://schemas.microsoft.com/office/powerpoint/2010/main" val="3230956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B940B-3640-C672-06AA-A8DF866C8A3A}"/>
            </a:ext>
          </a:extLst>
        </p:cNvPr>
        <p:cNvGrpSpPr/>
        <p:nvPr/>
      </p:nvGrpSpPr>
      <p:grpSpPr>
        <a:xfrm>
          <a:off x="0" y="0"/>
          <a:ext cx="0" cy="0"/>
          <a:chOff x="0" y="0"/>
          <a:chExt cx="0" cy="0"/>
        </a:xfrm>
      </p:grpSpPr>
      <p:grpSp>
        <p:nvGrpSpPr>
          <p:cNvPr id="11" name="Группа 10">
            <a:extLst>
              <a:ext uri="{FF2B5EF4-FFF2-40B4-BE49-F238E27FC236}">
                <a16:creationId xmlns:a16="http://schemas.microsoft.com/office/drawing/2014/main" id="{00B5D1FE-59D6-45B3-EB9C-25BA7BFFFCF2}"/>
              </a:ext>
            </a:extLst>
          </p:cNvPr>
          <p:cNvGrpSpPr/>
          <p:nvPr/>
        </p:nvGrpSpPr>
        <p:grpSpPr>
          <a:xfrm>
            <a:off x="0" y="189025"/>
            <a:ext cx="12190413" cy="6668975"/>
            <a:chOff x="0" y="189025"/>
            <a:chExt cx="12190413" cy="6668975"/>
          </a:xfrm>
        </p:grpSpPr>
        <p:pic>
          <p:nvPicPr>
            <p:cNvPr id="5" name="Picture 2" descr="E:\РАБОТА\3 конгресс ВСП\2025\XVI Конгресс шаблон презентации\элементы презентации\06.png">
              <a:extLst>
                <a:ext uri="{FF2B5EF4-FFF2-40B4-BE49-F238E27FC236}">
                  <a16:creationId xmlns:a16="http://schemas.microsoft.com/office/drawing/2014/main" id="{7052CB02-48EF-A2BF-481F-2784488A7D88}"/>
                </a:ext>
              </a:extLst>
            </p:cNvPr>
            <p:cNvPicPr>
              <a:picLocks noChangeAspect="1" noChangeArrowheads="1"/>
            </p:cNvPicPr>
            <p:nvPr/>
          </p:nvPicPr>
          <p:blipFill>
            <a:blip r:embed="rId3" cstate="print"/>
            <a:stretch>
              <a:fillRect/>
            </a:stretch>
          </p:blipFill>
          <p:spPr bwMode="auto">
            <a:xfrm>
              <a:off x="118542" y="189025"/>
              <a:ext cx="720000" cy="719229"/>
            </a:xfrm>
            <a:prstGeom prst="rect">
              <a:avLst/>
            </a:prstGeom>
            <a:noFill/>
          </p:spPr>
        </p:pic>
        <p:pic>
          <p:nvPicPr>
            <p:cNvPr id="2050" name="Picture 2" descr="E:\РАБОТА\3 конгресс ВСП\2025\XVI Конгресс шаблон презентации\элементы презентации\02.png">
              <a:extLst>
                <a:ext uri="{FF2B5EF4-FFF2-40B4-BE49-F238E27FC236}">
                  <a16:creationId xmlns:a16="http://schemas.microsoft.com/office/drawing/2014/main" id="{15587EAE-BA97-8948-FCE3-D56C1867AC83}"/>
                </a:ext>
              </a:extLst>
            </p:cNvPr>
            <p:cNvPicPr>
              <a:picLocks noChangeAspect="1" noChangeArrowheads="1"/>
            </p:cNvPicPr>
            <p:nvPr/>
          </p:nvPicPr>
          <p:blipFill>
            <a:blip r:embed="rId4" cstate="print"/>
            <a:srcRect/>
            <a:stretch>
              <a:fillRect/>
            </a:stretch>
          </p:blipFill>
          <p:spPr bwMode="auto">
            <a:xfrm>
              <a:off x="0" y="6138000"/>
              <a:ext cx="1080263" cy="720000"/>
            </a:xfrm>
            <a:prstGeom prst="rect">
              <a:avLst/>
            </a:prstGeom>
            <a:noFill/>
          </p:spPr>
        </p:pic>
        <p:pic>
          <p:nvPicPr>
            <p:cNvPr id="2051" name="Picture 3" descr="E:\РАБОТА\3 конгресс ВСП\2025\XVI Конгресс шаблон презентации\элементы презентации\04.png">
              <a:extLst>
                <a:ext uri="{FF2B5EF4-FFF2-40B4-BE49-F238E27FC236}">
                  <a16:creationId xmlns:a16="http://schemas.microsoft.com/office/drawing/2014/main" id="{21D77F4E-4C26-78F3-38C6-4731A545D120}"/>
                </a:ext>
              </a:extLst>
            </p:cNvPr>
            <p:cNvPicPr>
              <a:picLocks noChangeAspect="1" noChangeArrowheads="1"/>
            </p:cNvPicPr>
            <p:nvPr/>
          </p:nvPicPr>
          <p:blipFill>
            <a:blip r:embed="rId5" cstate="print"/>
            <a:srcRect/>
            <a:stretch>
              <a:fillRect/>
            </a:stretch>
          </p:blipFill>
          <p:spPr bwMode="auto">
            <a:xfrm flipH="1">
              <a:off x="11468837" y="6498000"/>
              <a:ext cx="721576" cy="360000"/>
            </a:xfrm>
            <a:prstGeom prst="rect">
              <a:avLst/>
            </a:prstGeom>
            <a:noFill/>
          </p:spPr>
        </p:pic>
        <p:grpSp>
          <p:nvGrpSpPr>
            <p:cNvPr id="10" name="Группа 9">
              <a:extLst>
                <a:ext uri="{FF2B5EF4-FFF2-40B4-BE49-F238E27FC236}">
                  <a16:creationId xmlns:a16="http://schemas.microsoft.com/office/drawing/2014/main" id="{C605BCC6-B618-76CC-5B6F-E15E4D5BEE5B}"/>
                </a:ext>
              </a:extLst>
            </p:cNvPr>
            <p:cNvGrpSpPr/>
            <p:nvPr/>
          </p:nvGrpSpPr>
          <p:grpSpPr>
            <a:xfrm>
              <a:off x="10478550" y="246294"/>
              <a:ext cx="1702718" cy="586402"/>
              <a:chOff x="10478550" y="404696"/>
              <a:chExt cx="1702718" cy="586402"/>
            </a:xfrm>
          </p:grpSpPr>
          <p:sp>
            <p:nvSpPr>
              <p:cNvPr id="6" name="Прямоугольник 5">
                <a:extLst>
                  <a:ext uri="{FF2B5EF4-FFF2-40B4-BE49-F238E27FC236}">
                    <a16:creationId xmlns:a16="http://schemas.microsoft.com/office/drawing/2014/main" id="{512B7E95-B59C-F12E-0A44-3ECD264019F1}"/>
                  </a:ext>
                </a:extLst>
              </p:cNvPr>
              <p:cNvSpPr/>
              <p:nvPr/>
            </p:nvSpPr>
            <p:spPr>
              <a:xfrm>
                <a:off x="10478550" y="746416"/>
                <a:ext cx="1702718" cy="244682"/>
              </a:xfrm>
              <a:prstGeom prst="rect">
                <a:avLst/>
              </a:prstGeom>
            </p:spPr>
            <p:txBody>
              <a:bodyPr wrap="square">
                <a:spAutoFit/>
              </a:bodyPr>
              <a:lstStyle/>
              <a:p>
                <a:pPr defTabSz="685800">
                  <a:lnSpc>
                    <a:spcPct val="90000"/>
                  </a:lnSpc>
                  <a:spcBef>
                    <a:spcPts val="750"/>
                  </a:spcBef>
                  <a:buClr>
                    <a:srgbClr val="35A5D6"/>
                  </a:buClr>
                </a:pPr>
                <a:r>
                  <a:rPr lang="en-US" sz="1100" dirty="0">
                    <a:solidFill>
                      <a:srgbClr val="114C7D"/>
                    </a:solidFill>
                    <a:latin typeface="Gotham Pro" pitchFamily="2" charset="0"/>
                    <a:ea typeface="+mj-ea"/>
                    <a:cs typeface="Gotham Pro" pitchFamily="2" charset="0"/>
                  </a:rPr>
                  <a:t>congress-vsp.ru/xvi/</a:t>
                </a:r>
                <a:endParaRPr lang="ru-RU" sz="1100" dirty="0">
                  <a:solidFill>
                    <a:srgbClr val="114C7D"/>
                  </a:solidFill>
                  <a:latin typeface="Gotham Pro" pitchFamily="2" charset="0"/>
                  <a:ea typeface="+mj-ea"/>
                  <a:cs typeface="Gotham Pro" pitchFamily="2" charset="0"/>
                </a:endParaRPr>
              </a:p>
            </p:txBody>
          </p:sp>
          <p:pic>
            <p:nvPicPr>
              <p:cNvPr id="4098" name="Picture 2" descr="E:\РАБОТА\3 конгресс ВСП\2025\XVI Конгресс шаблон презентации\элементы презентации\07.png">
                <a:extLst>
                  <a:ext uri="{FF2B5EF4-FFF2-40B4-BE49-F238E27FC236}">
                    <a16:creationId xmlns:a16="http://schemas.microsoft.com/office/drawing/2014/main" id="{8D475EEC-3D1D-277A-D8B3-F074D6ECCDAE}"/>
                  </a:ext>
                </a:extLst>
              </p:cNvPr>
              <p:cNvPicPr>
                <a:picLocks noChangeAspect="1" noChangeArrowheads="1"/>
              </p:cNvPicPr>
              <p:nvPr/>
            </p:nvPicPr>
            <p:blipFill>
              <a:blip r:embed="rId6" cstate="print"/>
              <a:srcRect/>
              <a:stretch>
                <a:fillRect/>
              </a:stretch>
            </p:blipFill>
            <p:spPr bwMode="auto">
              <a:xfrm>
                <a:off x="10550475" y="404696"/>
                <a:ext cx="1440243" cy="288000"/>
              </a:xfrm>
              <a:prstGeom prst="rect">
                <a:avLst/>
              </a:prstGeom>
              <a:noFill/>
            </p:spPr>
          </p:pic>
        </p:grpSp>
      </p:grpSp>
      <p:sp>
        <p:nvSpPr>
          <p:cNvPr id="2" name="Заголовок 1">
            <a:extLst>
              <a:ext uri="{FF2B5EF4-FFF2-40B4-BE49-F238E27FC236}">
                <a16:creationId xmlns:a16="http://schemas.microsoft.com/office/drawing/2014/main" id="{E50112FA-3297-30D1-1750-BA726153941C}"/>
              </a:ext>
            </a:extLst>
          </p:cNvPr>
          <p:cNvSpPr>
            <a:spLocks noGrp="1"/>
          </p:cNvSpPr>
          <p:nvPr>
            <p:ph type="title"/>
          </p:nvPr>
        </p:nvSpPr>
        <p:spPr>
          <a:xfrm>
            <a:off x="910630" y="0"/>
            <a:ext cx="9577064" cy="1080000"/>
          </a:xfrm>
        </p:spPr>
        <p:txBody>
          <a:bodyPr>
            <a:noAutofit/>
          </a:bodyPr>
          <a:lstStyle/>
          <a:p>
            <a:r>
              <a:rPr lang="ru-RU" i="1" dirty="0">
                <a:solidFill>
                  <a:schemeClr val="tx2"/>
                </a:solidFill>
                <a:latin typeface="Arial Black" panose="020B0A04020102020204" pitchFamily="34" charset="0"/>
              </a:rPr>
              <a:t>Выживаемость пациентов при МС, СД и ДЛП при наличии ГУ </a:t>
            </a:r>
            <a:endParaRPr lang="ru-RU" altLang="ru-RU" i="1" dirty="0">
              <a:solidFill>
                <a:srgbClr val="002060"/>
              </a:solidFill>
              <a:latin typeface="Arial Black" panose="020B0A04020102020204" pitchFamily="34" charset="0"/>
            </a:endParaRPr>
          </a:p>
        </p:txBody>
      </p:sp>
      <p:graphicFrame>
        <p:nvGraphicFramePr>
          <p:cNvPr id="3" name="Объект 2">
            <a:extLst>
              <a:ext uri="{FF2B5EF4-FFF2-40B4-BE49-F238E27FC236}">
                <a16:creationId xmlns:a16="http://schemas.microsoft.com/office/drawing/2014/main" id="{34306DF7-0875-6112-F0D0-BA2BF402B578}"/>
              </a:ext>
            </a:extLst>
          </p:cNvPr>
          <p:cNvGraphicFramePr>
            <a:graphicFrameLocks noChangeAspect="1"/>
          </p:cNvGraphicFramePr>
          <p:nvPr/>
        </p:nvGraphicFramePr>
        <p:xfrm>
          <a:off x="1486694" y="1196752"/>
          <a:ext cx="9289032" cy="5073234"/>
        </p:xfrm>
        <a:graphic>
          <a:graphicData uri="http://schemas.openxmlformats.org/presentationml/2006/ole">
            <mc:AlternateContent xmlns:mc="http://schemas.openxmlformats.org/markup-compatibility/2006">
              <mc:Choice xmlns:v="urn:schemas-microsoft-com:vml" Requires="v">
                <p:oleObj spid="_x0000_s3075" name="Slide" r:id="rId7" imgW="6095975" imgH="3429123" progId="PowerPoint.Slide.12">
                  <p:embed/>
                </p:oleObj>
              </mc:Choice>
              <mc:Fallback>
                <p:oleObj name="Slide" r:id="rId7" imgW="6095975" imgH="3429123" progId="PowerPoint.Slide.12">
                  <p:embed/>
                  <p:pic>
                    <p:nvPicPr>
                      <p:cNvPr id="3" name="Объект 2">
                        <a:extLst>
                          <a:ext uri="{FF2B5EF4-FFF2-40B4-BE49-F238E27FC236}">
                            <a16:creationId xmlns:a16="http://schemas.microsoft.com/office/drawing/2014/main" id="{34306DF7-0875-6112-F0D0-BA2BF402B578}"/>
                          </a:ext>
                        </a:extLst>
                      </p:cNvPr>
                      <p:cNvPicPr/>
                      <p:nvPr/>
                    </p:nvPicPr>
                    <p:blipFill>
                      <a:blip r:embed="rId8"/>
                      <a:stretch>
                        <a:fillRect/>
                      </a:stretch>
                    </p:blipFill>
                    <p:spPr>
                      <a:xfrm>
                        <a:off x="1486694" y="1196752"/>
                        <a:ext cx="9289032" cy="5073234"/>
                      </a:xfrm>
                      <a:prstGeom prst="rect">
                        <a:avLst/>
                      </a:prstGeom>
                      <a:ln>
                        <a:solidFill>
                          <a:schemeClr val="accent1"/>
                        </a:solidFill>
                      </a:ln>
                    </p:spPr>
                  </p:pic>
                </p:oleObj>
              </mc:Fallback>
            </mc:AlternateContent>
          </a:graphicData>
        </a:graphic>
      </p:graphicFrame>
    </p:spTree>
    <p:extLst>
      <p:ext uri="{BB962C8B-B14F-4D97-AF65-F5344CB8AC3E}">
        <p14:creationId xmlns:p14="http://schemas.microsoft.com/office/powerpoint/2010/main" val="369601266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2352</TotalTime>
  <Words>1117</Words>
  <Application>Microsoft Office PowerPoint</Application>
  <PresentationFormat>Произвольный</PresentationFormat>
  <Paragraphs>134</Paragraphs>
  <Slides>23</Slides>
  <Notes>1</Notes>
  <HiddenSlides>0</HiddenSlides>
  <MMClips>0</MMClips>
  <ScaleCrop>false</ScaleCrop>
  <HeadingPairs>
    <vt:vector size="8" baseType="variant">
      <vt:variant>
        <vt:lpstr>Использованные шрифты</vt:lpstr>
      </vt:variant>
      <vt:variant>
        <vt:i4>18</vt:i4>
      </vt:variant>
      <vt:variant>
        <vt:lpstr>Тема</vt:lpstr>
      </vt:variant>
      <vt:variant>
        <vt:i4>1</vt:i4>
      </vt:variant>
      <vt:variant>
        <vt:lpstr>Внедренные серверы OLE</vt:lpstr>
      </vt:variant>
      <vt:variant>
        <vt:i4>2</vt:i4>
      </vt:variant>
      <vt:variant>
        <vt:lpstr>Заголовки слайдов</vt:lpstr>
      </vt:variant>
      <vt:variant>
        <vt:i4>23</vt:i4>
      </vt:variant>
    </vt:vector>
  </HeadingPairs>
  <TitlesOfParts>
    <vt:vector size="44" baseType="lpstr">
      <vt:lpstr>AkzidenzGroteskBE-Bold</vt:lpstr>
      <vt:lpstr>Times New Roman</vt:lpstr>
      <vt:lpstr>Wingdings</vt:lpstr>
      <vt:lpstr>URWPalladioL-Ital</vt:lpstr>
      <vt:lpstr>Tahoma</vt:lpstr>
      <vt:lpstr>Calibri</vt:lpstr>
      <vt:lpstr>Symbol</vt:lpstr>
      <vt:lpstr>Arial Black</vt:lpstr>
      <vt:lpstr>Arial</vt:lpstr>
      <vt:lpstr>Proxima Nova Rg</vt:lpstr>
      <vt:lpstr>Proxima Nova</vt:lpstr>
      <vt:lpstr>Gotham Pro</vt:lpstr>
      <vt:lpstr>Gotham Pro Medium</vt:lpstr>
      <vt:lpstr>ＭＳ Ｐゴシック</vt:lpstr>
      <vt:lpstr>DecoType Naskh</vt:lpstr>
      <vt:lpstr>URWPalladioL-Bold</vt:lpstr>
      <vt:lpstr>URWPalladioL-Roma</vt:lpstr>
      <vt:lpstr>AkzidenzGroteskBE-BoldIt</vt:lpstr>
      <vt:lpstr>Тема Office</vt:lpstr>
      <vt:lpstr>Slide</vt:lpstr>
      <vt:lpstr>Слайд</vt:lpstr>
      <vt:lpstr>Гиперурикемия как независимый фактор риска ССЗ</vt:lpstr>
      <vt:lpstr>Гиперурикемия</vt:lpstr>
      <vt:lpstr>ЗАГОЛОВОК СЛАЙДА</vt:lpstr>
      <vt:lpstr>РИСК скорректированный по возрасту и АД для определения связи между уровнем МК в сыворотке крови и ССЗ: Роттердамское исследование </vt:lpstr>
      <vt:lpstr>Факторы, определяющие сердечно-сосудистый риск</vt:lpstr>
      <vt:lpstr>Кардиометаболический и почечный континуум</vt:lpstr>
      <vt:lpstr>Гиперурикемия и ССЗ</vt:lpstr>
      <vt:lpstr>Презентация PowerPoint</vt:lpstr>
      <vt:lpstr>Выживаемость пациентов при МС, СД и ДЛП при наличии ГУ </vt:lpstr>
      <vt:lpstr>Презентация PowerPoint</vt:lpstr>
      <vt:lpstr>Гиперурикемия, АГ  и поражение почек</vt:lpstr>
      <vt:lpstr>Ассоциация между уровнем МК и Индексом жесткости (СПВ)</vt:lpstr>
      <vt:lpstr>ГУ и каротидный атеросклероз</vt:lpstr>
      <vt:lpstr>Результаты URRAH study (Uric Acid Right for Heart Health) 2023</vt:lpstr>
      <vt:lpstr>Сердечно-сосудистый риск и ГУ в исследовании CANTOS  2025</vt:lpstr>
      <vt:lpstr>Ведение пациентов с ГУ</vt:lpstr>
      <vt:lpstr>ВАЖНОСТЬ КОНТРОЛЯ НАД ГИПЕРУРИКЕМИЕЙ НА ФОНЕ ССЗ ПОДТВЕРЖДЕНА ЗАРУБЕЖНЫМИ И ОТЕЧЕСТВЕННЫМИ ЭКСПЕРТАМИ В ОБЛАСТИ ЛЕЧЕНИЯ ССЗ </vt:lpstr>
      <vt:lpstr>Немедикаментозная терапия  при гиперурикемии и подагре:   10 положений на основе доказательной медицины</vt:lpstr>
      <vt:lpstr>Немедикаментозная терапия  при гиперурикемии и подагре:   10 положений на основе доказательной медицины</vt:lpstr>
      <vt:lpstr>Лечение аллопуринолом снижает  СС и общую смертность у пациентов с ГУ</vt:lpstr>
      <vt:lpstr>Лечение аллопуринолом снижает  сердечно-сосудистый риск у пациентов с гиперурикемией</vt:lpstr>
      <vt:lpstr>Презентация PowerPoint</vt:lpstr>
      <vt:lpstr>БЛАГОДАРЮ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Пользователь</dc:creator>
  <cp:lastModifiedBy>Оксана</cp:lastModifiedBy>
  <cp:revision>23</cp:revision>
  <dcterms:created xsi:type="dcterms:W3CDTF">2025-11-05T16:43:17Z</dcterms:created>
  <dcterms:modified xsi:type="dcterms:W3CDTF">2025-11-17T17:03:17Z</dcterms:modified>
</cp:coreProperties>
</file>