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53" r:id="rId2"/>
    <p:sldId id="349" r:id="rId3"/>
    <p:sldId id="371" r:id="rId4"/>
    <p:sldId id="358" r:id="rId5"/>
    <p:sldId id="359" r:id="rId6"/>
    <p:sldId id="360" r:id="rId7"/>
    <p:sldId id="361" r:id="rId8"/>
    <p:sldId id="362" r:id="rId9"/>
    <p:sldId id="363" r:id="rId10"/>
    <p:sldId id="372" r:id="rId11"/>
    <p:sldId id="366" r:id="rId12"/>
    <p:sldId id="368" r:id="rId13"/>
    <p:sldId id="344" r:id="rId14"/>
    <p:sldId id="267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663A4"/>
    <a:srgbClr val="00ADD9"/>
    <a:srgbClr val="135891"/>
    <a:srgbClr val="1E29A1"/>
    <a:srgbClr val="1A4394"/>
    <a:srgbClr val="0070BA"/>
    <a:srgbClr val="60497C"/>
    <a:srgbClr val="93A9CF"/>
    <a:srgbClr val="0071C1"/>
    <a:srgbClr val="21439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22" autoAdjust="0"/>
    <p:restoredTop sz="79537" autoAdjust="0"/>
  </p:normalViewPr>
  <p:slideViewPr>
    <p:cSldViewPr>
      <p:cViewPr varScale="1">
        <p:scale>
          <a:sx n="88" d="100"/>
          <a:sy n="88" d="100"/>
        </p:scale>
        <p:origin x="-788" y="-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4319863" cy="1843198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2_&#1054;&#1053;&#1054;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4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4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0;&#1086;&#1085;&#1075;&#1088;&#1077;&#1089;&#1089;%2016\&#1048;&#1089;&#1089;&#1083;&#1077;&#1076;&#1086;&#1074;&#1072;&#1085;&#1080;&#1077;%201\&#1056;&#1072;&#1089;&#1095;&#1077;&#1090;%20&#1087;&#1086;%20&#1072;&#1085;&#1082;&#1077;&#1090;&#1077;\&#1055;&#1072;&#1094;&#1080;&#1077;&#1085;&#1090;&#1099;\&#1055;&#1072;&#1094;&#1080;&#1077;&#1085;&#1090;&#1099;%202025_&#1090;&#1072;&#1073;&#1083;%20&#1080;%20&#1076;&#1080;&#1072;&#1075;&#1088;_4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1&#1054;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3.xlsx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9950777025386244E-2"/>
          <c:y val="0"/>
          <c:w val="0.88783957531467972"/>
          <c:h val="0.73822989023598506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годам'!$A$15</c:f>
              <c:strCache>
                <c:ptCount val="1"/>
                <c:pt idx="0">
                  <c:v>Ситуация, скорее, улучшилась, чем ухудшилась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годам'!$B$14:$G$14</c:f>
              <c:strCache>
                <c:ptCount val="6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  <c:pt idx="5">
                  <c:v>2020 г.</c:v>
                </c:pt>
              </c:strCache>
            </c:strRef>
          </c:cat>
          <c:val>
            <c:numRef>
              <c:f>'по годам'!$B$15:$G$15</c:f>
              <c:numCache>
                <c:formatCode>0.0%</c:formatCode>
                <c:ptCount val="6"/>
                <c:pt idx="0">
                  <c:v>0.11300000000000013</c:v>
                </c:pt>
                <c:pt idx="1">
                  <c:v>0.10600000000000002</c:v>
                </c:pt>
                <c:pt idx="2">
                  <c:v>0.13300000000000001</c:v>
                </c:pt>
                <c:pt idx="3">
                  <c:v>0.11100000000000013</c:v>
                </c:pt>
                <c:pt idx="4">
                  <c:v>8.7182823682498384E-2</c:v>
                </c:pt>
                <c:pt idx="5">
                  <c:v>7.7000000000000138E-2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42-4AB0-B4FB-A76400B7508F}"/>
            </c:ext>
          </c:extLst>
        </c:ser>
        <c:ser>
          <c:idx val="1"/>
          <c:order val="1"/>
          <c:tx>
            <c:strRef>
              <c:f>'по годам'!$A$16</c:f>
              <c:strCache>
                <c:ptCount val="1"/>
                <c:pt idx="0">
                  <c:v>Ситуация особо не изменилась, в чем-то стало лучше, в чем-то хуже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годам'!$B$14:$G$14</c:f>
              <c:strCache>
                <c:ptCount val="6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  <c:pt idx="5">
                  <c:v>2020 г.</c:v>
                </c:pt>
              </c:strCache>
            </c:strRef>
          </c:cat>
          <c:val>
            <c:numRef>
              <c:f>'по годам'!$B$16:$G$16</c:f>
              <c:numCache>
                <c:formatCode>0.0%</c:formatCode>
                <c:ptCount val="6"/>
                <c:pt idx="0">
                  <c:v>0.44600000000000056</c:v>
                </c:pt>
                <c:pt idx="1">
                  <c:v>0.46200000000000002</c:v>
                </c:pt>
                <c:pt idx="2">
                  <c:v>0.39500000000000235</c:v>
                </c:pt>
                <c:pt idx="3">
                  <c:v>0.44500000000000056</c:v>
                </c:pt>
                <c:pt idx="4">
                  <c:v>0.20494469746259075</c:v>
                </c:pt>
                <c:pt idx="5">
                  <c:v>0.21800000000000044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F42-4AB0-B4FB-A76400B7508F}"/>
            </c:ext>
          </c:extLst>
        </c:ser>
        <c:ser>
          <c:idx val="2"/>
          <c:order val="2"/>
          <c:tx>
            <c:strRef>
              <c:f>'по годам'!$A$17</c:f>
              <c:strCache>
                <c:ptCount val="1"/>
                <c:pt idx="0">
                  <c:v>Ситуация, скорее, ухудшилась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годам'!$B$14:$G$14</c:f>
              <c:strCache>
                <c:ptCount val="6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  <c:pt idx="5">
                  <c:v>2020 г.</c:v>
                </c:pt>
              </c:strCache>
            </c:strRef>
          </c:cat>
          <c:val>
            <c:numRef>
              <c:f>'по годам'!$B$17:$G$17</c:f>
              <c:numCache>
                <c:formatCode>0.0%</c:formatCode>
                <c:ptCount val="6"/>
                <c:pt idx="0">
                  <c:v>0.40200000000000002</c:v>
                </c:pt>
                <c:pt idx="1">
                  <c:v>0.38600000000000201</c:v>
                </c:pt>
                <c:pt idx="2">
                  <c:v>0.42200000000000032</c:v>
                </c:pt>
                <c:pt idx="3">
                  <c:v>0.39200000000000218</c:v>
                </c:pt>
                <c:pt idx="4">
                  <c:v>0.68640208197787644</c:v>
                </c:pt>
                <c:pt idx="5">
                  <c:v>0.67800000000000471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F42-4AB0-B4FB-A76400B7508F}"/>
            </c:ext>
          </c:extLst>
        </c:ser>
        <c:ser>
          <c:idx val="3"/>
          <c:order val="3"/>
          <c:tx>
            <c:strRef>
              <c:f>'по годам'!$A$18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0"/>
              <c:layout>
                <c:manualLayout>
                  <c:x val="1.0095972486197846E-2"/>
                  <c:y val="-8.4419613103722543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42-4AB0-B4FB-A76400B7508F}"/>
                </c:ext>
              </c:extLst>
            </c:dLbl>
            <c:dLbl>
              <c:idx val="1"/>
              <c:layout>
                <c:manualLayout>
                  <c:x val="1.0621775726310309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F42-4AB0-B4FB-A76400B7508F}"/>
                </c:ext>
              </c:extLst>
            </c:dLbl>
            <c:dLbl>
              <c:idx val="2"/>
              <c:layout>
                <c:manualLayout>
                  <c:x val="6.5595800524934434E-3"/>
                  <c:y val="-4.629777347194512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42-4AB0-B4FB-A76400B7508F}"/>
                </c:ext>
              </c:extLst>
            </c:dLbl>
            <c:dLbl>
              <c:idx val="3"/>
              <c:layout>
                <c:manualLayout>
                  <c:x val="9.979586253341121E-3"/>
                  <c:y val="-4.629825755188846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F42-4AB0-B4FB-A76400B7508F}"/>
                </c:ext>
              </c:extLst>
            </c:dLbl>
            <c:dLbl>
              <c:idx val="4"/>
              <c:layout>
                <c:manualLayout>
                  <c:x val="1.6551724137931201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F42-4AB0-B4FB-A76400B7508F}"/>
                </c:ext>
              </c:extLst>
            </c:dLbl>
            <c:dLbl>
              <c:idx val="5"/>
              <c:layout>
                <c:manualLayout>
                  <c:x val="1.5882484163562673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F42-4AB0-B4FB-A76400B750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годам'!$B$14:$G$14</c:f>
              <c:strCache>
                <c:ptCount val="6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  <c:pt idx="5">
                  <c:v>2020 г.</c:v>
                </c:pt>
              </c:strCache>
            </c:strRef>
          </c:cat>
          <c:val>
            <c:numRef>
              <c:f>'по годам'!$B$18:$G$18</c:f>
              <c:numCache>
                <c:formatCode>0.0%</c:formatCode>
                <c:ptCount val="6"/>
                <c:pt idx="0">
                  <c:v>3.9000000000000111E-2</c:v>
                </c:pt>
                <c:pt idx="1">
                  <c:v>4.6000000000000013E-2</c:v>
                </c:pt>
                <c:pt idx="2">
                  <c:v>5.00000000000001E-2</c:v>
                </c:pt>
                <c:pt idx="3">
                  <c:v>5.1000000000000004E-2</c:v>
                </c:pt>
                <c:pt idx="4">
                  <c:v>2.1470396877033459E-2</c:v>
                </c:pt>
                <c:pt idx="5">
                  <c:v>2.6000000000000079E-2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6F42-4AB0-B4FB-A76400B7508F}"/>
            </c:ext>
          </c:extLst>
        </c:ser>
        <c:gapWidth val="30"/>
        <c:overlap val="100"/>
        <c:axId val="140196864"/>
        <c:axId val="140202752"/>
      </c:barChart>
      <c:catAx>
        <c:axId val="140196864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40202752"/>
        <c:crosses val="autoZero"/>
        <c:auto val="1"/>
        <c:lblAlgn val="ctr"/>
        <c:lblOffset val="100"/>
      </c:catAx>
      <c:valAx>
        <c:axId val="140202752"/>
        <c:scaling>
          <c:orientation val="minMax"/>
        </c:scaling>
        <c:delete val="1"/>
        <c:axPos val="b"/>
        <c:numFmt formatCode="0%" sourceLinked="1"/>
        <c:tickLblPos val="none"/>
        <c:crossAx val="14019686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1239307444524117"/>
          <c:y val="0.7287021918577784"/>
          <c:w val="0.88238113403591256"/>
          <c:h val="0.27129780814222154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3014786047671665E-2"/>
          <c:y val="0"/>
          <c:w val="0.88987544738725854"/>
          <c:h val="0.6237019987886131"/>
        </c:manualLayout>
      </c:layout>
      <c:barChart>
        <c:barDir val="bar"/>
        <c:grouping val="percentStacked"/>
        <c:ser>
          <c:idx val="4"/>
          <c:order val="0"/>
          <c:tx>
            <c:strRef>
              <c:f>'по годам'!$A$8</c:f>
              <c:strCache>
                <c:ptCount val="1"/>
                <c:pt idx="0">
                  <c:v>Полностью удовлетворен</c:v>
                </c:pt>
              </c:strCache>
            </c:strRef>
          </c:tx>
          <c:spPr>
            <a:solidFill>
              <a:srgbClr val="004070"/>
            </a:solidFill>
          </c:spPr>
          <c:dLbls>
            <c:dLbl>
              <c:idx val="0"/>
              <c:layout>
                <c:manualLayout>
                  <c:x val="1.3241923342489029E-2"/>
                  <c:y val="-4.6089521828640359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6C3-4978-BA98-394545D43B86}"/>
                </c:ext>
              </c:extLst>
            </c:dLbl>
            <c:dLbl>
              <c:idx val="1"/>
              <c:layout>
                <c:manualLayout>
                  <c:x val="1.038961038961039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83-4404-9089-66E0958AD941}"/>
                </c:ext>
              </c:extLst>
            </c:dLbl>
            <c:dLbl>
              <c:idx val="2"/>
              <c:layout>
                <c:manualLayout>
                  <c:x val="1.8157055960618463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0A-42E8-839A-4F7F53A0B225}"/>
                </c:ext>
              </c:extLst>
            </c:dLbl>
            <c:dLbl>
              <c:idx val="3"/>
              <c:layout>
                <c:manualLayout>
                  <c:x val="9.4936685204653568E-3"/>
                  <c:y val="-1.6471807320349665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45-4A08-AF93-D7672CBFC8E5}"/>
                </c:ext>
              </c:extLst>
            </c:dLbl>
            <c:dLbl>
              <c:idx val="4"/>
              <c:layout>
                <c:manualLayout>
                  <c:x val="9.0497737556561059E-3"/>
                  <c:y val="-1.0128796435109937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83-4404-9089-66E0958AD9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годам'!$B$8:$F$8</c:f>
              <c:numCache>
                <c:formatCode>0.0%</c:formatCode>
                <c:ptCount val="5"/>
                <c:pt idx="0">
                  <c:v>1.6000000000000004E-2</c:v>
                </c:pt>
                <c:pt idx="1">
                  <c:v>2.4E-2</c:v>
                </c:pt>
                <c:pt idx="2">
                  <c:v>4.8000000000000001E-2</c:v>
                </c:pt>
                <c:pt idx="3">
                  <c:v>5.1999999999999998E-2</c:v>
                </c:pt>
                <c:pt idx="4">
                  <c:v>2.2727272727272742E-2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C4A-45C1-B7BA-855DDBBEFE2E}"/>
            </c:ext>
          </c:extLst>
        </c:ser>
        <c:ser>
          <c:idx val="3"/>
          <c:order val="1"/>
          <c:tx>
            <c:strRef>
              <c:f>'по годам'!$A$7</c:f>
              <c:strCache>
                <c:ptCount val="1"/>
                <c:pt idx="0">
                  <c:v>Скорее удовлетворен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1.7405058954186446E-2"/>
                  <c:y val="-7.187780772686498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45-4A08-AF93-D7672CBFC8E5}"/>
                </c:ext>
              </c:extLst>
            </c:dLbl>
            <c:dLbl>
              <c:idx val="3"/>
              <c:layout>
                <c:manualLayout>
                  <c:x val="1.8987337040930721E-2"/>
                  <c:y val="-1.6471807320349665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45-4A08-AF93-D7672CBFC8E5}"/>
                </c:ext>
              </c:extLst>
            </c:dLbl>
            <c:dLbl>
              <c:idx val="4"/>
              <c:layout>
                <c:manualLayout>
                  <c:x val="9.0497737556560921E-3"/>
                  <c:y val="-1.0128796435109937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83-4404-9089-66E0958AD9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годам'!$B$7:$F$7</c:f>
              <c:numCache>
                <c:formatCode>0.0%</c:formatCode>
                <c:ptCount val="5"/>
                <c:pt idx="0">
                  <c:v>0.14400000000000002</c:v>
                </c:pt>
                <c:pt idx="1">
                  <c:v>0.14300000000000002</c:v>
                </c:pt>
                <c:pt idx="2">
                  <c:v>0.13700000000000001</c:v>
                </c:pt>
                <c:pt idx="3">
                  <c:v>0.161</c:v>
                </c:pt>
                <c:pt idx="4">
                  <c:v>7.1625344352617068E-2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4A-45C1-B7BA-855DDBBEFE2E}"/>
            </c:ext>
          </c:extLst>
        </c:ser>
        <c:ser>
          <c:idx val="2"/>
          <c:order val="2"/>
          <c:tx>
            <c:strRef>
              <c:f>'по годам'!$A$6</c:f>
              <c:strCache>
                <c:ptCount val="1"/>
                <c:pt idx="0">
                  <c:v>В чем-то удовлетворен, в чем-то нет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годам'!$B$6:$F$6</c:f>
              <c:numCache>
                <c:formatCode>0.0%</c:formatCode>
                <c:ptCount val="5"/>
                <c:pt idx="0">
                  <c:v>0.52500000000000002</c:v>
                </c:pt>
                <c:pt idx="1">
                  <c:v>0.52500000000000002</c:v>
                </c:pt>
                <c:pt idx="2">
                  <c:v>0.44500000000000001</c:v>
                </c:pt>
                <c:pt idx="3">
                  <c:v>0.45600000000000002</c:v>
                </c:pt>
                <c:pt idx="4">
                  <c:v>0.36432506887052346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A1-45B7-B519-FB874CE63A18}"/>
            </c:ext>
          </c:extLst>
        </c:ser>
        <c:ser>
          <c:idx val="1"/>
          <c:order val="3"/>
          <c:tx>
            <c:strRef>
              <c:f>'по годам'!$A$5</c:f>
              <c:strCache>
                <c:ptCount val="1"/>
                <c:pt idx="0">
                  <c:v>Скорее не удовлетворен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годам'!$B$5:$F$5</c:f>
              <c:numCache>
                <c:formatCode>0.0%</c:formatCode>
                <c:ptCount val="5"/>
                <c:pt idx="0">
                  <c:v>0.17400000000000002</c:v>
                </c:pt>
                <c:pt idx="1">
                  <c:v>0.17700000000000002</c:v>
                </c:pt>
                <c:pt idx="2">
                  <c:v>0.193</c:v>
                </c:pt>
                <c:pt idx="3">
                  <c:v>0.17400000000000002</c:v>
                </c:pt>
                <c:pt idx="4">
                  <c:v>0.20730027548209373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43-4A8A-8AF5-72AA5D32045B}"/>
            </c:ext>
          </c:extLst>
        </c:ser>
        <c:ser>
          <c:idx val="0"/>
          <c:order val="4"/>
          <c:tx>
            <c:strRef>
              <c:f>'по годам'!$A$4</c:f>
              <c:strCache>
                <c:ptCount val="1"/>
                <c:pt idx="0">
                  <c:v>Совершенно не удовлетворен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годам'!$B$4:$F$4</c:f>
              <c:numCache>
                <c:formatCode>0.0%</c:formatCode>
                <c:ptCount val="5"/>
                <c:pt idx="0">
                  <c:v>0.127</c:v>
                </c:pt>
                <c:pt idx="1">
                  <c:v>0.115</c:v>
                </c:pt>
                <c:pt idx="2">
                  <c:v>0.15300000000000002</c:v>
                </c:pt>
                <c:pt idx="3">
                  <c:v>0.13300000000000001</c:v>
                </c:pt>
                <c:pt idx="4">
                  <c:v>0.29820936639118456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43-4A8A-8AF5-72AA5D32045B}"/>
            </c:ext>
          </c:extLst>
        </c:ser>
        <c:ser>
          <c:idx val="5"/>
          <c:order val="5"/>
          <c:tx>
            <c:strRef>
              <c:f>'по годам'!$A$9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0"/>
              <c:layout>
                <c:manualLayout>
                  <c:x val="1.2502438036944953E-2"/>
                  <c:y val="-8.6463179629067786E-4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C4A-45C1-B7BA-855DDBBEFE2E}"/>
                </c:ext>
              </c:extLst>
            </c:dLbl>
            <c:dLbl>
              <c:idx val="1"/>
              <c:layout>
                <c:manualLayout>
                  <c:x val="1.3010164998957274E-2"/>
                  <c:y val="3.402265714984919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C4A-45C1-B7BA-855DDBBEFE2E}"/>
                </c:ext>
              </c:extLst>
            </c:dLbl>
            <c:dLbl>
              <c:idx val="2"/>
              <c:layout>
                <c:manualLayout>
                  <c:x val="1.267766905825028E-2"/>
                  <c:y val="-1.2639846858349118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C4A-45C1-B7BA-855DDBBEFE2E}"/>
                </c:ext>
              </c:extLst>
            </c:dLbl>
            <c:dLbl>
              <c:idx val="3"/>
              <c:layout>
                <c:manualLayout>
                  <c:x val="8.446159838009937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C3-4978-BA98-394545D43B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годам'!$B$9:$F$9</c:f>
              <c:numCache>
                <c:formatCode>0.0%</c:formatCode>
                <c:ptCount val="5"/>
                <c:pt idx="0">
                  <c:v>1.4999999999999998E-2</c:v>
                </c:pt>
                <c:pt idx="1">
                  <c:v>1.7000000000000001E-2</c:v>
                </c:pt>
                <c:pt idx="2">
                  <c:v>2.5000000000000001E-2</c:v>
                </c:pt>
                <c:pt idx="3">
                  <c:v>2.4E-2</c:v>
                </c:pt>
                <c:pt idx="4">
                  <c:v>3.5999999999999997E-2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8C4A-45C1-B7BA-855DDBBEFE2E}"/>
            </c:ext>
          </c:extLst>
        </c:ser>
        <c:gapWidth val="31"/>
        <c:overlap val="100"/>
        <c:axId val="142540160"/>
        <c:axId val="142628352"/>
      </c:barChart>
      <c:catAx>
        <c:axId val="142540160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42628352"/>
        <c:crosses val="autoZero"/>
        <c:auto val="1"/>
        <c:lblAlgn val="ctr"/>
        <c:lblOffset val="100"/>
      </c:catAx>
      <c:valAx>
        <c:axId val="142628352"/>
        <c:scaling>
          <c:orientation val="minMax"/>
        </c:scaling>
        <c:delete val="1"/>
        <c:axPos val="b"/>
        <c:numFmt formatCode="0%" sourceLinked="1"/>
        <c:tickLblPos val="none"/>
        <c:crossAx val="14254016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003765432098765"/>
          <c:y val="0.64481644756350731"/>
          <c:w val="0.45236995649373063"/>
          <c:h val="0.34361261458097131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8221957070707073"/>
          <c:y val="1.5578901952324429E-2"/>
          <c:w val="0.77567234848484856"/>
          <c:h val="0.449925142918779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годам'!$A$20</c:f>
              <c:strCache>
                <c:ptCount val="1"/>
                <c:pt idx="0">
                  <c:v>Полностью удовлетворен</c:v>
                </c:pt>
              </c:strCache>
            </c:strRef>
          </c:tx>
          <c:spPr>
            <a:solidFill>
              <a:srgbClr val="004070"/>
            </a:solidFill>
          </c:spPr>
          <c:dLbls>
            <c:dLbl>
              <c:idx val="0"/>
              <c:layout>
                <c:manualLayout>
                  <c:x val="1.4571948998178498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1.6071428571428573E-2"/>
                  <c:y val="0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годам'!$B$15:$C$15</c:f>
              <c:strCache>
                <c:ptCount val="2"/>
                <c:pt idx="0">
                  <c:v>Граждане</c:v>
                </c:pt>
                <c:pt idx="1">
                  <c:v>"Профессиональные пациенты"</c:v>
                </c:pt>
              </c:strCache>
            </c:strRef>
          </c:cat>
          <c:val>
            <c:numRef>
              <c:f>'по годам'!$B$20:$C$20</c:f>
              <c:numCache>
                <c:formatCode>0.0%</c:formatCode>
                <c:ptCount val="2"/>
                <c:pt idx="0">
                  <c:v>0.17</c:v>
                </c:pt>
                <c:pt idx="1">
                  <c:v>1.6000000000000021E-2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43-4A8A-8AF5-72AA5D32045B}"/>
            </c:ext>
          </c:extLst>
        </c:ser>
        <c:ser>
          <c:idx val="1"/>
          <c:order val="1"/>
          <c:tx>
            <c:strRef>
              <c:f>'по годам'!$A$19</c:f>
              <c:strCache>
                <c:ptCount val="1"/>
                <c:pt idx="0">
                  <c:v>Скорее удовлетворен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1.6029143897996357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2.1428571428571491E-2"/>
                  <c:y val="0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годам'!$B$15:$C$15</c:f>
              <c:strCache>
                <c:ptCount val="2"/>
                <c:pt idx="0">
                  <c:v>Граждане</c:v>
                </c:pt>
                <c:pt idx="1">
                  <c:v>"Профессиональные пациенты"</c:v>
                </c:pt>
              </c:strCache>
            </c:strRef>
          </c:cat>
          <c:val>
            <c:numRef>
              <c:f>'по годам'!$B$19:$C$19</c:f>
              <c:numCache>
                <c:formatCode>0.0%</c:formatCode>
                <c:ptCount val="2"/>
                <c:pt idx="0">
                  <c:v>0.32900000000000057</c:v>
                </c:pt>
                <c:pt idx="1">
                  <c:v>0.14400000000000004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43-4A8A-8AF5-72AA5D32045B}"/>
            </c:ext>
          </c:extLst>
        </c:ser>
        <c:ser>
          <c:idx val="2"/>
          <c:order val="2"/>
          <c:tx>
            <c:strRef>
              <c:f>'по годам'!$A$18</c:f>
              <c:strCache>
                <c:ptCount val="1"/>
                <c:pt idx="0">
                  <c:v>В чем-то удовлетворен, в чем-то нет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годам'!$B$15:$C$15</c:f>
              <c:strCache>
                <c:ptCount val="2"/>
                <c:pt idx="0">
                  <c:v>Граждане</c:v>
                </c:pt>
                <c:pt idx="1">
                  <c:v>"Профессиональные пациенты"</c:v>
                </c:pt>
              </c:strCache>
            </c:strRef>
          </c:cat>
          <c:val>
            <c:numRef>
              <c:f>'по годам'!$B$18:$C$18</c:f>
              <c:numCache>
                <c:formatCode>0.0%</c:formatCode>
                <c:ptCount val="2"/>
                <c:pt idx="0">
                  <c:v>0.33500000000000058</c:v>
                </c:pt>
                <c:pt idx="1">
                  <c:v>0.52500000000000002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A1-45B7-B519-FB874CE63A18}"/>
            </c:ext>
          </c:extLst>
        </c:ser>
        <c:ser>
          <c:idx val="3"/>
          <c:order val="3"/>
          <c:tx>
            <c:strRef>
              <c:f>'по годам'!$A$17</c:f>
              <c:strCache>
                <c:ptCount val="1"/>
                <c:pt idx="0">
                  <c:v>Скорее не удовлетворен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-4.5205286839145335E-4"/>
                  <c:y val="-7.187574155970230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45-4A08-AF93-D7672CBFC8E5}"/>
                </c:ext>
              </c:extLst>
            </c:dLbl>
            <c:dLbl>
              <c:idx val="3"/>
              <c:layout>
                <c:manualLayout>
                  <c:x val="1.8987337040930741E-2"/>
                  <c:y val="-1.6471807320349813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45-4A08-AF93-D7672CBFC8E5}"/>
                </c:ext>
              </c:extLst>
            </c:dLbl>
            <c:dLbl>
              <c:idx val="4"/>
              <c:layout>
                <c:manualLayout>
                  <c:x val="9.0497737556560921E-3"/>
                  <c:y val="-1.0128796435110003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83-4404-9089-66E0958AD9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годам'!$B$15:$C$15</c:f>
              <c:strCache>
                <c:ptCount val="2"/>
                <c:pt idx="0">
                  <c:v>Граждане</c:v>
                </c:pt>
                <c:pt idx="1">
                  <c:v>"Профессиональные пациенты"</c:v>
                </c:pt>
              </c:strCache>
            </c:strRef>
          </c:cat>
          <c:val>
            <c:numRef>
              <c:f>'по годам'!$B$17:$C$17</c:f>
              <c:numCache>
                <c:formatCode>0.0%</c:formatCode>
                <c:ptCount val="2"/>
                <c:pt idx="0">
                  <c:v>0.10100000000000002</c:v>
                </c:pt>
                <c:pt idx="1">
                  <c:v>0.17400000000000004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4A-45C1-B7BA-855DDBBEFE2E}"/>
            </c:ext>
          </c:extLst>
        </c:ser>
        <c:ser>
          <c:idx val="4"/>
          <c:order val="4"/>
          <c:tx>
            <c:strRef>
              <c:f>'по годам'!$A$16</c:f>
              <c:strCache>
                <c:ptCount val="1"/>
                <c:pt idx="0">
                  <c:v>Совершенно не удовлетворен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1.2713164952741558E-4"/>
                  <c:y val="-4.6087800668751901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6C3-4978-BA98-394545D43B86}"/>
                </c:ext>
              </c:extLst>
            </c:dLbl>
            <c:dLbl>
              <c:idx val="1"/>
              <c:layout>
                <c:manualLayout>
                  <c:x val="4.5607905569180875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83-4404-9089-66E0958AD941}"/>
                </c:ext>
              </c:extLst>
            </c:dLbl>
            <c:dLbl>
              <c:idx val="2"/>
              <c:layout>
                <c:manualLayout>
                  <c:x val="1.815705596061848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0A-42E8-839A-4F7F53A0B225}"/>
                </c:ext>
              </c:extLst>
            </c:dLbl>
            <c:dLbl>
              <c:idx val="3"/>
              <c:layout>
                <c:manualLayout>
                  <c:x val="9.4936685204653568E-3"/>
                  <c:y val="-1.6471807320349813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45-4A08-AF93-D7672CBFC8E5}"/>
                </c:ext>
              </c:extLst>
            </c:dLbl>
            <c:dLbl>
              <c:idx val="4"/>
              <c:layout>
                <c:manualLayout>
                  <c:x val="9.0497737556561059E-3"/>
                  <c:y val="-1.0128796435110003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83-4404-9089-66E0958AD9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годам'!$B$15:$C$15</c:f>
              <c:strCache>
                <c:ptCount val="2"/>
                <c:pt idx="0">
                  <c:v>Граждане</c:v>
                </c:pt>
                <c:pt idx="1">
                  <c:v>"Профессиональные пациенты"</c:v>
                </c:pt>
              </c:strCache>
            </c:strRef>
          </c:cat>
          <c:val>
            <c:numRef>
              <c:f>'по годам'!$B$16:$C$16</c:f>
              <c:numCache>
                <c:formatCode>0.0%</c:formatCode>
                <c:ptCount val="2"/>
                <c:pt idx="0">
                  <c:v>4.5000000000000012E-2</c:v>
                </c:pt>
                <c:pt idx="1">
                  <c:v>0.127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C4A-45C1-B7BA-855DDBBEFE2E}"/>
            </c:ext>
          </c:extLst>
        </c:ser>
        <c:ser>
          <c:idx val="5"/>
          <c:order val="5"/>
          <c:tx>
            <c:strRef>
              <c:f>'по годам'!$A$21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0"/>
              <c:layout>
                <c:manualLayout>
                  <c:x val="1.9788362520258739E-2"/>
                  <c:y val="-8.6463164707151316E-4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C4A-45C1-B7BA-855DDBBEFE2E}"/>
                </c:ext>
              </c:extLst>
            </c:dLbl>
            <c:dLbl>
              <c:idx val="1"/>
              <c:layout>
                <c:manualLayout>
                  <c:x val="2.1753280839895014E-2"/>
                  <c:y val="3.402437708985021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C4A-45C1-B7BA-855DDBBEFE2E}"/>
                </c:ext>
              </c:extLst>
            </c:dLbl>
            <c:dLbl>
              <c:idx val="2"/>
              <c:layout>
                <c:manualLayout>
                  <c:x val="1.267766905825028E-2"/>
                  <c:y val="-1.2639846858349118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C4A-45C1-B7BA-855DDBBEFE2E}"/>
                </c:ext>
              </c:extLst>
            </c:dLbl>
            <c:dLbl>
              <c:idx val="3"/>
              <c:layout>
                <c:manualLayout>
                  <c:x val="8.446159838009986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C3-4978-BA98-394545D43B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годам'!$B$15:$C$15</c:f>
              <c:strCache>
                <c:ptCount val="2"/>
                <c:pt idx="0">
                  <c:v>Граждане</c:v>
                </c:pt>
                <c:pt idx="1">
                  <c:v>"Профессиональные пациенты"</c:v>
                </c:pt>
              </c:strCache>
            </c:strRef>
          </c:cat>
          <c:val>
            <c:numRef>
              <c:f>'по годам'!$B$21:$C$21</c:f>
              <c:numCache>
                <c:formatCode>0.0%</c:formatCode>
                <c:ptCount val="2"/>
                <c:pt idx="0">
                  <c:v>2.0000000000000011E-2</c:v>
                </c:pt>
                <c:pt idx="1">
                  <c:v>1.4999999999999998E-2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8C4A-45C1-B7BA-855DDBBEFE2E}"/>
            </c:ext>
          </c:extLst>
        </c:ser>
        <c:gapWidth val="31"/>
        <c:overlap val="100"/>
        <c:axId val="148484864"/>
        <c:axId val="148486400"/>
      </c:barChart>
      <c:catAx>
        <c:axId val="148484864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48486400"/>
        <c:crosses val="autoZero"/>
        <c:auto val="1"/>
        <c:lblAlgn val="ctr"/>
        <c:lblOffset val="100"/>
      </c:catAx>
      <c:valAx>
        <c:axId val="148486400"/>
        <c:scaling>
          <c:orientation val="minMax"/>
        </c:scaling>
        <c:delete val="1"/>
        <c:axPos val="b"/>
        <c:numFmt formatCode="0%" sourceLinked="1"/>
        <c:tickLblPos val="none"/>
        <c:crossAx val="14848486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6517641975308642"/>
          <c:y val="0.46344928763802179"/>
          <c:w val="0.45236995649373063"/>
          <c:h val="0.51937655053392251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570748080082375"/>
          <c:y val="9.5001055902495246E-3"/>
          <c:w val="0.89429251919917663"/>
          <c:h val="0.51993292505103328"/>
        </c:manualLayout>
      </c:layout>
      <c:barChart>
        <c:barDir val="bar"/>
        <c:grouping val="percentStacked"/>
        <c:ser>
          <c:idx val="2"/>
          <c:order val="0"/>
          <c:tx>
            <c:strRef>
              <c:f>'по годам'!$A$22</c:f>
              <c:strCache>
                <c:ptCount val="1"/>
                <c:pt idx="0">
                  <c:v>Ситуация, скорее, улучшилась, чем ухудшилась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годам'!$B$21:$C$21</c:f>
              <c:strCache>
                <c:ptCount val="2"/>
                <c:pt idx="0">
                  <c:v>Пациенты</c:v>
                </c:pt>
                <c:pt idx="1">
                  <c:v>НКО</c:v>
                </c:pt>
              </c:strCache>
            </c:strRef>
          </c:cat>
          <c:val>
            <c:numRef>
              <c:f>'по годам'!$B$22:$C$22</c:f>
              <c:numCache>
                <c:formatCode>0.0%</c:formatCode>
                <c:ptCount val="2"/>
                <c:pt idx="0">
                  <c:v>0.113</c:v>
                </c:pt>
                <c:pt idx="1">
                  <c:v>9.7000000000000003E-2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C3-4E2D-B6F7-04A7151D4CBB}"/>
            </c:ext>
          </c:extLst>
        </c:ser>
        <c:ser>
          <c:idx val="1"/>
          <c:order val="1"/>
          <c:tx>
            <c:strRef>
              <c:f>'по годам'!$A$23</c:f>
              <c:strCache>
                <c:ptCount val="1"/>
                <c:pt idx="0">
                  <c:v>В чем-то стало лучше, в чем-то хуже – ситуация особо не изменилась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годам'!$B$21:$C$21</c:f>
              <c:strCache>
                <c:ptCount val="2"/>
                <c:pt idx="0">
                  <c:v>Пациенты</c:v>
                </c:pt>
                <c:pt idx="1">
                  <c:v>НКО</c:v>
                </c:pt>
              </c:strCache>
            </c:strRef>
          </c:cat>
          <c:val>
            <c:numRef>
              <c:f>'по годам'!$B$23:$C$23</c:f>
              <c:numCache>
                <c:formatCode>0.0%</c:formatCode>
                <c:ptCount val="2"/>
                <c:pt idx="0">
                  <c:v>0.44600000000000001</c:v>
                </c:pt>
                <c:pt idx="1">
                  <c:v>0.50700000000000001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BC3-4E2D-B6F7-04A7151D4CBB}"/>
            </c:ext>
          </c:extLst>
        </c:ser>
        <c:ser>
          <c:idx val="0"/>
          <c:order val="2"/>
          <c:tx>
            <c:strRef>
              <c:f>'по годам'!$A$24</c:f>
              <c:strCache>
                <c:ptCount val="1"/>
                <c:pt idx="0">
                  <c:v>Ситуация, скорее, ухудшилась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годам'!$B$21:$C$21</c:f>
              <c:strCache>
                <c:ptCount val="2"/>
                <c:pt idx="0">
                  <c:v>Пациенты</c:v>
                </c:pt>
                <c:pt idx="1">
                  <c:v>НКО</c:v>
                </c:pt>
              </c:strCache>
            </c:strRef>
          </c:cat>
          <c:val>
            <c:numRef>
              <c:f>'по годам'!$B$24:$C$24</c:f>
              <c:numCache>
                <c:formatCode>0.0%</c:formatCode>
                <c:ptCount val="2"/>
                <c:pt idx="0">
                  <c:v>0.40200000000000002</c:v>
                </c:pt>
                <c:pt idx="1">
                  <c:v>0.37300000000000078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BC3-4E2D-B6F7-04A7151D4CBB}"/>
            </c:ext>
          </c:extLst>
        </c:ser>
        <c:ser>
          <c:idx val="3"/>
          <c:order val="3"/>
          <c:tx>
            <c:strRef>
              <c:f>'по годам'!$A$25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годам'!$B$21:$C$21</c:f>
              <c:strCache>
                <c:ptCount val="2"/>
                <c:pt idx="0">
                  <c:v>Пациенты</c:v>
                </c:pt>
                <c:pt idx="1">
                  <c:v>НКО</c:v>
                </c:pt>
              </c:strCache>
            </c:strRef>
          </c:cat>
          <c:val>
            <c:numRef>
              <c:f>'по годам'!$B$25:$C$25</c:f>
              <c:numCache>
                <c:formatCode>0.0%</c:formatCode>
                <c:ptCount val="2"/>
                <c:pt idx="0">
                  <c:v>3.9000000000000014E-2</c:v>
                </c:pt>
                <c:pt idx="1">
                  <c:v>2.1999999999999999E-2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BC3-4E2D-B6F7-04A7151D4CBB}"/>
            </c:ext>
          </c:extLst>
        </c:ser>
        <c:gapWidth val="31"/>
        <c:overlap val="100"/>
        <c:axId val="149212544"/>
        <c:axId val="149800064"/>
      </c:barChart>
      <c:catAx>
        <c:axId val="149212544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100">
                <a:latin typeface="+mn-lt"/>
              </a:defRPr>
            </a:pPr>
            <a:endParaRPr lang="ru-RU"/>
          </a:p>
        </c:txPr>
        <c:crossAx val="149800064"/>
        <c:crosses val="autoZero"/>
        <c:auto val="1"/>
        <c:lblAlgn val="ctr"/>
        <c:lblOffset val="100"/>
      </c:catAx>
      <c:valAx>
        <c:axId val="149800064"/>
        <c:scaling>
          <c:orientation val="minMax"/>
        </c:scaling>
        <c:delete val="1"/>
        <c:axPos val="b"/>
        <c:numFmt formatCode="0%" sourceLinked="1"/>
        <c:tickLblPos val="none"/>
        <c:crossAx val="1492125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3736366220403833E-2"/>
          <c:y val="0.55401092104866156"/>
          <c:w val="0.94795712888059769"/>
          <c:h val="0.44288827416592752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6705934343434543E-2"/>
          <c:y val="1.8048405528631563E-3"/>
          <c:w val="0.90826679292929258"/>
          <c:h val="0.64130299563120052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годам'!$A$4</c:f>
              <c:strCache>
                <c:ptCount val="1"/>
                <c:pt idx="0">
                  <c:v>Ситуация, скорее, улучшилась, чем ухудшилась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годам'!$B$4:$F$4</c:f>
              <c:numCache>
                <c:formatCode>0.0%</c:formatCode>
                <c:ptCount val="5"/>
                <c:pt idx="0">
                  <c:v>9.7000000000000003E-2</c:v>
                </c:pt>
                <c:pt idx="1">
                  <c:v>0.20800000000000021</c:v>
                </c:pt>
                <c:pt idx="2">
                  <c:v>0.13600000000000001</c:v>
                </c:pt>
                <c:pt idx="3">
                  <c:v>0.10400000000000002</c:v>
                </c:pt>
                <c:pt idx="4">
                  <c:v>7.0999999999999994E-2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F58-4D15-9D8D-D43F10EE8025}"/>
            </c:ext>
          </c:extLst>
        </c:ser>
        <c:ser>
          <c:idx val="1"/>
          <c:order val="1"/>
          <c:tx>
            <c:strRef>
              <c:f>'по годам'!$A$5</c:f>
              <c:strCache>
                <c:ptCount val="1"/>
                <c:pt idx="0">
                  <c:v>В чем-то стало лучше, в чем-то хуже – ситуация особо не изменилась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годам'!$B$5:$F$5</c:f>
              <c:numCache>
                <c:formatCode>0.0%</c:formatCode>
                <c:ptCount val="5"/>
                <c:pt idx="0">
                  <c:v>0.50700000000000001</c:v>
                </c:pt>
                <c:pt idx="1">
                  <c:v>0.51300000000000001</c:v>
                </c:pt>
                <c:pt idx="2">
                  <c:v>0.49400000000000038</c:v>
                </c:pt>
                <c:pt idx="3">
                  <c:v>0.52800000000000002</c:v>
                </c:pt>
                <c:pt idx="4">
                  <c:v>0.28200000000000008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F58-4D15-9D8D-D43F10EE8025}"/>
            </c:ext>
          </c:extLst>
        </c:ser>
        <c:ser>
          <c:idx val="2"/>
          <c:order val="2"/>
          <c:tx>
            <c:strRef>
              <c:f>'по годам'!$A$6</c:f>
              <c:strCache>
                <c:ptCount val="1"/>
                <c:pt idx="0">
                  <c:v>Ситуация, скорее, ухудшилась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годам'!$B$6:$F$6</c:f>
              <c:numCache>
                <c:formatCode>0.0%</c:formatCode>
                <c:ptCount val="5"/>
                <c:pt idx="0">
                  <c:v>0.37300000000000133</c:v>
                </c:pt>
                <c:pt idx="1">
                  <c:v>0.26</c:v>
                </c:pt>
                <c:pt idx="2">
                  <c:v>0.3180000000000015</c:v>
                </c:pt>
                <c:pt idx="3">
                  <c:v>0.32000000000000151</c:v>
                </c:pt>
                <c:pt idx="4">
                  <c:v>0.62400000000000266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F58-4D15-9D8D-D43F10EE8025}"/>
            </c:ext>
          </c:extLst>
        </c:ser>
        <c:ser>
          <c:idx val="3"/>
          <c:order val="3"/>
          <c:tx>
            <c:strRef>
              <c:f>'по годам'!$A$7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годам'!$B$3:$F$3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'по годам'!$B$7:$F$7</c:f>
              <c:numCache>
                <c:formatCode>0.0%</c:formatCode>
                <c:ptCount val="5"/>
                <c:pt idx="0">
                  <c:v>2.1999999999999999E-2</c:v>
                </c:pt>
                <c:pt idx="1">
                  <c:v>1.900000000000009E-2</c:v>
                </c:pt>
                <c:pt idx="2">
                  <c:v>5.1999999999999998E-2</c:v>
                </c:pt>
                <c:pt idx="3">
                  <c:v>4.8000000000000001E-2</c:v>
                </c:pt>
                <c:pt idx="4">
                  <c:v>2.4E-2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F58-4D15-9D8D-D43F10EE8025}"/>
            </c:ext>
          </c:extLst>
        </c:ser>
        <c:gapWidth val="30"/>
        <c:overlap val="100"/>
        <c:axId val="151668224"/>
        <c:axId val="151670144"/>
      </c:barChart>
      <c:catAx>
        <c:axId val="151668224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51670144"/>
        <c:crosses val="autoZero"/>
        <c:auto val="1"/>
        <c:lblAlgn val="ctr"/>
        <c:lblOffset val="100"/>
      </c:catAx>
      <c:valAx>
        <c:axId val="151670144"/>
        <c:scaling>
          <c:orientation val="minMax"/>
        </c:scaling>
        <c:delete val="1"/>
        <c:axPos val="b"/>
        <c:numFmt formatCode="0%" sourceLinked="1"/>
        <c:tickLblPos val="none"/>
        <c:crossAx val="151668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7743722040089733E-2"/>
          <c:y val="0.64334907999862512"/>
          <c:w val="0.89197170236136303"/>
          <c:h val="0.3520091730054361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47649228200102839"/>
          <c:y val="0"/>
          <c:w val="0.48307055555555561"/>
          <c:h val="0.99850119904076373"/>
        </c:manualLayout>
      </c:layout>
      <c:barChart>
        <c:barDir val="bar"/>
        <c:grouping val="clustered"/>
        <c:ser>
          <c:idx val="4"/>
          <c:order val="0"/>
          <c:tx>
            <c:strRef>
              <c:f>'множ по годам'!$F$47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'множ по годам'!$A$48:$A$61</c:f>
              <c:strCache>
                <c:ptCount val="14"/>
                <c:pt idx="0">
                  <c:v>Недоступность льготных лекарств</c:v>
                </c:pt>
                <c:pt idx="1">
                  <c:v>Невыстроенная маршрутизация в поликлинике</c:v>
                </c:pt>
                <c:pt idx="2">
                  <c:v>Низкие доступность и качество амбулаторной помощи в поликлинике</c:v>
                </c:pt>
                <c:pt idx="3">
                  <c:v>Недоступность и качество медико-социальной реабилитации</c:v>
                </c:pt>
                <c:pt idx="4">
                  <c:v>Низкие доступность и качество стационарного лечения</c:v>
                </c:pt>
                <c:pt idx="5">
                  <c:v>Невозможность получить дистанционную медицинскую консультацию (телемедицина)</c:v>
                </c:pt>
                <c:pt idx="6">
                  <c:v>Невозможность попасть в федеральное медицинское учреждение</c:v>
                </c:pt>
                <c:pt idx="7">
                  <c:v>Низкая доступность лечебного питания</c:v>
                </c:pt>
                <c:pt idx="8">
                  <c:v>Плохое отношение медицинского персонала к больным</c:v>
                </c:pt>
                <c:pt idx="9">
                  <c:v>Недоступность высокотехнологичной медицинской помощи</c:v>
                </c:pt>
                <c:pt idx="10">
                  <c:v>Низкие доступность и качество медико-социальной экспертизы</c:v>
                </c:pt>
                <c:pt idx="11">
                  <c:v>Невозможность получить рецепт электронно</c:v>
                </c:pt>
                <c:pt idx="12">
                  <c:v>Недоступность технических средств реабилитации</c:v>
                </c:pt>
                <c:pt idx="13">
                  <c:v>Ограничения в доступности скорой медицинской помощи</c:v>
                </c:pt>
              </c:strCache>
            </c:strRef>
          </c:cat>
          <c:val>
            <c:numRef>
              <c:f>'множ по годам'!$F$48:$F$61</c:f>
              <c:numCache>
                <c:formatCode>###0.0%</c:formatCode>
                <c:ptCount val="14"/>
                <c:pt idx="0">
                  <c:v>0.55300000000000005</c:v>
                </c:pt>
                <c:pt idx="1">
                  <c:v>0.49400000000000011</c:v>
                </c:pt>
                <c:pt idx="2">
                  <c:v>0.72900000000000009</c:v>
                </c:pt>
                <c:pt idx="3">
                  <c:v>0.50600000000000001</c:v>
                </c:pt>
                <c:pt idx="4">
                  <c:v>0.57600000000000007</c:v>
                </c:pt>
                <c:pt idx="5">
                  <c:v>0.41200000000000003</c:v>
                </c:pt>
                <c:pt idx="6">
                  <c:v>0.4</c:v>
                </c:pt>
                <c:pt idx="7">
                  <c:v>0.3650000000000001</c:v>
                </c:pt>
                <c:pt idx="8">
                  <c:v>0.3650000000000001</c:v>
                </c:pt>
                <c:pt idx="9">
                  <c:v>0.41200000000000003</c:v>
                </c:pt>
                <c:pt idx="10">
                  <c:v>0.23500000000000001</c:v>
                </c:pt>
                <c:pt idx="11">
                  <c:v>0.41200000000000003</c:v>
                </c:pt>
                <c:pt idx="12">
                  <c:v>0.30600000000000011</c:v>
                </c:pt>
                <c:pt idx="13">
                  <c:v>0.51800000000000002</c:v>
                </c:pt>
              </c:numCache>
            </c:numRef>
          </c:val>
          <c:extLst xmlns:c15="http://schemas.microsoft.com/office/drawing/2012/chart" xmlns:c16r2="http://schemas.microsoft.com/office/drawing/2015/06/chart">
            <c:ext xmlns:c16="http://schemas.microsoft.com/office/drawing/2014/chart" uri="{C3380CC4-5D6E-409C-BE32-E72D297353CC}">
              <c16:uniqueId val="{00000006-F14F-48F3-9615-348E5447EACF}"/>
            </c:ext>
          </c:extLst>
        </c:ser>
        <c:ser>
          <c:idx val="1"/>
          <c:order val="1"/>
          <c:tx>
            <c:strRef>
              <c:f>'множ по годам'!$C$47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rgbClr val="FF9999"/>
            </a:solidFill>
            <a:ln w="25400">
              <a:noFill/>
            </a:ln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'множ по годам'!$A$48:$A$61</c:f>
              <c:strCache>
                <c:ptCount val="14"/>
                <c:pt idx="0">
                  <c:v>Недоступность льготных лекарств</c:v>
                </c:pt>
                <c:pt idx="1">
                  <c:v>Невыстроенная маршрутизация в поликлинике</c:v>
                </c:pt>
                <c:pt idx="2">
                  <c:v>Низкие доступность и качество амбулаторной помощи в поликлинике</c:v>
                </c:pt>
                <c:pt idx="3">
                  <c:v>Недоступность и качество медико-социальной реабилитации</c:v>
                </c:pt>
                <c:pt idx="4">
                  <c:v>Низкие доступность и качество стационарного лечения</c:v>
                </c:pt>
                <c:pt idx="5">
                  <c:v>Невозможность получить дистанционную медицинскую консультацию (телемедицина)</c:v>
                </c:pt>
                <c:pt idx="6">
                  <c:v>Невозможность попасть в федеральное медицинское учреждение</c:v>
                </c:pt>
                <c:pt idx="7">
                  <c:v>Низкая доступность лечебного питания</c:v>
                </c:pt>
                <c:pt idx="8">
                  <c:v>Плохое отношение медицинского персонала к больным</c:v>
                </c:pt>
                <c:pt idx="9">
                  <c:v>Недоступность высокотехнологичной медицинской помощи</c:v>
                </c:pt>
                <c:pt idx="10">
                  <c:v>Низкие доступность и качество медико-социальной экспертизы</c:v>
                </c:pt>
                <c:pt idx="11">
                  <c:v>Невозможность получить рецепт электронно</c:v>
                </c:pt>
                <c:pt idx="12">
                  <c:v>Недоступность технических средств реабилитации</c:v>
                </c:pt>
                <c:pt idx="13">
                  <c:v>Ограничения в доступности скорой медицинской помощи</c:v>
                </c:pt>
              </c:strCache>
            </c:strRef>
          </c:cat>
          <c:val>
            <c:numRef>
              <c:f>'множ по годам'!$C$48:$C$61</c:f>
              <c:numCache>
                <c:formatCode>###0.0%</c:formatCode>
                <c:ptCount val="14"/>
                <c:pt idx="0">
                  <c:v>0.59863945578231281</c:v>
                </c:pt>
                <c:pt idx="1">
                  <c:v>0.52666666666666651</c:v>
                </c:pt>
                <c:pt idx="2">
                  <c:v>0.57333333333333347</c:v>
                </c:pt>
                <c:pt idx="3">
                  <c:v>0.42857142857142855</c:v>
                </c:pt>
                <c:pt idx="4">
                  <c:v>0.2466666666666667</c:v>
                </c:pt>
                <c:pt idx="5">
                  <c:v>0.29333333333333333</c:v>
                </c:pt>
                <c:pt idx="6">
                  <c:v>0.16666666666666663</c:v>
                </c:pt>
                <c:pt idx="7">
                  <c:v>0.21768707482993196</c:v>
                </c:pt>
                <c:pt idx="8">
                  <c:v>0.25850340136054434</c:v>
                </c:pt>
                <c:pt idx="9">
                  <c:v>0.2</c:v>
                </c:pt>
                <c:pt idx="10">
                  <c:v>0.19727891156462585</c:v>
                </c:pt>
                <c:pt idx="11">
                  <c:v>0.32666666666666677</c:v>
                </c:pt>
                <c:pt idx="12">
                  <c:v>0.25850340136054434</c:v>
                </c:pt>
                <c:pt idx="13">
                  <c:v>0.18000000000000002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14F-48F3-9615-348E5447EACF}"/>
            </c:ext>
          </c:extLst>
        </c:ser>
        <c:ser>
          <c:idx val="3"/>
          <c:order val="2"/>
          <c:tx>
            <c:strRef>
              <c:f>'множ по годам'!$B$47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'множ по годам'!$A$48:$A$61</c:f>
              <c:strCache>
                <c:ptCount val="14"/>
                <c:pt idx="0">
                  <c:v>Недоступность льготных лекарств</c:v>
                </c:pt>
                <c:pt idx="1">
                  <c:v>Невыстроенная маршрутизация в поликлинике</c:v>
                </c:pt>
                <c:pt idx="2">
                  <c:v>Низкие доступность и качество амбулаторной помощи в поликлинике</c:v>
                </c:pt>
                <c:pt idx="3">
                  <c:v>Недоступность и качество медико-социальной реабилитации</c:v>
                </c:pt>
                <c:pt idx="4">
                  <c:v>Низкие доступность и качество стационарного лечения</c:v>
                </c:pt>
                <c:pt idx="5">
                  <c:v>Невозможность получить дистанционную медицинскую консультацию (телемедицина)</c:v>
                </c:pt>
                <c:pt idx="6">
                  <c:v>Невозможность попасть в федеральное медицинское учреждение</c:v>
                </c:pt>
                <c:pt idx="7">
                  <c:v>Низкая доступность лечебного питания</c:v>
                </c:pt>
                <c:pt idx="8">
                  <c:v>Плохое отношение медицинского персонала к больным</c:v>
                </c:pt>
                <c:pt idx="9">
                  <c:v>Недоступность высокотехнологичной медицинской помощи</c:v>
                </c:pt>
                <c:pt idx="10">
                  <c:v>Низкие доступность и качество медико-социальной экспертизы</c:v>
                </c:pt>
                <c:pt idx="11">
                  <c:v>Невозможность получить рецепт электронно</c:v>
                </c:pt>
                <c:pt idx="12">
                  <c:v>Недоступность технических средств реабилитации</c:v>
                </c:pt>
                <c:pt idx="13">
                  <c:v>Ограничения в доступности скорой медицинской помощи</c:v>
                </c:pt>
              </c:strCache>
            </c:strRef>
          </c:cat>
          <c:val>
            <c:numRef>
              <c:f>'множ по годам'!$B$48:$B$61</c:f>
              <c:numCache>
                <c:formatCode>###0.0%</c:formatCode>
                <c:ptCount val="14"/>
                <c:pt idx="0">
                  <c:v>0.6120000000000001</c:v>
                </c:pt>
                <c:pt idx="1">
                  <c:v>0.59699999999999998</c:v>
                </c:pt>
                <c:pt idx="2">
                  <c:v>0.58199999999999996</c:v>
                </c:pt>
                <c:pt idx="3">
                  <c:v>0.41800000000000004</c:v>
                </c:pt>
                <c:pt idx="4">
                  <c:v>0.38800000000000007</c:v>
                </c:pt>
                <c:pt idx="5">
                  <c:v>0.35100000000000003</c:v>
                </c:pt>
                <c:pt idx="6">
                  <c:v>0.35100000000000003</c:v>
                </c:pt>
                <c:pt idx="7">
                  <c:v>0.34300000000000008</c:v>
                </c:pt>
                <c:pt idx="8">
                  <c:v>0.33600000000000008</c:v>
                </c:pt>
                <c:pt idx="9">
                  <c:v>0.33600000000000008</c:v>
                </c:pt>
                <c:pt idx="10">
                  <c:v>0.32100000000000006</c:v>
                </c:pt>
                <c:pt idx="11">
                  <c:v>0.26100000000000001</c:v>
                </c:pt>
                <c:pt idx="12">
                  <c:v>0.23100000000000001</c:v>
                </c:pt>
                <c:pt idx="13">
                  <c:v>0.21600000000000003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14F-48F3-9615-348E5447EACF}"/>
            </c:ext>
          </c:extLst>
        </c:ser>
        <c:dLbls>
          <c:showVal val="1"/>
        </c:dLbls>
        <c:gapWidth val="30"/>
        <c:axId val="153189376"/>
        <c:axId val="153264896"/>
        <c:extLst xmlns:c16r2="http://schemas.microsoft.com/office/drawing/2015/06/chart"/>
      </c:barChart>
      <c:catAx>
        <c:axId val="153189376"/>
        <c:scaling>
          <c:orientation val="maxMin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50" b="0" i="0" u="none" strike="noStrike" kern="1200" baseline="0">
                <a:solidFill>
                  <a:sysClr val="windowText" lastClr="00000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ru-RU"/>
          </a:p>
        </c:txPr>
        <c:crossAx val="153264896"/>
        <c:crosses val="autoZero"/>
        <c:auto val="1"/>
        <c:lblAlgn val="ctr"/>
        <c:lblOffset val="100"/>
      </c:catAx>
      <c:valAx>
        <c:axId val="153264896"/>
        <c:scaling>
          <c:orientation val="minMax"/>
        </c:scaling>
        <c:delete val="1"/>
        <c:axPos val="t"/>
        <c:numFmt formatCode="###0.0%" sourceLinked="1"/>
        <c:tickLblPos val="none"/>
        <c:crossAx val="1531893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6741813340247964"/>
          <c:y val="0.88072399999999984"/>
          <c:w val="0.11531991383298831"/>
          <c:h val="0.11324044444444446"/>
        </c:manualLayout>
      </c:layout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6350">
      <a:noFill/>
    </a:ln>
  </c:spPr>
  <c:txPr>
    <a:bodyPr/>
    <a:lstStyle/>
    <a:p>
      <a:pPr>
        <a:defRPr/>
      </a:pPr>
      <a:endParaRPr lang="ru-RU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54995987004245483"/>
          <c:y val="3.0963960127238363E-3"/>
          <c:w val="0.48136708874810258"/>
          <c:h val="0.99380720797455235"/>
        </c:manualLayout>
      </c:layout>
      <c:barChart>
        <c:barDir val="bar"/>
        <c:grouping val="stacked"/>
        <c:ser>
          <c:idx val="0"/>
          <c:order val="0"/>
          <c:tx>
            <c:strRef>
              <c:f>'2-15_наруш.прав'!$C$3</c:f>
              <c:strCache>
                <c:ptCount val="1"/>
                <c:pt idx="0">
                  <c:v>Сталкивался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'2-15_наруш.прав'!$A$4:$A$16</c:f>
              <c:strCache>
                <c:ptCount val="13"/>
                <c:pt idx="0">
                  <c:v>Не мог вовремя получить консультацию специалиста по причине его отсутствия в поликлинике</c:v>
                </c:pt>
                <c:pt idx="1">
                  <c:v>Запись на прием к врачу была больше 14 дней</c:v>
                </c:pt>
                <c:pt idx="2">
                  <c:v>Льготного препарата не было в аптеке</c:v>
                </c:pt>
                <c:pt idx="3">
                  <c:v>Покупал положенные бесплатно лекарства за свои деньги</c:v>
                </c:pt>
                <c:pt idx="4">
                  <c:v>Не мог вовремя пройти назначенное диагностическое обследование, сдать анализы</c:v>
                </c:pt>
                <c:pt idx="5">
                  <c:v>Более 20 минут пришлось ждать скорую помощь</c:v>
                </c:pt>
                <c:pt idx="6">
                  <c:v>Врач не выписывал препарат, положенный по льготе</c:v>
                </c:pt>
                <c:pt idx="7">
                  <c:v>После выписки из стационара не смог продолжить прием назначенных там препаратов</c:v>
                </c:pt>
                <c:pt idx="8">
                  <c:v>Были трудности с тем, чтоб пройти МСЭ</c:v>
                </c:pt>
                <c:pt idx="9">
                  <c:v>ВК в поликлинике отказала в выдаче назначенного препарата</c:v>
                </c:pt>
                <c:pt idx="10">
                  <c:v>Не мог пройти плановое лечение или реабилитацию в дневном стационаре</c:v>
                </c:pt>
                <c:pt idx="11">
                  <c:v>Не мог пройти плановое лечение или реабилитацию в стационаре</c:v>
                </c:pt>
                <c:pt idx="12">
                  <c:v>Отказали в выдаче льготного препарата в связи с отсутствием инвалидности</c:v>
                </c:pt>
              </c:strCache>
            </c:strRef>
          </c:cat>
          <c:val>
            <c:numRef>
              <c:f>'2-15_наруш.прав'!$C$4:$C$16</c:f>
              <c:numCache>
                <c:formatCode>0.0%</c:formatCode>
                <c:ptCount val="13"/>
                <c:pt idx="0">
                  <c:v>0.69499999999999995</c:v>
                </c:pt>
                <c:pt idx="1">
                  <c:v>0.67600000000000404</c:v>
                </c:pt>
                <c:pt idx="2">
                  <c:v>0.57600000000000062</c:v>
                </c:pt>
                <c:pt idx="3">
                  <c:v>0.53600000000000003</c:v>
                </c:pt>
                <c:pt idx="4">
                  <c:v>0.51800000000000002</c:v>
                </c:pt>
                <c:pt idx="5">
                  <c:v>0.43200000000000038</c:v>
                </c:pt>
                <c:pt idx="6">
                  <c:v>0.3290000000000019</c:v>
                </c:pt>
                <c:pt idx="7">
                  <c:v>0.27700000000000002</c:v>
                </c:pt>
                <c:pt idx="8">
                  <c:v>0.25</c:v>
                </c:pt>
                <c:pt idx="9">
                  <c:v>0.24300000000000024</c:v>
                </c:pt>
                <c:pt idx="10">
                  <c:v>0.22900000000000001</c:v>
                </c:pt>
                <c:pt idx="11">
                  <c:v>0.20500000000000004</c:v>
                </c:pt>
                <c:pt idx="12">
                  <c:v>0.10700000000000012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7E-4823-BF0D-08D5E0FC4EE8}"/>
            </c:ext>
          </c:extLst>
        </c:ser>
        <c:ser>
          <c:idx val="1"/>
          <c:order val="1"/>
          <c:tx>
            <c:strRef>
              <c:f>'2-15_наруш.прав'!$D$3</c:f>
              <c:strCache>
                <c:ptCount val="1"/>
                <c:pt idx="0">
                  <c:v>Не сталкивался</c:v>
                </c:pt>
              </c:strCache>
            </c:strRef>
          </c:tx>
          <c:spPr>
            <a:solidFill>
              <a:srgbClr val="00B0F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'2-15_наруш.прав'!$A$4:$A$16</c:f>
              <c:strCache>
                <c:ptCount val="13"/>
                <c:pt idx="0">
                  <c:v>Не мог вовремя получить консультацию специалиста по причине его отсутствия в поликлинике</c:v>
                </c:pt>
                <c:pt idx="1">
                  <c:v>Запись на прием к врачу была больше 14 дней</c:v>
                </c:pt>
                <c:pt idx="2">
                  <c:v>Льготного препарата не было в аптеке</c:v>
                </c:pt>
                <c:pt idx="3">
                  <c:v>Покупал положенные бесплатно лекарства за свои деньги</c:v>
                </c:pt>
                <c:pt idx="4">
                  <c:v>Не мог вовремя пройти назначенное диагностическое обследование, сдать анализы</c:v>
                </c:pt>
                <c:pt idx="5">
                  <c:v>Более 20 минут пришлось ждать скорую помощь</c:v>
                </c:pt>
                <c:pt idx="6">
                  <c:v>Врач не выписывал препарат, положенный по льготе</c:v>
                </c:pt>
                <c:pt idx="7">
                  <c:v>После выписки из стационара не смог продолжить прием назначенных там препаратов</c:v>
                </c:pt>
                <c:pt idx="8">
                  <c:v>Были трудности с тем, чтоб пройти МСЭ</c:v>
                </c:pt>
                <c:pt idx="9">
                  <c:v>ВК в поликлинике отказала в выдаче назначенного препарата</c:v>
                </c:pt>
                <c:pt idx="10">
                  <c:v>Не мог пройти плановое лечение или реабилитацию в дневном стационаре</c:v>
                </c:pt>
                <c:pt idx="11">
                  <c:v>Не мог пройти плановое лечение или реабилитацию в стационаре</c:v>
                </c:pt>
                <c:pt idx="12">
                  <c:v>Отказали в выдаче льготного препарата в связи с отсутствием инвалидности</c:v>
                </c:pt>
              </c:strCache>
            </c:strRef>
          </c:cat>
          <c:val>
            <c:numRef>
              <c:f>'2-15_наруш.прав'!$D$4:$D$16</c:f>
              <c:numCache>
                <c:formatCode>0.0%</c:formatCode>
                <c:ptCount val="13"/>
                <c:pt idx="0">
                  <c:v>0.30500000000000038</c:v>
                </c:pt>
                <c:pt idx="1">
                  <c:v>0.32400000000000173</c:v>
                </c:pt>
                <c:pt idx="2">
                  <c:v>0.42400000000000032</c:v>
                </c:pt>
                <c:pt idx="3">
                  <c:v>0.46400000000000002</c:v>
                </c:pt>
                <c:pt idx="4">
                  <c:v>0.48200000000000032</c:v>
                </c:pt>
                <c:pt idx="5">
                  <c:v>0.56799999999999995</c:v>
                </c:pt>
                <c:pt idx="6">
                  <c:v>0.67100000000000404</c:v>
                </c:pt>
                <c:pt idx="7">
                  <c:v>0.72300000000000064</c:v>
                </c:pt>
                <c:pt idx="8">
                  <c:v>0.75000000000000322</c:v>
                </c:pt>
                <c:pt idx="9">
                  <c:v>0.75700000000000345</c:v>
                </c:pt>
                <c:pt idx="10">
                  <c:v>0.77100000000000346</c:v>
                </c:pt>
                <c:pt idx="11">
                  <c:v>0.79500000000000004</c:v>
                </c:pt>
                <c:pt idx="12">
                  <c:v>0.89300000000000002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7E-4823-BF0D-08D5E0FC4EE8}"/>
            </c:ext>
          </c:extLst>
        </c:ser>
        <c:gapWidth val="31"/>
        <c:overlap val="100"/>
        <c:axId val="167388672"/>
        <c:axId val="167390208"/>
      </c:barChart>
      <c:catAx>
        <c:axId val="167388672"/>
        <c:scaling>
          <c:orientation val="maxMin"/>
        </c:scaling>
        <c:axPos val="l"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 sz="850"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ru-RU"/>
          </a:p>
        </c:txPr>
        <c:crossAx val="167390208"/>
        <c:crosses val="autoZero"/>
        <c:auto val="1"/>
        <c:lblAlgn val="ctr"/>
        <c:lblOffset val="100"/>
      </c:catAx>
      <c:valAx>
        <c:axId val="167390208"/>
        <c:scaling>
          <c:orientation val="minMax"/>
          <c:max val="1"/>
        </c:scaling>
        <c:delete val="1"/>
        <c:axPos val="t"/>
        <c:numFmt formatCode="0.0%" sourceLinked="1"/>
        <c:tickLblPos val="none"/>
        <c:crossAx val="1673886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6350">
      <a:noFill/>
    </a:ln>
  </c:spPr>
  <c:txPr>
    <a:bodyPr/>
    <a:lstStyle/>
    <a:p>
      <a:pPr>
        <a:defRPr/>
      </a:pPr>
      <a:endParaRPr lang="ru-RU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DE1BA-1993-4F61-BDC4-8C868C15453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FF97C-B6B0-45E2-BA23-FF8F9F9F51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057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4544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0555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4161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5102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59719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9240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296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416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416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2968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2968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284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6386-EE37-45FB-9ABA-88399FBC201B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s-vsp.ru/xv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s-vsp.ru/xvi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E412FAB5-BA62-E94E-8A9B-8D4FAB6B6CA3}"/>
              </a:ext>
            </a:extLst>
          </p:cNvPr>
          <p:cNvSpPr txBox="1">
            <a:spLocks/>
          </p:cNvSpPr>
          <p:nvPr/>
        </p:nvSpPr>
        <p:spPr>
          <a:xfrm>
            <a:off x="1152000" y="3471750"/>
            <a:ext cx="5580000" cy="36000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r>
              <a:rPr lang="ru-RU" b="1" dirty="0">
                <a:solidFill>
                  <a:srgbClr val="0070BA"/>
                </a:solidFill>
                <a:ea typeface="+mj-ea"/>
                <a:cs typeface="+mj-cs"/>
              </a:rPr>
              <a:t>Результаты социологического исследования </a:t>
            </a:r>
          </a:p>
          <a:p>
            <a:pPr algn="ctr" defTabSz="685800">
              <a:spcBef>
                <a:spcPct val="0"/>
              </a:spcBef>
            </a:pPr>
            <a:endParaRPr lang="ru-RU" sz="1600" dirty="0">
              <a:solidFill>
                <a:srgbClr val="0070BA"/>
              </a:solidFill>
              <a:latin typeface="Verdana" pitchFamily="34" charset="0"/>
              <a:ea typeface="Verdana" pitchFamily="34" charset="0"/>
              <a:cs typeface="+mj-cs"/>
            </a:endParaRPr>
          </a:p>
        </p:txBody>
      </p:sp>
      <p:pic>
        <p:nvPicPr>
          <p:cNvPr id="10" name="Picture 3" descr="E:\РАБОТА\3 конгресс ВСП\2022\презентации\кубики7.png">
            <a:extLst>
              <a:ext uri="{FF2B5EF4-FFF2-40B4-BE49-F238E27FC236}">
                <a16:creationId xmlns="" xmlns:a16="http://schemas.microsoft.com/office/drawing/2014/main" id="{8C7DFDC6-3246-462C-B333-8ECD82234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81"/>
            <a:ext cx="5256583" cy="1264283"/>
          </a:xfrm>
          <a:prstGeom prst="rect">
            <a:avLst/>
          </a:prstGeom>
          <a:noFill/>
        </p:spPr>
      </p:pic>
      <p:sp>
        <p:nvSpPr>
          <p:cNvPr id="13" name="Title 1">
            <a:extLst>
              <a:ext uri="{FF2B5EF4-FFF2-40B4-BE49-F238E27FC236}">
                <a16:creationId xmlns="" xmlns:a16="http://schemas.microsoft.com/office/drawing/2014/main" id="{DB3D76CF-ACAE-4FF1-86F0-5C1810AF7956}"/>
              </a:ext>
            </a:extLst>
          </p:cNvPr>
          <p:cNvSpPr txBox="1">
            <a:spLocks/>
          </p:cNvSpPr>
          <p:nvPr/>
        </p:nvSpPr>
        <p:spPr>
          <a:xfrm>
            <a:off x="972000" y="1851750"/>
            <a:ext cx="8185528" cy="1368152"/>
          </a:xfrm>
          <a:prstGeom prst="rect">
            <a:avLst/>
          </a:prstGeom>
          <a:solidFill>
            <a:srgbClr val="00ADD9"/>
          </a:solidFill>
        </p:spPr>
        <p:txBody>
          <a:bodyPr vert="horz" lIns="68580" tIns="34290" rIns="68580" bIns="34290" rtlCol="0" anchor="ctr">
            <a:noAutofit/>
          </a:bodyPr>
          <a:lstStyle/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26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Оценка российского здравоохранения </a:t>
            </a:r>
          </a:p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26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в 202</a:t>
            </a:r>
            <a:r>
              <a:rPr lang="en-US" sz="26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5</a:t>
            </a:r>
            <a:r>
              <a:rPr lang="ru-RU" sz="26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 году пациентами и пациентскими НКО</a:t>
            </a:r>
          </a:p>
        </p:txBody>
      </p:sp>
      <p:sp>
        <p:nvSpPr>
          <p:cNvPr id="18" name="Subtitle 2">
            <a:hlinkClick r:id="rId3"/>
            <a:extLst>
              <a:ext uri="{FF2B5EF4-FFF2-40B4-BE49-F238E27FC236}">
                <a16:creationId xmlns="" xmlns:a16="http://schemas.microsoft.com/office/drawing/2014/main" id="{60D271C1-BC57-4E0A-AC76-4B00F26B6991}"/>
              </a:ext>
            </a:extLst>
          </p:cNvPr>
          <p:cNvSpPr txBox="1">
            <a:spLocks/>
          </p:cNvSpPr>
          <p:nvPr/>
        </p:nvSpPr>
        <p:spPr>
          <a:xfrm>
            <a:off x="1152000" y="4371750"/>
            <a:ext cx="5832000" cy="5400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defTabSz="685800">
              <a:buClr>
                <a:srgbClr val="35A5D6"/>
              </a:buClr>
            </a:pPr>
            <a:r>
              <a:rPr lang="en-US" sz="1300" b="1" dirty="0">
                <a:solidFill>
                  <a:srgbClr val="1663A4"/>
                </a:solidFill>
              </a:rPr>
              <a:t>XVI </a:t>
            </a:r>
            <a:r>
              <a:rPr lang="ru-RU" sz="1300" b="1" dirty="0">
                <a:solidFill>
                  <a:srgbClr val="1663A4"/>
                </a:solidFill>
              </a:rPr>
              <a:t>Всероссийский конгресс пациентов</a:t>
            </a:r>
          </a:p>
          <a:p>
            <a:pPr defTabSz="685800">
              <a:buClr>
                <a:srgbClr val="35A5D6"/>
              </a:buClr>
            </a:pPr>
            <a:r>
              <a:rPr lang="ru-RU" sz="1300" b="1" dirty="0">
                <a:solidFill>
                  <a:srgbClr val="1663A4"/>
                </a:solidFill>
              </a:rPr>
              <a:t>Москва, ноябрь 202</a:t>
            </a:r>
            <a:r>
              <a:rPr lang="en-US" sz="1300" b="1" dirty="0">
                <a:solidFill>
                  <a:srgbClr val="1663A4"/>
                </a:solidFill>
              </a:rPr>
              <a:t>5</a:t>
            </a:r>
            <a:r>
              <a:rPr lang="ru-RU" sz="1300" b="1" dirty="0">
                <a:solidFill>
                  <a:srgbClr val="1663A4"/>
                </a:solidFill>
              </a:rPr>
              <a:t> г.</a:t>
            </a:r>
          </a:p>
          <a:p>
            <a:pPr defTabSz="685800">
              <a:buClr>
                <a:srgbClr val="35A5D6"/>
              </a:buClr>
            </a:pPr>
            <a:r>
              <a:rPr lang="en-US" sz="1300" b="1" dirty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https://congress-vsp.ru/xvi/</a:t>
            </a:r>
            <a:r>
              <a:rPr lang="ru-RU" sz="1300" b="1" dirty="0">
                <a:solidFill>
                  <a:srgbClr val="1663A4"/>
                </a:solidFill>
              </a:rPr>
              <a:t> </a:t>
            </a:r>
          </a:p>
          <a:p>
            <a:pPr defTabSz="685800">
              <a:buClr>
                <a:srgbClr val="35A5D6"/>
              </a:buClr>
            </a:pPr>
            <a:endParaRPr lang="ru-RU" sz="1200" dirty="0">
              <a:solidFill>
                <a:srgbClr val="1E29A1"/>
              </a:solidFill>
            </a:endParaRPr>
          </a:p>
        </p:txBody>
      </p:sp>
      <p:pic>
        <p:nvPicPr>
          <p:cNvPr id="9" name="Рисунок 8" descr="логотип">
            <a:extLst>
              <a:ext uri="{FF2B5EF4-FFF2-40B4-BE49-F238E27FC236}">
                <a16:creationId xmlns="" xmlns:a16="http://schemas.microsoft.com/office/drawing/2014/main" id="{6BA85FF9-C181-48D8-B00B-C5B3219DFC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500" y="479655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AutoShape 2" descr="https://congress-vsp.ru/media/vh1iu0rw/xvi%D0%BA%D0%BE%D0%BD%D0%B3%D1%80%D0%B5%D1%81%D1%81_%D0%B1%D0%B5%D0%BB%D1%8B%D0%B9_%D0%BB%D0%BE%D0%B3%D0%BE_ru_%D0%B1%D0%B5%D0%B7_%D1%84%D0%BE%D0%BD%D0%B0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283" y="7937"/>
            <a:ext cx="1290427" cy="129042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1730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74CED9D7-1350-4842-89E2-E75991F7B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1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DB6D7651-63F9-4B55-8C2B-0BE76B723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42FD4ACC-8899-4D3B-9362-A0326A942D36}"/>
              </a:ext>
            </a:extLst>
          </p:cNvPr>
          <p:cNvSpPr/>
          <p:nvPr/>
        </p:nvSpPr>
        <p:spPr>
          <a:xfrm>
            <a:off x="828000" y="951750"/>
            <a:ext cx="8064000" cy="3824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 smtClean="0">
                <a:solidFill>
                  <a:srgbClr val="FF0000"/>
                </a:solidFill>
              </a:rPr>
              <a:t>Лидеры НКО оценивали 14 аспектов здравоохранения. По 11-ти из них увеличился процент указавших на проблемы.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200" b="1" dirty="0" smtClean="0">
                <a:solidFill>
                  <a:srgbClr val="135891"/>
                </a:solidFill>
              </a:rPr>
              <a:t>Острые </a:t>
            </a:r>
            <a:r>
              <a:rPr lang="ru-RU" sz="1200" b="1" dirty="0">
                <a:solidFill>
                  <a:srgbClr val="135891"/>
                </a:solidFill>
              </a:rPr>
              <a:t>проблемы здравоохранения, по мнению пациентских </a:t>
            </a:r>
            <a:r>
              <a:rPr lang="ru-RU" sz="1200" b="1" dirty="0" smtClean="0">
                <a:solidFill>
                  <a:srgbClr val="135891"/>
                </a:solidFill>
              </a:rPr>
              <a:t>НКО </a:t>
            </a:r>
            <a:r>
              <a:rPr lang="ru-RU" sz="1000" b="1" dirty="0" smtClean="0">
                <a:solidFill>
                  <a:srgbClr val="135891"/>
                </a:solidFill>
              </a:rPr>
              <a:t>(следующий слайд) </a:t>
            </a:r>
            <a:r>
              <a:rPr lang="ru-RU" sz="1200" b="1" dirty="0" smtClean="0">
                <a:solidFill>
                  <a:srgbClr val="135891"/>
                </a:solidFill>
              </a:rPr>
              <a:t>–  «топ проблем» не меняется</a:t>
            </a:r>
            <a:r>
              <a:rPr lang="ru-RU" sz="1200" dirty="0" smtClean="0">
                <a:solidFill>
                  <a:srgbClr val="135891"/>
                </a:solidFill>
              </a:rPr>
              <a:t>:</a:t>
            </a:r>
            <a:endParaRPr lang="ru-RU" sz="1200" dirty="0">
              <a:solidFill>
                <a:srgbClr val="135891"/>
              </a:solidFill>
            </a:endParaRPr>
          </a:p>
          <a:p>
            <a:pPr marL="179388" lvl="0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Недоступность льготных лекарств</a:t>
            </a:r>
            <a:r>
              <a:rPr lang="ru-RU" sz="1200" dirty="0">
                <a:solidFill>
                  <a:srgbClr val="135891"/>
                </a:solidFill>
              </a:rPr>
              <a:t> – «лидер проблем» – </a:t>
            </a:r>
            <a:r>
              <a:rPr lang="ru-RU" sz="1200" b="1" dirty="0">
                <a:solidFill>
                  <a:srgbClr val="135891"/>
                </a:solidFill>
              </a:rPr>
              <a:t>61,2%</a:t>
            </a:r>
            <a:r>
              <a:rPr lang="ru-RU" sz="1200" dirty="0">
                <a:solidFill>
                  <a:srgbClr val="135891"/>
                </a:solidFill>
              </a:rPr>
              <a:t> опрошенных НКО</a:t>
            </a:r>
          </a:p>
          <a:p>
            <a:pPr marL="179388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err="1">
                <a:solidFill>
                  <a:srgbClr val="00ADD9"/>
                </a:solidFill>
              </a:rPr>
              <a:t>Невыстроенная</a:t>
            </a:r>
            <a:r>
              <a:rPr lang="ru-RU" sz="1200" b="1" dirty="0">
                <a:solidFill>
                  <a:srgbClr val="00ADD9"/>
                </a:solidFill>
              </a:rPr>
              <a:t> маршрутизация пациентов</a:t>
            </a:r>
            <a:r>
              <a:rPr lang="ru-RU" sz="1200" dirty="0">
                <a:solidFill>
                  <a:srgbClr val="135891"/>
                </a:solidFill>
              </a:rPr>
              <a:t> – острота проблемы выросла – </a:t>
            </a:r>
            <a:r>
              <a:rPr lang="ru-RU" sz="1200" b="1" dirty="0">
                <a:solidFill>
                  <a:srgbClr val="135891"/>
                </a:solidFill>
              </a:rPr>
              <a:t>59,7% </a:t>
            </a:r>
            <a:r>
              <a:rPr lang="ru-RU" sz="1200" dirty="0">
                <a:solidFill>
                  <a:srgbClr val="135891"/>
                </a:solidFill>
              </a:rPr>
              <a:t>НКО </a:t>
            </a:r>
          </a:p>
          <a:p>
            <a:pPr marL="179388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Низкое качество амбулаторной помощи в поликлинике</a:t>
            </a:r>
            <a:r>
              <a:rPr lang="ru-RU" sz="1200" dirty="0">
                <a:solidFill>
                  <a:srgbClr val="135891"/>
                </a:solidFill>
              </a:rPr>
              <a:t> – </a:t>
            </a:r>
            <a:r>
              <a:rPr lang="ru-RU" sz="1200" b="1" dirty="0">
                <a:solidFill>
                  <a:srgbClr val="135891"/>
                </a:solidFill>
              </a:rPr>
              <a:t>58,2% </a:t>
            </a:r>
            <a:r>
              <a:rPr lang="ru-RU" sz="1200" dirty="0">
                <a:solidFill>
                  <a:srgbClr val="135891"/>
                </a:solidFill>
              </a:rPr>
              <a:t>НКО </a:t>
            </a:r>
          </a:p>
          <a:p>
            <a:pPr marL="179388" lvl="0" indent="-179388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Низкие доступность и качество медико-социальной реабилитации</a:t>
            </a:r>
            <a:r>
              <a:rPr lang="ru-RU" sz="1200" dirty="0">
                <a:solidFill>
                  <a:srgbClr val="135891"/>
                </a:solidFill>
              </a:rPr>
              <a:t> – </a:t>
            </a:r>
            <a:r>
              <a:rPr lang="ru-RU" sz="1200" b="1" dirty="0">
                <a:solidFill>
                  <a:srgbClr val="135891"/>
                </a:solidFill>
              </a:rPr>
              <a:t>41,8% </a:t>
            </a:r>
            <a:r>
              <a:rPr lang="ru-RU" sz="1200" dirty="0">
                <a:solidFill>
                  <a:srgbClr val="135891"/>
                </a:solidFill>
              </a:rPr>
              <a:t>НКО</a:t>
            </a:r>
            <a:r>
              <a:rPr lang="ru-RU" sz="1200" dirty="0" smtClean="0">
                <a:solidFill>
                  <a:srgbClr val="135891"/>
                </a:solidFill>
              </a:rPr>
              <a:t>.</a:t>
            </a:r>
            <a:endParaRPr lang="ru-RU" sz="1200" dirty="0">
              <a:solidFill>
                <a:srgbClr val="13589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200" b="1" dirty="0">
                <a:solidFill>
                  <a:srgbClr val="135891"/>
                </a:solidFill>
              </a:rPr>
              <a:t>Проблемы указаны чаще, чем в предыдущие </a:t>
            </a:r>
            <a:r>
              <a:rPr lang="ru-RU" sz="1200" b="1" dirty="0" smtClean="0">
                <a:solidFill>
                  <a:srgbClr val="135891"/>
                </a:solidFill>
              </a:rPr>
              <a:t>годы </a:t>
            </a:r>
            <a:r>
              <a:rPr lang="ru-RU" sz="1000" b="1" dirty="0" smtClean="0">
                <a:solidFill>
                  <a:srgbClr val="135891"/>
                </a:solidFill>
              </a:rPr>
              <a:t>(следующий слайд)</a:t>
            </a:r>
            <a:r>
              <a:rPr lang="ru-RU" sz="1200" dirty="0" smtClean="0">
                <a:solidFill>
                  <a:srgbClr val="135891"/>
                </a:solidFill>
              </a:rPr>
              <a:t>: </a:t>
            </a:r>
            <a:endParaRPr lang="ru-RU" sz="1200" dirty="0">
              <a:solidFill>
                <a:srgbClr val="135891"/>
              </a:solidFill>
            </a:endParaRPr>
          </a:p>
          <a:p>
            <a:pPr marL="179388" lvl="0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Низкие доступность и качество стационарного лечения</a:t>
            </a:r>
            <a:r>
              <a:rPr lang="ru-RU" sz="1200" dirty="0">
                <a:solidFill>
                  <a:srgbClr val="135891"/>
                </a:solidFill>
              </a:rPr>
              <a:t> – </a:t>
            </a:r>
            <a:r>
              <a:rPr lang="ru-RU" sz="1200" b="1" dirty="0">
                <a:solidFill>
                  <a:srgbClr val="135891"/>
                </a:solidFill>
              </a:rPr>
              <a:t>38,8% </a:t>
            </a:r>
            <a:r>
              <a:rPr lang="ru-RU" sz="1200" dirty="0">
                <a:solidFill>
                  <a:srgbClr val="135891"/>
                </a:solidFill>
              </a:rPr>
              <a:t>НКО</a:t>
            </a:r>
          </a:p>
          <a:p>
            <a:pPr marL="179388" lvl="0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Ограниченность </a:t>
            </a:r>
            <a:r>
              <a:rPr lang="ru-RU" sz="1200" b="1" dirty="0" err="1">
                <a:solidFill>
                  <a:srgbClr val="00ADD9"/>
                </a:solidFill>
              </a:rPr>
              <a:t>телемедицины</a:t>
            </a:r>
            <a:r>
              <a:rPr lang="ru-RU" sz="1200" dirty="0">
                <a:solidFill>
                  <a:srgbClr val="135891"/>
                </a:solidFill>
              </a:rPr>
              <a:t> – </a:t>
            </a:r>
            <a:r>
              <a:rPr lang="ru-RU" sz="1200" b="1" dirty="0">
                <a:solidFill>
                  <a:srgbClr val="135891"/>
                </a:solidFill>
              </a:rPr>
              <a:t>35% </a:t>
            </a:r>
            <a:r>
              <a:rPr lang="ru-RU" sz="1200" dirty="0">
                <a:solidFill>
                  <a:srgbClr val="135891"/>
                </a:solidFill>
              </a:rPr>
              <a:t>НКО</a:t>
            </a:r>
          </a:p>
          <a:p>
            <a:pPr marL="179388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Невозможность попасть в федеральное медицинское учреждение</a:t>
            </a:r>
            <a:r>
              <a:rPr lang="ru-RU" sz="1200" dirty="0">
                <a:solidFill>
                  <a:srgbClr val="135891"/>
                </a:solidFill>
              </a:rPr>
              <a:t> – </a:t>
            </a:r>
            <a:r>
              <a:rPr lang="ru-RU" sz="1200" b="1" dirty="0">
                <a:solidFill>
                  <a:srgbClr val="135891"/>
                </a:solidFill>
              </a:rPr>
              <a:t>35% </a:t>
            </a:r>
            <a:r>
              <a:rPr lang="ru-RU" sz="1200" dirty="0">
                <a:solidFill>
                  <a:srgbClr val="135891"/>
                </a:solidFill>
              </a:rPr>
              <a:t>НКО</a:t>
            </a:r>
          </a:p>
          <a:p>
            <a:pPr marL="179388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Низкая доступность лечебного питания </a:t>
            </a:r>
            <a:r>
              <a:rPr lang="ru-RU" sz="1200" dirty="0">
                <a:solidFill>
                  <a:srgbClr val="135891"/>
                </a:solidFill>
              </a:rPr>
              <a:t>– </a:t>
            </a:r>
            <a:r>
              <a:rPr lang="ru-RU" sz="1200" b="1" dirty="0">
                <a:solidFill>
                  <a:srgbClr val="135891"/>
                </a:solidFill>
              </a:rPr>
              <a:t>34,3%</a:t>
            </a:r>
            <a:r>
              <a:rPr lang="ru-RU" sz="1200" dirty="0">
                <a:solidFill>
                  <a:srgbClr val="135891"/>
                </a:solidFill>
              </a:rPr>
              <a:t> НКО</a:t>
            </a:r>
          </a:p>
          <a:p>
            <a:pPr marL="179388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Плохое отношение медицинского персонала к больным </a:t>
            </a:r>
            <a:r>
              <a:rPr lang="ru-RU" sz="1200" dirty="0">
                <a:solidFill>
                  <a:srgbClr val="135891"/>
                </a:solidFill>
              </a:rPr>
              <a:t>– </a:t>
            </a:r>
            <a:r>
              <a:rPr lang="ru-RU" sz="1200" b="1" dirty="0">
                <a:solidFill>
                  <a:srgbClr val="135891"/>
                </a:solidFill>
              </a:rPr>
              <a:t>33,6</a:t>
            </a:r>
            <a:r>
              <a:rPr lang="ru-RU" sz="1200" b="1" dirty="0" smtClean="0">
                <a:solidFill>
                  <a:srgbClr val="135891"/>
                </a:solidFill>
              </a:rPr>
              <a:t>%</a:t>
            </a:r>
            <a:r>
              <a:rPr lang="en-US" sz="1200" b="1" dirty="0" smtClean="0">
                <a:solidFill>
                  <a:srgbClr val="135891"/>
                </a:solidFill>
              </a:rPr>
              <a:t> </a:t>
            </a:r>
            <a:r>
              <a:rPr lang="ru-RU" sz="1200" dirty="0" smtClean="0">
                <a:solidFill>
                  <a:srgbClr val="135891"/>
                </a:solidFill>
              </a:rPr>
              <a:t>НКО</a:t>
            </a:r>
            <a:endParaRPr lang="ru-RU" sz="1200" dirty="0">
              <a:solidFill>
                <a:srgbClr val="135891"/>
              </a:solidFill>
            </a:endParaRPr>
          </a:p>
          <a:p>
            <a:pPr marL="179388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Недоступность высокотехнологичной медицинской помощи </a:t>
            </a:r>
            <a:r>
              <a:rPr lang="ru-RU" sz="1200" dirty="0">
                <a:solidFill>
                  <a:srgbClr val="135891"/>
                </a:solidFill>
              </a:rPr>
              <a:t>– </a:t>
            </a:r>
            <a:r>
              <a:rPr lang="ru-RU" sz="1200" b="1" dirty="0">
                <a:solidFill>
                  <a:srgbClr val="135891"/>
                </a:solidFill>
              </a:rPr>
              <a:t>33,6</a:t>
            </a:r>
            <a:r>
              <a:rPr lang="ru-RU" sz="1200" b="1" dirty="0" smtClean="0">
                <a:solidFill>
                  <a:srgbClr val="135891"/>
                </a:solidFill>
              </a:rPr>
              <a:t>% </a:t>
            </a:r>
            <a:r>
              <a:rPr lang="ru-RU" sz="1200" dirty="0" smtClean="0">
                <a:solidFill>
                  <a:srgbClr val="135891"/>
                </a:solidFill>
              </a:rPr>
              <a:t>НКО</a:t>
            </a:r>
            <a:endParaRPr lang="ru-RU" sz="1200" b="1" dirty="0">
              <a:solidFill>
                <a:srgbClr val="135891"/>
              </a:solidFill>
            </a:endParaRPr>
          </a:p>
          <a:p>
            <a:pPr marL="179388" indent="-179388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>
                <a:solidFill>
                  <a:srgbClr val="00ADD9"/>
                </a:solidFill>
              </a:rPr>
              <a:t>Низкие доступность и качество медико-социальной экспертизы</a:t>
            </a:r>
            <a:r>
              <a:rPr lang="ru-RU" sz="1200" dirty="0">
                <a:solidFill>
                  <a:srgbClr val="135891"/>
                </a:solidFill>
              </a:rPr>
              <a:t> – </a:t>
            </a:r>
            <a:r>
              <a:rPr lang="ru-RU" sz="1200" b="1" dirty="0">
                <a:solidFill>
                  <a:srgbClr val="135891"/>
                </a:solidFill>
              </a:rPr>
              <a:t>32</a:t>
            </a:r>
            <a:r>
              <a:rPr lang="ru-RU" sz="1200" b="1" dirty="0" smtClean="0">
                <a:solidFill>
                  <a:srgbClr val="135891"/>
                </a:solidFill>
              </a:rPr>
              <a:t>% </a:t>
            </a:r>
            <a:r>
              <a:rPr lang="ru-RU" sz="1200" dirty="0" smtClean="0">
                <a:solidFill>
                  <a:srgbClr val="135891"/>
                </a:solidFill>
              </a:rPr>
              <a:t>НКО</a:t>
            </a:r>
            <a:endParaRPr lang="ru-RU" sz="1200" b="1" dirty="0">
              <a:solidFill>
                <a:srgbClr val="13589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ADD9"/>
              </a:buClr>
            </a:pPr>
            <a:r>
              <a:rPr lang="ru-RU" sz="1200" b="1" dirty="0" smtClean="0">
                <a:solidFill>
                  <a:srgbClr val="1663A4"/>
                </a:solidFill>
              </a:rPr>
              <a:t>Улучшения только в 2 вопросах – доступность электронных рецептов и </a:t>
            </a:r>
            <a:r>
              <a:rPr lang="ru-RU" sz="1200" b="1" dirty="0" err="1" smtClean="0">
                <a:solidFill>
                  <a:srgbClr val="1663A4"/>
                </a:solidFill>
              </a:rPr>
              <a:t>техсредств</a:t>
            </a:r>
            <a:r>
              <a:rPr lang="ru-RU" sz="1200" b="1" dirty="0" smtClean="0">
                <a:solidFill>
                  <a:srgbClr val="1663A4"/>
                </a:solidFill>
              </a:rPr>
              <a:t> реабилитации.</a:t>
            </a:r>
            <a:endParaRPr lang="ru-RU" sz="1200" b="1" dirty="0">
              <a:solidFill>
                <a:srgbClr val="1663A4"/>
              </a:solidFill>
            </a:endParaRPr>
          </a:p>
        </p:txBody>
      </p:sp>
      <p:pic>
        <p:nvPicPr>
          <p:cNvPr id="10" name="Рисунок 9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le 1">
            <a:extLst>
              <a:ext uri="{FF2B5EF4-FFF2-40B4-BE49-F238E27FC236}">
                <a16:creationId xmlns="" xmlns:a16="http://schemas.microsoft.com/office/drawing/2014/main" id="{E2F4DC7B-46B0-49CC-A471-869093A0B3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/>
            <a:r>
              <a:rPr lang="ru-RU" sz="2400" b="1" dirty="0" smtClean="0">
                <a:solidFill>
                  <a:srgbClr val="0070BA"/>
                </a:solidFill>
              </a:rPr>
              <a:t>Проблемы в здравоохранении. Мнения НКО</a:t>
            </a:r>
            <a:endParaRPr lang="ru-RU" sz="2400" b="1" dirty="0">
              <a:solidFill>
                <a:srgbClr val="0070BA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72AA6A4A-4219-4756-B7A9-6B2694705A1F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1743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531C8DD4-1F64-4835-9CC5-748BEC838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9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0900D623-C085-4E9E-A3BC-0A1E1E4AD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41301" y="3619658"/>
            <a:ext cx="1945851" cy="972000"/>
          </a:xfrm>
          <a:prstGeom prst="rect">
            <a:avLst/>
          </a:prstGeom>
          <a:noFill/>
        </p:spPr>
      </p:pic>
      <p:sp>
        <p:nvSpPr>
          <p:cNvPr id="11" name="Title 1">
            <a:extLst>
              <a:ext uri="{FF2B5EF4-FFF2-40B4-BE49-F238E27FC236}">
                <a16:creationId xmlns="" xmlns:a16="http://schemas.microsoft.com/office/drawing/2014/main" id="{7C01ECB7-DF0E-4E58-BC59-350A800C97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7660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>
              <a:lnSpc>
                <a:spcPts val="2600"/>
              </a:lnSpc>
            </a:pPr>
            <a:r>
              <a:rPr lang="ru-RU" sz="2400" b="1" dirty="0" smtClean="0">
                <a:solidFill>
                  <a:srgbClr val="0070BA"/>
                </a:solidFill>
              </a:rPr>
              <a:t>Проблемы в здравоохранении. Мнения НКО</a:t>
            </a:r>
            <a:endParaRPr lang="ru-RU" sz="2400" b="1" dirty="0">
              <a:solidFill>
                <a:srgbClr val="0070BA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49" y="64917"/>
            <a:ext cx="660353" cy="66035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2211750"/>
            <a:ext cx="19800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6. </a:t>
            </a:r>
            <a:endParaRPr lang="en-US" sz="1100" b="1" dirty="0" smtClean="0">
              <a:solidFill>
                <a:srgbClr val="00ADD9"/>
              </a:solidFill>
              <a:ea typeface="Verdana" pitchFamily="34" charset="0"/>
              <a:cs typeface="+mj-cs"/>
            </a:endParaRPr>
          </a:p>
          <a:p>
            <a:pPr>
              <a:spcAft>
                <a:spcPts val="600"/>
              </a:spcAft>
            </a:pPr>
            <a:r>
              <a:rPr lang="ru-RU" sz="1100" b="1" dirty="0" smtClean="0">
                <a:solidFill>
                  <a:srgbClr val="00ADD9"/>
                </a:solidFill>
                <a:ea typeface="Verdana" pitchFamily="34" charset="0"/>
                <a:cs typeface="+mj-cs"/>
              </a:rPr>
              <a:t>Актуальные </a:t>
            </a: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проблемы в системе медицинской помощи, в представлениях лидеров  пациентских НКО</a:t>
            </a:r>
          </a:p>
        </p:txBody>
      </p:sp>
      <p:graphicFrame>
        <p:nvGraphicFramePr>
          <p:cNvPr id="14" name="Диаграмма 13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600-000003000000}"/>
              </a:ext>
            </a:extLst>
          </p:cNvPr>
          <p:cNvGraphicFramePr>
            <a:graphicFrameLocks/>
          </p:cNvGraphicFramePr>
          <p:nvPr/>
        </p:nvGraphicFramePr>
        <p:xfrm>
          <a:off x="1872000" y="591750"/>
          <a:ext cx="7200000" cy="45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2000" y="1866646"/>
            <a:ext cx="1080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8. Трудности, с которыми сталкивались пациенты при получении медицинской помощи </a:t>
            </a:r>
            <a:endParaRPr lang="en-US" sz="1100" b="1" dirty="0" smtClean="0">
              <a:solidFill>
                <a:srgbClr val="00ADD9"/>
              </a:solidFill>
              <a:ea typeface="Verdana" pitchFamily="34" charset="0"/>
              <a:cs typeface="+mj-cs"/>
            </a:endParaRPr>
          </a:p>
          <a:p>
            <a:pPr>
              <a:spcAft>
                <a:spcPts val="600"/>
              </a:spcAft>
            </a:pPr>
            <a:r>
              <a:rPr lang="ru-RU" sz="1100" b="1" dirty="0" smtClean="0">
                <a:solidFill>
                  <a:srgbClr val="00ADD9"/>
                </a:solidFill>
                <a:ea typeface="Verdana" pitchFamily="34" charset="0"/>
                <a:cs typeface="+mj-cs"/>
              </a:rPr>
              <a:t>за </a:t>
            </a: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последний год </a:t>
            </a:r>
          </a:p>
        </p:txBody>
      </p:sp>
      <p:pic>
        <p:nvPicPr>
          <p:cNvPr id="16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194B4484-20B9-490C-90EB-E94CB816F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0" name="Рисунок 9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786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itle 1">
            <a:extLst>
              <a:ext uri="{FF2B5EF4-FFF2-40B4-BE49-F238E27FC236}">
                <a16:creationId xmlns="" xmlns:a16="http://schemas.microsoft.com/office/drawing/2014/main" id="{F3937F11-89A8-4DD9-8E21-FEAB52A354D2}"/>
              </a:ext>
            </a:extLst>
          </p:cNvPr>
          <p:cNvSpPr txBox="1">
            <a:spLocks/>
          </p:cNvSpPr>
          <p:nvPr/>
        </p:nvSpPr>
        <p:spPr>
          <a:xfrm>
            <a:off x="0" y="-29860"/>
            <a:ext cx="8892480" cy="97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0011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Ситуации нарушения прав </a:t>
            </a:r>
          </a:p>
          <a:p>
            <a:pPr marL="90011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при получении медицинской помощи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78426" y="1088406"/>
            <a:ext cx="108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FF0000"/>
                </a:solidFill>
              </a:rPr>
              <a:t>СТАЛКИВАЛСЯ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78426" y="1088406"/>
            <a:ext cx="144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b="1" dirty="0">
                <a:solidFill>
                  <a:srgbClr val="00ADD9"/>
                </a:solidFill>
              </a:rPr>
              <a:t>НЕ СТАЛКИВАЛСЯ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DD4C9030-14CF-4A34-B9C4-028FA201377F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4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F715B90F-2E18-4E1C-AC65-C965056314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37037"/>
          <a:stretch/>
        </p:blipFill>
        <p:spPr bwMode="auto">
          <a:xfrm rot="16200000" flipV="1">
            <a:off x="-666925" y="3864573"/>
            <a:ext cx="1945851" cy="611999"/>
          </a:xfrm>
          <a:prstGeom prst="rect">
            <a:avLst/>
          </a:prstGeom>
          <a:noFill/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663518777"/>
              </p:ext>
            </p:extLst>
          </p:nvPr>
        </p:nvGraphicFramePr>
        <p:xfrm>
          <a:off x="2232000" y="1334626"/>
          <a:ext cx="6486426" cy="348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972000" y="870140"/>
            <a:ext cx="7740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 smtClean="0">
                <a:solidFill>
                  <a:srgbClr val="1663A4"/>
                </a:solidFill>
              </a:rPr>
              <a:t>Ситуации нарушения прав пациентов повторяются из года в год. Их распространенность почти не меняется</a:t>
            </a:r>
            <a:r>
              <a:rPr lang="en-US" sz="1100" b="1" dirty="0" smtClean="0">
                <a:solidFill>
                  <a:srgbClr val="1663A4"/>
                </a:solidFill>
              </a:rPr>
              <a:t>.</a:t>
            </a:r>
            <a:endParaRPr lang="ru-RU" sz="1100" dirty="0"/>
          </a:p>
        </p:txBody>
      </p:sp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BD2A6313-702F-4AF7-8384-C286CAD68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16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F4DB0533-FCBB-40D0-B211-BE703399B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xmlns="" id="{E2F4DC7B-46B0-49CC-A471-869093A0B3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/>
            <a:r>
              <a:rPr lang="ru-RU" sz="2600" b="1" dirty="0" smtClean="0">
                <a:solidFill>
                  <a:srgbClr val="0070BA"/>
                </a:solidFill>
              </a:rPr>
              <a:t>Выводы</a:t>
            </a:r>
            <a:endParaRPr lang="ru-RU" sz="2600" b="1" dirty="0">
              <a:solidFill>
                <a:srgbClr val="0070BA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3B7A536-AA75-4D33-81A4-9AB4D37160DB}"/>
              </a:ext>
            </a:extLst>
          </p:cNvPr>
          <p:cNvSpPr/>
          <p:nvPr/>
        </p:nvSpPr>
        <p:spPr>
          <a:xfrm>
            <a:off x="792000" y="951750"/>
            <a:ext cx="8100000" cy="3934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 smtClean="0">
                <a:solidFill>
                  <a:srgbClr val="1663A4"/>
                </a:solidFill>
              </a:rPr>
              <a:t>И пациенты, и лидеры НКО чаще говорят о негативных изменениях или об отсутствии изменений в здравоохранении.</a:t>
            </a:r>
            <a:endParaRPr lang="en-US" sz="1200" b="1" dirty="0" smtClean="0">
              <a:solidFill>
                <a:srgbClr val="1663A4"/>
              </a:solidFill>
            </a:endParaRPr>
          </a:p>
          <a:p>
            <a:pPr marL="179388" indent="-179388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1663A4"/>
                </a:solidFill>
              </a:rPr>
              <a:t>Удовлетворенность пациентов медицинской помощью в прошедшие три года почти не изменилась. </a:t>
            </a:r>
          </a:p>
          <a:p>
            <a:pPr marL="179388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1663A4"/>
                </a:solidFill>
              </a:rPr>
              <a:t>Удовлетворенных в 2 раза меньше, чем неудовлетворенных.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200" b="1" dirty="0" smtClean="0">
                <a:solidFill>
                  <a:srgbClr val="00ADD9"/>
                </a:solidFill>
              </a:rPr>
              <a:t>Удовлетворенность медицинской помощью «профессиональных пациентов» гораздо ниже, чем прочих граждан</a:t>
            </a:r>
            <a:r>
              <a:rPr lang="ru-RU" sz="1200" dirty="0" smtClean="0">
                <a:solidFill>
                  <a:srgbClr val="1663A4"/>
                </a:solidFill>
              </a:rPr>
              <a:t>.</a:t>
            </a:r>
            <a:endParaRPr lang="ru-RU" sz="1200" dirty="0" smtClean="0">
              <a:solidFill>
                <a:srgbClr val="13589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200" b="1" dirty="0" smtClean="0">
                <a:solidFill>
                  <a:srgbClr val="135891"/>
                </a:solidFill>
              </a:rPr>
              <a:t>Острые проблемы здравоохранения (ответы пациентских НКО) </a:t>
            </a:r>
            <a:r>
              <a:rPr lang="ru-RU" sz="1200" b="1" dirty="0" smtClean="0">
                <a:solidFill>
                  <a:srgbClr val="1663A4"/>
                </a:solidFill>
              </a:rPr>
              <a:t>– те же, что и прежде</a:t>
            </a:r>
            <a:r>
              <a:rPr lang="ru-RU" sz="1200" dirty="0" smtClean="0">
                <a:solidFill>
                  <a:srgbClr val="135891"/>
                </a:solidFill>
              </a:rPr>
              <a:t>:</a:t>
            </a:r>
          </a:p>
          <a:p>
            <a:pPr marL="179388" lvl="0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smtClean="0">
                <a:solidFill>
                  <a:srgbClr val="00ADD9"/>
                </a:solidFill>
              </a:rPr>
              <a:t>Недоступность льготных лекарств</a:t>
            </a:r>
            <a:r>
              <a:rPr lang="ru-RU" sz="1200" dirty="0" smtClean="0">
                <a:solidFill>
                  <a:srgbClr val="135891"/>
                </a:solidFill>
              </a:rPr>
              <a:t> – «лидер проблем» – </a:t>
            </a:r>
            <a:r>
              <a:rPr lang="ru-RU" sz="1200" b="1" dirty="0" smtClean="0">
                <a:solidFill>
                  <a:srgbClr val="135891"/>
                </a:solidFill>
              </a:rPr>
              <a:t>61,2%</a:t>
            </a:r>
            <a:r>
              <a:rPr lang="ru-RU" sz="1200" dirty="0" smtClean="0">
                <a:solidFill>
                  <a:srgbClr val="135891"/>
                </a:solidFill>
              </a:rPr>
              <a:t> опрошенных НКО</a:t>
            </a:r>
          </a:p>
          <a:p>
            <a:pPr marL="179388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err="1" smtClean="0">
                <a:solidFill>
                  <a:srgbClr val="00ADD9"/>
                </a:solidFill>
              </a:rPr>
              <a:t>Невыстроенная</a:t>
            </a:r>
            <a:r>
              <a:rPr lang="ru-RU" sz="1200" b="1" dirty="0" smtClean="0">
                <a:solidFill>
                  <a:srgbClr val="00ADD9"/>
                </a:solidFill>
              </a:rPr>
              <a:t> маршрутизация пациентов</a:t>
            </a:r>
            <a:r>
              <a:rPr lang="ru-RU" sz="1200" dirty="0" smtClean="0">
                <a:solidFill>
                  <a:srgbClr val="135891"/>
                </a:solidFill>
              </a:rPr>
              <a:t> – острота проблемы выросла – </a:t>
            </a:r>
            <a:r>
              <a:rPr lang="ru-RU" sz="1200" b="1" dirty="0" smtClean="0">
                <a:solidFill>
                  <a:srgbClr val="135891"/>
                </a:solidFill>
              </a:rPr>
              <a:t>59,7% </a:t>
            </a:r>
            <a:r>
              <a:rPr lang="ru-RU" sz="1200" dirty="0" smtClean="0">
                <a:solidFill>
                  <a:srgbClr val="135891"/>
                </a:solidFill>
              </a:rPr>
              <a:t>НКО </a:t>
            </a:r>
          </a:p>
          <a:p>
            <a:pPr marL="179388" indent="-1793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smtClean="0">
                <a:solidFill>
                  <a:srgbClr val="00ADD9"/>
                </a:solidFill>
              </a:rPr>
              <a:t>Низкое качество амбулаторной помощи в поликлинике</a:t>
            </a:r>
            <a:r>
              <a:rPr lang="ru-RU" sz="1200" dirty="0" smtClean="0">
                <a:solidFill>
                  <a:srgbClr val="135891"/>
                </a:solidFill>
              </a:rPr>
              <a:t> – </a:t>
            </a:r>
            <a:r>
              <a:rPr lang="ru-RU" sz="1200" b="1" dirty="0" smtClean="0">
                <a:solidFill>
                  <a:srgbClr val="135891"/>
                </a:solidFill>
              </a:rPr>
              <a:t>58,2% </a:t>
            </a:r>
            <a:r>
              <a:rPr lang="ru-RU" sz="1200" dirty="0" smtClean="0">
                <a:solidFill>
                  <a:srgbClr val="135891"/>
                </a:solidFill>
              </a:rPr>
              <a:t>НКО </a:t>
            </a:r>
          </a:p>
          <a:p>
            <a:pPr marL="179388" lvl="0" indent="-179388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smtClean="0">
                <a:solidFill>
                  <a:srgbClr val="00ADD9"/>
                </a:solidFill>
              </a:rPr>
              <a:t>Низкие доступность и качество медико-социальной реабилитации</a:t>
            </a:r>
            <a:r>
              <a:rPr lang="ru-RU" sz="1200" dirty="0" smtClean="0">
                <a:solidFill>
                  <a:srgbClr val="135891"/>
                </a:solidFill>
              </a:rPr>
              <a:t> – </a:t>
            </a:r>
            <a:r>
              <a:rPr lang="ru-RU" sz="1200" b="1" dirty="0" smtClean="0">
                <a:solidFill>
                  <a:srgbClr val="135891"/>
                </a:solidFill>
              </a:rPr>
              <a:t>41,8% </a:t>
            </a:r>
            <a:r>
              <a:rPr lang="ru-RU" sz="1200" dirty="0" smtClean="0">
                <a:solidFill>
                  <a:srgbClr val="135891"/>
                </a:solidFill>
              </a:rPr>
              <a:t>НКО.</a:t>
            </a:r>
          </a:p>
          <a:p>
            <a:pPr algn="just">
              <a:lnSpc>
                <a:spcPts val="14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200" b="1" dirty="0" smtClean="0">
                <a:solidFill>
                  <a:srgbClr val="1663A4"/>
                </a:solidFill>
              </a:rPr>
              <a:t>Частые ситуации нарушения прав пациентов (ответы пациентов) – те же, что и прежде</a:t>
            </a:r>
            <a:r>
              <a:rPr lang="ru-RU" sz="1200" b="1" dirty="0" smtClean="0">
                <a:solidFill>
                  <a:srgbClr val="00ADD9"/>
                </a:solidFill>
              </a:rPr>
              <a:t>:</a:t>
            </a:r>
          </a:p>
          <a:p>
            <a:pPr marL="268288" lvl="0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smtClean="0">
                <a:solidFill>
                  <a:srgbClr val="00ADD9"/>
                </a:solidFill>
              </a:rPr>
              <a:t>Отсутствие нужного специалиста в поликлинике </a:t>
            </a:r>
            <a:r>
              <a:rPr lang="ru-RU" sz="1200" dirty="0" smtClean="0">
                <a:solidFill>
                  <a:srgbClr val="135891"/>
                </a:solidFill>
              </a:rPr>
              <a:t>– </a:t>
            </a:r>
            <a:r>
              <a:rPr lang="ru-RU" sz="1200" b="1" dirty="0" smtClean="0">
                <a:solidFill>
                  <a:srgbClr val="135891"/>
                </a:solidFill>
              </a:rPr>
              <a:t>69,5%</a:t>
            </a:r>
            <a:r>
              <a:rPr lang="ru-RU" sz="1200" dirty="0" smtClean="0">
                <a:solidFill>
                  <a:srgbClr val="135891"/>
                </a:solidFill>
              </a:rPr>
              <a:t>.</a:t>
            </a:r>
          </a:p>
          <a:p>
            <a:pPr marL="268288" lvl="0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smtClean="0">
                <a:solidFill>
                  <a:srgbClr val="00ADD9"/>
                </a:solidFill>
              </a:rPr>
              <a:t>Запись на прием к врачу больше 14 дней </a:t>
            </a:r>
            <a:r>
              <a:rPr lang="ru-RU" sz="1200" dirty="0" smtClean="0">
                <a:solidFill>
                  <a:srgbClr val="135891"/>
                </a:solidFill>
              </a:rPr>
              <a:t>– </a:t>
            </a:r>
            <a:r>
              <a:rPr lang="ru-RU" sz="1200" b="1" dirty="0" smtClean="0">
                <a:solidFill>
                  <a:srgbClr val="135891"/>
                </a:solidFill>
              </a:rPr>
              <a:t>67,6%</a:t>
            </a:r>
            <a:r>
              <a:rPr lang="ru-RU" sz="1200" dirty="0" smtClean="0">
                <a:solidFill>
                  <a:srgbClr val="135891"/>
                </a:solidFill>
              </a:rPr>
              <a:t>.</a:t>
            </a:r>
          </a:p>
          <a:p>
            <a:pPr marL="268288" lvl="0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smtClean="0">
                <a:solidFill>
                  <a:srgbClr val="00ADD9"/>
                </a:solidFill>
              </a:rPr>
              <a:t>Отсутствие льготного препарата в аптеке </a:t>
            </a:r>
            <a:r>
              <a:rPr lang="ru-RU" sz="1200" dirty="0" smtClean="0">
                <a:solidFill>
                  <a:srgbClr val="135891"/>
                </a:solidFill>
              </a:rPr>
              <a:t>(</a:t>
            </a:r>
            <a:r>
              <a:rPr lang="ru-RU" sz="1200" b="1" dirty="0" smtClean="0">
                <a:solidFill>
                  <a:srgbClr val="135891"/>
                </a:solidFill>
              </a:rPr>
              <a:t>57,6%</a:t>
            </a:r>
            <a:r>
              <a:rPr lang="ru-RU" sz="1200" dirty="0" smtClean="0">
                <a:solidFill>
                  <a:srgbClr val="135891"/>
                </a:solidFill>
              </a:rPr>
              <a:t>) и </a:t>
            </a:r>
            <a:r>
              <a:rPr lang="ru-RU" sz="1200" b="1" dirty="0" smtClean="0">
                <a:solidFill>
                  <a:srgbClr val="00ADD9"/>
                </a:solidFill>
              </a:rPr>
              <a:t>покупка за деньги положенных бесплатно препаратов </a:t>
            </a:r>
            <a:r>
              <a:rPr lang="ru-RU" sz="1200" dirty="0" smtClean="0">
                <a:solidFill>
                  <a:srgbClr val="135891"/>
                </a:solidFill>
              </a:rPr>
              <a:t>– </a:t>
            </a:r>
            <a:r>
              <a:rPr lang="ru-RU" sz="1200" b="1" dirty="0" smtClean="0">
                <a:solidFill>
                  <a:srgbClr val="135891"/>
                </a:solidFill>
              </a:rPr>
              <a:t>53,6% </a:t>
            </a:r>
            <a:endParaRPr lang="ru-RU" sz="1200" dirty="0" smtClean="0">
              <a:solidFill>
                <a:srgbClr val="135891"/>
              </a:solidFill>
            </a:endParaRPr>
          </a:p>
          <a:p>
            <a:pPr marL="268288" lvl="0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smtClean="0">
                <a:solidFill>
                  <a:srgbClr val="00ADD9"/>
                </a:solidFill>
              </a:rPr>
              <a:t>Задержка сроков диагностики </a:t>
            </a:r>
            <a:r>
              <a:rPr lang="ru-RU" sz="1200" dirty="0" smtClean="0">
                <a:solidFill>
                  <a:srgbClr val="135891"/>
                </a:solidFill>
              </a:rPr>
              <a:t>– </a:t>
            </a:r>
            <a:r>
              <a:rPr lang="ru-RU" sz="1200" b="1" dirty="0" smtClean="0">
                <a:solidFill>
                  <a:srgbClr val="135891"/>
                </a:solidFill>
              </a:rPr>
              <a:t>51,8%</a:t>
            </a:r>
            <a:r>
              <a:rPr lang="ru-RU" sz="1200" dirty="0" smtClean="0">
                <a:solidFill>
                  <a:srgbClr val="135891"/>
                </a:solidFill>
              </a:rPr>
              <a:t>.</a:t>
            </a:r>
          </a:p>
          <a:p>
            <a:pPr marL="268288" lvl="0" indent="-268288">
              <a:spcAft>
                <a:spcPts val="4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b="1" dirty="0" smtClean="0">
                <a:solidFill>
                  <a:srgbClr val="00ADD9"/>
                </a:solidFill>
              </a:rPr>
              <a:t>Ожидание «скорой» более 20 минут </a:t>
            </a:r>
            <a:r>
              <a:rPr lang="ru-RU" sz="1200" dirty="0" smtClean="0">
                <a:solidFill>
                  <a:srgbClr val="135891"/>
                </a:solidFill>
              </a:rPr>
              <a:t>– </a:t>
            </a:r>
            <a:r>
              <a:rPr lang="ru-RU" sz="1200" b="1" dirty="0" smtClean="0">
                <a:solidFill>
                  <a:srgbClr val="135891"/>
                </a:solidFill>
              </a:rPr>
              <a:t>43,2%</a:t>
            </a:r>
            <a:r>
              <a:rPr lang="ru-RU" sz="1200" dirty="0" smtClean="0">
                <a:solidFill>
                  <a:srgbClr val="135891"/>
                </a:solidFill>
              </a:rPr>
              <a:t>.</a:t>
            </a:r>
          </a:p>
        </p:txBody>
      </p:sp>
      <p:pic>
        <p:nvPicPr>
          <p:cNvPr id="9" name="Рисунок 8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892A37B6-1685-42DE-9452-493328D7CD54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202</a:t>
            </a: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5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год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070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РАБОТА\3 конгресс ВСП\2022\презентации\кубики6.png">
            <a:extLst>
              <a:ext uri="{FF2B5EF4-FFF2-40B4-BE49-F238E27FC236}">
                <a16:creationId xmlns:a16="http://schemas.microsoft.com/office/drawing/2014/main" xmlns="" id="{6DFC27A1-1B3C-4866-A163-796A2047B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25337" cy="3867895"/>
          </a:xfrm>
          <a:prstGeom prst="rect">
            <a:avLst/>
          </a:prstGeom>
          <a:noFill/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xmlns="" id="{BC05D970-F053-4653-9437-3F3FA2B8F984}"/>
              </a:ext>
            </a:extLst>
          </p:cNvPr>
          <p:cNvSpPr txBox="1">
            <a:spLocks/>
          </p:cNvSpPr>
          <p:nvPr/>
        </p:nvSpPr>
        <p:spPr>
          <a:xfrm>
            <a:off x="2915815" y="2499742"/>
            <a:ext cx="6241713" cy="1368152"/>
          </a:xfrm>
          <a:prstGeom prst="rect">
            <a:avLst/>
          </a:prstGeom>
          <a:solidFill>
            <a:srgbClr val="00ADD9"/>
          </a:solidFill>
        </p:spPr>
        <p:txBody>
          <a:bodyPr vert="horz" lIns="68580" tIns="34290" rIns="68580" bIns="34290" rtlCol="0" anchor="ctr">
            <a:noAutofit/>
          </a:bodyPr>
          <a:lstStyle/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Спасибо за внимание!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5D5B7EE-E318-4D97-8DEE-DEEA8B26B03F}"/>
              </a:ext>
            </a:extLst>
          </p:cNvPr>
          <p:cNvSpPr/>
          <p:nvPr/>
        </p:nvSpPr>
        <p:spPr>
          <a:xfrm>
            <a:off x="72000" y="4551750"/>
            <a:ext cx="225838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buClr>
                <a:srgbClr val="35A5D6"/>
              </a:buClr>
            </a:pPr>
            <a:r>
              <a:rPr lang="ru-RU" sz="1200" b="1" dirty="0">
                <a:solidFill>
                  <a:srgbClr val="1663A4"/>
                </a:solidFill>
              </a:rPr>
              <a:t>Москва, ноябрь </a:t>
            </a:r>
            <a:r>
              <a:rPr lang="ru-RU" sz="1200" b="1" dirty="0" smtClean="0">
                <a:solidFill>
                  <a:srgbClr val="1663A4"/>
                </a:solidFill>
              </a:rPr>
              <a:t>2025</a:t>
            </a:r>
            <a:endParaRPr lang="ru-RU" sz="1200" dirty="0">
              <a:solidFill>
                <a:srgbClr val="1E29A1"/>
              </a:solidFill>
            </a:endParaRPr>
          </a:p>
          <a:p>
            <a:pPr defTabSz="685800">
              <a:buClr>
                <a:srgbClr val="35A5D6"/>
              </a:buClr>
            </a:pPr>
            <a:r>
              <a:rPr lang="en-US" sz="1200" b="1" dirty="0" smtClean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xmlns:lc="http://schemas.openxmlformats.org/drawingml/2006/lockedCanvas" val="tx"/>
                    </a:ext>
                  </a:extLst>
                </a:hlinkClick>
              </a:rPr>
              <a:t>https://congress-vsp.ru/xvi</a:t>
            </a:r>
            <a:r>
              <a:rPr lang="en-US" sz="1200" b="1" dirty="0" smtClean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xmlns:lc="http://schemas.openxmlformats.org/drawingml/2006/lockedCanvas" val="tx"/>
                    </a:ext>
                  </a:extLst>
                </a:hlinkClick>
              </a:rPr>
              <a:t>/</a:t>
            </a:r>
            <a:endParaRPr lang="ru-RU" sz="1200" b="1" dirty="0">
              <a:solidFill>
                <a:srgbClr val="1663A4"/>
              </a:solidFill>
            </a:endParaRPr>
          </a:p>
        </p:txBody>
      </p:sp>
      <p:pic>
        <p:nvPicPr>
          <p:cNvPr id="8" name="Рисунок 7" descr="логотип">
            <a:extLst>
              <a:ext uri="{FF2B5EF4-FFF2-40B4-BE49-F238E27FC236}">
                <a16:creationId xmlns:a16="http://schemas.microsoft.com/office/drawing/2014/main" xmlns="" id="{59CC1FD7-22F4-43B0-9404-5FFBABA4DD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75375" y="4731045"/>
            <a:ext cx="1465000" cy="23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898" y="7936"/>
            <a:ext cx="1663813" cy="166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4800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44723" y="986677"/>
            <a:ext cx="7560439" cy="505073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  <a:buClr>
                <a:srgbClr val="35A5D6"/>
              </a:buClr>
              <a:defRPr/>
            </a:pPr>
            <a:endParaRPr lang="ru-RU" sz="1150" dirty="0">
              <a:solidFill>
                <a:srgbClr val="1663A4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xmlns="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44723" y="1007923"/>
            <a:ext cx="8047277" cy="1563827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  <a:buClr>
                <a:srgbClr val="35A5D6"/>
              </a:buClr>
              <a:defRPr/>
            </a:pPr>
            <a:r>
              <a:rPr lang="ru-RU" sz="1150" b="1" dirty="0" smtClean="0">
                <a:solidFill>
                  <a:srgbClr val="00ADD9"/>
                </a:solidFill>
                <a:ea typeface="Verdana" pitchFamily="34" charset="0"/>
              </a:rPr>
              <a:t>Цели исследования</a:t>
            </a:r>
            <a:endParaRPr lang="ru-RU" sz="1150" dirty="0" smtClean="0">
              <a:solidFill>
                <a:srgbClr val="1663A4"/>
              </a:solidFill>
            </a:endParaRPr>
          </a:p>
          <a:p>
            <a:pPr marL="266700" indent="-266700">
              <a:spcAft>
                <a:spcPts val="1200"/>
              </a:spcAft>
              <a:buClr>
                <a:srgbClr val="35A5D6"/>
              </a:buClr>
              <a:buFont typeface="Wingdings" pitchFamily="2" charset="2"/>
              <a:buChar char="§"/>
              <a:defRPr/>
            </a:pPr>
            <a:r>
              <a:rPr lang="ru-RU" sz="1150" b="1" dirty="0" smtClean="0">
                <a:solidFill>
                  <a:srgbClr val="1663A4"/>
                </a:solidFill>
              </a:rPr>
              <a:t>Анализ качества и доступности услуг здравоохранения в 2025 году с точки зрения пациентов и руководителей общественных организаций пациентов. Выявление нарушений прав пациентов</a:t>
            </a:r>
            <a:r>
              <a:rPr lang="ru-RU" sz="1150" dirty="0" smtClean="0">
                <a:solidFill>
                  <a:srgbClr val="1663A4"/>
                </a:solidFill>
              </a:rPr>
              <a:t>.</a:t>
            </a:r>
            <a:endParaRPr lang="ru-RU" sz="1150" dirty="0" smtClean="0">
              <a:solidFill>
                <a:srgbClr val="00ADD9"/>
              </a:solidFill>
              <a:ea typeface="Verdana" pitchFamily="34" charset="0"/>
            </a:endParaRPr>
          </a:p>
          <a:p>
            <a:pPr marL="266700" lvl="0" indent="-266700">
              <a:spcAft>
                <a:spcPts val="12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50" dirty="0" smtClean="0">
                <a:solidFill>
                  <a:srgbClr val="1663A4"/>
                </a:solidFill>
              </a:rPr>
              <a:t>Оценка изменений </a:t>
            </a:r>
            <a:r>
              <a:rPr lang="ru-RU" sz="1150" dirty="0">
                <a:solidFill>
                  <a:srgbClr val="1663A4"/>
                </a:solidFill>
              </a:rPr>
              <a:t>в работе пациентских </a:t>
            </a:r>
            <a:r>
              <a:rPr lang="ru-RU" sz="1150" dirty="0" smtClean="0">
                <a:solidFill>
                  <a:srgbClr val="1663A4"/>
                </a:solidFill>
              </a:rPr>
              <a:t>НКО, их участие в принятии решений в области здравоохранения. </a:t>
            </a:r>
          </a:p>
          <a:p>
            <a:pPr>
              <a:buClr>
                <a:srgbClr val="00ADD9"/>
              </a:buClr>
            </a:pPr>
            <a:r>
              <a:rPr lang="ru-RU" sz="1100" i="1" dirty="0" smtClean="0">
                <a:solidFill>
                  <a:srgbClr val="1663A4"/>
                </a:solidFill>
              </a:rPr>
              <a:t>Полученные данные сравниваются с результатами предыдущих волн мониторинга, с 2020 года ежегодно проводимого</a:t>
            </a:r>
          </a:p>
          <a:p>
            <a:pPr>
              <a:spcAft>
                <a:spcPts val="1200"/>
              </a:spcAft>
              <a:buClr>
                <a:srgbClr val="00ADD9"/>
              </a:buClr>
            </a:pPr>
            <a:r>
              <a:rPr lang="ru-RU" sz="1100" i="1" dirty="0" smtClean="0">
                <a:solidFill>
                  <a:srgbClr val="1663A4"/>
                </a:solidFill>
              </a:rPr>
              <a:t>Всероссийским союзом пациентов и Центром «Социальная Механика» перед Всероссийским конгрессом пациентов</a:t>
            </a:r>
            <a:r>
              <a:rPr lang="ru-RU" sz="1100" dirty="0" smtClean="0">
                <a:solidFill>
                  <a:srgbClr val="1663A4"/>
                </a:solidFill>
              </a:rPr>
              <a:t>.</a:t>
            </a:r>
          </a:p>
          <a:p>
            <a:pPr>
              <a:spcAft>
                <a:spcPts val="400"/>
              </a:spcAft>
            </a:pPr>
            <a:endParaRPr lang="ru-RU" sz="1150" b="1" dirty="0" smtClean="0">
              <a:solidFill>
                <a:srgbClr val="00ADD9"/>
              </a:solidFill>
            </a:endParaRPr>
          </a:p>
          <a:p>
            <a:pPr>
              <a:spcAft>
                <a:spcPts val="400"/>
              </a:spcAft>
            </a:pPr>
            <a:r>
              <a:rPr lang="ru-RU" sz="1150" b="1" dirty="0" smtClean="0">
                <a:solidFill>
                  <a:srgbClr val="00ADD9"/>
                </a:solidFill>
              </a:rPr>
              <a:t>Рамки исследования</a:t>
            </a:r>
          </a:p>
          <a:p>
            <a:pPr>
              <a:spcAft>
                <a:spcPts val="400"/>
              </a:spcAft>
            </a:pPr>
            <a:r>
              <a:rPr lang="ru-RU" sz="1150" dirty="0" smtClean="0">
                <a:solidFill>
                  <a:srgbClr val="1663A4"/>
                </a:solidFill>
              </a:rPr>
              <a:t>Период проведения: 	сентябрь – ноябрь 2025 года.</a:t>
            </a:r>
          </a:p>
          <a:p>
            <a:pPr>
              <a:spcAft>
                <a:spcPts val="400"/>
              </a:spcAft>
            </a:pPr>
            <a:r>
              <a:rPr lang="ru-RU" sz="1150" dirty="0" smtClean="0">
                <a:solidFill>
                  <a:srgbClr val="1663A4"/>
                </a:solidFill>
              </a:rPr>
              <a:t>Метод: 		анкетный </a:t>
            </a:r>
            <a:r>
              <a:rPr lang="ru-RU" sz="1150" dirty="0" err="1" smtClean="0">
                <a:solidFill>
                  <a:srgbClr val="1663A4"/>
                </a:solidFill>
              </a:rPr>
              <a:t>онлайн-опрос</a:t>
            </a:r>
            <a:r>
              <a:rPr lang="ru-RU" sz="1150" dirty="0" smtClean="0">
                <a:solidFill>
                  <a:srgbClr val="1663A4"/>
                </a:solidFill>
              </a:rPr>
              <a:t>.</a:t>
            </a:r>
          </a:p>
          <a:p>
            <a:pPr>
              <a:spcAft>
                <a:spcPts val="400"/>
              </a:spcAft>
            </a:pPr>
            <a:r>
              <a:rPr lang="ru-RU" sz="1150" dirty="0" smtClean="0">
                <a:solidFill>
                  <a:srgbClr val="1663A4"/>
                </a:solidFill>
              </a:rPr>
              <a:t>Выборка: 	</a:t>
            </a:r>
            <a:r>
              <a:rPr lang="ru-RU" sz="1150" b="1" dirty="0" smtClean="0">
                <a:solidFill>
                  <a:srgbClr val="1663A4"/>
                </a:solidFill>
              </a:rPr>
              <a:t>1880</a:t>
            </a:r>
            <a:r>
              <a:rPr lang="ru-RU" sz="1150" dirty="0" smtClean="0">
                <a:solidFill>
                  <a:srgbClr val="1663A4"/>
                </a:solidFill>
              </a:rPr>
              <a:t> пациентов и родителей детей-пациентов из </a:t>
            </a:r>
            <a:r>
              <a:rPr lang="ru-RU" sz="1150" b="1" dirty="0" smtClean="0">
                <a:solidFill>
                  <a:srgbClr val="1663A4"/>
                </a:solidFill>
              </a:rPr>
              <a:t>78 </a:t>
            </a:r>
            <a:r>
              <a:rPr lang="ru-RU" sz="1150" dirty="0" smtClean="0">
                <a:solidFill>
                  <a:srgbClr val="1663A4"/>
                </a:solidFill>
              </a:rPr>
              <a:t>регионов Российской Федерации,</a:t>
            </a:r>
          </a:p>
          <a:p>
            <a:pPr>
              <a:spcAft>
                <a:spcPts val="400"/>
              </a:spcAft>
            </a:pPr>
            <a:r>
              <a:rPr lang="ru-RU" sz="1150" b="1" dirty="0" smtClean="0">
                <a:solidFill>
                  <a:srgbClr val="1663A4"/>
                </a:solidFill>
              </a:rPr>
              <a:t>	134</a:t>
            </a:r>
            <a:r>
              <a:rPr lang="ru-RU" sz="1150" dirty="0" smtClean="0">
                <a:solidFill>
                  <a:srgbClr val="1663A4"/>
                </a:solidFill>
              </a:rPr>
              <a:t> пациентских НКО (3</a:t>
            </a:r>
            <a:r>
              <a:rPr lang="en-US" sz="1150" dirty="0" smtClean="0">
                <a:solidFill>
                  <a:srgbClr val="1663A4"/>
                </a:solidFill>
              </a:rPr>
              <a:t>3</a:t>
            </a:r>
            <a:r>
              <a:rPr lang="ru-RU" sz="1150" dirty="0" smtClean="0">
                <a:solidFill>
                  <a:srgbClr val="1663A4"/>
                </a:solidFill>
              </a:rPr>
              <a:t> общероссийских и </a:t>
            </a:r>
            <a:r>
              <a:rPr lang="en-US" sz="1150" dirty="0" smtClean="0">
                <a:solidFill>
                  <a:srgbClr val="1663A4"/>
                </a:solidFill>
              </a:rPr>
              <a:t>75</a:t>
            </a:r>
            <a:r>
              <a:rPr lang="ru-RU" sz="1150" dirty="0" smtClean="0">
                <a:solidFill>
                  <a:srgbClr val="1663A4"/>
                </a:solidFill>
              </a:rPr>
              <a:t> региональная) из </a:t>
            </a:r>
            <a:r>
              <a:rPr lang="en-US" sz="1150" dirty="0" smtClean="0">
                <a:solidFill>
                  <a:srgbClr val="1663A4"/>
                </a:solidFill>
              </a:rPr>
              <a:t>58</a:t>
            </a:r>
            <a:r>
              <a:rPr lang="ru-RU" sz="1150" dirty="0" smtClean="0">
                <a:solidFill>
                  <a:srgbClr val="1663A4"/>
                </a:solidFill>
              </a:rPr>
              <a:t> регионов.</a:t>
            </a:r>
          </a:p>
          <a:p>
            <a:pPr algn="r">
              <a:lnSpc>
                <a:spcPct val="90000"/>
              </a:lnSpc>
              <a:spcBef>
                <a:spcPts val="750"/>
              </a:spcBef>
              <a:buClr>
                <a:srgbClr val="00ADD9"/>
              </a:buClr>
              <a:defRPr/>
            </a:pPr>
            <a:endParaRPr lang="ru-RU" sz="1100" dirty="0">
              <a:solidFill>
                <a:srgbClr val="1663A4"/>
              </a:solidFill>
              <a:cs typeface="Gotham Pro" panose="02000503040000020004" pitchFamily="50" charset="0"/>
            </a:endParaRPr>
          </a:p>
        </p:txBody>
      </p:sp>
      <p:pic>
        <p:nvPicPr>
          <p:cNvPr id="20" name="Рисунок 19" descr="логотип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633" y="4906473"/>
            <a:ext cx="1331818" cy="20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E37A5049-DD06-4234-BF0D-743613D11E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/>
          <a:srcRect t="37037"/>
          <a:stretch/>
        </p:blipFill>
        <p:spPr bwMode="auto">
          <a:xfrm rot="16200000" flipV="1">
            <a:off x="-666925" y="3864573"/>
            <a:ext cx="1945851" cy="611999"/>
          </a:xfrm>
          <a:prstGeom prst="rect">
            <a:avLst/>
          </a:prstGeom>
          <a:noFill/>
        </p:spPr>
      </p:pic>
      <p:pic>
        <p:nvPicPr>
          <p:cNvPr id="22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951AC1A8-ED2E-4EBD-8FE7-2B44786EA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xmlns="" id="{B23CFAD7-65E2-4DE4-AC50-6DE8AE6B532C}"/>
              </a:ext>
            </a:extLst>
          </p:cNvPr>
          <p:cNvSpPr txBox="1">
            <a:spLocks/>
          </p:cNvSpPr>
          <p:nvPr/>
        </p:nvSpPr>
        <p:spPr>
          <a:xfrm>
            <a:off x="72000" y="0"/>
            <a:ext cx="8820480" cy="951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8038" algn="l"/>
            <a:r>
              <a:rPr lang="ru-RU" sz="2600" b="1" dirty="0">
                <a:solidFill>
                  <a:srgbClr val="0070BA"/>
                </a:solidFill>
              </a:rPr>
              <a:t>Общая характеристика исследования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23F5D55C-C715-4B35-BD4D-E916CACE6EB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202</a:t>
            </a: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5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год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8055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D1B57874-9868-47C7-828E-5E86252F5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sp>
        <p:nvSpPr>
          <p:cNvPr id="20" name="Title 1">
            <a:extLst>
              <a:ext uri="{FF2B5EF4-FFF2-40B4-BE49-F238E27FC236}">
                <a16:creationId xmlns="" xmlns:a16="http://schemas.microsoft.com/office/drawing/2014/main" id="{89BA02C6-DD29-42D6-BA2F-C9A6FC296A6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94846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/>
            <a:r>
              <a:rPr lang="ru-RU" sz="2600" b="1" dirty="0">
                <a:solidFill>
                  <a:srgbClr val="0070BA"/>
                </a:solidFill>
              </a:rPr>
              <a:t>Выборка исследования: пациенты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E9E2D443-E1F7-46A4-B29B-1CF7B76B2D95}"/>
              </a:ext>
            </a:extLst>
          </p:cNvPr>
          <p:cNvSpPr/>
          <p:nvPr/>
        </p:nvSpPr>
        <p:spPr>
          <a:xfrm>
            <a:off x="828000" y="694060"/>
            <a:ext cx="62883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Таблица 2. Профиль заболевания пациентов, участников опроса</a:t>
            </a:r>
          </a:p>
        </p:txBody>
      </p:sp>
      <p:pic>
        <p:nvPicPr>
          <p:cNvPr id="10" name="Рисунок 9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84" y="4906473"/>
            <a:ext cx="1331818" cy="20945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42509025"/>
              </p:ext>
            </p:extLst>
          </p:nvPr>
        </p:nvGraphicFramePr>
        <p:xfrm>
          <a:off x="432001" y="1024199"/>
          <a:ext cx="8516459" cy="3594380"/>
        </p:xfrm>
        <a:graphic>
          <a:graphicData uri="http://schemas.openxmlformats.org/drawingml/2006/table">
            <a:tbl>
              <a:tblPr/>
              <a:tblGrid>
                <a:gridCol w="48058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84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18439">
                  <a:extLst>
                    <a:ext uri="{9D8B030D-6E8A-4147-A177-3AD203B41FA5}">
                      <a16:colId xmlns="" xmlns:a16="http://schemas.microsoft.com/office/drawing/2014/main" val="2577228361"/>
                    </a:ext>
                  </a:extLst>
                </a:gridCol>
                <a:gridCol w="618439">
                  <a:extLst>
                    <a:ext uri="{9D8B030D-6E8A-4147-A177-3AD203B41FA5}">
                      <a16:colId xmlns="" xmlns:a16="http://schemas.microsoft.com/office/drawing/2014/main" val="2335129583"/>
                    </a:ext>
                  </a:extLst>
                </a:gridCol>
                <a:gridCol w="618439">
                  <a:extLst>
                    <a:ext uri="{9D8B030D-6E8A-4147-A177-3AD203B41FA5}">
                      <a16:colId xmlns="" xmlns:a16="http://schemas.microsoft.com/office/drawing/2014/main" val="419040736"/>
                    </a:ext>
                  </a:extLst>
                </a:gridCol>
                <a:gridCol w="618439">
                  <a:extLst>
                    <a:ext uri="{9D8B030D-6E8A-4147-A177-3AD203B41FA5}">
                      <a16:colId xmlns="" xmlns:a16="http://schemas.microsoft.com/office/drawing/2014/main" val="3057698722"/>
                    </a:ext>
                  </a:extLst>
                </a:gridCol>
                <a:gridCol w="618439">
                  <a:extLst>
                    <a:ext uri="{9D8B030D-6E8A-4147-A177-3AD203B41FA5}">
                      <a16:colId xmlns="" xmlns:a16="http://schemas.microsoft.com/office/drawing/2014/main" val="3265207436"/>
                    </a:ext>
                  </a:extLst>
                </a:gridCol>
              </a:tblGrid>
              <a:tr h="30377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Профильное заболевание: основное, по которому постоянно наблюдаетесь у врача </a:t>
                      </a:r>
                      <a:b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(возможно, имеете инвалидность)? </a:t>
                      </a:r>
                    </a:p>
                  </a:txBody>
                  <a:tcPr marL="60039" marR="60039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2021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2022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2023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2024г.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</a:t>
                      </a:r>
                      <a:r>
                        <a:rPr lang="en-US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Болезни эндокринной системы, расстройства питания, нарушения обмена веществ 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16,4%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17,7%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21,9%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33,9%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46,7%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Болезни нервной системы, неврологические заболевания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12,1%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11,0%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28,3%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20,2%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13,8%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16,7%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Болезни крови, кроветворных органов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6,3%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14,3%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11,9%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8,0%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13,4%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Орфанные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заболевания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6,1%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8,7%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16,1%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10,8%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6,8%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11,8%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Болезни костно-мышечной системы и соединительной ткани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5,8%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14,7%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4,8%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9,4%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7,7%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Болезни органов пищеварения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5,1%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3,7%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6,5%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5,3%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7,7%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Нарушения опорно-двигательного аппарата, дефекты конечностей, последствия травм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6,5%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15,2%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7,9%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8,2%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7,3%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Нарушения зрения, болезни глаза и его придаточного аппарата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2,5%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11,3%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5,0%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4,0%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7,3%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Болезни системы кровообращения (сердце, сосуды)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3,9%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5,5%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11,8%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9,9%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5,4%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6,7%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Болезни мочеполовой системы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3,3%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3,9%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8,8%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7,3%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3,9%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5,7%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Болезни органов дыхания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4,3%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3,7%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8,8%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3,8%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5,0%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Новообразования, онкологические заболевания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3,3%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5,3%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10,0%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12,0%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14,9%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Некоторые инфекционные и паразитарные болезни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1,2%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2,2%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Психические расстройства и расстройства поведения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0,2%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0,8%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1,8%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Нарушения слуха, болезни уха и сосцевидного отростка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1,1%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2,8%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1,0%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9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1,8%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Болезни кожи и подкожной клетчатки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0,5%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1,4%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2,0%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1,0%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1,6%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Нарушения речи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0,2%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Врожденные аномалии (пороки развития), деформации и хромосомные нарушения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Другое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7,2%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7,6%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9,1%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7,2%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64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Существенных нарушений здоровья не имею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15,5%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6,1%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2,5%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4,1%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2,4%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3,1%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0C5CE3E5-6F06-43AE-8FCD-94D12476BC05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D1B57874-9868-47C7-828E-5E86252F5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sp>
        <p:nvSpPr>
          <p:cNvPr id="20" name="Title 1">
            <a:extLst>
              <a:ext uri="{FF2B5EF4-FFF2-40B4-BE49-F238E27FC236}">
                <a16:creationId xmlns="" xmlns:a16="http://schemas.microsoft.com/office/drawing/2014/main" id="{89BA02C6-DD29-42D6-BA2F-C9A6FC296A6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/>
            <a:r>
              <a:rPr lang="ru-RU" sz="2600" b="1" dirty="0">
                <a:solidFill>
                  <a:srgbClr val="0070BA"/>
                </a:solidFill>
              </a:rPr>
              <a:t>Выборка исследования: НКО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E9E2D443-E1F7-46A4-B29B-1CF7B76B2D95}"/>
              </a:ext>
            </a:extLst>
          </p:cNvPr>
          <p:cNvSpPr/>
          <p:nvPr/>
        </p:nvSpPr>
        <p:spPr>
          <a:xfrm>
            <a:off x="813200" y="696725"/>
            <a:ext cx="62883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Таблица 5. Профиль НКО, принявших участие в исследовании </a:t>
            </a: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77566605"/>
              </p:ext>
            </p:extLst>
          </p:nvPr>
        </p:nvGraphicFramePr>
        <p:xfrm>
          <a:off x="431998" y="1082347"/>
          <a:ext cx="8460002" cy="3555680"/>
        </p:xfrm>
        <a:graphic>
          <a:graphicData uri="http://schemas.openxmlformats.org/drawingml/2006/table">
            <a:tbl>
              <a:tblPr/>
              <a:tblGrid>
                <a:gridCol w="47370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67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76728">
                  <a:extLst>
                    <a:ext uri="{9D8B030D-6E8A-4147-A177-3AD203B41FA5}">
                      <a16:colId xmlns="" xmlns:a16="http://schemas.microsoft.com/office/drawing/2014/main" val="3450836063"/>
                    </a:ext>
                  </a:extLst>
                </a:gridCol>
                <a:gridCol w="569452">
                  <a:extLst>
                    <a:ext uri="{9D8B030D-6E8A-4147-A177-3AD203B41FA5}">
                      <a16:colId xmlns="" xmlns:a16="http://schemas.microsoft.com/office/drawing/2014/main" val="500689718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208918211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830511214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1386693686"/>
                    </a:ext>
                  </a:extLst>
                </a:gridCol>
              </a:tblGrid>
              <a:tr h="15037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Каков профиль целевых групп вашей НКО?</a:t>
                      </a:r>
                    </a:p>
                  </a:txBody>
                  <a:tcPr marL="60039" marR="6003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2021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2022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2023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2024 г. 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крови, кроветворных органов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Орфанные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заболевания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нервной системы, неврологические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забол-я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18,8%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эндокринной системы, расстройства питания, нарушения обмена веществ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15,1%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8,2%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14,3%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костно-мышечной системы и соединительной ткани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15,2%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11,1%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мочеполовой системы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10,4%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Новообразования, онкологические заболевания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8,3%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органов пищеварения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4,2%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органов дыхания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6,3%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опорно-двигательн.аппарата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дефекты конечностей, последствия травм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5,4%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системы кровообращения (сердце, сосуды)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5,4%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Врожденные аномалии (пороки развития), деформации и хромосомные нарушения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Психические расстройства и расстройства поведения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зрения, болезни глаз, придаточного аппарата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кожи и подкожной клетчатки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речи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слуха, болезни уха, сосцевидного отростка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Некоторые инфекционные и паразитарные болезни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 организации нет узкого профиля по заболеванию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059981A5-2D28-47B7-973D-42546F7BD7F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1" name="Рисунок 10" descr="логотип">
            <a:extLst>
              <a:ext uri="{FF2B5EF4-FFF2-40B4-BE49-F238E27FC236}">
                <a16:creationId xmlns="" xmlns:a16="http://schemas.microsoft.com/office/drawing/2014/main" id="{FE831718-F575-426F-BD16-40BD1FE7AA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8" y="4906473"/>
            <a:ext cx="1331818" cy="20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EC298D9C-319A-40C9-8393-90F3793309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77436"/>
          <a:stretch/>
        </p:blipFill>
        <p:spPr bwMode="auto">
          <a:xfrm rot="16200000" flipV="1">
            <a:off x="-857536" y="4290633"/>
            <a:ext cx="1957874" cy="246367"/>
          </a:xfrm>
          <a:prstGeom prst="rect">
            <a:avLst/>
          </a:prstGeom>
          <a:noFill/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11195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23550" y="873844"/>
            <a:ext cx="8068449" cy="123341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ru-RU" sz="1100" b="1" dirty="0" smtClean="0">
                <a:solidFill>
                  <a:srgbClr val="1663A4"/>
                </a:solidFill>
              </a:rPr>
              <a:t>С </a:t>
            </a:r>
            <a:r>
              <a:rPr lang="ru-RU" sz="1100" b="1" dirty="0">
                <a:solidFill>
                  <a:srgbClr val="1663A4"/>
                </a:solidFill>
              </a:rPr>
              <a:t>2022 года </a:t>
            </a:r>
            <a:r>
              <a:rPr lang="ru-RU" sz="1100" b="1" dirty="0" smtClean="0">
                <a:solidFill>
                  <a:srgbClr val="1663A4"/>
                </a:solidFill>
              </a:rPr>
              <a:t>негатива в оценках пациентами здравоохранения стало меньше. </a:t>
            </a:r>
            <a:r>
              <a:rPr lang="ru-RU" sz="1100" b="1" dirty="0">
                <a:solidFill>
                  <a:srgbClr val="1663A4"/>
                </a:solidFill>
              </a:rPr>
              <a:t>Но считать картину благополучной преждевременно – </a:t>
            </a:r>
            <a:r>
              <a:rPr lang="ru-RU" sz="1100" b="1" dirty="0" smtClean="0">
                <a:solidFill>
                  <a:srgbClr val="1663A4"/>
                </a:solidFill>
              </a:rPr>
              <a:t>отрицательные оценки </a:t>
            </a:r>
            <a:r>
              <a:rPr lang="ru-RU" sz="1100" b="1" dirty="0">
                <a:solidFill>
                  <a:srgbClr val="1663A4"/>
                </a:solidFill>
              </a:rPr>
              <a:t>преобладают над положительными. </a:t>
            </a:r>
          </a:p>
          <a:p>
            <a:r>
              <a:rPr lang="ru-RU" sz="1100" dirty="0">
                <a:solidFill>
                  <a:srgbClr val="1663A4"/>
                </a:solidFill>
              </a:rPr>
              <a:t>По сравнению с 2020-2021 годами сегодня среди пациентов…</a:t>
            </a:r>
          </a:p>
          <a:p>
            <a:pPr marL="179388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гораздо меньше убежденных в ухудшении ситуации в отечественном здравоохранении – </a:t>
            </a:r>
            <a:r>
              <a:rPr lang="ru-RU" sz="1600" b="1" dirty="0">
                <a:solidFill>
                  <a:srgbClr val="1663A4"/>
                </a:solidFill>
              </a:rPr>
              <a:t>40,2% </a:t>
            </a:r>
            <a:r>
              <a:rPr lang="ru-RU" sz="1100" dirty="0">
                <a:solidFill>
                  <a:srgbClr val="1663A4"/>
                </a:solidFill>
              </a:rPr>
              <a:t>(68% в 2020-2021 годах),</a:t>
            </a:r>
          </a:p>
          <a:p>
            <a:pPr marL="179388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больше указывающих на отсутствие изменений – </a:t>
            </a:r>
            <a:r>
              <a:rPr lang="ru-RU" sz="1600" b="1" dirty="0">
                <a:solidFill>
                  <a:srgbClr val="1663A4"/>
                </a:solidFill>
              </a:rPr>
              <a:t>44,6% </a:t>
            </a:r>
            <a:r>
              <a:rPr lang="ru-RU" sz="1100" dirty="0">
                <a:solidFill>
                  <a:srgbClr val="1663A4"/>
                </a:solidFill>
              </a:rPr>
              <a:t>(21% в 2020-2021 годах);</a:t>
            </a:r>
          </a:p>
          <a:p>
            <a:pPr marL="179388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улучшения в здравоохранении пациенты отмечают довольно редко – </a:t>
            </a:r>
            <a:r>
              <a:rPr lang="ru-RU" sz="1600" b="1" dirty="0">
                <a:solidFill>
                  <a:srgbClr val="1663A4"/>
                </a:solidFill>
              </a:rPr>
              <a:t>11,3%</a:t>
            </a:r>
            <a:r>
              <a:rPr lang="ru-RU" sz="1100" dirty="0">
                <a:solidFill>
                  <a:srgbClr val="1663A4"/>
                </a:solidFill>
              </a:rPr>
              <a:t> опрошенных в 2025 году.</a:t>
            </a:r>
            <a:endParaRPr lang="ru-RU" sz="1100" b="1" dirty="0">
              <a:solidFill>
                <a:srgbClr val="1663A4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0394" y="2414433"/>
            <a:ext cx="8111606" cy="278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1. «Изменилась ли ситуация в сфере оказания медицинской помощи в нашей стране за последний год?» </a:t>
            </a:r>
            <a:r>
              <a:rPr lang="ru-RU" sz="1100" b="1" u="sng" dirty="0">
                <a:solidFill>
                  <a:srgbClr val="00ADD9"/>
                </a:solidFill>
                <a:ea typeface="Verdana" pitchFamily="34" charset="0"/>
                <a:cs typeface="+mj-cs"/>
              </a:rPr>
              <a:t>Пациенты </a:t>
            </a:r>
          </a:p>
        </p:txBody>
      </p:sp>
      <p:pic>
        <p:nvPicPr>
          <p:cNvPr id="13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D83F8ADD-BBC2-484A-A794-D04F6A9D1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09209498-B36C-44E9-B40D-07C86BCA4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sp>
        <p:nvSpPr>
          <p:cNvPr id="23" name="Title 1">
            <a:extLst>
              <a:ext uri="{FF2B5EF4-FFF2-40B4-BE49-F238E27FC236}">
                <a16:creationId xmlns="" xmlns:a16="http://schemas.microsoft.com/office/drawing/2014/main" id="{7C01ECB7-DF0E-4E58-BC59-350A800C97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47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>
              <a:lnSpc>
                <a:spcPts val="2600"/>
              </a:lnSpc>
            </a:pPr>
            <a:r>
              <a:rPr lang="ru-RU" sz="2600" b="1" dirty="0">
                <a:solidFill>
                  <a:srgbClr val="0070BA"/>
                </a:solidFill>
              </a:rPr>
              <a:t>Оценка изменений в здравоохранении</a:t>
            </a:r>
          </a:p>
        </p:txBody>
      </p:sp>
      <p:pic>
        <p:nvPicPr>
          <p:cNvPr id="11" name="Рисунок 10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12B9B66E-64F7-4879-A7DC-D777FF00E462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00000000-0008-0000-0000-000003000000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054732542"/>
              </p:ext>
            </p:extLst>
          </p:nvPr>
        </p:nvGraphicFramePr>
        <p:xfrm>
          <a:off x="702000" y="2751750"/>
          <a:ext cx="8005551" cy="2108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8000" y="2130140"/>
            <a:ext cx="48604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2. Удовлетворенность пациентов медицинской помощью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28000" y="992540"/>
            <a:ext cx="7884000" cy="859210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1663A4"/>
                </a:solidFill>
              </a:rPr>
              <a:t>Удовлетворенность пациентов медицинской помощью в последние 3 года почти не изменилась, но выше, чем в 2021 году</a:t>
            </a:r>
            <a:r>
              <a:rPr lang="ru-RU" sz="1100" dirty="0">
                <a:solidFill>
                  <a:srgbClr val="1663A4"/>
                </a:solidFill>
              </a:rPr>
              <a:t>.</a:t>
            </a:r>
          </a:p>
          <a:p>
            <a:pPr>
              <a:spcAft>
                <a:spcPts val="800"/>
              </a:spcAft>
            </a:pPr>
            <a:r>
              <a:rPr lang="ru-RU" sz="1100" b="1" dirty="0">
                <a:solidFill>
                  <a:srgbClr val="1663A4"/>
                </a:solidFill>
              </a:rPr>
              <a:t>Удовлетворенных в два раза меньше, чем неудовлетворенных:</a:t>
            </a:r>
          </a:p>
          <a:p>
            <a:pPr>
              <a:spcAft>
                <a:spcPts val="1200"/>
              </a:spcAft>
            </a:pPr>
            <a:r>
              <a:rPr lang="ru-RU" sz="1600" b="1" dirty="0">
                <a:solidFill>
                  <a:srgbClr val="1663A4"/>
                </a:solidFill>
              </a:rPr>
              <a:t>16% </a:t>
            </a:r>
            <a:r>
              <a:rPr lang="ru-RU" sz="1100" dirty="0">
                <a:solidFill>
                  <a:srgbClr val="1663A4"/>
                </a:solidFill>
              </a:rPr>
              <a:t>удовлетворены,	       </a:t>
            </a:r>
            <a:r>
              <a:rPr lang="ru-RU" sz="1600" b="1" dirty="0">
                <a:solidFill>
                  <a:srgbClr val="1663A4"/>
                </a:solidFill>
              </a:rPr>
              <a:t>52,5% </a:t>
            </a:r>
            <a:r>
              <a:rPr lang="ru-RU" sz="1100" dirty="0">
                <a:solidFill>
                  <a:srgbClr val="1663A4"/>
                </a:solidFill>
              </a:rPr>
              <a:t>в чем-то удовлетворены, в чем-то нет, 	</a:t>
            </a:r>
            <a:r>
              <a:rPr lang="ru-RU" sz="1600" b="1" dirty="0">
                <a:solidFill>
                  <a:srgbClr val="FF0000"/>
                </a:solidFill>
              </a:rPr>
              <a:t>30%</a:t>
            </a:r>
            <a:r>
              <a:rPr lang="ru-RU" sz="1600" b="1" dirty="0">
                <a:solidFill>
                  <a:srgbClr val="1663A4"/>
                </a:solidFill>
              </a:rPr>
              <a:t> </a:t>
            </a:r>
            <a:r>
              <a:rPr lang="ru-RU" sz="1100" dirty="0">
                <a:solidFill>
                  <a:srgbClr val="1663A4"/>
                </a:solidFill>
              </a:rPr>
              <a:t>не удовлетворены.</a:t>
            </a:r>
          </a:p>
        </p:txBody>
      </p:sp>
      <p:pic>
        <p:nvPicPr>
          <p:cNvPr id="17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44FA2FAA-C4F5-4056-B524-09BD5FDD76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58678AFE-1F3F-41AA-B794-DEB8F04C4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pic>
        <p:nvPicPr>
          <p:cNvPr id="11" name="Рисунок 10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le 1">
            <a:extLst>
              <a:ext uri="{FF2B5EF4-FFF2-40B4-BE49-F238E27FC236}">
                <a16:creationId xmlns="" xmlns:a16="http://schemas.microsoft.com/office/drawing/2014/main" id="{7C01ECB7-DF0E-4E58-BC59-350A800C97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51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>
              <a:lnSpc>
                <a:spcPts val="2600"/>
              </a:lnSpc>
            </a:pPr>
            <a:r>
              <a:rPr lang="ru-RU" sz="2600" b="1" dirty="0">
                <a:solidFill>
                  <a:srgbClr val="0070BA"/>
                </a:solidFill>
              </a:rPr>
              <a:t>Оценка изменений в здравоохранении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47711BB4-1D79-434C-9839-39992051C94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4" name="Диаграмма 13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000-000002000000}"/>
              </a:ext>
            </a:extLst>
          </p:cNvPr>
          <p:cNvGraphicFramePr/>
          <p:nvPr/>
        </p:nvGraphicFramePr>
        <p:xfrm>
          <a:off x="792000" y="2391750"/>
          <a:ext cx="8100000" cy="2529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8000" y="3030140"/>
            <a:ext cx="7524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</a:t>
            </a:r>
            <a:r>
              <a:rPr lang="ru-RU" sz="1100" b="1" dirty="0" smtClean="0">
                <a:solidFill>
                  <a:srgbClr val="00ADD9"/>
                </a:solidFill>
                <a:ea typeface="Verdana" pitchFamily="34" charset="0"/>
                <a:cs typeface="+mj-cs"/>
              </a:rPr>
              <a:t>2.1. </a:t>
            </a: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Удовлетворенность </a:t>
            </a:r>
            <a:r>
              <a:rPr lang="ru-RU" sz="1100" b="1" dirty="0" smtClean="0">
                <a:solidFill>
                  <a:srgbClr val="00ADD9"/>
                </a:solidFill>
                <a:ea typeface="Verdana" pitchFamily="34" charset="0"/>
                <a:cs typeface="+mj-cs"/>
              </a:rPr>
              <a:t>медицинской помощью «профессиональных пациентов» и рядовых граждан</a:t>
            </a:r>
            <a:endParaRPr lang="ru-RU" sz="1100" b="1" dirty="0">
              <a:solidFill>
                <a:srgbClr val="00ADD9"/>
              </a:solidFill>
              <a:ea typeface="Verdana" pitchFamily="34" charset="0"/>
              <a:cs typeface="+mj-cs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28000" y="942431"/>
            <a:ext cx="8064000" cy="1941557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1663A4"/>
                </a:solidFill>
              </a:rPr>
              <a:t>Удовлетворенность </a:t>
            </a:r>
            <a:r>
              <a:rPr lang="ru-RU" sz="1100" b="1" dirty="0" smtClean="0">
                <a:solidFill>
                  <a:srgbClr val="1663A4"/>
                </a:solidFill>
              </a:rPr>
              <a:t>медицинской </a:t>
            </a:r>
            <a:r>
              <a:rPr lang="ru-RU" sz="1100" b="1" dirty="0">
                <a:solidFill>
                  <a:srgbClr val="1663A4"/>
                </a:solidFill>
              </a:rPr>
              <a:t>помощью </a:t>
            </a:r>
            <a:r>
              <a:rPr lang="ru-RU" sz="1100" b="1" dirty="0" smtClean="0">
                <a:solidFill>
                  <a:srgbClr val="1663A4"/>
                </a:solidFill>
              </a:rPr>
              <a:t>«профессиональных пациентов» гораздо ниже, чем прочих граждан</a:t>
            </a:r>
            <a:r>
              <a:rPr lang="ru-RU" sz="1100" dirty="0" smtClean="0">
                <a:solidFill>
                  <a:srgbClr val="1663A4"/>
                </a:solidFill>
              </a:rPr>
              <a:t>.</a:t>
            </a:r>
          </a:p>
          <a:p>
            <a:r>
              <a:rPr lang="ru-RU" sz="1100" i="1" dirty="0" smtClean="0">
                <a:solidFill>
                  <a:srgbClr val="1663A4"/>
                </a:solidFill>
              </a:rPr>
              <a:t>Сравнение с анкетным опросом граждан, получавших медицинские услуги по ОМС в последние три года.</a:t>
            </a:r>
          </a:p>
          <a:p>
            <a:pPr>
              <a:spcAft>
                <a:spcPts val="600"/>
              </a:spcAft>
            </a:pPr>
            <a:r>
              <a:rPr lang="ru-RU" sz="1100" i="1" dirty="0" smtClean="0">
                <a:solidFill>
                  <a:srgbClr val="1663A4"/>
                </a:solidFill>
              </a:rPr>
              <a:t>(исследование Всероссийского союза пациентов и Всероссийского союза страховщиков, опрос 1500 граждан</a:t>
            </a:r>
            <a:r>
              <a:rPr lang="ru-RU" sz="1100" dirty="0" smtClean="0">
                <a:solidFill>
                  <a:srgbClr val="1663A4"/>
                </a:solidFill>
              </a:rPr>
              <a:t>)</a:t>
            </a:r>
            <a:endParaRPr lang="ru-RU" sz="1100" dirty="0">
              <a:solidFill>
                <a:srgbClr val="1663A4"/>
              </a:solidFill>
            </a:endParaRPr>
          </a:p>
          <a:p>
            <a:pPr>
              <a:spcAft>
                <a:spcPts val="800"/>
              </a:spcAft>
            </a:pPr>
            <a:r>
              <a:rPr lang="ru-RU" sz="1100" b="1" dirty="0" smtClean="0">
                <a:solidFill>
                  <a:srgbClr val="1663A4"/>
                </a:solidFill>
              </a:rPr>
              <a:t>Причины различий в оценках – разная интенсивность контактов со здравоохранением, разная потребность в специализированных медицинских услугах и дорогостоящих лекарствах.</a:t>
            </a:r>
            <a:endParaRPr lang="ru-RU" sz="1100" b="1" dirty="0">
              <a:solidFill>
                <a:srgbClr val="1663A4"/>
              </a:solidFill>
            </a:endParaRPr>
          </a:p>
          <a:p>
            <a:r>
              <a:rPr lang="ru-RU" sz="1100" b="1" dirty="0" smtClean="0">
                <a:solidFill>
                  <a:srgbClr val="00ADD9"/>
                </a:solidFill>
              </a:rPr>
              <a:t>Граждане 		        </a:t>
            </a:r>
            <a:r>
              <a:rPr lang="ru-RU" sz="1400" b="1" dirty="0" smtClean="0">
                <a:solidFill>
                  <a:srgbClr val="1663A4"/>
                </a:solidFill>
              </a:rPr>
              <a:t>50%</a:t>
            </a:r>
            <a:r>
              <a:rPr lang="ru-RU" sz="1100" b="1" dirty="0" smtClean="0">
                <a:solidFill>
                  <a:srgbClr val="1663A4"/>
                </a:solidFill>
              </a:rPr>
              <a:t> </a:t>
            </a:r>
            <a:r>
              <a:rPr lang="ru-RU" sz="1000" dirty="0" smtClean="0">
                <a:solidFill>
                  <a:srgbClr val="1663A4"/>
                </a:solidFill>
              </a:rPr>
              <a:t>удовлетворены</a:t>
            </a:r>
            <a:r>
              <a:rPr lang="ru-RU" sz="1100" dirty="0" smtClean="0">
                <a:solidFill>
                  <a:srgbClr val="1663A4"/>
                </a:solidFill>
              </a:rPr>
              <a:t>          </a:t>
            </a:r>
            <a:r>
              <a:rPr lang="ru-RU" sz="1400" b="1" dirty="0" smtClean="0">
                <a:solidFill>
                  <a:srgbClr val="1663A4"/>
                </a:solidFill>
              </a:rPr>
              <a:t>33,5%</a:t>
            </a:r>
            <a:r>
              <a:rPr lang="ru-RU" sz="1100" b="1" dirty="0" smtClean="0">
                <a:solidFill>
                  <a:srgbClr val="1663A4"/>
                </a:solidFill>
              </a:rPr>
              <a:t> </a:t>
            </a:r>
            <a:r>
              <a:rPr lang="ru-RU" sz="1000" dirty="0" smtClean="0">
                <a:solidFill>
                  <a:srgbClr val="1663A4"/>
                </a:solidFill>
              </a:rPr>
              <a:t>в чем-то удовлетворены, в чем-то нет          </a:t>
            </a:r>
            <a:r>
              <a:rPr lang="ru-RU" sz="1400" b="1" dirty="0" smtClean="0">
                <a:solidFill>
                  <a:srgbClr val="FF0000"/>
                </a:solidFill>
              </a:rPr>
              <a:t>15,6%</a:t>
            </a:r>
            <a:r>
              <a:rPr lang="ru-RU" sz="1400" b="1" dirty="0" smtClean="0">
                <a:solidFill>
                  <a:srgbClr val="1663A4"/>
                </a:solidFill>
              </a:rPr>
              <a:t> </a:t>
            </a:r>
            <a:r>
              <a:rPr lang="ru-RU" sz="1000" dirty="0" smtClean="0">
                <a:solidFill>
                  <a:srgbClr val="1663A4"/>
                </a:solidFill>
              </a:rPr>
              <a:t>не удовлетворены</a:t>
            </a:r>
            <a:endParaRPr lang="ru-RU" sz="1000" b="1" dirty="0" smtClean="0">
              <a:solidFill>
                <a:srgbClr val="1663A4"/>
              </a:solidFill>
            </a:endParaRPr>
          </a:p>
          <a:p>
            <a:r>
              <a:rPr lang="ru-RU" sz="1100" b="1" dirty="0" smtClean="0">
                <a:solidFill>
                  <a:srgbClr val="00ADD9"/>
                </a:solidFill>
              </a:rPr>
              <a:t>«Профессиональные пациенты»   </a:t>
            </a:r>
            <a:r>
              <a:rPr lang="ru-RU" sz="1400" b="1" dirty="0" smtClean="0">
                <a:solidFill>
                  <a:srgbClr val="1663A4"/>
                </a:solidFill>
              </a:rPr>
              <a:t>16</a:t>
            </a:r>
            <a:r>
              <a:rPr lang="ru-RU" sz="1400" b="1" dirty="0">
                <a:solidFill>
                  <a:srgbClr val="1663A4"/>
                </a:solidFill>
              </a:rPr>
              <a:t>%</a:t>
            </a:r>
            <a:r>
              <a:rPr lang="ru-RU" sz="1600" b="1" dirty="0">
                <a:solidFill>
                  <a:srgbClr val="1663A4"/>
                </a:solidFill>
              </a:rPr>
              <a:t> </a:t>
            </a:r>
            <a:r>
              <a:rPr lang="ru-RU" sz="1000" dirty="0" smtClean="0">
                <a:solidFill>
                  <a:srgbClr val="1663A4"/>
                </a:solidFill>
              </a:rPr>
              <a:t>удовлетворены</a:t>
            </a:r>
            <a:r>
              <a:rPr lang="ru-RU" sz="1000" dirty="0">
                <a:solidFill>
                  <a:srgbClr val="1663A4"/>
                </a:solidFill>
              </a:rPr>
              <a:t> </a:t>
            </a:r>
            <a:r>
              <a:rPr lang="ru-RU" sz="1000" dirty="0" smtClean="0">
                <a:solidFill>
                  <a:srgbClr val="1663A4"/>
                </a:solidFill>
              </a:rPr>
              <a:t>          </a:t>
            </a:r>
            <a:r>
              <a:rPr lang="ru-RU" sz="1400" b="1" dirty="0" smtClean="0">
                <a:solidFill>
                  <a:srgbClr val="1663A4"/>
                </a:solidFill>
              </a:rPr>
              <a:t>52,5</a:t>
            </a:r>
            <a:r>
              <a:rPr lang="ru-RU" sz="1400" b="1" dirty="0">
                <a:solidFill>
                  <a:srgbClr val="1663A4"/>
                </a:solidFill>
              </a:rPr>
              <a:t>%</a:t>
            </a:r>
            <a:r>
              <a:rPr lang="ru-RU" sz="1000" b="1" dirty="0">
                <a:solidFill>
                  <a:srgbClr val="1663A4"/>
                </a:solidFill>
              </a:rPr>
              <a:t> </a:t>
            </a:r>
            <a:r>
              <a:rPr lang="ru-RU" sz="1000" dirty="0">
                <a:solidFill>
                  <a:srgbClr val="1663A4"/>
                </a:solidFill>
              </a:rPr>
              <a:t>в чем-то </a:t>
            </a:r>
            <a:r>
              <a:rPr lang="ru-RU" sz="1000" dirty="0" smtClean="0">
                <a:solidFill>
                  <a:srgbClr val="1663A4"/>
                </a:solidFill>
              </a:rPr>
              <a:t>удовлетворены, </a:t>
            </a:r>
            <a:r>
              <a:rPr lang="ru-RU" sz="1000" dirty="0">
                <a:solidFill>
                  <a:srgbClr val="1663A4"/>
                </a:solidFill>
              </a:rPr>
              <a:t>в чем-то </a:t>
            </a:r>
            <a:r>
              <a:rPr lang="ru-RU" sz="1000" dirty="0" smtClean="0">
                <a:solidFill>
                  <a:srgbClr val="1663A4"/>
                </a:solidFill>
              </a:rPr>
              <a:t>нет          </a:t>
            </a:r>
            <a:r>
              <a:rPr lang="ru-RU" sz="1400" b="1" dirty="0" smtClean="0">
                <a:solidFill>
                  <a:srgbClr val="FF0000"/>
                </a:solidFill>
              </a:rPr>
              <a:t>30</a:t>
            </a:r>
            <a:r>
              <a:rPr lang="ru-RU" sz="1400" b="1" dirty="0">
                <a:solidFill>
                  <a:srgbClr val="FF0000"/>
                </a:solidFill>
              </a:rPr>
              <a:t>%</a:t>
            </a:r>
            <a:r>
              <a:rPr lang="ru-RU" sz="1600" b="1" dirty="0">
                <a:solidFill>
                  <a:srgbClr val="1663A4"/>
                </a:solidFill>
              </a:rPr>
              <a:t> </a:t>
            </a:r>
            <a:r>
              <a:rPr lang="ru-RU" sz="1000" dirty="0">
                <a:solidFill>
                  <a:srgbClr val="1663A4"/>
                </a:solidFill>
              </a:rPr>
              <a:t>не </a:t>
            </a:r>
            <a:r>
              <a:rPr lang="ru-RU" sz="1000" dirty="0" smtClean="0">
                <a:solidFill>
                  <a:srgbClr val="1663A4"/>
                </a:solidFill>
              </a:rPr>
              <a:t>удовлетворены</a:t>
            </a:r>
          </a:p>
          <a:p>
            <a:r>
              <a:rPr lang="ru-RU" sz="1000" i="1" dirty="0" smtClean="0">
                <a:solidFill>
                  <a:srgbClr val="1663A4"/>
                </a:solidFill>
              </a:rPr>
              <a:t>84% льготников, </a:t>
            </a:r>
          </a:p>
          <a:p>
            <a:r>
              <a:rPr lang="ru-RU" sz="1000" i="1" dirty="0" smtClean="0">
                <a:solidFill>
                  <a:srgbClr val="1663A4"/>
                </a:solidFill>
              </a:rPr>
              <a:t>54% родителей детей-инвалидов</a:t>
            </a:r>
            <a:endParaRPr lang="ru-RU" sz="1000" i="1" dirty="0">
              <a:solidFill>
                <a:srgbClr val="1663A4"/>
              </a:solidFill>
            </a:endParaRPr>
          </a:p>
        </p:txBody>
      </p:sp>
      <p:pic>
        <p:nvPicPr>
          <p:cNvPr id="17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44FA2FAA-C4F5-4056-B524-09BD5FDD76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58678AFE-1F3F-41AA-B794-DEB8F04C4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pic>
        <p:nvPicPr>
          <p:cNvPr id="11" name="Рисунок 10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le 1">
            <a:extLst>
              <a:ext uri="{FF2B5EF4-FFF2-40B4-BE49-F238E27FC236}">
                <a16:creationId xmlns="" xmlns:a16="http://schemas.microsoft.com/office/drawing/2014/main" id="{7C01ECB7-DF0E-4E58-BC59-350A800C97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51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>
              <a:lnSpc>
                <a:spcPts val="2600"/>
              </a:lnSpc>
            </a:pPr>
            <a:r>
              <a:rPr lang="ru-RU" sz="2600" b="1" dirty="0">
                <a:solidFill>
                  <a:srgbClr val="0070BA"/>
                </a:solidFill>
              </a:rPr>
              <a:t>Оценка изменений в здравоохранении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47711BB4-1D79-434C-9839-39992051C94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9" name="Диаграмма 18">
            <a:extLst>
              <a:ext uri="{FF2B5EF4-FFF2-40B4-BE49-F238E27FC236}">
                <a16:creationId xmlns="" xmlns:a16="http://schemas.microsoft.com/office/drawing/2014/main" xmlns:xdr="http://schemas.openxmlformats.org/drawingml/2006/spreadsheetDrawing" xmlns:lc="http://schemas.openxmlformats.org/drawingml/2006/lockedCanvas" id="{00000000-0008-0000-0000-000002000000}"/>
              </a:ext>
            </a:extLst>
          </p:cNvPr>
          <p:cNvGraphicFramePr/>
          <p:nvPr/>
        </p:nvGraphicFramePr>
        <p:xfrm>
          <a:off x="792000" y="3291750"/>
          <a:ext cx="8100000" cy="1577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23551" y="951750"/>
            <a:ext cx="7884000" cy="90000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  <a:buClr>
                <a:srgbClr val="00ADD9"/>
              </a:buClr>
              <a:buSzPct val="80000"/>
              <a:tabLst>
                <a:tab pos="360363" algn="l"/>
              </a:tabLst>
            </a:pPr>
            <a:r>
              <a:rPr lang="ru-RU" sz="1100" b="1" dirty="0">
                <a:solidFill>
                  <a:srgbClr val="1663A4"/>
                </a:solidFill>
              </a:rPr>
              <a:t>Лидеры пациентских НКО в 2025 году оценивают отечественное здравоохранение так же критично, что и рядовые пациенты</a:t>
            </a:r>
            <a:r>
              <a:rPr lang="ru-RU" sz="1100" dirty="0">
                <a:solidFill>
                  <a:srgbClr val="1663A4"/>
                </a:solidFill>
              </a:rPr>
              <a:t>: </a:t>
            </a:r>
          </a:p>
          <a:p>
            <a:pPr marL="179388" indent="-179388">
              <a:buClr>
                <a:srgbClr val="00ADD9"/>
              </a:buClr>
              <a:buSzPct val="80000"/>
              <a:buFont typeface="Wingdings" pitchFamily="2" charset="2"/>
              <a:buChar char="§"/>
              <a:tabLst>
                <a:tab pos="360363" algn="l"/>
              </a:tabLst>
            </a:pPr>
            <a:r>
              <a:rPr lang="ru-RU" sz="1100" dirty="0">
                <a:solidFill>
                  <a:srgbClr val="1663A4"/>
                </a:solidFill>
              </a:rPr>
              <a:t>Убеждены в ухудшении ситуации </a:t>
            </a:r>
            <a:r>
              <a:rPr lang="ru-RU" sz="1600" b="1" dirty="0">
                <a:solidFill>
                  <a:srgbClr val="1663A4"/>
                </a:solidFill>
              </a:rPr>
              <a:t>37,3%</a:t>
            </a:r>
            <a:r>
              <a:rPr lang="ru-RU" sz="1600" dirty="0">
                <a:solidFill>
                  <a:srgbClr val="1663A4"/>
                </a:solidFill>
              </a:rPr>
              <a:t> </a:t>
            </a:r>
            <a:r>
              <a:rPr lang="ru-RU" sz="1100" dirty="0">
                <a:solidFill>
                  <a:srgbClr val="1663A4"/>
                </a:solidFill>
              </a:rPr>
              <a:t>лидеров НКО и </a:t>
            </a:r>
            <a:r>
              <a:rPr lang="ru-RU" sz="1600" b="1" dirty="0">
                <a:solidFill>
                  <a:srgbClr val="1663A4"/>
                </a:solidFill>
              </a:rPr>
              <a:t>40,2%</a:t>
            </a:r>
            <a:r>
              <a:rPr lang="ru-RU" sz="1100" dirty="0">
                <a:solidFill>
                  <a:srgbClr val="1663A4"/>
                </a:solidFill>
              </a:rPr>
              <a:t> пациентов</a:t>
            </a:r>
            <a:endParaRPr lang="ru-RU" sz="1100" b="1" dirty="0">
              <a:solidFill>
                <a:srgbClr val="1663A4"/>
              </a:solidFill>
              <a:ea typeface="Verdana" pitchFamily="34" charset="0"/>
              <a:cs typeface="+mj-cs"/>
            </a:endParaRPr>
          </a:p>
          <a:p>
            <a:pPr marL="176213" indent="-176213"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Оценили перемены положительно </a:t>
            </a:r>
            <a:r>
              <a:rPr lang="ru-RU" sz="1600" b="1" dirty="0">
                <a:solidFill>
                  <a:srgbClr val="1663A4"/>
                </a:solidFill>
              </a:rPr>
              <a:t>9,7% </a:t>
            </a:r>
            <a:r>
              <a:rPr lang="ru-RU" sz="1100" dirty="0">
                <a:solidFill>
                  <a:srgbClr val="1663A4"/>
                </a:solidFill>
              </a:rPr>
              <a:t>лидеров НКО и </a:t>
            </a:r>
            <a:r>
              <a:rPr lang="ru-RU" sz="1600" b="1" dirty="0">
                <a:solidFill>
                  <a:srgbClr val="1663A4"/>
                </a:solidFill>
              </a:rPr>
              <a:t>11,3% </a:t>
            </a:r>
            <a:r>
              <a:rPr lang="ru-RU" sz="1100" dirty="0">
                <a:solidFill>
                  <a:srgbClr val="1663A4"/>
                </a:solidFill>
              </a:rPr>
              <a:t>пациентов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69551" y="2048199"/>
            <a:ext cx="7920000" cy="269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3. Представления об изменениях ситуации в здравоохранении пациентов и лидеров </a:t>
            </a:r>
            <a:r>
              <a:rPr lang="ru-RU" sz="1100" b="1" dirty="0" err="1">
                <a:solidFill>
                  <a:srgbClr val="00ADD9"/>
                </a:solidFill>
                <a:ea typeface="Verdana" pitchFamily="34" charset="0"/>
                <a:cs typeface="+mj-cs"/>
              </a:rPr>
              <a:t>пациентских</a:t>
            </a: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 НКО </a:t>
            </a:r>
          </a:p>
        </p:txBody>
      </p:sp>
      <p:pic>
        <p:nvPicPr>
          <p:cNvPr id="13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D83F8ADD-BBC2-484A-A794-D04F6A9D1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09209498-B36C-44E9-B40D-07C86BCA4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sp>
        <p:nvSpPr>
          <p:cNvPr id="23" name="Title 1">
            <a:extLst>
              <a:ext uri="{FF2B5EF4-FFF2-40B4-BE49-F238E27FC236}">
                <a16:creationId xmlns="" xmlns:a16="http://schemas.microsoft.com/office/drawing/2014/main" id="{7C01ECB7-DF0E-4E58-BC59-350A800C97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47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>
              <a:lnSpc>
                <a:spcPts val="2600"/>
              </a:lnSpc>
            </a:pPr>
            <a:r>
              <a:rPr lang="ru-RU" sz="2600" b="1" dirty="0">
                <a:solidFill>
                  <a:srgbClr val="0070BA"/>
                </a:solidFill>
              </a:rPr>
              <a:t>Оценка изменений в здравоохранении</a:t>
            </a:r>
          </a:p>
        </p:txBody>
      </p:sp>
      <p:pic>
        <p:nvPicPr>
          <p:cNvPr id="11" name="Рисунок 10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12B9B66E-64F7-4879-A7DC-D777FF00E462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26225" y="4362762"/>
            <a:ext cx="8100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1663A4"/>
                </a:solidFill>
              </a:rPr>
              <a:t>У лидеров пациентских НКО и у пациентов преобладает двойственная или негативная оценка изменений.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00000000-0008-0000-0300-000005000000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525368211"/>
              </p:ext>
            </p:extLst>
          </p:nvPr>
        </p:nvGraphicFramePr>
        <p:xfrm>
          <a:off x="846602" y="2358904"/>
          <a:ext cx="7887578" cy="1727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58137" y="897242"/>
            <a:ext cx="7884000" cy="793799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1663A4"/>
                </a:solidFill>
              </a:rPr>
              <a:t>До 2025 года в оценках здравоохранения </a:t>
            </a:r>
            <a:r>
              <a:rPr lang="ru-RU" sz="1100" b="1" dirty="0" err="1">
                <a:solidFill>
                  <a:srgbClr val="1663A4"/>
                </a:solidFill>
              </a:rPr>
              <a:t>пациентскими</a:t>
            </a:r>
            <a:r>
              <a:rPr lang="ru-RU" sz="1100" b="1" dirty="0">
                <a:solidFill>
                  <a:srgbClr val="1663A4"/>
                </a:solidFill>
              </a:rPr>
              <a:t> НКО росло признание достижений. </a:t>
            </a:r>
          </a:p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1663A4"/>
                </a:solidFill>
              </a:rPr>
              <a:t>В 2025 году лидеры пациентских НКО более критичны в оценках тенденций в здравоохранении: </a:t>
            </a:r>
          </a:p>
          <a:p>
            <a:pPr marL="179388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На улучшения указали </a:t>
            </a:r>
            <a:r>
              <a:rPr lang="ru-RU" sz="1600" b="1" dirty="0">
                <a:solidFill>
                  <a:srgbClr val="1663A4"/>
                </a:solidFill>
              </a:rPr>
              <a:t>9,7%</a:t>
            </a:r>
            <a:r>
              <a:rPr lang="ru-RU" sz="1100" dirty="0">
                <a:solidFill>
                  <a:srgbClr val="1663A4"/>
                </a:solidFill>
              </a:rPr>
              <a:t> – в 2 раза меньше, чем в 2024 году (20,8%).</a:t>
            </a:r>
          </a:p>
          <a:p>
            <a:pPr marL="179388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На ухудшения указали </a:t>
            </a:r>
            <a:r>
              <a:rPr lang="ru-RU" sz="1600" b="1" dirty="0">
                <a:solidFill>
                  <a:srgbClr val="1663A4"/>
                </a:solidFill>
              </a:rPr>
              <a:t>37,3% </a:t>
            </a:r>
            <a:r>
              <a:rPr lang="ru-RU" sz="1100" dirty="0">
                <a:solidFill>
                  <a:srgbClr val="1663A4"/>
                </a:solidFill>
              </a:rPr>
              <a:t>– больше, чем в 2024 году (26%).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92000" y="2113212"/>
            <a:ext cx="8280000" cy="278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4. «Изменилась ли ситуация в сфере оказания медицинской помощи в нашей стране за последний год?» </a:t>
            </a:r>
            <a:r>
              <a:rPr lang="ru-RU" sz="1100" b="1" u="sng" dirty="0">
                <a:solidFill>
                  <a:srgbClr val="00ADD9"/>
                </a:solidFill>
                <a:ea typeface="Verdana" pitchFamily="34" charset="0"/>
                <a:cs typeface="+mj-cs"/>
              </a:rPr>
              <a:t>Лидеры НКО</a:t>
            </a:r>
          </a:p>
        </p:txBody>
      </p:sp>
      <p:pic>
        <p:nvPicPr>
          <p:cNvPr id="13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D83F8ADD-BBC2-484A-A794-D04F6A9D1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09209498-B36C-44E9-B40D-07C86BCA4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sp>
        <p:nvSpPr>
          <p:cNvPr id="23" name="Title 1">
            <a:extLst>
              <a:ext uri="{FF2B5EF4-FFF2-40B4-BE49-F238E27FC236}">
                <a16:creationId xmlns="" xmlns:a16="http://schemas.microsoft.com/office/drawing/2014/main" id="{7C01ECB7-DF0E-4E58-BC59-350A800C97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47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>
              <a:lnSpc>
                <a:spcPts val="2600"/>
              </a:lnSpc>
            </a:pPr>
            <a:r>
              <a:rPr lang="ru-RU" sz="2600" b="1" dirty="0">
                <a:solidFill>
                  <a:srgbClr val="0070BA"/>
                </a:solidFill>
              </a:rPr>
              <a:t>Оценка изменений в здравоохранении</a:t>
            </a:r>
          </a:p>
        </p:txBody>
      </p:sp>
      <p:pic>
        <p:nvPicPr>
          <p:cNvPr id="11" name="Рисунок 10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12B9B66E-64F7-4879-A7DC-D777FF00E462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00000000-0008-0000-0300-00000A000000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256839998"/>
              </p:ext>
            </p:extLst>
          </p:nvPr>
        </p:nvGraphicFramePr>
        <p:xfrm>
          <a:off x="828000" y="2442420"/>
          <a:ext cx="7920000" cy="2443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Конгресс">
    <a:dk1>
      <a:srgbClr val="000000"/>
    </a:dk1>
    <a:lt1>
      <a:srgbClr val="FFFFFF"/>
    </a:lt1>
    <a:dk2>
      <a:srgbClr val="000000"/>
    </a:dk2>
    <a:lt2>
      <a:srgbClr val="FFFFFF"/>
    </a:lt2>
    <a:accent1>
      <a:srgbClr val="1A4394"/>
    </a:accent1>
    <a:accent2>
      <a:srgbClr val="0071C1"/>
    </a:accent2>
    <a:accent3>
      <a:srgbClr val="00B2F0"/>
    </a:accent3>
    <a:accent4>
      <a:srgbClr val="F79744"/>
    </a:accent4>
    <a:accent5>
      <a:srgbClr val="E10000"/>
    </a:accent5>
    <a:accent6>
      <a:srgbClr val="60497C"/>
    </a:accent6>
    <a:hlink>
      <a:srgbClr val="5383E0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Конгресс">
    <a:dk1>
      <a:srgbClr val="000000"/>
    </a:dk1>
    <a:lt1>
      <a:srgbClr val="FFFFFF"/>
    </a:lt1>
    <a:dk2>
      <a:srgbClr val="000000"/>
    </a:dk2>
    <a:lt2>
      <a:srgbClr val="FFFFFF"/>
    </a:lt2>
    <a:accent1>
      <a:srgbClr val="1A4394"/>
    </a:accent1>
    <a:accent2>
      <a:srgbClr val="0071C1"/>
    </a:accent2>
    <a:accent3>
      <a:srgbClr val="00B2F0"/>
    </a:accent3>
    <a:accent4>
      <a:srgbClr val="F79744"/>
    </a:accent4>
    <a:accent5>
      <a:srgbClr val="E10000"/>
    </a:accent5>
    <a:accent6>
      <a:srgbClr val="60497C"/>
    </a:accent6>
    <a:hlink>
      <a:srgbClr val="5383E0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15969</TotalTime>
  <Words>1829</Words>
  <Application>Microsoft Office PowerPoint</Application>
  <PresentationFormat>Экран (16:9)</PresentationFormat>
  <Paragraphs>438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!!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Нат.Полярная</cp:lastModifiedBy>
  <cp:revision>1257</cp:revision>
  <dcterms:created xsi:type="dcterms:W3CDTF">2019-11-22T11:09:28Z</dcterms:created>
  <dcterms:modified xsi:type="dcterms:W3CDTF">2025-11-18T13:50:16Z</dcterms:modified>
</cp:coreProperties>
</file>