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66" r:id="rId3"/>
    <p:sldId id="263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60" r:id="rId26"/>
  </p:sldIdLst>
  <p:sldSz cx="12190413" cy="6858000"/>
  <p:notesSz cx="6858000" cy="9144000"/>
  <p:embeddedFontLst>
    <p:embeddedFont>
      <p:font typeface="Book Antiqua" panose="02040602050305030304" pitchFamily="18" charset="0"/>
      <p:regular r:id="rId27"/>
      <p:bold r:id="rId28"/>
      <p:italic r:id="rId29"/>
      <p:boldItalic r:id="rId30"/>
    </p:embeddedFont>
    <p:embeddedFont>
      <p:font typeface="Bookman Old Style" panose="02050604050505020204" pitchFamily="18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Gotham Pro"/>
      <p:regular r:id="rId39"/>
      <p:bold r:id="rId40"/>
      <p:italic r:id="rId41"/>
      <p:boldItalic r:id="rId4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4C7D"/>
    <a:srgbClr val="0097C0"/>
    <a:srgbClr val="FFFFFF"/>
    <a:srgbClr val="0091B8"/>
    <a:srgbClr val="00ADD9"/>
    <a:srgbClr val="004985"/>
    <a:srgbClr val="1663A4"/>
    <a:srgbClr val="41A8DC"/>
    <a:srgbClr val="C9DEF3"/>
    <a:srgbClr val="AFD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640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281" y="2130426"/>
            <a:ext cx="10361851" cy="1470025"/>
          </a:xfrm>
        </p:spPr>
        <p:txBody>
          <a:bodyPr>
            <a:normAutofit/>
          </a:bodyPr>
          <a:lstStyle>
            <a:lvl1pPr>
              <a:defRPr sz="3200" b="0">
                <a:solidFill>
                  <a:srgbClr val="00ADD9"/>
                </a:solidFill>
                <a:latin typeface="Gotham Pro Medium" pitchFamily="2" charset="0"/>
                <a:cs typeface="Gotham Pro Medium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400" b="1">
                <a:solidFill>
                  <a:srgbClr val="1663A4"/>
                </a:solidFill>
                <a:latin typeface="Gotham Pro" pitchFamily="2" charset="0"/>
                <a:cs typeface="Gotham Pr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2400" b="1" kern="1200" dirty="0">
          <a:solidFill>
            <a:srgbClr val="1663A4"/>
          </a:solidFill>
          <a:latin typeface="Gotham Pro" pitchFamily="2" charset="0"/>
          <a:ea typeface="+mj-ea"/>
          <a:cs typeface="Gotham Pro" pitchFamily="2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ADD9"/>
        </a:buClr>
        <a:buSzPct val="130000"/>
        <a:buFont typeface="Wingdings" pitchFamily="2" charset="2"/>
        <a:buChar char="§"/>
        <a:defRPr sz="2000" kern="1200">
          <a:solidFill>
            <a:srgbClr val="00498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663A4"/>
        </a:buClr>
        <a:buSzPct val="13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4985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pic>
          <p:nvPicPr>
            <p:cNvPr id="1026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5105206" y="260648"/>
              <a:ext cx="1980000" cy="1980000"/>
            </a:xfrm>
            <a:prstGeom prst="rect">
              <a:avLst/>
            </a:prstGeom>
            <a:noFill/>
          </p:spPr>
        </p:pic>
        <p:pic>
          <p:nvPicPr>
            <p:cNvPr id="1034" name="Picture 10" descr="E:\РАБОТА\3 конгресс ВСП\2025\XVI Конгресс шаблон презентации\элементы презентации\0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319737" cy="1620000"/>
            </a:xfrm>
            <a:prstGeom prst="rect">
              <a:avLst/>
            </a:prstGeom>
            <a:noFill/>
          </p:spPr>
        </p:pic>
        <p:pic>
          <p:nvPicPr>
            <p:cNvPr id="1035" name="Picture 11" descr="E:\РАБОТА\3 конгресс ВСП\2025\XVI Конгресс шаблон презентации\элементы презентации\03.png"/>
            <p:cNvPicPr>
              <a:picLocks noChangeAspect="1" noChangeArrowheads="1"/>
            </p:cNvPicPr>
            <p:nvPr/>
          </p:nvPicPr>
          <p:blipFill>
            <a:blip r:embed="rId4" cstate="print"/>
            <a:srcRect l="-834"/>
            <a:stretch>
              <a:fillRect/>
            </a:stretch>
          </p:blipFill>
          <p:spPr bwMode="auto">
            <a:xfrm>
              <a:off x="6746186" y="4698000"/>
              <a:ext cx="5444227" cy="2160000"/>
            </a:xfrm>
            <a:prstGeom prst="rect">
              <a:avLst/>
            </a:prstGeom>
            <a:noFill/>
          </p:spPr>
        </p:pic>
        <p:pic>
          <p:nvPicPr>
            <p:cNvPr id="1037" name="Picture 13" descr="E:\РАБОТА\3 конгресс ВСП\2025\XVI Конгресс шаблон презентации\элементы презентации\01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9490833" y="-1079578"/>
              <a:ext cx="1620000" cy="3779157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10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1" y="5778000"/>
              <a:ext cx="5007082" cy="1080000"/>
            </a:xfrm>
            <a:prstGeom prst="rect">
              <a:avLst/>
            </a:prstGeom>
            <a:noFill/>
          </p:spPr>
        </p:pic>
      </p:grpSp>
      <p:sp>
        <p:nvSpPr>
          <p:cNvPr id="10" name="Subtitle 2">
            <a:extLst>
              <a:ext uri="{FF2B5EF4-FFF2-40B4-BE49-F238E27FC236}">
                <a16:creationId xmlns:a16="http://schemas.microsoft.com/office/drawing/2014/main" id="{5CA61B07-BDAC-8E40-A78F-CF9E4CB8763B}"/>
              </a:ext>
            </a:extLst>
          </p:cNvPr>
          <p:cNvSpPr txBox="1">
            <a:spLocks/>
          </p:cNvSpPr>
          <p:nvPr/>
        </p:nvSpPr>
        <p:spPr>
          <a:xfrm>
            <a:off x="3233142" y="5517232"/>
            <a:ext cx="5724128" cy="47467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algn="ctr" defTabSz="685800">
              <a:buClr>
                <a:srgbClr val="35A5D6"/>
              </a:buClr>
            </a:pPr>
            <a:r>
              <a:rPr lang="ru-RU" sz="1600" dirty="0">
                <a:solidFill>
                  <a:srgbClr val="00ADD9"/>
                </a:solidFill>
                <a:ea typeface="+mj-ea"/>
              </a:rPr>
              <a:t>Москва, 20–25 ноября 2025</a:t>
            </a:r>
          </a:p>
          <a:p>
            <a:pPr algn="ctr" defTabSz="685800">
              <a:buClr>
                <a:srgbClr val="35A5D6"/>
              </a:buClr>
            </a:pPr>
            <a:r>
              <a:rPr lang="en-US" sz="1600" dirty="0">
                <a:solidFill>
                  <a:srgbClr val="00ADD9"/>
                </a:solidFill>
                <a:latin typeface="Gotham Pro Medium" pitchFamily="2" charset="0"/>
                <a:ea typeface="+mj-ea"/>
              </a:rPr>
              <a:t>https://congress-vsp.ru/xvi/</a:t>
            </a:r>
            <a:endParaRPr lang="ru-RU" sz="1600" dirty="0">
              <a:solidFill>
                <a:srgbClr val="00ADD9"/>
              </a:solidFill>
              <a:ea typeface="+mj-ea"/>
            </a:endParaRPr>
          </a:p>
          <a:p>
            <a:pPr algn="ctr" defTabSz="685800">
              <a:lnSpc>
                <a:spcPct val="90000"/>
              </a:lnSpc>
              <a:spcBef>
                <a:spcPts val="750"/>
              </a:spcBef>
              <a:buClr>
                <a:srgbClr val="35A5D6"/>
              </a:buClr>
            </a:pPr>
            <a:endParaRPr lang="ru-RU" sz="1200" dirty="0">
              <a:solidFill>
                <a:srgbClr val="41A8DC"/>
              </a:solidFill>
              <a:latin typeface="Gotham Pro Medium" pitchFamily="2" charset="0"/>
              <a:ea typeface="+mj-ea"/>
              <a:cs typeface="Gotham Pro Medium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4D3429-9D26-31E6-C72B-5B39277C7BD6}"/>
              </a:ext>
            </a:extLst>
          </p:cNvPr>
          <p:cNvSpPr txBox="1"/>
          <p:nvPr/>
        </p:nvSpPr>
        <p:spPr>
          <a:xfrm>
            <a:off x="1126654" y="2252450"/>
            <a:ext cx="947802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kern="100" dirty="0">
                <a:solidFill>
                  <a:srgbClr val="0070C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ПРАВОВЫЕ МЕХАНИЗМЫ ВНЕДРЕНИЯ </a:t>
            </a:r>
            <a:r>
              <a:rPr lang="ru-RU" sz="2200" i="0" u="none" strike="noStrike" dirty="0">
                <a:solidFill>
                  <a:srgbClr val="0070C0"/>
                </a:solidFill>
                <a:effectLst/>
                <a:latin typeface="Bookman Old Style" panose="02050604050505020204" pitchFamily="18" charset="0"/>
              </a:rPr>
              <a:t>СТАЦИОНАРЗАМЕЩАЮЩИХ ФОРМ МЕДИЦИНСКОЙ ПОМОЩИ С ПРИМЕНЕНИЕМ ТЕЛЕМЕДИЦИНСКИХ ТЕХНОЛОГИЙ </a:t>
            </a:r>
            <a:endParaRPr lang="ru-RU" sz="2200" kern="100" dirty="0">
              <a:solidFill>
                <a:srgbClr val="0070C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AAFDFC-F3EE-C0D4-3D36-45840F3D3E2C}"/>
              </a:ext>
            </a:extLst>
          </p:cNvPr>
          <p:cNvSpPr txBox="1"/>
          <p:nvPr/>
        </p:nvSpPr>
        <p:spPr>
          <a:xfrm>
            <a:off x="1774726" y="3923289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kern="100" dirty="0">
                <a:solidFill>
                  <a:srgbClr val="114C7D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Павлова Юлия Владимировна</a:t>
            </a:r>
            <a:r>
              <a:rPr lang="ru-RU" kern="100" dirty="0">
                <a:solidFill>
                  <a:srgbClr val="114C7D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kern="100" dirty="0">
                <a:solidFill>
                  <a:srgbClr val="114C7D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 Национального института медицинского права, кандидат юридических наук, доцент, Председатель Комитета по законодательству в медицине и правовой поддержке медицинских работников и организаций АОР, Москва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F14430-E0F6-3040-A23A-68B37E450930}"/>
              </a:ext>
            </a:extLst>
          </p:cNvPr>
          <p:cNvSpPr txBox="1"/>
          <p:nvPr/>
        </p:nvSpPr>
        <p:spPr>
          <a:xfrm>
            <a:off x="7607374" y="5400617"/>
            <a:ext cx="3471732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050" dirty="0">
                <a:solidFill>
                  <a:schemeClr val="accent1"/>
                </a:solidFill>
              </a:rPr>
              <a:t>Данная  презентация  подготовлена  при  поддержке АО  "Рош-Москва”.  Информация  предназначена для  медицинских работников. Мнение лектора может не совпадать  с позицией АО "Рош-Москва”</a:t>
            </a:r>
            <a:endParaRPr lang="en-US" sz="1050" dirty="0">
              <a:solidFill>
                <a:schemeClr val="accent1"/>
              </a:solidFill>
            </a:endParaRPr>
          </a:p>
          <a:p>
            <a:pPr algn="r"/>
            <a:r>
              <a:rPr lang="en-US" sz="1050" dirty="0">
                <a:solidFill>
                  <a:schemeClr val="accent1"/>
                </a:solidFill>
              </a:rPr>
              <a:t>M-RU-00023863 </a:t>
            </a:r>
            <a:r>
              <a:rPr lang="ru-RU" sz="1050" dirty="0">
                <a:solidFill>
                  <a:schemeClr val="accent1"/>
                </a:solidFill>
              </a:rPr>
              <a:t>ноябрь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189025"/>
            <a:ext cx="12190413" cy="6668975"/>
            <a:chOff x="0" y="189025"/>
            <a:chExt cx="12190413" cy="6668975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8542" y="189025"/>
              <a:ext cx="720000" cy="719229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1468837" y="6498000"/>
              <a:ext cx="721576" cy="360000"/>
            </a:xfrm>
            <a:prstGeom prst="rect">
              <a:avLst/>
            </a:prstGeom>
            <a:noFill/>
          </p:spPr>
        </p:pic>
        <p:grpSp>
          <p:nvGrpSpPr>
            <p:cNvPr id="10" name="Группа 9"/>
            <p:cNvGrpSpPr/>
            <p:nvPr/>
          </p:nvGrpSpPr>
          <p:grpSpPr>
            <a:xfrm>
              <a:off x="10478550" y="246294"/>
              <a:ext cx="1702718" cy="586402"/>
              <a:chOff x="10478550" y="404696"/>
              <a:chExt cx="1702718" cy="586402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10478550" y="746416"/>
                <a:ext cx="1702718" cy="244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90000"/>
                  </a:lnSpc>
                  <a:spcBef>
                    <a:spcPts val="750"/>
                  </a:spcBef>
                  <a:buClr>
                    <a:srgbClr val="35A5D6"/>
                  </a:buClr>
                </a:pPr>
                <a:r>
                  <a:rPr lang="en-US" sz="1100" dirty="0">
                    <a:solidFill>
                      <a:srgbClr val="114C7D"/>
                    </a:solidFill>
                    <a:latin typeface="Gotham Pro" pitchFamily="2" charset="0"/>
                    <a:ea typeface="+mj-ea"/>
                    <a:cs typeface="Gotham Pro" pitchFamily="2" charset="0"/>
                  </a:rPr>
                  <a:t>congress-vsp.ru/xvi/</a:t>
                </a:r>
                <a:endParaRPr lang="ru-RU" sz="1100" dirty="0">
                  <a:solidFill>
                    <a:srgbClr val="114C7D"/>
                  </a:solidFill>
                  <a:latin typeface="Gotham Pro" pitchFamily="2" charset="0"/>
                  <a:ea typeface="+mj-ea"/>
                  <a:cs typeface="Gotham Pro" pitchFamily="2" charset="0"/>
                </a:endParaRPr>
              </a:p>
            </p:txBody>
          </p:sp>
          <p:pic>
            <p:nvPicPr>
              <p:cNvPr id="4098" name="Picture 2" descr="E:\РАБОТА\3 конгресс ВСП\2025\XVI Конгресс шаблон презентации\элементы презентации\07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550475" y="404696"/>
                <a:ext cx="1440243" cy="288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542" y="189707"/>
            <a:ext cx="9640008" cy="128597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ru-RU" altLang="ru-RU" sz="2200" dirty="0">
                <a:solidFill>
                  <a:srgbClr val="114C7D"/>
                </a:solidFill>
                <a:latin typeface="Bookman Old Style" panose="02050604050505020204" pitchFamily="18" charset="0"/>
              </a:rPr>
              <a:t>Законодательная основа внедрения </a:t>
            </a:r>
            <a:r>
              <a:rPr lang="ru-RU" altLang="ru-RU" sz="2200" dirty="0" err="1">
                <a:solidFill>
                  <a:srgbClr val="114C7D"/>
                </a:solidFill>
                <a:latin typeface="Bookman Old Style" panose="02050604050505020204" pitchFamily="18" charset="0"/>
              </a:rPr>
              <a:t>стационарзаменяющих</a:t>
            </a:r>
            <a:r>
              <a:rPr lang="ru-RU" altLang="ru-RU" sz="2200" dirty="0">
                <a:solidFill>
                  <a:srgbClr val="114C7D"/>
                </a:solidFill>
                <a:latin typeface="Bookman Old Style" panose="02050604050505020204" pitchFamily="18" charset="0"/>
              </a:rPr>
              <a:t> технологий с применением телемедицинских технологий для отдельных групп населения </a:t>
            </a:r>
            <a:r>
              <a:rPr lang="ru-RU" alt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медицинских технолог</a:t>
            </a:r>
            <a:endParaRPr lang="ru-RU" sz="2400" b="1" dirty="0">
              <a:solidFill>
                <a:srgbClr val="114C7D"/>
              </a:solidFill>
              <a:latin typeface="Gotham Pro" pitchFamily="2" charset="0"/>
              <a:cs typeface="Gotham Pro" pitchFamily="2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8508248A-560C-83F3-1527-5E71130A1FAA}"/>
              </a:ext>
            </a:extLst>
          </p:cNvPr>
          <p:cNvSpPr/>
          <p:nvPr/>
        </p:nvSpPr>
        <p:spPr bwMode="auto">
          <a:xfrm>
            <a:off x="458135" y="1476866"/>
            <a:ext cx="11265152" cy="7192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0" u="none" strike="noStrike" dirty="0">
                <a:solidFill>
                  <a:srgbClr val="3F5773"/>
                </a:solidFill>
                <a:effectLst/>
                <a:latin typeface="Book Antiqua" panose="02040602050305030304" pitchFamily="18" charset="0"/>
              </a:rPr>
              <a:t>Проект Постановления Правительства РФ </a:t>
            </a:r>
          </a:p>
          <a:p>
            <a:pPr algn="ctr"/>
            <a:r>
              <a:rPr lang="ru-RU" sz="1500" b="1" dirty="0">
                <a:solidFill>
                  <a:srgbClr val="3F5773"/>
                </a:solidFill>
                <a:latin typeface="Book Antiqua" panose="02040602050305030304" pitchFamily="18" charset="0"/>
              </a:rPr>
              <a:t>«</a:t>
            </a:r>
            <a:r>
              <a:rPr lang="ru-RU" sz="1500" b="1" i="0" u="none" strike="noStrike" dirty="0">
                <a:solidFill>
                  <a:srgbClr val="3F5773"/>
                </a:solidFill>
                <a:effectLst/>
                <a:latin typeface="Book Antiqua" panose="02040602050305030304" pitchFamily="18" charset="0"/>
              </a:rPr>
              <a:t>О программе государственных гарантий бесплатного оказания гражданам медицинской помощи на 2026 год и на плановый период 2027 и 2028 годов»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D526DB-6F10-024B-E1D5-DAED1C8BCE14}"/>
              </a:ext>
            </a:extLst>
          </p:cNvPr>
          <p:cNvSpPr txBox="1"/>
          <p:nvPr/>
        </p:nvSpPr>
        <p:spPr>
          <a:xfrm>
            <a:off x="252919" y="121477"/>
            <a:ext cx="29182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err="1">
                <a:latin typeface="Book Antiqua" panose="02040602050305030304" pitchFamily="18" charset="0"/>
              </a:rPr>
              <a:t>https</a:t>
            </a:r>
            <a:r>
              <a:rPr lang="ru-RU" sz="1400" dirty="0">
                <a:latin typeface="Book Antiqua" panose="02040602050305030304" pitchFamily="18" charset="0"/>
              </a:rPr>
              <a:t>://</a:t>
            </a:r>
            <a:r>
              <a:rPr lang="ru-RU" sz="1400" dirty="0" err="1">
                <a:latin typeface="Book Antiqua" panose="02040602050305030304" pitchFamily="18" charset="0"/>
              </a:rPr>
              <a:t>regulation.gov.ru</a:t>
            </a:r>
            <a:endParaRPr lang="ru-RU" sz="1400" dirty="0">
              <a:latin typeface="Book Antiqua" panose="0204060205030503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534A14-B022-68DA-3E0F-BB6AF316A3A7}"/>
              </a:ext>
            </a:extLst>
          </p:cNvPr>
          <p:cNvSpPr txBox="1"/>
          <p:nvPr/>
        </p:nvSpPr>
        <p:spPr>
          <a:xfrm>
            <a:off x="9091326" y="6445669"/>
            <a:ext cx="29182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err="1">
                <a:latin typeface="Book Antiqua" panose="02040602050305030304" pitchFamily="18" charset="0"/>
              </a:rPr>
              <a:t>https</a:t>
            </a:r>
            <a:r>
              <a:rPr lang="ru-RU" sz="1400" dirty="0">
                <a:latin typeface="Book Antiqua" panose="02040602050305030304" pitchFamily="18" charset="0"/>
              </a:rPr>
              <a:t>://</a:t>
            </a:r>
            <a:r>
              <a:rPr lang="ru-RU" sz="1400" dirty="0" err="1">
                <a:latin typeface="Book Antiqua" panose="02040602050305030304" pitchFamily="18" charset="0"/>
              </a:rPr>
              <a:t>regulation.gov.ru</a:t>
            </a:r>
            <a:endParaRPr lang="ru-RU" sz="1400" dirty="0">
              <a:latin typeface="Book Antiqua" panose="02040602050305030304" pitchFamily="18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1160097E-05AC-BEBE-EDA6-AC63855E3E30}"/>
              </a:ext>
            </a:extLst>
          </p:cNvPr>
          <p:cNvSpPr/>
          <p:nvPr/>
        </p:nvSpPr>
        <p:spPr bwMode="auto">
          <a:xfrm>
            <a:off x="478542" y="2370300"/>
            <a:ext cx="11292176" cy="4324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kern="1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Паллиативная медицинская помощь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BAA95AE-FD97-B170-B389-0ACC8FCF5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479287"/>
              </p:ext>
            </p:extLst>
          </p:nvPr>
        </p:nvGraphicFramePr>
        <p:xfrm>
          <a:off x="463424" y="2991053"/>
          <a:ext cx="11265152" cy="777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265152">
                  <a:extLst>
                    <a:ext uri="{9D8B030D-6E8A-4147-A177-3AD203B41FA5}">
                      <a16:colId xmlns:a16="http://schemas.microsoft.com/office/drawing/2014/main" val="2547239406"/>
                    </a:ext>
                  </a:extLst>
                </a:gridCol>
              </a:tblGrid>
              <a:tr h="6173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Паллиативная медицинская помощь оказывается </a:t>
                      </a: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бесплатно на дому </a:t>
                      </a:r>
                      <a:r>
                        <a:rPr lang="ru-RU" sz="1500" b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и (или) в амбулаторных условиях, в условиях дневного стационара и стационарных условиях медицинскими работниками, прошедшими обучение по оказанию такой помощи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510526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7BF6E613-AE49-BC2F-DA51-FE920D02D6D8}"/>
              </a:ext>
            </a:extLst>
          </p:cNvPr>
          <p:cNvSpPr/>
          <p:nvPr/>
        </p:nvSpPr>
        <p:spPr bwMode="auto">
          <a:xfrm>
            <a:off x="463424" y="3768294"/>
            <a:ext cx="11259863" cy="4924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kern="1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Диспансерное наблюдение за гражданами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1BDC0DF2-46DB-0B79-7B5F-5753ABF782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46514"/>
              </p:ext>
            </p:extLst>
          </p:nvPr>
        </p:nvGraphicFramePr>
        <p:xfrm>
          <a:off x="490448" y="4461428"/>
          <a:ext cx="11232839" cy="1894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232839">
                  <a:extLst>
                    <a:ext uri="{9D8B030D-6E8A-4147-A177-3AD203B41FA5}">
                      <a16:colId xmlns:a16="http://schemas.microsoft.com/office/drawing/2014/main" val="2547239406"/>
                    </a:ext>
                  </a:extLst>
                </a:gridCol>
              </a:tblGrid>
              <a:tr h="168989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В соответствии с порядком проведения диспансерного наблюдения за взрослыми медицинский работник медицинской организации, где пациент получает первичную медико-санитарную помощь, </a:t>
                      </a: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при проведении диспансерного наблюдения осуществляет при необходимости дистанционное наблюдение за пациентами </a:t>
                      </a:r>
                      <a:r>
                        <a:rPr lang="ru-RU" sz="1500" b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в соответствии с порядком организации и оказания медицинской помощи с применением телемедицинских технологий.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Дистанционное наблюдение назначается лечащим врачом, включая программу и порядок дистанционного наблюдения, по результатам очного приема (осмотра, консультации) и установления диагноза.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kern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510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3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189025"/>
            <a:ext cx="12190413" cy="6668975"/>
            <a:chOff x="0" y="189025"/>
            <a:chExt cx="12190413" cy="6668975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8542" y="189025"/>
              <a:ext cx="720000" cy="719229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1468837" y="6498000"/>
              <a:ext cx="721576" cy="360000"/>
            </a:xfrm>
            <a:prstGeom prst="rect">
              <a:avLst/>
            </a:prstGeom>
            <a:noFill/>
          </p:spPr>
        </p:pic>
        <p:grpSp>
          <p:nvGrpSpPr>
            <p:cNvPr id="10" name="Группа 9"/>
            <p:cNvGrpSpPr/>
            <p:nvPr/>
          </p:nvGrpSpPr>
          <p:grpSpPr>
            <a:xfrm>
              <a:off x="10478550" y="246294"/>
              <a:ext cx="1702718" cy="586402"/>
              <a:chOff x="10478550" y="404696"/>
              <a:chExt cx="1702718" cy="586402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10478550" y="746416"/>
                <a:ext cx="1702718" cy="244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90000"/>
                  </a:lnSpc>
                  <a:spcBef>
                    <a:spcPts val="750"/>
                  </a:spcBef>
                  <a:buClr>
                    <a:srgbClr val="35A5D6"/>
                  </a:buClr>
                </a:pPr>
                <a:r>
                  <a:rPr lang="en-US" sz="1100" dirty="0">
                    <a:solidFill>
                      <a:srgbClr val="114C7D"/>
                    </a:solidFill>
                    <a:latin typeface="Gotham Pro" pitchFamily="2" charset="0"/>
                    <a:ea typeface="+mj-ea"/>
                    <a:cs typeface="Gotham Pro" pitchFamily="2" charset="0"/>
                  </a:rPr>
                  <a:t>congress-vsp.ru/xvi/</a:t>
                </a:r>
                <a:endParaRPr lang="ru-RU" sz="1100" dirty="0">
                  <a:solidFill>
                    <a:srgbClr val="114C7D"/>
                  </a:solidFill>
                  <a:latin typeface="Gotham Pro" pitchFamily="2" charset="0"/>
                  <a:ea typeface="+mj-ea"/>
                  <a:cs typeface="Gotham Pro" pitchFamily="2" charset="0"/>
                </a:endParaRPr>
              </a:p>
            </p:txBody>
          </p:sp>
          <p:pic>
            <p:nvPicPr>
              <p:cNvPr id="4098" name="Picture 2" descr="E:\РАБОТА\3 конгресс ВСП\2025\XVI Конгресс шаблон презентации\элементы презентации\07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550475" y="404696"/>
                <a:ext cx="1440243" cy="288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542" y="189707"/>
            <a:ext cx="9640008" cy="128597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ru-RU" altLang="ru-RU" sz="2200" dirty="0">
                <a:solidFill>
                  <a:srgbClr val="114C7D"/>
                </a:solidFill>
                <a:latin typeface="Bookman Old Style" panose="02050604050505020204" pitchFamily="18" charset="0"/>
              </a:rPr>
              <a:t>Законодательная основа внедрения </a:t>
            </a:r>
            <a:r>
              <a:rPr lang="ru-RU" altLang="ru-RU" sz="2200" dirty="0" err="1">
                <a:solidFill>
                  <a:srgbClr val="114C7D"/>
                </a:solidFill>
                <a:latin typeface="Bookman Old Style" panose="02050604050505020204" pitchFamily="18" charset="0"/>
              </a:rPr>
              <a:t>стационарзаменяющих</a:t>
            </a:r>
            <a:r>
              <a:rPr lang="ru-RU" altLang="ru-RU" sz="2200" dirty="0">
                <a:solidFill>
                  <a:srgbClr val="114C7D"/>
                </a:solidFill>
                <a:latin typeface="Bookman Old Style" panose="02050604050505020204" pitchFamily="18" charset="0"/>
              </a:rPr>
              <a:t> технологий с применением телемедицинских технологий для отдельных групп населения </a:t>
            </a:r>
            <a:r>
              <a:rPr lang="ru-RU" alt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медицинских технолог</a:t>
            </a:r>
            <a:endParaRPr lang="ru-RU" sz="2400" b="1" dirty="0">
              <a:solidFill>
                <a:srgbClr val="114C7D"/>
              </a:solidFill>
              <a:latin typeface="Gotham Pro" pitchFamily="2" charset="0"/>
              <a:cs typeface="Gotham Pro" pitchFamily="2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8508248A-560C-83F3-1527-5E71130A1FAA}"/>
              </a:ext>
            </a:extLst>
          </p:cNvPr>
          <p:cNvSpPr/>
          <p:nvPr/>
        </p:nvSpPr>
        <p:spPr bwMode="auto">
          <a:xfrm>
            <a:off x="458135" y="1476866"/>
            <a:ext cx="11265152" cy="7192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0" u="none" strike="noStrike" dirty="0">
                <a:solidFill>
                  <a:srgbClr val="3F5773"/>
                </a:solidFill>
                <a:effectLst/>
                <a:latin typeface="Book Antiqua" panose="02040602050305030304" pitchFamily="18" charset="0"/>
              </a:rPr>
              <a:t>Проект Постановления Правительства РФ </a:t>
            </a:r>
          </a:p>
          <a:p>
            <a:pPr algn="ctr"/>
            <a:r>
              <a:rPr lang="ru-RU" sz="1500" b="1" dirty="0">
                <a:solidFill>
                  <a:srgbClr val="3F5773"/>
                </a:solidFill>
                <a:latin typeface="Book Antiqua" panose="02040602050305030304" pitchFamily="18" charset="0"/>
              </a:rPr>
              <a:t>«</a:t>
            </a:r>
            <a:r>
              <a:rPr lang="ru-RU" sz="1500" b="1" i="0" u="none" strike="noStrike" dirty="0">
                <a:solidFill>
                  <a:srgbClr val="3F5773"/>
                </a:solidFill>
                <a:effectLst/>
                <a:latin typeface="Book Antiqua" panose="02040602050305030304" pitchFamily="18" charset="0"/>
              </a:rPr>
              <a:t>О программе государственных гарантий бесплатного оказания гражданам медицинской помощи на 2026 год и на плановый период 2027 и 2028 годов»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D526DB-6F10-024B-E1D5-DAED1C8BCE14}"/>
              </a:ext>
            </a:extLst>
          </p:cNvPr>
          <p:cNvSpPr txBox="1"/>
          <p:nvPr/>
        </p:nvSpPr>
        <p:spPr>
          <a:xfrm>
            <a:off x="252919" y="121477"/>
            <a:ext cx="29182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err="1">
                <a:latin typeface="Book Antiqua" panose="02040602050305030304" pitchFamily="18" charset="0"/>
              </a:rPr>
              <a:t>https</a:t>
            </a:r>
            <a:r>
              <a:rPr lang="ru-RU" sz="1400" dirty="0">
                <a:latin typeface="Book Antiqua" panose="02040602050305030304" pitchFamily="18" charset="0"/>
              </a:rPr>
              <a:t>://</a:t>
            </a:r>
            <a:r>
              <a:rPr lang="ru-RU" sz="1400" dirty="0" err="1">
                <a:latin typeface="Book Antiqua" panose="02040602050305030304" pitchFamily="18" charset="0"/>
              </a:rPr>
              <a:t>regulation.gov.ru</a:t>
            </a:r>
            <a:endParaRPr lang="ru-RU" sz="1400" dirty="0">
              <a:latin typeface="Book Antiqua" panose="0204060205030503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534A14-B022-68DA-3E0F-BB6AF316A3A7}"/>
              </a:ext>
            </a:extLst>
          </p:cNvPr>
          <p:cNvSpPr txBox="1"/>
          <p:nvPr/>
        </p:nvSpPr>
        <p:spPr>
          <a:xfrm>
            <a:off x="9091326" y="6445669"/>
            <a:ext cx="29182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err="1">
                <a:latin typeface="Book Antiqua" panose="02040602050305030304" pitchFamily="18" charset="0"/>
              </a:rPr>
              <a:t>https</a:t>
            </a:r>
            <a:r>
              <a:rPr lang="ru-RU" sz="1400" dirty="0">
                <a:latin typeface="Book Antiqua" panose="02040602050305030304" pitchFamily="18" charset="0"/>
              </a:rPr>
              <a:t>://</a:t>
            </a:r>
            <a:r>
              <a:rPr lang="ru-RU" sz="1400" dirty="0" err="1">
                <a:latin typeface="Book Antiqua" panose="02040602050305030304" pitchFamily="18" charset="0"/>
              </a:rPr>
              <a:t>regulation.gov.ru</a:t>
            </a:r>
            <a:endParaRPr lang="ru-RU" sz="1400" dirty="0">
              <a:latin typeface="Book Antiqua" panose="02040602050305030304" pitchFamily="18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FC62E493-044B-479B-53C8-4463D0C671BF}"/>
              </a:ext>
            </a:extLst>
          </p:cNvPr>
          <p:cNvSpPr/>
          <p:nvPr/>
        </p:nvSpPr>
        <p:spPr bwMode="auto">
          <a:xfrm>
            <a:off x="463424" y="2437225"/>
            <a:ext cx="11292176" cy="4324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kern="1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Диспансерное наблюдение за гражданами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3AABC4B2-8FF4-B62C-BCD7-E309AF7D0F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917372"/>
              </p:ext>
            </p:extLst>
          </p:nvPr>
        </p:nvGraphicFramePr>
        <p:xfrm>
          <a:off x="463424" y="3063807"/>
          <a:ext cx="11265152" cy="16054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265152">
                  <a:extLst>
                    <a:ext uri="{9D8B030D-6E8A-4147-A177-3AD203B41FA5}">
                      <a16:colId xmlns:a16="http://schemas.microsoft.com/office/drawing/2014/main" val="2547239406"/>
                    </a:ext>
                  </a:extLst>
                </a:gridCol>
              </a:tblGrid>
              <a:tr h="160547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Дистанционное наблюдение за состоянием здоровья пациентов с артериальной гипертензией и пациентов с сахарным диабетом </a:t>
                      </a:r>
                      <a:r>
                        <a:rPr lang="ru-RU" sz="1500" b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осуществляется с использованием единой государственной информационной системы в сфере здравоохранения, и (или) государственной информационной системы в сфере здравоохранения субъекта Российской Федерации, и (или) медицинских информационных систем, и (или) иных информационных систем.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В рамках базовой программы обязательного медицинского страхования осуществляется дистанционное наблюдение за состоянием здоровья пациентов с артериальной гипертензией и пациентов с сахарным диабетом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51052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BCE012E-97F4-C60D-D111-1A3DB3027DCB}"/>
              </a:ext>
            </a:extLst>
          </p:cNvPr>
          <p:cNvSpPr txBox="1"/>
          <p:nvPr/>
        </p:nvSpPr>
        <p:spPr>
          <a:xfrm>
            <a:off x="490448" y="4785600"/>
            <a:ext cx="11265152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100"/>
              </a:spcBef>
            </a:pPr>
            <a:r>
              <a:rPr lang="ru-RU" sz="1500" b="1" kern="1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Средние нормативы финансовых затрат на единицу объема медицинской помощи за счет средств обязательного медицинского страхования на дистанционное наблюдение за состоянием здоровья пациентов </a:t>
            </a:r>
            <a:r>
              <a:rPr lang="ru-RU" sz="1500" kern="1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с артериальной гипертензией и пациентов с сахарным диабетом установлены с учетом расходов, связанный с оплатой дистанционного наблюдения одному пациенту в течение всего календарного года с учетом частоты и кратности проведения дистанционного наблюдения. </a:t>
            </a:r>
          </a:p>
        </p:txBody>
      </p:sp>
    </p:spTree>
    <p:extLst>
      <p:ext uri="{BB962C8B-B14F-4D97-AF65-F5344CB8AC3E}">
        <p14:creationId xmlns:p14="http://schemas.microsoft.com/office/powerpoint/2010/main" val="9759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189025"/>
            <a:ext cx="12190413" cy="6668975"/>
            <a:chOff x="0" y="189025"/>
            <a:chExt cx="12190413" cy="6668975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8542" y="189025"/>
              <a:ext cx="720000" cy="719229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1468837" y="6498000"/>
              <a:ext cx="721576" cy="360000"/>
            </a:xfrm>
            <a:prstGeom prst="rect">
              <a:avLst/>
            </a:prstGeom>
            <a:noFill/>
          </p:spPr>
        </p:pic>
        <p:grpSp>
          <p:nvGrpSpPr>
            <p:cNvPr id="10" name="Группа 9"/>
            <p:cNvGrpSpPr/>
            <p:nvPr/>
          </p:nvGrpSpPr>
          <p:grpSpPr>
            <a:xfrm>
              <a:off x="10478550" y="246294"/>
              <a:ext cx="1702718" cy="586402"/>
              <a:chOff x="10478550" y="404696"/>
              <a:chExt cx="1702718" cy="586402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10478550" y="746416"/>
                <a:ext cx="1702718" cy="244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90000"/>
                  </a:lnSpc>
                  <a:spcBef>
                    <a:spcPts val="750"/>
                  </a:spcBef>
                  <a:buClr>
                    <a:srgbClr val="35A5D6"/>
                  </a:buClr>
                </a:pPr>
                <a:r>
                  <a:rPr lang="en-US" sz="1100" dirty="0">
                    <a:solidFill>
                      <a:srgbClr val="114C7D"/>
                    </a:solidFill>
                    <a:latin typeface="Gotham Pro" pitchFamily="2" charset="0"/>
                    <a:ea typeface="+mj-ea"/>
                    <a:cs typeface="Gotham Pro" pitchFamily="2" charset="0"/>
                  </a:rPr>
                  <a:t>congress-vsp.ru/xvi/</a:t>
                </a:r>
                <a:endParaRPr lang="ru-RU" sz="1100" dirty="0">
                  <a:solidFill>
                    <a:srgbClr val="114C7D"/>
                  </a:solidFill>
                  <a:latin typeface="Gotham Pro" pitchFamily="2" charset="0"/>
                  <a:ea typeface="+mj-ea"/>
                  <a:cs typeface="Gotham Pro" pitchFamily="2" charset="0"/>
                </a:endParaRPr>
              </a:p>
            </p:txBody>
          </p:sp>
          <p:pic>
            <p:nvPicPr>
              <p:cNvPr id="4098" name="Picture 2" descr="E:\РАБОТА\3 конгресс ВСП\2025\XVI Конгресс шаблон презентации\элементы презентации\07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550475" y="404696"/>
                <a:ext cx="1440243" cy="288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542" y="189707"/>
            <a:ext cx="9640008" cy="128597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ru-RU" altLang="ru-RU" sz="2200" dirty="0">
                <a:solidFill>
                  <a:srgbClr val="114C7D"/>
                </a:solidFill>
                <a:latin typeface="Bookman Old Style" panose="02050604050505020204" pitchFamily="18" charset="0"/>
              </a:rPr>
              <a:t>Законодательная основа внедрения </a:t>
            </a:r>
            <a:r>
              <a:rPr lang="ru-RU" altLang="ru-RU" sz="2200" dirty="0" err="1">
                <a:solidFill>
                  <a:srgbClr val="114C7D"/>
                </a:solidFill>
                <a:latin typeface="Bookman Old Style" panose="02050604050505020204" pitchFamily="18" charset="0"/>
              </a:rPr>
              <a:t>стационарзаменяющих</a:t>
            </a:r>
            <a:r>
              <a:rPr lang="ru-RU" altLang="ru-RU" sz="2200" dirty="0">
                <a:solidFill>
                  <a:srgbClr val="114C7D"/>
                </a:solidFill>
                <a:latin typeface="Bookman Old Style" panose="02050604050505020204" pitchFamily="18" charset="0"/>
              </a:rPr>
              <a:t> технологий с применением телемедицинских технологий для отдельных групп населения </a:t>
            </a:r>
            <a:r>
              <a:rPr lang="ru-RU" alt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медицинских технолог</a:t>
            </a:r>
            <a:endParaRPr lang="ru-RU" sz="2400" b="1" dirty="0">
              <a:solidFill>
                <a:srgbClr val="114C7D"/>
              </a:solidFill>
              <a:latin typeface="Gotham Pro" pitchFamily="2" charset="0"/>
              <a:cs typeface="Gotham Pro" pitchFamily="2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8508248A-560C-83F3-1527-5E71130A1FAA}"/>
              </a:ext>
            </a:extLst>
          </p:cNvPr>
          <p:cNvSpPr/>
          <p:nvPr/>
        </p:nvSpPr>
        <p:spPr bwMode="auto">
          <a:xfrm>
            <a:off x="458135" y="1476866"/>
            <a:ext cx="11265152" cy="7192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0" u="none" strike="noStrike" dirty="0">
                <a:solidFill>
                  <a:srgbClr val="3F5773"/>
                </a:solidFill>
                <a:effectLst/>
                <a:latin typeface="Book Antiqua" panose="02040602050305030304" pitchFamily="18" charset="0"/>
              </a:rPr>
              <a:t>Проект Постановления Правительства РФ </a:t>
            </a:r>
          </a:p>
          <a:p>
            <a:pPr algn="ctr"/>
            <a:r>
              <a:rPr lang="ru-RU" sz="1500" b="1" dirty="0">
                <a:solidFill>
                  <a:srgbClr val="3F5773"/>
                </a:solidFill>
                <a:latin typeface="Book Antiqua" panose="02040602050305030304" pitchFamily="18" charset="0"/>
              </a:rPr>
              <a:t>«</a:t>
            </a:r>
            <a:r>
              <a:rPr lang="ru-RU" sz="1500" b="1" i="0" u="none" strike="noStrike" dirty="0">
                <a:solidFill>
                  <a:srgbClr val="3F5773"/>
                </a:solidFill>
                <a:effectLst/>
                <a:latin typeface="Book Antiqua" panose="02040602050305030304" pitchFamily="18" charset="0"/>
              </a:rPr>
              <a:t>О программе государственных гарантий бесплатного оказания гражданам медицинской помощи на 2026 год и на плановый период 2027 и 2028 годов»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D526DB-6F10-024B-E1D5-DAED1C8BCE14}"/>
              </a:ext>
            </a:extLst>
          </p:cNvPr>
          <p:cNvSpPr txBox="1"/>
          <p:nvPr/>
        </p:nvSpPr>
        <p:spPr>
          <a:xfrm>
            <a:off x="252919" y="121477"/>
            <a:ext cx="29182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err="1">
                <a:latin typeface="Book Antiqua" panose="02040602050305030304" pitchFamily="18" charset="0"/>
              </a:rPr>
              <a:t>https</a:t>
            </a:r>
            <a:r>
              <a:rPr lang="ru-RU" sz="1400" dirty="0">
                <a:latin typeface="Book Antiqua" panose="02040602050305030304" pitchFamily="18" charset="0"/>
              </a:rPr>
              <a:t>://</a:t>
            </a:r>
            <a:r>
              <a:rPr lang="ru-RU" sz="1400" dirty="0" err="1">
                <a:latin typeface="Book Antiqua" panose="02040602050305030304" pitchFamily="18" charset="0"/>
              </a:rPr>
              <a:t>regulation.gov.ru</a:t>
            </a:r>
            <a:endParaRPr lang="ru-RU" sz="1400" dirty="0">
              <a:latin typeface="Book Antiqua" panose="0204060205030503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534A14-B022-68DA-3E0F-BB6AF316A3A7}"/>
              </a:ext>
            </a:extLst>
          </p:cNvPr>
          <p:cNvSpPr txBox="1"/>
          <p:nvPr/>
        </p:nvSpPr>
        <p:spPr>
          <a:xfrm>
            <a:off x="9091326" y="6445669"/>
            <a:ext cx="29182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err="1">
                <a:latin typeface="Book Antiqua" panose="02040602050305030304" pitchFamily="18" charset="0"/>
              </a:rPr>
              <a:t>https</a:t>
            </a:r>
            <a:r>
              <a:rPr lang="ru-RU" sz="1400" dirty="0">
                <a:latin typeface="Book Antiqua" panose="02040602050305030304" pitchFamily="18" charset="0"/>
              </a:rPr>
              <a:t>://</a:t>
            </a:r>
            <a:r>
              <a:rPr lang="ru-RU" sz="1400" dirty="0" err="1">
                <a:latin typeface="Book Antiqua" panose="02040602050305030304" pitchFamily="18" charset="0"/>
              </a:rPr>
              <a:t>regulation.gov.ru</a:t>
            </a:r>
            <a:endParaRPr lang="ru-RU" sz="1400" dirty="0">
              <a:latin typeface="Book Antiqua" panose="0204060205030503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FFD3DEA-D2BA-C46A-A190-8F37F35A5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315577"/>
              </p:ext>
            </p:extLst>
          </p:nvPr>
        </p:nvGraphicFramePr>
        <p:xfrm>
          <a:off x="436400" y="2992306"/>
          <a:ext cx="11292176" cy="16054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292176">
                  <a:extLst>
                    <a:ext uri="{9D8B030D-6E8A-4147-A177-3AD203B41FA5}">
                      <a16:colId xmlns:a16="http://schemas.microsoft.com/office/drawing/2014/main" val="2547239406"/>
                    </a:ext>
                  </a:extLst>
                </a:gridCol>
              </a:tblGrid>
              <a:tr h="160547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За счет бюджетных ассигнований соответствующих бюджетов </a:t>
                      </a:r>
                      <a:r>
                        <a:rPr lang="ru-RU" sz="1500" b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может осуществляться финансовое обеспечение расходов, связанных с предоставлением пациентам с артериальной гипертензией и сахарным диабетом медицинских изделий, необходимыми </a:t>
                      </a: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для проведения дистанционного наблюдения в рамках базовой программы обязательного медицинского страхования, а также расходов, связанных с использованием систем поддержки принятия врачебных решений. </a:t>
                      </a:r>
                      <a:r>
                        <a:rPr lang="ru-RU" sz="1500" b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Медицинские изделия, необходимыми для проведения дистанционного наблюдения в рамках базовой программы обязательного медицинского страхования, могут быть также приобретены за счет личных средств граждан.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endParaRPr lang="ru-RU" sz="1500" b="0" kern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510526"/>
                  </a:ext>
                </a:extLst>
              </a:tr>
            </a:tbl>
          </a:graphicData>
        </a:graphic>
      </p:graphicFrame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CF1307C9-69CE-4736-32FF-426BC24BD445}"/>
              </a:ext>
            </a:extLst>
          </p:cNvPr>
          <p:cNvSpPr/>
          <p:nvPr/>
        </p:nvSpPr>
        <p:spPr bwMode="auto">
          <a:xfrm>
            <a:off x="463424" y="2437225"/>
            <a:ext cx="11292176" cy="4324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kern="1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Диспансерное наблюдение за гражданами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003F9F4F-D9BD-C70B-CE1E-A2A026BCED64}"/>
              </a:ext>
            </a:extLst>
          </p:cNvPr>
          <p:cNvSpPr/>
          <p:nvPr/>
        </p:nvSpPr>
        <p:spPr bwMode="auto">
          <a:xfrm>
            <a:off x="490448" y="4563317"/>
            <a:ext cx="11238128" cy="58775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kern="1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Оказания медицинской помощи с применением </a:t>
            </a:r>
            <a:br>
              <a:rPr lang="ru-RU" sz="1500" b="1" kern="1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1500" b="1" kern="1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телемедицинских технологий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2FBEF7-1CA0-C804-1136-2162AFC579C2}"/>
              </a:ext>
            </a:extLst>
          </p:cNvPr>
          <p:cNvSpPr txBox="1"/>
          <p:nvPr/>
        </p:nvSpPr>
        <p:spPr>
          <a:xfrm>
            <a:off x="490448" y="5293062"/>
            <a:ext cx="112651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kern="1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В субъектах Российской Федерации для медицинских организаций, подведомственных исполнительным органам власти субъекта Российской Федерации в сфере охраны здоровья, </a:t>
            </a:r>
            <a:r>
              <a:rPr lang="ru-RU" sz="1500" b="1" kern="1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устанавливается отдельный тариф на оплату медицинской помощи с применением телемедицинских технологий</a:t>
            </a:r>
            <a:r>
              <a:rPr lang="ru-RU" sz="1500" kern="1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при дистанционном взаимодействии медицинских работников между собой в целях проведения </a:t>
            </a:r>
            <a:r>
              <a:rPr lang="ru-RU" sz="1500" kern="100" dirty="0" err="1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межучрежденческих</a:t>
            </a:r>
            <a:r>
              <a:rPr lang="ru-RU" sz="1500" kern="1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расчетов, в том числе для референс-центров.</a:t>
            </a:r>
          </a:p>
        </p:txBody>
      </p:sp>
    </p:spTree>
    <p:extLst>
      <p:ext uri="{BB962C8B-B14F-4D97-AF65-F5344CB8AC3E}">
        <p14:creationId xmlns:p14="http://schemas.microsoft.com/office/powerpoint/2010/main" val="1743050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189025"/>
            <a:ext cx="12190413" cy="6668975"/>
            <a:chOff x="0" y="189025"/>
            <a:chExt cx="12190413" cy="6668975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8542" y="189025"/>
              <a:ext cx="720000" cy="719229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1468837" y="6498000"/>
              <a:ext cx="721576" cy="360000"/>
            </a:xfrm>
            <a:prstGeom prst="rect">
              <a:avLst/>
            </a:prstGeom>
            <a:noFill/>
          </p:spPr>
        </p:pic>
        <p:grpSp>
          <p:nvGrpSpPr>
            <p:cNvPr id="10" name="Группа 9"/>
            <p:cNvGrpSpPr/>
            <p:nvPr/>
          </p:nvGrpSpPr>
          <p:grpSpPr>
            <a:xfrm>
              <a:off x="10478550" y="246294"/>
              <a:ext cx="1702718" cy="586402"/>
              <a:chOff x="10478550" y="404696"/>
              <a:chExt cx="1702718" cy="586402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10478550" y="746416"/>
                <a:ext cx="1702718" cy="244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90000"/>
                  </a:lnSpc>
                  <a:spcBef>
                    <a:spcPts val="750"/>
                  </a:spcBef>
                  <a:buClr>
                    <a:srgbClr val="35A5D6"/>
                  </a:buClr>
                </a:pPr>
                <a:r>
                  <a:rPr lang="en-US" sz="1100" dirty="0">
                    <a:solidFill>
                      <a:srgbClr val="114C7D"/>
                    </a:solidFill>
                    <a:latin typeface="Gotham Pro" pitchFamily="2" charset="0"/>
                    <a:ea typeface="+mj-ea"/>
                    <a:cs typeface="Gotham Pro" pitchFamily="2" charset="0"/>
                  </a:rPr>
                  <a:t>congress-vsp.ru/xvi/</a:t>
                </a:r>
                <a:endParaRPr lang="ru-RU" sz="1100" dirty="0">
                  <a:solidFill>
                    <a:srgbClr val="114C7D"/>
                  </a:solidFill>
                  <a:latin typeface="Gotham Pro" pitchFamily="2" charset="0"/>
                  <a:ea typeface="+mj-ea"/>
                  <a:cs typeface="Gotham Pro" pitchFamily="2" charset="0"/>
                </a:endParaRPr>
              </a:p>
            </p:txBody>
          </p:sp>
          <p:pic>
            <p:nvPicPr>
              <p:cNvPr id="4098" name="Picture 2" descr="E:\РАБОТА\3 конгресс ВСП\2025\XVI Конгресс шаблон презентации\элементы презентации\07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550475" y="404696"/>
                <a:ext cx="1440243" cy="288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542" y="67366"/>
            <a:ext cx="9640008" cy="105737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ru-RU" altLang="ru-RU" dirty="0">
                <a:solidFill>
                  <a:srgbClr val="114C7D"/>
                </a:solidFill>
                <a:latin typeface="Bookman Old Style" panose="02050604050505020204" pitchFamily="18" charset="0"/>
              </a:rPr>
              <a:t>Законодательная основа дистанционного наблюдения за пациентом</a:t>
            </a:r>
            <a:endParaRPr lang="ru-RU" sz="2400" b="1" dirty="0">
              <a:solidFill>
                <a:srgbClr val="114C7D"/>
              </a:solidFill>
              <a:latin typeface="Gotham Pro" pitchFamily="2" charset="0"/>
              <a:cs typeface="Gotham Pro" pitchFamily="2" charset="0"/>
            </a:endParaRPr>
          </a:p>
        </p:txBody>
      </p:sp>
      <p:sp>
        <p:nvSpPr>
          <p:cNvPr id="9" name="Скругленный прямоугольник 6">
            <a:extLst>
              <a:ext uri="{FF2B5EF4-FFF2-40B4-BE49-F238E27FC236}">
                <a16:creationId xmlns:a16="http://schemas.microsoft.com/office/drawing/2014/main" id="{CF966D17-51EF-B33C-0DEA-61E54FCA9757}"/>
              </a:ext>
            </a:extLst>
          </p:cNvPr>
          <p:cNvSpPr/>
          <p:nvPr/>
        </p:nvSpPr>
        <p:spPr bwMode="auto">
          <a:xfrm>
            <a:off x="449118" y="1178464"/>
            <a:ext cx="11292175" cy="6318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500" b="1" dirty="0">
                <a:solidFill>
                  <a:srgbClr val="3F5773"/>
                </a:solidFill>
                <a:latin typeface="Book Antiqua" panose="02040602050305030304" pitchFamily="18" charset="0"/>
              </a:rPr>
              <a:t>Федеральный закон от 21 ноября 2011 г.№ 323-ФЗ </a:t>
            </a:r>
          </a:p>
          <a:p>
            <a:pPr algn="ctr">
              <a:defRPr/>
            </a:pPr>
            <a:r>
              <a:rPr lang="ru-RU" sz="1500" dirty="0">
                <a:solidFill>
                  <a:srgbClr val="3F5773"/>
                </a:solidFill>
                <a:latin typeface="Book Antiqua" panose="02040602050305030304" pitchFamily="18" charset="0"/>
              </a:rPr>
              <a:t>«Об основах охраны здоровья граждан в Российской Федерации»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981260EE-A5EF-5E01-E602-A961FFA84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952895"/>
              </p:ext>
            </p:extLst>
          </p:nvPr>
        </p:nvGraphicFramePr>
        <p:xfrm>
          <a:off x="478542" y="2128810"/>
          <a:ext cx="11265152" cy="12190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265152">
                  <a:extLst>
                    <a:ext uri="{9D8B030D-6E8A-4147-A177-3AD203B41FA5}">
                      <a16:colId xmlns:a16="http://schemas.microsoft.com/office/drawing/2014/main" val="2547239406"/>
                    </a:ext>
                  </a:extLst>
                </a:gridCol>
              </a:tblGrid>
              <a:tr h="1219057"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  <a:defRPr/>
                      </a:pP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Статья 36.2. Особенности медицинской помощи, оказываемой с применением телемедицинских технологий</a:t>
                      </a:r>
                    </a:p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  <a:defRPr/>
                      </a:pP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Дистанционное наблюдение за состоянием здоровья пациента назначается лечащим врачом после очного приема (осмотра, консультации) .... на основании данных о пациенте, зарегистрированных с применением медицинских изделий, предназначенных для мониторинга состояния организма человека.....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510526"/>
                  </a:ext>
                </a:extLst>
              </a:tr>
            </a:tbl>
          </a:graphicData>
        </a:graphic>
      </p:graphicFrame>
      <p:sp>
        <p:nvSpPr>
          <p:cNvPr id="14" name="Скругленный прямоугольник 6">
            <a:extLst>
              <a:ext uri="{FF2B5EF4-FFF2-40B4-BE49-F238E27FC236}">
                <a16:creationId xmlns:a16="http://schemas.microsoft.com/office/drawing/2014/main" id="{380064D8-F13D-4964-F071-29D4E8466C98}"/>
              </a:ext>
            </a:extLst>
          </p:cNvPr>
          <p:cNvSpPr/>
          <p:nvPr/>
        </p:nvSpPr>
        <p:spPr bwMode="auto">
          <a:xfrm>
            <a:off x="489580" y="3426507"/>
            <a:ext cx="11265152" cy="6318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0" u="none" strike="noStrike" dirty="0">
                <a:solidFill>
                  <a:srgbClr val="3F5773"/>
                </a:solidFill>
                <a:effectLst/>
                <a:latin typeface="Book Antiqua" panose="02040602050305030304" pitchFamily="18" charset="0"/>
              </a:rPr>
              <a:t>Приказ Министерства здравоохранения Российской Федерации от 11 апреля 2025 г. </a:t>
            </a:r>
            <a:r>
              <a:rPr lang="en" sz="1500" b="1" i="0" u="none" strike="noStrike" dirty="0">
                <a:solidFill>
                  <a:srgbClr val="3F5773"/>
                </a:solidFill>
                <a:effectLst/>
                <a:latin typeface="Book Antiqua" panose="02040602050305030304" pitchFamily="18" charset="0"/>
              </a:rPr>
              <a:t>N 193</a:t>
            </a:r>
            <a:r>
              <a:rPr lang="ru-RU" sz="1500" b="1" i="0" u="none" strike="noStrike" dirty="0">
                <a:solidFill>
                  <a:srgbClr val="3F5773"/>
                </a:solidFill>
                <a:effectLst/>
                <a:latin typeface="Book Antiqua" panose="02040602050305030304" pitchFamily="18" charset="0"/>
              </a:rPr>
              <a:t>н</a:t>
            </a:r>
            <a:br>
              <a:rPr lang="ru-RU" sz="1500" b="1" i="0" u="none" strike="noStrike" dirty="0">
                <a:solidFill>
                  <a:srgbClr val="3F5773"/>
                </a:solidFill>
                <a:effectLst/>
                <a:latin typeface="Book Antiqua" panose="02040602050305030304" pitchFamily="18" charset="0"/>
              </a:rPr>
            </a:br>
            <a:r>
              <a:rPr lang="ru-RU" sz="1500" dirty="0">
                <a:solidFill>
                  <a:srgbClr val="3F5773"/>
                </a:solidFill>
                <a:latin typeface="Book Antiqua" panose="02040602050305030304" pitchFamily="18" charset="0"/>
              </a:rPr>
              <a:t>«</a:t>
            </a:r>
            <a:r>
              <a:rPr lang="ru-RU" sz="1500" b="0" i="0" u="none" strike="noStrike" dirty="0">
                <a:solidFill>
                  <a:srgbClr val="3F5773"/>
                </a:solidFill>
                <a:effectLst/>
                <a:latin typeface="Book Antiqua" panose="02040602050305030304" pitchFamily="18" charset="0"/>
              </a:rPr>
              <a:t>Об утверждении Порядка организации и оказания медицинской помощи с применением телемедицинских технологий»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49F3F5B5-60E2-491C-0F66-21C7D66A2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99465"/>
              </p:ext>
            </p:extLst>
          </p:nvPr>
        </p:nvGraphicFramePr>
        <p:xfrm>
          <a:off x="490446" y="4361153"/>
          <a:ext cx="11264286" cy="1437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264286">
                  <a:extLst>
                    <a:ext uri="{9D8B030D-6E8A-4147-A177-3AD203B41FA5}">
                      <a16:colId xmlns:a16="http://schemas.microsoft.com/office/drawing/2014/main" val="2547239406"/>
                    </a:ext>
                  </a:extLst>
                </a:gridCol>
              </a:tblGrid>
              <a:tr h="1228555"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  <a:defRPr/>
                      </a:pPr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Дистанционное взаимодействие медицинских работников между собой и медицинских работников с пациентами или их законными представителями осуществляется посредством проведения:</a:t>
                      </a:r>
                    </a:p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  <a:defRPr/>
                      </a:pPr>
                      <a:r>
                        <a:rPr lang="ru-RU" sz="1500" b="1" i="0" u="none" strike="noStrike" kern="1200" dirty="0">
                          <a:solidFill>
                            <a:srgbClr val="3F5773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дистанционного медицинского наблюдения за состоянием здоровья пациента </a:t>
                      </a:r>
                    </a:p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  <a:defRPr/>
                      </a:pPr>
                      <a:r>
                        <a:rPr lang="ru-RU" sz="1500" b="1" i="0" u="none" strike="noStrike" kern="1200" dirty="0">
                          <a:solidFill>
                            <a:srgbClr val="3F5773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Дистанционное наблюдение назначается лечащим врачом, включая программу и порядок дистанционного наблюдения, по результатам очного приема (осмотра, консультации) и установления диагноза</a:t>
                      </a:r>
                      <a:endParaRPr lang="ru-RU" sz="1500" b="1" dirty="0">
                        <a:solidFill>
                          <a:srgbClr val="3F5773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51052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7B27E14-5321-153C-FC0D-C89CA9751DD1}"/>
              </a:ext>
            </a:extLst>
          </p:cNvPr>
          <p:cNvSpPr txBox="1"/>
          <p:nvPr/>
        </p:nvSpPr>
        <p:spPr>
          <a:xfrm>
            <a:off x="476934" y="6154836"/>
            <a:ext cx="28049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err="1">
                <a:latin typeface="Book Antiqua" panose="02040602050305030304" pitchFamily="18" charset="0"/>
              </a:rPr>
              <a:t>https</a:t>
            </a:r>
            <a:r>
              <a:rPr lang="ru-RU" sz="1400" dirty="0">
                <a:latin typeface="Book Antiqua" panose="02040602050305030304" pitchFamily="18" charset="0"/>
              </a:rPr>
              <a:t>://</a:t>
            </a:r>
            <a:r>
              <a:rPr lang="ru-RU" sz="1400" dirty="0" err="1">
                <a:latin typeface="Book Antiqua" panose="02040602050305030304" pitchFamily="18" charset="0"/>
              </a:rPr>
              <a:t>internet.garant.ru</a:t>
            </a:r>
            <a:endParaRPr lang="ru-RU" sz="1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312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189025"/>
            <a:ext cx="12190413" cy="6668975"/>
            <a:chOff x="0" y="189025"/>
            <a:chExt cx="12190413" cy="6668975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8542" y="189025"/>
              <a:ext cx="720000" cy="719229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1468837" y="6498000"/>
              <a:ext cx="721576" cy="360000"/>
            </a:xfrm>
            <a:prstGeom prst="rect">
              <a:avLst/>
            </a:prstGeom>
            <a:noFill/>
          </p:spPr>
        </p:pic>
        <p:grpSp>
          <p:nvGrpSpPr>
            <p:cNvPr id="10" name="Группа 9"/>
            <p:cNvGrpSpPr/>
            <p:nvPr/>
          </p:nvGrpSpPr>
          <p:grpSpPr>
            <a:xfrm>
              <a:off x="10478550" y="246294"/>
              <a:ext cx="1702718" cy="586402"/>
              <a:chOff x="10478550" y="404696"/>
              <a:chExt cx="1702718" cy="586402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10478550" y="746416"/>
                <a:ext cx="1702718" cy="244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90000"/>
                  </a:lnSpc>
                  <a:spcBef>
                    <a:spcPts val="750"/>
                  </a:spcBef>
                  <a:buClr>
                    <a:srgbClr val="35A5D6"/>
                  </a:buClr>
                </a:pPr>
                <a:r>
                  <a:rPr lang="en-US" sz="1100" dirty="0">
                    <a:solidFill>
                      <a:srgbClr val="114C7D"/>
                    </a:solidFill>
                    <a:latin typeface="Gotham Pro" pitchFamily="2" charset="0"/>
                    <a:ea typeface="+mj-ea"/>
                    <a:cs typeface="Gotham Pro" pitchFamily="2" charset="0"/>
                  </a:rPr>
                  <a:t>congress-vsp.ru/xvi/</a:t>
                </a:r>
                <a:endParaRPr lang="ru-RU" sz="1100" dirty="0">
                  <a:solidFill>
                    <a:srgbClr val="114C7D"/>
                  </a:solidFill>
                  <a:latin typeface="Gotham Pro" pitchFamily="2" charset="0"/>
                  <a:ea typeface="+mj-ea"/>
                  <a:cs typeface="Gotham Pro" pitchFamily="2" charset="0"/>
                </a:endParaRPr>
              </a:p>
            </p:txBody>
          </p:sp>
          <p:pic>
            <p:nvPicPr>
              <p:cNvPr id="4098" name="Picture 2" descr="E:\РАБОТА\3 конгресс ВСП\2025\XVI Конгресс шаблон презентации\элементы презентации\07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550475" y="404696"/>
                <a:ext cx="1440243" cy="288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542" y="67366"/>
            <a:ext cx="9640008" cy="105737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ru-RU" altLang="ru-RU" dirty="0">
                <a:solidFill>
                  <a:srgbClr val="114C7D"/>
                </a:solidFill>
                <a:latin typeface="Bookman Old Style" panose="02050604050505020204" pitchFamily="18" charset="0"/>
              </a:rPr>
              <a:t>Законодательная основа дистанционного наблюдения за пациентом</a:t>
            </a:r>
            <a:endParaRPr lang="ru-RU" sz="2400" b="1" dirty="0">
              <a:solidFill>
                <a:srgbClr val="114C7D"/>
              </a:solidFill>
              <a:latin typeface="Gotham Pro" pitchFamily="2" charset="0"/>
              <a:cs typeface="Gotham Pro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B27E14-5321-153C-FC0D-C89CA9751DD1}"/>
              </a:ext>
            </a:extLst>
          </p:cNvPr>
          <p:cNvSpPr txBox="1"/>
          <p:nvPr/>
        </p:nvSpPr>
        <p:spPr>
          <a:xfrm>
            <a:off x="4006974" y="619087"/>
            <a:ext cx="28049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err="1">
                <a:latin typeface="Book Antiqua" panose="02040602050305030304" pitchFamily="18" charset="0"/>
              </a:rPr>
              <a:t>https</a:t>
            </a:r>
            <a:r>
              <a:rPr lang="ru-RU" sz="1400" dirty="0">
                <a:latin typeface="Book Antiqua" panose="02040602050305030304" pitchFamily="18" charset="0"/>
              </a:rPr>
              <a:t>://</a:t>
            </a:r>
            <a:r>
              <a:rPr lang="ru-RU" sz="1400" dirty="0" err="1">
                <a:latin typeface="Book Antiqua" panose="02040602050305030304" pitchFamily="18" charset="0"/>
              </a:rPr>
              <a:t>internet.garant.ru</a:t>
            </a:r>
            <a:endParaRPr lang="ru-RU" sz="1400" dirty="0">
              <a:latin typeface="Book Antiqua" panose="02040602050305030304" pitchFamily="18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C3A50255-3DF7-C13D-AFDE-2ABE801DCEA2}"/>
              </a:ext>
            </a:extLst>
          </p:cNvPr>
          <p:cNvSpPr/>
          <p:nvPr/>
        </p:nvSpPr>
        <p:spPr bwMode="auto">
          <a:xfrm>
            <a:off x="456349" y="1141580"/>
            <a:ext cx="11265152" cy="8654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0" u="none" strike="noStrike" dirty="0">
                <a:solidFill>
                  <a:srgbClr val="3F5773"/>
                </a:solidFill>
                <a:effectLst/>
                <a:latin typeface="Book Antiqua" panose="02040602050305030304" pitchFamily="18" charset="0"/>
              </a:rPr>
              <a:t>Методика расчета показателя "Доля пациентов, состоящих под </a:t>
            </a:r>
            <a:r>
              <a:rPr lang="ru-RU" sz="1500" b="1" i="0" u="none" strike="noStrike" dirty="0" err="1">
                <a:solidFill>
                  <a:srgbClr val="3F5773"/>
                </a:solidFill>
                <a:effectLst/>
                <a:latin typeface="Book Antiqua" panose="02040602050305030304" pitchFamily="18" charset="0"/>
              </a:rPr>
              <a:t>проактивным</a:t>
            </a:r>
            <a:r>
              <a:rPr lang="ru-RU" sz="1500" b="1" i="0" u="none" strike="noStrike" dirty="0">
                <a:solidFill>
                  <a:srgbClr val="3F5773"/>
                </a:solidFill>
                <a:effectLst/>
                <a:latin typeface="Book Antiqua" panose="02040602050305030304" pitchFamily="18" charset="0"/>
              </a:rPr>
              <a:t> наблюдением за состоянием здоровья, использующих оборудование с дистанционной передачей данных" </a:t>
            </a:r>
          </a:p>
          <a:p>
            <a:pPr algn="ctr"/>
            <a:r>
              <a:rPr lang="ru-RU" sz="1500" b="0" i="0" u="none" strike="noStrike" dirty="0">
                <a:solidFill>
                  <a:srgbClr val="3F5773"/>
                </a:solidFill>
                <a:effectLst/>
                <a:latin typeface="Book Antiqua" panose="02040602050305030304" pitchFamily="18" charset="0"/>
              </a:rPr>
              <a:t>(утв. Министерством здравоохранения Российской Федерации 27 января 2025 г.)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FAD274C-0395-C4CC-3391-1BA43BFA23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409224"/>
              </p:ext>
            </p:extLst>
          </p:nvPr>
        </p:nvGraphicFramePr>
        <p:xfrm>
          <a:off x="456349" y="2128664"/>
          <a:ext cx="11265152" cy="12382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265152">
                  <a:extLst>
                    <a:ext uri="{9D8B030D-6E8A-4147-A177-3AD203B41FA5}">
                      <a16:colId xmlns:a16="http://schemas.microsoft.com/office/drawing/2014/main" val="2547239406"/>
                    </a:ext>
                  </a:extLst>
                </a:gridCol>
              </a:tblGrid>
              <a:tr h="1238282"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  <a:defRPr/>
                      </a:pPr>
                      <a:r>
                        <a:rPr lang="ru-RU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Методика применяется для расчета показателя "Доля пациентов, состоящих под </a:t>
                      </a:r>
                      <a:r>
                        <a:rPr lang="ru-RU" sz="15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проактивным</a:t>
                      </a:r>
                      <a:r>
                        <a:rPr lang="ru-RU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 наблюдением за состоянием здоровья, использующих оборудование с дистанционной передачей данных" </a:t>
                      </a:r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в целях обеспечения достижения национальной цели развития "Сохранение населения, укрепление здоровья и повышение благополучия людей, поддержка семьи"</a:t>
                      </a:r>
                      <a:r>
                        <a:rPr lang="ru-RU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, определенной Указом Президента Российской Федерации от 7 мая 2024 г. </a:t>
                      </a:r>
                      <a:r>
                        <a:rPr lang="en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N 309 "</a:t>
                      </a:r>
                      <a:r>
                        <a:rPr lang="ru-RU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О национальных целях развития Российской Федерации на период до 2030 года и на перспективу до 2036 года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510526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835B20B-BAF8-39D8-6000-51E26A7374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978203"/>
              </p:ext>
            </p:extLst>
          </p:nvPr>
        </p:nvGraphicFramePr>
        <p:xfrm>
          <a:off x="456349" y="3429000"/>
          <a:ext cx="11265152" cy="8267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265152">
                  <a:extLst>
                    <a:ext uri="{9D8B030D-6E8A-4147-A177-3AD203B41FA5}">
                      <a16:colId xmlns:a16="http://schemas.microsoft.com/office/drawing/2014/main" val="2547239406"/>
                    </a:ext>
                  </a:extLst>
                </a:gridCol>
              </a:tblGrid>
              <a:tr h="826798"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Показатель характеризует увеличение доступности и качества медицинской помощи за счет увеличения доли пациентов, обеспеченных дистанционным мониторингом состояния здоровья с использованием медицинских изделий с дистанционной передачей данных.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510526"/>
                  </a:ext>
                </a:extLst>
              </a:tr>
            </a:tbl>
          </a:graphicData>
        </a:graphic>
      </p:graphicFrame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9B95D541-7471-0DD8-CF9E-64734696AD1A}"/>
              </a:ext>
            </a:extLst>
          </p:cNvPr>
          <p:cNvSpPr/>
          <p:nvPr/>
        </p:nvSpPr>
        <p:spPr bwMode="auto">
          <a:xfrm>
            <a:off x="463105" y="4249210"/>
            <a:ext cx="11251640" cy="14804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0" u="none" strike="noStrike" dirty="0">
                <a:solidFill>
                  <a:srgbClr val="3F5773"/>
                </a:solidFill>
                <a:effectLst/>
                <a:latin typeface="Book Antiqua" panose="02040602050305030304" pitchFamily="18" charset="0"/>
              </a:rPr>
              <a:t>Постановление Правительства РФ от 9 декабря 2022 г. </a:t>
            </a:r>
            <a:r>
              <a:rPr lang="en" sz="1500" b="1" i="0" u="none" strike="noStrike" dirty="0">
                <a:solidFill>
                  <a:srgbClr val="3F5773"/>
                </a:solidFill>
                <a:effectLst/>
                <a:latin typeface="Book Antiqua" panose="02040602050305030304" pitchFamily="18" charset="0"/>
              </a:rPr>
              <a:t>N 2276 </a:t>
            </a:r>
            <a:endParaRPr lang="ru-RU" sz="1500" b="1" i="0" u="none" strike="noStrike" dirty="0">
              <a:solidFill>
                <a:srgbClr val="3F5773"/>
              </a:solidFill>
              <a:effectLst/>
              <a:latin typeface="Book Antiqua" panose="02040602050305030304" pitchFamily="18" charset="0"/>
            </a:endParaRPr>
          </a:p>
          <a:p>
            <a:pPr algn="ctr"/>
            <a:r>
              <a:rPr lang="en" sz="1500" b="0" i="0" u="none" strike="noStrike" dirty="0">
                <a:solidFill>
                  <a:srgbClr val="3F5773"/>
                </a:solidFill>
                <a:effectLst/>
                <a:latin typeface="Book Antiqua" panose="02040602050305030304" pitchFamily="18" charset="0"/>
              </a:rPr>
              <a:t>"</a:t>
            </a:r>
            <a:r>
              <a:rPr lang="ru-RU" sz="1500" b="0" i="0" u="none" strike="noStrike" dirty="0">
                <a:solidFill>
                  <a:srgbClr val="3F5773"/>
                </a:solidFill>
                <a:effectLst/>
                <a:latin typeface="Book Antiqua" panose="02040602050305030304" pitchFamily="18" charset="0"/>
              </a:rPr>
              <a:t>Об установлении экспериментального правового режима в сфере цифровых инноваций и утверждении Программы экспериментального правового режима в сфере цифровых инноваций по направлению медицинской деятельности с применением технологий сбора и обработки сведений о состоянии здоровья и диагнозов граждан в отношении реализации инициативы социально-экономического развития Российской Федерации "Персональные медицинские помощники"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07473D-1FBA-1E4B-E6B9-34DF5A3A8FD7}"/>
              </a:ext>
            </a:extLst>
          </p:cNvPr>
          <p:cNvSpPr txBox="1"/>
          <p:nvPr/>
        </p:nvSpPr>
        <p:spPr>
          <a:xfrm>
            <a:off x="499676" y="5775814"/>
            <a:ext cx="1121506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b="1" i="0" u="none" strike="noStrike" dirty="0">
                <a:effectLst/>
                <a:latin typeface="Book Antiqua" panose="02040602050305030304" pitchFamily="18" charset="0"/>
              </a:rPr>
              <a:t>Пациент осуществляет измерения показателей состояния своего здоровья, установленные лечащим врачом.</a:t>
            </a:r>
            <a:r>
              <a:rPr lang="ru-RU" sz="1500" b="0" i="0" u="none" strike="noStrike" dirty="0">
                <a:effectLst/>
                <a:latin typeface="Book Antiqua" panose="02040602050305030304" pitchFamily="18" charset="0"/>
              </a:rPr>
              <a:t> Результаты измерений показателей состояния здоровья пациента автоматически передаются из устройства в информационную платформу и анализируются модулями информационной платформы</a:t>
            </a:r>
            <a:endParaRPr lang="ru-RU" sz="15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885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189025"/>
            <a:ext cx="12190413" cy="6668975"/>
            <a:chOff x="0" y="189025"/>
            <a:chExt cx="12190413" cy="6668975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8542" y="189025"/>
              <a:ext cx="720000" cy="719229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1468837" y="6498000"/>
              <a:ext cx="721576" cy="360000"/>
            </a:xfrm>
            <a:prstGeom prst="rect">
              <a:avLst/>
            </a:prstGeom>
            <a:noFill/>
          </p:spPr>
        </p:pic>
        <p:grpSp>
          <p:nvGrpSpPr>
            <p:cNvPr id="10" name="Группа 9"/>
            <p:cNvGrpSpPr/>
            <p:nvPr/>
          </p:nvGrpSpPr>
          <p:grpSpPr>
            <a:xfrm>
              <a:off x="10478550" y="246294"/>
              <a:ext cx="1702718" cy="586402"/>
              <a:chOff x="10478550" y="404696"/>
              <a:chExt cx="1702718" cy="586402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10478550" y="746416"/>
                <a:ext cx="1702718" cy="244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90000"/>
                  </a:lnSpc>
                  <a:spcBef>
                    <a:spcPts val="750"/>
                  </a:spcBef>
                  <a:buClr>
                    <a:srgbClr val="35A5D6"/>
                  </a:buClr>
                </a:pPr>
                <a:r>
                  <a:rPr lang="en-US" sz="1100" dirty="0">
                    <a:solidFill>
                      <a:srgbClr val="114C7D"/>
                    </a:solidFill>
                    <a:latin typeface="Gotham Pro" pitchFamily="2" charset="0"/>
                    <a:ea typeface="+mj-ea"/>
                    <a:cs typeface="Gotham Pro" pitchFamily="2" charset="0"/>
                  </a:rPr>
                  <a:t>congress-vsp.ru/xvi/</a:t>
                </a:r>
                <a:endParaRPr lang="ru-RU" sz="1100" dirty="0">
                  <a:solidFill>
                    <a:srgbClr val="114C7D"/>
                  </a:solidFill>
                  <a:latin typeface="Gotham Pro" pitchFamily="2" charset="0"/>
                  <a:ea typeface="+mj-ea"/>
                  <a:cs typeface="Gotham Pro" pitchFamily="2" charset="0"/>
                </a:endParaRPr>
              </a:p>
            </p:txBody>
          </p:sp>
          <p:pic>
            <p:nvPicPr>
              <p:cNvPr id="4098" name="Picture 2" descr="E:\РАБОТА\3 конгресс ВСП\2025\XVI Конгресс шаблон презентации\элементы презентации\07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550475" y="404696"/>
                <a:ext cx="1440243" cy="288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542" y="131333"/>
            <a:ext cx="9711933" cy="91336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ru-RU" altLang="ru-RU" dirty="0">
                <a:solidFill>
                  <a:srgbClr val="114C7D"/>
                </a:solidFill>
                <a:latin typeface="Bookman Old Style" panose="02050604050505020204" pitchFamily="18" charset="0"/>
              </a:rPr>
              <a:t>Законодательная основа </a:t>
            </a:r>
            <a:br>
              <a:rPr lang="ru-RU" altLang="ru-RU" dirty="0">
                <a:solidFill>
                  <a:srgbClr val="114C7D"/>
                </a:solidFill>
                <a:latin typeface="Bookman Old Style" panose="02050604050505020204" pitchFamily="18" charset="0"/>
              </a:rPr>
            </a:br>
            <a:r>
              <a:rPr lang="ru-RU" altLang="ru-RU" dirty="0">
                <a:solidFill>
                  <a:srgbClr val="114C7D"/>
                </a:solidFill>
                <a:latin typeface="Bookman Old Style" panose="02050604050505020204" pitchFamily="18" charset="0"/>
              </a:rPr>
              <a:t>внедрения </a:t>
            </a:r>
            <a:r>
              <a:rPr lang="ru-RU" altLang="ru-RU" dirty="0" err="1">
                <a:solidFill>
                  <a:srgbClr val="114C7D"/>
                </a:solidFill>
                <a:latin typeface="Bookman Old Style" panose="02050604050505020204" pitchFamily="18" charset="0"/>
              </a:rPr>
              <a:t>стационарзаменяющих</a:t>
            </a:r>
            <a:r>
              <a:rPr lang="ru-RU" altLang="ru-RU" dirty="0">
                <a:solidFill>
                  <a:srgbClr val="114C7D"/>
                </a:solidFill>
                <a:latin typeface="Bookman Old Style" panose="02050604050505020204" pitchFamily="18" charset="0"/>
              </a:rPr>
              <a:t> технологий</a:t>
            </a:r>
            <a:endParaRPr lang="ru-RU" sz="2400" b="1" dirty="0">
              <a:solidFill>
                <a:srgbClr val="114C7D"/>
              </a:solidFill>
              <a:latin typeface="Gotham Pro" pitchFamily="2" charset="0"/>
              <a:cs typeface="Gotham Pro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B27E14-5321-153C-FC0D-C89CA9751DD1}"/>
              </a:ext>
            </a:extLst>
          </p:cNvPr>
          <p:cNvSpPr txBox="1"/>
          <p:nvPr/>
        </p:nvSpPr>
        <p:spPr>
          <a:xfrm>
            <a:off x="1080263" y="6498000"/>
            <a:ext cx="28049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err="1">
                <a:latin typeface="Book Antiqua" panose="02040602050305030304" pitchFamily="18" charset="0"/>
              </a:rPr>
              <a:t>https</a:t>
            </a:r>
            <a:r>
              <a:rPr lang="ru-RU" sz="1400" dirty="0">
                <a:latin typeface="Book Antiqua" panose="02040602050305030304" pitchFamily="18" charset="0"/>
              </a:rPr>
              <a:t>://</a:t>
            </a:r>
            <a:r>
              <a:rPr lang="ru-RU" sz="1400" dirty="0" err="1">
                <a:latin typeface="Book Antiqua" panose="02040602050305030304" pitchFamily="18" charset="0"/>
              </a:rPr>
              <a:t>internet.garant.ru</a:t>
            </a:r>
            <a:endParaRPr lang="ru-RU" sz="1400" dirty="0">
              <a:latin typeface="Book Antiqua" panose="02040602050305030304" pitchFamily="18" charset="0"/>
            </a:endParaRPr>
          </a:p>
        </p:txBody>
      </p:sp>
      <p:sp>
        <p:nvSpPr>
          <p:cNvPr id="9" name="Скругленный прямоугольник 6">
            <a:extLst>
              <a:ext uri="{FF2B5EF4-FFF2-40B4-BE49-F238E27FC236}">
                <a16:creationId xmlns:a16="http://schemas.microsoft.com/office/drawing/2014/main" id="{1AEB03A2-5798-1C0E-729B-E21019D46FA4}"/>
              </a:ext>
            </a:extLst>
          </p:cNvPr>
          <p:cNvSpPr/>
          <p:nvPr/>
        </p:nvSpPr>
        <p:spPr bwMode="auto">
          <a:xfrm>
            <a:off x="478542" y="1245801"/>
            <a:ext cx="11340258" cy="8759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i="0" u="none" strike="noStrike" kern="1200" dirty="0">
                <a:solidFill>
                  <a:srgbClr val="3F5773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Предложения (практические рекомендации) по организации внутреннего контроля качества и безопасности медицинской деятельности в медицинской организации (поликлинике). </a:t>
            </a:r>
            <a:r>
              <a:rPr lang="ru-RU" sz="1600" b="0" i="0" u="none" strike="noStrike" kern="1200" dirty="0">
                <a:solidFill>
                  <a:srgbClr val="3F5773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Вторая версия (утв. ФГБУ "Национальный институт качества" Росздравнадзора 1 июля 2023 г.)</a:t>
            </a:r>
            <a:endParaRPr lang="ru-RU" sz="1600" b="1" i="0" u="none" strike="noStrike" kern="1200" dirty="0">
              <a:solidFill>
                <a:srgbClr val="3F5773"/>
              </a:solidFill>
              <a:effectLst/>
              <a:latin typeface="Book Antiqua" panose="02040602050305030304" pitchFamily="18" charset="0"/>
              <a:ea typeface="+mn-ea"/>
              <a:cs typeface="+mn-cs"/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C1C86EAC-5104-4A1F-E6FE-B86574F8D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999464"/>
              </p:ext>
            </p:extLst>
          </p:nvPr>
        </p:nvGraphicFramePr>
        <p:xfrm>
          <a:off x="540131" y="2353961"/>
          <a:ext cx="11278669" cy="3715031"/>
        </p:xfrm>
        <a:graphic>
          <a:graphicData uri="http://schemas.openxmlformats.org/drawingml/2006/table">
            <a:tbl>
              <a:tblPr/>
              <a:tblGrid>
                <a:gridCol w="3500905">
                  <a:extLst>
                    <a:ext uri="{9D8B030D-6E8A-4147-A177-3AD203B41FA5}">
                      <a16:colId xmlns:a16="http://schemas.microsoft.com/office/drawing/2014/main" val="1871305760"/>
                    </a:ext>
                  </a:extLst>
                </a:gridCol>
                <a:gridCol w="7777764">
                  <a:extLst>
                    <a:ext uri="{9D8B030D-6E8A-4147-A177-3AD203B41FA5}">
                      <a16:colId xmlns:a16="http://schemas.microsoft.com/office/drawing/2014/main" val="5055862"/>
                    </a:ext>
                  </a:extLst>
                </a:gridCol>
              </a:tblGrid>
              <a:tr h="0">
                <a:tc rowSpan="4"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Book Antiqua" panose="02040602050305030304" pitchFamily="18" charset="0"/>
                        </a:rPr>
                        <a:t>Порядок организации </a:t>
                      </a:r>
                      <a:r>
                        <a:rPr lang="ru-RU" sz="1400" b="1" i="0" dirty="0">
                          <a:effectLst/>
                          <a:latin typeface="Book Antiqua" panose="02040602050305030304" pitchFamily="18" charset="0"/>
                        </a:rPr>
                        <a:t>помощи</a:t>
                      </a:r>
                      <a:r>
                        <a:rPr lang="ru-RU" sz="1400" b="1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  <a:p>
                      <a:r>
                        <a:rPr lang="ru-RU" sz="1400" b="1" i="0" dirty="0">
                          <a:effectLst/>
                          <a:latin typeface="Book Antiqua" panose="02040602050305030304" pitchFamily="18" charset="0"/>
                        </a:rPr>
                        <a:t>на</a:t>
                      </a:r>
                      <a:r>
                        <a:rPr lang="ru-RU" sz="1400" b="1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r>
                        <a:rPr lang="ru-RU" sz="1400" b="1" i="0" dirty="0">
                          <a:effectLst/>
                          <a:latin typeface="Book Antiqua" panose="02040602050305030304" pitchFamily="18" charset="0"/>
                        </a:rPr>
                        <a:t>дому</a:t>
                      </a:r>
                      <a:endParaRPr lang="ru-RU" sz="1400" b="1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0310" marR="40310" marT="20155" marB="201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Наличие алгоритмов (</a:t>
                      </a:r>
                      <a:r>
                        <a:rPr lang="ru-RU" sz="1400" dirty="0" err="1">
                          <a:effectLst/>
                          <a:latin typeface="Book Antiqua" panose="02040602050305030304" pitchFamily="18" charset="0"/>
                        </a:rPr>
                        <a:t>СОПов</a:t>
                      </a: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, инструкций и других локальных актов в соответствии с выбором МО) организации и </a:t>
                      </a:r>
                      <a:r>
                        <a:rPr lang="ru-RU" sz="1400" i="0" dirty="0">
                          <a:effectLst/>
                          <a:latin typeface="Book Antiqua" panose="02040602050305030304" pitchFamily="18" charset="0"/>
                        </a:rPr>
                        <a:t>оказания помощи</a:t>
                      </a: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r>
                        <a:rPr lang="ru-RU" sz="1400" i="0" dirty="0">
                          <a:effectLst/>
                          <a:latin typeface="Book Antiqua" panose="02040602050305030304" pitchFamily="18" charset="0"/>
                        </a:rPr>
                        <a:t>на</a:t>
                      </a: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r>
                        <a:rPr lang="ru-RU" sz="1400" i="0" dirty="0">
                          <a:effectLst/>
                          <a:latin typeface="Book Antiqua" panose="02040602050305030304" pitchFamily="18" charset="0"/>
                        </a:rPr>
                        <a:t>дому</a:t>
                      </a: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, включая: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>
                          <a:effectLst/>
                          <a:latin typeface="Book Antiqua" panose="02040602050305030304" pitchFamily="18" charset="0"/>
                        </a:rPr>
                        <a:t>порядок </a:t>
                      </a:r>
                      <a:r>
                        <a:rPr lang="ru-RU" sz="1400" b="1" i="0" dirty="0">
                          <a:effectLst/>
                          <a:latin typeface="Book Antiqua" panose="02040602050305030304" pitchFamily="18" charset="0"/>
                        </a:rPr>
                        <a:t>оказания</a:t>
                      </a:r>
                      <a:r>
                        <a:rPr lang="ru-RU" sz="1400" b="1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r>
                        <a:rPr lang="ru-RU" sz="1400" b="1" i="0" dirty="0">
                          <a:effectLst/>
                          <a:latin typeface="Book Antiqua" panose="02040602050305030304" pitchFamily="18" charset="0"/>
                        </a:rPr>
                        <a:t>помощи</a:t>
                      </a:r>
                      <a:r>
                        <a:rPr lang="ru-RU" sz="1400" b="1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r>
                        <a:rPr lang="ru-RU" sz="1400" b="1" i="0" dirty="0">
                          <a:effectLst/>
                          <a:latin typeface="Book Antiqua" panose="02040602050305030304" pitchFamily="18" charset="0"/>
                        </a:rPr>
                        <a:t>на</a:t>
                      </a:r>
                      <a:r>
                        <a:rPr lang="ru-RU" sz="1400" b="1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r>
                        <a:rPr lang="ru-RU" sz="1400" b="1" i="0" dirty="0">
                          <a:effectLst/>
                          <a:latin typeface="Book Antiqua" panose="02040602050305030304" pitchFamily="18" charset="0"/>
                        </a:rPr>
                        <a:t>дому с</a:t>
                      </a:r>
                      <a:r>
                        <a:rPr lang="ru-RU" sz="1400" b="1" dirty="0">
                          <a:effectLst/>
                          <a:latin typeface="Book Antiqua" panose="02040602050305030304" pitchFamily="18" charset="0"/>
                        </a:rPr>
                        <a:t>редним </a:t>
                      </a:r>
                      <a:r>
                        <a:rPr lang="ru-RU" sz="1400" b="1" i="0" dirty="0">
                          <a:effectLst/>
                          <a:latin typeface="Book Antiqua" panose="02040602050305030304" pitchFamily="18" charset="0"/>
                        </a:rPr>
                        <a:t>медицинским</a:t>
                      </a:r>
                      <a:r>
                        <a:rPr lang="ru-RU" sz="1400" b="1" dirty="0">
                          <a:effectLst/>
                          <a:latin typeface="Book Antiqua" panose="02040602050305030304" pitchFamily="18" charset="0"/>
                        </a:rPr>
                        <a:t> персоналом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>
                          <a:effectLst/>
                          <a:latin typeface="Book Antiqua" panose="02040602050305030304" pitchFamily="18" charset="0"/>
                        </a:rPr>
                        <a:t>организация проведения лабораторных и инструментальных исследований пациентам </a:t>
                      </a:r>
                      <a:r>
                        <a:rPr lang="ru-RU" sz="1400" b="1" i="0" dirty="0">
                          <a:effectLst/>
                          <a:latin typeface="Book Antiqua" panose="02040602050305030304" pitchFamily="18" charset="0"/>
                        </a:rPr>
                        <a:t>на</a:t>
                      </a:r>
                      <a:r>
                        <a:rPr lang="ru-RU" sz="1400" b="1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r>
                        <a:rPr lang="ru-RU" sz="1400" b="1" i="0" dirty="0">
                          <a:effectLst/>
                          <a:latin typeface="Book Antiqua" panose="02040602050305030304" pitchFamily="18" charset="0"/>
                        </a:rPr>
                        <a:t>дому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400" b="1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0310" marR="40310" marT="20155" marB="201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3602145"/>
                  </a:ext>
                </a:extLst>
              </a:tr>
              <a:tr h="5723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Знание алгоритмов (</a:t>
                      </a:r>
                      <a:r>
                        <a:rPr lang="ru-RU" sz="1400" dirty="0" err="1">
                          <a:effectLst/>
                          <a:latin typeface="Book Antiqua" panose="02040602050305030304" pitchFamily="18" charset="0"/>
                        </a:rPr>
                        <a:t>СОПов</a:t>
                      </a: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, инструкций и других локальных актов в соответствии с выбором МО) организации и </a:t>
                      </a:r>
                      <a:r>
                        <a:rPr lang="ru-RU" sz="1400" i="0" dirty="0">
                          <a:effectLst/>
                          <a:latin typeface="Book Antiqua" panose="02040602050305030304" pitchFamily="18" charset="0"/>
                        </a:rPr>
                        <a:t>оказания помощи</a:t>
                      </a: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r>
                        <a:rPr lang="ru-RU" sz="1400" i="0" dirty="0">
                          <a:effectLst/>
                          <a:latin typeface="Book Antiqua" panose="02040602050305030304" pitchFamily="18" charset="0"/>
                        </a:rPr>
                        <a:t>на</a:t>
                      </a: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r>
                        <a:rPr lang="ru-RU" sz="1400" i="0" dirty="0">
                          <a:effectLst/>
                          <a:latin typeface="Book Antiqua" panose="02040602050305030304" pitchFamily="18" charset="0"/>
                        </a:rPr>
                        <a:t>дому</a:t>
                      </a:r>
                      <a:endParaRPr lang="ru-RU" sz="1400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0310" marR="40310" marT="20155" marB="201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430376"/>
                  </a:ext>
                </a:extLst>
              </a:tr>
              <a:tr h="693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Book Antiqua" panose="02040602050305030304" pitchFamily="18" charset="0"/>
                        </a:rPr>
                        <a:t>Исполнение алгоритмов (</a:t>
                      </a:r>
                      <a:r>
                        <a:rPr lang="ru-RU" sz="1400" b="0" dirty="0" err="1">
                          <a:effectLst/>
                          <a:latin typeface="Book Antiqua" panose="02040602050305030304" pitchFamily="18" charset="0"/>
                        </a:rPr>
                        <a:t>СОПов</a:t>
                      </a:r>
                      <a:r>
                        <a:rPr lang="ru-RU" sz="1400" b="0" dirty="0">
                          <a:effectLst/>
                          <a:latin typeface="Book Antiqua" panose="02040602050305030304" pitchFamily="18" charset="0"/>
                        </a:rPr>
                        <a:t>, инструкций и других локальных актов в соответствии с выбором МО) организации и </a:t>
                      </a:r>
                      <a:r>
                        <a:rPr lang="ru-RU" sz="1400" b="0" i="0" dirty="0">
                          <a:effectLst/>
                          <a:latin typeface="Book Antiqua" panose="02040602050305030304" pitchFamily="18" charset="0"/>
                        </a:rPr>
                        <a:t>оказания</a:t>
                      </a:r>
                      <a:r>
                        <a:rPr lang="ru-RU" sz="1400" b="0" dirty="0">
                          <a:effectLst/>
                          <a:latin typeface="Book Antiqua" panose="02040602050305030304" pitchFamily="18" charset="0"/>
                        </a:rPr>
                        <a:t> помощи </a:t>
                      </a:r>
                      <a:r>
                        <a:rPr lang="ru-RU" sz="1400" b="0" i="0" dirty="0">
                          <a:effectLst/>
                          <a:latin typeface="Book Antiqua" panose="02040602050305030304" pitchFamily="18" charset="0"/>
                        </a:rPr>
                        <a:t>на дому</a:t>
                      </a:r>
                      <a:endParaRPr lang="ru-RU" sz="1400" b="0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0310" marR="40310" marT="20155" marB="201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087232"/>
                  </a:ext>
                </a:extLst>
              </a:tr>
              <a:tr h="11286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Наличие документально установленных свидетельств (подтверждений) исполнения анализа организации и </a:t>
                      </a:r>
                      <a:r>
                        <a:rPr lang="ru-RU" sz="1400" i="0" dirty="0">
                          <a:effectLst/>
                          <a:latin typeface="Book Antiqua" panose="02040602050305030304" pitchFamily="18" charset="0"/>
                        </a:rPr>
                        <a:t>оказания</a:t>
                      </a: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r>
                        <a:rPr lang="ru-RU" sz="1400" i="0" dirty="0">
                          <a:effectLst/>
                          <a:latin typeface="Book Antiqua" panose="02040602050305030304" pitchFamily="18" charset="0"/>
                        </a:rPr>
                        <a:t>помощи</a:t>
                      </a: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r>
                        <a:rPr lang="ru-RU" sz="1400" i="0" dirty="0">
                          <a:effectLst/>
                          <a:latin typeface="Book Antiqua" panose="02040602050305030304" pitchFamily="18" charset="0"/>
                        </a:rPr>
                        <a:t>на</a:t>
                      </a:r>
                      <a:r>
                        <a:rPr lang="ru-RU" sz="14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r>
                        <a:rPr lang="ru-RU" sz="1400" i="0" dirty="0">
                          <a:effectLst/>
                          <a:latin typeface="Book Antiqua" panose="02040602050305030304" pitchFamily="18" charset="0"/>
                        </a:rPr>
                        <a:t>дому</a:t>
                      </a:r>
                      <a:endParaRPr lang="ru-RU" sz="1400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0310" marR="40310" marT="20155" marB="201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748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682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189025"/>
            <a:ext cx="12190413" cy="6668975"/>
            <a:chOff x="0" y="189025"/>
            <a:chExt cx="12190413" cy="6668975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8542" y="189025"/>
              <a:ext cx="720000" cy="719229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1468837" y="6498000"/>
              <a:ext cx="721576" cy="360000"/>
            </a:xfrm>
            <a:prstGeom prst="rect">
              <a:avLst/>
            </a:prstGeom>
            <a:noFill/>
          </p:spPr>
        </p:pic>
        <p:grpSp>
          <p:nvGrpSpPr>
            <p:cNvPr id="10" name="Группа 9"/>
            <p:cNvGrpSpPr/>
            <p:nvPr/>
          </p:nvGrpSpPr>
          <p:grpSpPr>
            <a:xfrm>
              <a:off x="10478550" y="246294"/>
              <a:ext cx="1702718" cy="586402"/>
              <a:chOff x="10478550" y="404696"/>
              <a:chExt cx="1702718" cy="586402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10478550" y="746416"/>
                <a:ext cx="1702718" cy="244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90000"/>
                  </a:lnSpc>
                  <a:spcBef>
                    <a:spcPts val="750"/>
                  </a:spcBef>
                  <a:buClr>
                    <a:srgbClr val="35A5D6"/>
                  </a:buClr>
                </a:pPr>
                <a:r>
                  <a:rPr lang="en-US" sz="1100" dirty="0">
                    <a:solidFill>
                      <a:srgbClr val="114C7D"/>
                    </a:solidFill>
                    <a:latin typeface="Gotham Pro" pitchFamily="2" charset="0"/>
                    <a:ea typeface="+mj-ea"/>
                    <a:cs typeface="Gotham Pro" pitchFamily="2" charset="0"/>
                  </a:rPr>
                  <a:t>congress-vsp.ru/xvi/</a:t>
                </a:r>
                <a:endParaRPr lang="ru-RU" sz="1100" dirty="0">
                  <a:solidFill>
                    <a:srgbClr val="114C7D"/>
                  </a:solidFill>
                  <a:latin typeface="Gotham Pro" pitchFamily="2" charset="0"/>
                  <a:ea typeface="+mj-ea"/>
                  <a:cs typeface="Gotham Pro" pitchFamily="2" charset="0"/>
                </a:endParaRPr>
              </a:p>
            </p:txBody>
          </p:sp>
          <p:pic>
            <p:nvPicPr>
              <p:cNvPr id="4098" name="Picture 2" descr="E:\РАБОТА\3 конгресс ВСП\2025\XVI Конгресс шаблон презентации\элементы презентации\07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550475" y="404696"/>
                <a:ext cx="1440243" cy="288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542" y="131333"/>
            <a:ext cx="9711933" cy="91336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ru-RU" altLang="ru-RU" dirty="0">
                <a:solidFill>
                  <a:srgbClr val="114C7D"/>
                </a:solidFill>
                <a:latin typeface="Bookman Old Style" panose="02050604050505020204" pitchFamily="18" charset="0"/>
              </a:rPr>
              <a:t>Законодательная основа </a:t>
            </a:r>
            <a:br>
              <a:rPr lang="ru-RU" altLang="ru-RU" dirty="0">
                <a:solidFill>
                  <a:srgbClr val="114C7D"/>
                </a:solidFill>
                <a:latin typeface="Bookman Old Style" panose="02050604050505020204" pitchFamily="18" charset="0"/>
              </a:rPr>
            </a:br>
            <a:r>
              <a:rPr lang="ru-RU" altLang="ru-RU" dirty="0">
                <a:solidFill>
                  <a:srgbClr val="114C7D"/>
                </a:solidFill>
                <a:latin typeface="Bookman Old Style" panose="02050604050505020204" pitchFamily="18" charset="0"/>
              </a:rPr>
              <a:t>внедрения </a:t>
            </a:r>
            <a:r>
              <a:rPr lang="ru-RU" altLang="ru-RU" dirty="0" err="1">
                <a:solidFill>
                  <a:srgbClr val="114C7D"/>
                </a:solidFill>
                <a:latin typeface="Bookman Old Style" panose="02050604050505020204" pitchFamily="18" charset="0"/>
              </a:rPr>
              <a:t>стационарзаменяющих</a:t>
            </a:r>
            <a:r>
              <a:rPr lang="ru-RU" altLang="ru-RU" dirty="0">
                <a:solidFill>
                  <a:srgbClr val="114C7D"/>
                </a:solidFill>
                <a:latin typeface="Bookman Old Style" panose="02050604050505020204" pitchFamily="18" charset="0"/>
              </a:rPr>
              <a:t> технологий</a:t>
            </a:r>
            <a:endParaRPr lang="ru-RU" sz="2400" b="1" dirty="0">
              <a:solidFill>
                <a:srgbClr val="114C7D"/>
              </a:solidFill>
              <a:latin typeface="Gotham Pro" pitchFamily="2" charset="0"/>
              <a:cs typeface="Gotham Pro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B27E14-5321-153C-FC0D-C89CA9751DD1}"/>
              </a:ext>
            </a:extLst>
          </p:cNvPr>
          <p:cNvSpPr txBox="1"/>
          <p:nvPr/>
        </p:nvSpPr>
        <p:spPr>
          <a:xfrm>
            <a:off x="1080263" y="6498000"/>
            <a:ext cx="28049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err="1">
                <a:latin typeface="Book Antiqua" panose="02040602050305030304" pitchFamily="18" charset="0"/>
              </a:rPr>
              <a:t>https</a:t>
            </a:r>
            <a:r>
              <a:rPr lang="ru-RU" sz="1400" dirty="0">
                <a:latin typeface="Book Antiqua" panose="02040602050305030304" pitchFamily="18" charset="0"/>
              </a:rPr>
              <a:t>://</a:t>
            </a:r>
            <a:r>
              <a:rPr lang="ru-RU" sz="1400" dirty="0" err="1">
                <a:latin typeface="Book Antiqua" panose="02040602050305030304" pitchFamily="18" charset="0"/>
              </a:rPr>
              <a:t>internet.garant.ru</a:t>
            </a:r>
            <a:endParaRPr lang="ru-RU" sz="1400" dirty="0">
              <a:latin typeface="Book Antiqua" panose="02040602050305030304" pitchFamily="18" charset="0"/>
            </a:endParaRPr>
          </a:p>
        </p:txBody>
      </p:sp>
      <p:sp>
        <p:nvSpPr>
          <p:cNvPr id="9" name="Скругленный прямоугольник 6">
            <a:extLst>
              <a:ext uri="{FF2B5EF4-FFF2-40B4-BE49-F238E27FC236}">
                <a16:creationId xmlns:a16="http://schemas.microsoft.com/office/drawing/2014/main" id="{1AEB03A2-5798-1C0E-729B-E21019D46FA4}"/>
              </a:ext>
            </a:extLst>
          </p:cNvPr>
          <p:cNvSpPr/>
          <p:nvPr/>
        </p:nvSpPr>
        <p:spPr bwMode="auto">
          <a:xfrm>
            <a:off x="478542" y="1245801"/>
            <a:ext cx="11340258" cy="8759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i="0" u="none" strike="noStrike" kern="1200" dirty="0">
                <a:solidFill>
                  <a:srgbClr val="3F5773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Предложения (практические рекомендации) по организации внутреннего контроля качества и безопасности медицинской деятельности в медицинской организации (поликлинике). </a:t>
            </a:r>
            <a:r>
              <a:rPr lang="ru-RU" sz="1600" b="0" i="0" u="none" strike="noStrike" kern="1200" dirty="0">
                <a:solidFill>
                  <a:srgbClr val="3F5773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Вторая версия (утв. ФГБУ "Национальный институт качества" Росздравнадзора 1 июля 2023 г.)</a:t>
            </a:r>
            <a:endParaRPr lang="ru-RU" sz="1600" b="1" i="0" u="none" strike="noStrike" kern="1200" dirty="0">
              <a:solidFill>
                <a:srgbClr val="3F5773"/>
              </a:solidFill>
              <a:effectLst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E9F9C-EDD5-1C8D-C123-B7C997F7B521}"/>
              </a:ext>
            </a:extLst>
          </p:cNvPr>
          <p:cNvSpPr txBox="1"/>
          <p:nvPr/>
        </p:nvSpPr>
        <p:spPr>
          <a:xfrm>
            <a:off x="478542" y="2299510"/>
            <a:ext cx="1134025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0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8. </a:t>
            </a:r>
            <a:r>
              <a:rPr lang="ru-RU" sz="1600" b="1" i="0" u="none" strike="noStrike" dirty="0" err="1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Стационарозамещающие</a:t>
            </a:r>
            <a:r>
              <a:rPr lang="ru-RU" sz="1600" b="1" i="0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 технологии (организация работы дневного стационара, "стационара на дому")</a:t>
            </a:r>
          </a:p>
          <a:p>
            <a:pPr algn="ctr"/>
            <a:endParaRPr lang="ru-RU" sz="1500" b="0" i="0" u="none" strike="noStrike" dirty="0">
              <a:solidFill>
                <a:srgbClr val="22272F"/>
              </a:solidFill>
              <a:effectLst/>
              <a:latin typeface="Book Antiqua" panose="02040602050305030304" pitchFamily="18" charset="0"/>
            </a:endParaRPr>
          </a:p>
          <a:p>
            <a:pPr algn="ctr"/>
            <a:r>
              <a:rPr lang="ru-RU" sz="1500" b="1" dirty="0">
                <a:solidFill>
                  <a:srgbClr val="3F5773"/>
                </a:solidFill>
                <a:latin typeface="Book Antiqua" panose="02040602050305030304" pitchFamily="18" charset="0"/>
              </a:rPr>
              <a:t>О</a:t>
            </a:r>
            <a:r>
              <a:rPr lang="ru-RU" sz="1500" b="1" i="0" u="none" strike="noStrike" dirty="0">
                <a:solidFill>
                  <a:srgbClr val="3F5773"/>
                </a:solidFill>
                <a:effectLst/>
                <a:latin typeface="Book Antiqua" panose="02040602050305030304" pitchFamily="18" charset="0"/>
              </a:rPr>
              <a:t>рганизация работы дневного стационара, "стационара на дому" и иных </a:t>
            </a:r>
            <a:r>
              <a:rPr lang="ru-RU" sz="1500" b="1" i="0" u="none" strike="noStrike" dirty="0" err="1">
                <a:solidFill>
                  <a:srgbClr val="3F5773"/>
                </a:solidFill>
                <a:effectLst/>
                <a:latin typeface="Book Antiqua" panose="02040602050305030304" pitchFamily="18" charset="0"/>
              </a:rPr>
              <a:t>стационарозамещающих</a:t>
            </a:r>
            <a:r>
              <a:rPr lang="ru-RU" sz="1500" b="1" i="0" u="none" strike="noStrike" dirty="0">
                <a:solidFill>
                  <a:srgbClr val="3F5773"/>
                </a:solidFill>
                <a:effectLst/>
                <a:latin typeface="Book Antiqua" panose="02040602050305030304" pitchFamily="18" charset="0"/>
              </a:rPr>
              <a:t> форм оказания медицинской помощи предусматривает более эффективное использование материально-технических ресурсов здравоохранения и доказано является более результативной методикой оказания медицинской помощи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592F03D-643A-3619-BC92-7CFD5C0850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369468"/>
              </p:ext>
            </p:extLst>
          </p:nvPr>
        </p:nvGraphicFramePr>
        <p:xfrm>
          <a:off x="478542" y="3561394"/>
          <a:ext cx="11340258" cy="2813289"/>
        </p:xfrm>
        <a:graphic>
          <a:graphicData uri="http://schemas.openxmlformats.org/drawingml/2006/table">
            <a:tbl>
              <a:tblPr/>
              <a:tblGrid>
                <a:gridCol w="11340258">
                  <a:extLst>
                    <a:ext uri="{9D8B030D-6E8A-4147-A177-3AD203B41FA5}">
                      <a16:colId xmlns:a16="http://schemas.microsoft.com/office/drawing/2014/main" val="3596996112"/>
                    </a:ext>
                  </a:extLst>
                </a:gridCol>
              </a:tblGrid>
              <a:tr h="25601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Book Antiqua" panose="02040602050305030304" pitchFamily="18" charset="0"/>
                        </a:rPr>
                        <a:t>Составляющие критерия (в медицинской организации должно быть:)</a:t>
                      </a:r>
                    </a:p>
                  </a:txBody>
                  <a:tcPr marL="66944" marR="66944" marT="33472" marB="3347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082279"/>
                  </a:ext>
                </a:extLst>
              </a:tr>
              <a:tr h="391331"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Book Antiqua" panose="02040602050305030304" pitchFamily="18" charset="0"/>
                        </a:rPr>
                        <a:t>Наличие в МО локальных актов по направлениям:</a:t>
                      </a:r>
                    </a:p>
                  </a:txBody>
                  <a:tcPr marL="66944" marR="66944" marT="33472" marB="3347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879927"/>
                  </a:ext>
                </a:extLst>
              </a:tr>
              <a:tr h="436094"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Book Antiqua" panose="02040602050305030304" pitchFamily="18" charset="0"/>
                        </a:rPr>
                        <a:t>Организация работы "стационара на дому"</a:t>
                      </a:r>
                    </a:p>
                  </a:txBody>
                  <a:tcPr marL="66944" marR="66944" marT="33472" marB="3347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226529"/>
                  </a:ext>
                </a:extLst>
              </a:tr>
              <a:tr h="256017">
                <a:tc>
                  <a:txBody>
                    <a:bodyPr/>
                    <a:lstStyle/>
                    <a:p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Порядок организации медицинской помощи пациентам, требующим активного наблюдения на дому ("стационар на дому")</a:t>
                      </a:r>
                      <a:endParaRPr lang="ru-RU" sz="1400" b="1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6944" marR="66944" marT="33472" marB="3347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623397"/>
                  </a:ext>
                </a:extLst>
              </a:tr>
              <a:tr h="1425256">
                <a:tc>
                  <a:txBody>
                    <a:bodyPr/>
                    <a:lstStyle/>
                    <a:p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Наличие алгоритмов (</a:t>
                      </a:r>
                      <a:r>
                        <a:rPr lang="ru-RU" sz="14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СОПов</a:t>
                      </a: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, инструкций и других локальных актов в соответствии с выбором МО) ведения пациентов в условиях "стационара на дому", включая: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 показания для лечения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 порядок ведения пациентов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 анализ и мониторинг эффективности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 другое</a:t>
                      </a:r>
                    </a:p>
                  </a:txBody>
                  <a:tcPr marL="66944" marR="66944" marT="33472" marB="3347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59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881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189025"/>
            <a:ext cx="12190413" cy="6668975"/>
            <a:chOff x="0" y="189025"/>
            <a:chExt cx="12190413" cy="6668975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8542" y="189025"/>
              <a:ext cx="720000" cy="719229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1468837" y="6498000"/>
              <a:ext cx="721576" cy="360000"/>
            </a:xfrm>
            <a:prstGeom prst="rect">
              <a:avLst/>
            </a:prstGeom>
            <a:noFill/>
          </p:spPr>
        </p:pic>
        <p:grpSp>
          <p:nvGrpSpPr>
            <p:cNvPr id="10" name="Группа 9"/>
            <p:cNvGrpSpPr/>
            <p:nvPr/>
          </p:nvGrpSpPr>
          <p:grpSpPr>
            <a:xfrm>
              <a:off x="10478550" y="246294"/>
              <a:ext cx="1702718" cy="586402"/>
              <a:chOff x="10478550" y="404696"/>
              <a:chExt cx="1702718" cy="586402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10478550" y="746416"/>
                <a:ext cx="1702718" cy="244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90000"/>
                  </a:lnSpc>
                  <a:spcBef>
                    <a:spcPts val="750"/>
                  </a:spcBef>
                  <a:buClr>
                    <a:srgbClr val="35A5D6"/>
                  </a:buClr>
                </a:pPr>
                <a:r>
                  <a:rPr lang="en-US" sz="1100" dirty="0">
                    <a:solidFill>
                      <a:srgbClr val="114C7D"/>
                    </a:solidFill>
                    <a:latin typeface="Gotham Pro" pitchFamily="2" charset="0"/>
                    <a:ea typeface="+mj-ea"/>
                    <a:cs typeface="Gotham Pro" pitchFamily="2" charset="0"/>
                  </a:rPr>
                  <a:t>congress-vsp.ru/xvi/</a:t>
                </a:r>
                <a:endParaRPr lang="ru-RU" sz="1100" dirty="0">
                  <a:solidFill>
                    <a:srgbClr val="114C7D"/>
                  </a:solidFill>
                  <a:latin typeface="Gotham Pro" pitchFamily="2" charset="0"/>
                  <a:ea typeface="+mj-ea"/>
                  <a:cs typeface="Gotham Pro" pitchFamily="2" charset="0"/>
                </a:endParaRPr>
              </a:p>
            </p:txBody>
          </p:sp>
          <p:pic>
            <p:nvPicPr>
              <p:cNvPr id="4098" name="Picture 2" descr="E:\РАБОТА\3 конгресс ВСП\2025\XVI Конгресс шаблон презентации\элементы презентации\07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550475" y="404696"/>
                <a:ext cx="1440243" cy="288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542" y="131333"/>
            <a:ext cx="9711933" cy="91336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ru-RU" altLang="ru-RU" dirty="0">
                <a:solidFill>
                  <a:srgbClr val="114C7D"/>
                </a:solidFill>
                <a:latin typeface="Bookman Old Style" panose="02050604050505020204" pitchFamily="18" charset="0"/>
              </a:rPr>
              <a:t>Законодательная основа </a:t>
            </a:r>
            <a:br>
              <a:rPr lang="ru-RU" altLang="ru-RU" dirty="0">
                <a:solidFill>
                  <a:srgbClr val="114C7D"/>
                </a:solidFill>
                <a:latin typeface="Bookman Old Style" panose="02050604050505020204" pitchFamily="18" charset="0"/>
              </a:rPr>
            </a:br>
            <a:r>
              <a:rPr lang="ru-RU" altLang="ru-RU" dirty="0">
                <a:solidFill>
                  <a:srgbClr val="114C7D"/>
                </a:solidFill>
                <a:latin typeface="Bookman Old Style" panose="02050604050505020204" pitchFamily="18" charset="0"/>
              </a:rPr>
              <a:t>внедрения </a:t>
            </a:r>
            <a:r>
              <a:rPr lang="ru-RU" altLang="ru-RU" dirty="0" err="1">
                <a:solidFill>
                  <a:srgbClr val="114C7D"/>
                </a:solidFill>
                <a:latin typeface="Bookman Old Style" panose="02050604050505020204" pitchFamily="18" charset="0"/>
              </a:rPr>
              <a:t>стационарзаменяющих</a:t>
            </a:r>
            <a:r>
              <a:rPr lang="ru-RU" altLang="ru-RU" dirty="0">
                <a:solidFill>
                  <a:srgbClr val="114C7D"/>
                </a:solidFill>
                <a:latin typeface="Bookman Old Style" panose="02050604050505020204" pitchFamily="18" charset="0"/>
              </a:rPr>
              <a:t> технологий</a:t>
            </a:r>
            <a:endParaRPr lang="ru-RU" sz="2400" b="1" dirty="0">
              <a:solidFill>
                <a:srgbClr val="114C7D"/>
              </a:solidFill>
              <a:latin typeface="Gotham Pro" pitchFamily="2" charset="0"/>
              <a:cs typeface="Gotham Pro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B27E14-5321-153C-FC0D-C89CA9751DD1}"/>
              </a:ext>
            </a:extLst>
          </p:cNvPr>
          <p:cNvSpPr txBox="1"/>
          <p:nvPr/>
        </p:nvSpPr>
        <p:spPr>
          <a:xfrm>
            <a:off x="1080263" y="6498000"/>
            <a:ext cx="28049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err="1">
                <a:latin typeface="Book Antiqua" panose="02040602050305030304" pitchFamily="18" charset="0"/>
              </a:rPr>
              <a:t>https</a:t>
            </a:r>
            <a:r>
              <a:rPr lang="ru-RU" sz="1400" dirty="0">
                <a:latin typeface="Book Antiqua" panose="02040602050305030304" pitchFamily="18" charset="0"/>
              </a:rPr>
              <a:t>://</a:t>
            </a:r>
            <a:r>
              <a:rPr lang="ru-RU" sz="1400" dirty="0" err="1">
                <a:latin typeface="Book Antiqua" panose="02040602050305030304" pitchFamily="18" charset="0"/>
              </a:rPr>
              <a:t>internet.garant.ru</a:t>
            </a:r>
            <a:endParaRPr lang="ru-RU" sz="1400" dirty="0">
              <a:latin typeface="Book Antiqua" panose="02040602050305030304" pitchFamily="18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6EDEDA5-0CA1-7F73-1A03-C952A4CFD512}"/>
              </a:ext>
            </a:extLst>
          </p:cNvPr>
          <p:cNvSpPr/>
          <p:nvPr/>
        </p:nvSpPr>
        <p:spPr bwMode="auto">
          <a:xfrm>
            <a:off x="462629" y="1264352"/>
            <a:ext cx="11265153" cy="8759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i="0" u="none" strike="noStrike" dirty="0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Письмо Министерства здравоохранения Российской Федерации от 28 октября 2024 г. </a:t>
            </a:r>
            <a:r>
              <a:rPr lang="en" sz="1600" b="1" i="0" u="none" strike="noStrike" dirty="0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N 15-1/</a:t>
            </a:r>
            <a:r>
              <a:rPr lang="ru-RU" sz="1600" b="1" i="0" u="none" strike="noStrike" dirty="0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И/1-21443</a:t>
            </a:r>
            <a:r>
              <a:rPr lang="ru-RU" sz="1600" b="0" i="0" u="none" strike="noStrike" dirty="0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 </a:t>
            </a:r>
          </a:p>
          <a:p>
            <a:pPr algn="r"/>
            <a:r>
              <a:rPr lang="ru-RU" sz="1600" b="0" i="0" u="none" strike="noStrike" dirty="0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Об оказании медицинской помощи и лекарственному обеспечению пациентам с редкими (</a:t>
            </a:r>
            <a:r>
              <a:rPr lang="ru-RU" sz="1600" b="0" i="0" u="none" strike="noStrike" dirty="0" err="1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орфанными</a:t>
            </a:r>
            <a:r>
              <a:rPr lang="ru-RU" sz="1600" b="0" i="0" u="none" strike="noStrike" dirty="0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) заболеваниями</a:t>
            </a:r>
            <a:endParaRPr lang="ru-RU" sz="1600" b="1" i="0" u="none" strike="noStrike" kern="1200" dirty="0">
              <a:solidFill>
                <a:schemeClr val="tx2"/>
              </a:solidFill>
              <a:effectLst/>
              <a:latin typeface="Book Antiqua" panose="02040602050305030304" pitchFamily="18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C40AE10C-03CA-28BB-019B-CE12FE3B3050}"/>
              </a:ext>
            </a:extLst>
          </p:cNvPr>
          <p:cNvSpPr txBox="1">
            <a:spLocks/>
          </p:cNvSpPr>
          <p:nvPr/>
        </p:nvSpPr>
        <p:spPr>
          <a:xfrm>
            <a:off x="462629" y="2333570"/>
            <a:ext cx="11265153" cy="7403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По вопросу развития </a:t>
            </a:r>
            <a:r>
              <a:rPr lang="ru-RU" sz="1600" b="1" u="none" strike="noStrike" dirty="0" err="1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стационарозамещающих</a:t>
            </a:r>
            <a:r>
              <a:rPr lang="ru-RU" sz="1600" b="1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 технологий в части оценки перспективы применения </a:t>
            </a:r>
            <a:r>
              <a:rPr lang="ru-RU" sz="1600" b="1" u="none" strike="noStrike" dirty="0" err="1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стационарозамещающих</a:t>
            </a:r>
            <a:r>
              <a:rPr lang="ru-RU" sz="1600" b="1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 технологий, включая стационар на дому, по соответствующим профилям</a:t>
            </a:r>
            <a:endParaRPr lang="ru-RU" sz="1600" b="1" dirty="0">
              <a:latin typeface="Book Antiqua" panose="02040602050305030304" pitchFamily="18" charset="0"/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A09AB6ED-4E54-3A43-C663-7302F50D629E}"/>
              </a:ext>
            </a:extLst>
          </p:cNvPr>
          <p:cNvSpPr txBox="1">
            <a:spLocks/>
          </p:cNvSpPr>
          <p:nvPr/>
        </p:nvSpPr>
        <p:spPr>
          <a:xfrm>
            <a:off x="462629" y="3188733"/>
            <a:ext cx="11265153" cy="3123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b="1" i="0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При организации оказания медицинской помощи по типу "стационара на дому" следует учитывать, что проведение специализированного лечения на дому без снижения качества оказания медицинской помощи потребует соблюдения следующих условий:</a:t>
            </a:r>
          </a:p>
          <a:p>
            <a:pPr algn="just"/>
            <a:r>
              <a:rPr lang="ru-RU" sz="1600" b="0" i="0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возможность оказания медицинской помощи на дому в соответствии с клиническими рекомендациями;</a:t>
            </a:r>
          </a:p>
          <a:p>
            <a:pPr algn="just"/>
            <a:r>
              <a:rPr lang="ru-RU" sz="1600" b="0" i="0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удовлетворительные санитарные условия проживания пациента, так как в ряде случаев необходимо соблюдение правил асептики и антисептики и других противоэпидемических мероприятий;</a:t>
            </a:r>
          </a:p>
          <a:p>
            <a:pPr algn="just"/>
            <a:r>
              <a:rPr lang="ru-RU" sz="1600" b="0" i="0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возможность обеспечения пациента необходимой медицинской аппаратурой и контроль за ее эксплуатацией;</a:t>
            </a:r>
          </a:p>
          <a:p>
            <a:pPr algn="just"/>
            <a:r>
              <a:rPr lang="ru-RU" sz="1600" b="0" i="0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отсутствие необходимости в проведении дополнительных диагностических исследований (инструментальных, лабораторных, функциональных);</a:t>
            </a:r>
          </a:p>
          <a:p>
            <a:pPr marL="0" indent="0" algn="just">
              <a:buNone/>
            </a:pPr>
            <a:endParaRPr lang="ru-RU" sz="16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801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189025"/>
            <a:ext cx="12190413" cy="6668975"/>
            <a:chOff x="0" y="189025"/>
            <a:chExt cx="12190413" cy="6668975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8542" y="189025"/>
              <a:ext cx="720000" cy="719229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1468837" y="6498000"/>
              <a:ext cx="721576" cy="360000"/>
            </a:xfrm>
            <a:prstGeom prst="rect">
              <a:avLst/>
            </a:prstGeom>
            <a:noFill/>
          </p:spPr>
        </p:pic>
        <p:grpSp>
          <p:nvGrpSpPr>
            <p:cNvPr id="10" name="Группа 9"/>
            <p:cNvGrpSpPr/>
            <p:nvPr/>
          </p:nvGrpSpPr>
          <p:grpSpPr>
            <a:xfrm>
              <a:off x="10478550" y="246294"/>
              <a:ext cx="1702718" cy="586402"/>
              <a:chOff x="10478550" y="404696"/>
              <a:chExt cx="1702718" cy="586402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10478550" y="746416"/>
                <a:ext cx="1702718" cy="244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90000"/>
                  </a:lnSpc>
                  <a:spcBef>
                    <a:spcPts val="750"/>
                  </a:spcBef>
                  <a:buClr>
                    <a:srgbClr val="35A5D6"/>
                  </a:buClr>
                </a:pPr>
                <a:r>
                  <a:rPr lang="en-US" sz="1100" dirty="0">
                    <a:solidFill>
                      <a:srgbClr val="114C7D"/>
                    </a:solidFill>
                    <a:latin typeface="Gotham Pro" pitchFamily="2" charset="0"/>
                    <a:ea typeface="+mj-ea"/>
                    <a:cs typeface="Gotham Pro" pitchFamily="2" charset="0"/>
                  </a:rPr>
                  <a:t>congress-vsp.ru/xvi/</a:t>
                </a:r>
                <a:endParaRPr lang="ru-RU" sz="1100" dirty="0">
                  <a:solidFill>
                    <a:srgbClr val="114C7D"/>
                  </a:solidFill>
                  <a:latin typeface="Gotham Pro" pitchFamily="2" charset="0"/>
                  <a:ea typeface="+mj-ea"/>
                  <a:cs typeface="Gotham Pro" pitchFamily="2" charset="0"/>
                </a:endParaRPr>
              </a:p>
            </p:txBody>
          </p:sp>
          <p:pic>
            <p:nvPicPr>
              <p:cNvPr id="4098" name="Picture 2" descr="E:\РАБОТА\3 конгресс ВСП\2025\XVI Конгресс шаблон презентации\элементы презентации\07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550475" y="404696"/>
                <a:ext cx="1440243" cy="288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542" y="131333"/>
            <a:ext cx="9711933" cy="91336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ru-RU" altLang="ru-RU" dirty="0">
                <a:solidFill>
                  <a:srgbClr val="114C7D"/>
                </a:solidFill>
                <a:latin typeface="Bookman Old Style" panose="02050604050505020204" pitchFamily="18" charset="0"/>
              </a:rPr>
              <a:t>Законодательная основа </a:t>
            </a:r>
            <a:br>
              <a:rPr lang="ru-RU" altLang="ru-RU" dirty="0">
                <a:solidFill>
                  <a:srgbClr val="114C7D"/>
                </a:solidFill>
                <a:latin typeface="Bookman Old Style" panose="02050604050505020204" pitchFamily="18" charset="0"/>
              </a:rPr>
            </a:br>
            <a:r>
              <a:rPr lang="ru-RU" altLang="ru-RU" dirty="0">
                <a:solidFill>
                  <a:srgbClr val="114C7D"/>
                </a:solidFill>
                <a:latin typeface="Bookman Old Style" panose="02050604050505020204" pitchFamily="18" charset="0"/>
              </a:rPr>
              <a:t>внедрения </a:t>
            </a:r>
            <a:r>
              <a:rPr lang="ru-RU" altLang="ru-RU" dirty="0" err="1">
                <a:solidFill>
                  <a:srgbClr val="114C7D"/>
                </a:solidFill>
                <a:latin typeface="Bookman Old Style" panose="02050604050505020204" pitchFamily="18" charset="0"/>
              </a:rPr>
              <a:t>стационарзаменяющих</a:t>
            </a:r>
            <a:r>
              <a:rPr lang="ru-RU" altLang="ru-RU" dirty="0">
                <a:solidFill>
                  <a:srgbClr val="114C7D"/>
                </a:solidFill>
                <a:latin typeface="Bookman Old Style" panose="02050604050505020204" pitchFamily="18" charset="0"/>
              </a:rPr>
              <a:t> технологий</a:t>
            </a:r>
            <a:endParaRPr lang="ru-RU" sz="2400" b="1" dirty="0">
              <a:solidFill>
                <a:srgbClr val="114C7D"/>
              </a:solidFill>
              <a:latin typeface="Gotham Pro" pitchFamily="2" charset="0"/>
              <a:cs typeface="Gotham Pro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B27E14-5321-153C-FC0D-C89CA9751DD1}"/>
              </a:ext>
            </a:extLst>
          </p:cNvPr>
          <p:cNvSpPr txBox="1"/>
          <p:nvPr/>
        </p:nvSpPr>
        <p:spPr>
          <a:xfrm>
            <a:off x="1080263" y="6498000"/>
            <a:ext cx="28049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err="1">
                <a:latin typeface="Book Antiqua" panose="02040602050305030304" pitchFamily="18" charset="0"/>
              </a:rPr>
              <a:t>https</a:t>
            </a:r>
            <a:r>
              <a:rPr lang="ru-RU" sz="1400" dirty="0">
                <a:latin typeface="Book Antiqua" panose="02040602050305030304" pitchFamily="18" charset="0"/>
              </a:rPr>
              <a:t>://</a:t>
            </a:r>
            <a:r>
              <a:rPr lang="ru-RU" sz="1400" dirty="0" err="1">
                <a:latin typeface="Book Antiqua" panose="02040602050305030304" pitchFamily="18" charset="0"/>
              </a:rPr>
              <a:t>internet.garant.ru</a:t>
            </a:r>
            <a:endParaRPr lang="ru-RU" sz="1400" dirty="0">
              <a:latin typeface="Book Antiqua" panose="02040602050305030304" pitchFamily="18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6EDEDA5-0CA1-7F73-1A03-C952A4CFD512}"/>
              </a:ext>
            </a:extLst>
          </p:cNvPr>
          <p:cNvSpPr/>
          <p:nvPr/>
        </p:nvSpPr>
        <p:spPr bwMode="auto">
          <a:xfrm>
            <a:off x="462629" y="1264352"/>
            <a:ext cx="11265153" cy="8759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i="0" u="none" strike="noStrike" dirty="0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Письмо Министерства здравоохранения Российской Федерации от 28 октября 2024 г. </a:t>
            </a:r>
            <a:r>
              <a:rPr lang="en" sz="1600" b="1" i="0" u="none" strike="noStrike" dirty="0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N 15-1/</a:t>
            </a:r>
            <a:r>
              <a:rPr lang="ru-RU" sz="1600" b="1" i="0" u="none" strike="noStrike" dirty="0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И/1-21443</a:t>
            </a:r>
            <a:r>
              <a:rPr lang="ru-RU" sz="1600" b="0" i="0" u="none" strike="noStrike" dirty="0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 </a:t>
            </a:r>
          </a:p>
          <a:p>
            <a:pPr algn="r"/>
            <a:r>
              <a:rPr lang="ru-RU" sz="1600" b="0" i="0" u="none" strike="noStrike" dirty="0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Об оказании медицинской помощи и лекарственному обеспечению пациентам с редкими (</a:t>
            </a:r>
            <a:r>
              <a:rPr lang="ru-RU" sz="1600" b="0" i="0" u="none" strike="noStrike" dirty="0" err="1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орфанными</a:t>
            </a:r>
            <a:r>
              <a:rPr lang="ru-RU" sz="1600" b="0" i="0" u="none" strike="noStrike" dirty="0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) заболеваниями</a:t>
            </a:r>
            <a:endParaRPr lang="ru-RU" sz="1600" b="1" i="0" u="none" strike="noStrike" kern="1200" dirty="0">
              <a:solidFill>
                <a:schemeClr val="tx2"/>
              </a:solidFill>
              <a:effectLst/>
              <a:latin typeface="Book Antiqua" panose="020406020503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D2D4E1-CCC7-EE7C-39F6-625AA866C4B8}"/>
              </a:ext>
            </a:extLst>
          </p:cNvPr>
          <p:cNvSpPr txBox="1">
            <a:spLocks/>
          </p:cNvSpPr>
          <p:nvPr/>
        </p:nvSpPr>
        <p:spPr>
          <a:xfrm>
            <a:off x="478542" y="2272076"/>
            <a:ext cx="11265153" cy="40941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b="1" i="0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При организации оказания медицинской помощи по типу "стационара на дому" следует учитывать, что проведение специализированного лечения на дому без снижения качества оказания медицинской помощи потребует соблюдения следующих условий:</a:t>
            </a:r>
          </a:p>
          <a:p>
            <a:pPr algn="just"/>
            <a:r>
              <a:rPr lang="ru-RU" sz="1600" b="0" i="0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ранее проводимой соответствующей лекарственной терапии в стационарных условиях ввиду возможных нежелательных реакций на лекарственные препараты, так как в некоторых случаях требуется оказание немедленной квалифицированной помощи, в том числе в условиях отделения анестезиологии-реанимации;</a:t>
            </a:r>
          </a:p>
          <a:p>
            <a:pPr algn="just"/>
            <a:r>
              <a:rPr lang="ru-RU" sz="1600" b="0" i="0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предварительный осмотр пациента врачом-специалистом и оценка переносимости лекарственной терапии;</a:t>
            </a:r>
          </a:p>
          <a:p>
            <a:pPr algn="just"/>
            <a:r>
              <a:rPr lang="ru-RU" sz="1600" b="0" i="0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положительное отношение пациента и членов семьи к проведению лечебных мероприятий на дому;</a:t>
            </a:r>
          </a:p>
          <a:p>
            <a:pPr algn="just"/>
            <a:r>
              <a:rPr lang="ru-RU" sz="1600" b="0" i="0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отсутствие неврологических и психогенных нарушений, которые могут препятствовать безопасному проведению лечения в домашних условиях, как со стороны пациента, так и со стороны его родственников;</a:t>
            </a:r>
          </a:p>
          <a:p>
            <a:pPr algn="just"/>
            <a:r>
              <a:rPr lang="ru-RU" sz="1600" b="0" i="0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наличие информированного добровольного согласия пациента или его законного представителя;</a:t>
            </a:r>
          </a:p>
          <a:p>
            <a:pPr algn="just"/>
            <a:r>
              <a:rPr lang="ru-RU" sz="1600" b="0" i="0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возможность обеспечения медицинскими кадрами;</a:t>
            </a:r>
          </a:p>
          <a:p>
            <a:pPr algn="just"/>
            <a:r>
              <a:rPr lang="ru-RU" sz="1600" b="0" i="0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иные условия в зависимости от заболеваний, возраста пациента, проводимого объема медицинских вмешательств.</a:t>
            </a:r>
          </a:p>
          <a:p>
            <a:pPr marL="0" indent="0" algn="just">
              <a:buNone/>
            </a:pPr>
            <a:endParaRPr lang="ru-RU" sz="16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559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189025"/>
            <a:ext cx="12190413" cy="6668975"/>
            <a:chOff x="0" y="189025"/>
            <a:chExt cx="12190413" cy="6668975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8542" y="189025"/>
              <a:ext cx="720000" cy="719229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1468837" y="6498000"/>
              <a:ext cx="721576" cy="360000"/>
            </a:xfrm>
            <a:prstGeom prst="rect">
              <a:avLst/>
            </a:prstGeom>
            <a:noFill/>
          </p:spPr>
        </p:pic>
        <p:grpSp>
          <p:nvGrpSpPr>
            <p:cNvPr id="10" name="Группа 9"/>
            <p:cNvGrpSpPr/>
            <p:nvPr/>
          </p:nvGrpSpPr>
          <p:grpSpPr>
            <a:xfrm>
              <a:off x="10478550" y="246294"/>
              <a:ext cx="1702718" cy="586402"/>
              <a:chOff x="10478550" y="404696"/>
              <a:chExt cx="1702718" cy="586402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10478550" y="746416"/>
                <a:ext cx="1702718" cy="244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90000"/>
                  </a:lnSpc>
                  <a:spcBef>
                    <a:spcPts val="750"/>
                  </a:spcBef>
                  <a:buClr>
                    <a:srgbClr val="35A5D6"/>
                  </a:buClr>
                </a:pPr>
                <a:r>
                  <a:rPr lang="en-US" sz="1100" dirty="0">
                    <a:solidFill>
                      <a:srgbClr val="114C7D"/>
                    </a:solidFill>
                    <a:latin typeface="Gotham Pro" pitchFamily="2" charset="0"/>
                    <a:ea typeface="+mj-ea"/>
                    <a:cs typeface="Gotham Pro" pitchFamily="2" charset="0"/>
                  </a:rPr>
                  <a:t>congress-vsp.ru/xvi/</a:t>
                </a:r>
                <a:endParaRPr lang="ru-RU" sz="1100" dirty="0">
                  <a:solidFill>
                    <a:srgbClr val="114C7D"/>
                  </a:solidFill>
                  <a:latin typeface="Gotham Pro" pitchFamily="2" charset="0"/>
                  <a:ea typeface="+mj-ea"/>
                  <a:cs typeface="Gotham Pro" pitchFamily="2" charset="0"/>
                </a:endParaRPr>
              </a:p>
            </p:txBody>
          </p:sp>
          <p:pic>
            <p:nvPicPr>
              <p:cNvPr id="4098" name="Picture 2" descr="E:\РАБОТА\3 конгресс ВСП\2025\XVI Конгресс шаблон презентации\элементы презентации\07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550475" y="404696"/>
                <a:ext cx="1440243" cy="288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542" y="131333"/>
            <a:ext cx="9711933" cy="91336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ru-RU" altLang="ru-RU" dirty="0">
                <a:solidFill>
                  <a:srgbClr val="114C7D"/>
                </a:solidFill>
                <a:latin typeface="Bookman Old Style" panose="02050604050505020204" pitchFamily="18" charset="0"/>
              </a:rPr>
              <a:t>Законодательная основа </a:t>
            </a:r>
            <a:br>
              <a:rPr lang="ru-RU" altLang="ru-RU" dirty="0">
                <a:solidFill>
                  <a:srgbClr val="114C7D"/>
                </a:solidFill>
                <a:latin typeface="Bookman Old Style" panose="02050604050505020204" pitchFamily="18" charset="0"/>
              </a:rPr>
            </a:br>
            <a:r>
              <a:rPr lang="ru-RU" altLang="ru-RU" dirty="0">
                <a:solidFill>
                  <a:srgbClr val="114C7D"/>
                </a:solidFill>
                <a:latin typeface="Bookman Old Style" panose="02050604050505020204" pitchFamily="18" charset="0"/>
              </a:rPr>
              <a:t>внедрения </a:t>
            </a:r>
            <a:r>
              <a:rPr lang="ru-RU" altLang="ru-RU" dirty="0" err="1">
                <a:solidFill>
                  <a:srgbClr val="114C7D"/>
                </a:solidFill>
                <a:latin typeface="Bookman Old Style" panose="02050604050505020204" pitchFamily="18" charset="0"/>
              </a:rPr>
              <a:t>стационарзаменяющих</a:t>
            </a:r>
            <a:r>
              <a:rPr lang="ru-RU" altLang="ru-RU" dirty="0">
                <a:solidFill>
                  <a:srgbClr val="114C7D"/>
                </a:solidFill>
                <a:latin typeface="Bookman Old Style" panose="02050604050505020204" pitchFamily="18" charset="0"/>
              </a:rPr>
              <a:t> технологий</a:t>
            </a:r>
            <a:endParaRPr lang="ru-RU" sz="2400" b="1" dirty="0">
              <a:solidFill>
                <a:srgbClr val="114C7D"/>
              </a:solidFill>
              <a:latin typeface="Gotham Pro" pitchFamily="2" charset="0"/>
              <a:cs typeface="Gotham Pro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B27E14-5321-153C-FC0D-C89CA9751DD1}"/>
              </a:ext>
            </a:extLst>
          </p:cNvPr>
          <p:cNvSpPr txBox="1"/>
          <p:nvPr/>
        </p:nvSpPr>
        <p:spPr>
          <a:xfrm>
            <a:off x="1080263" y="6498000"/>
            <a:ext cx="28049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err="1">
                <a:latin typeface="Book Antiqua" panose="02040602050305030304" pitchFamily="18" charset="0"/>
              </a:rPr>
              <a:t>https</a:t>
            </a:r>
            <a:r>
              <a:rPr lang="ru-RU" sz="1400" dirty="0">
                <a:latin typeface="Book Antiqua" panose="02040602050305030304" pitchFamily="18" charset="0"/>
              </a:rPr>
              <a:t>://</a:t>
            </a:r>
            <a:r>
              <a:rPr lang="ru-RU" sz="1400" dirty="0" err="1">
                <a:latin typeface="Book Antiqua" panose="02040602050305030304" pitchFamily="18" charset="0"/>
              </a:rPr>
              <a:t>internet.garant.ru</a:t>
            </a:r>
            <a:endParaRPr lang="ru-RU" sz="1400" dirty="0">
              <a:latin typeface="Book Antiqua" panose="02040602050305030304" pitchFamily="18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6EDEDA5-0CA1-7F73-1A03-C952A4CFD512}"/>
              </a:ext>
            </a:extLst>
          </p:cNvPr>
          <p:cNvSpPr/>
          <p:nvPr/>
        </p:nvSpPr>
        <p:spPr bwMode="auto">
          <a:xfrm>
            <a:off x="462629" y="1264352"/>
            <a:ext cx="11265153" cy="8759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i="0" u="none" strike="noStrike" dirty="0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Письмо Министерства здравоохранения Российской Федерации от 28 октября 2024 г. </a:t>
            </a:r>
            <a:r>
              <a:rPr lang="en" sz="1600" b="1" i="0" u="none" strike="noStrike" dirty="0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N 15-1/</a:t>
            </a:r>
            <a:r>
              <a:rPr lang="ru-RU" sz="1600" b="1" i="0" u="none" strike="noStrike" dirty="0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И/1-21443</a:t>
            </a:r>
            <a:r>
              <a:rPr lang="ru-RU" sz="1600" b="0" i="0" u="none" strike="noStrike" dirty="0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 </a:t>
            </a:r>
          </a:p>
          <a:p>
            <a:pPr algn="r"/>
            <a:r>
              <a:rPr lang="ru-RU" sz="1600" b="0" i="0" u="none" strike="noStrike" dirty="0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Об оказании медицинской помощи и лекарственному обеспечению пациентам с редкими (</a:t>
            </a:r>
            <a:r>
              <a:rPr lang="ru-RU" sz="1600" b="0" i="0" u="none" strike="noStrike" dirty="0" err="1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орфанными</a:t>
            </a:r>
            <a:r>
              <a:rPr lang="ru-RU" sz="1600" b="0" i="0" u="none" strike="noStrike" dirty="0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) заболеваниями</a:t>
            </a:r>
            <a:endParaRPr lang="ru-RU" sz="1600" b="1" i="0" u="none" strike="noStrike" kern="1200" dirty="0">
              <a:solidFill>
                <a:schemeClr val="tx2"/>
              </a:solidFill>
              <a:effectLst/>
              <a:latin typeface="Book Antiqua" panose="02040602050305030304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974A2DF4-D409-24BD-248A-0B13910C50D5}"/>
              </a:ext>
            </a:extLst>
          </p:cNvPr>
          <p:cNvSpPr txBox="1">
            <a:spLocks/>
          </p:cNvSpPr>
          <p:nvPr/>
        </p:nvSpPr>
        <p:spPr>
          <a:xfrm>
            <a:off x="462629" y="2348880"/>
            <a:ext cx="11327489" cy="40941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b="1" i="0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Для решения вопроса о расширении практики </a:t>
            </a:r>
            <a:r>
              <a:rPr lang="ru-RU" sz="1600" b="1" i="0" u="none" strike="noStrike" dirty="0" err="1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стационарзамещающих</a:t>
            </a:r>
            <a:r>
              <a:rPr lang="ru-RU" sz="1600" b="1" i="0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 технологий по типу "стационара на дому" проводится дальнейшая детальная проработка указанного вопроса и дополнительное обоснование: </a:t>
            </a:r>
            <a:r>
              <a:rPr lang="ru-RU" sz="1600" b="0" i="0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определение контингента пациентов, которым возможно оказание медицинской помощи по типу "стационара на дому"; проведение </a:t>
            </a:r>
            <a:r>
              <a:rPr lang="ru-RU" sz="1600" b="0" i="0" u="none" strike="noStrike" dirty="0" err="1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фармако</a:t>
            </a:r>
            <a:r>
              <a:rPr lang="ru-RU" sz="1600" b="0" i="0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-экономического анализа стоимости терапии в "стационаре на дому"; определение источников финансирования; обеспечение кадровыми ресурсами указанного проекта (врачебный персонал, специалисты со средним медицинским образованием); обеспечение транспортными средствами; оснащение медицинскими изделиями, укладками для оказания медицинской помощи на дому и т.д.</a:t>
            </a:r>
          </a:p>
          <a:p>
            <a:pPr algn="just"/>
            <a:r>
              <a:rPr lang="ru-RU" sz="1600" b="0" i="0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В Общественной палате Российской Федерации создана рабочая группа по развитию системы организации медицинской помощи в "стационаре на дому" при Комиссии Общественной палаты Российской Федерации по социальной политике, трудовым отношениям и поддержке ветеранов.</a:t>
            </a:r>
          </a:p>
          <a:p>
            <a:pPr algn="just"/>
            <a:r>
              <a:rPr lang="ru-RU" sz="1600" b="0" i="0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Таким образом, в настоящее время проводится совместная работа с представителями Общественной палаты Российской Федерации, профессиональными медицинскими сообществами, главными внештатными специалистами Минздрава России по вопросу возможности развития </a:t>
            </a:r>
            <a:r>
              <a:rPr lang="ru-RU" sz="1600" b="0" i="0" u="none" strike="noStrike" dirty="0" err="1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стационарзамещающих</a:t>
            </a:r>
            <a:r>
              <a:rPr lang="ru-RU" sz="1600" b="0" i="0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 технологий.</a:t>
            </a:r>
          </a:p>
          <a:p>
            <a:pPr marL="0" indent="0" algn="just">
              <a:buNone/>
            </a:pPr>
            <a:endParaRPr lang="ru-RU" sz="16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843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14439F6-AEF9-406E-9ECF-A67D194F93C5}"/>
              </a:ext>
            </a:extLst>
          </p:cNvPr>
          <p:cNvSpPr/>
          <p:nvPr/>
        </p:nvSpPr>
        <p:spPr>
          <a:xfrm>
            <a:off x="1312345" y="210140"/>
            <a:ext cx="10101986" cy="9668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2200" b="1" dirty="0">
                <a:solidFill>
                  <a:srgbClr val="114C7D"/>
                </a:solidFill>
                <a:latin typeface="Bookman Old Style" panose="02050604050505020204" pitchFamily="18" charset="0"/>
              </a:rPr>
              <a:t>Актуальность создания правовых и финансовых механизмов для внедрения </a:t>
            </a:r>
            <a:r>
              <a:rPr lang="ru-RU" altLang="ru-RU" sz="2200" b="1" dirty="0" err="1">
                <a:solidFill>
                  <a:srgbClr val="114C7D"/>
                </a:solidFill>
                <a:latin typeface="Bookman Old Style" panose="02050604050505020204" pitchFamily="18" charset="0"/>
              </a:rPr>
              <a:t>стационарзаменяющих</a:t>
            </a:r>
            <a:r>
              <a:rPr lang="ru-RU" altLang="ru-RU" sz="2200" b="1" dirty="0">
                <a:solidFill>
                  <a:srgbClr val="114C7D"/>
                </a:solidFill>
                <a:latin typeface="Bookman Old Style" panose="02050604050505020204" pitchFamily="18" charset="0"/>
              </a:rPr>
              <a:t> технологий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27CF0F3-60F8-9072-4A78-4163958EA9EC}"/>
              </a:ext>
            </a:extLst>
          </p:cNvPr>
          <p:cNvGraphicFramePr>
            <a:graphicFrameLocks noGrp="1"/>
          </p:cNvGraphicFramePr>
          <p:nvPr/>
        </p:nvGraphicFramePr>
        <p:xfrm>
          <a:off x="490382" y="2349261"/>
          <a:ext cx="11263685" cy="12188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263685">
                  <a:extLst>
                    <a:ext uri="{9D8B030D-6E8A-4147-A177-3AD203B41FA5}">
                      <a16:colId xmlns:a16="http://schemas.microsoft.com/office/drawing/2014/main" val="2547239406"/>
                    </a:ext>
                  </a:extLst>
                </a:gridCol>
              </a:tblGrid>
              <a:tr h="1218898"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  <a:defRPr/>
                      </a:pPr>
                      <a:endParaRPr lang="ru-RU" sz="1500" b="1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510526"/>
                  </a:ext>
                </a:extLst>
              </a:tr>
            </a:tbl>
          </a:graphicData>
        </a:graphic>
      </p:graphicFrame>
      <p:sp>
        <p:nvSpPr>
          <p:cNvPr id="3" name="Скругленный прямоугольник 6">
            <a:extLst>
              <a:ext uri="{FF2B5EF4-FFF2-40B4-BE49-F238E27FC236}">
                <a16:creationId xmlns:a16="http://schemas.microsoft.com/office/drawing/2014/main" id="{E22CEEBA-FE1D-69E7-33F4-ADD9AFF99C5D}"/>
              </a:ext>
            </a:extLst>
          </p:cNvPr>
          <p:cNvSpPr/>
          <p:nvPr/>
        </p:nvSpPr>
        <p:spPr bwMode="auto">
          <a:xfrm>
            <a:off x="537664" y="1363012"/>
            <a:ext cx="11216404" cy="6317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500" b="1" dirty="0">
                <a:solidFill>
                  <a:srgbClr val="114C7D"/>
                </a:solidFill>
                <a:latin typeface="Book Antiqua" panose="02040602050305030304" pitchFamily="18" charset="0"/>
              </a:rPr>
              <a:t>ЗАСЕДАНИЕ КОМИССИИ ПО ЗДРАВООХРАНЕНИЮ  ПАРТИИ «ЕДИНАЯ РОССИЯ» (24 сентября 2025 года) </a:t>
            </a:r>
          </a:p>
        </p:txBody>
      </p:sp>
      <p:sp>
        <p:nvSpPr>
          <p:cNvPr id="4" name="Скругленный прямоугольник 6">
            <a:extLst>
              <a:ext uri="{FF2B5EF4-FFF2-40B4-BE49-F238E27FC236}">
                <a16:creationId xmlns:a16="http://schemas.microsoft.com/office/drawing/2014/main" id="{7D82A387-7EE0-9705-2A1F-D81DDAA0EC43}"/>
              </a:ext>
            </a:extLst>
          </p:cNvPr>
          <p:cNvSpPr/>
          <p:nvPr/>
        </p:nvSpPr>
        <p:spPr bwMode="auto">
          <a:xfrm>
            <a:off x="537664" y="2128710"/>
            <a:ext cx="11236667" cy="8380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2"/>
                </a:solidFill>
                <a:latin typeface="Book Antiqua" panose="02040602050305030304" pitchFamily="18" charset="0"/>
              </a:rPr>
              <a:t>Необходимо разработать критерии и определить профили для использования подхода «стационар на дому», а также разработать модель оплаты данного вида медицинской помощи для приоритетных категорий граждан на федеральном уровне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59AC032-2AD0-E4AA-0BF8-66E2EE772812}"/>
              </a:ext>
            </a:extLst>
          </p:cNvPr>
          <p:cNvGraphicFramePr>
            <a:graphicFrameLocks noGrp="1"/>
          </p:cNvGraphicFramePr>
          <p:nvPr/>
        </p:nvGraphicFramePr>
        <p:xfrm>
          <a:off x="490382" y="4361032"/>
          <a:ext cx="11263685" cy="12283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263685">
                  <a:extLst>
                    <a:ext uri="{9D8B030D-6E8A-4147-A177-3AD203B41FA5}">
                      <a16:colId xmlns:a16="http://schemas.microsoft.com/office/drawing/2014/main" val="2547239406"/>
                    </a:ext>
                  </a:extLst>
                </a:gridCol>
              </a:tblGrid>
              <a:tr h="1228395"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  <a:defRPr/>
                      </a:pPr>
                      <a:endParaRPr lang="ru-RU" sz="1500" b="1" dirty="0">
                        <a:solidFill>
                          <a:srgbClr val="3F5773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510526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8DE4D4B4-ADDD-73FE-F372-0D090DDE1E9B}"/>
              </a:ext>
            </a:extLst>
          </p:cNvPr>
          <p:cNvSpPr/>
          <p:nvPr/>
        </p:nvSpPr>
        <p:spPr bwMode="auto">
          <a:xfrm>
            <a:off x="537664" y="3102074"/>
            <a:ext cx="11236667" cy="6317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114C7D"/>
                </a:solidFill>
                <a:latin typeface="Book Antiqua" panose="02040602050305030304" pitchFamily="18" charset="0"/>
              </a:rPr>
              <a:t>Развитие </a:t>
            </a:r>
            <a:r>
              <a:rPr lang="ru-RU" sz="1500" b="1" dirty="0" err="1">
                <a:solidFill>
                  <a:srgbClr val="114C7D"/>
                </a:solidFill>
                <a:latin typeface="Book Antiqua" panose="02040602050305030304" pitchFamily="18" charset="0"/>
              </a:rPr>
              <a:t>стационарзаменяющих</a:t>
            </a:r>
            <a:r>
              <a:rPr lang="ru-RU" sz="1500" b="1" dirty="0">
                <a:solidFill>
                  <a:srgbClr val="114C7D"/>
                </a:solidFill>
                <a:latin typeface="Book Antiqua" panose="02040602050305030304" pitchFamily="18" charset="0"/>
              </a:rPr>
              <a:t> технологий- мировой тренд, отвечающий интересам миллионов пациентов 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3F17D482-516D-9F6F-23D6-AAD3F6D3A84E}"/>
              </a:ext>
            </a:extLst>
          </p:cNvPr>
          <p:cNvSpPr/>
          <p:nvPr/>
        </p:nvSpPr>
        <p:spPr bwMode="auto">
          <a:xfrm>
            <a:off x="537663" y="3883540"/>
            <a:ext cx="11236667" cy="6317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114C7D"/>
                </a:solidFill>
                <a:latin typeface="Book Antiqua" panose="02040602050305030304" pitchFamily="18" charset="0"/>
              </a:rPr>
              <a:t>Однако их внедрение сдерживается из-за фрагментарности правовой базы, неопределенности в механизмах финансирования в системе ОМС, логистическими и кадровыми вопросами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3AC9C73A-1A16-EC46-521A-B8CFCA3B0251}"/>
              </a:ext>
            </a:extLst>
          </p:cNvPr>
          <p:cNvSpPr/>
          <p:nvPr/>
        </p:nvSpPr>
        <p:spPr bwMode="auto">
          <a:xfrm>
            <a:off x="537663" y="4701314"/>
            <a:ext cx="11216404" cy="6317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114C7D"/>
                </a:solidFill>
                <a:latin typeface="Book Antiqua" panose="02040602050305030304" pitchFamily="18" charset="0"/>
              </a:rPr>
              <a:t>Существующие нормативные акты не обеспечивают полноценного механизма такой формы в системе ОМС, перекладывая решение на регионы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685DBCEE-7713-6BB8-E2B1-3F86AB64C999}"/>
              </a:ext>
            </a:extLst>
          </p:cNvPr>
          <p:cNvSpPr/>
          <p:nvPr/>
        </p:nvSpPr>
        <p:spPr bwMode="auto">
          <a:xfrm>
            <a:off x="547796" y="5579944"/>
            <a:ext cx="11216404" cy="6317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114C7D"/>
                </a:solidFill>
                <a:latin typeface="Book Antiqua" panose="02040602050305030304" pitchFamily="18" charset="0"/>
              </a:rPr>
              <a:t>Партия проведёт мониторинг и возьмёт ответственность за внедрение «стационара на дому» как перспективного вида оказания медицинской помощи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BF3864-74E0-E9B7-0E80-DFC1503379BE}"/>
              </a:ext>
            </a:extLst>
          </p:cNvPr>
          <p:cNvSpPr txBox="1"/>
          <p:nvPr/>
        </p:nvSpPr>
        <p:spPr>
          <a:xfrm>
            <a:off x="1895340" y="6498000"/>
            <a:ext cx="3010995" cy="276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 err="1">
                <a:latin typeface="Book Antiqua" panose="02040602050305030304" pitchFamily="18" charset="0"/>
              </a:rPr>
              <a:t>https</a:t>
            </a:r>
            <a:r>
              <a:rPr lang="ru-RU" sz="1200" dirty="0">
                <a:latin typeface="Book Antiqua" panose="02040602050305030304" pitchFamily="18" charset="0"/>
              </a:rPr>
              <a:t>://</a:t>
            </a:r>
            <a:r>
              <a:rPr lang="ru-RU" sz="1200" dirty="0" err="1">
                <a:latin typeface="Book Antiqua" panose="02040602050305030304" pitchFamily="18" charset="0"/>
              </a:rPr>
              <a:t>er.ru</a:t>
            </a:r>
            <a:r>
              <a:rPr lang="ru-RU" sz="1200" dirty="0">
                <a:latin typeface="Book Antiqua" panose="02040602050305030304" pitchFamily="18" charset="0"/>
              </a:rPr>
              <a:t>/</a:t>
            </a:r>
            <a:r>
              <a:rPr lang="ru-RU" sz="1200" dirty="0" err="1">
                <a:latin typeface="Book Antiqua" panose="02040602050305030304" pitchFamily="18" charset="0"/>
              </a:rPr>
              <a:t>activity</a:t>
            </a:r>
            <a:r>
              <a:rPr lang="ru-RU" sz="1200" dirty="0">
                <a:latin typeface="Book Antiqua" panose="02040602050305030304" pitchFamily="18" charset="0"/>
              </a:rPr>
              <a:t>/</a:t>
            </a:r>
            <a:r>
              <a:rPr lang="ru-RU" sz="1200" dirty="0" err="1">
                <a:latin typeface="Book Antiqua" panose="02040602050305030304" pitchFamily="18" charset="0"/>
              </a:rPr>
              <a:t>news</a:t>
            </a:r>
            <a:endParaRPr lang="ru-RU" sz="1200" dirty="0">
              <a:latin typeface="Book Antiqua" panose="02040602050305030304" pitchFamily="18" charset="0"/>
            </a:endParaRPr>
          </a:p>
        </p:txBody>
      </p:sp>
      <p:pic>
        <p:nvPicPr>
          <p:cNvPr id="12" name="Picture 2" descr="E:\РАБОТА\3 конгресс ВСП\2025\XVI Конгресс шаблон презентации\элементы презентации\06.png">
            <a:extLst>
              <a:ext uri="{FF2B5EF4-FFF2-40B4-BE49-F238E27FC236}">
                <a16:creationId xmlns:a16="http://schemas.microsoft.com/office/drawing/2014/main" id="{8C7A21A6-C837-9EB2-7001-8C3DE7514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6874" y="210139"/>
            <a:ext cx="720000" cy="720000"/>
          </a:xfrm>
          <a:prstGeom prst="rect">
            <a:avLst/>
          </a:prstGeom>
          <a:noFill/>
        </p:spPr>
      </p:pic>
      <p:pic>
        <p:nvPicPr>
          <p:cNvPr id="13" name="Picture 2" descr="E:\РАБОТА\3 конгресс ВСП\2025\XVI Конгресс шаблон презентации\элементы презентации\02.png">
            <a:extLst>
              <a:ext uri="{FF2B5EF4-FFF2-40B4-BE49-F238E27FC236}">
                <a16:creationId xmlns:a16="http://schemas.microsoft.com/office/drawing/2014/main" id="{0B353583-47C1-FAEF-1B12-9C18C4F16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8000"/>
            <a:ext cx="1080263" cy="720000"/>
          </a:xfrm>
          <a:prstGeom prst="rect">
            <a:avLst/>
          </a:prstGeom>
          <a:noFill/>
        </p:spPr>
      </p:pic>
      <p:pic>
        <p:nvPicPr>
          <p:cNvPr id="15" name="Picture 4" descr="E:\РАБОТА\3 конгресс ВСП\2025\XVI Конгресс шаблон презентации\элементы презентации\014.png">
            <a:extLst>
              <a:ext uri="{FF2B5EF4-FFF2-40B4-BE49-F238E27FC236}">
                <a16:creationId xmlns:a16="http://schemas.microsoft.com/office/drawing/2014/main" id="{27825507-529C-B2A3-9FDF-097BD7780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1414331" y="31960"/>
            <a:ext cx="720000" cy="720000"/>
          </a:xfrm>
          <a:prstGeom prst="rect">
            <a:avLst/>
          </a:prstGeom>
          <a:noFill/>
        </p:spPr>
      </p:pic>
      <p:pic>
        <p:nvPicPr>
          <p:cNvPr id="16" name="Picture 3" descr="E:\РАБОТА\3 конгресс ВСП\2025\XVI Конгресс шаблон презентации\элементы презентации\04.png">
            <a:extLst>
              <a:ext uri="{FF2B5EF4-FFF2-40B4-BE49-F238E27FC236}">
                <a16:creationId xmlns:a16="http://schemas.microsoft.com/office/drawing/2014/main" id="{375D11AB-1C10-399D-905B-1076F5EE6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72788" y="6498000"/>
            <a:ext cx="721576" cy="3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1920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189025"/>
            <a:ext cx="12190413" cy="6668975"/>
            <a:chOff x="0" y="189025"/>
            <a:chExt cx="12190413" cy="6668975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8542" y="189025"/>
              <a:ext cx="720000" cy="719229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1468837" y="6498000"/>
              <a:ext cx="721576" cy="360000"/>
            </a:xfrm>
            <a:prstGeom prst="rect">
              <a:avLst/>
            </a:prstGeom>
            <a:noFill/>
          </p:spPr>
        </p:pic>
        <p:grpSp>
          <p:nvGrpSpPr>
            <p:cNvPr id="10" name="Группа 9"/>
            <p:cNvGrpSpPr/>
            <p:nvPr/>
          </p:nvGrpSpPr>
          <p:grpSpPr>
            <a:xfrm>
              <a:off x="10478550" y="246294"/>
              <a:ext cx="1702718" cy="586402"/>
              <a:chOff x="10478550" y="404696"/>
              <a:chExt cx="1702718" cy="586402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10478550" y="746416"/>
                <a:ext cx="1702718" cy="244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90000"/>
                  </a:lnSpc>
                  <a:spcBef>
                    <a:spcPts val="750"/>
                  </a:spcBef>
                  <a:buClr>
                    <a:srgbClr val="35A5D6"/>
                  </a:buClr>
                </a:pPr>
                <a:r>
                  <a:rPr lang="en-US" sz="1100" dirty="0">
                    <a:solidFill>
                      <a:srgbClr val="114C7D"/>
                    </a:solidFill>
                    <a:latin typeface="Gotham Pro" pitchFamily="2" charset="0"/>
                    <a:ea typeface="+mj-ea"/>
                    <a:cs typeface="Gotham Pro" pitchFamily="2" charset="0"/>
                  </a:rPr>
                  <a:t>congress-vsp.ru/xvi/</a:t>
                </a:r>
                <a:endParaRPr lang="ru-RU" sz="1100" dirty="0">
                  <a:solidFill>
                    <a:srgbClr val="114C7D"/>
                  </a:solidFill>
                  <a:latin typeface="Gotham Pro" pitchFamily="2" charset="0"/>
                  <a:ea typeface="+mj-ea"/>
                  <a:cs typeface="Gotham Pro" pitchFamily="2" charset="0"/>
                </a:endParaRPr>
              </a:p>
            </p:txBody>
          </p:sp>
          <p:pic>
            <p:nvPicPr>
              <p:cNvPr id="4098" name="Picture 2" descr="E:\РАБОТА\3 конгресс ВСП\2025\XVI Конгресс шаблон презентации\элементы презентации\07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550475" y="404696"/>
                <a:ext cx="1440243" cy="288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542" y="131333"/>
            <a:ext cx="9711933" cy="91336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ru-RU" altLang="ru-RU" dirty="0">
                <a:solidFill>
                  <a:srgbClr val="114C7D"/>
                </a:solidFill>
                <a:latin typeface="Bookman Old Style" panose="02050604050505020204" pitchFamily="18" charset="0"/>
              </a:rPr>
              <a:t>Региональный опыт</a:t>
            </a:r>
            <a:br>
              <a:rPr lang="ru-RU" altLang="ru-RU" dirty="0">
                <a:solidFill>
                  <a:srgbClr val="114C7D"/>
                </a:solidFill>
                <a:latin typeface="Bookman Old Style" panose="02050604050505020204" pitchFamily="18" charset="0"/>
              </a:rPr>
            </a:br>
            <a:r>
              <a:rPr lang="ru-RU" altLang="ru-RU" dirty="0">
                <a:solidFill>
                  <a:srgbClr val="114C7D"/>
                </a:solidFill>
                <a:latin typeface="Bookman Old Style" panose="02050604050505020204" pitchFamily="18" charset="0"/>
              </a:rPr>
              <a:t>внедрения </a:t>
            </a:r>
            <a:r>
              <a:rPr lang="ru-RU" altLang="ru-RU" dirty="0" err="1">
                <a:solidFill>
                  <a:srgbClr val="114C7D"/>
                </a:solidFill>
                <a:latin typeface="Bookman Old Style" panose="02050604050505020204" pitchFamily="18" charset="0"/>
              </a:rPr>
              <a:t>стационарзаменяющих</a:t>
            </a:r>
            <a:r>
              <a:rPr lang="ru-RU" altLang="ru-RU" dirty="0">
                <a:solidFill>
                  <a:srgbClr val="114C7D"/>
                </a:solidFill>
                <a:latin typeface="Bookman Old Style" panose="02050604050505020204" pitchFamily="18" charset="0"/>
              </a:rPr>
              <a:t> технологий</a:t>
            </a:r>
            <a:endParaRPr lang="ru-RU" sz="2400" b="1" dirty="0">
              <a:solidFill>
                <a:srgbClr val="114C7D"/>
              </a:solidFill>
              <a:latin typeface="Gotham Pro" pitchFamily="2" charset="0"/>
              <a:cs typeface="Gotham Pro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B27E14-5321-153C-FC0D-C89CA9751DD1}"/>
              </a:ext>
            </a:extLst>
          </p:cNvPr>
          <p:cNvSpPr txBox="1"/>
          <p:nvPr/>
        </p:nvSpPr>
        <p:spPr>
          <a:xfrm>
            <a:off x="1080263" y="6498000"/>
            <a:ext cx="28049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err="1">
                <a:latin typeface="Book Antiqua" panose="02040602050305030304" pitchFamily="18" charset="0"/>
              </a:rPr>
              <a:t>https</a:t>
            </a:r>
            <a:r>
              <a:rPr lang="ru-RU" sz="1400" dirty="0">
                <a:latin typeface="Book Antiqua" panose="02040602050305030304" pitchFamily="18" charset="0"/>
              </a:rPr>
              <a:t>://</a:t>
            </a:r>
            <a:r>
              <a:rPr lang="ru-RU" sz="1400" dirty="0" err="1">
                <a:latin typeface="Book Antiqua" panose="02040602050305030304" pitchFamily="18" charset="0"/>
              </a:rPr>
              <a:t>internet.garant.ru</a:t>
            </a:r>
            <a:endParaRPr lang="ru-RU" sz="1400" dirty="0">
              <a:latin typeface="Book Antiqua" panose="02040602050305030304" pitchFamily="18" charset="0"/>
            </a:endParaRPr>
          </a:p>
        </p:txBody>
      </p:sp>
      <p:sp>
        <p:nvSpPr>
          <p:cNvPr id="3" name="Скругленный прямоугольник 6">
            <a:extLst>
              <a:ext uri="{FF2B5EF4-FFF2-40B4-BE49-F238E27FC236}">
                <a16:creationId xmlns:a16="http://schemas.microsoft.com/office/drawing/2014/main" id="{4CF94E2B-9C4D-0C9C-7085-83CB3DD1D696}"/>
              </a:ext>
            </a:extLst>
          </p:cNvPr>
          <p:cNvSpPr/>
          <p:nvPr/>
        </p:nvSpPr>
        <p:spPr bwMode="auto">
          <a:xfrm>
            <a:off x="459380" y="1182920"/>
            <a:ext cx="11265153" cy="8759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i="0" u="none" strike="noStrike" kern="1200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Распоряжение Департамента здравоохранения г. Москвы от 13 мая 2020 г. </a:t>
            </a:r>
            <a:r>
              <a:rPr lang="en" sz="1600" b="1" i="0" u="none" strike="noStrike" kern="1200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N 1003-</a:t>
            </a:r>
            <a:r>
              <a:rPr lang="ru-RU" sz="1600" b="1" i="0" u="none" strike="noStrike" kern="1200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р</a:t>
            </a:r>
            <a:br>
              <a:rPr lang="ru-RU" sz="1600" b="1" i="0" u="none" strike="noStrike" kern="1200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</a:br>
            <a:r>
              <a:rPr lang="ru-RU" sz="1600" b="0" i="0" u="none" strike="noStrike" kern="1200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"Об организации стационара на дому при оказании медицинской помощи по профилю "онкология» </a:t>
            </a:r>
          </a:p>
          <a:p>
            <a:pPr algn="r"/>
            <a:r>
              <a:rPr lang="ru-RU" sz="1600" b="0" i="0" u="none" strike="noStrike" kern="1200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в условиях дневного стационара в городе Москве в период режима повышенной готовности</a:t>
            </a:r>
            <a:endParaRPr lang="ru-RU" sz="1600" b="1" i="0" u="none" strike="noStrike" kern="1200" dirty="0">
              <a:solidFill>
                <a:schemeClr val="tx2"/>
              </a:solidFill>
              <a:effectLst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A174CDC7-4191-7201-F9EC-2C61BA1CCA90}"/>
              </a:ext>
            </a:extLst>
          </p:cNvPr>
          <p:cNvSpPr txBox="1">
            <a:spLocks/>
          </p:cNvSpPr>
          <p:nvPr/>
        </p:nvSpPr>
        <p:spPr>
          <a:xfrm>
            <a:off x="459380" y="2251819"/>
            <a:ext cx="11340207" cy="8759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b="1" i="0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Стационар на дому организовывается в составе дневного стационара </a:t>
            </a:r>
            <a:r>
              <a:rPr lang="ru-RU" sz="1600" b="0" i="0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медицинской организации, имеющей лицензию на осуществление медицинской деятельности при оказании первичной специализированной медико-санитарной помощи, специализированной медицинской помощи по профилю "онкология"</a:t>
            </a:r>
            <a:endParaRPr lang="ru-RU" sz="1600" b="1" dirty="0">
              <a:latin typeface="Book Antiqua" panose="02040602050305030304" pitchFamily="18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511B041B-BD2B-841A-1CA4-11F8209DEC6B}"/>
              </a:ext>
            </a:extLst>
          </p:cNvPr>
          <p:cNvSpPr txBox="1">
            <a:spLocks/>
          </p:cNvSpPr>
          <p:nvPr/>
        </p:nvSpPr>
        <p:spPr>
          <a:xfrm>
            <a:off x="459380" y="3238151"/>
            <a:ext cx="11340207" cy="632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b="1" i="0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Руководство стационаром на дому </a:t>
            </a:r>
            <a:r>
              <a:rPr lang="ru-RU" sz="1600" b="0" i="0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осуществляется на функциональной основе </a:t>
            </a:r>
            <a:r>
              <a:rPr lang="ru-RU" sz="1600" b="1" i="0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руководителем дневного стационара</a:t>
            </a:r>
            <a:r>
              <a:rPr lang="ru-RU" sz="1600" b="0" i="0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, в составе которого организован стационар на дому</a:t>
            </a:r>
            <a:endParaRPr lang="ru-RU" sz="1600" b="1" dirty="0">
              <a:latin typeface="Book Antiqua" panose="02040602050305030304" pitchFamily="18" charset="0"/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5E367463-5031-5BD3-A547-0E071C097850}"/>
              </a:ext>
            </a:extLst>
          </p:cNvPr>
          <p:cNvSpPr txBox="1">
            <a:spLocks/>
          </p:cNvSpPr>
          <p:nvPr/>
        </p:nvSpPr>
        <p:spPr>
          <a:xfrm>
            <a:off x="444858" y="3946159"/>
            <a:ext cx="11340207" cy="7940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b="0" i="0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Отбор больных злокачественными новообразованиями в стационар на дому проводится руководителем дневного стационара по представлению врачей – специалистов. </a:t>
            </a:r>
            <a:r>
              <a:rPr lang="ru-RU" sz="1600" b="1" i="0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На лечение в стационар на дому направляются пациенты, которые не требуют круглосуточного медицинского наблюдения</a:t>
            </a:r>
            <a:endParaRPr lang="ru-RU" sz="1600" b="1" dirty="0">
              <a:latin typeface="Book Antiqua" panose="02040602050305030304" pitchFamily="18" charset="0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BDA45621-9B7C-051D-675D-937C588839B8}"/>
              </a:ext>
            </a:extLst>
          </p:cNvPr>
          <p:cNvSpPr txBox="1">
            <a:spLocks/>
          </p:cNvSpPr>
          <p:nvPr/>
        </p:nvSpPr>
        <p:spPr>
          <a:xfrm>
            <a:off x="468355" y="4815426"/>
            <a:ext cx="11316709" cy="165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b="1" i="0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 В стационаре на дому обеспечивается лечение пациентов с онкологическими заболеваниями при следующих условиях</a:t>
            </a:r>
            <a:r>
              <a:rPr lang="ru-RU" sz="1600" b="0" i="0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:</a:t>
            </a:r>
          </a:p>
          <a:p>
            <a:pPr algn="just"/>
            <a:r>
              <a:rPr lang="ru-RU" sz="1600" b="0" i="0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состояние здоровья пациента и его бытовые условия позволяют организовать полноценное лечение на дому;</a:t>
            </a:r>
          </a:p>
          <a:p>
            <a:pPr algn="just"/>
            <a:r>
              <a:rPr lang="ru-RU" sz="1600" b="0" i="0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имеется возможность на должном уровне обеспечить пациента необходимыми лечебными мероприятиями;</a:t>
            </a:r>
          </a:p>
          <a:p>
            <a:pPr algn="just"/>
            <a:r>
              <a:rPr lang="ru-RU" sz="1600" b="0" i="0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имеется желание и согласие пациента лечиться в условиях стационара на дому</a:t>
            </a:r>
          </a:p>
        </p:txBody>
      </p:sp>
    </p:spTree>
    <p:extLst>
      <p:ext uri="{BB962C8B-B14F-4D97-AF65-F5344CB8AC3E}">
        <p14:creationId xmlns:p14="http://schemas.microsoft.com/office/powerpoint/2010/main" val="4075818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189025"/>
            <a:ext cx="12190413" cy="6668975"/>
            <a:chOff x="0" y="189025"/>
            <a:chExt cx="12190413" cy="6668975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8542" y="189025"/>
              <a:ext cx="720000" cy="719229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1468837" y="6498000"/>
              <a:ext cx="721576" cy="360000"/>
            </a:xfrm>
            <a:prstGeom prst="rect">
              <a:avLst/>
            </a:prstGeom>
            <a:noFill/>
          </p:spPr>
        </p:pic>
        <p:grpSp>
          <p:nvGrpSpPr>
            <p:cNvPr id="10" name="Группа 9"/>
            <p:cNvGrpSpPr/>
            <p:nvPr/>
          </p:nvGrpSpPr>
          <p:grpSpPr>
            <a:xfrm>
              <a:off x="10478550" y="246294"/>
              <a:ext cx="1702718" cy="586402"/>
              <a:chOff x="10478550" y="404696"/>
              <a:chExt cx="1702718" cy="586402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10478550" y="746416"/>
                <a:ext cx="1702718" cy="244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90000"/>
                  </a:lnSpc>
                  <a:spcBef>
                    <a:spcPts val="750"/>
                  </a:spcBef>
                  <a:buClr>
                    <a:srgbClr val="35A5D6"/>
                  </a:buClr>
                </a:pPr>
                <a:r>
                  <a:rPr lang="en-US" sz="1100" dirty="0">
                    <a:solidFill>
                      <a:srgbClr val="114C7D"/>
                    </a:solidFill>
                    <a:latin typeface="Gotham Pro" pitchFamily="2" charset="0"/>
                    <a:ea typeface="+mj-ea"/>
                    <a:cs typeface="Gotham Pro" pitchFamily="2" charset="0"/>
                  </a:rPr>
                  <a:t>congress-vsp.ru/xvi/</a:t>
                </a:r>
                <a:endParaRPr lang="ru-RU" sz="1100" dirty="0">
                  <a:solidFill>
                    <a:srgbClr val="114C7D"/>
                  </a:solidFill>
                  <a:latin typeface="Gotham Pro" pitchFamily="2" charset="0"/>
                  <a:ea typeface="+mj-ea"/>
                  <a:cs typeface="Gotham Pro" pitchFamily="2" charset="0"/>
                </a:endParaRPr>
              </a:p>
            </p:txBody>
          </p:sp>
          <p:pic>
            <p:nvPicPr>
              <p:cNvPr id="4098" name="Picture 2" descr="E:\РАБОТА\3 конгресс ВСП\2025\XVI Конгресс шаблон презентации\элементы презентации\07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550475" y="404696"/>
                <a:ext cx="1440243" cy="288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542" y="131333"/>
            <a:ext cx="9711933" cy="1209436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400" i="0" u="none" strike="noStrike" kern="1200" dirty="0">
                <a:solidFill>
                  <a:srgbClr val="114C7D"/>
                </a:solidFill>
                <a:effectLst/>
                <a:latin typeface="Bookman Old Style" panose="02050604050505020204" pitchFamily="18" charset="0"/>
              </a:rPr>
              <a:t>К оказанию медицинской помощи на дому должны применяться общие условия оплаты в рамках обязательного медицинского страхования</a:t>
            </a:r>
            <a:endParaRPr lang="ru-RU" sz="2400" b="1" dirty="0">
              <a:solidFill>
                <a:srgbClr val="114C7D"/>
              </a:solidFill>
              <a:latin typeface="Gotham Pro" pitchFamily="2" charset="0"/>
              <a:cs typeface="Gotham Pro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B27E14-5321-153C-FC0D-C89CA9751DD1}"/>
              </a:ext>
            </a:extLst>
          </p:cNvPr>
          <p:cNvSpPr txBox="1"/>
          <p:nvPr/>
        </p:nvSpPr>
        <p:spPr>
          <a:xfrm>
            <a:off x="1080263" y="6498000"/>
            <a:ext cx="28049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err="1">
                <a:latin typeface="Book Antiqua" panose="02040602050305030304" pitchFamily="18" charset="0"/>
              </a:rPr>
              <a:t>https</a:t>
            </a:r>
            <a:r>
              <a:rPr lang="ru-RU" sz="1400" dirty="0">
                <a:latin typeface="Book Antiqua" panose="02040602050305030304" pitchFamily="18" charset="0"/>
              </a:rPr>
              <a:t>://</a:t>
            </a:r>
            <a:r>
              <a:rPr lang="ru-RU" sz="1400" dirty="0" err="1">
                <a:latin typeface="Book Antiqua" panose="02040602050305030304" pitchFamily="18" charset="0"/>
              </a:rPr>
              <a:t>internet.garant.ru</a:t>
            </a:r>
            <a:endParaRPr lang="ru-RU" sz="1400" dirty="0">
              <a:latin typeface="Book Antiqua" panose="0204060205030503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A0B1F06-5C62-89B9-34AB-F344A4416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932314"/>
              </p:ext>
            </p:extLst>
          </p:nvPr>
        </p:nvGraphicFramePr>
        <p:xfrm>
          <a:off x="509006" y="1592210"/>
          <a:ext cx="11199498" cy="449356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199498">
                  <a:extLst>
                    <a:ext uri="{9D8B030D-6E8A-4147-A177-3AD203B41FA5}">
                      <a16:colId xmlns:a16="http://schemas.microsoft.com/office/drawing/2014/main" val="25472394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Верховный Суд РФ подтвердил законность выдачи противораковых препаратов пациентам для приема на дому при условии дистанционного контроля за ними в рамках ОМС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>
                          <a:solidFill>
                            <a:srgbClr val="3F5773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Обзор Определения Верховного Суда РФ от 15 апреля 2024 г. </a:t>
                      </a:r>
                      <a:r>
                        <a:rPr lang="ru-RU" sz="1500" b="1" kern="1200" dirty="0" err="1">
                          <a:solidFill>
                            <a:srgbClr val="3F5773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N</a:t>
                      </a:r>
                      <a:r>
                        <a:rPr lang="ru-RU" sz="1500" b="1" kern="1200" dirty="0">
                          <a:solidFill>
                            <a:srgbClr val="3F5773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 301-ЭС24-3681</a:t>
                      </a:r>
                      <a:r>
                        <a:rPr lang="ru-RU" sz="1500" dirty="0">
                          <a:solidFill>
                            <a:srgbClr val="3F5773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endParaRPr lang="ru-RU" sz="1500" b="0" kern="1200" dirty="0">
                        <a:solidFill>
                          <a:srgbClr val="3F5773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099560"/>
                  </a:ext>
                </a:extLst>
              </a:tr>
              <a:tr h="700557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ru-RU" sz="1500" dirty="0">
                          <a:solidFill>
                            <a:srgbClr val="22272F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</a:rPr>
                        <a:t>Больница оспаривала акт плановой проверки ТФОМС и его же требование о нецелевом использовании средств ОМС.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500" b="1" dirty="0">
                          <a:solidFill>
                            <a:srgbClr val="22272F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</a:rPr>
                        <a:t>Спорный эпизод касался выдачи лекарственного препарата....пациентам на руки для дальнейшего самостоятельного приема пациентом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329033"/>
                  </a:ext>
                </a:extLst>
              </a:tr>
              <a:tr h="1782952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ru-RU" sz="1500" b="1" dirty="0">
                          <a:solidFill>
                            <a:srgbClr val="22272F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</a:rPr>
                        <a:t>Суды всех инстанций отметили: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500" b="1" dirty="0">
                          <a:solidFill>
                            <a:srgbClr val="22272F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</a:rPr>
                        <a:t>Некоторые пациенты (по их заявлениям) были выписаны из дневного стационара и переведены на амбулаторное лечение.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500" dirty="0">
                          <a:solidFill>
                            <a:srgbClr val="22272F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</a:rPr>
                        <a:t>Лекарственные препараты выданы им в момент их нахождения на лечении в дневном стационаре больницы (под роспись) с целью продолжения полного комплексного курсового лечения, в рамках проведения курсов противоопухолевых терапий по соответствующим схемам в период нахождения их на лечении в условиях дневного стационара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500" b="1" dirty="0">
                          <a:solidFill>
                            <a:srgbClr val="22272F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</a:rPr>
                        <a:t>При этом пациенты были ознакомлены со схемой приема лекарственного препарата и находились под ежедневным контролем медицинского работника по средствам телефонной и видео связи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972216"/>
                  </a:ext>
                </a:extLst>
              </a:tr>
              <a:tr h="79024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rgbClr val="22272F"/>
                          </a:solidFill>
                          <a:latin typeface="Book Antiqua" panose="02040602050305030304" pitchFamily="18" charset="0"/>
                          <a:ea typeface="Times New Roman" panose="02020603050405020304" pitchFamily="18" charset="0"/>
                        </a:rPr>
                        <a:t>Т</a:t>
                      </a:r>
                      <a:r>
                        <a:rPr lang="ru-RU" sz="1500" b="1" dirty="0">
                          <a:solidFill>
                            <a:srgbClr val="22272F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</a:rPr>
                        <a:t>аким образом, само по себе отсутствие постоянного ежедневного наблюдения за пациентами в условиях дневного стационара, учитывая особенности онкологических заболеваний, не подтверждает факт прекращения </a:t>
                      </a:r>
                      <a:r>
                        <a:rPr lang="ru-RU" sz="1500" b="1" i="0" dirty="0">
                          <a:solidFill>
                            <a:srgbClr val="22272F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</a:rPr>
                        <a:t>оказания</a:t>
                      </a:r>
                      <a:r>
                        <a:rPr lang="ru-RU" sz="1500" b="1" dirty="0">
                          <a:solidFill>
                            <a:srgbClr val="22272F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500" b="1" i="0" dirty="0">
                          <a:solidFill>
                            <a:srgbClr val="22272F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</a:rPr>
                        <a:t>медицинской</a:t>
                      </a:r>
                      <a:r>
                        <a:rPr lang="ru-RU" sz="1500" b="1" dirty="0">
                          <a:solidFill>
                            <a:srgbClr val="22272F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500" b="1" i="0" dirty="0">
                          <a:solidFill>
                            <a:srgbClr val="22272F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</a:rPr>
                        <a:t>помощи</a:t>
                      </a:r>
                      <a:r>
                        <a:rPr lang="ru-RU" sz="1500" b="1" dirty="0">
                          <a:solidFill>
                            <a:srgbClr val="22272F"/>
                          </a:solidFill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</a:rPr>
                        <a:t> в виде курса противоопухолевой лекарственной терапии</a:t>
                      </a:r>
                      <a:endParaRPr lang="ru-RU" sz="15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278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856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189025"/>
            <a:ext cx="12190413" cy="6668975"/>
            <a:chOff x="0" y="189025"/>
            <a:chExt cx="12190413" cy="6668975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8542" y="189025"/>
              <a:ext cx="720000" cy="719229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1468837" y="6498000"/>
              <a:ext cx="721576" cy="360000"/>
            </a:xfrm>
            <a:prstGeom prst="rect">
              <a:avLst/>
            </a:prstGeom>
            <a:noFill/>
          </p:spPr>
        </p:pic>
        <p:grpSp>
          <p:nvGrpSpPr>
            <p:cNvPr id="10" name="Группа 9"/>
            <p:cNvGrpSpPr/>
            <p:nvPr/>
          </p:nvGrpSpPr>
          <p:grpSpPr>
            <a:xfrm>
              <a:off x="10478550" y="246294"/>
              <a:ext cx="1702718" cy="586402"/>
              <a:chOff x="10478550" y="404696"/>
              <a:chExt cx="1702718" cy="586402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10478550" y="746416"/>
                <a:ext cx="1702718" cy="244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90000"/>
                  </a:lnSpc>
                  <a:spcBef>
                    <a:spcPts val="750"/>
                  </a:spcBef>
                  <a:buClr>
                    <a:srgbClr val="35A5D6"/>
                  </a:buClr>
                </a:pPr>
                <a:r>
                  <a:rPr lang="en-US" sz="1100" dirty="0">
                    <a:solidFill>
                      <a:srgbClr val="114C7D"/>
                    </a:solidFill>
                    <a:latin typeface="Gotham Pro" pitchFamily="2" charset="0"/>
                    <a:ea typeface="+mj-ea"/>
                    <a:cs typeface="Gotham Pro" pitchFamily="2" charset="0"/>
                  </a:rPr>
                  <a:t>congress-vsp.ru/xvi/</a:t>
                </a:r>
                <a:endParaRPr lang="ru-RU" sz="1100" dirty="0">
                  <a:solidFill>
                    <a:srgbClr val="114C7D"/>
                  </a:solidFill>
                  <a:latin typeface="Gotham Pro" pitchFamily="2" charset="0"/>
                  <a:ea typeface="+mj-ea"/>
                  <a:cs typeface="Gotham Pro" pitchFamily="2" charset="0"/>
                </a:endParaRPr>
              </a:p>
            </p:txBody>
          </p:sp>
          <p:pic>
            <p:nvPicPr>
              <p:cNvPr id="4098" name="Picture 2" descr="E:\РАБОТА\3 конгресс ВСП\2025\XVI Конгресс шаблон презентации\элементы презентации\07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550475" y="404696"/>
                <a:ext cx="1440243" cy="288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542" y="318473"/>
            <a:ext cx="9711933" cy="921403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altLang="ru-RU" dirty="0">
                <a:solidFill>
                  <a:srgbClr val="114C7D"/>
                </a:solidFill>
                <a:latin typeface="Bookman Old Style" panose="02050604050505020204" pitchFamily="18" charset="0"/>
              </a:rPr>
              <a:t>ОБЩИЕ ПРИНЦИПЫ ОРГАНИЗАЦИИ  СТАЦИОНАРА НА ДОМУ: ПРЕДЛОЖЕНИЯ</a:t>
            </a:r>
            <a:endParaRPr lang="ru-RU" sz="2400" b="1" dirty="0">
              <a:solidFill>
                <a:srgbClr val="114C7D"/>
              </a:solidFill>
              <a:latin typeface="Gotham Pro" pitchFamily="2" charset="0"/>
              <a:cs typeface="Gotham Pro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B27E14-5321-153C-FC0D-C89CA9751DD1}"/>
              </a:ext>
            </a:extLst>
          </p:cNvPr>
          <p:cNvSpPr txBox="1"/>
          <p:nvPr/>
        </p:nvSpPr>
        <p:spPr>
          <a:xfrm>
            <a:off x="1080263" y="6498000"/>
            <a:ext cx="28049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err="1">
                <a:latin typeface="Book Antiqua" panose="02040602050305030304" pitchFamily="18" charset="0"/>
              </a:rPr>
              <a:t>https</a:t>
            </a:r>
            <a:r>
              <a:rPr lang="ru-RU" sz="1400" dirty="0">
                <a:latin typeface="Book Antiqua" panose="02040602050305030304" pitchFamily="18" charset="0"/>
              </a:rPr>
              <a:t>://</a:t>
            </a:r>
            <a:r>
              <a:rPr lang="ru-RU" sz="1400" dirty="0" err="1">
                <a:latin typeface="Book Antiqua" panose="02040602050305030304" pitchFamily="18" charset="0"/>
              </a:rPr>
              <a:t>internet.garant.ru</a:t>
            </a:r>
            <a:endParaRPr lang="ru-RU" sz="1400" dirty="0">
              <a:latin typeface="Book Antiqua" panose="0204060205030503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D822BA1-C0F1-212B-D5FD-9347A94CE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274119"/>
              </p:ext>
            </p:extLst>
          </p:nvPr>
        </p:nvGraphicFramePr>
        <p:xfrm>
          <a:off x="520702" y="1571498"/>
          <a:ext cx="11199498" cy="3779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199498">
                  <a:extLst>
                    <a:ext uri="{9D8B030D-6E8A-4147-A177-3AD203B41FA5}">
                      <a16:colId xmlns:a16="http://schemas.microsoft.com/office/drawing/2014/main" val="2547239406"/>
                    </a:ext>
                  </a:extLst>
                </a:gridCol>
              </a:tblGrid>
              <a:tr h="39161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Для оказания </a:t>
                      </a: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медицинской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помощи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 больным с острыми хроническими заболеваниями и их обострениями,  нуждающимися в медицинской помощи м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ожет организовываться стационар </a:t>
                      </a:r>
                      <a:r>
                        <a:rPr lang="ru-RU" sz="1600" b="1" i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на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r>
                        <a:rPr lang="ru-RU" sz="1600" b="1" i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дому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 при условии, что состояние здоровья больного и его домашние условия позволяют организовать медицинскую помощь и уход </a:t>
                      </a:r>
                      <a:r>
                        <a:rPr lang="ru-RU" sz="1600" b="1" i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на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r>
                        <a:rPr lang="ru-RU" sz="1600" b="1" i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дому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kern="1200" dirty="0">
                        <a:solidFill>
                          <a:schemeClr val="tx2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510526"/>
                  </a:ext>
                </a:extLst>
              </a:tr>
              <a:tr h="64338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22272F"/>
                          </a:solidFill>
                          <a:effectLst/>
                          <a:latin typeface="Book Antiqua" panose="02040602050305030304" pitchFamily="18" charset="0"/>
                        </a:rPr>
                        <a:t>Стационар на дому организовывается в составе дневного стационара </a:t>
                      </a:r>
                      <a:r>
                        <a:rPr lang="ru-RU" sz="1600" b="0" i="0" u="none" strike="noStrike" dirty="0">
                          <a:solidFill>
                            <a:srgbClr val="22272F"/>
                          </a:solidFill>
                          <a:effectLst/>
                          <a:latin typeface="Book Antiqua" panose="02040602050305030304" pitchFamily="18" charset="0"/>
                        </a:rPr>
                        <a:t>медицинской организации, имеющей лицензию на осуществление медицинской деятельности при оказании первичной специализированной медико-санитарной помощи, специализированной медицинской помощи по профилю</a:t>
                      </a:r>
                      <a:endParaRPr lang="ru-RU" sz="16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498579"/>
                  </a:ext>
                </a:extLst>
              </a:tr>
              <a:tr h="64338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22272F"/>
                          </a:solidFill>
                          <a:effectLst/>
                          <a:latin typeface="Book Antiqua" panose="02040602050305030304" pitchFamily="18" charset="0"/>
                        </a:rPr>
                        <a:t>Руководство стационаром на дому </a:t>
                      </a:r>
                      <a:r>
                        <a:rPr lang="ru-RU" sz="1600" b="0" i="0" u="none" strike="noStrike" dirty="0">
                          <a:solidFill>
                            <a:srgbClr val="22272F"/>
                          </a:solidFill>
                          <a:effectLst/>
                          <a:latin typeface="Book Antiqua" panose="02040602050305030304" pitchFamily="18" charset="0"/>
                        </a:rPr>
                        <a:t>осуществляется на функциональной основе </a:t>
                      </a:r>
                      <a:r>
                        <a:rPr lang="ru-RU" sz="1600" b="1" i="0" u="none" strike="noStrike" dirty="0">
                          <a:solidFill>
                            <a:srgbClr val="22272F"/>
                          </a:solidFill>
                          <a:effectLst/>
                          <a:latin typeface="Book Antiqua" panose="02040602050305030304" pitchFamily="18" charset="0"/>
                        </a:rPr>
                        <a:t>руководителем дневного стационара</a:t>
                      </a:r>
                      <a:r>
                        <a:rPr lang="ru-RU" sz="1600" b="0" i="0" u="none" strike="noStrike" dirty="0">
                          <a:solidFill>
                            <a:srgbClr val="22272F"/>
                          </a:solidFill>
                          <a:effectLst/>
                          <a:latin typeface="Book Antiqua" panose="02040602050305030304" pitchFamily="18" charset="0"/>
                        </a:rPr>
                        <a:t>, в составе которого организован стационар на дому</a:t>
                      </a:r>
                      <a:endParaRPr lang="ru-RU" sz="1600" b="1" dirty="0">
                        <a:latin typeface="Book Antiqua" panose="0204060205030503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kern="1200" dirty="0">
                        <a:solidFill>
                          <a:schemeClr val="tx2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356780"/>
                  </a:ext>
                </a:extLst>
              </a:tr>
              <a:tr h="64338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Медицинская помощь на дому предоставляется пациенту</a:t>
                      </a:r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, обратившемуся за оказанием медицинской помощи, состояние здоровья которого не позволяет ему самостоятельно посетить медицинскую организацию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kern="1200" dirty="0">
                        <a:solidFill>
                          <a:schemeClr val="tx2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387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649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189025"/>
            <a:ext cx="12190413" cy="6668975"/>
            <a:chOff x="0" y="189025"/>
            <a:chExt cx="12190413" cy="6668975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8542" y="189025"/>
              <a:ext cx="720000" cy="719229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1468837" y="6498000"/>
              <a:ext cx="721576" cy="360000"/>
            </a:xfrm>
            <a:prstGeom prst="rect">
              <a:avLst/>
            </a:prstGeom>
            <a:noFill/>
          </p:spPr>
        </p:pic>
        <p:grpSp>
          <p:nvGrpSpPr>
            <p:cNvPr id="10" name="Группа 9"/>
            <p:cNvGrpSpPr/>
            <p:nvPr/>
          </p:nvGrpSpPr>
          <p:grpSpPr>
            <a:xfrm>
              <a:off x="10478550" y="246294"/>
              <a:ext cx="1702718" cy="586402"/>
              <a:chOff x="10478550" y="404696"/>
              <a:chExt cx="1702718" cy="586402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10478550" y="746416"/>
                <a:ext cx="1702718" cy="244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90000"/>
                  </a:lnSpc>
                  <a:spcBef>
                    <a:spcPts val="750"/>
                  </a:spcBef>
                  <a:buClr>
                    <a:srgbClr val="35A5D6"/>
                  </a:buClr>
                </a:pPr>
                <a:r>
                  <a:rPr lang="en-US" sz="1100" dirty="0">
                    <a:solidFill>
                      <a:srgbClr val="114C7D"/>
                    </a:solidFill>
                    <a:latin typeface="Gotham Pro" pitchFamily="2" charset="0"/>
                    <a:ea typeface="+mj-ea"/>
                    <a:cs typeface="Gotham Pro" pitchFamily="2" charset="0"/>
                  </a:rPr>
                  <a:t>congress-vsp.ru/xvi/</a:t>
                </a:r>
                <a:endParaRPr lang="ru-RU" sz="1100" dirty="0">
                  <a:solidFill>
                    <a:srgbClr val="114C7D"/>
                  </a:solidFill>
                  <a:latin typeface="Gotham Pro" pitchFamily="2" charset="0"/>
                  <a:ea typeface="+mj-ea"/>
                  <a:cs typeface="Gotham Pro" pitchFamily="2" charset="0"/>
                </a:endParaRPr>
              </a:p>
            </p:txBody>
          </p:sp>
          <p:pic>
            <p:nvPicPr>
              <p:cNvPr id="4098" name="Picture 2" descr="E:\РАБОТА\3 конгресс ВСП\2025\XVI Конгресс шаблон презентации\элементы презентации\07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550475" y="404696"/>
                <a:ext cx="1440243" cy="288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542" y="318473"/>
            <a:ext cx="9711933" cy="921403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altLang="ru-RU" dirty="0">
                <a:solidFill>
                  <a:srgbClr val="114C7D"/>
                </a:solidFill>
                <a:latin typeface="Bookman Old Style" panose="02050604050505020204" pitchFamily="18" charset="0"/>
              </a:rPr>
              <a:t>ОБЩИЕ ПРИНЦИПЫ ОРГАНИЗАЦИИ  СТАЦИОНАРА НА ДОМУ: ПРЕДЛОЖЕНИЯ</a:t>
            </a:r>
            <a:endParaRPr lang="ru-RU" sz="2400" b="1" dirty="0">
              <a:solidFill>
                <a:srgbClr val="114C7D"/>
              </a:solidFill>
              <a:latin typeface="Gotham Pro" pitchFamily="2" charset="0"/>
              <a:cs typeface="Gotham Pro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B27E14-5321-153C-FC0D-C89CA9751DD1}"/>
              </a:ext>
            </a:extLst>
          </p:cNvPr>
          <p:cNvSpPr txBox="1"/>
          <p:nvPr/>
        </p:nvSpPr>
        <p:spPr>
          <a:xfrm>
            <a:off x="1080263" y="6498000"/>
            <a:ext cx="28049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err="1">
                <a:latin typeface="Book Antiqua" panose="02040602050305030304" pitchFamily="18" charset="0"/>
              </a:rPr>
              <a:t>https</a:t>
            </a:r>
            <a:r>
              <a:rPr lang="ru-RU" sz="1400" dirty="0">
                <a:latin typeface="Book Antiqua" panose="02040602050305030304" pitchFamily="18" charset="0"/>
              </a:rPr>
              <a:t>://</a:t>
            </a:r>
            <a:r>
              <a:rPr lang="ru-RU" sz="1400" dirty="0" err="1">
                <a:latin typeface="Book Antiqua" panose="02040602050305030304" pitchFamily="18" charset="0"/>
              </a:rPr>
              <a:t>internet.garant.ru</a:t>
            </a:r>
            <a:endParaRPr lang="ru-RU" sz="1400" dirty="0">
              <a:latin typeface="Book Antiqua" panose="0204060205030503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AA29AF3-C8DD-6D26-6B5F-362757DF3D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690392"/>
              </p:ext>
            </p:extLst>
          </p:nvPr>
        </p:nvGraphicFramePr>
        <p:xfrm>
          <a:off x="510306" y="1518847"/>
          <a:ext cx="11199498" cy="463224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199498">
                  <a:extLst>
                    <a:ext uri="{9D8B030D-6E8A-4147-A177-3AD203B41FA5}">
                      <a16:colId xmlns:a16="http://schemas.microsoft.com/office/drawing/2014/main" val="2547239406"/>
                    </a:ext>
                  </a:extLst>
                </a:gridCol>
              </a:tblGrid>
              <a:tr h="98374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22272F"/>
                          </a:solidFill>
                          <a:effectLst/>
                          <a:latin typeface="Book Antiqua" panose="02040602050305030304" pitchFamily="18" charset="0"/>
                        </a:rPr>
                        <a:t>Отбор больных в стационар на дому проводится руководителем дневного стационара по представлению врачей – специалистов. </a:t>
                      </a:r>
                      <a:r>
                        <a:rPr lang="ru-RU" sz="1600" b="1" i="0" u="none" strike="noStrike" dirty="0">
                          <a:solidFill>
                            <a:srgbClr val="22272F"/>
                          </a:solidFill>
                          <a:effectLst/>
                          <a:latin typeface="Book Antiqua" panose="02040602050305030304" pitchFamily="18" charset="0"/>
                        </a:rPr>
                        <a:t>На лечение в стационар на дому направляются пациенты, которые не требуют круглосуточного медицинского наблюдения</a:t>
                      </a:r>
                      <a:endParaRPr lang="ru-RU" sz="1600" b="1" dirty="0">
                        <a:latin typeface="Book Antiqua" panose="02040602050305030304" pitchFamily="18" charset="0"/>
                      </a:endParaRPr>
                    </a:p>
                    <a:p>
                      <a:pPr algn="just"/>
                      <a:endParaRPr lang="ru-RU" sz="1600" b="1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581512"/>
                  </a:ext>
                </a:extLst>
              </a:tr>
              <a:tr h="1208600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22272F"/>
                          </a:solidFill>
                          <a:effectLst/>
                          <a:latin typeface="Book Antiqua" panose="02040602050305030304" pitchFamily="18" charset="0"/>
                        </a:rPr>
                        <a:t>В стационаре на дому обеспечивается лечение пациентов при следующих условиях</a:t>
                      </a:r>
                      <a:r>
                        <a:rPr lang="ru-RU" sz="1600" b="0" i="0" u="none" strike="noStrike" dirty="0">
                          <a:solidFill>
                            <a:srgbClr val="22272F"/>
                          </a:solidFill>
                          <a:effectLst/>
                          <a:latin typeface="Book Antiqua" panose="02040602050305030304" pitchFamily="18" charset="0"/>
                        </a:rPr>
                        <a:t>: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dirty="0">
                          <a:solidFill>
                            <a:srgbClr val="22272F"/>
                          </a:solidFill>
                          <a:effectLst/>
                          <a:latin typeface="Book Antiqua" panose="02040602050305030304" pitchFamily="18" charset="0"/>
                        </a:rPr>
                        <a:t>состояние здоровья пациента и его бытовые условия позволяют организовать полноценное лечение на дому;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dirty="0">
                          <a:solidFill>
                            <a:srgbClr val="22272F"/>
                          </a:solidFill>
                          <a:effectLst/>
                          <a:latin typeface="Book Antiqua" panose="02040602050305030304" pitchFamily="18" charset="0"/>
                        </a:rPr>
                        <a:t>имеется возможность на должном уровне обеспечить пациента необходимыми лечебными мероприятиями;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dirty="0">
                          <a:solidFill>
                            <a:srgbClr val="22272F"/>
                          </a:solidFill>
                          <a:effectLst/>
                          <a:latin typeface="Book Antiqua" panose="02040602050305030304" pitchFamily="18" charset="0"/>
                        </a:rPr>
                        <a:t>имеется желание и согласие пациента лечиться в условиях стационара на дому</a:t>
                      </a:r>
                    </a:p>
                    <a:p>
                      <a:pPr algn="just"/>
                      <a:endParaRPr lang="ru-RU" sz="1600" b="1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052612"/>
                  </a:ext>
                </a:extLst>
              </a:tr>
              <a:tr h="98374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Book Antiqua" panose="02040602050305030304" pitchFamily="18" charset="0"/>
                        </a:rPr>
                        <a:t>При организации стационара </a:t>
                      </a:r>
                      <a:r>
                        <a:rPr lang="ru-RU" sz="1600" i="0" dirty="0">
                          <a:effectLst/>
                          <a:latin typeface="Book Antiqua" panose="02040602050305030304" pitchFamily="18" charset="0"/>
                        </a:rPr>
                        <a:t>на</a:t>
                      </a:r>
                      <a:r>
                        <a:rPr lang="ru-RU" sz="16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r>
                        <a:rPr lang="ru-RU" sz="1600" i="0" dirty="0">
                          <a:effectLst/>
                          <a:latin typeface="Book Antiqua" panose="02040602050305030304" pitchFamily="18" charset="0"/>
                        </a:rPr>
                        <a:t>дому</a:t>
                      </a:r>
                      <a:r>
                        <a:rPr lang="ru-RU" sz="1600" dirty="0">
                          <a:effectLst/>
                          <a:latin typeface="Book Antiqua" panose="02040602050305030304" pitchFamily="18" charset="0"/>
                        </a:rPr>
                        <a:t> осуществляется ежедневное наблюдение больного врачом-специалистом и медицинской сестрой, проведение лабораторно-диагностических обследований, медикаментозной терапии, различных процедур, а также консультации врачей-специалистов по профилю заболевания.</a:t>
                      </a:r>
                    </a:p>
                    <a:p>
                      <a:pPr algn="just"/>
                      <a:endParaRPr lang="ru-RU" sz="1600" b="1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283740"/>
                  </a:ext>
                </a:extLst>
              </a:tr>
              <a:tr h="118800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Book Antiqua" panose="02040602050305030304" pitchFamily="18" charset="0"/>
                        </a:rPr>
                        <a:t>В субботние, воскресные и праздничные дни наблюдение за больными может осуществляться дежурными врачами и медицинскими сестрами, а также службой неотложной медицинской помощи. При ухудшении течения заболевания больной должен быть незамедлительно переведен в круглосуточный стационар</a:t>
                      </a:r>
                    </a:p>
                    <a:p>
                      <a:pPr algn="just"/>
                      <a:endParaRPr lang="ru-RU" sz="1600" b="1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428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8767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189025"/>
            <a:ext cx="12190413" cy="6668975"/>
            <a:chOff x="0" y="189025"/>
            <a:chExt cx="12190413" cy="6668975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8542" y="189025"/>
              <a:ext cx="720000" cy="719229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1468837" y="6498000"/>
              <a:ext cx="721576" cy="360000"/>
            </a:xfrm>
            <a:prstGeom prst="rect">
              <a:avLst/>
            </a:prstGeom>
            <a:noFill/>
          </p:spPr>
        </p:pic>
        <p:grpSp>
          <p:nvGrpSpPr>
            <p:cNvPr id="10" name="Группа 9"/>
            <p:cNvGrpSpPr/>
            <p:nvPr/>
          </p:nvGrpSpPr>
          <p:grpSpPr>
            <a:xfrm>
              <a:off x="10478550" y="246294"/>
              <a:ext cx="1702718" cy="586402"/>
              <a:chOff x="10478550" y="404696"/>
              <a:chExt cx="1702718" cy="586402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10478550" y="746416"/>
                <a:ext cx="1702718" cy="244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90000"/>
                  </a:lnSpc>
                  <a:spcBef>
                    <a:spcPts val="750"/>
                  </a:spcBef>
                  <a:buClr>
                    <a:srgbClr val="35A5D6"/>
                  </a:buClr>
                </a:pPr>
                <a:r>
                  <a:rPr lang="en-US" sz="1100" dirty="0">
                    <a:solidFill>
                      <a:srgbClr val="114C7D"/>
                    </a:solidFill>
                    <a:latin typeface="Gotham Pro" pitchFamily="2" charset="0"/>
                    <a:ea typeface="+mj-ea"/>
                    <a:cs typeface="Gotham Pro" pitchFamily="2" charset="0"/>
                  </a:rPr>
                  <a:t>congress-vsp.ru/xvi/</a:t>
                </a:r>
                <a:endParaRPr lang="ru-RU" sz="1100" dirty="0">
                  <a:solidFill>
                    <a:srgbClr val="114C7D"/>
                  </a:solidFill>
                  <a:latin typeface="Gotham Pro" pitchFamily="2" charset="0"/>
                  <a:ea typeface="+mj-ea"/>
                  <a:cs typeface="Gotham Pro" pitchFamily="2" charset="0"/>
                </a:endParaRPr>
              </a:p>
            </p:txBody>
          </p:sp>
          <p:pic>
            <p:nvPicPr>
              <p:cNvPr id="4098" name="Picture 2" descr="E:\РАБОТА\3 конгресс ВСП\2025\XVI Конгресс шаблон презентации\элементы презентации\07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550475" y="404696"/>
                <a:ext cx="1440243" cy="288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542" y="318473"/>
            <a:ext cx="9711933" cy="921403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altLang="ru-RU" dirty="0">
                <a:solidFill>
                  <a:srgbClr val="114C7D"/>
                </a:solidFill>
                <a:latin typeface="Bookman Old Style" panose="02050604050505020204" pitchFamily="18" charset="0"/>
              </a:rPr>
              <a:t>ОБЩИЕ ПРИНЦИПЫ ОРГАНИЗАЦИИ  СТАЦИОНАРА НА ДОМУ: ПРЕДЛОЖЕНИЯ</a:t>
            </a:r>
            <a:endParaRPr lang="ru-RU" sz="2400" b="1" dirty="0">
              <a:solidFill>
                <a:srgbClr val="114C7D"/>
              </a:solidFill>
              <a:latin typeface="Gotham Pro" pitchFamily="2" charset="0"/>
              <a:cs typeface="Gotham Pro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B27E14-5321-153C-FC0D-C89CA9751DD1}"/>
              </a:ext>
            </a:extLst>
          </p:cNvPr>
          <p:cNvSpPr txBox="1"/>
          <p:nvPr/>
        </p:nvSpPr>
        <p:spPr>
          <a:xfrm>
            <a:off x="1080263" y="6498000"/>
            <a:ext cx="28049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err="1">
                <a:latin typeface="Book Antiqua" panose="02040602050305030304" pitchFamily="18" charset="0"/>
              </a:rPr>
              <a:t>https</a:t>
            </a:r>
            <a:r>
              <a:rPr lang="ru-RU" sz="1400" dirty="0">
                <a:latin typeface="Book Antiqua" panose="02040602050305030304" pitchFamily="18" charset="0"/>
              </a:rPr>
              <a:t>://</a:t>
            </a:r>
            <a:r>
              <a:rPr lang="ru-RU" sz="1400" dirty="0" err="1">
                <a:latin typeface="Book Antiqua" panose="02040602050305030304" pitchFamily="18" charset="0"/>
              </a:rPr>
              <a:t>internet.garant.ru</a:t>
            </a:r>
            <a:endParaRPr lang="ru-RU" sz="1400" dirty="0">
              <a:latin typeface="Book Antiqua" panose="0204060205030503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8C026B1-478F-7C5B-70E1-C1494D71D1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600170"/>
              </p:ext>
            </p:extLst>
          </p:nvPr>
        </p:nvGraphicFramePr>
        <p:xfrm>
          <a:off x="495457" y="1599876"/>
          <a:ext cx="11199498" cy="429754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199498">
                  <a:extLst>
                    <a:ext uri="{9D8B030D-6E8A-4147-A177-3AD203B41FA5}">
                      <a16:colId xmlns:a16="http://schemas.microsoft.com/office/drawing/2014/main" val="2547239406"/>
                    </a:ext>
                  </a:extLst>
                </a:gridCol>
              </a:tblGrid>
              <a:tr h="741590">
                <a:tc>
                  <a:txBody>
                    <a:bodyPr/>
                    <a:lstStyle/>
                    <a:p>
                      <a:pPr algn="just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В медицинской организации должны быть разработаны локальные акты по организации оказания медицинской помощи на дому (как для амбулаторной помощи, так и для стационара на дому)</a:t>
                      </a:r>
                    </a:p>
                    <a:p>
                      <a:pPr algn="just"/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581512"/>
                  </a:ext>
                </a:extLst>
              </a:tr>
              <a:tr h="302129">
                <a:tc>
                  <a:txBody>
                    <a:bodyPr/>
                    <a:lstStyle/>
                    <a:p>
                      <a:pPr algn="just"/>
                      <a:r>
                        <a:rPr lang="ru-RU" sz="1600" b="1" i="0" u="none" strike="noStrike" kern="1200" dirty="0">
                          <a:solidFill>
                            <a:srgbClr val="3F5773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ПОРЯДОК ОКАЗАНИЯ МЕДИЦИНСКОЙ ПОМОЩИ НА ДОМУ:</a:t>
                      </a:r>
                      <a:endParaRPr lang="ru-RU" sz="1600" b="1" dirty="0">
                        <a:solidFill>
                          <a:srgbClr val="3F5773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052612"/>
                  </a:ext>
                </a:extLst>
              </a:tr>
              <a:tr h="302129"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Наличие регистра/списка пациентов, наблюдающихся на дому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613162"/>
                  </a:ext>
                </a:extLst>
              </a:tr>
              <a:tr h="302129"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Порядок осмотра, наблюдения и ведения пациентов на дому врачебным и средним медицинским персоналом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214891"/>
                  </a:ext>
                </a:extLst>
              </a:tr>
              <a:tr h="302129"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Перечень медицинских показаний для оказания медицинской помощи на дому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38154"/>
                  </a:ext>
                </a:extLst>
              </a:tr>
              <a:tr h="302129"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Порядок телемедицинских, дистанционных консультаций при оказании медицинской помощи на дому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283740"/>
                  </a:ext>
                </a:extLst>
              </a:tr>
              <a:tr h="302129"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Порядок вызова врачей-специалистов на дом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428387"/>
                  </a:ext>
                </a:extLst>
              </a:tr>
              <a:tr h="33285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Организация проведения лабораторных и инструментальных исследований пациентам на дому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670099"/>
                  </a:ext>
                </a:extLst>
              </a:tr>
              <a:tr h="302129"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Перечень документально установленных подтверждений организации и оказания помощи на дому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407657"/>
                  </a:ext>
                </a:extLst>
              </a:tr>
              <a:tr h="792347"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Порядок обеспечения льготными ЛП (выписка и доставка) маломобильным пациентам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864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pic>
          <p:nvPicPr>
            <p:cNvPr id="1026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622598" y="1953056"/>
              <a:ext cx="1980000" cy="1980000"/>
            </a:xfrm>
            <a:prstGeom prst="rect">
              <a:avLst/>
            </a:prstGeom>
            <a:noFill/>
          </p:spPr>
        </p:pic>
        <p:sp>
          <p:nvSpPr>
            <p:cNvPr id="10" name="Прямоугольник 9"/>
            <p:cNvSpPr/>
            <p:nvPr/>
          </p:nvSpPr>
          <p:spPr>
            <a:xfrm>
              <a:off x="8831510" y="6309320"/>
              <a:ext cx="3014206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85800">
                <a:lnSpc>
                  <a:spcPct val="90000"/>
                </a:lnSpc>
                <a:spcBef>
                  <a:spcPts val="750"/>
                </a:spcBef>
                <a:buClr>
                  <a:srgbClr val="35A5D6"/>
                </a:buClr>
              </a:pPr>
              <a:r>
                <a:rPr lang="en-US" dirty="0">
                  <a:solidFill>
                    <a:srgbClr val="114C7D"/>
                  </a:solidFill>
                  <a:latin typeface="Gotham Pro" pitchFamily="2" charset="0"/>
                  <a:cs typeface="Gotham Pro" pitchFamily="2" charset="0"/>
                </a:rPr>
                <a:t>congress-vsp.ru/xvi/</a:t>
              </a:r>
              <a:endParaRPr lang="ru-RU" dirty="0">
                <a:solidFill>
                  <a:srgbClr val="114C7D"/>
                </a:solidFill>
                <a:latin typeface="Gotham Pro" pitchFamily="2" charset="0"/>
                <a:cs typeface="Gotham Pro" pitchFamily="2" charset="0"/>
              </a:endParaRPr>
            </a:p>
          </p:txBody>
        </p:sp>
        <p:pic>
          <p:nvPicPr>
            <p:cNvPr id="8" name="Picture 13" descr="E:\РАБОТА\3 конгресс ВСП\2025\XVI Конгресс шаблон презентации\элементы презентации\01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 flipH="1">
              <a:off x="1079579" y="-1079578"/>
              <a:ext cx="1620000" cy="3779157"/>
            </a:xfrm>
            <a:prstGeom prst="rect">
              <a:avLst/>
            </a:prstGeom>
            <a:noFill/>
          </p:spPr>
        </p:pic>
        <p:pic>
          <p:nvPicPr>
            <p:cNvPr id="3" name="Picture 2" descr="E:\РАБОТА\3 конгресс ВСП\2025\XVI Конгресс шаблон презентации\элементы презентации\0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4698000"/>
              <a:ext cx="5399214" cy="2160000"/>
            </a:xfrm>
            <a:prstGeom prst="rect">
              <a:avLst/>
            </a:prstGeom>
            <a:noFill/>
          </p:spPr>
        </p:pic>
        <p:pic>
          <p:nvPicPr>
            <p:cNvPr id="1028" name="Picture 4" descr="E:\РАБОТА\3 конгресс ВСП\2025\XVI Конгресс шаблон презентации\элементы презентации\01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110413" y="0"/>
              <a:ext cx="1080000" cy="1080000"/>
            </a:xfrm>
            <a:prstGeom prst="rect">
              <a:avLst/>
            </a:prstGeom>
            <a:noFill/>
          </p:spPr>
        </p:pic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358902" y="2358008"/>
            <a:ext cx="8149983" cy="1143000"/>
          </a:xfrm>
        </p:spPr>
        <p:txBody>
          <a:bodyPr>
            <a:normAutofit/>
          </a:bodyPr>
          <a:lstStyle/>
          <a:p>
            <a:pPr algn="l"/>
            <a:r>
              <a:rPr lang="ru-RU" sz="4000" b="0" dirty="0">
                <a:solidFill>
                  <a:srgbClr val="00ADD9"/>
                </a:solidFill>
                <a:latin typeface="Gotham Pro Medium" pitchFamily="2" charset="0"/>
                <a:cs typeface="Gotham Pro Medium" pitchFamily="2" charset="0"/>
              </a:rPr>
              <a:t>БЛАГОДАРЮ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189025"/>
            <a:ext cx="12190413" cy="6668975"/>
            <a:chOff x="0" y="189025"/>
            <a:chExt cx="12190413" cy="6668975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8542" y="189025"/>
              <a:ext cx="720000" cy="719229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1468837" y="6498000"/>
              <a:ext cx="721576" cy="360000"/>
            </a:xfrm>
            <a:prstGeom prst="rect">
              <a:avLst/>
            </a:prstGeom>
            <a:noFill/>
          </p:spPr>
        </p:pic>
        <p:grpSp>
          <p:nvGrpSpPr>
            <p:cNvPr id="10" name="Группа 9"/>
            <p:cNvGrpSpPr/>
            <p:nvPr/>
          </p:nvGrpSpPr>
          <p:grpSpPr>
            <a:xfrm>
              <a:off x="10478550" y="246294"/>
              <a:ext cx="1702718" cy="586402"/>
              <a:chOff x="10478550" y="404696"/>
              <a:chExt cx="1702718" cy="586402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10478550" y="746416"/>
                <a:ext cx="1702718" cy="244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90000"/>
                  </a:lnSpc>
                  <a:spcBef>
                    <a:spcPts val="750"/>
                  </a:spcBef>
                  <a:buClr>
                    <a:srgbClr val="35A5D6"/>
                  </a:buClr>
                </a:pPr>
                <a:r>
                  <a:rPr lang="en-US" sz="1100" dirty="0">
                    <a:solidFill>
                      <a:srgbClr val="114C7D"/>
                    </a:solidFill>
                    <a:latin typeface="Gotham Pro" pitchFamily="2" charset="0"/>
                    <a:ea typeface="+mj-ea"/>
                    <a:cs typeface="Gotham Pro" pitchFamily="2" charset="0"/>
                  </a:rPr>
                  <a:t>congress-vsp.ru/xvi/</a:t>
                </a:r>
                <a:endParaRPr lang="ru-RU" sz="1100" dirty="0">
                  <a:solidFill>
                    <a:srgbClr val="114C7D"/>
                  </a:solidFill>
                  <a:latin typeface="Gotham Pro" pitchFamily="2" charset="0"/>
                  <a:ea typeface="+mj-ea"/>
                  <a:cs typeface="Gotham Pro" pitchFamily="2" charset="0"/>
                </a:endParaRPr>
              </a:p>
            </p:txBody>
          </p:sp>
          <p:pic>
            <p:nvPicPr>
              <p:cNvPr id="4098" name="Picture 2" descr="E:\РАБОТА\3 конгресс ВСП\2025\XVI Конгресс шаблон презентации\элементы презентации\07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550475" y="404696"/>
                <a:ext cx="1440243" cy="288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976" y="332657"/>
            <a:ext cx="9577064" cy="1296144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altLang="ru-RU" sz="2200" dirty="0">
                <a:solidFill>
                  <a:srgbClr val="114C7D"/>
                </a:solidFill>
                <a:latin typeface="Bookman Old Style" panose="02050604050505020204" pitchFamily="18" charset="0"/>
              </a:rPr>
              <a:t>Актуальность создания правовых и финансовых механизмов для внедрения </a:t>
            </a:r>
            <a:r>
              <a:rPr lang="ru-RU" altLang="ru-RU" sz="2200" dirty="0" err="1">
                <a:solidFill>
                  <a:srgbClr val="114C7D"/>
                </a:solidFill>
                <a:latin typeface="Bookman Old Style" panose="02050604050505020204" pitchFamily="18" charset="0"/>
              </a:rPr>
              <a:t>стационарзаменяющих</a:t>
            </a:r>
            <a:r>
              <a:rPr lang="ru-RU" altLang="ru-RU" sz="2200" dirty="0">
                <a:solidFill>
                  <a:srgbClr val="114C7D"/>
                </a:solidFill>
                <a:latin typeface="Bookman Old Style" panose="02050604050505020204" pitchFamily="18" charset="0"/>
              </a:rPr>
              <a:t> технологий</a:t>
            </a:r>
            <a:br>
              <a:rPr lang="ru-RU" altLang="ru-RU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endParaRPr lang="ru-RU" sz="2400" b="1" dirty="0">
              <a:solidFill>
                <a:srgbClr val="1663A4"/>
              </a:solidFill>
              <a:latin typeface="Gotham Pro" pitchFamily="2" charset="0"/>
              <a:cs typeface="Gotham Pro" pitchFamily="2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770D51BE-434E-5A27-74C5-BEB2F69DAC03}"/>
              </a:ext>
            </a:extLst>
          </p:cNvPr>
          <p:cNvSpPr/>
          <p:nvPr/>
        </p:nvSpPr>
        <p:spPr bwMode="auto">
          <a:xfrm>
            <a:off x="463424" y="1516765"/>
            <a:ext cx="11265152" cy="7183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u="none" strike="noStrike" dirty="0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Актуальность определена еще в 2002 году</a:t>
            </a:r>
          </a:p>
          <a:p>
            <a:pPr algn="ctr"/>
            <a:r>
              <a:rPr lang="ru-RU" sz="1600" b="1" i="0" u="none" strike="noStrike" dirty="0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Методические рекомендации </a:t>
            </a:r>
            <a:r>
              <a:rPr lang="en" sz="1600" b="1" i="0" u="none" strike="noStrike" dirty="0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N 2002/106 "</a:t>
            </a:r>
            <a:r>
              <a:rPr lang="ru-RU" sz="1600" b="1" i="0" u="none" strike="noStrike" dirty="0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Организация </a:t>
            </a:r>
            <a:r>
              <a:rPr lang="ru-RU" sz="1600" b="1" i="0" u="none" strike="noStrike" dirty="0" err="1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стационарозамещающих</a:t>
            </a:r>
            <a:r>
              <a:rPr lang="ru-RU" sz="1600" b="1" i="0" u="none" strike="noStrike" dirty="0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 форм медицинской помощи населению" (утв. Министерством здравоохранения РФ 4 ноября 2002 г.)</a:t>
            </a:r>
            <a:endParaRPr lang="ru-RU" sz="1500" b="1" i="0" u="none" strike="noStrike" dirty="0">
              <a:solidFill>
                <a:schemeClr val="tx2"/>
              </a:solidFill>
              <a:effectLst/>
              <a:latin typeface="Book Antiqua" panose="020406020503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7A594E-F9E6-C244-EAFC-4B992C8A678B}"/>
              </a:ext>
            </a:extLst>
          </p:cNvPr>
          <p:cNvSpPr txBox="1"/>
          <p:nvPr/>
        </p:nvSpPr>
        <p:spPr>
          <a:xfrm>
            <a:off x="463424" y="2458554"/>
            <a:ext cx="112651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Book Antiqua" panose="02040602050305030304" pitchFamily="18" charset="0"/>
              </a:rPr>
              <a:t>О</a:t>
            </a:r>
            <a:r>
              <a:rPr lang="ru-RU" sz="1600" b="1" i="0" u="none" strike="noStrike" dirty="0">
                <a:effectLst/>
                <a:latin typeface="Book Antiqua" panose="02040602050305030304" pitchFamily="18" charset="0"/>
              </a:rPr>
              <a:t>дним из основных направлений повышения эффективности использования коечного фонда определено внедрение малозатратных технологий и развитие </a:t>
            </a:r>
            <a:r>
              <a:rPr lang="ru-RU" sz="1600" b="1" i="0" u="none" strike="noStrike" dirty="0" err="1">
                <a:effectLst/>
                <a:latin typeface="Book Antiqua" panose="02040602050305030304" pitchFamily="18" charset="0"/>
              </a:rPr>
              <a:t>стационарозамещающих</a:t>
            </a:r>
            <a:r>
              <a:rPr lang="ru-RU" sz="1600" b="1" i="0" u="none" strike="noStrike" dirty="0">
                <a:effectLst/>
                <a:latin typeface="Book Antiqua" panose="02040602050305030304" pitchFamily="18" charset="0"/>
              </a:rPr>
              <a:t> форм организации и оказания медицинской помощи населению</a:t>
            </a:r>
            <a:endParaRPr lang="ru-RU" sz="1600" b="1" dirty="0">
              <a:latin typeface="Book Antiqua" panose="0204060205030503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D874FD-9865-D1F9-69B6-373AD773FDBB}"/>
              </a:ext>
            </a:extLst>
          </p:cNvPr>
          <p:cNvSpPr txBox="1"/>
          <p:nvPr/>
        </p:nvSpPr>
        <p:spPr>
          <a:xfrm>
            <a:off x="463424" y="3411896"/>
            <a:ext cx="112651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i="0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Одним из путей повышения экономической эффективности системы здравоохранения и более экономичного использования больничных ресурсов является развитие </a:t>
            </a:r>
            <a:r>
              <a:rPr lang="ru-RU" sz="1600" b="1" i="0" u="none" strike="noStrike" dirty="0" err="1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стационарозамещающих</a:t>
            </a:r>
            <a:r>
              <a:rPr lang="ru-RU" sz="1600" b="1" i="0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 форм медицинской помощи (дневных стационаров на базе амбулаторно-поликлинических и больничных учреждений, стационаров на дому)</a:t>
            </a:r>
            <a:endParaRPr lang="ru-RU" sz="1600" b="1" dirty="0">
              <a:latin typeface="Book Antiqua" panose="0204060205030503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D01946-9F6A-8B4C-C837-E0F2B14DE3C7}"/>
              </a:ext>
            </a:extLst>
          </p:cNvPr>
          <p:cNvSpPr txBox="1"/>
          <p:nvPr/>
        </p:nvSpPr>
        <p:spPr>
          <a:xfrm>
            <a:off x="463424" y="4712574"/>
            <a:ext cx="112651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i="0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Однако слабая управленческая и финансовая интеграция медицинских учреждений, отсутствие стратегического анализа и координации в деятельности амбулаторно-поликлинических и больничных учреждений, слабость системы анализа эффективности использования ресурсов, экономических стимулов создают неблагоприятную почву для развития ресурсосберегающих технологий</a:t>
            </a:r>
            <a:endParaRPr lang="ru-RU" sz="1600" b="1" dirty="0">
              <a:latin typeface="Book Antiqua" panose="0204060205030503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C51118-8522-D93A-9E33-115466EF2ECF}"/>
              </a:ext>
            </a:extLst>
          </p:cNvPr>
          <p:cNvSpPr txBox="1"/>
          <p:nvPr/>
        </p:nvSpPr>
        <p:spPr>
          <a:xfrm>
            <a:off x="594065" y="6107809"/>
            <a:ext cx="28049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err="1">
                <a:latin typeface="Book Antiqua" panose="02040602050305030304" pitchFamily="18" charset="0"/>
              </a:rPr>
              <a:t>https</a:t>
            </a:r>
            <a:r>
              <a:rPr lang="ru-RU" sz="1400" dirty="0">
                <a:latin typeface="Book Antiqua" panose="02040602050305030304" pitchFamily="18" charset="0"/>
              </a:rPr>
              <a:t>://</a:t>
            </a:r>
            <a:r>
              <a:rPr lang="ru-RU" sz="1400" dirty="0" err="1">
                <a:latin typeface="Book Antiqua" panose="02040602050305030304" pitchFamily="18" charset="0"/>
              </a:rPr>
              <a:t>internet.garant.ru</a:t>
            </a:r>
            <a:endParaRPr lang="ru-RU" sz="14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189025"/>
            <a:ext cx="12190413" cy="6668975"/>
            <a:chOff x="0" y="189025"/>
            <a:chExt cx="12190413" cy="6668975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8542" y="189025"/>
              <a:ext cx="720000" cy="719229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1468837" y="6498000"/>
              <a:ext cx="721576" cy="360000"/>
            </a:xfrm>
            <a:prstGeom prst="rect">
              <a:avLst/>
            </a:prstGeom>
            <a:noFill/>
          </p:spPr>
        </p:pic>
        <p:grpSp>
          <p:nvGrpSpPr>
            <p:cNvPr id="10" name="Группа 9"/>
            <p:cNvGrpSpPr/>
            <p:nvPr/>
          </p:nvGrpSpPr>
          <p:grpSpPr>
            <a:xfrm>
              <a:off x="10478550" y="246294"/>
              <a:ext cx="1702718" cy="586402"/>
              <a:chOff x="10478550" y="404696"/>
              <a:chExt cx="1702718" cy="586402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10478550" y="746416"/>
                <a:ext cx="1702718" cy="244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90000"/>
                  </a:lnSpc>
                  <a:spcBef>
                    <a:spcPts val="750"/>
                  </a:spcBef>
                  <a:buClr>
                    <a:srgbClr val="35A5D6"/>
                  </a:buClr>
                </a:pPr>
                <a:r>
                  <a:rPr lang="en-US" sz="1100" dirty="0">
                    <a:solidFill>
                      <a:srgbClr val="114C7D"/>
                    </a:solidFill>
                    <a:latin typeface="Gotham Pro" pitchFamily="2" charset="0"/>
                    <a:ea typeface="+mj-ea"/>
                    <a:cs typeface="Gotham Pro" pitchFamily="2" charset="0"/>
                  </a:rPr>
                  <a:t>congress-vsp.ru/xvi/</a:t>
                </a:r>
                <a:endParaRPr lang="ru-RU" sz="1100" dirty="0">
                  <a:solidFill>
                    <a:srgbClr val="114C7D"/>
                  </a:solidFill>
                  <a:latin typeface="Gotham Pro" pitchFamily="2" charset="0"/>
                  <a:ea typeface="+mj-ea"/>
                  <a:cs typeface="Gotham Pro" pitchFamily="2" charset="0"/>
                </a:endParaRPr>
              </a:p>
            </p:txBody>
          </p:sp>
          <p:pic>
            <p:nvPicPr>
              <p:cNvPr id="4098" name="Picture 2" descr="E:\РАБОТА\3 конгресс ВСП\2025\XVI Конгресс шаблон презентации\элементы презентации\07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550475" y="404696"/>
                <a:ext cx="1440243" cy="288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976" y="332657"/>
            <a:ext cx="9577064" cy="1296144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altLang="ru-RU" sz="2200" dirty="0">
                <a:solidFill>
                  <a:srgbClr val="114C7D"/>
                </a:solidFill>
                <a:latin typeface="Bookman Old Style" panose="02050604050505020204" pitchFamily="18" charset="0"/>
              </a:rPr>
              <a:t>Актуальность создания правовых и финансовых механизмов для внедрения </a:t>
            </a:r>
            <a:r>
              <a:rPr lang="ru-RU" altLang="ru-RU" sz="2200" dirty="0" err="1">
                <a:solidFill>
                  <a:srgbClr val="114C7D"/>
                </a:solidFill>
                <a:latin typeface="Bookman Old Style" panose="02050604050505020204" pitchFamily="18" charset="0"/>
              </a:rPr>
              <a:t>стационарзаменяющих</a:t>
            </a:r>
            <a:r>
              <a:rPr lang="ru-RU" altLang="ru-RU" sz="2200" dirty="0">
                <a:solidFill>
                  <a:srgbClr val="114C7D"/>
                </a:solidFill>
                <a:latin typeface="Bookman Old Style" panose="02050604050505020204" pitchFamily="18" charset="0"/>
              </a:rPr>
              <a:t> технологий</a:t>
            </a:r>
            <a:br>
              <a:rPr lang="ru-RU" altLang="ru-RU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endParaRPr lang="ru-RU" sz="2400" b="1" dirty="0">
              <a:solidFill>
                <a:srgbClr val="1663A4"/>
              </a:solidFill>
              <a:latin typeface="Gotham Pro" pitchFamily="2" charset="0"/>
              <a:cs typeface="Gotham Pro" pitchFamily="2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770D51BE-434E-5A27-74C5-BEB2F69DAC03}"/>
              </a:ext>
            </a:extLst>
          </p:cNvPr>
          <p:cNvSpPr/>
          <p:nvPr/>
        </p:nvSpPr>
        <p:spPr bwMode="auto">
          <a:xfrm>
            <a:off x="463424" y="1516765"/>
            <a:ext cx="11265152" cy="7183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u="none" strike="noStrike" dirty="0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Актуальность определена еще в 2002 году</a:t>
            </a:r>
          </a:p>
          <a:p>
            <a:pPr algn="ctr"/>
            <a:r>
              <a:rPr lang="ru-RU" sz="1600" b="1" i="0" u="none" strike="noStrike" dirty="0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Методические рекомендации </a:t>
            </a:r>
            <a:r>
              <a:rPr lang="en" sz="1600" b="1" i="0" u="none" strike="noStrike" dirty="0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N 2002/106 "</a:t>
            </a:r>
            <a:r>
              <a:rPr lang="ru-RU" sz="1600" b="1" i="0" u="none" strike="noStrike" dirty="0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Организация </a:t>
            </a:r>
            <a:r>
              <a:rPr lang="ru-RU" sz="1600" b="1" i="0" u="none" strike="noStrike" dirty="0" err="1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стационарозамещающих</a:t>
            </a:r>
            <a:r>
              <a:rPr lang="ru-RU" sz="1600" b="1" i="0" u="none" strike="noStrike" dirty="0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 форм медицинской помощи населению" (утв. Министерством здравоохранения РФ 4 ноября 2002 г.)</a:t>
            </a:r>
            <a:endParaRPr lang="ru-RU" sz="1500" b="1" i="0" u="none" strike="noStrike" dirty="0">
              <a:solidFill>
                <a:schemeClr val="tx2"/>
              </a:solidFill>
              <a:effectLst/>
              <a:latin typeface="Book Antiqua" panose="0204060205030503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C51118-8522-D93A-9E33-115466EF2ECF}"/>
              </a:ext>
            </a:extLst>
          </p:cNvPr>
          <p:cNvSpPr txBox="1"/>
          <p:nvPr/>
        </p:nvSpPr>
        <p:spPr>
          <a:xfrm>
            <a:off x="594065" y="6107809"/>
            <a:ext cx="28049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err="1">
                <a:latin typeface="Book Antiqua" panose="02040602050305030304" pitchFamily="18" charset="0"/>
              </a:rPr>
              <a:t>https</a:t>
            </a:r>
            <a:r>
              <a:rPr lang="ru-RU" sz="1400" dirty="0">
                <a:latin typeface="Book Antiqua" panose="02040602050305030304" pitchFamily="18" charset="0"/>
              </a:rPr>
              <a:t>://</a:t>
            </a:r>
            <a:r>
              <a:rPr lang="ru-RU" sz="1400" dirty="0" err="1">
                <a:latin typeface="Book Antiqua" panose="02040602050305030304" pitchFamily="18" charset="0"/>
              </a:rPr>
              <a:t>internet.garant.ru</a:t>
            </a:r>
            <a:endParaRPr lang="ru-RU" sz="1400" dirty="0">
              <a:latin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4BD92F-E1DD-464C-2FEA-2EC376CB2D5A}"/>
              </a:ext>
            </a:extLst>
          </p:cNvPr>
          <p:cNvSpPr txBox="1"/>
          <p:nvPr/>
        </p:nvSpPr>
        <p:spPr>
          <a:xfrm>
            <a:off x="463424" y="2406696"/>
            <a:ext cx="112651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effectLst/>
                <a:latin typeface="Book Antiqua" panose="02040602050305030304" pitchFamily="18" charset="0"/>
              </a:rPr>
              <a:t>Предлагаются рекомендации по развитию </a:t>
            </a:r>
            <a:r>
              <a:rPr lang="ru-RU" sz="1600" b="1" i="0" dirty="0" err="1">
                <a:effectLst/>
                <a:latin typeface="Book Antiqua" panose="02040602050305030304" pitchFamily="18" charset="0"/>
              </a:rPr>
              <a:t>стационарозамещающих</a:t>
            </a:r>
            <a:r>
              <a:rPr lang="ru-RU" sz="1600" b="1" dirty="0">
                <a:effectLst/>
                <a:latin typeface="Book Antiqua" panose="02040602050305030304" pitchFamily="18" charset="0"/>
              </a:rPr>
              <a:t> форм организации медицинской помощи населению, которые включают организационные формы работы дневных стационаров и стационаров на дому, анализ объемов и характера их деятельности, а также ориентировочные нормативы потребности в СЗФ разных профилей, нормирование труда врачей дневного стационара и стационара на дому.</a:t>
            </a:r>
          </a:p>
          <a:p>
            <a:br>
              <a:rPr lang="ru-RU" sz="1600" dirty="0">
                <a:effectLst/>
              </a:rPr>
            </a:br>
            <a:endParaRPr lang="ru-RU" sz="1600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E77637-49FC-EC21-3C7F-D1B9B29D71A1}"/>
              </a:ext>
            </a:extLst>
          </p:cNvPr>
          <p:cNvSpPr txBox="1"/>
          <p:nvPr/>
        </p:nvSpPr>
        <p:spPr>
          <a:xfrm>
            <a:off x="461837" y="3630455"/>
            <a:ext cx="112651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i="0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Особого внимания заслуживает организация стационаров на дому (СД). На современном этапе с учетом продолжающегося постарения населения и ростом хронических заболеваний особое внимание должно быть уделено медицинской помощи на дому.</a:t>
            </a:r>
            <a:endParaRPr lang="ru-RU" sz="1600" b="1" dirty="0">
              <a:latin typeface="Book Antiqua" panose="0204060205030503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2AD3F4-7A6B-31A5-EC12-8A3A1C6816F2}"/>
              </a:ext>
            </a:extLst>
          </p:cNvPr>
          <p:cNvSpPr txBox="1"/>
          <p:nvPr/>
        </p:nvSpPr>
        <p:spPr>
          <a:xfrm>
            <a:off x="461837" y="4667364"/>
            <a:ext cx="112667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i="0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СД может быть организован для инвалидов и хронических больных, а также для лиц трудоспособного возраста, для детей, для профильных больных и др.</a:t>
            </a:r>
          </a:p>
        </p:txBody>
      </p:sp>
    </p:spTree>
    <p:extLst>
      <p:ext uri="{BB962C8B-B14F-4D97-AF65-F5344CB8AC3E}">
        <p14:creationId xmlns:p14="http://schemas.microsoft.com/office/powerpoint/2010/main" val="2410288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189025"/>
            <a:ext cx="12190413" cy="6668975"/>
            <a:chOff x="0" y="189025"/>
            <a:chExt cx="12190413" cy="6668975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8542" y="189025"/>
              <a:ext cx="720000" cy="719229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1468837" y="6498000"/>
              <a:ext cx="721576" cy="360000"/>
            </a:xfrm>
            <a:prstGeom prst="rect">
              <a:avLst/>
            </a:prstGeom>
            <a:noFill/>
          </p:spPr>
        </p:pic>
        <p:grpSp>
          <p:nvGrpSpPr>
            <p:cNvPr id="10" name="Группа 9"/>
            <p:cNvGrpSpPr/>
            <p:nvPr/>
          </p:nvGrpSpPr>
          <p:grpSpPr>
            <a:xfrm>
              <a:off x="10478550" y="246294"/>
              <a:ext cx="1702718" cy="586402"/>
              <a:chOff x="10478550" y="404696"/>
              <a:chExt cx="1702718" cy="586402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10478550" y="746416"/>
                <a:ext cx="1702718" cy="244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90000"/>
                  </a:lnSpc>
                  <a:spcBef>
                    <a:spcPts val="750"/>
                  </a:spcBef>
                  <a:buClr>
                    <a:srgbClr val="35A5D6"/>
                  </a:buClr>
                </a:pPr>
                <a:r>
                  <a:rPr lang="en-US" sz="1100" dirty="0">
                    <a:solidFill>
                      <a:srgbClr val="114C7D"/>
                    </a:solidFill>
                    <a:latin typeface="Gotham Pro" pitchFamily="2" charset="0"/>
                    <a:ea typeface="+mj-ea"/>
                    <a:cs typeface="Gotham Pro" pitchFamily="2" charset="0"/>
                  </a:rPr>
                  <a:t>congress-vsp.ru/xvi/</a:t>
                </a:r>
                <a:endParaRPr lang="ru-RU" sz="1100" dirty="0">
                  <a:solidFill>
                    <a:srgbClr val="114C7D"/>
                  </a:solidFill>
                  <a:latin typeface="Gotham Pro" pitchFamily="2" charset="0"/>
                  <a:ea typeface="+mj-ea"/>
                  <a:cs typeface="Gotham Pro" pitchFamily="2" charset="0"/>
                </a:endParaRPr>
              </a:p>
            </p:txBody>
          </p:sp>
          <p:pic>
            <p:nvPicPr>
              <p:cNvPr id="4098" name="Picture 2" descr="E:\РАБОТА\3 конгресс ВСП\2025\XVI Конгресс шаблон презентации\элементы презентации\07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550475" y="404696"/>
                <a:ext cx="1440243" cy="288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976" y="332657"/>
            <a:ext cx="9577064" cy="1296144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altLang="ru-RU" sz="2200" dirty="0">
                <a:solidFill>
                  <a:srgbClr val="114C7D"/>
                </a:solidFill>
                <a:latin typeface="Bookman Old Style" panose="02050604050505020204" pitchFamily="18" charset="0"/>
              </a:rPr>
              <a:t>Актуальность создания правовых и финансовых механизмов для внедрения </a:t>
            </a:r>
            <a:r>
              <a:rPr lang="ru-RU" altLang="ru-RU" sz="2200" dirty="0" err="1">
                <a:solidFill>
                  <a:srgbClr val="114C7D"/>
                </a:solidFill>
                <a:latin typeface="Bookman Old Style" panose="02050604050505020204" pitchFamily="18" charset="0"/>
              </a:rPr>
              <a:t>стационарзаменяющих</a:t>
            </a:r>
            <a:r>
              <a:rPr lang="ru-RU" altLang="ru-RU" sz="2200" dirty="0">
                <a:solidFill>
                  <a:srgbClr val="114C7D"/>
                </a:solidFill>
                <a:latin typeface="Bookman Old Style" panose="02050604050505020204" pitchFamily="18" charset="0"/>
              </a:rPr>
              <a:t> технологий</a:t>
            </a:r>
            <a:br>
              <a:rPr lang="ru-RU" altLang="ru-RU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endParaRPr lang="ru-RU" sz="2400" b="1" dirty="0">
              <a:solidFill>
                <a:srgbClr val="1663A4"/>
              </a:solidFill>
              <a:latin typeface="Gotham Pro" pitchFamily="2" charset="0"/>
              <a:cs typeface="Gotham Pro" pitchFamily="2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770D51BE-434E-5A27-74C5-BEB2F69DAC03}"/>
              </a:ext>
            </a:extLst>
          </p:cNvPr>
          <p:cNvSpPr/>
          <p:nvPr/>
        </p:nvSpPr>
        <p:spPr bwMode="auto">
          <a:xfrm>
            <a:off x="463424" y="1516765"/>
            <a:ext cx="11265152" cy="7183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u="none" strike="noStrike" dirty="0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Актуальность определена еще в 2002 году</a:t>
            </a:r>
          </a:p>
          <a:p>
            <a:pPr algn="ctr"/>
            <a:r>
              <a:rPr lang="ru-RU" sz="1600" b="1" i="0" u="none" strike="noStrike" dirty="0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Методические рекомендации </a:t>
            </a:r>
            <a:r>
              <a:rPr lang="en" sz="1600" b="1" i="0" u="none" strike="noStrike" dirty="0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N 2002/106 "</a:t>
            </a:r>
            <a:r>
              <a:rPr lang="ru-RU" sz="1600" b="1" i="0" u="none" strike="noStrike" dirty="0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Организация </a:t>
            </a:r>
            <a:r>
              <a:rPr lang="ru-RU" sz="1600" b="1" i="0" u="none" strike="noStrike" dirty="0" err="1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стационарозамещающих</a:t>
            </a:r>
            <a:r>
              <a:rPr lang="ru-RU" sz="1600" b="1" i="0" u="none" strike="noStrike" dirty="0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 форм медицинской помощи населению" (утв. Министерством здравоохранения РФ 4 ноября 2002 г.)</a:t>
            </a:r>
            <a:endParaRPr lang="ru-RU" sz="1500" b="1" i="0" u="none" strike="noStrike" dirty="0">
              <a:solidFill>
                <a:schemeClr val="tx2"/>
              </a:solidFill>
              <a:effectLst/>
              <a:latin typeface="Book Antiqua" panose="0204060205030503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C51118-8522-D93A-9E33-115466EF2ECF}"/>
              </a:ext>
            </a:extLst>
          </p:cNvPr>
          <p:cNvSpPr txBox="1"/>
          <p:nvPr/>
        </p:nvSpPr>
        <p:spPr>
          <a:xfrm>
            <a:off x="594065" y="6107809"/>
            <a:ext cx="28049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err="1">
                <a:latin typeface="Book Antiqua" panose="02040602050305030304" pitchFamily="18" charset="0"/>
              </a:rPr>
              <a:t>https</a:t>
            </a:r>
            <a:r>
              <a:rPr lang="ru-RU" sz="1400" dirty="0">
                <a:latin typeface="Book Antiqua" panose="02040602050305030304" pitchFamily="18" charset="0"/>
              </a:rPr>
              <a:t>://</a:t>
            </a:r>
            <a:r>
              <a:rPr lang="ru-RU" sz="1400" dirty="0" err="1">
                <a:latin typeface="Book Antiqua" panose="02040602050305030304" pitchFamily="18" charset="0"/>
              </a:rPr>
              <a:t>internet.garant.ru</a:t>
            </a:r>
            <a:endParaRPr lang="ru-RU" sz="1400" dirty="0">
              <a:latin typeface="Book Antiqua" panose="020406020503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CEBA81-29C7-29BC-C8E8-D10F637BBC4B}"/>
              </a:ext>
            </a:extLst>
          </p:cNvPr>
          <p:cNvSpPr txBox="1"/>
          <p:nvPr/>
        </p:nvSpPr>
        <p:spPr>
          <a:xfrm>
            <a:off x="457691" y="2358581"/>
            <a:ext cx="11265152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i="0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Организация СД при поликлиниках может быть построена по принципу централизации, децентрализации и смешанному:</a:t>
            </a:r>
          </a:p>
          <a:p>
            <a:pPr algn="just"/>
            <a:endParaRPr lang="ru-RU" sz="1600" b="1" i="0" u="none" strike="noStrike" dirty="0">
              <a:solidFill>
                <a:srgbClr val="22272F"/>
              </a:solidFill>
              <a:effectLst/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600" b="1" i="0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Централизованная форма работы предусматривает специальное выделение штатов (врача и медицинской сестры). Медицинской сестрой делаются все необходимые заборы анализов, процедуры и инъекции 1-2 раза в день. Дополнительные инъекции больным делаются участковой медсестрой. При такой форме врач и медицинская сестра СД обслуживают в день 12-14 больных. СД обеспечивается транспортом.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ru-RU" sz="1600" b="1" i="0" u="none" strike="noStrike" dirty="0">
              <a:solidFill>
                <a:srgbClr val="22272F"/>
              </a:solidFill>
              <a:effectLst/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600" b="1" i="0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Децентрализованная форма предполагает обслуживание участковым врачом и медицинской сестрой 2-3 больных своего участка. Эти формы работы требуют четкого определения показаний к лечению больных в СД, чтобы не заменять посещения участкового врача на дому стационаром на дому. </a:t>
            </a:r>
            <a:r>
              <a:rPr lang="ru-RU" sz="1600" b="0" i="0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Обслуживание больных может осуществляться по децентрализованному типу. Но при этом также выделяются 1-2 выездные процедурные медицинские сестры для проведения больным процедур: инъекций (1-2 раза), заборов крови, мочи и др. Выездная процедурная медицинская сестра обслуживает 12-14 больных близлежащих участков, при этом она обеспечивается автотранспортом. Участок работы может включать около 20 тыс. населения.</a:t>
            </a:r>
          </a:p>
          <a:p>
            <a:pPr algn="just"/>
            <a:endParaRPr lang="ru-RU" sz="1500" b="1" i="0" u="none" strike="noStrike" dirty="0">
              <a:solidFill>
                <a:srgbClr val="22272F"/>
              </a:solidFill>
              <a:effectLst/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245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189025"/>
            <a:ext cx="12190413" cy="6668975"/>
            <a:chOff x="0" y="189025"/>
            <a:chExt cx="12190413" cy="6668975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8542" y="189025"/>
              <a:ext cx="720000" cy="719229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1468837" y="6498000"/>
              <a:ext cx="721576" cy="360000"/>
            </a:xfrm>
            <a:prstGeom prst="rect">
              <a:avLst/>
            </a:prstGeom>
            <a:noFill/>
          </p:spPr>
        </p:pic>
        <p:grpSp>
          <p:nvGrpSpPr>
            <p:cNvPr id="10" name="Группа 9"/>
            <p:cNvGrpSpPr/>
            <p:nvPr/>
          </p:nvGrpSpPr>
          <p:grpSpPr>
            <a:xfrm>
              <a:off x="10478550" y="246294"/>
              <a:ext cx="1702718" cy="586402"/>
              <a:chOff x="10478550" y="404696"/>
              <a:chExt cx="1702718" cy="586402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10478550" y="746416"/>
                <a:ext cx="1702718" cy="244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90000"/>
                  </a:lnSpc>
                  <a:spcBef>
                    <a:spcPts val="750"/>
                  </a:spcBef>
                  <a:buClr>
                    <a:srgbClr val="35A5D6"/>
                  </a:buClr>
                </a:pPr>
                <a:r>
                  <a:rPr lang="en-US" sz="1100" dirty="0">
                    <a:solidFill>
                      <a:srgbClr val="114C7D"/>
                    </a:solidFill>
                    <a:latin typeface="Gotham Pro" pitchFamily="2" charset="0"/>
                    <a:ea typeface="+mj-ea"/>
                    <a:cs typeface="Gotham Pro" pitchFamily="2" charset="0"/>
                  </a:rPr>
                  <a:t>congress-vsp.ru/xvi/</a:t>
                </a:r>
                <a:endParaRPr lang="ru-RU" sz="1100" dirty="0">
                  <a:solidFill>
                    <a:srgbClr val="114C7D"/>
                  </a:solidFill>
                  <a:latin typeface="Gotham Pro" pitchFamily="2" charset="0"/>
                  <a:ea typeface="+mj-ea"/>
                  <a:cs typeface="Gotham Pro" pitchFamily="2" charset="0"/>
                </a:endParaRPr>
              </a:p>
            </p:txBody>
          </p:sp>
          <p:pic>
            <p:nvPicPr>
              <p:cNvPr id="4098" name="Picture 2" descr="E:\РАБОТА\3 конгресс ВСП\2025\XVI Конгресс шаблон презентации\элементы презентации\07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550475" y="404696"/>
                <a:ext cx="1440243" cy="288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527" y="239903"/>
            <a:ext cx="9674023" cy="856483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altLang="ru-RU" sz="2200" dirty="0">
                <a:solidFill>
                  <a:srgbClr val="114C7D"/>
                </a:solidFill>
                <a:latin typeface="Bookman Old Style" panose="02050604050505020204" pitchFamily="18" charset="0"/>
              </a:rPr>
              <a:t>Законодательная основа внедрения </a:t>
            </a:r>
            <a:r>
              <a:rPr lang="ru-RU" altLang="ru-RU" sz="2200" dirty="0" err="1">
                <a:solidFill>
                  <a:srgbClr val="114C7D"/>
                </a:solidFill>
                <a:latin typeface="Bookman Old Style" panose="02050604050505020204" pitchFamily="18" charset="0"/>
              </a:rPr>
              <a:t>стационарзаменяющих</a:t>
            </a:r>
            <a:r>
              <a:rPr lang="ru-RU" altLang="ru-RU" sz="2200" dirty="0">
                <a:solidFill>
                  <a:srgbClr val="114C7D"/>
                </a:solidFill>
                <a:latin typeface="Bookman Old Style" panose="02050604050505020204" pitchFamily="18" charset="0"/>
              </a:rPr>
              <a:t> технологий с применением телемедицинских технологий</a:t>
            </a:r>
            <a:endParaRPr lang="ru-RU" sz="2400" b="1" dirty="0">
              <a:solidFill>
                <a:srgbClr val="114C7D"/>
              </a:solidFill>
              <a:latin typeface="Gotham Pro" pitchFamily="2" charset="0"/>
              <a:cs typeface="Gotham Pro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C51118-8522-D93A-9E33-115466EF2ECF}"/>
              </a:ext>
            </a:extLst>
          </p:cNvPr>
          <p:cNvSpPr txBox="1"/>
          <p:nvPr/>
        </p:nvSpPr>
        <p:spPr>
          <a:xfrm>
            <a:off x="7512223" y="6463385"/>
            <a:ext cx="28049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err="1">
                <a:latin typeface="Book Antiqua" panose="02040602050305030304" pitchFamily="18" charset="0"/>
              </a:rPr>
              <a:t>https</a:t>
            </a:r>
            <a:r>
              <a:rPr lang="ru-RU" sz="1400" dirty="0">
                <a:latin typeface="Book Antiqua" panose="02040602050305030304" pitchFamily="18" charset="0"/>
              </a:rPr>
              <a:t>://</a:t>
            </a:r>
            <a:r>
              <a:rPr lang="ru-RU" sz="1400" dirty="0" err="1">
                <a:latin typeface="Book Antiqua" panose="02040602050305030304" pitchFamily="18" charset="0"/>
              </a:rPr>
              <a:t>internet.garant.ru</a:t>
            </a:r>
            <a:endParaRPr lang="ru-RU" sz="1400" dirty="0">
              <a:latin typeface="Book Antiqua" panose="02040602050305030304" pitchFamily="18" charset="0"/>
            </a:endParaRPr>
          </a:p>
        </p:txBody>
      </p:sp>
      <p:sp>
        <p:nvSpPr>
          <p:cNvPr id="3" name="Скругленный прямоугольник 6">
            <a:extLst>
              <a:ext uri="{FF2B5EF4-FFF2-40B4-BE49-F238E27FC236}">
                <a16:creationId xmlns:a16="http://schemas.microsoft.com/office/drawing/2014/main" id="{C6336681-B6CA-E263-848A-004217CDFAB4}"/>
              </a:ext>
            </a:extLst>
          </p:cNvPr>
          <p:cNvSpPr/>
          <p:nvPr/>
        </p:nvSpPr>
        <p:spPr bwMode="auto">
          <a:xfrm>
            <a:off x="449118" y="1325239"/>
            <a:ext cx="11292175" cy="6318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500" b="1" dirty="0">
                <a:solidFill>
                  <a:srgbClr val="3F5773"/>
                </a:solidFill>
                <a:latin typeface="Book Antiqua" panose="02040602050305030304" pitchFamily="18" charset="0"/>
              </a:rPr>
              <a:t>Федеральный закон от 21 ноября 2011 г.№ 323-ФЗ </a:t>
            </a:r>
          </a:p>
          <a:p>
            <a:pPr algn="ctr">
              <a:defRPr/>
            </a:pPr>
            <a:r>
              <a:rPr lang="ru-RU" sz="1500" dirty="0">
                <a:solidFill>
                  <a:srgbClr val="3F5773"/>
                </a:solidFill>
                <a:latin typeface="Book Antiqua" panose="02040602050305030304" pitchFamily="18" charset="0"/>
              </a:rPr>
              <a:t>«Об основах охраны здоровья граждан в Российской Федерации»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04A32E1-BCF6-A093-1460-C57EB74D6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902169"/>
              </p:ext>
            </p:extLst>
          </p:nvPr>
        </p:nvGraphicFramePr>
        <p:xfrm>
          <a:off x="449910" y="2104445"/>
          <a:ext cx="11265153" cy="105334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265153">
                  <a:extLst>
                    <a:ext uri="{9D8B030D-6E8A-4147-A177-3AD203B41FA5}">
                      <a16:colId xmlns:a16="http://schemas.microsoft.com/office/drawing/2014/main" val="2547239406"/>
                    </a:ext>
                  </a:extLst>
                </a:gridCol>
              </a:tblGrid>
              <a:tr h="1053345">
                <a:tc>
                  <a:txBody>
                    <a:bodyPr/>
                    <a:lstStyle/>
                    <a:p>
                      <a:pPr algn="just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Статья 32. Медицинская помощь</a:t>
                      </a:r>
                    </a:p>
                    <a:p>
                      <a:pPr algn="just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3. Медицинская помощь может оказываться в следующих условиях:</a:t>
                      </a:r>
                    </a:p>
                    <a:p>
                      <a:pPr algn="just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2) амбулаторно (в условиях, не предусматривающих круглосуточного медицинского наблюдения и лечения), </a:t>
                      </a: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в том числе на дому при вызове медицинского работника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51052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1004695-8B5C-31A0-32D4-A95866245B00}"/>
              </a:ext>
            </a:extLst>
          </p:cNvPr>
          <p:cNvSpPr txBox="1"/>
          <p:nvPr/>
        </p:nvSpPr>
        <p:spPr>
          <a:xfrm>
            <a:off x="449911" y="3151407"/>
            <a:ext cx="112651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b="1" i="0" u="none" strike="noStrike" dirty="0">
                <a:effectLst/>
                <a:latin typeface="Book Antiqua" panose="02040602050305030304" pitchFamily="18" charset="0"/>
              </a:rPr>
              <a:t>Статья 80. Программа государственных гарантий бесплатного оказания гражданам медицинской помощи</a:t>
            </a:r>
          </a:p>
          <a:p>
            <a:pPr algn="just"/>
            <a:r>
              <a:rPr lang="ru-RU" sz="1500" b="1" i="0" u="none" strike="noStrike" dirty="0">
                <a:effectLst/>
                <a:latin typeface="Book Antiqua" panose="02040602050305030304" pitchFamily="18" charset="0"/>
              </a:rPr>
              <a:t>При оказании в рамках программы государственных гарантий бесплатного оказания </a:t>
            </a:r>
            <a:r>
              <a:rPr lang="ru-RU" sz="1500" b="0" i="0" u="none" strike="noStrike" dirty="0">
                <a:effectLst/>
                <a:latin typeface="Book Antiqua" panose="02040602050305030304" pitchFamily="18" charset="0"/>
              </a:rPr>
              <a:t>гражданам медицинской помощи ......</a:t>
            </a:r>
            <a:r>
              <a:rPr lang="ru-RU" sz="1500" b="1" i="0" u="none" strike="noStrike" dirty="0">
                <a:effectLst/>
                <a:latin typeface="Book Antiqua" panose="02040602050305030304" pitchFamily="18" charset="0"/>
              </a:rPr>
              <a:t> и при посещениях на дому осуществляется обеспечение граждан лекарственными препаратами для медицинского применения</a:t>
            </a:r>
            <a:r>
              <a:rPr lang="ru-RU" sz="1500" b="0" i="0" u="none" strike="noStrike" dirty="0">
                <a:effectLst/>
                <a:latin typeface="Book Antiqua" panose="02040602050305030304" pitchFamily="18" charset="0"/>
              </a:rPr>
              <a:t>, включенными в Перечень ЖНВЛП........</a:t>
            </a:r>
          </a:p>
        </p:txBody>
      </p:sp>
      <p:sp>
        <p:nvSpPr>
          <p:cNvPr id="12" name="Скругленный прямоугольник 6">
            <a:extLst>
              <a:ext uri="{FF2B5EF4-FFF2-40B4-BE49-F238E27FC236}">
                <a16:creationId xmlns:a16="http://schemas.microsoft.com/office/drawing/2014/main" id="{3DC5A9A6-CA42-348B-CE91-FA758FBDFA67}"/>
              </a:ext>
            </a:extLst>
          </p:cNvPr>
          <p:cNvSpPr/>
          <p:nvPr/>
        </p:nvSpPr>
        <p:spPr bwMode="auto">
          <a:xfrm>
            <a:off x="447950" y="4269002"/>
            <a:ext cx="11292175" cy="6318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500" b="1" i="0" u="none" strike="noStrike" dirty="0">
                <a:solidFill>
                  <a:srgbClr val="3F5773"/>
                </a:solidFill>
                <a:effectLst/>
                <a:latin typeface="Book Antiqua" panose="02040602050305030304" pitchFamily="18" charset="0"/>
              </a:rPr>
              <a:t>Приказ Министерства здравоохранения Российской Федерации от 14 апреля 2025 г. </a:t>
            </a:r>
            <a:r>
              <a:rPr lang="en" sz="1500" b="1" i="0" u="none" strike="noStrike" dirty="0">
                <a:solidFill>
                  <a:srgbClr val="3F5773"/>
                </a:solidFill>
                <a:effectLst/>
                <a:latin typeface="Book Antiqua" panose="02040602050305030304" pitchFamily="18" charset="0"/>
              </a:rPr>
              <a:t>N 202</a:t>
            </a:r>
            <a:r>
              <a:rPr lang="ru-RU" sz="1500" b="1" i="0" u="none" strike="noStrike" dirty="0">
                <a:solidFill>
                  <a:srgbClr val="3F5773"/>
                </a:solidFill>
                <a:effectLst/>
                <a:latin typeface="Book Antiqua" panose="02040602050305030304" pitchFamily="18" charset="0"/>
              </a:rPr>
              <a:t>н </a:t>
            </a:r>
          </a:p>
          <a:p>
            <a:pPr algn="ctr">
              <a:defRPr/>
            </a:pPr>
            <a:r>
              <a:rPr lang="ru-RU" sz="1500" b="0" i="0" u="none" strike="noStrike" dirty="0">
                <a:solidFill>
                  <a:srgbClr val="3F5773"/>
                </a:solidFill>
                <a:effectLst/>
                <a:latin typeface="Book Antiqua" panose="02040602050305030304" pitchFamily="18" charset="0"/>
              </a:rPr>
              <a:t>"Об утверждении Положения об организации оказания первичной медико-санитарной помощи взрослому населению"</a:t>
            </a:r>
            <a:endParaRPr lang="ru-RU" sz="1500" dirty="0">
              <a:solidFill>
                <a:srgbClr val="3F5773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C33221-E62D-872A-8909-0F06CDF51278}"/>
              </a:ext>
            </a:extLst>
          </p:cNvPr>
          <p:cNvSpPr txBox="1"/>
          <p:nvPr/>
        </p:nvSpPr>
        <p:spPr>
          <a:xfrm>
            <a:off x="449118" y="4990073"/>
            <a:ext cx="1129217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b="0" i="0" u="none" strike="noStrike" dirty="0">
                <a:effectLst/>
                <a:latin typeface="Book Antiqua" panose="02040602050305030304" pitchFamily="18" charset="0"/>
              </a:rPr>
              <a:t>Первичная медико-санитарная помощь может быть оказана с </a:t>
            </a:r>
            <a:r>
              <a:rPr lang="ru-RU" sz="1500" b="1" i="0" u="none" strike="noStrike" dirty="0">
                <a:effectLst/>
                <a:latin typeface="Book Antiqua" panose="02040602050305030304" pitchFamily="18" charset="0"/>
              </a:rPr>
              <a:t>применением телемедицинских технологий в соответствии с порядком организации и оказания медицинской помощи с применением телемедицинских технологий</a:t>
            </a:r>
            <a:r>
              <a:rPr lang="ru-RU" sz="1500" b="1" dirty="0">
                <a:latin typeface="Book Antiqua" panose="02040602050305030304" pitchFamily="18" charset="0"/>
              </a:rPr>
              <a:t>....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880C13-5BAF-E4E4-A438-7576755BCB85}"/>
              </a:ext>
            </a:extLst>
          </p:cNvPr>
          <p:cNvSpPr txBox="1"/>
          <p:nvPr/>
        </p:nvSpPr>
        <p:spPr>
          <a:xfrm>
            <a:off x="447950" y="5774903"/>
            <a:ext cx="1129217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b="1" i="0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Поликлиника осуществляет следующие функции: </a:t>
            </a:r>
            <a:r>
              <a:rPr lang="ru-RU" sz="1500" b="0" i="0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дистанционное наблюдение за состоянием здоровья пациента</a:t>
            </a:r>
          </a:p>
          <a:p>
            <a:pPr algn="just"/>
            <a:r>
              <a:rPr lang="ru-RU" sz="1500" b="1" dirty="0">
                <a:effectLst/>
                <a:latin typeface="Book Antiqua" panose="02040602050305030304" pitchFamily="18" charset="0"/>
              </a:rPr>
              <a:t>Правила организации деятельности дневного стационара: </a:t>
            </a:r>
            <a:r>
              <a:rPr lang="ru-RU" sz="1500" b="0" i="0" u="none" strike="noStrike" dirty="0">
                <a:solidFill>
                  <a:srgbClr val="22272F"/>
                </a:solidFill>
                <a:effectLst/>
                <a:latin typeface="Book Antiqua" panose="02040602050305030304" pitchFamily="18" charset="0"/>
              </a:rPr>
              <a:t>осуществление консультаций врачей-специалистов, в том числе с применением телемедицинских технологий</a:t>
            </a:r>
            <a:endParaRPr lang="ru-RU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22749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189025"/>
            <a:ext cx="12190413" cy="6668975"/>
            <a:chOff x="0" y="189025"/>
            <a:chExt cx="12190413" cy="6668975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8542" y="189025"/>
              <a:ext cx="720000" cy="719229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1468837" y="6498000"/>
              <a:ext cx="721576" cy="360000"/>
            </a:xfrm>
            <a:prstGeom prst="rect">
              <a:avLst/>
            </a:prstGeom>
            <a:noFill/>
          </p:spPr>
        </p:pic>
        <p:grpSp>
          <p:nvGrpSpPr>
            <p:cNvPr id="10" name="Группа 9"/>
            <p:cNvGrpSpPr/>
            <p:nvPr/>
          </p:nvGrpSpPr>
          <p:grpSpPr>
            <a:xfrm>
              <a:off x="10478550" y="246294"/>
              <a:ext cx="1702718" cy="586402"/>
              <a:chOff x="10478550" y="404696"/>
              <a:chExt cx="1702718" cy="586402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10478550" y="746416"/>
                <a:ext cx="1702718" cy="244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90000"/>
                  </a:lnSpc>
                  <a:spcBef>
                    <a:spcPts val="750"/>
                  </a:spcBef>
                  <a:buClr>
                    <a:srgbClr val="35A5D6"/>
                  </a:buClr>
                </a:pPr>
                <a:r>
                  <a:rPr lang="en-US" sz="1100" dirty="0">
                    <a:solidFill>
                      <a:srgbClr val="114C7D"/>
                    </a:solidFill>
                    <a:latin typeface="Gotham Pro" pitchFamily="2" charset="0"/>
                    <a:ea typeface="+mj-ea"/>
                    <a:cs typeface="Gotham Pro" pitchFamily="2" charset="0"/>
                  </a:rPr>
                  <a:t>congress-vsp.ru/xvi/</a:t>
                </a:r>
                <a:endParaRPr lang="ru-RU" sz="1100" dirty="0">
                  <a:solidFill>
                    <a:srgbClr val="114C7D"/>
                  </a:solidFill>
                  <a:latin typeface="Gotham Pro" pitchFamily="2" charset="0"/>
                  <a:ea typeface="+mj-ea"/>
                  <a:cs typeface="Gotham Pro" pitchFamily="2" charset="0"/>
                </a:endParaRPr>
              </a:p>
            </p:txBody>
          </p:sp>
          <p:pic>
            <p:nvPicPr>
              <p:cNvPr id="4098" name="Picture 2" descr="E:\РАБОТА\3 конгресс ВСП\2025\XVI Конгресс шаблон презентации\элементы презентации\07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550475" y="404696"/>
                <a:ext cx="1440243" cy="288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542" y="189707"/>
            <a:ext cx="9640008" cy="128597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ru-RU" altLang="ru-RU" sz="2200" dirty="0">
                <a:solidFill>
                  <a:srgbClr val="114C7D"/>
                </a:solidFill>
                <a:latin typeface="Bookman Old Style" panose="02050604050505020204" pitchFamily="18" charset="0"/>
              </a:rPr>
              <a:t>Законодательная основа внедрения </a:t>
            </a:r>
            <a:r>
              <a:rPr lang="ru-RU" altLang="ru-RU" sz="2200" dirty="0" err="1">
                <a:solidFill>
                  <a:srgbClr val="114C7D"/>
                </a:solidFill>
                <a:latin typeface="Bookman Old Style" panose="02050604050505020204" pitchFamily="18" charset="0"/>
              </a:rPr>
              <a:t>стационарзаменяющих</a:t>
            </a:r>
            <a:r>
              <a:rPr lang="ru-RU" altLang="ru-RU" sz="2200" dirty="0">
                <a:solidFill>
                  <a:srgbClr val="114C7D"/>
                </a:solidFill>
                <a:latin typeface="Bookman Old Style" panose="02050604050505020204" pitchFamily="18" charset="0"/>
              </a:rPr>
              <a:t> технологий с применением телемедицинских технологий для отдельных групп населения </a:t>
            </a:r>
            <a:r>
              <a:rPr lang="ru-RU" alt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медицинских технолог</a:t>
            </a:r>
            <a:endParaRPr lang="ru-RU" sz="2400" b="1" dirty="0">
              <a:solidFill>
                <a:srgbClr val="114C7D"/>
              </a:solidFill>
              <a:latin typeface="Gotham Pro" pitchFamily="2" charset="0"/>
              <a:cs typeface="Gotham Pro" pitchFamily="2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8508248A-560C-83F3-1527-5E71130A1FAA}"/>
              </a:ext>
            </a:extLst>
          </p:cNvPr>
          <p:cNvSpPr/>
          <p:nvPr/>
        </p:nvSpPr>
        <p:spPr bwMode="auto">
          <a:xfrm>
            <a:off x="458135" y="1476866"/>
            <a:ext cx="11265152" cy="7192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0" u="none" strike="noStrike" dirty="0">
                <a:solidFill>
                  <a:srgbClr val="3F5773"/>
                </a:solidFill>
                <a:effectLst/>
                <a:latin typeface="Book Antiqua" panose="02040602050305030304" pitchFamily="18" charset="0"/>
              </a:rPr>
              <a:t>Проект Постановления Правительства РФ </a:t>
            </a:r>
          </a:p>
          <a:p>
            <a:pPr algn="ctr"/>
            <a:r>
              <a:rPr lang="ru-RU" sz="1500" b="1" dirty="0">
                <a:solidFill>
                  <a:srgbClr val="3F5773"/>
                </a:solidFill>
                <a:latin typeface="Book Antiqua" panose="02040602050305030304" pitchFamily="18" charset="0"/>
              </a:rPr>
              <a:t>«</a:t>
            </a:r>
            <a:r>
              <a:rPr lang="ru-RU" sz="1500" b="1" i="0" u="none" strike="noStrike" dirty="0">
                <a:solidFill>
                  <a:srgbClr val="3F5773"/>
                </a:solidFill>
                <a:effectLst/>
                <a:latin typeface="Book Antiqua" panose="02040602050305030304" pitchFamily="18" charset="0"/>
              </a:rPr>
              <a:t>О программе государственных гарантий бесплатного оказания гражданам медицинской помощи на 2026 год и на плановый период 2027 и 2028 годов»  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DC99B5D7-C505-3A42-A034-2C377146FBCD}"/>
              </a:ext>
            </a:extLst>
          </p:cNvPr>
          <p:cNvSpPr/>
          <p:nvPr/>
        </p:nvSpPr>
        <p:spPr bwMode="auto">
          <a:xfrm>
            <a:off x="478542" y="2305531"/>
            <a:ext cx="11251640" cy="5347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kern="100" dirty="0">
              <a:solidFill>
                <a:schemeClr val="tx1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600" b="1" kern="1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 </a:t>
            </a:r>
            <a:r>
              <a:rPr lang="ru-RU" sz="1500" b="1" kern="1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Способы оплаты медицинской помощи, оказываемой застрахованным лицам по обязательному медицинскому</a:t>
            </a:r>
          </a:p>
          <a:p>
            <a:pPr algn="ctr"/>
            <a:r>
              <a:rPr lang="ru-RU" sz="1500" b="1" kern="1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страхованию в Российской Федерации</a:t>
            </a:r>
          </a:p>
          <a:p>
            <a:pPr algn="just"/>
            <a:endParaRPr lang="ru-RU" sz="1600" b="1" kern="100" dirty="0">
              <a:solidFill>
                <a:schemeClr val="tx1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BDC462-1CED-E745-C8FB-7113D0C3D32D}"/>
              </a:ext>
            </a:extLst>
          </p:cNvPr>
          <p:cNvSpPr txBox="1"/>
          <p:nvPr/>
        </p:nvSpPr>
        <p:spPr>
          <a:xfrm>
            <a:off x="470293" y="2938878"/>
            <a:ext cx="11234810" cy="1849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100"/>
              </a:spcBef>
            </a:pPr>
            <a:r>
              <a:rPr lang="ru-RU" sz="1500" b="1" kern="1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Медицинская помощь может оказываться на дому</a:t>
            </a:r>
            <a:r>
              <a:rPr lang="ru-RU" sz="1500" kern="1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ru-RU" sz="1500" b="1" kern="1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с предоставлением </a:t>
            </a:r>
            <a:r>
              <a:rPr lang="ru-RU" sz="1500" kern="1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врачом медицинской организации, к которой прикреплен гражданин, средним медицинским работником фельдшерско-акушерских пунктов (фельдшерских пунктов, фельдшерских здравпунктов) </a:t>
            </a:r>
            <a:r>
              <a:rPr lang="ru-RU" sz="1500" b="1" kern="1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соответствующих лекарственных препаратов и рекомендаций по их применению.</a:t>
            </a:r>
          </a:p>
          <a:p>
            <a:pPr algn="just">
              <a:spcBef>
                <a:spcPts val="1100"/>
              </a:spcBef>
            </a:pPr>
            <a:r>
              <a:rPr lang="ru-RU" sz="1500" kern="1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Выполнение указанных рекомендаций осуществляется средними медицинскими работниками с одновременной оценкой состояния здоровья гражданина и </a:t>
            </a:r>
            <a:r>
              <a:rPr lang="ru-RU" sz="1500" b="1" kern="1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передачей соответствующей информации указанному врачу медицинской организации,</a:t>
            </a:r>
            <a:r>
              <a:rPr lang="ru-RU" sz="1500" kern="1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в том числе с применением дистанционных технологий и передачей соответствующих медицинских документов в электронном виде, в порядке, установленном Министерством здравоохранения Российской Федерации.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4C2424-D8C9-5EA1-6B0A-E55F8CF940F7}"/>
              </a:ext>
            </a:extLst>
          </p:cNvPr>
          <p:cNvSpPr txBox="1"/>
          <p:nvPr/>
        </p:nvSpPr>
        <p:spPr>
          <a:xfrm>
            <a:off x="488676" y="4814102"/>
            <a:ext cx="11231371" cy="175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100"/>
              </a:spcBef>
            </a:pPr>
            <a:r>
              <a:rPr lang="ru-RU" sz="1500" kern="1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В соответствии с клиническими рекомендациями по медицинским показаниям медицинские организации могут организовать </a:t>
            </a:r>
            <a:r>
              <a:rPr lang="ru-RU" sz="1500" b="1" kern="1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предоставление лекарственных препаратов для лечения гепатита С для приема пациентами на дому</a:t>
            </a:r>
            <a:r>
              <a:rPr lang="ru-RU" sz="1500" kern="1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1100"/>
              </a:spcBef>
            </a:pPr>
            <a:r>
              <a:rPr lang="ru-RU" sz="1500" kern="1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В этом случае </a:t>
            </a:r>
            <a:r>
              <a:rPr lang="ru-RU" sz="1500" b="1" kern="1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прием врача может проводиться с использованием дистанционных (телемедицинских) технологий</a:t>
            </a:r>
            <a:r>
              <a:rPr lang="ru-RU" sz="1500" kern="1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, результаты лечения должны быть подтверждены лабораторными исследованиями. </a:t>
            </a:r>
          </a:p>
          <a:p>
            <a:pPr algn="just">
              <a:spcBef>
                <a:spcPts val="1100"/>
              </a:spcBef>
            </a:pPr>
            <a:r>
              <a:rPr lang="ru-RU" sz="1500" b="1" kern="1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Очное пребывание пациента в условиях дневного стационара при этом должно быть не менее 2 дней, включая день госпитализации и день выписки.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D526DB-6F10-024B-E1D5-DAED1C8BCE14}"/>
              </a:ext>
            </a:extLst>
          </p:cNvPr>
          <p:cNvSpPr txBox="1"/>
          <p:nvPr/>
        </p:nvSpPr>
        <p:spPr>
          <a:xfrm>
            <a:off x="252919" y="121477"/>
            <a:ext cx="29182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err="1">
                <a:latin typeface="Book Antiqua" panose="02040602050305030304" pitchFamily="18" charset="0"/>
              </a:rPr>
              <a:t>https</a:t>
            </a:r>
            <a:r>
              <a:rPr lang="ru-RU" sz="1400" dirty="0">
                <a:latin typeface="Book Antiqua" panose="02040602050305030304" pitchFamily="18" charset="0"/>
              </a:rPr>
              <a:t>://</a:t>
            </a:r>
            <a:r>
              <a:rPr lang="ru-RU" sz="1400" dirty="0" err="1">
                <a:latin typeface="Book Antiqua" panose="02040602050305030304" pitchFamily="18" charset="0"/>
              </a:rPr>
              <a:t>regulation.gov.ru</a:t>
            </a:r>
            <a:endParaRPr lang="ru-RU" sz="1400" dirty="0">
              <a:latin typeface="Book Antiqua" panose="0204060205030503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534A14-B022-68DA-3E0F-BB6AF316A3A7}"/>
              </a:ext>
            </a:extLst>
          </p:cNvPr>
          <p:cNvSpPr txBox="1"/>
          <p:nvPr/>
        </p:nvSpPr>
        <p:spPr>
          <a:xfrm>
            <a:off x="9091326" y="6445669"/>
            <a:ext cx="29182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err="1">
                <a:latin typeface="Book Antiqua" panose="02040602050305030304" pitchFamily="18" charset="0"/>
              </a:rPr>
              <a:t>https</a:t>
            </a:r>
            <a:r>
              <a:rPr lang="ru-RU" sz="1400" dirty="0">
                <a:latin typeface="Book Antiqua" panose="02040602050305030304" pitchFamily="18" charset="0"/>
              </a:rPr>
              <a:t>://</a:t>
            </a:r>
            <a:r>
              <a:rPr lang="ru-RU" sz="1400" dirty="0" err="1">
                <a:latin typeface="Book Antiqua" panose="02040602050305030304" pitchFamily="18" charset="0"/>
              </a:rPr>
              <a:t>regulation.gov.ru</a:t>
            </a:r>
            <a:endParaRPr lang="ru-RU" sz="1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671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189025"/>
            <a:ext cx="12190413" cy="6668975"/>
            <a:chOff x="0" y="189025"/>
            <a:chExt cx="12190413" cy="6668975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8542" y="189025"/>
              <a:ext cx="720000" cy="719229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1468837" y="6498000"/>
              <a:ext cx="721576" cy="360000"/>
            </a:xfrm>
            <a:prstGeom prst="rect">
              <a:avLst/>
            </a:prstGeom>
            <a:noFill/>
          </p:spPr>
        </p:pic>
        <p:grpSp>
          <p:nvGrpSpPr>
            <p:cNvPr id="10" name="Группа 9"/>
            <p:cNvGrpSpPr/>
            <p:nvPr/>
          </p:nvGrpSpPr>
          <p:grpSpPr>
            <a:xfrm>
              <a:off x="10478550" y="246294"/>
              <a:ext cx="1702718" cy="586402"/>
              <a:chOff x="10478550" y="404696"/>
              <a:chExt cx="1702718" cy="586402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10478550" y="746416"/>
                <a:ext cx="1702718" cy="244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90000"/>
                  </a:lnSpc>
                  <a:spcBef>
                    <a:spcPts val="750"/>
                  </a:spcBef>
                  <a:buClr>
                    <a:srgbClr val="35A5D6"/>
                  </a:buClr>
                </a:pPr>
                <a:r>
                  <a:rPr lang="en-US" sz="1100" dirty="0">
                    <a:solidFill>
                      <a:srgbClr val="114C7D"/>
                    </a:solidFill>
                    <a:latin typeface="Gotham Pro" pitchFamily="2" charset="0"/>
                    <a:ea typeface="+mj-ea"/>
                    <a:cs typeface="Gotham Pro" pitchFamily="2" charset="0"/>
                  </a:rPr>
                  <a:t>congress-vsp.ru/xvi/</a:t>
                </a:r>
                <a:endParaRPr lang="ru-RU" sz="1100" dirty="0">
                  <a:solidFill>
                    <a:srgbClr val="114C7D"/>
                  </a:solidFill>
                  <a:latin typeface="Gotham Pro" pitchFamily="2" charset="0"/>
                  <a:ea typeface="+mj-ea"/>
                  <a:cs typeface="Gotham Pro" pitchFamily="2" charset="0"/>
                </a:endParaRPr>
              </a:p>
            </p:txBody>
          </p:sp>
          <p:pic>
            <p:nvPicPr>
              <p:cNvPr id="4098" name="Picture 2" descr="E:\РАБОТА\3 конгресс ВСП\2025\XVI Конгресс шаблон презентации\элементы презентации\07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550475" y="404696"/>
                <a:ext cx="1440243" cy="288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542" y="189707"/>
            <a:ext cx="9640008" cy="128597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ru-RU" altLang="ru-RU" sz="2200" dirty="0">
                <a:solidFill>
                  <a:srgbClr val="114C7D"/>
                </a:solidFill>
                <a:latin typeface="Bookman Old Style" panose="02050604050505020204" pitchFamily="18" charset="0"/>
              </a:rPr>
              <a:t>Законодательная основа внедрения </a:t>
            </a:r>
            <a:r>
              <a:rPr lang="ru-RU" altLang="ru-RU" sz="2200" dirty="0" err="1">
                <a:solidFill>
                  <a:srgbClr val="114C7D"/>
                </a:solidFill>
                <a:latin typeface="Bookman Old Style" panose="02050604050505020204" pitchFamily="18" charset="0"/>
              </a:rPr>
              <a:t>стационарзаменяющих</a:t>
            </a:r>
            <a:r>
              <a:rPr lang="ru-RU" altLang="ru-RU" sz="2200" dirty="0">
                <a:solidFill>
                  <a:srgbClr val="114C7D"/>
                </a:solidFill>
                <a:latin typeface="Bookman Old Style" panose="02050604050505020204" pitchFamily="18" charset="0"/>
              </a:rPr>
              <a:t> технологий с применением телемедицинских технологий для отдельных групп населения </a:t>
            </a:r>
            <a:r>
              <a:rPr lang="ru-RU" alt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медицинских технолог</a:t>
            </a:r>
            <a:endParaRPr lang="ru-RU" sz="2400" b="1" dirty="0">
              <a:solidFill>
                <a:srgbClr val="114C7D"/>
              </a:solidFill>
              <a:latin typeface="Gotham Pro" pitchFamily="2" charset="0"/>
              <a:cs typeface="Gotham Pro" pitchFamily="2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8508248A-560C-83F3-1527-5E71130A1FAA}"/>
              </a:ext>
            </a:extLst>
          </p:cNvPr>
          <p:cNvSpPr/>
          <p:nvPr/>
        </p:nvSpPr>
        <p:spPr bwMode="auto">
          <a:xfrm>
            <a:off x="458135" y="1476866"/>
            <a:ext cx="11265152" cy="7192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0" u="none" strike="noStrike" dirty="0">
                <a:solidFill>
                  <a:srgbClr val="3F5773"/>
                </a:solidFill>
                <a:effectLst/>
                <a:latin typeface="Book Antiqua" panose="02040602050305030304" pitchFamily="18" charset="0"/>
              </a:rPr>
              <a:t>Проект Постановления Правительства РФ </a:t>
            </a:r>
          </a:p>
          <a:p>
            <a:pPr algn="ctr"/>
            <a:r>
              <a:rPr lang="ru-RU" sz="1500" b="1" dirty="0">
                <a:solidFill>
                  <a:srgbClr val="3F5773"/>
                </a:solidFill>
                <a:latin typeface="Book Antiqua" panose="02040602050305030304" pitchFamily="18" charset="0"/>
              </a:rPr>
              <a:t>«</a:t>
            </a:r>
            <a:r>
              <a:rPr lang="ru-RU" sz="1500" b="1" i="0" u="none" strike="noStrike" dirty="0">
                <a:solidFill>
                  <a:srgbClr val="3F5773"/>
                </a:solidFill>
                <a:effectLst/>
                <a:latin typeface="Book Antiqua" panose="02040602050305030304" pitchFamily="18" charset="0"/>
              </a:rPr>
              <a:t>О программе государственных гарантий бесплатного оказания гражданам медицинской помощи на 2026 год и на плановый период 2027 и 2028 годов»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D526DB-6F10-024B-E1D5-DAED1C8BCE14}"/>
              </a:ext>
            </a:extLst>
          </p:cNvPr>
          <p:cNvSpPr txBox="1"/>
          <p:nvPr/>
        </p:nvSpPr>
        <p:spPr>
          <a:xfrm>
            <a:off x="252919" y="121477"/>
            <a:ext cx="29182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err="1">
                <a:latin typeface="Book Antiqua" panose="02040602050305030304" pitchFamily="18" charset="0"/>
              </a:rPr>
              <a:t>https</a:t>
            </a:r>
            <a:r>
              <a:rPr lang="ru-RU" sz="1400" dirty="0">
                <a:latin typeface="Book Antiqua" panose="02040602050305030304" pitchFamily="18" charset="0"/>
              </a:rPr>
              <a:t>://</a:t>
            </a:r>
            <a:r>
              <a:rPr lang="ru-RU" sz="1400" dirty="0" err="1">
                <a:latin typeface="Book Antiqua" panose="02040602050305030304" pitchFamily="18" charset="0"/>
              </a:rPr>
              <a:t>regulation.gov.ru</a:t>
            </a:r>
            <a:endParaRPr lang="ru-RU" sz="1400" dirty="0">
              <a:latin typeface="Book Antiqua" panose="0204060205030503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534A14-B022-68DA-3E0F-BB6AF316A3A7}"/>
              </a:ext>
            </a:extLst>
          </p:cNvPr>
          <p:cNvSpPr txBox="1"/>
          <p:nvPr/>
        </p:nvSpPr>
        <p:spPr>
          <a:xfrm>
            <a:off x="9091326" y="6445669"/>
            <a:ext cx="29182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err="1">
                <a:latin typeface="Book Antiqua" panose="02040602050305030304" pitchFamily="18" charset="0"/>
              </a:rPr>
              <a:t>https</a:t>
            </a:r>
            <a:r>
              <a:rPr lang="ru-RU" sz="1400" dirty="0">
                <a:latin typeface="Book Antiqua" panose="02040602050305030304" pitchFamily="18" charset="0"/>
              </a:rPr>
              <a:t>://</a:t>
            </a:r>
            <a:r>
              <a:rPr lang="ru-RU" sz="1400" dirty="0" err="1">
                <a:latin typeface="Book Antiqua" panose="02040602050305030304" pitchFamily="18" charset="0"/>
              </a:rPr>
              <a:t>regulation.gov.ru</a:t>
            </a:r>
            <a:endParaRPr lang="ru-RU" sz="1400" dirty="0">
              <a:latin typeface="Book Antiqua" panose="02040602050305030304" pitchFamily="18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72A3657D-5566-3F10-A6EA-5121DD72D7ED}"/>
              </a:ext>
            </a:extLst>
          </p:cNvPr>
          <p:cNvSpPr/>
          <p:nvPr/>
        </p:nvSpPr>
        <p:spPr bwMode="auto">
          <a:xfrm>
            <a:off x="478542" y="2353447"/>
            <a:ext cx="11251640" cy="6795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kern="100" dirty="0">
              <a:solidFill>
                <a:schemeClr val="tx1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500" b="1" kern="1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Порядок оказания медицинской помощи отдельным категориям</a:t>
            </a:r>
          </a:p>
          <a:p>
            <a:pPr algn="ctr"/>
            <a:r>
              <a:rPr lang="ru-RU" sz="1500" b="1" kern="1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ветеранов боевых действий</a:t>
            </a:r>
          </a:p>
          <a:p>
            <a:pPr algn="just"/>
            <a:r>
              <a:rPr lang="ru-RU" sz="1600" b="1" kern="1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CDE171C-9DA1-DB4A-A874-27C9DE1C84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382700"/>
              </p:ext>
            </p:extLst>
          </p:nvPr>
        </p:nvGraphicFramePr>
        <p:xfrm>
          <a:off x="470180" y="3231977"/>
          <a:ext cx="11285420" cy="10184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285420">
                  <a:extLst>
                    <a:ext uri="{9D8B030D-6E8A-4147-A177-3AD203B41FA5}">
                      <a16:colId xmlns:a16="http://schemas.microsoft.com/office/drawing/2014/main" val="2547239406"/>
                    </a:ext>
                  </a:extLst>
                </a:gridCol>
              </a:tblGrid>
              <a:tr h="101841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Если участник специальной военной операции нуждается в постоянном динамическом наблюдении за ним со стороны медицинских работников соответствующего профиля и проживает в отдаленном населенном пункте, </a:t>
                      </a: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такое динамическое наблюдение может быть организовано с использованием телемедицинских технологий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510526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CC39AEF-8040-BBCF-4094-24BEFB06B2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672302"/>
              </p:ext>
            </p:extLst>
          </p:nvPr>
        </p:nvGraphicFramePr>
        <p:xfrm>
          <a:off x="478542" y="4143412"/>
          <a:ext cx="11241691" cy="777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241691">
                  <a:extLst>
                    <a:ext uri="{9D8B030D-6E8A-4147-A177-3AD203B41FA5}">
                      <a16:colId xmlns:a16="http://schemas.microsoft.com/office/drawing/2014/main" val="2547239406"/>
                    </a:ext>
                  </a:extLst>
                </a:gridCol>
              </a:tblGrid>
              <a:tr h="67959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Медицинская реабилитация предоставляется участникам специальной военной операции также во внеочередном порядке в соответствии с положениями, установленными настоящей Программой, </a:t>
                      </a: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в том числе в амбулаторных условиях и на дому</a:t>
                      </a:r>
                      <a:r>
                        <a:rPr lang="ru-RU" sz="15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510526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53BC9D6F-E69D-16BE-AE8A-157792DA3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754961"/>
              </p:ext>
            </p:extLst>
          </p:nvPr>
        </p:nvGraphicFramePr>
        <p:xfrm>
          <a:off x="478542" y="4964583"/>
          <a:ext cx="11241691" cy="1463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241691">
                  <a:extLst>
                    <a:ext uri="{9D8B030D-6E8A-4147-A177-3AD203B41FA5}">
                      <a16:colId xmlns:a16="http://schemas.microsoft.com/office/drawing/2014/main" val="2547239406"/>
                    </a:ext>
                  </a:extLst>
                </a:gridCol>
              </a:tblGrid>
              <a:tr h="75357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Медицинские организации и их подразделения при наличии показаний обеспечивают участника специальной военной операции </a:t>
                      </a: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медицинскими изделиями, предназначенными для поддержания функций органов и систем организма человека для использования на дому,</a:t>
                      </a:r>
                      <a:r>
                        <a:rPr lang="ru-RU" sz="1500" b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по перечню, утвержденному Министерством здравоохранения Российской Федерации, а также необходимыми лекарственными препаратами, в том числе наркотическими лекарственными препаратами и психотропными лекарственными препаратами, используемыми при посещениях на дому, и продуктами лечебного (</a:t>
                      </a:r>
                      <a:r>
                        <a:rPr lang="ru-RU" sz="1500" b="0" kern="1200" dirty="0" err="1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энтерального</a:t>
                      </a:r>
                      <a:r>
                        <a:rPr lang="ru-RU" sz="1500" b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) питания.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endParaRPr lang="ru-RU" sz="1500" b="0" kern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510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428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189025"/>
            <a:ext cx="12190413" cy="6668975"/>
            <a:chOff x="0" y="189025"/>
            <a:chExt cx="12190413" cy="6668975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8542" y="189025"/>
              <a:ext cx="720000" cy="719229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1468837" y="6498000"/>
              <a:ext cx="721576" cy="360000"/>
            </a:xfrm>
            <a:prstGeom prst="rect">
              <a:avLst/>
            </a:prstGeom>
            <a:noFill/>
          </p:spPr>
        </p:pic>
        <p:grpSp>
          <p:nvGrpSpPr>
            <p:cNvPr id="10" name="Группа 9"/>
            <p:cNvGrpSpPr/>
            <p:nvPr/>
          </p:nvGrpSpPr>
          <p:grpSpPr>
            <a:xfrm>
              <a:off x="10478550" y="246294"/>
              <a:ext cx="1702718" cy="586402"/>
              <a:chOff x="10478550" y="404696"/>
              <a:chExt cx="1702718" cy="586402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10478550" y="746416"/>
                <a:ext cx="1702718" cy="244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90000"/>
                  </a:lnSpc>
                  <a:spcBef>
                    <a:spcPts val="750"/>
                  </a:spcBef>
                  <a:buClr>
                    <a:srgbClr val="35A5D6"/>
                  </a:buClr>
                </a:pPr>
                <a:r>
                  <a:rPr lang="en-US" sz="1100" dirty="0">
                    <a:solidFill>
                      <a:srgbClr val="114C7D"/>
                    </a:solidFill>
                    <a:latin typeface="Gotham Pro" pitchFamily="2" charset="0"/>
                    <a:ea typeface="+mj-ea"/>
                    <a:cs typeface="Gotham Pro" pitchFamily="2" charset="0"/>
                  </a:rPr>
                  <a:t>congress-vsp.ru/xvi/</a:t>
                </a:r>
                <a:endParaRPr lang="ru-RU" sz="1100" dirty="0">
                  <a:solidFill>
                    <a:srgbClr val="114C7D"/>
                  </a:solidFill>
                  <a:latin typeface="Gotham Pro" pitchFamily="2" charset="0"/>
                  <a:ea typeface="+mj-ea"/>
                  <a:cs typeface="Gotham Pro" pitchFamily="2" charset="0"/>
                </a:endParaRPr>
              </a:p>
            </p:txBody>
          </p:sp>
          <p:pic>
            <p:nvPicPr>
              <p:cNvPr id="4098" name="Picture 2" descr="E:\РАБОТА\3 конгресс ВСП\2025\XVI Конгресс шаблон презентации\элементы презентации\07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550475" y="404696"/>
                <a:ext cx="1440243" cy="288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542" y="189707"/>
            <a:ext cx="9640008" cy="128597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ru-RU" altLang="ru-RU" sz="2200" dirty="0">
                <a:solidFill>
                  <a:srgbClr val="114C7D"/>
                </a:solidFill>
                <a:latin typeface="Bookman Old Style" panose="02050604050505020204" pitchFamily="18" charset="0"/>
              </a:rPr>
              <a:t>Законодательная основа внедрения </a:t>
            </a:r>
            <a:r>
              <a:rPr lang="ru-RU" altLang="ru-RU" sz="2200" dirty="0" err="1">
                <a:solidFill>
                  <a:srgbClr val="114C7D"/>
                </a:solidFill>
                <a:latin typeface="Bookman Old Style" panose="02050604050505020204" pitchFamily="18" charset="0"/>
              </a:rPr>
              <a:t>стационарзаменяющих</a:t>
            </a:r>
            <a:r>
              <a:rPr lang="ru-RU" altLang="ru-RU" sz="2200" dirty="0">
                <a:solidFill>
                  <a:srgbClr val="114C7D"/>
                </a:solidFill>
                <a:latin typeface="Bookman Old Style" panose="02050604050505020204" pitchFamily="18" charset="0"/>
              </a:rPr>
              <a:t> технологий с применением телемедицинских технологий для отдельных групп населения </a:t>
            </a:r>
            <a:r>
              <a:rPr lang="ru-RU" alt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медицинских технолог</a:t>
            </a:r>
            <a:endParaRPr lang="ru-RU" sz="2400" b="1" dirty="0">
              <a:solidFill>
                <a:srgbClr val="114C7D"/>
              </a:solidFill>
              <a:latin typeface="Gotham Pro" pitchFamily="2" charset="0"/>
              <a:cs typeface="Gotham Pro" pitchFamily="2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8508248A-560C-83F3-1527-5E71130A1FAA}"/>
              </a:ext>
            </a:extLst>
          </p:cNvPr>
          <p:cNvSpPr/>
          <p:nvPr/>
        </p:nvSpPr>
        <p:spPr bwMode="auto">
          <a:xfrm>
            <a:off x="458135" y="1476866"/>
            <a:ext cx="11265152" cy="7192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0" u="none" strike="noStrike" dirty="0">
                <a:solidFill>
                  <a:srgbClr val="3F5773"/>
                </a:solidFill>
                <a:effectLst/>
                <a:latin typeface="Book Antiqua" panose="02040602050305030304" pitchFamily="18" charset="0"/>
              </a:rPr>
              <a:t>Проект Постановления Правительства РФ </a:t>
            </a:r>
          </a:p>
          <a:p>
            <a:pPr algn="ctr"/>
            <a:r>
              <a:rPr lang="ru-RU" sz="1500" b="1" dirty="0">
                <a:solidFill>
                  <a:srgbClr val="3F5773"/>
                </a:solidFill>
                <a:latin typeface="Book Antiqua" panose="02040602050305030304" pitchFamily="18" charset="0"/>
              </a:rPr>
              <a:t>«</a:t>
            </a:r>
            <a:r>
              <a:rPr lang="ru-RU" sz="1500" b="1" i="0" u="none" strike="noStrike" dirty="0">
                <a:solidFill>
                  <a:srgbClr val="3F5773"/>
                </a:solidFill>
                <a:effectLst/>
                <a:latin typeface="Book Antiqua" panose="02040602050305030304" pitchFamily="18" charset="0"/>
              </a:rPr>
              <a:t>О программе государственных гарантий бесплатного оказания гражданам медицинской помощи на 2026 год и на плановый период 2027 и 2028 годов»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D526DB-6F10-024B-E1D5-DAED1C8BCE14}"/>
              </a:ext>
            </a:extLst>
          </p:cNvPr>
          <p:cNvSpPr txBox="1"/>
          <p:nvPr/>
        </p:nvSpPr>
        <p:spPr>
          <a:xfrm>
            <a:off x="252919" y="121477"/>
            <a:ext cx="29182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err="1">
                <a:latin typeface="Book Antiqua" panose="02040602050305030304" pitchFamily="18" charset="0"/>
              </a:rPr>
              <a:t>https</a:t>
            </a:r>
            <a:r>
              <a:rPr lang="ru-RU" sz="1400" dirty="0">
                <a:latin typeface="Book Antiqua" panose="02040602050305030304" pitchFamily="18" charset="0"/>
              </a:rPr>
              <a:t>://</a:t>
            </a:r>
            <a:r>
              <a:rPr lang="ru-RU" sz="1400" dirty="0" err="1">
                <a:latin typeface="Book Antiqua" panose="02040602050305030304" pitchFamily="18" charset="0"/>
              </a:rPr>
              <a:t>regulation.gov.ru</a:t>
            </a:r>
            <a:endParaRPr lang="ru-RU" sz="1400" dirty="0">
              <a:latin typeface="Book Antiqua" panose="0204060205030503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534A14-B022-68DA-3E0F-BB6AF316A3A7}"/>
              </a:ext>
            </a:extLst>
          </p:cNvPr>
          <p:cNvSpPr txBox="1"/>
          <p:nvPr/>
        </p:nvSpPr>
        <p:spPr>
          <a:xfrm>
            <a:off x="9091326" y="6445669"/>
            <a:ext cx="29182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err="1">
                <a:latin typeface="Book Antiqua" panose="02040602050305030304" pitchFamily="18" charset="0"/>
              </a:rPr>
              <a:t>https</a:t>
            </a:r>
            <a:r>
              <a:rPr lang="ru-RU" sz="1400" dirty="0">
                <a:latin typeface="Book Antiqua" panose="02040602050305030304" pitchFamily="18" charset="0"/>
              </a:rPr>
              <a:t>://</a:t>
            </a:r>
            <a:r>
              <a:rPr lang="ru-RU" sz="1400" dirty="0" err="1">
                <a:latin typeface="Book Antiqua" panose="02040602050305030304" pitchFamily="18" charset="0"/>
              </a:rPr>
              <a:t>regulation.gov.ru</a:t>
            </a:r>
            <a:endParaRPr lang="ru-RU" sz="1400" dirty="0">
              <a:latin typeface="Book Antiqua" panose="02040602050305030304" pitchFamily="18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E29E6846-7F6A-DF21-DC18-CD2A292EA0C7}"/>
              </a:ext>
            </a:extLst>
          </p:cNvPr>
          <p:cNvSpPr/>
          <p:nvPr/>
        </p:nvSpPr>
        <p:spPr bwMode="auto">
          <a:xfrm>
            <a:off x="478542" y="2385733"/>
            <a:ext cx="11251640" cy="8500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kern="1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Порядок оказания медицинской помощи инвалидам, включая порядок наблюдения врачом за состоянием их здоровья, меры по обеспечению доступности для инвалидов медицинской инфраструктуры, возможности записи к врачу, а также порядок доведения до отдельных групп инвалидов информации о состоянии их здоровья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23A4FA58-5281-9B67-A946-CCA85C2CC4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223731"/>
              </p:ext>
            </p:extLst>
          </p:nvPr>
        </p:nvGraphicFramePr>
        <p:xfrm>
          <a:off x="487070" y="3429000"/>
          <a:ext cx="11285420" cy="61737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285420">
                  <a:extLst>
                    <a:ext uri="{9D8B030D-6E8A-4147-A177-3AD203B41FA5}">
                      <a16:colId xmlns:a16="http://schemas.microsoft.com/office/drawing/2014/main" val="2547239406"/>
                    </a:ext>
                  </a:extLst>
                </a:gridCol>
              </a:tblGrid>
              <a:tr h="61737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Инвалидам и маломобильным группам населения, нуждающимся в постороннем уходе и помощи, предоставляется доступная медицинская помощь, </a:t>
                      </a: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в том числе на дому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510526"/>
                  </a:ext>
                </a:extLst>
              </a:tr>
            </a:tbl>
          </a:graphicData>
        </a:graphic>
      </p:graphicFrame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D9837DB8-0601-EF96-3D95-2E8407F71A98}"/>
              </a:ext>
            </a:extLst>
          </p:cNvPr>
          <p:cNvSpPr/>
          <p:nvPr/>
        </p:nvSpPr>
        <p:spPr bwMode="auto">
          <a:xfrm>
            <a:off x="483692" y="4090037"/>
            <a:ext cx="11251640" cy="5057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kern="1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Медицинская реабилитация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3ED06154-3577-F8C5-C15E-86C84E24FA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387512"/>
              </p:ext>
            </p:extLst>
          </p:nvPr>
        </p:nvGraphicFramePr>
        <p:xfrm>
          <a:off x="487070" y="4792267"/>
          <a:ext cx="11236217" cy="12743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236217">
                  <a:extLst>
                    <a:ext uri="{9D8B030D-6E8A-4147-A177-3AD203B41FA5}">
                      <a16:colId xmlns:a16="http://schemas.microsoft.com/office/drawing/2014/main" val="2547239406"/>
                    </a:ext>
                  </a:extLst>
                </a:gridCol>
              </a:tblGrid>
              <a:tr h="1274325">
                <a:tc>
                  <a:txBody>
                    <a:bodyPr/>
                    <a:lstStyle/>
                    <a:p>
                      <a:pPr algn="just"/>
                      <a:r>
                        <a:rPr lang="ru-RU" sz="1500" b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При наличии показаний для получения медицинской реабилитации в условиях дневного стационара или амбулаторно, но при наличии факторов, ограничивающих возможности пациента получить такую медицинскую реабилитацию, включая случаи проживания пациента в отдаленном от медицинской организации населенном пункте или ограничения в передвижении пациента, медицинская организация, к которой прикреплен пациент для получения первичной медико-санитарной помощи, </a:t>
                      </a: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организует ему прохождение медицинской реабилитации на дому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510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6762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4347</Words>
  <Application>Microsoft Macintosh PowerPoint</Application>
  <PresentationFormat>Произвольный</PresentationFormat>
  <Paragraphs>262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Bookman Old Style</vt:lpstr>
      <vt:lpstr>Calibri</vt:lpstr>
      <vt:lpstr>Gotham Pro Medium</vt:lpstr>
      <vt:lpstr>Wingdings</vt:lpstr>
      <vt:lpstr>Gotham Pro</vt:lpstr>
      <vt:lpstr>Book Antiqua</vt:lpstr>
      <vt:lpstr>Тема Office</vt:lpstr>
      <vt:lpstr>Презентация PowerPoint</vt:lpstr>
      <vt:lpstr>Презентация PowerPoint</vt:lpstr>
      <vt:lpstr>Актуальность создания правовых и финансовых механизмов для внедрения стационарзаменяющих технологий </vt:lpstr>
      <vt:lpstr>Актуальность создания правовых и финансовых механизмов для внедрения стационарзаменяющих технологий </vt:lpstr>
      <vt:lpstr>Актуальность создания правовых и финансовых механизмов для внедрения стационарзаменяющих технологий </vt:lpstr>
      <vt:lpstr>Законодательная основа внедрения стационарзаменяющих технологий с применением телемедицинских технологий</vt:lpstr>
      <vt:lpstr>Законодательная основа внедрения стационарзаменяющих технологий с применением телемедицинских технологий для отдельных групп населения медицинских технолог</vt:lpstr>
      <vt:lpstr>Законодательная основа внедрения стационарзаменяющих технологий с применением телемедицинских технологий для отдельных групп населения медицинских технолог</vt:lpstr>
      <vt:lpstr>Законодательная основа внедрения стационарзаменяющих технологий с применением телемедицинских технологий для отдельных групп населения медицинских технолог</vt:lpstr>
      <vt:lpstr>Законодательная основа внедрения стационарзаменяющих технологий с применением телемедицинских технологий для отдельных групп населения медицинских технолог</vt:lpstr>
      <vt:lpstr>Законодательная основа внедрения стационарзаменяющих технологий с применением телемедицинских технологий для отдельных групп населения медицинских технолог</vt:lpstr>
      <vt:lpstr>Законодательная основа внедрения стационарзаменяющих технологий с применением телемедицинских технологий для отдельных групп населения медицинских технолог</vt:lpstr>
      <vt:lpstr>Законодательная основа дистанционного наблюдения за пациентом</vt:lpstr>
      <vt:lpstr>Законодательная основа дистанционного наблюдения за пациентом</vt:lpstr>
      <vt:lpstr>Законодательная основа  внедрения стационарзаменяющих технологий</vt:lpstr>
      <vt:lpstr>Законодательная основа  внедрения стационарзаменяющих технологий</vt:lpstr>
      <vt:lpstr>Законодательная основа  внедрения стационарзаменяющих технологий</vt:lpstr>
      <vt:lpstr>Законодательная основа  внедрения стационарзаменяющих технологий</vt:lpstr>
      <vt:lpstr>Законодательная основа  внедрения стационарзаменяющих технологий</vt:lpstr>
      <vt:lpstr>Региональный опыт внедрения стационарзаменяющих технологий</vt:lpstr>
      <vt:lpstr>К оказанию медицинской помощи на дому должны применяться общие условия оплаты в рамках обязательного медицинского страхования</vt:lpstr>
      <vt:lpstr>ОБЩИЕ ПРИНЦИПЫ ОРГАНИЗАЦИИ  СТАЦИОНАРА НА ДОМУ: ПРЕДЛОЖЕНИЯ</vt:lpstr>
      <vt:lpstr>ОБЩИЕ ПРИНЦИПЫ ОРГАНИЗАЦИИ  СТАЦИОНАРА НА ДОМУ: ПРЕДЛОЖЕНИЯ</vt:lpstr>
      <vt:lpstr>ОБЩИЕ ПРИНЦИПЫ ОРГАНИЗАЦИИ  СТАЦИОНАРА НА ДОМУ: ПРЕДЛОЖЕНИЯ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Юлия Павлова</cp:lastModifiedBy>
  <cp:revision>28</cp:revision>
  <dcterms:created xsi:type="dcterms:W3CDTF">2025-11-05T16:43:17Z</dcterms:created>
  <dcterms:modified xsi:type="dcterms:W3CDTF">2025-11-18T14:09:36Z</dcterms:modified>
</cp:coreProperties>
</file>