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146847406" r:id="rId2"/>
    <p:sldId id="3196" r:id="rId3"/>
    <p:sldId id="2146847449" r:id="rId4"/>
    <p:sldId id="2146847451" r:id="rId5"/>
    <p:sldId id="2146847452" r:id="rId6"/>
    <p:sldId id="2146847453" r:id="rId7"/>
    <p:sldId id="2146847455" r:id="rId8"/>
    <p:sldId id="2146847454" r:id="rId9"/>
    <p:sldId id="2146847456" r:id="rId10"/>
    <p:sldId id="2146847457" r:id="rId11"/>
    <p:sldId id="2146847458" r:id="rId12"/>
    <p:sldId id="2146847459" r:id="rId13"/>
    <p:sldId id="2146847468" r:id="rId14"/>
    <p:sldId id="2146847470" r:id="rId15"/>
    <p:sldId id="2146847469" r:id="rId16"/>
    <p:sldId id="2146847461" r:id="rId17"/>
    <p:sldId id="2146847462" r:id="rId18"/>
    <p:sldId id="2146847467" r:id="rId19"/>
  </p:sldIdLst>
  <p:sldSz cx="12192000" cy="6858000"/>
  <p:notesSz cx="6810375" cy="9942513"/>
  <p:defaultTextStyle>
    <a:defPPr>
      <a:defRPr lang="ru-RU"/>
    </a:defPPr>
    <a:lvl1pPr marL="0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151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304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456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6603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5759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4910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064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3214" algn="l" defTabSz="12183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69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pos="72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OR AOR" initials="AA" lastIdx="1" clrIdx="0">
    <p:extLst>
      <p:ext uri="{19B8F6BF-5375-455C-9EA6-DF929625EA0E}">
        <p15:presenceInfo xmlns:p15="http://schemas.microsoft.com/office/powerpoint/2012/main" userId="d546f686799d72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43B"/>
    <a:srgbClr val="005E87"/>
    <a:srgbClr val="C3443A"/>
    <a:srgbClr val="E20713"/>
    <a:srgbClr val="BCE292"/>
    <a:srgbClr val="05415F"/>
    <a:srgbClr val="004898"/>
    <a:srgbClr val="005F87"/>
    <a:srgbClr val="8A2D25"/>
    <a:srgbClr val="4C5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569" autoAdjust="0"/>
  </p:normalViewPr>
  <p:slideViewPr>
    <p:cSldViewPr>
      <p:cViewPr varScale="1">
        <p:scale>
          <a:sx n="64" d="100"/>
          <a:sy n="64" d="100"/>
        </p:scale>
        <p:origin x="748" y="32"/>
      </p:cViewPr>
      <p:guideLst>
        <p:guide orient="horz" pos="2160"/>
        <p:guide pos="3840"/>
        <p:guide orient="horz" pos="769"/>
        <p:guide orient="horz" pos="4020"/>
        <p:guide pos="393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A9FA7-A2D0-4E9F-B887-076E6CD3945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C7AF-3570-47E8-BBB0-A139E8C0B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151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304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456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603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5759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4910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4064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3214" algn="l" defTabSz="1218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глубокоуважаемые коллеги!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EC7AF-3570-47E8-BBB0-A139E8C0B8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3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93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986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72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13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день, глубокоуважаемые коллеги!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EC7AF-3570-47E8-BBB0-A139E8C0B88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5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46075" y="963613"/>
            <a:ext cx="10318750" cy="58054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2</a:t>
            </a:fld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4E1B8AB-D9AF-4A0F-A7E4-15310F40E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6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4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0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40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8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661988"/>
            <a:ext cx="5440363" cy="3060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233608" y="4076567"/>
            <a:ext cx="10826292" cy="950164"/>
          </a:xfrm>
        </p:spPr>
        <p:txBody>
          <a:bodyPr/>
          <a:lstStyle/>
          <a:p>
            <a:pPr defTabSz="946495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2627D-52EA-4293-8FB7-121EBB13B96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1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5F4FB2D7-0FF9-7CD8-9810-912228939E86}"/>
              </a:ext>
            </a:extLst>
          </p:cNvPr>
          <p:cNvSpPr/>
          <p:nvPr userDrawn="1"/>
        </p:nvSpPr>
        <p:spPr>
          <a:xfrm>
            <a:off x="-456728" y="4917201"/>
            <a:ext cx="5616625" cy="674629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3443B"/>
              </a:gs>
              <a:gs pos="100000">
                <a:srgbClr val="05415F"/>
              </a:gs>
            </a:gsLst>
            <a:lin ang="4200000" scaled="0"/>
          </a:gradFill>
          <a:ln w="12700">
            <a:noFill/>
          </a:ln>
          <a:effectLst>
            <a:outerShdw blurRad="190500" dist="254000" dir="5400000" algn="t" rotWithShape="0">
              <a:srgbClr val="0541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algn="l"/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Рисунок 24">
            <a:extLst>
              <a:ext uri="{FF2B5EF4-FFF2-40B4-BE49-F238E27FC236}">
                <a16:creationId xmlns:a16="http://schemas.microsoft.com/office/drawing/2014/main" id="{79DABBFE-AC73-7D27-A3D9-51DB861D7B47}"/>
              </a:ext>
            </a:extLst>
          </p:cNvPr>
          <p:cNvGrpSpPr/>
          <p:nvPr userDrawn="1"/>
        </p:nvGrpSpPr>
        <p:grpSpPr>
          <a:xfrm>
            <a:off x="482080" y="2604698"/>
            <a:ext cx="431411" cy="1521503"/>
            <a:chOff x="2087044" y="2220227"/>
            <a:chExt cx="120126" cy="42366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154035E9-6353-9D14-7211-2469DEB5000D}"/>
                </a:ext>
              </a:extLst>
            </p:cNvPr>
            <p:cNvSpPr/>
            <p:nvPr/>
          </p:nvSpPr>
          <p:spPr>
            <a:xfrm>
              <a:off x="2087044" y="2220227"/>
              <a:ext cx="120126" cy="373800"/>
            </a:xfrm>
            <a:custGeom>
              <a:avLst/>
              <a:gdLst>
                <a:gd name="connsiteX0" fmla="*/ 120127 w 120126"/>
                <a:gd name="connsiteY0" fmla="*/ 0 h 373800"/>
                <a:gd name="connsiteX1" fmla="*/ 0 w 120126"/>
                <a:gd name="connsiteY1" fmla="*/ 373801 h 37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26" h="373800">
                  <a:moveTo>
                    <a:pt x="120127" y="0"/>
                  </a:moveTo>
                  <a:lnTo>
                    <a:pt x="0" y="373801"/>
                  </a:lnTo>
                </a:path>
              </a:pathLst>
            </a:custGeom>
            <a:ln w="22225" cap="rnd">
              <a:solidFill>
                <a:srgbClr val="0148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FE1BCDB-CBBF-A1E3-8742-FF5B5E9E5BB2}"/>
                </a:ext>
              </a:extLst>
            </p:cNvPr>
            <p:cNvSpPr/>
            <p:nvPr/>
          </p:nvSpPr>
          <p:spPr>
            <a:xfrm>
              <a:off x="2123050" y="2266204"/>
              <a:ext cx="36962" cy="109975"/>
            </a:xfrm>
            <a:custGeom>
              <a:avLst/>
              <a:gdLst>
                <a:gd name="connsiteX0" fmla="*/ 36962 w 36962"/>
                <a:gd name="connsiteY0" fmla="*/ 0 h 109975"/>
                <a:gd name="connsiteX1" fmla="*/ 0 w 36962"/>
                <a:gd name="connsiteY1" fmla="*/ 109975 h 10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62" h="109975">
                  <a:moveTo>
                    <a:pt x="36962" y="0"/>
                  </a:moveTo>
                  <a:lnTo>
                    <a:pt x="0" y="109975"/>
                  </a:lnTo>
                </a:path>
              </a:pathLst>
            </a:custGeom>
            <a:ln w="22225" cap="rnd">
              <a:solidFill>
                <a:srgbClr val="E2061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D2BAA3B8-3596-E070-11E7-054DCFA79C8B}"/>
                </a:ext>
              </a:extLst>
            </p:cNvPr>
            <p:cNvSpPr/>
            <p:nvPr/>
          </p:nvSpPr>
          <p:spPr>
            <a:xfrm>
              <a:off x="2104505" y="2464248"/>
              <a:ext cx="60413" cy="179640"/>
            </a:xfrm>
            <a:custGeom>
              <a:avLst/>
              <a:gdLst>
                <a:gd name="connsiteX0" fmla="*/ 60414 w 60413"/>
                <a:gd name="connsiteY0" fmla="*/ 0 h 179640"/>
                <a:gd name="connsiteX1" fmla="*/ 0 w 60413"/>
                <a:gd name="connsiteY1" fmla="*/ 179641 h 1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13" h="179640">
                  <a:moveTo>
                    <a:pt x="60414" y="0"/>
                  </a:moveTo>
                  <a:lnTo>
                    <a:pt x="0" y="179641"/>
                  </a:lnTo>
                </a:path>
              </a:pathLst>
            </a:custGeom>
            <a:ln w="22225" cap="rnd">
              <a:solidFill>
                <a:srgbClr val="E2061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FE0996-7839-5E04-41C2-57A0B3E8A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376" y="652060"/>
            <a:ext cx="2787311" cy="667957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F3C18CE-476E-8D67-8965-F5F1BCD7B8CF}"/>
              </a:ext>
            </a:extLst>
          </p:cNvPr>
          <p:cNvGrpSpPr/>
          <p:nvPr userDrawn="1"/>
        </p:nvGrpSpPr>
        <p:grpSpPr>
          <a:xfrm>
            <a:off x="10753332" y="528342"/>
            <a:ext cx="959292" cy="915391"/>
            <a:chOff x="7231569" y="3379304"/>
            <a:chExt cx="1373744" cy="1320384"/>
          </a:xfrm>
          <a:gradFill>
            <a:gsLst>
              <a:gs pos="0">
                <a:srgbClr val="005F87">
                  <a:alpha val="60000"/>
                </a:srgbClr>
              </a:gs>
              <a:gs pos="100000">
                <a:srgbClr val="C3443B">
                  <a:alpha val="40000"/>
                </a:srgbClr>
              </a:gs>
            </a:gsLst>
            <a:lin ang="5400000" scaled="1"/>
          </a:gradFill>
        </p:grpSpPr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ECD9B200-C65D-F5FC-64D1-DF877245FC73}"/>
                </a:ext>
              </a:extLst>
            </p:cNvPr>
            <p:cNvSpPr/>
            <p:nvPr/>
          </p:nvSpPr>
          <p:spPr>
            <a:xfrm>
              <a:off x="7231569" y="3379304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5D823A80-3172-6BD5-D28D-6BAB4686B6FE}"/>
                </a:ext>
              </a:extLst>
            </p:cNvPr>
            <p:cNvSpPr/>
            <p:nvPr/>
          </p:nvSpPr>
          <p:spPr>
            <a:xfrm>
              <a:off x="7985429" y="3379304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9C46B017-C97E-A1EC-F7F5-597148071075}"/>
                </a:ext>
              </a:extLst>
            </p:cNvPr>
            <p:cNvSpPr/>
            <p:nvPr/>
          </p:nvSpPr>
          <p:spPr>
            <a:xfrm>
              <a:off x="7608499" y="3379304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FAB5EE59-DD84-9C80-ECAD-42CA2C1A52B2}"/>
                </a:ext>
              </a:extLst>
            </p:cNvPr>
            <p:cNvSpPr/>
            <p:nvPr/>
          </p:nvSpPr>
          <p:spPr>
            <a:xfrm>
              <a:off x="7985429" y="373853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Скругленный прямоугольник 21">
              <a:extLst>
                <a:ext uri="{FF2B5EF4-FFF2-40B4-BE49-F238E27FC236}">
                  <a16:creationId xmlns:a16="http://schemas.microsoft.com/office/drawing/2014/main" id="{E8A27C91-FD6F-A78E-04B6-F02B49E63AAA}"/>
                </a:ext>
              </a:extLst>
            </p:cNvPr>
            <p:cNvSpPr/>
            <p:nvPr/>
          </p:nvSpPr>
          <p:spPr>
            <a:xfrm>
              <a:off x="8362358" y="373853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44983DB9-39B7-A3D7-2E2E-2322F454CB28}"/>
                </a:ext>
              </a:extLst>
            </p:cNvPr>
            <p:cNvSpPr/>
            <p:nvPr/>
          </p:nvSpPr>
          <p:spPr>
            <a:xfrm>
              <a:off x="7608499" y="373853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FB8F2466-918C-E00C-E151-FB1937CE021D}"/>
                </a:ext>
              </a:extLst>
            </p:cNvPr>
            <p:cNvSpPr/>
            <p:nvPr/>
          </p:nvSpPr>
          <p:spPr>
            <a:xfrm>
              <a:off x="7985429" y="409605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FF448EC0-0FFA-F307-4414-9D819E9A49D5}"/>
                </a:ext>
              </a:extLst>
            </p:cNvPr>
            <p:cNvSpPr/>
            <p:nvPr/>
          </p:nvSpPr>
          <p:spPr>
            <a:xfrm>
              <a:off x="8362358" y="409605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C47ED9FC-D114-3B8B-7D60-74783D8127EC}"/>
                </a:ext>
              </a:extLst>
            </p:cNvPr>
            <p:cNvSpPr/>
            <p:nvPr/>
          </p:nvSpPr>
          <p:spPr>
            <a:xfrm>
              <a:off x="8362358" y="4456733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7EB63DE4-3D67-C921-00EE-9A91BF280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2595274"/>
            <a:ext cx="8353425" cy="1655762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686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729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59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458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B6A180F6-4888-46B7-8A89-07612184D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788" y="4917201"/>
            <a:ext cx="4904189" cy="674629"/>
          </a:xfrm>
        </p:spPr>
        <p:txBody>
          <a:bodyPr anchor="ctr">
            <a:normAutofit/>
          </a:bodyPr>
          <a:lstStyle>
            <a:lvl1pPr marL="0" indent="0">
              <a:buNone/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86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729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59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458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E7846E-92F1-0B79-0A5E-3980126F2A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3025" y="3481056"/>
            <a:ext cx="6746202" cy="3456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блон слайда_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5">
            <a:extLst>
              <a:ext uri="{FF2B5EF4-FFF2-40B4-BE49-F238E27FC236}">
                <a16:creationId xmlns:a16="http://schemas.microsoft.com/office/drawing/2014/main" id="{21826500-E89D-7E41-AB0C-BC28418FBC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280576" y="6165304"/>
            <a:ext cx="721711" cy="34617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22246" algn="ctr">
              <a:lnSpc>
                <a:spcPts val="1253"/>
              </a:lnSpc>
            </a:pPr>
            <a:fld id="{81D60167-4931-47E6-BA6A-407CBD079E47}" type="slidenum">
              <a:rPr lang="ru-RU" sz="1000" spc="105" smtClean="0">
                <a:latin typeface="Arial Narrow" panose="020B0604020202020204" pitchFamily="34" charset="0"/>
                <a:cs typeface="Arial Narrow" panose="020B0604020202020204" pitchFamily="34" charset="0"/>
              </a:rPr>
              <a:pPr marL="22246" algn="ctr">
                <a:lnSpc>
                  <a:spcPts val="1253"/>
                </a:lnSpc>
              </a:pPr>
              <a:t>‹#›</a:t>
            </a:fld>
            <a:endParaRPr lang="ru-RU" sz="1000" spc="105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08C300E3-3F15-2F4E-A4E5-C1F11878FC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354" y="426729"/>
            <a:ext cx="9532479" cy="55399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en-US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CEB5E35-0418-BA7F-41F9-2E8CC4DBA590}"/>
              </a:ext>
            </a:extLst>
          </p:cNvPr>
          <p:cNvGrpSpPr/>
          <p:nvPr userDrawn="1"/>
        </p:nvGrpSpPr>
        <p:grpSpPr>
          <a:xfrm>
            <a:off x="361988" y="286871"/>
            <a:ext cx="261404" cy="837873"/>
            <a:chOff x="683568" y="771550"/>
            <a:chExt cx="925413" cy="3262828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467E16BE-555A-ADE7-F4F7-DDD269C7F3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775" y="1125822"/>
              <a:ext cx="284599" cy="846697"/>
            </a:xfrm>
            <a:prstGeom prst="line">
              <a:avLst/>
            </a:prstGeom>
            <a:ln w="9525" cap="rnd">
              <a:solidFill>
                <a:srgbClr val="E207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7490653-D710-1361-4D12-EC52BD899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568" y="771550"/>
              <a:ext cx="925413" cy="2878675"/>
            </a:xfrm>
            <a:prstGeom prst="line">
              <a:avLst/>
            </a:prstGeom>
            <a:ln w="9525" cap="rnd">
              <a:solidFill>
                <a:srgbClr val="0048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6DD7CBF6-9729-D90E-7546-B0D2B5E7E4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973" y="2650682"/>
              <a:ext cx="465720" cy="1383696"/>
            </a:xfrm>
            <a:prstGeom prst="line">
              <a:avLst/>
            </a:prstGeom>
            <a:ln w="9525" cap="rnd">
              <a:solidFill>
                <a:srgbClr val="E207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20AB3A4-21F5-26FD-6CEC-0FCDE936A3EB}"/>
              </a:ext>
            </a:extLst>
          </p:cNvPr>
          <p:cNvGrpSpPr/>
          <p:nvPr userDrawn="1"/>
        </p:nvGrpSpPr>
        <p:grpSpPr>
          <a:xfrm rot="5400000">
            <a:off x="11556053" y="6249867"/>
            <a:ext cx="548678" cy="523568"/>
            <a:chOff x="7231569" y="3379304"/>
            <a:chExt cx="1373744" cy="1320384"/>
          </a:xfrm>
          <a:gradFill>
            <a:gsLst>
              <a:gs pos="0">
                <a:srgbClr val="005F87">
                  <a:alpha val="60000"/>
                </a:srgbClr>
              </a:gs>
              <a:gs pos="100000">
                <a:srgbClr val="C3443B">
                  <a:alpha val="40000"/>
                </a:srgbClr>
              </a:gs>
            </a:gsLst>
            <a:lin ang="5400000" scaled="1"/>
          </a:gradFill>
        </p:grpSpPr>
        <p:sp>
          <p:nvSpPr>
            <p:cNvPr id="7" name="Скругленный прямоугольник 6">
              <a:extLst>
                <a:ext uri="{FF2B5EF4-FFF2-40B4-BE49-F238E27FC236}">
                  <a16:creationId xmlns:a16="http://schemas.microsoft.com/office/drawing/2014/main" id="{7A2DAFFE-683A-477F-6A48-ABFD2C4773D5}"/>
                </a:ext>
              </a:extLst>
            </p:cNvPr>
            <p:cNvSpPr/>
            <p:nvPr/>
          </p:nvSpPr>
          <p:spPr>
            <a:xfrm>
              <a:off x="7231569" y="3379304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5F4D6740-AF60-B449-1C25-66DF7472812A}"/>
                </a:ext>
              </a:extLst>
            </p:cNvPr>
            <p:cNvSpPr/>
            <p:nvPr/>
          </p:nvSpPr>
          <p:spPr>
            <a:xfrm>
              <a:off x="7985429" y="3379304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5903C17A-7B2D-A47B-68B3-976CFB270980}"/>
                </a:ext>
              </a:extLst>
            </p:cNvPr>
            <p:cNvSpPr/>
            <p:nvPr/>
          </p:nvSpPr>
          <p:spPr>
            <a:xfrm>
              <a:off x="7608499" y="3379304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1E270767-DE60-616D-F9CF-CCA8B7A35C33}"/>
                </a:ext>
              </a:extLst>
            </p:cNvPr>
            <p:cNvSpPr/>
            <p:nvPr/>
          </p:nvSpPr>
          <p:spPr>
            <a:xfrm>
              <a:off x="7985429" y="373853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A9A8F352-3D72-5505-750B-B73546CEB909}"/>
                </a:ext>
              </a:extLst>
            </p:cNvPr>
            <p:cNvSpPr/>
            <p:nvPr/>
          </p:nvSpPr>
          <p:spPr>
            <a:xfrm>
              <a:off x="8362358" y="373853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ADD30C15-1701-6B79-1435-9E28CFD7FFEC}"/>
                </a:ext>
              </a:extLst>
            </p:cNvPr>
            <p:cNvSpPr/>
            <p:nvPr/>
          </p:nvSpPr>
          <p:spPr>
            <a:xfrm>
              <a:off x="7608499" y="373853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967F2F9E-264A-170E-E96A-8116D9A4A747}"/>
                </a:ext>
              </a:extLst>
            </p:cNvPr>
            <p:cNvSpPr/>
            <p:nvPr/>
          </p:nvSpPr>
          <p:spPr>
            <a:xfrm>
              <a:off x="7985429" y="409605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51BCF492-DA9F-D841-4759-4E487FAB051D}"/>
                </a:ext>
              </a:extLst>
            </p:cNvPr>
            <p:cNvSpPr/>
            <p:nvPr/>
          </p:nvSpPr>
          <p:spPr>
            <a:xfrm>
              <a:off x="8362358" y="4096052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A47DD3AD-991D-F289-BFDF-01A340DA49DD}"/>
                </a:ext>
              </a:extLst>
            </p:cNvPr>
            <p:cNvSpPr/>
            <p:nvPr/>
          </p:nvSpPr>
          <p:spPr>
            <a:xfrm>
              <a:off x="8362358" y="4456733"/>
              <a:ext cx="242955" cy="2429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EAFDC0-4E79-E8CF-B291-88C00B327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933502" y="3013074"/>
            <a:ext cx="6746202" cy="943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3DF235-A45D-45F5-A368-4E5E3ACC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63" y="475739"/>
            <a:ext cx="145548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1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Рисунок 24">
            <a:extLst>
              <a:ext uri="{FF2B5EF4-FFF2-40B4-BE49-F238E27FC236}">
                <a16:creationId xmlns:a16="http://schemas.microsoft.com/office/drawing/2014/main" id="{79DABBFE-AC73-7D27-A3D9-51DB861D7B47}"/>
              </a:ext>
            </a:extLst>
          </p:cNvPr>
          <p:cNvGrpSpPr/>
          <p:nvPr userDrawn="1"/>
        </p:nvGrpSpPr>
        <p:grpSpPr>
          <a:xfrm>
            <a:off x="482080" y="2604698"/>
            <a:ext cx="431411" cy="1521503"/>
            <a:chOff x="2087044" y="2220227"/>
            <a:chExt cx="120126" cy="423661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154035E9-6353-9D14-7211-2469DEB5000D}"/>
                </a:ext>
              </a:extLst>
            </p:cNvPr>
            <p:cNvSpPr/>
            <p:nvPr/>
          </p:nvSpPr>
          <p:spPr>
            <a:xfrm>
              <a:off x="2087044" y="2220227"/>
              <a:ext cx="120126" cy="373800"/>
            </a:xfrm>
            <a:custGeom>
              <a:avLst/>
              <a:gdLst>
                <a:gd name="connsiteX0" fmla="*/ 120127 w 120126"/>
                <a:gd name="connsiteY0" fmla="*/ 0 h 373800"/>
                <a:gd name="connsiteX1" fmla="*/ 0 w 120126"/>
                <a:gd name="connsiteY1" fmla="*/ 373801 h 37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26" h="373800">
                  <a:moveTo>
                    <a:pt x="120127" y="0"/>
                  </a:moveTo>
                  <a:lnTo>
                    <a:pt x="0" y="373801"/>
                  </a:lnTo>
                </a:path>
              </a:pathLst>
            </a:custGeom>
            <a:ln w="22225" cap="rnd">
              <a:solidFill>
                <a:srgbClr val="01489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6FE1BCDB-CBBF-A1E3-8742-FF5B5E9E5BB2}"/>
                </a:ext>
              </a:extLst>
            </p:cNvPr>
            <p:cNvSpPr/>
            <p:nvPr/>
          </p:nvSpPr>
          <p:spPr>
            <a:xfrm>
              <a:off x="2123050" y="2266204"/>
              <a:ext cx="36962" cy="109975"/>
            </a:xfrm>
            <a:custGeom>
              <a:avLst/>
              <a:gdLst>
                <a:gd name="connsiteX0" fmla="*/ 36962 w 36962"/>
                <a:gd name="connsiteY0" fmla="*/ 0 h 109975"/>
                <a:gd name="connsiteX1" fmla="*/ 0 w 36962"/>
                <a:gd name="connsiteY1" fmla="*/ 109975 h 10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62" h="109975">
                  <a:moveTo>
                    <a:pt x="36962" y="0"/>
                  </a:moveTo>
                  <a:lnTo>
                    <a:pt x="0" y="109975"/>
                  </a:lnTo>
                </a:path>
              </a:pathLst>
            </a:custGeom>
            <a:ln w="22225" cap="rnd">
              <a:solidFill>
                <a:srgbClr val="E2061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D2BAA3B8-3596-E070-11E7-054DCFA79C8B}"/>
                </a:ext>
              </a:extLst>
            </p:cNvPr>
            <p:cNvSpPr/>
            <p:nvPr/>
          </p:nvSpPr>
          <p:spPr>
            <a:xfrm>
              <a:off x="2104505" y="2464248"/>
              <a:ext cx="60413" cy="179640"/>
            </a:xfrm>
            <a:custGeom>
              <a:avLst/>
              <a:gdLst>
                <a:gd name="connsiteX0" fmla="*/ 60414 w 60413"/>
                <a:gd name="connsiteY0" fmla="*/ 0 h 179640"/>
                <a:gd name="connsiteX1" fmla="*/ 0 w 60413"/>
                <a:gd name="connsiteY1" fmla="*/ 179641 h 17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413" h="179640">
                  <a:moveTo>
                    <a:pt x="60414" y="0"/>
                  </a:moveTo>
                  <a:lnTo>
                    <a:pt x="0" y="179641"/>
                  </a:lnTo>
                </a:path>
              </a:pathLst>
            </a:custGeom>
            <a:ln w="22225" cap="rnd">
              <a:solidFill>
                <a:srgbClr val="E2061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7EB63DE4-3D67-C921-00EE-9A91BF280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2595274"/>
            <a:ext cx="8353425" cy="1655762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686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729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59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458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B6A180F6-4888-46B7-8A89-07612184D4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788" y="4917201"/>
            <a:ext cx="4904189" cy="674629"/>
          </a:xfrm>
        </p:spPr>
        <p:txBody>
          <a:bodyPr anchor="ctr">
            <a:normAutofit/>
          </a:bodyPr>
          <a:lstStyle>
            <a:lvl1pPr marL="0" indent="0">
              <a:buNone/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86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729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59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458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CC96D87E-B1BB-C63F-5D82-5DA82CB5BA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788" y="5990698"/>
            <a:ext cx="4904189" cy="344033"/>
          </a:xfrm>
        </p:spPr>
        <p:txBody>
          <a:bodyPr anchor="ctr">
            <a:normAutofit/>
          </a:bodyPr>
          <a:lstStyle>
            <a:lvl1pPr marL="0" indent="0">
              <a:buNone/>
              <a:defRPr sz="1600" b="1" i="0">
                <a:solidFill>
                  <a:srgbClr val="005F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86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729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59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458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06D49B2B-7EC7-5721-8CC3-65CA8946DB0E}"/>
              </a:ext>
            </a:extLst>
          </p:cNvPr>
          <p:cNvSpPr/>
          <p:nvPr userDrawn="1"/>
        </p:nvSpPr>
        <p:spPr>
          <a:xfrm>
            <a:off x="10753331" y="528342"/>
            <a:ext cx="959292" cy="915391"/>
          </a:xfrm>
          <a:custGeom>
            <a:avLst/>
            <a:gdLst>
              <a:gd name="connsiteX0" fmla="*/ 817708 w 959292"/>
              <a:gd name="connsiteY0" fmla="*/ 746956 h 915391"/>
              <a:gd name="connsiteX1" fmla="*/ 931219 w 959292"/>
              <a:gd name="connsiteY1" fmla="*/ 746956 h 915391"/>
              <a:gd name="connsiteX2" fmla="*/ 959292 w 959292"/>
              <a:gd name="connsiteY2" fmla="*/ 775029 h 915391"/>
              <a:gd name="connsiteX3" fmla="*/ 959292 w 959292"/>
              <a:gd name="connsiteY3" fmla="*/ 887318 h 915391"/>
              <a:gd name="connsiteX4" fmla="*/ 931219 w 959292"/>
              <a:gd name="connsiteY4" fmla="*/ 915391 h 915391"/>
              <a:gd name="connsiteX5" fmla="*/ 817708 w 959292"/>
              <a:gd name="connsiteY5" fmla="*/ 915391 h 915391"/>
              <a:gd name="connsiteX6" fmla="*/ 789635 w 959292"/>
              <a:gd name="connsiteY6" fmla="*/ 887318 h 915391"/>
              <a:gd name="connsiteX7" fmla="*/ 789635 w 959292"/>
              <a:gd name="connsiteY7" fmla="*/ 775029 h 915391"/>
              <a:gd name="connsiteX8" fmla="*/ 817708 w 959292"/>
              <a:gd name="connsiteY8" fmla="*/ 746956 h 915391"/>
              <a:gd name="connsiteX9" fmla="*/ 817708 w 959292"/>
              <a:gd name="connsiteY9" fmla="*/ 496904 h 915391"/>
              <a:gd name="connsiteX10" fmla="*/ 931219 w 959292"/>
              <a:gd name="connsiteY10" fmla="*/ 496904 h 915391"/>
              <a:gd name="connsiteX11" fmla="*/ 959292 w 959292"/>
              <a:gd name="connsiteY11" fmla="*/ 524977 h 915391"/>
              <a:gd name="connsiteX12" fmla="*/ 959292 w 959292"/>
              <a:gd name="connsiteY12" fmla="*/ 637266 h 915391"/>
              <a:gd name="connsiteX13" fmla="*/ 931219 w 959292"/>
              <a:gd name="connsiteY13" fmla="*/ 665339 h 915391"/>
              <a:gd name="connsiteX14" fmla="*/ 817708 w 959292"/>
              <a:gd name="connsiteY14" fmla="*/ 665339 h 915391"/>
              <a:gd name="connsiteX15" fmla="*/ 789635 w 959292"/>
              <a:gd name="connsiteY15" fmla="*/ 637266 h 915391"/>
              <a:gd name="connsiteX16" fmla="*/ 789635 w 959292"/>
              <a:gd name="connsiteY16" fmla="*/ 524977 h 915391"/>
              <a:gd name="connsiteX17" fmla="*/ 817708 w 959292"/>
              <a:gd name="connsiteY17" fmla="*/ 496904 h 915391"/>
              <a:gd name="connsiteX18" fmla="*/ 554497 w 959292"/>
              <a:gd name="connsiteY18" fmla="*/ 496904 h 915391"/>
              <a:gd name="connsiteX19" fmla="*/ 668008 w 959292"/>
              <a:gd name="connsiteY19" fmla="*/ 496904 h 915391"/>
              <a:gd name="connsiteX20" fmla="*/ 696081 w 959292"/>
              <a:gd name="connsiteY20" fmla="*/ 524977 h 915391"/>
              <a:gd name="connsiteX21" fmla="*/ 696081 w 959292"/>
              <a:gd name="connsiteY21" fmla="*/ 637266 h 915391"/>
              <a:gd name="connsiteX22" fmla="*/ 668008 w 959292"/>
              <a:gd name="connsiteY22" fmla="*/ 665339 h 915391"/>
              <a:gd name="connsiteX23" fmla="*/ 554497 w 959292"/>
              <a:gd name="connsiteY23" fmla="*/ 665339 h 915391"/>
              <a:gd name="connsiteX24" fmla="*/ 526424 w 959292"/>
              <a:gd name="connsiteY24" fmla="*/ 637266 h 915391"/>
              <a:gd name="connsiteX25" fmla="*/ 526424 w 959292"/>
              <a:gd name="connsiteY25" fmla="*/ 524977 h 915391"/>
              <a:gd name="connsiteX26" fmla="*/ 554497 w 959292"/>
              <a:gd name="connsiteY26" fmla="*/ 496904 h 915391"/>
              <a:gd name="connsiteX27" fmla="*/ 817708 w 959292"/>
              <a:gd name="connsiteY27" fmla="*/ 249044 h 915391"/>
              <a:gd name="connsiteX28" fmla="*/ 931219 w 959292"/>
              <a:gd name="connsiteY28" fmla="*/ 249044 h 915391"/>
              <a:gd name="connsiteX29" fmla="*/ 959292 w 959292"/>
              <a:gd name="connsiteY29" fmla="*/ 277117 h 915391"/>
              <a:gd name="connsiteX30" fmla="*/ 959292 w 959292"/>
              <a:gd name="connsiteY30" fmla="*/ 389406 h 915391"/>
              <a:gd name="connsiteX31" fmla="*/ 931219 w 959292"/>
              <a:gd name="connsiteY31" fmla="*/ 417479 h 915391"/>
              <a:gd name="connsiteX32" fmla="*/ 817708 w 959292"/>
              <a:gd name="connsiteY32" fmla="*/ 417479 h 915391"/>
              <a:gd name="connsiteX33" fmla="*/ 789635 w 959292"/>
              <a:gd name="connsiteY33" fmla="*/ 389406 h 915391"/>
              <a:gd name="connsiteX34" fmla="*/ 789635 w 959292"/>
              <a:gd name="connsiteY34" fmla="*/ 277117 h 915391"/>
              <a:gd name="connsiteX35" fmla="*/ 817708 w 959292"/>
              <a:gd name="connsiteY35" fmla="*/ 249044 h 915391"/>
              <a:gd name="connsiteX36" fmla="*/ 554497 w 959292"/>
              <a:gd name="connsiteY36" fmla="*/ 249044 h 915391"/>
              <a:gd name="connsiteX37" fmla="*/ 668008 w 959292"/>
              <a:gd name="connsiteY37" fmla="*/ 249044 h 915391"/>
              <a:gd name="connsiteX38" fmla="*/ 696081 w 959292"/>
              <a:gd name="connsiteY38" fmla="*/ 277117 h 915391"/>
              <a:gd name="connsiteX39" fmla="*/ 696081 w 959292"/>
              <a:gd name="connsiteY39" fmla="*/ 389406 h 915391"/>
              <a:gd name="connsiteX40" fmla="*/ 668008 w 959292"/>
              <a:gd name="connsiteY40" fmla="*/ 417479 h 915391"/>
              <a:gd name="connsiteX41" fmla="*/ 554497 w 959292"/>
              <a:gd name="connsiteY41" fmla="*/ 417479 h 915391"/>
              <a:gd name="connsiteX42" fmla="*/ 526424 w 959292"/>
              <a:gd name="connsiteY42" fmla="*/ 389406 h 915391"/>
              <a:gd name="connsiteX43" fmla="*/ 526424 w 959292"/>
              <a:gd name="connsiteY43" fmla="*/ 277117 h 915391"/>
              <a:gd name="connsiteX44" fmla="*/ 554497 w 959292"/>
              <a:gd name="connsiteY44" fmla="*/ 249044 h 915391"/>
              <a:gd name="connsiteX45" fmla="*/ 291285 w 959292"/>
              <a:gd name="connsiteY45" fmla="*/ 249044 h 915391"/>
              <a:gd name="connsiteX46" fmla="*/ 404796 w 959292"/>
              <a:gd name="connsiteY46" fmla="*/ 249044 h 915391"/>
              <a:gd name="connsiteX47" fmla="*/ 432869 w 959292"/>
              <a:gd name="connsiteY47" fmla="*/ 277117 h 915391"/>
              <a:gd name="connsiteX48" fmla="*/ 432869 w 959292"/>
              <a:gd name="connsiteY48" fmla="*/ 389406 h 915391"/>
              <a:gd name="connsiteX49" fmla="*/ 404796 w 959292"/>
              <a:gd name="connsiteY49" fmla="*/ 417479 h 915391"/>
              <a:gd name="connsiteX50" fmla="*/ 291285 w 959292"/>
              <a:gd name="connsiteY50" fmla="*/ 417479 h 915391"/>
              <a:gd name="connsiteX51" fmla="*/ 263212 w 959292"/>
              <a:gd name="connsiteY51" fmla="*/ 389406 h 915391"/>
              <a:gd name="connsiteX52" fmla="*/ 263212 w 959292"/>
              <a:gd name="connsiteY52" fmla="*/ 277117 h 915391"/>
              <a:gd name="connsiteX53" fmla="*/ 291285 w 959292"/>
              <a:gd name="connsiteY53" fmla="*/ 249044 h 915391"/>
              <a:gd name="connsiteX54" fmla="*/ 554497 w 959292"/>
              <a:gd name="connsiteY54" fmla="*/ 0 h 915391"/>
              <a:gd name="connsiteX55" fmla="*/ 668008 w 959292"/>
              <a:gd name="connsiteY55" fmla="*/ 0 h 915391"/>
              <a:gd name="connsiteX56" fmla="*/ 696081 w 959292"/>
              <a:gd name="connsiteY56" fmla="*/ 28073 h 915391"/>
              <a:gd name="connsiteX57" fmla="*/ 696081 w 959292"/>
              <a:gd name="connsiteY57" fmla="*/ 140362 h 915391"/>
              <a:gd name="connsiteX58" fmla="*/ 668008 w 959292"/>
              <a:gd name="connsiteY58" fmla="*/ 168435 h 915391"/>
              <a:gd name="connsiteX59" fmla="*/ 554497 w 959292"/>
              <a:gd name="connsiteY59" fmla="*/ 168435 h 915391"/>
              <a:gd name="connsiteX60" fmla="*/ 526424 w 959292"/>
              <a:gd name="connsiteY60" fmla="*/ 140362 h 915391"/>
              <a:gd name="connsiteX61" fmla="*/ 526424 w 959292"/>
              <a:gd name="connsiteY61" fmla="*/ 28073 h 915391"/>
              <a:gd name="connsiteX62" fmla="*/ 554497 w 959292"/>
              <a:gd name="connsiteY62" fmla="*/ 0 h 915391"/>
              <a:gd name="connsiteX63" fmla="*/ 291285 w 959292"/>
              <a:gd name="connsiteY63" fmla="*/ 0 h 915391"/>
              <a:gd name="connsiteX64" fmla="*/ 404796 w 959292"/>
              <a:gd name="connsiteY64" fmla="*/ 0 h 915391"/>
              <a:gd name="connsiteX65" fmla="*/ 432869 w 959292"/>
              <a:gd name="connsiteY65" fmla="*/ 28073 h 915391"/>
              <a:gd name="connsiteX66" fmla="*/ 432869 w 959292"/>
              <a:gd name="connsiteY66" fmla="*/ 140362 h 915391"/>
              <a:gd name="connsiteX67" fmla="*/ 404796 w 959292"/>
              <a:gd name="connsiteY67" fmla="*/ 168435 h 915391"/>
              <a:gd name="connsiteX68" fmla="*/ 291285 w 959292"/>
              <a:gd name="connsiteY68" fmla="*/ 168435 h 915391"/>
              <a:gd name="connsiteX69" fmla="*/ 263212 w 959292"/>
              <a:gd name="connsiteY69" fmla="*/ 140362 h 915391"/>
              <a:gd name="connsiteX70" fmla="*/ 263212 w 959292"/>
              <a:gd name="connsiteY70" fmla="*/ 28073 h 915391"/>
              <a:gd name="connsiteX71" fmla="*/ 291285 w 959292"/>
              <a:gd name="connsiteY71" fmla="*/ 0 h 915391"/>
              <a:gd name="connsiteX72" fmla="*/ 28073 w 959292"/>
              <a:gd name="connsiteY72" fmla="*/ 0 h 915391"/>
              <a:gd name="connsiteX73" fmla="*/ 141584 w 959292"/>
              <a:gd name="connsiteY73" fmla="*/ 0 h 915391"/>
              <a:gd name="connsiteX74" fmla="*/ 169657 w 959292"/>
              <a:gd name="connsiteY74" fmla="*/ 28073 h 915391"/>
              <a:gd name="connsiteX75" fmla="*/ 169657 w 959292"/>
              <a:gd name="connsiteY75" fmla="*/ 140362 h 915391"/>
              <a:gd name="connsiteX76" fmla="*/ 141584 w 959292"/>
              <a:gd name="connsiteY76" fmla="*/ 168435 h 915391"/>
              <a:gd name="connsiteX77" fmla="*/ 28073 w 959292"/>
              <a:gd name="connsiteY77" fmla="*/ 168435 h 915391"/>
              <a:gd name="connsiteX78" fmla="*/ 0 w 959292"/>
              <a:gd name="connsiteY78" fmla="*/ 140362 h 915391"/>
              <a:gd name="connsiteX79" fmla="*/ 0 w 959292"/>
              <a:gd name="connsiteY79" fmla="*/ 28073 h 915391"/>
              <a:gd name="connsiteX80" fmla="*/ 28073 w 959292"/>
              <a:gd name="connsiteY80" fmla="*/ 0 h 91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959292" h="915391">
                <a:moveTo>
                  <a:pt x="817708" y="746956"/>
                </a:moveTo>
                <a:lnTo>
                  <a:pt x="931219" y="746956"/>
                </a:lnTo>
                <a:cubicBezTo>
                  <a:pt x="946723" y="746956"/>
                  <a:pt x="959292" y="759525"/>
                  <a:pt x="959292" y="775029"/>
                </a:cubicBezTo>
                <a:lnTo>
                  <a:pt x="959292" y="887318"/>
                </a:lnTo>
                <a:cubicBezTo>
                  <a:pt x="959292" y="902822"/>
                  <a:pt x="946723" y="915391"/>
                  <a:pt x="931219" y="915391"/>
                </a:cubicBezTo>
                <a:lnTo>
                  <a:pt x="817708" y="915391"/>
                </a:lnTo>
                <a:cubicBezTo>
                  <a:pt x="802204" y="915391"/>
                  <a:pt x="789635" y="902822"/>
                  <a:pt x="789635" y="887318"/>
                </a:cubicBezTo>
                <a:lnTo>
                  <a:pt x="789635" y="775029"/>
                </a:lnTo>
                <a:cubicBezTo>
                  <a:pt x="789635" y="759525"/>
                  <a:pt x="802204" y="746956"/>
                  <a:pt x="817708" y="746956"/>
                </a:cubicBezTo>
                <a:close/>
                <a:moveTo>
                  <a:pt x="817708" y="496904"/>
                </a:moveTo>
                <a:lnTo>
                  <a:pt x="931219" y="496904"/>
                </a:lnTo>
                <a:cubicBezTo>
                  <a:pt x="946723" y="496904"/>
                  <a:pt x="959292" y="509473"/>
                  <a:pt x="959292" y="524977"/>
                </a:cubicBezTo>
                <a:lnTo>
                  <a:pt x="959292" y="637266"/>
                </a:lnTo>
                <a:cubicBezTo>
                  <a:pt x="959292" y="652770"/>
                  <a:pt x="946723" y="665339"/>
                  <a:pt x="931219" y="665339"/>
                </a:cubicBezTo>
                <a:lnTo>
                  <a:pt x="817708" y="665339"/>
                </a:lnTo>
                <a:cubicBezTo>
                  <a:pt x="802204" y="665339"/>
                  <a:pt x="789635" y="652770"/>
                  <a:pt x="789635" y="637266"/>
                </a:cubicBezTo>
                <a:lnTo>
                  <a:pt x="789635" y="524977"/>
                </a:lnTo>
                <a:cubicBezTo>
                  <a:pt x="789635" y="509473"/>
                  <a:pt x="802204" y="496904"/>
                  <a:pt x="817708" y="496904"/>
                </a:cubicBezTo>
                <a:close/>
                <a:moveTo>
                  <a:pt x="554497" y="496904"/>
                </a:moveTo>
                <a:lnTo>
                  <a:pt x="668008" y="496904"/>
                </a:lnTo>
                <a:cubicBezTo>
                  <a:pt x="683512" y="496904"/>
                  <a:pt x="696081" y="509473"/>
                  <a:pt x="696081" y="524977"/>
                </a:cubicBezTo>
                <a:lnTo>
                  <a:pt x="696081" y="637266"/>
                </a:lnTo>
                <a:cubicBezTo>
                  <a:pt x="696081" y="652770"/>
                  <a:pt x="683512" y="665339"/>
                  <a:pt x="668008" y="665339"/>
                </a:cubicBezTo>
                <a:lnTo>
                  <a:pt x="554497" y="665339"/>
                </a:lnTo>
                <a:cubicBezTo>
                  <a:pt x="538993" y="665339"/>
                  <a:pt x="526424" y="652770"/>
                  <a:pt x="526424" y="637266"/>
                </a:cubicBezTo>
                <a:lnTo>
                  <a:pt x="526424" y="524977"/>
                </a:lnTo>
                <a:cubicBezTo>
                  <a:pt x="526424" y="509473"/>
                  <a:pt x="538993" y="496904"/>
                  <a:pt x="554497" y="496904"/>
                </a:cubicBezTo>
                <a:close/>
                <a:moveTo>
                  <a:pt x="817708" y="249044"/>
                </a:moveTo>
                <a:lnTo>
                  <a:pt x="931219" y="249044"/>
                </a:lnTo>
                <a:cubicBezTo>
                  <a:pt x="946723" y="249044"/>
                  <a:pt x="959292" y="261613"/>
                  <a:pt x="959292" y="277117"/>
                </a:cubicBezTo>
                <a:lnTo>
                  <a:pt x="959292" y="389406"/>
                </a:lnTo>
                <a:cubicBezTo>
                  <a:pt x="959292" y="404910"/>
                  <a:pt x="946723" y="417479"/>
                  <a:pt x="931219" y="417479"/>
                </a:cubicBezTo>
                <a:lnTo>
                  <a:pt x="817708" y="417479"/>
                </a:lnTo>
                <a:cubicBezTo>
                  <a:pt x="802204" y="417479"/>
                  <a:pt x="789635" y="404910"/>
                  <a:pt x="789635" y="389406"/>
                </a:cubicBezTo>
                <a:lnTo>
                  <a:pt x="789635" y="277117"/>
                </a:lnTo>
                <a:cubicBezTo>
                  <a:pt x="789635" y="261613"/>
                  <a:pt x="802204" y="249044"/>
                  <a:pt x="817708" y="249044"/>
                </a:cubicBezTo>
                <a:close/>
                <a:moveTo>
                  <a:pt x="554497" y="249044"/>
                </a:moveTo>
                <a:lnTo>
                  <a:pt x="668008" y="249044"/>
                </a:lnTo>
                <a:cubicBezTo>
                  <a:pt x="683512" y="249044"/>
                  <a:pt x="696081" y="261613"/>
                  <a:pt x="696081" y="277117"/>
                </a:cubicBezTo>
                <a:lnTo>
                  <a:pt x="696081" y="389406"/>
                </a:lnTo>
                <a:cubicBezTo>
                  <a:pt x="696081" y="404910"/>
                  <a:pt x="683512" y="417479"/>
                  <a:pt x="668008" y="417479"/>
                </a:cubicBezTo>
                <a:lnTo>
                  <a:pt x="554497" y="417479"/>
                </a:lnTo>
                <a:cubicBezTo>
                  <a:pt x="538993" y="417479"/>
                  <a:pt x="526424" y="404910"/>
                  <a:pt x="526424" y="389406"/>
                </a:cubicBezTo>
                <a:lnTo>
                  <a:pt x="526424" y="277117"/>
                </a:lnTo>
                <a:cubicBezTo>
                  <a:pt x="526424" y="261613"/>
                  <a:pt x="538993" y="249044"/>
                  <a:pt x="554497" y="249044"/>
                </a:cubicBezTo>
                <a:close/>
                <a:moveTo>
                  <a:pt x="291285" y="249044"/>
                </a:moveTo>
                <a:lnTo>
                  <a:pt x="404796" y="249044"/>
                </a:lnTo>
                <a:cubicBezTo>
                  <a:pt x="420300" y="249044"/>
                  <a:pt x="432869" y="261613"/>
                  <a:pt x="432869" y="277117"/>
                </a:cubicBezTo>
                <a:lnTo>
                  <a:pt x="432869" y="389406"/>
                </a:lnTo>
                <a:cubicBezTo>
                  <a:pt x="432869" y="404910"/>
                  <a:pt x="420300" y="417479"/>
                  <a:pt x="404796" y="417479"/>
                </a:cubicBezTo>
                <a:lnTo>
                  <a:pt x="291285" y="417479"/>
                </a:lnTo>
                <a:cubicBezTo>
                  <a:pt x="275781" y="417479"/>
                  <a:pt x="263212" y="404910"/>
                  <a:pt x="263212" y="389406"/>
                </a:cubicBezTo>
                <a:lnTo>
                  <a:pt x="263212" y="277117"/>
                </a:lnTo>
                <a:cubicBezTo>
                  <a:pt x="263212" y="261613"/>
                  <a:pt x="275781" y="249044"/>
                  <a:pt x="291285" y="249044"/>
                </a:cubicBezTo>
                <a:close/>
                <a:moveTo>
                  <a:pt x="554497" y="0"/>
                </a:moveTo>
                <a:lnTo>
                  <a:pt x="668008" y="0"/>
                </a:lnTo>
                <a:cubicBezTo>
                  <a:pt x="683512" y="0"/>
                  <a:pt x="696081" y="12569"/>
                  <a:pt x="696081" y="28073"/>
                </a:cubicBezTo>
                <a:lnTo>
                  <a:pt x="696081" y="140362"/>
                </a:lnTo>
                <a:cubicBezTo>
                  <a:pt x="696081" y="155866"/>
                  <a:pt x="683512" y="168435"/>
                  <a:pt x="668008" y="168435"/>
                </a:cubicBezTo>
                <a:lnTo>
                  <a:pt x="554497" y="168435"/>
                </a:lnTo>
                <a:cubicBezTo>
                  <a:pt x="538993" y="168435"/>
                  <a:pt x="526424" y="155866"/>
                  <a:pt x="526424" y="140362"/>
                </a:cubicBezTo>
                <a:lnTo>
                  <a:pt x="526424" y="28073"/>
                </a:lnTo>
                <a:cubicBezTo>
                  <a:pt x="526424" y="12569"/>
                  <a:pt x="538993" y="0"/>
                  <a:pt x="554497" y="0"/>
                </a:cubicBezTo>
                <a:close/>
                <a:moveTo>
                  <a:pt x="291285" y="0"/>
                </a:moveTo>
                <a:lnTo>
                  <a:pt x="404796" y="0"/>
                </a:lnTo>
                <a:cubicBezTo>
                  <a:pt x="420300" y="0"/>
                  <a:pt x="432869" y="12569"/>
                  <a:pt x="432869" y="28073"/>
                </a:cubicBezTo>
                <a:lnTo>
                  <a:pt x="432869" y="140362"/>
                </a:lnTo>
                <a:cubicBezTo>
                  <a:pt x="432869" y="155866"/>
                  <a:pt x="420300" y="168435"/>
                  <a:pt x="404796" y="168435"/>
                </a:cubicBezTo>
                <a:lnTo>
                  <a:pt x="291285" y="168435"/>
                </a:lnTo>
                <a:cubicBezTo>
                  <a:pt x="275781" y="168435"/>
                  <a:pt x="263212" y="155866"/>
                  <a:pt x="263212" y="140362"/>
                </a:cubicBezTo>
                <a:lnTo>
                  <a:pt x="263212" y="28073"/>
                </a:lnTo>
                <a:cubicBezTo>
                  <a:pt x="263212" y="12569"/>
                  <a:pt x="275781" y="0"/>
                  <a:pt x="291285" y="0"/>
                </a:cubicBezTo>
                <a:close/>
                <a:moveTo>
                  <a:pt x="28073" y="0"/>
                </a:moveTo>
                <a:lnTo>
                  <a:pt x="141584" y="0"/>
                </a:lnTo>
                <a:cubicBezTo>
                  <a:pt x="157088" y="0"/>
                  <a:pt x="169657" y="12569"/>
                  <a:pt x="169657" y="28073"/>
                </a:cubicBezTo>
                <a:lnTo>
                  <a:pt x="169657" y="140362"/>
                </a:lnTo>
                <a:cubicBezTo>
                  <a:pt x="169657" y="155866"/>
                  <a:pt x="157088" y="168435"/>
                  <a:pt x="141584" y="168435"/>
                </a:cubicBezTo>
                <a:lnTo>
                  <a:pt x="28073" y="168435"/>
                </a:lnTo>
                <a:cubicBezTo>
                  <a:pt x="12569" y="168435"/>
                  <a:pt x="0" y="155866"/>
                  <a:pt x="0" y="140362"/>
                </a:cubicBezTo>
                <a:lnTo>
                  <a:pt x="0" y="28073"/>
                </a:lnTo>
                <a:cubicBezTo>
                  <a:pt x="0" y="12569"/>
                  <a:pt x="12569" y="0"/>
                  <a:pt x="28073" y="0"/>
                </a:cubicBezTo>
                <a:close/>
              </a:path>
            </a:pathLst>
          </a:custGeom>
          <a:gradFill>
            <a:gsLst>
              <a:gs pos="0">
                <a:srgbClr val="005F87">
                  <a:alpha val="60000"/>
                </a:srgbClr>
              </a:gs>
              <a:gs pos="100000">
                <a:srgbClr val="C3443B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723A80B-8023-BDD5-67BA-8828E63BE115}"/>
              </a:ext>
            </a:extLst>
          </p:cNvPr>
          <p:cNvGrpSpPr/>
          <p:nvPr userDrawn="1"/>
        </p:nvGrpSpPr>
        <p:grpSpPr>
          <a:xfrm>
            <a:off x="479376" y="652060"/>
            <a:ext cx="2879360" cy="663824"/>
            <a:chOff x="479376" y="652060"/>
            <a:chExt cx="2879360" cy="663824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B1FB3AC4-1A42-8567-8DAF-824E163CEF71}"/>
                </a:ext>
              </a:extLst>
            </p:cNvPr>
            <p:cNvSpPr/>
            <p:nvPr/>
          </p:nvSpPr>
          <p:spPr>
            <a:xfrm>
              <a:off x="2310123" y="706263"/>
              <a:ext cx="948197" cy="528168"/>
            </a:xfrm>
            <a:custGeom>
              <a:avLst/>
              <a:gdLst>
                <a:gd name="connsiteX0" fmla="*/ 0 w 948197"/>
                <a:gd name="connsiteY0" fmla="*/ 0 h 528168"/>
                <a:gd name="connsiteX1" fmla="*/ 948198 w 948197"/>
                <a:gd name="connsiteY1" fmla="*/ 0 h 528168"/>
                <a:gd name="connsiteX2" fmla="*/ 948198 w 948197"/>
                <a:gd name="connsiteY2" fmla="*/ 528168 h 528168"/>
                <a:gd name="connsiteX3" fmla="*/ 0 w 948197"/>
                <a:gd name="connsiteY3" fmla="*/ 528168 h 52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8197" h="528168">
                  <a:moveTo>
                    <a:pt x="0" y="0"/>
                  </a:moveTo>
                  <a:lnTo>
                    <a:pt x="948198" y="0"/>
                  </a:lnTo>
                  <a:lnTo>
                    <a:pt x="948198" y="528168"/>
                  </a:lnTo>
                  <a:lnTo>
                    <a:pt x="0" y="528168"/>
                  </a:lnTo>
                  <a:close/>
                </a:path>
              </a:pathLst>
            </a:custGeom>
            <a:noFill/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9AAB0D-4C55-7220-2734-0CF11E52493A}"/>
                </a:ext>
              </a:extLst>
            </p:cNvPr>
            <p:cNvSpPr txBox="1"/>
            <p:nvPr/>
          </p:nvSpPr>
          <p:spPr>
            <a:xfrm>
              <a:off x="2218703" y="678202"/>
              <a:ext cx="265554" cy="254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162" spc="0" baseline="0" dirty="0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BA1B34B-568D-61A3-CEA8-57C1E17A831F}"/>
                </a:ext>
              </a:extLst>
            </p:cNvPr>
            <p:cNvSpPr txBox="1"/>
            <p:nvPr/>
          </p:nvSpPr>
          <p:spPr>
            <a:xfrm>
              <a:off x="2300688" y="678202"/>
              <a:ext cx="281301" cy="254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162" spc="0" baseline="0" dirty="0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А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8D929D-CC19-5D3B-8ABD-1F83D04CE30B}"/>
                </a:ext>
              </a:extLst>
            </p:cNvPr>
            <p:cNvSpPr txBox="1"/>
            <p:nvPr/>
          </p:nvSpPr>
          <p:spPr>
            <a:xfrm>
              <a:off x="2407181" y="678202"/>
              <a:ext cx="951555" cy="254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162" spc="0" baseline="0" dirty="0" err="1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ссоциация</a:t>
              </a:r>
              <a:r>
                <a:rPr lang="ru-RU" sz="1162" spc="0" baseline="0" dirty="0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8E8F8B-7A86-13E9-0470-697D2357BF2D}"/>
                </a:ext>
              </a:extLst>
            </p:cNvPr>
            <p:cNvSpPr txBox="1"/>
            <p:nvPr/>
          </p:nvSpPr>
          <p:spPr>
            <a:xfrm>
              <a:off x="2218703" y="855078"/>
              <a:ext cx="224217" cy="254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162" spc="0" baseline="0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134782-66E1-F707-06C0-BBB2E4803D31}"/>
                </a:ext>
              </a:extLst>
            </p:cNvPr>
            <p:cNvSpPr txBox="1"/>
            <p:nvPr/>
          </p:nvSpPr>
          <p:spPr>
            <a:xfrm>
              <a:off x="2259646" y="855078"/>
              <a:ext cx="298033" cy="254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162" spc="0" baseline="0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О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08F6FA-F792-8730-A4CC-A6DD4C21A3BF}"/>
                </a:ext>
              </a:extLst>
            </p:cNvPr>
            <p:cNvSpPr txBox="1"/>
            <p:nvPr/>
          </p:nvSpPr>
          <p:spPr>
            <a:xfrm>
              <a:off x="2374406" y="855078"/>
              <a:ext cx="831480" cy="254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162" spc="0" baseline="0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нкологов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7F3E36-483C-6159-9727-F05DA44BE9A1}"/>
                </a:ext>
              </a:extLst>
            </p:cNvPr>
            <p:cNvSpPr txBox="1"/>
            <p:nvPr/>
          </p:nvSpPr>
          <p:spPr>
            <a:xfrm>
              <a:off x="2218703" y="1032052"/>
              <a:ext cx="281301" cy="254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162" spc="0" baseline="0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Р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948A9E-7D54-0930-2A88-55C476A82EF3}"/>
                </a:ext>
              </a:extLst>
            </p:cNvPr>
            <p:cNvSpPr txBox="1"/>
            <p:nvPr/>
          </p:nvSpPr>
          <p:spPr>
            <a:xfrm>
              <a:off x="2317125" y="1032052"/>
              <a:ext cx="577552" cy="254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162" spc="0" baseline="0">
                  <a:ln/>
                  <a:solidFill>
                    <a:srgbClr val="014898"/>
                  </a:solidFill>
                  <a:latin typeface="Arial"/>
                  <a:cs typeface="Arial"/>
                  <a:sym typeface="Arial"/>
                  <a:rtl val="0"/>
                </a:rPr>
                <a:t>оссии</a:t>
              </a:r>
            </a:p>
          </p:txBody>
        </p:sp>
        <p:grpSp>
          <p:nvGrpSpPr>
            <p:cNvPr id="36" name="Рисунок 1">
              <a:extLst>
                <a:ext uri="{FF2B5EF4-FFF2-40B4-BE49-F238E27FC236}">
                  <a16:creationId xmlns:a16="http://schemas.microsoft.com/office/drawing/2014/main" id="{BFFCEFFC-5DF9-6112-A4C0-2D940D88F97B}"/>
                </a:ext>
              </a:extLst>
            </p:cNvPr>
            <p:cNvGrpSpPr/>
            <p:nvPr/>
          </p:nvGrpSpPr>
          <p:grpSpPr>
            <a:xfrm>
              <a:off x="2096449" y="656388"/>
              <a:ext cx="186903" cy="659496"/>
              <a:chOff x="2096449" y="656388"/>
              <a:chExt cx="186903" cy="659496"/>
            </a:xfrm>
          </p:grpSpPr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191CEC99-C323-D6FE-DAED-0117DCFF43C6}"/>
                  </a:ext>
                </a:extLst>
              </p:cNvPr>
              <p:cNvSpPr/>
              <p:nvPr/>
            </p:nvSpPr>
            <p:spPr>
              <a:xfrm>
                <a:off x="2096449" y="656388"/>
                <a:ext cx="186903" cy="581880"/>
              </a:xfrm>
              <a:custGeom>
                <a:avLst/>
                <a:gdLst>
                  <a:gd name="connsiteX0" fmla="*/ 186903 w 186903"/>
                  <a:gd name="connsiteY0" fmla="*/ 0 h 581880"/>
                  <a:gd name="connsiteX1" fmla="*/ 0 w 186903"/>
                  <a:gd name="connsiteY1" fmla="*/ 581880 h 581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6903" h="581880">
                    <a:moveTo>
                      <a:pt x="186903" y="0"/>
                    </a:moveTo>
                    <a:lnTo>
                      <a:pt x="0" y="581880"/>
                    </a:lnTo>
                  </a:path>
                </a:pathLst>
              </a:custGeom>
              <a:ln w="8695" cap="rnd">
                <a:solidFill>
                  <a:srgbClr val="01489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C1CFCD13-49EA-27AE-C903-307B3C01C31D}"/>
                  </a:ext>
                </a:extLst>
              </p:cNvPr>
              <p:cNvSpPr/>
              <p:nvPr/>
            </p:nvSpPr>
            <p:spPr>
              <a:xfrm>
                <a:off x="2152353" y="728004"/>
                <a:ext cx="57576" cy="171170"/>
              </a:xfrm>
              <a:custGeom>
                <a:avLst/>
                <a:gdLst>
                  <a:gd name="connsiteX0" fmla="*/ 57577 w 57576"/>
                  <a:gd name="connsiteY0" fmla="*/ 0 h 171170"/>
                  <a:gd name="connsiteX1" fmla="*/ 0 w 57576"/>
                  <a:gd name="connsiteY1" fmla="*/ 171170 h 17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576" h="171170">
                    <a:moveTo>
                      <a:pt x="57577" y="0"/>
                    </a:moveTo>
                    <a:lnTo>
                      <a:pt x="0" y="171170"/>
                    </a:lnTo>
                  </a:path>
                </a:pathLst>
              </a:custGeom>
              <a:ln w="8695" cap="rnd">
                <a:solidFill>
                  <a:srgbClr val="E206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AD443FD9-120E-E8F4-3340-ED9F259684C7}"/>
                  </a:ext>
                </a:extLst>
              </p:cNvPr>
              <p:cNvSpPr/>
              <p:nvPr/>
            </p:nvSpPr>
            <p:spPr>
              <a:xfrm>
                <a:off x="2123613" y="1036307"/>
                <a:ext cx="93993" cy="279577"/>
              </a:xfrm>
              <a:custGeom>
                <a:avLst/>
                <a:gdLst>
                  <a:gd name="connsiteX0" fmla="*/ 93993 w 93993"/>
                  <a:gd name="connsiteY0" fmla="*/ 0 h 279577"/>
                  <a:gd name="connsiteX1" fmla="*/ 0 w 93993"/>
                  <a:gd name="connsiteY1" fmla="*/ 279578 h 27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3993" h="279577">
                    <a:moveTo>
                      <a:pt x="93993" y="0"/>
                    </a:moveTo>
                    <a:lnTo>
                      <a:pt x="0" y="279578"/>
                    </a:lnTo>
                  </a:path>
                </a:pathLst>
              </a:custGeom>
              <a:ln w="8695" cap="rnd">
                <a:solidFill>
                  <a:srgbClr val="E2061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37" name="Рисунок 1">
              <a:extLst>
                <a:ext uri="{FF2B5EF4-FFF2-40B4-BE49-F238E27FC236}">
                  <a16:creationId xmlns:a16="http://schemas.microsoft.com/office/drawing/2014/main" id="{4EBA8B83-72AA-7483-60C7-2C2A4CF77AD4}"/>
                </a:ext>
              </a:extLst>
            </p:cNvPr>
            <p:cNvGrpSpPr/>
            <p:nvPr/>
          </p:nvGrpSpPr>
          <p:grpSpPr>
            <a:xfrm>
              <a:off x="1526355" y="671833"/>
              <a:ext cx="492930" cy="628584"/>
              <a:chOff x="1526355" y="671833"/>
              <a:chExt cx="492930" cy="628584"/>
            </a:xfrm>
          </p:grpSpPr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F0AB0B8F-66AC-BA55-EBDF-D7651F34BC0A}"/>
                  </a:ext>
                </a:extLst>
              </p:cNvPr>
              <p:cNvSpPr/>
              <p:nvPr/>
            </p:nvSpPr>
            <p:spPr>
              <a:xfrm>
                <a:off x="1526355" y="671833"/>
                <a:ext cx="271777" cy="628584"/>
              </a:xfrm>
              <a:custGeom>
                <a:avLst/>
                <a:gdLst>
                  <a:gd name="connsiteX0" fmla="*/ 3085 w 271777"/>
                  <a:gd name="connsiteY0" fmla="*/ 625558 h 628584"/>
                  <a:gd name="connsiteX1" fmla="*/ 85464 w 271777"/>
                  <a:gd name="connsiteY1" fmla="*/ 610015 h 628584"/>
                  <a:gd name="connsiteX2" fmla="*/ 271777 w 271777"/>
                  <a:gd name="connsiteY2" fmla="*/ 121000 h 628584"/>
                  <a:gd name="connsiteX3" fmla="*/ 155442 w 271777"/>
                  <a:gd name="connsiteY3" fmla="*/ 0 h 628584"/>
                  <a:gd name="connsiteX4" fmla="*/ 66567 w 271777"/>
                  <a:gd name="connsiteY4" fmla="*/ 28036 h 628584"/>
                  <a:gd name="connsiteX5" fmla="*/ 118042 w 271777"/>
                  <a:gd name="connsiteY5" fmla="*/ 180712 h 628584"/>
                  <a:gd name="connsiteX6" fmla="*/ 3085 w 271777"/>
                  <a:gd name="connsiteY6" fmla="*/ 625558 h 628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777" h="628584">
                    <a:moveTo>
                      <a:pt x="3085" y="625558"/>
                    </a:moveTo>
                    <a:cubicBezTo>
                      <a:pt x="27100" y="633133"/>
                      <a:pt x="51804" y="625952"/>
                      <a:pt x="85464" y="610015"/>
                    </a:cubicBezTo>
                    <a:cubicBezTo>
                      <a:pt x="171387" y="569288"/>
                      <a:pt x="271679" y="187697"/>
                      <a:pt x="271777" y="121000"/>
                    </a:cubicBezTo>
                    <a:cubicBezTo>
                      <a:pt x="271974" y="24692"/>
                      <a:pt x="220992" y="0"/>
                      <a:pt x="155442" y="0"/>
                    </a:cubicBezTo>
                    <a:cubicBezTo>
                      <a:pt x="112038" y="11215"/>
                      <a:pt x="117747" y="10428"/>
                      <a:pt x="66567" y="28036"/>
                    </a:cubicBezTo>
                    <a:cubicBezTo>
                      <a:pt x="29659" y="40825"/>
                      <a:pt x="115188" y="95816"/>
                      <a:pt x="118042" y="180712"/>
                    </a:cubicBezTo>
                    <a:cubicBezTo>
                      <a:pt x="123947" y="351194"/>
                      <a:pt x="-22898" y="570370"/>
                      <a:pt x="3085" y="625558"/>
                    </a:cubicBezTo>
                    <a:close/>
                  </a:path>
                </a:pathLst>
              </a:custGeom>
              <a:gradFill>
                <a:gsLst>
                  <a:gs pos="22640">
                    <a:srgbClr val="630C00"/>
                  </a:gs>
                  <a:gs pos="49690">
                    <a:srgbClr val="B20F0B"/>
                  </a:gs>
                  <a:gs pos="100000">
                    <a:srgbClr val="220000"/>
                  </a:gs>
                </a:gsLst>
                <a:lin ang="5400000" scaled="1"/>
              </a:gradFill>
              <a:ln w="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4E18C570-92D4-B146-C664-FE5E9BB57A59}"/>
                  </a:ext>
                </a:extLst>
              </p:cNvPr>
              <p:cNvSpPr/>
              <p:nvPr/>
            </p:nvSpPr>
            <p:spPr>
              <a:xfrm>
                <a:off x="1586525" y="672419"/>
                <a:ext cx="432760" cy="438398"/>
              </a:xfrm>
              <a:custGeom>
                <a:avLst/>
                <a:gdLst>
                  <a:gd name="connsiteX0" fmla="*/ 286900 w 432760"/>
                  <a:gd name="connsiteY0" fmla="*/ 228329 h 438398"/>
                  <a:gd name="connsiteX1" fmla="*/ 182278 w 432760"/>
                  <a:gd name="connsiteY1" fmla="*/ 406484 h 438398"/>
                  <a:gd name="connsiteX2" fmla="*/ 203734 w 432760"/>
                  <a:gd name="connsiteY2" fmla="*/ 438357 h 438398"/>
                  <a:gd name="connsiteX3" fmla="*/ 428923 w 432760"/>
                  <a:gd name="connsiteY3" fmla="*/ 230592 h 438398"/>
                  <a:gd name="connsiteX4" fmla="*/ 0 w 432760"/>
                  <a:gd name="connsiteY4" fmla="*/ 31188 h 438398"/>
                  <a:gd name="connsiteX5" fmla="*/ 286900 w 432760"/>
                  <a:gd name="connsiteY5" fmla="*/ 228329 h 43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760" h="438398">
                    <a:moveTo>
                      <a:pt x="286900" y="228329"/>
                    </a:moveTo>
                    <a:cubicBezTo>
                      <a:pt x="293298" y="313619"/>
                      <a:pt x="225386" y="353264"/>
                      <a:pt x="182278" y="406484"/>
                    </a:cubicBezTo>
                    <a:cubicBezTo>
                      <a:pt x="169187" y="422617"/>
                      <a:pt x="183754" y="439341"/>
                      <a:pt x="203734" y="438357"/>
                    </a:cubicBezTo>
                    <a:cubicBezTo>
                      <a:pt x="310029" y="433241"/>
                      <a:pt x="410026" y="319423"/>
                      <a:pt x="428923" y="230592"/>
                    </a:cubicBezTo>
                    <a:cubicBezTo>
                      <a:pt x="476461" y="6103"/>
                      <a:pt x="67911" y="-40723"/>
                      <a:pt x="0" y="31188"/>
                    </a:cubicBezTo>
                    <a:cubicBezTo>
                      <a:pt x="106296" y="24106"/>
                      <a:pt x="280011" y="136743"/>
                      <a:pt x="286900" y="2283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790F00"/>
                  </a:gs>
                  <a:gs pos="46920">
                    <a:srgbClr val="E20613"/>
                  </a:gs>
                  <a:gs pos="98660">
                    <a:srgbClr val="750F00"/>
                  </a:gs>
                </a:gsLst>
                <a:lin ang="2700000" scaled="1"/>
              </a:gradFill>
              <a:ln w="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7B856A7E-3C0C-0BC3-A391-968FFD6A4406}"/>
                </a:ext>
              </a:extLst>
            </p:cNvPr>
            <p:cNvSpPr/>
            <p:nvPr/>
          </p:nvSpPr>
          <p:spPr>
            <a:xfrm>
              <a:off x="479376" y="652060"/>
              <a:ext cx="984" cy="983"/>
            </a:xfrm>
            <a:custGeom>
              <a:avLst/>
              <a:gdLst/>
              <a:ahLst/>
              <a:cxnLst/>
              <a:rect l="l" t="t" r="r" b="b"/>
              <a:pathLst>
                <a:path w="984" h="983"/>
              </a:pathLst>
            </a:custGeom>
            <a:solidFill>
              <a:srgbClr val="0E0D33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50B7D11A-4513-D0D4-A9CC-B509E5FC0277}"/>
                </a:ext>
              </a:extLst>
            </p:cNvPr>
            <p:cNvSpPr/>
            <p:nvPr/>
          </p:nvSpPr>
          <p:spPr>
            <a:xfrm>
              <a:off x="479376" y="652060"/>
              <a:ext cx="984" cy="983"/>
            </a:xfrm>
            <a:custGeom>
              <a:avLst/>
              <a:gdLst/>
              <a:ahLst/>
              <a:cxnLst/>
              <a:rect l="l" t="t" r="r" b="b"/>
              <a:pathLst>
                <a:path w="984" h="983"/>
              </a:pathLst>
            </a:custGeom>
            <a:solidFill>
              <a:srgbClr val="0E0D33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C41EC29A-086A-157A-22BD-4551DCC2ED54}"/>
                </a:ext>
              </a:extLst>
            </p:cNvPr>
            <p:cNvSpPr/>
            <p:nvPr/>
          </p:nvSpPr>
          <p:spPr>
            <a:xfrm>
              <a:off x="479376" y="652060"/>
              <a:ext cx="984" cy="983"/>
            </a:xfrm>
            <a:custGeom>
              <a:avLst/>
              <a:gdLst/>
              <a:ahLst/>
              <a:cxnLst/>
              <a:rect l="l" t="t" r="r" b="b"/>
              <a:pathLst>
                <a:path w="984" h="983"/>
              </a:pathLst>
            </a:custGeom>
            <a:solidFill>
              <a:srgbClr val="00476D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BEC70D95-EBBB-F266-80F7-5E0A5D9995D0}"/>
                </a:ext>
              </a:extLst>
            </p:cNvPr>
            <p:cNvSpPr/>
            <p:nvPr/>
          </p:nvSpPr>
          <p:spPr>
            <a:xfrm>
              <a:off x="479405" y="671857"/>
              <a:ext cx="396091" cy="628596"/>
            </a:xfrm>
            <a:custGeom>
              <a:avLst/>
              <a:gdLst>
                <a:gd name="connsiteX0" fmla="*/ 255474 w 396091"/>
                <a:gd name="connsiteY0" fmla="*/ 54278 h 628596"/>
                <a:gd name="connsiteX1" fmla="*/ 393953 w 396091"/>
                <a:gd name="connsiteY1" fmla="*/ 7157 h 628596"/>
                <a:gd name="connsiteX2" fmla="*/ 283721 w 396091"/>
                <a:gd name="connsiteY2" fmla="*/ 288703 h 628596"/>
                <a:gd name="connsiteX3" fmla="*/ 122407 w 396091"/>
                <a:gd name="connsiteY3" fmla="*/ 595235 h 628596"/>
                <a:gd name="connsiteX4" fmla="*/ 21426 w 396091"/>
                <a:gd name="connsiteY4" fmla="*/ 627698 h 628596"/>
                <a:gd name="connsiteX5" fmla="*/ 69 w 396091"/>
                <a:gd name="connsiteY5" fmla="*/ 607827 h 628596"/>
                <a:gd name="connsiteX6" fmla="*/ 217286 w 396091"/>
                <a:gd name="connsiteY6" fmla="*/ 244533 h 628596"/>
                <a:gd name="connsiteX7" fmla="*/ 255474 w 396091"/>
                <a:gd name="connsiteY7" fmla="*/ 54278 h 62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091" h="628596">
                  <a:moveTo>
                    <a:pt x="255474" y="54278"/>
                  </a:moveTo>
                  <a:cubicBezTo>
                    <a:pt x="237266" y="25553"/>
                    <a:pt x="417575" y="-17043"/>
                    <a:pt x="393953" y="7157"/>
                  </a:cubicBezTo>
                  <a:cubicBezTo>
                    <a:pt x="352715" y="49458"/>
                    <a:pt x="371513" y="156980"/>
                    <a:pt x="283721" y="288703"/>
                  </a:cubicBezTo>
                  <a:cubicBezTo>
                    <a:pt x="232246" y="365926"/>
                    <a:pt x="174866" y="509355"/>
                    <a:pt x="122407" y="595235"/>
                  </a:cubicBezTo>
                  <a:cubicBezTo>
                    <a:pt x="111581" y="613041"/>
                    <a:pt x="50165" y="633109"/>
                    <a:pt x="21426" y="627698"/>
                  </a:cubicBezTo>
                  <a:cubicBezTo>
                    <a:pt x="10206" y="625534"/>
                    <a:pt x="1053" y="619336"/>
                    <a:pt x="69" y="607827"/>
                  </a:cubicBezTo>
                  <a:cubicBezTo>
                    <a:pt x="-3967" y="563460"/>
                    <a:pt x="171126" y="330511"/>
                    <a:pt x="217286" y="244533"/>
                  </a:cubicBezTo>
                  <a:cubicBezTo>
                    <a:pt x="249076" y="185312"/>
                    <a:pt x="285099" y="101006"/>
                    <a:pt x="255474" y="54278"/>
                  </a:cubicBezTo>
                  <a:close/>
                </a:path>
              </a:pathLst>
            </a:custGeom>
            <a:gradFill>
              <a:gsLst>
                <a:gs pos="64">
                  <a:srgbClr val="290000"/>
                </a:gs>
                <a:gs pos="42590">
                  <a:srgbClr val="BF0D0D"/>
                </a:gs>
                <a:gs pos="74550">
                  <a:srgbClr val="881002"/>
                </a:gs>
                <a:gs pos="100000">
                  <a:srgbClr val="C30D0E"/>
                </a:gs>
              </a:gsLst>
              <a:lin ang="5400000" scaled="1"/>
            </a:gra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C867388F-76B9-A6E6-6BF0-E4A4BF4AF62F}"/>
                </a:ext>
              </a:extLst>
            </p:cNvPr>
            <p:cNvSpPr/>
            <p:nvPr/>
          </p:nvSpPr>
          <p:spPr>
            <a:xfrm>
              <a:off x="491995" y="1024495"/>
              <a:ext cx="575648" cy="274588"/>
            </a:xfrm>
            <a:custGeom>
              <a:avLst/>
              <a:gdLst>
                <a:gd name="connsiteX0" fmla="*/ 362073 w 575648"/>
                <a:gd name="connsiteY0" fmla="*/ 6697 h 274588"/>
                <a:gd name="connsiteX1" fmla="*/ 495927 w 575648"/>
                <a:gd name="connsiteY1" fmla="*/ 204821 h 274588"/>
                <a:gd name="connsiteX2" fmla="*/ 575649 w 575648"/>
                <a:gd name="connsiteY2" fmla="*/ 255877 h 274588"/>
                <a:gd name="connsiteX3" fmla="*/ 458231 w 575648"/>
                <a:gd name="connsiteY3" fmla="*/ 252040 h 274588"/>
                <a:gd name="connsiteX4" fmla="*/ 292784 w 575648"/>
                <a:gd name="connsiteY4" fmla="*/ 115399 h 274588"/>
                <a:gd name="connsiteX5" fmla="*/ 4112 w 575648"/>
                <a:gd name="connsiteY5" fmla="*/ 103791 h 274588"/>
                <a:gd name="connsiteX6" fmla="*/ 3719 w 575648"/>
                <a:gd name="connsiteY6" fmla="*/ 85002 h 274588"/>
                <a:gd name="connsiteX7" fmla="*/ 67398 w 575648"/>
                <a:gd name="connsiteY7" fmla="*/ 19584 h 274588"/>
                <a:gd name="connsiteX8" fmla="*/ 77732 w 575648"/>
                <a:gd name="connsiteY8" fmla="*/ 17813 h 274588"/>
                <a:gd name="connsiteX9" fmla="*/ 362073 w 575648"/>
                <a:gd name="connsiteY9" fmla="*/ 6697 h 27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5648" h="274588">
                  <a:moveTo>
                    <a:pt x="362073" y="6697"/>
                  </a:moveTo>
                  <a:cubicBezTo>
                    <a:pt x="435988" y="39160"/>
                    <a:pt x="440220" y="149043"/>
                    <a:pt x="495927" y="204821"/>
                  </a:cubicBezTo>
                  <a:cubicBezTo>
                    <a:pt x="517875" y="226758"/>
                    <a:pt x="575452" y="256074"/>
                    <a:pt x="575649" y="255877"/>
                  </a:cubicBezTo>
                  <a:cubicBezTo>
                    <a:pt x="558327" y="275945"/>
                    <a:pt x="484707" y="286766"/>
                    <a:pt x="458231" y="252040"/>
                  </a:cubicBezTo>
                  <a:cubicBezTo>
                    <a:pt x="418567" y="200099"/>
                    <a:pt x="383529" y="103300"/>
                    <a:pt x="292784" y="115399"/>
                  </a:cubicBezTo>
                  <a:cubicBezTo>
                    <a:pt x="149777" y="134582"/>
                    <a:pt x="83440" y="180031"/>
                    <a:pt x="4112" y="103791"/>
                  </a:cubicBezTo>
                  <a:cubicBezTo>
                    <a:pt x="-1203" y="98676"/>
                    <a:pt x="-1399" y="90216"/>
                    <a:pt x="3719" y="85002"/>
                  </a:cubicBezTo>
                  <a:lnTo>
                    <a:pt x="67398" y="19584"/>
                  </a:lnTo>
                  <a:cubicBezTo>
                    <a:pt x="70055" y="16829"/>
                    <a:pt x="74287" y="16140"/>
                    <a:pt x="77732" y="17813"/>
                  </a:cubicBezTo>
                  <a:cubicBezTo>
                    <a:pt x="257254" y="105956"/>
                    <a:pt x="276446" y="-30882"/>
                    <a:pt x="362073" y="6697"/>
                  </a:cubicBezTo>
                  <a:close/>
                </a:path>
              </a:pathLst>
            </a:custGeom>
            <a:gradFill>
              <a:gsLst>
                <a:gs pos="0">
                  <a:srgbClr val="9B1006"/>
                </a:gs>
                <a:gs pos="48350">
                  <a:srgbClr val="E20613"/>
                </a:gs>
                <a:gs pos="80870">
                  <a:srgbClr val="100D07"/>
                </a:gs>
              </a:gsLst>
              <a:lin ang="1800025" scaled="1"/>
            </a:gra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3" name="Рисунок 1">
              <a:extLst>
                <a:ext uri="{FF2B5EF4-FFF2-40B4-BE49-F238E27FC236}">
                  <a16:creationId xmlns:a16="http://schemas.microsoft.com/office/drawing/2014/main" id="{624573B6-DA60-93BF-A86A-AE0EEEA24077}"/>
                </a:ext>
              </a:extLst>
            </p:cNvPr>
            <p:cNvGrpSpPr/>
            <p:nvPr/>
          </p:nvGrpSpPr>
          <p:grpSpPr>
            <a:xfrm>
              <a:off x="1036487" y="671871"/>
              <a:ext cx="531229" cy="628264"/>
              <a:chOff x="1036487" y="671871"/>
              <a:chExt cx="531229" cy="628264"/>
            </a:xfrm>
          </p:grpSpPr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2F1AD02F-3D4A-77A8-408F-9FA531D9A135}"/>
                  </a:ext>
                </a:extLst>
              </p:cNvPr>
              <p:cNvSpPr/>
              <p:nvPr/>
            </p:nvSpPr>
            <p:spPr>
              <a:xfrm>
                <a:off x="1222130" y="746400"/>
                <a:ext cx="345586" cy="551113"/>
              </a:xfrm>
              <a:custGeom>
                <a:avLst/>
                <a:gdLst>
                  <a:gd name="connsiteX0" fmla="*/ 203081 w 345586"/>
                  <a:gd name="connsiteY0" fmla="*/ 29610 h 551113"/>
                  <a:gd name="connsiteX1" fmla="*/ 194912 w 345586"/>
                  <a:gd name="connsiteY1" fmla="*/ 61287 h 551113"/>
                  <a:gd name="connsiteX2" fmla="*/ 217352 w 345586"/>
                  <a:gd name="connsiteY2" fmla="*/ 340865 h 551113"/>
                  <a:gd name="connsiteX3" fmla="*/ 9878 w 345586"/>
                  <a:gd name="connsiteY3" fmla="*/ 526299 h 551113"/>
                  <a:gd name="connsiteX4" fmla="*/ 135 w 345586"/>
                  <a:gd name="connsiteY4" fmla="*/ 538497 h 551113"/>
                  <a:gd name="connsiteX5" fmla="*/ 233 w 345586"/>
                  <a:gd name="connsiteY5" fmla="*/ 539284 h 551113"/>
                  <a:gd name="connsiteX6" fmla="*/ 9583 w 345586"/>
                  <a:gd name="connsiteY6" fmla="*/ 548138 h 551113"/>
                  <a:gd name="connsiteX7" fmla="*/ 316857 w 345586"/>
                  <a:gd name="connsiteY7" fmla="*/ 361228 h 551113"/>
                  <a:gd name="connsiteX8" fmla="*/ 326502 w 345586"/>
                  <a:gd name="connsiteY8" fmla="*/ 15445 h 551113"/>
                  <a:gd name="connsiteX9" fmla="*/ 322270 w 345586"/>
                  <a:gd name="connsiteY9" fmla="*/ 0 h 551113"/>
                  <a:gd name="connsiteX10" fmla="*/ 203081 w 345586"/>
                  <a:gd name="connsiteY10" fmla="*/ 29610 h 55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586" h="551113">
                    <a:moveTo>
                      <a:pt x="203081" y="29610"/>
                    </a:moveTo>
                    <a:cubicBezTo>
                      <a:pt x="190188" y="40136"/>
                      <a:pt x="189302" y="46137"/>
                      <a:pt x="194912" y="61287"/>
                    </a:cubicBezTo>
                    <a:cubicBezTo>
                      <a:pt x="216269" y="118639"/>
                      <a:pt x="257311" y="248492"/>
                      <a:pt x="217352" y="340865"/>
                    </a:cubicBezTo>
                    <a:cubicBezTo>
                      <a:pt x="162236" y="468455"/>
                      <a:pt x="97474" y="518626"/>
                      <a:pt x="9878" y="526299"/>
                    </a:cubicBezTo>
                    <a:cubicBezTo>
                      <a:pt x="3678" y="526889"/>
                      <a:pt x="-850" y="532398"/>
                      <a:pt x="135" y="538497"/>
                    </a:cubicBezTo>
                    <a:lnTo>
                      <a:pt x="233" y="539284"/>
                    </a:lnTo>
                    <a:cubicBezTo>
                      <a:pt x="1021" y="544006"/>
                      <a:pt x="4761" y="547646"/>
                      <a:pt x="9583" y="548138"/>
                    </a:cubicBezTo>
                    <a:cubicBezTo>
                      <a:pt x="108300" y="558074"/>
                      <a:pt x="244615" y="553745"/>
                      <a:pt x="316857" y="361228"/>
                    </a:cubicBezTo>
                    <a:cubicBezTo>
                      <a:pt x="348450" y="276922"/>
                      <a:pt x="357308" y="146183"/>
                      <a:pt x="326502" y="15445"/>
                    </a:cubicBezTo>
                    <a:cubicBezTo>
                      <a:pt x="324829" y="8362"/>
                      <a:pt x="322270" y="0"/>
                      <a:pt x="322270" y="0"/>
                    </a:cubicBezTo>
                    <a:cubicBezTo>
                      <a:pt x="322270" y="0"/>
                      <a:pt x="223848" y="12789"/>
                      <a:pt x="203081" y="296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1000E"/>
                  </a:gs>
                  <a:gs pos="0">
                    <a:srgbClr val="040324"/>
                  </a:gs>
                  <a:gs pos="51480">
                    <a:srgbClr val="0075BE"/>
                  </a:gs>
                  <a:gs pos="98060">
                    <a:srgbClr val="0E0D33"/>
                  </a:gs>
                </a:gsLst>
                <a:lin ang="5400000" scaled="1"/>
              </a:gradFill>
              <a:ln w="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82EC1F26-A36C-8C31-FAF6-18E29930CF87}"/>
                  </a:ext>
                </a:extLst>
              </p:cNvPr>
              <p:cNvSpPr/>
              <p:nvPr/>
            </p:nvSpPr>
            <p:spPr>
              <a:xfrm>
                <a:off x="1036487" y="671871"/>
                <a:ext cx="463239" cy="628264"/>
              </a:xfrm>
              <a:custGeom>
                <a:avLst/>
                <a:gdLst>
                  <a:gd name="connsiteX0" fmla="*/ 443348 w 463239"/>
                  <a:gd name="connsiteY0" fmla="*/ 57805 h 628264"/>
                  <a:gd name="connsiteX1" fmla="*/ 461851 w 463239"/>
                  <a:gd name="connsiteY1" fmla="*/ 20521 h 628264"/>
                  <a:gd name="connsiteX2" fmla="*/ 450434 w 463239"/>
                  <a:gd name="connsiteY2" fmla="*/ 1240 h 628264"/>
                  <a:gd name="connsiteX3" fmla="*/ 24857 w 463239"/>
                  <a:gd name="connsiteY3" fmla="*/ 272358 h 628264"/>
                  <a:gd name="connsiteX4" fmla="*/ 162156 w 463239"/>
                  <a:gd name="connsiteY4" fmla="*/ 622666 h 628264"/>
                  <a:gd name="connsiteX5" fmla="*/ 379964 w 463239"/>
                  <a:gd name="connsiteY5" fmla="*/ 594433 h 628264"/>
                  <a:gd name="connsiteX6" fmla="*/ 259987 w 463239"/>
                  <a:gd name="connsiteY6" fmla="*/ 547312 h 628264"/>
                  <a:gd name="connsiteX7" fmla="*/ 175935 w 463239"/>
                  <a:gd name="connsiteY7" fmla="*/ 341318 h 628264"/>
                  <a:gd name="connsiteX8" fmla="*/ 436458 w 463239"/>
                  <a:gd name="connsiteY8" fmla="*/ 64199 h 628264"/>
                  <a:gd name="connsiteX9" fmla="*/ 443348 w 463239"/>
                  <a:gd name="connsiteY9" fmla="*/ 57805 h 62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3239" h="628264">
                    <a:moveTo>
                      <a:pt x="443348" y="57805"/>
                    </a:moveTo>
                    <a:lnTo>
                      <a:pt x="461851" y="20521"/>
                    </a:lnTo>
                    <a:cubicBezTo>
                      <a:pt x="466083" y="11963"/>
                      <a:pt x="460178" y="1929"/>
                      <a:pt x="450434" y="1240"/>
                    </a:cubicBezTo>
                    <a:cubicBezTo>
                      <a:pt x="311462" y="-8696"/>
                      <a:pt x="128102" y="37442"/>
                      <a:pt x="24857" y="272358"/>
                    </a:cubicBezTo>
                    <a:cubicBezTo>
                      <a:pt x="-25928" y="387947"/>
                      <a:pt x="-7622" y="578693"/>
                      <a:pt x="162156" y="622666"/>
                    </a:cubicBezTo>
                    <a:cubicBezTo>
                      <a:pt x="182529" y="627979"/>
                      <a:pt x="290006" y="640374"/>
                      <a:pt x="379964" y="594433"/>
                    </a:cubicBezTo>
                    <a:cubicBezTo>
                      <a:pt x="379964" y="594433"/>
                      <a:pt x="304868" y="575742"/>
                      <a:pt x="259987" y="547312"/>
                    </a:cubicBezTo>
                    <a:cubicBezTo>
                      <a:pt x="181545" y="497732"/>
                      <a:pt x="166388" y="437921"/>
                      <a:pt x="175935" y="341318"/>
                    </a:cubicBezTo>
                    <a:cubicBezTo>
                      <a:pt x="185974" y="240190"/>
                      <a:pt x="242960" y="145849"/>
                      <a:pt x="436458" y="64199"/>
                    </a:cubicBezTo>
                    <a:cubicBezTo>
                      <a:pt x="439411" y="63019"/>
                      <a:pt x="441970" y="60756"/>
                      <a:pt x="443348" y="5780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3354"/>
                  </a:gs>
                  <a:gs pos="35360">
                    <a:srgbClr val="0085B8"/>
                  </a:gs>
                  <a:gs pos="100000">
                    <a:srgbClr val="003D5E"/>
                  </a:gs>
                </a:gsLst>
                <a:lin ang="16200000" scaled="1"/>
              </a:gradFill>
              <a:ln w="9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2841CEEB-508E-B814-9AC4-1B40590F2876}"/>
                </a:ext>
              </a:extLst>
            </p:cNvPr>
            <p:cNvSpPr/>
            <p:nvPr/>
          </p:nvSpPr>
          <p:spPr>
            <a:xfrm>
              <a:off x="733600" y="671945"/>
              <a:ext cx="334044" cy="627560"/>
            </a:xfrm>
            <a:custGeom>
              <a:avLst/>
              <a:gdLst>
                <a:gd name="connsiteX0" fmla="*/ 223320 w 334044"/>
                <a:gd name="connsiteY0" fmla="*/ 613149 h 627560"/>
                <a:gd name="connsiteX1" fmla="*/ 150881 w 334044"/>
                <a:gd name="connsiteY1" fmla="*/ 351868 h 627560"/>
                <a:gd name="connsiteX2" fmla="*/ 0 w 334044"/>
                <a:gd name="connsiteY2" fmla="*/ 48484 h 627560"/>
                <a:gd name="connsiteX3" fmla="*/ 140055 w 334044"/>
                <a:gd name="connsiteY3" fmla="*/ 281 h 627560"/>
                <a:gd name="connsiteX4" fmla="*/ 267216 w 334044"/>
                <a:gd name="connsiteY4" fmla="*/ 316257 h 627560"/>
                <a:gd name="connsiteX5" fmla="*/ 334044 w 334044"/>
                <a:gd name="connsiteY5" fmla="*/ 608525 h 627560"/>
                <a:gd name="connsiteX6" fmla="*/ 223320 w 334044"/>
                <a:gd name="connsiteY6" fmla="*/ 613149 h 6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044" h="627560">
                  <a:moveTo>
                    <a:pt x="223320" y="613149"/>
                  </a:moveTo>
                  <a:cubicBezTo>
                    <a:pt x="178833" y="584423"/>
                    <a:pt x="165447" y="459391"/>
                    <a:pt x="150881" y="351868"/>
                  </a:cubicBezTo>
                  <a:cubicBezTo>
                    <a:pt x="131885" y="212178"/>
                    <a:pt x="141925" y="73176"/>
                    <a:pt x="0" y="48484"/>
                  </a:cubicBezTo>
                  <a:cubicBezTo>
                    <a:pt x="3051" y="25760"/>
                    <a:pt x="91532" y="-3162"/>
                    <a:pt x="140055" y="281"/>
                  </a:cubicBezTo>
                  <a:cubicBezTo>
                    <a:pt x="189856" y="3822"/>
                    <a:pt x="274007" y="86063"/>
                    <a:pt x="267216" y="316257"/>
                  </a:cubicBezTo>
                  <a:cubicBezTo>
                    <a:pt x="261507" y="508873"/>
                    <a:pt x="334044" y="608525"/>
                    <a:pt x="334044" y="608525"/>
                  </a:cubicBezTo>
                  <a:cubicBezTo>
                    <a:pt x="315147" y="627118"/>
                    <a:pt x="261704" y="637840"/>
                    <a:pt x="223320" y="613149"/>
                  </a:cubicBezTo>
                  <a:close/>
                </a:path>
              </a:pathLst>
            </a:custGeom>
            <a:gradFill>
              <a:gsLst>
                <a:gs pos="0">
                  <a:srgbClr val="9F1007"/>
                </a:gs>
                <a:gs pos="50610">
                  <a:srgbClr val="E20613"/>
                </a:gs>
                <a:gs pos="100000">
                  <a:srgbClr val="901913"/>
                </a:gs>
              </a:gsLst>
              <a:lin ang="2700000" scaled="1"/>
            </a:gra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BA1F59-0D73-0990-5C21-39EAE7E60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3025" y="3481056"/>
            <a:ext cx="6746202" cy="34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Радиолог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05832A8-3172-5C42-2282-8076FE357692}"/>
              </a:ext>
            </a:extLst>
          </p:cNvPr>
          <p:cNvGrpSpPr/>
          <p:nvPr userDrawn="1"/>
        </p:nvGrpSpPr>
        <p:grpSpPr>
          <a:xfrm rot="5400000">
            <a:off x="-2744360" y="2734107"/>
            <a:ext cx="6868251" cy="1379543"/>
            <a:chOff x="-18220" y="4171324"/>
            <a:chExt cx="12210224" cy="2695920"/>
          </a:xfrm>
          <a:gradFill>
            <a:gsLst>
              <a:gs pos="0">
                <a:srgbClr val="C2605B">
                  <a:alpha val="30000"/>
                </a:srgbClr>
              </a:gs>
              <a:gs pos="75000">
                <a:srgbClr val="718EA0">
                  <a:alpha val="30000"/>
                </a:srgbClr>
              </a:gs>
            </a:gsLst>
            <a:lin ang="10800000" scaled="0"/>
          </a:gradFill>
        </p:grpSpPr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584B4413-2B83-C27B-9D2A-7A37A0355B92}"/>
                </a:ext>
              </a:extLst>
            </p:cNvPr>
            <p:cNvSpPr/>
            <p:nvPr/>
          </p:nvSpPr>
          <p:spPr>
            <a:xfrm>
              <a:off x="-18220" y="4171324"/>
              <a:ext cx="12210218" cy="2695910"/>
            </a:xfrm>
            <a:custGeom>
              <a:avLst/>
              <a:gdLst>
                <a:gd name="connsiteX0" fmla="*/ 0 w 12168858"/>
                <a:gd name="connsiteY0" fmla="*/ 6121738 h 6121737"/>
                <a:gd name="connsiteX1" fmla="*/ 12168859 w 12168858"/>
                <a:gd name="connsiteY1" fmla="*/ 6121738 h 6121737"/>
                <a:gd name="connsiteX2" fmla="*/ 12168859 w 12168858"/>
                <a:gd name="connsiteY2" fmla="*/ 0 h 6121737"/>
                <a:gd name="connsiteX3" fmla="*/ 6193146 w 12168858"/>
                <a:gd name="connsiteY3" fmla="*/ 1779511 h 6121737"/>
                <a:gd name="connsiteX4" fmla="*/ 0 w 12168858"/>
                <a:gd name="connsiteY4" fmla="*/ 2070495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193146 w 12168859"/>
                <a:gd name="connsiteY3" fmla="*/ 1779511 h 6121737"/>
                <a:gd name="connsiteX4" fmla="*/ 13692 w 12168859"/>
                <a:gd name="connsiteY4" fmla="*/ 4869429 h 6121737"/>
                <a:gd name="connsiteX5" fmla="*/ 0 w 12168859"/>
                <a:gd name="connsiteY5" fmla="*/ 6121738 h 6121737"/>
                <a:gd name="connsiteX0" fmla="*/ 126259 w 12295118"/>
                <a:gd name="connsiteY0" fmla="*/ 6121738 h 6121737"/>
                <a:gd name="connsiteX1" fmla="*/ 12295118 w 12295118"/>
                <a:gd name="connsiteY1" fmla="*/ 6121738 h 6121737"/>
                <a:gd name="connsiteX2" fmla="*/ 12295118 w 12295118"/>
                <a:gd name="connsiteY2" fmla="*/ 0 h 6121737"/>
                <a:gd name="connsiteX3" fmla="*/ 6319405 w 12295118"/>
                <a:gd name="connsiteY3" fmla="*/ 1779511 h 6121737"/>
                <a:gd name="connsiteX4" fmla="*/ 126259 w 12295118"/>
                <a:gd name="connsiteY4" fmla="*/ 6121738 h 6121737"/>
                <a:gd name="connsiteX0" fmla="*/ 126259 w 12295118"/>
                <a:gd name="connsiteY0" fmla="*/ 6121738 h 6121737"/>
                <a:gd name="connsiteX1" fmla="*/ 12295118 w 12295118"/>
                <a:gd name="connsiteY1" fmla="*/ 6121738 h 6121737"/>
                <a:gd name="connsiteX2" fmla="*/ 12295118 w 12295118"/>
                <a:gd name="connsiteY2" fmla="*/ 0 h 6121737"/>
                <a:gd name="connsiteX3" fmla="*/ 6319405 w 12295118"/>
                <a:gd name="connsiteY3" fmla="*/ 1779511 h 6121737"/>
                <a:gd name="connsiteX4" fmla="*/ 126259 w 12295118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193146 w 12168859"/>
                <a:gd name="connsiteY3" fmla="*/ 1779511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125476 w 12294335"/>
                <a:gd name="connsiteY0" fmla="*/ 6161629 h 6161628"/>
                <a:gd name="connsiteX1" fmla="*/ 12294335 w 12294335"/>
                <a:gd name="connsiteY1" fmla="*/ 6161629 h 6161628"/>
                <a:gd name="connsiteX2" fmla="*/ 12294335 w 12294335"/>
                <a:gd name="connsiteY2" fmla="*/ 39891 h 6161628"/>
                <a:gd name="connsiteX3" fmla="*/ 6332314 w 12294335"/>
                <a:gd name="connsiteY3" fmla="*/ 3644794 h 6161628"/>
                <a:gd name="connsiteX4" fmla="*/ 125476 w 12294335"/>
                <a:gd name="connsiteY4" fmla="*/ 6161629 h 6161628"/>
                <a:gd name="connsiteX0" fmla="*/ 125477 w 12294336"/>
                <a:gd name="connsiteY0" fmla="*/ 6161629 h 6161628"/>
                <a:gd name="connsiteX1" fmla="*/ 12294336 w 12294336"/>
                <a:gd name="connsiteY1" fmla="*/ 6161629 h 6161628"/>
                <a:gd name="connsiteX2" fmla="*/ 12294336 w 12294336"/>
                <a:gd name="connsiteY2" fmla="*/ 39891 h 6161628"/>
                <a:gd name="connsiteX3" fmla="*/ 6332315 w 12294336"/>
                <a:gd name="connsiteY3" fmla="*/ 3644794 h 6161628"/>
                <a:gd name="connsiteX4" fmla="*/ 125477 w 12294336"/>
                <a:gd name="connsiteY4" fmla="*/ 6161629 h 6161628"/>
                <a:gd name="connsiteX0" fmla="*/ 1 w 12168860"/>
                <a:gd name="connsiteY0" fmla="*/ 6161629 h 6161628"/>
                <a:gd name="connsiteX1" fmla="*/ 12168860 w 12168860"/>
                <a:gd name="connsiteY1" fmla="*/ 6161629 h 6161628"/>
                <a:gd name="connsiteX2" fmla="*/ 12168860 w 12168860"/>
                <a:gd name="connsiteY2" fmla="*/ 39891 h 6161628"/>
                <a:gd name="connsiteX3" fmla="*/ 6206839 w 12168860"/>
                <a:gd name="connsiteY3" fmla="*/ 3644794 h 6161628"/>
                <a:gd name="connsiteX4" fmla="*/ 1 w 12168860"/>
                <a:gd name="connsiteY4" fmla="*/ 6161629 h 6161628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20529 w 12168859"/>
                <a:gd name="connsiteY3" fmla="*/ 4010547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35016 w 12168859"/>
                <a:gd name="connsiteY3" fmla="*/ 4523150 h 6121737"/>
                <a:gd name="connsiteX4" fmla="*/ 0 w 12168859"/>
                <a:gd name="connsiteY4" fmla="*/ 6121738 h 612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8859" h="6121737">
                  <a:moveTo>
                    <a:pt x="0" y="6121738"/>
                  </a:moveTo>
                  <a:lnTo>
                    <a:pt x="12168859" y="6121738"/>
                  </a:lnTo>
                  <a:lnTo>
                    <a:pt x="12168859" y="0"/>
                  </a:lnTo>
                  <a:cubicBezTo>
                    <a:pt x="11106735" y="797454"/>
                    <a:pt x="8263160" y="3502860"/>
                    <a:pt x="6235016" y="4523150"/>
                  </a:cubicBezTo>
                  <a:cubicBezTo>
                    <a:pt x="4206873" y="5543440"/>
                    <a:pt x="1539110" y="5621138"/>
                    <a:pt x="0" y="6121738"/>
                  </a:cubicBezTo>
                  <a:close/>
                </a:path>
              </a:pathLst>
            </a:custGeom>
            <a:grpFill/>
            <a:ln w="3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9CB29C43-DFEC-F932-22E7-FD5E5E6B8A4B}"/>
                </a:ext>
              </a:extLst>
            </p:cNvPr>
            <p:cNvSpPr/>
            <p:nvPr/>
          </p:nvSpPr>
          <p:spPr>
            <a:xfrm>
              <a:off x="5743878" y="4171332"/>
              <a:ext cx="6448126" cy="2695912"/>
            </a:xfrm>
            <a:custGeom>
              <a:avLst/>
              <a:gdLst>
                <a:gd name="connsiteX0" fmla="*/ 0 w 12168858"/>
                <a:gd name="connsiteY0" fmla="*/ 6121738 h 6121737"/>
                <a:gd name="connsiteX1" fmla="*/ 12168859 w 12168858"/>
                <a:gd name="connsiteY1" fmla="*/ 6121738 h 6121737"/>
                <a:gd name="connsiteX2" fmla="*/ 12168859 w 12168858"/>
                <a:gd name="connsiteY2" fmla="*/ 0 h 6121737"/>
                <a:gd name="connsiteX3" fmla="*/ 6193146 w 12168858"/>
                <a:gd name="connsiteY3" fmla="*/ 1779511 h 6121737"/>
                <a:gd name="connsiteX4" fmla="*/ 0 w 12168858"/>
                <a:gd name="connsiteY4" fmla="*/ 2070495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193146 w 12168859"/>
                <a:gd name="connsiteY3" fmla="*/ 1779511 h 6121737"/>
                <a:gd name="connsiteX4" fmla="*/ 13692 w 12168859"/>
                <a:gd name="connsiteY4" fmla="*/ 4869429 h 6121737"/>
                <a:gd name="connsiteX5" fmla="*/ 0 w 12168859"/>
                <a:gd name="connsiteY5" fmla="*/ 6121738 h 6121737"/>
                <a:gd name="connsiteX0" fmla="*/ 126259 w 12295118"/>
                <a:gd name="connsiteY0" fmla="*/ 6121738 h 6121737"/>
                <a:gd name="connsiteX1" fmla="*/ 12295118 w 12295118"/>
                <a:gd name="connsiteY1" fmla="*/ 6121738 h 6121737"/>
                <a:gd name="connsiteX2" fmla="*/ 12295118 w 12295118"/>
                <a:gd name="connsiteY2" fmla="*/ 0 h 6121737"/>
                <a:gd name="connsiteX3" fmla="*/ 6319405 w 12295118"/>
                <a:gd name="connsiteY3" fmla="*/ 1779511 h 6121737"/>
                <a:gd name="connsiteX4" fmla="*/ 126259 w 12295118"/>
                <a:gd name="connsiteY4" fmla="*/ 6121738 h 6121737"/>
                <a:gd name="connsiteX0" fmla="*/ 126259 w 12295118"/>
                <a:gd name="connsiteY0" fmla="*/ 6121738 h 6121737"/>
                <a:gd name="connsiteX1" fmla="*/ 12295118 w 12295118"/>
                <a:gd name="connsiteY1" fmla="*/ 6121738 h 6121737"/>
                <a:gd name="connsiteX2" fmla="*/ 12295118 w 12295118"/>
                <a:gd name="connsiteY2" fmla="*/ 0 h 6121737"/>
                <a:gd name="connsiteX3" fmla="*/ 6319405 w 12295118"/>
                <a:gd name="connsiteY3" fmla="*/ 1779511 h 6121737"/>
                <a:gd name="connsiteX4" fmla="*/ 126259 w 12295118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193146 w 12168859"/>
                <a:gd name="connsiteY3" fmla="*/ 1779511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125476 w 12294335"/>
                <a:gd name="connsiteY0" fmla="*/ 6161629 h 6161628"/>
                <a:gd name="connsiteX1" fmla="*/ 12294335 w 12294335"/>
                <a:gd name="connsiteY1" fmla="*/ 6161629 h 6161628"/>
                <a:gd name="connsiteX2" fmla="*/ 12294335 w 12294335"/>
                <a:gd name="connsiteY2" fmla="*/ 39891 h 6161628"/>
                <a:gd name="connsiteX3" fmla="*/ 6332314 w 12294335"/>
                <a:gd name="connsiteY3" fmla="*/ 3644794 h 6161628"/>
                <a:gd name="connsiteX4" fmla="*/ 125476 w 12294335"/>
                <a:gd name="connsiteY4" fmla="*/ 6161629 h 6161628"/>
                <a:gd name="connsiteX0" fmla="*/ 125477 w 12294336"/>
                <a:gd name="connsiteY0" fmla="*/ 6161629 h 6161628"/>
                <a:gd name="connsiteX1" fmla="*/ 12294336 w 12294336"/>
                <a:gd name="connsiteY1" fmla="*/ 6161629 h 6161628"/>
                <a:gd name="connsiteX2" fmla="*/ 12294336 w 12294336"/>
                <a:gd name="connsiteY2" fmla="*/ 39891 h 6161628"/>
                <a:gd name="connsiteX3" fmla="*/ 6332315 w 12294336"/>
                <a:gd name="connsiteY3" fmla="*/ 3644794 h 6161628"/>
                <a:gd name="connsiteX4" fmla="*/ 125477 w 12294336"/>
                <a:gd name="connsiteY4" fmla="*/ 6161629 h 6161628"/>
                <a:gd name="connsiteX0" fmla="*/ 1 w 12168860"/>
                <a:gd name="connsiteY0" fmla="*/ 6161629 h 6161628"/>
                <a:gd name="connsiteX1" fmla="*/ 12168860 w 12168860"/>
                <a:gd name="connsiteY1" fmla="*/ 6161629 h 6161628"/>
                <a:gd name="connsiteX2" fmla="*/ 12168860 w 12168860"/>
                <a:gd name="connsiteY2" fmla="*/ 39891 h 6161628"/>
                <a:gd name="connsiteX3" fmla="*/ 6206839 w 12168860"/>
                <a:gd name="connsiteY3" fmla="*/ 3644794 h 6161628"/>
                <a:gd name="connsiteX4" fmla="*/ 1 w 12168860"/>
                <a:gd name="connsiteY4" fmla="*/ 6161629 h 6161628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20529 w 12168859"/>
                <a:gd name="connsiteY3" fmla="*/ 4010547 h 6121737"/>
                <a:gd name="connsiteX4" fmla="*/ 0 w 12168859"/>
                <a:gd name="connsiteY4" fmla="*/ 6121738 h 612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8859" h="6121737">
                  <a:moveTo>
                    <a:pt x="0" y="6121738"/>
                  </a:moveTo>
                  <a:lnTo>
                    <a:pt x="12168859" y="6121738"/>
                  </a:lnTo>
                  <a:lnTo>
                    <a:pt x="12168859" y="0"/>
                  </a:lnTo>
                  <a:cubicBezTo>
                    <a:pt x="11106735" y="797454"/>
                    <a:pt x="8248673" y="2990257"/>
                    <a:pt x="6220529" y="4010547"/>
                  </a:cubicBezTo>
                  <a:cubicBezTo>
                    <a:pt x="4192386" y="5030837"/>
                    <a:pt x="1539110" y="5621138"/>
                    <a:pt x="0" y="6121738"/>
                  </a:cubicBezTo>
                  <a:close/>
                </a:path>
              </a:pathLst>
            </a:custGeom>
            <a:grpFill/>
            <a:ln w="3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1077E2D4-256E-64E2-2D56-589D4FAAAB59}"/>
                </a:ext>
              </a:extLst>
            </p:cNvPr>
            <p:cNvSpPr/>
            <p:nvPr/>
          </p:nvSpPr>
          <p:spPr>
            <a:xfrm flipH="1">
              <a:off x="-1" y="4692675"/>
              <a:ext cx="8209655" cy="2174569"/>
            </a:xfrm>
            <a:custGeom>
              <a:avLst/>
              <a:gdLst>
                <a:gd name="connsiteX0" fmla="*/ 0 w 12168858"/>
                <a:gd name="connsiteY0" fmla="*/ 6121738 h 6121737"/>
                <a:gd name="connsiteX1" fmla="*/ 12168859 w 12168858"/>
                <a:gd name="connsiteY1" fmla="*/ 6121738 h 6121737"/>
                <a:gd name="connsiteX2" fmla="*/ 12168859 w 12168858"/>
                <a:gd name="connsiteY2" fmla="*/ 0 h 6121737"/>
                <a:gd name="connsiteX3" fmla="*/ 6193146 w 12168858"/>
                <a:gd name="connsiteY3" fmla="*/ 1779511 h 6121737"/>
                <a:gd name="connsiteX4" fmla="*/ 0 w 12168858"/>
                <a:gd name="connsiteY4" fmla="*/ 2070495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193146 w 12168859"/>
                <a:gd name="connsiteY3" fmla="*/ 1779511 h 6121737"/>
                <a:gd name="connsiteX4" fmla="*/ 13692 w 12168859"/>
                <a:gd name="connsiteY4" fmla="*/ 4869429 h 6121737"/>
                <a:gd name="connsiteX5" fmla="*/ 0 w 12168859"/>
                <a:gd name="connsiteY5" fmla="*/ 6121738 h 6121737"/>
                <a:gd name="connsiteX0" fmla="*/ 126259 w 12295118"/>
                <a:gd name="connsiteY0" fmla="*/ 6121738 h 6121737"/>
                <a:gd name="connsiteX1" fmla="*/ 12295118 w 12295118"/>
                <a:gd name="connsiteY1" fmla="*/ 6121738 h 6121737"/>
                <a:gd name="connsiteX2" fmla="*/ 12295118 w 12295118"/>
                <a:gd name="connsiteY2" fmla="*/ 0 h 6121737"/>
                <a:gd name="connsiteX3" fmla="*/ 6319405 w 12295118"/>
                <a:gd name="connsiteY3" fmla="*/ 1779511 h 6121737"/>
                <a:gd name="connsiteX4" fmla="*/ 126259 w 12295118"/>
                <a:gd name="connsiteY4" fmla="*/ 6121738 h 6121737"/>
                <a:gd name="connsiteX0" fmla="*/ 126259 w 12295118"/>
                <a:gd name="connsiteY0" fmla="*/ 6121738 h 6121737"/>
                <a:gd name="connsiteX1" fmla="*/ 12295118 w 12295118"/>
                <a:gd name="connsiteY1" fmla="*/ 6121738 h 6121737"/>
                <a:gd name="connsiteX2" fmla="*/ 12295118 w 12295118"/>
                <a:gd name="connsiteY2" fmla="*/ 0 h 6121737"/>
                <a:gd name="connsiteX3" fmla="*/ 6319405 w 12295118"/>
                <a:gd name="connsiteY3" fmla="*/ 1779511 h 6121737"/>
                <a:gd name="connsiteX4" fmla="*/ 126259 w 12295118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193146 w 12168859"/>
                <a:gd name="connsiteY3" fmla="*/ 1779511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125476 w 12294335"/>
                <a:gd name="connsiteY0" fmla="*/ 6161629 h 6161628"/>
                <a:gd name="connsiteX1" fmla="*/ 12294335 w 12294335"/>
                <a:gd name="connsiteY1" fmla="*/ 6161629 h 6161628"/>
                <a:gd name="connsiteX2" fmla="*/ 12294335 w 12294335"/>
                <a:gd name="connsiteY2" fmla="*/ 39891 h 6161628"/>
                <a:gd name="connsiteX3" fmla="*/ 6332314 w 12294335"/>
                <a:gd name="connsiteY3" fmla="*/ 3644794 h 6161628"/>
                <a:gd name="connsiteX4" fmla="*/ 125476 w 12294335"/>
                <a:gd name="connsiteY4" fmla="*/ 6161629 h 6161628"/>
                <a:gd name="connsiteX0" fmla="*/ 125477 w 12294336"/>
                <a:gd name="connsiteY0" fmla="*/ 6161629 h 6161628"/>
                <a:gd name="connsiteX1" fmla="*/ 12294336 w 12294336"/>
                <a:gd name="connsiteY1" fmla="*/ 6161629 h 6161628"/>
                <a:gd name="connsiteX2" fmla="*/ 12294336 w 12294336"/>
                <a:gd name="connsiteY2" fmla="*/ 39891 h 6161628"/>
                <a:gd name="connsiteX3" fmla="*/ 6332315 w 12294336"/>
                <a:gd name="connsiteY3" fmla="*/ 3644794 h 6161628"/>
                <a:gd name="connsiteX4" fmla="*/ 125477 w 12294336"/>
                <a:gd name="connsiteY4" fmla="*/ 6161629 h 6161628"/>
                <a:gd name="connsiteX0" fmla="*/ 1 w 12168860"/>
                <a:gd name="connsiteY0" fmla="*/ 6161629 h 6161628"/>
                <a:gd name="connsiteX1" fmla="*/ 12168860 w 12168860"/>
                <a:gd name="connsiteY1" fmla="*/ 6161629 h 6161628"/>
                <a:gd name="connsiteX2" fmla="*/ 12168860 w 12168860"/>
                <a:gd name="connsiteY2" fmla="*/ 39891 h 6161628"/>
                <a:gd name="connsiteX3" fmla="*/ 6206839 w 12168860"/>
                <a:gd name="connsiteY3" fmla="*/ 3644794 h 6161628"/>
                <a:gd name="connsiteX4" fmla="*/ 1 w 12168860"/>
                <a:gd name="connsiteY4" fmla="*/ 6161629 h 6161628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06838 w 12168859"/>
                <a:gd name="connsiteY3" fmla="*/ 3604903 h 6121737"/>
                <a:gd name="connsiteX4" fmla="*/ 0 w 12168859"/>
                <a:gd name="connsiteY4" fmla="*/ 6121738 h 6121737"/>
                <a:gd name="connsiteX0" fmla="*/ 0 w 12168859"/>
                <a:gd name="connsiteY0" fmla="*/ 6121738 h 6121737"/>
                <a:gd name="connsiteX1" fmla="*/ 12168859 w 12168859"/>
                <a:gd name="connsiteY1" fmla="*/ 6121738 h 6121737"/>
                <a:gd name="connsiteX2" fmla="*/ 12168859 w 12168859"/>
                <a:gd name="connsiteY2" fmla="*/ 0 h 6121737"/>
                <a:gd name="connsiteX3" fmla="*/ 6220529 w 12168859"/>
                <a:gd name="connsiteY3" fmla="*/ 4010547 h 6121737"/>
                <a:gd name="connsiteX4" fmla="*/ 0 w 12168859"/>
                <a:gd name="connsiteY4" fmla="*/ 6121738 h 612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8859" h="6121737">
                  <a:moveTo>
                    <a:pt x="0" y="6121738"/>
                  </a:moveTo>
                  <a:lnTo>
                    <a:pt x="12168859" y="6121738"/>
                  </a:lnTo>
                  <a:lnTo>
                    <a:pt x="12168859" y="0"/>
                  </a:lnTo>
                  <a:cubicBezTo>
                    <a:pt x="11106735" y="797454"/>
                    <a:pt x="8248673" y="2990257"/>
                    <a:pt x="6220529" y="4010547"/>
                  </a:cubicBezTo>
                  <a:cubicBezTo>
                    <a:pt x="4192386" y="5030837"/>
                    <a:pt x="1539110" y="5621138"/>
                    <a:pt x="0" y="6121738"/>
                  </a:cubicBezTo>
                  <a:close/>
                </a:path>
              </a:pathLst>
            </a:custGeom>
            <a:grpFill/>
            <a:ln w="3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7" name="Текст 14">
            <a:extLst>
              <a:ext uri="{FF2B5EF4-FFF2-40B4-BE49-F238E27FC236}">
                <a16:creationId xmlns:a16="http://schemas.microsoft.com/office/drawing/2014/main" id="{E3EB9FF7-014C-3A4A-99DD-32B3DA01EB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8461" y="347378"/>
            <a:ext cx="8181975" cy="684213"/>
          </a:xfrm>
          <a:prstGeom prst="rect">
            <a:avLst/>
          </a:prstGeom>
        </p:spPr>
        <p:txBody>
          <a:bodyPr t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bg2">
                    <a:lumMod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0" name="Скругленный прямоугольник 37">
            <a:extLst>
              <a:ext uri="{FF2B5EF4-FFF2-40B4-BE49-F238E27FC236}">
                <a16:creationId xmlns:a16="http://schemas.microsoft.com/office/drawing/2014/main" id="{2B416C51-E31D-259C-1A96-E9BE5654CDDC}"/>
              </a:ext>
            </a:extLst>
          </p:cNvPr>
          <p:cNvSpPr/>
          <p:nvPr userDrawn="1"/>
        </p:nvSpPr>
        <p:spPr>
          <a:xfrm>
            <a:off x="-2153872" y="3497831"/>
            <a:ext cx="1440000" cy="1440000"/>
          </a:xfrm>
          <a:prstGeom prst="roundRect">
            <a:avLst/>
          </a:prstGeom>
          <a:solidFill>
            <a:srgbClr val="882A2D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Тёмно-красный</a:t>
            </a: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RGB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136 : 42 : 45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CMYK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18 : 89 : 76 : 30</a:t>
            </a:r>
          </a:p>
        </p:txBody>
      </p:sp>
      <p:sp>
        <p:nvSpPr>
          <p:cNvPr id="11" name="Скругленный прямоугольник 38">
            <a:extLst>
              <a:ext uri="{FF2B5EF4-FFF2-40B4-BE49-F238E27FC236}">
                <a16:creationId xmlns:a16="http://schemas.microsoft.com/office/drawing/2014/main" id="{90B9F34E-21E1-C7CC-1369-56F4CDCA997F}"/>
              </a:ext>
            </a:extLst>
          </p:cNvPr>
          <p:cNvSpPr/>
          <p:nvPr userDrawn="1"/>
        </p:nvSpPr>
        <p:spPr>
          <a:xfrm>
            <a:off x="-2153872" y="5075491"/>
            <a:ext cx="1440000" cy="1440000"/>
          </a:xfrm>
          <a:prstGeom prst="roundRect">
            <a:avLst/>
          </a:prstGeom>
          <a:solidFill>
            <a:srgbClr val="C2605B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Светло-красный</a:t>
            </a: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RGB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194 : 96 : 91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CMYK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13 : 71 : 56 : 4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" name="Скругленный прямоугольник 43">
            <a:extLst>
              <a:ext uri="{FF2B5EF4-FFF2-40B4-BE49-F238E27FC236}">
                <a16:creationId xmlns:a16="http://schemas.microsoft.com/office/drawing/2014/main" id="{C665DD26-51B0-77D3-4801-F26F41A0CC46}"/>
              </a:ext>
            </a:extLst>
          </p:cNvPr>
          <p:cNvSpPr/>
          <p:nvPr userDrawn="1"/>
        </p:nvSpPr>
        <p:spPr>
          <a:xfrm>
            <a:off x="-2153866" y="1920169"/>
            <a:ext cx="1440000" cy="1440000"/>
          </a:xfrm>
          <a:prstGeom prst="roundRect">
            <a:avLst/>
          </a:prstGeom>
          <a:solidFill>
            <a:srgbClr val="718EA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Светло-синий</a:t>
            </a: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RGB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113 : 142 : 160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CMYK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57 : 31 : 19 : 2</a:t>
            </a: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3" name="Скругленный прямоугольник 44">
            <a:extLst>
              <a:ext uri="{FF2B5EF4-FFF2-40B4-BE49-F238E27FC236}">
                <a16:creationId xmlns:a16="http://schemas.microsoft.com/office/drawing/2014/main" id="{174A16AE-A418-7BFD-CED7-4DFC266FBE69}"/>
              </a:ext>
            </a:extLst>
          </p:cNvPr>
          <p:cNvSpPr/>
          <p:nvPr userDrawn="1"/>
        </p:nvSpPr>
        <p:spPr>
          <a:xfrm>
            <a:off x="-2153866" y="342512"/>
            <a:ext cx="1440000" cy="1440000"/>
          </a:xfrm>
          <a:prstGeom prst="roundRect">
            <a:avLst/>
          </a:prstGeom>
          <a:solidFill>
            <a:srgbClr val="465A67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Тёмно-синий</a:t>
            </a: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RGB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70 : 90 : 103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CMYK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78 : 55 : 40 : 16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DBA6F7B-5283-12CF-7160-180CCAE180E1}"/>
              </a:ext>
            </a:extLst>
          </p:cNvPr>
          <p:cNvSpPr/>
          <p:nvPr userDrawn="1"/>
        </p:nvSpPr>
        <p:spPr>
          <a:xfrm>
            <a:off x="12830933" y="1827634"/>
            <a:ext cx="1441659" cy="1670197"/>
          </a:xfrm>
          <a:prstGeom prst="roundRect">
            <a:avLst>
              <a:gd name="adj" fmla="val 8394"/>
            </a:avLst>
          </a:prstGeom>
          <a:solidFill>
            <a:srgbClr val="3B3838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Основной цвет текста</a:t>
            </a: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RGB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59 : 56 : 56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CMYK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77 : 74 : 69 : 34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0CD48482-1FF9-616B-027A-2D4A941403CD}"/>
              </a:ext>
            </a:extLst>
          </p:cNvPr>
          <p:cNvSpPr/>
          <p:nvPr userDrawn="1"/>
        </p:nvSpPr>
        <p:spPr>
          <a:xfrm>
            <a:off x="12830933" y="3651726"/>
            <a:ext cx="1441659" cy="1670197"/>
          </a:xfrm>
          <a:prstGeom prst="roundRect">
            <a:avLst>
              <a:gd name="adj" fmla="val 8394"/>
            </a:avLst>
          </a:prstGeom>
          <a:solidFill>
            <a:srgbClr val="747171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Дополнительный цвет текста</a:t>
            </a: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RGB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118 : 113 : 113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en-US" sz="1000" dirty="0">
                <a:latin typeface="Gotham Pro" panose="02000503040000020004" pitchFamily="2" charset="0"/>
                <a:cs typeface="Gotham Pro" panose="02000503040000020004" pitchFamily="2" charset="0"/>
              </a:rPr>
              <a:t>CMYK</a:t>
            </a:r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r>
              <a:rPr lang="ru-RU" sz="1000" dirty="0">
                <a:latin typeface="Gotham Pro" panose="02000503040000020004" pitchFamily="2" charset="0"/>
                <a:cs typeface="Gotham Pro" panose="02000503040000020004" pitchFamily="2" charset="0"/>
              </a:rPr>
              <a:t>56 : 51 : 46 : 4</a:t>
            </a:r>
            <a:endParaRPr lang="en-US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ctr"/>
            <a:endParaRPr lang="ru-RU" sz="1000" dirty="0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D73E687-362F-2322-18FD-F8E6B8207844}"/>
              </a:ext>
            </a:extLst>
          </p:cNvPr>
          <p:cNvSpPr/>
          <p:nvPr userDrawn="1"/>
        </p:nvSpPr>
        <p:spPr>
          <a:xfrm>
            <a:off x="3046619" y="7799192"/>
            <a:ext cx="1889766" cy="1670198"/>
          </a:xfrm>
          <a:prstGeom prst="roundRect">
            <a:avLst>
              <a:gd name="adj" fmla="val 4253"/>
            </a:avLst>
          </a:prstGeom>
          <a:solidFill>
            <a:srgbClr val="FDFCFB"/>
          </a:solidFill>
          <a:ln w="222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Плашка</a:t>
            </a:r>
          </a:p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Светло-Серый</a:t>
            </a:r>
          </a:p>
          <a:p>
            <a:pPr algn="ctr"/>
            <a:endParaRPr lang="ru-RU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RGB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254 : 254 : 254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endParaRPr lang="en-US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CMYK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1 : 1 : 1 : 0</a:t>
            </a:r>
          </a:p>
          <a:p>
            <a:pPr algn="ctr"/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052D1401-E3AC-6FCD-3E50-D63097ECC2C0}"/>
              </a:ext>
            </a:extLst>
          </p:cNvPr>
          <p:cNvSpPr/>
          <p:nvPr userDrawn="1"/>
        </p:nvSpPr>
        <p:spPr>
          <a:xfrm>
            <a:off x="5151116" y="7799192"/>
            <a:ext cx="1889766" cy="1670198"/>
          </a:xfrm>
          <a:prstGeom prst="roundRect">
            <a:avLst>
              <a:gd name="adj" fmla="val 4253"/>
            </a:avLst>
          </a:prstGeom>
          <a:solidFill>
            <a:srgbClr val="F4F3F2"/>
          </a:solidFill>
          <a:ln w="222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Плашка</a:t>
            </a:r>
          </a:p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Серый</a:t>
            </a:r>
          </a:p>
          <a:p>
            <a:pPr algn="ctr"/>
            <a:endParaRPr lang="ru-RU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RGB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240 : 240 : 240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endParaRPr lang="en-US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CMYK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4 : 3 : 2 : 0</a:t>
            </a:r>
          </a:p>
          <a:p>
            <a:pPr algn="ctr"/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9CCA4F99-352D-C94B-258C-CC22EE9DE5FC}"/>
              </a:ext>
            </a:extLst>
          </p:cNvPr>
          <p:cNvSpPr/>
          <p:nvPr userDrawn="1"/>
        </p:nvSpPr>
        <p:spPr>
          <a:xfrm>
            <a:off x="7255614" y="7799192"/>
            <a:ext cx="1889766" cy="1670198"/>
          </a:xfrm>
          <a:prstGeom prst="roundRect">
            <a:avLst>
              <a:gd name="adj" fmla="val 4253"/>
            </a:avLst>
          </a:prstGeom>
          <a:solidFill>
            <a:srgbClr val="E7E6E6"/>
          </a:solidFill>
          <a:ln w="222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Плашка</a:t>
            </a:r>
          </a:p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Тёмно-Серый</a:t>
            </a:r>
          </a:p>
          <a:p>
            <a:pPr algn="ctr"/>
            <a:endParaRPr lang="ru-RU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RGB</a:t>
            </a: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23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0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:</a:t>
            </a:r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 230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: 230</a:t>
            </a:r>
            <a:endParaRPr lang="en-US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endParaRPr lang="en-US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en-US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CMYK</a:t>
            </a:r>
            <a:endParaRPr lang="ru-RU" sz="1000" dirty="0">
              <a:solidFill>
                <a:schemeClr val="bg2">
                  <a:lumMod val="25000"/>
                </a:schemeClr>
              </a:solidFill>
              <a:latin typeface="Gotham Pro Light" panose="02000503030000020004" pitchFamily="2" charset="0"/>
              <a:cs typeface="Gotham Pro Light" panose="02000503030000020004" pitchFamily="2" charset="0"/>
            </a:endParaRPr>
          </a:p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Gotham Pro Light" panose="02000503030000020004" pitchFamily="2" charset="0"/>
                <a:cs typeface="Gotham Pro Light" panose="02000503030000020004" pitchFamily="2" charset="0"/>
              </a:rPr>
              <a:t>7 : 6 : 4 : 0</a:t>
            </a:r>
          </a:p>
          <a:p>
            <a:pPr algn="ctr"/>
            <a:endParaRPr lang="ru-RU" sz="1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59B9EAA-63FB-1342-9734-FEA56DF03987}"/>
              </a:ext>
            </a:extLst>
          </p:cNvPr>
          <p:cNvGrpSpPr/>
          <p:nvPr userDrawn="1"/>
        </p:nvGrpSpPr>
        <p:grpSpPr>
          <a:xfrm>
            <a:off x="194784" y="311484"/>
            <a:ext cx="1945147" cy="1218904"/>
            <a:chOff x="10071163" y="311484"/>
            <a:chExt cx="1945147" cy="12189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A6F6E6E-180A-0A62-5FCE-1659E199F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8502" y="311484"/>
              <a:ext cx="750467" cy="756000"/>
            </a:xfrm>
            <a:prstGeom prst="rect">
              <a:avLst/>
            </a:prstGeom>
          </p:spPr>
        </p:pic>
        <p:pic>
          <p:nvPicPr>
            <p:cNvPr id="2" name="Picture 6">
              <a:extLst>
                <a:ext uri="{FF2B5EF4-FFF2-40B4-BE49-F238E27FC236}">
                  <a16:creationId xmlns:a16="http://schemas.microsoft.com/office/drawing/2014/main" id="{F81C21B2-E7EE-6653-734E-7219B802AEE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02" b="99411" l="1094" r="97865">
                          <a14:foregroundMark x1="13438" y1="6922" x2="11927" y2="8984"/>
                          <a14:foregroundMark x1="5677" y1="31959" x2="9896" y2="33432"/>
                          <a14:foregroundMark x1="1250" y1="30928" x2="1250" y2="30928"/>
                          <a14:foregroundMark x1="1094" y1="27688" x2="1094" y2="27688"/>
                          <a14:foregroundMark x1="90521" y1="34021" x2="97865" y2="32401"/>
                          <a14:foregroundMark x1="86302" y1="5302" x2="85000" y2="6333"/>
                          <a14:foregroundMark x1="52448" y1="90133" x2="52604" y2="995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71163" y="842507"/>
              <a:ext cx="1945147" cy="687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584DCF-B0CC-0AC0-8B40-74256C5A41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3488" y="480447"/>
            <a:ext cx="1555968" cy="3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32" b="1" i="0">
                <a:solidFill>
                  <a:srgbClr val="201C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8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3033">
              <a:lnSpc>
                <a:spcPts val="1297"/>
              </a:lnSpc>
            </a:pPr>
            <a:fld id="{81D60167-4931-47E6-BA6A-407CBD079E47}" type="slidenum">
              <a:rPr lang="ru-RU" spc="109" smtClean="0"/>
              <a:pPr marL="23033">
                <a:lnSpc>
                  <a:spcPts val="1297"/>
                </a:lnSpc>
              </a:pPr>
              <a:t>‹#›</a:t>
            </a:fld>
            <a:endParaRPr lang="ru-RU" spc="109" dirty="0"/>
          </a:p>
        </p:txBody>
      </p:sp>
    </p:spTree>
    <p:extLst>
      <p:ext uri="{BB962C8B-B14F-4D97-AF65-F5344CB8AC3E}">
        <p14:creationId xmlns:p14="http://schemas.microsoft.com/office/powerpoint/2010/main" val="187722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375" tIns="45688" rIns="91375" bIns="4568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horz" lIns="91375" tIns="45688" rIns="91375" bIns="456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2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774" r:id="rId3"/>
    <p:sldLayoutId id="2147483775" r:id="rId4"/>
    <p:sldLayoutId id="2147483776" r:id="rId5"/>
  </p:sldLayoutIdLst>
  <p:hf hdr="0" ftr="0" dt="0"/>
  <p:txStyles>
    <p:titleStyle>
      <a:lvl1pPr algn="ctr" defTabSz="9137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9" indent="-342649" algn="l" defTabSz="9137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4" indent="-285542" algn="l" defTabSz="9137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8" indent="-228429" algn="l" defTabSz="9137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4" indent="-228429" algn="l" defTabSz="9137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87" indent="-228429" algn="l" defTabSz="9137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49" indent="-228429" algn="l" defTabSz="9137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16" indent="-228429" algn="l" defTabSz="9137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77" indent="-228429" algn="l" defTabSz="9137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44" indent="-228429" algn="l" defTabSz="9137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3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8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92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53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9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82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48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11" algn="l" defTabSz="9137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rma.org/blog/study-finds-biopharmaceutical-innovation-is-responsible-for-35-of-the-increase-in-life-expectancy-from-1990-to-20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fpia.eu/media/412941/efpia-economic-societal-footprint-industry-technical-report-250619.pdf" TargetMode="External"/><Relationship Id="rId4" Type="http://schemas.openxmlformats.org/officeDocument/2006/relationships/hyperlink" Target="https://ourworldindata.org/cance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who.int/news-room/questions-and-answers/item/population-ageing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mckinsey.com/~/media/McKinsey/Industries/Public%20and%20Social%20Sector/Our%20Insights/Prioritizing%20health%20A%20prescription%20for%20prosperity/MGI_Prioritizing%20Health_Executive%20summary_July%202020.pdf" TargetMode="External"/><Relationship Id="rId4" Type="http://schemas.openxmlformats.org/officeDocument/2006/relationships/hyperlink" Target="https://www.vox.com/future-perfect/373495/chronic-disease-global-rates-cancer-diabetes-noncommunicable" TargetMode="Externa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mckinsey.com/~/media/McKinsey/Industries/Public%20and%20Social%20Sector/Our%20Insights/Prioritizing%20health%20A%20prescription%20for%20prosperity/MGI_Prioritizing%20Health_Executive%20summary_July%20202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с двумя скругленными противолежащими углами 38">
            <a:extLst>
              <a:ext uri="{FF2B5EF4-FFF2-40B4-BE49-F238E27FC236}">
                <a16:creationId xmlns:a16="http://schemas.microsoft.com/office/drawing/2014/main" id="{0BAC8F37-DD95-7F62-B7E3-3CDEF79CF919}"/>
              </a:ext>
            </a:extLst>
          </p:cNvPr>
          <p:cNvSpPr/>
          <p:nvPr/>
        </p:nvSpPr>
        <p:spPr>
          <a:xfrm>
            <a:off x="623392" y="5274582"/>
            <a:ext cx="4041793" cy="615336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C3443B"/>
              </a:gs>
              <a:gs pos="100000">
                <a:srgbClr val="005F87"/>
              </a:gs>
            </a:gsLst>
            <a:lin ang="0" scaled="0"/>
          </a:gradFill>
          <a:ln w="12700">
            <a:noFill/>
          </a:ln>
          <a:effectLst>
            <a:outerShdw blurRad="190500" dist="254000" dir="5400000" algn="t" rotWithShape="0">
              <a:srgbClr val="05415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46800" rIns="90000" bIns="46800" rtlCol="0" anchor="ctr"/>
          <a:lstStyle/>
          <a:p>
            <a:pPr algn="just"/>
            <a:endParaRPr lang="ru-RU" sz="1800" b="1" dirty="0">
              <a:solidFill>
                <a:srgbClr val="005F8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just"/>
            <a:endParaRPr lang="ru-RU" sz="1800" b="1" dirty="0">
              <a:solidFill>
                <a:srgbClr val="005F8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just"/>
            <a:endParaRPr lang="ru-RU" sz="1800" b="1" dirty="0">
              <a:solidFill>
                <a:srgbClr val="005F8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890E2199-A196-FD8B-8483-B17031C8B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988" y="2595274"/>
            <a:ext cx="8797428" cy="2057862"/>
          </a:xfrm>
        </p:spPr>
        <p:txBody>
          <a:bodyPr>
            <a:normAutofit fontScale="70000" lnSpcReduction="20000"/>
          </a:bodyPr>
          <a:lstStyle/>
          <a:p>
            <a:r>
              <a:rPr lang="ru-RU" sz="3200" cap="all" dirty="0">
                <a:solidFill>
                  <a:srgbClr val="005E87"/>
                </a:solidFill>
              </a:rPr>
              <a:t>Инновации в системе здравоохранения: методология внедрения и принципы реализации в онкологии</a:t>
            </a:r>
            <a:br>
              <a:rPr lang="ru-RU" dirty="0">
                <a:solidFill>
                  <a:srgbClr val="005E87"/>
                </a:solidFill>
              </a:rPr>
            </a:br>
            <a:endParaRPr lang="ru-RU" dirty="0">
              <a:solidFill>
                <a:srgbClr val="005E87"/>
              </a:solidFill>
            </a:endParaRPr>
          </a:p>
          <a:p>
            <a:endParaRPr lang="ru-RU" dirty="0">
              <a:solidFill>
                <a:srgbClr val="005E87"/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Левковский Олег Васильевич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Исполнительный директор Ассоциации Онкологов России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олилиния 8">
            <a:extLst>
              <a:ext uri="{FF2B5EF4-FFF2-40B4-BE49-F238E27FC236}">
                <a16:creationId xmlns:a16="http://schemas.microsoft.com/office/drawing/2014/main" id="{7D9C10E4-5C9D-6FE3-E82B-997F45F84768}"/>
              </a:ext>
            </a:extLst>
          </p:cNvPr>
          <p:cNvSpPr>
            <a:spLocks noChangeAspect="1"/>
          </p:cNvSpPr>
          <p:nvPr/>
        </p:nvSpPr>
        <p:spPr>
          <a:xfrm>
            <a:off x="9840416" y="2799695"/>
            <a:ext cx="1497199" cy="1451341"/>
          </a:xfrm>
          <a:custGeom>
            <a:avLst/>
            <a:gdLst>
              <a:gd name="connsiteX0" fmla="*/ 1779182 w 5403497"/>
              <a:gd name="connsiteY0" fmla="*/ 4180777 h 5237996"/>
              <a:gd name="connsiteX1" fmla="*/ 1646999 w 5403497"/>
              <a:gd name="connsiteY1" fmla="*/ 4275266 h 5237996"/>
              <a:gd name="connsiteX2" fmla="*/ 1486766 w 5403497"/>
              <a:gd name="connsiteY2" fmla="*/ 4248247 h 5237996"/>
              <a:gd name="connsiteX3" fmla="*/ 467962 w 5403497"/>
              <a:gd name="connsiteY3" fmla="*/ 2839320 h 5237996"/>
              <a:gd name="connsiteX4" fmla="*/ 532677 w 5403497"/>
              <a:gd name="connsiteY4" fmla="*/ 2642838 h 5237996"/>
              <a:gd name="connsiteX5" fmla="*/ 733861 w 5403497"/>
              <a:gd name="connsiteY5" fmla="*/ 2594694 h 5237996"/>
              <a:gd name="connsiteX6" fmla="*/ 880554 w 5403497"/>
              <a:gd name="connsiteY6" fmla="*/ 2740583 h 5237996"/>
              <a:gd name="connsiteX7" fmla="*/ 1713918 w 5403497"/>
              <a:gd name="connsiteY7" fmla="*/ 3888319 h 5237996"/>
              <a:gd name="connsiteX8" fmla="*/ 1806953 w 5403497"/>
              <a:gd name="connsiteY8" fmla="*/ 4021040 h 5237996"/>
              <a:gd name="connsiteX9" fmla="*/ 1779207 w 5403497"/>
              <a:gd name="connsiteY9" fmla="*/ 4180744 h 5237996"/>
              <a:gd name="connsiteX10" fmla="*/ 1888900 w 5403497"/>
              <a:gd name="connsiteY10" fmla="*/ 611286 h 5237996"/>
              <a:gd name="connsiteX11" fmla="*/ 2701720 w 5403497"/>
              <a:gd name="connsiteY11" fmla="*/ 426208 h 5237996"/>
              <a:gd name="connsiteX12" fmla="*/ 3514540 w 5403497"/>
              <a:gd name="connsiteY12" fmla="*/ 611286 h 5237996"/>
              <a:gd name="connsiteX13" fmla="*/ 3726942 w 5403497"/>
              <a:gd name="connsiteY13" fmla="*/ 595098 h 5237996"/>
              <a:gd name="connsiteX14" fmla="*/ 3819096 w 5403497"/>
              <a:gd name="connsiteY14" fmla="*/ 403054 h 5237996"/>
              <a:gd name="connsiteX15" fmla="*/ 3698885 w 5403497"/>
              <a:gd name="connsiteY15" fmla="*/ 227245 h 5237996"/>
              <a:gd name="connsiteX16" fmla="*/ 2701732 w 5403497"/>
              <a:gd name="connsiteY16" fmla="*/ 0 h 5237996"/>
              <a:gd name="connsiteX17" fmla="*/ 1704578 w 5403497"/>
              <a:gd name="connsiteY17" fmla="*/ 227245 h 5237996"/>
              <a:gd name="connsiteX18" fmla="*/ 1584368 w 5403497"/>
              <a:gd name="connsiteY18" fmla="*/ 403054 h 5237996"/>
              <a:gd name="connsiteX19" fmla="*/ 1676561 w 5403497"/>
              <a:gd name="connsiteY19" fmla="*/ 595098 h 5237996"/>
              <a:gd name="connsiteX20" fmla="*/ 1888924 w 5403497"/>
              <a:gd name="connsiteY20" fmla="*/ 611286 h 5237996"/>
              <a:gd name="connsiteX21" fmla="*/ 3629754 w 5403497"/>
              <a:gd name="connsiteY21" fmla="*/ 4180777 h 5237996"/>
              <a:gd name="connsiteX22" fmla="*/ 3761937 w 5403497"/>
              <a:gd name="connsiteY22" fmla="*/ 4275266 h 5237996"/>
              <a:gd name="connsiteX23" fmla="*/ 3922170 w 5403497"/>
              <a:gd name="connsiteY23" fmla="*/ 4248247 h 5237996"/>
              <a:gd name="connsiteX24" fmla="*/ 4940975 w 5403497"/>
              <a:gd name="connsiteY24" fmla="*/ 2839320 h 5237996"/>
              <a:gd name="connsiteX25" fmla="*/ 4877178 w 5403497"/>
              <a:gd name="connsiteY25" fmla="*/ 2641574 h 5237996"/>
              <a:gd name="connsiteX26" fmla="*/ 4675152 w 5403497"/>
              <a:gd name="connsiteY26" fmla="*/ 2592933 h 5237996"/>
              <a:gd name="connsiteX27" fmla="*/ 4528391 w 5403497"/>
              <a:gd name="connsiteY27" fmla="*/ 2740047 h 5237996"/>
              <a:gd name="connsiteX28" fmla="*/ 3697201 w 5403497"/>
              <a:gd name="connsiteY28" fmla="*/ 3892191 h 5237996"/>
              <a:gd name="connsiteX29" fmla="*/ 3604779 w 5403497"/>
              <a:gd name="connsiteY29" fmla="*/ 4022768 h 5237996"/>
              <a:gd name="connsiteX30" fmla="*/ 3629731 w 5403497"/>
              <a:gd name="connsiteY30" fmla="*/ 4180786 h 5237996"/>
              <a:gd name="connsiteX31" fmla="*/ 4562433 w 5403497"/>
              <a:gd name="connsiteY31" fmla="*/ 1163257 h 5237996"/>
              <a:gd name="connsiteX32" fmla="*/ 4904186 w 5403497"/>
              <a:gd name="connsiteY32" fmla="*/ 1021698 h 5237996"/>
              <a:gd name="connsiteX33" fmla="*/ 5045785 w 5403497"/>
              <a:gd name="connsiteY33" fmla="*/ 679905 h 5237996"/>
              <a:gd name="connsiteX34" fmla="*/ 4904186 w 5403497"/>
              <a:gd name="connsiteY34" fmla="*/ 338112 h 5237996"/>
              <a:gd name="connsiteX35" fmla="*/ 4562433 w 5403497"/>
              <a:gd name="connsiteY35" fmla="*/ 196553 h 5237996"/>
              <a:gd name="connsiteX36" fmla="*/ 4220640 w 5403497"/>
              <a:gd name="connsiteY36" fmla="*/ 338112 h 5237996"/>
              <a:gd name="connsiteX37" fmla="*/ 4079081 w 5403497"/>
              <a:gd name="connsiteY37" fmla="*/ 679905 h 5237996"/>
              <a:gd name="connsiteX38" fmla="*/ 4219268 w 5403497"/>
              <a:gd name="connsiteY38" fmla="*/ 1022727 h 5237996"/>
              <a:gd name="connsiteX39" fmla="*/ 4560787 w 5403497"/>
              <a:gd name="connsiteY39" fmla="*/ 1166010 h 5237996"/>
              <a:gd name="connsiteX40" fmla="*/ 5299824 w 5403497"/>
              <a:gd name="connsiteY40" fmla="*/ 1430993 h 5237996"/>
              <a:gd name="connsiteX41" fmla="*/ 5299786 w 5403497"/>
              <a:gd name="connsiteY41" fmla="*/ 1430993 h 5237996"/>
              <a:gd name="connsiteX42" fmla="*/ 4991441 w 5403497"/>
              <a:gd name="connsiteY42" fmla="*/ 1292726 h 5237996"/>
              <a:gd name="connsiteX43" fmla="*/ 4841113 w 5403497"/>
              <a:gd name="connsiteY43" fmla="*/ 1292726 h 5237996"/>
              <a:gd name="connsiteX44" fmla="*/ 4802192 w 5403497"/>
              <a:gd name="connsiteY44" fmla="*/ 1311401 h 5237996"/>
              <a:gd name="connsiteX45" fmla="*/ 4566796 w 5403497"/>
              <a:gd name="connsiteY45" fmla="*/ 1606540 h 5237996"/>
              <a:gd name="connsiteX46" fmla="*/ 4542648 w 5403497"/>
              <a:gd name="connsiteY46" fmla="*/ 1606540 h 5237996"/>
              <a:gd name="connsiteX47" fmla="*/ 4311152 w 5403497"/>
              <a:gd name="connsiteY47" fmla="*/ 1314115 h 5237996"/>
              <a:gd name="connsiteX48" fmla="*/ 4272192 w 5403497"/>
              <a:gd name="connsiteY48" fmla="*/ 1295478 h 5237996"/>
              <a:gd name="connsiteX49" fmla="*/ 4131740 w 5403497"/>
              <a:gd name="connsiteY49" fmla="*/ 1295478 h 5237996"/>
              <a:gd name="connsiteX50" fmla="*/ 3842686 w 5403497"/>
              <a:gd name="connsiteY50" fmla="*/ 1413583 h 5237996"/>
              <a:gd name="connsiteX51" fmla="*/ 3719153 w 5403497"/>
              <a:gd name="connsiteY51" fmla="*/ 1700375 h 5237996"/>
              <a:gd name="connsiteX52" fmla="*/ 3719153 w 5403497"/>
              <a:gd name="connsiteY52" fmla="*/ 2126129 h 5237996"/>
              <a:gd name="connsiteX53" fmla="*/ 3839325 w 5403497"/>
              <a:gd name="connsiteY53" fmla="*/ 2246262 h 5237996"/>
              <a:gd name="connsiteX54" fmla="*/ 5283326 w 5403497"/>
              <a:gd name="connsiteY54" fmla="*/ 2246262 h 5237996"/>
              <a:gd name="connsiteX55" fmla="*/ 5403498 w 5403497"/>
              <a:gd name="connsiteY55" fmla="*/ 2126129 h 5237996"/>
              <a:gd name="connsiteX56" fmla="*/ 5403498 w 5403497"/>
              <a:gd name="connsiteY56" fmla="*/ 1699836 h 5237996"/>
              <a:gd name="connsiteX57" fmla="*/ 5298718 w 5403497"/>
              <a:gd name="connsiteY57" fmla="*/ 1433167 h 5237996"/>
              <a:gd name="connsiteX58" fmla="*/ 842124 w 5403497"/>
              <a:gd name="connsiteY58" fmla="*/ 1166010 h 5237996"/>
              <a:gd name="connsiteX59" fmla="*/ 1183917 w 5403497"/>
              <a:gd name="connsiteY59" fmla="*/ 1024412 h 5237996"/>
              <a:gd name="connsiteX60" fmla="*/ 1325476 w 5403497"/>
              <a:gd name="connsiteY60" fmla="*/ 682658 h 5237996"/>
              <a:gd name="connsiteX61" fmla="*/ 1183917 w 5403497"/>
              <a:gd name="connsiteY61" fmla="*/ 340865 h 5237996"/>
              <a:gd name="connsiteX62" fmla="*/ 842124 w 5403497"/>
              <a:gd name="connsiteY62" fmla="*/ 199306 h 5237996"/>
              <a:gd name="connsiteX63" fmla="*/ 500371 w 5403497"/>
              <a:gd name="connsiteY63" fmla="*/ 340865 h 5237996"/>
              <a:gd name="connsiteX64" fmla="*/ 358772 w 5403497"/>
              <a:gd name="connsiteY64" fmla="*/ 682658 h 5237996"/>
              <a:gd name="connsiteX65" fmla="*/ 500527 w 5403497"/>
              <a:gd name="connsiteY65" fmla="*/ 1024255 h 5237996"/>
              <a:gd name="connsiteX66" fmla="*/ 842124 w 5403497"/>
              <a:gd name="connsiteY66" fmla="*/ 1166010 h 5237996"/>
              <a:gd name="connsiteX67" fmla="*/ 1564703 w 5403497"/>
              <a:gd name="connsiteY67" fmla="*/ 2247419 h 5237996"/>
              <a:gd name="connsiteX68" fmla="*/ 1649701 w 5403497"/>
              <a:gd name="connsiteY68" fmla="*/ 2211637 h 5237996"/>
              <a:gd name="connsiteX69" fmla="*/ 1684297 w 5403497"/>
              <a:gd name="connsiteY69" fmla="*/ 2126179 h 5237996"/>
              <a:gd name="connsiteX70" fmla="*/ 1684297 w 5403497"/>
              <a:gd name="connsiteY70" fmla="*/ 1699886 h 5237996"/>
              <a:gd name="connsiteX71" fmla="*/ 1560568 w 5403497"/>
              <a:gd name="connsiteY71" fmla="*/ 1412898 h 5237996"/>
              <a:gd name="connsiteX72" fmla="*/ 1271171 w 5403497"/>
              <a:gd name="connsiteY72" fmla="*/ 1294989 h 5237996"/>
              <a:gd name="connsiteX73" fmla="*/ 1123606 w 5403497"/>
              <a:gd name="connsiteY73" fmla="*/ 1294989 h 5237996"/>
              <a:gd name="connsiteX74" fmla="*/ 1084647 w 5403497"/>
              <a:gd name="connsiteY74" fmla="*/ 1313626 h 5237996"/>
              <a:gd name="connsiteX75" fmla="*/ 850397 w 5403497"/>
              <a:gd name="connsiteY75" fmla="*/ 1606052 h 5237996"/>
              <a:gd name="connsiteX76" fmla="*/ 826249 w 5403497"/>
              <a:gd name="connsiteY76" fmla="*/ 1606052 h 5237996"/>
              <a:gd name="connsiteX77" fmla="*/ 592499 w 5403497"/>
              <a:gd name="connsiteY77" fmla="*/ 1314165 h 5237996"/>
              <a:gd name="connsiteX78" fmla="*/ 553578 w 5403497"/>
              <a:gd name="connsiteY78" fmla="*/ 1295528 h 5237996"/>
              <a:gd name="connsiteX79" fmla="*/ 412548 w 5403497"/>
              <a:gd name="connsiteY79" fmla="*/ 1295528 h 5237996"/>
              <a:gd name="connsiteX80" fmla="*/ 123689 w 5403497"/>
              <a:gd name="connsiteY80" fmla="*/ 1413437 h 5237996"/>
              <a:gd name="connsiteX81" fmla="*/ 0 w 5403497"/>
              <a:gd name="connsiteY81" fmla="*/ 1699886 h 5237996"/>
              <a:gd name="connsiteX82" fmla="*/ 0 w 5403497"/>
              <a:gd name="connsiteY82" fmla="*/ 2126179 h 5237996"/>
              <a:gd name="connsiteX83" fmla="*/ 120133 w 5403497"/>
              <a:gd name="connsiteY83" fmla="*/ 2246312 h 5237996"/>
              <a:gd name="connsiteX84" fmla="*/ 2704209 w 5403497"/>
              <a:gd name="connsiteY84" fmla="*/ 4156098 h 5237996"/>
              <a:gd name="connsiteX85" fmla="*/ 3045962 w 5403497"/>
              <a:gd name="connsiteY85" fmla="*/ 4014539 h 5237996"/>
              <a:gd name="connsiteX86" fmla="*/ 3187560 w 5403497"/>
              <a:gd name="connsiteY86" fmla="*/ 3672746 h 5237996"/>
              <a:gd name="connsiteX87" fmla="*/ 3045962 w 5403497"/>
              <a:gd name="connsiteY87" fmla="*/ 3330953 h 5237996"/>
              <a:gd name="connsiteX88" fmla="*/ 2704209 w 5403497"/>
              <a:gd name="connsiteY88" fmla="*/ 3189394 h 5237996"/>
              <a:gd name="connsiteX89" fmla="*/ 2362416 w 5403497"/>
              <a:gd name="connsiteY89" fmla="*/ 3330953 h 5237996"/>
              <a:gd name="connsiteX90" fmla="*/ 2220857 w 5403497"/>
              <a:gd name="connsiteY90" fmla="*/ 3672746 h 5237996"/>
              <a:gd name="connsiteX91" fmla="*/ 2362572 w 5403497"/>
              <a:gd name="connsiteY91" fmla="*/ 4014343 h 5237996"/>
              <a:gd name="connsiteX92" fmla="*/ 2704209 w 5403497"/>
              <a:gd name="connsiteY92" fmla="*/ 4156098 h 5237996"/>
              <a:gd name="connsiteX93" fmla="*/ 1966817 w 5403497"/>
              <a:gd name="connsiteY93" fmla="*/ 4423834 h 5237996"/>
              <a:gd name="connsiteX94" fmla="*/ 1862565 w 5403497"/>
              <a:gd name="connsiteY94" fmla="*/ 4690464 h 5237996"/>
              <a:gd name="connsiteX95" fmla="*/ 1862565 w 5403497"/>
              <a:gd name="connsiteY95" fmla="*/ 5117864 h 5237996"/>
              <a:gd name="connsiteX96" fmla="*/ 1982737 w 5403497"/>
              <a:gd name="connsiteY96" fmla="*/ 5237997 h 5237996"/>
              <a:gd name="connsiteX97" fmla="*/ 3426738 w 5403497"/>
              <a:gd name="connsiteY97" fmla="*/ 5237997 h 5237996"/>
              <a:gd name="connsiteX98" fmla="*/ 3546910 w 5403497"/>
              <a:gd name="connsiteY98" fmla="*/ 5117864 h 5237996"/>
              <a:gd name="connsiteX99" fmla="*/ 3546910 w 5403497"/>
              <a:gd name="connsiteY99" fmla="*/ 4690464 h 5237996"/>
              <a:gd name="connsiteX100" fmla="*/ 3423182 w 5403497"/>
              <a:gd name="connsiteY100" fmla="*/ 4403476 h 5237996"/>
              <a:gd name="connsiteX101" fmla="*/ 3133784 w 5403497"/>
              <a:gd name="connsiteY101" fmla="*/ 4285567 h 5237996"/>
              <a:gd name="connsiteX102" fmla="*/ 2986180 w 5403497"/>
              <a:gd name="connsiteY102" fmla="*/ 4285567 h 5237996"/>
              <a:gd name="connsiteX103" fmla="*/ 2947259 w 5403497"/>
              <a:gd name="connsiteY103" fmla="*/ 4304243 h 5237996"/>
              <a:gd name="connsiteX104" fmla="*/ 2712970 w 5403497"/>
              <a:gd name="connsiteY104" fmla="*/ 4595022 h 5237996"/>
              <a:gd name="connsiteX105" fmla="*/ 2688822 w 5403497"/>
              <a:gd name="connsiteY105" fmla="*/ 4595022 h 5237996"/>
              <a:gd name="connsiteX106" fmla="*/ 2454572 w 5403497"/>
              <a:gd name="connsiteY106" fmla="*/ 4304782 h 5237996"/>
              <a:gd name="connsiteX107" fmla="*/ 2415613 w 5403497"/>
              <a:gd name="connsiteY107" fmla="*/ 4286106 h 5237996"/>
              <a:gd name="connsiteX108" fmla="*/ 2275161 w 5403497"/>
              <a:gd name="connsiteY108" fmla="*/ 4286106 h 5237996"/>
              <a:gd name="connsiteX109" fmla="*/ 1966816 w 5403497"/>
              <a:gd name="connsiteY109" fmla="*/ 4423844 h 5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403497" h="5237996">
                <a:moveTo>
                  <a:pt x="1779182" y="4180777"/>
                </a:moveTo>
                <a:cubicBezTo>
                  <a:pt x="1749446" y="4228577"/>
                  <a:pt x="1701877" y="4262599"/>
                  <a:pt x="1646999" y="4275266"/>
                </a:cubicBezTo>
                <a:cubicBezTo>
                  <a:pt x="1592119" y="4287933"/>
                  <a:pt x="1534449" y="4278213"/>
                  <a:pt x="1486766" y="4248247"/>
                </a:cubicBezTo>
                <a:cubicBezTo>
                  <a:pt x="977011" y="3928811"/>
                  <a:pt x="611607" y="3423524"/>
                  <a:pt x="467962" y="2839320"/>
                </a:cubicBezTo>
                <a:cubicBezTo>
                  <a:pt x="454031" y="2767066"/>
                  <a:pt x="478486" y="2692706"/>
                  <a:pt x="532677" y="2642838"/>
                </a:cubicBezTo>
                <a:cubicBezTo>
                  <a:pt x="586868" y="2592971"/>
                  <a:pt x="662988" y="2574756"/>
                  <a:pt x="733861" y="2594694"/>
                </a:cubicBezTo>
                <a:cubicBezTo>
                  <a:pt x="804737" y="2614594"/>
                  <a:pt x="860264" y="2669819"/>
                  <a:pt x="880554" y="2740583"/>
                </a:cubicBezTo>
                <a:cubicBezTo>
                  <a:pt x="998580" y="3216930"/>
                  <a:pt x="1297510" y="3628606"/>
                  <a:pt x="1713918" y="3888319"/>
                </a:cubicBezTo>
                <a:cubicBezTo>
                  <a:pt x="1761258" y="3918513"/>
                  <a:pt x="1794706" y="3966236"/>
                  <a:pt x="1806953" y="4021040"/>
                </a:cubicBezTo>
                <a:cubicBezTo>
                  <a:pt x="1819199" y="4075845"/>
                  <a:pt x="1809211" y="4133286"/>
                  <a:pt x="1779207" y="4180744"/>
                </a:cubicBezTo>
                <a:close/>
                <a:moveTo>
                  <a:pt x="1888900" y="611286"/>
                </a:moveTo>
                <a:cubicBezTo>
                  <a:pt x="2142558" y="489468"/>
                  <a:pt x="2420356" y="426208"/>
                  <a:pt x="2701720" y="426208"/>
                </a:cubicBezTo>
                <a:cubicBezTo>
                  <a:pt x="2983123" y="426208"/>
                  <a:pt x="3260882" y="489468"/>
                  <a:pt x="3514540" y="611286"/>
                </a:cubicBezTo>
                <a:cubicBezTo>
                  <a:pt x="3583158" y="644198"/>
                  <a:pt x="3664103" y="638037"/>
                  <a:pt x="3726942" y="595098"/>
                </a:cubicBezTo>
                <a:cubicBezTo>
                  <a:pt x="3789744" y="552159"/>
                  <a:pt x="3824875" y="478953"/>
                  <a:pt x="3819096" y="403054"/>
                </a:cubicBezTo>
                <a:cubicBezTo>
                  <a:pt x="3813317" y="327203"/>
                  <a:pt x="3767470" y="260153"/>
                  <a:pt x="3698885" y="227245"/>
                </a:cubicBezTo>
                <a:cubicBezTo>
                  <a:pt x="3387747" y="77642"/>
                  <a:pt x="3046954" y="0"/>
                  <a:pt x="2701732" y="0"/>
                </a:cubicBezTo>
                <a:cubicBezTo>
                  <a:pt x="2356539" y="0"/>
                  <a:pt x="2015736" y="77650"/>
                  <a:pt x="1704578" y="227245"/>
                </a:cubicBezTo>
                <a:cubicBezTo>
                  <a:pt x="1635998" y="260157"/>
                  <a:pt x="1590148" y="327205"/>
                  <a:pt x="1584368" y="403054"/>
                </a:cubicBezTo>
                <a:cubicBezTo>
                  <a:pt x="1578589" y="478944"/>
                  <a:pt x="1613721" y="552157"/>
                  <a:pt x="1676561" y="595098"/>
                </a:cubicBezTo>
                <a:cubicBezTo>
                  <a:pt x="1739362" y="638037"/>
                  <a:pt x="1820344" y="644198"/>
                  <a:pt x="1888924" y="611286"/>
                </a:cubicBezTo>
                <a:close/>
                <a:moveTo>
                  <a:pt x="3629754" y="4180777"/>
                </a:moveTo>
                <a:cubicBezTo>
                  <a:pt x="3659491" y="4228577"/>
                  <a:pt x="3707060" y="4262599"/>
                  <a:pt x="3761937" y="4275266"/>
                </a:cubicBezTo>
                <a:cubicBezTo>
                  <a:pt x="3816817" y="4287933"/>
                  <a:pt x="3874448" y="4278213"/>
                  <a:pt x="3922170" y="4248247"/>
                </a:cubicBezTo>
                <a:cubicBezTo>
                  <a:pt x="4431886" y="3928811"/>
                  <a:pt x="4797290" y="3423524"/>
                  <a:pt x="4940975" y="2839320"/>
                </a:cubicBezTo>
                <a:cubicBezTo>
                  <a:pt x="4955632" y="2766798"/>
                  <a:pt x="4931445" y="2691863"/>
                  <a:pt x="4877178" y="2641574"/>
                </a:cubicBezTo>
                <a:cubicBezTo>
                  <a:pt x="4822911" y="2591249"/>
                  <a:pt x="4746367" y="2572842"/>
                  <a:pt x="4675152" y="2592933"/>
                </a:cubicBezTo>
                <a:cubicBezTo>
                  <a:pt x="4603931" y="2613026"/>
                  <a:pt x="4548328" y="2668785"/>
                  <a:pt x="4528391" y="2740047"/>
                </a:cubicBezTo>
                <a:cubicBezTo>
                  <a:pt x="4411893" y="3217658"/>
                  <a:pt x="4113697" y="3631009"/>
                  <a:pt x="3697201" y="3892191"/>
                </a:cubicBezTo>
                <a:cubicBezTo>
                  <a:pt x="3650550" y="3922004"/>
                  <a:pt x="3617370" y="3968846"/>
                  <a:pt x="3604779" y="4022768"/>
                </a:cubicBezTo>
                <a:cubicBezTo>
                  <a:pt x="3592149" y="4076690"/>
                  <a:pt x="3601105" y="4133368"/>
                  <a:pt x="3629731" y="4180786"/>
                </a:cubicBezTo>
                <a:close/>
                <a:moveTo>
                  <a:pt x="4562433" y="1163257"/>
                </a:moveTo>
                <a:cubicBezTo>
                  <a:pt x="4690599" y="1163257"/>
                  <a:pt x="4813563" y="1112320"/>
                  <a:pt x="4904186" y="1021698"/>
                </a:cubicBezTo>
                <a:cubicBezTo>
                  <a:pt x="4994848" y="931036"/>
                  <a:pt x="5045785" y="808110"/>
                  <a:pt x="5045785" y="679905"/>
                </a:cubicBezTo>
                <a:cubicBezTo>
                  <a:pt x="5045785" y="551700"/>
                  <a:pt x="4994847" y="428775"/>
                  <a:pt x="4904186" y="338112"/>
                </a:cubicBezTo>
                <a:cubicBezTo>
                  <a:pt x="4813563" y="247489"/>
                  <a:pt x="4690599" y="196553"/>
                  <a:pt x="4562433" y="196553"/>
                </a:cubicBezTo>
                <a:cubicBezTo>
                  <a:pt x="4434227" y="196553"/>
                  <a:pt x="4311303" y="247491"/>
                  <a:pt x="4220640" y="338112"/>
                </a:cubicBezTo>
                <a:cubicBezTo>
                  <a:pt x="4129978" y="428774"/>
                  <a:pt x="4079081" y="551700"/>
                  <a:pt x="4079081" y="679905"/>
                </a:cubicBezTo>
                <a:cubicBezTo>
                  <a:pt x="4078468" y="808228"/>
                  <a:pt x="4128908" y="931574"/>
                  <a:pt x="4219268" y="1022727"/>
                </a:cubicBezTo>
                <a:cubicBezTo>
                  <a:pt x="4309586" y="1113886"/>
                  <a:pt x="4432435" y="1165393"/>
                  <a:pt x="4560787" y="1166010"/>
                </a:cubicBezTo>
                <a:close/>
                <a:moveTo>
                  <a:pt x="5299824" y="1430993"/>
                </a:moveTo>
                <a:lnTo>
                  <a:pt x="5299786" y="1430993"/>
                </a:lnTo>
                <a:cubicBezTo>
                  <a:pt x="5221371" y="1343125"/>
                  <a:pt x="5109242" y="1292834"/>
                  <a:pt x="4991441" y="1292726"/>
                </a:cubicBezTo>
                <a:lnTo>
                  <a:pt x="4841113" y="1292726"/>
                </a:lnTo>
                <a:cubicBezTo>
                  <a:pt x="4825958" y="1292650"/>
                  <a:pt x="4811607" y="1299538"/>
                  <a:pt x="4802192" y="1311401"/>
                </a:cubicBezTo>
                <a:lnTo>
                  <a:pt x="4566796" y="1606540"/>
                </a:lnTo>
                <a:cubicBezTo>
                  <a:pt x="4558568" y="1616950"/>
                  <a:pt x="4550876" y="1616414"/>
                  <a:pt x="4542648" y="1606540"/>
                </a:cubicBezTo>
                <a:lnTo>
                  <a:pt x="4311152" y="1314115"/>
                </a:lnTo>
                <a:cubicBezTo>
                  <a:pt x="4301699" y="1302252"/>
                  <a:pt x="4287348" y="1295401"/>
                  <a:pt x="4272192" y="1295478"/>
                </a:cubicBezTo>
                <a:lnTo>
                  <a:pt x="4131740" y="1295478"/>
                </a:lnTo>
                <a:cubicBezTo>
                  <a:pt x="4023629" y="1295440"/>
                  <a:pt x="3919838" y="1337881"/>
                  <a:pt x="3842686" y="1413583"/>
                </a:cubicBezTo>
                <a:cubicBezTo>
                  <a:pt x="3765533" y="1489320"/>
                  <a:pt x="3721181" y="1592302"/>
                  <a:pt x="3719153" y="1700375"/>
                </a:cubicBezTo>
                <a:lnTo>
                  <a:pt x="3719153" y="2126129"/>
                </a:lnTo>
                <a:cubicBezTo>
                  <a:pt x="3719153" y="2192489"/>
                  <a:pt x="3772961" y="2246262"/>
                  <a:pt x="3839325" y="2246262"/>
                </a:cubicBezTo>
                <a:lnTo>
                  <a:pt x="5283326" y="2246262"/>
                </a:lnTo>
                <a:cubicBezTo>
                  <a:pt x="5349686" y="2246262"/>
                  <a:pt x="5403498" y="2192492"/>
                  <a:pt x="5403498" y="2126129"/>
                </a:cubicBezTo>
                <a:lnTo>
                  <a:pt x="5403498" y="1699836"/>
                </a:lnTo>
                <a:cubicBezTo>
                  <a:pt x="5401431" y="1601286"/>
                  <a:pt x="5364271" y="1506724"/>
                  <a:pt x="5298718" y="1433167"/>
                </a:cubicBezTo>
                <a:close/>
                <a:moveTo>
                  <a:pt x="842124" y="1166010"/>
                </a:moveTo>
                <a:cubicBezTo>
                  <a:pt x="970330" y="1166010"/>
                  <a:pt x="1093254" y="1115073"/>
                  <a:pt x="1183917" y="1024412"/>
                </a:cubicBezTo>
                <a:cubicBezTo>
                  <a:pt x="1274579" y="933788"/>
                  <a:pt x="1325476" y="810824"/>
                  <a:pt x="1325476" y="682658"/>
                </a:cubicBezTo>
                <a:cubicBezTo>
                  <a:pt x="1325476" y="554453"/>
                  <a:pt x="1274577" y="431489"/>
                  <a:pt x="1183917" y="340865"/>
                </a:cubicBezTo>
                <a:cubicBezTo>
                  <a:pt x="1093255" y="250203"/>
                  <a:pt x="970330" y="199306"/>
                  <a:pt x="842124" y="199306"/>
                </a:cubicBezTo>
                <a:cubicBezTo>
                  <a:pt x="713958" y="199306"/>
                  <a:pt x="590994" y="250205"/>
                  <a:pt x="500371" y="340865"/>
                </a:cubicBezTo>
                <a:cubicBezTo>
                  <a:pt x="409709" y="431489"/>
                  <a:pt x="358772" y="554453"/>
                  <a:pt x="358772" y="682658"/>
                </a:cubicBezTo>
                <a:cubicBezTo>
                  <a:pt x="358925" y="810785"/>
                  <a:pt x="409902" y="933632"/>
                  <a:pt x="500527" y="1024255"/>
                </a:cubicBezTo>
                <a:cubicBezTo>
                  <a:pt x="591113" y="1114879"/>
                  <a:pt x="713997" y="1165853"/>
                  <a:pt x="842124" y="1166010"/>
                </a:cubicBezTo>
                <a:close/>
                <a:moveTo>
                  <a:pt x="1564703" y="2247419"/>
                </a:moveTo>
                <a:cubicBezTo>
                  <a:pt x="1596658" y="2247266"/>
                  <a:pt x="1627236" y="2234407"/>
                  <a:pt x="1649701" y="2211637"/>
                </a:cubicBezTo>
                <a:cubicBezTo>
                  <a:pt x="1672128" y="2188904"/>
                  <a:pt x="1684603" y="2158135"/>
                  <a:pt x="1684297" y="2126179"/>
                </a:cubicBezTo>
                <a:lnTo>
                  <a:pt x="1684297" y="1699886"/>
                </a:lnTo>
                <a:cubicBezTo>
                  <a:pt x="1682268" y="1591696"/>
                  <a:pt x="1637836" y="1488640"/>
                  <a:pt x="1560568" y="1412898"/>
                </a:cubicBezTo>
                <a:cubicBezTo>
                  <a:pt x="1483300" y="1337156"/>
                  <a:pt x="1379360" y="1294793"/>
                  <a:pt x="1271171" y="1294989"/>
                </a:cubicBezTo>
                <a:lnTo>
                  <a:pt x="1123606" y="1294989"/>
                </a:lnTo>
                <a:cubicBezTo>
                  <a:pt x="1108451" y="1294875"/>
                  <a:pt x="1094062" y="1301763"/>
                  <a:pt x="1084647" y="1313626"/>
                </a:cubicBezTo>
                <a:lnTo>
                  <a:pt x="850397" y="1606052"/>
                </a:lnTo>
                <a:cubicBezTo>
                  <a:pt x="842169" y="1616461"/>
                  <a:pt x="834477" y="1615925"/>
                  <a:pt x="826249" y="1606052"/>
                </a:cubicBezTo>
                <a:lnTo>
                  <a:pt x="592499" y="1314165"/>
                </a:lnTo>
                <a:cubicBezTo>
                  <a:pt x="583085" y="1302302"/>
                  <a:pt x="568733" y="1295451"/>
                  <a:pt x="553578" y="1295528"/>
                </a:cubicBezTo>
                <a:lnTo>
                  <a:pt x="412548" y="1295528"/>
                </a:lnTo>
                <a:cubicBezTo>
                  <a:pt x="304554" y="1295490"/>
                  <a:pt x="200841" y="1337855"/>
                  <a:pt x="123689" y="1413437"/>
                </a:cubicBezTo>
                <a:cubicBezTo>
                  <a:pt x="46536" y="1489059"/>
                  <a:pt x="2146" y="1591892"/>
                  <a:pt x="0" y="1699886"/>
                </a:cubicBezTo>
                <a:lnTo>
                  <a:pt x="0" y="2126179"/>
                </a:lnTo>
                <a:cubicBezTo>
                  <a:pt x="0" y="2192539"/>
                  <a:pt x="53770" y="2246312"/>
                  <a:pt x="120133" y="2246312"/>
                </a:cubicBezTo>
                <a:close/>
                <a:moveTo>
                  <a:pt x="2704209" y="4156098"/>
                </a:moveTo>
                <a:cubicBezTo>
                  <a:pt x="2832375" y="4156098"/>
                  <a:pt x="2955339" y="4105161"/>
                  <a:pt x="3045962" y="4014539"/>
                </a:cubicBezTo>
                <a:cubicBezTo>
                  <a:pt x="3136624" y="3923877"/>
                  <a:pt x="3187560" y="3800912"/>
                  <a:pt x="3187560" y="3672746"/>
                </a:cubicBezTo>
                <a:cubicBezTo>
                  <a:pt x="3187560" y="3544541"/>
                  <a:pt x="3136623" y="3421616"/>
                  <a:pt x="3045962" y="3330953"/>
                </a:cubicBezTo>
                <a:cubicBezTo>
                  <a:pt x="2955339" y="3240291"/>
                  <a:pt x="2832375" y="3189394"/>
                  <a:pt x="2704209" y="3189394"/>
                </a:cubicBezTo>
                <a:cubicBezTo>
                  <a:pt x="2576003" y="3189394"/>
                  <a:pt x="2453039" y="3240294"/>
                  <a:pt x="2362416" y="3330953"/>
                </a:cubicBezTo>
                <a:cubicBezTo>
                  <a:pt x="2271754" y="3421615"/>
                  <a:pt x="2220857" y="3544541"/>
                  <a:pt x="2220857" y="3672746"/>
                </a:cubicBezTo>
                <a:cubicBezTo>
                  <a:pt x="2220971" y="3800873"/>
                  <a:pt x="2271947" y="3923759"/>
                  <a:pt x="2362572" y="4014343"/>
                </a:cubicBezTo>
                <a:cubicBezTo>
                  <a:pt x="2453196" y="4104967"/>
                  <a:pt x="2576042" y="4155941"/>
                  <a:pt x="2704209" y="4156098"/>
                </a:cubicBezTo>
                <a:close/>
                <a:moveTo>
                  <a:pt x="1966817" y="4423834"/>
                </a:moveTo>
                <a:cubicBezTo>
                  <a:pt x="1901413" y="4497428"/>
                  <a:pt x="1864446" y="4591993"/>
                  <a:pt x="1862565" y="4690464"/>
                </a:cubicBezTo>
                <a:lnTo>
                  <a:pt x="1862565" y="5117864"/>
                </a:lnTo>
                <a:cubicBezTo>
                  <a:pt x="1862565" y="5184224"/>
                  <a:pt x="1916373" y="5237997"/>
                  <a:pt x="1982737" y="5237997"/>
                </a:cubicBezTo>
                <a:lnTo>
                  <a:pt x="3426738" y="5237997"/>
                </a:lnTo>
                <a:cubicBezTo>
                  <a:pt x="3493098" y="5237997"/>
                  <a:pt x="3546910" y="5184227"/>
                  <a:pt x="3546910" y="5117864"/>
                </a:cubicBezTo>
                <a:lnTo>
                  <a:pt x="3546910" y="4690464"/>
                </a:lnTo>
                <a:cubicBezTo>
                  <a:pt x="3544881" y="4582274"/>
                  <a:pt x="3500450" y="4479218"/>
                  <a:pt x="3423182" y="4403476"/>
                </a:cubicBezTo>
                <a:cubicBezTo>
                  <a:pt x="3345913" y="4327734"/>
                  <a:pt x="3241974" y="4285411"/>
                  <a:pt x="3133784" y="4285567"/>
                </a:cubicBezTo>
                <a:lnTo>
                  <a:pt x="2986180" y="4285567"/>
                </a:lnTo>
                <a:cubicBezTo>
                  <a:pt x="2971025" y="4285491"/>
                  <a:pt x="2956674" y="4292341"/>
                  <a:pt x="2947259" y="4304243"/>
                </a:cubicBezTo>
                <a:lnTo>
                  <a:pt x="2712970" y="4595022"/>
                </a:lnTo>
                <a:cubicBezTo>
                  <a:pt x="2704742" y="4605431"/>
                  <a:pt x="2697050" y="4604895"/>
                  <a:pt x="2688822" y="4595022"/>
                </a:cubicBezTo>
                <a:lnTo>
                  <a:pt x="2454572" y="4304782"/>
                </a:lnTo>
                <a:cubicBezTo>
                  <a:pt x="2445120" y="4292918"/>
                  <a:pt x="2430768" y="4286029"/>
                  <a:pt x="2415613" y="4286106"/>
                </a:cubicBezTo>
                <a:lnTo>
                  <a:pt x="2275161" y="4286106"/>
                </a:lnTo>
                <a:cubicBezTo>
                  <a:pt x="2157478" y="4286068"/>
                  <a:pt x="2045350" y="4336164"/>
                  <a:pt x="1966816" y="4423844"/>
                </a:cubicBezTo>
                <a:close/>
              </a:path>
            </a:pathLst>
          </a:custGeom>
          <a:gradFill>
            <a:gsLst>
              <a:gs pos="0">
                <a:srgbClr val="005F87"/>
              </a:gs>
              <a:gs pos="100000">
                <a:srgbClr val="C3443B"/>
              </a:gs>
            </a:gsLst>
            <a:lin ang="16200000" scaled="0"/>
          </a:gra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7CD67C76-CE6B-CE51-9FC8-68EE3FB89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0011" y="5373789"/>
            <a:ext cx="2317757" cy="434638"/>
          </a:xfrm>
        </p:spPr>
        <p:txBody>
          <a:bodyPr>
            <a:normAutofit fontScale="92500"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21 ноября 2025 г.</a:t>
            </a:r>
          </a:p>
        </p:txBody>
      </p:sp>
      <p:sp>
        <p:nvSpPr>
          <p:cNvPr id="14" name="Полилиния 6">
            <a:extLst>
              <a:ext uri="{FF2B5EF4-FFF2-40B4-BE49-F238E27FC236}">
                <a16:creationId xmlns:a16="http://schemas.microsoft.com/office/drawing/2014/main" id="{76E88A79-BC40-59DD-E71B-48DBADA4C0DA}"/>
              </a:ext>
            </a:extLst>
          </p:cNvPr>
          <p:cNvSpPr>
            <a:spLocks noChangeAspect="1"/>
          </p:cNvSpPr>
          <p:nvPr/>
        </p:nvSpPr>
        <p:spPr>
          <a:xfrm>
            <a:off x="1094833" y="5411108"/>
            <a:ext cx="352156" cy="360000"/>
          </a:xfrm>
          <a:custGeom>
            <a:avLst/>
            <a:gdLst>
              <a:gd name="connsiteX0" fmla="*/ 3333056 w 4956889"/>
              <a:gd name="connsiteY0" fmla="*/ 3419475 h 5067299"/>
              <a:gd name="connsiteX1" fmla="*/ 3796033 w 4956889"/>
              <a:gd name="connsiteY1" fmla="*/ 3419475 h 5067299"/>
              <a:gd name="connsiteX2" fmla="*/ 3934831 w 4956889"/>
              <a:gd name="connsiteY2" fmla="*/ 3558540 h 5067299"/>
              <a:gd name="connsiteX3" fmla="*/ 3934831 w 4956889"/>
              <a:gd name="connsiteY3" fmla="*/ 3899535 h 5067299"/>
              <a:gd name="connsiteX4" fmla="*/ 3796033 w 4956889"/>
              <a:gd name="connsiteY4" fmla="*/ 4038600 h 5067299"/>
              <a:gd name="connsiteX5" fmla="*/ 3333056 w 4956889"/>
              <a:gd name="connsiteY5" fmla="*/ 4038600 h 5067299"/>
              <a:gd name="connsiteX6" fmla="*/ 3194258 w 4956889"/>
              <a:gd name="connsiteY6" fmla="*/ 3899535 h 5067299"/>
              <a:gd name="connsiteX7" fmla="*/ 3194258 w 4956889"/>
              <a:gd name="connsiteY7" fmla="*/ 3558540 h 5067299"/>
              <a:gd name="connsiteX8" fmla="*/ 3333056 w 4956889"/>
              <a:gd name="connsiteY8" fmla="*/ 3419475 h 5067299"/>
              <a:gd name="connsiteX9" fmla="*/ 2252142 w 4956889"/>
              <a:gd name="connsiteY9" fmla="*/ 3419475 h 5067299"/>
              <a:gd name="connsiteX10" fmla="*/ 2715119 w 4956889"/>
              <a:gd name="connsiteY10" fmla="*/ 3419475 h 5067299"/>
              <a:gd name="connsiteX11" fmla="*/ 2853917 w 4956889"/>
              <a:gd name="connsiteY11" fmla="*/ 3558540 h 5067299"/>
              <a:gd name="connsiteX12" fmla="*/ 2853917 w 4956889"/>
              <a:gd name="connsiteY12" fmla="*/ 3899535 h 5067299"/>
              <a:gd name="connsiteX13" fmla="*/ 2715119 w 4956889"/>
              <a:gd name="connsiteY13" fmla="*/ 4038600 h 5067299"/>
              <a:gd name="connsiteX14" fmla="*/ 2252142 w 4956889"/>
              <a:gd name="connsiteY14" fmla="*/ 4038600 h 5067299"/>
              <a:gd name="connsiteX15" fmla="*/ 2113344 w 4956889"/>
              <a:gd name="connsiteY15" fmla="*/ 3899535 h 5067299"/>
              <a:gd name="connsiteX16" fmla="*/ 2113344 w 4956889"/>
              <a:gd name="connsiteY16" fmla="*/ 3558540 h 5067299"/>
              <a:gd name="connsiteX17" fmla="*/ 2252142 w 4956889"/>
              <a:gd name="connsiteY17" fmla="*/ 3419475 h 5067299"/>
              <a:gd name="connsiteX18" fmla="*/ 1166475 w 4956889"/>
              <a:gd name="connsiteY18" fmla="*/ 3419475 h 5067299"/>
              <a:gd name="connsiteX19" fmla="*/ 1629452 w 4956889"/>
              <a:gd name="connsiteY19" fmla="*/ 3419475 h 5067299"/>
              <a:gd name="connsiteX20" fmla="*/ 1768250 w 4956889"/>
              <a:gd name="connsiteY20" fmla="*/ 3558540 h 5067299"/>
              <a:gd name="connsiteX21" fmla="*/ 1768250 w 4956889"/>
              <a:gd name="connsiteY21" fmla="*/ 3899535 h 5067299"/>
              <a:gd name="connsiteX22" fmla="*/ 1629452 w 4956889"/>
              <a:gd name="connsiteY22" fmla="*/ 4038600 h 5067299"/>
              <a:gd name="connsiteX23" fmla="*/ 1166475 w 4956889"/>
              <a:gd name="connsiteY23" fmla="*/ 4038600 h 5067299"/>
              <a:gd name="connsiteX24" fmla="*/ 1027677 w 4956889"/>
              <a:gd name="connsiteY24" fmla="*/ 3899535 h 5067299"/>
              <a:gd name="connsiteX25" fmla="*/ 1027677 w 4956889"/>
              <a:gd name="connsiteY25" fmla="*/ 3558540 h 5067299"/>
              <a:gd name="connsiteX26" fmla="*/ 1166475 w 4956889"/>
              <a:gd name="connsiteY26" fmla="*/ 3419475 h 5067299"/>
              <a:gd name="connsiteX27" fmla="*/ 3333056 w 4956889"/>
              <a:gd name="connsiteY27" fmla="*/ 2474594 h 5067299"/>
              <a:gd name="connsiteX28" fmla="*/ 3796033 w 4956889"/>
              <a:gd name="connsiteY28" fmla="*/ 2474594 h 5067299"/>
              <a:gd name="connsiteX29" fmla="*/ 3934831 w 4956889"/>
              <a:gd name="connsiteY29" fmla="*/ 2613659 h 5067299"/>
              <a:gd name="connsiteX30" fmla="*/ 3934831 w 4956889"/>
              <a:gd name="connsiteY30" fmla="*/ 2954654 h 5067299"/>
              <a:gd name="connsiteX31" fmla="*/ 3796033 w 4956889"/>
              <a:gd name="connsiteY31" fmla="*/ 3093719 h 5067299"/>
              <a:gd name="connsiteX32" fmla="*/ 3333056 w 4956889"/>
              <a:gd name="connsiteY32" fmla="*/ 3093719 h 5067299"/>
              <a:gd name="connsiteX33" fmla="*/ 3194258 w 4956889"/>
              <a:gd name="connsiteY33" fmla="*/ 2954654 h 5067299"/>
              <a:gd name="connsiteX34" fmla="*/ 3194258 w 4956889"/>
              <a:gd name="connsiteY34" fmla="*/ 2613659 h 5067299"/>
              <a:gd name="connsiteX35" fmla="*/ 3333056 w 4956889"/>
              <a:gd name="connsiteY35" fmla="*/ 2474594 h 5067299"/>
              <a:gd name="connsiteX36" fmla="*/ 2252142 w 4956889"/>
              <a:gd name="connsiteY36" fmla="*/ 2474594 h 5067299"/>
              <a:gd name="connsiteX37" fmla="*/ 2715119 w 4956889"/>
              <a:gd name="connsiteY37" fmla="*/ 2474594 h 5067299"/>
              <a:gd name="connsiteX38" fmla="*/ 2853917 w 4956889"/>
              <a:gd name="connsiteY38" fmla="*/ 2613659 h 5067299"/>
              <a:gd name="connsiteX39" fmla="*/ 2853917 w 4956889"/>
              <a:gd name="connsiteY39" fmla="*/ 2954654 h 5067299"/>
              <a:gd name="connsiteX40" fmla="*/ 2715119 w 4956889"/>
              <a:gd name="connsiteY40" fmla="*/ 3093719 h 5067299"/>
              <a:gd name="connsiteX41" fmla="*/ 2252142 w 4956889"/>
              <a:gd name="connsiteY41" fmla="*/ 3093719 h 5067299"/>
              <a:gd name="connsiteX42" fmla="*/ 2113344 w 4956889"/>
              <a:gd name="connsiteY42" fmla="*/ 2954654 h 5067299"/>
              <a:gd name="connsiteX43" fmla="*/ 2113344 w 4956889"/>
              <a:gd name="connsiteY43" fmla="*/ 2613659 h 5067299"/>
              <a:gd name="connsiteX44" fmla="*/ 2252142 w 4956889"/>
              <a:gd name="connsiteY44" fmla="*/ 2474594 h 5067299"/>
              <a:gd name="connsiteX45" fmla="*/ 1166475 w 4956889"/>
              <a:gd name="connsiteY45" fmla="*/ 2474594 h 5067299"/>
              <a:gd name="connsiteX46" fmla="*/ 1629452 w 4956889"/>
              <a:gd name="connsiteY46" fmla="*/ 2474594 h 5067299"/>
              <a:gd name="connsiteX47" fmla="*/ 1768250 w 4956889"/>
              <a:gd name="connsiteY47" fmla="*/ 2613659 h 5067299"/>
              <a:gd name="connsiteX48" fmla="*/ 1768250 w 4956889"/>
              <a:gd name="connsiteY48" fmla="*/ 2954654 h 5067299"/>
              <a:gd name="connsiteX49" fmla="*/ 1629452 w 4956889"/>
              <a:gd name="connsiteY49" fmla="*/ 3093719 h 5067299"/>
              <a:gd name="connsiteX50" fmla="*/ 1166475 w 4956889"/>
              <a:gd name="connsiteY50" fmla="*/ 3093719 h 5067299"/>
              <a:gd name="connsiteX51" fmla="*/ 1027677 w 4956889"/>
              <a:gd name="connsiteY51" fmla="*/ 2954654 h 5067299"/>
              <a:gd name="connsiteX52" fmla="*/ 1027677 w 4956889"/>
              <a:gd name="connsiteY52" fmla="*/ 2613659 h 5067299"/>
              <a:gd name="connsiteX53" fmla="*/ 1166475 w 4956889"/>
              <a:gd name="connsiteY53" fmla="*/ 2474594 h 5067299"/>
              <a:gd name="connsiteX54" fmla="*/ 862259 w 4956889"/>
              <a:gd name="connsiteY54" fmla="*/ 2102167 h 5067299"/>
              <a:gd name="connsiteX55" fmla="*/ 649309 w 4956889"/>
              <a:gd name="connsiteY55" fmla="*/ 2315527 h 5067299"/>
              <a:gd name="connsiteX56" fmla="*/ 649309 w 4956889"/>
              <a:gd name="connsiteY56" fmla="*/ 4203382 h 5067299"/>
              <a:gd name="connsiteX57" fmla="*/ 862259 w 4956889"/>
              <a:gd name="connsiteY57" fmla="*/ 4416742 h 5067299"/>
              <a:gd name="connsiteX58" fmla="*/ 4099297 w 4956889"/>
              <a:gd name="connsiteY58" fmla="*/ 4416742 h 5067299"/>
              <a:gd name="connsiteX59" fmla="*/ 4312248 w 4956889"/>
              <a:gd name="connsiteY59" fmla="*/ 4203382 h 5067299"/>
              <a:gd name="connsiteX60" fmla="*/ 4306543 w 4956889"/>
              <a:gd name="connsiteY60" fmla="*/ 4203382 h 5067299"/>
              <a:gd name="connsiteX61" fmla="*/ 4306543 w 4956889"/>
              <a:gd name="connsiteY61" fmla="*/ 2315527 h 5067299"/>
              <a:gd name="connsiteX62" fmla="*/ 4093593 w 4956889"/>
              <a:gd name="connsiteY62" fmla="*/ 2102167 h 5067299"/>
              <a:gd name="connsiteX63" fmla="*/ 431605 w 4956889"/>
              <a:gd name="connsiteY63" fmla="*/ 426719 h 5067299"/>
              <a:gd name="connsiteX64" fmla="*/ 884125 w 4956889"/>
              <a:gd name="connsiteY64" fmla="*/ 426719 h 5067299"/>
              <a:gd name="connsiteX65" fmla="*/ 884125 w 4956889"/>
              <a:gd name="connsiteY65" fmla="*/ 752474 h 5067299"/>
              <a:gd name="connsiteX66" fmla="*/ 1394636 w 4956889"/>
              <a:gd name="connsiteY66" fmla="*/ 1264919 h 5067299"/>
              <a:gd name="connsiteX67" fmla="*/ 1490653 w 4956889"/>
              <a:gd name="connsiteY67" fmla="*/ 1264919 h 5067299"/>
              <a:gd name="connsiteX68" fmla="*/ 2002115 w 4956889"/>
              <a:gd name="connsiteY68" fmla="*/ 752474 h 5067299"/>
              <a:gd name="connsiteX69" fmla="*/ 2002115 w 4956889"/>
              <a:gd name="connsiteY69" fmla="*/ 426719 h 5067299"/>
              <a:gd name="connsiteX70" fmla="*/ 2965145 w 4956889"/>
              <a:gd name="connsiteY70" fmla="*/ 426719 h 5067299"/>
              <a:gd name="connsiteX71" fmla="*/ 2965145 w 4956889"/>
              <a:gd name="connsiteY71" fmla="*/ 752474 h 5067299"/>
              <a:gd name="connsiteX72" fmla="*/ 3476607 w 4956889"/>
              <a:gd name="connsiteY72" fmla="*/ 1264919 h 5067299"/>
              <a:gd name="connsiteX73" fmla="*/ 3566921 w 4956889"/>
              <a:gd name="connsiteY73" fmla="*/ 1264919 h 5067299"/>
              <a:gd name="connsiteX74" fmla="*/ 4078382 w 4956889"/>
              <a:gd name="connsiteY74" fmla="*/ 752474 h 5067299"/>
              <a:gd name="connsiteX75" fmla="*/ 4078382 w 4956889"/>
              <a:gd name="connsiteY75" fmla="*/ 426719 h 5067299"/>
              <a:gd name="connsiteX76" fmla="*/ 4530902 w 4956889"/>
              <a:gd name="connsiteY76" fmla="*/ 426719 h 5067299"/>
              <a:gd name="connsiteX77" fmla="*/ 4956803 w 4956889"/>
              <a:gd name="connsiteY77" fmla="*/ 859154 h 5067299"/>
              <a:gd name="connsiteX78" fmla="*/ 4956803 w 4956889"/>
              <a:gd name="connsiteY78" fmla="*/ 4634864 h 5067299"/>
              <a:gd name="connsiteX79" fmla="*/ 4525198 w 4956889"/>
              <a:gd name="connsiteY79" fmla="*/ 5067299 h 5067299"/>
              <a:gd name="connsiteX80" fmla="*/ 431605 w 4956889"/>
              <a:gd name="connsiteY80" fmla="*/ 5067299 h 5067299"/>
              <a:gd name="connsiteX81" fmla="*/ 0 w 4956889"/>
              <a:gd name="connsiteY81" fmla="*/ 4635817 h 5067299"/>
              <a:gd name="connsiteX82" fmla="*/ 0 w 4956889"/>
              <a:gd name="connsiteY82" fmla="*/ 859154 h 5067299"/>
              <a:gd name="connsiteX83" fmla="*/ 431605 w 4956889"/>
              <a:gd name="connsiteY83" fmla="*/ 426719 h 5067299"/>
              <a:gd name="connsiteX84" fmla="*/ 3492768 w 4956889"/>
              <a:gd name="connsiteY84" fmla="*/ 0 h 5067299"/>
              <a:gd name="connsiteX85" fmla="*/ 3540302 w 4956889"/>
              <a:gd name="connsiteY85" fmla="*/ 0 h 5067299"/>
              <a:gd name="connsiteX86" fmla="*/ 3811243 w 4956889"/>
              <a:gd name="connsiteY86" fmla="*/ 272415 h 5067299"/>
              <a:gd name="connsiteX87" fmla="*/ 3811243 w 4956889"/>
              <a:gd name="connsiteY87" fmla="*/ 752475 h 5067299"/>
              <a:gd name="connsiteX88" fmla="*/ 3561217 w 4956889"/>
              <a:gd name="connsiteY88" fmla="*/ 1002983 h 5067299"/>
              <a:gd name="connsiteX89" fmla="*/ 3470903 w 4956889"/>
              <a:gd name="connsiteY89" fmla="*/ 1002983 h 5067299"/>
              <a:gd name="connsiteX90" fmla="*/ 3220876 w 4956889"/>
              <a:gd name="connsiteY90" fmla="*/ 752475 h 5067299"/>
              <a:gd name="connsiteX91" fmla="*/ 3220876 w 4956889"/>
              <a:gd name="connsiteY91" fmla="*/ 272415 h 5067299"/>
              <a:gd name="connsiteX92" fmla="*/ 3492768 w 4956889"/>
              <a:gd name="connsiteY92" fmla="*/ 0 h 5067299"/>
              <a:gd name="connsiteX93" fmla="*/ 1421255 w 4956889"/>
              <a:gd name="connsiteY93" fmla="*/ 0 h 5067299"/>
              <a:gd name="connsiteX94" fmla="*/ 1468788 w 4956889"/>
              <a:gd name="connsiteY94" fmla="*/ 0 h 5067299"/>
              <a:gd name="connsiteX95" fmla="*/ 1740681 w 4956889"/>
              <a:gd name="connsiteY95" fmla="*/ 272415 h 5067299"/>
              <a:gd name="connsiteX96" fmla="*/ 1740681 w 4956889"/>
              <a:gd name="connsiteY96" fmla="*/ 752475 h 5067299"/>
              <a:gd name="connsiteX97" fmla="*/ 1490654 w 4956889"/>
              <a:gd name="connsiteY97" fmla="*/ 1002983 h 5067299"/>
              <a:gd name="connsiteX98" fmla="*/ 1400340 w 4956889"/>
              <a:gd name="connsiteY98" fmla="*/ 1002983 h 5067299"/>
              <a:gd name="connsiteX99" fmla="*/ 1150313 w 4956889"/>
              <a:gd name="connsiteY99" fmla="*/ 752475 h 5067299"/>
              <a:gd name="connsiteX100" fmla="*/ 1150313 w 4956889"/>
              <a:gd name="connsiteY100" fmla="*/ 272415 h 5067299"/>
              <a:gd name="connsiteX101" fmla="*/ 1421255 w 4956889"/>
              <a:gd name="connsiteY101" fmla="*/ 0 h 506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956889" h="5067299">
                <a:moveTo>
                  <a:pt x="3333056" y="3419475"/>
                </a:moveTo>
                <a:lnTo>
                  <a:pt x="3796033" y="3419475"/>
                </a:lnTo>
                <a:cubicBezTo>
                  <a:pt x="3875890" y="3419475"/>
                  <a:pt x="3933881" y="3483293"/>
                  <a:pt x="3934831" y="3558540"/>
                </a:cubicBezTo>
                <a:lnTo>
                  <a:pt x="3934831" y="3899535"/>
                </a:lnTo>
                <a:cubicBezTo>
                  <a:pt x="3934831" y="3974782"/>
                  <a:pt x="3870186" y="4038600"/>
                  <a:pt x="3796033" y="4038600"/>
                </a:cubicBezTo>
                <a:lnTo>
                  <a:pt x="3333056" y="4038600"/>
                </a:lnTo>
                <a:cubicBezTo>
                  <a:pt x="3257953" y="4038600"/>
                  <a:pt x="3194258" y="3973830"/>
                  <a:pt x="3194258" y="3899535"/>
                </a:cubicBezTo>
                <a:lnTo>
                  <a:pt x="3194258" y="3558540"/>
                </a:lnTo>
                <a:cubicBezTo>
                  <a:pt x="3194258" y="3483293"/>
                  <a:pt x="3258904" y="3419475"/>
                  <a:pt x="3333056" y="3419475"/>
                </a:cubicBezTo>
                <a:close/>
                <a:moveTo>
                  <a:pt x="2252142" y="3419475"/>
                </a:moveTo>
                <a:lnTo>
                  <a:pt x="2715119" y="3419475"/>
                </a:lnTo>
                <a:cubicBezTo>
                  <a:pt x="2789272" y="3419475"/>
                  <a:pt x="2853917" y="3483293"/>
                  <a:pt x="2853917" y="3558540"/>
                </a:cubicBezTo>
                <a:lnTo>
                  <a:pt x="2853917" y="3899535"/>
                </a:lnTo>
                <a:cubicBezTo>
                  <a:pt x="2853917" y="3974782"/>
                  <a:pt x="2789272" y="4038600"/>
                  <a:pt x="2715119" y="4038600"/>
                </a:cubicBezTo>
                <a:lnTo>
                  <a:pt x="2252142" y="4038600"/>
                </a:lnTo>
                <a:cubicBezTo>
                  <a:pt x="2177039" y="4038600"/>
                  <a:pt x="2113344" y="3973830"/>
                  <a:pt x="2113344" y="3899535"/>
                </a:cubicBezTo>
                <a:lnTo>
                  <a:pt x="2113344" y="3558540"/>
                </a:lnTo>
                <a:cubicBezTo>
                  <a:pt x="2113344" y="3483293"/>
                  <a:pt x="2177990" y="3419475"/>
                  <a:pt x="2252142" y="3419475"/>
                </a:cubicBezTo>
                <a:close/>
                <a:moveTo>
                  <a:pt x="1166475" y="3419475"/>
                </a:moveTo>
                <a:lnTo>
                  <a:pt x="1629452" y="3419475"/>
                </a:lnTo>
                <a:cubicBezTo>
                  <a:pt x="1709309" y="3419475"/>
                  <a:pt x="1767300" y="3483293"/>
                  <a:pt x="1768250" y="3558540"/>
                </a:cubicBezTo>
                <a:lnTo>
                  <a:pt x="1768250" y="3899535"/>
                </a:lnTo>
                <a:cubicBezTo>
                  <a:pt x="1768250" y="3974782"/>
                  <a:pt x="1703605" y="4038600"/>
                  <a:pt x="1629452" y="4038600"/>
                </a:cubicBezTo>
                <a:lnTo>
                  <a:pt x="1166475" y="4038600"/>
                </a:lnTo>
                <a:cubicBezTo>
                  <a:pt x="1091372" y="4038600"/>
                  <a:pt x="1027677" y="3973830"/>
                  <a:pt x="1027677" y="3899535"/>
                </a:cubicBezTo>
                <a:lnTo>
                  <a:pt x="1027677" y="3558540"/>
                </a:lnTo>
                <a:cubicBezTo>
                  <a:pt x="1027677" y="3483293"/>
                  <a:pt x="1092323" y="3419475"/>
                  <a:pt x="1166475" y="3419475"/>
                </a:cubicBezTo>
                <a:close/>
                <a:moveTo>
                  <a:pt x="3333056" y="2474594"/>
                </a:moveTo>
                <a:lnTo>
                  <a:pt x="3796033" y="2474594"/>
                </a:lnTo>
                <a:cubicBezTo>
                  <a:pt x="3875890" y="2474594"/>
                  <a:pt x="3933881" y="2539364"/>
                  <a:pt x="3934831" y="2613659"/>
                </a:cubicBezTo>
                <a:lnTo>
                  <a:pt x="3934831" y="2954654"/>
                </a:lnTo>
                <a:cubicBezTo>
                  <a:pt x="3934831" y="3029902"/>
                  <a:pt x="3870186" y="3093719"/>
                  <a:pt x="3796033" y="3093719"/>
                </a:cubicBezTo>
                <a:lnTo>
                  <a:pt x="3333056" y="3093719"/>
                </a:lnTo>
                <a:cubicBezTo>
                  <a:pt x="3257953" y="3093719"/>
                  <a:pt x="3194258" y="3028949"/>
                  <a:pt x="3194258" y="2954654"/>
                </a:cubicBezTo>
                <a:lnTo>
                  <a:pt x="3194258" y="2613659"/>
                </a:lnTo>
                <a:cubicBezTo>
                  <a:pt x="3194258" y="2538412"/>
                  <a:pt x="3258904" y="2474594"/>
                  <a:pt x="3333056" y="2474594"/>
                </a:cubicBezTo>
                <a:close/>
                <a:moveTo>
                  <a:pt x="2252142" y="2474594"/>
                </a:moveTo>
                <a:lnTo>
                  <a:pt x="2715119" y="2474594"/>
                </a:lnTo>
                <a:cubicBezTo>
                  <a:pt x="2789272" y="2474594"/>
                  <a:pt x="2853917" y="2539364"/>
                  <a:pt x="2853917" y="2613659"/>
                </a:cubicBezTo>
                <a:lnTo>
                  <a:pt x="2853917" y="2954654"/>
                </a:lnTo>
                <a:cubicBezTo>
                  <a:pt x="2853917" y="3029902"/>
                  <a:pt x="2789272" y="3093719"/>
                  <a:pt x="2715119" y="3093719"/>
                </a:cubicBezTo>
                <a:lnTo>
                  <a:pt x="2252142" y="3093719"/>
                </a:lnTo>
                <a:cubicBezTo>
                  <a:pt x="2177039" y="3093719"/>
                  <a:pt x="2113344" y="3028949"/>
                  <a:pt x="2113344" y="2954654"/>
                </a:cubicBezTo>
                <a:lnTo>
                  <a:pt x="2113344" y="2613659"/>
                </a:lnTo>
                <a:cubicBezTo>
                  <a:pt x="2113344" y="2538412"/>
                  <a:pt x="2177990" y="2474594"/>
                  <a:pt x="2252142" y="2474594"/>
                </a:cubicBezTo>
                <a:close/>
                <a:moveTo>
                  <a:pt x="1166475" y="2474594"/>
                </a:moveTo>
                <a:lnTo>
                  <a:pt x="1629452" y="2474594"/>
                </a:lnTo>
                <a:cubicBezTo>
                  <a:pt x="1709309" y="2474594"/>
                  <a:pt x="1767300" y="2539364"/>
                  <a:pt x="1768250" y="2613659"/>
                </a:cubicBezTo>
                <a:lnTo>
                  <a:pt x="1768250" y="2954654"/>
                </a:lnTo>
                <a:cubicBezTo>
                  <a:pt x="1768250" y="3029902"/>
                  <a:pt x="1703605" y="3093719"/>
                  <a:pt x="1629452" y="3093719"/>
                </a:cubicBezTo>
                <a:lnTo>
                  <a:pt x="1166475" y="3093719"/>
                </a:lnTo>
                <a:cubicBezTo>
                  <a:pt x="1091372" y="3093719"/>
                  <a:pt x="1027677" y="3028949"/>
                  <a:pt x="1027677" y="2954654"/>
                </a:cubicBezTo>
                <a:lnTo>
                  <a:pt x="1027677" y="2613659"/>
                </a:lnTo>
                <a:cubicBezTo>
                  <a:pt x="1027677" y="2538412"/>
                  <a:pt x="1092323" y="2474594"/>
                  <a:pt x="1166475" y="2474594"/>
                </a:cubicBezTo>
                <a:close/>
                <a:moveTo>
                  <a:pt x="862259" y="2102167"/>
                </a:moveTo>
                <a:cubicBezTo>
                  <a:pt x="745327" y="2102167"/>
                  <a:pt x="649309" y="2192654"/>
                  <a:pt x="649309" y="2315527"/>
                </a:cubicBezTo>
                <a:lnTo>
                  <a:pt x="649309" y="4203382"/>
                </a:lnTo>
                <a:cubicBezTo>
                  <a:pt x="649309" y="4320539"/>
                  <a:pt x="745327" y="4416742"/>
                  <a:pt x="862259" y="4416742"/>
                </a:cubicBezTo>
                <a:lnTo>
                  <a:pt x="4099297" y="4416742"/>
                </a:lnTo>
                <a:cubicBezTo>
                  <a:pt x="4216230" y="4416742"/>
                  <a:pt x="4312248" y="4320539"/>
                  <a:pt x="4312248" y="4203382"/>
                </a:cubicBezTo>
                <a:lnTo>
                  <a:pt x="4306543" y="4203382"/>
                </a:lnTo>
                <a:lnTo>
                  <a:pt x="4306543" y="2315527"/>
                </a:lnTo>
                <a:cubicBezTo>
                  <a:pt x="4306543" y="2198369"/>
                  <a:pt x="4210526" y="2102167"/>
                  <a:pt x="4093593" y="2102167"/>
                </a:cubicBezTo>
                <a:close/>
                <a:moveTo>
                  <a:pt x="431605" y="426719"/>
                </a:moveTo>
                <a:lnTo>
                  <a:pt x="884125" y="426719"/>
                </a:lnTo>
                <a:lnTo>
                  <a:pt x="884125" y="752474"/>
                </a:lnTo>
                <a:cubicBezTo>
                  <a:pt x="884125" y="1034414"/>
                  <a:pt x="1112286" y="1263967"/>
                  <a:pt x="1394636" y="1264919"/>
                </a:cubicBezTo>
                <a:lnTo>
                  <a:pt x="1490653" y="1264919"/>
                </a:lnTo>
                <a:cubicBezTo>
                  <a:pt x="1773003" y="1264919"/>
                  <a:pt x="2002115" y="1035367"/>
                  <a:pt x="2002115" y="752474"/>
                </a:cubicBezTo>
                <a:lnTo>
                  <a:pt x="2002115" y="426719"/>
                </a:lnTo>
                <a:lnTo>
                  <a:pt x="2965145" y="426719"/>
                </a:lnTo>
                <a:lnTo>
                  <a:pt x="2965145" y="752474"/>
                </a:lnTo>
                <a:cubicBezTo>
                  <a:pt x="2965145" y="1035367"/>
                  <a:pt x="3194257" y="1264919"/>
                  <a:pt x="3476607" y="1264919"/>
                </a:cubicBezTo>
                <a:lnTo>
                  <a:pt x="3566921" y="1264919"/>
                </a:lnTo>
                <a:cubicBezTo>
                  <a:pt x="3849270" y="1264919"/>
                  <a:pt x="4078382" y="1035367"/>
                  <a:pt x="4078382" y="752474"/>
                </a:cubicBezTo>
                <a:lnTo>
                  <a:pt x="4078382" y="426719"/>
                </a:lnTo>
                <a:lnTo>
                  <a:pt x="4530902" y="426719"/>
                </a:lnTo>
                <a:cubicBezTo>
                  <a:pt x="4770471" y="426719"/>
                  <a:pt x="4961557" y="619124"/>
                  <a:pt x="4956803" y="859154"/>
                </a:cubicBezTo>
                <a:lnTo>
                  <a:pt x="4956803" y="4634864"/>
                </a:lnTo>
                <a:cubicBezTo>
                  <a:pt x="4956803" y="4874894"/>
                  <a:pt x="4764767" y="5067299"/>
                  <a:pt x="4525198" y="5067299"/>
                </a:cubicBezTo>
                <a:lnTo>
                  <a:pt x="431605" y="5067299"/>
                </a:lnTo>
                <a:cubicBezTo>
                  <a:pt x="192036" y="5067299"/>
                  <a:pt x="0" y="4874894"/>
                  <a:pt x="0" y="4635817"/>
                </a:cubicBezTo>
                <a:lnTo>
                  <a:pt x="0" y="859154"/>
                </a:lnTo>
                <a:cubicBezTo>
                  <a:pt x="0" y="619124"/>
                  <a:pt x="192036" y="426719"/>
                  <a:pt x="431605" y="426719"/>
                </a:cubicBezTo>
                <a:close/>
                <a:moveTo>
                  <a:pt x="3492768" y="0"/>
                </a:moveTo>
                <a:lnTo>
                  <a:pt x="3540302" y="0"/>
                </a:lnTo>
                <a:cubicBezTo>
                  <a:pt x="3689557" y="0"/>
                  <a:pt x="3812194" y="122873"/>
                  <a:pt x="3811243" y="272415"/>
                </a:cubicBezTo>
                <a:lnTo>
                  <a:pt x="3811243" y="752475"/>
                </a:lnTo>
                <a:cubicBezTo>
                  <a:pt x="3811243" y="890588"/>
                  <a:pt x="3700015" y="1002983"/>
                  <a:pt x="3561217" y="1002983"/>
                </a:cubicBezTo>
                <a:lnTo>
                  <a:pt x="3470903" y="1002983"/>
                </a:lnTo>
                <a:cubicBezTo>
                  <a:pt x="3333055" y="1002983"/>
                  <a:pt x="3220876" y="890588"/>
                  <a:pt x="3220876" y="752475"/>
                </a:cubicBezTo>
                <a:lnTo>
                  <a:pt x="3220876" y="272415"/>
                </a:lnTo>
                <a:cubicBezTo>
                  <a:pt x="3220876" y="122873"/>
                  <a:pt x="3343513" y="0"/>
                  <a:pt x="3492768" y="0"/>
                </a:cubicBezTo>
                <a:close/>
                <a:moveTo>
                  <a:pt x="1421255" y="0"/>
                </a:moveTo>
                <a:lnTo>
                  <a:pt x="1468788" y="0"/>
                </a:lnTo>
                <a:cubicBezTo>
                  <a:pt x="1618044" y="0"/>
                  <a:pt x="1740681" y="122873"/>
                  <a:pt x="1740681" y="272415"/>
                </a:cubicBezTo>
                <a:lnTo>
                  <a:pt x="1740681" y="752475"/>
                </a:lnTo>
                <a:cubicBezTo>
                  <a:pt x="1740681" y="890588"/>
                  <a:pt x="1629452" y="1002983"/>
                  <a:pt x="1490654" y="1002983"/>
                </a:cubicBezTo>
                <a:lnTo>
                  <a:pt x="1400340" y="1002983"/>
                </a:lnTo>
                <a:cubicBezTo>
                  <a:pt x="1256788" y="1002983"/>
                  <a:pt x="1144609" y="890588"/>
                  <a:pt x="1150313" y="752475"/>
                </a:cubicBezTo>
                <a:lnTo>
                  <a:pt x="1150313" y="272415"/>
                </a:lnTo>
                <a:cubicBezTo>
                  <a:pt x="1150313" y="122873"/>
                  <a:pt x="1271999" y="0"/>
                  <a:pt x="14212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40">
            <a:extLst>
              <a:ext uri="{FF2B5EF4-FFF2-40B4-BE49-F238E27FC236}">
                <a16:creationId xmlns:a16="http://schemas.microsoft.com/office/drawing/2014/main" id="{4255603E-F14B-04EB-B104-45D390898177}"/>
              </a:ext>
            </a:extLst>
          </p:cNvPr>
          <p:cNvSpPr/>
          <p:nvPr/>
        </p:nvSpPr>
        <p:spPr>
          <a:xfrm>
            <a:off x="3828815" y="5103440"/>
            <a:ext cx="2615621" cy="615336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5F87"/>
              </a:gs>
              <a:gs pos="100000">
                <a:srgbClr val="05415F"/>
              </a:gs>
            </a:gsLst>
            <a:lin ang="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46800" rIns="90000" bIns="46800" rtlCol="0" anchor="ctr"/>
          <a:lstStyle/>
          <a:p>
            <a:pPr algn="just"/>
            <a:endParaRPr lang="ru-RU" sz="1800" b="1" dirty="0">
              <a:solidFill>
                <a:srgbClr val="005F8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just"/>
            <a:endParaRPr lang="ru-RU" sz="1800" b="1" dirty="0">
              <a:solidFill>
                <a:srgbClr val="005F8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just"/>
            <a:endParaRPr lang="ru-RU" sz="1800" b="1" dirty="0">
              <a:solidFill>
                <a:srgbClr val="005F8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Текст 4">
            <a:extLst>
              <a:ext uri="{FF2B5EF4-FFF2-40B4-BE49-F238E27FC236}">
                <a16:creationId xmlns:a16="http://schemas.microsoft.com/office/drawing/2014/main" id="{74E20FD9-DCF2-ADA9-7ADE-5EB54DFF59CE}"/>
              </a:ext>
            </a:extLst>
          </p:cNvPr>
          <p:cNvSpPr txBox="1">
            <a:spLocks/>
          </p:cNvSpPr>
          <p:nvPr/>
        </p:nvSpPr>
        <p:spPr>
          <a:xfrm>
            <a:off x="4444482" y="5193789"/>
            <a:ext cx="1074090" cy="4346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649" indent="-342649" algn="l" defTabSz="9137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404" indent="-285542" algn="l" defTabSz="9137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158" indent="-228429" algn="l" defTabSz="9137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024" indent="-228429" algn="l" defTabSz="9137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87" indent="-228429" algn="l" defTabSz="9137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749" indent="-228429" algn="l" defTabSz="9137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616" indent="-228429" algn="l" defTabSz="9137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477" indent="-228429" algn="l" defTabSz="9137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344" indent="-228429" algn="l" defTabSz="9137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Москва</a:t>
            </a:r>
          </a:p>
        </p:txBody>
      </p:sp>
      <p:sp>
        <p:nvSpPr>
          <p:cNvPr id="4" name="Рисунок 1191">
            <a:extLst>
              <a:ext uri="{FF2B5EF4-FFF2-40B4-BE49-F238E27FC236}">
                <a16:creationId xmlns:a16="http://schemas.microsoft.com/office/drawing/2014/main" id="{5E5F646C-1BE4-5C63-8141-6624E4F616ED}"/>
              </a:ext>
            </a:extLst>
          </p:cNvPr>
          <p:cNvSpPr>
            <a:spLocks noChangeAspect="1"/>
          </p:cNvSpPr>
          <p:nvPr/>
        </p:nvSpPr>
        <p:spPr>
          <a:xfrm rot="10800000">
            <a:off x="4112336" y="5243869"/>
            <a:ext cx="254045" cy="360000"/>
          </a:xfrm>
          <a:custGeom>
            <a:avLst/>
            <a:gdLst>
              <a:gd name="connsiteX0" fmla="*/ 127039 w 254157"/>
              <a:gd name="connsiteY0" fmla="*/ 0 h 360159"/>
              <a:gd name="connsiteX1" fmla="*/ 0 w 254157"/>
              <a:gd name="connsiteY1" fmla="*/ 233082 h 360159"/>
              <a:gd name="connsiteX2" fmla="*/ 127039 w 254157"/>
              <a:gd name="connsiteY2" fmla="*/ 360160 h 360159"/>
              <a:gd name="connsiteX3" fmla="*/ 254157 w 254157"/>
              <a:gd name="connsiteY3" fmla="*/ 233082 h 360159"/>
              <a:gd name="connsiteX4" fmla="*/ 127039 w 254157"/>
              <a:gd name="connsiteY4" fmla="*/ 0 h 360159"/>
              <a:gd name="connsiteX5" fmla="*/ 127039 w 254157"/>
              <a:gd name="connsiteY5" fmla="*/ 297419 h 360159"/>
              <a:gd name="connsiteX6" fmla="*/ 62721 w 254157"/>
              <a:gd name="connsiteY6" fmla="*/ 233082 h 360159"/>
              <a:gd name="connsiteX7" fmla="*/ 127039 w 254157"/>
              <a:gd name="connsiteY7" fmla="*/ 168745 h 360159"/>
              <a:gd name="connsiteX8" fmla="*/ 191356 w 254157"/>
              <a:gd name="connsiteY8" fmla="*/ 233082 h 360159"/>
              <a:gd name="connsiteX9" fmla="*/ 127039 w 254157"/>
              <a:gd name="connsiteY9" fmla="*/ 297419 h 36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157" h="360159">
                <a:moveTo>
                  <a:pt x="127039" y="0"/>
                </a:moveTo>
                <a:cubicBezTo>
                  <a:pt x="105812" y="27778"/>
                  <a:pt x="0" y="169463"/>
                  <a:pt x="0" y="233082"/>
                </a:cubicBezTo>
                <a:cubicBezTo>
                  <a:pt x="0" y="303246"/>
                  <a:pt x="57056" y="360160"/>
                  <a:pt x="127039" y="360160"/>
                </a:cubicBezTo>
                <a:cubicBezTo>
                  <a:pt x="197022" y="360160"/>
                  <a:pt x="254157" y="303166"/>
                  <a:pt x="254157" y="233082"/>
                </a:cubicBezTo>
                <a:cubicBezTo>
                  <a:pt x="254157" y="169463"/>
                  <a:pt x="148345" y="27778"/>
                  <a:pt x="127039" y="0"/>
                </a:cubicBezTo>
                <a:close/>
                <a:moveTo>
                  <a:pt x="127039" y="297419"/>
                </a:moveTo>
                <a:cubicBezTo>
                  <a:pt x="91608" y="297419"/>
                  <a:pt x="62721" y="268523"/>
                  <a:pt x="62721" y="233082"/>
                </a:cubicBezTo>
                <a:cubicBezTo>
                  <a:pt x="62721" y="197641"/>
                  <a:pt x="91608" y="168745"/>
                  <a:pt x="127039" y="168745"/>
                </a:cubicBezTo>
                <a:cubicBezTo>
                  <a:pt x="162469" y="168745"/>
                  <a:pt x="191356" y="197641"/>
                  <a:pt x="191356" y="233082"/>
                </a:cubicBezTo>
                <a:cubicBezTo>
                  <a:pt x="191356" y="268523"/>
                  <a:pt x="162549" y="297419"/>
                  <a:pt x="127039" y="297419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99C8B-2B40-85A8-CC59-03CD7486BBCA}"/>
              </a:ext>
            </a:extLst>
          </p:cNvPr>
          <p:cNvSpPr txBox="1"/>
          <p:nvPr/>
        </p:nvSpPr>
        <p:spPr>
          <a:xfrm>
            <a:off x="568239" y="6167052"/>
            <a:ext cx="9900666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Данная презентация подготовлена при поддержке АО "Рош-Москва”. Информация предназначена для пациентов, их близких и пациентских организаций.  </a:t>
            </a:r>
          </a:p>
          <a:p>
            <a:r>
              <a:rPr lang="ru-RU" sz="1050" dirty="0"/>
              <a:t>Информация в материале не заменит консультацию специалиста здравоохранения. Обратитесь к лечащему врач. Мнение лектора может не совпадать с позицией АО «Рош-Москва» _ноябрь_2025 г_</a:t>
            </a:r>
            <a:r>
              <a:rPr lang="en-US" sz="1050" dirty="0"/>
              <a:t>M-RU-00023866</a:t>
            </a:r>
            <a:endParaRPr lang="ru-RU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78AB5-EE20-B9E5-CBED-32107EB6E2D0}"/>
              </a:ext>
            </a:extLst>
          </p:cNvPr>
          <p:cNvSpPr txBox="1"/>
          <p:nvPr/>
        </p:nvSpPr>
        <p:spPr>
          <a:xfrm>
            <a:off x="4584044" y="619693"/>
            <a:ext cx="674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Gotham Pro"/>
              </a:rPr>
              <a:t>XVI </a:t>
            </a:r>
            <a:r>
              <a:rPr lang="ru-RU" b="1" i="0" cap="all" dirty="0">
                <a:solidFill>
                  <a:schemeClr val="accent1">
                    <a:lumMod val="50000"/>
                  </a:schemeClr>
                </a:solidFill>
                <a:effectLst/>
                <a:latin typeface="Gotham Pro"/>
              </a:rPr>
              <a:t>ВСЕРОССИЙСКИЙ</a:t>
            </a:r>
            <a:r>
              <a:rPr lang="ru-RU" b="0" i="0" cap="all" dirty="0">
                <a:solidFill>
                  <a:schemeClr val="accent1">
                    <a:lumMod val="50000"/>
                  </a:schemeClr>
                </a:solidFill>
                <a:effectLst/>
                <a:latin typeface="Gotham Pro"/>
              </a:rPr>
              <a:t> КОНГРЕСС ПАЦИЕНТОВ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9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354" y="426729"/>
            <a:ext cx="9532479" cy="1130063"/>
          </a:xfrm>
        </p:spPr>
        <p:txBody>
          <a:bodyPr/>
          <a:lstStyle/>
          <a:p>
            <a:r>
              <a:rPr lang="ru-RU" cap="all" dirty="0">
                <a:solidFill>
                  <a:srgbClr val="C00000"/>
                </a:solidFill>
              </a:rPr>
              <a:t>И</a:t>
            </a:r>
            <a:r>
              <a:rPr lang="ru-RU" cap="all" dirty="0"/>
              <a:t>нновации в здравоохранении - технический прогресс, который приводит к созданию совершенно нового продукта или снижению стоимости производства, или увеличению терапевтического значения существующего продукта</a:t>
            </a:r>
            <a:endParaRPr lang="ru-RU" sz="1800" cap="all" dirty="0">
              <a:solidFill>
                <a:schemeClr val="tx1"/>
              </a:solidFill>
            </a:endParaRP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9E48F-CFE3-4221-B82B-3A4A25EC7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12" y="1844824"/>
            <a:ext cx="10229975" cy="43529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48092-F471-4A34-AB62-4F84A7514D40}"/>
              </a:ext>
            </a:extLst>
          </p:cNvPr>
          <p:cNvSpPr txBox="1"/>
          <p:nvPr/>
        </p:nvSpPr>
        <p:spPr>
          <a:xfrm>
            <a:off x="839416" y="6347884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https://rosmedex.ru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2252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cap="all" dirty="0">
                <a:solidFill>
                  <a:srgbClr val="C00000"/>
                </a:solidFill>
              </a:rPr>
              <a:t>К</a:t>
            </a:r>
            <a:r>
              <a:rPr lang="ru-RU" cap="all" dirty="0"/>
              <a:t>ак можно оценить добавленную терапевтическую ценность, связанную с инновацией?</a:t>
            </a:r>
            <a:endParaRPr lang="ru-RU" sz="1800" cap="all" dirty="0">
              <a:solidFill>
                <a:schemeClr val="tx1"/>
              </a:solidFill>
            </a:endParaRP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11</a:t>
            </a:r>
          </a:p>
        </p:txBody>
      </p:sp>
      <p:sp>
        <p:nvSpPr>
          <p:cNvPr id="5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A085AF2D-686C-4F87-9735-B3E98B7A0678}"/>
              </a:ext>
            </a:extLst>
          </p:cNvPr>
          <p:cNvSpPr/>
          <p:nvPr/>
        </p:nvSpPr>
        <p:spPr>
          <a:xfrm>
            <a:off x="6816080" y="2101542"/>
            <a:ext cx="4494192" cy="3734842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Смертность / Летальность</a:t>
            </a:r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Распространенность</a:t>
            </a:r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Инвалидизация</a:t>
            </a:r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Терапевтическая потребность</a:t>
            </a:r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Детский/старческий возраст</a:t>
            </a:r>
          </a:p>
        </p:txBody>
      </p:sp>
      <p:sp>
        <p:nvSpPr>
          <p:cNvPr id="6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A5E12319-2B83-48CC-8D0B-DE3A5A855234}"/>
              </a:ext>
            </a:extLst>
          </p:cNvPr>
          <p:cNvSpPr/>
          <p:nvPr/>
        </p:nvSpPr>
        <p:spPr>
          <a:xfrm>
            <a:off x="1155058" y="2101542"/>
            <a:ext cx="4824536" cy="3734842"/>
          </a:xfrm>
          <a:prstGeom prst="round2DiagRect">
            <a:avLst>
              <a:gd name="adj1" fmla="val 16667"/>
              <a:gd name="adj2" fmla="val 26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algn="ctr"/>
            <a:endParaRPr lang="ru-RU" sz="1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D0C3D7-B603-405D-BF1F-0A6D7E174D81}"/>
              </a:ext>
            </a:extLst>
          </p:cNvPr>
          <p:cNvSpPr/>
          <p:nvPr/>
        </p:nvSpPr>
        <p:spPr>
          <a:xfrm>
            <a:off x="397796" y="6341198"/>
            <a:ext cx="150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https://rosmedex.ru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5483CE-A721-4122-90D5-0F01B1E6E6E6}"/>
              </a:ext>
            </a:extLst>
          </p:cNvPr>
          <p:cNvSpPr/>
          <p:nvPr/>
        </p:nvSpPr>
        <p:spPr>
          <a:xfrm>
            <a:off x="604354" y="1156243"/>
            <a:ext cx="10842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Можно использовать </a:t>
            </a:r>
            <a:r>
              <a:rPr lang="ru-RU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мультикритериальный</a:t>
            </a: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анализ [МКА], который  позволяет суммировать множество критериев в интегральный числовой показатель ценности медицинской технологии и основанный на учете различных факторов, важных для рассматриваемой проблемы и их относительной значимости (веса/весовых коэффициентов)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82FF4-A28A-4542-B231-BBBE0875FD5A}"/>
              </a:ext>
            </a:extLst>
          </p:cNvPr>
          <p:cNvSpPr txBox="1"/>
          <p:nvPr/>
        </p:nvSpPr>
        <p:spPr>
          <a:xfrm>
            <a:off x="1546639" y="3604971"/>
            <a:ext cx="4230778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Удобство приема</a:t>
            </a:r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Новый механизм действия</a:t>
            </a:r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Качество доказательств</a:t>
            </a:r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Клиническая эффективность</a:t>
            </a:r>
          </a:p>
          <a:p>
            <a:pPr marL="216000" indent="-216000">
              <a:spcAft>
                <a:spcPts val="10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Безопасность</a:t>
            </a:r>
          </a:p>
        </p:txBody>
      </p:sp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id="{B517BEF2-EDA6-4292-BBD0-B36D8A4EE9E8}"/>
              </a:ext>
            </a:extLst>
          </p:cNvPr>
          <p:cNvSpPr/>
          <p:nvPr/>
        </p:nvSpPr>
        <p:spPr>
          <a:xfrm>
            <a:off x="7104112" y="2527712"/>
            <a:ext cx="3932830" cy="824852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Критерии для заболевания</a:t>
            </a:r>
          </a:p>
        </p:txBody>
      </p:sp>
      <p:sp>
        <p:nvSpPr>
          <p:cNvPr id="13" name="Прямоугольник 8">
            <a:extLst>
              <a:ext uri="{FF2B5EF4-FFF2-40B4-BE49-F238E27FC236}">
                <a16:creationId xmlns:a16="http://schemas.microsoft.com/office/drawing/2014/main" id="{4AF6F024-6ED4-4535-8590-828254616C7B}"/>
              </a:ext>
            </a:extLst>
          </p:cNvPr>
          <p:cNvSpPr/>
          <p:nvPr/>
        </p:nvSpPr>
        <p:spPr>
          <a:xfrm>
            <a:off x="1501121" y="2527712"/>
            <a:ext cx="4132410" cy="824852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Критерии для лекарственных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158264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cap="all" dirty="0">
                <a:solidFill>
                  <a:srgbClr val="C00000"/>
                </a:solidFill>
              </a:rPr>
              <a:t>К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</a:rPr>
              <a:t>ритерии инновационности</a:t>
            </a:r>
            <a:endParaRPr lang="ru-RU" sz="1800" cap="all" dirty="0">
              <a:solidFill>
                <a:schemeClr val="tx1"/>
              </a:solidFill>
            </a:endParaRP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D0BB6-E540-4B6E-9B6A-F26AF5922873}"/>
              </a:ext>
            </a:extLst>
          </p:cNvPr>
          <p:cNvSpPr txBox="1"/>
          <p:nvPr/>
        </p:nvSpPr>
        <p:spPr>
          <a:xfrm>
            <a:off x="1279938" y="1333002"/>
            <a:ext cx="10401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Отсутствие аналогов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Единственный вариант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диагностики, лечения, профилактики, реабилитации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 доказанной клинической эффективностью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A672B-3C78-475C-9D8B-B004DD19A5D9}"/>
              </a:ext>
            </a:extLst>
          </p:cNvPr>
          <p:cNvSpPr txBox="1"/>
          <p:nvPr/>
        </p:nvSpPr>
        <p:spPr>
          <a:xfrm>
            <a:off x="1279938" y="2503138"/>
            <a:ext cx="10401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Подтвержденное преимущество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Большая эффективность / безопасность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 сравнении с текущей практикой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16445-1779-4589-8FA5-CB1793DD87CA}"/>
              </a:ext>
            </a:extLst>
          </p:cNvPr>
          <p:cNvSpPr txBox="1"/>
          <p:nvPr/>
        </p:nvSpPr>
        <p:spPr>
          <a:xfrm>
            <a:off x="1279938" y="3578024"/>
            <a:ext cx="10401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Меньшая стоимость для системы здравоохранения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При не меньшей эффективности / безопасности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аналогичного метода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1CD94-C11B-4847-8E43-51F4EEFFD10C}"/>
              </a:ext>
            </a:extLst>
          </p:cNvPr>
          <p:cNvSpPr txBox="1"/>
          <p:nvPr/>
        </p:nvSpPr>
        <p:spPr>
          <a:xfrm>
            <a:off x="1315434" y="4501995"/>
            <a:ext cx="10401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Удобство для пациента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Способствует повышению вероятности достижения благоприятного исхода заболевания</a:t>
            </a:r>
          </a:p>
        </p:txBody>
      </p:sp>
      <p:sp>
        <p:nvSpPr>
          <p:cNvPr id="9" name="Овал 5">
            <a:extLst>
              <a:ext uri="{FF2B5EF4-FFF2-40B4-BE49-F238E27FC236}">
                <a16:creationId xmlns:a16="http://schemas.microsoft.com/office/drawing/2014/main" id="{F5B8F53E-A01F-4340-BF5F-04A52C4F9372}"/>
              </a:ext>
            </a:extLst>
          </p:cNvPr>
          <p:cNvSpPr/>
          <p:nvPr/>
        </p:nvSpPr>
        <p:spPr>
          <a:xfrm>
            <a:off x="792486" y="1404063"/>
            <a:ext cx="460257" cy="460257"/>
          </a:xfrm>
          <a:prstGeom prst="ellipse">
            <a:avLst/>
          </a:prstGeom>
          <a:solidFill>
            <a:srgbClr val="B70B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2ED0EB0-29C2-49A9-BA20-A914B1E6142E}"/>
              </a:ext>
            </a:extLst>
          </p:cNvPr>
          <p:cNvSpPr/>
          <p:nvPr/>
        </p:nvSpPr>
        <p:spPr>
          <a:xfrm>
            <a:off x="792486" y="2590041"/>
            <a:ext cx="460257" cy="460257"/>
          </a:xfrm>
          <a:prstGeom prst="ellipse">
            <a:avLst/>
          </a:prstGeom>
          <a:solidFill>
            <a:srgbClr val="B70B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/>
              <a:t>2</a:t>
            </a:r>
            <a:endParaRPr lang="ru-RU" sz="2000" b="1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055A498-E075-4569-BD6E-3FA8B02B1CBA}"/>
              </a:ext>
            </a:extLst>
          </p:cNvPr>
          <p:cNvSpPr/>
          <p:nvPr/>
        </p:nvSpPr>
        <p:spPr>
          <a:xfrm>
            <a:off x="792486" y="3642668"/>
            <a:ext cx="460257" cy="460257"/>
          </a:xfrm>
          <a:prstGeom prst="ellipse">
            <a:avLst/>
          </a:prstGeom>
          <a:solidFill>
            <a:srgbClr val="B70B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/>
              <a:t>3</a:t>
            </a:r>
            <a:endParaRPr lang="ru-RU" sz="2000" b="1" dirty="0"/>
          </a:p>
        </p:txBody>
      </p:sp>
      <p:sp>
        <p:nvSpPr>
          <p:cNvPr id="12" name="Овал 12">
            <a:extLst>
              <a:ext uri="{FF2B5EF4-FFF2-40B4-BE49-F238E27FC236}">
                <a16:creationId xmlns:a16="http://schemas.microsoft.com/office/drawing/2014/main" id="{EF309175-BC1F-4AEF-9656-7B9D9ABCBC17}"/>
              </a:ext>
            </a:extLst>
          </p:cNvPr>
          <p:cNvSpPr/>
          <p:nvPr/>
        </p:nvSpPr>
        <p:spPr>
          <a:xfrm>
            <a:off x="792486" y="4752446"/>
            <a:ext cx="460257" cy="460257"/>
          </a:xfrm>
          <a:prstGeom prst="ellipse">
            <a:avLst/>
          </a:prstGeom>
          <a:solidFill>
            <a:srgbClr val="B70B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/>
              <a:t>4</a:t>
            </a:r>
            <a:endParaRPr lang="ru-RU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5BA83-1EFA-4A38-8319-C210DEFFEDBB}"/>
              </a:ext>
            </a:extLst>
          </p:cNvPr>
          <p:cNvSpPr txBox="1"/>
          <p:nvPr/>
        </p:nvSpPr>
        <p:spPr>
          <a:xfrm>
            <a:off x="911424" y="5862224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https://rosmedex.ru/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3885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7C26BB-0E2F-BBD2-063F-10FAB4FC99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46" algn="ctr">
              <a:lnSpc>
                <a:spcPts val="1253"/>
              </a:lnSpc>
            </a:pPr>
            <a:fld id="{81D60167-4931-47E6-BA6A-407CBD079E47}" type="slidenum">
              <a:rPr lang="ru-RU" sz="1000" spc="105" smtClean="0">
                <a:latin typeface="Arial Narrow" panose="020B0604020202020204" pitchFamily="34" charset="0"/>
                <a:cs typeface="Arial Narrow" panose="020B0604020202020204" pitchFamily="34" charset="0"/>
              </a:rPr>
              <a:pPr marL="22246" algn="ctr">
                <a:lnSpc>
                  <a:spcPts val="1253"/>
                </a:lnSpc>
              </a:pPr>
              <a:t>13</a:t>
            </a:fld>
            <a:endParaRPr lang="ru-RU" sz="1000" spc="105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47DD8-EEE6-3210-06A6-32D227D71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49132" y="218371"/>
            <a:ext cx="9532479" cy="553999"/>
          </a:xfrm>
        </p:spPr>
        <p:txBody>
          <a:bodyPr/>
          <a:lstStyle/>
          <a:p>
            <a:r>
              <a:rPr lang="ru-RU" dirty="0"/>
              <a:t>Порядок разработки КР: включение инноваций </a:t>
            </a:r>
          </a:p>
        </p:txBody>
      </p:sp>
      <p:sp>
        <p:nvSpPr>
          <p:cNvPr id="4" name="Google Shape;512;p32">
            <a:extLst>
              <a:ext uri="{FF2B5EF4-FFF2-40B4-BE49-F238E27FC236}">
                <a16:creationId xmlns:a16="http://schemas.microsoft.com/office/drawing/2014/main" id="{9A9B52C0-5AE3-731D-8FB7-CB9D0FB0A969}"/>
              </a:ext>
            </a:extLst>
          </p:cNvPr>
          <p:cNvSpPr/>
          <p:nvPr/>
        </p:nvSpPr>
        <p:spPr>
          <a:xfrm>
            <a:off x="1854707" y="2008633"/>
            <a:ext cx="1455420" cy="609600"/>
          </a:xfrm>
          <a:custGeom>
            <a:avLst/>
            <a:gdLst/>
            <a:ahLst/>
            <a:cxnLst/>
            <a:rect l="l" t="t" r="r" b="b"/>
            <a:pathLst>
              <a:path w="1455420" h="609600" extrusionOk="0">
                <a:moveTo>
                  <a:pt x="0" y="609600"/>
                </a:moveTo>
                <a:lnTo>
                  <a:pt x="1455420" y="609600"/>
                </a:lnTo>
                <a:lnTo>
                  <a:pt x="145542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Google Shape;513;p32">
            <a:extLst>
              <a:ext uri="{FF2B5EF4-FFF2-40B4-BE49-F238E27FC236}">
                <a16:creationId xmlns:a16="http://schemas.microsoft.com/office/drawing/2014/main" id="{85D12B50-7789-1457-47F6-3B49786C980A}"/>
              </a:ext>
            </a:extLst>
          </p:cNvPr>
          <p:cNvSpPr/>
          <p:nvPr/>
        </p:nvSpPr>
        <p:spPr>
          <a:xfrm>
            <a:off x="5548884" y="4675632"/>
            <a:ext cx="1731264" cy="780288"/>
          </a:xfrm>
          <a:custGeom>
            <a:avLst/>
            <a:gdLst/>
            <a:ahLst/>
            <a:cxnLst/>
            <a:rect l="l" t="t" r="r" b="b"/>
            <a:pathLst>
              <a:path w="1731264" h="780288" extrusionOk="0">
                <a:moveTo>
                  <a:pt x="0" y="780288"/>
                </a:moveTo>
                <a:lnTo>
                  <a:pt x="1731264" y="780288"/>
                </a:lnTo>
                <a:lnTo>
                  <a:pt x="1731264" y="0"/>
                </a:lnTo>
                <a:lnTo>
                  <a:pt x="0" y="0"/>
                </a:lnTo>
                <a:lnTo>
                  <a:pt x="0" y="780288"/>
                </a:lnTo>
                <a:close/>
              </a:path>
            </a:pathLst>
          </a:custGeom>
          <a:solidFill>
            <a:srgbClr val="A7E9F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Google Shape;514;p32">
            <a:extLst>
              <a:ext uri="{FF2B5EF4-FFF2-40B4-BE49-F238E27FC236}">
                <a16:creationId xmlns:a16="http://schemas.microsoft.com/office/drawing/2014/main" id="{AB7023E0-94DA-72F0-BDC7-0177638AEF96}"/>
              </a:ext>
            </a:extLst>
          </p:cNvPr>
          <p:cNvSpPr/>
          <p:nvPr/>
        </p:nvSpPr>
        <p:spPr>
          <a:xfrm>
            <a:off x="176784" y="739141"/>
            <a:ext cx="1420367" cy="609600"/>
          </a:xfrm>
          <a:custGeom>
            <a:avLst/>
            <a:gdLst/>
            <a:ahLst/>
            <a:cxnLst/>
            <a:rect l="l" t="t" r="r" b="b"/>
            <a:pathLst>
              <a:path w="1420367" h="609600" extrusionOk="0">
                <a:moveTo>
                  <a:pt x="0" y="609600"/>
                </a:moveTo>
                <a:lnTo>
                  <a:pt x="1420367" y="609600"/>
                </a:lnTo>
                <a:lnTo>
                  <a:pt x="142036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88AA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Google Shape;515;p32">
            <a:extLst>
              <a:ext uri="{FF2B5EF4-FFF2-40B4-BE49-F238E27FC236}">
                <a16:creationId xmlns:a16="http://schemas.microsoft.com/office/drawing/2014/main" id="{2D3C0451-417B-731B-FD61-6FE5C1F5EB23}"/>
              </a:ext>
            </a:extLst>
          </p:cNvPr>
          <p:cNvSpPr/>
          <p:nvPr/>
        </p:nvSpPr>
        <p:spPr>
          <a:xfrm>
            <a:off x="1842516" y="739140"/>
            <a:ext cx="1478280" cy="608076"/>
          </a:xfrm>
          <a:custGeom>
            <a:avLst/>
            <a:gdLst/>
            <a:ahLst/>
            <a:cxnLst/>
            <a:rect l="l" t="t" r="r" b="b"/>
            <a:pathLst>
              <a:path w="1478280" h="608076" extrusionOk="0">
                <a:moveTo>
                  <a:pt x="0" y="608076"/>
                </a:moveTo>
                <a:lnTo>
                  <a:pt x="1478280" y="608076"/>
                </a:lnTo>
                <a:lnTo>
                  <a:pt x="1478280" y="0"/>
                </a:lnTo>
                <a:lnTo>
                  <a:pt x="0" y="0"/>
                </a:lnTo>
                <a:lnTo>
                  <a:pt x="0" y="6080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8" name="Google Shape;516;p32">
            <a:extLst>
              <a:ext uri="{FF2B5EF4-FFF2-40B4-BE49-F238E27FC236}">
                <a16:creationId xmlns:a16="http://schemas.microsoft.com/office/drawing/2014/main" id="{BE0CB58F-D3D8-3FE6-1E2E-162D1EEC146B}"/>
              </a:ext>
            </a:extLst>
          </p:cNvPr>
          <p:cNvSpPr/>
          <p:nvPr/>
        </p:nvSpPr>
        <p:spPr>
          <a:xfrm>
            <a:off x="1842516" y="739140"/>
            <a:ext cx="1478280" cy="608076"/>
          </a:xfrm>
          <a:custGeom>
            <a:avLst/>
            <a:gdLst/>
            <a:ahLst/>
            <a:cxnLst/>
            <a:rect l="l" t="t" r="r" b="b"/>
            <a:pathLst>
              <a:path w="1478280" h="608076" extrusionOk="0">
                <a:moveTo>
                  <a:pt x="0" y="608076"/>
                </a:moveTo>
                <a:lnTo>
                  <a:pt x="1478280" y="608076"/>
                </a:lnTo>
                <a:lnTo>
                  <a:pt x="1478280" y="0"/>
                </a:lnTo>
                <a:lnTo>
                  <a:pt x="0" y="0"/>
                </a:lnTo>
                <a:lnTo>
                  <a:pt x="0" y="608076"/>
                </a:lnTo>
                <a:close/>
              </a:path>
            </a:pathLst>
          </a:custGeom>
          <a:noFill/>
          <a:ln w="12175" cap="flat" cmpd="sng">
            <a:solidFill>
              <a:srgbClr val="000000"/>
            </a:solidFill>
            <a:prstDash val="solid"/>
            <a:miter lim="127000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9" name="Google Shape;517;p32">
            <a:extLst>
              <a:ext uri="{FF2B5EF4-FFF2-40B4-BE49-F238E27FC236}">
                <a16:creationId xmlns:a16="http://schemas.microsoft.com/office/drawing/2014/main" id="{D9E547AC-383B-C402-C044-7F8B3803B9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4452" y="993267"/>
            <a:ext cx="271780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18;p32">
            <a:extLst>
              <a:ext uri="{FF2B5EF4-FFF2-40B4-BE49-F238E27FC236}">
                <a16:creationId xmlns:a16="http://schemas.microsoft.com/office/drawing/2014/main" id="{E2B3DB26-8FE7-A9F9-508B-9D05155B6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0855" y="1334516"/>
            <a:ext cx="101600" cy="6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19;p32">
            <a:extLst>
              <a:ext uri="{FF2B5EF4-FFF2-40B4-BE49-F238E27FC236}">
                <a16:creationId xmlns:a16="http://schemas.microsoft.com/office/drawing/2014/main" id="{AE8975E2-BFA8-6AE4-5BC1-D5FA200CB3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6167" y="1336041"/>
            <a:ext cx="1765680" cy="152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20;p32">
            <a:extLst>
              <a:ext uri="{FF2B5EF4-FFF2-40B4-BE49-F238E27FC236}">
                <a16:creationId xmlns:a16="http://schemas.microsoft.com/office/drawing/2014/main" id="{DEC633D4-E125-179E-D99B-7E2FC534DC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7428" y="2262633"/>
            <a:ext cx="352932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21;p32">
            <a:extLst>
              <a:ext uri="{FF2B5EF4-FFF2-40B4-BE49-F238E27FC236}">
                <a16:creationId xmlns:a16="http://schemas.microsoft.com/office/drawing/2014/main" id="{D4EA21CE-A4E2-5B5B-3C1B-7C3C0CFAEDA0}"/>
              </a:ext>
            </a:extLst>
          </p:cNvPr>
          <p:cNvSpPr/>
          <p:nvPr/>
        </p:nvSpPr>
        <p:spPr>
          <a:xfrm>
            <a:off x="3637788" y="2008633"/>
            <a:ext cx="1591056" cy="609600"/>
          </a:xfrm>
          <a:custGeom>
            <a:avLst/>
            <a:gdLst/>
            <a:ahLst/>
            <a:cxnLst/>
            <a:rect l="l" t="t" r="r" b="b"/>
            <a:pathLst>
              <a:path w="1591056" h="609600" extrusionOk="0">
                <a:moveTo>
                  <a:pt x="0" y="609600"/>
                </a:moveTo>
                <a:lnTo>
                  <a:pt x="1591056" y="609600"/>
                </a:lnTo>
                <a:lnTo>
                  <a:pt x="159105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" name="Google Shape;522;p32">
            <a:extLst>
              <a:ext uri="{FF2B5EF4-FFF2-40B4-BE49-F238E27FC236}">
                <a16:creationId xmlns:a16="http://schemas.microsoft.com/office/drawing/2014/main" id="{90A1E071-A0BD-3503-C622-E4620A14C6F9}"/>
              </a:ext>
            </a:extLst>
          </p:cNvPr>
          <p:cNvSpPr/>
          <p:nvPr/>
        </p:nvSpPr>
        <p:spPr>
          <a:xfrm>
            <a:off x="5474208" y="2077213"/>
            <a:ext cx="1880616" cy="472440"/>
          </a:xfrm>
          <a:custGeom>
            <a:avLst/>
            <a:gdLst/>
            <a:ahLst/>
            <a:cxnLst/>
            <a:rect l="l" t="t" r="r" b="b"/>
            <a:pathLst>
              <a:path w="1880616" h="472440" extrusionOk="0">
                <a:moveTo>
                  <a:pt x="0" y="472440"/>
                </a:moveTo>
                <a:lnTo>
                  <a:pt x="1880616" y="472440"/>
                </a:lnTo>
                <a:lnTo>
                  <a:pt x="1880616" y="0"/>
                </a:lnTo>
                <a:lnTo>
                  <a:pt x="0" y="0"/>
                </a:lnTo>
                <a:lnTo>
                  <a:pt x="0" y="4724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" name="Google Shape;523;p32">
            <a:extLst>
              <a:ext uri="{FF2B5EF4-FFF2-40B4-BE49-F238E27FC236}">
                <a16:creationId xmlns:a16="http://schemas.microsoft.com/office/drawing/2014/main" id="{544C6F01-9CF3-CD7C-8769-CF5DAD791312}"/>
              </a:ext>
            </a:extLst>
          </p:cNvPr>
          <p:cNvSpPr/>
          <p:nvPr/>
        </p:nvSpPr>
        <p:spPr>
          <a:xfrm>
            <a:off x="5474208" y="2077213"/>
            <a:ext cx="1880616" cy="472440"/>
          </a:xfrm>
          <a:custGeom>
            <a:avLst/>
            <a:gdLst/>
            <a:ahLst/>
            <a:cxnLst/>
            <a:rect l="l" t="t" r="r" b="b"/>
            <a:pathLst>
              <a:path w="1880616" h="472440" extrusionOk="0">
                <a:moveTo>
                  <a:pt x="0" y="472440"/>
                </a:moveTo>
                <a:lnTo>
                  <a:pt x="1880616" y="472440"/>
                </a:lnTo>
                <a:lnTo>
                  <a:pt x="1880616" y="0"/>
                </a:lnTo>
                <a:lnTo>
                  <a:pt x="0" y="0"/>
                </a:lnTo>
                <a:lnTo>
                  <a:pt x="0" y="472440"/>
                </a:lnTo>
                <a:close/>
              </a:path>
            </a:pathLst>
          </a:custGeom>
          <a:noFill/>
          <a:ln w="12175" cap="flat" cmpd="sng">
            <a:solidFill>
              <a:srgbClr val="000000"/>
            </a:solidFill>
            <a:prstDash val="solid"/>
            <a:miter lim="127000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16" name="Google Shape;524;p32">
            <a:extLst>
              <a:ext uri="{FF2B5EF4-FFF2-40B4-BE49-F238E27FC236}">
                <a16:creationId xmlns:a16="http://schemas.microsoft.com/office/drawing/2014/main" id="{0E32CAC1-5B5E-6C45-68A3-01F2705C375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6144" y="2262633"/>
            <a:ext cx="270764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525;p32">
            <a:extLst>
              <a:ext uri="{FF2B5EF4-FFF2-40B4-BE49-F238E27FC236}">
                <a16:creationId xmlns:a16="http://schemas.microsoft.com/office/drawing/2014/main" id="{2A6F1CBF-FEB5-A45F-10E6-41286F3FDCD2}"/>
              </a:ext>
            </a:extLst>
          </p:cNvPr>
          <p:cNvSpPr/>
          <p:nvPr/>
        </p:nvSpPr>
        <p:spPr>
          <a:xfrm>
            <a:off x="7735823" y="1898905"/>
            <a:ext cx="1940052" cy="830580"/>
          </a:xfrm>
          <a:custGeom>
            <a:avLst/>
            <a:gdLst/>
            <a:ahLst/>
            <a:cxnLst/>
            <a:rect l="l" t="t" r="r" b="b"/>
            <a:pathLst>
              <a:path w="1940052" h="830580" extrusionOk="0">
                <a:moveTo>
                  <a:pt x="0" y="830580"/>
                </a:moveTo>
                <a:lnTo>
                  <a:pt x="1940052" y="830580"/>
                </a:lnTo>
                <a:lnTo>
                  <a:pt x="1940052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18" name="Google Shape;526;p32">
            <a:extLst>
              <a:ext uri="{FF2B5EF4-FFF2-40B4-BE49-F238E27FC236}">
                <a16:creationId xmlns:a16="http://schemas.microsoft.com/office/drawing/2014/main" id="{F3E82FBB-F275-D243-7E27-11641766501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42123" y="2262633"/>
            <a:ext cx="406527" cy="1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27;p32">
            <a:extLst>
              <a:ext uri="{FF2B5EF4-FFF2-40B4-BE49-F238E27FC236}">
                <a16:creationId xmlns:a16="http://schemas.microsoft.com/office/drawing/2014/main" id="{75653E92-BBD9-B070-91E2-C76FD79F033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62319" y="2536953"/>
            <a:ext cx="101600" cy="93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28;p32">
            <a:extLst>
              <a:ext uri="{FF2B5EF4-FFF2-40B4-BE49-F238E27FC236}">
                <a16:creationId xmlns:a16="http://schemas.microsoft.com/office/drawing/2014/main" id="{BE0B290F-D04D-6E59-F1B2-4F8192A8BB0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63208" y="4147821"/>
            <a:ext cx="101600" cy="54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29;p32">
            <a:extLst>
              <a:ext uri="{FF2B5EF4-FFF2-40B4-BE49-F238E27FC236}">
                <a16:creationId xmlns:a16="http://schemas.microsoft.com/office/drawing/2014/main" id="{AB557AC0-0183-6747-DDCF-A925FD17895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14919" y="6181395"/>
            <a:ext cx="1523111" cy="1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30;p32">
            <a:extLst>
              <a:ext uri="{FF2B5EF4-FFF2-40B4-BE49-F238E27FC236}">
                <a16:creationId xmlns:a16="http://schemas.microsoft.com/office/drawing/2014/main" id="{381BDEC6-1BE4-A340-F43F-4EDF144BFBD9}"/>
              </a:ext>
            </a:extLst>
          </p:cNvPr>
          <p:cNvSpPr/>
          <p:nvPr/>
        </p:nvSpPr>
        <p:spPr>
          <a:xfrm>
            <a:off x="9125711" y="5928360"/>
            <a:ext cx="1455420" cy="609600"/>
          </a:xfrm>
          <a:custGeom>
            <a:avLst/>
            <a:gdLst/>
            <a:ahLst/>
            <a:cxnLst/>
            <a:rect l="l" t="t" r="r" b="b"/>
            <a:pathLst>
              <a:path w="1455420" h="609600" extrusionOk="0">
                <a:moveTo>
                  <a:pt x="0" y="609600"/>
                </a:moveTo>
                <a:lnTo>
                  <a:pt x="1455420" y="609600"/>
                </a:lnTo>
                <a:lnTo>
                  <a:pt x="145542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3" name="Google Shape;531;p32">
            <a:extLst>
              <a:ext uri="{FF2B5EF4-FFF2-40B4-BE49-F238E27FC236}">
                <a16:creationId xmlns:a16="http://schemas.microsoft.com/office/drawing/2014/main" id="{45C69566-BE3F-13BD-03A5-D845672E1B6A}"/>
              </a:ext>
            </a:extLst>
          </p:cNvPr>
          <p:cNvSpPr/>
          <p:nvPr/>
        </p:nvSpPr>
        <p:spPr>
          <a:xfrm>
            <a:off x="10006583" y="3950208"/>
            <a:ext cx="1880616" cy="609600"/>
          </a:xfrm>
          <a:custGeom>
            <a:avLst/>
            <a:gdLst/>
            <a:ahLst/>
            <a:cxnLst/>
            <a:rect l="l" t="t" r="r" b="b"/>
            <a:pathLst>
              <a:path w="1880616" h="609600" extrusionOk="0">
                <a:moveTo>
                  <a:pt x="0" y="609600"/>
                </a:moveTo>
                <a:lnTo>
                  <a:pt x="1880616" y="609600"/>
                </a:lnTo>
                <a:lnTo>
                  <a:pt x="188061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088AA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4" name="Google Shape;532;p32">
            <a:extLst>
              <a:ext uri="{FF2B5EF4-FFF2-40B4-BE49-F238E27FC236}">
                <a16:creationId xmlns:a16="http://schemas.microsoft.com/office/drawing/2014/main" id="{86720E91-E86E-323A-0591-8B4DA799EC5D}"/>
              </a:ext>
            </a:extLst>
          </p:cNvPr>
          <p:cNvSpPr/>
          <p:nvPr/>
        </p:nvSpPr>
        <p:spPr>
          <a:xfrm>
            <a:off x="5180076" y="5853684"/>
            <a:ext cx="2447543" cy="736092"/>
          </a:xfrm>
          <a:custGeom>
            <a:avLst/>
            <a:gdLst/>
            <a:ahLst/>
            <a:cxnLst/>
            <a:rect l="l" t="t" r="r" b="b"/>
            <a:pathLst>
              <a:path w="2447543" h="736092" extrusionOk="0">
                <a:moveTo>
                  <a:pt x="0" y="368047"/>
                </a:moveTo>
                <a:lnTo>
                  <a:pt x="1223771" y="0"/>
                </a:lnTo>
                <a:lnTo>
                  <a:pt x="2447543" y="368047"/>
                </a:lnTo>
                <a:lnTo>
                  <a:pt x="1223771" y="736092"/>
                </a:lnTo>
                <a:close/>
                <a:moveTo>
                  <a:pt x="-4543807" y="1004316"/>
                </a:moveTo>
              </a:path>
            </a:pathLst>
          </a:custGeom>
          <a:solidFill>
            <a:srgbClr val="D6DCE5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pic>
        <p:nvPicPr>
          <p:cNvPr id="25" name="Google Shape;533;p32">
            <a:extLst>
              <a:ext uri="{FF2B5EF4-FFF2-40B4-BE49-F238E27FC236}">
                <a16:creationId xmlns:a16="http://schemas.microsoft.com/office/drawing/2014/main" id="{84F1F52E-AB82-BCC9-05C5-69161B1BC98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90138" y="2262633"/>
            <a:ext cx="1803146" cy="3978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534;p32">
            <a:extLst>
              <a:ext uri="{FF2B5EF4-FFF2-40B4-BE49-F238E27FC236}">
                <a16:creationId xmlns:a16="http://schemas.microsoft.com/office/drawing/2014/main" id="{F7F961EE-F70D-A5B0-ECB1-765DAF661A70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5079" y="5443093"/>
            <a:ext cx="101600" cy="42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535;p32">
            <a:extLst>
              <a:ext uri="{FF2B5EF4-FFF2-40B4-BE49-F238E27FC236}">
                <a16:creationId xmlns:a16="http://schemas.microsoft.com/office/drawing/2014/main" id="{4DD7977A-28CE-59FF-F01A-232B74F2443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68431" y="4553205"/>
            <a:ext cx="427736" cy="169873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536;p32">
            <a:extLst>
              <a:ext uri="{FF2B5EF4-FFF2-40B4-BE49-F238E27FC236}">
                <a16:creationId xmlns:a16="http://schemas.microsoft.com/office/drawing/2014/main" id="{7841CB29-91D1-8C77-056F-70DB07241B77}"/>
              </a:ext>
            </a:extLst>
          </p:cNvPr>
          <p:cNvSpPr/>
          <p:nvPr/>
        </p:nvSpPr>
        <p:spPr>
          <a:xfrm>
            <a:off x="5352288" y="3461004"/>
            <a:ext cx="2122931" cy="699517"/>
          </a:xfrm>
          <a:custGeom>
            <a:avLst/>
            <a:gdLst/>
            <a:ahLst/>
            <a:cxnLst/>
            <a:rect l="l" t="t" r="r" b="b"/>
            <a:pathLst>
              <a:path w="2122931" h="699517" extrusionOk="0">
                <a:moveTo>
                  <a:pt x="0" y="349758"/>
                </a:moveTo>
                <a:lnTo>
                  <a:pt x="1061465" y="0"/>
                </a:lnTo>
                <a:lnTo>
                  <a:pt x="2122931" y="349758"/>
                </a:lnTo>
                <a:lnTo>
                  <a:pt x="1061465" y="699517"/>
                </a:lnTo>
                <a:close/>
                <a:moveTo>
                  <a:pt x="-2305050" y="3396996"/>
                </a:moveTo>
              </a:path>
            </a:pathLst>
          </a:custGeom>
          <a:solidFill>
            <a:srgbClr val="088AAB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9" name="Google Shape;537;p32">
            <a:extLst>
              <a:ext uri="{FF2B5EF4-FFF2-40B4-BE49-F238E27FC236}">
                <a16:creationId xmlns:a16="http://schemas.microsoft.com/office/drawing/2014/main" id="{CD42643A-7EE8-2A60-6AD5-B8CCCA71A870}"/>
              </a:ext>
            </a:extLst>
          </p:cNvPr>
          <p:cNvSpPr/>
          <p:nvPr/>
        </p:nvSpPr>
        <p:spPr>
          <a:xfrm>
            <a:off x="5352288" y="3461004"/>
            <a:ext cx="2122931" cy="699517"/>
          </a:xfrm>
          <a:custGeom>
            <a:avLst/>
            <a:gdLst/>
            <a:ahLst/>
            <a:cxnLst/>
            <a:rect l="l" t="t" r="r" b="b"/>
            <a:pathLst>
              <a:path w="2122931" h="699517" extrusionOk="0">
                <a:moveTo>
                  <a:pt x="0" y="349758"/>
                </a:moveTo>
                <a:lnTo>
                  <a:pt x="1061465" y="0"/>
                </a:lnTo>
                <a:lnTo>
                  <a:pt x="2122931" y="349758"/>
                </a:lnTo>
                <a:lnTo>
                  <a:pt x="1061465" y="699517"/>
                </a:lnTo>
                <a:close/>
                <a:moveTo>
                  <a:pt x="-2305050" y="3396996"/>
                </a:moveTo>
              </a:path>
            </a:pathLst>
          </a:custGeom>
          <a:noFill/>
          <a:ln w="12175" cap="flat" cmpd="sng">
            <a:solidFill>
              <a:srgbClr val="BDD7EE"/>
            </a:solidFill>
            <a:prstDash val="solid"/>
            <a:miter lim="127000"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30" name="Google Shape;538;p32">
            <a:extLst>
              <a:ext uri="{FF2B5EF4-FFF2-40B4-BE49-F238E27FC236}">
                <a16:creationId xmlns:a16="http://schemas.microsoft.com/office/drawing/2014/main" id="{1203CE3F-CAD4-C575-0BCB-1F90A914E8A2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90138" y="2262633"/>
            <a:ext cx="1974341" cy="156705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539;p32">
            <a:extLst>
              <a:ext uri="{FF2B5EF4-FFF2-40B4-BE49-F238E27FC236}">
                <a16:creationId xmlns:a16="http://schemas.microsoft.com/office/drawing/2014/main" id="{AC066B1E-FA33-9B34-FED2-6C5F33F5334C}"/>
              </a:ext>
            </a:extLst>
          </p:cNvPr>
          <p:cNvSpPr/>
          <p:nvPr/>
        </p:nvSpPr>
        <p:spPr>
          <a:xfrm>
            <a:off x="5474208" y="2679193"/>
            <a:ext cx="1972056" cy="416052"/>
          </a:xfrm>
          <a:custGeom>
            <a:avLst/>
            <a:gdLst/>
            <a:ahLst/>
            <a:cxnLst/>
            <a:rect l="l" t="t" r="r" b="b"/>
            <a:pathLst>
              <a:path w="1972056" h="416052" extrusionOk="0">
                <a:moveTo>
                  <a:pt x="0" y="416052"/>
                </a:moveTo>
                <a:lnTo>
                  <a:pt x="1972056" y="416052"/>
                </a:lnTo>
                <a:lnTo>
                  <a:pt x="1972056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2" name="Google Shape;541;p32">
            <a:extLst>
              <a:ext uri="{FF2B5EF4-FFF2-40B4-BE49-F238E27FC236}">
                <a16:creationId xmlns:a16="http://schemas.microsoft.com/office/drawing/2014/main" id="{9192C337-D50E-B61A-4FF3-FC911A1AB78D}"/>
              </a:ext>
            </a:extLst>
          </p:cNvPr>
          <p:cNvSpPr/>
          <p:nvPr/>
        </p:nvSpPr>
        <p:spPr>
          <a:xfrm>
            <a:off x="2083942" y="2178468"/>
            <a:ext cx="997098" cy="23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Ассоциация</a:t>
            </a:r>
            <a:endParaRPr/>
          </a:p>
        </p:txBody>
      </p:sp>
      <p:sp>
        <p:nvSpPr>
          <p:cNvPr id="33" name="Google Shape;542;p32">
            <a:extLst>
              <a:ext uri="{FF2B5EF4-FFF2-40B4-BE49-F238E27FC236}">
                <a16:creationId xmlns:a16="http://schemas.microsoft.com/office/drawing/2014/main" id="{445ABF7E-7784-613A-AF43-1A5AE7A37D72}"/>
              </a:ext>
            </a:extLst>
          </p:cNvPr>
          <p:cNvSpPr/>
          <p:nvPr/>
        </p:nvSpPr>
        <p:spPr>
          <a:xfrm>
            <a:off x="5690615" y="4717706"/>
            <a:ext cx="1499035" cy="66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ФГБУ «ЦЭККМП» </a:t>
            </a:r>
            <a:endParaRPr/>
          </a:p>
          <a:p>
            <a:pPr marL="266700" marR="0" lvl="0" indent="0" algn="l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Минздрава </a:t>
            </a:r>
            <a:endParaRPr/>
          </a:p>
          <a:p>
            <a:pPr marL="431292" marR="0" lvl="0" indent="0" algn="l" rtl="0">
              <a:lnSpc>
                <a:spcPct val="1197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России</a:t>
            </a:r>
            <a:endParaRPr/>
          </a:p>
        </p:txBody>
      </p:sp>
      <p:sp>
        <p:nvSpPr>
          <p:cNvPr id="34" name="Google Shape;543;p32">
            <a:extLst>
              <a:ext uri="{FF2B5EF4-FFF2-40B4-BE49-F238E27FC236}">
                <a16:creationId xmlns:a16="http://schemas.microsoft.com/office/drawing/2014/main" id="{FAEC8E38-29A2-00A7-797E-659390E7DFB4}"/>
              </a:ext>
            </a:extLst>
          </p:cNvPr>
          <p:cNvSpPr/>
          <p:nvPr/>
        </p:nvSpPr>
        <p:spPr>
          <a:xfrm>
            <a:off x="475183" y="801915"/>
            <a:ext cx="869608" cy="4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Минздрав </a:t>
            </a:r>
            <a:endParaRPr/>
          </a:p>
          <a:p>
            <a:pPr marL="116128" marR="0" lvl="0" indent="0" algn="l" rtl="0">
              <a:lnSpc>
                <a:spcPct val="1194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России</a:t>
            </a:r>
            <a:endParaRPr/>
          </a:p>
        </p:txBody>
      </p:sp>
      <p:sp>
        <p:nvSpPr>
          <p:cNvPr id="35" name="Google Shape;544;p32">
            <a:extLst>
              <a:ext uri="{FF2B5EF4-FFF2-40B4-BE49-F238E27FC236}">
                <a16:creationId xmlns:a16="http://schemas.microsoft.com/office/drawing/2014/main" id="{6D4DC96B-7038-8651-5A40-6BB8AEDE92F0}"/>
              </a:ext>
            </a:extLst>
          </p:cNvPr>
          <p:cNvSpPr/>
          <p:nvPr/>
        </p:nvSpPr>
        <p:spPr>
          <a:xfrm>
            <a:off x="1969897" y="769584"/>
            <a:ext cx="1280810" cy="51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6" b="0" i="0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Перечень КР </a:t>
            </a:r>
            <a:endParaRPr dirty="0"/>
          </a:p>
          <a:p>
            <a:pPr marL="7620" marR="0" lvl="0" indent="0" algn="l" rtl="0">
              <a:lnSpc>
                <a:spcPct val="1202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6" b="0" i="0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к </a:t>
            </a:r>
            <a:r>
              <a:rPr lang="en-US" sz="1596" b="0" i="0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разработке</a:t>
            </a:r>
            <a:endParaRPr dirty="0"/>
          </a:p>
        </p:txBody>
      </p:sp>
      <p:sp>
        <p:nvSpPr>
          <p:cNvPr id="36" name="Google Shape;545;p32">
            <a:extLst>
              <a:ext uri="{FF2B5EF4-FFF2-40B4-BE49-F238E27FC236}">
                <a16:creationId xmlns:a16="http://schemas.microsoft.com/office/drawing/2014/main" id="{D9B70E9D-A145-1905-2CFC-FA0FBF5BF19E}"/>
              </a:ext>
            </a:extLst>
          </p:cNvPr>
          <p:cNvSpPr/>
          <p:nvPr/>
        </p:nvSpPr>
        <p:spPr>
          <a:xfrm>
            <a:off x="920496" y="2911381"/>
            <a:ext cx="1596066" cy="33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2. Уведомление о сроках </a:t>
            </a:r>
            <a:endParaRPr/>
          </a:p>
          <a:p>
            <a:pPr marL="0" marR="0" lvl="0" indent="0" algn="l" rtl="0">
              <a:lnSpc>
                <a:spcPct val="1193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разработки</a:t>
            </a:r>
            <a:endParaRPr/>
          </a:p>
        </p:txBody>
      </p:sp>
      <p:sp>
        <p:nvSpPr>
          <p:cNvPr id="37" name="Google Shape;546;p32">
            <a:extLst>
              <a:ext uri="{FF2B5EF4-FFF2-40B4-BE49-F238E27FC236}">
                <a16:creationId xmlns:a16="http://schemas.microsoft.com/office/drawing/2014/main" id="{794053A4-C1AC-137C-5501-C087A06337F5}"/>
              </a:ext>
            </a:extLst>
          </p:cNvPr>
          <p:cNvSpPr/>
          <p:nvPr/>
        </p:nvSpPr>
        <p:spPr>
          <a:xfrm>
            <a:off x="1854707" y="288938"/>
            <a:ext cx="1897468" cy="35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972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Размещение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 dirty="0"/>
          </a:p>
          <a:p>
            <a:pPr marL="0" marR="0" lvl="0" indent="0" algn="l" rtl="0">
              <a:lnSpc>
                <a:spcPct val="1192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открытом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доступе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8" name="Google Shape;547;p32">
            <a:extLst>
              <a:ext uri="{FF2B5EF4-FFF2-40B4-BE49-F238E27FC236}">
                <a16:creationId xmlns:a16="http://schemas.microsoft.com/office/drawing/2014/main" id="{7F997EA9-2119-5AA6-46ED-FD4A05B1ABC0}"/>
              </a:ext>
            </a:extLst>
          </p:cNvPr>
          <p:cNvSpPr/>
          <p:nvPr/>
        </p:nvSpPr>
        <p:spPr>
          <a:xfrm>
            <a:off x="3790822" y="2071788"/>
            <a:ext cx="1334100" cy="45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Рабочая группа </a:t>
            </a:r>
            <a:endParaRPr/>
          </a:p>
          <a:p>
            <a:pPr marL="143255" marR="0" lvl="0" indent="0" algn="l" rtl="0">
              <a:lnSpc>
                <a:spcPct val="1196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Ассоциации</a:t>
            </a:r>
            <a:endParaRPr/>
          </a:p>
        </p:txBody>
      </p:sp>
      <p:sp>
        <p:nvSpPr>
          <p:cNvPr id="39" name="Google Shape;548;p32">
            <a:extLst>
              <a:ext uri="{FF2B5EF4-FFF2-40B4-BE49-F238E27FC236}">
                <a16:creationId xmlns:a16="http://schemas.microsoft.com/office/drawing/2014/main" id="{77EF8D51-A75E-EEF5-29BB-1D6D01B2A108}"/>
              </a:ext>
            </a:extLst>
          </p:cNvPr>
          <p:cNvSpPr/>
          <p:nvPr/>
        </p:nvSpPr>
        <p:spPr>
          <a:xfrm>
            <a:off x="3642105" y="1451770"/>
            <a:ext cx="1086843" cy="17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Формирование</a:t>
            </a:r>
            <a:endParaRPr dirty="0"/>
          </a:p>
        </p:txBody>
      </p:sp>
      <p:sp>
        <p:nvSpPr>
          <p:cNvPr id="40" name="Google Shape;549;p32">
            <a:extLst>
              <a:ext uri="{FF2B5EF4-FFF2-40B4-BE49-F238E27FC236}">
                <a16:creationId xmlns:a16="http://schemas.microsoft.com/office/drawing/2014/main" id="{171F3877-078C-E718-1440-BE925C02E620}"/>
              </a:ext>
            </a:extLst>
          </p:cNvPr>
          <p:cNvSpPr/>
          <p:nvPr/>
        </p:nvSpPr>
        <p:spPr>
          <a:xfrm>
            <a:off x="3642105" y="1612044"/>
            <a:ext cx="1277416" cy="33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с утверждением ее </a:t>
            </a:r>
            <a:endParaRPr/>
          </a:p>
          <a:p>
            <a:pPr marL="0" marR="0" lvl="0" indent="0" algn="l" rtl="0">
              <a:lnSpc>
                <a:spcPct val="1193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состава</a:t>
            </a:r>
            <a:endParaRPr/>
          </a:p>
        </p:txBody>
      </p:sp>
      <p:sp>
        <p:nvSpPr>
          <p:cNvPr id="41" name="Google Shape;550;p32">
            <a:extLst>
              <a:ext uri="{FF2B5EF4-FFF2-40B4-BE49-F238E27FC236}">
                <a16:creationId xmlns:a16="http://schemas.microsoft.com/office/drawing/2014/main" id="{D2F0DD7D-BDB9-A3A2-F7EC-4623AE72F742}"/>
              </a:ext>
            </a:extLst>
          </p:cNvPr>
          <p:cNvSpPr/>
          <p:nvPr/>
        </p:nvSpPr>
        <p:spPr>
          <a:xfrm>
            <a:off x="5926835" y="2161631"/>
            <a:ext cx="977178" cy="271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6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Проект КР</a:t>
            </a:r>
            <a:endParaRPr/>
          </a:p>
        </p:txBody>
      </p:sp>
      <p:sp>
        <p:nvSpPr>
          <p:cNvPr id="42" name="Google Shape;551;p32">
            <a:extLst>
              <a:ext uri="{FF2B5EF4-FFF2-40B4-BE49-F238E27FC236}">
                <a16:creationId xmlns:a16="http://schemas.microsoft.com/office/drawing/2014/main" id="{CEF4FBB0-2A92-F0A2-E674-A75DD7F8D083}"/>
              </a:ext>
            </a:extLst>
          </p:cNvPr>
          <p:cNvSpPr/>
          <p:nvPr/>
        </p:nvSpPr>
        <p:spPr>
          <a:xfrm>
            <a:off x="5550153" y="1322230"/>
            <a:ext cx="1497628" cy="16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Разработка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КР</a:t>
            </a:r>
            <a:endParaRPr dirty="0"/>
          </a:p>
        </p:txBody>
      </p:sp>
      <p:sp>
        <p:nvSpPr>
          <p:cNvPr id="43" name="Google Shape;552;p32">
            <a:extLst>
              <a:ext uri="{FF2B5EF4-FFF2-40B4-BE49-F238E27FC236}">
                <a16:creationId xmlns:a16="http://schemas.microsoft.com/office/drawing/2014/main" id="{8CD90FC1-2A40-0653-A4B8-7CCDD0B57054}"/>
              </a:ext>
            </a:extLst>
          </p:cNvPr>
          <p:cNvSpPr/>
          <p:nvPr/>
        </p:nvSpPr>
        <p:spPr>
          <a:xfrm>
            <a:off x="5520664" y="1517494"/>
            <a:ext cx="2367613" cy="518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Размещение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открытом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доступе</a:t>
            </a:r>
            <a:r>
              <a:rPr lang="ru-RU" sz="1056" i="1" dirty="0">
                <a:solidFill>
                  <a:srgbClr val="181717"/>
                </a:solidFill>
              </a:rPr>
              <a:t> (1 месяц)</a:t>
            </a:r>
            <a:endParaRPr dirty="0"/>
          </a:p>
          <a:p>
            <a:pPr marL="0" marR="0" lvl="0" indent="0" algn="l" rtl="0">
              <a:lnSpc>
                <a:spcPct val="1190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8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lang="en-US" sz="1058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Общественное</a:t>
            </a:r>
            <a:r>
              <a:rPr lang="en-US" sz="1058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8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обсуждение</a:t>
            </a:r>
            <a:endParaRPr dirty="0"/>
          </a:p>
        </p:txBody>
      </p:sp>
      <p:sp>
        <p:nvSpPr>
          <p:cNvPr id="44" name="Google Shape;553;p32">
            <a:extLst>
              <a:ext uri="{FF2B5EF4-FFF2-40B4-BE49-F238E27FC236}">
                <a16:creationId xmlns:a16="http://schemas.microsoft.com/office/drawing/2014/main" id="{F91F2E45-17A7-B0AA-C9CA-B6878E353CF0}"/>
              </a:ext>
            </a:extLst>
          </p:cNvPr>
          <p:cNvSpPr/>
          <p:nvPr/>
        </p:nvSpPr>
        <p:spPr>
          <a:xfrm>
            <a:off x="7886954" y="2071788"/>
            <a:ext cx="1687506" cy="45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Профессиональное </a:t>
            </a:r>
            <a:endParaRPr/>
          </a:p>
          <a:p>
            <a:pPr marL="320039" marR="0" lvl="0" indent="0" algn="l" rtl="0">
              <a:lnSpc>
                <a:spcPct val="1196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сообщество</a:t>
            </a:r>
            <a:endParaRPr/>
          </a:p>
        </p:txBody>
      </p:sp>
      <p:sp>
        <p:nvSpPr>
          <p:cNvPr id="45" name="Google Shape;554;p32">
            <a:extLst>
              <a:ext uri="{FF2B5EF4-FFF2-40B4-BE49-F238E27FC236}">
                <a16:creationId xmlns:a16="http://schemas.microsoft.com/office/drawing/2014/main" id="{C6F12EF9-1C7D-3202-4241-280923C2DDBB}"/>
              </a:ext>
            </a:extLst>
          </p:cNvPr>
          <p:cNvSpPr/>
          <p:nvPr/>
        </p:nvSpPr>
        <p:spPr>
          <a:xfrm>
            <a:off x="3711828" y="4830097"/>
            <a:ext cx="1793748" cy="33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8.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Проверка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соответствия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7432" marR="0" lvl="0" indent="0" algn="l" rtl="0">
              <a:lnSpc>
                <a:spcPct val="1190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8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Требованиям</a:t>
            </a:r>
            <a:r>
              <a:rPr lang="en-US" sz="1058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1058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разработке</a:t>
            </a:r>
            <a:endParaRPr dirty="0"/>
          </a:p>
        </p:txBody>
      </p:sp>
      <p:sp>
        <p:nvSpPr>
          <p:cNvPr id="46" name="Google Shape;555;p32">
            <a:extLst>
              <a:ext uri="{FF2B5EF4-FFF2-40B4-BE49-F238E27FC236}">
                <a16:creationId xmlns:a16="http://schemas.microsoft.com/office/drawing/2014/main" id="{F4523FE5-DB70-2A85-C948-59136547D79E}"/>
              </a:ext>
            </a:extLst>
          </p:cNvPr>
          <p:cNvSpPr/>
          <p:nvPr/>
        </p:nvSpPr>
        <p:spPr>
          <a:xfrm>
            <a:off x="7748506" y="5851212"/>
            <a:ext cx="1265444" cy="16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3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8а. </a:t>
            </a:r>
            <a:r>
              <a:rPr lang="en-US" sz="1103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Одобрение</a:t>
            </a:r>
            <a:r>
              <a:rPr lang="en-US" sz="1103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КР</a:t>
            </a:r>
            <a:endParaRPr dirty="0"/>
          </a:p>
        </p:txBody>
      </p:sp>
      <p:sp>
        <p:nvSpPr>
          <p:cNvPr id="47" name="Google Shape;556;p32">
            <a:extLst>
              <a:ext uri="{FF2B5EF4-FFF2-40B4-BE49-F238E27FC236}">
                <a16:creationId xmlns:a16="http://schemas.microsoft.com/office/drawing/2014/main" id="{CAEBC841-C40B-106C-079F-21447619394D}"/>
              </a:ext>
            </a:extLst>
          </p:cNvPr>
          <p:cNvSpPr/>
          <p:nvPr/>
        </p:nvSpPr>
        <p:spPr>
          <a:xfrm>
            <a:off x="9356470" y="6098171"/>
            <a:ext cx="997098" cy="23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Ассоциация</a:t>
            </a:r>
            <a:endParaRPr/>
          </a:p>
        </p:txBody>
      </p:sp>
      <p:sp>
        <p:nvSpPr>
          <p:cNvPr id="48" name="Google Shape;557;p32">
            <a:extLst>
              <a:ext uri="{FF2B5EF4-FFF2-40B4-BE49-F238E27FC236}">
                <a16:creationId xmlns:a16="http://schemas.microsoft.com/office/drawing/2014/main" id="{557EF1C5-24ED-9558-BC6A-F2042B0756E1}"/>
              </a:ext>
            </a:extLst>
          </p:cNvPr>
          <p:cNvSpPr/>
          <p:nvPr/>
        </p:nvSpPr>
        <p:spPr>
          <a:xfrm>
            <a:off x="9182100" y="4885850"/>
            <a:ext cx="1022872" cy="33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9. Направление </a:t>
            </a:r>
            <a:endParaRPr/>
          </a:p>
          <a:p>
            <a:pPr marL="0" marR="0" lvl="0" indent="0" algn="l" rtl="0">
              <a:lnSpc>
                <a:spcPct val="1193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решения</a:t>
            </a:r>
            <a:endParaRPr/>
          </a:p>
        </p:txBody>
      </p:sp>
      <p:sp>
        <p:nvSpPr>
          <p:cNvPr id="49" name="Google Shape;558;p32">
            <a:extLst>
              <a:ext uri="{FF2B5EF4-FFF2-40B4-BE49-F238E27FC236}">
                <a16:creationId xmlns:a16="http://schemas.microsoft.com/office/drawing/2014/main" id="{687CFB99-AE57-C041-DD38-72EBF6E5E733}"/>
              </a:ext>
            </a:extLst>
          </p:cNvPr>
          <p:cNvSpPr/>
          <p:nvPr/>
        </p:nvSpPr>
        <p:spPr>
          <a:xfrm>
            <a:off x="9182100" y="5205890"/>
            <a:ext cx="1423598" cy="33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10. Утверждение </a:t>
            </a:r>
            <a:endParaRPr/>
          </a:p>
          <a:p>
            <a:pPr marL="0" marR="0" lvl="0" indent="0" algn="l" rtl="0">
              <a:lnSpc>
                <a:spcPct val="1192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одобренного проекта </a:t>
            </a:r>
            <a:endParaRPr/>
          </a:p>
        </p:txBody>
      </p:sp>
      <p:sp>
        <p:nvSpPr>
          <p:cNvPr id="50" name="Google Shape;559;p32">
            <a:extLst>
              <a:ext uri="{FF2B5EF4-FFF2-40B4-BE49-F238E27FC236}">
                <a16:creationId xmlns:a16="http://schemas.microsoft.com/office/drawing/2014/main" id="{B9D8D5E6-BC43-D2BC-D703-19163D639FA1}"/>
              </a:ext>
            </a:extLst>
          </p:cNvPr>
          <p:cNvSpPr/>
          <p:nvPr/>
        </p:nvSpPr>
        <p:spPr>
          <a:xfrm>
            <a:off x="10219308" y="4120933"/>
            <a:ext cx="1455884" cy="23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Минздрав России</a:t>
            </a:r>
            <a:endParaRPr/>
          </a:p>
        </p:txBody>
      </p:sp>
      <p:sp>
        <p:nvSpPr>
          <p:cNvPr id="51" name="Google Shape;560;p32">
            <a:extLst>
              <a:ext uri="{FF2B5EF4-FFF2-40B4-BE49-F238E27FC236}">
                <a16:creationId xmlns:a16="http://schemas.microsoft.com/office/drawing/2014/main" id="{3689426B-730E-5BED-F53E-A531D7F4CE96}"/>
              </a:ext>
            </a:extLst>
          </p:cNvPr>
          <p:cNvSpPr/>
          <p:nvPr/>
        </p:nvSpPr>
        <p:spPr>
          <a:xfrm>
            <a:off x="10120630" y="3403633"/>
            <a:ext cx="1167847" cy="33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10. Размещение в </a:t>
            </a:r>
            <a:endParaRPr/>
          </a:p>
          <a:p>
            <a:pPr marL="0" marR="0" lvl="0" indent="0" algn="l" rtl="0">
              <a:lnSpc>
                <a:spcPct val="1193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Рубрикаторе</a:t>
            </a:r>
            <a:endParaRPr/>
          </a:p>
        </p:txBody>
      </p:sp>
      <p:sp>
        <p:nvSpPr>
          <p:cNvPr id="52" name="Google Shape;561;p32">
            <a:extLst>
              <a:ext uri="{FF2B5EF4-FFF2-40B4-BE49-F238E27FC236}">
                <a16:creationId xmlns:a16="http://schemas.microsoft.com/office/drawing/2014/main" id="{910098F9-4F5E-0595-6975-FA923F7D9979}"/>
              </a:ext>
            </a:extLst>
          </p:cNvPr>
          <p:cNvSpPr/>
          <p:nvPr/>
        </p:nvSpPr>
        <p:spPr>
          <a:xfrm>
            <a:off x="3692016" y="5826040"/>
            <a:ext cx="1166432" cy="35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81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3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8б. Направление </a:t>
            </a:r>
            <a:endParaRPr/>
          </a:p>
          <a:p>
            <a:pPr marL="0" marR="0" lvl="0" indent="0" algn="l" rtl="0">
              <a:lnSpc>
                <a:spcPct val="1198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3" b="0" i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КР на доработку</a:t>
            </a:r>
            <a:endParaRPr/>
          </a:p>
        </p:txBody>
      </p:sp>
      <p:sp>
        <p:nvSpPr>
          <p:cNvPr id="53" name="Google Shape;562;p32">
            <a:extLst>
              <a:ext uri="{FF2B5EF4-FFF2-40B4-BE49-F238E27FC236}">
                <a16:creationId xmlns:a16="http://schemas.microsoft.com/office/drawing/2014/main" id="{34A0C6BF-D9D1-D07E-FB30-0C18713BFD3B}"/>
              </a:ext>
            </a:extLst>
          </p:cNvPr>
          <p:cNvSpPr/>
          <p:nvPr/>
        </p:nvSpPr>
        <p:spPr>
          <a:xfrm>
            <a:off x="5926582" y="5925313"/>
            <a:ext cx="996999" cy="5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507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Научно-</a:t>
            </a:r>
            <a:endParaRPr/>
          </a:p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практический </a:t>
            </a:r>
            <a:endParaRPr/>
          </a:p>
          <a:p>
            <a:pPr marL="281939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совет</a:t>
            </a:r>
            <a:endParaRPr/>
          </a:p>
        </p:txBody>
      </p:sp>
      <p:sp>
        <p:nvSpPr>
          <p:cNvPr id="54" name="Google Shape;563;p32">
            <a:extLst>
              <a:ext uri="{FF2B5EF4-FFF2-40B4-BE49-F238E27FC236}">
                <a16:creationId xmlns:a16="http://schemas.microsoft.com/office/drawing/2014/main" id="{A451D0A1-B841-EA48-CF51-79140D0082EF}"/>
              </a:ext>
            </a:extLst>
          </p:cNvPr>
          <p:cNvSpPr/>
          <p:nvPr/>
        </p:nvSpPr>
        <p:spPr>
          <a:xfrm>
            <a:off x="6004559" y="3569245"/>
            <a:ext cx="869429" cy="45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Минздрав </a:t>
            </a:r>
            <a:endParaRPr/>
          </a:p>
          <a:p>
            <a:pPr marL="115824" marR="0" lvl="0" indent="0" algn="l" rtl="0">
              <a:lnSpc>
                <a:spcPct val="1196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3" b="0" i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России</a:t>
            </a:r>
            <a:endParaRPr/>
          </a:p>
        </p:txBody>
      </p:sp>
      <p:sp>
        <p:nvSpPr>
          <p:cNvPr id="55" name="Google Shape;564;p32">
            <a:extLst>
              <a:ext uri="{FF2B5EF4-FFF2-40B4-BE49-F238E27FC236}">
                <a16:creationId xmlns:a16="http://schemas.microsoft.com/office/drawing/2014/main" id="{A2A0BC9F-CE22-792B-FAC3-9A54B2EE8F48}"/>
              </a:ext>
            </a:extLst>
          </p:cNvPr>
          <p:cNvSpPr/>
          <p:nvPr/>
        </p:nvSpPr>
        <p:spPr>
          <a:xfrm>
            <a:off x="6623362" y="4099192"/>
            <a:ext cx="1983114" cy="33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7а.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Представленный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192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соответствует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требованиям</a:t>
            </a:r>
            <a:endParaRPr dirty="0"/>
          </a:p>
        </p:txBody>
      </p:sp>
      <p:sp>
        <p:nvSpPr>
          <p:cNvPr id="56" name="Google Shape;565;p32">
            <a:extLst>
              <a:ext uri="{FF2B5EF4-FFF2-40B4-BE49-F238E27FC236}">
                <a16:creationId xmlns:a16="http://schemas.microsoft.com/office/drawing/2014/main" id="{1DB6E707-393C-B032-613E-A5E04183B020}"/>
              </a:ext>
            </a:extLst>
          </p:cNvPr>
          <p:cNvSpPr/>
          <p:nvPr/>
        </p:nvSpPr>
        <p:spPr>
          <a:xfrm>
            <a:off x="3585083" y="3303938"/>
            <a:ext cx="1804611" cy="54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7б.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Представленный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193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соответствует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192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ребованиям</a:t>
            </a:r>
            <a:endParaRPr dirty="0"/>
          </a:p>
        </p:txBody>
      </p:sp>
      <p:sp>
        <p:nvSpPr>
          <p:cNvPr id="57" name="Google Shape;566;p32">
            <a:extLst>
              <a:ext uri="{FF2B5EF4-FFF2-40B4-BE49-F238E27FC236}">
                <a16:creationId xmlns:a16="http://schemas.microsoft.com/office/drawing/2014/main" id="{0923439C-BBC5-0B7C-FDB5-5F7B1A227610}"/>
              </a:ext>
            </a:extLst>
          </p:cNvPr>
          <p:cNvSpPr/>
          <p:nvPr/>
        </p:nvSpPr>
        <p:spPr>
          <a:xfrm>
            <a:off x="5615051" y="2703482"/>
            <a:ext cx="1940942" cy="55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Представление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dirty="0"/>
          </a:p>
          <a:p>
            <a:pPr marL="973835" lvl="0">
              <a:lnSpc>
                <a:spcPct val="119602"/>
              </a:lnSpc>
            </a:pPr>
            <a:r>
              <a:rPr lang="en-US" sz="1056" b="0" i="1" dirty="0" err="1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Эксперти</a:t>
            </a:r>
            <a:r>
              <a:rPr lang="ru-RU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з</a:t>
            </a:r>
            <a:r>
              <a:rPr lang="en-US" sz="1056" b="0" i="1" dirty="0">
                <a:solidFill>
                  <a:srgbClr val="181717"/>
                </a:solidFill>
                <a:latin typeface="Arial"/>
                <a:ea typeface="Arial"/>
                <a:cs typeface="Arial"/>
                <a:sym typeface="Arial"/>
              </a:rPr>
              <a:t>а (</a:t>
            </a:r>
            <a:r>
              <a:rPr lang="ru-RU" sz="1056" i="1" dirty="0">
                <a:solidFill>
                  <a:srgbClr val="181717"/>
                </a:solidFill>
              </a:rPr>
              <a:t>(20-30 дней</a:t>
            </a:r>
            <a:r>
              <a:rPr lang="en-US" sz="1056" i="1" dirty="0">
                <a:solidFill>
                  <a:srgbClr val="181717"/>
                </a:solidFill>
              </a:rPr>
              <a:t>)</a:t>
            </a:r>
            <a:endParaRPr dirty="0"/>
          </a:p>
        </p:txBody>
      </p:sp>
      <p:sp>
        <p:nvSpPr>
          <p:cNvPr id="58" name="Google Shape;567;p32">
            <a:extLst>
              <a:ext uri="{FF2B5EF4-FFF2-40B4-BE49-F238E27FC236}">
                <a16:creationId xmlns:a16="http://schemas.microsoft.com/office/drawing/2014/main" id="{E0DA72D3-F55B-734C-2BA9-078426274BB5}"/>
              </a:ext>
            </a:extLst>
          </p:cNvPr>
          <p:cNvSpPr/>
          <p:nvPr/>
        </p:nvSpPr>
        <p:spPr>
          <a:xfrm>
            <a:off x="147319" y="6394920"/>
            <a:ext cx="347967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Приказ </a:t>
            </a:r>
            <a:r>
              <a:rPr lang="en-US" sz="1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Минздрава</a:t>
            </a: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России</a:t>
            </a: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от</a:t>
            </a:r>
            <a:r>
              <a:rPr lang="en-US"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28.02.19 </a:t>
            </a:r>
            <a:r>
              <a:rPr lang="en-US" sz="1200" dirty="0">
                <a:solidFill>
                  <a:srgbClr val="1F4E79"/>
                </a:solidFill>
                <a:latin typeface="Roboto"/>
                <a:ea typeface="Roboto"/>
                <a:cs typeface="Roboto"/>
                <a:sym typeface="Roboto"/>
              </a:rPr>
              <a:t>№103н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906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8C7E7-8B93-29E5-8996-2130FA40D92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46" algn="ctr">
              <a:lnSpc>
                <a:spcPts val="1253"/>
              </a:lnSpc>
            </a:pPr>
            <a:fld id="{81D60167-4931-47E6-BA6A-407CBD079E47}" type="slidenum">
              <a:rPr lang="ru-RU" sz="1600" spc="105" smtClean="0">
                <a:cs typeface="Arial Narrow" panose="020B0604020202020204" pitchFamily="34" charset="0"/>
              </a:rPr>
              <a:pPr marL="22246" algn="ctr">
                <a:lnSpc>
                  <a:spcPts val="1253"/>
                </a:lnSpc>
              </a:pPr>
              <a:t>14</a:t>
            </a:fld>
            <a:endParaRPr lang="ru-RU" sz="1600" spc="105" dirty="0">
              <a:cs typeface="Arial Narrow" panose="020B0604020202020204" pitchFamily="34" charset="0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4B28B0A2-0EAC-5481-AAE5-69208499901E}"/>
              </a:ext>
            </a:extLst>
          </p:cNvPr>
          <p:cNvSpPr/>
          <p:nvPr/>
        </p:nvSpPr>
        <p:spPr>
          <a:xfrm>
            <a:off x="162914" y="469848"/>
            <a:ext cx="11967210" cy="5556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4350"/>
              </a:lnSpc>
            </a:pPr>
            <a:r>
              <a:rPr lang="en-US" b="1" dirty="0">
                <a:solidFill>
                  <a:srgbClr val="1B1B27"/>
                </a:solidFill>
                <a:ea typeface="Raleway" pitchFamily="34" charset="-122"/>
                <a:cs typeface="Arial" panose="020B0604020202020204" pitchFamily="34" charset="0"/>
              </a:rPr>
              <a:t>Подкожное введение в онкологии: новая альтернатива?</a:t>
            </a:r>
            <a:endParaRPr lang="en-US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2DAA5D81-FB6C-0D20-C5C9-BA2F751FDEA6}"/>
              </a:ext>
            </a:extLst>
          </p:cNvPr>
          <p:cNvSpPr/>
          <p:nvPr/>
        </p:nvSpPr>
        <p:spPr>
          <a:xfrm>
            <a:off x="119336" y="1789628"/>
            <a:ext cx="22229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aleway Light" pitchFamily="34" charset="-122"/>
                <a:cs typeface="Arial" panose="020B0604020202020204" pitchFamily="34" charset="0"/>
              </a:rPr>
              <a:t>01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79713FCC-B3D8-6E54-221D-4854DCC2641D}"/>
              </a:ext>
            </a:extLst>
          </p:cNvPr>
          <p:cNvSpPr/>
          <p:nvPr/>
        </p:nvSpPr>
        <p:spPr>
          <a:xfrm>
            <a:off x="119336" y="2136815"/>
            <a:ext cx="4209931" cy="3048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pPr defTabSz="914400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21CCFA62-6733-73BC-9BFA-45604AAE9C94}"/>
              </a:ext>
            </a:extLst>
          </p:cNvPr>
          <p:cNvSpPr/>
          <p:nvPr/>
        </p:nvSpPr>
        <p:spPr>
          <a:xfrm>
            <a:off x="119336" y="2308860"/>
            <a:ext cx="2982992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700"/>
              </a:lnSpc>
            </a:pPr>
            <a:r>
              <a:rPr lang="en-US" sz="1600" b="1" dirty="0">
                <a:solidFill>
                  <a:srgbClr val="3C3939"/>
                </a:solidFill>
                <a:ea typeface="Raleway" pitchFamily="34" charset="-122"/>
                <a:cs typeface="Arial" panose="020B0604020202020204" pitchFamily="34" charset="0"/>
              </a:rPr>
              <a:t>Традиционный подход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E2785489-71F9-3147-F1C3-30535BBD6863}"/>
              </a:ext>
            </a:extLst>
          </p:cNvPr>
          <p:cNvSpPr/>
          <p:nvPr/>
        </p:nvSpPr>
        <p:spPr>
          <a:xfrm>
            <a:off x="119337" y="2789515"/>
            <a:ext cx="3168352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До 2000-х годов практически вся онкотерапия вводилась внутривенно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A13603FE-8926-3CDD-65DA-B563DD0AF982}"/>
              </a:ext>
            </a:extLst>
          </p:cNvPr>
          <p:cNvSpPr/>
          <p:nvPr/>
        </p:nvSpPr>
        <p:spPr>
          <a:xfrm>
            <a:off x="4551557" y="1789628"/>
            <a:ext cx="22229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aleway Light" pitchFamily="34" charset="-122"/>
                <a:cs typeface="Arial" panose="020B0604020202020204" pitchFamily="34" charset="0"/>
              </a:rPr>
              <a:t>02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C1950580-CBD1-F9ED-88F2-0F4DCC22CD3F}"/>
              </a:ext>
            </a:extLst>
          </p:cNvPr>
          <p:cNvSpPr/>
          <p:nvPr/>
        </p:nvSpPr>
        <p:spPr>
          <a:xfrm>
            <a:off x="4551557" y="2136815"/>
            <a:ext cx="4209931" cy="30480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pPr defTabSz="914400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F985B99A-F227-E684-A061-997F6F5B907E}"/>
              </a:ext>
            </a:extLst>
          </p:cNvPr>
          <p:cNvSpPr/>
          <p:nvPr/>
        </p:nvSpPr>
        <p:spPr>
          <a:xfrm>
            <a:off x="4551557" y="2308860"/>
            <a:ext cx="3274695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700"/>
              </a:lnSpc>
            </a:pPr>
            <a:r>
              <a:rPr lang="en-US" sz="1600" b="1" dirty="0">
                <a:solidFill>
                  <a:srgbClr val="3C3939"/>
                </a:solidFill>
                <a:ea typeface="Raleway" pitchFamily="34" charset="-122"/>
                <a:cs typeface="Arial" panose="020B0604020202020204" pitchFamily="34" charset="0"/>
              </a:rPr>
              <a:t>Разработка альтернатив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ED3DF36F-3C03-9199-6C5D-2144F5C97AB8}"/>
              </a:ext>
            </a:extLst>
          </p:cNvPr>
          <p:cNvSpPr/>
          <p:nvPr/>
        </p:nvSpPr>
        <p:spPr>
          <a:xfrm>
            <a:off x="4551557" y="2789515"/>
            <a:ext cx="341614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Подкожные формы созданы для удобства пациентов и оптимизации процесса лечения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7CE4E9D8-D894-AD78-8D7A-43BA990EFB02}"/>
              </a:ext>
            </a:extLst>
          </p:cNvPr>
          <p:cNvSpPr/>
          <p:nvPr/>
        </p:nvSpPr>
        <p:spPr>
          <a:xfrm>
            <a:off x="8983778" y="1789628"/>
            <a:ext cx="22229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aleway Light" pitchFamily="34" charset="-122"/>
                <a:cs typeface="Arial" panose="020B0604020202020204" pitchFamily="34" charset="0"/>
              </a:rPr>
              <a:t>03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C965BA17-F864-19EB-088A-16D291B2D4C9}"/>
              </a:ext>
            </a:extLst>
          </p:cNvPr>
          <p:cNvSpPr/>
          <p:nvPr/>
        </p:nvSpPr>
        <p:spPr>
          <a:xfrm>
            <a:off x="8983779" y="2136814"/>
            <a:ext cx="2872862" cy="45719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pPr defTabSz="914400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C84C3495-59AF-F7D3-EC29-C36C6C024AB9}"/>
              </a:ext>
            </a:extLst>
          </p:cNvPr>
          <p:cNvSpPr/>
          <p:nvPr/>
        </p:nvSpPr>
        <p:spPr>
          <a:xfrm>
            <a:off x="8983778" y="2308860"/>
            <a:ext cx="3146346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700"/>
              </a:lnSpc>
            </a:pPr>
            <a:r>
              <a:rPr lang="en-US" sz="1600" b="1" dirty="0">
                <a:solidFill>
                  <a:srgbClr val="3C3939"/>
                </a:solidFill>
                <a:ea typeface="Raleway" pitchFamily="34" charset="-122"/>
                <a:cs typeface="Arial" panose="020B0604020202020204" pitchFamily="34" charset="0"/>
              </a:rPr>
              <a:t>Расширение показаний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BCB9253C-FD37-0C44-2981-C7340DD53FF8}"/>
              </a:ext>
            </a:extLst>
          </p:cNvPr>
          <p:cNvSpPr/>
          <p:nvPr/>
        </p:nvSpPr>
        <p:spPr>
          <a:xfrm>
            <a:off x="8983779" y="2789515"/>
            <a:ext cx="2872862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Подкожное введение для моноклональных антител – иммунотерапии и таргетных препаратов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018C7875-1A41-918F-9743-E159D3E9BD55}"/>
              </a:ext>
            </a:extLst>
          </p:cNvPr>
          <p:cNvSpPr/>
          <p:nvPr/>
        </p:nvSpPr>
        <p:spPr>
          <a:xfrm>
            <a:off x="777954" y="4601051"/>
            <a:ext cx="22229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aleway Light" pitchFamily="34" charset="-122"/>
                <a:cs typeface="Arial" panose="020B0604020202020204" pitchFamily="34" charset="0"/>
              </a:rPr>
              <a:t>04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8" name="Shape 14">
            <a:extLst>
              <a:ext uri="{FF2B5EF4-FFF2-40B4-BE49-F238E27FC236}">
                <a16:creationId xmlns:a16="http://schemas.microsoft.com/office/drawing/2014/main" id="{120BCE0F-B247-345B-A408-74D01B8F6F4E}"/>
              </a:ext>
            </a:extLst>
          </p:cNvPr>
          <p:cNvSpPr/>
          <p:nvPr/>
        </p:nvSpPr>
        <p:spPr>
          <a:xfrm>
            <a:off x="100336" y="4957390"/>
            <a:ext cx="4855622" cy="54784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pPr defTabSz="914400"/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38574B57-A56F-EE25-0293-32A9F16E6280}"/>
              </a:ext>
            </a:extLst>
          </p:cNvPr>
          <p:cNvSpPr/>
          <p:nvPr/>
        </p:nvSpPr>
        <p:spPr>
          <a:xfrm>
            <a:off x="136704" y="5180602"/>
            <a:ext cx="3012758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700"/>
              </a:lnSpc>
            </a:pPr>
            <a:r>
              <a:rPr lang="en-US" sz="1600" b="1" dirty="0">
                <a:solidFill>
                  <a:srgbClr val="3C3939"/>
                </a:solidFill>
                <a:ea typeface="Raleway" pitchFamily="34" charset="-122"/>
                <a:cs typeface="Arial" panose="020B0604020202020204" pitchFamily="34" charset="0"/>
              </a:rPr>
              <a:t>Клиническая практика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BA8A3D27-0F3E-B889-FA86-DF18A0AA8538}"/>
              </a:ext>
            </a:extLst>
          </p:cNvPr>
          <p:cNvSpPr/>
          <p:nvPr/>
        </p:nvSpPr>
        <p:spPr>
          <a:xfrm>
            <a:off x="174396" y="5527907"/>
            <a:ext cx="642604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Доступны подкожные версии при HER2-положительном раке молочной железы, лимфомах вместо длительных инфузий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2255B384-A917-40EC-F0FD-9AFDF1BF59AD}"/>
              </a:ext>
            </a:extLst>
          </p:cNvPr>
          <p:cNvSpPr/>
          <p:nvPr/>
        </p:nvSpPr>
        <p:spPr>
          <a:xfrm>
            <a:off x="7426285" y="4601051"/>
            <a:ext cx="222290" cy="277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600" dirty="0">
                <a:solidFill>
                  <a:srgbClr val="3C3939"/>
                </a:solidFill>
                <a:ea typeface="Raleway Light" pitchFamily="34" charset="-122"/>
                <a:cs typeface="Arial" panose="020B0604020202020204" pitchFamily="34" charset="0"/>
              </a:rPr>
              <a:t>05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2" name="Shape 18">
            <a:extLst>
              <a:ext uri="{FF2B5EF4-FFF2-40B4-BE49-F238E27FC236}">
                <a16:creationId xmlns:a16="http://schemas.microsoft.com/office/drawing/2014/main" id="{299B1AB8-6BE3-E00F-0D1C-0B200B702AE0}"/>
              </a:ext>
            </a:extLst>
          </p:cNvPr>
          <p:cNvSpPr/>
          <p:nvPr/>
        </p:nvSpPr>
        <p:spPr>
          <a:xfrm>
            <a:off x="7426285" y="4948237"/>
            <a:ext cx="4430355" cy="95849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pPr defTabSz="914400"/>
            <a:r>
              <a:rPr lang="ru-RU" sz="1600" dirty="0"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23" name="Text 19">
            <a:extLst>
              <a:ext uri="{FF2B5EF4-FFF2-40B4-BE49-F238E27FC236}">
                <a16:creationId xmlns:a16="http://schemas.microsoft.com/office/drawing/2014/main" id="{1FB95AFD-F918-1A52-BBC7-ACFE23AB9ECF}"/>
              </a:ext>
            </a:extLst>
          </p:cNvPr>
          <p:cNvSpPr/>
          <p:nvPr/>
        </p:nvSpPr>
        <p:spPr>
          <a:xfrm>
            <a:off x="7426285" y="5120283"/>
            <a:ext cx="341614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914400">
              <a:lnSpc>
                <a:spcPts val="2700"/>
              </a:lnSpc>
            </a:pPr>
            <a:r>
              <a:rPr lang="en-US" sz="1600" b="1" dirty="0">
                <a:solidFill>
                  <a:srgbClr val="3C3939"/>
                </a:solidFill>
                <a:ea typeface="Raleway" pitchFamily="34" charset="-122"/>
                <a:cs typeface="Arial" panose="020B0604020202020204" pitchFamily="34" charset="0"/>
              </a:rPr>
              <a:t>Регуляторное одобрение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1DB6FEA2-5C7A-203E-8666-4832D4A94BD0}"/>
              </a:ext>
            </a:extLst>
          </p:cNvPr>
          <p:cNvSpPr/>
          <p:nvPr/>
        </p:nvSpPr>
        <p:spPr>
          <a:xfrm>
            <a:off x="7426285" y="5600938"/>
            <a:ext cx="6426041" cy="711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914400">
              <a:lnSpc>
                <a:spcPts val="2800"/>
              </a:lnSpc>
            </a:pPr>
            <a:r>
              <a:rPr lang="en-US" sz="175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2025: </a:t>
            </a:r>
            <a:r>
              <a:rPr lang="ru-RU" sz="175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МЗ РФ</a:t>
            </a:r>
            <a:r>
              <a:rPr lang="en-US" sz="175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одобрил</a:t>
            </a:r>
            <a:r>
              <a:rPr lang="en-US" sz="175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подкожную</a:t>
            </a:r>
            <a:r>
              <a:rPr lang="en-US" sz="175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форму</a:t>
            </a:r>
            <a:endParaRPr lang="ru-RU" sz="1750" dirty="0">
              <a:solidFill>
                <a:srgbClr val="3C3939"/>
              </a:solidFill>
              <a:ea typeface="Roboto" pitchFamily="34" charset="-122"/>
              <a:cs typeface="Arial" panose="020B0604020202020204" pitchFamily="34" charset="0"/>
            </a:endParaRPr>
          </a:p>
          <a:p>
            <a:pPr defTabSz="914400">
              <a:lnSpc>
                <a:spcPts val="2800"/>
              </a:lnSpc>
            </a:pPr>
            <a:r>
              <a:rPr lang="en-US" sz="175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иммунопрепарата</a:t>
            </a:r>
            <a:r>
              <a:rPr lang="en-US" sz="175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 </a:t>
            </a:r>
            <a:r>
              <a:rPr lang="ru-RU" sz="1750" dirty="0">
                <a:solidFill>
                  <a:srgbClr val="3C3939"/>
                </a:solidFill>
                <a:ea typeface="Roboto" pitchFamily="34" charset="-122"/>
                <a:cs typeface="Arial" panose="020B0604020202020204" pitchFamily="34" charset="0"/>
              </a:rPr>
              <a:t> </a:t>
            </a:r>
            <a:endParaRPr lang="en-US" sz="175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D177E1-AC53-2233-3B02-A0BC50EEE36C}"/>
              </a:ext>
            </a:extLst>
          </p:cNvPr>
          <p:cNvSpPr txBox="1"/>
          <p:nvPr/>
        </p:nvSpPr>
        <p:spPr>
          <a:xfrm>
            <a:off x="230481" y="6429493"/>
            <a:ext cx="11654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Davies A et al. Ann Oncol. 2023; Martinez L et al. Support Care Cancer. 2024; Thompson K et al. Oncol </a:t>
            </a:r>
            <a:r>
              <a:rPr lang="en-US" sz="1400" dirty="0" err="1"/>
              <a:t>Nurs</a:t>
            </a:r>
            <a:r>
              <a:rPr lang="en-US" sz="1400" dirty="0"/>
              <a:t> Forum. 2022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0048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0E86E4-D7EB-336F-70FB-E49BE523D0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2246" algn="ctr">
              <a:lnSpc>
                <a:spcPts val="1253"/>
              </a:lnSpc>
            </a:pPr>
            <a:fld id="{81D60167-4931-47E6-BA6A-407CBD079E47}" type="slidenum">
              <a:rPr lang="ru-RU" sz="1000" spc="105" smtClean="0">
                <a:latin typeface="Arial Narrow" panose="020B0604020202020204" pitchFamily="34" charset="0"/>
                <a:cs typeface="Arial Narrow" panose="020B0604020202020204" pitchFamily="34" charset="0"/>
              </a:rPr>
              <a:pPr marL="22246" algn="ctr">
                <a:lnSpc>
                  <a:spcPts val="1253"/>
                </a:lnSpc>
              </a:pPr>
              <a:t>15</a:t>
            </a:fld>
            <a:endParaRPr lang="ru-RU" sz="1000" spc="105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19C5E-75B9-2757-E5A0-383A32D3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665442"/>
            <a:ext cx="11280576" cy="51139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8E785-E498-61D6-A175-2096F13E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6207568"/>
            <a:ext cx="12192000" cy="3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58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354" y="426729"/>
            <a:ext cx="9884134" cy="770023"/>
          </a:xfrm>
        </p:spPr>
        <p:txBody>
          <a:bodyPr/>
          <a:lstStyle/>
          <a:p>
            <a:pPr>
              <a:buClr>
                <a:schemeClr val="accent1"/>
              </a:buClr>
              <a:buSzPts val="2600"/>
            </a:pPr>
            <a:r>
              <a:rPr lang="ru-RU" cap="all" dirty="0"/>
              <a:t>пациенты для лечения предпочитали подкожное введение внутривенному введению*</a:t>
            </a:r>
            <a:r>
              <a:rPr lang="en-US" cap="all" dirty="0"/>
              <a:t> (</a:t>
            </a:r>
            <a:r>
              <a:rPr lang="ru-RU" cap="all" dirty="0"/>
              <a:t>РЕЗУЛЬТАТЫ исследованиЯ)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14</a:t>
            </a:r>
          </a:p>
        </p:txBody>
      </p:sp>
      <p:sp>
        <p:nvSpPr>
          <p:cNvPr id="5" name="Google Shape;296;p4">
            <a:extLst>
              <a:ext uri="{FF2B5EF4-FFF2-40B4-BE49-F238E27FC236}">
                <a16:creationId xmlns:a16="http://schemas.microsoft.com/office/drawing/2014/main" id="{AE1710CF-CC06-4FCB-984E-AB2D07762AC5}"/>
              </a:ext>
            </a:extLst>
          </p:cNvPr>
          <p:cNvSpPr/>
          <p:nvPr/>
        </p:nvSpPr>
        <p:spPr>
          <a:xfrm>
            <a:off x="682119" y="2170421"/>
            <a:ext cx="11376025" cy="820276"/>
          </a:xfrm>
          <a:prstGeom prst="rect">
            <a:avLst/>
          </a:prstGeom>
          <a:solidFill>
            <a:srgbClr val="3F5B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Приблизительно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8 </a:t>
            </a:r>
            <a:r>
              <a:rPr lang="en-US" sz="1800" b="1" dirty="0" err="1">
                <a:solidFill>
                  <a:srgbClr val="C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из</a:t>
            </a:r>
            <a:r>
              <a:rPr lang="en-US" sz="1800" b="1" dirty="0">
                <a:solidFill>
                  <a:srgbClr val="C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10 </a:t>
            </a:r>
            <a:r>
              <a:rPr lang="en-US" sz="1800" b="1" dirty="0" err="1">
                <a:solidFill>
                  <a:schemeClr val="bg2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пациентов</a:t>
            </a:r>
            <a:r>
              <a:rPr lang="en-US" sz="1800" b="1" dirty="0">
                <a:solidFill>
                  <a:schemeClr val="bg2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выбрали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п/к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введение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препарата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Испытав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на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себе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обе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формы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препарата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, </a:t>
            </a:r>
            <a:r>
              <a:rPr lang="en-US" sz="1800" b="1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79% </a:t>
            </a:r>
            <a:r>
              <a:rPr lang="en-US" sz="1800" b="1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пациентов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решили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продолжить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лечение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п/к, а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не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в/в </a:t>
            </a:r>
            <a:r>
              <a:rPr lang="en-US" sz="1800" dirty="0" err="1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введением</a:t>
            </a:r>
            <a:r>
              <a:rPr lang="en-US" sz="1800" dirty="0">
                <a:solidFill>
                  <a:schemeClr val="l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endParaRPr dirty="0"/>
          </a:p>
        </p:txBody>
      </p:sp>
      <p:grpSp>
        <p:nvGrpSpPr>
          <p:cNvPr id="6" name="Google Shape;297;p4">
            <a:extLst>
              <a:ext uri="{FF2B5EF4-FFF2-40B4-BE49-F238E27FC236}">
                <a16:creationId xmlns:a16="http://schemas.microsoft.com/office/drawing/2014/main" id="{02022C08-36A9-4839-AA07-07C9A34FF1CE}"/>
              </a:ext>
            </a:extLst>
          </p:cNvPr>
          <p:cNvGrpSpPr/>
          <p:nvPr/>
        </p:nvGrpSpPr>
        <p:grpSpPr>
          <a:xfrm>
            <a:off x="3929142" y="1484784"/>
            <a:ext cx="4346667" cy="640806"/>
            <a:chOff x="3922667" y="1664141"/>
            <a:chExt cx="4346667" cy="640806"/>
          </a:xfrm>
        </p:grpSpPr>
        <p:pic>
          <p:nvPicPr>
            <p:cNvPr id="7" name="Google Shape;298;p4">
              <a:extLst>
                <a:ext uri="{FF2B5EF4-FFF2-40B4-BE49-F238E27FC236}">
                  <a16:creationId xmlns:a16="http://schemas.microsoft.com/office/drawing/2014/main" id="{E854FAE4-09F7-4566-AB50-FA927A0DBCE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22667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99;p4">
              <a:extLst>
                <a:ext uri="{FF2B5EF4-FFF2-40B4-BE49-F238E27FC236}">
                  <a16:creationId xmlns:a16="http://schemas.microsoft.com/office/drawing/2014/main" id="{2663C496-C247-4055-8483-99DA27EE49E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4429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300;p4">
              <a:extLst>
                <a:ext uri="{FF2B5EF4-FFF2-40B4-BE49-F238E27FC236}">
                  <a16:creationId xmlns:a16="http://schemas.microsoft.com/office/drawing/2014/main" id="{801BD5AA-401C-4419-B464-21F62A01E5E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46191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01;p4">
              <a:extLst>
                <a:ext uri="{FF2B5EF4-FFF2-40B4-BE49-F238E27FC236}">
                  <a16:creationId xmlns:a16="http://schemas.microsoft.com/office/drawing/2014/main" id="{0D592277-2C69-487D-9629-C809066897E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57953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02;p4">
              <a:extLst>
                <a:ext uri="{FF2B5EF4-FFF2-40B4-BE49-F238E27FC236}">
                  <a16:creationId xmlns:a16="http://schemas.microsoft.com/office/drawing/2014/main" id="{E861A6C8-5C61-460A-873B-26A0EF075A2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69715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03;p4">
              <a:extLst>
                <a:ext uri="{FF2B5EF4-FFF2-40B4-BE49-F238E27FC236}">
                  <a16:creationId xmlns:a16="http://schemas.microsoft.com/office/drawing/2014/main" id="{ACB56051-8383-473B-9B2A-C3FE1051D47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1477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04;p4">
              <a:extLst>
                <a:ext uri="{FF2B5EF4-FFF2-40B4-BE49-F238E27FC236}">
                  <a16:creationId xmlns:a16="http://schemas.microsoft.com/office/drawing/2014/main" id="{084BBF4B-4E3C-4CB5-B31B-8AB1F26C8E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93239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05;p4">
              <a:extLst>
                <a:ext uri="{FF2B5EF4-FFF2-40B4-BE49-F238E27FC236}">
                  <a16:creationId xmlns:a16="http://schemas.microsoft.com/office/drawing/2014/main" id="{BB43BF5A-32DD-4419-B551-00C34D0311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05001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06;p4">
              <a:extLst>
                <a:ext uri="{FF2B5EF4-FFF2-40B4-BE49-F238E27FC236}">
                  <a16:creationId xmlns:a16="http://schemas.microsoft.com/office/drawing/2014/main" id="{C3619650-1F6C-41E0-9450-A1F9BD6A486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16763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07;p4">
              <a:extLst>
                <a:ext uri="{FF2B5EF4-FFF2-40B4-BE49-F238E27FC236}">
                  <a16:creationId xmlns:a16="http://schemas.microsoft.com/office/drawing/2014/main" id="{936EC718-0EF6-4E21-A36C-4A3E4279CF5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8528" y="1664141"/>
              <a:ext cx="640806" cy="6408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308;p4">
            <a:extLst>
              <a:ext uri="{FF2B5EF4-FFF2-40B4-BE49-F238E27FC236}">
                <a16:creationId xmlns:a16="http://schemas.microsoft.com/office/drawing/2014/main" id="{FEB6D658-371E-4305-A9E5-A9FB2E26369E}"/>
              </a:ext>
            </a:extLst>
          </p:cNvPr>
          <p:cNvSpPr txBox="1"/>
          <p:nvPr/>
        </p:nvSpPr>
        <p:spPr>
          <a:xfrm>
            <a:off x="635226" y="3139238"/>
            <a:ext cx="11469008" cy="118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Преимущества</a:t>
            </a:r>
            <a:r>
              <a:rPr lang="en-US" sz="1600" dirty="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п/к </a:t>
            </a:r>
            <a:r>
              <a:rPr lang="ru-RU" sz="1600" dirty="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формы </a:t>
            </a:r>
            <a:endParaRPr dirty="0"/>
          </a:p>
        </p:txBody>
      </p:sp>
      <p:sp>
        <p:nvSpPr>
          <p:cNvPr id="18" name="Google Shape;309;p4">
            <a:extLst>
              <a:ext uri="{FF2B5EF4-FFF2-40B4-BE49-F238E27FC236}">
                <a16:creationId xmlns:a16="http://schemas.microsoft.com/office/drawing/2014/main" id="{6BE61C51-257A-4021-862C-0B5CC4B39702}"/>
              </a:ext>
            </a:extLst>
          </p:cNvPr>
          <p:cNvSpPr/>
          <p:nvPr/>
        </p:nvSpPr>
        <p:spPr>
          <a:xfrm>
            <a:off x="640047" y="3577004"/>
            <a:ext cx="3706812" cy="1999623"/>
          </a:xfrm>
          <a:prstGeom prst="rect">
            <a:avLst/>
          </a:prstGeom>
          <a:solidFill>
            <a:srgbClr val="3F5B99">
              <a:alpha val="20000"/>
            </a:srgbClr>
          </a:solidFill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Вернуть</a:t>
            </a:r>
            <a:r>
              <a:rPr lang="en-US" sz="1600" b="1" dirty="0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600" b="1" dirty="0" err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себе</a:t>
            </a:r>
            <a:r>
              <a:rPr lang="en-US" sz="1600" b="1" dirty="0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время</a:t>
            </a:r>
            <a:r>
              <a:rPr lang="en-US" sz="1600" b="1" dirty="0">
                <a:solidFill>
                  <a:srgbClr val="FF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600" b="1" dirty="0" err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на</a:t>
            </a:r>
            <a:r>
              <a:rPr lang="en-US" sz="1600" b="1" dirty="0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600" b="1" dirty="0" err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то</a:t>
            </a:r>
            <a:r>
              <a:rPr lang="en-US" sz="1600" b="1" dirty="0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, </a:t>
            </a:r>
            <a:r>
              <a:rPr lang="en-US" sz="1600" b="1" dirty="0" err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что</a:t>
            </a:r>
            <a:r>
              <a:rPr lang="en-US" sz="1600" b="1" dirty="0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 </a:t>
            </a:r>
            <a:r>
              <a:rPr lang="en-US" sz="1600" b="1" dirty="0" err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важнее</a:t>
            </a:r>
            <a:r>
              <a:rPr lang="en-US" sz="1600" b="1" dirty="0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-US" sz="1600" b="1" dirty="0" err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всего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3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9" name="Google Shape;310;p4">
            <a:extLst>
              <a:ext uri="{FF2B5EF4-FFF2-40B4-BE49-F238E27FC236}">
                <a16:creationId xmlns:a16="http://schemas.microsoft.com/office/drawing/2014/main" id="{A69716B3-4E0A-482E-A88A-79E52307739D}"/>
              </a:ext>
            </a:extLst>
          </p:cNvPr>
          <p:cNvSpPr/>
          <p:nvPr/>
        </p:nvSpPr>
        <p:spPr>
          <a:xfrm>
            <a:off x="4474653" y="3577004"/>
            <a:ext cx="3706812" cy="1999623"/>
          </a:xfrm>
          <a:prstGeom prst="rect">
            <a:avLst/>
          </a:prstGeom>
          <a:solidFill>
            <a:srgbClr val="3F5B99">
              <a:alpha val="20000"/>
            </a:srgbClr>
          </a:solidFill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Менее инвазивное лечение</a:t>
            </a:r>
            <a:endParaRPr/>
          </a:p>
        </p:txBody>
      </p:sp>
      <p:sp>
        <p:nvSpPr>
          <p:cNvPr id="20" name="Google Shape;311;p4">
            <a:extLst>
              <a:ext uri="{FF2B5EF4-FFF2-40B4-BE49-F238E27FC236}">
                <a16:creationId xmlns:a16="http://schemas.microsoft.com/office/drawing/2014/main" id="{C47991E6-7FE2-4945-80DB-1CA300715E2A}"/>
              </a:ext>
            </a:extLst>
          </p:cNvPr>
          <p:cNvSpPr/>
          <p:nvPr/>
        </p:nvSpPr>
        <p:spPr>
          <a:xfrm>
            <a:off x="8309259" y="3577004"/>
            <a:ext cx="3706812" cy="1999623"/>
          </a:xfrm>
          <a:prstGeom prst="rect">
            <a:avLst/>
          </a:prstGeom>
          <a:solidFill>
            <a:srgbClr val="3F5B99">
              <a:alpha val="20000"/>
            </a:srgbClr>
          </a:solidFill>
          <a:ln>
            <a:noFill/>
          </a:ln>
        </p:spPr>
        <p:txBody>
          <a:bodyPr spcFirstLastPara="1" wrap="square" lIns="91425" tIns="1080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F5B99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Менее травматический опыт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accent3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1" name="Google Shape;312;p4">
            <a:extLst>
              <a:ext uri="{FF2B5EF4-FFF2-40B4-BE49-F238E27FC236}">
                <a16:creationId xmlns:a16="http://schemas.microsoft.com/office/drawing/2014/main" id="{1C8F936B-992D-4220-9DED-0C220AE1E161}"/>
              </a:ext>
            </a:extLst>
          </p:cNvPr>
          <p:cNvSpPr txBox="1"/>
          <p:nvPr/>
        </p:nvSpPr>
        <p:spPr>
          <a:xfrm>
            <a:off x="1294836" y="4320134"/>
            <a:ext cx="12899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53353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64%</a:t>
            </a:r>
            <a:endParaRPr dirty="0"/>
          </a:p>
        </p:txBody>
      </p:sp>
      <p:pic>
        <p:nvPicPr>
          <p:cNvPr id="22" name="Google Shape;314;p4">
            <a:extLst>
              <a:ext uri="{FF2B5EF4-FFF2-40B4-BE49-F238E27FC236}">
                <a16:creationId xmlns:a16="http://schemas.microsoft.com/office/drawing/2014/main" id="{8B10372E-7873-45B9-9F1B-B97E4CAA64F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4145" y="4363169"/>
            <a:ext cx="472579" cy="47257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315;p4">
            <a:extLst>
              <a:ext uri="{FF2B5EF4-FFF2-40B4-BE49-F238E27FC236}">
                <a16:creationId xmlns:a16="http://schemas.microsoft.com/office/drawing/2014/main" id="{9AA2128C-CAF5-4765-AA43-5EAD9E829647}"/>
              </a:ext>
            </a:extLst>
          </p:cNvPr>
          <p:cNvSpPr txBox="1"/>
          <p:nvPr/>
        </p:nvSpPr>
        <p:spPr>
          <a:xfrm>
            <a:off x="4981711" y="4320134"/>
            <a:ext cx="14410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153353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46%</a:t>
            </a:r>
            <a:endParaRPr lang="ru-RU" sz="3200" b="1" dirty="0">
              <a:solidFill>
                <a:srgbClr val="153353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4" name="Google Shape;316;p4">
            <a:extLst>
              <a:ext uri="{FF2B5EF4-FFF2-40B4-BE49-F238E27FC236}">
                <a16:creationId xmlns:a16="http://schemas.microsoft.com/office/drawing/2014/main" id="{FF5FEDEE-DDD5-4AFC-B30B-38462FF101FB}"/>
              </a:ext>
            </a:extLst>
          </p:cNvPr>
          <p:cNvSpPr/>
          <p:nvPr/>
        </p:nvSpPr>
        <p:spPr>
          <a:xfrm>
            <a:off x="6550520" y="4278001"/>
            <a:ext cx="669040" cy="66904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3F5B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5" name="Google Shape;318;p4">
            <a:extLst>
              <a:ext uri="{FF2B5EF4-FFF2-40B4-BE49-F238E27FC236}">
                <a16:creationId xmlns:a16="http://schemas.microsoft.com/office/drawing/2014/main" id="{1CDAC62C-02AA-4113-8142-540040E341C3}"/>
              </a:ext>
            </a:extLst>
          </p:cNvPr>
          <p:cNvSpPr txBox="1"/>
          <p:nvPr/>
        </p:nvSpPr>
        <p:spPr>
          <a:xfrm>
            <a:off x="8827826" y="4293121"/>
            <a:ext cx="16661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30%</a:t>
            </a:r>
            <a:endParaRPr dirty="0"/>
          </a:p>
        </p:txBody>
      </p:sp>
      <p:pic>
        <p:nvPicPr>
          <p:cNvPr id="26" name="Google Shape;320;p4">
            <a:extLst>
              <a:ext uri="{FF2B5EF4-FFF2-40B4-BE49-F238E27FC236}">
                <a16:creationId xmlns:a16="http://schemas.microsoft.com/office/drawing/2014/main" id="{57A108CE-B071-4900-A8A6-AB8C307667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93939" y="4376766"/>
            <a:ext cx="471510" cy="4715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321;p4">
            <a:extLst>
              <a:ext uri="{FF2B5EF4-FFF2-40B4-BE49-F238E27FC236}">
                <a16:creationId xmlns:a16="http://schemas.microsoft.com/office/drawing/2014/main" id="{F5EC0D77-C87B-4EC1-8E86-A37C9D49669E}"/>
              </a:ext>
            </a:extLst>
          </p:cNvPr>
          <p:cNvSpPr txBox="1"/>
          <p:nvPr/>
        </p:nvSpPr>
        <p:spPr>
          <a:xfrm>
            <a:off x="640047" y="5053450"/>
            <a:ext cx="3706812" cy="5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оценили, что в клинике приходится проводить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меньше времени</a:t>
            </a:r>
            <a:endParaRPr/>
          </a:p>
        </p:txBody>
      </p:sp>
      <p:sp>
        <p:nvSpPr>
          <p:cNvPr id="28" name="Google Shape;322;p4">
            <a:extLst>
              <a:ext uri="{FF2B5EF4-FFF2-40B4-BE49-F238E27FC236}">
                <a16:creationId xmlns:a16="http://schemas.microsoft.com/office/drawing/2014/main" id="{50BE2233-34BC-41EC-8232-5D088D4A1993}"/>
              </a:ext>
            </a:extLst>
          </p:cNvPr>
          <p:cNvSpPr txBox="1"/>
          <p:nvPr/>
        </p:nvSpPr>
        <p:spPr>
          <a:xfrm>
            <a:off x="4474178" y="5053450"/>
            <a:ext cx="3706812" cy="5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чувствовали себя </a:t>
            </a:r>
            <a:r>
              <a:rPr lang="en-US" sz="1200">
                <a:solidFill>
                  <a:srgbClr val="FF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более комфортно </a:t>
            </a:r>
            <a:r>
              <a:rPr lang="en-US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во время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лечения</a:t>
            </a:r>
            <a:endParaRPr/>
          </a:p>
        </p:txBody>
      </p:sp>
      <p:sp>
        <p:nvSpPr>
          <p:cNvPr id="29" name="Google Shape;323;p4">
            <a:extLst>
              <a:ext uri="{FF2B5EF4-FFF2-40B4-BE49-F238E27FC236}">
                <a16:creationId xmlns:a16="http://schemas.microsoft.com/office/drawing/2014/main" id="{A51DD49B-90CE-4B81-96AA-9583570516AC}"/>
              </a:ext>
            </a:extLst>
          </p:cNvPr>
          <p:cNvSpPr txBox="1"/>
          <p:nvPr/>
        </p:nvSpPr>
        <p:spPr>
          <a:xfrm>
            <a:off x="8322823" y="5053450"/>
            <a:ext cx="3706812" cy="50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испытывали </a:t>
            </a:r>
            <a:r>
              <a:rPr lang="en-US" sz="1200">
                <a:solidFill>
                  <a:srgbClr val="FF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меньший </a:t>
            </a:r>
            <a:r>
              <a:rPr lang="en-US" sz="12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эмоциональный </a:t>
            </a:r>
            <a:r>
              <a:rPr lang="en-US" sz="1200">
                <a:solidFill>
                  <a:srgbClr val="FF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стресс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0" name="Google Shape;295;p4">
            <a:extLst>
              <a:ext uri="{FF2B5EF4-FFF2-40B4-BE49-F238E27FC236}">
                <a16:creationId xmlns:a16="http://schemas.microsoft.com/office/drawing/2014/main" id="{E667E5A7-EA28-419A-B102-86B5385A0873}"/>
              </a:ext>
            </a:extLst>
          </p:cNvPr>
          <p:cNvSpPr txBox="1"/>
          <p:nvPr/>
        </p:nvSpPr>
        <p:spPr>
          <a:xfrm>
            <a:off x="491297" y="5611212"/>
            <a:ext cx="11585575" cy="899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None/>
            </a:pPr>
            <a:r>
              <a:rPr lang="en-US" sz="800">
                <a:solidFill>
                  <a:schemeClr val="dk1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* В исследовании IMscin002 удовлетворенность пациентов оценивалась с помощью опросника TASQ. Исследование включало пациентов с резецированным НМРЛ стадии II–IIIB (T3N2), которые завершили адъювантную химиотерапию и имели положительный уровень экспрессии PD-L1 (≥1 %), и с НМРЛ стадии IV, которые ранее не проходили химиотерапию и имели высокоположительный уровень экспрессии PD-L1 (≥50 % ОК). Оценку экспрессии PD-L1 проводили в местной или центральной лаборатории с помощью анализа VENTANA PD-L1 (SP263) или Dako PD-L1 IHC 22C3 pharmDx. ИГХ — иммуногистохимическое исследование; в/в — внутривенно; НМРЛ — немелкоклеточный рак легкого; PD-L1 — лиганд белка-1 запрограммированной гибели клеток; п/к — подкожно; TASQ — опросник удовлетворенности методом введения терапии; ОК — опухолевая клетка. Cappuzzo F, et al. JTO Clin Res Rep. 2025 Feb 19;6(5):100815.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23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188640"/>
            <a:ext cx="9884134" cy="770023"/>
          </a:xfrm>
        </p:spPr>
        <p:txBody>
          <a:bodyPr/>
          <a:lstStyle/>
          <a:p>
            <a:pPr>
              <a:buClr>
                <a:schemeClr val="accent1"/>
              </a:buClr>
              <a:buSzPts val="2600"/>
            </a:pPr>
            <a:r>
              <a:rPr lang="ru-RU" cap="all" dirty="0">
                <a:solidFill>
                  <a:srgbClr val="C00000"/>
                </a:solidFill>
              </a:rPr>
              <a:t>П</a:t>
            </a:r>
            <a:r>
              <a:rPr lang="ru-RU" cap="all" dirty="0"/>
              <a:t>редлагаемые принципы реализации в онкологии 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15</a:t>
            </a:r>
          </a:p>
        </p:txBody>
      </p:sp>
      <p:sp>
        <p:nvSpPr>
          <p:cNvPr id="31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DD77D9A5-DC4C-41B0-AFBB-2548EFCE9801}"/>
              </a:ext>
            </a:extLst>
          </p:cNvPr>
          <p:cNvSpPr/>
          <p:nvPr/>
        </p:nvSpPr>
        <p:spPr>
          <a:xfrm>
            <a:off x="983432" y="1844824"/>
            <a:ext cx="4946941" cy="4427278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ru-RU" sz="1600" dirty="0">
              <a:solidFill>
                <a:srgbClr val="404040"/>
              </a:solidFill>
              <a:latin typeface="quote-cjk-patch"/>
            </a:endParaRPr>
          </a:p>
        </p:txBody>
      </p:sp>
      <p:sp>
        <p:nvSpPr>
          <p:cNvPr id="32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46805CC9-FB0E-48C8-BF3A-5B0A43CE51E8}"/>
              </a:ext>
            </a:extLst>
          </p:cNvPr>
          <p:cNvSpPr/>
          <p:nvPr/>
        </p:nvSpPr>
        <p:spPr>
          <a:xfrm>
            <a:off x="6362420" y="1844824"/>
            <a:ext cx="5410172" cy="4320480"/>
          </a:xfrm>
          <a:prstGeom prst="round2DiagRect">
            <a:avLst>
              <a:gd name="adj1" fmla="val 16667"/>
              <a:gd name="adj2" fmla="val 26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ru-RU" sz="1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35E675-2199-4CF6-9ED1-AFFC81DE19D9}"/>
              </a:ext>
            </a:extLst>
          </p:cNvPr>
          <p:cNvSpPr/>
          <p:nvPr/>
        </p:nvSpPr>
        <p:spPr>
          <a:xfrm>
            <a:off x="767407" y="818678"/>
            <a:ext cx="10123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404040"/>
                </a:solidFill>
              </a:rPr>
              <a:t>Инновации в здравоохранении – не просто новые технологии, </a:t>
            </a:r>
            <a:r>
              <a:rPr lang="ru-RU" sz="1600" b="1" i="1" dirty="0">
                <a:solidFill>
                  <a:srgbClr val="404040"/>
                </a:solidFill>
              </a:rPr>
              <a:t>а системные изменения</a:t>
            </a:r>
            <a:r>
              <a:rPr lang="ru-RU" sz="1600" i="1" dirty="0">
                <a:solidFill>
                  <a:srgbClr val="404040"/>
                </a:solidFill>
              </a:rPr>
              <a:t>, улучшающие всю цепочку оказания помощи. Их внедрение требует поэтапного подхода, доказательности, адаптации нормативной базы и вовлечения всех заинтересованных сторон</a:t>
            </a:r>
            <a:r>
              <a:rPr lang="en-US" sz="1600" i="1" dirty="0">
                <a:solidFill>
                  <a:srgbClr val="404040"/>
                </a:solidFill>
              </a:rPr>
              <a:t>.</a:t>
            </a:r>
            <a:endParaRPr lang="ru-RU" sz="1600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7CE289-3E37-486C-BC85-31C2B46532A7}"/>
              </a:ext>
            </a:extLst>
          </p:cNvPr>
          <p:cNvSpPr txBox="1"/>
          <p:nvPr/>
        </p:nvSpPr>
        <p:spPr>
          <a:xfrm>
            <a:off x="1071785" y="2655727"/>
            <a:ext cx="5085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  <a:effectLst/>
              </a:rPr>
              <a:t>Финансовые и экономические барьеры </a:t>
            </a:r>
            <a:br>
              <a:rPr lang="ru-RU" sz="1400" b="1" dirty="0">
                <a:solidFill>
                  <a:schemeClr val="bg1"/>
                </a:solidFill>
                <a:effectLst/>
              </a:rPr>
            </a:br>
            <a:endParaRPr lang="en-US" sz="1400" b="1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effectLst/>
              </a:rPr>
              <a:t>Высокая стоимость инноваций </a:t>
            </a:r>
            <a:endParaRPr lang="en-US" sz="1400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effectLst/>
              </a:rPr>
              <a:t>Дорогостоящие разработки </a:t>
            </a:r>
            <a:endParaRPr lang="en-US" sz="1400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effectLst/>
              </a:rPr>
              <a:t>Ограниченное финансирование здравоохранения </a:t>
            </a:r>
            <a:endParaRPr lang="en-US" sz="1400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effectLst/>
              </a:rPr>
              <a:t>Недостаточное возмещение затрат </a:t>
            </a:r>
            <a:endParaRPr lang="en-US" sz="1400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effectLst/>
              </a:rPr>
              <a:t>Медленные процессы включения новых методов в перечни льготных лекарств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  <a:effectLst/>
            </a:endParaRPr>
          </a:p>
          <a:p>
            <a:pPr>
              <a:buNone/>
            </a:pPr>
            <a:r>
              <a:rPr lang="ru-RU" sz="1400" b="1" dirty="0">
                <a:solidFill>
                  <a:schemeClr val="bg1"/>
                </a:solidFill>
                <a:effectLst/>
              </a:rPr>
              <a:t>Регуляторные барьеры</a:t>
            </a:r>
            <a:br>
              <a:rPr lang="ru-RU" sz="1400" b="1" dirty="0">
                <a:solidFill>
                  <a:schemeClr val="bg1"/>
                </a:solidFill>
                <a:effectLst/>
              </a:rPr>
            </a:br>
            <a:endParaRPr lang="ru-RU" sz="1400" b="1" dirty="0">
              <a:solidFill>
                <a:schemeClr val="bg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effectLst/>
              </a:rPr>
              <a:t>Негибкость нормативной базы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Т</a:t>
            </a:r>
            <a:r>
              <a:rPr lang="ru-RU" sz="1400" dirty="0">
                <a:solidFill>
                  <a:schemeClr val="bg1"/>
                </a:solidFill>
                <a:effectLst/>
              </a:rPr>
              <a:t>ребуется обновление  номенклатуры,</a:t>
            </a:r>
            <a:br>
              <a:rPr lang="ru-RU" sz="1400" dirty="0">
                <a:solidFill>
                  <a:schemeClr val="bg1"/>
                </a:solidFill>
                <a:effectLst/>
              </a:rPr>
            </a:br>
            <a:r>
              <a:rPr lang="ru-RU" sz="1400" dirty="0">
                <a:solidFill>
                  <a:schemeClr val="bg1"/>
                </a:solidFill>
                <a:effectLst/>
              </a:rPr>
              <a:t> не учитены ряд МГИ </a:t>
            </a:r>
            <a:endParaRPr lang="ru-RU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effectLst/>
              </a:rPr>
              <a:t>Отсутствие четких правил для новых направлений (искусственный интеллект)</a:t>
            </a:r>
            <a:endParaRPr lang="ru-RU" sz="1400" dirty="0">
              <a:solidFill>
                <a:schemeClr val="bg1"/>
              </a:solidFill>
            </a:endParaRPr>
          </a:p>
          <a:p>
            <a:br>
              <a:rPr lang="ru-RU" sz="1400" dirty="0">
                <a:solidFill>
                  <a:schemeClr val="bg1"/>
                </a:solidFill>
                <a:effectLst/>
              </a:rPr>
            </a:b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D88A8C-64E9-4B96-BA98-301FFB297CAB}"/>
              </a:ext>
            </a:extLst>
          </p:cNvPr>
          <p:cNvSpPr txBox="1"/>
          <p:nvPr/>
        </p:nvSpPr>
        <p:spPr>
          <a:xfrm>
            <a:off x="1415479" y="1994008"/>
            <a:ext cx="4229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Типовые барьеры для доступа к инновациям</a:t>
            </a:r>
            <a:r>
              <a:rPr lang="ru-RU" sz="1600" b="1" dirty="0"/>
              <a:t> 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389127E1-047F-47E6-9946-BADE2D013F02}"/>
              </a:ext>
            </a:extLst>
          </p:cNvPr>
          <p:cNvSpPr txBox="1">
            <a:spLocks/>
          </p:cNvSpPr>
          <p:nvPr/>
        </p:nvSpPr>
        <p:spPr>
          <a:xfrm>
            <a:off x="6942048" y="2132856"/>
            <a:ext cx="4351866" cy="68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Возможные пути гармонизации документов, регулирующие доступность онкологической помощи и своевременного внедрения инноваций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7529AE-0E5A-405B-90CE-CA749D4DE0F8}"/>
              </a:ext>
            </a:extLst>
          </p:cNvPr>
          <p:cNvSpPr txBox="1"/>
          <p:nvPr/>
        </p:nvSpPr>
        <p:spPr>
          <a:xfrm>
            <a:off x="6908800" y="3111957"/>
            <a:ext cx="435186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создание </a:t>
            </a:r>
            <a:r>
              <a:rPr lang="en-US" sz="1400" b="1" dirty="0"/>
              <a:t>fast-track</a:t>
            </a:r>
            <a:r>
              <a:rPr lang="en-US" sz="1400" dirty="0"/>
              <a:t> </a:t>
            </a:r>
            <a:r>
              <a:rPr lang="ru-RU" sz="1400" dirty="0"/>
              <a:t>для внесения изменений в КР (разработка соответствующих изменений в порядок разработки и актуализации КР);</a:t>
            </a:r>
            <a:br>
              <a:rPr lang="ru-RU" sz="1400" dirty="0"/>
            </a:b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изменение сроков подачи предложений по изменению перечней в Правительство РФ на более ранние;</a:t>
            </a:r>
            <a:br>
              <a:rPr lang="ru-RU" sz="1400" dirty="0"/>
            </a:b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увеличение сроков подачи предложений по изменению модели КСГ;</a:t>
            </a:r>
            <a:br>
              <a:rPr lang="ru-RU" sz="1400" dirty="0"/>
            </a:b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разработка и утверждение порядков и срока работы по изменению модели КСГ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69B874-2D94-4682-A5E3-82B0ACD24EB5}"/>
              </a:ext>
            </a:extLst>
          </p:cNvPr>
          <p:cNvSpPr txBox="1"/>
          <p:nvPr/>
        </p:nvSpPr>
        <p:spPr>
          <a:xfrm>
            <a:off x="983432" y="6499280"/>
            <a:ext cx="6094476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dirty="0"/>
              <a:t>Мнение </a:t>
            </a:r>
            <a:r>
              <a:rPr lang="ru-RU" sz="1050" dirty="0">
                <a:effectLst/>
              </a:rPr>
              <a:t>автора презентации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73453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>
            <a:extLst>
              <a:ext uri="{FF2B5EF4-FFF2-40B4-BE49-F238E27FC236}">
                <a16:creationId xmlns:a16="http://schemas.microsoft.com/office/drawing/2014/main" id="{890E2199-A196-FD8B-8483-B17031C8BF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0911" y="3068960"/>
            <a:ext cx="8797428" cy="2057862"/>
          </a:xfrm>
        </p:spPr>
        <p:txBody>
          <a:bodyPr>
            <a:normAutofit/>
          </a:bodyPr>
          <a:lstStyle/>
          <a:p>
            <a:r>
              <a:rPr lang="ru-RU" sz="3200" cap="all" dirty="0">
                <a:solidFill>
                  <a:srgbClr val="005E87"/>
                </a:solidFill>
              </a:rPr>
              <a:t>БЛАГОДАРЮ ЗА ВНИМАНИЕ!</a:t>
            </a:r>
            <a:br>
              <a:rPr lang="ru-RU" dirty="0">
                <a:solidFill>
                  <a:srgbClr val="005E87"/>
                </a:solidFill>
              </a:rPr>
            </a:br>
            <a:endParaRPr lang="ru-RU" dirty="0">
              <a:solidFill>
                <a:srgbClr val="005E87"/>
              </a:solidFill>
            </a:endParaRPr>
          </a:p>
          <a:p>
            <a:endParaRPr lang="ru-RU" dirty="0">
              <a:solidFill>
                <a:srgbClr val="005E87"/>
              </a:solidFill>
            </a:endParaRPr>
          </a:p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олилиния 8">
            <a:extLst>
              <a:ext uri="{FF2B5EF4-FFF2-40B4-BE49-F238E27FC236}">
                <a16:creationId xmlns:a16="http://schemas.microsoft.com/office/drawing/2014/main" id="{7D9C10E4-5C9D-6FE3-E82B-997F45F84768}"/>
              </a:ext>
            </a:extLst>
          </p:cNvPr>
          <p:cNvSpPr>
            <a:spLocks noChangeAspect="1"/>
          </p:cNvSpPr>
          <p:nvPr/>
        </p:nvSpPr>
        <p:spPr>
          <a:xfrm>
            <a:off x="8760296" y="3573016"/>
            <a:ext cx="1497199" cy="1451341"/>
          </a:xfrm>
          <a:custGeom>
            <a:avLst/>
            <a:gdLst>
              <a:gd name="connsiteX0" fmla="*/ 1779182 w 5403497"/>
              <a:gd name="connsiteY0" fmla="*/ 4180777 h 5237996"/>
              <a:gd name="connsiteX1" fmla="*/ 1646999 w 5403497"/>
              <a:gd name="connsiteY1" fmla="*/ 4275266 h 5237996"/>
              <a:gd name="connsiteX2" fmla="*/ 1486766 w 5403497"/>
              <a:gd name="connsiteY2" fmla="*/ 4248247 h 5237996"/>
              <a:gd name="connsiteX3" fmla="*/ 467962 w 5403497"/>
              <a:gd name="connsiteY3" fmla="*/ 2839320 h 5237996"/>
              <a:gd name="connsiteX4" fmla="*/ 532677 w 5403497"/>
              <a:gd name="connsiteY4" fmla="*/ 2642838 h 5237996"/>
              <a:gd name="connsiteX5" fmla="*/ 733861 w 5403497"/>
              <a:gd name="connsiteY5" fmla="*/ 2594694 h 5237996"/>
              <a:gd name="connsiteX6" fmla="*/ 880554 w 5403497"/>
              <a:gd name="connsiteY6" fmla="*/ 2740583 h 5237996"/>
              <a:gd name="connsiteX7" fmla="*/ 1713918 w 5403497"/>
              <a:gd name="connsiteY7" fmla="*/ 3888319 h 5237996"/>
              <a:gd name="connsiteX8" fmla="*/ 1806953 w 5403497"/>
              <a:gd name="connsiteY8" fmla="*/ 4021040 h 5237996"/>
              <a:gd name="connsiteX9" fmla="*/ 1779207 w 5403497"/>
              <a:gd name="connsiteY9" fmla="*/ 4180744 h 5237996"/>
              <a:gd name="connsiteX10" fmla="*/ 1888900 w 5403497"/>
              <a:gd name="connsiteY10" fmla="*/ 611286 h 5237996"/>
              <a:gd name="connsiteX11" fmla="*/ 2701720 w 5403497"/>
              <a:gd name="connsiteY11" fmla="*/ 426208 h 5237996"/>
              <a:gd name="connsiteX12" fmla="*/ 3514540 w 5403497"/>
              <a:gd name="connsiteY12" fmla="*/ 611286 h 5237996"/>
              <a:gd name="connsiteX13" fmla="*/ 3726942 w 5403497"/>
              <a:gd name="connsiteY13" fmla="*/ 595098 h 5237996"/>
              <a:gd name="connsiteX14" fmla="*/ 3819096 w 5403497"/>
              <a:gd name="connsiteY14" fmla="*/ 403054 h 5237996"/>
              <a:gd name="connsiteX15" fmla="*/ 3698885 w 5403497"/>
              <a:gd name="connsiteY15" fmla="*/ 227245 h 5237996"/>
              <a:gd name="connsiteX16" fmla="*/ 2701732 w 5403497"/>
              <a:gd name="connsiteY16" fmla="*/ 0 h 5237996"/>
              <a:gd name="connsiteX17" fmla="*/ 1704578 w 5403497"/>
              <a:gd name="connsiteY17" fmla="*/ 227245 h 5237996"/>
              <a:gd name="connsiteX18" fmla="*/ 1584368 w 5403497"/>
              <a:gd name="connsiteY18" fmla="*/ 403054 h 5237996"/>
              <a:gd name="connsiteX19" fmla="*/ 1676561 w 5403497"/>
              <a:gd name="connsiteY19" fmla="*/ 595098 h 5237996"/>
              <a:gd name="connsiteX20" fmla="*/ 1888924 w 5403497"/>
              <a:gd name="connsiteY20" fmla="*/ 611286 h 5237996"/>
              <a:gd name="connsiteX21" fmla="*/ 3629754 w 5403497"/>
              <a:gd name="connsiteY21" fmla="*/ 4180777 h 5237996"/>
              <a:gd name="connsiteX22" fmla="*/ 3761937 w 5403497"/>
              <a:gd name="connsiteY22" fmla="*/ 4275266 h 5237996"/>
              <a:gd name="connsiteX23" fmla="*/ 3922170 w 5403497"/>
              <a:gd name="connsiteY23" fmla="*/ 4248247 h 5237996"/>
              <a:gd name="connsiteX24" fmla="*/ 4940975 w 5403497"/>
              <a:gd name="connsiteY24" fmla="*/ 2839320 h 5237996"/>
              <a:gd name="connsiteX25" fmla="*/ 4877178 w 5403497"/>
              <a:gd name="connsiteY25" fmla="*/ 2641574 h 5237996"/>
              <a:gd name="connsiteX26" fmla="*/ 4675152 w 5403497"/>
              <a:gd name="connsiteY26" fmla="*/ 2592933 h 5237996"/>
              <a:gd name="connsiteX27" fmla="*/ 4528391 w 5403497"/>
              <a:gd name="connsiteY27" fmla="*/ 2740047 h 5237996"/>
              <a:gd name="connsiteX28" fmla="*/ 3697201 w 5403497"/>
              <a:gd name="connsiteY28" fmla="*/ 3892191 h 5237996"/>
              <a:gd name="connsiteX29" fmla="*/ 3604779 w 5403497"/>
              <a:gd name="connsiteY29" fmla="*/ 4022768 h 5237996"/>
              <a:gd name="connsiteX30" fmla="*/ 3629731 w 5403497"/>
              <a:gd name="connsiteY30" fmla="*/ 4180786 h 5237996"/>
              <a:gd name="connsiteX31" fmla="*/ 4562433 w 5403497"/>
              <a:gd name="connsiteY31" fmla="*/ 1163257 h 5237996"/>
              <a:gd name="connsiteX32" fmla="*/ 4904186 w 5403497"/>
              <a:gd name="connsiteY32" fmla="*/ 1021698 h 5237996"/>
              <a:gd name="connsiteX33" fmla="*/ 5045785 w 5403497"/>
              <a:gd name="connsiteY33" fmla="*/ 679905 h 5237996"/>
              <a:gd name="connsiteX34" fmla="*/ 4904186 w 5403497"/>
              <a:gd name="connsiteY34" fmla="*/ 338112 h 5237996"/>
              <a:gd name="connsiteX35" fmla="*/ 4562433 w 5403497"/>
              <a:gd name="connsiteY35" fmla="*/ 196553 h 5237996"/>
              <a:gd name="connsiteX36" fmla="*/ 4220640 w 5403497"/>
              <a:gd name="connsiteY36" fmla="*/ 338112 h 5237996"/>
              <a:gd name="connsiteX37" fmla="*/ 4079081 w 5403497"/>
              <a:gd name="connsiteY37" fmla="*/ 679905 h 5237996"/>
              <a:gd name="connsiteX38" fmla="*/ 4219268 w 5403497"/>
              <a:gd name="connsiteY38" fmla="*/ 1022727 h 5237996"/>
              <a:gd name="connsiteX39" fmla="*/ 4560787 w 5403497"/>
              <a:gd name="connsiteY39" fmla="*/ 1166010 h 5237996"/>
              <a:gd name="connsiteX40" fmla="*/ 5299824 w 5403497"/>
              <a:gd name="connsiteY40" fmla="*/ 1430993 h 5237996"/>
              <a:gd name="connsiteX41" fmla="*/ 5299786 w 5403497"/>
              <a:gd name="connsiteY41" fmla="*/ 1430993 h 5237996"/>
              <a:gd name="connsiteX42" fmla="*/ 4991441 w 5403497"/>
              <a:gd name="connsiteY42" fmla="*/ 1292726 h 5237996"/>
              <a:gd name="connsiteX43" fmla="*/ 4841113 w 5403497"/>
              <a:gd name="connsiteY43" fmla="*/ 1292726 h 5237996"/>
              <a:gd name="connsiteX44" fmla="*/ 4802192 w 5403497"/>
              <a:gd name="connsiteY44" fmla="*/ 1311401 h 5237996"/>
              <a:gd name="connsiteX45" fmla="*/ 4566796 w 5403497"/>
              <a:gd name="connsiteY45" fmla="*/ 1606540 h 5237996"/>
              <a:gd name="connsiteX46" fmla="*/ 4542648 w 5403497"/>
              <a:gd name="connsiteY46" fmla="*/ 1606540 h 5237996"/>
              <a:gd name="connsiteX47" fmla="*/ 4311152 w 5403497"/>
              <a:gd name="connsiteY47" fmla="*/ 1314115 h 5237996"/>
              <a:gd name="connsiteX48" fmla="*/ 4272192 w 5403497"/>
              <a:gd name="connsiteY48" fmla="*/ 1295478 h 5237996"/>
              <a:gd name="connsiteX49" fmla="*/ 4131740 w 5403497"/>
              <a:gd name="connsiteY49" fmla="*/ 1295478 h 5237996"/>
              <a:gd name="connsiteX50" fmla="*/ 3842686 w 5403497"/>
              <a:gd name="connsiteY50" fmla="*/ 1413583 h 5237996"/>
              <a:gd name="connsiteX51" fmla="*/ 3719153 w 5403497"/>
              <a:gd name="connsiteY51" fmla="*/ 1700375 h 5237996"/>
              <a:gd name="connsiteX52" fmla="*/ 3719153 w 5403497"/>
              <a:gd name="connsiteY52" fmla="*/ 2126129 h 5237996"/>
              <a:gd name="connsiteX53" fmla="*/ 3839325 w 5403497"/>
              <a:gd name="connsiteY53" fmla="*/ 2246262 h 5237996"/>
              <a:gd name="connsiteX54" fmla="*/ 5283326 w 5403497"/>
              <a:gd name="connsiteY54" fmla="*/ 2246262 h 5237996"/>
              <a:gd name="connsiteX55" fmla="*/ 5403498 w 5403497"/>
              <a:gd name="connsiteY55" fmla="*/ 2126129 h 5237996"/>
              <a:gd name="connsiteX56" fmla="*/ 5403498 w 5403497"/>
              <a:gd name="connsiteY56" fmla="*/ 1699836 h 5237996"/>
              <a:gd name="connsiteX57" fmla="*/ 5298718 w 5403497"/>
              <a:gd name="connsiteY57" fmla="*/ 1433167 h 5237996"/>
              <a:gd name="connsiteX58" fmla="*/ 842124 w 5403497"/>
              <a:gd name="connsiteY58" fmla="*/ 1166010 h 5237996"/>
              <a:gd name="connsiteX59" fmla="*/ 1183917 w 5403497"/>
              <a:gd name="connsiteY59" fmla="*/ 1024412 h 5237996"/>
              <a:gd name="connsiteX60" fmla="*/ 1325476 w 5403497"/>
              <a:gd name="connsiteY60" fmla="*/ 682658 h 5237996"/>
              <a:gd name="connsiteX61" fmla="*/ 1183917 w 5403497"/>
              <a:gd name="connsiteY61" fmla="*/ 340865 h 5237996"/>
              <a:gd name="connsiteX62" fmla="*/ 842124 w 5403497"/>
              <a:gd name="connsiteY62" fmla="*/ 199306 h 5237996"/>
              <a:gd name="connsiteX63" fmla="*/ 500371 w 5403497"/>
              <a:gd name="connsiteY63" fmla="*/ 340865 h 5237996"/>
              <a:gd name="connsiteX64" fmla="*/ 358772 w 5403497"/>
              <a:gd name="connsiteY64" fmla="*/ 682658 h 5237996"/>
              <a:gd name="connsiteX65" fmla="*/ 500527 w 5403497"/>
              <a:gd name="connsiteY65" fmla="*/ 1024255 h 5237996"/>
              <a:gd name="connsiteX66" fmla="*/ 842124 w 5403497"/>
              <a:gd name="connsiteY66" fmla="*/ 1166010 h 5237996"/>
              <a:gd name="connsiteX67" fmla="*/ 1564703 w 5403497"/>
              <a:gd name="connsiteY67" fmla="*/ 2247419 h 5237996"/>
              <a:gd name="connsiteX68" fmla="*/ 1649701 w 5403497"/>
              <a:gd name="connsiteY68" fmla="*/ 2211637 h 5237996"/>
              <a:gd name="connsiteX69" fmla="*/ 1684297 w 5403497"/>
              <a:gd name="connsiteY69" fmla="*/ 2126179 h 5237996"/>
              <a:gd name="connsiteX70" fmla="*/ 1684297 w 5403497"/>
              <a:gd name="connsiteY70" fmla="*/ 1699886 h 5237996"/>
              <a:gd name="connsiteX71" fmla="*/ 1560568 w 5403497"/>
              <a:gd name="connsiteY71" fmla="*/ 1412898 h 5237996"/>
              <a:gd name="connsiteX72" fmla="*/ 1271171 w 5403497"/>
              <a:gd name="connsiteY72" fmla="*/ 1294989 h 5237996"/>
              <a:gd name="connsiteX73" fmla="*/ 1123606 w 5403497"/>
              <a:gd name="connsiteY73" fmla="*/ 1294989 h 5237996"/>
              <a:gd name="connsiteX74" fmla="*/ 1084647 w 5403497"/>
              <a:gd name="connsiteY74" fmla="*/ 1313626 h 5237996"/>
              <a:gd name="connsiteX75" fmla="*/ 850397 w 5403497"/>
              <a:gd name="connsiteY75" fmla="*/ 1606052 h 5237996"/>
              <a:gd name="connsiteX76" fmla="*/ 826249 w 5403497"/>
              <a:gd name="connsiteY76" fmla="*/ 1606052 h 5237996"/>
              <a:gd name="connsiteX77" fmla="*/ 592499 w 5403497"/>
              <a:gd name="connsiteY77" fmla="*/ 1314165 h 5237996"/>
              <a:gd name="connsiteX78" fmla="*/ 553578 w 5403497"/>
              <a:gd name="connsiteY78" fmla="*/ 1295528 h 5237996"/>
              <a:gd name="connsiteX79" fmla="*/ 412548 w 5403497"/>
              <a:gd name="connsiteY79" fmla="*/ 1295528 h 5237996"/>
              <a:gd name="connsiteX80" fmla="*/ 123689 w 5403497"/>
              <a:gd name="connsiteY80" fmla="*/ 1413437 h 5237996"/>
              <a:gd name="connsiteX81" fmla="*/ 0 w 5403497"/>
              <a:gd name="connsiteY81" fmla="*/ 1699886 h 5237996"/>
              <a:gd name="connsiteX82" fmla="*/ 0 w 5403497"/>
              <a:gd name="connsiteY82" fmla="*/ 2126179 h 5237996"/>
              <a:gd name="connsiteX83" fmla="*/ 120133 w 5403497"/>
              <a:gd name="connsiteY83" fmla="*/ 2246312 h 5237996"/>
              <a:gd name="connsiteX84" fmla="*/ 2704209 w 5403497"/>
              <a:gd name="connsiteY84" fmla="*/ 4156098 h 5237996"/>
              <a:gd name="connsiteX85" fmla="*/ 3045962 w 5403497"/>
              <a:gd name="connsiteY85" fmla="*/ 4014539 h 5237996"/>
              <a:gd name="connsiteX86" fmla="*/ 3187560 w 5403497"/>
              <a:gd name="connsiteY86" fmla="*/ 3672746 h 5237996"/>
              <a:gd name="connsiteX87" fmla="*/ 3045962 w 5403497"/>
              <a:gd name="connsiteY87" fmla="*/ 3330953 h 5237996"/>
              <a:gd name="connsiteX88" fmla="*/ 2704209 w 5403497"/>
              <a:gd name="connsiteY88" fmla="*/ 3189394 h 5237996"/>
              <a:gd name="connsiteX89" fmla="*/ 2362416 w 5403497"/>
              <a:gd name="connsiteY89" fmla="*/ 3330953 h 5237996"/>
              <a:gd name="connsiteX90" fmla="*/ 2220857 w 5403497"/>
              <a:gd name="connsiteY90" fmla="*/ 3672746 h 5237996"/>
              <a:gd name="connsiteX91" fmla="*/ 2362572 w 5403497"/>
              <a:gd name="connsiteY91" fmla="*/ 4014343 h 5237996"/>
              <a:gd name="connsiteX92" fmla="*/ 2704209 w 5403497"/>
              <a:gd name="connsiteY92" fmla="*/ 4156098 h 5237996"/>
              <a:gd name="connsiteX93" fmla="*/ 1966817 w 5403497"/>
              <a:gd name="connsiteY93" fmla="*/ 4423834 h 5237996"/>
              <a:gd name="connsiteX94" fmla="*/ 1862565 w 5403497"/>
              <a:gd name="connsiteY94" fmla="*/ 4690464 h 5237996"/>
              <a:gd name="connsiteX95" fmla="*/ 1862565 w 5403497"/>
              <a:gd name="connsiteY95" fmla="*/ 5117864 h 5237996"/>
              <a:gd name="connsiteX96" fmla="*/ 1982737 w 5403497"/>
              <a:gd name="connsiteY96" fmla="*/ 5237997 h 5237996"/>
              <a:gd name="connsiteX97" fmla="*/ 3426738 w 5403497"/>
              <a:gd name="connsiteY97" fmla="*/ 5237997 h 5237996"/>
              <a:gd name="connsiteX98" fmla="*/ 3546910 w 5403497"/>
              <a:gd name="connsiteY98" fmla="*/ 5117864 h 5237996"/>
              <a:gd name="connsiteX99" fmla="*/ 3546910 w 5403497"/>
              <a:gd name="connsiteY99" fmla="*/ 4690464 h 5237996"/>
              <a:gd name="connsiteX100" fmla="*/ 3423182 w 5403497"/>
              <a:gd name="connsiteY100" fmla="*/ 4403476 h 5237996"/>
              <a:gd name="connsiteX101" fmla="*/ 3133784 w 5403497"/>
              <a:gd name="connsiteY101" fmla="*/ 4285567 h 5237996"/>
              <a:gd name="connsiteX102" fmla="*/ 2986180 w 5403497"/>
              <a:gd name="connsiteY102" fmla="*/ 4285567 h 5237996"/>
              <a:gd name="connsiteX103" fmla="*/ 2947259 w 5403497"/>
              <a:gd name="connsiteY103" fmla="*/ 4304243 h 5237996"/>
              <a:gd name="connsiteX104" fmla="*/ 2712970 w 5403497"/>
              <a:gd name="connsiteY104" fmla="*/ 4595022 h 5237996"/>
              <a:gd name="connsiteX105" fmla="*/ 2688822 w 5403497"/>
              <a:gd name="connsiteY105" fmla="*/ 4595022 h 5237996"/>
              <a:gd name="connsiteX106" fmla="*/ 2454572 w 5403497"/>
              <a:gd name="connsiteY106" fmla="*/ 4304782 h 5237996"/>
              <a:gd name="connsiteX107" fmla="*/ 2415613 w 5403497"/>
              <a:gd name="connsiteY107" fmla="*/ 4286106 h 5237996"/>
              <a:gd name="connsiteX108" fmla="*/ 2275161 w 5403497"/>
              <a:gd name="connsiteY108" fmla="*/ 4286106 h 5237996"/>
              <a:gd name="connsiteX109" fmla="*/ 1966816 w 5403497"/>
              <a:gd name="connsiteY109" fmla="*/ 4423844 h 5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403497" h="5237996">
                <a:moveTo>
                  <a:pt x="1779182" y="4180777"/>
                </a:moveTo>
                <a:cubicBezTo>
                  <a:pt x="1749446" y="4228577"/>
                  <a:pt x="1701877" y="4262599"/>
                  <a:pt x="1646999" y="4275266"/>
                </a:cubicBezTo>
                <a:cubicBezTo>
                  <a:pt x="1592119" y="4287933"/>
                  <a:pt x="1534449" y="4278213"/>
                  <a:pt x="1486766" y="4248247"/>
                </a:cubicBezTo>
                <a:cubicBezTo>
                  <a:pt x="977011" y="3928811"/>
                  <a:pt x="611607" y="3423524"/>
                  <a:pt x="467962" y="2839320"/>
                </a:cubicBezTo>
                <a:cubicBezTo>
                  <a:pt x="454031" y="2767066"/>
                  <a:pt x="478486" y="2692706"/>
                  <a:pt x="532677" y="2642838"/>
                </a:cubicBezTo>
                <a:cubicBezTo>
                  <a:pt x="586868" y="2592971"/>
                  <a:pt x="662988" y="2574756"/>
                  <a:pt x="733861" y="2594694"/>
                </a:cubicBezTo>
                <a:cubicBezTo>
                  <a:pt x="804737" y="2614594"/>
                  <a:pt x="860264" y="2669819"/>
                  <a:pt x="880554" y="2740583"/>
                </a:cubicBezTo>
                <a:cubicBezTo>
                  <a:pt x="998580" y="3216930"/>
                  <a:pt x="1297510" y="3628606"/>
                  <a:pt x="1713918" y="3888319"/>
                </a:cubicBezTo>
                <a:cubicBezTo>
                  <a:pt x="1761258" y="3918513"/>
                  <a:pt x="1794706" y="3966236"/>
                  <a:pt x="1806953" y="4021040"/>
                </a:cubicBezTo>
                <a:cubicBezTo>
                  <a:pt x="1819199" y="4075845"/>
                  <a:pt x="1809211" y="4133286"/>
                  <a:pt x="1779207" y="4180744"/>
                </a:cubicBezTo>
                <a:close/>
                <a:moveTo>
                  <a:pt x="1888900" y="611286"/>
                </a:moveTo>
                <a:cubicBezTo>
                  <a:pt x="2142558" y="489468"/>
                  <a:pt x="2420356" y="426208"/>
                  <a:pt x="2701720" y="426208"/>
                </a:cubicBezTo>
                <a:cubicBezTo>
                  <a:pt x="2983123" y="426208"/>
                  <a:pt x="3260882" y="489468"/>
                  <a:pt x="3514540" y="611286"/>
                </a:cubicBezTo>
                <a:cubicBezTo>
                  <a:pt x="3583158" y="644198"/>
                  <a:pt x="3664103" y="638037"/>
                  <a:pt x="3726942" y="595098"/>
                </a:cubicBezTo>
                <a:cubicBezTo>
                  <a:pt x="3789744" y="552159"/>
                  <a:pt x="3824875" y="478953"/>
                  <a:pt x="3819096" y="403054"/>
                </a:cubicBezTo>
                <a:cubicBezTo>
                  <a:pt x="3813317" y="327203"/>
                  <a:pt x="3767470" y="260153"/>
                  <a:pt x="3698885" y="227245"/>
                </a:cubicBezTo>
                <a:cubicBezTo>
                  <a:pt x="3387747" y="77642"/>
                  <a:pt x="3046954" y="0"/>
                  <a:pt x="2701732" y="0"/>
                </a:cubicBezTo>
                <a:cubicBezTo>
                  <a:pt x="2356539" y="0"/>
                  <a:pt x="2015736" y="77650"/>
                  <a:pt x="1704578" y="227245"/>
                </a:cubicBezTo>
                <a:cubicBezTo>
                  <a:pt x="1635998" y="260157"/>
                  <a:pt x="1590148" y="327205"/>
                  <a:pt x="1584368" y="403054"/>
                </a:cubicBezTo>
                <a:cubicBezTo>
                  <a:pt x="1578589" y="478944"/>
                  <a:pt x="1613721" y="552157"/>
                  <a:pt x="1676561" y="595098"/>
                </a:cubicBezTo>
                <a:cubicBezTo>
                  <a:pt x="1739362" y="638037"/>
                  <a:pt x="1820344" y="644198"/>
                  <a:pt x="1888924" y="611286"/>
                </a:cubicBezTo>
                <a:close/>
                <a:moveTo>
                  <a:pt x="3629754" y="4180777"/>
                </a:moveTo>
                <a:cubicBezTo>
                  <a:pt x="3659491" y="4228577"/>
                  <a:pt x="3707060" y="4262599"/>
                  <a:pt x="3761937" y="4275266"/>
                </a:cubicBezTo>
                <a:cubicBezTo>
                  <a:pt x="3816817" y="4287933"/>
                  <a:pt x="3874448" y="4278213"/>
                  <a:pt x="3922170" y="4248247"/>
                </a:cubicBezTo>
                <a:cubicBezTo>
                  <a:pt x="4431886" y="3928811"/>
                  <a:pt x="4797290" y="3423524"/>
                  <a:pt x="4940975" y="2839320"/>
                </a:cubicBezTo>
                <a:cubicBezTo>
                  <a:pt x="4955632" y="2766798"/>
                  <a:pt x="4931445" y="2691863"/>
                  <a:pt x="4877178" y="2641574"/>
                </a:cubicBezTo>
                <a:cubicBezTo>
                  <a:pt x="4822911" y="2591249"/>
                  <a:pt x="4746367" y="2572842"/>
                  <a:pt x="4675152" y="2592933"/>
                </a:cubicBezTo>
                <a:cubicBezTo>
                  <a:pt x="4603931" y="2613026"/>
                  <a:pt x="4548328" y="2668785"/>
                  <a:pt x="4528391" y="2740047"/>
                </a:cubicBezTo>
                <a:cubicBezTo>
                  <a:pt x="4411893" y="3217658"/>
                  <a:pt x="4113697" y="3631009"/>
                  <a:pt x="3697201" y="3892191"/>
                </a:cubicBezTo>
                <a:cubicBezTo>
                  <a:pt x="3650550" y="3922004"/>
                  <a:pt x="3617370" y="3968846"/>
                  <a:pt x="3604779" y="4022768"/>
                </a:cubicBezTo>
                <a:cubicBezTo>
                  <a:pt x="3592149" y="4076690"/>
                  <a:pt x="3601105" y="4133368"/>
                  <a:pt x="3629731" y="4180786"/>
                </a:cubicBezTo>
                <a:close/>
                <a:moveTo>
                  <a:pt x="4562433" y="1163257"/>
                </a:moveTo>
                <a:cubicBezTo>
                  <a:pt x="4690599" y="1163257"/>
                  <a:pt x="4813563" y="1112320"/>
                  <a:pt x="4904186" y="1021698"/>
                </a:cubicBezTo>
                <a:cubicBezTo>
                  <a:pt x="4994848" y="931036"/>
                  <a:pt x="5045785" y="808110"/>
                  <a:pt x="5045785" y="679905"/>
                </a:cubicBezTo>
                <a:cubicBezTo>
                  <a:pt x="5045785" y="551700"/>
                  <a:pt x="4994847" y="428775"/>
                  <a:pt x="4904186" y="338112"/>
                </a:cubicBezTo>
                <a:cubicBezTo>
                  <a:pt x="4813563" y="247489"/>
                  <a:pt x="4690599" y="196553"/>
                  <a:pt x="4562433" y="196553"/>
                </a:cubicBezTo>
                <a:cubicBezTo>
                  <a:pt x="4434227" y="196553"/>
                  <a:pt x="4311303" y="247491"/>
                  <a:pt x="4220640" y="338112"/>
                </a:cubicBezTo>
                <a:cubicBezTo>
                  <a:pt x="4129978" y="428774"/>
                  <a:pt x="4079081" y="551700"/>
                  <a:pt x="4079081" y="679905"/>
                </a:cubicBezTo>
                <a:cubicBezTo>
                  <a:pt x="4078468" y="808228"/>
                  <a:pt x="4128908" y="931574"/>
                  <a:pt x="4219268" y="1022727"/>
                </a:cubicBezTo>
                <a:cubicBezTo>
                  <a:pt x="4309586" y="1113886"/>
                  <a:pt x="4432435" y="1165393"/>
                  <a:pt x="4560787" y="1166010"/>
                </a:cubicBezTo>
                <a:close/>
                <a:moveTo>
                  <a:pt x="5299824" y="1430993"/>
                </a:moveTo>
                <a:lnTo>
                  <a:pt x="5299786" y="1430993"/>
                </a:lnTo>
                <a:cubicBezTo>
                  <a:pt x="5221371" y="1343125"/>
                  <a:pt x="5109242" y="1292834"/>
                  <a:pt x="4991441" y="1292726"/>
                </a:cubicBezTo>
                <a:lnTo>
                  <a:pt x="4841113" y="1292726"/>
                </a:lnTo>
                <a:cubicBezTo>
                  <a:pt x="4825958" y="1292650"/>
                  <a:pt x="4811607" y="1299538"/>
                  <a:pt x="4802192" y="1311401"/>
                </a:cubicBezTo>
                <a:lnTo>
                  <a:pt x="4566796" y="1606540"/>
                </a:lnTo>
                <a:cubicBezTo>
                  <a:pt x="4558568" y="1616950"/>
                  <a:pt x="4550876" y="1616414"/>
                  <a:pt x="4542648" y="1606540"/>
                </a:cubicBezTo>
                <a:lnTo>
                  <a:pt x="4311152" y="1314115"/>
                </a:lnTo>
                <a:cubicBezTo>
                  <a:pt x="4301699" y="1302252"/>
                  <a:pt x="4287348" y="1295401"/>
                  <a:pt x="4272192" y="1295478"/>
                </a:cubicBezTo>
                <a:lnTo>
                  <a:pt x="4131740" y="1295478"/>
                </a:lnTo>
                <a:cubicBezTo>
                  <a:pt x="4023629" y="1295440"/>
                  <a:pt x="3919838" y="1337881"/>
                  <a:pt x="3842686" y="1413583"/>
                </a:cubicBezTo>
                <a:cubicBezTo>
                  <a:pt x="3765533" y="1489320"/>
                  <a:pt x="3721181" y="1592302"/>
                  <a:pt x="3719153" y="1700375"/>
                </a:cubicBezTo>
                <a:lnTo>
                  <a:pt x="3719153" y="2126129"/>
                </a:lnTo>
                <a:cubicBezTo>
                  <a:pt x="3719153" y="2192489"/>
                  <a:pt x="3772961" y="2246262"/>
                  <a:pt x="3839325" y="2246262"/>
                </a:cubicBezTo>
                <a:lnTo>
                  <a:pt x="5283326" y="2246262"/>
                </a:lnTo>
                <a:cubicBezTo>
                  <a:pt x="5349686" y="2246262"/>
                  <a:pt x="5403498" y="2192492"/>
                  <a:pt x="5403498" y="2126129"/>
                </a:cubicBezTo>
                <a:lnTo>
                  <a:pt x="5403498" y="1699836"/>
                </a:lnTo>
                <a:cubicBezTo>
                  <a:pt x="5401431" y="1601286"/>
                  <a:pt x="5364271" y="1506724"/>
                  <a:pt x="5298718" y="1433167"/>
                </a:cubicBezTo>
                <a:close/>
                <a:moveTo>
                  <a:pt x="842124" y="1166010"/>
                </a:moveTo>
                <a:cubicBezTo>
                  <a:pt x="970330" y="1166010"/>
                  <a:pt x="1093254" y="1115073"/>
                  <a:pt x="1183917" y="1024412"/>
                </a:cubicBezTo>
                <a:cubicBezTo>
                  <a:pt x="1274579" y="933788"/>
                  <a:pt x="1325476" y="810824"/>
                  <a:pt x="1325476" y="682658"/>
                </a:cubicBezTo>
                <a:cubicBezTo>
                  <a:pt x="1325476" y="554453"/>
                  <a:pt x="1274577" y="431489"/>
                  <a:pt x="1183917" y="340865"/>
                </a:cubicBezTo>
                <a:cubicBezTo>
                  <a:pt x="1093255" y="250203"/>
                  <a:pt x="970330" y="199306"/>
                  <a:pt x="842124" y="199306"/>
                </a:cubicBezTo>
                <a:cubicBezTo>
                  <a:pt x="713958" y="199306"/>
                  <a:pt x="590994" y="250205"/>
                  <a:pt x="500371" y="340865"/>
                </a:cubicBezTo>
                <a:cubicBezTo>
                  <a:pt x="409709" y="431489"/>
                  <a:pt x="358772" y="554453"/>
                  <a:pt x="358772" y="682658"/>
                </a:cubicBezTo>
                <a:cubicBezTo>
                  <a:pt x="358925" y="810785"/>
                  <a:pt x="409902" y="933632"/>
                  <a:pt x="500527" y="1024255"/>
                </a:cubicBezTo>
                <a:cubicBezTo>
                  <a:pt x="591113" y="1114879"/>
                  <a:pt x="713997" y="1165853"/>
                  <a:pt x="842124" y="1166010"/>
                </a:cubicBezTo>
                <a:close/>
                <a:moveTo>
                  <a:pt x="1564703" y="2247419"/>
                </a:moveTo>
                <a:cubicBezTo>
                  <a:pt x="1596658" y="2247266"/>
                  <a:pt x="1627236" y="2234407"/>
                  <a:pt x="1649701" y="2211637"/>
                </a:cubicBezTo>
                <a:cubicBezTo>
                  <a:pt x="1672128" y="2188904"/>
                  <a:pt x="1684603" y="2158135"/>
                  <a:pt x="1684297" y="2126179"/>
                </a:cubicBezTo>
                <a:lnTo>
                  <a:pt x="1684297" y="1699886"/>
                </a:lnTo>
                <a:cubicBezTo>
                  <a:pt x="1682268" y="1591696"/>
                  <a:pt x="1637836" y="1488640"/>
                  <a:pt x="1560568" y="1412898"/>
                </a:cubicBezTo>
                <a:cubicBezTo>
                  <a:pt x="1483300" y="1337156"/>
                  <a:pt x="1379360" y="1294793"/>
                  <a:pt x="1271171" y="1294989"/>
                </a:cubicBezTo>
                <a:lnTo>
                  <a:pt x="1123606" y="1294989"/>
                </a:lnTo>
                <a:cubicBezTo>
                  <a:pt x="1108451" y="1294875"/>
                  <a:pt x="1094062" y="1301763"/>
                  <a:pt x="1084647" y="1313626"/>
                </a:cubicBezTo>
                <a:lnTo>
                  <a:pt x="850397" y="1606052"/>
                </a:lnTo>
                <a:cubicBezTo>
                  <a:pt x="842169" y="1616461"/>
                  <a:pt x="834477" y="1615925"/>
                  <a:pt x="826249" y="1606052"/>
                </a:cubicBezTo>
                <a:lnTo>
                  <a:pt x="592499" y="1314165"/>
                </a:lnTo>
                <a:cubicBezTo>
                  <a:pt x="583085" y="1302302"/>
                  <a:pt x="568733" y="1295451"/>
                  <a:pt x="553578" y="1295528"/>
                </a:cubicBezTo>
                <a:lnTo>
                  <a:pt x="412548" y="1295528"/>
                </a:lnTo>
                <a:cubicBezTo>
                  <a:pt x="304554" y="1295490"/>
                  <a:pt x="200841" y="1337855"/>
                  <a:pt x="123689" y="1413437"/>
                </a:cubicBezTo>
                <a:cubicBezTo>
                  <a:pt x="46536" y="1489059"/>
                  <a:pt x="2146" y="1591892"/>
                  <a:pt x="0" y="1699886"/>
                </a:cubicBezTo>
                <a:lnTo>
                  <a:pt x="0" y="2126179"/>
                </a:lnTo>
                <a:cubicBezTo>
                  <a:pt x="0" y="2192539"/>
                  <a:pt x="53770" y="2246312"/>
                  <a:pt x="120133" y="2246312"/>
                </a:cubicBezTo>
                <a:close/>
                <a:moveTo>
                  <a:pt x="2704209" y="4156098"/>
                </a:moveTo>
                <a:cubicBezTo>
                  <a:pt x="2832375" y="4156098"/>
                  <a:pt x="2955339" y="4105161"/>
                  <a:pt x="3045962" y="4014539"/>
                </a:cubicBezTo>
                <a:cubicBezTo>
                  <a:pt x="3136624" y="3923877"/>
                  <a:pt x="3187560" y="3800912"/>
                  <a:pt x="3187560" y="3672746"/>
                </a:cubicBezTo>
                <a:cubicBezTo>
                  <a:pt x="3187560" y="3544541"/>
                  <a:pt x="3136623" y="3421616"/>
                  <a:pt x="3045962" y="3330953"/>
                </a:cubicBezTo>
                <a:cubicBezTo>
                  <a:pt x="2955339" y="3240291"/>
                  <a:pt x="2832375" y="3189394"/>
                  <a:pt x="2704209" y="3189394"/>
                </a:cubicBezTo>
                <a:cubicBezTo>
                  <a:pt x="2576003" y="3189394"/>
                  <a:pt x="2453039" y="3240294"/>
                  <a:pt x="2362416" y="3330953"/>
                </a:cubicBezTo>
                <a:cubicBezTo>
                  <a:pt x="2271754" y="3421615"/>
                  <a:pt x="2220857" y="3544541"/>
                  <a:pt x="2220857" y="3672746"/>
                </a:cubicBezTo>
                <a:cubicBezTo>
                  <a:pt x="2220971" y="3800873"/>
                  <a:pt x="2271947" y="3923759"/>
                  <a:pt x="2362572" y="4014343"/>
                </a:cubicBezTo>
                <a:cubicBezTo>
                  <a:pt x="2453196" y="4104967"/>
                  <a:pt x="2576042" y="4155941"/>
                  <a:pt x="2704209" y="4156098"/>
                </a:cubicBezTo>
                <a:close/>
                <a:moveTo>
                  <a:pt x="1966817" y="4423834"/>
                </a:moveTo>
                <a:cubicBezTo>
                  <a:pt x="1901413" y="4497428"/>
                  <a:pt x="1864446" y="4591993"/>
                  <a:pt x="1862565" y="4690464"/>
                </a:cubicBezTo>
                <a:lnTo>
                  <a:pt x="1862565" y="5117864"/>
                </a:lnTo>
                <a:cubicBezTo>
                  <a:pt x="1862565" y="5184224"/>
                  <a:pt x="1916373" y="5237997"/>
                  <a:pt x="1982737" y="5237997"/>
                </a:cubicBezTo>
                <a:lnTo>
                  <a:pt x="3426738" y="5237997"/>
                </a:lnTo>
                <a:cubicBezTo>
                  <a:pt x="3493098" y="5237997"/>
                  <a:pt x="3546910" y="5184227"/>
                  <a:pt x="3546910" y="5117864"/>
                </a:cubicBezTo>
                <a:lnTo>
                  <a:pt x="3546910" y="4690464"/>
                </a:lnTo>
                <a:cubicBezTo>
                  <a:pt x="3544881" y="4582274"/>
                  <a:pt x="3500450" y="4479218"/>
                  <a:pt x="3423182" y="4403476"/>
                </a:cubicBezTo>
                <a:cubicBezTo>
                  <a:pt x="3345913" y="4327734"/>
                  <a:pt x="3241974" y="4285411"/>
                  <a:pt x="3133784" y="4285567"/>
                </a:cubicBezTo>
                <a:lnTo>
                  <a:pt x="2986180" y="4285567"/>
                </a:lnTo>
                <a:cubicBezTo>
                  <a:pt x="2971025" y="4285491"/>
                  <a:pt x="2956674" y="4292341"/>
                  <a:pt x="2947259" y="4304243"/>
                </a:cubicBezTo>
                <a:lnTo>
                  <a:pt x="2712970" y="4595022"/>
                </a:lnTo>
                <a:cubicBezTo>
                  <a:pt x="2704742" y="4605431"/>
                  <a:pt x="2697050" y="4604895"/>
                  <a:pt x="2688822" y="4595022"/>
                </a:cubicBezTo>
                <a:lnTo>
                  <a:pt x="2454572" y="4304782"/>
                </a:lnTo>
                <a:cubicBezTo>
                  <a:pt x="2445120" y="4292918"/>
                  <a:pt x="2430768" y="4286029"/>
                  <a:pt x="2415613" y="4286106"/>
                </a:cubicBezTo>
                <a:lnTo>
                  <a:pt x="2275161" y="4286106"/>
                </a:lnTo>
                <a:cubicBezTo>
                  <a:pt x="2157478" y="4286068"/>
                  <a:pt x="2045350" y="4336164"/>
                  <a:pt x="1966816" y="4423844"/>
                </a:cubicBezTo>
                <a:close/>
              </a:path>
            </a:pathLst>
          </a:custGeom>
          <a:gradFill>
            <a:gsLst>
              <a:gs pos="0">
                <a:srgbClr val="005F87"/>
              </a:gs>
              <a:gs pos="100000">
                <a:srgbClr val="C3443B"/>
              </a:gs>
            </a:gsLst>
            <a:lin ang="16200000" scaled="0"/>
          </a:gra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4" name="Полилиния 6">
            <a:extLst>
              <a:ext uri="{FF2B5EF4-FFF2-40B4-BE49-F238E27FC236}">
                <a16:creationId xmlns:a16="http://schemas.microsoft.com/office/drawing/2014/main" id="{76E88A79-BC40-59DD-E71B-48DBADA4C0DA}"/>
              </a:ext>
            </a:extLst>
          </p:cNvPr>
          <p:cNvSpPr>
            <a:spLocks noChangeAspect="1"/>
          </p:cNvSpPr>
          <p:nvPr/>
        </p:nvSpPr>
        <p:spPr>
          <a:xfrm>
            <a:off x="1094833" y="5411108"/>
            <a:ext cx="352156" cy="360000"/>
          </a:xfrm>
          <a:custGeom>
            <a:avLst/>
            <a:gdLst>
              <a:gd name="connsiteX0" fmla="*/ 3333056 w 4956889"/>
              <a:gd name="connsiteY0" fmla="*/ 3419475 h 5067299"/>
              <a:gd name="connsiteX1" fmla="*/ 3796033 w 4956889"/>
              <a:gd name="connsiteY1" fmla="*/ 3419475 h 5067299"/>
              <a:gd name="connsiteX2" fmla="*/ 3934831 w 4956889"/>
              <a:gd name="connsiteY2" fmla="*/ 3558540 h 5067299"/>
              <a:gd name="connsiteX3" fmla="*/ 3934831 w 4956889"/>
              <a:gd name="connsiteY3" fmla="*/ 3899535 h 5067299"/>
              <a:gd name="connsiteX4" fmla="*/ 3796033 w 4956889"/>
              <a:gd name="connsiteY4" fmla="*/ 4038600 h 5067299"/>
              <a:gd name="connsiteX5" fmla="*/ 3333056 w 4956889"/>
              <a:gd name="connsiteY5" fmla="*/ 4038600 h 5067299"/>
              <a:gd name="connsiteX6" fmla="*/ 3194258 w 4956889"/>
              <a:gd name="connsiteY6" fmla="*/ 3899535 h 5067299"/>
              <a:gd name="connsiteX7" fmla="*/ 3194258 w 4956889"/>
              <a:gd name="connsiteY7" fmla="*/ 3558540 h 5067299"/>
              <a:gd name="connsiteX8" fmla="*/ 3333056 w 4956889"/>
              <a:gd name="connsiteY8" fmla="*/ 3419475 h 5067299"/>
              <a:gd name="connsiteX9" fmla="*/ 2252142 w 4956889"/>
              <a:gd name="connsiteY9" fmla="*/ 3419475 h 5067299"/>
              <a:gd name="connsiteX10" fmla="*/ 2715119 w 4956889"/>
              <a:gd name="connsiteY10" fmla="*/ 3419475 h 5067299"/>
              <a:gd name="connsiteX11" fmla="*/ 2853917 w 4956889"/>
              <a:gd name="connsiteY11" fmla="*/ 3558540 h 5067299"/>
              <a:gd name="connsiteX12" fmla="*/ 2853917 w 4956889"/>
              <a:gd name="connsiteY12" fmla="*/ 3899535 h 5067299"/>
              <a:gd name="connsiteX13" fmla="*/ 2715119 w 4956889"/>
              <a:gd name="connsiteY13" fmla="*/ 4038600 h 5067299"/>
              <a:gd name="connsiteX14" fmla="*/ 2252142 w 4956889"/>
              <a:gd name="connsiteY14" fmla="*/ 4038600 h 5067299"/>
              <a:gd name="connsiteX15" fmla="*/ 2113344 w 4956889"/>
              <a:gd name="connsiteY15" fmla="*/ 3899535 h 5067299"/>
              <a:gd name="connsiteX16" fmla="*/ 2113344 w 4956889"/>
              <a:gd name="connsiteY16" fmla="*/ 3558540 h 5067299"/>
              <a:gd name="connsiteX17" fmla="*/ 2252142 w 4956889"/>
              <a:gd name="connsiteY17" fmla="*/ 3419475 h 5067299"/>
              <a:gd name="connsiteX18" fmla="*/ 1166475 w 4956889"/>
              <a:gd name="connsiteY18" fmla="*/ 3419475 h 5067299"/>
              <a:gd name="connsiteX19" fmla="*/ 1629452 w 4956889"/>
              <a:gd name="connsiteY19" fmla="*/ 3419475 h 5067299"/>
              <a:gd name="connsiteX20" fmla="*/ 1768250 w 4956889"/>
              <a:gd name="connsiteY20" fmla="*/ 3558540 h 5067299"/>
              <a:gd name="connsiteX21" fmla="*/ 1768250 w 4956889"/>
              <a:gd name="connsiteY21" fmla="*/ 3899535 h 5067299"/>
              <a:gd name="connsiteX22" fmla="*/ 1629452 w 4956889"/>
              <a:gd name="connsiteY22" fmla="*/ 4038600 h 5067299"/>
              <a:gd name="connsiteX23" fmla="*/ 1166475 w 4956889"/>
              <a:gd name="connsiteY23" fmla="*/ 4038600 h 5067299"/>
              <a:gd name="connsiteX24" fmla="*/ 1027677 w 4956889"/>
              <a:gd name="connsiteY24" fmla="*/ 3899535 h 5067299"/>
              <a:gd name="connsiteX25" fmla="*/ 1027677 w 4956889"/>
              <a:gd name="connsiteY25" fmla="*/ 3558540 h 5067299"/>
              <a:gd name="connsiteX26" fmla="*/ 1166475 w 4956889"/>
              <a:gd name="connsiteY26" fmla="*/ 3419475 h 5067299"/>
              <a:gd name="connsiteX27" fmla="*/ 3333056 w 4956889"/>
              <a:gd name="connsiteY27" fmla="*/ 2474594 h 5067299"/>
              <a:gd name="connsiteX28" fmla="*/ 3796033 w 4956889"/>
              <a:gd name="connsiteY28" fmla="*/ 2474594 h 5067299"/>
              <a:gd name="connsiteX29" fmla="*/ 3934831 w 4956889"/>
              <a:gd name="connsiteY29" fmla="*/ 2613659 h 5067299"/>
              <a:gd name="connsiteX30" fmla="*/ 3934831 w 4956889"/>
              <a:gd name="connsiteY30" fmla="*/ 2954654 h 5067299"/>
              <a:gd name="connsiteX31" fmla="*/ 3796033 w 4956889"/>
              <a:gd name="connsiteY31" fmla="*/ 3093719 h 5067299"/>
              <a:gd name="connsiteX32" fmla="*/ 3333056 w 4956889"/>
              <a:gd name="connsiteY32" fmla="*/ 3093719 h 5067299"/>
              <a:gd name="connsiteX33" fmla="*/ 3194258 w 4956889"/>
              <a:gd name="connsiteY33" fmla="*/ 2954654 h 5067299"/>
              <a:gd name="connsiteX34" fmla="*/ 3194258 w 4956889"/>
              <a:gd name="connsiteY34" fmla="*/ 2613659 h 5067299"/>
              <a:gd name="connsiteX35" fmla="*/ 3333056 w 4956889"/>
              <a:gd name="connsiteY35" fmla="*/ 2474594 h 5067299"/>
              <a:gd name="connsiteX36" fmla="*/ 2252142 w 4956889"/>
              <a:gd name="connsiteY36" fmla="*/ 2474594 h 5067299"/>
              <a:gd name="connsiteX37" fmla="*/ 2715119 w 4956889"/>
              <a:gd name="connsiteY37" fmla="*/ 2474594 h 5067299"/>
              <a:gd name="connsiteX38" fmla="*/ 2853917 w 4956889"/>
              <a:gd name="connsiteY38" fmla="*/ 2613659 h 5067299"/>
              <a:gd name="connsiteX39" fmla="*/ 2853917 w 4956889"/>
              <a:gd name="connsiteY39" fmla="*/ 2954654 h 5067299"/>
              <a:gd name="connsiteX40" fmla="*/ 2715119 w 4956889"/>
              <a:gd name="connsiteY40" fmla="*/ 3093719 h 5067299"/>
              <a:gd name="connsiteX41" fmla="*/ 2252142 w 4956889"/>
              <a:gd name="connsiteY41" fmla="*/ 3093719 h 5067299"/>
              <a:gd name="connsiteX42" fmla="*/ 2113344 w 4956889"/>
              <a:gd name="connsiteY42" fmla="*/ 2954654 h 5067299"/>
              <a:gd name="connsiteX43" fmla="*/ 2113344 w 4956889"/>
              <a:gd name="connsiteY43" fmla="*/ 2613659 h 5067299"/>
              <a:gd name="connsiteX44" fmla="*/ 2252142 w 4956889"/>
              <a:gd name="connsiteY44" fmla="*/ 2474594 h 5067299"/>
              <a:gd name="connsiteX45" fmla="*/ 1166475 w 4956889"/>
              <a:gd name="connsiteY45" fmla="*/ 2474594 h 5067299"/>
              <a:gd name="connsiteX46" fmla="*/ 1629452 w 4956889"/>
              <a:gd name="connsiteY46" fmla="*/ 2474594 h 5067299"/>
              <a:gd name="connsiteX47" fmla="*/ 1768250 w 4956889"/>
              <a:gd name="connsiteY47" fmla="*/ 2613659 h 5067299"/>
              <a:gd name="connsiteX48" fmla="*/ 1768250 w 4956889"/>
              <a:gd name="connsiteY48" fmla="*/ 2954654 h 5067299"/>
              <a:gd name="connsiteX49" fmla="*/ 1629452 w 4956889"/>
              <a:gd name="connsiteY49" fmla="*/ 3093719 h 5067299"/>
              <a:gd name="connsiteX50" fmla="*/ 1166475 w 4956889"/>
              <a:gd name="connsiteY50" fmla="*/ 3093719 h 5067299"/>
              <a:gd name="connsiteX51" fmla="*/ 1027677 w 4956889"/>
              <a:gd name="connsiteY51" fmla="*/ 2954654 h 5067299"/>
              <a:gd name="connsiteX52" fmla="*/ 1027677 w 4956889"/>
              <a:gd name="connsiteY52" fmla="*/ 2613659 h 5067299"/>
              <a:gd name="connsiteX53" fmla="*/ 1166475 w 4956889"/>
              <a:gd name="connsiteY53" fmla="*/ 2474594 h 5067299"/>
              <a:gd name="connsiteX54" fmla="*/ 862259 w 4956889"/>
              <a:gd name="connsiteY54" fmla="*/ 2102167 h 5067299"/>
              <a:gd name="connsiteX55" fmla="*/ 649309 w 4956889"/>
              <a:gd name="connsiteY55" fmla="*/ 2315527 h 5067299"/>
              <a:gd name="connsiteX56" fmla="*/ 649309 w 4956889"/>
              <a:gd name="connsiteY56" fmla="*/ 4203382 h 5067299"/>
              <a:gd name="connsiteX57" fmla="*/ 862259 w 4956889"/>
              <a:gd name="connsiteY57" fmla="*/ 4416742 h 5067299"/>
              <a:gd name="connsiteX58" fmla="*/ 4099297 w 4956889"/>
              <a:gd name="connsiteY58" fmla="*/ 4416742 h 5067299"/>
              <a:gd name="connsiteX59" fmla="*/ 4312248 w 4956889"/>
              <a:gd name="connsiteY59" fmla="*/ 4203382 h 5067299"/>
              <a:gd name="connsiteX60" fmla="*/ 4306543 w 4956889"/>
              <a:gd name="connsiteY60" fmla="*/ 4203382 h 5067299"/>
              <a:gd name="connsiteX61" fmla="*/ 4306543 w 4956889"/>
              <a:gd name="connsiteY61" fmla="*/ 2315527 h 5067299"/>
              <a:gd name="connsiteX62" fmla="*/ 4093593 w 4956889"/>
              <a:gd name="connsiteY62" fmla="*/ 2102167 h 5067299"/>
              <a:gd name="connsiteX63" fmla="*/ 431605 w 4956889"/>
              <a:gd name="connsiteY63" fmla="*/ 426719 h 5067299"/>
              <a:gd name="connsiteX64" fmla="*/ 884125 w 4956889"/>
              <a:gd name="connsiteY64" fmla="*/ 426719 h 5067299"/>
              <a:gd name="connsiteX65" fmla="*/ 884125 w 4956889"/>
              <a:gd name="connsiteY65" fmla="*/ 752474 h 5067299"/>
              <a:gd name="connsiteX66" fmla="*/ 1394636 w 4956889"/>
              <a:gd name="connsiteY66" fmla="*/ 1264919 h 5067299"/>
              <a:gd name="connsiteX67" fmla="*/ 1490653 w 4956889"/>
              <a:gd name="connsiteY67" fmla="*/ 1264919 h 5067299"/>
              <a:gd name="connsiteX68" fmla="*/ 2002115 w 4956889"/>
              <a:gd name="connsiteY68" fmla="*/ 752474 h 5067299"/>
              <a:gd name="connsiteX69" fmla="*/ 2002115 w 4956889"/>
              <a:gd name="connsiteY69" fmla="*/ 426719 h 5067299"/>
              <a:gd name="connsiteX70" fmla="*/ 2965145 w 4956889"/>
              <a:gd name="connsiteY70" fmla="*/ 426719 h 5067299"/>
              <a:gd name="connsiteX71" fmla="*/ 2965145 w 4956889"/>
              <a:gd name="connsiteY71" fmla="*/ 752474 h 5067299"/>
              <a:gd name="connsiteX72" fmla="*/ 3476607 w 4956889"/>
              <a:gd name="connsiteY72" fmla="*/ 1264919 h 5067299"/>
              <a:gd name="connsiteX73" fmla="*/ 3566921 w 4956889"/>
              <a:gd name="connsiteY73" fmla="*/ 1264919 h 5067299"/>
              <a:gd name="connsiteX74" fmla="*/ 4078382 w 4956889"/>
              <a:gd name="connsiteY74" fmla="*/ 752474 h 5067299"/>
              <a:gd name="connsiteX75" fmla="*/ 4078382 w 4956889"/>
              <a:gd name="connsiteY75" fmla="*/ 426719 h 5067299"/>
              <a:gd name="connsiteX76" fmla="*/ 4530902 w 4956889"/>
              <a:gd name="connsiteY76" fmla="*/ 426719 h 5067299"/>
              <a:gd name="connsiteX77" fmla="*/ 4956803 w 4956889"/>
              <a:gd name="connsiteY77" fmla="*/ 859154 h 5067299"/>
              <a:gd name="connsiteX78" fmla="*/ 4956803 w 4956889"/>
              <a:gd name="connsiteY78" fmla="*/ 4634864 h 5067299"/>
              <a:gd name="connsiteX79" fmla="*/ 4525198 w 4956889"/>
              <a:gd name="connsiteY79" fmla="*/ 5067299 h 5067299"/>
              <a:gd name="connsiteX80" fmla="*/ 431605 w 4956889"/>
              <a:gd name="connsiteY80" fmla="*/ 5067299 h 5067299"/>
              <a:gd name="connsiteX81" fmla="*/ 0 w 4956889"/>
              <a:gd name="connsiteY81" fmla="*/ 4635817 h 5067299"/>
              <a:gd name="connsiteX82" fmla="*/ 0 w 4956889"/>
              <a:gd name="connsiteY82" fmla="*/ 859154 h 5067299"/>
              <a:gd name="connsiteX83" fmla="*/ 431605 w 4956889"/>
              <a:gd name="connsiteY83" fmla="*/ 426719 h 5067299"/>
              <a:gd name="connsiteX84" fmla="*/ 3492768 w 4956889"/>
              <a:gd name="connsiteY84" fmla="*/ 0 h 5067299"/>
              <a:gd name="connsiteX85" fmla="*/ 3540302 w 4956889"/>
              <a:gd name="connsiteY85" fmla="*/ 0 h 5067299"/>
              <a:gd name="connsiteX86" fmla="*/ 3811243 w 4956889"/>
              <a:gd name="connsiteY86" fmla="*/ 272415 h 5067299"/>
              <a:gd name="connsiteX87" fmla="*/ 3811243 w 4956889"/>
              <a:gd name="connsiteY87" fmla="*/ 752475 h 5067299"/>
              <a:gd name="connsiteX88" fmla="*/ 3561217 w 4956889"/>
              <a:gd name="connsiteY88" fmla="*/ 1002983 h 5067299"/>
              <a:gd name="connsiteX89" fmla="*/ 3470903 w 4956889"/>
              <a:gd name="connsiteY89" fmla="*/ 1002983 h 5067299"/>
              <a:gd name="connsiteX90" fmla="*/ 3220876 w 4956889"/>
              <a:gd name="connsiteY90" fmla="*/ 752475 h 5067299"/>
              <a:gd name="connsiteX91" fmla="*/ 3220876 w 4956889"/>
              <a:gd name="connsiteY91" fmla="*/ 272415 h 5067299"/>
              <a:gd name="connsiteX92" fmla="*/ 3492768 w 4956889"/>
              <a:gd name="connsiteY92" fmla="*/ 0 h 5067299"/>
              <a:gd name="connsiteX93" fmla="*/ 1421255 w 4956889"/>
              <a:gd name="connsiteY93" fmla="*/ 0 h 5067299"/>
              <a:gd name="connsiteX94" fmla="*/ 1468788 w 4956889"/>
              <a:gd name="connsiteY94" fmla="*/ 0 h 5067299"/>
              <a:gd name="connsiteX95" fmla="*/ 1740681 w 4956889"/>
              <a:gd name="connsiteY95" fmla="*/ 272415 h 5067299"/>
              <a:gd name="connsiteX96" fmla="*/ 1740681 w 4956889"/>
              <a:gd name="connsiteY96" fmla="*/ 752475 h 5067299"/>
              <a:gd name="connsiteX97" fmla="*/ 1490654 w 4956889"/>
              <a:gd name="connsiteY97" fmla="*/ 1002983 h 5067299"/>
              <a:gd name="connsiteX98" fmla="*/ 1400340 w 4956889"/>
              <a:gd name="connsiteY98" fmla="*/ 1002983 h 5067299"/>
              <a:gd name="connsiteX99" fmla="*/ 1150313 w 4956889"/>
              <a:gd name="connsiteY99" fmla="*/ 752475 h 5067299"/>
              <a:gd name="connsiteX100" fmla="*/ 1150313 w 4956889"/>
              <a:gd name="connsiteY100" fmla="*/ 272415 h 5067299"/>
              <a:gd name="connsiteX101" fmla="*/ 1421255 w 4956889"/>
              <a:gd name="connsiteY101" fmla="*/ 0 h 506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956889" h="5067299">
                <a:moveTo>
                  <a:pt x="3333056" y="3419475"/>
                </a:moveTo>
                <a:lnTo>
                  <a:pt x="3796033" y="3419475"/>
                </a:lnTo>
                <a:cubicBezTo>
                  <a:pt x="3875890" y="3419475"/>
                  <a:pt x="3933881" y="3483293"/>
                  <a:pt x="3934831" y="3558540"/>
                </a:cubicBezTo>
                <a:lnTo>
                  <a:pt x="3934831" y="3899535"/>
                </a:lnTo>
                <a:cubicBezTo>
                  <a:pt x="3934831" y="3974782"/>
                  <a:pt x="3870186" y="4038600"/>
                  <a:pt x="3796033" y="4038600"/>
                </a:cubicBezTo>
                <a:lnTo>
                  <a:pt x="3333056" y="4038600"/>
                </a:lnTo>
                <a:cubicBezTo>
                  <a:pt x="3257953" y="4038600"/>
                  <a:pt x="3194258" y="3973830"/>
                  <a:pt x="3194258" y="3899535"/>
                </a:cubicBezTo>
                <a:lnTo>
                  <a:pt x="3194258" y="3558540"/>
                </a:lnTo>
                <a:cubicBezTo>
                  <a:pt x="3194258" y="3483293"/>
                  <a:pt x="3258904" y="3419475"/>
                  <a:pt x="3333056" y="3419475"/>
                </a:cubicBezTo>
                <a:close/>
                <a:moveTo>
                  <a:pt x="2252142" y="3419475"/>
                </a:moveTo>
                <a:lnTo>
                  <a:pt x="2715119" y="3419475"/>
                </a:lnTo>
                <a:cubicBezTo>
                  <a:pt x="2789272" y="3419475"/>
                  <a:pt x="2853917" y="3483293"/>
                  <a:pt x="2853917" y="3558540"/>
                </a:cubicBezTo>
                <a:lnTo>
                  <a:pt x="2853917" y="3899535"/>
                </a:lnTo>
                <a:cubicBezTo>
                  <a:pt x="2853917" y="3974782"/>
                  <a:pt x="2789272" y="4038600"/>
                  <a:pt x="2715119" y="4038600"/>
                </a:cubicBezTo>
                <a:lnTo>
                  <a:pt x="2252142" y="4038600"/>
                </a:lnTo>
                <a:cubicBezTo>
                  <a:pt x="2177039" y="4038600"/>
                  <a:pt x="2113344" y="3973830"/>
                  <a:pt x="2113344" y="3899535"/>
                </a:cubicBezTo>
                <a:lnTo>
                  <a:pt x="2113344" y="3558540"/>
                </a:lnTo>
                <a:cubicBezTo>
                  <a:pt x="2113344" y="3483293"/>
                  <a:pt x="2177990" y="3419475"/>
                  <a:pt x="2252142" y="3419475"/>
                </a:cubicBezTo>
                <a:close/>
                <a:moveTo>
                  <a:pt x="1166475" y="3419475"/>
                </a:moveTo>
                <a:lnTo>
                  <a:pt x="1629452" y="3419475"/>
                </a:lnTo>
                <a:cubicBezTo>
                  <a:pt x="1709309" y="3419475"/>
                  <a:pt x="1767300" y="3483293"/>
                  <a:pt x="1768250" y="3558540"/>
                </a:cubicBezTo>
                <a:lnTo>
                  <a:pt x="1768250" y="3899535"/>
                </a:lnTo>
                <a:cubicBezTo>
                  <a:pt x="1768250" y="3974782"/>
                  <a:pt x="1703605" y="4038600"/>
                  <a:pt x="1629452" y="4038600"/>
                </a:cubicBezTo>
                <a:lnTo>
                  <a:pt x="1166475" y="4038600"/>
                </a:lnTo>
                <a:cubicBezTo>
                  <a:pt x="1091372" y="4038600"/>
                  <a:pt x="1027677" y="3973830"/>
                  <a:pt x="1027677" y="3899535"/>
                </a:cubicBezTo>
                <a:lnTo>
                  <a:pt x="1027677" y="3558540"/>
                </a:lnTo>
                <a:cubicBezTo>
                  <a:pt x="1027677" y="3483293"/>
                  <a:pt x="1092323" y="3419475"/>
                  <a:pt x="1166475" y="3419475"/>
                </a:cubicBezTo>
                <a:close/>
                <a:moveTo>
                  <a:pt x="3333056" y="2474594"/>
                </a:moveTo>
                <a:lnTo>
                  <a:pt x="3796033" y="2474594"/>
                </a:lnTo>
                <a:cubicBezTo>
                  <a:pt x="3875890" y="2474594"/>
                  <a:pt x="3933881" y="2539364"/>
                  <a:pt x="3934831" y="2613659"/>
                </a:cubicBezTo>
                <a:lnTo>
                  <a:pt x="3934831" y="2954654"/>
                </a:lnTo>
                <a:cubicBezTo>
                  <a:pt x="3934831" y="3029902"/>
                  <a:pt x="3870186" y="3093719"/>
                  <a:pt x="3796033" y="3093719"/>
                </a:cubicBezTo>
                <a:lnTo>
                  <a:pt x="3333056" y="3093719"/>
                </a:lnTo>
                <a:cubicBezTo>
                  <a:pt x="3257953" y="3093719"/>
                  <a:pt x="3194258" y="3028949"/>
                  <a:pt x="3194258" y="2954654"/>
                </a:cubicBezTo>
                <a:lnTo>
                  <a:pt x="3194258" y="2613659"/>
                </a:lnTo>
                <a:cubicBezTo>
                  <a:pt x="3194258" y="2538412"/>
                  <a:pt x="3258904" y="2474594"/>
                  <a:pt x="3333056" y="2474594"/>
                </a:cubicBezTo>
                <a:close/>
                <a:moveTo>
                  <a:pt x="2252142" y="2474594"/>
                </a:moveTo>
                <a:lnTo>
                  <a:pt x="2715119" y="2474594"/>
                </a:lnTo>
                <a:cubicBezTo>
                  <a:pt x="2789272" y="2474594"/>
                  <a:pt x="2853917" y="2539364"/>
                  <a:pt x="2853917" y="2613659"/>
                </a:cubicBezTo>
                <a:lnTo>
                  <a:pt x="2853917" y="2954654"/>
                </a:lnTo>
                <a:cubicBezTo>
                  <a:pt x="2853917" y="3029902"/>
                  <a:pt x="2789272" y="3093719"/>
                  <a:pt x="2715119" y="3093719"/>
                </a:cubicBezTo>
                <a:lnTo>
                  <a:pt x="2252142" y="3093719"/>
                </a:lnTo>
                <a:cubicBezTo>
                  <a:pt x="2177039" y="3093719"/>
                  <a:pt x="2113344" y="3028949"/>
                  <a:pt x="2113344" y="2954654"/>
                </a:cubicBezTo>
                <a:lnTo>
                  <a:pt x="2113344" y="2613659"/>
                </a:lnTo>
                <a:cubicBezTo>
                  <a:pt x="2113344" y="2538412"/>
                  <a:pt x="2177990" y="2474594"/>
                  <a:pt x="2252142" y="2474594"/>
                </a:cubicBezTo>
                <a:close/>
                <a:moveTo>
                  <a:pt x="1166475" y="2474594"/>
                </a:moveTo>
                <a:lnTo>
                  <a:pt x="1629452" y="2474594"/>
                </a:lnTo>
                <a:cubicBezTo>
                  <a:pt x="1709309" y="2474594"/>
                  <a:pt x="1767300" y="2539364"/>
                  <a:pt x="1768250" y="2613659"/>
                </a:cubicBezTo>
                <a:lnTo>
                  <a:pt x="1768250" y="2954654"/>
                </a:lnTo>
                <a:cubicBezTo>
                  <a:pt x="1768250" y="3029902"/>
                  <a:pt x="1703605" y="3093719"/>
                  <a:pt x="1629452" y="3093719"/>
                </a:cubicBezTo>
                <a:lnTo>
                  <a:pt x="1166475" y="3093719"/>
                </a:lnTo>
                <a:cubicBezTo>
                  <a:pt x="1091372" y="3093719"/>
                  <a:pt x="1027677" y="3028949"/>
                  <a:pt x="1027677" y="2954654"/>
                </a:cubicBezTo>
                <a:lnTo>
                  <a:pt x="1027677" y="2613659"/>
                </a:lnTo>
                <a:cubicBezTo>
                  <a:pt x="1027677" y="2538412"/>
                  <a:pt x="1092323" y="2474594"/>
                  <a:pt x="1166475" y="2474594"/>
                </a:cubicBezTo>
                <a:close/>
                <a:moveTo>
                  <a:pt x="862259" y="2102167"/>
                </a:moveTo>
                <a:cubicBezTo>
                  <a:pt x="745327" y="2102167"/>
                  <a:pt x="649309" y="2192654"/>
                  <a:pt x="649309" y="2315527"/>
                </a:cubicBezTo>
                <a:lnTo>
                  <a:pt x="649309" y="4203382"/>
                </a:lnTo>
                <a:cubicBezTo>
                  <a:pt x="649309" y="4320539"/>
                  <a:pt x="745327" y="4416742"/>
                  <a:pt x="862259" y="4416742"/>
                </a:cubicBezTo>
                <a:lnTo>
                  <a:pt x="4099297" y="4416742"/>
                </a:lnTo>
                <a:cubicBezTo>
                  <a:pt x="4216230" y="4416742"/>
                  <a:pt x="4312248" y="4320539"/>
                  <a:pt x="4312248" y="4203382"/>
                </a:cubicBezTo>
                <a:lnTo>
                  <a:pt x="4306543" y="4203382"/>
                </a:lnTo>
                <a:lnTo>
                  <a:pt x="4306543" y="2315527"/>
                </a:lnTo>
                <a:cubicBezTo>
                  <a:pt x="4306543" y="2198369"/>
                  <a:pt x="4210526" y="2102167"/>
                  <a:pt x="4093593" y="2102167"/>
                </a:cubicBezTo>
                <a:close/>
                <a:moveTo>
                  <a:pt x="431605" y="426719"/>
                </a:moveTo>
                <a:lnTo>
                  <a:pt x="884125" y="426719"/>
                </a:lnTo>
                <a:lnTo>
                  <a:pt x="884125" y="752474"/>
                </a:lnTo>
                <a:cubicBezTo>
                  <a:pt x="884125" y="1034414"/>
                  <a:pt x="1112286" y="1263967"/>
                  <a:pt x="1394636" y="1264919"/>
                </a:cubicBezTo>
                <a:lnTo>
                  <a:pt x="1490653" y="1264919"/>
                </a:lnTo>
                <a:cubicBezTo>
                  <a:pt x="1773003" y="1264919"/>
                  <a:pt x="2002115" y="1035367"/>
                  <a:pt x="2002115" y="752474"/>
                </a:cubicBezTo>
                <a:lnTo>
                  <a:pt x="2002115" y="426719"/>
                </a:lnTo>
                <a:lnTo>
                  <a:pt x="2965145" y="426719"/>
                </a:lnTo>
                <a:lnTo>
                  <a:pt x="2965145" y="752474"/>
                </a:lnTo>
                <a:cubicBezTo>
                  <a:pt x="2965145" y="1035367"/>
                  <a:pt x="3194257" y="1264919"/>
                  <a:pt x="3476607" y="1264919"/>
                </a:cubicBezTo>
                <a:lnTo>
                  <a:pt x="3566921" y="1264919"/>
                </a:lnTo>
                <a:cubicBezTo>
                  <a:pt x="3849270" y="1264919"/>
                  <a:pt x="4078382" y="1035367"/>
                  <a:pt x="4078382" y="752474"/>
                </a:cubicBezTo>
                <a:lnTo>
                  <a:pt x="4078382" y="426719"/>
                </a:lnTo>
                <a:lnTo>
                  <a:pt x="4530902" y="426719"/>
                </a:lnTo>
                <a:cubicBezTo>
                  <a:pt x="4770471" y="426719"/>
                  <a:pt x="4961557" y="619124"/>
                  <a:pt x="4956803" y="859154"/>
                </a:cubicBezTo>
                <a:lnTo>
                  <a:pt x="4956803" y="4634864"/>
                </a:lnTo>
                <a:cubicBezTo>
                  <a:pt x="4956803" y="4874894"/>
                  <a:pt x="4764767" y="5067299"/>
                  <a:pt x="4525198" y="5067299"/>
                </a:cubicBezTo>
                <a:lnTo>
                  <a:pt x="431605" y="5067299"/>
                </a:lnTo>
                <a:cubicBezTo>
                  <a:pt x="192036" y="5067299"/>
                  <a:pt x="0" y="4874894"/>
                  <a:pt x="0" y="4635817"/>
                </a:cubicBezTo>
                <a:lnTo>
                  <a:pt x="0" y="859154"/>
                </a:lnTo>
                <a:cubicBezTo>
                  <a:pt x="0" y="619124"/>
                  <a:pt x="192036" y="426719"/>
                  <a:pt x="431605" y="426719"/>
                </a:cubicBezTo>
                <a:close/>
                <a:moveTo>
                  <a:pt x="3492768" y="0"/>
                </a:moveTo>
                <a:lnTo>
                  <a:pt x="3540302" y="0"/>
                </a:lnTo>
                <a:cubicBezTo>
                  <a:pt x="3689557" y="0"/>
                  <a:pt x="3812194" y="122873"/>
                  <a:pt x="3811243" y="272415"/>
                </a:cubicBezTo>
                <a:lnTo>
                  <a:pt x="3811243" y="752475"/>
                </a:lnTo>
                <a:cubicBezTo>
                  <a:pt x="3811243" y="890588"/>
                  <a:pt x="3700015" y="1002983"/>
                  <a:pt x="3561217" y="1002983"/>
                </a:cubicBezTo>
                <a:lnTo>
                  <a:pt x="3470903" y="1002983"/>
                </a:lnTo>
                <a:cubicBezTo>
                  <a:pt x="3333055" y="1002983"/>
                  <a:pt x="3220876" y="890588"/>
                  <a:pt x="3220876" y="752475"/>
                </a:cubicBezTo>
                <a:lnTo>
                  <a:pt x="3220876" y="272415"/>
                </a:lnTo>
                <a:cubicBezTo>
                  <a:pt x="3220876" y="122873"/>
                  <a:pt x="3343513" y="0"/>
                  <a:pt x="3492768" y="0"/>
                </a:cubicBezTo>
                <a:close/>
                <a:moveTo>
                  <a:pt x="1421255" y="0"/>
                </a:moveTo>
                <a:lnTo>
                  <a:pt x="1468788" y="0"/>
                </a:lnTo>
                <a:cubicBezTo>
                  <a:pt x="1618044" y="0"/>
                  <a:pt x="1740681" y="122873"/>
                  <a:pt x="1740681" y="272415"/>
                </a:cubicBezTo>
                <a:lnTo>
                  <a:pt x="1740681" y="752475"/>
                </a:lnTo>
                <a:cubicBezTo>
                  <a:pt x="1740681" y="890588"/>
                  <a:pt x="1629452" y="1002983"/>
                  <a:pt x="1490654" y="1002983"/>
                </a:cubicBezTo>
                <a:lnTo>
                  <a:pt x="1400340" y="1002983"/>
                </a:lnTo>
                <a:cubicBezTo>
                  <a:pt x="1256788" y="1002983"/>
                  <a:pt x="1144609" y="890588"/>
                  <a:pt x="1150313" y="752475"/>
                </a:cubicBezTo>
                <a:lnTo>
                  <a:pt x="1150313" y="272415"/>
                </a:lnTo>
                <a:cubicBezTo>
                  <a:pt x="1150313" y="122873"/>
                  <a:pt x="1271999" y="0"/>
                  <a:pt x="14212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6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7AA288-BE96-8DB4-D7E5-B68E6F9FF24F}"/>
              </a:ext>
            </a:extLst>
          </p:cNvPr>
          <p:cNvSpPr/>
          <p:nvPr/>
        </p:nvSpPr>
        <p:spPr>
          <a:xfrm>
            <a:off x="624418" y="1220754"/>
            <a:ext cx="10961105" cy="220824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5F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16DC3FB-F623-0D7F-3DD8-DE8FFCACDD4C}"/>
              </a:ext>
            </a:extLst>
          </p:cNvPr>
          <p:cNvSpPr/>
          <p:nvPr/>
        </p:nvSpPr>
        <p:spPr>
          <a:xfrm>
            <a:off x="839242" y="4328641"/>
            <a:ext cx="10537346" cy="2052687"/>
          </a:xfrm>
          <a:prstGeom prst="round2DiagRect">
            <a:avLst/>
          </a:prstGeom>
          <a:solidFill>
            <a:schemeClr val="bg1"/>
          </a:solidFill>
          <a:ln w="12700">
            <a:noFill/>
          </a:ln>
          <a:effectLst>
            <a:outerShdw blurRad="190500" dist="38100" dir="5400000" algn="t" rotWithShape="0">
              <a:srgbClr val="005F8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5BF46F2B-EEFE-02A5-84AB-D1389EE1D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C3443B"/>
                </a:solidFill>
              </a:rPr>
              <a:t>О</a:t>
            </a:r>
            <a:r>
              <a:rPr lang="ru-RU" dirty="0"/>
              <a:t>НС «АССОЦИАЦИЯ ОНКОЛОГОВ РОССИИ»</a:t>
            </a:r>
            <a:endParaRPr lang="ru-RU" sz="1800" dirty="0">
              <a:solidFill>
                <a:srgbClr val="005F87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A05CA5-EA8F-4E84-ACB3-7AC81822444B}"/>
              </a:ext>
            </a:extLst>
          </p:cNvPr>
          <p:cNvSpPr txBox="1"/>
          <p:nvPr/>
        </p:nvSpPr>
        <p:spPr>
          <a:xfrm>
            <a:off x="3858349" y="1448240"/>
            <a:ext cx="7326216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44339" indent="-244339">
              <a:buClr>
                <a:srgbClr val="05415F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3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 научных общественных объединений и специалистов в области онкологии</a:t>
            </a:r>
          </a:p>
          <a:p>
            <a:pPr marL="244339" indent="-244339">
              <a:buClr>
                <a:srgbClr val="05415F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34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Зонтичная ассоциация- объединяет онкологов, организации, ассоциации и союзы онкологического профиля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B4564C-29AC-431A-A6E3-E8EA469CBFF7}"/>
              </a:ext>
            </a:extLst>
          </p:cNvPr>
          <p:cNvSpPr txBox="1"/>
          <p:nvPr/>
        </p:nvSpPr>
        <p:spPr>
          <a:xfrm>
            <a:off x="983432" y="5372560"/>
            <a:ext cx="1368326" cy="497384"/>
          </a:xfrm>
          <a:prstGeom prst="roundRect">
            <a:avLst>
              <a:gd name="adj" fmla="val 12933"/>
            </a:avLst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Руководство </a:t>
            </a: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АОР</a:t>
            </a:r>
          </a:p>
        </p:txBody>
      </p:sp>
      <p:pic>
        <p:nvPicPr>
          <p:cNvPr id="52" name="Рисунок 51" descr="Изображение выглядит как человек, костюм, мужчин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EA9296F-0B66-4E4D-ADFB-9919860F1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152" y="4410895"/>
            <a:ext cx="1597811" cy="1872000"/>
          </a:xfrm>
          <a:prstGeom prst="round2DiagRect">
            <a:avLst/>
          </a:prstGeom>
        </p:spPr>
      </p:pic>
      <p:sp>
        <p:nvSpPr>
          <p:cNvPr id="53" name="object 8">
            <a:extLst>
              <a:ext uri="{FF2B5EF4-FFF2-40B4-BE49-F238E27FC236}">
                <a16:creationId xmlns:a16="http://schemas.microsoft.com/office/drawing/2014/main" id="{4A624657-F3A6-465C-AA7E-5054378D0E51}"/>
              </a:ext>
            </a:extLst>
          </p:cNvPr>
          <p:cNvSpPr txBox="1"/>
          <p:nvPr/>
        </p:nvSpPr>
        <p:spPr>
          <a:xfrm>
            <a:off x="9280617" y="4690220"/>
            <a:ext cx="1963023" cy="97308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lang="ru-RU" sz="1100" b="1" dirty="0">
                <a:solidFill>
                  <a:srgbClr val="005E8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ЛЕВКОВСКИЙ</a:t>
            </a:r>
          </a:p>
          <a:p>
            <a:pPr marL="8637">
              <a:spcBef>
                <a:spcPts val="68"/>
              </a:spcBef>
            </a:pPr>
            <a:r>
              <a:rPr lang="ru-RU" sz="1100" b="1" dirty="0">
                <a:solidFill>
                  <a:srgbClr val="005E8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Олег Васильевич </a:t>
            </a:r>
          </a:p>
          <a:p>
            <a:pPr marL="8637">
              <a:spcBef>
                <a:spcPts val="68"/>
              </a:spcBef>
            </a:pPr>
            <a:endParaRPr lang="en-US" sz="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7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Исполнительный директор </a:t>
            </a:r>
          </a:p>
          <a:p>
            <a:pPr marL="8637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ОНС «Ассоциация онкологов России»</a:t>
            </a:r>
          </a:p>
          <a:p>
            <a:pPr marL="8637"/>
            <a:endParaRPr sz="800" spc="-17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8">
            <a:extLst>
              <a:ext uri="{FF2B5EF4-FFF2-40B4-BE49-F238E27FC236}">
                <a16:creationId xmlns:a16="http://schemas.microsoft.com/office/drawing/2014/main" id="{3AB8F2C8-06CC-4343-A930-BA107EE6FD69}"/>
              </a:ext>
            </a:extLst>
          </p:cNvPr>
          <p:cNvSpPr txBox="1"/>
          <p:nvPr/>
        </p:nvSpPr>
        <p:spPr>
          <a:xfrm>
            <a:off x="4272401" y="4696627"/>
            <a:ext cx="2841519" cy="125265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lang="ru-RU" sz="1100" b="1" dirty="0">
                <a:solidFill>
                  <a:srgbClr val="005F8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КАПРИН </a:t>
            </a:r>
          </a:p>
          <a:p>
            <a:pPr marL="8637">
              <a:spcBef>
                <a:spcPts val="68"/>
              </a:spcBef>
            </a:pPr>
            <a:r>
              <a:rPr lang="ru-RU" sz="1100" b="1" dirty="0">
                <a:solidFill>
                  <a:srgbClr val="005F8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Андрей Дмитриевич</a:t>
            </a:r>
          </a:p>
          <a:p>
            <a:pPr marL="8637"/>
            <a:endParaRPr lang="ru-RU" sz="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37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ОНС «Ассоциация онкологов России»</a:t>
            </a:r>
          </a:p>
          <a:p>
            <a:pPr marL="8637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ФГБУ «НМИЦ радиологии» Минздрава России</a:t>
            </a:r>
          </a:p>
          <a:p>
            <a:pPr marL="8637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специалист онколог</a:t>
            </a:r>
          </a:p>
          <a:p>
            <a:pPr marL="8637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Минздрава России (ЦФО, ПФО, СКФО, ЛНР, ДНР)</a:t>
            </a:r>
          </a:p>
          <a:p>
            <a:pPr marL="8637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Академик РАН, РАО</a:t>
            </a:r>
          </a:p>
        </p:txBody>
      </p:sp>
      <p:pic>
        <p:nvPicPr>
          <p:cNvPr id="55" name="Рисунок 54" descr="Изображение выглядит как человек, мужчина, внутренни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B031B01A-3C16-4E95-8DA3-9F8A72DF92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" r="6252"/>
          <a:stretch/>
        </p:blipFill>
        <p:spPr>
          <a:xfrm>
            <a:off x="2429751" y="4429202"/>
            <a:ext cx="1597812" cy="1872000"/>
          </a:xfrm>
          <a:prstGeom prst="round2Diag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3748FA2-5F7F-F749-7167-DE792D90B615}"/>
              </a:ext>
            </a:extLst>
          </p:cNvPr>
          <p:cNvGrpSpPr/>
          <p:nvPr/>
        </p:nvGrpSpPr>
        <p:grpSpPr>
          <a:xfrm>
            <a:off x="718346" y="2398334"/>
            <a:ext cx="10525294" cy="1705928"/>
            <a:chOff x="481768" y="1831896"/>
            <a:chExt cx="7986676" cy="1099374"/>
          </a:xfrm>
          <a:solidFill>
            <a:schemeClr val="bg1"/>
          </a:solidFill>
        </p:grpSpPr>
        <p:sp>
          <p:nvSpPr>
            <p:cNvPr id="20" name="Скругленный прямоугольник 4">
              <a:extLst>
                <a:ext uri="{FF2B5EF4-FFF2-40B4-BE49-F238E27FC236}">
                  <a16:creationId xmlns:a16="http://schemas.microsoft.com/office/drawing/2014/main" id="{D768B86C-589C-FC43-03AB-3852C7751978}"/>
                </a:ext>
              </a:extLst>
            </p:cNvPr>
            <p:cNvSpPr/>
            <p:nvPr/>
          </p:nvSpPr>
          <p:spPr>
            <a:xfrm>
              <a:off x="4578128" y="1831896"/>
              <a:ext cx="1842135" cy="1099374"/>
            </a:xfrm>
            <a:prstGeom prst="round2DiagRect">
              <a:avLst/>
            </a:prstGeom>
            <a:grpFill/>
            <a:ln>
              <a:noFill/>
            </a:ln>
            <a:effectLst>
              <a:outerShdw blurRad="190500" dist="38100" dir="5400000" algn="t" rotWithShape="0">
                <a:srgbClr val="004DA4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 dirty="0"/>
            </a:p>
          </p:txBody>
        </p:sp>
        <p:sp>
          <p:nvSpPr>
            <p:cNvPr id="19" name="Скругленный прямоугольник 4">
              <a:extLst>
                <a:ext uri="{FF2B5EF4-FFF2-40B4-BE49-F238E27FC236}">
                  <a16:creationId xmlns:a16="http://schemas.microsoft.com/office/drawing/2014/main" id="{F8102064-34CA-9500-2AC9-C36663BF448D}"/>
                </a:ext>
              </a:extLst>
            </p:cNvPr>
            <p:cNvSpPr/>
            <p:nvPr/>
          </p:nvSpPr>
          <p:spPr>
            <a:xfrm>
              <a:off x="2529948" y="1831896"/>
              <a:ext cx="1842135" cy="1099374"/>
            </a:xfrm>
            <a:prstGeom prst="round2DiagRect">
              <a:avLst/>
            </a:prstGeom>
            <a:grpFill/>
            <a:ln>
              <a:noFill/>
            </a:ln>
            <a:effectLst>
              <a:outerShdw blurRad="190500" dist="38100" dir="5400000" algn="t" rotWithShape="0">
                <a:srgbClr val="004DA4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 dirty="0"/>
            </a:p>
          </p:txBody>
        </p:sp>
        <p:sp>
          <p:nvSpPr>
            <p:cNvPr id="45" name="Скругленный прямоугольник 4">
              <a:extLst>
                <a:ext uri="{FF2B5EF4-FFF2-40B4-BE49-F238E27FC236}">
                  <a16:creationId xmlns:a16="http://schemas.microsoft.com/office/drawing/2014/main" id="{02F0B6B5-3BF3-4255-AD5F-E0A78C9EABD2}"/>
                </a:ext>
              </a:extLst>
            </p:cNvPr>
            <p:cNvSpPr/>
            <p:nvPr/>
          </p:nvSpPr>
          <p:spPr>
            <a:xfrm>
              <a:off x="481768" y="1831896"/>
              <a:ext cx="1842135" cy="1099374"/>
            </a:xfrm>
            <a:prstGeom prst="round2DiagRect">
              <a:avLst/>
            </a:prstGeom>
            <a:grpFill/>
            <a:ln>
              <a:noFill/>
            </a:ln>
            <a:effectLst>
              <a:outerShdw blurRad="190500" dist="38100" dir="5400000" algn="t" rotWithShape="0">
                <a:srgbClr val="004DA4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24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кругленный прямоугольник 4">
              <a:extLst>
                <a:ext uri="{FF2B5EF4-FFF2-40B4-BE49-F238E27FC236}">
                  <a16:creationId xmlns:a16="http://schemas.microsoft.com/office/drawing/2014/main" id="{8EB55DBC-8430-8A57-1C06-C62E861F4C24}"/>
                </a:ext>
              </a:extLst>
            </p:cNvPr>
            <p:cNvSpPr/>
            <p:nvPr/>
          </p:nvSpPr>
          <p:spPr>
            <a:xfrm>
              <a:off x="6626309" y="1831896"/>
              <a:ext cx="1842135" cy="1099374"/>
            </a:xfrm>
            <a:prstGeom prst="round2DiagRect">
              <a:avLst/>
            </a:prstGeom>
            <a:grpFill/>
            <a:ln>
              <a:noFill/>
            </a:ln>
            <a:effectLst>
              <a:outerShdw blurRad="190500" dist="38100" dir="5400000" algn="t" rotWithShape="0">
                <a:srgbClr val="004DA4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24" dirty="0"/>
                <a:t>н</a:t>
              </a:r>
            </a:p>
          </p:txBody>
        </p:sp>
      </p:grpSp>
      <p:sp>
        <p:nvSpPr>
          <p:cNvPr id="4" name="object 4"/>
          <p:cNvSpPr txBox="1"/>
          <p:nvPr/>
        </p:nvSpPr>
        <p:spPr>
          <a:xfrm>
            <a:off x="963206" y="2731407"/>
            <a:ext cx="2037672" cy="1001640"/>
          </a:xfrm>
          <a:prstGeom prst="rect">
            <a:avLst/>
          </a:prstGeom>
        </p:spPr>
        <p:txBody>
          <a:bodyPr vert="horz" wrap="square" lIns="0" tIns="47073" rIns="0" bIns="0" rtlCol="0">
            <a:spAutoFit/>
          </a:bodyPr>
          <a:lstStyle/>
          <a:p>
            <a:pPr marL="8637" marR="3455">
              <a:spcBef>
                <a:spcPts val="371"/>
              </a:spcBef>
            </a:pPr>
            <a:r>
              <a:rPr lang="ru-RU" sz="2000" b="1" dirty="0">
                <a:solidFill>
                  <a:srgbClr val="005F8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111</a:t>
            </a:r>
            <a:endParaRPr lang="ru-RU" sz="1600" b="1" dirty="0">
              <a:solidFill>
                <a:srgbClr val="005F8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R="3455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ечебных</a:t>
            </a:r>
            <a:r>
              <a:rPr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медицинские  исследовательские центры</a:t>
            </a:r>
            <a:r>
              <a:rPr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онкологически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клиники</a:t>
            </a:r>
            <a:endParaRPr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9987" y="2731407"/>
            <a:ext cx="2208696" cy="1814351"/>
          </a:xfrm>
          <a:prstGeom prst="rect">
            <a:avLst/>
          </a:prstGeom>
        </p:spPr>
        <p:txBody>
          <a:bodyPr vert="horz" wrap="square" lIns="0" tIns="51824" rIns="0" bIns="0" rtlCol="0">
            <a:spAutoFit/>
          </a:bodyPr>
          <a:lstStyle/>
          <a:p>
            <a:pPr marL="8637" marR="3455">
              <a:spcBef>
                <a:spcPts val="371"/>
              </a:spcBef>
            </a:pPr>
            <a:r>
              <a:rPr lang="ru-RU" sz="2000" b="1" dirty="0">
                <a:solidFill>
                  <a:srgbClr val="C3443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29</a:t>
            </a:r>
            <a:endParaRPr lang="ru-RU" sz="1600" b="1" dirty="0">
              <a:solidFill>
                <a:srgbClr val="C3443A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050" spc="-3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онкологических </a:t>
            </a:r>
            <a:r>
              <a:rPr lang="ru-RU" sz="1050" spc="-3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ссоциаций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  <a:r>
              <a:rPr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союзов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rgbClr val="333333"/>
                </a:solidFill>
                <a:latin typeface="Times New Roman" panose="02020603050405020304" pitchFamily="18" charset="0"/>
              </a:rPr>
              <a:t>RUSSCO</a:t>
            </a:r>
          </a:p>
          <a:p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онкогематологов</a:t>
            </a: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</a:t>
            </a:r>
            <a:r>
              <a:rPr lang="ru-RU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онкогинекологов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9A8D0987-1A7C-4C43-8545-A55F2628A6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511" y="3614734"/>
            <a:ext cx="680720" cy="391769"/>
          </a:xfrm>
          <a:prstGeom prst="roundRect">
            <a:avLst>
              <a:gd name="adj" fmla="val 6152"/>
            </a:avLst>
          </a:prstGeom>
          <a:solidFill>
            <a:schemeClr val="bg1">
              <a:lumMod val="85000"/>
            </a:schemeClr>
          </a:solidFill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2063B37-035C-0B4B-1A4A-7FCCFB30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382" y="2651058"/>
            <a:ext cx="571627" cy="5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B39F775-75A8-918A-8A13-FE04D64E266E}"/>
              </a:ext>
            </a:extLst>
          </p:cNvPr>
          <p:cNvCxnSpPr/>
          <p:nvPr/>
        </p:nvCxnSpPr>
        <p:spPr>
          <a:xfrm>
            <a:off x="10140409" y="2601020"/>
            <a:ext cx="0" cy="3766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1E0033F-FE37-AC57-E554-AB0A83080335}"/>
              </a:ext>
            </a:extLst>
          </p:cNvPr>
          <p:cNvCxnSpPr>
            <a:cxnSpLocks/>
          </p:cNvCxnSpPr>
          <p:nvPr/>
        </p:nvCxnSpPr>
        <p:spPr>
          <a:xfrm>
            <a:off x="10128448" y="3064667"/>
            <a:ext cx="0" cy="3766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473EDEE-C5AF-52B8-99D6-F9FC3812A30D}"/>
              </a:ext>
            </a:extLst>
          </p:cNvPr>
          <p:cNvSpPr txBox="1"/>
          <p:nvPr/>
        </p:nvSpPr>
        <p:spPr>
          <a:xfrm>
            <a:off x="8829873" y="2475946"/>
            <a:ext cx="1162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</a:t>
            </a:r>
            <a:r>
              <a: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Медицинской Палаты</a:t>
            </a:r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76D5355-546A-FE9A-0AAE-0328AEDE9ABE}"/>
              </a:ext>
            </a:extLst>
          </p:cNvPr>
          <p:cNvSpPr txBox="1"/>
          <p:nvPr/>
        </p:nvSpPr>
        <p:spPr>
          <a:xfrm>
            <a:off x="6359195" y="2733335"/>
            <a:ext cx="2208696" cy="1150067"/>
          </a:xfrm>
          <a:prstGeom prst="rect">
            <a:avLst/>
          </a:prstGeom>
        </p:spPr>
        <p:txBody>
          <a:bodyPr vert="horz" wrap="square" lIns="0" tIns="51824" rIns="0" bIns="0" rtlCol="0">
            <a:spAutoFit/>
          </a:bodyPr>
          <a:lstStyle/>
          <a:p>
            <a:pPr marL="8637" marR="3455">
              <a:spcBef>
                <a:spcPts val="371"/>
              </a:spcBef>
            </a:pPr>
            <a:r>
              <a:rPr lang="ru-RU" sz="2000" b="1" dirty="0">
                <a:solidFill>
                  <a:srgbClr val="005F8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1800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г</a:t>
            </a:r>
          </a:p>
          <a:p>
            <a:pPr marL="8637" marR="3455">
              <a:spcBef>
                <a:spcPts val="371"/>
              </a:spcBef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3443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3 600 </a:t>
            </a:r>
            <a:r>
              <a:rPr kumimoji="0" lang="ru-RU" sz="1600" b="1" i="0" u="none" strike="noStrike" kern="1200" cap="none" spc="0" normalizeH="0" baseline="30000" noProof="0" dirty="0">
                <a:ln>
                  <a:noFill/>
                </a:ln>
                <a:solidFill>
                  <a:srgbClr val="C3443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2025 г.</a:t>
            </a:r>
            <a:endParaRPr kumimoji="0" lang="ru-RU" sz="1000" b="0" i="0" u="none" strike="noStrike" kern="1200" cap="none" spc="-31" normalizeH="0" baseline="30000" noProof="0" dirty="0">
              <a:ln>
                <a:noFill/>
              </a:ln>
              <a:solidFill>
                <a:srgbClr val="C3443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1100" spc="-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Онкологов и медицинских специалистов</a:t>
            </a:r>
            <a:endParaRPr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99368BA1-B313-DCBD-8083-E6E2FCD8BBA7}"/>
              </a:ext>
            </a:extLst>
          </p:cNvPr>
          <p:cNvSpPr>
            <a:spLocks noChangeAspect="1"/>
          </p:cNvSpPr>
          <p:nvPr/>
        </p:nvSpPr>
        <p:spPr>
          <a:xfrm>
            <a:off x="2642835" y="2691618"/>
            <a:ext cx="360000" cy="360000"/>
          </a:xfrm>
          <a:custGeom>
            <a:avLst/>
            <a:gdLst>
              <a:gd name="connsiteX0" fmla="*/ 217451 w 395677"/>
              <a:gd name="connsiteY0" fmla="*/ 259214 h 360000"/>
              <a:gd name="connsiteX1" fmla="*/ 209378 w 395677"/>
              <a:gd name="connsiteY1" fmla="*/ 267286 h 360000"/>
              <a:gd name="connsiteX2" fmla="*/ 209378 w 395677"/>
              <a:gd name="connsiteY2" fmla="*/ 285933 h 360000"/>
              <a:gd name="connsiteX3" fmla="*/ 217451 w 395677"/>
              <a:gd name="connsiteY3" fmla="*/ 294005 h 360000"/>
              <a:gd name="connsiteX4" fmla="*/ 236023 w 395677"/>
              <a:gd name="connsiteY4" fmla="*/ 294005 h 360000"/>
              <a:gd name="connsiteX5" fmla="*/ 241731 w 395677"/>
              <a:gd name="connsiteY5" fmla="*/ 291640 h 360000"/>
              <a:gd name="connsiteX6" fmla="*/ 244097 w 395677"/>
              <a:gd name="connsiteY6" fmla="*/ 285933 h 360000"/>
              <a:gd name="connsiteX7" fmla="*/ 244100 w 395677"/>
              <a:gd name="connsiteY7" fmla="*/ 285930 h 360000"/>
              <a:gd name="connsiteX8" fmla="*/ 244136 w 395677"/>
              <a:gd name="connsiteY8" fmla="*/ 267286 h 360000"/>
              <a:gd name="connsiteX9" fmla="*/ 241773 w 395677"/>
              <a:gd name="connsiteY9" fmla="*/ 261576 h 360000"/>
              <a:gd name="connsiteX10" fmla="*/ 236062 w 395677"/>
              <a:gd name="connsiteY10" fmla="*/ 259214 h 360000"/>
              <a:gd name="connsiteX11" fmla="*/ 159641 w 395677"/>
              <a:gd name="connsiteY11" fmla="*/ 259212 h 360000"/>
              <a:gd name="connsiteX12" fmla="*/ 151567 w 395677"/>
              <a:gd name="connsiteY12" fmla="*/ 267284 h 360000"/>
              <a:gd name="connsiteX13" fmla="*/ 151567 w 395677"/>
              <a:gd name="connsiteY13" fmla="*/ 285850 h 360000"/>
              <a:gd name="connsiteX14" fmla="*/ 159641 w 395677"/>
              <a:gd name="connsiteY14" fmla="*/ 293925 h 360000"/>
              <a:gd name="connsiteX15" fmla="*/ 178213 w 395677"/>
              <a:gd name="connsiteY15" fmla="*/ 293925 h 360000"/>
              <a:gd name="connsiteX16" fmla="*/ 183921 w 395677"/>
              <a:gd name="connsiteY16" fmla="*/ 291560 h 360000"/>
              <a:gd name="connsiteX17" fmla="*/ 186287 w 395677"/>
              <a:gd name="connsiteY17" fmla="*/ 285850 h 360000"/>
              <a:gd name="connsiteX18" fmla="*/ 186325 w 395677"/>
              <a:gd name="connsiteY18" fmla="*/ 267285 h 360000"/>
              <a:gd name="connsiteX19" fmla="*/ 183960 w 395677"/>
              <a:gd name="connsiteY19" fmla="*/ 261575 h 360000"/>
              <a:gd name="connsiteX20" fmla="*/ 178252 w 395677"/>
              <a:gd name="connsiteY20" fmla="*/ 259212 h 360000"/>
              <a:gd name="connsiteX21" fmla="*/ 217451 w 395677"/>
              <a:gd name="connsiteY21" fmla="*/ 201411 h 360000"/>
              <a:gd name="connsiteX22" fmla="*/ 209378 w 395677"/>
              <a:gd name="connsiteY22" fmla="*/ 209486 h 360000"/>
              <a:gd name="connsiteX23" fmla="*/ 209378 w 395677"/>
              <a:gd name="connsiteY23" fmla="*/ 228133 h 360000"/>
              <a:gd name="connsiteX24" fmla="*/ 217451 w 395677"/>
              <a:gd name="connsiteY24" fmla="*/ 236205 h 360000"/>
              <a:gd name="connsiteX25" fmla="*/ 236023 w 395677"/>
              <a:gd name="connsiteY25" fmla="*/ 236205 h 360000"/>
              <a:gd name="connsiteX26" fmla="*/ 241731 w 395677"/>
              <a:gd name="connsiteY26" fmla="*/ 233840 h 360000"/>
              <a:gd name="connsiteX27" fmla="*/ 244097 w 395677"/>
              <a:gd name="connsiteY27" fmla="*/ 228133 h 360000"/>
              <a:gd name="connsiteX28" fmla="*/ 244100 w 395677"/>
              <a:gd name="connsiteY28" fmla="*/ 228130 h 360000"/>
              <a:gd name="connsiteX29" fmla="*/ 244136 w 395677"/>
              <a:gd name="connsiteY29" fmla="*/ 209486 h 360000"/>
              <a:gd name="connsiteX30" fmla="*/ 241773 w 395677"/>
              <a:gd name="connsiteY30" fmla="*/ 203776 h 360000"/>
              <a:gd name="connsiteX31" fmla="*/ 236062 w 395677"/>
              <a:gd name="connsiteY31" fmla="*/ 201411 h 360000"/>
              <a:gd name="connsiteX32" fmla="*/ 159641 w 395677"/>
              <a:gd name="connsiteY32" fmla="*/ 201410 h 360000"/>
              <a:gd name="connsiteX33" fmla="*/ 151567 w 395677"/>
              <a:gd name="connsiteY33" fmla="*/ 209485 h 360000"/>
              <a:gd name="connsiteX34" fmla="*/ 151567 w 395677"/>
              <a:gd name="connsiteY34" fmla="*/ 228050 h 360000"/>
              <a:gd name="connsiteX35" fmla="*/ 159641 w 395677"/>
              <a:gd name="connsiteY35" fmla="*/ 236122 h 360000"/>
              <a:gd name="connsiteX36" fmla="*/ 178213 w 395677"/>
              <a:gd name="connsiteY36" fmla="*/ 236122 h 360000"/>
              <a:gd name="connsiteX37" fmla="*/ 183921 w 395677"/>
              <a:gd name="connsiteY37" fmla="*/ 233760 h 360000"/>
              <a:gd name="connsiteX38" fmla="*/ 186287 w 395677"/>
              <a:gd name="connsiteY38" fmla="*/ 228050 h 360000"/>
              <a:gd name="connsiteX39" fmla="*/ 186325 w 395677"/>
              <a:gd name="connsiteY39" fmla="*/ 209485 h 360000"/>
              <a:gd name="connsiteX40" fmla="*/ 183960 w 395677"/>
              <a:gd name="connsiteY40" fmla="*/ 203775 h 360000"/>
              <a:gd name="connsiteX41" fmla="*/ 178252 w 395677"/>
              <a:gd name="connsiteY41" fmla="*/ 201410 h 360000"/>
              <a:gd name="connsiteX42" fmla="*/ 217451 w 395677"/>
              <a:gd name="connsiteY42" fmla="*/ 144622 h 360000"/>
              <a:gd name="connsiteX43" fmla="*/ 209378 w 395677"/>
              <a:gd name="connsiteY43" fmla="*/ 152694 h 360000"/>
              <a:gd name="connsiteX44" fmla="*/ 209378 w 395677"/>
              <a:gd name="connsiteY44" fmla="*/ 171341 h 360000"/>
              <a:gd name="connsiteX45" fmla="*/ 217451 w 395677"/>
              <a:gd name="connsiteY45" fmla="*/ 179413 h 360000"/>
              <a:gd name="connsiteX46" fmla="*/ 236023 w 395677"/>
              <a:gd name="connsiteY46" fmla="*/ 179413 h 360000"/>
              <a:gd name="connsiteX47" fmla="*/ 241731 w 395677"/>
              <a:gd name="connsiteY47" fmla="*/ 177051 h 360000"/>
              <a:gd name="connsiteX48" fmla="*/ 244097 w 395677"/>
              <a:gd name="connsiteY48" fmla="*/ 171341 h 360000"/>
              <a:gd name="connsiteX49" fmla="*/ 244100 w 395677"/>
              <a:gd name="connsiteY49" fmla="*/ 171338 h 360000"/>
              <a:gd name="connsiteX50" fmla="*/ 244136 w 395677"/>
              <a:gd name="connsiteY50" fmla="*/ 152694 h 360000"/>
              <a:gd name="connsiteX51" fmla="*/ 241773 w 395677"/>
              <a:gd name="connsiteY51" fmla="*/ 146984 h 360000"/>
              <a:gd name="connsiteX52" fmla="*/ 236062 w 395677"/>
              <a:gd name="connsiteY52" fmla="*/ 144622 h 360000"/>
              <a:gd name="connsiteX53" fmla="*/ 159641 w 395677"/>
              <a:gd name="connsiteY53" fmla="*/ 144620 h 360000"/>
              <a:gd name="connsiteX54" fmla="*/ 151567 w 395677"/>
              <a:gd name="connsiteY54" fmla="*/ 152692 h 360000"/>
              <a:gd name="connsiteX55" fmla="*/ 151567 w 395677"/>
              <a:gd name="connsiteY55" fmla="*/ 171258 h 360000"/>
              <a:gd name="connsiteX56" fmla="*/ 159641 w 395677"/>
              <a:gd name="connsiteY56" fmla="*/ 179333 h 360000"/>
              <a:gd name="connsiteX57" fmla="*/ 178213 w 395677"/>
              <a:gd name="connsiteY57" fmla="*/ 179333 h 360000"/>
              <a:gd name="connsiteX58" fmla="*/ 183921 w 395677"/>
              <a:gd name="connsiteY58" fmla="*/ 176968 h 360000"/>
              <a:gd name="connsiteX59" fmla="*/ 186287 w 395677"/>
              <a:gd name="connsiteY59" fmla="*/ 171258 h 360000"/>
              <a:gd name="connsiteX60" fmla="*/ 186325 w 395677"/>
              <a:gd name="connsiteY60" fmla="*/ 152692 h 360000"/>
              <a:gd name="connsiteX61" fmla="*/ 183960 w 395677"/>
              <a:gd name="connsiteY61" fmla="*/ 146982 h 360000"/>
              <a:gd name="connsiteX62" fmla="*/ 178252 w 395677"/>
              <a:gd name="connsiteY62" fmla="*/ 144620 h 360000"/>
              <a:gd name="connsiteX63" fmla="*/ 56536 w 395677"/>
              <a:gd name="connsiteY63" fmla="*/ 70353 h 360000"/>
              <a:gd name="connsiteX64" fmla="*/ 94161 w 395677"/>
              <a:gd name="connsiteY64" fmla="*/ 70356 h 360000"/>
              <a:gd name="connsiteX65" fmla="*/ 94161 w 395677"/>
              <a:gd name="connsiteY65" fmla="*/ 101840 h 360000"/>
              <a:gd name="connsiteX66" fmla="*/ 65094 w 395677"/>
              <a:gd name="connsiteY66" fmla="*/ 101840 h 360000"/>
              <a:gd name="connsiteX67" fmla="*/ 65094 w 395677"/>
              <a:gd name="connsiteY67" fmla="*/ 299823 h 360000"/>
              <a:gd name="connsiteX68" fmla="*/ 33605 w 395677"/>
              <a:gd name="connsiteY68" fmla="*/ 299823 h 360000"/>
              <a:gd name="connsiteX69" fmla="*/ 33605 w 395677"/>
              <a:gd name="connsiteY69" fmla="*/ 93118 h 360000"/>
              <a:gd name="connsiteX70" fmla="*/ 33605 w 395677"/>
              <a:gd name="connsiteY70" fmla="*/ 93120 h 360000"/>
              <a:gd name="connsiteX71" fmla="*/ 40344 w 395677"/>
              <a:gd name="connsiteY71" fmla="*/ 76976 h 360000"/>
              <a:gd name="connsiteX72" fmla="*/ 56536 w 395677"/>
              <a:gd name="connsiteY72" fmla="*/ 70353 h 360000"/>
              <a:gd name="connsiteX73" fmla="*/ 301470 w 395677"/>
              <a:gd name="connsiteY73" fmla="*/ 70352 h 360000"/>
              <a:gd name="connsiteX74" fmla="*/ 339135 w 395677"/>
              <a:gd name="connsiteY74" fmla="*/ 70352 h 360000"/>
              <a:gd name="connsiteX75" fmla="*/ 355327 w 395677"/>
              <a:gd name="connsiteY75" fmla="*/ 76975 h 360000"/>
              <a:gd name="connsiteX76" fmla="*/ 362066 w 395677"/>
              <a:gd name="connsiteY76" fmla="*/ 93119 h 360000"/>
              <a:gd name="connsiteX77" fmla="*/ 362066 w 395677"/>
              <a:gd name="connsiteY77" fmla="*/ 299823 h 360000"/>
              <a:gd name="connsiteX78" fmla="*/ 330534 w 395677"/>
              <a:gd name="connsiteY78" fmla="*/ 299819 h 360000"/>
              <a:gd name="connsiteX79" fmla="*/ 330537 w 395677"/>
              <a:gd name="connsiteY79" fmla="*/ 101836 h 360000"/>
              <a:gd name="connsiteX80" fmla="*/ 301470 w 395677"/>
              <a:gd name="connsiteY80" fmla="*/ 101836 h 360000"/>
              <a:gd name="connsiteX81" fmla="*/ 191454 w 395677"/>
              <a:gd name="connsiteY81" fmla="*/ 29744 h 360000"/>
              <a:gd name="connsiteX82" fmla="*/ 184186 w 395677"/>
              <a:gd name="connsiteY82" fmla="*/ 37011 h 360000"/>
              <a:gd name="connsiteX83" fmla="*/ 184186 w 395677"/>
              <a:gd name="connsiteY83" fmla="*/ 59411 h 360000"/>
              <a:gd name="connsiteX84" fmla="*/ 161781 w 395677"/>
              <a:gd name="connsiteY84" fmla="*/ 59411 h 360000"/>
              <a:gd name="connsiteX85" fmla="*/ 154513 w 395677"/>
              <a:gd name="connsiteY85" fmla="*/ 66678 h 360000"/>
              <a:gd name="connsiteX86" fmla="*/ 154513 w 395677"/>
              <a:gd name="connsiteY86" fmla="*/ 79472 h 360000"/>
              <a:gd name="connsiteX87" fmla="*/ 161781 w 395677"/>
              <a:gd name="connsiteY87" fmla="*/ 86739 h 360000"/>
              <a:gd name="connsiteX88" fmla="*/ 184146 w 395677"/>
              <a:gd name="connsiteY88" fmla="*/ 86739 h 360000"/>
              <a:gd name="connsiteX89" fmla="*/ 184146 w 395677"/>
              <a:gd name="connsiteY89" fmla="*/ 109139 h 360000"/>
              <a:gd name="connsiteX90" fmla="*/ 191414 w 395677"/>
              <a:gd name="connsiteY90" fmla="*/ 116406 h 360000"/>
              <a:gd name="connsiteX91" fmla="*/ 204253 w 395677"/>
              <a:gd name="connsiteY91" fmla="*/ 116403 h 360000"/>
              <a:gd name="connsiteX92" fmla="*/ 204250 w 395677"/>
              <a:gd name="connsiteY92" fmla="*/ 116406 h 360000"/>
              <a:gd name="connsiteX93" fmla="*/ 209403 w 395677"/>
              <a:gd name="connsiteY93" fmla="*/ 114263 h 360000"/>
              <a:gd name="connsiteX94" fmla="*/ 211518 w 395677"/>
              <a:gd name="connsiteY94" fmla="*/ 109099 h 360000"/>
              <a:gd name="connsiteX95" fmla="*/ 211518 w 395677"/>
              <a:gd name="connsiteY95" fmla="*/ 86739 h 360000"/>
              <a:gd name="connsiteX96" fmla="*/ 233965 w 395677"/>
              <a:gd name="connsiteY96" fmla="*/ 86739 h 360000"/>
              <a:gd name="connsiteX97" fmla="*/ 241231 w 395677"/>
              <a:gd name="connsiteY97" fmla="*/ 79472 h 360000"/>
              <a:gd name="connsiteX98" fmla="*/ 241231 w 395677"/>
              <a:gd name="connsiteY98" fmla="*/ 66638 h 360000"/>
              <a:gd name="connsiteX99" fmla="*/ 233965 w 395677"/>
              <a:gd name="connsiteY99" fmla="*/ 59372 h 360000"/>
              <a:gd name="connsiteX100" fmla="*/ 211558 w 395677"/>
              <a:gd name="connsiteY100" fmla="*/ 59372 h 360000"/>
              <a:gd name="connsiteX101" fmla="*/ 211558 w 395677"/>
              <a:gd name="connsiteY101" fmla="*/ 37011 h 360000"/>
              <a:gd name="connsiteX102" fmla="*/ 204293 w 395677"/>
              <a:gd name="connsiteY102" fmla="*/ 29744 h 360000"/>
              <a:gd name="connsiteX103" fmla="*/ 144225 w 395677"/>
              <a:gd name="connsiteY103" fmla="*/ 0 h 360000"/>
              <a:gd name="connsiteX104" fmla="*/ 251446 w 395677"/>
              <a:gd name="connsiteY104" fmla="*/ 0 h 360000"/>
              <a:gd name="connsiteX105" fmla="*/ 268832 w 395677"/>
              <a:gd name="connsiteY105" fmla="*/ 7199 h 360000"/>
              <a:gd name="connsiteX106" fmla="*/ 276032 w 395677"/>
              <a:gd name="connsiteY106" fmla="*/ 24580 h 360000"/>
              <a:gd name="connsiteX107" fmla="*/ 276032 w 395677"/>
              <a:gd name="connsiteY107" fmla="*/ 324358 h 360000"/>
              <a:gd name="connsiteX108" fmla="*/ 377846 w 395677"/>
              <a:gd name="connsiteY108" fmla="*/ 324358 h 360000"/>
              <a:gd name="connsiteX109" fmla="*/ 377853 w 395677"/>
              <a:gd name="connsiteY109" fmla="*/ 324358 h 360000"/>
              <a:gd name="connsiteX110" fmla="*/ 393291 w 395677"/>
              <a:gd name="connsiteY110" fmla="*/ 333269 h 360000"/>
              <a:gd name="connsiteX111" fmla="*/ 393291 w 395677"/>
              <a:gd name="connsiteY111" fmla="*/ 351089 h 360000"/>
              <a:gd name="connsiteX112" fmla="*/ 377853 w 395677"/>
              <a:gd name="connsiteY112" fmla="*/ 360000 h 360000"/>
              <a:gd name="connsiteX113" fmla="*/ 17824 w 395677"/>
              <a:gd name="connsiteY113" fmla="*/ 360000 h 360000"/>
              <a:gd name="connsiteX114" fmla="*/ 2387 w 395677"/>
              <a:gd name="connsiteY114" fmla="*/ 351089 h 360000"/>
              <a:gd name="connsiteX115" fmla="*/ 2387 w 395677"/>
              <a:gd name="connsiteY115" fmla="*/ 333269 h 360000"/>
              <a:gd name="connsiteX116" fmla="*/ 17824 w 395677"/>
              <a:gd name="connsiteY116" fmla="*/ 324358 h 360000"/>
              <a:gd name="connsiteX117" fmla="*/ 119638 w 395677"/>
              <a:gd name="connsiteY117" fmla="*/ 324358 h 360000"/>
              <a:gd name="connsiteX118" fmla="*/ 119638 w 395677"/>
              <a:gd name="connsiteY118" fmla="*/ 24580 h 360000"/>
              <a:gd name="connsiteX119" fmla="*/ 126839 w 395677"/>
              <a:gd name="connsiteY119" fmla="*/ 7199 h 360000"/>
              <a:gd name="connsiteX120" fmla="*/ 144225 w 395677"/>
              <a:gd name="connsiteY120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395677" h="360000">
                <a:moveTo>
                  <a:pt x="217451" y="259214"/>
                </a:moveTo>
                <a:cubicBezTo>
                  <a:pt x="212994" y="259214"/>
                  <a:pt x="209378" y="262826"/>
                  <a:pt x="209378" y="267286"/>
                </a:cubicBezTo>
                <a:lnTo>
                  <a:pt x="209378" y="285933"/>
                </a:lnTo>
                <a:cubicBezTo>
                  <a:pt x="209378" y="290393"/>
                  <a:pt x="212993" y="294005"/>
                  <a:pt x="217451" y="294005"/>
                </a:cubicBezTo>
                <a:lnTo>
                  <a:pt x="236023" y="294005"/>
                </a:lnTo>
                <a:cubicBezTo>
                  <a:pt x="238164" y="294005"/>
                  <a:pt x="240219" y="293155"/>
                  <a:pt x="241731" y="291640"/>
                </a:cubicBezTo>
                <a:cubicBezTo>
                  <a:pt x="243246" y="290128"/>
                  <a:pt x="244097" y="288073"/>
                  <a:pt x="244097" y="285933"/>
                </a:cubicBezTo>
                <a:lnTo>
                  <a:pt x="244100" y="285930"/>
                </a:lnTo>
                <a:lnTo>
                  <a:pt x="244136" y="267286"/>
                </a:lnTo>
                <a:cubicBezTo>
                  <a:pt x="244136" y="265143"/>
                  <a:pt x="243285" y="263091"/>
                  <a:pt x="241773" y="261576"/>
                </a:cubicBezTo>
                <a:cubicBezTo>
                  <a:pt x="240258" y="260064"/>
                  <a:pt x="238205" y="259214"/>
                  <a:pt x="236062" y="259214"/>
                </a:cubicBezTo>
                <a:close/>
                <a:moveTo>
                  <a:pt x="159641" y="259212"/>
                </a:moveTo>
                <a:cubicBezTo>
                  <a:pt x="155183" y="259212"/>
                  <a:pt x="151567" y="262825"/>
                  <a:pt x="151567" y="267284"/>
                </a:cubicBezTo>
                <a:lnTo>
                  <a:pt x="151567" y="285850"/>
                </a:lnTo>
                <a:cubicBezTo>
                  <a:pt x="151567" y="290310"/>
                  <a:pt x="155183" y="293925"/>
                  <a:pt x="159641" y="293925"/>
                </a:cubicBezTo>
                <a:lnTo>
                  <a:pt x="178213" y="293925"/>
                </a:lnTo>
                <a:cubicBezTo>
                  <a:pt x="180353" y="293925"/>
                  <a:pt x="182406" y="293072"/>
                  <a:pt x="183921" y="291560"/>
                </a:cubicBezTo>
                <a:cubicBezTo>
                  <a:pt x="185436" y="290045"/>
                  <a:pt x="186287" y="287993"/>
                  <a:pt x="186287" y="285850"/>
                </a:cubicBezTo>
                <a:lnTo>
                  <a:pt x="186325" y="267285"/>
                </a:lnTo>
                <a:cubicBezTo>
                  <a:pt x="186325" y="265142"/>
                  <a:pt x="185475" y="263089"/>
                  <a:pt x="183960" y="261575"/>
                </a:cubicBezTo>
                <a:cubicBezTo>
                  <a:pt x="182448" y="260063"/>
                  <a:pt x="180392" y="259212"/>
                  <a:pt x="178252" y="259212"/>
                </a:cubicBezTo>
                <a:close/>
                <a:moveTo>
                  <a:pt x="217451" y="201411"/>
                </a:moveTo>
                <a:cubicBezTo>
                  <a:pt x="212994" y="201411"/>
                  <a:pt x="209378" y="205026"/>
                  <a:pt x="209378" y="209486"/>
                </a:cubicBezTo>
                <a:lnTo>
                  <a:pt x="209378" y="228133"/>
                </a:lnTo>
                <a:cubicBezTo>
                  <a:pt x="209378" y="232590"/>
                  <a:pt x="212993" y="236205"/>
                  <a:pt x="217451" y="236205"/>
                </a:cubicBezTo>
                <a:lnTo>
                  <a:pt x="236023" y="236205"/>
                </a:lnTo>
                <a:cubicBezTo>
                  <a:pt x="238164" y="236205"/>
                  <a:pt x="240219" y="235355"/>
                  <a:pt x="241731" y="233840"/>
                </a:cubicBezTo>
                <a:cubicBezTo>
                  <a:pt x="243246" y="232328"/>
                  <a:pt x="244097" y="230273"/>
                  <a:pt x="244097" y="228133"/>
                </a:cubicBezTo>
                <a:lnTo>
                  <a:pt x="244100" y="228130"/>
                </a:lnTo>
                <a:lnTo>
                  <a:pt x="244136" y="209486"/>
                </a:lnTo>
                <a:cubicBezTo>
                  <a:pt x="244136" y="207343"/>
                  <a:pt x="243285" y="205291"/>
                  <a:pt x="241773" y="203776"/>
                </a:cubicBezTo>
                <a:cubicBezTo>
                  <a:pt x="240258" y="202261"/>
                  <a:pt x="238205" y="201411"/>
                  <a:pt x="236062" y="201411"/>
                </a:cubicBezTo>
                <a:close/>
                <a:moveTo>
                  <a:pt x="159641" y="201410"/>
                </a:moveTo>
                <a:cubicBezTo>
                  <a:pt x="155183" y="201410"/>
                  <a:pt x="151567" y="205025"/>
                  <a:pt x="151567" y="209485"/>
                </a:cubicBezTo>
                <a:lnTo>
                  <a:pt x="151567" y="228050"/>
                </a:lnTo>
                <a:cubicBezTo>
                  <a:pt x="151567" y="232510"/>
                  <a:pt x="155183" y="236122"/>
                  <a:pt x="159641" y="236122"/>
                </a:cubicBezTo>
                <a:lnTo>
                  <a:pt x="178213" y="236122"/>
                </a:lnTo>
                <a:cubicBezTo>
                  <a:pt x="180353" y="236122"/>
                  <a:pt x="182406" y="235272"/>
                  <a:pt x="183921" y="233760"/>
                </a:cubicBezTo>
                <a:cubicBezTo>
                  <a:pt x="185436" y="232245"/>
                  <a:pt x="186287" y="230193"/>
                  <a:pt x="186287" y="228050"/>
                </a:cubicBezTo>
                <a:lnTo>
                  <a:pt x="186325" y="209485"/>
                </a:lnTo>
                <a:cubicBezTo>
                  <a:pt x="186325" y="207342"/>
                  <a:pt x="185475" y="205289"/>
                  <a:pt x="183960" y="203775"/>
                </a:cubicBezTo>
                <a:cubicBezTo>
                  <a:pt x="182448" y="202260"/>
                  <a:pt x="180392" y="201410"/>
                  <a:pt x="178252" y="201410"/>
                </a:cubicBezTo>
                <a:close/>
                <a:moveTo>
                  <a:pt x="217451" y="144622"/>
                </a:moveTo>
                <a:cubicBezTo>
                  <a:pt x="212994" y="144622"/>
                  <a:pt x="209378" y="148234"/>
                  <a:pt x="209378" y="152694"/>
                </a:cubicBezTo>
                <a:lnTo>
                  <a:pt x="209378" y="171341"/>
                </a:lnTo>
                <a:cubicBezTo>
                  <a:pt x="209378" y="175801"/>
                  <a:pt x="212993" y="179413"/>
                  <a:pt x="217451" y="179413"/>
                </a:cubicBezTo>
                <a:lnTo>
                  <a:pt x="236023" y="179413"/>
                </a:lnTo>
                <a:cubicBezTo>
                  <a:pt x="238164" y="179413"/>
                  <a:pt x="240219" y="178563"/>
                  <a:pt x="241731" y="177051"/>
                </a:cubicBezTo>
                <a:cubicBezTo>
                  <a:pt x="243246" y="175536"/>
                  <a:pt x="244097" y="173483"/>
                  <a:pt x="244097" y="171341"/>
                </a:cubicBezTo>
                <a:lnTo>
                  <a:pt x="244100" y="171338"/>
                </a:lnTo>
                <a:lnTo>
                  <a:pt x="244136" y="152694"/>
                </a:lnTo>
                <a:cubicBezTo>
                  <a:pt x="244136" y="150551"/>
                  <a:pt x="243285" y="148499"/>
                  <a:pt x="241773" y="146984"/>
                </a:cubicBezTo>
                <a:cubicBezTo>
                  <a:pt x="240258" y="145472"/>
                  <a:pt x="238205" y="144622"/>
                  <a:pt x="236062" y="144622"/>
                </a:cubicBezTo>
                <a:close/>
                <a:moveTo>
                  <a:pt x="159641" y="144620"/>
                </a:moveTo>
                <a:cubicBezTo>
                  <a:pt x="155183" y="144620"/>
                  <a:pt x="151567" y="148232"/>
                  <a:pt x="151567" y="152692"/>
                </a:cubicBezTo>
                <a:lnTo>
                  <a:pt x="151567" y="171258"/>
                </a:lnTo>
                <a:cubicBezTo>
                  <a:pt x="151567" y="175718"/>
                  <a:pt x="155183" y="179333"/>
                  <a:pt x="159641" y="179333"/>
                </a:cubicBezTo>
                <a:lnTo>
                  <a:pt x="178213" y="179333"/>
                </a:lnTo>
                <a:cubicBezTo>
                  <a:pt x="180353" y="179333"/>
                  <a:pt x="182406" y="178483"/>
                  <a:pt x="183921" y="176968"/>
                </a:cubicBezTo>
                <a:cubicBezTo>
                  <a:pt x="185436" y="175453"/>
                  <a:pt x="186287" y="173401"/>
                  <a:pt x="186287" y="171258"/>
                </a:cubicBezTo>
                <a:lnTo>
                  <a:pt x="186325" y="152692"/>
                </a:lnTo>
                <a:cubicBezTo>
                  <a:pt x="186325" y="150550"/>
                  <a:pt x="185475" y="148497"/>
                  <a:pt x="183960" y="146982"/>
                </a:cubicBezTo>
                <a:cubicBezTo>
                  <a:pt x="182448" y="145471"/>
                  <a:pt x="180392" y="144620"/>
                  <a:pt x="178252" y="144620"/>
                </a:cubicBezTo>
                <a:close/>
                <a:moveTo>
                  <a:pt x="56536" y="70353"/>
                </a:moveTo>
                <a:lnTo>
                  <a:pt x="94161" y="70356"/>
                </a:lnTo>
                <a:lnTo>
                  <a:pt x="94161" y="101840"/>
                </a:lnTo>
                <a:lnTo>
                  <a:pt x="65094" y="101840"/>
                </a:lnTo>
                <a:lnTo>
                  <a:pt x="65094" y="299823"/>
                </a:lnTo>
                <a:lnTo>
                  <a:pt x="33605" y="299823"/>
                </a:lnTo>
                <a:lnTo>
                  <a:pt x="33605" y="93118"/>
                </a:lnTo>
                <a:lnTo>
                  <a:pt x="33605" y="93120"/>
                </a:lnTo>
                <a:cubicBezTo>
                  <a:pt x="33617" y="87058"/>
                  <a:pt x="36041" y="81250"/>
                  <a:pt x="40344" y="76976"/>
                </a:cubicBezTo>
                <a:cubicBezTo>
                  <a:pt x="44647" y="72704"/>
                  <a:pt x="50473" y="70322"/>
                  <a:pt x="56536" y="70353"/>
                </a:cubicBezTo>
                <a:close/>
                <a:moveTo>
                  <a:pt x="301470" y="70352"/>
                </a:moveTo>
                <a:lnTo>
                  <a:pt x="339135" y="70352"/>
                </a:lnTo>
                <a:cubicBezTo>
                  <a:pt x="345198" y="70321"/>
                  <a:pt x="351024" y="72703"/>
                  <a:pt x="355327" y="76975"/>
                </a:cubicBezTo>
                <a:cubicBezTo>
                  <a:pt x="359630" y="81248"/>
                  <a:pt x="362055" y="87057"/>
                  <a:pt x="362066" y="93119"/>
                </a:cubicBezTo>
                <a:lnTo>
                  <a:pt x="362066" y="299823"/>
                </a:lnTo>
                <a:lnTo>
                  <a:pt x="330534" y="299819"/>
                </a:lnTo>
                <a:lnTo>
                  <a:pt x="330537" y="101836"/>
                </a:lnTo>
                <a:lnTo>
                  <a:pt x="301470" y="101836"/>
                </a:lnTo>
                <a:close/>
                <a:moveTo>
                  <a:pt x="191454" y="29744"/>
                </a:moveTo>
                <a:cubicBezTo>
                  <a:pt x="187441" y="29744"/>
                  <a:pt x="184186" y="32999"/>
                  <a:pt x="184186" y="37011"/>
                </a:cubicBezTo>
                <a:lnTo>
                  <a:pt x="184186" y="59411"/>
                </a:lnTo>
                <a:lnTo>
                  <a:pt x="161781" y="59411"/>
                </a:lnTo>
                <a:cubicBezTo>
                  <a:pt x="157768" y="59411"/>
                  <a:pt x="154513" y="62666"/>
                  <a:pt x="154513" y="66678"/>
                </a:cubicBezTo>
                <a:lnTo>
                  <a:pt x="154513" y="79472"/>
                </a:lnTo>
                <a:cubicBezTo>
                  <a:pt x="154513" y="83487"/>
                  <a:pt x="157768" y="86739"/>
                  <a:pt x="161781" y="86739"/>
                </a:cubicBezTo>
                <a:lnTo>
                  <a:pt x="184146" y="86739"/>
                </a:lnTo>
                <a:lnTo>
                  <a:pt x="184146" y="109139"/>
                </a:lnTo>
                <a:cubicBezTo>
                  <a:pt x="184146" y="113151"/>
                  <a:pt x="187399" y="116406"/>
                  <a:pt x="191414" y="116406"/>
                </a:cubicBezTo>
                <a:lnTo>
                  <a:pt x="204253" y="116403"/>
                </a:lnTo>
                <a:lnTo>
                  <a:pt x="204250" y="116406"/>
                </a:lnTo>
                <a:cubicBezTo>
                  <a:pt x="206185" y="116406"/>
                  <a:pt x="208040" y="115634"/>
                  <a:pt x="209403" y="114263"/>
                </a:cubicBezTo>
                <a:cubicBezTo>
                  <a:pt x="210769" y="112892"/>
                  <a:pt x="211530" y="111034"/>
                  <a:pt x="211518" y="109099"/>
                </a:cubicBezTo>
                <a:lnTo>
                  <a:pt x="211518" y="86739"/>
                </a:lnTo>
                <a:lnTo>
                  <a:pt x="233965" y="86739"/>
                </a:lnTo>
                <a:cubicBezTo>
                  <a:pt x="237978" y="86739"/>
                  <a:pt x="241231" y="83487"/>
                  <a:pt x="241231" y="79472"/>
                </a:cubicBezTo>
                <a:lnTo>
                  <a:pt x="241231" y="66638"/>
                </a:lnTo>
                <a:cubicBezTo>
                  <a:pt x="241231" y="62623"/>
                  <a:pt x="237978" y="59372"/>
                  <a:pt x="233965" y="59372"/>
                </a:cubicBezTo>
                <a:lnTo>
                  <a:pt x="211558" y="59372"/>
                </a:lnTo>
                <a:lnTo>
                  <a:pt x="211558" y="37011"/>
                </a:lnTo>
                <a:cubicBezTo>
                  <a:pt x="211558" y="32999"/>
                  <a:pt x="208305" y="29744"/>
                  <a:pt x="204293" y="29744"/>
                </a:cubicBezTo>
                <a:close/>
                <a:moveTo>
                  <a:pt x="144225" y="0"/>
                </a:moveTo>
                <a:lnTo>
                  <a:pt x="251446" y="0"/>
                </a:lnTo>
                <a:cubicBezTo>
                  <a:pt x="257968" y="0"/>
                  <a:pt x="264219" y="2590"/>
                  <a:pt x="268832" y="7199"/>
                </a:cubicBezTo>
                <a:cubicBezTo>
                  <a:pt x="273442" y="11808"/>
                  <a:pt x="276032" y="18062"/>
                  <a:pt x="276032" y="24580"/>
                </a:cubicBezTo>
                <a:lnTo>
                  <a:pt x="276032" y="324358"/>
                </a:lnTo>
                <a:lnTo>
                  <a:pt x="377846" y="324358"/>
                </a:lnTo>
                <a:lnTo>
                  <a:pt x="377853" y="324358"/>
                </a:lnTo>
                <a:cubicBezTo>
                  <a:pt x="384220" y="324358"/>
                  <a:pt x="390106" y="327754"/>
                  <a:pt x="393291" y="333269"/>
                </a:cubicBezTo>
                <a:cubicBezTo>
                  <a:pt x="396473" y="338783"/>
                  <a:pt x="396473" y="345576"/>
                  <a:pt x="393291" y="351089"/>
                </a:cubicBezTo>
                <a:cubicBezTo>
                  <a:pt x="390106" y="356602"/>
                  <a:pt x="384220" y="360000"/>
                  <a:pt x="377853" y="360000"/>
                </a:cubicBezTo>
                <a:lnTo>
                  <a:pt x="17824" y="360000"/>
                </a:lnTo>
                <a:cubicBezTo>
                  <a:pt x="11457" y="360000"/>
                  <a:pt x="5572" y="356602"/>
                  <a:pt x="2387" y="351089"/>
                </a:cubicBezTo>
                <a:cubicBezTo>
                  <a:pt x="-796" y="345576"/>
                  <a:pt x="-796" y="338782"/>
                  <a:pt x="2387" y="333269"/>
                </a:cubicBezTo>
                <a:cubicBezTo>
                  <a:pt x="5572" y="327754"/>
                  <a:pt x="11457" y="324358"/>
                  <a:pt x="17824" y="324358"/>
                </a:cubicBezTo>
                <a:lnTo>
                  <a:pt x="119638" y="324358"/>
                </a:lnTo>
                <a:lnTo>
                  <a:pt x="119638" y="24580"/>
                </a:lnTo>
                <a:cubicBezTo>
                  <a:pt x="119638" y="18062"/>
                  <a:pt x="122229" y="11809"/>
                  <a:pt x="126839" y="7199"/>
                </a:cubicBezTo>
                <a:cubicBezTo>
                  <a:pt x="131451" y="2590"/>
                  <a:pt x="137703" y="0"/>
                  <a:pt x="144225" y="0"/>
                </a:cubicBezTo>
                <a:close/>
              </a:path>
            </a:pathLst>
          </a:custGeom>
          <a:gradFill>
            <a:gsLst>
              <a:gs pos="0">
                <a:srgbClr val="005F86"/>
              </a:gs>
              <a:gs pos="99000">
                <a:srgbClr val="03415E"/>
              </a:gs>
            </a:gsLst>
            <a:lin ang="2700000" scaled="0"/>
          </a:gradFill>
          <a:ln w="97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sz="3200"/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3F4D7D10-5713-9639-20FA-13AFD2B75A39}"/>
              </a:ext>
            </a:extLst>
          </p:cNvPr>
          <p:cNvSpPr>
            <a:spLocks noChangeAspect="1"/>
          </p:cNvSpPr>
          <p:nvPr/>
        </p:nvSpPr>
        <p:spPr>
          <a:xfrm>
            <a:off x="5350338" y="2724798"/>
            <a:ext cx="357194" cy="346253"/>
          </a:xfrm>
          <a:custGeom>
            <a:avLst/>
            <a:gdLst>
              <a:gd name="connsiteX0" fmla="*/ 1779182 w 5403497"/>
              <a:gd name="connsiteY0" fmla="*/ 4180777 h 5237996"/>
              <a:gd name="connsiteX1" fmla="*/ 1646999 w 5403497"/>
              <a:gd name="connsiteY1" fmla="*/ 4275266 h 5237996"/>
              <a:gd name="connsiteX2" fmla="*/ 1486766 w 5403497"/>
              <a:gd name="connsiteY2" fmla="*/ 4248247 h 5237996"/>
              <a:gd name="connsiteX3" fmla="*/ 467962 w 5403497"/>
              <a:gd name="connsiteY3" fmla="*/ 2839320 h 5237996"/>
              <a:gd name="connsiteX4" fmla="*/ 532677 w 5403497"/>
              <a:gd name="connsiteY4" fmla="*/ 2642838 h 5237996"/>
              <a:gd name="connsiteX5" fmla="*/ 733861 w 5403497"/>
              <a:gd name="connsiteY5" fmla="*/ 2594694 h 5237996"/>
              <a:gd name="connsiteX6" fmla="*/ 880554 w 5403497"/>
              <a:gd name="connsiteY6" fmla="*/ 2740583 h 5237996"/>
              <a:gd name="connsiteX7" fmla="*/ 1713918 w 5403497"/>
              <a:gd name="connsiteY7" fmla="*/ 3888319 h 5237996"/>
              <a:gd name="connsiteX8" fmla="*/ 1806953 w 5403497"/>
              <a:gd name="connsiteY8" fmla="*/ 4021040 h 5237996"/>
              <a:gd name="connsiteX9" fmla="*/ 1779207 w 5403497"/>
              <a:gd name="connsiteY9" fmla="*/ 4180744 h 5237996"/>
              <a:gd name="connsiteX10" fmla="*/ 1888900 w 5403497"/>
              <a:gd name="connsiteY10" fmla="*/ 611286 h 5237996"/>
              <a:gd name="connsiteX11" fmla="*/ 2701720 w 5403497"/>
              <a:gd name="connsiteY11" fmla="*/ 426208 h 5237996"/>
              <a:gd name="connsiteX12" fmla="*/ 3514540 w 5403497"/>
              <a:gd name="connsiteY12" fmla="*/ 611286 h 5237996"/>
              <a:gd name="connsiteX13" fmla="*/ 3726942 w 5403497"/>
              <a:gd name="connsiteY13" fmla="*/ 595098 h 5237996"/>
              <a:gd name="connsiteX14" fmla="*/ 3819096 w 5403497"/>
              <a:gd name="connsiteY14" fmla="*/ 403054 h 5237996"/>
              <a:gd name="connsiteX15" fmla="*/ 3698885 w 5403497"/>
              <a:gd name="connsiteY15" fmla="*/ 227245 h 5237996"/>
              <a:gd name="connsiteX16" fmla="*/ 2701732 w 5403497"/>
              <a:gd name="connsiteY16" fmla="*/ 0 h 5237996"/>
              <a:gd name="connsiteX17" fmla="*/ 1704578 w 5403497"/>
              <a:gd name="connsiteY17" fmla="*/ 227245 h 5237996"/>
              <a:gd name="connsiteX18" fmla="*/ 1584368 w 5403497"/>
              <a:gd name="connsiteY18" fmla="*/ 403054 h 5237996"/>
              <a:gd name="connsiteX19" fmla="*/ 1676561 w 5403497"/>
              <a:gd name="connsiteY19" fmla="*/ 595098 h 5237996"/>
              <a:gd name="connsiteX20" fmla="*/ 1888924 w 5403497"/>
              <a:gd name="connsiteY20" fmla="*/ 611286 h 5237996"/>
              <a:gd name="connsiteX21" fmla="*/ 3629754 w 5403497"/>
              <a:gd name="connsiteY21" fmla="*/ 4180777 h 5237996"/>
              <a:gd name="connsiteX22" fmla="*/ 3761937 w 5403497"/>
              <a:gd name="connsiteY22" fmla="*/ 4275266 h 5237996"/>
              <a:gd name="connsiteX23" fmla="*/ 3922170 w 5403497"/>
              <a:gd name="connsiteY23" fmla="*/ 4248247 h 5237996"/>
              <a:gd name="connsiteX24" fmla="*/ 4940975 w 5403497"/>
              <a:gd name="connsiteY24" fmla="*/ 2839320 h 5237996"/>
              <a:gd name="connsiteX25" fmla="*/ 4877178 w 5403497"/>
              <a:gd name="connsiteY25" fmla="*/ 2641574 h 5237996"/>
              <a:gd name="connsiteX26" fmla="*/ 4675152 w 5403497"/>
              <a:gd name="connsiteY26" fmla="*/ 2592933 h 5237996"/>
              <a:gd name="connsiteX27" fmla="*/ 4528391 w 5403497"/>
              <a:gd name="connsiteY27" fmla="*/ 2740047 h 5237996"/>
              <a:gd name="connsiteX28" fmla="*/ 3697201 w 5403497"/>
              <a:gd name="connsiteY28" fmla="*/ 3892191 h 5237996"/>
              <a:gd name="connsiteX29" fmla="*/ 3604779 w 5403497"/>
              <a:gd name="connsiteY29" fmla="*/ 4022768 h 5237996"/>
              <a:gd name="connsiteX30" fmla="*/ 3629731 w 5403497"/>
              <a:gd name="connsiteY30" fmla="*/ 4180786 h 5237996"/>
              <a:gd name="connsiteX31" fmla="*/ 4562433 w 5403497"/>
              <a:gd name="connsiteY31" fmla="*/ 1163257 h 5237996"/>
              <a:gd name="connsiteX32" fmla="*/ 4904186 w 5403497"/>
              <a:gd name="connsiteY32" fmla="*/ 1021698 h 5237996"/>
              <a:gd name="connsiteX33" fmla="*/ 5045785 w 5403497"/>
              <a:gd name="connsiteY33" fmla="*/ 679905 h 5237996"/>
              <a:gd name="connsiteX34" fmla="*/ 4904186 w 5403497"/>
              <a:gd name="connsiteY34" fmla="*/ 338112 h 5237996"/>
              <a:gd name="connsiteX35" fmla="*/ 4562433 w 5403497"/>
              <a:gd name="connsiteY35" fmla="*/ 196553 h 5237996"/>
              <a:gd name="connsiteX36" fmla="*/ 4220640 w 5403497"/>
              <a:gd name="connsiteY36" fmla="*/ 338112 h 5237996"/>
              <a:gd name="connsiteX37" fmla="*/ 4079081 w 5403497"/>
              <a:gd name="connsiteY37" fmla="*/ 679905 h 5237996"/>
              <a:gd name="connsiteX38" fmla="*/ 4219268 w 5403497"/>
              <a:gd name="connsiteY38" fmla="*/ 1022727 h 5237996"/>
              <a:gd name="connsiteX39" fmla="*/ 4560787 w 5403497"/>
              <a:gd name="connsiteY39" fmla="*/ 1166010 h 5237996"/>
              <a:gd name="connsiteX40" fmla="*/ 5299824 w 5403497"/>
              <a:gd name="connsiteY40" fmla="*/ 1430993 h 5237996"/>
              <a:gd name="connsiteX41" fmla="*/ 5299786 w 5403497"/>
              <a:gd name="connsiteY41" fmla="*/ 1430993 h 5237996"/>
              <a:gd name="connsiteX42" fmla="*/ 4991441 w 5403497"/>
              <a:gd name="connsiteY42" fmla="*/ 1292726 h 5237996"/>
              <a:gd name="connsiteX43" fmla="*/ 4841113 w 5403497"/>
              <a:gd name="connsiteY43" fmla="*/ 1292726 h 5237996"/>
              <a:gd name="connsiteX44" fmla="*/ 4802192 w 5403497"/>
              <a:gd name="connsiteY44" fmla="*/ 1311401 h 5237996"/>
              <a:gd name="connsiteX45" fmla="*/ 4566796 w 5403497"/>
              <a:gd name="connsiteY45" fmla="*/ 1606540 h 5237996"/>
              <a:gd name="connsiteX46" fmla="*/ 4542648 w 5403497"/>
              <a:gd name="connsiteY46" fmla="*/ 1606540 h 5237996"/>
              <a:gd name="connsiteX47" fmla="*/ 4311152 w 5403497"/>
              <a:gd name="connsiteY47" fmla="*/ 1314115 h 5237996"/>
              <a:gd name="connsiteX48" fmla="*/ 4272192 w 5403497"/>
              <a:gd name="connsiteY48" fmla="*/ 1295478 h 5237996"/>
              <a:gd name="connsiteX49" fmla="*/ 4131740 w 5403497"/>
              <a:gd name="connsiteY49" fmla="*/ 1295478 h 5237996"/>
              <a:gd name="connsiteX50" fmla="*/ 3842686 w 5403497"/>
              <a:gd name="connsiteY50" fmla="*/ 1413583 h 5237996"/>
              <a:gd name="connsiteX51" fmla="*/ 3719153 w 5403497"/>
              <a:gd name="connsiteY51" fmla="*/ 1700375 h 5237996"/>
              <a:gd name="connsiteX52" fmla="*/ 3719153 w 5403497"/>
              <a:gd name="connsiteY52" fmla="*/ 2126129 h 5237996"/>
              <a:gd name="connsiteX53" fmla="*/ 3839325 w 5403497"/>
              <a:gd name="connsiteY53" fmla="*/ 2246262 h 5237996"/>
              <a:gd name="connsiteX54" fmla="*/ 5283326 w 5403497"/>
              <a:gd name="connsiteY54" fmla="*/ 2246262 h 5237996"/>
              <a:gd name="connsiteX55" fmla="*/ 5403498 w 5403497"/>
              <a:gd name="connsiteY55" fmla="*/ 2126129 h 5237996"/>
              <a:gd name="connsiteX56" fmla="*/ 5403498 w 5403497"/>
              <a:gd name="connsiteY56" fmla="*/ 1699836 h 5237996"/>
              <a:gd name="connsiteX57" fmla="*/ 5298718 w 5403497"/>
              <a:gd name="connsiteY57" fmla="*/ 1433167 h 5237996"/>
              <a:gd name="connsiteX58" fmla="*/ 842124 w 5403497"/>
              <a:gd name="connsiteY58" fmla="*/ 1166010 h 5237996"/>
              <a:gd name="connsiteX59" fmla="*/ 1183917 w 5403497"/>
              <a:gd name="connsiteY59" fmla="*/ 1024412 h 5237996"/>
              <a:gd name="connsiteX60" fmla="*/ 1325476 w 5403497"/>
              <a:gd name="connsiteY60" fmla="*/ 682658 h 5237996"/>
              <a:gd name="connsiteX61" fmla="*/ 1183917 w 5403497"/>
              <a:gd name="connsiteY61" fmla="*/ 340865 h 5237996"/>
              <a:gd name="connsiteX62" fmla="*/ 842124 w 5403497"/>
              <a:gd name="connsiteY62" fmla="*/ 199306 h 5237996"/>
              <a:gd name="connsiteX63" fmla="*/ 500371 w 5403497"/>
              <a:gd name="connsiteY63" fmla="*/ 340865 h 5237996"/>
              <a:gd name="connsiteX64" fmla="*/ 358772 w 5403497"/>
              <a:gd name="connsiteY64" fmla="*/ 682658 h 5237996"/>
              <a:gd name="connsiteX65" fmla="*/ 500527 w 5403497"/>
              <a:gd name="connsiteY65" fmla="*/ 1024255 h 5237996"/>
              <a:gd name="connsiteX66" fmla="*/ 842124 w 5403497"/>
              <a:gd name="connsiteY66" fmla="*/ 1166010 h 5237996"/>
              <a:gd name="connsiteX67" fmla="*/ 1564703 w 5403497"/>
              <a:gd name="connsiteY67" fmla="*/ 2247419 h 5237996"/>
              <a:gd name="connsiteX68" fmla="*/ 1649701 w 5403497"/>
              <a:gd name="connsiteY68" fmla="*/ 2211637 h 5237996"/>
              <a:gd name="connsiteX69" fmla="*/ 1684297 w 5403497"/>
              <a:gd name="connsiteY69" fmla="*/ 2126179 h 5237996"/>
              <a:gd name="connsiteX70" fmla="*/ 1684297 w 5403497"/>
              <a:gd name="connsiteY70" fmla="*/ 1699886 h 5237996"/>
              <a:gd name="connsiteX71" fmla="*/ 1560568 w 5403497"/>
              <a:gd name="connsiteY71" fmla="*/ 1412898 h 5237996"/>
              <a:gd name="connsiteX72" fmla="*/ 1271171 w 5403497"/>
              <a:gd name="connsiteY72" fmla="*/ 1294989 h 5237996"/>
              <a:gd name="connsiteX73" fmla="*/ 1123606 w 5403497"/>
              <a:gd name="connsiteY73" fmla="*/ 1294989 h 5237996"/>
              <a:gd name="connsiteX74" fmla="*/ 1084647 w 5403497"/>
              <a:gd name="connsiteY74" fmla="*/ 1313626 h 5237996"/>
              <a:gd name="connsiteX75" fmla="*/ 850397 w 5403497"/>
              <a:gd name="connsiteY75" fmla="*/ 1606052 h 5237996"/>
              <a:gd name="connsiteX76" fmla="*/ 826249 w 5403497"/>
              <a:gd name="connsiteY76" fmla="*/ 1606052 h 5237996"/>
              <a:gd name="connsiteX77" fmla="*/ 592499 w 5403497"/>
              <a:gd name="connsiteY77" fmla="*/ 1314165 h 5237996"/>
              <a:gd name="connsiteX78" fmla="*/ 553578 w 5403497"/>
              <a:gd name="connsiteY78" fmla="*/ 1295528 h 5237996"/>
              <a:gd name="connsiteX79" fmla="*/ 412548 w 5403497"/>
              <a:gd name="connsiteY79" fmla="*/ 1295528 h 5237996"/>
              <a:gd name="connsiteX80" fmla="*/ 123689 w 5403497"/>
              <a:gd name="connsiteY80" fmla="*/ 1413437 h 5237996"/>
              <a:gd name="connsiteX81" fmla="*/ 0 w 5403497"/>
              <a:gd name="connsiteY81" fmla="*/ 1699886 h 5237996"/>
              <a:gd name="connsiteX82" fmla="*/ 0 w 5403497"/>
              <a:gd name="connsiteY82" fmla="*/ 2126179 h 5237996"/>
              <a:gd name="connsiteX83" fmla="*/ 120133 w 5403497"/>
              <a:gd name="connsiteY83" fmla="*/ 2246312 h 5237996"/>
              <a:gd name="connsiteX84" fmla="*/ 2704209 w 5403497"/>
              <a:gd name="connsiteY84" fmla="*/ 4156098 h 5237996"/>
              <a:gd name="connsiteX85" fmla="*/ 3045962 w 5403497"/>
              <a:gd name="connsiteY85" fmla="*/ 4014539 h 5237996"/>
              <a:gd name="connsiteX86" fmla="*/ 3187560 w 5403497"/>
              <a:gd name="connsiteY86" fmla="*/ 3672746 h 5237996"/>
              <a:gd name="connsiteX87" fmla="*/ 3045962 w 5403497"/>
              <a:gd name="connsiteY87" fmla="*/ 3330953 h 5237996"/>
              <a:gd name="connsiteX88" fmla="*/ 2704209 w 5403497"/>
              <a:gd name="connsiteY88" fmla="*/ 3189394 h 5237996"/>
              <a:gd name="connsiteX89" fmla="*/ 2362416 w 5403497"/>
              <a:gd name="connsiteY89" fmla="*/ 3330953 h 5237996"/>
              <a:gd name="connsiteX90" fmla="*/ 2220857 w 5403497"/>
              <a:gd name="connsiteY90" fmla="*/ 3672746 h 5237996"/>
              <a:gd name="connsiteX91" fmla="*/ 2362572 w 5403497"/>
              <a:gd name="connsiteY91" fmla="*/ 4014343 h 5237996"/>
              <a:gd name="connsiteX92" fmla="*/ 2704209 w 5403497"/>
              <a:gd name="connsiteY92" fmla="*/ 4156098 h 5237996"/>
              <a:gd name="connsiteX93" fmla="*/ 1966817 w 5403497"/>
              <a:gd name="connsiteY93" fmla="*/ 4423834 h 5237996"/>
              <a:gd name="connsiteX94" fmla="*/ 1862565 w 5403497"/>
              <a:gd name="connsiteY94" fmla="*/ 4690464 h 5237996"/>
              <a:gd name="connsiteX95" fmla="*/ 1862565 w 5403497"/>
              <a:gd name="connsiteY95" fmla="*/ 5117864 h 5237996"/>
              <a:gd name="connsiteX96" fmla="*/ 1982737 w 5403497"/>
              <a:gd name="connsiteY96" fmla="*/ 5237997 h 5237996"/>
              <a:gd name="connsiteX97" fmla="*/ 3426738 w 5403497"/>
              <a:gd name="connsiteY97" fmla="*/ 5237997 h 5237996"/>
              <a:gd name="connsiteX98" fmla="*/ 3546910 w 5403497"/>
              <a:gd name="connsiteY98" fmla="*/ 5117864 h 5237996"/>
              <a:gd name="connsiteX99" fmla="*/ 3546910 w 5403497"/>
              <a:gd name="connsiteY99" fmla="*/ 4690464 h 5237996"/>
              <a:gd name="connsiteX100" fmla="*/ 3423182 w 5403497"/>
              <a:gd name="connsiteY100" fmla="*/ 4403476 h 5237996"/>
              <a:gd name="connsiteX101" fmla="*/ 3133784 w 5403497"/>
              <a:gd name="connsiteY101" fmla="*/ 4285567 h 5237996"/>
              <a:gd name="connsiteX102" fmla="*/ 2986180 w 5403497"/>
              <a:gd name="connsiteY102" fmla="*/ 4285567 h 5237996"/>
              <a:gd name="connsiteX103" fmla="*/ 2947259 w 5403497"/>
              <a:gd name="connsiteY103" fmla="*/ 4304243 h 5237996"/>
              <a:gd name="connsiteX104" fmla="*/ 2712970 w 5403497"/>
              <a:gd name="connsiteY104" fmla="*/ 4595022 h 5237996"/>
              <a:gd name="connsiteX105" fmla="*/ 2688822 w 5403497"/>
              <a:gd name="connsiteY105" fmla="*/ 4595022 h 5237996"/>
              <a:gd name="connsiteX106" fmla="*/ 2454572 w 5403497"/>
              <a:gd name="connsiteY106" fmla="*/ 4304782 h 5237996"/>
              <a:gd name="connsiteX107" fmla="*/ 2415613 w 5403497"/>
              <a:gd name="connsiteY107" fmla="*/ 4286106 h 5237996"/>
              <a:gd name="connsiteX108" fmla="*/ 2275161 w 5403497"/>
              <a:gd name="connsiteY108" fmla="*/ 4286106 h 5237996"/>
              <a:gd name="connsiteX109" fmla="*/ 1966816 w 5403497"/>
              <a:gd name="connsiteY109" fmla="*/ 4423844 h 5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403497" h="5237996">
                <a:moveTo>
                  <a:pt x="1779182" y="4180777"/>
                </a:moveTo>
                <a:cubicBezTo>
                  <a:pt x="1749446" y="4228577"/>
                  <a:pt x="1701877" y="4262599"/>
                  <a:pt x="1646999" y="4275266"/>
                </a:cubicBezTo>
                <a:cubicBezTo>
                  <a:pt x="1592119" y="4287933"/>
                  <a:pt x="1534449" y="4278213"/>
                  <a:pt x="1486766" y="4248247"/>
                </a:cubicBezTo>
                <a:cubicBezTo>
                  <a:pt x="977011" y="3928811"/>
                  <a:pt x="611607" y="3423524"/>
                  <a:pt x="467962" y="2839320"/>
                </a:cubicBezTo>
                <a:cubicBezTo>
                  <a:pt x="454031" y="2767066"/>
                  <a:pt x="478486" y="2692706"/>
                  <a:pt x="532677" y="2642838"/>
                </a:cubicBezTo>
                <a:cubicBezTo>
                  <a:pt x="586868" y="2592971"/>
                  <a:pt x="662988" y="2574756"/>
                  <a:pt x="733861" y="2594694"/>
                </a:cubicBezTo>
                <a:cubicBezTo>
                  <a:pt x="804737" y="2614594"/>
                  <a:pt x="860264" y="2669819"/>
                  <a:pt x="880554" y="2740583"/>
                </a:cubicBezTo>
                <a:cubicBezTo>
                  <a:pt x="998580" y="3216930"/>
                  <a:pt x="1297510" y="3628606"/>
                  <a:pt x="1713918" y="3888319"/>
                </a:cubicBezTo>
                <a:cubicBezTo>
                  <a:pt x="1761258" y="3918513"/>
                  <a:pt x="1794706" y="3966236"/>
                  <a:pt x="1806953" y="4021040"/>
                </a:cubicBezTo>
                <a:cubicBezTo>
                  <a:pt x="1819199" y="4075845"/>
                  <a:pt x="1809211" y="4133286"/>
                  <a:pt x="1779207" y="4180744"/>
                </a:cubicBezTo>
                <a:close/>
                <a:moveTo>
                  <a:pt x="1888900" y="611286"/>
                </a:moveTo>
                <a:cubicBezTo>
                  <a:pt x="2142558" y="489468"/>
                  <a:pt x="2420356" y="426208"/>
                  <a:pt x="2701720" y="426208"/>
                </a:cubicBezTo>
                <a:cubicBezTo>
                  <a:pt x="2983123" y="426208"/>
                  <a:pt x="3260882" y="489468"/>
                  <a:pt x="3514540" y="611286"/>
                </a:cubicBezTo>
                <a:cubicBezTo>
                  <a:pt x="3583158" y="644198"/>
                  <a:pt x="3664103" y="638037"/>
                  <a:pt x="3726942" y="595098"/>
                </a:cubicBezTo>
                <a:cubicBezTo>
                  <a:pt x="3789744" y="552159"/>
                  <a:pt x="3824875" y="478953"/>
                  <a:pt x="3819096" y="403054"/>
                </a:cubicBezTo>
                <a:cubicBezTo>
                  <a:pt x="3813317" y="327203"/>
                  <a:pt x="3767470" y="260153"/>
                  <a:pt x="3698885" y="227245"/>
                </a:cubicBezTo>
                <a:cubicBezTo>
                  <a:pt x="3387747" y="77642"/>
                  <a:pt x="3046954" y="0"/>
                  <a:pt x="2701732" y="0"/>
                </a:cubicBezTo>
                <a:cubicBezTo>
                  <a:pt x="2356539" y="0"/>
                  <a:pt x="2015736" y="77650"/>
                  <a:pt x="1704578" y="227245"/>
                </a:cubicBezTo>
                <a:cubicBezTo>
                  <a:pt x="1635998" y="260157"/>
                  <a:pt x="1590148" y="327205"/>
                  <a:pt x="1584368" y="403054"/>
                </a:cubicBezTo>
                <a:cubicBezTo>
                  <a:pt x="1578589" y="478944"/>
                  <a:pt x="1613721" y="552157"/>
                  <a:pt x="1676561" y="595098"/>
                </a:cubicBezTo>
                <a:cubicBezTo>
                  <a:pt x="1739362" y="638037"/>
                  <a:pt x="1820344" y="644198"/>
                  <a:pt x="1888924" y="611286"/>
                </a:cubicBezTo>
                <a:close/>
                <a:moveTo>
                  <a:pt x="3629754" y="4180777"/>
                </a:moveTo>
                <a:cubicBezTo>
                  <a:pt x="3659491" y="4228577"/>
                  <a:pt x="3707060" y="4262599"/>
                  <a:pt x="3761937" y="4275266"/>
                </a:cubicBezTo>
                <a:cubicBezTo>
                  <a:pt x="3816817" y="4287933"/>
                  <a:pt x="3874448" y="4278213"/>
                  <a:pt x="3922170" y="4248247"/>
                </a:cubicBezTo>
                <a:cubicBezTo>
                  <a:pt x="4431886" y="3928811"/>
                  <a:pt x="4797290" y="3423524"/>
                  <a:pt x="4940975" y="2839320"/>
                </a:cubicBezTo>
                <a:cubicBezTo>
                  <a:pt x="4955632" y="2766798"/>
                  <a:pt x="4931445" y="2691863"/>
                  <a:pt x="4877178" y="2641574"/>
                </a:cubicBezTo>
                <a:cubicBezTo>
                  <a:pt x="4822911" y="2591249"/>
                  <a:pt x="4746367" y="2572842"/>
                  <a:pt x="4675152" y="2592933"/>
                </a:cubicBezTo>
                <a:cubicBezTo>
                  <a:pt x="4603931" y="2613026"/>
                  <a:pt x="4548328" y="2668785"/>
                  <a:pt x="4528391" y="2740047"/>
                </a:cubicBezTo>
                <a:cubicBezTo>
                  <a:pt x="4411893" y="3217658"/>
                  <a:pt x="4113697" y="3631009"/>
                  <a:pt x="3697201" y="3892191"/>
                </a:cubicBezTo>
                <a:cubicBezTo>
                  <a:pt x="3650550" y="3922004"/>
                  <a:pt x="3617370" y="3968846"/>
                  <a:pt x="3604779" y="4022768"/>
                </a:cubicBezTo>
                <a:cubicBezTo>
                  <a:pt x="3592149" y="4076690"/>
                  <a:pt x="3601105" y="4133368"/>
                  <a:pt x="3629731" y="4180786"/>
                </a:cubicBezTo>
                <a:close/>
                <a:moveTo>
                  <a:pt x="4562433" y="1163257"/>
                </a:moveTo>
                <a:cubicBezTo>
                  <a:pt x="4690599" y="1163257"/>
                  <a:pt x="4813563" y="1112320"/>
                  <a:pt x="4904186" y="1021698"/>
                </a:cubicBezTo>
                <a:cubicBezTo>
                  <a:pt x="4994848" y="931036"/>
                  <a:pt x="5045785" y="808110"/>
                  <a:pt x="5045785" y="679905"/>
                </a:cubicBezTo>
                <a:cubicBezTo>
                  <a:pt x="5045785" y="551700"/>
                  <a:pt x="4994847" y="428775"/>
                  <a:pt x="4904186" y="338112"/>
                </a:cubicBezTo>
                <a:cubicBezTo>
                  <a:pt x="4813563" y="247489"/>
                  <a:pt x="4690599" y="196553"/>
                  <a:pt x="4562433" y="196553"/>
                </a:cubicBezTo>
                <a:cubicBezTo>
                  <a:pt x="4434227" y="196553"/>
                  <a:pt x="4311303" y="247491"/>
                  <a:pt x="4220640" y="338112"/>
                </a:cubicBezTo>
                <a:cubicBezTo>
                  <a:pt x="4129978" y="428774"/>
                  <a:pt x="4079081" y="551700"/>
                  <a:pt x="4079081" y="679905"/>
                </a:cubicBezTo>
                <a:cubicBezTo>
                  <a:pt x="4078468" y="808228"/>
                  <a:pt x="4128908" y="931574"/>
                  <a:pt x="4219268" y="1022727"/>
                </a:cubicBezTo>
                <a:cubicBezTo>
                  <a:pt x="4309586" y="1113886"/>
                  <a:pt x="4432435" y="1165393"/>
                  <a:pt x="4560787" y="1166010"/>
                </a:cubicBezTo>
                <a:close/>
                <a:moveTo>
                  <a:pt x="5299824" y="1430993"/>
                </a:moveTo>
                <a:lnTo>
                  <a:pt x="5299786" y="1430993"/>
                </a:lnTo>
                <a:cubicBezTo>
                  <a:pt x="5221371" y="1343125"/>
                  <a:pt x="5109242" y="1292834"/>
                  <a:pt x="4991441" y="1292726"/>
                </a:cubicBezTo>
                <a:lnTo>
                  <a:pt x="4841113" y="1292726"/>
                </a:lnTo>
                <a:cubicBezTo>
                  <a:pt x="4825958" y="1292650"/>
                  <a:pt x="4811607" y="1299538"/>
                  <a:pt x="4802192" y="1311401"/>
                </a:cubicBezTo>
                <a:lnTo>
                  <a:pt x="4566796" y="1606540"/>
                </a:lnTo>
                <a:cubicBezTo>
                  <a:pt x="4558568" y="1616950"/>
                  <a:pt x="4550876" y="1616414"/>
                  <a:pt x="4542648" y="1606540"/>
                </a:cubicBezTo>
                <a:lnTo>
                  <a:pt x="4311152" y="1314115"/>
                </a:lnTo>
                <a:cubicBezTo>
                  <a:pt x="4301699" y="1302252"/>
                  <a:pt x="4287348" y="1295401"/>
                  <a:pt x="4272192" y="1295478"/>
                </a:cubicBezTo>
                <a:lnTo>
                  <a:pt x="4131740" y="1295478"/>
                </a:lnTo>
                <a:cubicBezTo>
                  <a:pt x="4023629" y="1295440"/>
                  <a:pt x="3919838" y="1337881"/>
                  <a:pt x="3842686" y="1413583"/>
                </a:cubicBezTo>
                <a:cubicBezTo>
                  <a:pt x="3765533" y="1489320"/>
                  <a:pt x="3721181" y="1592302"/>
                  <a:pt x="3719153" y="1700375"/>
                </a:cubicBezTo>
                <a:lnTo>
                  <a:pt x="3719153" y="2126129"/>
                </a:lnTo>
                <a:cubicBezTo>
                  <a:pt x="3719153" y="2192489"/>
                  <a:pt x="3772961" y="2246262"/>
                  <a:pt x="3839325" y="2246262"/>
                </a:cubicBezTo>
                <a:lnTo>
                  <a:pt x="5283326" y="2246262"/>
                </a:lnTo>
                <a:cubicBezTo>
                  <a:pt x="5349686" y="2246262"/>
                  <a:pt x="5403498" y="2192492"/>
                  <a:pt x="5403498" y="2126129"/>
                </a:cubicBezTo>
                <a:lnTo>
                  <a:pt x="5403498" y="1699836"/>
                </a:lnTo>
                <a:cubicBezTo>
                  <a:pt x="5401431" y="1601286"/>
                  <a:pt x="5364271" y="1506724"/>
                  <a:pt x="5298718" y="1433167"/>
                </a:cubicBezTo>
                <a:close/>
                <a:moveTo>
                  <a:pt x="842124" y="1166010"/>
                </a:moveTo>
                <a:cubicBezTo>
                  <a:pt x="970330" y="1166010"/>
                  <a:pt x="1093254" y="1115073"/>
                  <a:pt x="1183917" y="1024412"/>
                </a:cubicBezTo>
                <a:cubicBezTo>
                  <a:pt x="1274579" y="933788"/>
                  <a:pt x="1325476" y="810824"/>
                  <a:pt x="1325476" y="682658"/>
                </a:cubicBezTo>
                <a:cubicBezTo>
                  <a:pt x="1325476" y="554453"/>
                  <a:pt x="1274577" y="431489"/>
                  <a:pt x="1183917" y="340865"/>
                </a:cubicBezTo>
                <a:cubicBezTo>
                  <a:pt x="1093255" y="250203"/>
                  <a:pt x="970330" y="199306"/>
                  <a:pt x="842124" y="199306"/>
                </a:cubicBezTo>
                <a:cubicBezTo>
                  <a:pt x="713958" y="199306"/>
                  <a:pt x="590994" y="250205"/>
                  <a:pt x="500371" y="340865"/>
                </a:cubicBezTo>
                <a:cubicBezTo>
                  <a:pt x="409709" y="431489"/>
                  <a:pt x="358772" y="554453"/>
                  <a:pt x="358772" y="682658"/>
                </a:cubicBezTo>
                <a:cubicBezTo>
                  <a:pt x="358925" y="810785"/>
                  <a:pt x="409902" y="933632"/>
                  <a:pt x="500527" y="1024255"/>
                </a:cubicBezTo>
                <a:cubicBezTo>
                  <a:pt x="591113" y="1114879"/>
                  <a:pt x="713997" y="1165853"/>
                  <a:pt x="842124" y="1166010"/>
                </a:cubicBezTo>
                <a:close/>
                <a:moveTo>
                  <a:pt x="1564703" y="2247419"/>
                </a:moveTo>
                <a:cubicBezTo>
                  <a:pt x="1596658" y="2247266"/>
                  <a:pt x="1627236" y="2234407"/>
                  <a:pt x="1649701" y="2211637"/>
                </a:cubicBezTo>
                <a:cubicBezTo>
                  <a:pt x="1672128" y="2188904"/>
                  <a:pt x="1684603" y="2158135"/>
                  <a:pt x="1684297" y="2126179"/>
                </a:cubicBezTo>
                <a:lnTo>
                  <a:pt x="1684297" y="1699886"/>
                </a:lnTo>
                <a:cubicBezTo>
                  <a:pt x="1682268" y="1591696"/>
                  <a:pt x="1637836" y="1488640"/>
                  <a:pt x="1560568" y="1412898"/>
                </a:cubicBezTo>
                <a:cubicBezTo>
                  <a:pt x="1483300" y="1337156"/>
                  <a:pt x="1379360" y="1294793"/>
                  <a:pt x="1271171" y="1294989"/>
                </a:cubicBezTo>
                <a:lnTo>
                  <a:pt x="1123606" y="1294989"/>
                </a:lnTo>
                <a:cubicBezTo>
                  <a:pt x="1108451" y="1294875"/>
                  <a:pt x="1094062" y="1301763"/>
                  <a:pt x="1084647" y="1313626"/>
                </a:cubicBezTo>
                <a:lnTo>
                  <a:pt x="850397" y="1606052"/>
                </a:lnTo>
                <a:cubicBezTo>
                  <a:pt x="842169" y="1616461"/>
                  <a:pt x="834477" y="1615925"/>
                  <a:pt x="826249" y="1606052"/>
                </a:cubicBezTo>
                <a:lnTo>
                  <a:pt x="592499" y="1314165"/>
                </a:lnTo>
                <a:cubicBezTo>
                  <a:pt x="583085" y="1302302"/>
                  <a:pt x="568733" y="1295451"/>
                  <a:pt x="553578" y="1295528"/>
                </a:cubicBezTo>
                <a:lnTo>
                  <a:pt x="412548" y="1295528"/>
                </a:lnTo>
                <a:cubicBezTo>
                  <a:pt x="304554" y="1295490"/>
                  <a:pt x="200841" y="1337855"/>
                  <a:pt x="123689" y="1413437"/>
                </a:cubicBezTo>
                <a:cubicBezTo>
                  <a:pt x="46536" y="1489059"/>
                  <a:pt x="2146" y="1591892"/>
                  <a:pt x="0" y="1699886"/>
                </a:cubicBezTo>
                <a:lnTo>
                  <a:pt x="0" y="2126179"/>
                </a:lnTo>
                <a:cubicBezTo>
                  <a:pt x="0" y="2192539"/>
                  <a:pt x="53770" y="2246312"/>
                  <a:pt x="120133" y="2246312"/>
                </a:cubicBezTo>
                <a:close/>
                <a:moveTo>
                  <a:pt x="2704209" y="4156098"/>
                </a:moveTo>
                <a:cubicBezTo>
                  <a:pt x="2832375" y="4156098"/>
                  <a:pt x="2955339" y="4105161"/>
                  <a:pt x="3045962" y="4014539"/>
                </a:cubicBezTo>
                <a:cubicBezTo>
                  <a:pt x="3136624" y="3923877"/>
                  <a:pt x="3187560" y="3800912"/>
                  <a:pt x="3187560" y="3672746"/>
                </a:cubicBezTo>
                <a:cubicBezTo>
                  <a:pt x="3187560" y="3544541"/>
                  <a:pt x="3136623" y="3421616"/>
                  <a:pt x="3045962" y="3330953"/>
                </a:cubicBezTo>
                <a:cubicBezTo>
                  <a:pt x="2955339" y="3240291"/>
                  <a:pt x="2832375" y="3189394"/>
                  <a:pt x="2704209" y="3189394"/>
                </a:cubicBezTo>
                <a:cubicBezTo>
                  <a:pt x="2576003" y="3189394"/>
                  <a:pt x="2453039" y="3240294"/>
                  <a:pt x="2362416" y="3330953"/>
                </a:cubicBezTo>
                <a:cubicBezTo>
                  <a:pt x="2271754" y="3421615"/>
                  <a:pt x="2220857" y="3544541"/>
                  <a:pt x="2220857" y="3672746"/>
                </a:cubicBezTo>
                <a:cubicBezTo>
                  <a:pt x="2220971" y="3800873"/>
                  <a:pt x="2271947" y="3923759"/>
                  <a:pt x="2362572" y="4014343"/>
                </a:cubicBezTo>
                <a:cubicBezTo>
                  <a:pt x="2453196" y="4104967"/>
                  <a:pt x="2576042" y="4155941"/>
                  <a:pt x="2704209" y="4156098"/>
                </a:cubicBezTo>
                <a:close/>
                <a:moveTo>
                  <a:pt x="1966817" y="4423834"/>
                </a:moveTo>
                <a:cubicBezTo>
                  <a:pt x="1901413" y="4497428"/>
                  <a:pt x="1864446" y="4591993"/>
                  <a:pt x="1862565" y="4690464"/>
                </a:cubicBezTo>
                <a:lnTo>
                  <a:pt x="1862565" y="5117864"/>
                </a:lnTo>
                <a:cubicBezTo>
                  <a:pt x="1862565" y="5184224"/>
                  <a:pt x="1916373" y="5237997"/>
                  <a:pt x="1982737" y="5237997"/>
                </a:cubicBezTo>
                <a:lnTo>
                  <a:pt x="3426738" y="5237997"/>
                </a:lnTo>
                <a:cubicBezTo>
                  <a:pt x="3493098" y="5237997"/>
                  <a:pt x="3546910" y="5184227"/>
                  <a:pt x="3546910" y="5117864"/>
                </a:cubicBezTo>
                <a:lnTo>
                  <a:pt x="3546910" y="4690464"/>
                </a:lnTo>
                <a:cubicBezTo>
                  <a:pt x="3544881" y="4582274"/>
                  <a:pt x="3500450" y="4479218"/>
                  <a:pt x="3423182" y="4403476"/>
                </a:cubicBezTo>
                <a:cubicBezTo>
                  <a:pt x="3345913" y="4327734"/>
                  <a:pt x="3241974" y="4285411"/>
                  <a:pt x="3133784" y="4285567"/>
                </a:cubicBezTo>
                <a:lnTo>
                  <a:pt x="2986180" y="4285567"/>
                </a:lnTo>
                <a:cubicBezTo>
                  <a:pt x="2971025" y="4285491"/>
                  <a:pt x="2956674" y="4292341"/>
                  <a:pt x="2947259" y="4304243"/>
                </a:cubicBezTo>
                <a:lnTo>
                  <a:pt x="2712970" y="4595022"/>
                </a:lnTo>
                <a:cubicBezTo>
                  <a:pt x="2704742" y="4605431"/>
                  <a:pt x="2697050" y="4604895"/>
                  <a:pt x="2688822" y="4595022"/>
                </a:cubicBezTo>
                <a:lnTo>
                  <a:pt x="2454572" y="4304782"/>
                </a:lnTo>
                <a:cubicBezTo>
                  <a:pt x="2445120" y="4292918"/>
                  <a:pt x="2430768" y="4286029"/>
                  <a:pt x="2415613" y="4286106"/>
                </a:cubicBezTo>
                <a:lnTo>
                  <a:pt x="2275161" y="4286106"/>
                </a:lnTo>
                <a:cubicBezTo>
                  <a:pt x="2157478" y="4286068"/>
                  <a:pt x="2045350" y="4336164"/>
                  <a:pt x="1966816" y="4423844"/>
                </a:cubicBezTo>
                <a:close/>
              </a:path>
            </a:pathLst>
          </a:custGeom>
          <a:gradFill>
            <a:gsLst>
              <a:gs pos="0">
                <a:srgbClr val="C3443A"/>
              </a:gs>
              <a:gs pos="99000">
                <a:srgbClr val="8A2D25"/>
              </a:gs>
            </a:gsLst>
            <a:lin ang="2700000" scaled="0"/>
          </a:gra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Полилиния 29">
            <a:extLst>
              <a:ext uri="{FF2B5EF4-FFF2-40B4-BE49-F238E27FC236}">
                <a16:creationId xmlns:a16="http://schemas.microsoft.com/office/drawing/2014/main" id="{A867D47B-8486-181C-248A-9767A0E6BBF2}"/>
              </a:ext>
            </a:extLst>
          </p:cNvPr>
          <p:cNvSpPr/>
          <p:nvPr/>
        </p:nvSpPr>
        <p:spPr>
          <a:xfrm>
            <a:off x="8114616" y="2724797"/>
            <a:ext cx="321549" cy="346253"/>
          </a:xfrm>
          <a:custGeom>
            <a:avLst/>
            <a:gdLst>
              <a:gd name="connsiteX0" fmla="*/ 223656 w 334315"/>
              <a:gd name="connsiteY0" fmla="*/ 287997 h 360000"/>
              <a:gd name="connsiteX1" fmla="*/ 221158 w 334315"/>
              <a:gd name="connsiteY1" fmla="*/ 290798 h 360000"/>
              <a:gd name="connsiteX2" fmla="*/ 221158 w 334315"/>
              <a:gd name="connsiteY2" fmla="*/ 305999 h 360000"/>
              <a:gd name="connsiteX3" fmla="*/ 205955 w 334315"/>
              <a:gd name="connsiteY3" fmla="*/ 305999 h 360000"/>
              <a:gd name="connsiteX4" fmla="*/ 203153 w 334315"/>
              <a:gd name="connsiteY4" fmla="*/ 308499 h 360000"/>
              <a:gd name="connsiteX5" fmla="*/ 203153 w 334315"/>
              <a:gd name="connsiteY5" fmla="*/ 323499 h 360000"/>
              <a:gd name="connsiteX6" fmla="*/ 205955 w 334315"/>
              <a:gd name="connsiteY6" fmla="*/ 325999 h 360000"/>
              <a:gd name="connsiteX7" fmla="*/ 221158 w 334315"/>
              <a:gd name="connsiteY7" fmla="*/ 325999 h 360000"/>
              <a:gd name="connsiteX8" fmla="*/ 221158 w 334315"/>
              <a:gd name="connsiteY8" fmla="*/ 341199 h 360000"/>
              <a:gd name="connsiteX9" fmla="*/ 223656 w 334315"/>
              <a:gd name="connsiteY9" fmla="*/ 344001 h 360000"/>
              <a:gd name="connsiteX10" fmla="*/ 238658 w 334315"/>
              <a:gd name="connsiteY10" fmla="*/ 344001 h 360000"/>
              <a:gd name="connsiteX11" fmla="*/ 241156 w 334315"/>
              <a:gd name="connsiteY11" fmla="*/ 341199 h 360000"/>
              <a:gd name="connsiteX12" fmla="*/ 241156 w 334315"/>
              <a:gd name="connsiteY12" fmla="*/ 325999 h 360000"/>
              <a:gd name="connsiteX13" fmla="*/ 256359 w 334315"/>
              <a:gd name="connsiteY13" fmla="*/ 325999 h 360000"/>
              <a:gd name="connsiteX14" fmla="*/ 259155 w 334315"/>
              <a:gd name="connsiteY14" fmla="*/ 323499 h 360000"/>
              <a:gd name="connsiteX15" fmla="*/ 259155 w 334315"/>
              <a:gd name="connsiteY15" fmla="*/ 308499 h 360000"/>
              <a:gd name="connsiteX16" fmla="*/ 256359 w 334315"/>
              <a:gd name="connsiteY16" fmla="*/ 305999 h 360000"/>
              <a:gd name="connsiteX17" fmla="*/ 241156 w 334315"/>
              <a:gd name="connsiteY17" fmla="*/ 305999 h 360000"/>
              <a:gd name="connsiteX18" fmla="*/ 241156 w 334315"/>
              <a:gd name="connsiteY18" fmla="*/ 290798 h 360000"/>
              <a:gd name="connsiteX19" fmla="*/ 238658 w 334315"/>
              <a:gd name="connsiteY19" fmla="*/ 287997 h 360000"/>
              <a:gd name="connsiteX20" fmla="*/ 267703 w 334315"/>
              <a:gd name="connsiteY20" fmla="*/ 251265 h 360000"/>
              <a:gd name="connsiteX21" fmla="*/ 279703 w 334315"/>
              <a:gd name="connsiteY21" fmla="*/ 263266 h 360000"/>
              <a:gd name="connsiteX22" fmla="*/ 267703 w 334315"/>
              <a:gd name="connsiteY22" fmla="*/ 275266 h 360000"/>
              <a:gd name="connsiteX23" fmla="*/ 255702 w 334315"/>
              <a:gd name="connsiteY23" fmla="*/ 263266 h 360000"/>
              <a:gd name="connsiteX24" fmla="*/ 267703 w 334315"/>
              <a:gd name="connsiteY24" fmla="*/ 251265 h 360000"/>
              <a:gd name="connsiteX25" fmla="*/ 101660 w 334315"/>
              <a:gd name="connsiteY25" fmla="*/ 225609 h 360000"/>
              <a:gd name="connsiteX26" fmla="*/ 167193 w 334315"/>
              <a:gd name="connsiteY26" fmla="*/ 250640 h 360000"/>
              <a:gd name="connsiteX27" fmla="*/ 232734 w 334315"/>
              <a:gd name="connsiteY27" fmla="*/ 225609 h 360000"/>
              <a:gd name="connsiteX28" fmla="*/ 249291 w 334315"/>
              <a:gd name="connsiteY28" fmla="*/ 227224 h 360000"/>
              <a:gd name="connsiteX29" fmla="*/ 253206 w 334315"/>
              <a:gd name="connsiteY29" fmla="*/ 227467 h 360000"/>
              <a:gd name="connsiteX30" fmla="*/ 261317 w 334315"/>
              <a:gd name="connsiteY30" fmla="*/ 242230 h 360000"/>
              <a:gd name="connsiteX31" fmla="*/ 248136 w 334315"/>
              <a:gd name="connsiteY31" fmla="*/ 252961 h 360000"/>
              <a:gd name="connsiteX32" fmla="*/ 257235 w 334315"/>
              <a:gd name="connsiteY32" fmla="*/ 283084 h 360000"/>
              <a:gd name="connsiteX33" fmla="*/ 267690 w 334315"/>
              <a:gd name="connsiteY33" fmla="*/ 285723 h 360000"/>
              <a:gd name="connsiteX34" fmla="*/ 287277 w 334315"/>
              <a:gd name="connsiteY34" fmla="*/ 273954 h 360000"/>
              <a:gd name="connsiteX35" fmla="*/ 278179 w 334315"/>
              <a:gd name="connsiteY35" fmla="*/ 243822 h 360000"/>
              <a:gd name="connsiteX36" fmla="*/ 274948 w 334315"/>
              <a:gd name="connsiteY36" fmla="*/ 242427 h 360000"/>
              <a:gd name="connsiteX37" fmla="*/ 271256 w 334315"/>
              <a:gd name="connsiteY37" fmla="*/ 230564 h 360000"/>
              <a:gd name="connsiteX38" fmla="*/ 270701 w 334315"/>
              <a:gd name="connsiteY38" fmla="*/ 229501 h 360000"/>
              <a:gd name="connsiteX39" fmla="*/ 272793 w 334315"/>
              <a:gd name="connsiteY39" fmla="*/ 229900 h 360000"/>
              <a:gd name="connsiteX40" fmla="*/ 274850 w 334315"/>
              <a:gd name="connsiteY40" fmla="*/ 230315 h 360000"/>
              <a:gd name="connsiteX41" fmla="*/ 312071 w 334315"/>
              <a:gd name="connsiteY41" fmla="*/ 253915 h 360000"/>
              <a:gd name="connsiteX42" fmla="*/ 333069 w 334315"/>
              <a:gd name="connsiteY42" fmla="*/ 298226 h 360000"/>
              <a:gd name="connsiteX43" fmla="*/ 333641 w 334315"/>
              <a:gd name="connsiteY43" fmla="*/ 314077 h 360000"/>
              <a:gd name="connsiteX44" fmla="*/ 330773 w 334315"/>
              <a:gd name="connsiteY44" fmla="*/ 322609 h 360000"/>
              <a:gd name="connsiteX45" fmla="*/ 167365 w 334315"/>
              <a:gd name="connsiteY45" fmla="*/ 360000 h 360000"/>
              <a:gd name="connsiteX46" fmla="*/ 166975 w 334315"/>
              <a:gd name="connsiteY46" fmla="*/ 360000 h 360000"/>
              <a:gd name="connsiteX47" fmla="*/ 3575 w 334315"/>
              <a:gd name="connsiteY47" fmla="*/ 322609 h 360000"/>
              <a:gd name="connsiteX48" fmla="*/ 3573 w 334315"/>
              <a:gd name="connsiteY48" fmla="*/ 322609 h 360000"/>
              <a:gd name="connsiteX49" fmla="*/ 956 w 334315"/>
              <a:gd name="connsiteY49" fmla="*/ 315302 h 360000"/>
              <a:gd name="connsiteX50" fmla="*/ 1277 w 334315"/>
              <a:gd name="connsiteY50" fmla="*/ 298192 h 360000"/>
              <a:gd name="connsiteX51" fmla="*/ 24801 w 334315"/>
              <a:gd name="connsiteY51" fmla="*/ 250748 h 360000"/>
              <a:gd name="connsiteX52" fmla="*/ 59531 w 334315"/>
              <a:gd name="connsiteY52" fmla="*/ 230313 h 360000"/>
              <a:gd name="connsiteX53" fmla="*/ 61595 w 334315"/>
              <a:gd name="connsiteY53" fmla="*/ 229897 h 360000"/>
              <a:gd name="connsiteX54" fmla="*/ 63147 w 334315"/>
              <a:gd name="connsiteY54" fmla="*/ 229604 h 360000"/>
              <a:gd name="connsiteX55" fmla="*/ 58922 w 334315"/>
              <a:gd name="connsiteY55" fmla="*/ 240988 h 360000"/>
              <a:gd name="connsiteX56" fmla="*/ 53526 w 334315"/>
              <a:gd name="connsiteY56" fmla="*/ 247235 h 360000"/>
              <a:gd name="connsiteX57" fmla="*/ 44773 w 334315"/>
              <a:gd name="connsiteY57" fmla="*/ 253539 h 360000"/>
              <a:gd name="connsiteX58" fmla="*/ 31749 w 334315"/>
              <a:gd name="connsiteY58" fmla="*/ 272710 h 360000"/>
              <a:gd name="connsiteX59" fmla="*/ 31252 w 334315"/>
              <a:gd name="connsiteY59" fmla="*/ 278405 h 360000"/>
              <a:gd name="connsiteX60" fmla="*/ 25982 w 334315"/>
              <a:gd name="connsiteY60" fmla="*/ 304761 h 360000"/>
              <a:gd name="connsiteX61" fmla="*/ 29034 w 334315"/>
              <a:gd name="connsiteY61" fmla="*/ 323600 h 360000"/>
              <a:gd name="connsiteX62" fmla="*/ 39318 w 334315"/>
              <a:gd name="connsiteY62" fmla="*/ 330037 h 360000"/>
              <a:gd name="connsiteX63" fmla="*/ 43903 w 334315"/>
              <a:gd name="connsiteY63" fmla="*/ 331602 h 360000"/>
              <a:gd name="connsiteX64" fmla="*/ 52271 w 334315"/>
              <a:gd name="connsiteY64" fmla="*/ 331602 h 360000"/>
              <a:gd name="connsiteX65" fmla="*/ 59863 w 334315"/>
              <a:gd name="connsiteY65" fmla="*/ 323706 h 360000"/>
              <a:gd name="connsiteX66" fmla="*/ 59846 w 334315"/>
              <a:gd name="connsiteY66" fmla="*/ 323201 h 360000"/>
              <a:gd name="connsiteX67" fmla="*/ 59801 w 334315"/>
              <a:gd name="connsiteY67" fmla="*/ 323117 h 360000"/>
              <a:gd name="connsiteX68" fmla="*/ 52265 w 334315"/>
              <a:gd name="connsiteY68" fmla="*/ 316401 h 360000"/>
              <a:gd name="connsiteX69" fmla="*/ 43897 w 334315"/>
              <a:gd name="connsiteY69" fmla="*/ 316401 h 360000"/>
              <a:gd name="connsiteX70" fmla="*/ 41174 w 334315"/>
              <a:gd name="connsiteY70" fmla="*/ 316906 h 360000"/>
              <a:gd name="connsiteX71" fmla="*/ 40267 w 334315"/>
              <a:gd name="connsiteY71" fmla="*/ 316599 h 360000"/>
              <a:gd name="connsiteX72" fmla="*/ 39207 w 334315"/>
              <a:gd name="connsiteY72" fmla="*/ 304761 h 360000"/>
              <a:gd name="connsiteX73" fmla="*/ 43286 w 334315"/>
              <a:gd name="connsiteY73" fmla="*/ 283988 h 360000"/>
              <a:gd name="connsiteX74" fmla="*/ 47335 w 334315"/>
              <a:gd name="connsiteY74" fmla="*/ 279861 h 360000"/>
              <a:gd name="connsiteX75" fmla="*/ 65326 w 334315"/>
              <a:gd name="connsiteY75" fmla="*/ 261446 h 360000"/>
              <a:gd name="connsiteX76" fmla="*/ 82879 w 334315"/>
              <a:gd name="connsiteY76" fmla="*/ 278893 h 360000"/>
              <a:gd name="connsiteX77" fmla="*/ 86364 w 334315"/>
              <a:gd name="connsiteY77" fmla="*/ 282629 h 360000"/>
              <a:gd name="connsiteX78" fmla="*/ 90948 w 334315"/>
              <a:gd name="connsiteY78" fmla="*/ 304767 h 360000"/>
              <a:gd name="connsiteX79" fmla="*/ 90016 w 334315"/>
              <a:gd name="connsiteY79" fmla="*/ 316574 h 360000"/>
              <a:gd name="connsiteX80" fmla="*/ 89352 w 334315"/>
              <a:gd name="connsiteY80" fmla="*/ 316839 h 360000"/>
              <a:gd name="connsiteX81" fmla="*/ 86855 w 334315"/>
              <a:gd name="connsiteY81" fmla="*/ 316413 h 360000"/>
              <a:gd name="connsiteX82" fmla="*/ 78504 w 334315"/>
              <a:gd name="connsiteY82" fmla="*/ 316413 h 360000"/>
              <a:gd name="connsiteX83" fmla="*/ 70929 w 334315"/>
              <a:gd name="connsiteY83" fmla="*/ 323477 h 360000"/>
              <a:gd name="connsiteX84" fmla="*/ 70901 w 334315"/>
              <a:gd name="connsiteY84" fmla="*/ 324013 h 360000"/>
              <a:gd name="connsiteX85" fmla="*/ 78502 w 334315"/>
              <a:gd name="connsiteY85" fmla="*/ 331608 h 360000"/>
              <a:gd name="connsiteX86" fmla="*/ 86853 w 334315"/>
              <a:gd name="connsiteY86" fmla="*/ 331608 h 360000"/>
              <a:gd name="connsiteX87" fmla="*/ 91680 w 334315"/>
              <a:gd name="connsiteY87" fmla="*/ 329864 h 360000"/>
              <a:gd name="connsiteX88" fmla="*/ 104180 w 334315"/>
              <a:gd name="connsiteY88" fmla="*/ 304769 h 360000"/>
              <a:gd name="connsiteX89" fmla="*/ 98736 w 334315"/>
              <a:gd name="connsiteY89" fmla="*/ 277925 h 360000"/>
              <a:gd name="connsiteX90" fmla="*/ 98351 w 334315"/>
              <a:gd name="connsiteY90" fmla="*/ 271496 h 360000"/>
              <a:gd name="connsiteX91" fmla="*/ 76479 w 334315"/>
              <a:gd name="connsiteY91" fmla="*/ 246892 h 360000"/>
              <a:gd name="connsiteX92" fmla="*/ 72310 w 334315"/>
              <a:gd name="connsiteY92" fmla="*/ 241697 h 360000"/>
              <a:gd name="connsiteX93" fmla="*/ 81738 w 334315"/>
              <a:gd name="connsiteY93" fmla="*/ 227445 h 360000"/>
              <a:gd name="connsiteX94" fmla="*/ 85081 w 334315"/>
              <a:gd name="connsiteY94" fmla="*/ 227241 h 360000"/>
              <a:gd name="connsiteX95" fmla="*/ 101660 w 334315"/>
              <a:gd name="connsiteY95" fmla="*/ 225609 h 360000"/>
              <a:gd name="connsiteX96" fmla="*/ 135092 w 334315"/>
              <a:gd name="connsiteY96" fmla="*/ 75423 h 360000"/>
              <a:gd name="connsiteX97" fmla="*/ 106715 w 334315"/>
              <a:gd name="connsiteY97" fmla="*/ 86818 h 360000"/>
              <a:gd name="connsiteX98" fmla="*/ 97650 w 334315"/>
              <a:gd name="connsiteY98" fmla="*/ 109483 h 360000"/>
              <a:gd name="connsiteX99" fmla="*/ 97634 w 334315"/>
              <a:gd name="connsiteY99" fmla="*/ 109742 h 360000"/>
              <a:gd name="connsiteX100" fmla="*/ 97625 w 334315"/>
              <a:gd name="connsiteY100" fmla="*/ 109742 h 360000"/>
              <a:gd name="connsiteX101" fmla="*/ 94218 w 334315"/>
              <a:gd name="connsiteY101" fmla="*/ 108595 h 360000"/>
              <a:gd name="connsiteX102" fmla="*/ 92860 w 334315"/>
              <a:gd name="connsiteY102" fmla="*/ 109184 h 360000"/>
              <a:gd name="connsiteX103" fmla="*/ 90491 w 334315"/>
              <a:gd name="connsiteY103" fmla="*/ 112951 h 360000"/>
              <a:gd name="connsiteX104" fmla="*/ 90491 w 334315"/>
              <a:gd name="connsiteY104" fmla="*/ 112951 h 360000"/>
              <a:gd name="connsiteX105" fmla="*/ 89969 w 334315"/>
              <a:gd name="connsiteY105" fmla="*/ 126576 h 360000"/>
              <a:gd name="connsiteX106" fmla="*/ 90156 w 334315"/>
              <a:gd name="connsiteY106" fmla="*/ 127876 h 360000"/>
              <a:gd name="connsiteX107" fmla="*/ 96601 w 334315"/>
              <a:gd name="connsiteY107" fmla="*/ 142848 h 360000"/>
              <a:gd name="connsiteX108" fmla="*/ 100717 w 334315"/>
              <a:gd name="connsiteY108" fmla="*/ 144628 h 360000"/>
              <a:gd name="connsiteX109" fmla="*/ 102472 w 334315"/>
              <a:gd name="connsiteY109" fmla="*/ 143708 h 360000"/>
              <a:gd name="connsiteX110" fmla="*/ 137424 w 334315"/>
              <a:gd name="connsiteY110" fmla="*/ 196523 h 360000"/>
              <a:gd name="connsiteX111" fmla="*/ 167547 w 334315"/>
              <a:gd name="connsiteY111" fmla="*/ 207776 h 360000"/>
              <a:gd name="connsiteX112" fmla="*/ 191163 w 334315"/>
              <a:gd name="connsiteY112" fmla="*/ 200884 h 360000"/>
              <a:gd name="connsiteX113" fmla="*/ 198255 w 334315"/>
              <a:gd name="connsiteY113" fmla="*/ 196040 h 360000"/>
              <a:gd name="connsiteX114" fmla="*/ 232600 w 334315"/>
              <a:gd name="connsiteY114" fmla="*/ 143707 h 360000"/>
              <a:gd name="connsiteX115" fmla="*/ 234344 w 334315"/>
              <a:gd name="connsiteY115" fmla="*/ 144628 h 360000"/>
              <a:gd name="connsiteX116" fmla="*/ 236057 w 334315"/>
              <a:gd name="connsiteY116" fmla="*/ 144455 h 360000"/>
              <a:gd name="connsiteX117" fmla="*/ 237923 w 334315"/>
              <a:gd name="connsiteY117" fmla="*/ 143364 h 360000"/>
              <a:gd name="connsiteX118" fmla="*/ 244508 w 334315"/>
              <a:gd name="connsiteY118" fmla="*/ 129608 h 360000"/>
              <a:gd name="connsiteX119" fmla="*/ 244915 w 334315"/>
              <a:gd name="connsiteY119" fmla="*/ 127864 h 360000"/>
              <a:gd name="connsiteX120" fmla="*/ 245588 w 334315"/>
              <a:gd name="connsiteY120" fmla="*/ 121207 h 360000"/>
              <a:gd name="connsiteX121" fmla="*/ 241620 w 334315"/>
              <a:gd name="connsiteY121" fmla="*/ 108799 h 360000"/>
              <a:gd name="connsiteX122" fmla="*/ 240825 w 334315"/>
              <a:gd name="connsiteY122" fmla="*/ 108556 h 360000"/>
              <a:gd name="connsiteX123" fmla="*/ 240800 w 334315"/>
              <a:gd name="connsiteY123" fmla="*/ 108556 h 360000"/>
              <a:gd name="connsiteX124" fmla="*/ 240047 w 334315"/>
              <a:gd name="connsiteY124" fmla="*/ 108621 h 360000"/>
              <a:gd name="connsiteX125" fmla="*/ 239154 w 334315"/>
              <a:gd name="connsiteY125" fmla="*/ 108713 h 360000"/>
              <a:gd name="connsiteX126" fmla="*/ 237496 w 334315"/>
              <a:gd name="connsiteY126" fmla="*/ 109642 h 360000"/>
              <a:gd name="connsiteX127" fmla="*/ 237424 w 334315"/>
              <a:gd name="connsiteY127" fmla="*/ 109717 h 360000"/>
              <a:gd name="connsiteX128" fmla="*/ 237424 w 334315"/>
              <a:gd name="connsiteY128" fmla="*/ 109698 h 360000"/>
              <a:gd name="connsiteX129" fmla="*/ 237368 w 334315"/>
              <a:gd name="connsiteY129" fmla="*/ 109717 h 360000"/>
              <a:gd name="connsiteX130" fmla="*/ 237368 w 334315"/>
              <a:gd name="connsiteY130" fmla="*/ 109525 h 360000"/>
              <a:gd name="connsiteX131" fmla="*/ 222441 w 334315"/>
              <a:gd name="connsiteY131" fmla="*/ 78046 h 360000"/>
              <a:gd name="connsiteX132" fmla="*/ 219073 w 334315"/>
              <a:gd name="connsiteY132" fmla="*/ 76615 h 360000"/>
              <a:gd name="connsiteX133" fmla="*/ 221886 w 334315"/>
              <a:gd name="connsiteY133" fmla="*/ 86015 h 360000"/>
              <a:gd name="connsiteX134" fmla="*/ 196517 w 334315"/>
              <a:gd name="connsiteY134" fmla="*/ 76623 h 360000"/>
              <a:gd name="connsiteX135" fmla="*/ 188632 w 334315"/>
              <a:gd name="connsiteY135" fmla="*/ 76615 h 360000"/>
              <a:gd name="connsiteX136" fmla="*/ 135092 w 334315"/>
              <a:gd name="connsiteY136" fmla="*/ 75423 h 360000"/>
              <a:gd name="connsiteX137" fmla="*/ 177719 w 334315"/>
              <a:gd name="connsiteY137" fmla="*/ 302 h 360000"/>
              <a:gd name="connsiteX138" fmla="*/ 254268 w 334315"/>
              <a:gd name="connsiteY138" fmla="*/ 87431 h 360000"/>
              <a:gd name="connsiteX139" fmla="*/ 253973 w 334315"/>
              <a:gd name="connsiteY139" fmla="*/ 97816 h 360000"/>
              <a:gd name="connsiteX140" fmla="*/ 259224 w 334315"/>
              <a:gd name="connsiteY140" fmla="*/ 125972 h 360000"/>
              <a:gd name="connsiteX141" fmla="*/ 245904 w 334315"/>
              <a:gd name="connsiteY141" fmla="*/ 150489 h 360000"/>
              <a:gd name="connsiteX142" fmla="*/ 214297 w 334315"/>
              <a:gd name="connsiteY142" fmla="*/ 201273 h 360000"/>
              <a:gd name="connsiteX143" fmla="*/ 187492 w 334315"/>
              <a:gd name="connsiteY143" fmla="*/ 219616 h 360000"/>
              <a:gd name="connsiteX144" fmla="*/ 167508 w 334315"/>
              <a:gd name="connsiteY144" fmla="*/ 223567 h 360000"/>
              <a:gd name="connsiteX145" fmla="*/ 147500 w 334315"/>
              <a:gd name="connsiteY145" fmla="*/ 219616 h 360000"/>
              <a:gd name="connsiteX146" fmla="*/ 121540 w 334315"/>
              <a:gd name="connsiteY146" fmla="*/ 202069 h 360000"/>
              <a:gd name="connsiteX147" fmla="*/ 89163 w 334315"/>
              <a:gd name="connsiteY147" fmla="*/ 150646 h 360000"/>
              <a:gd name="connsiteX148" fmla="*/ 75083 w 334315"/>
              <a:gd name="connsiteY148" fmla="*/ 125981 h 360000"/>
              <a:gd name="connsiteX149" fmla="*/ 81146 w 334315"/>
              <a:gd name="connsiteY149" fmla="*/ 97566 h 360000"/>
              <a:gd name="connsiteX150" fmla="*/ 81146 w 334315"/>
              <a:gd name="connsiteY150" fmla="*/ 97562 h 360000"/>
              <a:gd name="connsiteX151" fmla="*/ 81447 w 334315"/>
              <a:gd name="connsiteY151" fmla="*/ 97526 h 360000"/>
              <a:gd name="connsiteX152" fmla="*/ 81472 w 334315"/>
              <a:gd name="connsiteY152" fmla="*/ 97362 h 360000"/>
              <a:gd name="connsiteX153" fmla="*/ 81308 w 334315"/>
              <a:gd name="connsiteY153" fmla="*/ 97362 h 360000"/>
              <a:gd name="connsiteX154" fmla="*/ 83791 w 334315"/>
              <a:gd name="connsiteY154" fmla="*/ 77387 h 360000"/>
              <a:gd name="connsiteX155" fmla="*/ 92226 w 334315"/>
              <a:gd name="connsiteY155" fmla="*/ 40681 h 360000"/>
              <a:gd name="connsiteX156" fmla="*/ 177719 w 334315"/>
              <a:gd name="connsiteY156" fmla="*/ 302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34315" h="360000">
                <a:moveTo>
                  <a:pt x="223656" y="287997"/>
                </a:moveTo>
                <a:cubicBezTo>
                  <a:pt x="222274" y="287997"/>
                  <a:pt x="221158" y="289249"/>
                  <a:pt x="221158" y="290798"/>
                </a:cubicBezTo>
                <a:lnTo>
                  <a:pt x="221158" y="305999"/>
                </a:lnTo>
                <a:lnTo>
                  <a:pt x="205955" y="305999"/>
                </a:lnTo>
                <a:cubicBezTo>
                  <a:pt x="204409" y="305999"/>
                  <a:pt x="203153" y="307115"/>
                  <a:pt x="203153" y="308499"/>
                </a:cubicBezTo>
                <a:lnTo>
                  <a:pt x="203153" y="323499"/>
                </a:lnTo>
                <a:cubicBezTo>
                  <a:pt x="203153" y="324883"/>
                  <a:pt x="204412" y="325999"/>
                  <a:pt x="205955" y="325999"/>
                </a:cubicBezTo>
                <a:lnTo>
                  <a:pt x="221158" y="325999"/>
                </a:lnTo>
                <a:lnTo>
                  <a:pt x="221158" y="341199"/>
                </a:lnTo>
                <a:cubicBezTo>
                  <a:pt x="221158" y="342748"/>
                  <a:pt x="222274" y="344001"/>
                  <a:pt x="223656" y="344001"/>
                </a:cubicBezTo>
                <a:lnTo>
                  <a:pt x="238658" y="344001"/>
                </a:lnTo>
                <a:cubicBezTo>
                  <a:pt x="240037" y="344001"/>
                  <a:pt x="241156" y="342748"/>
                  <a:pt x="241156" y="341199"/>
                </a:cubicBezTo>
                <a:lnTo>
                  <a:pt x="241156" y="325999"/>
                </a:lnTo>
                <a:lnTo>
                  <a:pt x="256359" y="325999"/>
                </a:lnTo>
                <a:cubicBezTo>
                  <a:pt x="257902" y="325999"/>
                  <a:pt x="259155" y="324883"/>
                  <a:pt x="259155" y="323499"/>
                </a:cubicBezTo>
                <a:lnTo>
                  <a:pt x="259155" y="308499"/>
                </a:lnTo>
                <a:cubicBezTo>
                  <a:pt x="259155" y="307115"/>
                  <a:pt x="257908" y="305999"/>
                  <a:pt x="256359" y="305999"/>
                </a:cubicBezTo>
                <a:lnTo>
                  <a:pt x="241156" y="305999"/>
                </a:lnTo>
                <a:lnTo>
                  <a:pt x="241156" y="290798"/>
                </a:lnTo>
                <a:cubicBezTo>
                  <a:pt x="241156" y="289249"/>
                  <a:pt x="240034" y="287997"/>
                  <a:pt x="238658" y="287997"/>
                </a:cubicBezTo>
                <a:close/>
                <a:moveTo>
                  <a:pt x="267703" y="251265"/>
                </a:moveTo>
                <a:cubicBezTo>
                  <a:pt x="274329" y="251265"/>
                  <a:pt x="279703" y="256639"/>
                  <a:pt x="279703" y="263266"/>
                </a:cubicBezTo>
                <a:cubicBezTo>
                  <a:pt x="279703" y="269895"/>
                  <a:pt x="274329" y="275266"/>
                  <a:pt x="267703" y="275266"/>
                </a:cubicBezTo>
                <a:cubicBezTo>
                  <a:pt x="261076" y="275266"/>
                  <a:pt x="255702" y="269895"/>
                  <a:pt x="255702" y="263266"/>
                </a:cubicBezTo>
                <a:cubicBezTo>
                  <a:pt x="255702" y="256639"/>
                  <a:pt x="261076" y="251265"/>
                  <a:pt x="267703" y="251265"/>
                </a:cubicBezTo>
                <a:close/>
                <a:moveTo>
                  <a:pt x="101660" y="225609"/>
                </a:moveTo>
                <a:cubicBezTo>
                  <a:pt x="107137" y="240098"/>
                  <a:pt x="134029" y="250640"/>
                  <a:pt x="167193" y="250640"/>
                </a:cubicBezTo>
                <a:cubicBezTo>
                  <a:pt x="200343" y="250640"/>
                  <a:pt x="227257" y="240101"/>
                  <a:pt x="232734" y="225609"/>
                </a:cubicBezTo>
                <a:cubicBezTo>
                  <a:pt x="237439" y="226552"/>
                  <a:pt x="243228" y="226864"/>
                  <a:pt x="249291" y="227224"/>
                </a:cubicBezTo>
                <a:cubicBezTo>
                  <a:pt x="250558" y="227300"/>
                  <a:pt x="251889" y="227383"/>
                  <a:pt x="253206" y="227467"/>
                </a:cubicBezTo>
                <a:cubicBezTo>
                  <a:pt x="257397" y="231650"/>
                  <a:pt x="260056" y="237250"/>
                  <a:pt x="261317" y="242230"/>
                </a:cubicBezTo>
                <a:cubicBezTo>
                  <a:pt x="255648" y="243924"/>
                  <a:pt x="250912" y="247757"/>
                  <a:pt x="248136" y="252961"/>
                </a:cubicBezTo>
                <a:cubicBezTo>
                  <a:pt x="242358" y="263784"/>
                  <a:pt x="246443" y="277300"/>
                  <a:pt x="257235" y="283084"/>
                </a:cubicBezTo>
                <a:cubicBezTo>
                  <a:pt x="260446" y="284808"/>
                  <a:pt x="264066" y="285723"/>
                  <a:pt x="267690" y="285723"/>
                </a:cubicBezTo>
                <a:cubicBezTo>
                  <a:pt x="275896" y="285723"/>
                  <a:pt x="283402" y="281211"/>
                  <a:pt x="287277" y="273954"/>
                </a:cubicBezTo>
                <a:cubicBezTo>
                  <a:pt x="293047" y="263128"/>
                  <a:pt x="288963" y="249609"/>
                  <a:pt x="278179" y="243822"/>
                </a:cubicBezTo>
                <a:cubicBezTo>
                  <a:pt x="277163" y="243276"/>
                  <a:pt x="276094" y="242815"/>
                  <a:pt x="274948" y="242427"/>
                </a:cubicBezTo>
                <a:cubicBezTo>
                  <a:pt x="274289" y="238377"/>
                  <a:pt x="273045" y="234392"/>
                  <a:pt x="271256" y="230564"/>
                </a:cubicBezTo>
                <a:cubicBezTo>
                  <a:pt x="271086" y="230195"/>
                  <a:pt x="270882" y="229863"/>
                  <a:pt x="270701" y="229501"/>
                </a:cubicBezTo>
                <a:cubicBezTo>
                  <a:pt x="271393" y="229643"/>
                  <a:pt x="272118" y="229743"/>
                  <a:pt x="272793" y="229900"/>
                </a:cubicBezTo>
                <a:cubicBezTo>
                  <a:pt x="273349" y="230036"/>
                  <a:pt x="274030" y="230168"/>
                  <a:pt x="274850" y="230315"/>
                </a:cubicBezTo>
                <a:cubicBezTo>
                  <a:pt x="281523" y="231588"/>
                  <a:pt x="297188" y="234688"/>
                  <a:pt x="312071" y="253915"/>
                </a:cubicBezTo>
                <a:cubicBezTo>
                  <a:pt x="319732" y="263798"/>
                  <a:pt x="327168" y="277819"/>
                  <a:pt x="333069" y="298226"/>
                </a:cubicBezTo>
                <a:cubicBezTo>
                  <a:pt x="334570" y="303460"/>
                  <a:pt x="334657" y="308903"/>
                  <a:pt x="333641" y="314077"/>
                </a:cubicBezTo>
                <a:cubicBezTo>
                  <a:pt x="333030" y="317062"/>
                  <a:pt x="332187" y="319961"/>
                  <a:pt x="330773" y="322609"/>
                </a:cubicBezTo>
                <a:cubicBezTo>
                  <a:pt x="316187" y="350182"/>
                  <a:pt x="236818" y="360000"/>
                  <a:pt x="167365" y="360000"/>
                </a:cubicBezTo>
                <a:lnTo>
                  <a:pt x="166975" y="360000"/>
                </a:lnTo>
                <a:cubicBezTo>
                  <a:pt x="97539" y="360000"/>
                  <a:pt x="18131" y="350182"/>
                  <a:pt x="3575" y="322609"/>
                </a:cubicBezTo>
                <a:lnTo>
                  <a:pt x="3573" y="322609"/>
                </a:lnTo>
                <a:cubicBezTo>
                  <a:pt x="2365" y="320313"/>
                  <a:pt x="1562" y="317821"/>
                  <a:pt x="956" y="315302"/>
                </a:cubicBezTo>
                <a:cubicBezTo>
                  <a:pt x="-372" y="309763"/>
                  <a:pt x="-364" y="303826"/>
                  <a:pt x="1277" y="298192"/>
                </a:cubicBezTo>
                <a:cubicBezTo>
                  <a:pt x="7848" y="275592"/>
                  <a:pt x="16286" y="260684"/>
                  <a:pt x="24801" y="250748"/>
                </a:cubicBezTo>
                <a:cubicBezTo>
                  <a:pt x="38922" y="234272"/>
                  <a:pt x="53236" y="231532"/>
                  <a:pt x="59531" y="230313"/>
                </a:cubicBezTo>
                <a:cubicBezTo>
                  <a:pt x="60343" y="230154"/>
                  <a:pt x="61032" y="230020"/>
                  <a:pt x="61595" y="229897"/>
                </a:cubicBezTo>
                <a:cubicBezTo>
                  <a:pt x="62095" y="229780"/>
                  <a:pt x="62633" y="229707"/>
                  <a:pt x="63147" y="229604"/>
                </a:cubicBezTo>
                <a:cubicBezTo>
                  <a:pt x="61060" y="233338"/>
                  <a:pt x="59589" y="237222"/>
                  <a:pt x="58922" y="240988"/>
                </a:cubicBezTo>
                <a:cubicBezTo>
                  <a:pt x="56562" y="242400"/>
                  <a:pt x="54650" y="244607"/>
                  <a:pt x="53526" y="247235"/>
                </a:cubicBezTo>
                <a:cubicBezTo>
                  <a:pt x="50446" y="248781"/>
                  <a:pt x="47510" y="250902"/>
                  <a:pt x="44773" y="253539"/>
                </a:cubicBezTo>
                <a:cubicBezTo>
                  <a:pt x="39796" y="258335"/>
                  <a:pt x="35292" y="264967"/>
                  <a:pt x="31749" y="272710"/>
                </a:cubicBezTo>
                <a:cubicBezTo>
                  <a:pt x="30920" y="274504"/>
                  <a:pt x="30753" y="276496"/>
                  <a:pt x="31252" y="278405"/>
                </a:cubicBezTo>
                <a:cubicBezTo>
                  <a:pt x="27854" y="287322"/>
                  <a:pt x="25982" y="296652"/>
                  <a:pt x="25982" y="304761"/>
                </a:cubicBezTo>
                <a:cubicBezTo>
                  <a:pt x="25982" y="313999"/>
                  <a:pt x="26453" y="319448"/>
                  <a:pt x="29034" y="323600"/>
                </a:cubicBezTo>
                <a:cubicBezTo>
                  <a:pt x="31171" y="327029"/>
                  <a:pt x="34542" y="329136"/>
                  <a:pt x="39318" y="330037"/>
                </a:cubicBezTo>
                <a:cubicBezTo>
                  <a:pt x="40638" y="331050"/>
                  <a:pt x="42243" y="331602"/>
                  <a:pt x="43903" y="331602"/>
                </a:cubicBezTo>
                <a:lnTo>
                  <a:pt x="52271" y="331602"/>
                </a:lnTo>
                <a:cubicBezTo>
                  <a:pt x="56456" y="331602"/>
                  <a:pt x="59863" y="328192"/>
                  <a:pt x="59863" y="323706"/>
                </a:cubicBezTo>
                <a:lnTo>
                  <a:pt x="59846" y="323201"/>
                </a:lnTo>
                <a:lnTo>
                  <a:pt x="59801" y="323117"/>
                </a:lnTo>
                <a:cubicBezTo>
                  <a:pt x="59357" y="319317"/>
                  <a:pt x="56129" y="316401"/>
                  <a:pt x="52265" y="316401"/>
                </a:cubicBezTo>
                <a:lnTo>
                  <a:pt x="43897" y="316401"/>
                </a:lnTo>
                <a:cubicBezTo>
                  <a:pt x="42965" y="316401"/>
                  <a:pt x="42039" y="316574"/>
                  <a:pt x="41174" y="316906"/>
                </a:cubicBezTo>
                <a:cubicBezTo>
                  <a:pt x="40515" y="316747"/>
                  <a:pt x="40278" y="316599"/>
                  <a:pt x="40267" y="316599"/>
                </a:cubicBezTo>
                <a:cubicBezTo>
                  <a:pt x="39207" y="314881"/>
                  <a:pt x="39207" y="307529"/>
                  <a:pt x="39207" y="304761"/>
                </a:cubicBezTo>
                <a:cubicBezTo>
                  <a:pt x="39207" y="298469"/>
                  <a:pt x="40655" y="291125"/>
                  <a:pt x="43286" y="283988"/>
                </a:cubicBezTo>
                <a:cubicBezTo>
                  <a:pt x="45066" y="283120"/>
                  <a:pt x="46511" y="281658"/>
                  <a:pt x="47335" y="279861"/>
                </a:cubicBezTo>
                <a:cubicBezTo>
                  <a:pt x="52374" y="268851"/>
                  <a:pt x="59603" y="261446"/>
                  <a:pt x="65326" y="261446"/>
                </a:cubicBezTo>
                <a:cubicBezTo>
                  <a:pt x="70926" y="261446"/>
                  <a:pt x="77812" y="268293"/>
                  <a:pt x="82879" y="278893"/>
                </a:cubicBezTo>
                <a:cubicBezTo>
                  <a:pt x="83632" y="280470"/>
                  <a:pt x="84851" y="281770"/>
                  <a:pt x="86364" y="282629"/>
                </a:cubicBezTo>
                <a:cubicBezTo>
                  <a:pt x="89285" y="290099"/>
                  <a:pt x="90948" y="298131"/>
                  <a:pt x="90948" y="304767"/>
                </a:cubicBezTo>
                <a:cubicBezTo>
                  <a:pt x="90948" y="308062"/>
                  <a:pt x="90948" y="314925"/>
                  <a:pt x="90016" y="316574"/>
                </a:cubicBezTo>
                <a:cubicBezTo>
                  <a:pt x="90016" y="316580"/>
                  <a:pt x="89857" y="316692"/>
                  <a:pt x="89352" y="316839"/>
                </a:cubicBezTo>
                <a:cubicBezTo>
                  <a:pt x="88546" y="316558"/>
                  <a:pt x="87706" y="316413"/>
                  <a:pt x="86855" y="316413"/>
                </a:cubicBezTo>
                <a:lnTo>
                  <a:pt x="78504" y="316413"/>
                </a:lnTo>
                <a:cubicBezTo>
                  <a:pt x="74534" y="316413"/>
                  <a:pt x="71208" y="319549"/>
                  <a:pt x="70929" y="323477"/>
                </a:cubicBezTo>
                <a:lnTo>
                  <a:pt x="70901" y="324013"/>
                </a:lnTo>
                <a:cubicBezTo>
                  <a:pt x="70901" y="328201"/>
                  <a:pt x="74311" y="331608"/>
                  <a:pt x="78502" y="331608"/>
                </a:cubicBezTo>
                <a:lnTo>
                  <a:pt x="86853" y="331608"/>
                </a:lnTo>
                <a:cubicBezTo>
                  <a:pt x="88633" y="331608"/>
                  <a:pt x="90324" y="330989"/>
                  <a:pt x="91680" y="329864"/>
                </a:cubicBezTo>
                <a:cubicBezTo>
                  <a:pt x="104180" y="327082"/>
                  <a:pt x="104180" y="316237"/>
                  <a:pt x="104180" y="304769"/>
                </a:cubicBezTo>
                <a:cubicBezTo>
                  <a:pt x="104180" y="296586"/>
                  <a:pt x="102199" y="286839"/>
                  <a:pt x="98736" y="277925"/>
                </a:cubicBezTo>
                <a:cubicBezTo>
                  <a:pt x="99442" y="275829"/>
                  <a:pt x="99319" y="273533"/>
                  <a:pt x="98351" y="271496"/>
                </a:cubicBezTo>
                <a:cubicBezTo>
                  <a:pt x="92569" y="259409"/>
                  <a:pt x="85022" y="250924"/>
                  <a:pt x="76479" y="246892"/>
                </a:cubicBezTo>
                <a:cubicBezTo>
                  <a:pt x="75530" y="244805"/>
                  <a:pt x="74088" y="243017"/>
                  <a:pt x="72310" y="241697"/>
                </a:cubicBezTo>
                <a:cubicBezTo>
                  <a:pt x="73650" y="236984"/>
                  <a:pt x="77053" y="231577"/>
                  <a:pt x="81738" y="227445"/>
                </a:cubicBezTo>
                <a:cubicBezTo>
                  <a:pt x="82857" y="227372"/>
                  <a:pt x="83995" y="227305"/>
                  <a:pt x="85081" y="227241"/>
                </a:cubicBezTo>
                <a:cubicBezTo>
                  <a:pt x="91136" y="226890"/>
                  <a:pt x="96925" y="226552"/>
                  <a:pt x="101660" y="225609"/>
                </a:cubicBezTo>
                <a:close/>
                <a:moveTo>
                  <a:pt x="135092" y="75423"/>
                </a:moveTo>
                <a:cubicBezTo>
                  <a:pt x="121099" y="74131"/>
                  <a:pt x="112256" y="79754"/>
                  <a:pt x="106715" y="86818"/>
                </a:cubicBezTo>
                <a:cubicBezTo>
                  <a:pt x="99570" y="95897"/>
                  <a:pt x="97871" y="107351"/>
                  <a:pt x="97650" y="109483"/>
                </a:cubicBezTo>
                <a:cubicBezTo>
                  <a:pt x="97642" y="109561"/>
                  <a:pt x="97634" y="109653"/>
                  <a:pt x="97634" y="109742"/>
                </a:cubicBezTo>
                <a:lnTo>
                  <a:pt x="97625" y="109742"/>
                </a:lnTo>
                <a:cubicBezTo>
                  <a:pt x="96481" y="108835"/>
                  <a:pt x="95326" y="108408"/>
                  <a:pt x="94218" y="108595"/>
                </a:cubicBezTo>
                <a:cubicBezTo>
                  <a:pt x="93744" y="108668"/>
                  <a:pt x="93281" y="108888"/>
                  <a:pt x="92860" y="109184"/>
                </a:cubicBezTo>
                <a:cubicBezTo>
                  <a:pt x="91844" y="109896"/>
                  <a:pt x="91071" y="111232"/>
                  <a:pt x="90491" y="112951"/>
                </a:cubicBezTo>
                <a:lnTo>
                  <a:pt x="90491" y="112951"/>
                </a:lnTo>
                <a:cubicBezTo>
                  <a:pt x="90186" y="117419"/>
                  <a:pt x="89966" y="121941"/>
                  <a:pt x="89969" y="126576"/>
                </a:cubicBezTo>
                <a:cubicBezTo>
                  <a:pt x="90025" y="127019"/>
                  <a:pt x="90075" y="127435"/>
                  <a:pt x="90156" y="127876"/>
                </a:cubicBezTo>
                <a:cubicBezTo>
                  <a:pt x="91344" y="134547"/>
                  <a:pt x="93844" y="140091"/>
                  <a:pt x="96601" y="142848"/>
                </a:cubicBezTo>
                <a:cubicBezTo>
                  <a:pt x="97951" y="144193"/>
                  <a:pt x="99380" y="144871"/>
                  <a:pt x="100717" y="144628"/>
                </a:cubicBezTo>
                <a:cubicBezTo>
                  <a:pt x="101339" y="144528"/>
                  <a:pt x="101939" y="144199"/>
                  <a:pt x="102472" y="143708"/>
                </a:cubicBezTo>
                <a:cubicBezTo>
                  <a:pt x="109017" y="164103"/>
                  <a:pt x="121587" y="184399"/>
                  <a:pt x="137424" y="196523"/>
                </a:cubicBezTo>
                <a:cubicBezTo>
                  <a:pt x="146540" y="203504"/>
                  <a:pt x="156766" y="207776"/>
                  <a:pt x="167547" y="207776"/>
                </a:cubicBezTo>
                <a:cubicBezTo>
                  <a:pt x="175828" y="207776"/>
                  <a:pt x="183780" y="205220"/>
                  <a:pt x="191163" y="200884"/>
                </a:cubicBezTo>
                <a:cubicBezTo>
                  <a:pt x="193585" y="199455"/>
                  <a:pt x="195951" y="197829"/>
                  <a:pt x="198255" y="196040"/>
                </a:cubicBezTo>
                <a:cubicBezTo>
                  <a:pt x="213805" y="183855"/>
                  <a:pt x="226132" y="163824"/>
                  <a:pt x="232600" y="143707"/>
                </a:cubicBezTo>
                <a:cubicBezTo>
                  <a:pt x="233124" y="144207"/>
                  <a:pt x="233727" y="144536"/>
                  <a:pt x="234344" y="144628"/>
                </a:cubicBezTo>
                <a:cubicBezTo>
                  <a:pt x="234915" y="144726"/>
                  <a:pt x="235476" y="144650"/>
                  <a:pt x="236057" y="144455"/>
                </a:cubicBezTo>
                <a:cubicBezTo>
                  <a:pt x="236668" y="144260"/>
                  <a:pt x="237323" y="143889"/>
                  <a:pt x="237923" y="143364"/>
                </a:cubicBezTo>
                <a:cubicBezTo>
                  <a:pt x="240608" y="141076"/>
                  <a:pt x="243133" y="135911"/>
                  <a:pt x="244508" y="129608"/>
                </a:cubicBezTo>
                <a:cubicBezTo>
                  <a:pt x="244659" y="129011"/>
                  <a:pt x="244815" y="128481"/>
                  <a:pt x="244915" y="127864"/>
                </a:cubicBezTo>
                <a:cubicBezTo>
                  <a:pt x="245337" y="125540"/>
                  <a:pt x="245557" y="123291"/>
                  <a:pt x="245588" y="121207"/>
                </a:cubicBezTo>
                <a:cubicBezTo>
                  <a:pt x="245714" y="114915"/>
                  <a:pt x="244212" y="110035"/>
                  <a:pt x="241620" y="108799"/>
                </a:cubicBezTo>
                <a:cubicBezTo>
                  <a:pt x="241372" y="108704"/>
                  <a:pt x="241090" y="108601"/>
                  <a:pt x="240825" y="108556"/>
                </a:cubicBezTo>
                <a:lnTo>
                  <a:pt x="240800" y="108556"/>
                </a:lnTo>
                <a:cubicBezTo>
                  <a:pt x="240580" y="108520"/>
                  <a:pt x="240289" y="108604"/>
                  <a:pt x="240047" y="108621"/>
                </a:cubicBezTo>
                <a:cubicBezTo>
                  <a:pt x="239745" y="108648"/>
                  <a:pt x="239458" y="108604"/>
                  <a:pt x="239154" y="108713"/>
                </a:cubicBezTo>
                <a:cubicBezTo>
                  <a:pt x="238604" y="108888"/>
                  <a:pt x="238043" y="109215"/>
                  <a:pt x="237496" y="109642"/>
                </a:cubicBezTo>
                <a:lnTo>
                  <a:pt x="237424" y="109717"/>
                </a:lnTo>
                <a:lnTo>
                  <a:pt x="237424" y="109698"/>
                </a:lnTo>
                <a:cubicBezTo>
                  <a:pt x="237399" y="109709"/>
                  <a:pt x="237399" y="109709"/>
                  <a:pt x="237368" y="109717"/>
                </a:cubicBezTo>
                <a:lnTo>
                  <a:pt x="237368" y="109525"/>
                </a:lnTo>
                <a:cubicBezTo>
                  <a:pt x="233186" y="93610"/>
                  <a:pt x="227893" y="83861"/>
                  <a:pt x="222441" y="78046"/>
                </a:cubicBezTo>
                <a:cubicBezTo>
                  <a:pt x="221378" y="77482"/>
                  <a:pt x="220284" y="76958"/>
                  <a:pt x="219073" y="76615"/>
                </a:cubicBezTo>
                <a:cubicBezTo>
                  <a:pt x="218942" y="78983"/>
                  <a:pt x="221629" y="82538"/>
                  <a:pt x="221886" y="86015"/>
                </a:cubicBezTo>
                <a:cubicBezTo>
                  <a:pt x="214304" y="82491"/>
                  <a:pt x="207072" y="77022"/>
                  <a:pt x="196517" y="76623"/>
                </a:cubicBezTo>
                <a:cubicBezTo>
                  <a:pt x="194054" y="76542"/>
                  <a:pt x="191375" y="76562"/>
                  <a:pt x="188632" y="76615"/>
                </a:cubicBezTo>
                <a:cubicBezTo>
                  <a:pt x="163133" y="85747"/>
                  <a:pt x="135092" y="75423"/>
                  <a:pt x="135092" y="75423"/>
                </a:cubicBezTo>
                <a:close/>
                <a:moveTo>
                  <a:pt x="177719" y="302"/>
                </a:moveTo>
                <a:cubicBezTo>
                  <a:pt x="224483" y="3431"/>
                  <a:pt x="254154" y="36839"/>
                  <a:pt x="254268" y="87431"/>
                </a:cubicBezTo>
                <a:cubicBezTo>
                  <a:pt x="254293" y="90955"/>
                  <a:pt x="254168" y="94403"/>
                  <a:pt x="253973" y="97816"/>
                </a:cubicBezTo>
                <a:cubicBezTo>
                  <a:pt x="259364" y="99839"/>
                  <a:pt x="261699" y="112012"/>
                  <a:pt x="259224" y="125972"/>
                </a:cubicBezTo>
                <a:cubicBezTo>
                  <a:pt x="256928" y="138839"/>
                  <a:pt x="251294" y="148904"/>
                  <a:pt x="245904" y="150489"/>
                </a:cubicBezTo>
                <a:cubicBezTo>
                  <a:pt x="238945" y="169334"/>
                  <a:pt x="227912" y="187688"/>
                  <a:pt x="214297" y="201273"/>
                </a:cubicBezTo>
                <a:cubicBezTo>
                  <a:pt x="206197" y="209373"/>
                  <a:pt x="197149" y="215771"/>
                  <a:pt x="187492" y="219616"/>
                </a:cubicBezTo>
                <a:cubicBezTo>
                  <a:pt x="181080" y="222158"/>
                  <a:pt x="174383" y="223567"/>
                  <a:pt x="167508" y="223567"/>
                </a:cubicBezTo>
                <a:cubicBezTo>
                  <a:pt x="160616" y="223567"/>
                  <a:pt x="153920" y="222147"/>
                  <a:pt x="147500" y="219616"/>
                </a:cubicBezTo>
                <a:cubicBezTo>
                  <a:pt x="138180" y="215905"/>
                  <a:pt x="129425" y="209806"/>
                  <a:pt x="121540" y="202069"/>
                </a:cubicBezTo>
                <a:cubicBezTo>
                  <a:pt x="107578" y="188470"/>
                  <a:pt x="96286" y="169826"/>
                  <a:pt x="89163" y="150646"/>
                </a:cubicBezTo>
                <a:cubicBezTo>
                  <a:pt x="83535" y="149857"/>
                  <a:pt x="77483" y="139441"/>
                  <a:pt x="75083" y="125981"/>
                </a:cubicBezTo>
                <a:cubicBezTo>
                  <a:pt x="72466" y="111327"/>
                  <a:pt x="75195" y="98593"/>
                  <a:pt x="81146" y="97566"/>
                </a:cubicBezTo>
                <a:lnTo>
                  <a:pt x="81146" y="97562"/>
                </a:lnTo>
                <a:cubicBezTo>
                  <a:pt x="81255" y="97543"/>
                  <a:pt x="81335" y="97535"/>
                  <a:pt x="81447" y="97526"/>
                </a:cubicBezTo>
                <a:cubicBezTo>
                  <a:pt x="81464" y="97479"/>
                  <a:pt x="81472" y="97426"/>
                  <a:pt x="81472" y="97362"/>
                </a:cubicBezTo>
                <a:lnTo>
                  <a:pt x="81308" y="97362"/>
                </a:lnTo>
                <a:cubicBezTo>
                  <a:pt x="81308" y="90467"/>
                  <a:pt x="82220" y="83801"/>
                  <a:pt x="83791" y="77387"/>
                </a:cubicBezTo>
                <a:cubicBezTo>
                  <a:pt x="84834" y="65079"/>
                  <a:pt x="87505" y="49739"/>
                  <a:pt x="92226" y="40681"/>
                </a:cubicBezTo>
                <a:cubicBezTo>
                  <a:pt x="106219" y="13759"/>
                  <a:pt x="136934" y="-2446"/>
                  <a:pt x="177719" y="302"/>
                </a:cubicBezTo>
                <a:close/>
              </a:path>
            </a:pathLst>
          </a:custGeom>
          <a:gradFill>
            <a:gsLst>
              <a:gs pos="0">
                <a:srgbClr val="005F86"/>
              </a:gs>
              <a:gs pos="99000">
                <a:srgbClr val="03415E"/>
              </a:gs>
            </a:gsLst>
            <a:lin ang="2700000" scaled="0"/>
          </a:gradFill>
          <a:ln w="97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2407A77A-FD67-1C4D-1096-5B5A02ACC212}"/>
              </a:ext>
            </a:extLst>
          </p:cNvPr>
          <p:cNvSpPr>
            <a:spLocks noChangeAspect="1"/>
          </p:cNvSpPr>
          <p:nvPr/>
        </p:nvSpPr>
        <p:spPr>
          <a:xfrm>
            <a:off x="1088818" y="4884302"/>
            <a:ext cx="360056" cy="360000"/>
          </a:xfrm>
          <a:custGeom>
            <a:avLst/>
            <a:gdLst>
              <a:gd name="connsiteX0" fmla="*/ 1079118 w 5175929"/>
              <a:gd name="connsiteY0" fmla="*/ 3055833 h 5175128"/>
              <a:gd name="connsiteX1" fmla="*/ 1351028 w 5175929"/>
              <a:gd name="connsiteY1" fmla="*/ 3055833 h 5175128"/>
              <a:gd name="connsiteX2" fmla="*/ 1809426 w 5175929"/>
              <a:gd name="connsiteY2" fmla="*/ 3282510 h 5175128"/>
              <a:gd name="connsiteX3" fmla="*/ 2439539 w 5175929"/>
              <a:gd name="connsiteY3" fmla="*/ 3594568 h 5175128"/>
              <a:gd name="connsiteX4" fmla="*/ 3040614 w 5175929"/>
              <a:gd name="connsiteY4" fmla="*/ 3594568 h 5175128"/>
              <a:gd name="connsiteX5" fmla="*/ 3255651 w 5175929"/>
              <a:gd name="connsiteY5" fmla="*/ 3810644 h 5175128"/>
              <a:gd name="connsiteX6" fmla="*/ 3040614 w 5175929"/>
              <a:gd name="connsiteY6" fmla="*/ 4025603 h 5175128"/>
              <a:gd name="connsiteX7" fmla="*/ 2234838 w 5175929"/>
              <a:gd name="connsiteY7" fmla="*/ 4025603 h 5175128"/>
              <a:gd name="connsiteX8" fmla="*/ 2126991 w 5175929"/>
              <a:gd name="connsiteY8" fmla="*/ 4133450 h 5175128"/>
              <a:gd name="connsiteX9" fmla="*/ 2234838 w 5175929"/>
              <a:gd name="connsiteY9" fmla="*/ 4241297 h 5175128"/>
              <a:gd name="connsiteX10" fmla="*/ 3040653 w 5175929"/>
              <a:gd name="connsiteY10" fmla="*/ 4241297 h 5175128"/>
              <a:gd name="connsiteX11" fmla="*/ 3377626 w 5175929"/>
              <a:gd name="connsiteY11" fmla="*/ 4074667 h 5175128"/>
              <a:gd name="connsiteX12" fmla="*/ 4884622 w 5175929"/>
              <a:gd name="connsiteY12" fmla="*/ 3468587 h 5175128"/>
              <a:gd name="connsiteX13" fmla="*/ 4884531 w 5175929"/>
              <a:gd name="connsiteY13" fmla="*/ 3468604 h 5175128"/>
              <a:gd name="connsiteX14" fmla="*/ 5159958 w 5175929"/>
              <a:gd name="connsiteY14" fmla="*/ 3584681 h 5175128"/>
              <a:gd name="connsiteX15" fmla="*/ 5062255 w 5175929"/>
              <a:gd name="connsiteY15" fmla="*/ 3851046 h 5175128"/>
              <a:gd name="connsiteX16" fmla="*/ 2864069 w 5175929"/>
              <a:gd name="connsiteY16" fmla="*/ 5129867 h 5175128"/>
              <a:gd name="connsiteX17" fmla="*/ 2586800 w 5175929"/>
              <a:gd name="connsiteY17" fmla="*/ 5156732 h 5175128"/>
              <a:gd name="connsiteX18" fmla="*/ 1079118 w 5175929"/>
              <a:gd name="connsiteY18" fmla="*/ 4642579 h 5175128"/>
              <a:gd name="connsiteX19" fmla="*/ 215558 w 5175929"/>
              <a:gd name="connsiteY19" fmla="*/ 2768228 h 5175128"/>
              <a:gd name="connsiteX20" fmla="*/ 597568 w 5175929"/>
              <a:gd name="connsiteY20" fmla="*/ 2768228 h 5175128"/>
              <a:gd name="connsiteX21" fmla="*/ 857996 w 5175929"/>
              <a:gd name="connsiteY21" fmla="*/ 2979513 h 5175128"/>
              <a:gd name="connsiteX22" fmla="*/ 858039 w 5175929"/>
              <a:gd name="connsiteY22" fmla="*/ 4717809 h 5175128"/>
              <a:gd name="connsiteX23" fmla="*/ 863512 w 5175929"/>
              <a:gd name="connsiteY23" fmla="*/ 4751525 h 5175128"/>
              <a:gd name="connsiteX24" fmla="*/ 863512 w 5175929"/>
              <a:gd name="connsiteY24" fmla="*/ 4754893 h 5175128"/>
              <a:gd name="connsiteX25" fmla="*/ 597607 w 5175929"/>
              <a:gd name="connsiteY25" fmla="*/ 5019612 h 5175128"/>
              <a:gd name="connsiteX26" fmla="*/ 215558 w 5175929"/>
              <a:gd name="connsiteY26" fmla="*/ 5019612 h 5175128"/>
              <a:gd name="connsiteX27" fmla="*/ 3809679 w 5175929"/>
              <a:gd name="connsiteY27" fmla="*/ 2166223 h 5175128"/>
              <a:gd name="connsiteX28" fmla="*/ 3259736 w 5175929"/>
              <a:gd name="connsiteY28" fmla="*/ 2717234 h 5175128"/>
              <a:gd name="connsiteX29" fmla="*/ 3809679 w 5175929"/>
              <a:gd name="connsiteY29" fmla="*/ 3267177 h 5175128"/>
              <a:gd name="connsiteX30" fmla="*/ 4359583 w 5175929"/>
              <a:gd name="connsiteY30" fmla="*/ 2717234 h 5175128"/>
              <a:gd name="connsiteX31" fmla="*/ 3809679 w 5175929"/>
              <a:gd name="connsiteY31" fmla="*/ 2166223 h 5175128"/>
              <a:gd name="connsiteX32" fmla="*/ 3624200 w 5175929"/>
              <a:gd name="connsiteY32" fmla="*/ 1351032 h 5175128"/>
              <a:gd name="connsiteX33" fmla="*/ 3995149 w 5175929"/>
              <a:gd name="connsiteY33" fmla="*/ 1351032 h 5175128"/>
              <a:gd name="connsiteX34" fmla="*/ 4055501 w 5175929"/>
              <a:gd name="connsiteY34" fmla="*/ 1597949 h 5175128"/>
              <a:gd name="connsiteX35" fmla="*/ 4318603 w 5175929"/>
              <a:gd name="connsiteY35" fmla="*/ 1754322 h 5175128"/>
              <a:gd name="connsiteX36" fmla="*/ 4644241 w 5175929"/>
              <a:gd name="connsiteY36" fmla="*/ 1619533 h 5175128"/>
              <a:gd name="connsiteX37" fmla="*/ 4906275 w 5175929"/>
              <a:gd name="connsiteY37" fmla="*/ 1882635 h 5175128"/>
              <a:gd name="connsiteX38" fmla="*/ 4774739 w 5175929"/>
              <a:gd name="connsiteY38" fmla="*/ 2099357 h 5175128"/>
              <a:gd name="connsiteX39" fmla="*/ 4852389 w 5175929"/>
              <a:gd name="connsiteY39" fmla="*/ 2399130 h 5175128"/>
              <a:gd name="connsiteX40" fmla="*/ 4852428 w 5175929"/>
              <a:gd name="connsiteY40" fmla="*/ 2399129 h 5175128"/>
              <a:gd name="connsiteX41" fmla="*/ 5175929 w 5175929"/>
              <a:gd name="connsiteY41" fmla="*/ 2530666 h 5175128"/>
              <a:gd name="connsiteX42" fmla="*/ 5175929 w 5175929"/>
              <a:gd name="connsiteY42" fmla="*/ 2902693 h 5175128"/>
              <a:gd name="connsiteX43" fmla="*/ 4771572 w 5175929"/>
              <a:gd name="connsiteY43" fmla="*/ 3226195 h 5175128"/>
              <a:gd name="connsiteX44" fmla="*/ 4759708 w 5175929"/>
              <a:gd name="connsiteY44" fmla="*/ 3286585 h 5175128"/>
              <a:gd name="connsiteX45" fmla="*/ 3471090 w 5175929"/>
              <a:gd name="connsiteY45" fmla="*/ 3804188 h 5175128"/>
              <a:gd name="connsiteX46" fmla="*/ 3040858 w 5175929"/>
              <a:gd name="connsiteY46" fmla="*/ 3379354 h 5175128"/>
              <a:gd name="connsiteX47" fmla="*/ 2816553 w 5175929"/>
              <a:gd name="connsiteY47" fmla="*/ 3379354 h 5175128"/>
              <a:gd name="connsiteX48" fmla="*/ 2846747 w 5175929"/>
              <a:gd name="connsiteY48" fmla="*/ 3227303 h 5175128"/>
              <a:gd name="connsiteX49" fmla="*/ 2690414 w 5175929"/>
              <a:gd name="connsiteY49" fmla="*/ 2963123 h 5175128"/>
              <a:gd name="connsiteX50" fmla="*/ 2443497 w 5175929"/>
              <a:gd name="connsiteY50" fmla="*/ 2902732 h 5175128"/>
              <a:gd name="connsiteX51" fmla="*/ 2443497 w 5175929"/>
              <a:gd name="connsiteY51" fmla="*/ 2530705 h 5175128"/>
              <a:gd name="connsiteX52" fmla="*/ 2690414 w 5175929"/>
              <a:gd name="connsiteY52" fmla="*/ 2470315 h 5175128"/>
              <a:gd name="connsiteX53" fmla="*/ 2846747 w 5175929"/>
              <a:gd name="connsiteY53" fmla="*/ 2208280 h 5175128"/>
              <a:gd name="connsiteX54" fmla="*/ 2711958 w 5175929"/>
              <a:gd name="connsiteY54" fmla="*/ 1882643 h 5175128"/>
              <a:gd name="connsiteX55" fmla="*/ 2973993 w 5175929"/>
              <a:gd name="connsiteY55" fmla="*/ 1619540 h 5175128"/>
              <a:gd name="connsiteX56" fmla="*/ 3192861 w 5175929"/>
              <a:gd name="connsiteY56" fmla="*/ 1752184 h 5175128"/>
              <a:gd name="connsiteX57" fmla="*/ 3490488 w 5175929"/>
              <a:gd name="connsiteY57" fmla="*/ 1674534 h 5175128"/>
              <a:gd name="connsiteX58" fmla="*/ 3624200 w 5175929"/>
              <a:gd name="connsiteY58" fmla="*/ 1351032 h 5175128"/>
              <a:gd name="connsiteX59" fmla="*/ 1300455 w 5175929"/>
              <a:gd name="connsiteY59" fmla="*/ 670669 h 5175128"/>
              <a:gd name="connsiteX60" fmla="*/ 670724 w 5175929"/>
              <a:gd name="connsiteY60" fmla="*/ 1300400 h 5175128"/>
              <a:gd name="connsiteX61" fmla="*/ 1300455 w 5175929"/>
              <a:gd name="connsiteY61" fmla="*/ 1930131 h 5175128"/>
              <a:gd name="connsiteX62" fmla="*/ 1930147 w 5175929"/>
              <a:gd name="connsiteY62" fmla="*/ 1300400 h 5175128"/>
              <a:gd name="connsiteX63" fmla="*/ 1300455 w 5175929"/>
              <a:gd name="connsiteY63" fmla="*/ 670669 h 5175128"/>
              <a:gd name="connsiteX64" fmla="*/ 1081601 w 5175929"/>
              <a:gd name="connsiteY64" fmla="*/ 0 h 5175128"/>
              <a:gd name="connsiteX65" fmla="*/ 1519376 w 5175929"/>
              <a:gd name="connsiteY65" fmla="*/ 0 h 5175128"/>
              <a:gd name="connsiteX66" fmla="*/ 1623970 w 5175929"/>
              <a:gd name="connsiteY66" fmla="*/ 81936 h 5175128"/>
              <a:gd name="connsiteX67" fmla="*/ 1675711 w 5175929"/>
              <a:gd name="connsiteY67" fmla="*/ 291125 h 5175128"/>
              <a:gd name="connsiteX68" fmla="*/ 1749037 w 5175929"/>
              <a:gd name="connsiteY68" fmla="*/ 321320 h 5175128"/>
              <a:gd name="connsiteX69" fmla="*/ 1933380 w 5175929"/>
              <a:gd name="connsiteY69" fmla="*/ 210259 h 5175128"/>
              <a:gd name="connsiteX70" fmla="*/ 2066023 w 5175929"/>
              <a:gd name="connsiteY70" fmla="*/ 226447 h 5175128"/>
              <a:gd name="connsiteX71" fmla="*/ 2374438 w 5175929"/>
              <a:gd name="connsiteY71" fmla="*/ 535939 h 5175128"/>
              <a:gd name="connsiteX72" fmla="*/ 2390587 w 5175929"/>
              <a:gd name="connsiteY72" fmla="*/ 667475 h 5175128"/>
              <a:gd name="connsiteX73" fmla="*/ 2279527 w 5175929"/>
              <a:gd name="connsiteY73" fmla="*/ 850790 h 5175128"/>
              <a:gd name="connsiteX74" fmla="*/ 2309721 w 5175929"/>
              <a:gd name="connsiteY74" fmla="*/ 925187 h 5175128"/>
              <a:gd name="connsiteX75" fmla="*/ 2520017 w 5175929"/>
              <a:gd name="connsiteY75" fmla="*/ 976928 h 5175128"/>
              <a:gd name="connsiteX76" fmla="*/ 2601954 w 5175929"/>
              <a:gd name="connsiteY76" fmla="*/ 1081522 h 5175128"/>
              <a:gd name="connsiteX77" fmla="*/ 2601954 w 5175929"/>
              <a:gd name="connsiteY77" fmla="*/ 1519298 h 5175128"/>
              <a:gd name="connsiteX78" fmla="*/ 2520017 w 5175929"/>
              <a:gd name="connsiteY78" fmla="*/ 1623892 h 5175128"/>
              <a:gd name="connsiteX79" fmla="*/ 2310829 w 5175929"/>
              <a:gd name="connsiteY79" fmla="*/ 1675672 h 5175128"/>
              <a:gd name="connsiteX80" fmla="*/ 2279562 w 5175929"/>
              <a:gd name="connsiteY80" fmla="*/ 1750070 h 5175128"/>
              <a:gd name="connsiteX81" fmla="*/ 2390590 w 5175929"/>
              <a:gd name="connsiteY81" fmla="*/ 1933376 h 5175128"/>
              <a:gd name="connsiteX82" fmla="*/ 2374441 w 5175929"/>
              <a:gd name="connsiteY82" fmla="*/ 2066020 h 5175128"/>
              <a:gd name="connsiteX83" fmla="*/ 2066026 w 5175929"/>
              <a:gd name="connsiteY83" fmla="*/ 2374404 h 5175128"/>
              <a:gd name="connsiteX84" fmla="*/ 1933383 w 5175929"/>
              <a:gd name="connsiteY84" fmla="*/ 2390592 h 5175128"/>
              <a:gd name="connsiteX85" fmla="*/ 1749001 w 5175929"/>
              <a:gd name="connsiteY85" fmla="*/ 2279532 h 5175128"/>
              <a:gd name="connsiteX86" fmla="*/ 1675675 w 5175929"/>
              <a:gd name="connsiteY86" fmla="*/ 2309727 h 5175128"/>
              <a:gd name="connsiteX87" fmla="*/ 1623934 w 5175929"/>
              <a:gd name="connsiteY87" fmla="*/ 2518915 h 5175128"/>
              <a:gd name="connsiteX88" fmla="*/ 1519340 w 5175929"/>
              <a:gd name="connsiteY88" fmla="*/ 2600852 h 5175128"/>
              <a:gd name="connsiteX89" fmla="*/ 1080457 w 5175929"/>
              <a:gd name="connsiteY89" fmla="*/ 2600852 h 5175128"/>
              <a:gd name="connsiteX90" fmla="*/ 975863 w 5175929"/>
              <a:gd name="connsiteY90" fmla="*/ 2518915 h 5175128"/>
              <a:gd name="connsiteX91" fmla="*/ 925193 w 5175929"/>
              <a:gd name="connsiteY91" fmla="*/ 2309727 h 5175128"/>
              <a:gd name="connsiteX92" fmla="*/ 851867 w 5175929"/>
              <a:gd name="connsiteY92" fmla="*/ 2279532 h 5175128"/>
              <a:gd name="connsiteX93" fmla="*/ 666407 w 5175929"/>
              <a:gd name="connsiteY93" fmla="*/ 2390592 h 5175128"/>
              <a:gd name="connsiteX94" fmla="*/ 534871 w 5175929"/>
              <a:gd name="connsiteY94" fmla="*/ 2374404 h 5175128"/>
              <a:gd name="connsiteX95" fmla="*/ 225379 w 5175929"/>
              <a:gd name="connsiteY95" fmla="*/ 2066020 h 5175128"/>
              <a:gd name="connsiteX96" fmla="*/ 209191 w 5175929"/>
              <a:gd name="connsiteY96" fmla="*/ 1933376 h 5175128"/>
              <a:gd name="connsiteX97" fmla="*/ 321320 w 5175929"/>
              <a:gd name="connsiteY97" fmla="*/ 1748994 h 5175128"/>
              <a:gd name="connsiteX98" fmla="*/ 291125 w 5175929"/>
              <a:gd name="connsiteY98" fmla="*/ 1675668 h 5175128"/>
              <a:gd name="connsiteX99" fmla="*/ 81936 w 5175929"/>
              <a:gd name="connsiteY99" fmla="*/ 1623888 h 5175128"/>
              <a:gd name="connsiteX100" fmla="*/ 0 w 5175929"/>
              <a:gd name="connsiteY100" fmla="*/ 1519294 h 5175128"/>
              <a:gd name="connsiteX101" fmla="*/ 0 w 5175929"/>
              <a:gd name="connsiteY101" fmla="*/ 1081518 h 5175128"/>
              <a:gd name="connsiteX102" fmla="*/ 81936 w 5175929"/>
              <a:gd name="connsiteY102" fmla="*/ 976885 h 5175128"/>
              <a:gd name="connsiteX103" fmla="*/ 290047 w 5175929"/>
              <a:gd name="connsiteY103" fmla="*/ 925144 h 5175128"/>
              <a:gd name="connsiteX104" fmla="*/ 321314 w 5175929"/>
              <a:gd name="connsiteY104" fmla="*/ 851818 h 5175128"/>
              <a:gd name="connsiteX105" fmla="*/ 209186 w 5175929"/>
              <a:gd name="connsiteY105" fmla="*/ 667436 h 5175128"/>
              <a:gd name="connsiteX106" fmla="*/ 225373 w 5175929"/>
              <a:gd name="connsiteY106" fmla="*/ 535900 h 5175128"/>
              <a:gd name="connsiteX107" fmla="*/ 534865 w 5175929"/>
              <a:gd name="connsiteY107" fmla="*/ 226408 h 5175128"/>
              <a:gd name="connsiteX108" fmla="*/ 666402 w 5175929"/>
              <a:gd name="connsiteY108" fmla="*/ 210220 h 5175128"/>
              <a:gd name="connsiteX109" fmla="*/ 851901 w 5175929"/>
              <a:gd name="connsiteY109" fmla="*/ 321320 h 5175128"/>
              <a:gd name="connsiteX110" fmla="*/ 925226 w 5175929"/>
              <a:gd name="connsiteY110" fmla="*/ 291125 h 5175128"/>
              <a:gd name="connsiteX111" fmla="*/ 977006 w 5175929"/>
              <a:gd name="connsiteY111" fmla="*/ 81936 h 5175128"/>
              <a:gd name="connsiteX112" fmla="*/ 1081601 w 5175929"/>
              <a:gd name="connsiteY112" fmla="*/ 0 h 51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175929" h="5175128">
                <a:moveTo>
                  <a:pt x="1079118" y="3055833"/>
                </a:moveTo>
                <a:lnTo>
                  <a:pt x="1351028" y="3055833"/>
                </a:lnTo>
                <a:cubicBezTo>
                  <a:pt x="1529630" y="3055833"/>
                  <a:pt x="1701080" y="3140715"/>
                  <a:pt x="1809426" y="3282510"/>
                </a:cubicBezTo>
                <a:cubicBezTo>
                  <a:pt x="1957451" y="3477884"/>
                  <a:pt x="2193043" y="3594568"/>
                  <a:pt x="2439539" y="3594568"/>
                </a:cubicBezTo>
                <a:lnTo>
                  <a:pt x="3040614" y="3594568"/>
                </a:lnTo>
                <a:cubicBezTo>
                  <a:pt x="3159210" y="3594568"/>
                  <a:pt x="3255651" y="3691511"/>
                  <a:pt x="3255651" y="3810644"/>
                </a:cubicBezTo>
                <a:cubicBezTo>
                  <a:pt x="3255651" y="3918295"/>
                  <a:pt x="3164802" y="4025603"/>
                  <a:pt x="3040614" y="4025603"/>
                </a:cubicBezTo>
                <a:lnTo>
                  <a:pt x="2234838" y="4025603"/>
                </a:lnTo>
                <a:cubicBezTo>
                  <a:pt x="2175212" y="4025603"/>
                  <a:pt x="2126991" y="4073902"/>
                  <a:pt x="2126991" y="4133450"/>
                </a:cubicBezTo>
                <a:cubicBezTo>
                  <a:pt x="2126991" y="4193000"/>
                  <a:pt x="2175252" y="4241297"/>
                  <a:pt x="2234838" y="4241297"/>
                </a:cubicBezTo>
                <a:lnTo>
                  <a:pt x="3040653" y="4241297"/>
                </a:lnTo>
                <a:cubicBezTo>
                  <a:pt x="3163656" y="4241297"/>
                  <a:pt x="3289987" y="4189098"/>
                  <a:pt x="3377626" y="4074667"/>
                </a:cubicBezTo>
                <a:lnTo>
                  <a:pt x="4884622" y="3468587"/>
                </a:lnTo>
                <a:lnTo>
                  <a:pt x="4884531" y="3468604"/>
                </a:lnTo>
                <a:cubicBezTo>
                  <a:pt x="4991418" y="3425135"/>
                  <a:pt x="5117134" y="3479901"/>
                  <a:pt x="5159958" y="3584681"/>
                </a:cubicBezTo>
                <a:cubicBezTo>
                  <a:pt x="5200982" y="3686826"/>
                  <a:pt x="5158963" y="3799037"/>
                  <a:pt x="5062255" y="3851046"/>
                </a:cubicBezTo>
                <a:lnTo>
                  <a:pt x="2864069" y="5129867"/>
                </a:lnTo>
                <a:cubicBezTo>
                  <a:pt x="2780676" y="5178317"/>
                  <a:pt x="2679032" y="5188840"/>
                  <a:pt x="2586800" y="5156732"/>
                </a:cubicBezTo>
                <a:lnTo>
                  <a:pt x="1079118" y="4642579"/>
                </a:lnTo>
                <a:close/>
                <a:moveTo>
                  <a:pt x="215558" y="2768228"/>
                </a:moveTo>
                <a:lnTo>
                  <a:pt x="597568" y="2768228"/>
                </a:lnTo>
                <a:cubicBezTo>
                  <a:pt x="725774" y="2768228"/>
                  <a:pt x="833082" y="2859077"/>
                  <a:pt x="857996" y="2979513"/>
                </a:cubicBezTo>
                <a:lnTo>
                  <a:pt x="858039" y="4717809"/>
                </a:lnTo>
                <a:cubicBezTo>
                  <a:pt x="858039" y="4729481"/>
                  <a:pt x="859991" y="4740848"/>
                  <a:pt x="863512" y="4751525"/>
                </a:cubicBezTo>
                <a:lnTo>
                  <a:pt x="863512" y="4754893"/>
                </a:lnTo>
                <a:cubicBezTo>
                  <a:pt x="863512" y="4900821"/>
                  <a:pt x="744182" y="5019612"/>
                  <a:pt x="597607" y="5019612"/>
                </a:cubicBezTo>
                <a:lnTo>
                  <a:pt x="215558" y="5019612"/>
                </a:lnTo>
                <a:close/>
                <a:moveTo>
                  <a:pt x="3809679" y="2166223"/>
                </a:moveTo>
                <a:cubicBezTo>
                  <a:pt x="3506654" y="2166223"/>
                  <a:pt x="3259736" y="2413141"/>
                  <a:pt x="3259736" y="2717234"/>
                </a:cubicBezTo>
                <a:cubicBezTo>
                  <a:pt x="3259736" y="3020260"/>
                  <a:pt x="3506654" y="3267177"/>
                  <a:pt x="3809679" y="3267177"/>
                </a:cubicBezTo>
                <a:cubicBezTo>
                  <a:pt x="4112666" y="3267177"/>
                  <a:pt x="4359583" y="3020220"/>
                  <a:pt x="4359583" y="2717234"/>
                </a:cubicBezTo>
                <a:cubicBezTo>
                  <a:pt x="4359583" y="2413141"/>
                  <a:pt x="4112666" y="2166223"/>
                  <a:pt x="3809679" y="2166223"/>
                </a:cubicBezTo>
                <a:close/>
                <a:moveTo>
                  <a:pt x="3624200" y="1351032"/>
                </a:moveTo>
                <a:lnTo>
                  <a:pt x="3995149" y="1351032"/>
                </a:lnTo>
                <a:lnTo>
                  <a:pt x="4055501" y="1597949"/>
                </a:lnTo>
                <a:cubicBezTo>
                  <a:pt x="4075928" y="1684977"/>
                  <a:pt x="4140952" y="1662473"/>
                  <a:pt x="4318603" y="1754322"/>
                </a:cubicBezTo>
                <a:cubicBezTo>
                  <a:pt x="4406817" y="1802690"/>
                  <a:pt x="4466443" y="1712682"/>
                  <a:pt x="4644241" y="1619533"/>
                </a:cubicBezTo>
                <a:lnTo>
                  <a:pt x="4906275" y="1882635"/>
                </a:lnTo>
                <a:lnTo>
                  <a:pt x="4774739" y="2099357"/>
                </a:lnTo>
                <a:cubicBezTo>
                  <a:pt x="4726937" y="2174864"/>
                  <a:pt x="4787483" y="2201346"/>
                  <a:pt x="4852389" y="2399130"/>
                </a:cubicBezTo>
                <a:lnTo>
                  <a:pt x="4852428" y="2399129"/>
                </a:lnTo>
                <a:cubicBezTo>
                  <a:pt x="4883435" y="2492204"/>
                  <a:pt x="4977037" y="2469434"/>
                  <a:pt x="5175929" y="2530666"/>
                </a:cubicBezTo>
                <a:lnTo>
                  <a:pt x="5175929" y="2902693"/>
                </a:lnTo>
                <a:cubicBezTo>
                  <a:pt x="4728900" y="3039892"/>
                  <a:pt x="4946656" y="2900175"/>
                  <a:pt x="4771572" y="3226195"/>
                </a:cubicBezTo>
                <a:cubicBezTo>
                  <a:pt x="4761851" y="3245598"/>
                  <a:pt x="4757565" y="3266111"/>
                  <a:pt x="4759708" y="3286585"/>
                </a:cubicBezTo>
                <a:lnTo>
                  <a:pt x="3471090" y="3804188"/>
                </a:lnTo>
                <a:cubicBezTo>
                  <a:pt x="3467877" y="3569135"/>
                  <a:pt x="3275950" y="3379354"/>
                  <a:pt x="3040858" y="3379354"/>
                </a:cubicBezTo>
                <a:lnTo>
                  <a:pt x="2816553" y="3379354"/>
                </a:lnTo>
                <a:cubicBezTo>
                  <a:pt x="2827574" y="3352412"/>
                  <a:pt x="2886778" y="3300245"/>
                  <a:pt x="2846747" y="3227303"/>
                </a:cubicBezTo>
                <a:cubicBezTo>
                  <a:pt x="2755780" y="3057382"/>
                  <a:pt x="2779201" y="2983980"/>
                  <a:pt x="2690414" y="2963123"/>
                </a:cubicBezTo>
                <a:lnTo>
                  <a:pt x="2443497" y="2902732"/>
                </a:lnTo>
                <a:lnTo>
                  <a:pt x="2443497" y="2530705"/>
                </a:lnTo>
                <a:lnTo>
                  <a:pt x="2690414" y="2470315"/>
                </a:lnTo>
                <a:cubicBezTo>
                  <a:pt x="2780426" y="2449113"/>
                  <a:pt x="2754594" y="2374224"/>
                  <a:pt x="2846747" y="2208280"/>
                </a:cubicBezTo>
                <a:cubicBezTo>
                  <a:pt x="2894851" y="2117853"/>
                  <a:pt x="2806485" y="2062401"/>
                  <a:pt x="2711958" y="1882643"/>
                </a:cubicBezTo>
                <a:lnTo>
                  <a:pt x="2973993" y="1619540"/>
                </a:lnTo>
                <a:lnTo>
                  <a:pt x="3192861" y="1752184"/>
                </a:lnTo>
                <a:cubicBezTo>
                  <a:pt x="3273149" y="1800368"/>
                  <a:pt x="3295574" y="1735460"/>
                  <a:pt x="3490488" y="1674534"/>
                </a:cubicBezTo>
                <a:cubicBezTo>
                  <a:pt x="3583672" y="1646289"/>
                  <a:pt x="3563197" y="1545447"/>
                  <a:pt x="3624200" y="1351032"/>
                </a:cubicBezTo>
                <a:close/>
                <a:moveTo>
                  <a:pt x="1300455" y="670669"/>
                </a:moveTo>
                <a:cubicBezTo>
                  <a:pt x="953235" y="670669"/>
                  <a:pt x="670724" y="953180"/>
                  <a:pt x="670724" y="1300400"/>
                </a:cubicBezTo>
                <a:cubicBezTo>
                  <a:pt x="670724" y="1647621"/>
                  <a:pt x="953235" y="1930131"/>
                  <a:pt x="1300455" y="1930131"/>
                </a:cubicBezTo>
                <a:cubicBezTo>
                  <a:pt x="1647676" y="1930131"/>
                  <a:pt x="1930147" y="1647621"/>
                  <a:pt x="1930147" y="1300400"/>
                </a:cubicBezTo>
                <a:cubicBezTo>
                  <a:pt x="1930147" y="953180"/>
                  <a:pt x="1647676" y="670669"/>
                  <a:pt x="1300455" y="670669"/>
                </a:cubicBezTo>
                <a:close/>
                <a:moveTo>
                  <a:pt x="1081601" y="0"/>
                </a:moveTo>
                <a:lnTo>
                  <a:pt x="1519376" y="0"/>
                </a:lnTo>
                <a:cubicBezTo>
                  <a:pt x="1568976" y="0"/>
                  <a:pt x="1612107" y="33410"/>
                  <a:pt x="1623970" y="81936"/>
                </a:cubicBezTo>
                <a:lnTo>
                  <a:pt x="1675711" y="291125"/>
                </a:lnTo>
                <a:cubicBezTo>
                  <a:pt x="1700511" y="299736"/>
                  <a:pt x="1724238" y="310527"/>
                  <a:pt x="1749037" y="321320"/>
                </a:cubicBezTo>
                <a:lnTo>
                  <a:pt x="1933380" y="210259"/>
                </a:lnTo>
                <a:cubicBezTo>
                  <a:pt x="1976548" y="184388"/>
                  <a:pt x="2030471" y="190856"/>
                  <a:pt x="2066023" y="226447"/>
                </a:cubicBezTo>
                <a:lnTo>
                  <a:pt x="2374438" y="535939"/>
                </a:lnTo>
                <a:cubicBezTo>
                  <a:pt x="2409990" y="570423"/>
                  <a:pt x="2416458" y="625416"/>
                  <a:pt x="2390587" y="667475"/>
                </a:cubicBezTo>
                <a:lnTo>
                  <a:pt x="2279527" y="850790"/>
                </a:lnTo>
                <a:cubicBezTo>
                  <a:pt x="2290318" y="875589"/>
                  <a:pt x="2301111" y="900389"/>
                  <a:pt x="2309721" y="925187"/>
                </a:cubicBezTo>
                <a:lnTo>
                  <a:pt x="2520017" y="976928"/>
                </a:lnTo>
                <a:cubicBezTo>
                  <a:pt x="2567473" y="988794"/>
                  <a:pt x="2601954" y="1031924"/>
                  <a:pt x="2601954" y="1081522"/>
                </a:cubicBezTo>
                <a:lnTo>
                  <a:pt x="2601954" y="1519298"/>
                </a:lnTo>
                <a:cubicBezTo>
                  <a:pt x="2601954" y="1568898"/>
                  <a:pt x="2567473" y="1612029"/>
                  <a:pt x="2520017" y="1623892"/>
                </a:cubicBezTo>
                <a:lnTo>
                  <a:pt x="2310829" y="1675672"/>
                </a:lnTo>
                <a:cubicBezTo>
                  <a:pt x="2301108" y="1700472"/>
                  <a:pt x="2290355" y="1726342"/>
                  <a:pt x="2279562" y="1750070"/>
                </a:cubicBezTo>
                <a:lnTo>
                  <a:pt x="2390590" y="1933376"/>
                </a:lnTo>
                <a:cubicBezTo>
                  <a:pt x="2416500" y="1976506"/>
                  <a:pt x="2410032" y="2030429"/>
                  <a:pt x="2374441" y="2066020"/>
                </a:cubicBezTo>
                <a:lnTo>
                  <a:pt x="2066026" y="2374404"/>
                </a:lnTo>
                <a:cubicBezTo>
                  <a:pt x="2030435" y="2409995"/>
                  <a:pt x="1976513" y="2416462"/>
                  <a:pt x="1933383" y="2390592"/>
                </a:cubicBezTo>
                <a:lnTo>
                  <a:pt x="1749001" y="2279532"/>
                </a:lnTo>
                <a:cubicBezTo>
                  <a:pt x="1724201" y="2290323"/>
                  <a:pt x="1700474" y="2301116"/>
                  <a:pt x="1675675" y="2309727"/>
                </a:cubicBezTo>
                <a:lnTo>
                  <a:pt x="1623934" y="2518915"/>
                </a:lnTo>
                <a:cubicBezTo>
                  <a:pt x="1612068" y="2567441"/>
                  <a:pt x="1568938" y="2600852"/>
                  <a:pt x="1519340" y="2600852"/>
                </a:cubicBezTo>
                <a:lnTo>
                  <a:pt x="1080457" y="2600852"/>
                </a:lnTo>
                <a:cubicBezTo>
                  <a:pt x="1030857" y="2600852"/>
                  <a:pt x="987726" y="2567441"/>
                  <a:pt x="975863" y="2518915"/>
                </a:cubicBezTo>
                <a:lnTo>
                  <a:pt x="925193" y="2309727"/>
                </a:lnTo>
                <a:cubicBezTo>
                  <a:pt x="899323" y="2300006"/>
                  <a:pt x="875595" y="2290324"/>
                  <a:pt x="851867" y="2279532"/>
                </a:cubicBezTo>
                <a:lnTo>
                  <a:pt x="666407" y="2390592"/>
                </a:lnTo>
                <a:cubicBezTo>
                  <a:pt x="624385" y="2416464"/>
                  <a:pt x="569390" y="2409995"/>
                  <a:pt x="534871" y="2374404"/>
                </a:cubicBezTo>
                <a:lnTo>
                  <a:pt x="225379" y="2066020"/>
                </a:lnTo>
                <a:cubicBezTo>
                  <a:pt x="190860" y="2030429"/>
                  <a:pt x="183321" y="1976506"/>
                  <a:pt x="209191" y="1933376"/>
                </a:cubicBezTo>
                <a:lnTo>
                  <a:pt x="321320" y="1748994"/>
                </a:lnTo>
                <a:cubicBezTo>
                  <a:pt x="310528" y="1725266"/>
                  <a:pt x="299774" y="1700467"/>
                  <a:pt x="291125" y="1675668"/>
                </a:cubicBezTo>
                <a:lnTo>
                  <a:pt x="81936" y="1623888"/>
                </a:lnTo>
                <a:cubicBezTo>
                  <a:pt x="33448" y="1612022"/>
                  <a:pt x="0" y="1568892"/>
                  <a:pt x="0" y="1519294"/>
                </a:cubicBezTo>
                <a:lnTo>
                  <a:pt x="0" y="1081518"/>
                </a:lnTo>
                <a:cubicBezTo>
                  <a:pt x="0" y="1031917"/>
                  <a:pt x="33448" y="988786"/>
                  <a:pt x="81936" y="976885"/>
                </a:cubicBezTo>
                <a:lnTo>
                  <a:pt x="290047" y="925144"/>
                </a:lnTo>
                <a:cubicBezTo>
                  <a:pt x="299768" y="900345"/>
                  <a:pt x="310521" y="875546"/>
                  <a:pt x="321314" y="851818"/>
                </a:cubicBezTo>
                <a:lnTo>
                  <a:pt x="209186" y="667436"/>
                </a:lnTo>
                <a:cubicBezTo>
                  <a:pt x="183314" y="625413"/>
                  <a:pt x="190892" y="570419"/>
                  <a:pt x="225373" y="535900"/>
                </a:cubicBezTo>
                <a:lnTo>
                  <a:pt x="534865" y="226408"/>
                </a:lnTo>
                <a:cubicBezTo>
                  <a:pt x="569349" y="190817"/>
                  <a:pt x="624343" y="184350"/>
                  <a:pt x="666402" y="210220"/>
                </a:cubicBezTo>
                <a:lnTo>
                  <a:pt x="851901" y="321320"/>
                </a:lnTo>
                <a:cubicBezTo>
                  <a:pt x="875628" y="310528"/>
                  <a:pt x="900428" y="300846"/>
                  <a:pt x="925226" y="291125"/>
                </a:cubicBezTo>
                <a:lnTo>
                  <a:pt x="977006" y="81936"/>
                </a:lnTo>
                <a:cubicBezTo>
                  <a:pt x="988873" y="33410"/>
                  <a:pt x="1032003" y="0"/>
                  <a:pt x="1081601" y="0"/>
                </a:cubicBezTo>
                <a:close/>
              </a:path>
            </a:pathLst>
          </a:custGeom>
          <a:gradFill>
            <a:gsLst>
              <a:gs pos="0">
                <a:srgbClr val="005F87"/>
              </a:gs>
              <a:gs pos="100000">
                <a:srgbClr val="C3443B"/>
              </a:gs>
            </a:gsLst>
            <a:lin ang="4200000" scaled="0"/>
          </a:gra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476460-7050-9C49-C82B-8B683A44A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507" y="1484784"/>
            <a:ext cx="2359189" cy="582691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DE14128A-969C-49EB-CA27-E5F86E5DEDA8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E974CC8-C89B-40E2-B92F-58568F9DB731}" type="slidenum">
              <a:rPr lang="ru-RU" sz="1000" smtClean="0">
                <a:latin typeface="Arial Narrow" panose="020B0604020202020204" pitchFamily="34" charset="0"/>
                <a:cs typeface="Arial Narrow" panose="020B0604020202020204" pitchFamily="34" charset="0"/>
              </a:rPr>
              <a:pPr>
                <a:defRPr/>
              </a:pPr>
              <a:t>2</a:t>
            </a:fld>
            <a:endParaRPr lang="ru-RU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799F2-819A-84E9-128A-18C4E004A7F6}"/>
              </a:ext>
            </a:extLst>
          </p:cNvPr>
          <p:cNvSpPr txBox="1"/>
          <p:nvPr/>
        </p:nvSpPr>
        <p:spPr>
          <a:xfrm>
            <a:off x="1321057" y="6553242"/>
            <a:ext cx="6094476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dirty="0">
                <a:effectLst/>
              </a:rPr>
              <a:t>Из архива автора презентации</a:t>
            </a:r>
            <a:endParaRPr lang="ru-RU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C3443B"/>
                </a:solidFill>
              </a:rPr>
              <a:t>Н</a:t>
            </a:r>
            <a:r>
              <a:rPr lang="ru-RU" sz="1800" dirty="0"/>
              <a:t>АПРАВЛЕНИЯ ДЕЯТЕЛЬНОСТИ </a:t>
            </a:r>
            <a:r>
              <a:rPr lang="ru-RU" sz="1800" dirty="0">
                <a:solidFill>
                  <a:srgbClr val="005F87"/>
                </a:solidFill>
              </a:rPr>
              <a:t>АОР</a:t>
            </a:r>
          </a:p>
        </p:txBody>
      </p:sp>
      <p:sp>
        <p:nvSpPr>
          <p:cNvPr id="6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C59E8DE4-48B0-0740-A684-105411DAB8B5}"/>
              </a:ext>
            </a:extLst>
          </p:cNvPr>
          <p:cNvSpPr/>
          <p:nvPr/>
        </p:nvSpPr>
        <p:spPr>
          <a:xfrm>
            <a:off x="2812336" y="1220791"/>
            <a:ext cx="2107912" cy="5060932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КОМИТЕТЫ 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АОР</a:t>
            </a:r>
          </a:p>
          <a:p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17 комитетов</a:t>
            </a:r>
          </a:p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Консолидация мнений</a:t>
            </a:r>
          </a:p>
          <a:p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онкологической  помощи</a:t>
            </a:r>
            <a:b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Законодательству в медицине и правовой поддержке медицинских работников и организации</a:t>
            </a:r>
            <a:b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 и работе с НКО и др.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>
            <a:extLst>
              <a:ext uri="{FF2B5EF4-FFF2-40B4-BE49-F238E27FC236}">
                <a16:creationId xmlns:a16="http://schemas.microsoft.com/office/drawing/2014/main" id="{CE909152-B495-3245-9856-D0F70A1F8830}"/>
              </a:ext>
            </a:extLst>
          </p:cNvPr>
          <p:cNvSpPr/>
          <p:nvPr/>
        </p:nvSpPr>
        <p:spPr>
          <a:xfrm>
            <a:off x="7123928" y="1210318"/>
            <a:ext cx="2181824" cy="5060936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 ПРОГРАММЫ 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МЕРОПРИЯТИЯ</a:t>
            </a:r>
          </a:p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СПЕЦИАЛИСТОВ</a:t>
            </a:r>
            <a:b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Форумы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онкологов федеральных округов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онкологов России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Форум Онкологии и Радиологии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«Ради жизни»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Ежегодная Премия лучшим онкологам </a:t>
            </a:r>
          </a:p>
          <a:p>
            <a:pPr marL="176213" indent="-176213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Академика      </a:t>
            </a:r>
            <a:r>
              <a:rPr lang="ru-R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А.И.Савицкого</a:t>
            </a: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7A4CFF62-F323-9B46-82F1-2D6E3FCD85C2}"/>
              </a:ext>
            </a:extLst>
          </p:cNvPr>
          <p:cNvSpPr/>
          <p:nvPr/>
        </p:nvSpPr>
        <p:spPr>
          <a:xfrm>
            <a:off x="619584" y="1220791"/>
            <a:ext cx="2107912" cy="506093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r>
              <a:rPr lang="ru-RU" sz="1000" b="1" dirty="0">
                <a:solidFill>
                  <a:srgbClr val="C34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</a:t>
            </a:r>
          </a:p>
          <a:p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работе 500 онкологов, междисциплинарных специалистов,    профессиональных НКО таких как RUSSCO, ROHS, РОСОРС и др.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КР ведется в соответствии с план-графиком, утвержденным Минздравом РФ</a:t>
            </a:r>
          </a:p>
        </p:txBody>
      </p:sp>
      <p:sp>
        <p:nvSpPr>
          <p:cNvPr id="7" name="Прямоугольник с двумя скругленными противолежащими углами 6">
            <a:extLst>
              <a:ext uri="{FF2B5EF4-FFF2-40B4-BE49-F238E27FC236}">
                <a16:creationId xmlns:a16="http://schemas.microsoft.com/office/drawing/2014/main" id="{8F31487A-D4C0-384D-9AED-8F768F173807}"/>
              </a:ext>
            </a:extLst>
          </p:cNvPr>
          <p:cNvSpPr/>
          <p:nvPr/>
        </p:nvSpPr>
        <p:spPr>
          <a:xfrm>
            <a:off x="4943872" y="1220791"/>
            <a:ext cx="2118840" cy="5060932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defTabSz="1704975">
              <a:tabLst>
                <a:tab pos="1704975" algn="l"/>
              </a:tabLst>
            </a:pPr>
            <a:r>
              <a:rPr lang="ru-RU" sz="1000" b="1" dirty="0">
                <a:solidFill>
                  <a:srgbClr val="C34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СОТРУДНИЧЕСТВО</a:t>
            </a:r>
          </a:p>
          <a:p>
            <a:pPr defTabSz="1704975">
              <a:lnSpc>
                <a:spcPts val="1200"/>
              </a:lnSpc>
              <a:tabLst>
                <a:tab pos="1704975" algn="l"/>
              </a:tabLst>
            </a:pPr>
            <a:endParaRPr lang="ru-RU" sz="1000" b="1" dirty="0">
              <a:solidFill>
                <a:srgbClr val="FF5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704975">
              <a:lnSpc>
                <a:spcPts val="1200"/>
              </a:lnSpc>
              <a:buClr>
                <a:srgbClr val="C3443B"/>
              </a:buClr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 онкологов Кубы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704975">
              <a:lnSpc>
                <a:spcPts val="1200"/>
              </a:lnSpc>
              <a:buClr>
                <a:srgbClr val="C3443B"/>
              </a:buClr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Индийское общество онкологии (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ISO)</a:t>
            </a:r>
          </a:p>
          <a:p>
            <a:pPr defTabSz="1704975">
              <a:lnSpc>
                <a:spcPts val="1200"/>
              </a:lnSpc>
              <a:buClr>
                <a:srgbClr val="C3443B"/>
              </a:buClr>
              <a:buFont typeface="Arial" panose="020B0604020202020204" pitchFamily="34" charset="0"/>
              <a:buChar char="•"/>
              <a:tabLst>
                <a:tab pos="1704975" algn="l"/>
              </a:tabLst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704975">
              <a:lnSpc>
                <a:spcPts val="1200"/>
              </a:lnSpc>
              <a:buClr>
                <a:srgbClr val="C3443B"/>
              </a:buClr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онкологии Монголии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704975">
              <a:lnSpc>
                <a:spcPts val="1200"/>
              </a:lnSpc>
              <a:buClr>
                <a:srgbClr val="C3443B"/>
              </a:buClr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ЭндоОнко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Японии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1704975">
              <a:lnSpc>
                <a:spcPts val="1200"/>
              </a:lnSpc>
              <a:buClr>
                <a:srgbClr val="C3443B"/>
              </a:buClr>
              <a:buFont typeface="Arial" panose="020B0604020202020204" pitchFamily="34" charset="0"/>
              <a:buChar char="•"/>
              <a:tabLst>
                <a:tab pos="1704975" algn="l"/>
              </a:tabLst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UICC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TNM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стадированию</a:t>
            </a:r>
          </a:p>
          <a:p>
            <a:pPr algn="l" defTabSz="1704975">
              <a:lnSpc>
                <a:spcPts val="1200"/>
              </a:lnSpc>
              <a:buClr>
                <a:srgbClr val="C3443B"/>
              </a:buClr>
              <a:buFont typeface="Arial" panose="020B0604020202020204" pitchFamily="34" charset="0"/>
              <a:buChar char="•"/>
              <a:tabLst>
                <a:tab pos="1704975" algn="l"/>
              </a:tabLst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704975">
              <a:tabLst>
                <a:tab pos="1704975" algn="l"/>
              </a:tabLst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704975">
              <a:tabLst>
                <a:tab pos="1704975" algn="l"/>
              </a:tabLst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Соорганизатор проведения стажировок для  молодых онкологов  в клиниках разных стран</a:t>
            </a:r>
          </a:p>
          <a:p>
            <a:endParaRPr lang="ru-RU" sz="1000" dirty="0">
              <a:solidFill>
                <a:srgbClr val="FF5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FF5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>
            <a:extLst>
              <a:ext uri="{FF2B5EF4-FFF2-40B4-BE49-F238E27FC236}">
                <a16:creationId xmlns:a16="http://schemas.microsoft.com/office/drawing/2014/main" id="{EBEE3EC9-72AA-6343-951A-5E46BE07AE22}"/>
              </a:ext>
            </a:extLst>
          </p:cNvPr>
          <p:cNvSpPr/>
          <p:nvPr/>
        </p:nvSpPr>
        <p:spPr>
          <a:xfrm>
            <a:off x="9379664" y="1210318"/>
            <a:ext cx="2250024" cy="5060936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r>
              <a:rPr lang="ru-RU" sz="1000" b="1" dirty="0">
                <a:solidFill>
                  <a:srgbClr val="C34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АКТИВНОСТИ</a:t>
            </a:r>
          </a:p>
          <a:p>
            <a:pPr>
              <a:buClr>
                <a:srgbClr val="C3443B"/>
              </a:buClr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3443B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Экспертные советы и стратегические сессии (тематические), круглые столы (онлайн и оффлайн)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3443B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Наблюдательные исследования</a:t>
            </a:r>
          </a:p>
          <a:p>
            <a:pPr marL="171450" indent="-171450">
              <a:buClr>
                <a:srgbClr val="C3443B"/>
              </a:buClr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3443B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проекта «Онкопатруль»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3443B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Газета для пациентов «Беседы о здоровье. Онкология» 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C3443B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проекты с компаниями партнерами</a:t>
            </a:r>
          </a:p>
          <a:p>
            <a:pPr>
              <a:buClr>
                <a:srgbClr val="C3443B"/>
              </a:buClr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Рисунок 14">
            <a:extLst>
              <a:ext uri="{FF2B5EF4-FFF2-40B4-BE49-F238E27FC236}">
                <a16:creationId xmlns:a16="http://schemas.microsoft.com/office/drawing/2014/main" id="{749565C2-7C17-5C7C-9188-B997FDC54226}"/>
              </a:ext>
            </a:extLst>
          </p:cNvPr>
          <p:cNvSpPr/>
          <p:nvPr/>
        </p:nvSpPr>
        <p:spPr>
          <a:xfrm>
            <a:off x="767408" y="1556792"/>
            <a:ext cx="281594" cy="360000"/>
          </a:xfrm>
          <a:custGeom>
            <a:avLst/>
            <a:gdLst>
              <a:gd name="connsiteX0" fmla="*/ 141909 w 281594"/>
              <a:gd name="connsiteY0" fmla="*/ 45 h 360247"/>
              <a:gd name="connsiteX1" fmla="*/ 141909 w 281594"/>
              <a:gd name="connsiteY1" fmla="*/ 45 h 360247"/>
              <a:gd name="connsiteX2" fmla="*/ 140797 w 281594"/>
              <a:gd name="connsiteY2" fmla="*/ 45 h 360247"/>
              <a:gd name="connsiteX3" fmla="*/ 139686 w 281594"/>
              <a:gd name="connsiteY3" fmla="*/ 45 h 360247"/>
              <a:gd name="connsiteX4" fmla="*/ 139686 w 281594"/>
              <a:gd name="connsiteY4" fmla="*/ 146 h 360247"/>
              <a:gd name="connsiteX5" fmla="*/ 0 w 281594"/>
              <a:gd name="connsiteY5" fmla="*/ 142022 h 360247"/>
              <a:gd name="connsiteX6" fmla="*/ 140797 w 281594"/>
              <a:gd name="connsiteY6" fmla="*/ 360247 h 360247"/>
              <a:gd name="connsiteX7" fmla="*/ 281595 w 281594"/>
              <a:gd name="connsiteY7" fmla="*/ 142022 h 360247"/>
              <a:gd name="connsiteX8" fmla="*/ 141909 w 281594"/>
              <a:gd name="connsiteY8" fmla="*/ 45 h 360247"/>
              <a:gd name="connsiteX9" fmla="*/ 141909 w 281594"/>
              <a:gd name="connsiteY9" fmla="*/ 45 h 360247"/>
              <a:gd name="connsiteX10" fmla="*/ 218973 w 281594"/>
              <a:gd name="connsiteY10" fmla="*/ 186820 h 360247"/>
              <a:gd name="connsiteX11" fmla="*/ 171805 w 281594"/>
              <a:gd name="connsiteY11" fmla="*/ 186820 h 360247"/>
              <a:gd name="connsiteX12" fmla="*/ 171805 w 281594"/>
              <a:gd name="connsiteY12" fmla="*/ 234045 h 360247"/>
              <a:gd name="connsiteX13" fmla="*/ 109790 w 281594"/>
              <a:gd name="connsiteY13" fmla="*/ 234045 h 360247"/>
              <a:gd name="connsiteX14" fmla="*/ 109790 w 281594"/>
              <a:gd name="connsiteY14" fmla="*/ 186820 h 360247"/>
              <a:gd name="connsiteX15" fmla="*/ 62622 w 281594"/>
              <a:gd name="connsiteY15" fmla="*/ 186820 h 360247"/>
              <a:gd name="connsiteX16" fmla="*/ 62622 w 281594"/>
              <a:gd name="connsiteY16" fmla="*/ 124730 h 360247"/>
              <a:gd name="connsiteX17" fmla="*/ 109790 w 281594"/>
              <a:gd name="connsiteY17" fmla="*/ 124730 h 360247"/>
              <a:gd name="connsiteX18" fmla="*/ 109790 w 281594"/>
              <a:gd name="connsiteY18" fmla="*/ 77506 h 360247"/>
              <a:gd name="connsiteX19" fmla="*/ 171805 w 281594"/>
              <a:gd name="connsiteY19" fmla="*/ 77506 h 360247"/>
              <a:gd name="connsiteX20" fmla="*/ 171805 w 281594"/>
              <a:gd name="connsiteY20" fmla="*/ 124730 h 360247"/>
              <a:gd name="connsiteX21" fmla="*/ 218973 w 281594"/>
              <a:gd name="connsiteY21" fmla="*/ 124730 h 360247"/>
              <a:gd name="connsiteX22" fmla="*/ 218973 w 281594"/>
              <a:gd name="connsiteY22" fmla="*/ 186820 h 36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1594" h="360247">
                <a:moveTo>
                  <a:pt x="141909" y="45"/>
                </a:moveTo>
                <a:lnTo>
                  <a:pt x="141909" y="45"/>
                </a:lnTo>
                <a:cubicBezTo>
                  <a:pt x="141505" y="-56"/>
                  <a:pt x="141101" y="45"/>
                  <a:pt x="140797" y="45"/>
                </a:cubicBezTo>
                <a:cubicBezTo>
                  <a:pt x="140495" y="45"/>
                  <a:pt x="139989" y="45"/>
                  <a:pt x="139686" y="45"/>
                </a:cubicBezTo>
                <a:lnTo>
                  <a:pt x="139686" y="146"/>
                </a:lnTo>
                <a:cubicBezTo>
                  <a:pt x="62319" y="1258"/>
                  <a:pt x="0" y="64360"/>
                  <a:pt x="0" y="142022"/>
                </a:cubicBezTo>
                <a:cubicBezTo>
                  <a:pt x="0" y="246787"/>
                  <a:pt x="122819" y="346191"/>
                  <a:pt x="140797" y="360247"/>
                </a:cubicBezTo>
                <a:cubicBezTo>
                  <a:pt x="158776" y="346090"/>
                  <a:pt x="281595" y="246685"/>
                  <a:pt x="281595" y="142022"/>
                </a:cubicBezTo>
                <a:cubicBezTo>
                  <a:pt x="281595" y="64360"/>
                  <a:pt x="219276" y="1258"/>
                  <a:pt x="141909" y="45"/>
                </a:cubicBezTo>
                <a:lnTo>
                  <a:pt x="141909" y="45"/>
                </a:lnTo>
                <a:close/>
                <a:moveTo>
                  <a:pt x="218973" y="186820"/>
                </a:moveTo>
                <a:lnTo>
                  <a:pt x="171805" y="186820"/>
                </a:lnTo>
                <a:lnTo>
                  <a:pt x="171805" y="234045"/>
                </a:lnTo>
                <a:lnTo>
                  <a:pt x="109790" y="234045"/>
                </a:lnTo>
                <a:lnTo>
                  <a:pt x="109790" y="186820"/>
                </a:lnTo>
                <a:lnTo>
                  <a:pt x="62622" y="186820"/>
                </a:lnTo>
                <a:lnTo>
                  <a:pt x="62622" y="124730"/>
                </a:lnTo>
                <a:lnTo>
                  <a:pt x="109790" y="124730"/>
                </a:lnTo>
                <a:lnTo>
                  <a:pt x="109790" y="77506"/>
                </a:lnTo>
                <a:lnTo>
                  <a:pt x="171805" y="77506"/>
                </a:lnTo>
                <a:lnTo>
                  <a:pt x="171805" y="124730"/>
                </a:lnTo>
                <a:lnTo>
                  <a:pt x="218973" y="124730"/>
                </a:lnTo>
                <a:lnTo>
                  <a:pt x="218973" y="186820"/>
                </a:lnTo>
                <a:close/>
              </a:path>
            </a:pathLst>
          </a:custGeom>
          <a:solidFill>
            <a:srgbClr val="C3443B"/>
          </a:solidFill>
          <a:ln w="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3383B51-17FC-6BD4-2777-904299158B38}"/>
              </a:ext>
            </a:extLst>
          </p:cNvPr>
          <p:cNvSpPr>
            <a:spLocks noChangeAspect="1"/>
          </p:cNvSpPr>
          <p:nvPr/>
        </p:nvSpPr>
        <p:spPr>
          <a:xfrm>
            <a:off x="2960160" y="1556792"/>
            <a:ext cx="359848" cy="360000"/>
          </a:xfrm>
          <a:custGeom>
            <a:avLst/>
            <a:gdLst>
              <a:gd name="connsiteX0" fmla="*/ 1285876 w 5143500"/>
              <a:gd name="connsiteY0" fmla="*/ 3859801 h 5145676"/>
              <a:gd name="connsiteX1" fmla="*/ 3857625 w 5143500"/>
              <a:gd name="connsiteY1" fmla="*/ 3859801 h 5145676"/>
              <a:gd name="connsiteX2" fmla="*/ 4029075 w 5143500"/>
              <a:gd name="connsiteY2" fmla="*/ 4031251 h 5145676"/>
              <a:gd name="connsiteX3" fmla="*/ 4029075 w 5143500"/>
              <a:gd name="connsiteY3" fmla="*/ 5145676 h 5145676"/>
              <a:gd name="connsiteX4" fmla="*/ 1114426 w 5143500"/>
              <a:gd name="connsiteY4" fmla="*/ 5145676 h 5145676"/>
              <a:gd name="connsiteX5" fmla="*/ 1114426 w 5143500"/>
              <a:gd name="connsiteY5" fmla="*/ 4031251 h 5145676"/>
              <a:gd name="connsiteX6" fmla="*/ 1285876 w 5143500"/>
              <a:gd name="connsiteY6" fmla="*/ 3859801 h 5145676"/>
              <a:gd name="connsiteX7" fmla="*/ 600075 w 5143500"/>
              <a:gd name="connsiteY7" fmla="*/ 3345451 h 5145676"/>
              <a:gd name="connsiteX8" fmla="*/ 4543425 w 5143500"/>
              <a:gd name="connsiteY8" fmla="*/ 3345451 h 5145676"/>
              <a:gd name="connsiteX9" fmla="*/ 4543425 w 5143500"/>
              <a:gd name="connsiteY9" fmla="*/ 5145676 h 5145676"/>
              <a:gd name="connsiteX10" fmla="*/ 4200525 w 5143500"/>
              <a:gd name="connsiteY10" fmla="*/ 5145676 h 5145676"/>
              <a:gd name="connsiteX11" fmla="*/ 4200525 w 5143500"/>
              <a:gd name="connsiteY11" fmla="*/ 3945526 h 5145676"/>
              <a:gd name="connsiteX12" fmla="*/ 3943350 w 5143500"/>
              <a:gd name="connsiteY12" fmla="*/ 3688351 h 5145676"/>
              <a:gd name="connsiteX13" fmla="*/ 1200150 w 5143500"/>
              <a:gd name="connsiteY13" fmla="*/ 3688351 h 5145676"/>
              <a:gd name="connsiteX14" fmla="*/ 942975 w 5143500"/>
              <a:gd name="connsiteY14" fmla="*/ 3945526 h 5145676"/>
              <a:gd name="connsiteX15" fmla="*/ 942975 w 5143500"/>
              <a:gd name="connsiteY15" fmla="*/ 5145676 h 5145676"/>
              <a:gd name="connsiteX16" fmla="*/ 600075 w 5143500"/>
              <a:gd name="connsiteY16" fmla="*/ 5145676 h 5145676"/>
              <a:gd name="connsiteX17" fmla="*/ 171450 w 5143500"/>
              <a:gd name="connsiteY17" fmla="*/ 2831101 h 5145676"/>
              <a:gd name="connsiteX18" fmla="*/ 4972050 w 5143500"/>
              <a:gd name="connsiteY18" fmla="*/ 2831101 h 5145676"/>
              <a:gd name="connsiteX19" fmla="*/ 5143500 w 5143500"/>
              <a:gd name="connsiteY19" fmla="*/ 3002551 h 5145676"/>
              <a:gd name="connsiteX20" fmla="*/ 4972050 w 5143500"/>
              <a:gd name="connsiteY20" fmla="*/ 3174001 h 5145676"/>
              <a:gd name="connsiteX21" fmla="*/ 171450 w 5143500"/>
              <a:gd name="connsiteY21" fmla="*/ 3174001 h 5145676"/>
              <a:gd name="connsiteX22" fmla="*/ 0 w 5143500"/>
              <a:gd name="connsiteY22" fmla="*/ 3002551 h 5145676"/>
              <a:gd name="connsiteX23" fmla="*/ 171450 w 5143500"/>
              <a:gd name="connsiteY23" fmla="*/ 2831101 h 5145676"/>
              <a:gd name="connsiteX24" fmla="*/ 2400300 w 5143500"/>
              <a:gd name="connsiteY24" fmla="*/ 1459501 h 5145676"/>
              <a:gd name="connsiteX25" fmla="*/ 2743200 w 5143500"/>
              <a:gd name="connsiteY25" fmla="*/ 1459501 h 5145676"/>
              <a:gd name="connsiteX26" fmla="*/ 2657475 w 5143500"/>
              <a:gd name="connsiteY26" fmla="*/ 1630951 h 5145676"/>
              <a:gd name="connsiteX27" fmla="*/ 2486025 w 5143500"/>
              <a:gd name="connsiteY27" fmla="*/ 1630951 h 5145676"/>
              <a:gd name="connsiteX28" fmla="*/ 2228850 w 5143500"/>
              <a:gd name="connsiteY28" fmla="*/ 1373776 h 5145676"/>
              <a:gd name="connsiteX29" fmla="*/ 2426278 w 5143500"/>
              <a:gd name="connsiteY29" fmla="*/ 2015416 h 5145676"/>
              <a:gd name="connsiteX30" fmla="*/ 2486025 w 5143500"/>
              <a:gd name="connsiteY30" fmla="*/ 1716676 h 5145676"/>
              <a:gd name="connsiteX31" fmla="*/ 2657475 w 5143500"/>
              <a:gd name="connsiteY31" fmla="*/ 1716676 h 5145676"/>
              <a:gd name="connsiteX32" fmla="*/ 2717223 w 5143500"/>
              <a:gd name="connsiteY32" fmla="*/ 2015414 h 5145676"/>
              <a:gd name="connsiteX33" fmla="*/ 2914650 w 5143500"/>
              <a:gd name="connsiteY33" fmla="*/ 1373776 h 5145676"/>
              <a:gd name="connsiteX34" fmla="*/ 3489008 w 5143500"/>
              <a:gd name="connsiteY34" fmla="*/ 1570944 h 5145676"/>
              <a:gd name="connsiteX35" fmla="*/ 3720465 w 5143500"/>
              <a:gd name="connsiteY35" fmla="*/ 1836691 h 5145676"/>
              <a:gd name="connsiteX36" fmla="*/ 3857625 w 5143500"/>
              <a:gd name="connsiteY36" fmla="*/ 2659651 h 5145676"/>
              <a:gd name="connsiteX37" fmla="*/ 1285876 w 5143500"/>
              <a:gd name="connsiteY37" fmla="*/ 2659651 h 5145676"/>
              <a:gd name="connsiteX38" fmla="*/ 1285875 w 5143500"/>
              <a:gd name="connsiteY38" fmla="*/ 2659651 h 5145676"/>
              <a:gd name="connsiteX39" fmla="*/ 1423035 w 5143500"/>
              <a:gd name="connsiteY39" fmla="*/ 1828119 h 5145676"/>
              <a:gd name="connsiteX40" fmla="*/ 1654493 w 5143500"/>
              <a:gd name="connsiteY40" fmla="*/ 1562371 h 5145676"/>
              <a:gd name="connsiteX41" fmla="*/ 2528838 w 5143500"/>
              <a:gd name="connsiteY41" fmla="*/ 2176 h 5145676"/>
              <a:gd name="connsiteX42" fmla="*/ 3000325 w 5143500"/>
              <a:gd name="connsiteY42" fmla="*/ 430801 h 5145676"/>
              <a:gd name="connsiteX43" fmla="*/ 3000325 w 5143500"/>
              <a:gd name="connsiteY43" fmla="*/ 593678 h 5145676"/>
              <a:gd name="connsiteX44" fmla="*/ 2974608 w 5143500"/>
              <a:gd name="connsiteY44" fmla="*/ 782273 h 5145676"/>
              <a:gd name="connsiteX45" fmla="*/ 2940318 w 5143500"/>
              <a:gd name="connsiteY45" fmla="*/ 936578 h 5145676"/>
              <a:gd name="connsiteX46" fmla="*/ 2837448 w 5143500"/>
              <a:gd name="connsiteY46" fmla="*/ 1090883 h 5145676"/>
              <a:gd name="connsiteX47" fmla="*/ 2683143 w 5143500"/>
              <a:gd name="connsiteY47" fmla="*/ 1193753 h 5145676"/>
              <a:gd name="connsiteX48" fmla="*/ 2631708 w 5143500"/>
              <a:gd name="connsiteY48" fmla="*/ 1210898 h 5145676"/>
              <a:gd name="connsiteX49" fmla="*/ 2511693 w 5143500"/>
              <a:gd name="connsiteY49" fmla="*/ 1210898 h 5145676"/>
              <a:gd name="connsiteX50" fmla="*/ 2460258 w 5143500"/>
              <a:gd name="connsiteY50" fmla="*/ 1193753 h 5145676"/>
              <a:gd name="connsiteX51" fmla="*/ 2305953 w 5143500"/>
              <a:gd name="connsiteY51" fmla="*/ 1090883 h 5145676"/>
              <a:gd name="connsiteX52" fmla="*/ 2203083 w 5143500"/>
              <a:gd name="connsiteY52" fmla="*/ 936578 h 5145676"/>
              <a:gd name="connsiteX53" fmla="*/ 2168793 w 5143500"/>
              <a:gd name="connsiteY53" fmla="*/ 782273 h 5145676"/>
              <a:gd name="connsiteX54" fmla="*/ 2143075 w 5143500"/>
              <a:gd name="connsiteY54" fmla="*/ 593678 h 5145676"/>
              <a:gd name="connsiteX55" fmla="*/ 2143075 w 5143500"/>
              <a:gd name="connsiteY55" fmla="*/ 447946 h 5145676"/>
              <a:gd name="connsiteX56" fmla="*/ 2528838 w 5143500"/>
              <a:gd name="connsiteY56" fmla="*/ 2176 h 51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143500" h="5145676">
                <a:moveTo>
                  <a:pt x="1285876" y="3859801"/>
                </a:moveTo>
                <a:lnTo>
                  <a:pt x="3857625" y="3859801"/>
                </a:lnTo>
                <a:cubicBezTo>
                  <a:pt x="3951923" y="3859801"/>
                  <a:pt x="4029075" y="3936954"/>
                  <a:pt x="4029075" y="4031251"/>
                </a:cubicBezTo>
                <a:lnTo>
                  <a:pt x="4029075" y="5145676"/>
                </a:lnTo>
                <a:lnTo>
                  <a:pt x="1114426" y="5145676"/>
                </a:lnTo>
                <a:lnTo>
                  <a:pt x="1114426" y="4031251"/>
                </a:lnTo>
                <a:cubicBezTo>
                  <a:pt x="1114426" y="3936954"/>
                  <a:pt x="1191578" y="3859801"/>
                  <a:pt x="1285876" y="3859801"/>
                </a:cubicBezTo>
                <a:close/>
                <a:moveTo>
                  <a:pt x="600075" y="3345451"/>
                </a:moveTo>
                <a:lnTo>
                  <a:pt x="4543425" y="3345451"/>
                </a:lnTo>
                <a:lnTo>
                  <a:pt x="4543425" y="5145676"/>
                </a:lnTo>
                <a:lnTo>
                  <a:pt x="4200525" y="5145676"/>
                </a:lnTo>
                <a:lnTo>
                  <a:pt x="4200525" y="3945526"/>
                </a:lnTo>
                <a:cubicBezTo>
                  <a:pt x="4200525" y="3799794"/>
                  <a:pt x="4089083" y="3688351"/>
                  <a:pt x="3943350" y="3688351"/>
                </a:cubicBezTo>
                <a:lnTo>
                  <a:pt x="1200150" y="3688351"/>
                </a:lnTo>
                <a:cubicBezTo>
                  <a:pt x="1054418" y="3688351"/>
                  <a:pt x="942975" y="3799794"/>
                  <a:pt x="942975" y="3945526"/>
                </a:cubicBezTo>
                <a:lnTo>
                  <a:pt x="942975" y="5145676"/>
                </a:lnTo>
                <a:lnTo>
                  <a:pt x="600075" y="5145676"/>
                </a:lnTo>
                <a:close/>
                <a:moveTo>
                  <a:pt x="171450" y="2831101"/>
                </a:moveTo>
                <a:lnTo>
                  <a:pt x="4972050" y="2831101"/>
                </a:lnTo>
                <a:cubicBezTo>
                  <a:pt x="5066348" y="2831101"/>
                  <a:pt x="5143500" y="2908254"/>
                  <a:pt x="5143500" y="3002551"/>
                </a:cubicBezTo>
                <a:cubicBezTo>
                  <a:pt x="5143500" y="3096849"/>
                  <a:pt x="5066348" y="3174001"/>
                  <a:pt x="4972050" y="3174001"/>
                </a:cubicBezTo>
                <a:lnTo>
                  <a:pt x="171450" y="3174001"/>
                </a:lnTo>
                <a:cubicBezTo>
                  <a:pt x="77153" y="3174001"/>
                  <a:pt x="0" y="3096849"/>
                  <a:pt x="0" y="3002551"/>
                </a:cubicBezTo>
                <a:cubicBezTo>
                  <a:pt x="0" y="2908254"/>
                  <a:pt x="77153" y="2831101"/>
                  <a:pt x="171450" y="2831101"/>
                </a:cubicBezTo>
                <a:close/>
                <a:moveTo>
                  <a:pt x="2400300" y="1459501"/>
                </a:moveTo>
                <a:lnTo>
                  <a:pt x="2743200" y="1459501"/>
                </a:lnTo>
                <a:lnTo>
                  <a:pt x="2657475" y="1630951"/>
                </a:lnTo>
                <a:lnTo>
                  <a:pt x="2486025" y="1630951"/>
                </a:lnTo>
                <a:close/>
                <a:moveTo>
                  <a:pt x="2228850" y="1373776"/>
                </a:moveTo>
                <a:lnTo>
                  <a:pt x="2426278" y="2015416"/>
                </a:lnTo>
                <a:lnTo>
                  <a:pt x="2486025" y="1716676"/>
                </a:lnTo>
                <a:lnTo>
                  <a:pt x="2657475" y="1716676"/>
                </a:lnTo>
                <a:lnTo>
                  <a:pt x="2717223" y="2015414"/>
                </a:lnTo>
                <a:lnTo>
                  <a:pt x="2914650" y="1373776"/>
                </a:lnTo>
                <a:lnTo>
                  <a:pt x="3489008" y="1570944"/>
                </a:lnTo>
                <a:cubicBezTo>
                  <a:pt x="3609023" y="1605234"/>
                  <a:pt x="3703320" y="1708104"/>
                  <a:pt x="3720465" y="1836691"/>
                </a:cubicBezTo>
                <a:lnTo>
                  <a:pt x="3857625" y="2659651"/>
                </a:lnTo>
                <a:lnTo>
                  <a:pt x="1285876" y="2659651"/>
                </a:lnTo>
                <a:lnTo>
                  <a:pt x="1285875" y="2659651"/>
                </a:lnTo>
                <a:lnTo>
                  <a:pt x="1423035" y="1828119"/>
                </a:lnTo>
                <a:cubicBezTo>
                  <a:pt x="1448753" y="1708104"/>
                  <a:pt x="1534478" y="1605234"/>
                  <a:pt x="1654493" y="1562371"/>
                </a:cubicBezTo>
                <a:close/>
                <a:moveTo>
                  <a:pt x="2528838" y="2176"/>
                </a:moveTo>
                <a:cubicBezTo>
                  <a:pt x="2786013" y="-23542"/>
                  <a:pt x="3000325" y="182198"/>
                  <a:pt x="3000325" y="430801"/>
                </a:cubicBezTo>
                <a:lnTo>
                  <a:pt x="3000325" y="593678"/>
                </a:lnTo>
                <a:cubicBezTo>
                  <a:pt x="3000325" y="662258"/>
                  <a:pt x="2991753" y="722266"/>
                  <a:pt x="2974608" y="782273"/>
                </a:cubicBezTo>
                <a:lnTo>
                  <a:pt x="2940318" y="936578"/>
                </a:lnTo>
                <a:cubicBezTo>
                  <a:pt x="2931745" y="1005158"/>
                  <a:pt x="2888883" y="1056593"/>
                  <a:pt x="2837448" y="1090883"/>
                </a:cubicBezTo>
                <a:lnTo>
                  <a:pt x="2683143" y="1193753"/>
                </a:lnTo>
                <a:cubicBezTo>
                  <a:pt x="2665998" y="1202326"/>
                  <a:pt x="2648853" y="1210898"/>
                  <a:pt x="2631708" y="1210898"/>
                </a:cubicBezTo>
                <a:lnTo>
                  <a:pt x="2511693" y="1210898"/>
                </a:lnTo>
                <a:cubicBezTo>
                  <a:pt x="2494548" y="1210898"/>
                  <a:pt x="2477403" y="1202326"/>
                  <a:pt x="2460258" y="1193753"/>
                </a:cubicBezTo>
                <a:lnTo>
                  <a:pt x="2305953" y="1090883"/>
                </a:lnTo>
                <a:cubicBezTo>
                  <a:pt x="2254518" y="1056593"/>
                  <a:pt x="2220228" y="996586"/>
                  <a:pt x="2203083" y="936578"/>
                </a:cubicBezTo>
                <a:lnTo>
                  <a:pt x="2168793" y="782273"/>
                </a:lnTo>
                <a:cubicBezTo>
                  <a:pt x="2151648" y="722266"/>
                  <a:pt x="2143075" y="653686"/>
                  <a:pt x="2143075" y="593678"/>
                </a:cubicBezTo>
                <a:lnTo>
                  <a:pt x="2143075" y="447946"/>
                </a:lnTo>
                <a:cubicBezTo>
                  <a:pt x="2143075" y="225061"/>
                  <a:pt x="2305953" y="27893"/>
                  <a:pt x="2528838" y="2176"/>
                </a:cubicBezTo>
                <a:close/>
              </a:path>
            </a:pathLst>
          </a:custGeom>
          <a:solidFill>
            <a:schemeClr val="bg1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1E8338F3-911B-282F-1F25-18F15A0CC385}"/>
              </a:ext>
            </a:extLst>
          </p:cNvPr>
          <p:cNvSpPr/>
          <p:nvPr/>
        </p:nvSpPr>
        <p:spPr>
          <a:xfrm>
            <a:off x="5057571" y="1556792"/>
            <a:ext cx="366404" cy="360000"/>
          </a:xfrm>
          <a:custGeom>
            <a:avLst/>
            <a:gdLst>
              <a:gd name="connsiteX0" fmla="*/ 271445 w 366404"/>
              <a:gd name="connsiteY0" fmla="*/ 268247 h 360000"/>
              <a:gd name="connsiteX1" fmla="*/ 271446 w 366404"/>
              <a:gd name="connsiteY1" fmla="*/ 268248 h 360000"/>
              <a:gd name="connsiteX2" fmla="*/ 329461 w 366404"/>
              <a:gd name="connsiteY2" fmla="*/ 289773 h 360000"/>
              <a:gd name="connsiteX3" fmla="*/ 216484 w 366404"/>
              <a:gd name="connsiteY3" fmla="*/ 359848 h 360000"/>
              <a:gd name="connsiteX4" fmla="*/ 271445 w 366404"/>
              <a:gd name="connsiteY4" fmla="*/ 268247 h 360000"/>
              <a:gd name="connsiteX5" fmla="*/ 94956 w 366404"/>
              <a:gd name="connsiteY5" fmla="*/ 268247 h 360000"/>
              <a:gd name="connsiteX6" fmla="*/ 94957 w 366404"/>
              <a:gd name="connsiteY6" fmla="*/ 268249 h 360000"/>
              <a:gd name="connsiteX7" fmla="*/ 149918 w 366404"/>
              <a:gd name="connsiteY7" fmla="*/ 360000 h 360000"/>
              <a:gd name="connsiteX8" fmla="*/ 36941 w 366404"/>
              <a:gd name="connsiteY8" fmla="*/ 289926 h 360000"/>
              <a:gd name="connsiteX9" fmla="*/ 94956 w 366404"/>
              <a:gd name="connsiteY9" fmla="*/ 268247 h 360000"/>
              <a:gd name="connsiteX10" fmla="*/ 190836 w 366404"/>
              <a:gd name="connsiteY10" fmla="*/ 257099 h 360000"/>
              <a:gd name="connsiteX11" fmla="*/ 256331 w 366404"/>
              <a:gd name="connsiteY11" fmla="*/ 264733 h 360000"/>
              <a:gd name="connsiteX12" fmla="*/ 256331 w 366404"/>
              <a:gd name="connsiteY12" fmla="*/ 264735 h 360000"/>
              <a:gd name="connsiteX13" fmla="*/ 190836 w 366404"/>
              <a:gd name="connsiteY13" fmla="*/ 354804 h 360000"/>
              <a:gd name="connsiteX14" fmla="*/ 175565 w 366404"/>
              <a:gd name="connsiteY14" fmla="*/ 257098 h 360000"/>
              <a:gd name="connsiteX15" fmla="*/ 175565 w 366404"/>
              <a:gd name="connsiteY15" fmla="*/ 354809 h 360000"/>
              <a:gd name="connsiteX16" fmla="*/ 110070 w 366404"/>
              <a:gd name="connsiteY16" fmla="*/ 264732 h 360000"/>
              <a:gd name="connsiteX17" fmla="*/ 175565 w 366404"/>
              <a:gd name="connsiteY17" fmla="*/ 257098 h 360000"/>
              <a:gd name="connsiteX18" fmla="*/ 99536 w 366404"/>
              <a:gd name="connsiteY18" fmla="*/ 180004 h 360000"/>
              <a:gd name="connsiteX19" fmla="*/ 175873 w 366404"/>
              <a:gd name="connsiteY19" fmla="*/ 180004 h 360000"/>
              <a:gd name="connsiteX20" fmla="*/ 175873 w 366404"/>
              <a:gd name="connsiteY20" fmla="*/ 241835 h 360000"/>
              <a:gd name="connsiteX21" fmla="*/ 106864 w 366404"/>
              <a:gd name="connsiteY21" fmla="*/ 249926 h 360000"/>
              <a:gd name="connsiteX22" fmla="*/ 106864 w 366404"/>
              <a:gd name="connsiteY22" fmla="*/ 249928 h 360000"/>
              <a:gd name="connsiteX23" fmla="*/ 99536 w 366404"/>
              <a:gd name="connsiteY23" fmla="*/ 180004 h 360000"/>
              <a:gd name="connsiteX24" fmla="*/ 0 w 366404"/>
              <a:gd name="connsiteY24" fmla="*/ 180002 h 360000"/>
              <a:gd name="connsiteX25" fmla="*/ 83965 w 366404"/>
              <a:gd name="connsiteY25" fmla="*/ 180002 h 360000"/>
              <a:gd name="connsiteX26" fmla="*/ 91599 w 366404"/>
              <a:gd name="connsiteY26" fmla="*/ 253584 h 360000"/>
              <a:gd name="connsiteX27" fmla="*/ 91601 w 366404"/>
              <a:gd name="connsiteY27" fmla="*/ 253589 h 360000"/>
              <a:gd name="connsiteX28" fmla="*/ 28244 w 366404"/>
              <a:gd name="connsiteY28" fmla="*/ 277406 h 360000"/>
              <a:gd name="connsiteX29" fmla="*/ 0 w 366404"/>
              <a:gd name="connsiteY29" fmla="*/ 180002 h 360000"/>
              <a:gd name="connsiteX30" fmla="*/ 190829 w 366404"/>
              <a:gd name="connsiteY30" fmla="*/ 180002 h 360000"/>
              <a:gd name="connsiteX31" fmla="*/ 267161 w 366404"/>
              <a:gd name="connsiteY31" fmla="*/ 180002 h 360000"/>
              <a:gd name="connsiteX32" fmla="*/ 259833 w 366404"/>
              <a:gd name="connsiteY32" fmla="*/ 249924 h 360000"/>
              <a:gd name="connsiteX33" fmla="*/ 190832 w 366404"/>
              <a:gd name="connsiteY33" fmla="*/ 241833 h 360000"/>
              <a:gd name="connsiteX34" fmla="*/ 190829 w 366404"/>
              <a:gd name="connsiteY34" fmla="*/ 241833 h 360000"/>
              <a:gd name="connsiteX35" fmla="*/ 267161 w 366404"/>
              <a:gd name="connsiteY35" fmla="*/ 180000 h 360000"/>
              <a:gd name="connsiteX36" fmla="*/ 267165 w 366404"/>
              <a:gd name="connsiteY36" fmla="*/ 180002 h 360000"/>
              <a:gd name="connsiteX37" fmla="*/ 267161 w 366404"/>
              <a:gd name="connsiteY37" fmla="*/ 180002 h 360000"/>
              <a:gd name="connsiteX38" fmla="*/ 282437 w 366404"/>
              <a:gd name="connsiteY38" fmla="*/ 179997 h 360000"/>
              <a:gd name="connsiteX39" fmla="*/ 366402 w 366404"/>
              <a:gd name="connsiteY39" fmla="*/ 179997 h 360000"/>
              <a:gd name="connsiteX40" fmla="*/ 338007 w 366404"/>
              <a:gd name="connsiteY40" fmla="*/ 277401 h 360000"/>
              <a:gd name="connsiteX41" fmla="*/ 274801 w 366404"/>
              <a:gd name="connsiteY41" fmla="*/ 253584 h 360000"/>
              <a:gd name="connsiteX42" fmla="*/ 274803 w 366404"/>
              <a:gd name="connsiteY42" fmla="*/ 253579 h 360000"/>
              <a:gd name="connsiteX43" fmla="*/ 282437 w 366404"/>
              <a:gd name="connsiteY43" fmla="*/ 179997 h 360000"/>
              <a:gd name="connsiteX44" fmla="*/ 99693 w 366404"/>
              <a:gd name="connsiteY44" fmla="*/ 164738 h 360000"/>
              <a:gd name="connsiteX45" fmla="*/ 99696 w 366404"/>
              <a:gd name="connsiteY45" fmla="*/ 164738 h 360000"/>
              <a:gd name="connsiteX46" fmla="*/ 99695 w 366404"/>
              <a:gd name="connsiteY46" fmla="*/ 164741 h 360000"/>
              <a:gd name="connsiteX47" fmla="*/ 110534 w 366404"/>
              <a:gd name="connsiteY47" fmla="*/ 96341 h 360000"/>
              <a:gd name="connsiteX48" fmla="*/ 176029 w 366404"/>
              <a:gd name="connsiteY48" fmla="*/ 103669 h 360000"/>
              <a:gd name="connsiteX49" fmla="*/ 176029 w 366404"/>
              <a:gd name="connsiteY49" fmla="*/ 164738 h 360000"/>
              <a:gd name="connsiteX50" fmla="*/ 99696 w 366404"/>
              <a:gd name="connsiteY50" fmla="*/ 164738 h 360000"/>
              <a:gd name="connsiteX51" fmla="*/ 256788 w 366404"/>
              <a:gd name="connsiteY51" fmla="*/ 95579 h 360000"/>
              <a:gd name="connsiteX52" fmla="*/ 267170 w 366404"/>
              <a:gd name="connsiteY52" fmla="*/ 164738 h 360000"/>
              <a:gd name="connsiteX53" fmla="*/ 190836 w 366404"/>
              <a:gd name="connsiteY53" fmla="*/ 164738 h 360000"/>
              <a:gd name="connsiteX54" fmla="*/ 190835 w 366404"/>
              <a:gd name="connsiteY54" fmla="*/ 103671 h 360000"/>
              <a:gd name="connsiteX55" fmla="*/ 256788 w 366404"/>
              <a:gd name="connsiteY55" fmla="*/ 95579 h 360000"/>
              <a:gd name="connsiteX56" fmla="*/ 331290 w 366404"/>
              <a:gd name="connsiteY56" fmla="*/ 71606 h 360000"/>
              <a:gd name="connsiteX57" fmla="*/ 366404 w 366404"/>
              <a:gd name="connsiteY57" fmla="*/ 164738 h 360000"/>
              <a:gd name="connsiteX58" fmla="*/ 281974 w 366404"/>
              <a:gd name="connsiteY58" fmla="*/ 164738 h 360000"/>
              <a:gd name="connsiteX59" fmla="*/ 271595 w 366404"/>
              <a:gd name="connsiteY59" fmla="*/ 92066 h 360000"/>
              <a:gd name="connsiteX60" fmla="*/ 271599 w 366404"/>
              <a:gd name="connsiteY60" fmla="*/ 92066 h 360000"/>
              <a:gd name="connsiteX61" fmla="*/ 331290 w 366404"/>
              <a:gd name="connsiteY61" fmla="*/ 71606 h 360000"/>
              <a:gd name="connsiteX62" fmla="*/ 35878 w 366404"/>
              <a:gd name="connsiteY62" fmla="*/ 71606 h 360000"/>
              <a:gd name="connsiteX63" fmla="*/ 94807 w 366404"/>
              <a:gd name="connsiteY63" fmla="*/ 92066 h 360000"/>
              <a:gd name="connsiteX64" fmla="*/ 84428 w 366404"/>
              <a:gd name="connsiteY64" fmla="*/ 164738 h 360000"/>
              <a:gd name="connsiteX65" fmla="*/ 766 w 366404"/>
              <a:gd name="connsiteY65" fmla="*/ 164738 h 360000"/>
              <a:gd name="connsiteX66" fmla="*/ 35878 w 366404"/>
              <a:gd name="connsiteY66" fmla="*/ 71606 h 360000"/>
              <a:gd name="connsiteX67" fmla="*/ 175564 w 366404"/>
              <a:gd name="connsiteY67" fmla="*/ 5349 h 360000"/>
              <a:gd name="connsiteX68" fmla="*/ 175564 w 366404"/>
              <a:gd name="connsiteY68" fmla="*/ 87637 h 360000"/>
              <a:gd name="connsiteX69" fmla="*/ 114498 w 366404"/>
              <a:gd name="connsiteY69" fmla="*/ 80920 h 360000"/>
              <a:gd name="connsiteX70" fmla="*/ 175564 w 366404"/>
              <a:gd name="connsiteY70" fmla="*/ 5349 h 360000"/>
              <a:gd name="connsiteX71" fmla="*/ 190836 w 366404"/>
              <a:gd name="connsiteY71" fmla="*/ 5346 h 360000"/>
              <a:gd name="connsiteX72" fmla="*/ 251902 w 366404"/>
              <a:gd name="connsiteY72" fmla="*/ 81682 h 360000"/>
              <a:gd name="connsiteX73" fmla="*/ 190836 w 366404"/>
              <a:gd name="connsiteY73" fmla="*/ 88399 h 360000"/>
              <a:gd name="connsiteX74" fmla="*/ 190836 w 366404"/>
              <a:gd name="connsiteY74" fmla="*/ 5350 h 360000"/>
              <a:gd name="connsiteX75" fmla="*/ 216179 w 366404"/>
              <a:gd name="connsiteY75" fmla="*/ 3 h 360000"/>
              <a:gd name="connsiteX76" fmla="*/ 320604 w 366404"/>
              <a:gd name="connsiteY76" fmla="*/ 59393 h 360000"/>
              <a:gd name="connsiteX77" fmla="*/ 267323 w 366404"/>
              <a:gd name="connsiteY77" fmla="*/ 77560 h 360000"/>
              <a:gd name="connsiteX78" fmla="*/ 267324 w 366404"/>
              <a:gd name="connsiteY78" fmla="*/ 77563 h 360000"/>
              <a:gd name="connsiteX79" fmla="*/ 216179 w 366404"/>
              <a:gd name="connsiteY79" fmla="*/ 3 h 360000"/>
              <a:gd name="connsiteX80" fmla="*/ 150223 w 366404"/>
              <a:gd name="connsiteY80" fmla="*/ 0 h 360000"/>
              <a:gd name="connsiteX81" fmla="*/ 99078 w 366404"/>
              <a:gd name="connsiteY81" fmla="*/ 77560 h 360000"/>
              <a:gd name="connsiteX82" fmla="*/ 99079 w 366404"/>
              <a:gd name="connsiteY82" fmla="*/ 77557 h 360000"/>
              <a:gd name="connsiteX83" fmla="*/ 45798 w 366404"/>
              <a:gd name="connsiteY83" fmla="*/ 59390 h 360000"/>
              <a:gd name="connsiteX84" fmla="*/ 150223 w 366404"/>
              <a:gd name="connsiteY8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66404" h="360000">
                <a:moveTo>
                  <a:pt x="271445" y="268247"/>
                </a:moveTo>
                <a:lnTo>
                  <a:pt x="271446" y="268248"/>
                </a:lnTo>
                <a:cubicBezTo>
                  <a:pt x="291609" y="272964"/>
                  <a:pt x="311101" y="280194"/>
                  <a:pt x="329461" y="289773"/>
                </a:cubicBezTo>
                <a:cubicBezTo>
                  <a:pt x="301902" y="326454"/>
                  <a:pt x="261587" y="351460"/>
                  <a:pt x="216484" y="359848"/>
                </a:cubicBezTo>
                <a:cubicBezTo>
                  <a:pt x="240910" y="344583"/>
                  <a:pt x="260148" y="311147"/>
                  <a:pt x="271445" y="268247"/>
                </a:cubicBezTo>
                <a:close/>
                <a:moveTo>
                  <a:pt x="94956" y="268247"/>
                </a:moveTo>
                <a:lnTo>
                  <a:pt x="94957" y="268249"/>
                </a:lnTo>
                <a:cubicBezTo>
                  <a:pt x="106865" y="311146"/>
                  <a:pt x="125950" y="344120"/>
                  <a:pt x="149918" y="360000"/>
                </a:cubicBezTo>
                <a:cubicBezTo>
                  <a:pt x="104811" y="351610"/>
                  <a:pt x="64498" y="326605"/>
                  <a:pt x="36941" y="289926"/>
                </a:cubicBezTo>
                <a:cubicBezTo>
                  <a:pt x="55294" y="280295"/>
                  <a:pt x="74785" y="273011"/>
                  <a:pt x="94956" y="268247"/>
                </a:cubicBezTo>
                <a:close/>
                <a:moveTo>
                  <a:pt x="190836" y="257099"/>
                </a:moveTo>
                <a:cubicBezTo>
                  <a:pt x="212859" y="257585"/>
                  <a:pt x="234788" y="260141"/>
                  <a:pt x="256331" y="264733"/>
                </a:cubicBezTo>
                <a:lnTo>
                  <a:pt x="256331" y="264735"/>
                </a:lnTo>
                <a:cubicBezTo>
                  <a:pt x="243047" y="313891"/>
                  <a:pt x="218621" y="349158"/>
                  <a:pt x="190836" y="354804"/>
                </a:cubicBezTo>
                <a:close/>
                <a:moveTo>
                  <a:pt x="175565" y="257098"/>
                </a:moveTo>
                <a:lnTo>
                  <a:pt x="175565" y="354809"/>
                </a:lnTo>
                <a:cubicBezTo>
                  <a:pt x="147779" y="349162"/>
                  <a:pt x="123353" y="313891"/>
                  <a:pt x="110070" y="264732"/>
                </a:cubicBezTo>
                <a:cubicBezTo>
                  <a:pt x="131615" y="260140"/>
                  <a:pt x="153544" y="257584"/>
                  <a:pt x="175565" y="257098"/>
                </a:cubicBezTo>
                <a:close/>
                <a:moveTo>
                  <a:pt x="99536" y="180004"/>
                </a:moveTo>
                <a:lnTo>
                  <a:pt x="175873" y="180004"/>
                </a:lnTo>
                <a:lnTo>
                  <a:pt x="175873" y="241835"/>
                </a:lnTo>
                <a:cubicBezTo>
                  <a:pt x="152668" y="242389"/>
                  <a:pt x="129568" y="245098"/>
                  <a:pt x="106864" y="249926"/>
                </a:cubicBezTo>
                <a:lnTo>
                  <a:pt x="106864" y="249928"/>
                </a:lnTo>
                <a:cubicBezTo>
                  <a:pt x="101921" y="226949"/>
                  <a:pt x="99462" y="203507"/>
                  <a:pt x="99536" y="180004"/>
                </a:cubicBezTo>
                <a:close/>
                <a:moveTo>
                  <a:pt x="0" y="180002"/>
                </a:moveTo>
                <a:lnTo>
                  <a:pt x="83965" y="180002"/>
                </a:lnTo>
                <a:cubicBezTo>
                  <a:pt x="83898" y="204729"/>
                  <a:pt x="86457" y="229395"/>
                  <a:pt x="91599" y="253584"/>
                </a:cubicBezTo>
                <a:lnTo>
                  <a:pt x="91601" y="253589"/>
                </a:lnTo>
                <a:cubicBezTo>
                  <a:pt x="69521" y="258692"/>
                  <a:pt x="48218" y="266703"/>
                  <a:pt x="28244" y="277406"/>
                </a:cubicBezTo>
                <a:cubicBezTo>
                  <a:pt x="9850" y="248244"/>
                  <a:pt x="61" y="214480"/>
                  <a:pt x="0" y="180002"/>
                </a:cubicBezTo>
                <a:close/>
                <a:moveTo>
                  <a:pt x="190829" y="180002"/>
                </a:moveTo>
                <a:lnTo>
                  <a:pt x="267161" y="180002"/>
                </a:lnTo>
                <a:lnTo>
                  <a:pt x="259833" y="249924"/>
                </a:lnTo>
                <a:cubicBezTo>
                  <a:pt x="237136" y="245096"/>
                  <a:pt x="214034" y="242387"/>
                  <a:pt x="190832" y="241833"/>
                </a:cubicBezTo>
                <a:lnTo>
                  <a:pt x="190829" y="241833"/>
                </a:lnTo>
                <a:close/>
                <a:moveTo>
                  <a:pt x="267161" y="180000"/>
                </a:moveTo>
                <a:lnTo>
                  <a:pt x="267165" y="180002"/>
                </a:lnTo>
                <a:lnTo>
                  <a:pt x="267161" y="180002"/>
                </a:lnTo>
                <a:close/>
                <a:moveTo>
                  <a:pt x="282437" y="179997"/>
                </a:moveTo>
                <a:lnTo>
                  <a:pt x="366402" y="179997"/>
                </a:lnTo>
                <a:cubicBezTo>
                  <a:pt x="366295" y="214493"/>
                  <a:pt x="356452" y="248255"/>
                  <a:pt x="338007" y="277401"/>
                </a:cubicBezTo>
                <a:cubicBezTo>
                  <a:pt x="318081" y="266710"/>
                  <a:pt x="296827" y="258700"/>
                  <a:pt x="274801" y="253584"/>
                </a:cubicBezTo>
                <a:lnTo>
                  <a:pt x="274803" y="253579"/>
                </a:lnTo>
                <a:cubicBezTo>
                  <a:pt x="279945" y="229393"/>
                  <a:pt x="282503" y="204727"/>
                  <a:pt x="282437" y="179997"/>
                </a:cubicBezTo>
                <a:close/>
                <a:moveTo>
                  <a:pt x="99693" y="164738"/>
                </a:moveTo>
                <a:lnTo>
                  <a:pt x="99696" y="164738"/>
                </a:lnTo>
                <a:lnTo>
                  <a:pt x="99695" y="164741"/>
                </a:lnTo>
                <a:close/>
                <a:moveTo>
                  <a:pt x="110534" y="96341"/>
                </a:moveTo>
                <a:cubicBezTo>
                  <a:pt x="132102" y="100734"/>
                  <a:pt x="154021" y="103185"/>
                  <a:pt x="176029" y="103669"/>
                </a:cubicBezTo>
                <a:lnTo>
                  <a:pt x="176029" y="164738"/>
                </a:lnTo>
                <a:lnTo>
                  <a:pt x="99696" y="164738"/>
                </a:lnTo>
                <a:close/>
                <a:moveTo>
                  <a:pt x="256788" y="95579"/>
                </a:moveTo>
                <a:cubicBezTo>
                  <a:pt x="262838" y="118168"/>
                  <a:pt x="266319" y="141367"/>
                  <a:pt x="267170" y="164738"/>
                </a:cubicBezTo>
                <a:lnTo>
                  <a:pt x="190836" y="164738"/>
                </a:lnTo>
                <a:lnTo>
                  <a:pt x="190835" y="103671"/>
                </a:lnTo>
                <a:cubicBezTo>
                  <a:pt x="213019" y="102965"/>
                  <a:pt x="235094" y="100256"/>
                  <a:pt x="256788" y="95579"/>
                </a:cubicBezTo>
                <a:close/>
                <a:moveTo>
                  <a:pt x="331290" y="71606"/>
                </a:moveTo>
                <a:cubicBezTo>
                  <a:pt x="351414" y="98792"/>
                  <a:pt x="363572" y="131037"/>
                  <a:pt x="366404" y="164738"/>
                </a:cubicBezTo>
                <a:lnTo>
                  <a:pt x="281974" y="164738"/>
                </a:lnTo>
                <a:cubicBezTo>
                  <a:pt x="281136" y="140210"/>
                  <a:pt x="277655" y="115845"/>
                  <a:pt x="271595" y="92066"/>
                </a:cubicBezTo>
                <a:lnTo>
                  <a:pt x="271599" y="92066"/>
                </a:lnTo>
                <a:cubicBezTo>
                  <a:pt x="292170" y="87399"/>
                  <a:pt x="312182" y="80538"/>
                  <a:pt x="331290" y="71606"/>
                </a:cubicBezTo>
                <a:close/>
                <a:moveTo>
                  <a:pt x="35878" y="71606"/>
                </a:moveTo>
                <a:cubicBezTo>
                  <a:pt x="54745" y="80491"/>
                  <a:pt x="74498" y="87348"/>
                  <a:pt x="94807" y="92066"/>
                </a:cubicBezTo>
                <a:cubicBezTo>
                  <a:pt x="88747" y="115847"/>
                  <a:pt x="85266" y="140213"/>
                  <a:pt x="84428" y="164738"/>
                </a:cubicBezTo>
                <a:lnTo>
                  <a:pt x="766" y="164738"/>
                </a:lnTo>
                <a:cubicBezTo>
                  <a:pt x="3595" y="131034"/>
                  <a:pt x="15756" y="98787"/>
                  <a:pt x="35878" y="71606"/>
                </a:cubicBezTo>
                <a:close/>
                <a:moveTo>
                  <a:pt x="175564" y="5349"/>
                </a:moveTo>
                <a:lnTo>
                  <a:pt x="175564" y="87637"/>
                </a:lnTo>
                <a:cubicBezTo>
                  <a:pt x="155054" y="87179"/>
                  <a:pt x="134620" y="84930"/>
                  <a:pt x="114498" y="80920"/>
                </a:cubicBezTo>
                <a:cubicBezTo>
                  <a:pt x="128389" y="39395"/>
                  <a:pt x="150527" y="10233"/>
                  <a:pt x="175564" y="5349"/>
                </a:cubicBezTo>
                <a:close/>
                <a:moveTo>
                  <a:pt x="190836" y="5346"/>
                </a:moveTo>
                <a:cubicBezTo>
                  <a:pt x="215873" y="10234"/>
                  <a:pt x="238009" y="39393"/>
                  <a:pt x="251902" y="81682"/>
                </a:cubicBezTo>
                <a:cubicBezTo>
                  <a:pt x="231783" y="85700"/>
                  <a:pt x="211350" y="87949"/>
                  <a:pt x="190836" y="88399"/>
                </a:cubicBezTo>
                <a:lnTo>
                  <a:pt x="190836" y="5350"/>
                </a:lnTo>
                <a:close/>
                <a:moveTo>
                  <a:pt x="216179" y="3"/>
                </a:moveTo>
                <a:cubicBezTo>
                  <a:pt x="256673" y="7500"/>
                  <a:pt x="293462" y="28422"/>
                  <a:pt x="320604" y="59393"/>
                </a:cubicBezTo>
                <a:cubicBezTo>
                  <a:pt x="303480" y="67176"/>
                  <a:pt x="285635" y="73262"/>
                  <a:pt x="267323" y="77560"/>
                </a:cubicBezTo>
                <a:lnTo>
                  <a:pt x="267324" y="77563"/>
                </a:lnTo>
                <a:cubicBezTo>
                  <a:pt x="259230" y="46803"/>
                  <a:pt x="241262" y="19558"/>
                  <a:pt x="216179" y="3"/>
                </a:cubicBezTo>
                <a:close/>
                <a:moveTo>
                  <a:pt x="150223" y="0"/>
                </a:moveTo>
                <a:cubicBezTo>
                  <a:pt x="125140" y="19558"/>
                  <a:pt x="107172" y="46803"/>
                  <a:pt x="99078" y="77560"/>
                </a:cubicBezTo>
                <a:lnTo>
                  <a:pt x="99079" y="77557"/>
                </a:lnTo>
                <a:cubicBezTo>
                  <a:pt x="80766" y="73258"/>
                  <a:pt x="62922" y="67173"/>
                  <a:pt x="45798" y="59390"/>
                </a:cubicBezTo>
                <a:cubicBezTo>
                  <a:pt x="72938" y="28419"/>
                  <a:pt x="109728" y="7496"/>
                  <a:pt x="150223" y="0"/>
                </a:cubicBezTo>
                <a:close/>
              </a:path>
            </a:pathLst>
          </a:custGeom>
          <a:solidFill>
            <a:srgbClr val="C3443B"/>
          </a:solidFill>
          <a:ln w="97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6A8D4349-E557-998C-DDF6-FB895705E583}"/>
              </a:ext>
            </a:extLst>
          </p:cNvPr>
          <p:cNvSpPr>
            <a:spLocks noChangeAspect="1"/>
          </p:cNvSpPr>
          <p:nvPr/>
        </p:nvSpPr>
        <p:spPr>
          <a:xfrm>
            <a:off x="7334495" y="1562896"/>
            <a:ext cx="370125" cy="360000"/>
          </a:xfrm>
          <a:custGeom>
            <a:avLst/>
            <a:gdLst>
              <a:gd name="connsiteX0" fmla="*/ 184595 w 370124"/>
              <a:gd name="connsiteY0" fmla="*/ 246558 h 359999"/>
              <a:gd name="connsiteX1" fmla="*/ 207344 w 370124"/>
              <a:gd name="connsiteY1" fmla="*/ 252655 h 359999"/>
              <a:gd name="connsiteX2" fmla="*/ 230092 w 370124"/>
              <a:gd name="connsiteY2" fmla="*/ 292058 h 359999"/>
              <a:gd name="connsiteX3" fmla="*/ 225201 w 370124"/>
              <a:gd name="connsiteY3" fmla="*/ 312879 h 359999"/>
              <a:gd name="connsiteX4" fmla="*/ 242898 w 370124"/>
              <a:gd name="connsiteY4" fmla="*/ 325999 h 359999"/>
              <a:gd name="connsiteX5" fmla="*/ 260703 w 370124"/>
              <a:gd name="connsiteY5" fmla="*/ 312879 h 359999"/>
              <a:gd name="connsiteX6" fmla="*/ 255706 w 370124"/>
              <a:gd name="connsiteY6" fmla="*/ 292058 h 359999"/>
              <a:gd name="connsiteX7" fmla="*/ 279085 w 370124"/>
              <a:gd name="connsiteY7" fmla="*/ 254386 h 359999"/>
              <a:gd name="connsiteX8" fmla="*/ 323424 w 370124"/>
              <a:gd name="connsiteY8" fmla="*/ 254386 h 359999"/>
              <a:gd name="connsiteX9" fmla="*/ 346806 w 370124"/>
              <a:gd name="connsiteY9" fmla="*/ 292058 h 359999"/>
              <a:gd name="connsiteX10" fmla="*/ 341911 w 370124"/>
              <a:gd name="connsiteY10" fmla="*/ 312879 h 359999"/>
              <a:gd name="connsiteX11" fmla="*/ 341909 w 370124"/>
              <a:gd name="connsiteY11" fmla="*/ 312878 h 359999"/>
              <a:gd name="connsiteX12" fmla="*/ 361400 w 370124"/>
              <a:gd name="connsiteY12" fmla="*/ 326997 h 359999"/>
              <a:gd name="connsiteX13" fmla="*/ 370124 w 370124"/>
              <a:gd name="connsiteY13" fmla="*/ 349424 h 359999"/>
              <a:gd name="connsiteX14" fmla="*/ 360649 w 370124"/>
              <a:gd name="connsiteY14" fmla="*/ 358899 h 359999"/>
              <a:gd name="connsiteX15" fmla="*/ 351177 w 370124"/>
              <a:gd name="connsiteY15" fmla="*/ 349424 h 359999"/>
              <a:gd name="connsiteX16" fmla="*/ 351175 w 370124"/>
              <a:gd name="connsiteY16" fmla="*/ 349421 h 359999"/>
              <a:gd name="connsiteX17" fmla="*/ 330353 w 370124"/>
              <a:gd name="connsiteY17" fmla="*/ 328600 h 359999"/>
              <a:gd name="connsiteX18" fmla="*/ 302138 w 370124"/>
              <a:gd name="connsiteY18" fmla="*/ 323499 h 359999"/>
              <a:gd name="connsiteX19" fmla="*/ 273923 w 370124"/>
              <a:gd name="connsiteY19" fmla="*/ 328600 h 359999"/>
              <a:gd name="connsiteX20" fmla="*/ 273923 w 370124"/>
              <a:gd name="connsiteY20" fmla="*/ 328602 h 359999"/>
              <a:gd name="connsiteX21" fmla="*/ 253101 w 370124"/>
              <a:gd name="connsiteY21" fmla="*/ 349424 h 359999"/>
              <a:gd name="connsiteX22" fmla="*/ 250691 w 370124"/>
              <a:gd name="connsiteY22" fmla="*/ 356831 h 359999"/>
              <a:gd name="connsiteX23" fmla="*/ 243574 w 370124"/>
              <a:gd name="connsiteY23" fmla="*/ 359999 h 359999"/>
              <a:gd name="connsiteX24" fmla="*/ 236457 w 370124"/>
              <a:gd name="connsiteY24" fmla="*/ 356831 h 359999"/>
              <a:gd name="connsiteX25" fmla="*/ 234049 w 370124"/>
              <a:gd name="connsiteY25" fmla="*/ 349424 h 359999"/>
              <a:gd name="connsiteX26" fmla="*/ 234047 w 370124"/>
              <a:gd name="connsiteY26" fmla="*/ 349421 h 359999"/>
              <a:gd name="connsiteX27" fmla="*/ 213225 w 370124"/>
              <a:gd name="connsiteY27" fmla="*/ 328600 h 359999"/>
              <a:gd name="connsiteX28" fmla="*/ 157003 w 370124"/>
              <a:gd name="connsiteY28" fmla="*/ 328600 h 359999"/>
              <a:gd name="connsiteX29" fmla="*/ 157003 w 370124"/>
              <a:gd name="connsiteY29" fmla="*/ 328602 h 359999"/>
              <a:gd name="connsiteX30" fmla="*/ 136182 w 370124"/>
              <a:gd name="connsiteY30" fmla="*/ 349424 h 359999"/>
              <a:gd name="connsiteX31" fmla="*/ 133771 w 370124"/>
              <a:gd name="connsiteY31" fmla="*/ 356831 h 359999"/>
              <a:gd name="connsiteX32" fmla="*/ 126655 w 370124"/>
              <a:gd name="connsiteY32" fmla="*/ 359999 h 359999"/>
              <a:gd name="connsiteX33" fmla="*/ 119538 w 370124"/>
              <a:gd name="connsiteY33" fmla="*/ 356831 h 359999"/>
              <a:gd name="connsiteX34" fmla="*/ 117127 w 370124"/>
              <a:gd name="connsiteY34" fmla="*/ 349424 h 359999"/>
              <a:gd name="connsiteX35" fmla="*/ 117127 w 370124"/>
              <a:gd name="connsiteY35" fmla="*/ 349421 h 359999"/>
              <a:gd name="connsiteX36" fmla="*/ 96306 w 370124"/>
              <a:gd name="connsiteY36" fmla="*/ 328600 h 359999"/>
              <a:gd name="connsiteX37" fmla="*/ 68091 w 370124"/>
              <a:gd name="connsiteY37" fmla="*/ 323394 h 359999"/>
              <a:gd name="connsiteX38" fmla="*/ 39771 w 370124"/>
              <a:gd name="connsiteY38" fmla="*/ 328600 h 359999"/>
              <a:gd name="connsiteX39" fmla="*/ 39771 w 370124"/>
              <a:gd name="connsiteY39" fmla="*/ 328602 h 359999"/>
              <a:gd name="connsiteX40" fmla="*/ 18949 w 370124"/>
              <a:gd name="connsiteY40" fmla="*/ 349424 h 359999"/>
              <a:gd name="connsiteX41" fmla="*/ 9475 w 370124"/>
              <a:gd name="connsiteY41" fmla="*/ 358899 h 359999"/>
              <a:gd name="connsiteX42" fmla="*/ 0 w 370124"/>
              <a:gd name="connsiteY42" fmla="*/ 349424 h 359999"/>
              <a:gd name="connsiteX43" fmla="*/ 8340 w 370124"/>
              <a:gd name="connsiteY43" fmla="*/ 327154 h 359999"/>
              <a:gd name="connsiteX44" fmla="*/ 27280 w 370124"/>
              <a:gd name="connsiteY44" fmla="*/ 312775 h 359999"/>
              <a:gd name="connsiteX45" fmla="*/ 22385 w 370124"/>
              <a:gd name="connsiteY45" fmla="*/ 292473 h 359999"/>
              <a:gd name="connsiteX46" fmla="*/ 45134 w 370124"/>
              <a:gd name="connsiteY46" fmla="*/ 253070 h 359999"/>
              <a:gd name="connsiteX47" fmla="*/ 90631 w 370124"/>
              <a:gd name="connsiteY47" fmla="*/ 253070 h 359999"/>
              <a:gd name="connsiteX48" fmla="*/ 113382 w 370124"/>
              <a:gd name="connsiteY48" fmla="*/ 292473 h 359999"/>
              <a:gd name="connsiteX49" fmla="*/ 108383 w 370124"/>
              <a:gd name="connsiteY49" fmla="*/ 312775 h 359999"/>
              <a:gd name="connsiteX50" fmla="*/ 126293 w 370124"/>
              <a:gd name="connsiteY50" fmla="*/ 325999 h 359999"/>
              <a:gd name="connsiteX51" fmla="*/ 143990 w 370124"/>
              <a:gd name="connsiteY51" fmla="*/ 312879 h 359999"/>
              <a:gd name="connsiteX52" fmla="*/ 139098 w 370124"/>
              <a:gd name="connsiteY52" fmla="*/ 292058 h 359999"/>
              <a:gd name="connsiteX53" fmla="*/ 161846 w 370124"/>
              <a:gd name="connsiteY53" fmla="*/ 252655 h 359999"/>
              <a:gd name="connsiteX54" fmla="*/ 184595 w 370124"/>
              <a:gd name="connsiteY54" fmla="*/ 246558 h 359999"/>
              <a:gd name="connsiteX55" fmla="*/ 227288 w 370124"/>
              <a:gd name="connsiteY55" fmla="*/ 122344 h 359999"/>
              <a:gd name="connsiteX56" fmla="*/ 221871 w 370124"/>
              <a:gd name="connsiteY56" fmla="*/ 124324 h 359999"/>
              <a:gd name="connsiteX57" fmla="*/ 195010 w 370124"/>
              <a:gd name="connsiteY57" fmla="*/ 137859 h 359999"/>
              <a:gd name="connsiteX58" fmla="*/ 189180 w 370124"/>
              <a:gd name="connsiteY58" fmla="*/ 141088 h 359999"/>
              <a:gd name="connsiteX59" fmla="*/ 180644 w 370124"/>
              <a:gd name="connsiteY59" fmla="*/ 141088 h 359999"/>
              <a:gd name="connsiteX60" fmla="*/ 180644 w 370124"/>
              <a:gd name="connsiteY60" fmla="*/ 141085 h 359999"/>
              <a:gd name="connsiteX61" fmla="*/ 174188 w 370124"/>
              <a:gd name="connsiteY61" fmla="*/ 137859 h 359999"/>
              <a:gd name="connsiteX62" fmla="*/ 147013 w 370124"/>
              <a:gd name="connsiteY62" fmla="*/ 124742 h 359999"/>
              <a:gd name="connsiteX63" fmla="*/ 141912 w 370124"/>
              <a:gd name="connsiteY63" fmla="*/ 122347 h 359999"/>
              <a:gd name="connsiteX64" fmla="*/ 141915 w 370124"/>
              <a:gd name="connsiteY64" fmla="*/ 149726 h 359999"/>
              <a:gd name="connsiteX65" fmla="*/ 184601 w 370124"/>
              <a:gd name="connsiteY65" fmla="*/ 161491 h 359999"/>
              <a:gd name="connsiteX66" fmla="*/ 227288 w 370124"/>
              <a:gd name="connsiteY66" fmla="*/ 149726 h 359999"/>
              <a:gd name="connsiteX67" fmla="*/ 184598 w 370124"/>
              <a:gd name="connsiteY67" fmla="*/ 67166 h 359999"/>
              <a:gd name="connsiteX68" fmla="*/ 122130 w 370124"/>
              <a:gd name="connsiteY68" fmla="*/ 91321 h 359999"/>
              <a:gd name="connsiteX69" fmla="*/ 177730 w 370124"/>
              <a:gd name="connsiteY69" fmla="*/ 118909 h 359999"/>
              <a:gd name="connsiteX70" fmla="*/ 184601 w 370124"/>
              <a:gd name="connsiteY70" fmla="*/ 122449 h 359999"/>
              <a:gd name="connsiteX71" fmla="*/ 191472 w 370124"/>
              <a:gd name="connsiteY71" fmla="*/ 118909 h 359999"/>
              <a:gd name="connsiteX72" fmla="*/ 247066 w 370124"/>
              <a:gd name="connsiteY72" fmla="*/ 91321 h 359999"/>
              <a:gd name="connsiteX73" fmla="*/ 23221 w 370124"/>
              <a:gd name="connsiteY73" fmla="*/ 18961 h 359999"/>
              <a:gd name="connsiteX74" fmla="*/ 23222 w 370124"/>
              <a:gd name="connsiteY74" fmla="*/ 18961 h 359999"/>
              <a:gd name="connsiteX75" fmla="*/ 23223 w 370124"/>
              <a:gd name="connsiteY75" fmla="*/ 18962 h 359999"/>
              <a:gd name="connsiteX76" fmla="*/ 23222 w 370124"/>
              <a:gd name="connsiteY76" fmla="*/ 13 h 359999"/>
              <a:gd name="connsiteX77" fmla="*/ 345975 w 370124"/>
              <a:gd name="connsiteY77" fmla="*/ 13 h 359999"/>
              <a:gd name="connsiteX78" fmla="*/ 353089 w 370124"/>
              <a:gd name="connsiteY78" fmla="*/ 2630 h 359999"/>
              <a:gd name="connsiteX79" fmla="*/ 356075 w 370124"/>
              <a:gd name="connsiteY79" fmla="*/ 9592 h 359999"/>
              <a:gd name="connsiteX80" fmla="*/ 353228 w 370124"/>
              <a:gd name="connsiteY80" fmla="*/ 16261 h 359999"/>
              <a:gd name="connsiteX81" fmla="*/ 346498 w 370124"/>
              <a:gd name="connsiteY81" fmla="*/ 18962 h 359999"/>
              <a:gd name="connsiteX82" fmla="*/ 337229 w 370124"/>
              <a:gd name="connsiteY82" fmla="*/ 18962 h 359999"/>
              <a:gd name="connsiteX83" fmla="*/ 337229 w 370124"/>
              <a:gd name="connsiteY83" fmla="*/ 180546 h 359999"/>
              <a:gd name="connsiteX84" fmla="*/ 323326 w 370124"/>
              <a:gd name="connsiteY84" fmla="*/ 214118 h 359999"/>
              <a:gd name="connsiteX85" fmla="*/ 289753 w 370124"/>
              <a:gd name="connsiteY85" fmla="*/ 228022 h 359999"/>
              <a:gd name="connsiteX86" fmla="*/ 80484 w 370124"/>
              <a:gd name="connsiteY86" fmla="*/ 228022 h 359999"/>
              <a:gd name="connsiteX87" fmla="*/ 46577 w 370124"/>
              <a:gd name="connsiteY87" fmla="*/ 214301 h 359999"/>
              <a:gd name="connsiteX88" fmla="*/ 32487 w 370124"/>
              <a:gd name="connsiteY88" fmla="*/ 180545 h 359999"/>
              <a:gd name="connsiteX89" fmla="*/ 32487 w 370124"/>
              <a:gd name="connsiteY89" fmla="*/ 18961 h 359999"/>
              <a:gd name="connsiteX90" fmla="*/ 23222 w 370124"/>
              <a:gd name="connsiteY90" fmla="*/ 18961 h 359999"/>
              <a:gd name="connsiteX91" fmla="*/ 16490 w 370124"/>
              <a:gd name="connsiteY91" fmla="*/ 16261 h 359999"/>
              <a:gd name="connsiteX92" fmla="*/ 13643 w 370124"/>
              <a:gd name="connsiteY92" fmla="*/ 9592 h 359999"/>
              <a:gd name="connsiteX93" fmla="*/ 23222 w 370124"/>
              <a:gd name="connsiteY93" fmla="*/ 13 h 35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70124" h="359999">
                <a:moveTo>
                  <a:pt x="184595" y="246558"/>
                </a:moveTo>
                <a:cubicBezTo>
                  <a:pt x="192451" y="246558"/>
                  <a:pt x="200306" y="248591"/>
                  <a:pt x="207344" y="252655"/>
                </a:cubicBezTo>
                <a:cubicBezTo>
                  <a:pt x="221420" y="260783"/>
                  <a:pt x="230092" y="275803"/>
                  <a:pt x="230092" y="292058"/>
                </a:cubicBezTo>
                <a:cubicBezTo>
                  <a:pt x="230210" y="299297"/>
                  <a:pt x="228529" y="306450"/>
                  <a:pt x="225201" y="312879"/>
                </a:cubicBezTo>
                <a:cubicBezTo>
                  <a:pt x="231956" y="315959"/>
                  <a:pt x="237988" y="320430"/>
                  <a:pt x="242898" y="325999"/>
                </a:cubicBezTo>
                <a:cubicBezTo>
                  <a:pt x="247913" y="320495"/>
                  <a:pt x="253963" y="316037"/>
                  <a:pt x="260703" y="312879"/>
                </a:cubicBezTo>
                <a:cubicBezTo>
                  <a:pt x="257340" y="306458"/>
                  <a:pt x="255623" y="299305"/>
                  <a:pt x="255706" y="292058"/>
                </a:cubicBezTo>
                <a:cubicBezTo>
                  <a:pt x="256459" y="276300"/>
                  <a:pt x="265302" y="262054"/>
                  <a:pt x="279085" y="254386"/>
                </a:cubicBezTo>
                <a:cubicBezTo>
                  <a:pt x="292872" y="246717"/>
                  <a:pt x="309640" y="246717"/>
                  <a:pt x="323424" y="254386"/>
                </a:cubicBezTo>
                <a:cubicBezTo>
                  <a:pt x="337210" y="262054"/>
                  <a:pt x="346053" y="276300"/>
                  <a:pt x="346806" y="292058"/>
                </a:cubicBezTo>
                <a:cubicBezTo>
                  <a:pt x="346978" y="299302"/>
                  <a:pt x="345292" y="306471"/>
                  <a:pt x="341911" y="312879"/>
                </a:cubicBezTo>
                <a:lnTo>
                  <a:pt x="341909" y="312878"/>
                </a:lnTo>
                <a:cubicBezTo>
                  <a:pt x="349629" y="315613"/>
                  <a:pt x="356395" y="320513"/>
                  <a:pt x="361400" y="326997"/>
                </a:cubicBezTo>
                <a:cubicBezTo>
                  <a:pt x="366404" y="333478"/>
                  <a:pt x="369434" y="341264"/>
                  <a:pt x="370124" y="349424"/>
                </a:cubicBezTo>
                <a:cubicBezTo>
                  <a:pt x="370124" y="354655"/>
                  <a:pt x="365883" y="358899"/>
                  <a:pt x="360649" y="358899"/>
                </a:cubicBezTo>
                <a:cubicBezTo>
                  <a:pt x="355418" y="358899"/>
                  <a:pt x="351177" y="354656"/>
                  <a:pt x="351177" y="349424"/>
                </a:cubicBezTo>
                <a:lnTo>
                  <a:pt x="351175" y="349421"/>
                </a:lnTo>
                <a:cubicBezTo>
                  <a:pt x="351175" y="342135"/>
                  <a:pt x="343159" y="333805"/>
                  <a:pt x="330353" y="328600"/>
                </a:cubicBezTo>
                <a:cubicBezTo>
                  <a:pt x="321344" y="325172"/>
                  <a:pt x="311777" y="323441"/>
                  <a:pt x="302138" y="323499"/>
                </a:cubicBezTo>
                <a:cubicBezTo>
                  <a:pt x="292501" y="323462"/>
                  <a:pt x="282938" y="325191"/>
                  <a:pt x="273923" y="328600"/>
                </a:cubicBezTo>
                <a:lnTo>
                  <a:pt x="273923" y="328602"/>
                </a:lnTo>
                <a:cubicBezTo>
                  <a:pt x="260911" y="333288"/>
                  <a:pt x="253101" y="341614"/>
                  <a:pt x="253101" y="349424"/>
                </a:cubicBezTo>
                <a:cubicBezTo>
                  <a:pt x="253383" y="352122"/>
                  <a:pt x="252508" y="354815"/>
                  <a:pt x="250691" y="356831"/>
                </a:cubicBezTo>
                <a:cubicBezTo>
                  <a:pt x="248876" y="358849"/>
                  <a:pt x="246288" y="359999"/>
                  <a:pt x="243574" y="359999"/>
                </a:cubicBezTo>
                <a:cubicBezTo>
                  <a:pt x="240860" y="359999"/>
                  <a:pt x="238274" y="358849"/>
                  <a:pt x="236457" y="356831"/>
                </a:cubicBezTo>
                <a:cubicBezTo>
                  <a:pt x="234640" y="354815"/>
                  <a:pt x="233764" y="352122"/>
                  <a:pt x="234049" y="349424"/>
                </a:cubicBezTo>
                <a:lnTo>
                  <a:pt x="234047" y="349421"/>
                </a:lnTo>
                <a:cubicBezTo>
                  <a:pt x="234047" y="342135"/>
                  <a:pt x="226135" y="333805"/>
                  <a:pt x="213225" y="328600"/>
                </a:cubicBezTo>
                <a:cubicBezTo>
                  <a:pt x="195102" y="321794"/>
                  <a:pt x="175127" y="321794"/>
                  <a:pt x="157003" y="328600"/>
                </a:cubicBezTo>
                <a:lnTo>
                  <a:pt x="157003" y="328602"/>
                </a:lnTo>
                <a:cubicBezTo>
                  <a:pt x="143887" y="333288"/>
                  <a:pt x="136182" y="341614"/>
                  <a:pt x="136182" y="349424"/>
                </a:cubicBezTo>
                <a:cubicBezTo>
                  <a:pt x="136464" y="352122"/>
                  <a:pt x="135588" y="354815"/>
                  <a:pt x="133771" y="356831"/>
                </a:cubicBezTo>
                <a:cubicBezTo>
                  <a:pt x="131954" y="358849"/>
                  <a:pt x="129368" y="359999"/>
                  <a:pt x="126655" y="359999"/>
                </a:cubicBezTo>
                <a:cubicBezTo>
                  <a:pt x="123941" y="359999"/>
                  <a:pt x="121355" y="358849"/>
                  <a:pt x="119538" y="356831"/>
                </a:cubicBezTo>
                <a:cubicBezTo>
                  <a:pt x="117721" y="354815"/>
                  <a:pt x="116845" y="352122"/>
                  <a:pt x="117127" y="349424"/>
                </a:cubicBezTo>
                <a:lnTo>
                  <a:pt x="117127" y="349421"/>
                </a:lnTo>
                <a:cubicBezTo>
                  <a:pt x="117127" y="342030"/>
                  <a:pt x="109112" y="333701"/>
                  <a:pt x="96306" y="328600"/>
                </a:cubicBezTo>
                <a:cubicBezTo>
                  <a:pt x="87315" y="325094"/>
                  <a:pt x="77741" y="323329"/>
                  <a:pt x="68091" y="323394"/>
                </a:cubicBezTo>
                <a:cubicBezTo>
                  <a:pt x="58407" y="323319"/>
                  <a:pt x="48796" y="325083"/>
                  <a:pt x="39771" y="328600"/>
                </a:cubicBezTo>
                <a:lnTo>
                  <a:pt x="39771" y="328602"/>
                </a:lnTo>
                <a:cubicBezTo>
                  <a:pt x="26759" y="333288"/>
                  <a:pt x="18949" y="341614"/>
                  <a:pt x="18949" y="349424"/>
                </a:cubicBezTo>
                <a:cubicBezTo>
                  <a:pt x="18949" y="354655"/>
                  <a:pt x="14706" y="358899"/>
                  <a:pt x="9475" y="358899"/>
                </a:cubicBezTo>
                <a:cubicBezTo>
                  <a:pt x="4243" y="358899"/>
                  <a:pt x="0" y="354656"/>
                  <a:pt x="0" y="349424"/>
                </a:cubicBezTo>
                <a:cubicBezTo>
                  <a:pt x="620" y="341361"/>
                  <a:pt x="3511" y="333641"/>
                  <a:pt x="8340" y="327154"/>
                </a:cubicBezTo>
                <a:cubicBezTo>
                  <a:pt x="13167" y="320668"/>
                  <a:pt x="19735" y="315685"/>
                  <a:pt x="27280" y="312775"/>
                </a:cubicBezTo>
                <a:cubicBezTo>
                  <a:pt x="23949" y="306534"/>
                  <a:pt x="22265" y="299548"/>
                  <a:pt x="22385" y="292473"/>
                </a:cubicBezTo>
                <a:cubicBezTo>
                  <a:pt x="22385" y="276219"/>
                  <a:pt x="31057" y="261199"/>
                  <a:pt x="45134" y="253070"/>
                </a:cubicBezTo>
                <a:cubicBezTo>
                  <a:pt x="59211" y="244944"/>
                  <a:pt x="76555" y="244944"/>
                  <a:pt x="90631" y="253070"/>
                </a:cubicBezTo>
                <a:cubicBezTo>
                  <a:pt x="104710" y="261198"/>
                  <a:pt x="113382" y="276219"/>
                  <a:pt x="113382" y="292473"/>
                </a:cubicBezTo>
                <a:cubicBezTo>
                  <a:pt x="113395" y="299548"/>
                  <a:pt x="111678" y="306516"/>
                  <a:pt x="108383" y="312775"/>
                </a:cubicBezTo>
                <a:cubicBezTo>
                  <a:pt x="115139" y="316006"/>
                  <a:pt x="121215" y="320493"/>
                  <a:pt x="126293" y="325999"/>
                </a:cubicBezTo>
                <a:cubicBezTo>
                  <a:pt x="131187" y="320414"/>
                  <a:pt x="137224" y="315941"/>
                  <a:pt x="143990" y="312879"/>
                </a:cubicBezTo>
                <a:cubicBezTo>
                  <a:pt x="140661" y="306450"/>
                  <a:pt x="138980" y="299297"/>
                  <a:pt x="139098" y="292058"/>
                </a:cubicBezTo>
                <a:cubicBezTo>
                  <a:pt x="139098" y="275803"/>
                  <a:pt x="147770" y="260784"/>
                  <a:pt x="161846" y="252655"/>
                </a:cubicBezTo>
                <a:cubicBezTo>
                  <a:pt x="168885" y="248591"/>
                  <a:pt x="176740" y="246558"/>
                  <a:pt x="184595" y="246558"/>
                </a:cubicBezTo>
                <a:close/>
                <a:moveTo>
                  <a:pt x="227288" y="122344"/>
                </a:moveTo>
                <a:lnTo>
                  <a:pt x="221871" y="124324"/>
                </a:lnTo>
                <a:lnTo>
                  <a:pt x="195010" y="137859"/>
                </a:lnTo>
                <a:lnTo>
                  <a:pt x="189180" y="141088"/>
                </a:lnTo>
                <a:cubicBezTo>
                  <a:pt x="186505" y="142476"/>
                  <a:pt x="183318" y="142476"/>
                  <a:pt x="180644" y="141088"/>
                </a:cubicBezTo>
                <a:lnTo>
                  <a:pt x="180644" y="141085"/>
                </a:lnTo>
                <a:lnTo>
                  <a:pt x="174188" y="137859"/>
                </a:lnTo>
                <a:lnTo>
                  <a:pt x="147013" y="124742"/>
                </a:lnTo>
                <a:lnTo>
                  <a:pt x="141912" y="122347"/>
                </a:lnTo>
                <a:lnTo>
                  <a:pt x="141915" y="149726"/>
                </a:lnTo>
                <a:cubicBezTo>
                  <a:pt x="142955" y="153161"/>
                  <a:pt x="158781" y="161491"/>
                  <a:pt x="184601" y="161491"/>
                </a:cubicBezTo>
                <a:cubicBezTo>
                  <a:pt x="210422" y="161491"/>
                  <a:pt x="225727" y="153370"/>
                  <a:pt x="227288" y="149726"/>
                </a:cubicBezTo>
                <a:close/>
                <a:moveTo>
                  <a:pt x="184598" y="67166"/>
                </a:moveTo>
                <a:lnTo>
                  <a:pt x="122130" y="91321"/>
                </a:lnTo>
                <a:lnTo>
                  <a:pt x="177730" y="118909"/>
                </a:lnTo>
                <a:lnTo>
                  <a:pt x="184601" y="122449"/>
                </a:lnTo>
                <a:lnTo>
                  <a:pt x="191472" y="118909"/>
                </a:lnTo>
                <a:lnTo>
                  <a:pt x="247066" y="91321"/>
                </a:lnTo>
                <a:close/>
                <a:moveTo>
                  <a:pt x="23221" y="18961"/>
                </a:moveTo>
                <a:lnTo>
                  <a:pt x="23222" y="18961"/>
                </a:lnTo>
                <a:lnTo>
                  <a:pt x="23223" y="18962"/>
                </a:lnTo>
                <a:close/>
                <a:moveTo>
                  <a:pt x="23222" y="13"/>
                </a:moveTo>
                <a:lnTo>
                  <a:pt x="345975" y="13"/>
                </a:lnTo>
                <a:cubicBezTo>
                  <a:pt x="348605" y="-129"/>
                  <a:pt x="351178" y="815"/>
                  <a:pt x="353089" y="2630"/>
                </a:cubicBezTo>
                <a:cubicBezTo>
                  <a:pt x="354998" y="4441"/>
                  <a:pt x="356080" y="6959"/>
                  <a:pt x="356075" y="9592"/>
                </a:cubicBezTo>
                <a:cubicBezTo>
                  <a:pt x="356049" y="12104"/>
                  <a:pt x="355024" y="14504"/>
                  <a:pt x="353228" y="16261"/>
                </a:cubicBezTo>
                <a:cubicBezTo>
                  <a:pt x="351431" y="18018"/>
                  <a:pt x="349010" y="18991"/>
                  <a:pt x="346498" y="18962"/>
                </a:cubicBezTo>
                <a:lnTo>
                  <a:pt x="337229" y="18962"/>
                </a:lnTo>
                <a:lnTo>
                  <a:pt x="337229" y="180546"/>
                </a:lnTo>
                <a:cubicBezTo>
                  <a:pt x="337229" y="193137"/>
                  <a:pt x="332228" y="205213"/>
                  <a:pt x="323326" y="214118"/>
                </a:cubicBezTo>
                <a:cubicBezTo>
                  <a:pt x="314421" y="223020"/>
                  <a:pt x="302344" y="228022"/>
                  <a:pt x="289753" y="228022"/>
                </a:cubicBezTo>
                <a:lnTo>
                  <a:pt x="80484" y="228022"/>
                </a:lnTo>
                <a:cubicBezTo>
                  <a:pt x="67801" y="228161"/>
                  <a:pt x="55592" y="223222"/>
                  <a:pt x="46577" y="214301"/>
                </a:cubicBezTo>
                <a:cubicBezTo>
                  <a:pt x="37559" y="205383"/>
                  <a:pt x="32485" y="193228"/>
                  <a:pt x="32487" y="180545"/>
                </a:cubicBezTo>
                <a:lnTo>
                  <a:pt x="32487" y="18961"/>
                </a:lnTo>
                <a:lnTo>
                  <a:pt x="23222" y="18961"/>
                </a:lnTo>
                <a:lnTo>
                  <a:pt x="16490" y="16261"/>
                </a:lnTo>
                <a:cubicBezTo>
                  <a:pt x="14694" y="14504"/>
                  <a:pt x="13669" y="12104"/>
                  <a:pt x="13643" y="9592"/>
                </a:cubicBezTo>
                <a:cubicBezTo>
                  <a:pt x="13643" y="4303"/>
                  <a:pt x="17930" y="13"/>
                  <a:pt x="23222" y="13"/>
                </a:cubicBezTo>
                <a:close/>
              </a:path>
            </a:pathLst>
          </a:custGeom>
          <a:solidFill>
            <a:schemeClr val="bg1"/>
          </a:solidFill>
          <a:ln w="97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73DE7E35-88E7-E86B-B33D-09D6499084F5}"/>
              </a:ext>
            </a:extLst>
          </p:cNvPr>
          <p:cNvSpPr/>
          <p:nvPr/>
        </p:nvSpPr>
        <p:spPr>
          <a:xfrm>
            <a:off x="9595174" y="1556792"/>
            <a:ext cx="400276" cy="360000"/>
          </a:xfrm>
          <a:custGeom>
            <a:avLst/>
            <a:gdLst>
              <a:gd name="connsiteX0" fmla="*/ 300815 w 400276"/>
              <a:gd name="connsiteY0" fmla="*/ 78482 h 360000"/>
              <a:gd name="connsiteX1" fmla="*/ 395586 w 400276"/>
              <a:gd name="connsiteY1" fmla="*/ 187980 h 360000"/>
              <a:gd name="connsiteX2" fmla="*/ 382150 w 400276"/>
              <a:gd name="connsiteY2" fmla="*/ 279467 h 360000"/>
              <a:gd name="connsiteX3" fmla="*/ 381291 w 400276"/>
              <a:gd name="connsiteY3" fmla="*/ 288903 h 360000"/>
              <a:gd name="connsiteX4" fmla="*/ 399587 w 400276"/>
              <a:gd name="connsiteY4" fmla="*/ 343794 h 360000"/>
              <a:gd name="connsiteX5" fmla="*/ 399594 w 400276"/>
              <a:gd name="connsiteY5" fmla="*/ 343793 h 360000"/>
              <a:gd name="connsiteX6" fmla="*/ 384017 w 400276"/>
              <a:gd name="connsiteY6" fmla="*/ 359367 h 360000"/>
              <a:gd name="connsiteX7" fmla="*/ 328982 w 400276"/>
              <a:gd name="connsiteY7" fmla="*/ 341071 h 360000"/>
              <a:gd name="connsiteX8" fmla="*/ 319546 w 400276"/>
              <a:gd name="connsiteY8" fmla="*/ 341786 h 360000"/>
              <a:gd name="connsiteX9" fmla="*/ 228484 w 400276"/>
              <a:gd name="connsiteY9" fmla="*/ 354939 h 360000"/>
              <a:gd name="connsiteX10" fmla="*/ 149718 w 400276"/>
              <a:gd name="connsiteY10" fmla="*/ 311339 h 360000"/>
              <a:gd name="connsiteX11" fmla="*/ 176164 w 400276"/>
              <a:gd name="connsiteY11" fmla="*/ 308768 h 360000"/>
              <a:gd name="connsiteX12" fmla="*/ 310822 w 400276"/>
              <a:gd name="connsiteY12" fmla="*/ 175401 h 360000"/>
              <a:gd name="connsiteX13" fmla="*/ 300815 w 400276"/>
              <a:gd name="connsiteY13" fmla="*/ 78482 h 360000"/>
              <a:gd name="connsiteX14" fmla="*/ 119135 w 400276"/>
              <a:gd name="connsiteY14" fmla="*/ 73479 h 360000"/>
              <a:gd name="connsiteX15" fmla="*/ 113988 w 400276"/>
              <a:gd name="connsiteY15" fmla="*/ 78626 h 360000"/>
              <a:gd name="connsiteX16" fmla="*/ 113985 w 400276"/>
              <a:gd name="connsiteY16" fmla="*/ 114076 h 360000"/>
              <a:gd name="connsiteX17" fmla="*/ 78392 w 400276"/>
              <a:gd name="connsiteY17" fmla="*/ 114076 h 360000"/>
              <a:gd name="connsiteX18" fmla="*/ 73245 w 400276"/>
              <a:gd name="connsiteY18" fmla="*/ 119223 h 360000"/>
              <a:gd name="connsiteX19" fmla="*/ 73245 w 400276"/>
              <a:gd name="connsiteY19" fmla="*/ 159819 h 360000"/>
              <a:gd name="connsiteX20" fmla="*/ 78392 w 400276"/>
              <a:gd name="connsiteY20" fmla="*/ 164966 h 360000"/>
              <a:gd name="connsiteX21" fmla="*/ 113701 w 400276"/>
              <a:gd name="connsiteY21" fmla="*/ 164966 h 360000"/>
              <a:gd name="connsiteX22" fmla="*/ 113701 w 400276"/>
              <a:gd name="connsiteY22" fmla="*/ 200559 h 360000"/>
              <a:gd name="connsiteX23" fmla="*/ 118848 w 400276"/>
              <a:gd name="connsiteY23" fmla="*/ 205706 h 360000"/>
              <a:gd name="connsiteX24" fmla="*/ 159445 w 400276"/>
              <a:gd name="connsiteY24" fmla="*/ 205706 h 360000"/>
              <a:gd name="connsiteX25" fmla="*/ 164592 w 400276"/>
              <a:gd name="connsiteY25" fmla="*/ 200559 h 360000"/>
              <a:gd name="connsiteX26" fmla="*/ 164592 w 400276"/>
              <a:gd name="connsiteY26" fmla="*/ 164966 h 360000"/>
              <a:gd name="connsiteX27" fmla="*/ 200186 w 400276"/>
              <a:gd name="connsiteY27" fmla="*/ 164966 h 360000"/>
              <a:gd name="connsiteX28" fmla="*/ 205332 w 400276"/>
              <a:gd name="connsiteY28" fmla="*/ 159819 h 360000"/>
              <a:gd name="connsiteX29" fmla="*/ 205332 w 400276"/>
              <a:gd name="connsiteY29" fmla="*/ 119366 h 360000"/>
              <a:gd name="connsiteX30" fmla="*/ 200185 w 400276"/>
              <a:gd name="connsiteY30" fmla="*/ 114219 h 360000"/>
              <a:gd name="connsiteX31" fmla="*/ 164879 w 400276"/>
              <a:gd name="connsiteY31" fmla="*/ 114219 h 360000"/>
              <a:gd name="connsiteX32" fmla="*/ 164879 w 400276"/>
              <a:gd name="connsiteY32" fmla="*/ 78626 h 360000"/>
              <a:gd name="connsiteX33" fmla="*/ 159732 w 400276"/>
              <a:gd name="connsiteY33" fmla="*/ 73479 h 360000"/>
              <a:gd name="connsiteX34" fmla="*/ 154832 w 400276"/>
              <a:gd name="connsiteY34" fmla="*/ 297 h 360000"/>
              <a:gd name="connsiteX35" fmla="*/ 285957 w 400276"/>
              <a:gd name="connsiteY35" fmla="*/ 170824 h 360000"/>
              <a:gd name="connsiteX36" fmla="*/ 171745 w 400276"/>
              <a:gd name="connsiteY36" fmla="*/ 283900 h 360000"/>
              <a:gd name="connsiteX37" fmla="*/ 80682 w 400276"/>
              <a:gd name="connsiteY37" fmla="*/ 270747 h 360000"/>
              <a:gd name="connsiteX38" fmla="*/ 71247 w 400276"/>
              <a:gd name="connsiteY38" fmla="*/ 270033 h 360000"/>
              <a:gd name="connsiteX39" fmla="*/ 16212 w 400276"/>
              <a:gd name="connsiteY39" fmla="*/ 288328 h 360000"/>
              <a:gd name="connsiteX40" fmla="*/ 631 w 400276"/>
              <a:gd name="connsiteY40" fmla="*/ 272748 h 360000"/>
              <a:gd name="connsiteX41" fmla="*/ 18927 w 400276"/>
              <a:gd name="connsiteY41" fmla="*/ 217857 h 360000"/>
              <a:gd name="connsiteX42" fmla="*/ 18068 w 400276"/>
              <a:gd name="connsiteY42" fmla="*/ 208421 h 360000"/>
              <a:gd name="connsiteX43" fmla="*/ 4632 w 400276"/>
              <a:gd name="connsiteY43" fmla="*/ 116935 h 360000"/>
              <a:gd name="connsiteX44" fmla="*/ 117986 w 400276"/>
              <a:gd name="connsiteY44" fmla="*/ 2576 h 360000"/>
              <a:gd name="connsiteX45" fmla="*/ 117988 w 400276"/>
              <a:gd name="connsiteY45" fmla="*/ 2570 h 360000"/>
              <a:gd name="connsiteX46" fmla="*/ 154832 w 400276"/>
              <a:gd name="connsiteY46" fmla="*/ 297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00276" h="360000">
                <a:moveTo>
                  <a:pt x="300815" y="78482"/>
                </a:moveTo>
                <a:cubicBezTo>
                  <a:pt x="349128" y="94778"/>
                  <a:pt x="386438" y="137090"/>
                  <a:pt x="395586" y="187980"/>
                </a:cubicBezTo>
                <a:cubicBezTo>
                  <a:pt x="401592" y="221286"/>
                  <a:pt x="395874" y="252734"/>
                  <a:pt x="382150" y="279467"/>
                </a:cubicBezTo>
                <a:cubicBezTo>
                  <a:pt x="380576" y="282470"/>
                  <a:pt x="380289" y="285757"/>
                  <a:pt x="381291" y="288903"/>
                </a:cubicBezTo>
                <a:lnTo>
                  <a:pt x="399587" y="343794"/>
                </a:lnTo>
                <a:lnTo>
                  <a:pt x="399594" y="343793"/>
                </a:lnTo>
                <a:cubicBezTo>
                  <a:pt x="402881" y="353368"/>
                  <a:pt x="393733" y="362519"/>
                  <a:pt x="384017" y="359367"/>
                </a:cubicBezTo>
                <a:lnTo>
                  <a:pt x="328982" y="341071"/>
                </a:lnTo>
                <a:cubicBezTo>
                  <a:pt x="325835" y="339929"/>
                  <a:pt x="322405" y="340356"/>
                  <a:pt x="319546" y="341786"/>
                </a:cubicBezTo>
                <a:cubicBezTo>
                  <a:pt x="292955" y="355366"/>
                  <a:pt x="261506" y="360800"/>
                  <a:pt x="228484" y="354939"/>
                </a:cubicBezTo>
                <a:cubicBezTo>
                  <a:pt x="197894" y="349364"/>
                  <a:pt x="170302" y="333640"/>
                  <a:pt x="149718" y="311339"/>
                </a:cubicBezTo>
                <a:cubicBezTo>
                  <a:pt x="158439" y="311055"/>
                  <a:pt x="167443" y="310341"/>
                  <a:pt x="176164" y="308768"/>
                </a:cubicBezTo>
                <a:cubicBezTo>
                  <a:pt x="244063" y="296621"/>
                  <a:pt x="298100" y="243014"/>
                  <a:pt x="310822" y="175401"/>
                </a:cubicBezTo>
                <a:cubicBezTo>
                  <a:pt x="317110" y="142094"/>
                  <a:pt x="313253" y="108645"/>
                  <a:pt x="300815" y="78482"/>
                </a:cubicBezTo>
                <a:close/>
                <a:moveTo>
                  <a:pt x="119135" y="73479"/>
                </a:moveTo>
                <a:cubicBezTo>
                  <a:pt x="116276" y="73479"/>
                  <a:pt x="113988" y="75767"/>
                  <a:pt x="113988" y="78626"/>
                </a:cubicBezTo>
                <a:lnTo>
                  <a:pt x="113985" y="114076"/>
                </a:lnTo>
                <a:lnTo>
                  <a:pt x="78392" y="114076"/>
                </a:lnTo>
                <a:cubicBezTo>
                  <a:pt x="75533" y="114076"/>
                  <a:pt x="73245" y="116364"/>
                  <a:pt x="73245" y="119223"/>
                </a:cubicBezTo>
                <a:lnTo>
                  <a:pt x="73245" y="159819"/>
                </a:lnTo>
                <a:cubicBezTo>
                  <a:pt x="73245" y="162678"/>
                  <a:pt x="75533" y="164966"/>
                  <a:pt x="78392" y="164966"/>
                </a:cubicBezTo>
                <a:lnTo>
                  <a:pt x="113701" y="164966"/>
                </a:lnTo>
                <a:lnTo>
                  <a:pt x="113701" y="200559"/>
                </a:lnTo>
                <a:cubicBezTo>
                  <a:pt x="113701" y="203418"/>
                  <a:pt x="115989" y="205706"/>
                  <a:pt x="118848" y="205706"/>
                </a:cubicBezTo>
                <a:lnTo>
                  <a:pt x="159445" y="205706"/>
                </a:lnTo>
                <a:cubicBezTo>
                  <a:pt x="162304" y="205706"/>
                  <a:pt x="164592" y="203418"/>
                  <a:pt x="164592" y="200559"/>
                </a:cubicBezTo>
                <a:lnTo>
                  <a:pt x="164592" y="164966"/>
                </a:lnTo>
                <a:lnTo>
                  <a:pt x="200186" y="164966"/>
                </a:lnTo>
                <a:cubicBezTo>
                  <a:pt x="203045" y="164966"/>
                  <a:pt x="205332" y="162678"/>
                  <a:pt x="205332" y="159819"/>
                </a:cubicBezTo>
                <a:lnTo>
                  <a:pt x="205332" y="119366"/>
                </a:lnTo>
                <a:cubicBezTo>
                  <a:pt x="205332" y="116507"/>
                  <a:pt x="203044" y="114219"/>
                  <a:pt x="200185" y="114219"/>
                </a:cubicBezTo>
                <a:lnTo>
                  <a:pt x="164879" y="114219"/>
                </a:lnTo>
                <a:lnTo>
                  <a:pt x="164879" y="78626"/>
                </a:lnTo>
                <a:cubicBezTo>
                  <a:pt x="164879" y="75767"/>
                  <a:pt x="162591" y="73479"/>
                  <a:pt x="159732" y="73479"/>
                </a:cubicBezTo>
                <a:close/>
                <a:moveTo>
                  <a:pt x="154832" y="297"/>
                </a:moveTo>
                <a:cubicBezTo>
                  <a:pt x="238423" y="5657"/>
                  <a:pt x="302466" y="82768"/>
                  <a:pt x="285957" y="170824"/>
                </a:cubicBezTo>
                <a:cubicBezTo>
                  <a:pt x="275240" y="227863"/>
                  <a:pt x="228924" y="273606"/>
                  <a:pt x="171745" y="283900"/>
                </a:cubicBezTo>
                <a:cubicBezTo>
                  <a:pt x="138720" y="289758"/>
                  <a:pt x="107271" y="284327"/>
                  <a:pt x="80682" y="270747"/>
                </a:cubicBezTo>
                <a:cubicBezTo>
                  <a:pt x="77679" y="269318"/>
                  <a:pt x="74393" y="269031"/>
                  <a:pt x="71247" y="270033"/>
                </a:cubicBezTo>
                <a:lnTo>
                  <a:pt x="16212" y="288328"/>
                </a:lnTo>
                <a:cubicBezTo>
                  <a:pt x="6636" y="291619"/>
                  <a:pt x="-2515" y="282327"/>
                  <a:pt x="631" y="272748"/>
                </a:cubicBezTo>
                <a:lnTo>
                  <a:pt x="18927" y="217857"/>
                </a:lnTo>
                <a:cubicBezTo>
                  <a:pt x="19925" y="214710"/>
                  <a:pt x="19641" y="211424"/>
                  <a:pt x="18068" y="208421"/>
                </a:cubicBezTo>
                <a:cubicBezTo>
                  <a:pt x="4345" y="181688"/>
                  <a:pt x="-1373" y="150100"/>
                  <a:pt x="4632" y="116935"/>
                </a:cubicBezTo>
                <a:cubicBezTo>
                  <a:pt x="14916" y="59612"/>
                  <a:pt x="60807" y="13153"/>
                  <a:pt x="117986" y="2576"/>
                </a:cubicBezTo>
                <a:lnTo>
                  <a:pt x="117988" y="2570"/>
                </a:lnTo>
                <a:cubicBezTo>
                  <a:pt x="130549" y="230"/>
                  <a:pt x="142890" y="-469"/>
                  <a:pt x="154832" y="297"/>
                </a:cubicBezTo>
                <a:close/>
              </a:path>
            </a:pathLst>
          </a:custGeom>
          <a:solidFill>
            <a:srgbClr val="C3443B"/>
          </a:solidFill>
          <a:ln w="979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E974CC8-C89B-40E2-B92F-58568F9DB731}" type="slidenum">
              <a:rPr lang="ru-RU" sz="1000" smtClean="0">
                <a:latin typeface="Arial Narrow" panose="020B0604020202020204" pitchFamily="34" charset="0"/>
                <a:cs typeface="Arial Narrow" panose="020B0604020202020204" pitchFamily="34" charset="0"/>
              </a:rPr>
              <a:pPr>
                <a:defRPr/>
              </a:pPr>
              <a:t>3</a:t>
            </a:fld>
            <a:endParaRPr lang="ru-RU" sz="10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C61A10EC-2A2E-44CA-8110-5DBCA9F827B8}"/>
              </a:ext>
            </a:extLst>
          </p:cNvPr>
          <p:cNvSpPr/>
          <p:nvPr/>
        </p:nvSpPr>
        <p:spPr>
          <a:xfrm>
            <a:off x="618642" y="1201749"/>
            <a:ext cx="2107912" cy="5060933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r>
              <a:rPr lang="ru-RU" sz="1000" b="1" dirty="0">
                <a:solidFill>
                  <a:srgbClr val="C34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</a:t>
            </a:r>
          </a:p>
          <a:p>
            <a:endParaRPr lang="ru-R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работе 500 онкологов, междисциплинарных специалистов,    профессиональных НКО таких как RUSSCO, ROHS, РОСОРС и др.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КР ведется в соответствии с план-графиком, утвержденным Минздравом РФ</a:t>
            </a:r>
          </a:p>
        </p:txBody>
      </p:sp>
      <p:sp>
        <p:nvSpPr>
          <p:cNvPr id="20" name="Рисунок 14">
            <a:extLst>
              <a:ext uri="{FF2B5EF4-FFF2-40B4-BE49-F238E27FC236}">
                <a16:creationId xmlns:a16="http://schemas.microsoft.com/office/drawing/2014/main" id="{30DD00CD-86AE-417E-B1A7-7A3BBE5F3B68}"/>
              </a:ext>
            </a:extLst>
          </p:cNvPr>
          <p:cNvSpPr/>
          <p:nvPr/>
        </p:nvSpPr>
        <p:spPr>
          <a:xfrm>
            <a:off x="767408" y="1386313"/>
            <a:ext cx="281594" cy="360000"/>
          </a:xfrm>
          <a:custGeom>
            <a:avLst/>
            <a:gdLst>
              <a:gd name="connsiteX0" fmla="*/ 141909 w 281594"/>
              <a:gd name="connsiteY0" fmla="*/ 45 h 360247"/>
              <a:gd name="connsiteX1" fmla="*/ 141909 w 281594"/>
              <a:gd name="connsiteY1" fmla="*/ 45 h 360247"/>
              <a:gd name="connsiteX2" fmla="*/ 140797 w 281594"/>
              <a:gd name="connsiteY2" fmla="*/ 45 h 360247"/>
              <a:gd name="connsiteX3" fmla="*/ 139686 w 281594"/>
              <a:gd name="connsiteY3" fmla="*/ 45 h 360247"/>
              <a:gd name="connsiteX4" fmla="*/ 139686 w 281594"/>
              <a:gd name="connsiteY4" fmla="*/ 146 h 360247"/>
              <a:gd name="connsiteX5" fmla="*/ 0 w 281594"/>
              <a:gd name="connsiteY5" fmla="*/ 142022 h 360247"/>
              <a:gd name="connsiteX6" fmla="*/ 140797 w 281594"/>
              <a:gd name="connsiteY6" fmla="*/ 360247 h 360247"/>
              <a:gd name="connsiteX7" fmla="*/ 281595 w 281594"/>
              <a:gd name="connsiteY7" fmla="*/ 142022 h 360247"/>
              <a:gd name="connsiteX8" fmla="*/ 141909 w 281594"/>
              <a:gd name="connsiteY8" fmla="*/ 45 h 360247"/>
              <a:gd name="connsiteX9" fmla="*/ 141909 w 281594"/>
              <a:gd name="connsiteY9" fmla="*/ 45 h 360247"/>
              <a:gd name="connsiteX10" fmla="*/ 218973 w 281594"/>
              <a:gd name="connsiteY10" fmla="*/ 186820 h 360247"/>
              <a:gd name="connsiteX11" fmla="*/ 171805 w 281594"/>
              <a:gd name="connsiteY11" fmla="*/ 186820 h 360247"/>
              <a:gd name="connsiteX12" fmla="*/ 171805 w 281594"/>
              <a:gd name="connsiteY12" fmla="*/ 234045 h 360247"/>
              <a:gd name="connsiteX13" fmla="*/ 109790 w 281594"/>
              <a:gd name="connsiteY13" fmla="*/ 234045 h 360247"/>
              <a:gd name="connsiteX14" fmla="*/ 109790 w 281594"/>
              <a:gd name="connsiteY14" fmla="*/ 186820 h 360247"/>
              <a:gd name="connsiteX15" fmla="*/ 62622 w 281594"/>
              <a:gd name="connsiteY15" fmla="*/ 186820 h 360247"/>
              <a:gd name="connsiteX16" fmla="*/ 62622 w 281594"/>
              <a:gd name="connsiteY16" fmla="*/ 124730 h 360247"/>
              <a:gd name="connsiteX17" fmla="*/ 109790 w 281594"/>
              <a:gd name="connsiteY17" fmla="*/ 124730 h 360247"/>
              <a:gd name="connsiteX18" fmla="*/ 109790 w 281594"/>
              <a:gd name="connsiteY18" fmla="*/ 77506 h 360247"/>
              <a:gd name="connsiteX19" fmla="*/ 171805 w 281594"/>
              <a:gd name="connsiteY19" fmla="*/ 77506 h 360247"/>
              <a:gd name="connsiteX20" fmla="*/ 171805 w 281594"/>
              <a:gd name="connsiteY20" fmla="*/ 124730 h 360247"/>
              <a:gd name="connsiteX21" fmla="*/ 218973 w 281594"/>
              <a:gd name="connsiteY21" fmla="*/ 124730 h 360247"/>
              <a:gd name="connsiteX22" fmla="*/ 218973 w 281594"/>
              <a:gd name="connsiteY22" fmla="*/ 186820 h 36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1594" h="360247">
                <a:moveTo>
                  <a:pt x="141909" y="45"/>
                </a:moveTo>
                <a:lnTo>
                  <a:pt x="141909" y="45"/>
                </a:lnTo>
                <a:cubicBezTo>
                  <a:pt x="141505" y="-56"/>
                  <a:pt x="141101" y="45"/>
                  <a:pt x="140797" y="45"/>
                </a:cubicBezTo>
                <a:cubicBezTo>
                  <a:pt x="140495" y="45"/>
                  <a:pt x="139989" y="45"/>
                  <a:pt x="139686" y="45"/>
                </a:cubicBezTo>
                <a:lnTo>
                  <a:pt x="139686" y="146"/>
                </a:lnTo>
                <a:cubicBezTo>
                  <a:pt x="62319" y="1258"/>
                  <a:pt x="0" y="64360"/>
                  <a:pt x="0" y="142022"/>
                </a:cubicBezTo>
                <a:cubicBezTo>
                  <a:pt x="0" y="246787"/>
                  <a:pt x="122819" y="346191"/>
                  <a:pt x="140797" y="360247"/>
                </a:cubicBezTo>
                <a:cubicBezTo>
                  <a:pt x="158776" y="346090"/>
                  <a:pt x="281595" y="246685"/>
                  <a:pt x="281595" y="142022"/>
                </a:cubicBezTo>
                <a:cubicBezTo>
                  <a:pt x="281595" y="64360"/>
                  <a:pt x="219276" y="1258"/>
                  <a:pt x="141909" y="45"/>
                </a:cubicBezTo>
                <a:lnTo>
                  <a:pt x="141909" y="45"/>
                </a:lnTo>
                <a:close/>
                <a:moveTo>
                  <a:pt x="218973" y="186820"/>
                </a:moveTo>
                <a:lnTo>
                  <a:pt x="171805" y="186820"/>
                </a:lnTo>
                <a:lnTo>
                  <a:pt x="171805" y="234045"/>
                </a:lnTo>
                <a:lnTo>
                  <a:pt x="109790" y="234045"/>
                </a:lnTo>
                <a:lnTo>
                  <a:pt x="109790" y="186820"/>
                </a:lnTo>
                <a:lnTo>
                  <a:pt x="62622" y="186820"/>
                </a:lnTo>
                <a:lnTo>
                  <a:pt x="62622" y="124730"/>
                </a:lnTo>
                <a:lnTo>
                  <a:pt x="109790" y="124730"/>
                </a:lnTo>
                <a:lnTo>
                  <a:pt x="109790" y="77506"/>
                </a:lnTo>
                <a:lnTo>
                  <a:pt x="171805" y="77506"/>
                </a:lnTo>
                <a:lnTo>
                  <a:pt x="171805" y="124730"/>
                </a:lnTo>
                <a:lnTo>
                  <a:pt x="218973" y="124730"/>
                </a:lnTo>
                <a:lnTo>
                  <a:pt x="218973" y="186820"/>
                </a:lnTo>
                <a:close/>
              </a:path>
            </a:pathLst>
          </a:custGeom>
          <a:solidFill>
            <a:srgbClr val="C3443B"/>
          </a:solidFill>
          <a:ln w="99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4CFEA-2FB1-181E-54E9-E9A606963348}"/>
              </a:ext>
            </a:extLst>
          </p:cNvPr>
          <p:cNvSpPr txBox="1"/>
          <p:nvPr/>
        </p:nvSpPr>
        <p:spPr>
          <a:xfrm>
            <a:off x="1321057" y="6553242"/>
            <a:ext cx="6094476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dirty="0">
                <a:effectLst/>
              </a:rPr>
              <a:t>Из архива автора презентации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33336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</a:t>
            </a:r>
            <a:r>
              <a:rPr lang="ru-RU" dirty="0">
                <a:solidFill>
                  <a:schemeClr val="tx1"/>
                </a:solidFill>
              </a:rPr>
              <a:t>ЛИНИЧЕСКИЕ РЕКОМЕНДАЦИИ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4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72FBA3F-530F-4B0F-87CC-2748B97BB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056" y="168561"/>
            <a:ext cx="1394781" cy="13947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A6D8F1-18D8-4888-A22F-12A051878052}"/>
              </a:ext>
            </a:extLst>
          </p:cNvPr>
          <p:cNvSpPr/>
          <p:nvPr/>
        </p:nvSpPr>
        <p:spPr>
          <a:xfrm>
            <a:off x="5926930" y="642174"/>
            <a:ext cx="2815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Ссылка на рубрикатор КР</a:t>
            </a:r>
            <a:endParaRPr lang="ru-RU" sz="1600" dirty="0"/>
          </a:p>
        </p:txBody>
      </p:sp>
      <p:sp>
        <p:nvSpPr>
          <p:cNvPr id="19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43C13370-25D6-4DD0-B984-9BBFAACF0747}"/>
              </a:ext>
            </a:extLst>
          </p:cNvPr>
          <p:cNvSpPr/>
          <p:nvPr/>
        </p:nvSpPr>
        <p:spPr>
          <a:xfrm>
            <a:off x="875866" y="1700019"/>
            <a:ext cx="3474720" cy="2434181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 defTabSz="914400"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E5835FBC-7DDC-4706-B83B-38B434437B16}"/>
              </a:ext>
            </a:extLst>
          </p:cNvPr>
          <p:cNvSpPr txBox="1"/>
          <p:nvPr/>
        </p:nvSpPr>
        <p:spPr>
          <a:xfrm>
            <a:off x="573583" y="1907114"/>
            <a:ext cx="4063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Клинические рекомендации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являются рекомендательными документами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которых содержится основанная на научных данных структурированная информация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вопросам профилактики,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диагностики,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лечения и реабилитации</a:t>
            </a:r>
          </a:p>
        </p:txBody>
      </p:sp>
      <p:sp>
        <p:nvSpPr>
          <p:cNvPr id="34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9C2315AA-8623-4265-BDB4-F80B0E0E276C}"/>
              </a:ext>
            </a:extLst>
          </p:cNvPr>
          <p:cNvSpPr/>
          <p:nvPr/>
        </p:nvSpPr>
        <p:spPr>
          <a:xfrm>
            <a:off x="4603718" y="1565407"/>
            <a:ext cx="3237698" cy="2434182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algn="ctr"/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45">
            <a:extLst>
              <a:ext uri="{FF2B5EF4-FFF2-40B4-BE49-F238E27FC236}">
                <a16:creationId xmlns:a16="http://schemas.microsoft.com/office/drawing/2014/main" id="{52E2EF63-C04A-47AF-B90B-C01A84774912}"/>
              </a:ext>
            </a:extLst>
          </p:cNvPr>
          <p:cNvSpPr txBox="1"/>
          <p:nvPr/>
        </p:nvSpPr>
        <p:spPr>
          <a:xfrm>
            <a:off x="4651181" y="1957050"/>
            <a:ext cx="28151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разрабатываются и утверждаются медицинскими профессиональными некоммерческими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организациями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CE63FCDD-E816-4960-9589-119E7D9791BD}"/>
              </a:ext>
            </a:extLst>
          </p:cNvPr>
          <p:cNvSpPr/>
          <p:nvPr/>
        </p:nvSpPr>
        <p:spPr>
          <a:xfrm>
            <a:off x="8060474" y="1679807"/>
            <a:ext cx="3474720" cy="2434181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 defTabSz="914400"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47">
            <a:extLst>
              <a:ext uri="{FF2B5EF4-FFF2-40B4-BE49-F238E27FC236}">
                <a16:creationId xmlns:a16="http://schemas.microsoft.com/office/drawing/2014/main" id="{B48053FE-706B-4479-AE0A-5034383ADA28}"/>
              </a:ext>
            </a:extLst>
          </p:cNvPr>
          <p:cNvSpPr txBox="1"/>
          <p:nvPr/>
        </p:nvSpPr>
        <p:spPr>
          <a:xfrm>
            <a:off x="8080114" y="2005475"/>
            <a:ext cx="34086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Научно-практический совет Минздрава России (НПС) рассматривает разработанные МПНО клинические рекомендации, одобряет или отклоняет их, или отправляет на доработку</a:t>
            </a:r>
          </a:p>
        </p:txBody>
      </p:sp>
      <p:sp>
        <p:nvSpPr>
          <p:cNvPr id="40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DDADAAD7-7C12-46AC-99E7-46DF15B36EE2}"/>
              </a:ext>
            </a:extLst>
          </p:cNvPr>
          <p:cNvSpPr/>
          <p:nvPr/>
        </p:nvSpPr>
        <p:spPr>
          <a:xfrm>
            <a:off x="875865" y="4327693"/>
            <a:ext cx="3326754" cy="2232285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algn="ctr"/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48649A12-08FF-4FED-84BD-75DEAB2A6F0B}"/>
              </a:ext>
            </a:extLst>
          </p:cNvPr>
          <p:cNvSpPr txBox="1"/>
          <p:nvPr/>
        </p:nvSpPr>
        <p:spPr>
          <a:xfrm>
            <a:off x="875866" y="4905856"/>
            <a:ext cx="34747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Клинические рекомендации не являются нормативными правовыми актами</a:t>
            </a:r>
          </a:p>
        </p:txBody>
      </p:sp>
      <p:sp>
        <p:nvSpPr>
          <p:cNvPr id="42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40892BF0-AC8B-4B6D-9953-A7AC130AFB63}"/>
              </a:ext>
            </a:extLst>
          </p:cNvPr>
          <p:cNvSpPr/>
          <p:nvPr/>
        </p:nvSpPr>
        <p:spPr>
          <a:xfrm>
            <a:off x="4461937" y="4353715"/>
            <a:ext cx="3474720" cy="2232284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 defTabSz="914400"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55">
            <a:extLst>
              <a:ext uri="{FF2B5EF4-FFF2-40B4-BE49-F238E27FC236}">
                <a16:creationId xmlns:a16="http://schemas.microsoft.com/office/drawing/2014/main" id="{71B71EA9-93DE-40A6-AA4C-9A7D0637D7FD}"/>
              </a:ext>
            </a:extLst>
          </p:cNvPr>
          <p:cNvSpPr txBox="1"/>
          <p:nvPr/>
        </p:nvSpPr>
        <p:spPr>
          <a:xfrm>
            <a:off x="4224368" y="4942328"/>
            <a:ext cx="406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0" dirty="0">
                <a:solidFill>
                  <a:schemeClr val="bg1"/>
                </a:solidFill>
                <a:effectLst/>
              </a:rPr>
              <a:t>Исполнение КР проверяется</a:t>
            </a:r>
            <a:br>
              <a:rPr lang="ru-RU" sz="1400" b="1" i="0" dirty="0">
                <a:solidFill>
                  <a:schemeClr val="bg1"/>
                </a:solidFill>
                <a:effectLst/>
              </a:rPr>
            </a:br>
            <a:r>
              <a:rPr lang="ru-RU" sz="1400" b="1" i="0" dirty="0">
                <a:solidFill>
                  <a:schemeClr val="bg1"/>
                </a:solidFill>
                <a:effectLst/>
              </a:rPr>
              <a:t> в рамках контроля качества и безопасности </a:t>
            </a:r>
            <a:br>
              <a:rPr lang="ru-RU" sz="1400" b="1" i="0" dirty="0">
                <a:solidFill>
                  <a:schemeClr val="bg1"/>
                </a:solidFill>
                <a:effectLst/>
              </a:rPr>
            </a:br>
            <a:r>
              <a:rPr lang="ru-RU" sz="1400" b="1" i="0" dirty="0">
                <a:solidFill>
                  <a:schemeClr val="bg1"/>
                </a:solidFill>
                <a:effectLst/>
              </a:rPr>
              <a:t>медицинской деятельности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DCECF4B3-EB85-4D01-B501-EE33D10DD6D5}"/>
              </a:ext>
            </a:extLst>
          </p:cNvPr>
          <p:cNvSpPr/>
          <p:nvPr/>
        </p:nvSpPr>
        <p:spPr>
          <a:xfrm>
            <a:off x="8070929" y="4233299"/>
            <a:ext cx="3625559" cy="23527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algn="ctr"/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53">
            <a:extLst>
              <a:ext uri="{FF2B5EF4-FFF2-40B4-BE49-F238E27FC236}">
                <a16:creationId xmlns:a16="http://schemas.microsoft.com/office/drawing/2014/main" id="{73032ABF-E7F8-4565-A8A4-D8D96F614FF7}"/>
              </a:ext>
            </a:extLst>
          </p:cNvPr>
          <p:cNvSpPr txBox="1"/>
          <p:nvPr/>
        </p:nvSpPr>
        <p:spPr>
          <a:xfrm>
            <a:off x="8048008" y="4469169"/>
            <a:ext cx="37203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При невозможности осуществления медицинского вмешательства, предусмотренного КР в медицинской организации, </a:t>
            </a:r>
            <a:b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пациент направляется для оказания медицинской помощи в медицинские организации, имеющие соответствующую возможность.</a:t>
            </a:r>
          </a:p>
        </p:txBody>
      </p:sp>
    </p:spTree>
    <p:extLst>
      <p:ext uri="{BB962C8B-B14F-4D97-AF65-F5344CB8AC3E}">
        <p14:creationId xmlns:p14="http://schemas.microsoft.com/office/powerpoint/2010/main" val="36206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cap="all" dirty="0">
                <a:solidFill>
                  <a:srgbClr val="C00000"/>
                </a:solidFill>
              </a:rPr>
              <a:t>И</a:t>
            </a:r>
            <a:r>
              <a:rPr lang="ru-RU" cap="all" dirty="0">
                <a:solidFill>
                  <a:schemeClr val="tx1"/>
                </a:solidFill>
              </a:rPr>
              <a:t>нновации в здравоохранении: </a:t>
            </a:r>
            <a:br>
              <a:rPr lang="ru-RU" cap="all" dirty="0">
                <a:solidFill>
                  <a:schemeClr val="tx1"/>
                </a:solidFill>
              </a:rPr>
            </a:br>
            <a:r>
              <a:rPr lang="ru-RU" cap="all" dirty="0">
                <a:solidFill>
                  <a:schemeClr val="tx1"/>
                </a:solidFill>
              </a:rPr>
              <a:t>больше лет жизни, лучше качество жизни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5</a:t>
            </a:r>
          </a:p>
        </p:txBody>
      </p:sp>
      <p:sp>
        <p:nvSpPr>
          <p:cNvPr id="21" name="Google Shape;233;p42">
            <a:extLst>
              <a:ext uri="{FF2B5EF4-FFF2-40B4-BE49-F238E27FC236}">
                <a16:creationId xmlns:a16="http://schemas.microsoft.com/office/drawing/2014/main" id="{A51CD105-3E1C-408D-A93F-F8EE7DA127A1}"/>
              </a:ext>
            </a:extLst>
          </p:cNvPr>
          <p:cNvSpPr txBox="1"/>
          <p:nvPr/>
        </p:nvSpPr>
        <p:spPr>
          <a:xfrm>
            <a:off x="2244344" y="4560999"/>
            <a:ext cx="74673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За период с 2007 по 2017 год применение лекарственных препаратов позволило добавить примерно </a:t>
            </a:r>
            <a:r>
              <a:rPr lang="ru-RU" sz="2000" b="1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два миллиона лет здоровой жизни</a:t>
            </a:r>
            <a:r>
              <a:rPr lang="ru-RU" sz="2000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 только среди населения Европы.</a:t>
            </a:r>
            <a:br>
              <a:rPr lang="ru-RU" sz="2000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</a:br>
            <a:r>
              <a:rPr lang="ru-RU" sz="2000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 Эти улучшения в сфере здоровья способствовали росту экономики на </a:t>
            </a:r>
            <a:r>
              <a:rPr lang="ru-RU" sz="2000" b="1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27 миллиардов </a:t>
            </a:r>
            <a:r>
              <a:rPr lang="ru-RU" sz="2000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евро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3AFE4C4-B2EE-4B6E-AB03-466A2DEF4511}"/>
              </a:ext>
            </a:extLst>
          </p:cNvPr>
          <p:cNvSpPr txBox="1">
            <a:spLocks/>
          </p:cNvSpPr>
          <p:nvPr/>
        </p:nvSpPr>
        <p:spPr>
          <a:xfrm>
            <a:off x="604354" y="1196752"/>
            <a:ext cx="11521440" cy="639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526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i="1" dirty="0">
                <a:solidFill>
                  <a:schemeClr val="tx2"/>
                </a:solidFill>
                <a:latin typeface="+mn-lt"/>
              </a:rPr>
              <a:t>За последнее 100 лет достижения в здравоохранении и инновационные лекарственные препараты позволили большему числу людей вести долгую и здоровую жизнь</a:t>
            </a:r>
          </a:p>
        </p:txBody>
      </p:sp>
      <p:sp>
        <p:nvSpPr>
          <p:cNvPr id="25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10313156-422C-4A8F-B942-2CFC4ADA63DE}"/>
              </a:ext>
            </a:extLst>
          </p:cNvPr>
          <p:cNvSpPr/>
          <p:nvPr/>
        </p:nvSpPr>
        <p:spPr>
          <a:xfrm>
            <a:off x="911424" y="1992105"/>
            <a:ext cx="3156974" cy="2269538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 defTabSz="914400"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34;p42">
            <a:extLst>
              <a:ext uri="{FF2B5EF4-FFF2-40B4-BE49-F238E27FC236}">
                <a16:creationId xmlns:a16="http://schemas.microsoft.com/office/drawing/2014/main" id="{A695A2C0-D7D6-404C-8006-1E0F633E7BD2}"/>
              </a:ext>
            </a:extLst>
          </p:cNvPr>
          <p:cNvSpPr txBox="1"/>
          <p:nvPr/>
        </p:nvSpPr>
        <p:spPr>
          <a:xfrm>
            <a:off x="1703512" y="2247457"/>
            <a:ext cx="1773300" cy="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500" b="1" dirty="0">
                <a:solidFill>
                  <a:schemeClr val="bg1"/>
                </a:solidFill>
                <a:ea typeface="Roche Sans"/>
                <a:cs typeface="Roche Sans"/>
                <a:sym typeface="Roche Sans"/>
              </a:rPr>
              <a:t>~ 30 </a:t>
            </a:r>
            <a:r>
              <a:rPr lang="ru-RU" sz="2500" b="1" dirty="0">
                <a:solidFill>
                  <a:schemeClr val="bg1"/>
                </a:solidFill>
                <a:ea typeface="Roche Sans"/>
                <a:cs typeface="Roche Sans"/>
                <a:sym typeface="Roche Sans"/>
              </a:rPr>
              <a:t>лет</a:t>
            </a:r>
            <a:br>
              <a:rPr lang="en" b="1" dirty="0">
                <a:solidFill>
                  <a:schemeClr val="bg1"/>
                </a:solidFill>
                <a:ea typeface="Roche Sans"/>
                <a:cs typeface="Roche Sans"/>
                <a:sym typeface="Roche Sans"/>
              </a:rPr>
            </a:br>
            <a:r>
              <a:rPr lang="ru-RU" sz="1200" dirty="0">
                <a:solidFill>
                  <a:schemeClr val="bg1"/>
                </a:solidFill>
                <a:ea typeface="Roche Sans Light"/>
                <a:cs typeface="Roche Sans Light"/>
                <a:sym typeface="Roche Sans Light"/>
              </a:rPr>
              <a:t>настолько в среднем </a:t>
            </a:r>
            <a:r>
              <a:rPr lang="ru-RU" sz="1200" b="1" dirty="0">
                <a:solidFill>
                  <a:schemeClr val="bg1"/>
                </a:solidFill>
                <a:ea typeface="Roche Sans Light"/>
                <a:cs typeface="Roche Sans Light"/>
                <a:sym typeface="Roche Sans Light"/>
              </a:rPr>
              <a:t>увеличилась продолжительность жизни </a:t>
            </a:r>
            <a:r>
              <a:rPr lang="ru-RU" sz="1200" dirty="0">
                <a:solidFill>
                  <a:schemeClr val="bg1"/>
                </a:solidFill>
                <a:ea typeface="Roche Sans Light"/>
                <a:cs typeface="Roche Sans Light"/>
                <a:sym typeface="Roche Sans Light"/>
              </a:rPr>
              <a:t>в глобальном масштабе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br>
              <a:rPr lang="ru-RU" sz="1200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</a:br>
            <a:endParaRPr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7227F2E0-5C5C-4D44-81BD-0A51A338B628}"/>
              </a:ext>
            </a:extLst>
          </p:cNvPr>
          <p:cNvSpPr/>
          <p:nvPr/>
        </p:nvSpPr>
        <p:spPr>
          <a:xfrm>
            <a:off x="7896200" y="1931817"/>
            <a:ext cx="3107905" cy="2329826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 defTabSz="914400"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32;p42">
            <a:extLst>
              <a:ext uri="{FF2B5EF4-FFF2-40B4-BE49-F238E27FC236}">
                <a16:creationId xmlns:a16="http://schemas.microsoft.com/office/drawing/2014/main" id="{86548458-4311-4A1F-920C-96B25E6B985B}"/>
              </a:ext>
            </a:extLst>
          </p:cNvPr>
          <p:cNvSpPr txBox="1"/>
          <p:nvPr/>
        </p:nvSpPr>
        <p:spPr>
          <a:xfrm>
            <a:off x="8400256" y="2102818"/>
            <a:ext cx="2382600" cy="188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500" b="1" dirty="0">
                <a:solidFill>
                  <a:schemeClr val="bg1"/>
                </a:solidFill>
                <a:latin typeface="Roche Sans"/>
                <a:ea typeface="Roche Sans"/>
                <a:cs typeface="Roche Sans"/>
                <a:sym typeface="Roche Sans"/>
              </a:rPr>
              <a:t>~ 33% </a:t>
            </a:r>
            <a:br>
              <a:rPr lang="en" b="1" dirty="0">
                <a:solidFill>
                  <a:schemeClr val="bg1"/>
                </a:solidFill>
                <a:latin typeface="Roche Sans"/>
                <a:ea typeface="Roche Sans"/>
                <a:cs typeface="Roche Sans"/>
                <a:sym typeface="Roche Sans"/>
              </a:rPr>
            </a:br>
            <a:r>
              <a:rPr lang="ru-RU" sz="1200" dirty="0">
                <a:solidFill>
                  <a:schemeClr val="bg1"/>
                </a:solidFill>
                <a:ea typeface="Roche Sans Light"/>
                <a:cs typeface="Roche Sans Light"/>
                <a:sym typeface="Roche Sans Light"/>
              </a:rPr>
              <a:t>настолько </a:t>
            </a:r>
            <a:r>
              <a:rPr lang="ru-RU" sz="1200" b="1" dirty="0">
                <a:solidFill>
                  <a:schemeClr val="bg1"/>
                </a:solidFill>
                <a:ea typeface="Roche Sans Light"/>
                <a:cs typeface="Roche Sans Light"/>
                <a:sym typeface="Roche Sans Light"/>
              </a:rPr>
              <a:t>сократилась смертность </a:t>
            </a:r>
            <a:r>
              <a:rPr lang="ru-RU" sz="1200" dirty="0">
                <a:solidFill>
                  <a:schemeClr val="bg1"/>
                </a:solidFill>
                <a:ea typeface="Roche Sans Light"/>
                <a:cs typeface="Roche Sans Light"/>
                <a:sym typeface="Roche Sans Light"/>
              </a:rPr>
              <a:t>от онкологических заболеваний, особенно в случаях ранней диагностики и лечения инновационными препаратами</a:t>
            </a:r>
            <a:endParaRPr sz="1200" dirty="0">
              <a:solidFill>
                <a:schemeClr val="bg1"/>
              </a:solidFill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9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0301F443-0D50-4C9B-A59E-402320487FA9}"/>
              </a:ext>
            </a:extLst>
          </p:cNvPr>
          <p:cNvSpPr/>
          <p:nvPr/>
        </p:nvSpPr>
        <p:spPr>
          <a:xfrm>
            <a:off x="4499212" y="1992105"/>
            <a:ext cx="3228800" cy="2329827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algn="ctr"/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Google Shape;236;p42">
            <a:extLst>
              <a:ext uri="{FF2B5EF4-FFF2-40B4-BE49-F238E27FC236}">
                <a16:creationId xmlns:a16="http://schemas.microsoft.com/office/drawing/2014/main" id="{5BE4ED83-2879-4B74-8EF8-342B1A222E39}"/>
              </a:ext>
            </a:extLst>
          </p:cNvPr>
          <p:cNvSpPr txBox="1"/>
          <p:nvPr/>
        </p:nvSpPr>
        <p:spPr>
          <a:xfrm>
            <a:off x="5087888" y="1931817"/>
            <a:ext cx="2361300" cy="29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500" b="1" dirty="0">
                <a:solidFill>
                  <a:schemeClr val="tx2"/>
                </a:solidFill>
                <a:latin typeface="Roche Sans"/>
                <a:ea typeface="Roche Sans"/>
                <a:cs typeface="Roche Sans"/>
                <a:sym typeface="Roche Sans"/>
              </a:rPr>
              <a:t>~ 35% </a:t>
            </a:r>
            <a:br>
              <a:rPr lang="en" b="1" dirty="0">
                <a:solidFill>
                  <a:schemeClr val="tx2"/>
                </a:solidFill>
                <a:latin typeface="Roche Sans"/>
                <a:ea typeface="Roche Sans"/>
                <a:cs typeface="Roche Sans"/>
                <a:sym typeface="Roche Sans"/>
              </a:rPr>
            </a:br>
            <a:r>
              <a:rPr lang="ru-RU" sz="1200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вклад, который внесли в </a:t>
            </a:r>
            <a:r>
              <a:rPr lang="ru-RU" sz="1200" b="1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увеличение ожидаемой продолжительности жизни </a:t>
            </a:r>
            <a:r>
              <a:rPr lang="ru-RU" sz="1200" dirty="0">
                <a:solidFill>
                  <a:schemeClr val="tx2"/>
                </a:solidFill>
                <a:ea typeface="Roche Sans Light"/>
                <a:cs typeface="Roche Sans Light"/>
                <a:sym typeface="Roche Sans Light"/>
              </a:rPr>
              <a:t>инновационные лекарственные препараты, которые также стали основной причиной снижения смертности от социально значимых заболеваний</a:t>
            </a: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C12F90-B4C9-462B-877E-601D20F06597}"/>
              </a:ext>
            </a:extLst>
          </p:cNvPr>
          <p:cNvSpPr/>
          <p:nvPr/>
        </p:nvSpPr>
        <p:spPr>
          <a:xfrm>
            <a:off x="370308" y="6306486"/>
            <a:ext cx="75393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Ссылки:</a:t>
            </a:r>
            <a:r>
              <a:rPr lang="en-US" sz="1100" dirty="0"/>
              <a:t> </a:t>
            </a:r>
            <a:r>
              <a:rPr lang="en-US" sz="1100" u="sng" dirty="0">
                <a:hlinkClick r:id="rId3"/>
              </a:rPr>
              <a:t>PhRMA</a:t>
            </a:r>
            <a:r>
              <a:rPr lang="en-US" sz="1100" dirty="0"/>
              <a:t>, </a:t>
            </a:r>
            <a:r>
              <a:rPr lang="en-US" sz="1100" u="sng" dirty="0">
                <a:hlinkClick r:id="rId4"/>
              </a:rPr>
              <a:t>Our World in Data</a:t>
            </a:r>
            <a:r>
              <a:rPr lang="en-US" sz="1100" dirty="0"/>
              <a:t>, </a:t>
            </a:r>
            <a:r>
              <a:rPr lang="en-US" sz="1100" u="sng" dirty="0">
                <a:hlinkClick r:id="rId5"/>
              </a:rPr>
              <a:t>EFPIA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7145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cap="all" dirty="0">
                <a:solidFill>
                  <a:srgbClr val="FF0000"/>
                </a:solidFill>
              </a:rPr>
              <a:t>П</a:t>
            </a:r>
            <a:r>
              <a:rPr lang="ru-RU" cap="all" dirty="0"/>
              <a:t>ри всех успехах современное здравоохранение сталкивается с  рядом сложных задач…</a:t>
            </a:r>
            <a:endParaRPr lang="ru-RU" sz="1800" cap="all" dirty="0">
              <a:solidFill>
                <a:schemeClr val="tx1"/>
              </a:solidFill>
            </a:endParaRP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6</a:t>
            </a:r>
          </a:p>
        </p:txBody>
      </p:sp>
      <p:sp>
        <p:nvSpPr>
          <p:cNvPr id="8" name="Google Shape;246;p43">
            <a:extLst>
              <a:ext uri="{FF2B5EF4-FFF2-40B4-BE49-F238E27FC236}">
                <a16:creationId xmlns:a16="http://schemas.microsoft.com/office/drawing/2014/main" id="{4D1081F5-B3D2-41A7-8C0B-DDFC1662CD86}"/>
              </a:ext>
            </a:extLst>
          </p:cNvPr>
          <p:cNvSpPr/>
          <p:nvPr/>
        </p:nvSpPr>
        <p:spPr>
          <a:xfrm>
            <a:off x="1126927" y="4077266"/>
            <a:ext cx="24831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1" name="Google Shape;249;p43">
            <a:extLst>
              <a:ext uri="{FF2B5EF4-FFF2-40B4-BE49-F238E27FC236}">
                <a16:creationId xmlns:a16="http://schemas.microsoft.com/office/drawing/2014/main" id="{1AE6E1B0-C0BC-4924-B0D3-D3BC5954E914}"/>
              </a:ext>
            </a:extLst>
          </p:cNvPr>
          <p:cNvSpPr/>
          <p:nvPr/>
        </p:nvSpPr>
        <p:spPr>
          <a:xfrm>
            <a:off x="5015880" y="3261398"/>
            <a:ext cx="26337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050" tIns="31525" rIns="63050" bIns="31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79"/>
              <a:buFont typeface="Arial"/>
              <a:buNone/>
            </a:pPr>
            <a:r>
              <a:rPr lang="ru-RU" sz="1379" dirty="0">
                <a:solidFill>
                  <a:srgbClr val="C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Здравоохранение следует рассматривать как инвестицию, а не только как затраты.</a:t>
            </a:r>
            <a:endParaRPr sz="1379" dirty="0">
              <a:solidFill>
                <a:srgbClr val="C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2" name="Google Shape;262;p43">
            <a:extLst>
              <a:ext uri="{FF2B5EF4-FFF2-40B4-BE49-F238E27FC236}">
                <a16:creationId xmlns:a16="http://schemas.microsoft.com/office/drawing/2014/main" id="{05F82C32-0FF2-4551-8C2B-6BF3A6B8ADB0}"/>
              </a:ext>
            </a:extLst>
          </p:cNvPr>
          <p:cNvSpPr txBox="1"/>
          <p:nvPr/>
        </p:nvSpPr>
        <p:spPr>
          <a:xfrm>
            <a:off x="1002250" y="6393946"/>
            <a:ext cx="40806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900" kern="0" dirty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Ссылки</a:t>
            </a:r>
            <a:r>
              <a:rPr lang="en" sz="900" kern="0" dirty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 </a:t>
            </a:r>
            <a:r>
              <a:rPr lang="en" sz="900" u="sng" kern="0" dirty="0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</a:t>
            </a:r>
            <a:r>
              <a:rPr lang="en" sz="900" kern="0" dirty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, </a:t>
            </a:r>
            <a:r>
              <a:rPr lang="en" sz="900" u="sng" kern="0" dirty="0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VOX</a:t>
            </a:r>
            <a:r>
              <a:rPr lang="en" sz="900" kern="0" dirty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, </a:t>
            </a:r>
            <a:r>
              <a:rPr lang="en" sz="900" u="sng" kern="0" dirty="0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McKinsey</a:t>
            </a:r>
            <a:endParaRPr sz="900" kern="0" dirty="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3" name="Google Shape;248;p43">
            <a:extLst>
              <a:ext uri="{FF2B5EF4-FFF2-40B4-BE49-F238E27FC236}">
                <a16:creationId xmlns:a16="http://schemas.microsoft.com/office/drawing/2014/main" id="{6AFB1A10-DA5B-41EA-88BF-A5D011B5E77A}"/>
              </a:ext>
            </a:extLst>
          </p:cNvPr>
          <p:cNvSpPr/>
          <p:nvPr/>
        </p:nvSpPr>
        <p:spPr>
          <a:xfrm>
            <a:off x="5082850" y="2334447"/>
            <a:ext cx="2483100" cy="2483100"/>
          </a:xfrm>
          <a:prstGeom prst="ellipse">
            <a:avLst/>
          </a:prstGeom>
          <a:noFill/>
          <a:ln w="8750" cap="flat" cmpd="sng">
            <a:solidFill>
              <a:srgbClr val="7D009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3050" tIns="31525" rIns="63050" bIns="31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endParaRPr sz="124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51;p43">
            <a:extLst>
              <a:ext uri="{FF2B5EF4-FFF2-40B4-BE49-F238E27FC236}">
                <a16:creationId xmlns:a16="http://schemas.microsoft.com/office/drawing/2014/main" id="{597C0834-0557-4892-AA3E-4F80BB4CD540}"/>
              </a:ext>
            </a:extLst>
          </p:cNvPr>
          <p:cNvSpPr/>
          <p:nvPr/>
        </p:nvSpPr>
        <p:spPr>
          <a:xfrm>
            <a:off x="6848249" y="2443249"/>
            <a:ext cx="596100" cy="596100"/>
          </a:xfrm>
          <a:prstGeom prst="ellipse">
            <a:avLst/>
          </a:prstGeom>
          <a:noFill/>
          <a:ln w="8750" cap="flat" cmpd="sng">
            <a:solidFill>
              <a:srgbClr val="7D009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3050" tIns="31525" rIns="63050" bIns="31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endParaRPr sz="124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53;p43">
            <a:extLst>
              <a:ext uri="{FF2B5EF4-FFF2-40B4-BE49-F238E27FC236}">
                <a16:creationId xmlns:a16="http://schemas.microsoft.com/office/drawing/2014/main" id="{C70B8C72-329B-4865-9BCC-6A05AC8271AF}"/>
              </a:ext>
            </a:extLst>
          </p:cNvPr>
          <p:cNvSpPr/>
          <p:nvPr/>
        </p:nvSpPr>
        <p:spPr>
          <a:xfrm>
            <a:off x="6861668" y="4201081"/>
            <a:ext cx="596100" cy="596100"/>
          </a:xfrm>
          <a:prstGeom prst="ellipse">
            <a:avLst/>
          </a:prstGeom>
          <a:noFill/>
          <a:ln w="8750" cap="flat" cmpd="sng">
            <a:solidFill>
              <a:srgbClr val="7D009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3050" tIns="31525" rIns="63050" bIns="31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endParaRPr sz="124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54;p43">
            <a:extLst>
              <a:ext uri="{FF2B5EF4-FFF2-40B4-BE49-F238E27FC236}">
                <a16:creationId xmlns:a16="http://schemas.microsoft.com/office/drawing/2014/main" id="{9711C77B-1D78-4DB4-A638-EDF3C73F24A7}"/>
              </a:ext>
            </a:extLst>
          </p:cNvPr>
          <p:cNvSpPr/>
          <p:nvPr/>
        </p:nvSpPr>
        <p:spPr>
          <a:xfrm>
            <a:off x="5023803" y="2492911"/>
            <a:ext cx="496500" cy="496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3050" tIns="31525" rIns="63050" bIns="31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r>
              <a:rPr lang="en" sz="1241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9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255;p43">
            <a:extLst>
              <a:ext uri="{FF2B5EF4-FFF2-40B4-BE49-F238E27FC236}">
                <a16:creationId xmlns:a16="http://schemas.microsoft.com/office/drawing/2014/main" id="{C602D968-AF33-4387-A0CB-A946A9649B4D}"/>
              </a:ext>
            </a:extLst>
          </p:cNvPr>
          <p:cNvSpPr/>
          <p:nvPr/>
        </p:nvSpPr>
        <p:spPr>
          <a:xfrm>
            <a:off x="4986719" y="2410513"/>
            <a:ext cx="596100" cy="596100"/>
          </a:xfrm>
          <a:prstGeom prst="ellipse">
            <a:avLst/>
          </a:prstGeom>
          <a:noFill/>
          <a:ln w="8750" cap="flat" cmpd="sng">
            <a:solidFill>
              <a:srgbClr val="7D009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3050" tIns="31525" rIns="63050" bIns="31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endParaRPr sz="124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57;p43">
            <a:extLst>
              <a:ext uri="{FF2B5EF4-FFF2-40B4-BE49-F238E27FC236}">
                <a16:creationId xmlns:a16="http://schemas.microsoft.com/office/drawing/2014/main" id="{88283B3E-510D-4F6E-885A-83D39BCECEF4}"/>
              </a:ext>
            </a:extLst>
          </p:cNvPr>
          <p:cNvSpPr/>
          <p:nvPr/>
        </p:nvSpPr>
        <p:spPr>
          <a:xfrm>
            <a:off x="4916182" y="4212684"/>
            <a:ext cx="596100" cy="596100"/>
          </a:xfrm>
          <a:prstGeom prst="ellipse">
            <a:avLst/>
          </a:prstGeom>
          <a:noFill/>
          <a:ln w="8750" cap="flat" cmpd="sng">
            <a:solidFill>
              <a:srgbClr val="7D009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3050" tIns="31525" rIns="63050" bIns="315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</a:pPr>
            <a:endParaRPr sz="1241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259;p43">
            <a:extLst>
              <a:ext uri="{FF2B5EF4-FFF2-40B4-BE49-F238E27FC236}">
                <a16:creationId xmlns:a16="http://schemas.microsoft.com/office/drawing/2014/main" id="{D3B97101-2143-4CBB-96B8-00893C8AFDD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9846" y="4323352"/>
            <a:ext cx="351550" cy="35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60;p43">
            <a:extLst>
              <a:ext uri="{FF2B5EF4-FFF2-40B4-BE49-F238E27FC236}">
                <a16:creationId xmlns:a16="http://schemas.microsoft.com/office/drawing/2014/main" id="{01813E8D-FFAF-4A67-A2E9-9C7977346ED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56299" y="4295578"/>
            <a:ext cx="406825" cy="40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61;p43">
            <a:extLst>
              <a:ext uri="{FF2B5EF4-FFF2-40B4-BE49-F238E27FC236}">
                <a16:creationId xmlns:a16="http://schemas.microsoft.com/office/drawing/2014/main" id="{8A97356B-A9EA-49BA-8C0C-0BE371DFF8E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0523" y="2565378"/>
            <a:ext cx="351550" cy="35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58;p43">
            <a:extLst>
              <a:ext uri="{FF2B5EF4-FFF2-40B4-BE49-F238E27FC236}">
                <a16:creationId xmlns:a16="http://schemas.microsoft.com/office/drawing/2014/main" id="{AE87E90D-30F8-41DB-90B3-5A09ED2A8D0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09846" y="2501201"/>
            <a:ext cx="351550" cy="35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45E1BD68-7E1D-43DE-986D-539F4888F35A}"/>
              </a:ext>
            </a:extLst>
          </p:cNvPr>
          <p:cNvSpPr/>
          <p:nvPr/>
        </p:nvSpPr>
        <p:spPr>
          <a:xfrm>
            <a:off x="813295" y="1371668"/>
            <a:ext cx="3842546" cy="2273356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 defTabSz="914400"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247;p43">
            <a:extLst>
              <a:ext uri="{FF2B5EF4-FFF2-40B4-BE49-F238E27FC236}">
                <a16:creationId xmlns:a16="http://schemas.microsoft.com/office/drawing/2014/main" id="{2A9E1CD1-02D9-4898-9D70-7F8CFA3BA28F}"/>
              </a:ext>
            </a:extLst>
          </p:cNvPr>
          <p:cNvSpPr/>
          <p:nvPr/>
        </p:nvSpPr>
        <p:spPr>
          <a:xfrm>
            <a:off x="1017922" y="1888458"/>
            <a:ext cx="3487632" cy="1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ea typeface="Roche Sans Medium"/>
                <a:cs typeface="Roche Sans Medium"/>
                <a:sym typeface="Roche Sans Medium"/>
              </a:rPr>
              <a:t>К </a:t>
            </a:r>
            <a:r>
              <a:rPr lang="ru-RU" sz="1400" b="1" dirty="0">
                <a:solidFill>
                  <a:schemeClr val="bg1"/>
                </a:solidFill>
                <a:ea typeface="Roche Sans Medium"/>
                <a:cs typeface="Roche Sans Medium"/>
                <a:sym typeface="Roche Sans Medium"/>
              </a:rPr>
              <a:t>2030</a:t>
            </a:r>
            <a:r>
              <a:rPr lang="ru-RU" sz="1400" dirty="0">
                <a:solidFill>
                  <a:schemeClr val="bg1"/>
                </a:solidFill>
                <a:ea typeface="Roche Sans Medium"/>
                <a:cs typeface="Roche Sans Medium"/>
                <a:sym typeface="Roche Sans Medium"/>
              </a:rPr>
              <a:t> году каждый 6-ой человек в мире будет в возрасте 60 лет и старше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ea typeface="Roche Sans Medium"/>
                <a:cs typeface="Roche Sans Medium"/>
                <a:sym typeface="Roche Sans Medium"/>
              </a:rPr>
              <a:t>Увеличение продолжительности жизни приводит к тому, что всё больше людей сталкивается с </a:t>
            </a:r>
            <a:r>
              <a:rPr lang="ru-RU" sz="1400" b="1" dirty="0">
                <a:solidFill>
                  <a:schemeClr val="bg1"/>
                </a:solidFill>
                <a:ea typeface="Roche Sans Medium"/>
                <a:cs typeface="Roche Sans Medium"/>
                <a:sym typeface="Roche Sans Medium"/>
              </a:rPr>
              <a:t>хроническими заболеваниями</a:t>
            </a:r>
            <a:endParaRPr sz="1400" dirty="0">
              <a:solidFill>
                <a:schemeClr val="bg1"/>
              </a:solidFill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25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91C9EDAA-6D2D-4B93-A002-91A939804232}"/>
              </a:ext>
            </a:extLst>
          </p:cNvPr>
          <p:cNvSpPr/>
          <p:nvPr/>
        </p:nvSpPr>
        <p:spPr>
          <a:xfrm>
            <a:off x="8599511" y="3882837"/>
            <a:ext cx="3156974" cy="2269538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 defTabSz="914400"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45;p43">
            <a:extLst>
              <a:ext uri="{FF2B5EF4-FFF2-40B4-BE49-F238E27FC236}">
                <a16:creationId xmlns:a16="http://schemas.microsoft.com/office/drawing/2014/main" id="{57DF3A39-CF54-4DD8-90DF-F7CC28FA758B}"/>
              </a:ext>
            </a:extLst>
          </p:cNvPr>
          <p:cNvSpPr/>
          <p:nvPr/>
        </p:nvSpPr>
        <p:spPr>
          <a:xfrm>
            <a:off x="8760202" y="4654046"/>
            <a:ext cx="2996283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bg1"/>
                </a:solidFill>
                <a:ea typeface="Roche Sans Medium"/>
                <a:cs typeface="Roche Sans Medium"/>
                <a:sym typeface="Roche Sans Medium"/>
              </a:rPr>
              <a:t>В 2022 году 70% государств потратили менее 5% </a:t>
            </a:r>
            <a:br>
              <a:rPr lang="ru-RU" sz="1400" b="1" dirty="0">
                <a:solidFill>
                  <a:schemeClr val="bg1"/>
                </a:solidFill>
                <a:ea typeface="Roche Sans Medium"/>
                <a:cs typeface="Roche Sans Medium"/>
                <a:sym typeface="Roche Sans Medium"/>
              </a:rPr>
            </a:br>
            <a:r>
              <a:rPr lang="ru-RU" sz="1400" b="1" dirty="0">
                <a:solidFill>
                  <a:schemeClr val="bg1"/>
                </a:solidFill>
                <a:ea typeface="Roche Sans Medium"/>
                <a:cs typeface="Roche Sans Medium"/>
                <a:sym typeface="Roche Sans Medium"/>
              </a:rPr>
              <a:t>своего ВВП на здравоохранение</a:t>
            </a:r>
            <a:endParaRPr sz="1400" b="1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7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E960E5FC-84FF-4243-B972-FA536AAE0139}"/>
              </a:ext>
            </a:extLst>
          </p:cNvPr>
          <p:cNvSpPr/>
          <p:nvPr/>
        </p:nvSpPr>
        <p:spPr>
          <a:xfrm>
            <a:off x="1015766" y="3800696"/>
            <a:ext cx="3538202" cy="24831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>
              <a:buClr>
                <a:srgbClr val="000000"/>
              </a:buClr>
              <a:buSzPts val="1400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Roche Sans Medium"/>
                <a:cs typeface="Roche Sans Medium"/>
                <a:sym typeface="Roche Sans Medium"/>
              </a:rPr>
              <a:t>Плохое здоровье  отнимают в среднем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Roche Sans Medium"/>
                <a:cs typeface="Roche Sans Medium"/>
                <a:sym typeface="Roche Sans Medium"/>
              </a:rPr>
              <a:t>43 дня жизни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Roche Sans Medium"/>
                <a:cs typeface="Roche Sans Medium"/>
                <a:sym typeface="Roche Sans Medium"/>
              </a:rPr>
              <a:t>у каждого человека в мире ежегодно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8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C07807DE-83BA-4FDE-B080-1B5C9FDD3094}"/>
              </a:ext>
            </a:extLst>
          </p:cNvPr>
          <p:cNvSpPr/>
          <p:nvPr/>
        </p:nvSpPr>
        <p:spPr>
          <a:xfrm>
            <a:off x="8391742" y="1315197"/>
            <a:ext cx="3228800" cy="2329827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algn="ctr"/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oogle Shape;244;p43">
            <a:extLst>
              <a:ext uri="{FF2B5EF4-FFF2-40B4-BE49-F238E27FC236}">
                <a16:creationId xmlns:a16="http://schemas.microsoft.com/office/drawing/2014/main" id="{3240ADC7-B820-4B58-BD9B-D87E7E4BB8E0}"/>
              </a:ext>
            </a:extLst>
          </p:cNvPr>
          <p:cNvSpPr/>
          <p:nvPr/>
        </p:nvSpPr>
        <p:spPr>
          <a:xfrm>
            <a:off x="8956933" y="2092721"/>
            <a:ext cx="23598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Roche Sans Medium"/>
                <a:cs typeface="Roche Sans Medium"/>
                <a:sym typeface="Roche Sans Medium"/>
              </a:rPr>
              <a:t>К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Roche Sans Medium"/>
                <a:cs typeface="Roche Sans Medium"/>
                <a:sym typeface="Roche Sans Medium"/>
              </a:rPr>
              <a:t>2050 году 86%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a typeface="Roche Sans Medium"/>
                <a:cs typeface="Roche Sans Medium"/>
                <a:sym typeface="Roche Sans Medium"/>
              </a:rPr>
              <a:t>всех случаев смерти в мире будут вызваны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a typeface="Roche Sans Medium"/>
                <a:cs typeface="Roche Sans Medium"/>
                <a:sym typeface="Roche Sans Medium"/>
              </a:rPr>
              <a:t>неинфекционными заболеваниями</a:t>
            </a:r>
            <a:endParaRPr lang="ru-RU" sz="1400" dirty="0">
              <a:solidFill>
                <a:schemeClr val="accent1">
                  <a:lumMod val="50000"/>
                </a:schemeClr>
              </a:solidFill>
              <a:ea typeface="Roche Sans Medium"/>
              <a:cs typeface="Roche Sans Medium"/>
              <a:sym typeface="Roche Sans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Roche Sans Medium"/>
              <a:ea typeface="Roche Sans Medium"/>
              <a:cs typeface="Roche Sans Medium"/>
              <a:sym typeface="Roche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83381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cap="all" dirty="0">
                <a:solidFill>
                  <a:srgbClr val="C00000"/>
                </a:solidFill>
              </a:rPr>
              <a:t>П</a:t>
            </a:r>
            <a:r>
              <a:rPr lang="ru-RU" cap="all" dirty="0">
                <a:solidFill>
                  <a:schemeClr val="tx1"/>
                </a:solidFill>
              </a:rPr>
              <a:t>ереосмысление подходов к здоровью и инновации могут принести существенные преимущества</a:t>
            </a: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7</a:t>
            </a:r>
          </a:p>
        </p:txBody>
      </p:sp>
      <p:sp>
        <p:nvSpPr>
          <p:cNvPr id="5" name="Google Shape;269;p44">
            <a:extLst>
              <a:ext uri="{FF2B5EF4-FFF2-40B4-BE49-F238E27FC236}">
                <a16:creationId xmlns:a16="http://schemas.microsoft.com/office/drawing/2014/main" id="{8A7BD2FF-655A-4BBF-9FEC-C555B4748B4D}"/>
              </a:ext>
            </a:extLst>
          </p:cNvPr>
          <p:cNvSpPr txBox="1"/>
          <p:nvPr/>
        </p:nvSpPr>
        <p:spPr>
          <a:xfrm>
            <a:off x="1779830" y="1340768"/>
            <a:ext cx="6044362" cy="67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500"/>
              </a:spcAft>
              <a:buNone/>
            </a:pPr>
            <a:r>
              <a:rPr lang="ru-RU" sz="1400" dirty="0">
                <a:highlight>
                  <a:srgbClr val="FFFFFF"/>
                </a:highlight>
                <a:ea typeface="Roche Sans Light"/>
                <a:cs typeface="Roche Sans Light"/>
                <a:sym typeface="Roche Sans Light"/>
              </a:rPr>
              <a:t>Потенциально, к 2040 году биологический возраст 65 лет будет соответствовать здоровью современного 55-летнего человека</a:t>
            </a:r>
            <a:endParaRPr sz="1400" dirty="0">
              <a:solidFill>
                <a:srgbClr val="0B41CD"/>
              </a:solidFill>
              <a:ea typeface="Roche Sans Medium"/>
              <a:cs typeface="Roche Sans Medium"/>
              <a:sym typeface="Roche Sans Medium"/>
            </a:endParaRPr>
          </a:p>
        </p:txBody>
      </p:sp>
      <p:sp>
        <p:nvSpPr>
          <p:cNvPr id="6" name="Google Shape;270;p44">
            <a:extLst>
              <a:ext uri="{FF2B5EF4-FFF2-40B4-BE49-F238E27FC236}">
                <a16:creationId xmlns:a16="http://schemas.microsoft.com/office/drawing/2014/main" id="{ED401B63-A7B0-408A-8AFD-C9A63EFFA410}"/>
              </a:ext>
            </a:extLst>
          </p:cNvPr>
          <p:cNvSpPr txBox="1"/>
          <p:nvPr/>
        </p:nvSpPr>
        <p:spPr>
          <a:xfrm>
            <a:off x="1816407" y="2251548"/>
            <a:ext cx="573959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  <a:ea typeface="Roche Sans Medium"/>
                <a:cs typeface="Roche Sans Medium"/>
                <a:sym typeface="Roche Sans Medium"/>
              </a:rPr>
              <a:t>Каждая денежная единица (</a:t>
            </a:r>
            <a:r>
              <a:rPr lang="ru-RU" sz="1400" dirty="0" err="1">
                <a:solidFill>
                  <a:schemeClr val="dk1"/>
                </a:solidFill>
                <a:highlight>
                  <a:srgbClr val="FFFFFF"/>
                </a:highlight>
                <a:ea typeface="Roche Sans Medium"/>
                <a:cs typeface="Roche Sans Medium"/>
                <a:sym typeface="Roche Sans Medium"/>
              </a:rPr>
              <a:t>д.е</a:t>
            </a:r>
            <a:r>
              <a:rPr lang="ru-RU" sz="1400" dirty="0">
                <a:solidFill>
                  <a:schemeClr val="dk1"/>
                </a:solidFill>
                <a:highlight>
                  <a:srgbClr val="FFFFFF"/>
                </a:highlight>
                <a:ea typeface="Roche Sans Medium"/>
                <a:cs typeface="Roche Sans Medium"/>
                <a:sym typeface="Roche Sans Medium"/>
              </a:rPr>
              <a:t>), инвестированная в здравоохранение, приносит до  </a:t>
            </a:r>
            <a:r>
              <a:rPr lang="ru-RU" sz="1400" b="1" dirty="0">
                <a:solidFill>
                  <a:schemeClr val="dk1"/>
                </a:solidFill>
                <a:highlight>
                  <a:srgbClr val="FFFFFF"/>
                </a:highlight>
                <a:ea typeface="Roche Sans Medium"/>
                <a:cs typeface="Roche Sans Medium"/>
                <a:sym typeface="Roche Sans Medium"/>
              </a:rPr>
              <a:t>4 </a:t>
            </a:r>
            <a:r>
              <a:rPr lang="ru-RU" sz="1400" b="1" dirty="0" err="1">
                <a:solidFill>
                  <a:schemeClr val="dk1"/>
                </a:solidFill>
                <a:highlight>
                  <a:srgbClr val="FFFFFF"/>
                </a:highlight>
                <a:ea typeface="Roche Sans Medium"/>
                <a:cs typeface="Roche Sans Medium"/>
                <a:sym typeface="Roche Sans Medium"/>
              </a:rPr>
              <a:t>д.е</a:t>
            </a:r>
            <a:r>
              <a:rPr lang="ru-RU" sz="1400" b="1" dirty="0">
                <a:solidFill>
                  <a:schemeClr val="dk1"/>
                </a:solidFill>
                <a:highlight>
                  <a:srgbClr val="FFFFFF"/>
                </a:highlight>
                <a:ea typeface="Roche Sans Medium"/>
                <a:cs typeface="Roche Sans Medium"/>
                <a:sym typeface="Roche Sans Medium"/>
              </a:rPr>
              <a:t>. экономической отдачи</a:t>
            </a:r>
            <a:endParaRPr sz="1400" b="1" dirty="0"/>
          </a:p>
        </p:txBody>
      </p:sp>
      <p:sp>
        <p:nvSpPr>
          <p:cNvPr id="7" name="Google Shape;271;p44">
            <a:extLst>
              <a:ext uri="{FF2B5EF4-FFF2-40B4-BE49-F238E27FC236}">
                <a16:creationId xmlns:a16="http://schemas.microsoft.com/office/drawing/2014/main" id="{B27FBFAE-D1F4-4165-89E4-22A59A88854A}"/>
              </a:ext>
            </a:extLst>
          </p:cNvPr>
          <p:cNvSpPr txBox="1"/>
          <p:nvPr/>
        </p:nvSpPr>
        <p:spPr>
          <a:xfrm>
            <a:off x="1768807" y="3247448"/>
            <a:ext cx="6638545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highlight>
                  <a:srgbClr val="FFFFFF"/>
                </a:highlight>
                <a:ea typeface="Roche Sans Light"/>
                <a:cs typeface="Roche Sans Light"/>
                <a:sym typeface="Roche Sans Light"/>
              </a:rPr>
              <a:t>Улучшение здоровья населения способно увеличить глобальный ВВП уже к 2040 году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highlight>
                <a:srgbClr val="FFFFFF"/>
              </a:highlight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8" name="Google Shape;272;p44">
            <a:extLst>
              <a:ext uri="{FF2B5EF4-FFF2-40B4-BE49-F238E27FC236}">
                <a16:creationId xmlns:a16="http://schemas.microsoft.com/office/drawing/2014/main" id="{72360D65-9203-48C3-B6A4-955E4BE612E2}"/>
              </a:ext>
            </a:extLst>
          </p:cNvPr>
          <p:cNvSpPr/>
          <p:nvPr/>
        </p:nvSpPr>
        <p:spPr>
          <a:xfrm>
            <a:off x="8990513" y="1837808"/>
            <a:ext cx="2795491" cy="3014066"/>
          </a:xfrm>
          <a:prstGeom prst="roundRect">
            <a:avLst>
              <a:gd name="adj" fmla="val 13732"/>
            </a:avLst>
          </a:prstGeom>
          <a:noFill/>
          <a:ln w="952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9" name="Google Shape;273;p44">
            <a:extLst>
              <a:ext uri="{FF2B5EF4-FFF2-40B4-BE49-F238E27FC236}">
                <a16:creationId xmlns:a16="http://schemas.microsoft.com/office/drawing/2014/main" id="{F9B304DA-46CD-4544-AB4A-7EC81C23AF0A}"/>
              </a:ext>
            </a:extLst>
          </p:cNvPr>
          <p:cNvSpPr txBox="1"/>
          <p:nvPr/>
        </p:nvSpPr>
        <p:spPr>
          <a:xfrm>
            <a:off x="9008853" y="2866723"/>
            <a:ext cx="2630847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ea typeface="Roche Sans Medium"/>
                <a:cs typeface="Roche Sans Medium"/>
                <a:sym typeface="Roche Sans Medium"/>
              </a:rPr>
              <a:t>Инновационные лекарственные препараты </a:t>
            </a:r>
            <a:r>
              <a:rPr lang="ru-RU" sz="1400" dirty="0">
                <a:solidFill>
                  <a:schemeClr val="dk1"/>
                </a:solidFill>
                <a:ea typeface="Roche Sans Medium"/>
                <a:cs typeface="Roche Sans Medium"/>
                <a:sym typeface="Roche Sans Medium"/>
              </a:rPr>
              <a:t>вносят ключевой вклад в решение этой задачи</a:t>
            </a:r>
            <a:endParaRPr sz="1400" dirty="0">
              <a:solidFill>
                <a:schemeClr val="dk1"/>
              </a:solidFill>
              <a:ea typeface="Roche Sans Medium"/>
              <a:cs typeface="Roche Sans Medium"/>
              <a:sym typeface="Roche Sans Medium"/>
            </a:endParaRPr>
          </a:p>
        </p:txBody>
      </p:sp>
      <p:pic>
        <p:nvPicPr>
          <p:cNvPr id="10" name="Google Shape;274;p44">
            <a:extLst>
              <a:ext uri="{FF2B5EF4-FFF2-40B4-BE49-F238E27FC236}">
                <a16:creationId xmlns:a16="http://schemas.microsoft.com/office/drawing/2014/main" id="{6AC97C93-B5C5-4E54-B756-4C84738D24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2276" y="1958637"/>
            <a:ext cx="864000" cy="8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5;p44" title="patient_safety_2 (1).png">
            <a:extLst>
              <a:ext uri="{FF2B5EF4-FFF2-40B4-BE49-F238E27FC236}">
                <a16:creationId xmlns:a16="http://schemas.microsoft.com/office/drawing/2014/main" id="{A06EF856-27D7-442C-B74A-7CCABA5B0F8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9658" y="3247448"/>
            <a:ext cx="499875" cy="4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6;p44" title="Heart-_Healthy (1).png">
            <a:extLst>
              <a:ext uri="{FF2B5EF4-FFF2-40B4-BE49-F238E27FC236}">
                <a16:creationId xmlns:a16="http://schemas.microsoft.com/office/drawing/2014/main" id="{511DB08A-9E1E-4AB9-92C2-07B79568023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1191" y="1361453"/>
            <a:ext cx="499875" cy="49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7;p44" title="Cycle (1).png">
            <a:extLst>
              <a:ext uri="{FF2B5EF4-FFF2-40B4-BE49-F238E27FC236}">
                <a16:creationId xmlns:a16="http://schemas.microsoft.com/office/drawing/2014/main" id="{C55DEEF5-7425-4BD9-8B04-B82A6B4185D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7471" y="2366848"/>
            <a:ext cx="499875" cy="49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8732ABDB-A559-4751-ABD4-72ADEC274D4C}"/>
              </a:ext>
            </a:extLst>
          </p:cNvPr>
          <p:cNvSpPr/>
          <p:nvPr/>
        </p:nvSpPr>
        <p:spPr>
          <a:xfrm>
            <a:off x="1181318" y="3933056"/>
            <a:ext cx="7662891" cy="2385406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 lvl="0" algn="ctr" defTabSz="914400">
              <a:defRPr/>
            </a:pP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247;p43">
            <a:extLst>
              <a:ext uri="{FF2B5EF4-FFF2-40B4-BE49-F238E27FC236}">
                <a16:creationId xmlns:a16="http://schemas.microsoft.com/office/drawing/2014/main" id="{612D8DAD-515D-403F-BFE5-23D76F81FB9B}"/>
              </a:ext>
            </a:extLst>
          </p:cNvPr>
          <p:cNvSpPr/>
          <p:nvPr/>
        </p:nvSpPr>
        <p:spPr>
          <a:xfrm>
            <a:off x="1407408" y="4314761"/>
            <a:ext cx="7208872" cy="150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defTabSz="914400"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Экономический эффект может быть обеспечен за счет:</a:t>
            </a:r>
            <a:b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 defTabSz="91440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Роста численности и укрепления здоровья работающих</a:t>
            </a:r>
          </a:p>
          <a:p>
            <a:pPr marL="285750" lvl="0" indent="-285750" algn="ctr" defTabSz="91440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 возможностей для трудоустройства старшего поколения, людей с инвалидностью и лиц, осуществляющих уход, благодаря снижению бремени хронических заболеваний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dirty="0">
              <a:solidFill>
                <a:schemeClr val="bg1"/>
              </a:solidFill>
              <a:ea typeface="Roche Sans Light"/>
              <a:cs typeface="Roche Sans Light"/>
              <a:sym typeface="Roche Sans Light"/>
            </a:endParaRPr>
          </a:p>
        </p:txBody>
      </p:sp>
      <p:sp>
        <p:nvSpPr>
          <p:cNvPr id="16" name="Google Shape;268;p44">
            <a:extLst>
              <a:ext uri="{FF2B5EF4-FFF2-40B4-BE49-F238E27FC236}">
                <a16:creationId xmlns:a16="http://schemas.microsoft.com/office/drawing/2014/main" id="{12223E01-005E-48AD-A76A-037271CABC12}"/>
              </a:ext>
            </a:extLst>
          </p:cNvPr>
          <p:cNvSpPr txBox="1"/>
          <p:nvPr/>
        </p:nvSpPr>
        <p:spPr>
          <a:xfrm>
            <a:off x="9192344" y="6350030"/>
            <a:ext cx="216024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900" kern="0" dirty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Ссылка</a:t>
            </a:r>
            <a:r>
              <a:rPr lang="en" sz="900" kern="0" dirty="0">
                <a:solidFill>
                  <a:srgbClr val="000000"/>
                </a:solidFill>
                <a:latin typeface="Roche Sans Light"/>
                <a:ea typeface="Roche Sans Light"/>
                <a:cs typeface="Roche Sans Light"/>
                <a:sym typeface="Roche Sans Light"/>
              </a:rPr>
              <a:t>: </a:t>
            </a:r>
            <a:r>
              <a:rPr lang="en" sz="900" u="sng" kern="0" dirty="0">
                <a:solidFill>
                  <a:srgbClr val="0B41CD"/>
                </a:solidFill>
                <a:latin typeface="Roche Sans Light"/>
                <a:ea typeface="Roche Sans Light"/>
                <a:cs typeface="Roche Sans Light"/>
                <a:sym typeface="Roche Sans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McKinsey</a:t>
            </a:r>
            <a:endParaRPr sz="900" kern="0" dirty="0">
              <a:solidFill>
                <a:srgbClr val="000000"/>
              </a:solidFill>
              <a:latin typeface="Roche Sans Light"/>
              <a:ea typeface="Roche Sans Light"/>
              <a:cs typeface="Roche Sans Light"/>
              <a:sym typeface="Roche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935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354" y="426729"/>
            <a:ext cx="9884134" cy="553999"/>
          </a:xfrm>
        </p:spPr>
        <p:txBody>
          <a:bodyPr/>
          <a:lstStyle/>
          <a:p>
            <a:r>
              <a:rPr lang="ru-RU" cap="all" dirty="0">
                <a:solidFill>
                  <a:srgbClr val="C00000"/>
                </a:solidFill>
                <a:latin typeface="Arial Black" panose="020B0A04020102020204" pitchFamily="34" charset="0"/>
              </a:rPr>
              <a:t>И</a:t>
            </a:r>
            <a:r>
              <a:rPr lang="ru-RU" cap="all" dirty="0">
                <a:solidFill>
                  <a:srgbClr val="05264B"/>
                </a:solidFill>
                <a:latin typeface="Arial Black" panose="020B0A04020102020204" pitchFamily="34" charset="0"/>
              </a:rPr>
              <a:t>нновации в системе здравоохранения: есть ли определение?</a:t>
            </a:r>
            <a:endParaRPr lang="ru-RU" sz="1800" cap="al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8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F25EB64-56CF-41C0-9D06-6CED9A60B091}"/>
              </a:ext>
            </a:extLst>
          </p:cNvPr>
          <p:cNvSpPr txBox="1">
            <a:spLocks/>
          </p:cNvSpPr>
          <p:nvPr/>
        </p:nvSpPr>
        <p:spPr>
          <a:xfrm>
            <a:off x="839416" y="1268760"/>
            <a:ext cx="11493274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526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ИННОВАЦИИ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– введенный в употребление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новый или значительно улучшенный продукт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(товар, услуга)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 </a:t>
            </a:r>
            <a:r>
              <a:rPr lang="ru-RU" sz="1800" dirty="0">
                <a:solidFill>
                  <a:srgbClr val="3F5B99"/>
                </a:solidFill>
                <a:latin typeface="+mn-lt"/>
                <a:ea typeface="+mn-ea"/>
                <a:cs typeface="+mn-cs"/>
              </a:rPr>
              <a:t>процесс,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новый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организационный метод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 деловой практике, организации рабочих мест или во внешних связях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1E6C2-6D4A-42B7-A63B-129991D9EE55}"/>
              </a:ext>
            </a:extLst>
          </p:cNvPr>
          <p:cNvSpPr txBox="1"/>
          <p:nvPr/>
        </p:nvSpPr>
        <p:spPr>
          <a:xfrm>
            <a:off x="2256185" y="2961343"/>
            <a:ext cx="8736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Российская Федерация: </a:t>
            </a:r>
            <a:r>
              <a:rPr lang="ru-RU" sz="1800" dirty="0">
                <a:solidFill>
                  <a:srgbClr val="B70B08"/>
                </a:solidFill>
              </a:rPr>
              <a:t>На текущий момент в российском законодательстве отсутствует закрепленное понятие инновационных лекарственных препаратов</a:t>
            </a:r>
            <a:br>
              <a:rPr lang="ru-RU" sz="1800" dirty="0">
                <a:solidFill>
                  <a:srgbClr val="B70B08"/>
                </a:solidFill>
              </a:rPr>
            </a:br>
            <a:r>
              <a:rPr lang="ru-RU" sz="1800" dirty="0">
                <a:solidFill>
                  <a:srgbClr val="B70B08"/>
                </a:solidFill>
              </a:rPr>
              <a:t>и медицинских изделий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342CE3-173A-49BF-B06C-04F3B60FB8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50" t="24955" r="10101" b="61199"/>
          <a:stretch/>
        </p:blipFill>
        <p:spPr>
          <a:xfrm>
            <a:off x="2176959" y="2167988"/>
            <a:ext cx="4846566" cy="671512"/>
          </a:xfrm>
          <a:prstGeom prst="rect">
            <a:avLst/>
          </a:prstGeom>
          <a:noFill/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F250586-31EB-4755-AC5F-27B647E4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34" t="87388" r="11915" b="-3433"/>
          <a:stretch/>
        </p:blipFill>
        <p:spPr>
          <a:xfrm>
            <a:off x="1991544" y="5313750"/>
            <a:ext cx="4229100" cy="723900"/>
          </a:xfrm>
          <a:prstGeom prst="rect">
            <a:avLst/>
          </a:prstGeom>
          <a:noFill/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5C01E75-713D-4C6F-8CE2-630C132EB2CC}"/>
              </a:ext>
            </a:extLst>
          </p:cNvPr>
          <p:cNvGrpSpPr/>
          <p:nvPr/>
        </p:nvGrpSpPr>
        <p:grpSpPr>
          <a:xfrm>
            <a:off x="923462" y="2792253"/>
            <a:ext cx="1166812" cy="1166812"/>
            <a:chOff x="407988" y="2645500"/>
            <a:chExt cx="1738312" cy="1738312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2713CDB-79BF-497F-B824-B25D80B90F91}"/>
                </a:ext>
              </a:extLst>
            </p:cNvPr>
            <p:cNvSpPr/>
            <p:nvPr/>
          </p:nvSpPr>
          <p:spPr>
            <a:xfrm>
              <a:off x="407988" y="2645500"/>
              <a:ext cx="1738312" cy="17383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11" name="Рисунок 6">
              <a:extLst>
                <a:ext uri="{FF2B5EF4-FFF2-40B4-BE49-F238E27FC236}">
                  <a16:creationId xmlns:a16="http://schemas.microsoft.com/office/drawing/2014/main" id="{C3137E6B-E450-43D9-A026-997622D7FDF3}"/>
                </a:ext>
              </a:extLst>
            </p:cNvPr>
            <p:cNvSpPr/>
            <p:nvPr/>
          </p:nvSpPr>
          <p:spPr>
            <a:xfrm>
              <a:off x="715010" y="2931478"/>
              <a:ext cx="1102692" cy="1149032"/>
            </a:xfrm>
            <a:custGeom>
              <a:avLst/>
              <a:gdLst>
                <a:gd name="connsiteX0" fmla="*/ 2748915 w 4442460"/>
                <a:gd name="connsiteY0" fmla="*/ 4045268 h 4629150"/>
                <a:gd name="connsiteX1" fmla="*/ 2748915 w 4442460"/>
                <a:gd name="connsiteY1" fmla="*/ 4180523 h 4629150"/>
                <a:gd name="connsiteX2" fmla="*/ 2566988 w 4442460"/>
                <a:gd name="connsiteY2" fmla="*/ 4392930 h 4629150"/>
                <a:gd name="connsiteX3" fmla="*/ 2533650 w 4442460"/>
                <a:gd name="connsiteY3" fmla="*/ 4515803 h 4629150"/>
                <a:gd name="connsiteX4" fmla="*/ 2386013 w 4442460"/>
                <a:gd name="connsiteY4" fmla="*/ 4629150 h 4629150"/>
                <a:gd name="connsiteX5" fmla="*/ 2055495 w 4442460"/>
                <a:gd name="connsiteY5" fmla="*/ 4629150 h 4629150"/>
                <a:gd name="connsiteX6" fmla="*/ 1907858 w 4442460"/>
                <a:gd name="connsiteY6" fmla="*/ 4515803 h 4629150"/>
                <a:gd name="connsiteX7" fmla="*/ 1875473 w 4442460"/>
                <a:gd name="connsiteY7" fmla="*/ 4392930 h 4629150"/>
                <a:gd name="connsiteX8" fmla="*/ 1692593 w 4442460"/>
                <a:gd name="connsiteY8" fmla="*/ 4179570 h 4629150"/>
                <a:gd name="connsiteX9" fmla="*/ 1692593 w 4442460"/>
                <a:gd name="connsiteY9" fmla="*/ 4044315 h 4629150"/>
                <a:gd name="connsiteX10" fmla="*/ 1823085 w 4442460"/>
                <a:gd name="connsiteY10" fmla="*/ 3913823 h 4629150"/>
                <a:gd name="connsiteX11" fmla="*/ 2618423 w 4442460"/>
                <a:gd name="connsiteY11" fmla="*/ 3913823 h 4629150"/>
                <a:gd name="connsiteX12" fmla="*/ 2748915 w 4442460"/>
                <a:gd name="connsiteY12" fmla="*/ 4045268 h 4629150"/>
                <a:gd name="connsiteX13" fmla="*/ 3361373 w 4442460"/>
                <a:gd name="connsiteY13" fmla="*/ 2222183 h 4629150"/>
                <a:gd name="connsiteX14" fmla="*/ 3041333 w 4442460"/>
                <a:gd name="connsiteY14" fmla="*/ 3013710 h 4629150"/>
                <a:gd name="connsiteX15" fmla="*/ 2761298 w 4442460"/>
                <a:gd name="connsiteY15" fmla="*/ 3581400 h 4629150"/>
                <a:gd name="connsiteX16" fmla="*/ 2574608 w 4442460"/>
                <a:gd name="connsiteY16" fmla="*/ 3740468 h 4629150"/>
                <a:gd name="connsiteX17" fmla="*/ 1866900 w 4442460"/>
                <a:gd name="connsiteY17" fmla="*/ 3740468 h 4629150"/>
                <a:gd name="connsiteX18" fmla="*/ 1681163 w 4442460"/>
                <a:gd name="connsiteY18" fmla="*/ 3582353 h 4629150"/>
                <a:gd name="connsiteX19" fmla="*/ 1399223 w 4442460"/>
                <a:gd name="connsiteY19" fmla="*/ 3012758 h 4629150"/>
                <a:gd name="connsiteX20" fmla="*/ 1081088 w 4442460"/>
                <a:gd name="connsiteY20" fmla="*/ 2234565 h 4629150"/>
                <a:gd name="connsiteX21" fmla="*/ 2213610 w 4442460"/>
                <a:gd name="connsiteY21" fmla="*/ 1082040 h 4629150"/>
                <a:gd name="connsiteX22" fmla="*/ 3361373 w 4442460"/>
                <a:gd name="connsiteY22" fmla="*/ 2222183 h 4629150"/>
                <a:gd name="connsiteX23" fmla="*/ 2349818 w 4442460"/>
                <a:gd name="connsiteY23" fmla="*/ 1531620 h 4629150"/>
                <a:gd name="connsiteX24" fmla="*/ 2221230 w 4442460"/>
                <a:gd name="connsiteY24" fmla="*/ 1403033 h 4629150"/>
                <a:gd name="connsiteX25" fmla="*/ 1398270 w 4442460"/>
                <a:gd name="connsiteY25" fmla="*/ 2225993 h 4629150"/>
                <a:gd name="connsiteX26" fmla="*/ 1526858 w 4442460"/>
                <a:gd name="connsiteY26" fmla="*/ 2354580 h 4629150"/>
                <a:gd name="connsiteX27" fmla="*/ 1655445 w 4442460"/>
                <a:gd name="connsiteY27" fmla="*/ 2225993 h 4629150"/>
                <a:gd name="connsiteX28" fmla="*/ 2221230 w 4442460"/>
                <a:gd name="connsiteY28" fmla="*/ 1660208 h 4629150"/>
                <a:gd name="connsiteX29" fmla="*/ 2349818 w 4442460"/>
                <a:gd name="connsiteY29" fmla="*/ 1531620 h 4629150"/>
                <a:gd name="connsiteX30" fmla="*/ 2221230 w 4442460"/>
                <a:gd name="connsiteY30" fmla="*/ 707708 h 4629150"/>
                <a:gd name="connsiteX31" fmla="*/ 2349818 w 4442460"/>
                <a:gd name="connsiteY31" fmla="*/ 579120 h 4629150"/>
                <a:gd name="connsiteX32" fmla="*/ 2349818 w 4442460"/>
                <a:gd name="connsiteY32" fmla="*/ 128588 h 4629150"/>
                <a:gd name="connsiteX33" fmla="*/ 2221230 w 4442460"/>
                <a:gd name="connsiteY33" fmla="*/ 0 h 4629150"/>
                <a:gd name="connsiteX34" fmla="*/ 2092643 w 4442460"/>
                <a:gd name="connsiteY34" fmla="*/ 128588 h 4629150"/>
                <a:gd name="connsiteX35" fmla="*/ 2092643 w 4442460"/>
                <a:gd name="connsiteY35" fmla="*/ 579120 h 4629150"/>
                <a:gd name="connsiteX36" fmla="*/ 2221230 w 4442460"/>
                <a:gd name="connsiteY36" fmla="*/ 707708 h 4629150"/>
                <a:gd name="connsiteX37" fmla="*/ 707708 w 4442460"/>
                <a:gd name="connsiteY37" fmla="*/ 2221230 h 4629150"/>
                <a:gd name="connsiteX38" fmla="*/ 579120 w 4442460"/>
                <a:gd name="connsiteY38" fmla="*/ 2092643 h 4629150"/>
                <a:gd name="connsiteX39" fmla="*/ 128587 w 4442460"/>
                <a:gd name="connsiteY39" fmla="*/ 2092643 h 4629150"/>
                <a:gd name="connsiteX40" fmla="*/ 0 w 4442460"/>
                <a:gd name="connsiteY40" fmla="*/ 2221230 h 4629150"/>
                <a:gd name="connsiteX41" fmla="*/ 128587 w 4442460"/>
                <a:gd name="connsiteY41" fmla="*/ 2349818 h 4629150"/>
                <a:gd name="connsiteX42" fmla="*/ 579120 w 4442460"/>
                <a:gd name="connsiteY42" fmla="*/ 2349818 h 4629150"/>
                <a:gd name="connsiteX43" fmla="*/ 707708 w 4442460"/>
                <a:gd name="connsiteY43" fmla="*/ 2221230 h 4629150"/>
                <a:gd name="connsiteX44" fmla="*/ 4313873 w 4442460"/>
                <a:gd name="connsiteY44" fmla="*/ 2092643 h 4629150"/>
                <a:gd name="connsiteX45" fmla="*/ 3863340 w 4442460"/>
                <a:gd name="connsiteY45" fmla="*/ 2092643 h 4629150"/>
                <a:gd name="connsiteX46" fmla="*/ 3734753 w 4442460"/>
                <a:gd name="connsiteY46" fmla="*/ 2221230 h 4629150"/>
                <a:gd name="connsiteX47" fmla="*/ 3863340 w 4442460"/>
                <a:gd name="connsiteY47" fmla="*/ 2349818 h 4629150"/>
                <a:gd name="connsiteX48" fmla="*/ 4313873 w 4442460"/>
                <a:gd name="connsiteY48" fmla="*/ 2349818 h 4629150"/>
                <a:gd name="connsiteX49" fmla="*/ 4442460 w 4442460"/>
                <a:gd name="connsiteY49" fmla="*/ 2221230 h 4629150"/>
                <a:gd name="connsiteX50" fmla="*/ 4313873 w 4442460"/>
                <a:gd name="connsiteY50" fmla="*/ 2092643 h 4629150"/>
                <a:gd name="connsiteX51" fmla="*/ 969645 w 4442460"/>
                <a:gd name="connsiteY51" fmla="*/ 3291840 h 4629150"/>
                <a:gd name="connsiteX52" fmla="*/ 650558 w 4442460"/>
                <a:gd name="connsiteY52" fmla="*/ 3610928 h 4629150"/>
                <a:gd name="connsiteX53" fmla="*/ 650558 w 4442460"/>
                <a:gd name="connsiteY53" fmla="*/ 3792855 h 4629150"/>
                <a:gd name="connsiteX54" fmla="*/ 741045 w 4442460"/>
                <a:gd name="connsiteY54" fmla="*/ 3830003 h 4629150"/>
                <a:gd name="connsiteX55" fmla="*/ 831533 w 4442460"/>
                <a:gd name="connsiteY55" fmla="*/ 3792855 h 4629150"/>
                <a:gd name="connsiteX56" fmla="*/ 1150620 w 4442460"/>
                <a:gd name="connsiteY56" fmla="*/ 3473768 h 4629150"/>
                <a:gd name="connsiteX57" fmla="*/ 1150620 w 4442460"/>
                <a:gd name="connsiteY57" fmla="*/ 3291840 h 4629150"/>
                <a:gd name="connsiteX58" fmla="*/ 969645 w 4442460"/>
                <a:gd name="connsiteY58" fmla="*/ 3291840 h 4629150"/>
                <a:gd name="connsiteX59" fmla="*/ 3382328 w 4442460"/>
                <a:gd name="connsiteY59" fmla="*/ 1188720 h 4629150"/>
                <a:gd name="connsiteX60" fmla="*/ 3472815 w 4442460"/>
                <a:gd name="connsiteY60" fmla="*/ 1151573 h 4629150"/>
                <a:gd name="connsiteX61" fmla="*/ 3791903 w 4442460"/>
                <a:gd name="connsiteY61" fmla="*/ 832485 h 4629150"/>
                <a:gd name="connsiteX62" fmla="*/ 3791903 w 4442460"/>
                <a:gd name="connsiteY62" fmla="*/ 650558 h 4629150"/>
                <a:gd name="connsiteX63" fmla="*/ 3609975 w 4442460"/>
                <a:gd name="connsiteY63" fmla="*/ 650558 h 4629150"/>
                <a:gd name="connsiteX64" fmla="*/ 3290888 w 4442460"/>
                <a:gd name="connsiteY64" fmla="*/ 969645 h 4629150"/>
                <a:gd name="connsiteX65" fmla="*/ 3290888 w 4442460"/>
                <a:gd name="connsiteY65" fmla="*/ 1151573 h 4629150"/>
                <a:gd name="connsiteX66" fmla="*/ 3382328 w 4442460"/>
                <a:gd name="connsiteY66" fmla="*/ 1188720 h 4629150"/>
                <a:gd name="connsiteX67" fmla="*/ 969645 w 4442460"/>
                <a:gd name="connsiteY67" fmla="*/ 1150620 h 4629150"/>
                <a:gd name="connsiteX68" fmla="*/ 1060133 w 4442460"/>
                <a:gd name="connsiteY68" fmla="*/ 1187768 h 4629150"/>
                <a:gd name="connsiteX69" fmla="*/ 1150620 w 4442460"/>
                <a:gd name="connsiteY69" fmla="*/ 1150620 h 4629150"/>
                <a:gd name="connsiteX70" fmla="*/ 1150620 w 4442460"/>
                <a:gd name="connsiteY70" fmla="*/ 968693 h 4629150"/>
                <a:gd name="connsiteX71" fmla="*/ 831533 w 4442460"/>
                <a:gd name="connsiteY71" fmla="*/ 649605 h 4629150"/>
                <a:gd name="connsiteX72" fmla="*/ 649605 w 4442460"/>
                <a:gd name="connsiteY72" fmla="*/ 649605 h 4629150"/>
                <a:gd name="connsiteX73" fmla="*/ 649605 w 4442460"/>
                <a:gd name="connsiteY73" fmla="*/ 831533 h 4629150"/>
                <a:gd name="connsiteX74" fmla="*/ 969645 w 4442460"/>
                <a:gd name="connsiteY74" fmla="*/ 1150620 h 4629150"/>
                <a:gd name="connsiteX75" fmla="*/ 3472815 w 4442460"/>
                <a:gd name="connsiteY75" fmla="*/ 3291840 h 4629150"/>
                <a:gd name="connsiteX76" fmla="*/ 3290888 w 4442460"/>
                <a:gd name="connsiteY76" fmla="*/ 3291840 h 4629150"/>
                <a:gd name="connsiteX77" fmla="*/ 3290888 w 4442460"/>
                <a:gd name="connsiteY77" fmla="*/ 3473768 h 4629150"/>
                <a:gd name="connsiteX78" fmla="*/ 3609975 w 4442460"/>
                <a:gd name="connsiteY78" fmla="*/ 3792855 h 4629150"/>
                <a:gd name="connsiteX79" fmla="*/ 3700463 w 4442460"/>
                <a:gd name="connsiteY79" fmla="*/ 3830003 h 4629150"/>
                <a:gd name="connsiteX80" fmla="*/ 3790950 w 4442460"/>
                <a:gd name="connsiteY80" fmla="*/ 3792855 h 4629150"/>
                <a:gd name="connsiteX81" fmla="*/ 3790950 w 4442460"/>
                <a:gd name="connsiteY81" fmla="*/ 3610928 h 4629150"/>
                <a:gd name="connsiteX82" fmla="*/ 3472815 w 4442460"/>
                <a:gd name="connsiteY82" fmla="*/ 3291840 h 462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442460" h="4629150">
                  <a:moveTo>
                    <a:pt x="2748915" y="4045268"/>
                  </a:moveTo>
                  <a:lnTo>
                    <a:pt x="2748915" y="4180523"/>
                  </a:lnTo>
                  <a:cubicBezTo>
                    <a:pt x="2748915" y="4288155"/>
                    <a:pt x="2669858" y="4377690"/>
                    <a:pt x="2566988" y="4392930"/>
                  </a:cubicBezTo>
                  <a:lnTo>
                    <a:pt x="2533650" y="4515803"/>
                  </a:lnTo>
                  <a:cubicBezTo>
                    <a:pt x="2515553" y="4582478"/>
                    <a:pt x="2455545" y="4629150"/>
                    <a:pt x="2386013" y="4629150"/>
                  </a:cubicBezTo>
                  <a:lnTo>
                    <a:pt x="2055495" y="4629150"/>
                  </a:lnTo>
                  <a:cubicBezTo>
                    <a:pt x="1985963" y="4629150"/>
                    <a:pt x="1925955" y="4582478"/>
                    <a:pt x="1907858" y="4515803"/>
                  </a:cubicBezTo>
                  <a:lnTo>
                    <a:pt x="1875473" y="4392930"/>
                  </a:lnTo>
                  <a:cubicBezTo>
                    <a:pt x="1771650" y="4376738"/>
                    <a:pt x="1692593" y="4288155"/>
                    <a:pt x="1692593" y="4179570"/>
                  </a:cubicBezTo>
                  <a:lnTo>
                    <a:pt x="1692593" y="4044315"/>
                  </a:lnTo>
                  <a:cubicBezTo>
                    <a:pt x="1692593" y="3971925"/>
                    <a:pt x="1750695" y="3913823"/>
                    <a:pt x="1823085" y="3913823"/>
                  </a:cubicBezTo>
                  <a:lnTo>
                    <a:pt x="2618423" y="3913823"/>
                  </a:lnTo>
                  <a:cubicBezTo>
                    <a:pt x="2690813" y="3914775"/>
                    <a:pt x="2748915" y="3972878"/>
                    <a:pt x="2748915" y="4045268"/>
                  </a:cubicBezTo>
                  <a:close/>
                  <a:moveTo>
                    <a:pt x="3361373" y="2222183"/>
                  </a:moveTo>
                  <a:cubicBezTo>
                    <a:pt x="3361373" y="2529840"/>
                    <a:pt x="3239453" y="2808923"/>
                    <a:pt x="3041333" y="3013710"/>
                  </a:cubicBezTo>
                  <a:cubicBezTo>
                    <a:pt x="2890838" y="3169920"/>
                    <a:pt x="2793683" y="3368993"/>
                    <a:pt x="2761298" y="3581400"/>
                  </a:cubicBezTo>
                  <a:cubicBezTo>
                    <a:pt x="2747010" y="3672840"/>
                    <a:pt x="2667953" y="3740468"/>
                    <a:pt x="2574608" y="3740468"/>
                  </a:cubicBezTo>
                  <a:lnTo>
                    <a:pt x="1866900" y="3740468"/>
                  </a:lnTo>
                  <a:cubicBezTo>
                    <a:pt x="1774508" y="3740468"/>
                    <a:pt x="1694498" y="3673793"/>
                    <a:pt x="1681163" y="3582353"/>
                  </a:cubicBezTo>
                  <a:cubicBezTo>
                    <a:pt x="1647825" y="3369945"/>
                    <a:pt x="1549718" y="3168015"/>
                    <a:pt x="1399223" y="3012758"/>
                  </a:cubicBezTo>
                  <a:cubicBezTo>
                    <a:pt x="1204913" y="2810828"/>
                    <a:pt x="1083945" y="2536508"/>
                    <a:pt x="1081088" y="2234565"/>
                  </a:cubicBezTo>
                  <a:cubicBezTo>
                    <a:pt x="1074420" y="1600200"/>
                    <a:pt x="1579245" y="1086803"/>
                    <a:pt x="2213610" y="1082040"/>
                  </a:cubicBezTo>
                  <a:cubicBezTo>
                    <a:pt x="2847023" y="1077278"/>
                    <a:pt x="3361373" y="1589723"/>
                    <a:pt x="3361373" y="2222183"/>
                  </a:cubicBezTo>
                  <a:close/>
                  <a:moveTo>
                    <a:pt x="2349818" y="1531620"/>
                  </a:moveTo>
                  <a:cubicBezTo>
                    <a:pt x="2349818" y="1461135"/>
                    <a:pt x="2292668" y="1403033"/>
                    <a:pt x="2221230" y="1403033"/>
                  </a:cubicBezTo>
                  <a:cubicBezTo>
                    <a:pt x="1767840" y="1403033"/>
                    <a:pt x="1398270" y="1771650"/>
                    <a:pt x="1398270" y="2225993"/>
                  </a:cubicBezTo>
                  <a:cubicBezTo>
                    <a:pt x="1398270" y="2296478"/>
                    <a:pt x="1455420" y="2354580"/>
                    <a:pt x="1526858" y="2354580"/>
                  </a:cubicBezTo>
                  <a:cubicBezTo>
                    <a:pt x="1597343" y="2354580"/>
                    <a:pt x="1655445" y="2297430"/>
                    <a:pt x="1655445" y="2225993"/>
                  </a:cubicBezTo>
                  <a:cubicBezTo>
                    <a:pt x="1655445" y="1913573"/>
                    <a:pt x="1909763" y="1660208"/>
                    <a:pt x="2221230" y="1660208"/>
                  </a:cubicBezTo>
                  <a:cubicBezTo>
                    <a:pt x="2292668" y="1660208"/>
                    <a:pt x="2349818" y="1603058"/>
                    <a:pt x="2349818" y="1531620"/>
                  </a:cubicBezTo>
                  <a:close/>
                  <a:moveTo>
                    <a:pt x="2221230" y="707708"/>
                  </a:moveTo>
                  <a:cubicBezTo>
                    <a:pt x="2291715" y="707708"/>
                    <a:pt x="2349818" y="650558"/>
                    <a:pt x="2349818" y="579120"/>
                  </a:cubicBezTo>
                  <a:lnTo>
                    <a:pt x="2349818" y="128588"/>
                  </a:lnTo>
                  <a:cubicBezTo>
                    <a:pt x="2349818" y="58103"/>
                    <a:pt x="2292668" y="0"/>
                    <a:pt x="2221230" y="0"/>
                  </a:cubicBezTo>
                  <a:cubicBezTo>
                    <a:pt x="2149793" y="0"/>
                    <a:pt x="2092643" y="57150"/>
                    <a:pt x="2092643" y="128588"/>
                  </a:cubicBezTo>
                  <a:lnTo>
                    <a:pt x="2092643" y="579120"/>
                  </a:lnTo>
                  <a:cubicBezTo>
                    <a:pt x="2092643" y="650558"/>
                    <a:pt x="2150745" y="707708"/>
                    <a:pt x="2221230" y="707708"/>
                  </a:cubicBezTo>
                  <a:close/>
                  <a:moveTo>
                    <a:pt x="707708" y="2221230"/>
                  </a:moveTo>
                  <a:cubicBezTo>
                    <a:pt x="707708" y="2150745"/>
                    <a:pt x="650558" y="2092643"/>
                    <a:pt x="579120" y="2092643"/>
                  </a:cubicBezTo>
                  <a:lnTo>
                    <a:pt x="128587" y="2092643"/>
                  </a:lnTo>
                  <a:cubicBezTo>
                    <a:pt x="58102" y="2092643"/>
                    <a:pt x="0" y="2149793"/>
                    <a:pt x="0" y="2221230"/>
                  </a:cubicBezTo>
                  <a:cubicBezTo>
                    <a:pt x="0" y="2291715"/>
                    <a:pt x="57150" y="2349818"/>
                    <a:pt x="128587" y="2349818"/>
                  </a:cubicBezTo>
                  <a:lnTo>
                    <a:pt x="579120" y="2349818"/>
                  </a:lnTo>
                  <a:cubicBezTo>
                    <a:pt x="650558" y="2349818"/>
                    <a:pt x="707708" y="2292668"/>
                    <a:pt x="707708" y="2221230"/>
                  </a:cubicBezTo>
                  <a:close/>
                  <a:moveTo>
                    <a:pt x="4313873" y="2092643"/>
                  </a:moveTo>
                  <a:lnTo>
                    <a:pt x="3863340" y="2092643"/>
                  </a:lnTo>
                  <a:cubicBezTo>
                    <a:pt x="3792855" y="2092643"/>
                    <a:pt x="3734753" y="2149793"/>
                    <a:pt x="3734753" y="2221230"/>
                  </a:cubicBezTo>
                  <a:cubicBezTo>
                    <a:pt x="3734753" y="2291715"/>
                    <a:pt x="3791903" y="2349818"/>
                    <a:pt x="3863340" y="2349818"/>
                  </a:cubicBezTo>
                  <a:lnTo>
                    <a:pt x="4313873" y="2349818"/>
                  </a:lnTo>
                  <a:cubicBezTo>
                    <a:pt x="4384358" y="2349818"/>
                    <a:pt x="4442460" y="2292668"/>
                    <a:pt x="4442460" y="2221230"/>
                  </a:cubicBezTo>
                  <a:cubicBezTo>
                    <a:pt x="4442460" y="2150745"/>
                    <a:pt x="4385310" y="2092643"/>
                    <a:pt x="4313873" y="2092643"/>
                  </a:cubicBezTo>
                  <a:close/>
                  <a:moveTo>
                    <a:pt x="969645" y="3291840"/>
                  </a:moveTo>
                  <a:lnTo>
                    <a:pt x="650558" y="3610928"/>
                  </a:lnTo>
                  <a:cubicBezTo>
                    <a:pt x="600075" y="3661410"/>
                    <a:pt x="600075" y="3742373"/>
                    <a:pt x="650558" y="3792855"/>
                  </a:cubicBezTo>
                  <a:cubicBezTo>
                    <a:pt x="675323" y="3817620"/>
                    <a:pt x="708660" y="3830003"/>
                    <a:pt x="741045" y="3830003"/>
                  </a:cubicBezTo>
                  <a:cubicBezTo>
                    <a:pt x="773430" y="3830003"/>
                    <a:pt x="806768" y="3817620"/>
                    <a:pt x="831533" y="3792855"/>
                  </a:cubicBezTo>
                  <a:lnTo>
                    <a:pt x="1150620" y="3473768"/>
                  </a:lnTo>
                  <a:cubicBezTo>
                    <a:pt x="1201103" y="3423285"/>
                    <a:pt x="1201103" y="3342323"/>
                    <a:pt x="1150620" y="3291840"/>
                  </a:cubicBezTo>
                  <a:cubicBezTo>
                    <a:pt x="1101090" y="3241358"/>
                    <a:pt x="1019175" y="3241358"/>
                    <a:pt x="969645" y="3291840"/>
                  </a:cubicBezTo>
                  <a:close/>
                  <a:moveTo>
                    <a:pt x="3382328" y="1188720"/>
                  </a:moveTo>
                  <a:cubicBezTo>
                    <a:pt x="3414713" y="1188720"/>
                    <a:pt x="3448050" y="1176338"/>
                    <a:pt x="3472815" y="1151573"/>
                  </a:cubicBezTo>
                  <a:lnTo>
                    <a:pt x="3791903" y="832485"/>
                  </a:lnTo>
                  <a:cubicBezTo>
                    <a:pt x="3842385" y="782003"/>
                    <a:pt x="3842385" y="701040"/>
                    <a:pt x="3791903" y="650558"/>
                  </a:cubicBezTo>
                  <a:cubicBezTo>
                    <a:pt x="3741420" y="600075"/>
                    <a:pt x="3660458" y="600075"/>
                    <a:pt x="3609975" y="650558"/>
                  </a:cubicBezTo>
                  <a:lnTo>
                    <a:pt x="3290888" y="969645"/>
                  </a:lnTo>
                  <a:cubicBezTo>
                    <a:pt x="3240405" y="1020128"/>
                    <a:pt x="3240405" y="1101090"/>
                    <a:pt x="3290888" y="1151573"/>
                  </a:cubicBezTo>
                  <a:cubicBezTo>
                    <a:pt x="3316605" y="1176338"/>
                    <a:pt x="3348990" y="1188720"/>
                    <a:pt x="3382328" y="1188720"/>
                  </a:cubicBezTo>
                  <a:close/>
                  <a:moveTo>
                    <a:pt x="969645" y="1150620"/>
                  </a:moveTo>
                  <a:cubicBezTo>
                    <a:pt x="994410" y="1175385"/>
                    <a:pt x="1027748" y="1187768"/>
                    <a:pt x="1060133" y="1187768"/>
                  </a:cubicBezTo>
                  <a:cubicBezTo>
                    <a:pt x="1092518" y="1187768"/>
                    <a:pt x="1125855" y="1175385"/>
                    <a:pt x="1150620" y="1150620"/>
                  </a:cubicBezTo>
                  <a:cubicBezTo>
                    <a:pt x="1201103" y="1100138"/>
                    <a:pt x="1201103" y="1019175"/>
                    <a:pt x="1150620" y="968693"/>
                  </a:cubicBezTo>
                  <a:lnTo>
                    <a:pt x="831533" y="649605"/>
                  </a:lnTo>
                  <a:cubicBezTo>
                    <a:pt x="781050" y="599123"/>
                    <a:pt x="700088" y="599123"/>
                    <a:pt x="649605" y="649605"/>
                  </a:cubicBezTo>
                  <a:cubicBezTo>
                    <a:pt x="599123" y="700088"/>
                    <a:pt x="599123" y="781050"/>
                    <a:pt x="649605" y="831533"/>
                  </a:cubicBezTo>
                  <a:lnTo>
                    <a:pt x="969645" y="1150620"/>
                  </a:lnTo>
                  <a:close/>
                  <a:moveTo>
                    <a:pt x="3472815" y="3291840"/>
                  </a:moveTo>
                  <a:cubicBezTo>
                    <a:pt x="3422333" y="3241358"/>
                    <a:pt x="3341370" y="3241358"/>
                    <a:pt x="3290888" y="3291840"/>
                  </a:cubicBezTo>
                  <a:cubicBezTo>
                    <a:pt x="3240405" y="3342323"/>
                    <a:pt x="3240405" y="3423285"/>
                    <a:pt x="3290888" y="3473768"/>
                  </a:cubicBezTo>
                  <a:lnTo>
                    <a:pt x="3609975" y="3792855"/>
                  </a:lnTo>
                  <a:cubicBezTo>
                    <a:pt x="3634740" y="3817620"/>
                    <a:pt x="3668078" y="3830003"/>
                    <a:pt x="3700463" y="3830003"/>
                  </a:cubicBezTo>
                  <a:cubicBezTo>
                    <a:pt x="3732848" y="3830003"/>
                    <a:pt x="3766185" y="3817620"/>
                    <a:pt x="3790950" y="3792855"/>
                  </a:cubicBezTo>
                  <a:cubicBezTo>
                    <a:pt x="3841433" y="3742373"/>
                    <a:pt x="3841433" y="3661410"/>
                    <a:pt x="3790950" y="3610928"/>
                  </a:cubicBezTo>
                  <a:lnTo>
                    <a:pt x="3472815" y="329184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97090A9-330D-4004-B077-0F119A7942C5}"/>
              </a:ext>
            </a:extLst>
          </p:cNvPr>
          <p:cNvSpPr txBox="1"/>
          <p:nvPr/>
        </p:nvSpPr>
        <p:spPr>
          <a:xfrm>
            <a:off x="898040" y="4102775"/>
            <a:ext cx="11376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050"/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Евразийский экономический союз (ЕАЭС):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В рамках нормативно-правового регулирования ЕАЭС препараты класса «передовой терапии» (согласно классификации ВОЗ) относятся к категории высокотехнологичных лекарственных препаратов (ВТЛП)</a:t>
            </a:r>
          </a:p>
        </p:txBody>
      </p:sp>
    </p:spTree>
    <p:extLst>
      <p:ext uri="{BB962C8B-B14F-4D97-AF65-F5344CB8AC3E}">
        <p14:creationId xmlns:p14="http://schemas.microsoft.com/office/powerpoint/2010/main" val="390556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925A97D-1BBC-3B79-0890-CFB422190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354" y="426729"/>
            <a:ext cx="9812126" cy="553999"/>
          </a:xfrm>
        </p:spPr>
        <p:txBody>
          <a:bodyPr/>
          <a:lstStyle/>
          <a:p>
            <a:r>
              <a:rPr lang="ru-RU" cap="all" dirty="0">
                <a:solidFill>
                  <a:srgbClr val="C00000"/>
                </a:solidFill>
              </a:rPr>
              <a:t>И</a:t>
            </a:r>
            <a:r>
              <a:rPr lang="ru-RU" cap="all" dirty="0"/>
              <a:t>нновации в системе здравоохранения: подходы к внедрению</a:t>
            </a:r>
            <a:endParaRPr lang="ru-RU" sz="1800" cap="all" dirty="0">
              <a:solidFill>
                <a:schemeClr val="tx1"/>
              </a:solidFill>
            </a:endParaRPr>
          </a:p>
        </p:txBody>
      </p:sp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id="{8E885410-C950-F226-5ADB-B7EEB56DE777}"/>
              </a:ext>
            </a:extLst>
          </p:cNvPr>
          <p:cNvSpPr txBox="1">
            <a:spLocks/>
          </p:cNvSpPr>
          <p:nvPr/>
        </p:nvSpPr>
        <p:spPr>
          <a:xfrm>
            <a:off x="11446880" y="6318462"/>
            <a:ext cx="347324" cy="361636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" dirty="0">
                <a:latin typeface="Arial Narrow" panose="020B0604020202020204" pitchFamily="34" charset="0"/>
                <a:cs typeface="Arial Narrow" panose="020B0604020202020204" pitchFamily="34" charset="0"/>
              </a:rPr>
              <a:t>9</a:t>
            </a:r>
          </a:p>
        </p:txBody>
      </p:sp>
      <p:sp>
        <p:nvSpPr>
          <p:cNvPr id="5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2E1D5438-79E6-4C7A-90EF-F4FE209B326B}"/>
              </a:ext>
            </a:extLst>
          </p:cNvPr>
          <p:cNvSpPr/>
          <p:nvPr/>
        </p:nvSpPr>
        <p:spPr>
          <a:xfrm>
            <a:off x="1055440" y="1844824"/>
            <a:ext cx="4752528" cy="4176464"/>
          </a:xfrm>
          <a:prstGeom prst="round2Diag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ru-RU" sz="1600" dirty="0">
              <a:solidFill>
                <a:srgbClr val="404040"/>
              </a:solidFill>
              <a:latin typeface="quote-cjk-patch"/>
            </a:endParaRPr>
          </a:p>
        </p:txBody>
      </p:sp>
      <p:sp>
        <p:nvSpPr>
          <p:cNvPr id="6" name="Прямоугольник с двумя скругленными противолежащими углами 4">
            <a:extLst>
              <a:ext uri="{FF2B5EF4-FFF2-40B4-BE49-F238E27FC236}">
                <a16:creationId xmlns:a16="http://schemas.microsoft.com/office/drawing/2014/main" id="{45496663-BAAE-42CA-A15C-C36C48B1B7D1}"/>
              </a:ext>
            </a:extLst>
          </p:cNvPr>
          <p:cNvSpPr/>
          <p:nvPr/>
        </p:nvSpPr>
        <p:spPr>
          <a:xfrm>
            <a:off x="6023992" y="1772816"/>
            <a:ext cx="5544616" cy="4248472"/>
          </a:xfrm>
          <a:prstGeom prst="round2DiagRect">
            <a:avLst>
              <a:gd name="adj1" fmla="val 16667"/>
              <a:gd name="adj2" fmla="val 26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rgbClr val="4C5E7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0" rtlCol="0" anchor="t"/>
          <a:lstStyle/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ru-RU" sz="1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88F998-6EE0-410B-8733-8FA5B0BBDC9A}"/>
              </a:ext>
            </a:extLst>
          </p:cNvPr>
          <p:cNvSpPr/>
          <p:nvPr/>
        </p:nvSpPr>
        <p:spPr>
          <a:xfrm>
            <a:off x="648072" y="1006520"/>
            <a:ext cx="10056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Внедрение требует системного подхода, учитывающего научную обоснованность, экономическую целесообразность и готовность системы к изменениям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507E7E-9B14-4EA7-8F51-618BB3B82D33}"/>
              </a:ext>
            </a:extLst>
          </p:cNvPr>
          <p:cNvSpPr/>
          <p:nvPr/>
        </p:nvSpPr>
        <p:spPr>
          <a:xfrm>
            <a:off x="1351401" y="2089789"/>
            <a:ext cx="4176464" cy="378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r>
              <a:rPr lang="ru-RU" sz="1400" b="1" i="1" dirty="0">
                <a:solidFill>
                  <a:schemeClr val="bg1"/>
                </a:solidFill>
              </a:rPr>
              <a:t>Инновации в здравоохранении </a:t>
            </a:r>
            <a:r>
              <a:rPr lang="ru-RU" sz="1400" i="1" dirty="0">
                <a:solidFill>
                  <a:schemeClr val="bg1"/>
                </a:solidFill>
              </a:rPr>
              <a:t>– это новые или улучшенные технологии, методы, процессы, организационные модели или подходы, предполагающие:</a:t>
            </a:r>
          </a:p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Повышение </a:t>
            </a:r>
            <a:r>
              <a:rPr lang="ru-RU" sz="1400" b="1" dirty="0">
                <a:solidFill>
                  <a:schemeClr val="bg1"/>
                </a:solidFill>
              </a:rPr>
              <a:t>эффективности и безопасности</a:t>
            </a:r>
            <a:r>
              <a:rPr lang="ru-RU" sz="1400" dirty="0">
                <a:solidFill>
                  <a:schemeClr val="bg1"/>
                </a:solidFill>
              </a:rPr>
              <a:t> медицинской помощи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</a:rPr>
              <a:t>Улучшение </a:t>
            </a:r>
            <a:r>
              <a:rPr lang="ru-RU" sz="1400" b="1" dirty="0">
                <a:solidFill>
                  <a:schemeClr val="bg1"/>
                </a:solidFill>
              </a:rPr>
              <a:t>доступности </a:t>
            </a:r>
            <a:r>
              <a:rPr lang="ru-RU" sz="1400" dirty="0">
                <a:solidFill>
                  <a:schemeClr val="bg1"/>
                </a:solidFill>
              </a:rPr>
              <a:t>и качества услуг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Снижение затрат </a:t>
            </a:r>
            <a:r>
              <a:rPr lang="ru-RU" sz="1400" dirty="0">
                <a:solidFill>
                  <a:schemeClr val="bg1"/>
                </a:solidFill>
              </a:rPr>
              <a:t>при сохранении или улучшении результатов лечения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Удовлетворение</a:t>
            </a:r>
            <a:r>
              <a:rPr lang="ru-RU" sz="1400" dirty="0">
                <a:solidFill>
                  <a:schemeClr val="bg1"/>
                </a:solidFill>
              </a:rPr>
              <a:t> потребностей пациентов и медицинских работников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06A257-9299-43AA-8052-75A92B5932CC}"/>
              </a:ext>
            </a:extLst>
          </p:cNvPr>
          <p:cNvSpPr/>
          <p:nvPr/>
        </p:nvSpPr>
        <p:spPr>
          <a:xfrm>
            <a:off x="6419944" y="1844824"/>
            <a:ext cx="5076656" cy="4849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r>
              <a:rPr lang="ru-RU" sz="1400" b="1" i="1" dirty="0">
                <a:solidFill>
                  <a:srgbClr val="404040"/>
                </a:solidFill>
              </a:rPr>
              <a:t>Примеры инноваций:</a:t>
            </a:r>
            <a:endParaRPr lang="ru-RU" sz="1400" i="1" dirty="0">
              <a:solidFill>
                <a:srgbClr val="404040"/>
              </a:solidFill>
            </a:endParaRPr>
          </a:p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04040"/>
                </a:solidFill>
              </a:rPr>
              <a:t>Технологические:</a:t>
            </a:r>
            <a:r>
              <a:rPr lang="ru-RU" sz="1400" dirty="0">
                <a:solidFill>
                  <a:srgbClr val="404040"/>
                </a:solidFill>
              </a:rPr>
              <a:t> молекулярно-генетическая диагностика, телемедицина, СППВР, ИИ, цифровые двойники пациентов.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882A2D"/>
                </a:solidFill>
              </a:rPr>
              <a:t>Фармацевтические</a:t>
            </a:r>
            <a:r>
              <a:rPr lang="ru-RU" sz="1400" b="1" dirty="0">
                <a:solidFill>
                  <a:srgbClr val="404040"/>
                </a:solidFill>
              </a:rPr>
              <a:t>:</a:t>
            </a:r>
            <a:r>
              <a:rPr lang="ru-RU" sz="1400" dirty="0">
                <a:solidFill>
                  <a:srgbClr val="404040"/>
                </a:solidFill>
              </a:rPr>
              <a:t> новые ЛП или </a:t>
            </a:r>
            <a:r>
              <a:rPr lang="ru-RU" sz="1400" b="1" dirty="0">
                <a:solidFill>
                  <a:srgbClr val="404040"/>
                </a:solidFill>
              </a:rPr>
              <a:t>формы</a:t>
            </a:r>
            <a:r>
              <a:rPr lang="ru-RU" sz="1400" dirty="0">
                <a:solidFill>
                  <a:srgbClr val="404040"/>
                </a:solidFill>
              </a:rPr>
              <a:t> введения (</a:t>
            </a:r>
            <a:r>
              <a:rPr lang="ru-RU" sz="1400" dirty="0" err="1">
                <a:solidFill>
                  <a:srgbClr val="404040"/>
                </a:solidFill>
              </a:rPr>
              <a:t>таргетная</a:t>
            </a:r>
            <a:r>
              <a:rPr lang="ru-RU" sz="1400" dirty="0">
                <a:solidFill>
                  <a:srgbClr val="404040"/>
                </a:solidFill>
              </a:rPr>
              <a:t> терапия, иммунотерапия), генная терапия.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04040"/>
                </a:solidFill>
              </a:rPr>
              <a:t>Организационные:</a:t>
            </a:r>
            <a:r>
              <a:rPr lang="ru-RU" sz="1400" dirty="0">
                <a:solidFill>
                  <a:srgbClr val="404040"/>
                </a:solidFill>
              </a:rPr>
              <a:t> мультидисциплинарные команды (</a:t>
            </a:r>
            <a:r>
              <a:rPr lang="ru-RU" sz="1400" dirty="0" err="1">
                <a:solidFill>
                  <a:srgbClr val="404040"/>
                </a:solidFill>
              </a:rPr>
              <a:t>tumor</a:t>
            </a:r>
            <a:r>
              <a:rPr lang="ru-RU" sz="1400" dirty="0">
                <a:solidFill>
                  <a:srgbClr val="404040"/>
                </a:solidFill>
              </a:rPr>
              <a:t> </a:t>
            </a:r>
            <a:r>
              <a:rPr lang="ru-RU" sz="1400" dirty="0" err="1">
                <a:solidFill>
                  <a:srgbClr val="404040"/>
                </a:solidFill>
              </a:rPr>
              <a:t>boards</a:t>
            </a:r>
            <a:r>
              <a:rPr lang="ru-RU" sz="1400" dirty="0">
                <a:solidFill>
                  <a:srgbClr val="404040"/>
                </a:solidFill>
              </a:rPr>
              <a:t>), маршрутизация пациентов на основе данных, децентрализация оказания медицинской помощи ;</a:t>
            </a:r>
          </a:p>
          <a:p>
            <a:pPr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404040"/>
                </a:solidFill>
              </a:rPr>
              <a:t>Профилактические:</a:t>
            </a:r>
            <a:r>
              <a:rPr lang="ru-RU" sz="1400" dirty="0">
                <a:solidFill>
                  <a:srgbClr val="404040"/>
                </a:solidFill>
              </a:rPr>
              <a:t> предиктивная аналитика, скрининговые программы, в том числе на основе </a:t>
            </a:r>
            <a:r>
              <a:rPr lang="ru-RU" sz="1400" dirty="0" err="1">
                <a:solidFill>
                  <a:srgbClr val="404040"/>
                </a:solidFill>
              </a:rPr>
              <a:t>big</a:t>
            </a:r>
            <a:r>
              <a:rPr lang="ru-RU" sz="1400" dirty="0">
                <a:solidFill>
                  <a:srgbClr val="404040"/>
                </a:solidFill>
              </a:rPr>
              <a:t> </a:t>
            </a:r>
            <a:r>
              <a:rPr lang="ru-RU" sz="1400" dirty="0" err="1">
                <a:solidFill>
                  <a:srgbClr val="404040"/>
                </a:solidFill>
              </a:rPr>
              <a:t>data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</a:pP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CB0ADC-3B86-B546-EBFC-A8E0F3DA1E09}"/>
              </a:ext>
            </a:extLst>
          </p:cNvPr>
          <p:cNvSpPr txBox="1"/>
          <p:nvPr/>
        </p:nvSpPr>
        <p:spPr>
          <a:xfrm>
            <a:off x="1321057" y="6553242"/>
            <a:ext cx="6094476" cy="253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050" dirty="0">
                <a:effectLst/>
              </a:rPr>
              <a:t>Из архива автора презентации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85001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87"/>
        </a:solidFill>
        <a:ln w="12700">
          <a:solidFill>
            <a:srgbClr val="4C5E79"/>
          </a:solidFill>
        </a:ln>
        <a:effectLst/>
      </a:spPr>
      <a:bodyPr tIns="900000" rtlCol="0" anchor="t"/>
      <a:lstStyle>
        <a:defPPr algn="l">
          <a:defRPr sz="105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25E2905-7F63-4716-BEE3-1CCDC63969F7}">
  <we:reference id="wa200008583" version="1.0.0.1" store="ru-RU" storeType="OMEX"/>
  <we:alternateReferences>
    <we:reference id="wa200008583" version="1.0.0.1" store="wa20000858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21799</TotalTime>
  <Words>2020</Words>
  <Application>Microsoft Office PowerPoint</Application>
  <PresentationFormat>Widescreen</PresentationFormat>
  <Paragraphs>319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Gotham Pro</vt:lpstr>
      <vt:lpstr>Gotham Pro Light</vt:lpstr>
      <vt:lpstr>quote-cjk-patch</vt:lpstr>
      <vt:lpstr>Raleway</vt:lpstr>
      <vt:lpstr>Raleway Light</vt:lpstr>
      <vt:lpstr>Roboto</vt:lpstr>
      <vt:lpstr>Roche Sans</vt:lpstr>
      <vt:lpstr>Roche Sans Light</vt:lpstr>
      <vt:lpstr>Roche Sans Medium</vt:lpstr>
      <vt:lpstr>Times New Roman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собрание АОР 08 ноября 2024</dc:title>
  <dc:creator>AOR</dc:creator>
  <cp:lastModifiedBy>Drokina, Nadezhda {MWJF~MOSCOW}</cp:lastModifiedBy>
  <cp:revision>206</cp:revision>
  <cp:lastPrinted>2025-01-21T13:46:16Z</cp:lastPrinted>
  <dcterms:created xsi:type="dcterms:W3CDTF">2022-05-26T17:38:41Z</dcterms:created>
  <dcterms:modified xsi:type="dcterms:W3CDTF">2025-11-20T08:54:38Z</dcterms:modified>
</cp:coreProperties>
</file>