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8"/>
  </p:notesMasterIdLst>
  <p:sldIdLst>
    <p:sldId id="259" r:id="rId3"/>
    <p:sldId id="320" r:id="rId4"/>
    <p:sldId id="518" r:id="rId5"/>
    <p:sldId id="523" r:id="rId6"/>
    <p:sldId id="519" r:id="rId7"/>
    <p:sldId id="316" r:id="rId8"/>
    <p:sldId id="520" r:id="rId9"/>
    <p:sldId id="295" r:id="rId10"/>
    <p:sldId id="521" r:id="rId11"/>
    <p:sldId id="532" r:id="rId12"/>
    <p:sldId id="533" r:id="rId13"/>
    <p:sldId id="311" r:id="rId14"/>
    <p:sldId id="333" r:id="rId15"/>
    <p:sldId id="534" r:id="rId16"/>
    <p:sldId id="263" r:id="rId17"/>
    <p:sldId id="261" r:id="rId18"/>
    <p:sldId id="538" r:id="rId19"/>
    <p:sldId id="510" r:id="rId20"/>
    <p:sldId id="331" r:id="rId21"/>
    <p:sldId id="525" r:id="rId22"/>
    <p:sldId id="526" r:id="rId23"/>
    <p:sldId id="527" r:id="rId24"/>
    <p:sldId id="535" r:id="rId25"/>
    <p:sldId id="536" r:id="rId26"/>
    <p:sldId id="260" r:id="rId27"/>
  </p:sldIdLst>
  <p:sldSz cx="12190413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otham Pro" panose="02000503040000020004" charset="0"/>
      <p:regular r:id="rId33"/>
      <p:bold r:id="rId34"/>
      <p:italic r:id="rId35"/>
      <p:boldItalic r:id="rId36"/>
    </p:embeddedFont>
    <p:embeddedFont>
      <p:font typeface="Verdana" panose="020B0604030504040204" pitchFamily="34" charset="0"/>
      <p:regular r:id="rId37"/>
      <p:bold r:id="rId38"/>
      <p:italic r:id="rId39"/>
      <p:boldItalic r:id="rId4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D95"/>
    <a:srgbClr val="114C7D"/>
    <a:srgbClr val="004985"/>
    <a:srgbClr val="00ADD9"/>
    <a:srgbClr val="1663A4"/>
    <a:srgbClr val="0097C0"/>
    <a:srgbClr val="FFFFFF"/>
    <a:srgbClr val="0091B8"/>
    <a:srgbClr val="41A8DC"/>
    <a:srgbClr val="C9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'диаграммы-I'!$A$34</c:f>
              <c:strCache>
                <c:ptCount val="1"/>
                <c:pt idx="0">
                  <c:v>организация медицинской помощи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'диаграммы-I'!$B$34:$I$34</c:f>
              <c:numCache>
                <c:formatCode>0.0%</c:formatCode>
                <c:ptCount val="8"/>
                <c:pt idx="0">
                  <c:v>0.44500000000000001</c:v>
                </c:pt>
                <c:pt idx="1">
                  <c:v>0.40400000000000003</c:v>
                </c:pt>
                <c:pt idx="2">
                  <c:v>0.41299999999999998</c:v>
                </c:pt>
                <c:pt idx="3">
                  <c:v>0.495</c:v>
                </c:pt>
                <c:pt idx="4">
                  <c:v>0.42199999999999999</c:v>
                </c:pt>
                <c:pt idx="5">
                  <c:v>0.41499999999999998</c:v>
                </c:pt>
                <c:pt idx="6" formatCode="0.00%">
                  <c:v>0.34799999999999998</c:v>
                </c:pt>
                <c:pt idx="7" formatCode="0.00%">
                  <c:v>0.36099999999999999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9C-4940-9018-A3286DDA86B2}"/>
            </c:ext>
          </c:extLst>
        </c:ser>
        <c:ser>
          <c:idx val="1"/>
          <c:order val="1"/>
          <c:tx>
            <c:strRef>
              <c:f>'диаграммы-I'!$A$35</c:f>
              <c:strCache>
                <c:ptCount val="1"/>
                <c:pt idx="0">
                  <c:v>лекарственное обеспечение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'диаграммы-I'!$B$35:$I$35</c:f>
              <c:numCache>
                <c:formatCode>0.0%</c:formatCode>
                <c:ptCount val="8"/>
                <c:pt idx="0">
                  <c:v>0.26700000000000002</c:v>
                </c:pt>
                <c:pt idx="1">
                  <c:v>0.23499999999999999</c:v>
                </c:pt>
                <c:pt idx="2">
                  <c:v>0.245</c:v>
                </c:pt>
                <c:pt idx="3">
                  <c:v>0.157</c:v>
                </c:pt>
                <c:pt idx="4">
                  <c:v>0.188</c:v>
                </c:pt>
                <c:pt idx="5">
                  <c:v>0.28599999999999998</c:v>
                </c:pt>
                <c:pt idx="6" formatCode="0.00%">
                  <c:v>0.311</c:v>
                </c:pt>
                <c:pt idx="7" formatCode="0.00%">
                  <c:v>0.27100000000000002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9C-4940-9018-A3286DDA86B2}"/>
            </c:ext>
          </c:extLst>
        </c:ser>
        <c:ser>
          <c:idx val="2"/>
          <c:order val="2"/>
          <c:tx>
            <c:strRef>
              <c:f>'диаграммы-I'!$A$36</c:f>
              <c:strCache>
                <c:ptCount val="1"/>
                <c:pt idx="0">
                  <c:v>качество медицинской помощи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'диаграммы-I'!$B$36:$I$36</c:f>
              <c:numCache>
                <c:formatCode>0.0%</c:formatCode>
                <c:ptCount val="8"/>
                <c:pt idx="0">
                  <c:v>0.114</c:v>
                </c:pt>
                <c:pt idx="1">
                  <c:v>0.13800000000000001</c:v>
                </c:pt>
                <c:pt idx="2">
                  <c:v>0.11700000000000001</c:v>
                </c:pt>
                <c:pt idx="3">
                  <c:v>0.109</c:v>
                </c:pt>
                <c:pt idx="4">
                  <c:v>0.12</c:v>
                </c:pt>
                <c:pt idx="5">
                  <c:v>7.8E-2</c:v>
                </c:pt>
                <c:pt idx="6" formatCode="0.00%">
                  <c:v>8.4000000000000005E-2</c:v>
                </c:pt>
                <c:pt idx="7" formatCode="0.00%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9C-4940-9018-A3286DDA86B2}"/>
            </c:ext>
          </c:extLst>
        </c:ser>
        <c:ser>
          <c:idx val="3"/>
          <c:order val="3"/>
          <c:tx>
            <c:strRef>
              <c:f>'диаграммы-I'!$A$37</c:f>
              <c:strCache>
                <c:ptCount val="1"/>
                <c:pt idx="0">
                  <c:v>МСЭ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'диаграммы-I'!$B$37:$I$37</c:f>
              <c:numCache>
                <c:formatCode>0.0%</c:formatCode>
                <c:ptCount val="8"/>
                <c:pt idx="0">
                  <c:v>7.8E-2</c:v>
                </c:pt>
                <c:pt idx="1">
                  <c:v>8.5000000000000006E-2</c:v>
                </c:pt>
                <c:pt idx="2">
                  <c:v>8.2000000000000003E-2</c:v>
                </c:pt>
                <c:pt idx="3">
                  <c:v>0.11</c:v>
                </c:pt>
                <c:pt idx="4">
                  <c:v>9.5000000000000001E-2</c:v>
                </c:pt>
                <c:pt idx="5">
                  <c:v>7.3999999999999996E-2</c:v>
                </c:pt>
                <c:pt idx="6" formatCode="0.00%">
                  <c:v>8.3000000000000004E-2</c:v>
                </c:pt>
                <c:pt idx="7" formatCode="0.00%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9C-4940-9018-A3286DDA86B2}"/>
            </c:ext>
          </c:extLst>
        </c:ser>
        <c:ser>
          <c:idx val="4"/>
          <c:order val="4"/>
          <c:tx>
            <c:strRef>
              <c:f>'диаграммы-I'!$A$38</c:f>
              <c:strCache>
                <c:ptCount val="1"/>
                <c:pt idx="0">
                  <c:v>СФР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'диаграммы-I'!$B$38:$I$38</c:f>
              <c:numCache>
                <c:formatCode>0.0%</c:formatCode>
                <c:ptCount val="8"/>
                <c:pt idx="0">
                  <c:v>6.9000000000000006E-2</c:v>
                </c:pt>
                <c:pt idx="1">
                  <c:v>2.9000000000000001E-2</c:v>
                </c:pt>
                <c:pt idx="2">
                  <c:v>2.7E-2</c:v>
                </c:pt>
                <c:pt idx="3">
                  <c:v>2.1999999999999999E-2</c:v>
                </c:pt>
                <c:pt idx="4">
                  <c:v>2.5999999999999999E-2</c:v>
                </c:pt>
                <c:pt idx="5">
                  <c:v>2.9000000000000001E-2</c:v>
                </c:pt>
                <c:pt idx="6" formatCode="0.00%">
                  <c:v>5.0999999999999997E-2</c:v>
                </c:pt>
                <c:pt idx="7" formatCode="0.00%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9C-4940-9018-A3286DDA86B2}"/>
            </c:ext>
          </c:extLst>
        </c:ser>
        <c:ser>
          <c:idx val="5"/>
          <c:order val="5"/>
          <c:tx>
            <c:strRef>
              <c:f>'диаграммы-I'!$A$39</c:f>
              <c:strCache>
                <c:ptCount val="1"/>
                <c:pt idx="0">
                  <c:v>контакты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'диаграммы-I'!$B$39:$I$39</c:f>
              <c:numCache>
                <c:formatCode>0.0%</c:formatCode>
                <c:ptCount val="8"/>
                <c:pt idx="0">
                  <c:v>2.5000000000000001E-2</c:v>
                </c:pt>
                <c:pt idx="1">
                  <c:v>3.3000000000000002E-2</c:v>
                </c:pt>
                <c:pt idx="2">
                  <c:v>3.5999999999999997E-2</c:v>
                </c:pt>
                <c:pt idx="3">
                  <c:v>1.4999999999999999E-2</c:v>
                </c:pt>
                <c:pt idx="4">
                  <c:v>3.5999999999999997E-2</c:v>
                </c:pt>
                <c:pt idx="5">
                  <c:v>0.03</c:v>
                </c:pt>
                <c:pt idx="6" formatCode="0.00%">
                  <c:v>3.1E-2</c:v>
                </c:pt>
                <c:pt idx="7" formatCode="0.00%">
                  <c:v>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19C-4940-9018-A3286DDA86B2}"/>
            </c:ext>
          </c:extLst>
        </c:ser>
        <c:ser>
          <c:idx val="6"/>
          <c:order val="6"/>
          <c:tx>
            <c:strRef>
              <c:f>'диаграммы-I'!$A$40</c:f>
              <c:strCache>
                <c:ptCount val="1"/>
                <c:pt idx="0">
                  <c:v>другое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numRef>
              <c:f>'диаграммы-I'!$B$33:$I$33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'диаграммы-I'!$B$40:$I$40</c:f>
              <c:numCache>
                <c:formatCode>0.0%</c:formatCode>
                <c:ptCount val="8"/>
                <c:pt idx="0">
                  <c:v>2E-3</c:v>
                </c:pt>
                <c:pt idx="1">
                  <c:v>7.5999999999999998E-2</c:v>
                </c:pt>
                <c:pt idx="2">
                  <c:v>0.08</c:v>
                </c:pt>
                <c:pt idx="3">
                  <c:v>9.1999999999999998E-2</c:v>
                </c:pt>
                <c:pt idx="4">
                  <c:v>0.112</c:v>
                </c:pt>
                <c:pt idx="5">
                  <c:v>8.7999999999999995E-2</c:v>
                </c:pt>
                <c:pt idx="6" formatCode="0.00%">
                  <c:v>9.1999999999999998E-2</c:v>
                </c:pt>
                <c:pt idx="7" formatCode="0.00%">
                  <c:v>0.114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19C-4940-9018-A3286DDA86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5728928"/>
        <c:axId val="485729584"/>
      </c:barChart>
      <c:catAx>
        <c:axId val="4857289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729584"/>
        <c:crosses val="autoZero"/>
        <c:auto val="1"/>
        <c:lblAlgn val="ctr"/>
        <c:lblOffset val="100"/>
        <c:noMultiLvlLbl val="0"/>
      </c:catAx>
      <c:valAx>
        <c:axId val="485729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85728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Организация</a:t>
            </a:r>
            <a:r>
              <a:rPr lang="ru-RU" sz="1400" b="1" baseline="0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 медицинской помощи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latin typeface="Gotham Pro" panose="02000503040000020004" charset="0"/>
              <a:cs typeface="Gotham Pro" panose="0200050304000002000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'диаграммы-I'!$A$52</c:f>
              <c:strCache>
                <c:ptCount val="1"/>
                <c:pt idx="0">
                  <c:v>есть признаки нарушения права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'диаграммы-I'!$B$50:$I$51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'диаграммы-I'!$B$52:$I$52</c:f>
              <c:numCache>
                <c:formatCode>0.0%</c:formatCode>
                <c:ptCount val="8"/>
                <c:pt idx="0">
                  <c:v>0.39900000000000002</c:v>
                </c:pt>
                <c:pt idx="1">
                  <c:v>0.40500000000000003</c:v>
                </c:pt>
                <c:pt idx="2">
                  <c:v>0.441</c:v>
                </c:pt>
                <c:pt idx="3">
                  <c:v>0.56399999999999995</c:v>
                </c:pt>
                <c:pt idx="4">
                  <c:v>0.46300000000000002</c:v>
                </c:pt>
                <c:pt idx="5">
                  <c:v>0.46100000000000002</c:v>
                </c:pt>
                <c:pt idx="6">
                  <c:v>0.55400000000000005</c:v>
                </c:pt>
                <c:pt idx="7">
                  <c:v>0.54700000000000004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AA-4CBA-B4E4-414729114DD1}"/>
            </c:ext>
          </c:extLst>
        </c:ser>
        <c:ser>
          <c:idx val="1"/>
          <c:order val="1"/>
          <c:tx>
            <c:strRef>
              <c:f>'диаграммы-I'!$A$53</c:f>
              <c:strCache>
                <c:ptCount val="1"/>
                <c:pt idx="0">
                  <c:v>нет признаков нарушения права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'диаграммы-I'!$B$50:$I$51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'диаграммы-I'!$B$53:$I$53</c:f>
              <c:numCache>
                <c:formatCode>0.0%</c:formatCode>
                <c:ptCount val="8"/>
                <c:pt idx="0">
                  <c:v>0.60099999999999998</c:v>
                </c:pt>
                <c:pt idx="1">
                  <c:v>0.59499999999999997</c:v>
                </c:pt>
                <c:pt idx="2">
                  <c:v>0.55900000000000005</c:v>
                </c:pt>
                <c:pt idx="3">
                  <c:v>0.436</c:v>
                </c:pt>
                <c:pt idx="4">
                  <c:v>0.53700000000000003</c:v>
                </c:pt>
                <c:pt idx="5">
                  <c:v>0.53900000000000003</c:v>
                </c:pt>
                <c:pt idx="6">
                  <c:v>0.44600000000000001</c:v>
                </c:pt>
                <c:pt idx="7">
                  <c:v>0.45299999999999996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AA-4CBA-B4E4-414729114D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95322360"/>
        <c:axId val="495322688"/>
      </c:barChart>
      <c:catAx>
        <c:axId val="495322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322688"/>
        <c:crosses val="autoZero"/>
        <c:auto val="1"/>
        <c:lblAlgn val="ctr"/>
        <c:lblOffset val="100"/>
        <c:noMultiLvlLbl val="0"/>
      </c:catAx>
      <c:valAx>
        <c:axId val="49532268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5322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Льготное лекарственное обеспечение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'диаграммы-I'!$A$57</c:f>
              <c:strCache>
                <c:ptCount val="1"/>
                <c:pt idx="0">
                  <c:v>есть признаки нарушения права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'диаграммы-I'!$B$55:$I$56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'диаграммы-I'!$B$57:$I$57</c:f>
              <c:numCache>
                <c:formatCode>0.0%</c:formatCode>
                <c:ptCount val="8"/>
                <c:pt idx="0">
                  <c:v>0.65800000000000003</c:v>
                </c:pt>
                <c:pt idx="1">
                  <c:v>0.63900000000000001</c:v>
                </c:pt>
                <c:pt idx="2">
                  <c:v>0.45600000000000002</c:v>
                </c:pt>
                <c:pt idx="3">
                  <c:v>0.498</c:v>
                </c:pt>
                <c:pt idx="4">
                  <c:v>0.67400000000000004</c:v>
                </c:pt>
                <c:pt idx="5">
                  <c:v>0.64800000000000002</c:v>
                </c:pt>
                <c:pt idx="6">
                  <c:v>0.71699999999999997</c:v>
                </c:pt>
                <c:pt idx="7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1E-40A9-87E5-89D14F809873}"/>
            </c:ext>
          </c:extLst>
        </c:ser>
        <c:ser>
          <c:idx val="1"/>
          <c:order val="1"/>
          <c:tx>
            <c:strRef>
              <c:f>'диаграммы-I'!$A$58</c:f>
              <c:strCache>
                <c:ptCount val="1"/>
                <c:pt idx="0">
                  <c:v>нет признаков нарушения права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'диаграммы-I'!$B$55:$I$56</c:f>
              <c:strCach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strCache>
            </c:strRef>
          </c:cat>
          <c:val>
            <c:numRef>
              <c:f>'диаграммы-I'!$B$58:$I$58</c:f>
              <c:numCache>
                <c:formatCode>0.0%</c:formatCode>
                <c:ptCount val="8"/>
                <c:pt idx="0">
                  <c:v>0.34200000000000003</c:v>
                </c:pt>
                <c:pt idx="1">
                  <c:v>0.36099999999999999</c:v>
                </c:pt>
                <c:pt idx="2">
                  <c:v>0.54400000000000004</c:v>
                </c:pt>
                <c:pt idx="3">
                  <c:v>0.502</c:v>
                </c:pt>
                <c:pt idx="4">
                  <c:v>0.32600000000000001</c:v>
                </c:pt>
                <c:pt idx="5">
                  <c:v>0.35210000000000002</c:v>
                </c:pt>
                <c:pt idx="6">
                  <c:v>0.28299999999999997</c:v>
                </c:pt>
                <c:pt idx="7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1E-40A9-87E5-89D14F8098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62179744"/>
        <c:axId val="462178104"/>
      </c:barChart>
      <c:catAx>
        <c:axId val="462179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178104"/>
        <c:crosses val="autoZero"/>
        <c:auto val="1"/>
        <c:lblAlgn val="ctr"/>
        <c:lblOffset val="100"/>
        <c:noMultiLvlLbl val="0"/>
      </c:catAx>
      <c:valAx>
        <c:axId val="46217810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62179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277AD5-F858-4686-A769-990BAE949960}" type="doc">
      <dgm:prSet loTypeId="urn:microsoft.com/office/officeart/2008/layout/VerticalCurvedList" loCatId="list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C724DAA1-6014-4C0F-BC1E-0B8CA60D0C99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Консультанты, члены НКО ВСП, проходят постоянную подготовку, получают методическую поддержку</a:t>
          </a:r>
        </a:p>
      </dgm:t>
    </dgm:pt>
    <dgm:pt modelId="{5A2C57A8-5C33-44D7-9E03-42E2FD69C75E}" type="parTrans" cxnId="{8E8FEC8E-99D0-4F9A-94F6-FB94C13A46CF}">
      <dgm:prSet/>
      <dgm:spPr/>
      <dgm:t>
        <a:bodyPr/>
        <a:lstStyle/>
        <a:p>
          <a:endParaRPr lang="ru-RU" sz="1600"/>
        </a:p>
      </dgm:t>
    </dgm:pt>
    <dgm:pt modelId="{C18A26EA-A234-4512-B69C-CF5A852575ED}" type="sibTrans" cxnId="{8E8FEC8E-99D0-4F9A-94F6-FB94C13A46CF}">
      <dgm:prSet/>
      <dgm:spPr/>
      <dgm:t>
        <a:bodyPr/>
        <a:lstStyle/>
        <a:p>
          <a:endParaRPr lang="ru-RU" sz="1600"/>
        </a:p>
      </dgm:t>
    </dgm:pt>
    <dgm:pt modelId="{06690FC0-78E5-4334-9BCF-F2F0DDF62487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chemeClr val="tx1"/>
              </a:solidFill>
            </a:rPr>
            <a:t>Бесплатные консультации по будням с 12:00 до 17:00 </a:t>
          </a:r>
          <a:br>
            <a:rPr lang="ru-RU" sz="1400" b="1" dirty="0">
              <a:solidFill>
                <a:schemeClr val="tx1"/>
              </a:solidFill>
            </a:rPr>
          </a:br>
          <a:r>
            <a:rPr lang="ru-RU" sz="1400" b="1" dirty="0">
              <a:solidFill>
                <a:schemeClr val="tx1"/>
              </a:solidFill>
            </a:rPr>
            <a:t>(московское время) для всех регионов РФ</a:t>
          </a:r>
        </a:p>
      </dgm:t>
    </dgm:pt>
    <dgm:pt modelId="{712CFB08-5EC3-4A62-9504-A88911BD3CEC}" type="parTrans" cxnId="{2CA238DA-EB6A-434E-BE5B-EA0D158D3A79}">
      <dgm:prSet/>
      <dgm:spPr/>
      <dgm:t>
        <a:bodyPr/>
        <a:lstStyle/>
        <a:p>
          <a:endParaRPr lang="ru-RU" sz="1600"/>
        </a:p>
      </dgm:t>
    </dgm:pt>
    <dgm:pt modelId="{51B45E14-25CF-4792-BB1A-9C1C5453677F}" type="sibTrans" cxnId="{2CA238DA-EB6A-434E-BE5B-EA0D158D3A79}">
      <dgm:prSet/>
      <dgm:spPr>
        <a:ln>
          <a:solidFill>
            <a:schemeClr val="accent1"/>
          </a:solidFill>
        </a:ln>
      </dgm:spPr>
      <dgm:t>
        <a:bodyPr/>
        <a:lstStyle/>
        <a:p>
          <a:endParaRPr lang="ru-RU" sz="1600"/>
        </a:p>
      </dgm:t>
    </dgm:pt>
    <dgm:pt modelId="{64784E32-348D-45A9-B212-C41CA86603DD}" type="pres">
      <dgm:prSet presAssocID="{A3277AD5-F858-4686-A769-990BAE949960}" presName="Name0" presStyleCnt="0">
        <dgm:presLayoutVars>
          <dgm:chMax val="7"/>
          <dgm:chPref val="7"/>
          <dgm:dir/>
        </dgm:presLayoutVars>
      </dgm:prSet>
      <dgm:spPr/>
    </dgm:pt>
    <dgm:pt modelId="{3381F710-54C4-40B6-8EE0-8851DBEF5B94}" type="pres">
      <dgm:prSet presAssocID="{A3277AD5-F858-4686-A769-990BAE949960}" presName="Name1" presStyleCnt="0"/>
      <dgm:spPr/>
    </dgm:pt>
    <dgm:pt modelId="{7FDD30D1-DED3-425E-8F7F-F1B0188FA93C}" type="pres">
      <dgm:prSet presAssocID="{A3277AD5-F858-4686-A769-990BAE949960}" presName="cycle" presStyleCnt="0"/>
      <dgm:spPr/>
    </dgm:pt>
    <dgm:pt modelId="{08C55A94-E30C-48CA-9068-A847BAF1D471}" type="pres">
      <dgm:prSet presAssocID="{A3277AD5-F858-4686-A769-990BAE949960}" presName="srcNode" presStyleLbl="node1" presStyleIdx="0" presStyleCnt="2"/>
      <dgm:spPr/>
    </dgm:pt>
    <dgm:pt modelId="{42D51F9F-133E-4E99-A050-5677EA274032}" type="pres">
      <dgm:prSet presAssocID="{A3277AD5-F858-4686-A769-990BAE949960}" presName="conn" presStyleLbl="parChTrans1D2" presStyleIdx="0" presStyleCnt="1"/>
      <dgm:spPr/>
    </dgm:pt>
    <dgm:pt modelId="{B06DA101-1C95-447F-9B61-9BB459D53AE8}" type="pres">
      <dgm:prSet presAssocID="{A3277AD5-F858-4686-A769-990BAE949960}" presName="extraNode" presStyleLbl="node1" presStyleIdx="0" presStyleCnt="2"/>
      <dgm:spPr/>
    </dgm:pt>
    <dgm:pt modelId="{D9D53309-E4DE-47F4-8CA4-1D2DD3A8272A}" type="pres">
      <dgm:prSet presAssocID="{A3277AD5-F858-4686-A769-990BAE949960}" presName="dstNode" presStyleLbl="node1" presStyleIdx="0" presStyleCnt="2"/>
      <dgm:spPr/>
    </dgm:pt>
    <dgm:pt modelId="{5A754E1D-FD17-427A-B20D-4D283FD52B72}" type="pres">
      <dgm:prSet presAssocID="{06690FC0-78E5-4334-9BCF-F2F0DDF62487}" presName="text_1" presStyleLbl="node1" presStyleIdx="0" presStyleCnt="2">
        <dgm:presLayoutVars>
          <dgm:bulletEnabled val="1"/>
        </dgm:presLayoutVars>
      </dgm:prSet>
      <dgm:spPr/>
    </dgm:pt>
    <dgm:pt modelId="{2B623354-5882-415A-9A8B-66C081321B89}" type="pres">
      <dgm:prSet presAssocID="{06690FC0-78E5-4334-9BCF-F2F0DDF62487}" presName="accent_1" presStyleCnt="0"/>
      <dgm:spPr/>
    </dgm:pt>
    <dgm:pt modelId="{CFF27BE2-756A-4DE1-9054-26817675C99A}" type="pres">
      <dgm:prSet presAssocID="{06690FC0-78E5-4334-9BCF-F2F0DDF62487}" presName="accentRepeatNode" presStyleLbl="solidFgAcc1" presStyleIdx="0" presStyleCnt="2"/>
      <dgm:spPr>
        <a:solidFill>
          <a:schemeClr val="bg1">
            <a:lumMod val="95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  <dgm:pt modelId="{D89B8D34-489F-48A8-85FA-4C2C7A0E40EF}" type="pres">
      <dgm:prSet presAssocID="{C724DAA1-6014-4C0F-BC1E-0B8CA60D0C99}" presName="text_2" presStyleLbl="node1" presStyleIdx="1" presStyleCnt="2">
        <dgm:presLayoutVars>
          <dgm:bulletEnabled val="1"/>
        </dgm:presLayoutVars>
      </dgm:prSet>
      <dgm:spPr/>
    </dgm:pt>
    <dgm:pt modelId="{14B937EA-D13F-41A4-AA6F-584A11BE74DF}" type="pres">
      <dgm:prSet presAssocID="{C724DAA1-6014-4C0F-BC1E-0B8CA60D0C99}" presName="accent_2" presStyleCnt="0"/>
      <dgm:spPr/>
    </dgm:pt>
    <dgm:pt modelId="{5929CE9C-18A7-4C19-822A-7C1F739DC091}" type="pres">
      <dgm:prSet presAssocID="{C724DAA1-6014-4C0F-BC1E-0B8CA60D0C99}" presName="accentRepeatNode" presStyleLbl="solidFgAcc1" presStyleIdx="1" presStyleCnt="2"/>
      <dgm:spPr>
        <a:solidFill>
          <a:schemeClr val="bg1">
            <a:lumMod val="95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</dgm:pt>
  </dgm:ptLst>
  <dgm:cxnLst>
    <dgm:cxn modelId="{D8098D2B-1472-487F-9FFD-490248B8A5B4}" type="presOf" srcId="{A3277AD5-F858-4686-A769-990BAE949960}" destId="{64784E32-348D-45A9-B212-C41CA86603DD}" srcOrd="0" destOrd="0" presId="urn:microsoft.com/office/officeart/2008/layout/VerticalCurvedList"/>
    <dgm:cxn modelId="{8E8FEC8E-99D0-4F9A-94F6-FB94C13A46CF}" srcId="{A3277AD5-F858-4686-A769-990BAE949960}" destId="{C724DAA1-6014-4C0F-BC1E-0B8CA60D0C99}" srcOrd="1" destOrd="0" parTransId="{5A2C57A8-5C33-44D7-9E03-42E2FD69C75E}" sibTransId="{C18A26EA-A234-4512-B69C-CF5A852575ED}"/>
    <dgm:cxn modelId="{0EB4FC98-9D43-4AAF-BE72-4B7096DF310B}" type="presOf" srcId="{51B45E14-25CF-4792-BB1A-9C1C5453677F}" destId="{42D51F9F-133E-4E99-A050-5677EA274032}" srcOrd="0" destOrd="0" presId="urn:microsoft.com/office/officeart/2008/layout/VerticalCurvedList"/>
    <dgm:cxn modelId="{828C4FC2-6D82-4853-9AD2-24D251CC7CAE}" type="presOf" srcId="{C724DAA1-6014-4C0F-BC1E-0B8CA60D0C99}" destId="{D89B8D34-489F-48A8-85FA-4C2C7A0E40EF}" srcOrd="0" destOrd="0" presId="urn:microsoft.com/office/officeart/2008/layout/VerticalCurvedList"/>
    <dgm:cxn modelId="{2CA238DA-EB6A-434E-BE5B-EA0D158D3A79}" srcId="{A3277AD5-F858-4686-A769-990BAE949960}" destId="{06690FC0-78E5-4334-9BCF-F2F0DDF62487}" srcOrd="0" destOrd="0" parTransId="{712CFB08-5EC3-4A62-9504-A88911BD3CEC}" sibTransId="{51B45E14-25CF-4792-BB1A-9C1C5453677F}"/>
    <dgm:cxn modelId="{02046CF4-0E59-4E69-864E-B36F0BAD9786}" type="presOf" srcId="{06690FC0-78E5-4334-9BCF-F2F0DDF62487}" destId="{5A754E1D-FD17-427A-B20D-4D283FD52B72}" srcOrd="0" destOrd="0" presId="urn:microsoft.com/office/officeart/2008/layout/VerticalCurvedList"/>
    <dgm:cxn modelId="{97EFADE1-E249-4937-9D88-EE3CFBB95B6F}" type="presParOf" srcId="{64784E32-348D-45A9-B212-C41CA86603DD}" destId="{3381F710-54C4-40B6-8EE0-8851DBEF5B94}" srcOrd="0" destOrd="0" presId="urn:microsoft.com/office/officeart/2008/layout/VerticalCurvedList"/>
    <dgm:cxn modelId="{D9239797-0E71-4450-A3E3-E68D88C5E9B5}" type="presParOf" srcId="{3381F710-54C4-40B6-8EE0-8851DBEF5B94}" destId="{7FDD30D1-DED3-425E-8F7F-F1B0188FA93C}" srcOrd="0" destOrd="0" presId="urn:microsoft.com/office/officeart/2008/layout/VerticalCurvedList"/>
    <dgm:cxn modelId="{18F06519-FBC2-484D-842F-75C9B3AA4553}" type="presParOf" srcId="{7FDD30D1-DED3-425E-8F7F-F1B0188FA93C}" destId="{08C55A94-E30C-48CA-9068-A847BAF1D471}" srcOrd="0" destOrd="0" presId="urn:microsoft.com/office/officeart/2008/layout/VerticalCurvedList"/>
    <dgm:cxn modelId="{8E63343B-EDC4-4F94-A015-90E114BF7BA6}" type="presParOf" srcId="{7FDD30D1-DED3-425E-8F7F-F1B0188FA93C}" destId="{42D51F9F-133E-4E99-A050-5677EA274032}" srcOrd="1" destOrd="0" presId="urn:microsoft.com/office/officeart/2008/layout/VerticalCurvedList"/>
    <dgm:cxn modelId="{A4750200-BF88-4BDA-9F87-488832281F28}" type="presParOf" srcId="{7FDD30D1-DED3-425E-8F7F-F1B0188FA93C}" destId="{B06DA101-1C95-447F-9B61-9BB459D53AE8}" srcOrd="2" destOrd="0" presId="urn:microsoft.com/office/officeart/2008/layout/VerticalCurvedList"/>
    <dgm:cxn modelId="{9EE23B5F-D920-4DE9-9CC3-FB3C45D25857}" type="presParOf" srcId="{7FDD30D1-DED3-425E-8F7F-F1B0188FA93C}" destId="{D9D53309-E4DE-47F4-8CA4-1D2DD3A8272A}" srcOrd="3" destOrd="0" presId="urn:microsoft.com/office/officeart/2008/layout/VerticalCurvedList"/>
    <dgm:cxn modelId="{E5B1ECF0-34D3-47AF-B23C-9DD058A1D2DA}" type="presParOf" srcId="{3381F710-54C4-40B6-8EE0-8851DBEF5B94}" destId="{5A754E1D-FD17-427A-B20D-4D283FD52B72}" srcOrd="1" destOrd="0" presId="urn:microsoft.com/office/officeart/2008/layout/VerticalCurvedList"/>
    <dgm:cxn modelId="{30E9BEF3-AFC6-44E6-A7C5-8D3959633F7F}" type="presParOf" srcId="{3381F710-54C4-40B6-8EE0-8851DBEF5B94}" destId="{2B623354-5882-415A-9A8B-66C081321B89}" srcOrd="2" destOrd="0" presId="urn:microsoft.com/office/officeart/2008/layout/VerticalCurvedList"/>
    <dgm:cxn modelId="{911D0F8B-205E-4B2B-9041-2F364ED07F12}" type="presParOf" srcId="{2B623354-5882-415A-9A8B-66C081321B89}" destId="{CFF27BE2-756A-4DE1-9054-26817675C99A}" srcOrd="0" destOrd="0" presId="urn:microsoft.com/office/officeart/2008/layout/VerticalCurvedList"/>
    <dgm:cxn modelId="{5906A3A5-C264-4190-B666-50DCC8719C84}" type="presParOf" srcId="{3381F710-54C4-40B6-8EE0-8851DBEF5B94}" destId="{D89B8D34-489F-48A8-85FA-4C2C7A0E40EF}" srcOrd="3" destOrd="0" presId="urn:microsoft.com/office/officeart/2008/layout/VerticalCurvedList"/>
    <dgm:cxn modelId="{8F2A64FF-1A87-4271-9D88-71176F261ADF}" type="presParOf" srcId="{3381F710-54C4-40B6-8EE0-8851DBEF5B94}" destId="{14B937EA-D13F-41A4-AA6F-584A11BE74DF}" srcOrd="4" destOrd="0" presId="urn:microsoft.com/office/officeart/2008/layout/VerticalCurvedList"/>
    <dgm:cxn modelId="{AA43092A-755A-4390-9D97-30956D9004DD}" type="presParOf" srcId="{14B937EA-D13F-41A4-AA6F-584A11BE74DF}" destId="{5929CE9C-18A7-4C19-822A-7C1F739DC09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7E31A7-13AC-497F-91EB-0F0C0F71E670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02E9D05-A505-48A2-85AA-6DC71F33FDD6}">
      <dgm:prSet phldrT="[Текст]" custT="1"/>
      <dgm:spPr>
        <a:solidFill>
          <a:srgbClr val="00ADD9"/>
        </a:solidFill>
        <a:ln>
          <a:solidFill>
            <a:srgbClr val="00ADD9"/>
          </a:solidFill>
        </a:ln>
      </dgm:spPr>
      <dgm:t>
        <a:bodyPr/>
        <a:lstStyle/>
        <a:p>
          <a:r>
            <a:rPr lang="ru-RU" sz="2400" dirty="0"/>
            <a:t> </a:t>
          </a:r>
        </a:p>
      </dgm:t>
    </dgm:pt>
    <dgm:pt modelId="{0AE3E7AD-A61B-4C41-A48C-EFD5D03610F5}" type="parTrans" cxnId="{36828422-2B66-4710-976B-F04199814DCB}">
      <dgm:prSet/>
      <dgm:spPr/>
      <dgm:t>
        <a:bodyPr/>
        <a:lstStyle/>
        <a:p>
          <a:endParaRPr lang="ru-RU" sz="1600"/>
        </a:p>
      </dgm:t>
    </dgm:pt>
    <dgm:pt modelId="{CFE14DBC-F4AA-4519-9B41-473CC5B676F9}" type="sibTrans" cxnId="{36828422-2B66-4710-976B-F04199814DCB}">
      <dgm:prSet/>
      <dgm:spPr/>
      <dgm:t>
        <a:bodyPr/>
        <a:lstStyle/>
        <a:p>
          <a:endParaRPr lang="ru-RU" sz="1600"/>
        </a:p>
      </dgm:t>
    </dgm:pt>
    <dgm:pt modelId="{35FDB35D-7117-4C61-8F07-4413B9ECC523}">
      <dgm:prSet phldrT="[Текст]" custT="1"/>
      <dgm:spPr>
        <a:ln>
          <a:solidFill>
            <a:srgbClr val="00ADD9"/>
          </a:solidFill>
        </a:ln>
      </dgm:spPr>
      <dgm:t>
        <a:bodyPr/>
        <a:lstStyle/>
        <a:p>
          <a:pPr>
            <a:buNone/>
          </a:pPr>
          <a:r>
            <a:rPr lang="ru-RU" sz="1200" b="1" dirty="0">
              <a:solidFill>
                <a:srgbClr val="2B5D95"/>
              </a:solidFill>
            </a:rPr>
            <a:t>Консультанты не обсуждают лечение и не дают оценки правомерности действий медицинских работников</a:t>
          </a:r>
        </a:p>
      </dgm:t>
    </dgm:pt>
    <dgm:pt modelId="{EB2E661A-65EE-428D-87A4-32C87A8D8FA2}" type="parTrans" cxnId="{62C66628-C1EA-4F96-908B-ACCE81AB32C5}">
      <dgm:prSet/>
      <dgm:spPr/>
      <dgm:t>
        <a:bodyPr/>
        <a:lstStyle/>
        <a:p>
          <a:endParaRPr lang="ru-RU" sz="1600"/>
        </a:p>
      </dgm:t>
    </dgm:pt>
    <dgm:pt modelId="{2BBC8760-87F8-4EFE-93E3-18A6E853D44A}" type="sibTrans" cxnId="{62C66628-C1EA-4F96-908B-ACCE81AB32C5}">
      <dgm:prSet/>
      <dgm:spPr/>
      <dgm:t>
        <a:bodyPr/>
        <a:lstStyle/>
        <a:p>
          <a:endParaRPr lang="ru-RU" sz="1600"/>
        </a:p>
      </dgm:t>
    </dgm:pt>
    <dgm:pt modelId="{A6BD1A41-5EAE-41F4-9F9B-621A35EAB618}">
      <dgm:prSet phldrT="[Текст]" custT="1"/>
      <dgm:spPr>
        <a:ln>
          <a:solidFill>
            <a:srgbClr val="0070BA"/>
          </a:solidFill>
        </a:ln>
      </dgm:spPr>
      <dgm:t>
        <a:bodyPr/>
        <a:lstStyle/>
        <a:p>
          <a:pPr>
            <a:buNone/>
          </a:pPr>
          <a:r>
            <a:rPr lang="ru-RU" sz="1200" b="1" dirty="0">
              <a:solidFill>
                <a:srgbClr val="2B5D95"/>
              </a:solidFill>
            </a:rPr>
            <a:t>Ответ основан на информации, полученной от гражданина, и предлагает порядок действий гражданину</a:t>
          </a:r>
        </a:p>
      </dgm:t>
    </dgm:pt>
    <dgm:pt modelId="{B91E522B-EC12-4B86-9039-7D33693A4E81}" type="parTrans" cxnId="{DF1E09A5-2769-4FEB-9F88-DD31FFCB5D08}">
      <dgm:prSet/>
      <dgm:spPr/>
      <dgm:t>
        <a:bodyPr/>
        <a:lstStyle/>
        <a:p>
          <a:endParaRPr lang="ru-RU" sz="1600"/>
        </a:p>
      </dgm:t>
    </dgm:pt>
    <dgm:pt modelId="{96DE3C9C-2075-4F56-AB17-D216C85D49F1}" type="sibTrans" cxnId="{DF1E09A5-2769-4FEB-9F88-DD31FFCB5D08}">
      <dgm:prSet/>
      <dgm:spPr/>
      <dgm:t>
        <a:bodyPr/>
        <a:lstStyle/>
        <a:p>
          <a:endParaRPr lang="ru-RU" sz="1600"/>
        </a:p>
      </dgm:t>
    </dgm:pt>
    <dgm:pt modelId="{7914E3DA-CB8B-402F-9480-042658F081CA}">
      <dgm:prSet phldrT="[Текст]" custT="1"/>
      <dgm:spPr>
        <a:ln>
          <a:solidFill>
            <a:srgbClr val="2B5D95"/>
          </a:solidFill>
        </a:ln>
      </dgm:spPr>
      <dgm:t>
        <a:bodyPr/>
        <a:lstStyle/>
        <a:p>
          <a:pPr>
            <a:buNone/>
          </a:pPr>
          <a:r>
            <a:rPr lang="ru-RU" sz="1200" b="1" dirty="0">
              <a:solidFill>
                <a:srgbClr val="2B5D95"/>
              </a:solidFill>
            </a:rPr>
            <a:t>Консультанты на линии не обсуждают системные вопросы организации медицинской помощи</a:t>
          </a:r>
        </a:p>
      </dgm:t>
    </dgm:pt>
    <dgm:pt modelId="{8ED0203A-9CA6-4EE5-80D3-80D248613F16}" type="parTrans" cxnId="{8438FB74-75EE-4F41-A006-6BF3E1C847DE}">
      <dgm:prSet/>
      <dgm:spPr/>
      <dgm:t>
        <a:bodyPr/>
        <a:lstStyle/>
        <a:p>
          <a:endParaRPr lang="ru-RU" sz="1600"/>
        </a:p>
      </dgm:t>
    </dgm:pt>
    <dgm:pt modelId="{2187200C-9791-4ACE-932C-299EF3126350}" type="sibTrans" cxnId="{8438FB74-75EE-4F41-A006-6BF3E1C847DE}">
      <dgm:prSet/>
      <dgm:spPr/>
      <dgm:t>
        <a:bodyPr/>
        <a:lstStyle/>
        <a:p>
          <a:endParaRPr lang="ru-RU" sz="1600"/>
        </a:p>
      </dgm:t>
    </dgm:pt>
    <dgm:pt modelId="{320A77B8-62E4-4F3F-8E0B-ABD44C8D06A4}">
      <dgm:prSet phldrT="[Текст]" custT="1"/>
      <dgm:spPr>
        <a:solidFill>
          <a:srgbClr val="2B5D95"/>
        </a:solidFill>
        <a:ln>
          <a:solidFill>
            <a:srgbClr val="2B5D95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28E4A5D3-FA02-4F4B-ABD9-B2DB998D4606}" type="sibTrans" cxnId="{4FE6FECB-61C4-4534-B673-B33FE07792B4}">
      <dgm:prSet/>
      <dgm:spPr/>
      <dgm:t>
        <a:bodyPr/>
        <a:lstStyle/>
        <a:p>
          <a:endParaRPr lang="ru-RU" sz="1600"/>
        </a:p>
      </dgm:t>
    </dgm:pt>
    <dgm:pt modelId="{128B3390-3265-4395-B3B6-AF46923AA513}" type="parTrans" cxnId="{4FE6FECB-61C4-4534-B673-B33FE07792B4}">
      <dgm:prSet/>
      <dgm:spPr/>
      <dgm:t>
        <a:bodyPr/>
        <a:lstStyle/>
        <a:p>
          <a:endParaRPr lang="ru-RU" sz="1600"/>
        </a:p>
      </dgm:t>
    </dgm:pt>
    <dgm:pt modelId="{304EF5A6-E7D2-43E4-8528-E209A4247298}">
      <dgm:prSet phldrT="[Текст]" custT="1"/>
      <dgm:spPr>
        <a:solidFill>
          <a:srgbClr val="0070BA"/>
        </a:solidFill>
        <a:ln>
          <a:solidFill>
            <a:srgbClr val="0070BA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1C7BB575-8D65-4E65-86FA-FE4C75EBC450}" type="sibTrans" cxnId="{8C0FBA97-7B3E-4AEB-B260-9D4F7FE90809}">
      <dgm:prSet/>
      <dgm:spPr/>
      <dgm:t>
        <a:bodyPr/>
        <a:lstStyle/>
        <a:p>
          <a:endParaRPr lang="ru-RU" sz="1600"/>
        </a:p>
      </dgm:t>
    </dgm:pt>
    <dgm:pt modelId="{C765B7B6-5D7F-4E6F-8A31-AEB8EF112D57}" type="parTrans" cxnId="{8C0FBA97-7B3E-4AEB-B260-9D4F7FE90809}">
      <dgm:prSet/>
      <dgm:spPr/>
      <dgm:t>
        <a:bodyPr/>
        <a:lstStyle/>
        <a:p>
          <a:endParaRPr lang="ru-RU" sz="1600"/>
        </a:p>
      </dgm:t>
    </dgm:pt>
    <dgm:pt modelId="{F2FF99CC-9BEB-4CD4-8717-E6AEE7B70F91}" type="pres">
      <dgm:prSet presAssocID="{B07E31A7-13AC-497F-91EB-0F0C0F71E670}" presName="linearFlow" presStyleCnt="0">
        <dgm:presLayoutVars>
          <dgm:dir/>
          <dgm:animLvl val="lvl"/>
          <dgm:resizeHandles val="exact"/>
        </dgm:presLayoutVars>
      </dgm:prSet>
      <dgm:spPr/>
    </dgm:pt>
    <dgm:pt modelId="{2CE6C25A-BE9E-4F01-AD8F-BACA8C912CAF}" type="pres">
      <dgm:prSet presAssocID="{602E9D05-A505-48A2-85AA-6DC71F33FDD6}" presName="composite" presStyleCnt="0"/>
      <dgm:spPr/>
    </dgm:pt>
    <dgm:pt modelId="{CD23D09E-984E-43C5-AB57-0F5999EB4200}" type="pres">
      <dgm:prSet presAssocID="{602E9D05-A505-48A2-85AA-6DC71F33FDD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D9C781B-DE92-41C6-8526-573B13AC585B}" type="pres">
      <dgm:prSet presAssocID="{602E9D05-A505-48A2-85AA-6DC71F33FDD6}" presName="descendantText" presStyleLbl="alignAcc1" presStyleIdx="0" presStyleCnt="3">
        <dgm:presLayoutVars>
          <dgm:bulletEnabled val="1"/>
        </dgm:presLayoutVars>
      </dgm:prSet>
      <dgm:spPr/>
    </dgm:pt>
    <dgm:pt modelId="{3695755A-DB10-4DA3-8B45-22A4C8D9867E}" type="pres">
      <dgm:prSet presAssocID="{CFE14DBC-F4AA-4519-9B41-473CC5B676F9}" presName="sp" presStyleCnt="0"/>
      <dgm:spPr/>
    </dgm:pt>
    <dgm:pt modelId="{27061E88-0DB0-42A7-9624-5433B1AD71C9}" type="pres">
      <dgm:prSet presAssocID="{304EF5A6-E7D2-43E4-8528-E209A4247298}" presName="composite" presStyleCnt="0"/>
      <dgm:spPr/>
    </dgm:pt>
    <dgm:pt modelId="{B0517197-269E-4BC2-A377-8585604F99E4}" type="pres">
      <dgm:prSet presAssocID="{304EF5A6-E7D2-43E4-8528-E209A42472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D627BF6-B585-4727-A982-4D4A3D10EA40}" type="pres">
      <dgm:prSet presAssocID="{304EF5A6-E7D2-43E4-8528-E209A4247298}" presName="descendantText" presStyleLbl="alignAcc1" presStyleIdx="1" presStyleCnt="3">
        <dgm:presLayoutVars>
          <dgm:bulletEnabled val="1"/>
        </dgm:presLayoutVars>
      </dgm:prSet>
      <dgm:spPr/>
    </dgm:pt>
    <dgm:pt modelId="{EB230871-7AB4-43FA-BEF3-7DC6F07E8D86}" type="pres">
      <dgm:prSet presAssocID="{1C7BB575-8D65-4E65-86FA-FE4C75EBC450}" presName="sp" presStyleCnt="0"/>
      <dgm:spPr/>
    </dgm:pt>
    <dgm:pt modelId="{97FAFB95-51EE-4FDB-B252-05352D7F9C05}" type="pres">
      <dgm:prSet presAssocID="{320A77B8-62E4-4F3F-8E0B-ABD44C8D06A4}" presName="composite" presStyleCnt="0"/>
      <dgm:spPr/>
    </dgm:pt>
    <dgm:pt modelId="{3BC14E2A-50C1-4CFD-92D4-580C5A74431B}" type="pres">
      <dgm:prSet presAssocID="{320A77B8-62E4-4F3F-8E0B-ABD44C8D06A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A7CF36B-267E-4500-B10B-616898E8C8D7}" type="pres">
      <dgm:prSet presAssocID="{320A77B8-62E4-4F3F-8E0B-ABD44C8D06A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FFAFA0C-8C61-41D7-B454-8D7AA7C69D63}" type="presOf" srcId="{304EF5A6-E7D2-43E4-8528-E209A4247298}" destId="{B0517197-269E-4BC2-A377-8585604F99E4}" srcOrd="0" destOrd="0" presId="urn:microsoft.com/office/officeart/2005/8/layout/chevron2"/>
    <dgm:cxn modelId="{36828422-2B66-4710-976B-F04199814DCB}" srcId="{B07E31A7-13AC-497F-91EB-0F0C0F71E670}" destId="{602E9D05-A505-48A2-85AA-6DC71F33FDD6}" srcOrd="0" destOrd="0" parTransId="{0AE3E7AD-A61B-4C41-A48C-EFD5D03610F5}" sibTransId="{CFE14DBC-F4AA-4519-9B41-473CC5B676F9}"/>
    <dgm:cxn modelId="{62C66628-C1EA-4F96-908B-ACCE81AB32C5}" srcId="{602E9D05-A505-48A2-85AA-6DC71F33FDD6}" destId="{35FDB35D-7117-4C61-8F07-4413B9ECC523}" srcOrd="0" destOrd="0" parTransId="{EB2E661A-65EE-428D-87A4-32C87A8D8FA2}" sibTransId="{2BBC8760-87F8-4EFE-93E3-18A6E853D44A}"/>
    <dgm:cxn modelId="{45142261-0751-4ACA-AAA4-B0A51017D150}" type="presOf" srcId="{320A77B8-62E4-4F3F-8E0B-ABD44C8D06A4}" destId="{3BC14E2A-50C1-4CFD-92D4-580C5A74431B}" srcOrd="0" destOrd="0" presId="urn:microsoft.com/office/officeart/2005/8/layout/chevron2"/>
    <dgm:cxn modelId="{0F6F2465-4938-4CA7-AA93-989DD08281BF}" type="presOf" srcId="{602E9D05-A505-48A2-85AA-6DC71F33FDD6}" destId="{CD23D09E-984E-43C5-AB57-0F5999EB4200}" srcOrd="0" destOrd="0" presId="urn:microsoft.com/office/officeart/2005/8/layout/chevron2"/>
    <dgm:cxn modelId="{B105F548-E8A1-4147-A76F-3DF104102CF2}" type="presOf" srcId="{35FDB35D-7117-4C61-8F07-4413B9ECC523}" destId="{6D9C781B-DE92-41C6-8526-573B13AC585B}" srcOrd="0" destOrd="0" presId="urn:microsoft.com/office/officeart/2005/8/layout/chevron2"/>
    <dgm:cxn modelId="{8438FB74-75EE-4F41-A006-6BF3E1C847DE}" srcId="{320A77B8-62E4-4F3F-8E0B-ABD44C8D06A4}" destId="{7914E3DA-CB8B-402F-9480-042658F081CA}" srcOrd="0" destOrd="0" parTransId="{8ED0203A-9CA6-4EE5-80D3-80D248613F16}" sibTransId="{2187200C-9791-4ACE-932C-299EF3126350}"/>
    <dgm:cxn modelId="{73FEEE7D-AE55-46C0-AEAC-B9A0D0D2A820}" type="presOf" srcId="{A6BD1A41-5EAE-41F4-9F9B-621A35EAB618}" destId="{7D627BF6-B585-4727-A982-4D4A3D10EA40}" srcOrd="0" destOrd="0" presId="urn:microsoft.com/office/officeart/2005/8/layout/chevron2"/>
    <dgm:cxn modelId="{3B58EB8B-64D1-4BC6-B834-FC21BCAF4384}" type="presOf" srcId="{B07E31A7-13AC-497F-91EB-0F0C0F71E670}" destId="{F2FF99CC-9BEB-4CD4-8717-E6AEE7B70F91}" srcOrd="0" destOrd="0" presId="urn:microsoft.com/office/officeart/2005/8/layout/chevron2"/>
    <dgm:cxn modelId="{8C0FBA97-7B3E-4AEB-B260-9D4F7FE90809}" srcId="{B07E31A7-13AC-497F-91EB-0F0C0F71E670}" destId="{304EF5A6-E7D2-43E4-8528-E209A4247298}" srcOrd="1" destOrd="0" parTransId="{C765B7B6-5D7F-4E6F-8A31-AEB8EF112D57}" sibTransId="{1C7BB575-8D65-4E65-86FA-FE4C75EBC450}"/>
    <dgm:cxn modelId="{DF1E09A5-2769-4FEB-9F88-DD31FFCB5D08}" srcId="{304EF5A6-E7D2-43E4-8528-E209A4247298}" destId="{A6BD1A41-5EAE-41F4-9F9B-621A35EAB618}" srcOrd="0" destOrd="0" parTransId="{B91E522B-EC12-4B86-9039-7D33693A4E81}" sibTransId="{96DE3C9C-2075-4F56-AB17-D216C85D49F1}"/>
    <dgm:cxn modelId="{4FE6FECB-61C4-4534-B673-B33FE07792B4}" srcId="{B07E31A7-13AC-497F-91EB-0F0C0F71E670}" destId="{320A77B8-62E4-4F3F-8E0B-ABD44C8D06A4}" srcOrd="2" destOrd="0" parTransId="{128B3390-3265-4395-B3B6-AF46923AA513}" sibTransId="{28E4A5D3-FA02-4F4B-ABD9-B2DB998D4606}"/>
    <dgm:cxn modelId="{2D45E8F5-1E2E-4045-83A3-A14D4661461D}" type="presOf" srcId="{7914E3DA-CB8B-402F-9480-042658F081CA}" destId="{3A7CF36B-267E-4500-B10B-616898E8C8D7}" srcOrd="0" destOrd="0" presId="urn:microsoft.com/office/officeart/2005/8/layout/chevron2"/>
    <dgm:cxn modelId="{12D7EAFF-E75B-4CFA-8C48-13E4AAF6AACB}" type="presParOf" srcId="{F2FF99CC-9BEB-4CD4-8717-E6AEE7B70F91}" destId="{2CE6C25A-BE9E-4F01-AD8F-BACA8C912CAF}" srcOrd="0" destOrd="0" presId="urn:microsoft.com/office/officeart/2005/8/layout/chevron2"/>
    <dgm:cxn modelId="{4C17EAF6-1FCB-4716-B834-7E214FDC9C3B}" type="presParOf" srcId="{2CE6C25A-BE9E-4F01-AD8F-BACA8C912CAF}" destId="{CD23D09E-984E-43C5-AB57-0F5999EB4200}" srcOrd="0" destOrd="0" presId="urn:microsoft.com/office/officeart/2005/8/layout/chevron2"/>
    <dgm:cxn modelId="{3911FA99-5393-4008-B1D5-98A428E25D0C}" type="presParOf" srcId="{2CE6C25A-BE9E-4F01-AD8F-BACA8C912CAF}" destId="{6D9C781B-DE92-41C6-8526-573B13AC585B}" srcOrd="1" destOrd="0" presId="urn:microsoft.com/office/officeart/2005/8/layout/chevron2"/>
    <dgm:cxn modelId="{E53A082D-9EC8-4793-B709-56B5A80378E9}" type="presParOf" srcId="{F2FF99CC-9BEB-4CD4-8717-E6AEE7B70F91}" destId="{3695755A-DB10-4DA3-8B45-22A4C8D9867E}" srcOrd="1" destOrd="0" presId="urn:microsoft.com/office/officeart/2005/8/layout/chevron2"/>
    <dgm:cxn modelId="{B033DA9E-DC49-4CF8-9F9B-935135595E13}" type="presParOf" srcId="{F2FF99CC-9BEB-4CD4-8717-E6AEE7B70F91}" destId="{27061E88-0DB0-42A7-9624-5433B1AD71C9}" srcOrd="2" destOrd="0" presId="urn:microsoft.com/office/officeart/2005/8/layout/chevron2"/>
    <dgm:cxn modelId="{37A012AC-5430-493B-B520-E4DB6E578E4E}" type="presParOf" srcId="{27061E88-0DB0-42A7-9624-5433B1AD71C9}" destId="{B0517197-269E-4BC2-A377-8585604F99E4}" srcOrd="0" destOrd="0" presId="urn:microsoft.com/office/officeart/2005/8/layout/chevron2"/>
    <dgm:cxn modelId="{A0E84777-3BE1-410B-8A8A-81F6D9BCD12F}" type="presParOf" srcId="{27061E88-0DB0-42A7-9624-5433B1AD71C9}" destId="{7D627BF6-B585-4727-A982-4D4A3D10EA40}" srcOrd="1" destOrd="0" presId="urn:microsoft.com/office/officeart/2005/8/layout/chevron2"/>
    <dgm:cxn modelId="{D1CD7FAF-C517-4F63-BF30-F27623E79504}" type="presParOf" srcId="{F2FF99CC-9BEB-4CD4-8717-E6AEE7B70F91}" destId="{EB230871-7AB4-43FA-BEF3-7DC6F07E8D86}" srcOrd="3" destOrd="0" presId="urn:microsoft.com/office/officeart/2005/8/layout/chevron2"/>
    <dgm:cxn modelId="{70AE2D3C-0F81-4381-9734-4F0C26E41A8A}" type="presParOf" srcId="{F2FF99CC-9BEB-4CD4-8717-E6AEE7B70F91}" destId="{97FAFB95-51EE-4FDB-B252-05352D7F9C05}" srcOrd="4" destOrd="0" presId="urn:microsoft.com/office/officeart/2005/8/layout/chevron2"/>
    <dgm:cxn modelId="{7E50655B-803E-447A-84AD-F462726C3C19}" type="presParOf" srcId="{97FAFB95-51EE-4FDB-B252-05352D7F9C05}" destId="{3BC14E2A-50C1-4CFD-92D4-580C5A74431B}" srcOrd="0" destOrd="0" presId="urn:microsoft.com/office/officeart/2005/8/layout/chevron2"/>
    <dgm:cxn modelId="{A6D89D70-6DC1-4B84-A5CB-FCFE63D00C6B}" type="presParOf" srcId="{97FAFB95-51EE-4FDB-B252-05352D7F9C05}" destId="{3A7CF36B-267E-4500-B10B-616898E8C8D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7E31A7-13AC-497F-91EB-0F0C0F71E670}" type="doc">
      <dgm:prSet loTypeId="urn:microsoft.com/office/officeart/2005/8/layout/chevron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02E9D05-A505-48A2-85AA-6DC71F33FDD6}">
      <dgm:prSet phldrT="[Текст]" custT="1"/>
      <dgm:spPr>
        <a:solidFill>
          <a:srgbClr val="00ADD9"/>
        </a:solidFill>
        <a:ln>
          <a:solidFill>
            <a:srgbClr val="00ADD9"/>
          </a:solidFill>
        </a:ln>
      </dgm:spPr>
      <dgm:t>
        <a:bodyPr/>
        <a:lstStyle/>
        <a:p>
          <a:r>
            <a:rPr lang="ru-RU" sz="2400" dirty="0"/>
            <a:t> </a:t>
          </a:r>
        </a:p>
      </dgm:t>
    </dgm:pt>
    <dgm:pt modelId="{0AE3E7AD-A61B-4C41-A48C-EFD5D03610F5}" type="parTrans" cxnId="{36828422-2B66-4710-976B-F04199814DCB}">
      <dgm:prSet/>
      <dgm:spPr/>
      <dgm:t>
        <a:bodyPr/>
        <a:lstStyle/>
        <a:p>
          <a:endParaRPr lang="ru-RU" sz="1600"/>
        </a:p>
      </dgm:t>
    </dgm:pt>
    <dgm:pt modelId="{CFE14DBC-F4AA-4519-9B41-473CC5B676F9}" type="sibTrans" cxnId="{36828422-2B66-4710-976B-F04199814DCB}">
      <dgm:prSet/>
      <dgm:spPr/>
      <dgm:t>
        <a:bodyPr/>
        <a:lstStyle/>
        <a:p>
          <a:endParaRPr lang="ru-RU" sz="1600"/>
        </a:p>
      </dgm:t>
    </dgm:pt>
    <dgm:pt modelId="{35FDB35D-7117-4C61-8F07-4413B9ECC523}">
      <dgm:prSet phldrT="[Текст]" custT="1"/>
      <dgm:spPr>
        <a:ln>
          <a:solidFill>
            <a:srgbClr val="00ADD9"/>
          </a:solidFill>
        </a:ln>
      </dgm:spPr>
      <dgm:t>
        <a:bodyPr/>
        <a:lstStyle/>
        <a:p>
          <a:r>
            <a:rPr lang="ru-RU" sz="1600" b="1" dirty="0">
              <a:solidFill>
                <a:srgbClr val="1663A4"/>
              </a:solidFill>
            </a:rPr>
            <a:t>Информирование граждан об их порядке действий для оперативного получения бесплатной медицинской помощи </a:t>
          </a:r>
          <a:br>
            <a:rPr lang="ru-RU" sz="1600" b="1" dirty="0">
              <a:solidFill>
                <a:srgbClr val="1663A4"/>
              </a:solidFill>
            </a:rPr>
          </a:br>
          <a:r>
            <a:rPr lang="ru-RU" sz="1600" b="1" dirty="0">
              <a:solidFill>
                <a:srgbClr val="1663A4"/>
              </a:solidFill>
            </a:rPr>
            <a:t>в случае, если они считают, что их </a:t>
          </a:r>
          <a:r>
            <a:rPr lang="ru-RU" sz="1600" b="1" dirty="0">
              <a:solidFill>
                <a:srgbClr val="C00000"/>
              </a:solidFill>
            </a:rPr>
            <a:t>права нарушены</a:t>
          </a:r>
        </a:p>
      </dgm:t>
    </dgm:pt>
    <dgm:pt modelId="{EB2E661A-65EE-428D-87A4-32C87A8D8FA2}" type="parTrans" cxnId="{62C66628-C1EA-4F96-908B-ACCE81AB32C5}">
      <dgm:prSet/>
      <dgm:spPr/>
      <dgm:t>
        <a:bodyPr/>
        <a:lstStyle/>
        <a:p>
          <a:endParaRPr lang="ru-RU" sz="1600"/>
        </a:p>
      </dgm:t>
    </dgm:pt>
    <dgm:pt modelId="{2BBC8760-87F8-4EFE-93E3-18A6E853D44A}" type="sibTrans" cxnId="{62C66628-C1EA-4F96-908B-ACCE81AB32C5}">
      <dgm:prSet/>
      <dgm:spPr/>
      <dgm:t>
        <a:bodyPr/>
        <a:lstStyle/>
        <a:p>
          <a:endParaRPr lang="ru-RU" sz="1600"/>
        </a:p>
      </dgm:t>
    </dgm:pt>
    <dgm:pt modelId="{304EF5A6-E7D2-43E4-8528-E209A4247298}">
      <dgm:prSet phldrT="[Текст]" custT="1"/>
      <dgm:spPr>
        <a:solidFill>
          <a:srgbClr val="0070BA"/>
        </a:solidFill>
        <a:ln>
          <a:solidFill>
            <a:srgbClr val="0070BA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C765B7B6-5D7F-4E6F-8A31-AEB8EF112D57}" type="parTrans" cxnId="{8C0FBA97-7B3E-4AEB-B260-9D4F7FE90809}">
      <dgm:prSet/>
      <dgm:spPr/>
      <dgm:t>
        <a:bodyPr/>
        <a:lstStyle/>
        <a:p>
          <a:endParaRPr lang="ru-RU" sz="1600"/>
        </a:p>
      </dgm:t>
    </dgm:pt>
    <dgm:pt modelId="{1C7BB575-8D65-4E65-86FA-FE4C75EBC450}" type="sibTrans" cxnId="{8C0FBA97-7B3E-4AEB-B260-9D4F7FE90809}">
      <dgm:prSet/>
      <dgm:spPr/>
      <dgm:t>
        <a:bodyPr/>
        <a:lstStyle/>
        <a:p>
          <a:endParaRPr lang="ru-RU" sz="1600"/>
        </a:p>
      </dgm:t>
    </dgm:pt>
    <dgm:pt modelId="{A6BD1A41-5EAE-41F4-9F9B-621A35EAB618}">
      <dgm:prSet phldrT="[Текст]" custT="1"/>
      <dgm:spPr>
        <a:ln>
          <a:solidFill>
            <a:srgbClr val="0070BA"/>
          </a:solidFill>
        </a:ln>
      </dgm:spPr>
      <dgm:t>
        <a:bodyPr/>
        <a:lstStyle/>
        <a:p>
          <a:r>
            <a:rPr lang="ru-RU" sz="1600" b="1" dirty="0">
              <a:solidFill>
                <a:srgbClr val="1663A4"/>
              </a:solidFill>
            </a:rPr>
            <a:t>Информирование граждан об </a:t>
          </a:r>
          <a:r>
            <a:rPr lang="ru-RU" sz="1600" b="1" dirty="0">
              <a:solidFill>
                <a:srgbClr val="C00000"/>
              </a:solidFill>
            </a:rPr>
            <a:t>отсутствии</a:t>
          </a:r>
          <a:r>
            <a:rPr lang="ru-RU" sz="1600" b="1" dirty="0">
              <a:solidFill>
                <a:srgbClr val="1663A4"/>
              </a:solidFill>
            </a:rPr>
            <a:t> признаков </a:t>
          </a:r>
          <a:r>
            <a:rPr lang="ru-RU" sz="1600" b="1" dirty="0">
              <a:solidFill>
                <a:srgbClr val="C00000"/>
              </a:solidFill>
            </a:rPr>
            <a:t>нарушения</a:t>
          </a:r>
          <a:r>
            <a:rPr lang="ru-RU" sz="1600" b="1" dirty="0">
              <a:solidFill>
                <a:srgbClr val="1663A4"/>
              </a:solidFill>
            </a:rPr>
            <a:t> права на основе предоставленной абонентом информации</a:t>
          </a:r>
        </a:p>
      </dgm:t>
    </dgm:pt>
    <dgm:pt modelId="{B91E522B-EC12-4B86-9039-7D33693A4E81}" type="parTrans" cxnId="{DF1E09A5-2769-4FEB-9F88-DD31FFCB5D08}">
      <dgm:prSet/>
      <dgm:spPr/>
      <dgm:t>
        <a:bodyPr/>
        <a:lstStyle/>
        <a:p>
          <a:endParaRPr lang="ru-RU" sz="1600"/>
        </a:p>
      </dgm:t>
    </dgm:pt>
    <dgm:pt modelId="{96DE3C9C-2075-4F56-AB17-D216C85D49F1}" type="sibTrans" cxnId="{DF1E09A5-2769-4FEB-9F88-DD31FFCB5D08}">
      <dgm:prSet/>
      <dgm:spPr/>
      <dgm:t>
        <a:bodyPr/>
        <a:lstStyle/>
        <a:p>
          <a:endParaRPr lang="ru-RU" sz="1600"/>
        </a:p>
      </dgm:t>
    </dgm:pt>
    <dgm:pt modelId="{320A77B8-62E4-4F3F-8E0B-ABD44C8D06A4}">
      <dgm:prSet phldrT="[Текст]" custT="1"/>
      <dgm:spPr>
        <a:solidFill>
          <a:srgbClr val="2B5D95"/>
        </a:solidFill>
        <a:ln>
          <a:solidFill>
            <a:srgbClr val="2B5D95"/>
          </a:solidFill>
        </a:ln>
      </dgm:spPr>
      <dgm:t>
        <a:bodyPr/>
        <a:lstStyle/>
        <a:p>
          <a:r>
            <a:rPr lang="ru-RU" sz="2400" b="1" dirty="0">
              <a:solidFill>
                <a:srgbClr val="342D7B"/>
              </a:solidFill>
            </a:rPr>
            <a:t> </a:t>
          </a:r>
        </a:p>
      </dgm:t>
    </dgm:pt>
    <dgm:pt modelId="{128B3390-3265-4395-B3B6-AF46923AA513}" type="parTrans" cxnId="{4FE6FECB-61C4-4534-B673-B33FE07792B4}">
      <dgm:prSet/>
      <dgm:spPr/>
      <dgm:t>
        <a:bodyPr/>
        <a:lstStyle/>
        <a:p>
          <a:endParaRPr lang="ru-RU" sz="1600"/>
        </a:p>
      </dgm:t>
    </dgm:pt>
    <dgm:pt modelId="{28E4A5D3-FA02-4F4B-ABD9-B2DB998D4606}" type="sibTrans" cxnId="{4FE6FECB-61C4-4534-B673-B33FE07792B4}">
      <dgm:prSet/>
      <dgm:spPr/>
      <dgm:t>
        <a:bodyPr/>
        <a:lstStyle/>
        <a:p>
          <a:endParaRPr lang="ru-RU" sz="1600"/>
        </a:p>
      </dgm:t>
    </dgm:pt>
    <dgm:pt modelId="{7914E3DA-CB8B-402F-9480-042658F081CA}">
      <dgm:prSet phldrT="[Текст]" custT="1"/>
      <dgm:spPr>
        <a:ln>
          <a:solidFill>
            <a:srgbClr val="2B5D95"/>
          </a:solidFill>
        </a:ln>
      </dgm:spPr>
      <dgm:t>
        <a:bodyPr/>
        <a:lstStyle/>
        <a:p>
          <a:r>
            <a:rPr lang="ru-RU" sz="1600" b="1" dirty="0">
              <a:solidFill>
                <a:srgbClr val="1663A4"/>
              </a:solidFill>
            </a:rPr>
            <a:t>Информирование пациентов, страдающих </a:t>
          </a:r>
          <a:r>
            <a:rPr lang="ru-RU" sz="1600" b="1" dirty="0" err="1">
              <a:solidFill>
                <a:srgbClr val="1663A4"/>
              </a:solidFill>
            </a:rPr>
            <a:t>инвалидизирующими</a:t>
          </a:r>
          <a:r>
            <a:rPr lang="ru-RU" sz="1600" b="1" dirty="0">
              <a:solidFill>
                <a:srgbClr val="1663A4"/>
              </a:solidFill>
            </a:rPr>
            <a:t> заболеваниями, о возможности получения </a:t>
          </a:r>
          <a:r>
            <a:rPr lang="ru-RU" sz="1600" b="1" dirty="0">
              <a:solidFill>
                <a:srgbClr val="C00000"/>
              </a:solidFill>
            </a:rPr>
            <a:t>адресной помощи </a:t>
          </a:r>
          <a:br>
            <a:rPr lang="ru-RU" sz="1600" b="1" dirty="0">
              <a:solidFill>
                <a:srgbClr val="1663A4"/>
              </a:solidFill>
            </a:rPr>
          </a:br>
          <a:r>
            <a:rPr lang="ru-RU" sz="1600" b="1" dirty="0">
              <a:solidFill>
                <a:srgbClr val="1663A4"/>
              </a:solidFill>
            </a:rPr>
            <a:t>в региональных пациентских организациях</a:t>
          </a:r>
        </a:p>
      </dgm:t>
    </dgm:pt>
    <dgm:pt modelId="{8ED0203A-9CA6-4EE5-80D3-80D248613F16}" type="parTrans" cxnId="{8438FB74-75EE-4F41-A006-6BF3E1C847DE}">
      <dgm:prSet/>
      <dgm:spPr/>
      <dgm:t>
        <a:bodyPr/>
        <a:lstStyle/>
        <a:p>
          <a:endParaRPr lang="ru-RU" sz="1600"/>
        </a:p>
      </dgm:t>
    </dgm:pt>
    <dgm:pt modelId="{2187200C-9791-4ACE-932C-299EF3126350}" type="sibTrans" cxnId="{8438FB74-75EE-4F41-A006-6BF3E1C847DE}">
      <dgm:prSet/>
      <dgm:spPr/>
      <dgm:t>
        <a:bodyPr/>
        <a:lstStyle/>
        <a:p>
          <a:endParaRPr lang="ru-RU" sz="1600"/>
        </a:p>
      </dgm:t>
    </dgm:pt>
    <dgm:pt modelId="{F2FF99CC-9BEB-4CD4-8717-E6AEE7B70F91}" type="pres">
      <dgm:prSet presAssocID="{B07E31A7-13AC-497F-91EB-0F0C0F71E670}" presName="linearFlow" presStyleCnt="0">
        <dgm:presLayoutVars>
          <dgm:dir/>
          <dgm:animLvl val="lvl"/>
          <dgm:resizeHandles val="exact"/>
        </dgm:presLayoutVars>
      </dgm:prSet>
      <dgm:spPr/>
    </dgm:pt>
    <dgm:pt modelId="{2CE6C25A-BE9E-4F01-AD8F-BACA8C912CAF}" type="pres">
      <dgm:prSet presAssocID="{602E9D05-A505-48A2-85AA-6DC71F33FDD6}" presName="composite" presStyleCnt="0"/>
      <dgm:spPr/>
    </dgm:pt>
    <dgm:pt modelId="{CD23D09E-984E-43C5-AB57-0F5999EB4200}" type="pres">
      <dgm:prSet presAssocID="{602E9D05-A505-48A2-85AA-6DC71F33FDD6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6D9C781B-DE92-41C6-8526-573B13AC585B}" type="pres">
      <dgm:prSet presAssocID="{602E9D05-A505-48A2-85AA-6DC71F33FDD6}" presName="descendantText" presStyleLbl="alignAcc1" presStyleIdx="0" presStyleCnt="3">
        <dgm:presLayoutVars>
          <dgm:bulletEnabled val="1"/>
        </dgm:presLayoutVars>
      </dgm:prSet>
      <dgm:spPr/>
    </dgm:pt>
    <dgm:pt modelId="{3695755A-DB10-4DA3-8B45-22A4C8D9867E}" type="pres">
      <dgm:prSet presAssocID="{CFE14DBC-F4AA-4519-9B41-473CC5B676F9}" presName="sp" presStyleCnt="0"/>
      <dgm:spPr/>
    </dgm:pt>
    <dgm:pt modelId="{27061E88-0DB0-42A7-9624-5433B1AD71C9}" type="pres">
      <dgm:prSet presAssocID="{304EF5A6-E7D2-43E4-8528-E209A4247298}" presName="composite" presStyleCnt="0"/>
      <dgm:spPr/>
    </dgm:pt>
    <dgm:pt modelId="{B0517197-269E-4BC2-A377-8585604F99E4}" type="pres">
      <dgm:prSet presAssocID="{304EF5A6-E7D2-43E4-8528-E209A424729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7D627BF6-B585-4727-A982-4D4A3D10EA40}" type="pres">
      <dgm:prSet presAssocID="{304EF5A6-E7D2-43E4-8528-E209A4247298}" presName="descendantText" presStyleLbl="alignAcc1" presStyleIdx="1" presStyleCnt="3">
        <dgm:presLayoutVars>
          <dgm:bulletEnabled val="1"/>
        </dgm:presLayoutVars>
      </dgm:prSet>
      <dgm:spPr/>
    </dgm:pt>
    <dgm:pt modelId="{EB230871-7AB4-43FA-BEF3-7DC6F07E8D86}" type="pres">
      <dgm:prSet presAssocID="{1C7BB575-8D65-4E65-86FA-FE4C75EBC450}" presName="sp" presStyleCnt="0"/>
      <dgm:spPr/>
    </dgm:pt>
    <dgm:pt modelId="{97FAFB95-51EE-4FDB-B252-05352D7F9C05}" type="pres">
      <dgm:prSet presAssocID="{320A77B8-62E4-4F3F-8E0B-ABD44C8D06A4}" presName="composite" presStyleCnt="0"/>
      <dgm:spPr/>
    </dgm:pt>
    <dgm:pt modelId="{3BC14E2A-50C1-4CFD-92D4-580C5A74431B}" type="pres">
      <dgm:prSet presAssocID="{320A77B8-62E4-4F3F-8E0B-ABD44C8D06A4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3A7CF36B-267E-4500-B10B-616898E8C8D7}" type="pres">
      <dgm:prSet presAssocID="{320A77B8-62E4-4F3F-8E0B-ABD44C8D06A4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DFFAFA0C-8C61-41D7-B454-8D7AA7C69D63}" type="presOf" srcId="{304EF5A6-E7D2-43E4-8528-E209A4247298}" destId="{B0517197-269E-4BC2-A377-8585604F99E4}" srcOrd="0" destOrd="0" presId="urn:microsoft.com/office/officeart/2005/8/layout/chevron2"/>
    <dgm:cxn modelId="{36828422-2B66-4710-976B-F04199814DCB}" srcId="{B07E31A7-13AC-497F-91EB-0F0C0F71E670}" destId="{602E9D05-A505-48A2-85AA-6DC71F33FDD6}" srcOrd="0" destOrd="0" parTransId="{0AE3E7AD-A61B-4C41-A48C-EFD5D03610F5}" sibTransId="{CFE14DBC-F4AA-4519-9B41-473CC5B676F9}"/>
    <dgm:cxn modelId="{62C66628-C1EA-4F96-908B-ACCE81AB32C5}" srcId="{602E9D05-A505-48A2-85AA-6DC71F33FDD6}" destId="{35FDB35D-7117-4C61-8F07-4413B9ECC523}" srcOrd="0" destOrd="0" parTransId="{EB2E661A-65EE-428D-87A4-32C87A8D8FA2}" sibTransId="{2BBC8760-87F8-4EFE-93E3-18A6E853D44A}"/>
    <dgm:cxn modelId="{45142261-0751-4ACA-AAA4-B0A51017D150}" type="presOf" srcId="{320A77B8-62E4-4F3F-8E0B-ABD44C8D06A4}" destId="{3BC14E2A-50C1-4CFD-92D4-580C5A74431B}" srcOrd="0" destOrd="0" presId="urn:microsoft.com/office/officeart/2005/8/layout/chevron2"/>
    <dgm:cxn modelId="{0F6F2465-4938-4CA7-AA93-989DD08281BF}" type="presOf" srcId="{602E9D05-A505-48A2-85AA-6DC71F33FDD6}" destId="{CD23D09E-984E-43C5-AB57-0F5999EB4200}" srcOrd="0" destOrd="0" presId="urn:microsoft.com/office/officeart/2005/8/layout/chevron2"/>
    <dgm:cxn modelId="{B105F548-E8A1-4147-A76F-3DF104102CF2}" type="presOf" srcId="{35FDB35D-7117-4C61-8F07-4413B9ECC523}" destId="{6D9C781B-DE92-41C6-8526-573B13AC585B}" srcOrd="0" destOrd="0" presId="urn:microsoft.com/office/officeart/2005/8/layout/chevron2"/>
    <dgm:cxn modelId="{8438FB74-75EE-4F41-A006-6BF3E1C847DE}" srcId="{320A77B8-62E4-4F3F-8E0B-ABD44C8D06A4}" destId="{7914E3DA-CB8B-402F-9480-042658F081CA}" srcOrd="0" destOrd="0" parTransId="{8ED0203A-9CA6-4EE5-80D3-80D248613F16}" sibTransId="{2187200C-9791-4ACE-932C-299EF3126350}"/>
    <dgm:cxn modelId="{73FEEE7D-AE55-46C0-AEAC-B9A0D0D2A820}" type="presOf" srcId="{A6BD1A41-5EAE-41F4-9F9B-621A35EAB618}" destId="{7D627BF6-B585-4727-A982-4D4A3D10EA40}" srcOrd="0" destOrd="0" presId="urn:microsoft.com/office/officeart/2005/8/layout/chevron2"/>
    <dgm:cxn modelId="{3B58EB8B-64D1-4BC6-B834-FC21BCAF4384}" type="presOf" srcId="{B07E31A7-13AC-497F-91EB-0F0C0F71E670}" destId="{F2FF99CC-9BEB-4CD4-8717-E6AEE7B70F91}" srcOrd="0" destOrd="0" presId="urn:microsoft.com/office/officeart/2005/8/layout/chevron2"/>
    <dgm:cxn modelId="{8C0FBA97-7B3E-4AEB-B260-9D4F7FE90809}" srcId="{B07E31A7-13AC-497F-91EB-0F0C0F71E670}" destId="{304EF5A6-E7D2-43E4-8528-E209A4247298}" srcOrd="1" destOrd="0" parTransId="{C765B7B6-5D7F-4E6F-8A31-AEB8EF112D57}" sibTransId="{1C7BB575-8D65-4E65-86FA-FE4C75EBC450}"/>
    <dgm:cxn modelId="{DF1E09A5-2769-4FEB-9F88-DD31FFCB5D08}" srcId="{304EF5A6-E7D2-43E4-8528-E209A4247298}" destId="{A6BD1A41-5EAE-41F4-9F9B-621A35EAB618}" srcOrd="0" destOrd="0" parTransId="{B91E522B-EC12-4B86-9039-7D33693A4E81}" sibTransId="{96DE3C9C-2075-4F56-AB17-D216C85D49F1}"/>
    <dgm:cxn modelId="{4FE6FECB-61C4-4534-B673-B33FE07792B4}" srcId="{B07E31A7-13AC-497F-91EB-0F0C0F71E670}" destId="{320A77B8-62E4-4F3F-8E0B-ABD44C8D06A4}" srcOrd="2" destOrd="0" parTransId="{128B3390-3265-4395-B3B6-AF46923AA513}" sibTransId="{28E4A5D3-FA02-4F4B-ABD9-B2DB998D4606}"/>
    <dgm:cxn modelId="{2D45E8F5-1E2E-4045-83A3-A14D4661461D}" type="presOf" srcId="{7914E3DA-CB8B-402F-9480-042658F081CA}" destId="{3A7CF36B-267E-4500-B10B-616898E8C8D7}" srcOrd="0" destOrd="0" presId="urn:microsoft.com/office/officeart/2005/8/layout/chevron2"/>
    <dgm:cxn modelId="{12D7EAFF-E75B-4CFA-8C48-13E4AAF6AACB}" type="presParOf" srcId="{F2FF99CC-9BEB-4CD4-8717-E6AEE7B70F91}" destId="{2CE6C25A-BE9E-4F01-AD8F-BACA8C912CAF}" srcOrd="0" destOrd="0" presId="urn:microsoft.com/office/officeart/2005/8/layout/chevron2"/>
    <dgm:cxn modelId="{4C17EAF6-1FCB-4716-B834-7E214FDC9C3B}" type="presParOf" srcId="{2CE6C25A-BE9E-4F01-AD8F-BACA8C912CAF}" destId="{CD23D09E-984E-43C5-AB57-0F5999EB4200}" srcOrd="0" destOrd="0" presId="urn:microsoft.com/office/officeart/2005/8/layout/chevron2"/>
    <dgm:cxn modelId="{3911FA99-5393-4008-B1D5-98A428E25D0C}" type="presParOf" srcId="{2CE6C25A-BE9E-4F01-AD8F-BACA8C912CAF}" destId="{6D9C781B-DE92-41C6-8526-573B13AC585B}" srcOrd="1" destOrd="0" presId="urn:microsoft.com/office/officeart/2005/8/layout/chevron2"/>
    <dgm:cxn modelId="{E53A082D-9EC8-4793-B709-56B5A80378E9}" type="presParOf" srcId="{F2FF99CC-9BEB-4CD4-8717-E6AEE7B70F91}" destId="{3695755A-DB10-4DA3-8B45-22A4C8D9867E}" srcOrd="1" destOrd="0" presId="urn:microsoft.com/office/officeart/2005/8/layout/chevron2"/>
    <dgm:cxn modelId="{B033DA9E-DC49-4CF8-9F9B-935135595E13}" type="presParOf" srcId="{F2FF99CC-9BEB-4CD4-8717-E6AEE7B70F91}" destId="{27061E88-0DB0-42A7-9624-5433B1AD71C9}" srcOrd="2" destOrd="0" presId="urn:microsoft.com/office/officeart/2005/8/layout/chevron2"/>
    <dgm:cxn modelId="{37A012AC-5430-493B-B520-E4DB6E578E4E}" type="presParOf" srcId="{27061E88-0DB0-42A7-9624-5433B1AD71C9}" destId="{B0517197-269E-4BC2-A377-8585604F99E4}" srcOrd="0" destOrd="0" presId="urn:microsoft.com/office/officeart/2005/8/layout/chevron2"/>
    <dgm:cxn modelId="{A0E84777-3BE1-410B-8A8A-81F6D9BCD12F}" type="presParOf" srcId="{27061E88-0DB0-42A7-9624-5433B1AD71C9}" destId="{7D627BF6-B585-4727-A982-4D4A3D10EA40}" srcOrd="1" destOrd="0" presId="urn:microsoft.com/office/officeart/2005/8/layout/chevron2"/>
    <dgm:cxn modelId="{D1CD7FAF-C517-4F63-BF30-F27623E79504}" type="presParOf" srcId="{F2FF99CC-9BEB-4CD4-8717-E6AEE7B70F91}" destId="{EB230871-7AB4-43FA-BEF3-7DC6F07E8D86}" srcOrd="3" destOrd="0" presId="urn:microsoft.com/office/officeart/2005/8/layout/chevron2"/>
    <dgm:cxn modelId="{70AE2D3C-0F81-4381-9734-4F0C26E41A8A}" type="presParOf" srcId="{F2FF99CC-9BEB-4CD4-8717-E6AEE7B70F91}" destId="{97FAFB95-51EE-4FDB-B252-05352D7F9C05}" srcOrd="4" destOrd="0" presId="urn:microsoft.com/office/officeart/2005/8/layout/chevron2"/>
    <dgm:cxn modelId="{7E50655B-803E-447A-84AD-F462726C3C19}" type="presParOf" srcId="{97FAFB95-51EE-4FDB-B252-05352D7F9C05}" destId="{3BC14E2A-50C1-4CFD-92D4-580C5A74431B}" srcOrd="0" destOrd="0" presId="urn:microsoft.com/office/officeart/2005/8/layout/chevron2"/>
    <dgm:cxn modelId="{A6D89D70-6DC1-4B84-A5CB-FCFE63D00C6B}" type="presParOf" srcId="{97FAFB95-51EE-4FDB-B252-05352D7F9C05}" destId="{3A7CF36B-267E-4500-B10B-616898E8C8D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D51F9F-133E-4E99-A050-5677EA274032}">
      <dsp:nvSpPr>
        <dsp:cNvPr id="0" name=""/>
        <dsp:cNvSpPr/>
      </dsp:nvSpPr>
      <dsp:spPr>
        <a:xfrm>
          <a:off x="-5061464" y="-781269"/>
          <a:ext cx="6073406" cy="6073406"/>
        </a:xfrm>
        <a:prstGeom prst="blockArc">
          <a:avLst>
            <a:gd name="adj1" fmla="val 18900000"/>
            <a:gd name="adj2" fmla="val 2700000"/>
            <a:gd name="adj3" fmla="val 356"/>
          </a:avLst>
        </a:prstGeom>
        <a:noFill/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A754E1D-FD17-427A-B20D-4D283FD52B72}">
      <dsp:nvSpPr>
        <dsp:cNvPr id="0" name=""/>
        <dsp:cNvSpPr/>
      </dsp:nvSpPr>
      <dsp:spPr>
        <a:xfrm>
          <a:off x="829210" y="644422"/>
          <a:ext cx="4809575" cy="128866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87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Бесплатные консультации по будням с 12:00 до 17:00 </a:t>
          </a:r>
          <a:br>
            <a:rPr lang="ru-RU" sz="1400" b="1" kern="1200" dirty="0">
              <a:solidFill>
                <a:schemeClr val="tx1"/>
              </a:solidFill>
            </a:rPr>
          </a:br>
          <a:r>
            <a:rPr lang="ru-RU" sz="1400" b="1" kern="1200" dirty="0">
              <a:solidFill>
                <a:schemeClr val="tx1"/>
              </a:solidFill>
            </a:rPr>
            <a:t>(московское время) для всех регионов РФ</a:t>
          </a:r>
        </a:p>
      </dsp:txBody>
      <dsp:txXfrm>
        <a:off x="829210" y="644422"/>
        <a:ext cx="4809575" cy="1288664"/>
      </dsp:txXfrm>
    </dsp:sp>
    <dsp:sp modelId="{CFF27BE2-756A-4DE1-9054-26817675C99A}">
      <dsp:nvSpPr>
        <dsp:cNvPr id="0" name=""/>
        <dsp:cNvSpPr/>
      </dsp:nvSpPr>
      <dsp:spPr>
        <a:xfrm>
          <a:off x="23794" y="483339"/>
          <a:ext cx="1610830" cy="1610830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B8D34-489F-48A8-85FA-4C2C7A0E40EF}">
      <dsp:nvSpPr>
        <dsp:cNvPr id="0" name=""/>
        <dsp:cNvSpPr/>
      </dsp:nvSpPr>
      <dsp:spPr>
        <a:xfrm>
          <a:off x="829210" y="2577780"/>
          <a:ext cx="4809575" cy="128866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878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chemeClr val="tx1"/>
              </a:solidFill>
            </a:rPr>
            <a:t>Консультанты, члены НКО ВСП, проходят постоянную подготовку, получают методическую поддержку</a:t>
          </a:r>
        </a:p>
      </dsp:txBody>
      <dsp:txXfrm>
        <a:off x="829210" y="2577780"/>
        <a:ext cx="4809575" cy="1288664"/>
      </dsp:txXfrm>
    </dsp:sp>
    <dsp:sp modelId="{5929CE9C-18A7-4C19-822A-7C1F739DC091}">
      <dsp:nvSpPr>
        <dsp:cNvPr id="0" name=""/>
        <dsp:cNvSpPr/>
      </dsp:nvSpPr>
      <dsp:spPr>
        <a:xfrm>
          <a:off x="23794" y="2416697"/>
          <a:ext cx="1610830" cy="1610830"/>
        </a:xfrm>
        <a:prstGeom prst="ellipse">
          <a:avLst/>
        </a:prstGeom>
        <a:solidFill>
          <a:schemeClr val="bg1">
            <a:lumMod val="95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3D09E-984E-43C5-AB57-0F5999EB4200}">
      <dsp:nvSpPr>
        <dsp:cNvPr id="0" name=""/>
        <dsp:cNvSpPr/>
      </dsp:nvSpPr>
      <dsp:spPr>
        <a:xfrm rot="5400000">
          <a:off x="-233094" y="235540"/>
          <a:ext cx="1553963" cy="1087774"/>
        </a:xfrm>
        <a:prstGeom prst="chevron">
          <a:avLst/>
        </a:prstGeom>
        <a:solidFill>
          <a:srgbClr val="00ADD9"/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 </a:t>
          </a:r>
        </a:p>
      </dsp:txBody>
      <dsp:txXfrm rot="-5400000">
        <a:off x="1" y="546332"/>
        <a:ext cx="1087774" cy="466189"/>
      </dsp:txXfrm>
    </dsp:sp>
    <dsp:sp modelId="{6D9C781B-DE92-41C6-8526-573B13AC585B}">
      <dsp:nvSpPr>
        <dsp:cNvPr id="0" name=""/>
        <dsp:cNvSpPr/>
      </dsp:nvSpPr>
      <dsp:spPr>
        <a:xfrm rot="5400000">
          <a:off x="2852108" y="-1761887"/>
          <a:ext cx="1010076" cy="45387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b="1" kern="1200" dirty="0">
              <a:solidFill>
                <a:srgbClr val="2B5D95"/>
              </a:solidFill>
            </a:rPr>
            <a:t>Консультанты не обсуждают лечение и не дают оценки правомерности действий медицинских работников</a:t>
          </a:r>
        </a:p>
      </dsp:txBody>
      <dsp:txXfrm rot="-5400000">
        <a:off x="1087775" y="51754"/>
        <a:ext cx="4489435" cy="911460"/>
      </dsp:txXfrm>
    </dsp:sp>
    <dsp:sp modelId="{B0517197-269E-4BC2-A377-8585604F99E4}">
      <dsp:nvSpPr>
        <dsp:cNvPr id="0" name=""/>
        <dsp:cNvSpPr/>
      </dsp:nvSpPr>
      <dsp:spPr>
        <a:xfrm rot="5400000">
          <a:off x="-233094" y="1594901"/>
          <a:ext cx="1553963" cy="1087774"/>
        </a:xfrm>
        <a:prstGeom prst="chevron">
          <a:avLst/>
        </a:prstGeom>
        <a:solidFill>
          <a:srgbClr val="0070BA"/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1" y="1905693"/>
        <a:ext cx="1087774" cy="466189"/>
      </dsp:txXfrm>
    </dsp:sp>
    <dsp:sp modelId="{7D627BF6-B585-4727-A982-4D4A3D10EA40}">
      <dsp:nvSpPr>
        <dsp:cNvPr id="0" name=""/>
        <dsp:cNvSpPr/>
      </dsp:nvSpPr>
      <dsp:spPr>
        <a:xfrm rot="5400000">
          <a:off x="2852108" y="-402526"/>
          <a:ext cx="1010076" cy="45387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b="1" kern="1200" dirty="0">
              <a:solidFill>
                <a:srgbClr val="2B5D95"/>
              </a:solidFill>
            </a:rPr>
            <a:t>Ответ основан на информации, полученной от гражданина, и предлагает порядок действий гражданину</a:t>
          </a:r>
        </a:p>
      </dsp:txBody>
      <dsp:txXfrm rot="-5400000">
        <a:off x="1087775" y="1411115"/>
        <a:ext cx="4489435" cy="911460"/>
      </dsp:txXfrm>
    </dsp:sp>
    <dsp:sp modelId="{3BC14E2A-50C1-4CFD-92D4-580C5A74431B}">
      <dsp:nvSpPr>
        <dsp:cNvPr id="0" name=""/>
        <dsp:cNvSpPr/>
      </dsp:nvSpPr>
      <dsp:spPr>
        <a:xfrm rot="5400000">
          <a:off x="-233094" y="2954262"/>
          <a:ext cx="1553963" cy="1087774"/>
        </a:xfrm>
        <a:prstGeom prst="chevron">
          <a:avLst/>
        </a:prstGeom>
        <a:solidFill>
          <a:srgbClr val="2B5D95"/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1" y="3265054"/>
        <a:ext cx="1087774" cy="466189"/>
      </dsp:txXfrm>
    </dsp:sp>
    <dsp:sp modelId="{3A7CF36B-267E-4500-B10B-616898E8C8D7}">
      <dsp:nvSpPr>
        <dsp:cNvPr id="0" name=""/>
        <dsp:cNvSpPr/>
      </dsp:nvSpPr>
      <dsp:spPr>
        <a:xfrm rot="5400000">
          <a:off x="2852108" y="956834"/>
          <a:ext cx="1010076" cy="45387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200" b="1" kern="1200" dirty="0">
              <a:solidFill>
                <a:srgbClr val="2B5D95"/>
              </a:solidFill>
            </a:rPr>
            <a:t>Консультанты на линии не обсуждают системные вопросы организации медицинской помощи</a:t>
          </a:r>
        </a:p>
      </dsp:txBody>
      <dsp:txXfrm rot="-5400000">
        <a:off x="1087775" y="2770475"/>
        <a:ext cx="4489435" cy="911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3D09E-984E-43C5-AB57-0F5999EB4200}">
      <dsp:nvSpPr>
        <dsp:cNvPr id="0" name=""/>
        <dsp:cNvSpPr/>
      </dsp:nvSpPr>
      <dsp:spPr>
        <a:xfrm rot="5400000">
          <a:off x="-249698" y="249794"/>
          <a:ext cx="1664654" cy="1165258"/>
        </a:xfrm>
        <a:prstGeom prst="chevron">
          <a:avLst/>
        </a:prstGeom>
        <a:solidFill>
          <a:srgbClr val="00ADD9"/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 </a:t>
          </a:r>
        </a:p>
      </dsp:txBody>
      <dsp:txXfrm rot="-5400000">
        <a:off x="0" y="582725"/>
        <a:ext cx="1165258" cy="499396"/>
      </dsp:txXfrm>
    </dsp:sp>
    <dsp:sp modelId="{6D9C781B-DE92-41C6-8526-573B13AC585B}">
      <dsp:nvSpPr>
        <dsp:cNvPr id="0" name=""/>
        <dsp:cNvSpPr/>
      </dsp:nvSpPr>
      <dsp:spPr>
        <a:xfrm rot="5400000">
          <a:off x="5080354" y="-3914999"/>
          <a:ext cx="1082025" cy="8912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ADD9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1663A4"/>
              </a:solidFill>
            </a:rPr>
            <a:t>Информирование граждан об их порядке действий для оперативного получения бесплатной медицинской помощи </a:t>
          </a:r>
          <a:br>
            <a:rPr lang="ru-RU" sz="1600" b="1" kern="1200" dirty="0">
              <a:solidFill>
                <a:srgbClr val="1663A4"/>
              </a:solidFill>
            </a:rPr>
          </a:br>
          <a:r>
            <a:rPr lang="ru-RU" sz="1600" b="1" kern="1200" dirty="0">
              <a:solidFill>
                <a:srgbClr val="1663A4"/>
              </a:solidFill>
            </a:rPr>
            <a:t>в случае, если они считают, что их </a:t>
          </a:r>
          <a:r>
            <a:rPr lang="ru-RU" sz="1600" b="1" kern="1200" dirty="0">
              <a:solidFill>
                <a:srgbClr val="C00000"/>
              </a:solidFill>
            </a:rPr>
            <a:t>права нарушены</a:t>
          </a:r>
        </a:p>
      </dsp:txBody>
      <dsp:txXfrm rot="-5400000">
        <a:off x="1165258" y="52917"/>
        <a:ext cx="8859397" cy="976385"/>
      </dsp:txXfrm>
    </dsp:sp>
    <dsp:sp modelId="{B0517197-269E-4BC2-A377-8585604F99E4}">
      <dsp:nvSpPr>
        <dsp:cNvPr id="0" name=""/>
        <dsp:cNvSpPr/>
      </dsp:nvSpPr>
      <dsp:spPr>
        <a:xfrm rot="5400000">
          <a:off x="-249698" y="1720893"/>
          <a:ext cx="1664654" cy="1165258"/>
        </a:xfrm>
        <a:prstGeom prst="chevron">
          <a:avLst/>
        </a:prstGeom>
        <a:solidFill>
          <a:srgbClr val="0070BA"/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0" y="2053824"/>
        <a:ext cx="1165258" cy="499396"/>
      </dsp:txXfrm>
    </dsp:sp>
    <dsp:sp modelId="{7D627BF6-B585-4727-A982-4D4A3D10EA40}">
      <dsp:nvSpPr>
        <dsp:cNvPr id="0" name=""/>
        <dsp:cNvSpPr/>
      </dsp:nvSpPr>
      <dsp:spPr>
        <a:xfrm rot="5400000">
          <a:off x="5080354" y="-2443900"/>
          <a:ext cx="1082025" cy="8912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70B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1663A4"/>
              </a:solidFill>
            </a:rPr>
            <a:t>Информирование граждан об </a:t>
          </a:r>
          <a:r>
            <a:rPr lang="ru-RU" sz="1600" b="1" kern="1200" dirty="0">
              <a:solidFill>
                <a:srgbClr val="C00000"/>
              </a:solidFill>
            </a:rPr>
            <a:t>отсутствии</a:t>
          </a:r>
          <a:r>
            <a:rPr lang="ru-RU" sz="1600" b="1" kern="1200" dirty="0">
              <a:solidFill>
                <a:srgbClr val="1663A4"/>
              </a:solidFill>
            </a:rPr>
            <a:t> признаков </a:t>
          </a:r>
          <a:r>
            <a:rPr lang="ru-RU" sz="1600" b="1" kern="1200" dirty="0">
              <a:solidFill>
                <a:srgbClr val="C00000"/>
              </a:solidFill>
            </a:rPr>
            <a:t>нарушения</a:t>
          </a:r>
          <a:r>
            <a:rPr lang="ru-RU" sz="1600" b="1" kern="1200" dirty="0">
              <a:solidFill>
                <a:srgbClr val="1663A4"/>
              </a:solidFill>
            </a:rPr>
            <a:t> права на основе предоставленной абонентом информации</a:t>
          </a:r>
        </a:p>
      </dsp:txBody>
      <dsp:txXfrm rot="-5400000">
        <a:off x="1165258" y="1524016"/>
        <a:ext cx="8859397" cy="976385"/>
      </dsp:txXfrm>
    </dsp:sp>
    <dsp:sp modelId="{3BC14E2A-50C1-4CFD-92D4-580C5A74431B}">
      <dsp:nvSpPr>
        <dsp:cNvPr id="0" name=""/>
        <dsp:cNvSpPr/>
      </dsp:nvSpPr>
      <dsp:spPr>
        <a:xfrm rot="5400000">
          <a:off x="-249698" y="3191991"/>
          <a:ext cx="1664654" cy="1165258"/>
        </a:xfrm>
        <a:prstGeom prst="chevron">
          <a:avLst/>
        </a:prstGeom>
        <a:solidFill>
          <a:srgbClr val="2B5D95"/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rgbClr val="342D7B"/>
              </a:solidFill>
            </a:rPr>
            <a:t> </a:t>
          </a:r>
        </a:p>
      </dsp:txBody>
      <dsp:txXfrm rot="-5400000">
        <a:off x="0" y="3524922"/>
        <a:ext cx="1165258" cy="499396"/>
      </dsp:txXfrm>
    </dsp:sp>
    <dsp:sp modelId="{3A7CF36B-267E-4500-B10B-616898E8C8D7}">
      <dsp:nvSpPr>
        <dsp:cNvPr id="0" name=""/>
        <dsp:cNvSpPr/>
      </dsp:nvSpPr>
      <dsp:spPr>
        <a:xfrm rot="5400000">
          <a:off x="5080354" y="-972802"/>
          <a:ext cx="1082025" cy="891221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2B5D9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1" kern="1200" dirty="0">
              <a:solidFill>
                <a:srgbClr val="1663A4"/>
              </a:solidFill>
            </a:rPr>
            <a:t>Информирование пациентов, страдающих </a:t>
          </a:r>
          <a:r>
            <a:rPr lang="ru-RU" sz="1600" b="1" kern="1200" dirty="0" err="1">
              <a:solidFill>
                <a:srgbClr val="1663A4"/>
              </a:solidFill>
            </a:rPr>
            <a:t>инвалидизирующими</a:t>
          </a:r>
          <a:r>
            <a:rPr lang="ru-RU" sz="1600" b="1" kern="1200" dirty="0">
              <a:solidFill>
                <a:srgbClr val="1663A4"/>
              </a:solidFill>
            </a:rPr>
            <a:t> заболеваниями, о возможности получения </a:t>
          </a:r>
          <a:r>
            <a:rPr lang="ru-RU" sz="1600" b="1" kern="1200" dirty="0">
              <a:solidFill>
                <a:srgbClr val="C00000"/>
              </a:solidFill>
            </a:rPr>
            <a:t>адресной помощи </a:t>
          </a:r>
          <a:br>
            <a:rPr lang="ru-RU" sz="1600" b="1" kern="1200" dirty="0">
              <a:solidFill>
                <a:srgbClr val="1663A4"/>
              </a:solidFill>
            </a:rPr>
          </a:br>
          <a:r>
            <a:rPr lang="ru-RU" sz="1600" b="1" kern="1200" dirty="0">
              <a:solidFill>
                <a:srgbClr val="1663A4"/>
              </a:solidFill>
            </a:rPr>
            <a:t>в региональных пациентских организациях</a:t>
          </a:r>
        </a:p>
      </dsp:txBody>
      <dsp:txXfrm rot="-5400000">
        <a:off x="1165258" y="2995114"/>
        <a:ext cx="8859397" cy="9763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A16C6-3D6D-4BD5-9707-84EB2718534F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4D3B-8312-4356-B473-A52373408F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57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9BCE6-DDF5-4102-A55F-F6CEC83301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817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4039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7753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99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827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480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9BCE6-DDF5-4102-A55F-F6CEC833010E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77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75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259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89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671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1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A9BCE6-DDF5-4102-A55F-F6CEC833010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084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14281" y="2130426"/>
            <a:ext cx="10361851" cy="1470025"/>
          </a:xfrm>
        </p:spPr>
        <p:txBody>
          <a:bodyPr>
            <a:normAutofit/>
          </a:bodyPr>
          <a:lstStyle>
            <a:lvl1pPr>
              <a:defRPr sz="3200" b="0">
                <a:solidFill>
                  <a:srgbClr val="00ADD9"/>
                </a:solidFill>
                <a:latin typeface="Gotham Pro Medium" pitchFamily="2" charset="0"/>
                <a:cs typeface="Gotham Pro Medium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4067" y="274639"/>
            <a:ext cx="3655008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694" y="274639"/>
            <a:ext cx="10768198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425"/>
            <a:ext cx="10361851" cy="1470026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4629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54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0" y="4406901"/>
            <a:ext cx="10361851" cy="1362075"/>
          </a:xfrm>
        </p:spPr>
        <p:txBody>
          <a:bodyPr anchor="t"/>
          <a:lstStyle>
            <a:lvl1pPr algn="l">
              <a:defRPr sz="52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0" y="2906713"/>
            <a:ext cx="10361851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8466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2" y="1600202"/>
            <a:ext cx="5384099" cy="4525963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4" y="1600202"/>
            <a:ext cx="5384099" cy="4525963"/>
          </a:xfrm>
        </p:spPr>
        <p:txBody>
          <a:bodyPr/>
          <a:lstStyle>
            <a:lvl1pPr>
              <a:defRPr sz="36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945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4"/>
            <a:ext cx="5386216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114"/>
            <a:ext cx="5388332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100" b="1"/>
            </a:lvl4pPr>
            <a:lvl5pPr marL="2437851" indent="0">
              <a:buNone/>
              <a:defRPr sz="2100" b="1"/>
            </a:lvl5pPr>
            <a:lvl6pPr marL="3047314" indent="0">
              <a:buNone/>
              <a:defRPr sz="2100" b="1"/>
            </a:lvl6pPr>
            <a:lvl7pPr marL="3656777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138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42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0045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049"/>
            <a:ext cx="4010562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4" y="273051"/>
            <a:ext cx="6814779" cy="5853114"/>
          </a:xfrm>
        </p:spPr>
        <p:txBody>
          <a:bodyPr/>
          <a:lstStyle>
            <a:lvl1pPr>
              <a:defRPr sz="4299"/>
            </a:lvl1pPr>
            <a:lvl2pPr>
              <a:defRPr sz="36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102"/>
            <a:ext cx="4010562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042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400" b="1">
                <a:solidFill>
                  <a:srgbClr val="1663A4"/>
                </a:solidFill>
                <a:latin typeface="Gotham Pro" pitchFamily="2" charset="0"/>
                <a:cs typeface="Gotham Pro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6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3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583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4289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0" y="274638"/>
            <a:ext cx="2742843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74638"/>
            <a:ext cx="8025355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943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12695" y="1600201"/>
            <a:ext cx="721054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26413" y="1600201"/>
            <a:ext cx="721266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0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E997-5520-408B-BD30-2B944799F37E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E3B5D-327D-4B72-A343-D8AFD73AC9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lang="ru-RU" sz="2400" b="1" kern="1200" dirty="0">
          <a:solidFill>
            <a:srgbClr val="1663A4"/>
          </a:solidFill>
          <a:latin typeface="Gotham Pro" pitchFamily="2" charset="0"/>
          <a:ea typeface="+mj-ea"/>
          <a:cs typeface="Gotham Pro" pitchFamily="2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DD9"/>
        </a:buClr>
        <a:buSzPct val="130000"/>
        <a:buFont typeface="Wingdings" pitchFamily="2" charset="2"/>
        <a:buChar char="§"/>
        <a:defRPr sz="2000" kern="1200">
          <a:solidFill>
            <a:srgbClr val="004985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1663A4"/>
        </a:buClr>
        <a:buSzPct val="13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4985"/>
        </a:buClr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6350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66386-EE37-45FB-9ABA-88399FBC201B}" type="datetimeFigureOut">
              <a:rPr lang="ru-RU" smtClean="0"/>
              <a:pPr/>
              <a:t>21.11.2025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6350"/>
            <a:ext cx="3860297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6350"/>
            <a:ext cx="284443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D263D-5D03-4CFC-837C-EE3DA46A6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51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6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8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9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7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38.png"/><Relationship Id="rId4" Type="http://schemas.openxmlformats.org/officeDocument/2006/relationships/hyperlink" Target="https://normativ.kontur.ru/document?moduleId=1&amp;documentId=49285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7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9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7.png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hyperlink" Target="https://hotline-vsp.ru/" TargetMode="External"/><Relationship Id="rId18" Type="http://schemas.openxmlformats.org/officeDocument/2006/relationships/image" Target="../media/image7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9.png"/><Relationship Id="rId2" Type="http://schemas.openxmlformats.org/officeDocument/2006/relationships/image" Target="../media/image19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11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1026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5105206" y="260648"/>
              <a:ext cx="1980000" cy="1980000"/>
            </a:xfrm>
            <a:prstGeom prst="rect">
              <a:avLst/>
            </a:prstGeom>
            <a:noFill/>
          </p:spPr>
        </p:pic>
        <p:pic>
          <p:nvPicPr>
            <p:cNvPr id="1034" name="Picture 10" descr="E:\РАБОТА\3 конгресс ВСП\2025\XVI Конгресс шаблон презентации\элементы презентации\05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4319737" cy="1620000"/>
            </a:xfrm>
            <a:prstGeom prst="rect">
              <a:avLst/>
            </a:prstGeom>
            <a:noFill/>
          </p:spPr>
        </p:pic>
        <p:pic>
          <p:nvPicPr>
            <p:cNvPr id="1035" name="Picture 11" descr="E:\РАБОТА\3 конгресс ВСП\2025\XVI Конгресс шаблон презентации\элементы презентации\03.png"/>
            <p:cNvPicPr>
              <a:picLocks noChangeAspect="1" noChangeArrowheads="1"/>
            </p:cNvPicPr>
            <p:nvPr/>
          </p:nvPicPr>
          <p:blipFill>
            <a:blip r:embed="rId4" cstate="print"/>
            <a:srcRect l="-834"/>
            <a:stretch>
              <a:fillRect/>
            </a:stretch>
          </p:blipFill>
          <p:spPr bwMode="auto">
            <a:xfrm>
              <a:off x="6746186" y="4698000"/>
              <a:ext cx="5444227" cy="2160000"/>
            </a:xfrm>
            <a:prstGeom prst="rect">
              <a:avLst/>
            </a:prstGeom>
            <a:noFill/>
          </p:spPr>
        </p:pic>
        <p:pic>
          <p:nvPicPr>
            <p:cNvPr id="1037" name="Picture 13" descr="E:\РАБОТА\3 конгресс ВСП\2025\XVI Конгресс шаблон презентации\элементы презентации\01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9490833" y="-1079578"/>
              <a:ext cx="1620000" cy="3779157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10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flipH="1">
              <a:off x="1" y="5778000"/>
              <a:ext cx="5007082" cy="108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2130426"/>
            <a:ext cx="12190412" cy="1946646"/>
          </a:xfrm>
        </p:spPr>
        <p:txBody>
          <a:bodyPr>
            <a:noAutofit/>
          </a:bodyPr>
          <a:lstStyle/>
          <a:p>
            <a: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ГОРЯЧАЯ ЛИНИЯ ВСП ПО ЗАЩИТЕ ПРАВ</a:t>
            </a:r>
            <a:b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</a:br>
            <a: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 ПАЦИЕНТОВ  С МУКОВИСЦИДОЗОМ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4077072"/>
            <a:ext cx="8533289" cy="1296144"/>
          </a:xfrm>
        </p:spPr>
        <p:txBody>
          <a:bodyPr>
            <a:noAutofit/>
          </a:bodyPr>
          <a:lstStyle/>
          <a:p>
            <a:pPr defTabSz="685800">
              <a:buClr>
                <a:srgbClr val="35A5D6"/>
              </a:buClr>
            </a:pPr>
            <a:r>
              <a:rPr lang="ru-RU" sz="2800" b="1" dirty="0">
                <a:solidFill>
                  <a:srgbClr val="004985"/>
                </a:solidFill>
                <a:latin typeface="Gotham Pro" panose="02000503040000020004" charset="0"/>
                <a:cs typeface="Gotham Pro" panose="02000503040000020004" charset="0"/>
              </a:rPr>
              <a:t>Кичигина Наталья Федоровна</a:t>
            </a:r>
          </a:p>
          <a:p>
            <a:pPr defTabSz="685800">
              <a:buClr>
                <a:srgbClr val="35A5D6"/>
              </a:buClr>
            </a:pPr>
            <a:r>
              <a:rPr lang="ru-RU" sz="1600" dirty="0">
                <a:solidFill>
                  <a:srgbClr val="004985"/>
                </a:solidFill>
                <a:latin typeface="Gotham Pro" panose="02000503040000020004" charset="0"/>
                <a:cs typeface="Gotham Pro" panose="02000503040000020004" charset="0"/>
              </a:rPr>
              <a:t>Руководитель проектов Всероссийского союза пациентов Горячая линия по защите прав пациентов, Навигатор пациентов </a:t>
            </a:r>
          </a:p>
          <a:p>
            <a:pPr defTabSz="685800">
              <a:buClr>
                <a:srgbClr val="35A5D6"/>
              </a:buClr>
            </a:pPr>
            <a:r>
              <a:rPr lang="ru-RU" sz="1600" dirty="0">
                <a:solidFill>
                  <a:srgbClr val="004985"/>
                </a:solidFill>
                <a:latin typeface="Gotham Pro" panose="02000503040000020004" charset="0"/>
                <a:cs typeface="Gotham Pro" panose="02000503040000020004" charset="0"/>
              </a:rPr>
              <a:t>первый вице-президент ОООИБРС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A61B07-BDAC-8E40-A78F-CF9E4CB8763B}"/>
              </a:ext>
            </a:extLst>
          </p:cNvPr>
          <p:cNvSpPr txBox="1">
            <a:spLocks/>
          </p:cNvSpPr>
          <p:nvPr/>
        </p:nvSpPr>
        <p:spPr>
          <a:xfrm>
            <a:off x="3233142" y="5517232"/>
            <a:ext cx="5724128" cy="4746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/>
          <a:p>
            <a:pPr algn="ctr" defTabSz="685800">
              <a:buClr>
                <a:srgbClr val="35A5D6"/>
              </a:buClr>
            </a:pPr>
            <a:r>
              <a:rPr lang="ru-RU" sz="1600" dirty="0">
                <a:solidFill>
                  <a:srgbClr val="00ADD9"/>
                </a:solidFill>
                <a:ea typeface="+mj-ea"/>
              </a:rPr>
              <a:t>Москва, 20–25 ноября 2025</a:t>
            </a:r>
          </a:p>
          <a:p>
            <a:pPr algn="ctr" defTabSz="685800">
              <a:buClr>
                <a:srgbClr val="35A5D6"/>
              </a:buClr>
            </a:pPr>
            <a:r>
              <a:rPr lang="en-US" sz="1600" dirty="0">
                <a:solidFill>
                  <a:srgbClr val="00ADD9"/>
                </a:solidFill>
                <a:latin typeface="Gotham Pro Medium" pitchFamily="2" charset="0"/>
                <a:ea typeface="+mj-ea"/>
              </a:rPr>
              <a:t>https://congress-vsp.ru/xvi/</a:t>
            </a:r>
            <a:endParaRPr lang="ru-RU" sz="1600" dirty="0">
              <a:solidFill>
                <a:srgbClr val="00ADD9"/>
              </a:solidFill>
              <a:ea typeface="+mj-ea"/>
            </a:endParaRPr>
          </a:p>
          <a:p>
            <a:pPr algn="ct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endParaRPr lang="ru-RU" sz="1200" dirty="0">
              <a:solidFill>
                <a:srgbClr val="41A8DC"/>
              </a:solidFill>
              <a:latin typeface="Gotham Pro Medium" pitchFamily="2" charset="0"/>
              <a:ea typeface="+mj-ea"/>
              <a:cs typeface="Gotham Pro Medium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7D87DF-99CF-4A86-9E33-3539409CA462}"/>
              </a:ext>
            </a:extLst>
          </p:cNvPr>
          <p:cNvSpPr txBox="1"/>
          <p:nvPr/>
        </p:nvSpPr>
        <p:spPr>
          <a:xfrm>
            <a:off x="190549" y="104674"/>
            <a:ext cx="1127986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4331">
              <a:spcBef>
                <a:spcPct val="0"/>
              </a:spcBef>
              <a:defRPr/>
            </a:pPr>
            <a:r>
              <a:rPr lang="ru-RU" sz="2133" b="1" dirty="0">
                <a:solidFill>
                  <a:srgbClr val="114C7D"/>
                </a:solidFill>
                <a:latin typeface="Gotham Pro" panose="02000503040000020004" charset="0"/>
                <a:ea typeface="Verdana" pitchFamily="34" charset="0"/>
                <a:cs typeface="Gotham Pro" panose="02000503040000020004" charset="0"/>
              </a:rPr>
              <a:t>СТРУКТУРА ОБРАЩЕНИЙ НА ГОРЯЧУЮ ЛИНИЮ В 202</a:t>
            </a:r>
            <a:r>
              <a:rPr lang="en-US" sz="2133" b="1" dirty="0">
                <a:solidFill>
                  <a:srgbClr val="114C7D"/>
                </a:solidFill>
                <a:latin typeface="Gotham Pro" panose="02000503040000020004" charset="0"/>
                <a:ea typeface="Verdana" pitchFamily="34" charset="0"/>
                <a:cs typeface="Gotham Pro" panose="02000503040000020004" charset="0"/>
              </a:rPr>
              <a:t>5</a:t>
            </a:r>
            <a:r>
              <a:rPr lang="ru-RU" sz="2133" b="1" dirty="0">
                <a:solidFill>
                  <a:srgbClr val="114C7D"/>
                </a:solidFill>
                <a:latin typeface="Gotham Pro" panose="02000503040000020004" charset="0"/>
                <a:ea typeface="Verdana" pitchFamily="34" charset="0"/>
                <a:cs typeface="Gotham Pro" panose="02000503040000020004" charset="0"/>
              </a:rPr>
              <a:t> г.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EBD9DA-7417-4C92-B935-FD7023496763}"/>
              </a:ext>
            </a:extLst>
          </p:cNvPr>
          <p:cNvSpPr txBox="1"/>
          <p:nvPr/>
        </p:nvSpPr>
        <p:spPr>
          <a:xfrm>
            <a:off x="6868991" y="4338121"/>
            <a:ext cx="5160098" cy="2120218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1200" dirty="0">
                <a:solidFill>
                  <a:srgbClr val="C00000"/>
                </a:solidFill>
                <a:ea typeface="Calibri" panose="020F0502020204030204" pitchFamily="34" charset="0"/>
              </a:rPr>
              <a:t>ДРУГОЕ </a:t>
            </a:r>
            <a:endParaRPr lang="ru-RU" sz="1200" dirty="0">
              <a:solidFill>
                <a:srgbClr val="214391"/>
              </a:solidFill>
              <a:ea typeface="Calibri" panose="020F0502020204030204" pitchFamily="34" charset="0"/>
            </a:endParaRP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адресная помощь;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все вопросы по платным услугам и ДМС;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медицинские аспекты СВО;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взаимодействие со страховыми компаниями (ОМС);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помощь пациентам </a:t>
            </a:r>
            <a:b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</a:b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с психическими заболеваниями;</a:t>
            </a:r>
          </a:p>
          <a:p>
            <a:pPr marL="118497" indent="-118497">
              <a:lnSpc>
                <a:spcPts val="2000"/>
              </a:lnSpc>
              <a:buFont typeface="Calibri" pitchFamily="34" charset="0"/>
              <a:buChar char="-"/>
            </a:pPr>
            <a:r>
              <a:rPr lang="ru-RU" sz="1200" dirty="0">
                <a:solidFill>
                  <a:srgbClr val="214391"/>
                </a:solidFill>
                <a:ea typeface="Calibri" panose="020F0502020204030204" pitchFamily="34" charset="0"/>
              </a:rPr>
              <a:t>системные вопросы.</a:t>
            </a:r>
          </a:p>
        </p:txBody>
      </p:sp>
      <p:pic>
        <p:nvPicPr>
          <p:cNvPr id="17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56124EAA-EA36-4D9E-803B-5066BD997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8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D621B9DE-C1A7-4763-9870-1C2FA23A5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21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69CD0049-EEA9-4C64-95AE-00D37C36D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521315F-7DF6-48EF-99AB-F02B0F9FE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022" y="6498000"/>
            <a:ext cx="2536156" cy="4267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84F82-75DD-4107-BE1E-905659491F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5554" y="2623031"/>
            <a:ext cx="6383342" cy="3915893"/>
          </a:xfrm>
          <a:prstGeom prst="rect">
            <a:avLst/>
          </a:prstGeom>
        </p:spPr>
      </p:pic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id="{5C57198F-DA52-4FFD-B5EF-8517E12DFE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8634602"/>
              </p:ext>
            </p:extLst>
          </p:nvPr>
        </p:nvGraphicFramePr>
        <p:xfrm>
          <a:off x="5159102" y="759661"/>
          <a:ext cx="6646847" cy="3578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1799118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93" y="0"/>
            <a:ext cx="11157907" cy="963634"/>
          </a:xfrm>
        </p:spPr>
        <p:txBody>
          <a:bodyPr>
            <a:normAutofit/>
          </a:bodyPr>
          <a:lstStyle/>
          <a:p>
            <a:pPr marL="1191327" algn="l"/>
            <a:r>
              <a:rPr lang="ru-RU" sz="2799" b="1" dirty="0">
                <a:solidFill>
                  <a:srgbClr val="3068A8"/>
                </a:solidFill>
                <a:latin typeface="Gotham Pro" panose="02000503040000020004" charset="0"/>
                <a:ea typeface="Verdana" panose="020B0604030504040204" pitchFamily="34" charset="0"/>
                <a:cs typeface="Gotham Pro" panose="02000503040000020004" charset="0"/>
              </a:rPr>
              <a:t>АНАЛИЗ ЗВОНКОВ ГОРЯЧЕЙ ЛИНИИ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082B2-F8D5-4754-A9D0-F7958263E94C}"/>
              </a:ext>
            </a:extLst>
          </p:cNvPr>
          <p:cNvSpPr txBox="1"/>
          <p:nvPr/>
        </p:nvSpPr>
        <p:spPr>
          <a:xfrm>
            <a:off x="1199796" y="693329"/>
            <a:ext cx="10605132" cy="369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Gotham Pro" panose="02000503040000020004" charset="0"/>
                <a:cs typeface="Gotham Pro" panose="02000503040000020004" charset="0"/>
              </a:rPr>
              <a:t>НАЛИЧИЕ ПРИЗНАКОВ НАРУШЕНИЯ ПРАВА В ОБРАЩЕНИЯХ ПАЦИЕНТОВ</a:t>
            </a:r>
          </a:p>
        </p:txBody>
      </p:sp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BFBEA2F2-40D9-460F-8D39-60C6A37E2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F72C8361-6BBB-4469-8E99-78ECBA1EC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A1F38B-857B-4489-83C3-4F5ABBA6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022" y="6498000"/>
            <a:ext cx="2536156" cy="426757"/>
          </a:xfrm>
          <a:prstGeom prst="rect">
            <a:avLst/>
          </a:prstGeom>
        </p:spPr>
      </p:pic>
      <p:pic>
        <p:nvPicPr>
          <p:cNvPr id="21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A46B989F-FC1A-4B7E-8452-B35963924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C347D95C-B074-4356-BD6B-83E9D9FA6D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0809027"/>
              </p:ext>
            </p:extLst>
          </p:nvPr>
        </p:nvGraphicFramePr>
        <p:xfrm>
          <a:off x="48676" y="1032921"/>
          <a:ext cx="6095206" cy="365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3" name="Диаграмма 22">
            <a:extLst>
              <a:ext uri="{FF2B5EF4-FFF2-40B4-BE49-F238E27FC236}">
                <a16:creationId xmlns:a16="http://schemas.microsoft.com/office/drawing/2014/main" id="{CC1F3D5C-CA35-48CA-8A71-8F7AFC7E6B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3749587"/>
              </p:ext>
            </p:extLst>
          </p:nvPr>
        </p:nvGraphicFramePr>
        <p:xfrm>
          <a:off x="6125762" y="2620113"/>
          <a:ext cx="6095206" cy="3657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272577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10749338" y="0"/>
            <a:ext cx="1439667" cy="6858000"/>
            <a:chOff x="10750413" y="0"/>
            <a:chExt cx="1440000" cy="6859588"/>
          </a:xfrm>
        </p:grpSpPr>
        <p:pic>
          <p:nvPicPr>
            <p:cNvPr id="16" name="Picture 2" descr="E:\РАБОТА\3 конгресс ВСП\2024\презентации\03.png"/>
            <p:cNvPicPr>
              <a:picLocks noChangeAspect="1" noChangeArrowheads="1"/>
            </p:cNvPicPr>
            <p:nvPr/>
          </p:nvPicPr>
          <p:blipFill>
            <a:blip r:embed="rId3" cstate="print"/>
            <a:srcRect l="20192" t="58146"/>
            <a:stretch>
              <a:fillRect/>
            </a:stretch>
          </p:blipFill>
          <p:spPr bwMode="auto">
            <a:xfrm flipH="1">
              <a:off x="10750413" y="6104408"/>
              <a:ext cx="1440000" cy="755180"/>
            </a:xfrm>
            <a:prstGeom prst="rect">
              <a:avLst/>
            </a:prstGeom>
            <a:noFill/>
          </p:spPr>
        </p:pic>
        <p:pic>
          <p:nvPicPr>
            <p:cNvPr id="21" name="Picture 2" descr="E:\РАБОТА\3 конгресс ВСП\2024\презентации\01.png"/>
            <p:cNvPicPr>
              <a:picLocks noChangeAspect="1" noChangeArrowheads="1"/>
            </p:cNvPicPr>
            <p:nvPr/>
          </p:nvPicPr>
          <p:blipFill>
            <a:blip r:embed="rId4" cstate="print"/>
            <a:srcRect l="33013" b="71663"/>
            <a:stretch>
              <a:fillRect/>
            </a:stretch>
          </p:blipFill>
          <p:spPr bwMode="auto">
            <a:xfrm flipH="1">
              <a:off x="11460787" y="0"/>
              <a:ext cx="729626" cy="720000"/>
            </a:xfrm>
            <a:prstGeom prst="rect">
              <a:avLst/>
            </a:prstGeom>
            <a:noFill/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804" y="0"/>
            <a:ext cx="10725960" cy="1056001"/>
          </a:xfrm>
        </p:spPr>
        <p:txBody>
          <a:bodyPr>
            <a:normAutofit/>
          </a:bodyPr>
          <a:lstStyle/>
          <a:p>
            <a:pPr marL="1191416" algn="l"/>
            <a:r>
              <a:rPr lang="ru-RU" sz="2799" dirty="0">
                <a:latin typeface="Arial" pitchFamily="34" charset="0"/>
                <a:cs typeface="Arial" pitchFamily="34" charset="0"/>
              </a:rPr>
              <a:t>Проблемы лекарственного обеспечения</a:t>
            </a:r>
          </a:p>
        </p:txBody>
      </p:sp>
      <p:pic>
        <p:nvPicPr>
          <p:cNvPr id="10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A9807AD1-BA50-4225-8E22-B7AF0E6E4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1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94E5BFAD-410E-45E1-A62C-C7C9EF8A5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ACF73-F40B-4DA0-B692-3C5F227A15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293" y="1364746"/>
            <a:ext cx="9690255" cy="473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055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226" y="0"/>
            <a:ext cx="10892869" cy="1056309"/>
          </a:xfrm>
        </p:spPr>
        <p:txBody>
          <a:bodyPr>
            <a:normAutofit/>
          </a:bodyPr>
          <a:lstStyle/>
          <a:p>
            <a:pPr marL="1191565" algn="l"/>
            <a:r>
              <a:rPr lang="ru-RU" dirty="0">
                <a:solidFill>
                  <a:srgbClr val="004985"/>
                </a:solidFill>
                <a:latin typeface="Gotham Pro" panose="02000503040000020004" charset="0"/>
                <a:ea typeface="Verdana" panose="020B0604030504040204" pitchFamily="34" charset="0"/>
                <a:cs typeface="Gotham Pro" panose="02000503040000020004" charset="0"/>
              </a:rPr>
              <a:t>АНАЛИЗ ЗВОНКОВ ГОРЯЧЕЙ ЛИНИИ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082B2-F8D5-4754-A9D0-F7958263E94C}"/>
              </a:ext>
            </a:extLst>
          </p:cNvPr>
          <p:cNvSpPr txBox="1"/>
          <p:nvPr/>
        </p:nvSpPr>
        <p:spPr>
          <a:xfrm>
            <a:off x="4599214" y="793493"/>
            <a:ext cx="3351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РЕГИОНЫ ОБРАЩЕНИЙ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4D11CF-5384-45A3-9D03-8EF8FD1B13A3}"/>
              </a:ext>
            </a:extLst>
          </p:cNvPr>
          <p:cNvSpPr txBox="1"/>
          <p:nvPr/>
        </p:nvSpPr>
        <p:spPr>
          <a:xfrm>
            <a:off x="415781" y="1358946"/>
            <a:ext cx="6036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ТОП РЕГИОНОВ ПО КОЛИЧЕСТВУ ЗВОНКОВ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E30819-F953-40BE-888C-C670DB4FD4BA}"/>
              </a:ext>
            </a:extLst>
          </p:cNvPr>
          <p:cNvSpPr txBox="1"/>
          <p:nvPr/>
        </p:nvSpPr>
        <p:spPr>
          <a:xfrm>
            <a:off x="6596507" y="1358946"/>
            <a:ext cx="4428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«МОЛЧАЩИЕ» РЕГИОНЫ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2306B9-676C-452A-A97C-1DC4109CD3E5}"/>
              </a:ext>
            </a:extLst>
          </p:cNvPr>
          <p:cNvSpPr txBox="1"/>
          <p:nvPr/>
        </p:nvSpPr>
        <p:spPr>
          <a:xfrm>
            <a:off x="3387804" y="5775894"/>
            <a:ext cx="5423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ЗВОНКИ ПОСТУПИЛИ ИЗ 79 РЕГИОНОВ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F283CF-B66A-4C2A-B59A-3A1F1CD237AB}"/>
              </a:ext>
            </a:extLst>
          </p:cNvPr>
          <p:cNvSpPr txBox="1"/>
          <p:nvPr/>
        </p:nvSpPr>
        <p:spPr>
          <a:xfrm>
            <a:off x="6767194" y="1768776"/>
            <a:ext cx="50046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Карачаево-Черкесская республика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Республика Алтай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Республика Ингушетия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Республика Калмыкия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Республика Мордовия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Республика Тыва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Республика Хакасия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Чеченская республика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Еврейская автономная область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Чукотский автономный округ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Амурская область</a:t>
            </a:r>
          </a:p>
          <a:p>
            <a:r>
              <a:rPr lang="ru-RU" sz="2000" b="1" dirty="0">
                <a:solidFill>
                  <a:schemeClr val="bg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Херсонская область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687E16-654D-4C2C-8A79-89CBBAC9B016}"/>
              </a:ext>
            </a:extLst>
          </p:cNvPr>
          <p:cNvSpPr txBox="1"/>
          <p:nvPr/>
        </p:nvSpPr>
        <p:spPr>
          <a:xfrm>
            <a:off x="962227" y="1768776"/>
            <a:ext cx="543527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Москва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Московская область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Ростовская область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Санкт-Петербург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Волгоградская область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Краснодарский край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Самарская область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Челябинская область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Свердловская область</a:t>
            </a:r>
          </a:p>
          <a:p>
            <a:pPr marL="457154" indent="-457154">
              <a:buFont typeface="+mj-lt"/>
              <a:buAutoNum type="arabicPeriod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Республика Татарстан</a:t>
            </a:r>
          </a:p>
          <a:p>
            <a:pPr marL="457154" indent="-457154">
              <a:buFont typeface="+mj-lt"/>
              <a:buAutoNum type="arabicPeriod" startAt="11"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Gotham Pro" panose="02000503040000020004" charset="0"/>
                <a:cs typeface="Gotham Pro" panose="02000503040000020004" charset="0"/>
              </a:rPr>
              <a:t>Донецкая народная республика</a:t>
            </a:r>
          </a:p>
        </p:txBody>
      </p:sp>
      <p:pic>
        <p:nvPicPr>
          <p:cNvPr id="17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A03B5145-1E07-4776-A245-45B4292C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8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B5047C2E-66D3-4CDB-B9EC-DF68B5806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6870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0550" y="1"/>
            <a:ext cx="10944545" cy="755344"/>
          </a:xfrm>
        </p:spPr>
        <p:txBody>
          <a:bodyPr>
            <a:normAutofit/>
          </a:bodyPr>
          <a:lstStyle/>
          <a:p>
            <a:pPr marL="1191565" algn="l"/>
            <a:r>
              <a:rPr lang="ru-RU" dirty="0">
                <a:solidFill>
                  <a:srgbClr val="004985"/>
                </a:solidFill>
                <a:latin typeface="Gotham Pro" panose="02000503040000020004" charset="0"/>
                <a:ea typeface="Verdana" panose="020B0604030504040204" pitchFamily="34" charset="0"/>
                <a:cs typeface="Gotham Pro" panose="02000503040000020004" charset="0"/>
              </a:rPr>
              <a:t>АНАЛИЗ ЗВОНКОВ ГОРЯЧЕЙ ЛИНИИ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A082B2-F8D5-4754-A9D0-F7958263E94C}"/>
              </a:ext>
            </a:extLst>
          </p:cNvPr>
          <p:cNvSpPr txBox="1"/>
          <p:nvPr/>
        </p:nvSpPr>
        <p:spPr>
          <a:xfrm>
            <a:off x="1414686" y="708188"/>
            <a:ext cx="9577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ADD9"/>
                </a:solidFill>
              </a:rPr>
              <a:t>Куда обращаются граждане до звонка на Горячую линию?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687E16-654D-4C2C-8A79-89CBBAC9B016}"/>
              </a:ext>
            </a:extLst>
          </p:cNvPr>
          <p:cNvSpPr txBox="1"/>
          <p:nvPr/>
        </p:nvSpPr>
        <p:spPr>
          <a:xfrm>
            <a:off x="910550" y="1241062"/>
            <a:ext cx="8425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2"/>
                </a:solidFill>
                <a:latin typeface="Gotham Pro" panose="02000503040000020004" charset="0"/>
                <a:cs typeface="Gotham Pro" panose="02000503040000020004" charset="0"/>
              </a:rPr>
              <a:t>Никуда - 55,5%</a:t>
            </a:r>
          </a:p>
          <a:p>
            <a:pPr algn="ctr"/>
            <a:endParaRPr lang="ru-RU" sz="2000" b="1" dirty="0">
              <a:solidFill>
                <a:srgbClr val="1663A4"/>
              </a:solidFill>
              <a:latin typeface="Gotham Pro" panose="02000503040000020004" charset="0"/>
              <a:cs typeface="Gotham Pro" panose="02000503040000020004" charset="0"/>
            </a:endParaRPr>
          </a:p>
          <a:p>
            <a:pPr algn="ctr"/>
            <a:r>
              <a:rPr lang="ru-RU" sz="2000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Письменные обращения -13,3% от всех обращений</a:t>
            </a:r>
          </a:p>
          <a:p>
            <a:pPr marL="457154" indent="-457154">
              <a:buFont typeface="+mj-lt"/>
              <a:buAutoNum type="arabicPeriod"/>
            </a:pPr>
            <a:endParaRPr lang="ru-RU" sz="2000" b="1" dirty="0">
              <a:solidFill>
                <a:srgbClr val="1663A4"/>
              </a:solidFill>
              <a:latin typeface="Gotham Pro" panose="02000503040000020004" charset="0"/>
              <a:cs typeface="Gotham Pro" panose="02000503040000020004" charset="0"/>
            </a:endParaRPr>
          </a:p>
          <a:p>
            <a:pPr marL="457154" indent="-457154">
              <a:buFont typeface="+mj-lt"/>
              <a:buAutoNum type="arabicPeriod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Gotham Pro" panose="02000503040000020004" charset="0"/>
              <a:cs typeface="Gotham Pro" panose="02000503040000020004" charset="0"/>
            </a:endParaRPr>
          </a:p>
          <a:p>
            <a:pPr marL="457154" indent="-457154">
              <a:buFont typeface="+mj-lt"/>
              <a:buAutoNum type="arabicPeriod"/>
            </a:pPr>
            <a:endParaRPr lang="ru-RU" sz="2000" b="1" dirty="0">
              <a:solidFill>
                <a:schemeClr val="accent1">
                  <a:lumMod val="50000"/>
                </a:schemeClr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17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A03B5145-1E07-4776-A245-45B4292C6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8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B5047C2E-66D3-4CDB-B9EC-DF68B5806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CE157FCA-E9DE-4B9A-A8CF-3C5BE02339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900754"/>
              </p:ext>
            </p:extLst>
          </p:nvPr>
        </p:nvGraphicFramePr>
        <p:xfrm>
          <a:off x="550550" y="3188008"/>
          <a:ext cx="9577143" cy="2796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0519">
                  <a:extLst>
                    <a:ext uri="{9D8B030D-6E8A-4147-A177-3AD203B41FA5}">
                      <a16:colId xmlns:a16="http://schemas.microsoft.com/office/drawing/2014/main" val="3979446671"/>
                    </a:ext>
                  </a:extLst>
                </a:gridCol>
                <a:gridCol w="1068548">
                  <a:extLst>
                    <a:ext uri="{9D8B030D-6E8A-4147-A177-3AD203B41FA5}">
                      <a16:colId xmlns:a16="http://schemas.microsoft.com/office/drawing/2014/main" val="2423312286"/>
                    </a:ext>
                  </a:extLst>
                </a:gridCol>
                <a:gridCol w="1068548">
                  <a:extLst>
                    <a:ext uri="{9D8B030D-6E8A-4147-A177-3AD203B41FA5}">
                      <a16:colId xmlns:a16="http://schemas.microsoft.com/office/drawing/2014/main" val="4105686181"/>
                    </a:ext>
                  </a:extLst>
                </a:gridCol>
                <a:gridCol w="1070490">
                  <a:extLst>
                    <a:ext uri="{9D8B030D-6E8A-4147-A177-3AD203B41FA5}">
                      <a16:colId xmlns:a16="http://schemas.microsoft.com/office/drawing/2014/main" val="3244084705"/>
                    </a:ext>
                  </a:extLst>
                </a:gridCol>
                <a:gridCol w="1070490">
                  <a:extLst>
                    <a:ext uri="{9D8B030D-6E8A-4147-A177-3AD203B41FA5}">
                      <a16:colId xmlns:a16="http://schemas.microsoft.com/office/drawing/2014/main" val="2657228548"/>
                    </a:ext>
                  </a:extLst>
                </a:gridCol>
                <a:gridCol w="1068548">
                  <a:extLst>
                    <a:ext uri="{9D8B030D-6E8A-4147-A177-3AD203B41FA5}">
                      <a16:colId xmlns:a16="http://schemas.microsoft.com/office/drawing/2014/main" val="4149942769"/>
                    </a:ext>
                  </a:extLst>
                </a:gridCol>
              </a:tblGrid>
              <a:tr h="632589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Тематика обращений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Доля абонентов, письменно обращавшихся в инстанции до звонка на Горячую линию, %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99800"/>
                  </a:ext>
                </a:extLst>
              </a:tr>
              <a:tr h="3091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</a:t>
                      </a:r>
                      <a:r>
                        <a:rPr lang="ru-RU" sz="1200">
                          <a:effectLst/>
                        </a:rPr>
                        <a:t> кв.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II</a:t>
                      </a:r>
                      <a:r>
                        <a:rPr lang="ru-RU" sz="1200">
                          <a:effectLst/>
                        </a:rPr>
                        <a:t> кв.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>
                          <a:effectLst/>
                        </a:rPr>
                        <a:t>III</a:t>
                      </a:r>
                      <a:r>
                        <a:rPr lang="ru-RU" sz="1200">
                          <a:effectLst/>
                        </a:rPr>
                        <a:t> кв.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октябрь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2025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9711424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организация медицинской помощи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8,1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5,3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9,6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440363895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лекарственное обеспечение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15,1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10,1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22,7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15,3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805797839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качество медицинской помощи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25,0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34,8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18,2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27,1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52785599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МСЭ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11,1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14,3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62452743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СФР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0,0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4,2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6,7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7,7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21145790"/>
                  </a:ext>
                </a:extLst>
              </a:tr>
              <a:tr h="30915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Итого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12,3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12,6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14,9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</a:rPr>
                        <a:t>13,8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13,3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859264856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E4B0A61-4625-4FB0-B228-CD93C6554D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0550" y="2339303"/>
            <a:ext cx="871304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  <a:t>Доля абонентов, письменно обращавшихся в какие-либо инстанции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  <a:t>по обсуждаемому вопросу до звонка на Горячую линию, от общего числа абонентов, </a:t>
            </a:r>
            <a:b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</a:br>
            <a:r>
              <a:rPr kumimoji="0" lang="ru-RU" altLang="ru-RU" sz="1200" b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Gotham Pro" panose="02000503040000020004" charset="0"/>
                <a:ea typeface="Calibri" panose="020F0502020204030204" pitchFamily="34" charset="0"/>
                <a:cs typeface="Gotham Pro" panose="02000503040000020004" charset="0"/>
              </a:rPr>
              <a:t>январь-октябрь 2025 г.</a:t>
            </a:r>
            <a:endParaRPr kumimoji="0" lang="ru-RU" altLang="ru-RU" sz="1800" b="1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Gotham Pro" panose="02000503040000020004" charset="0"/>
              <a:cs typeface="Gotham Pro" panose="020005030400000200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070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0" y="6138000"/>
            <a:ext cx="12190413" cy="720000"/>
            <a:chOff x="0" y="6138000"/>
            <a:chExt cx="12190413" cy="720000"/>
          </a:xfrm>
        </p:grpSpPr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68837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629" y="189025"/>
            <a:ext cx="10670263" cy="719229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НАША ПОБЕДА 01.09.2022 - 01.09.2025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EBC2F6E0-8120-4558-81BD-C8A90FE841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39419" y="4937544"/>
            <a:ext cx="10670263" cy="1920456"/>
          </a:xfrm>
        </p:spPr>
        <p:txBody>
          <a:bodyPr>
            <a:normAutofit fontScale="47500" lnSpcReduction="20000"/>
          </a:bodyPr>
          <a:lstStyle/>
          <a:p>
            <a:pPr marL="0" indent="0" algn="ctr" fontAlgn="base">
              <a:buNone/>
            </a:pPr>
            <a:r>
              <a:rPr lang="ru-RU" sz="4500" b="0" i="0" dirty="0">
                <a:solidFill>
                  <a:srgbClr val="000000"/>
                </a:solidFill>
                <a:effectLst/>
                <a:latin typeface="Gotham Pro" panose="02000503040000020004" charset="0"/>
                <a:cs typeface="Gotham Pro" panose="02000503040000020004" charset="0"/>
                <a:hlinkClick r:id="rId4"/>
              </a:rPr>
              <a:t>ПРИКАЗ МЗ РФ от 7 марта 2025 г. </a:t>
            </a:r>
            <a:r>
              <a:rPr lang="ru-RU" sz="4500" b="1" i="0" dirty="0">
                <a:solidFill>
                  <a:srgbClr val="FF0000"/>
                </a:solidFill>
                <a:effectLst/>
                <a:latin typeface="Gotham Pro" panose="02000503040000020004" charset="0"/>
                <a:cs typeface="Gotham Pro" panose="02000503040000020004" charset="0"/>
                <a:hlinkClick r:id="rId4"/>
              </a:rPr>
              <a:t>N 100н</a:t>
            </a:r>
            <a:endParaRPr lang="ru-RU" sz="4500" b="1" i="0" dirty="0">
              <a:solidFill>
                <a:srgbClr val="FF0000"/>
              </a:solidFill>
              <a:effectLst/>
              <a:latin typeface="Gotham Pro" panose="02000503040000020004" charset="0"/>
              <a:cs typeface="Gotham Pro" panose="02000503040000020004" charset="0"/>
            </a:endParaRPr>
          </a:p>
          <a:p>
            <a:pPr marL="0" indent="0" algn="ctr" fontAlgn="base">
              <a:buNone/>
            </a:pPr>
            <a:endParaRPr lang="ru-RU" sz="4500" b="1" i="0" dirty="0">
              <a:solidFill>
                <a:srgbClr val="FF0000"/>
              </a:solidFill>
              <a:effectLst/>
              <a:latin typeface="Gotham Pro" panose="02000503040000020004" charset="0"/>
              <a:cs typeface="Gotham Pro" panose="02000503040000020004" charset="0"/>
            </a:endParaRPr>
          </a:p>
          <a:p>
            <a:pPr marL="0" indent="0" algn="ctr" fontAlgn="base">
              <a:buNone/>
            </a:pPr>
            <a:r>
              <a:rPr lang="ru-RU" sz="4500" b="0" i="0" dirty="0">
                <a:solidFill>
                  <a:srgbClr val="114C7D"/>
                </a:solidFill>
                <a:effectLst/>
                <a:latin typeface="Gotham Pro" panose="02000503040000020004" charset="0"/>
                <a:cs typeface="Gotham Pro" panose="02000503040000020004" charset="0"/>
              </a:rPr>
              <a:t>ОБ УТВЕРЖДЕНИИ ПРАВИЛ ОТПУСКА ЛЕКАРСТВЕННЫХ ПРЕПАРАТОВ ДЛЯ МЕДИЦИНСКОГО ПРИМЕНЕНИЯ АПТЕЧНЫМИ ОРГАНИЗАЦИЯМИ </a:t>
            </a:r>
          </a:p>
          <a:p>
            <a:pPr marL="0" indent="0" algn="ctr" fontAlgn="base">
              <a:buNone/>
            </a:pPr>
            <a:r>
              <a:rPr lang="ru-RU" sz="4500" b="1" dirty="0">
                <a:solidFill>
                  <a:srgbClr val="FF0000"/>
                </a:solidFill>
                <a:latin typeface="Gotham Pro" panose="02000503040000020004" charset="0"/>
                <a:cs typeface="Gotham Pro" panose="02000503040000020004" charset="0"/>
              </a:rPr>
              <a:t>3-10-30 ДНЕЙ</a:t>
            </a:r>
            <a:endParaRPr lang="ru-RU" sz="4500" b="1" i="0" dirty="0">
              <a:solidFill>
                <a:srgbClr val="FF0000"/>
              </a:solidFill>
              <a:effectLst/>
              <a:latin typeface="Gotham Pro" panose="02000503040000020004" charset="0"/>
              <a:cs typeface="Gotham Pro" panose="0200050304000002000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911B9E-22B8-41FE-994B-307545B00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878" y="832696"/>
            <a:ext cx="6484113" cy="3647313"/>
          </a:xfrm>
          <a:prstGeom prst="rect">
            <a:avLst/>
          </a:prstGeom>
        </p:spPr>
      </p:pic>
      <p:pic>
        <p:nvPicPr>
          <p:cNvPr id="13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48A3EBC8-3D6F-4757-AD10-852BE3FE3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9F467E92-69C7-4F93-97A7-57ECEED14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9963217-903F-4DFC-AD0C-57160F4DD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022" y="6498000"/>
            <a:ext cx="2536156" cy="42675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ПРОБЛЕМЫ ПАЦИЕНТОВ 2025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66615" y="1080000"/>
            <a:ext cx="11017224" cy="522931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4985"/>
                </a:solidFill>
              </a:rPr>
              <a:t>Нехватка врачей</a:t>
            </a:r>
          </a:p>
          <a:p>
            <a:r>
              <a:rPr lang="ru-RU" sz="2400" b="1" dirty="0">
                <a:solidFill>
                  <a:srgbClr val="004985"/>
                </a:solidFill>
              </a:rPr>
              <a:t>Неполное и несвоевременное обеспечение по всем льготным программам </a:t>
            </a:r>
          </a:p>
          <a:p>
            <a:r>
              <a:rPr lang="ru-RU" sz="2400" b="1" dirty="0"/>
              <a:t>Требование пересмотра решения ВК по индивидуальной непереносимости/ жизненным показаниям для смены ЛП при факте его эффективного применения пациентом (немедицинское переключение)</a:t>
            </a:r>
          </a:p>
          <a:p>
            <a:r>
              <a:rPr lang="ru-RU" sz="2400" b="1" dirty="0">
                <a:solidFill>
                  <a:srgbClr val="004985"/>
                </a:solidFill>
              </a:rPr>
              <a:t>Необеспечение ЛП при истекании</a:t>
            </a:r>
            <a:r>
              <a:rPr lang="ru-RU" sz="2400" b="1" dirty="0"/>
              <a:t> срока действия рецепта во время отсроченном обеспечении (30 дней не всегда хватает)</a:t>
            </a:r>
            <a:endParaRPr lang="ru-RU" sz="2400" b="1" dirty="0">
              <a:solidFill>
                <a:srgbClr val="004985"/>
              </a:solidFill>
            </a:endParaRPr>
          </a:p>
          <a:p>
            <a:r>
              <a:rPr lang="ru-RU" sz="2400" b="1" dirty="0"/>
              <a:t>Проблемы получения ЛЛО после переезда в другой регион без прописки</a:t>
            </a:r>
          </a:p>
          <a:p>
            <a:r>
              <a:rPr lang="ru-RU" sz="2400" b="1" dirty="0"/>
              <a:t>Проблемы с организацией медицинской помощи в новых регионах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FF0000"/>
                </a:solidFill>
              </a:rPr>
              <a:t>НОВОЕ!!!</a:t>
            </a:r>
          </a:p>
          <a:p>
            <a:r>
              <a:rPr lang="ru-RU" sz="2400" b="1" dirty="0"/>
              <a:t>Приписки в оказании медицинской помощи, особенно в диспансеризации</a:t>
            </a:r>
          </a:p>
          <a:p>
            <a:endParaRPr lang="ru-RU" sz="2000" b="1" dirty="0">
              <a:solidFill>
                <a:srgbClr val="004985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2" y="20700"/>
            <a:ext cx="10651886" cy="1003469"/>
          </a:xfrm>
        </p:spPr>
        <p:txBody>
          <a:bodyPr>
            <a:normAutofit/>
          </a:bodyPr>
          <a:lstStyle/>
          <a:p>
            <a:pPr marL="1190890" algn="l"/>
            <a:r>
              <a:rPr lang="ru-RU" sz="3200" dirty="0"/>
              <a:t>Обращения на сайт ВСП</a:t>
            </a:r>
            <a:endParaRPr lang="ru-RU" sz="3200" dirty="0">
              <a:latin typeface="+mn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8BEE0E-BFFD-4AF0-8317-BE22CD0EA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15" y="620688"/>
            <a:ext cx="4396341" cy="32441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D4CC46-3F12-4BFE-9F18-A877EC030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8" y="3464501"/>
            <a:ext cx="6617825" cy="34016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77CA723-6285-44BA-89B7-77F008FCB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21" y="620688"/>
            <a:ext cx="5303651" cy="4973289"/>
          </a:xfrm>
          <a:prstGeom prst="rect">
            <a:avLst/>
          </a:prstGeom>
        </p:spPr>
      </p:pic>
      <p:pic>
        <p:nvPicPr>
          <p:cNvPr id="6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30F34DFE-1A97-400A-B22A-7E21FAFFB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7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29ED4D18-8B6D-46A9-A6B9-1F3CA27A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9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F5F829C7-76B5-4883-8B3F-718AE14D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0007A88-339B-43B1-AE38-EF99D229D38B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0022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46" y="113092"/>
            <a:ext cx="9618564" cy="1615523"/>
          </a:xfrm>
        </p:spPr>
        <p:txBody>
          <a:bodyPr>
            <a:noAutofit/>
          </a:bodyPr>
          <a:lstStyle/>
          <a:p>
            <a:pPr marL="1189210" algn="l">
              <a:lnSpc>
                <a:spcPts val="3599"/>
              </a:lnSpc>
              <a:defRPr/>
            </a:pPr>
            <a:r>
              <a:rPr lang="ru-RU" sz="3465" dirty="0">
                <a:latin typeface="+mn-lt"/>
              </a:rPr>
              <a:t>Информированность абонентов </a:t>
            </a:r>
            <a:br>
              <a:rPr lang="ru-RU" sz="3465" dirty="0">
                <a:latin typeface="+mn-lt"/>
              </a:rPr>
            </a:br>
            <a:r>
              <a:rPr lang="ru-RU" sz="3465" dirty="0">
                <a:latin typeface="+mn-lt"/>
              </a:rPr>
              <a:t>горячей линии о возможности обращения </a:t>
            </a:r>
            <a:br>
              <a:rPr lang="ru-RU" sz="3465" dirty="0">
                <a:latin typeface="+mn-lt"/>
              </a:rPr>
            </a:br>
            <a:r>
              <a:rPr lang="ru-RU" sz="3465" dirty="0">
                <a:latin typeface="+mn-lt"/>
              </a:rPr>
              <a:t>в страховую компанию в системе ОМС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4405E06-DFED-4E04-A9CC-A787BFA64203}"/>
              </a:ext>
            </a:extLst>
          </p:cNvPr>
          <p:cNvSpPr txBox="1">
            <a:spLocks/>
          </p:cNvSpPr>
          <p:nvPr/>
        </p:nvSpPr>
        <p:spPr>
          <a:xfrm>
            <a:off x="3614" y="907968"/>
            <a:ext cx="12183185" cy="1151295"/>
          </a:xfrm>
          <a:prstGeom prst="rect">
            <a:avLst/>
          </a:prstGeom>
        </p:spPr>
        <p:txBody>
          <a:bodyPr vert="horz" lIns="121832" tIns="60915" rIns="121832" bIns="60915" rtlCol="0" anchor="ctr" anchorCtr="0">
            <a:noAutofit/>
          </a:bodyPr>
          <a:lstStyle/>
          <a:p>
            <a:pPr marL="953982">
              <a:defRPr/>
            </a:pPr>
            <a:endParaRPr lang="ru-RU" b="1" dirty="0">
              <a:solidFill>
                <a:srgbClr val="109ED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B77920-D589-49C6-B567-74FBEE9B3DF4}"/>
              </a:ext>
            </a:extLst>
          </p:cNvPr>
          <p:cNvSpPr txBox="1"/>
          <p:nvPr/>
        </p:nvSpPr>
        <p:spPr>
          <a:xfrm rot="21412856">
            <a:off x="1507466" y="1980868"/>
            <a:ext cx="3327094" cy="4094717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 anchor="t">
            <a:noAutofit/>
          </a:bodyPr>
          <a:lstStyle/>
          <a:p>
            <a:pPr algn="ctr">
              <a:lnSpc>
                <a:spcPct val="107000"/>
              </a:lnSpc>
              <a:spcBef>
                <a:spcPts val="1600"/>
              </a:spcBef>
            </a:pPr>
            <a:r>
              <a:rPr lang="ru-RU" sz="1600" b="1" dirty="0">
                <a:solidFill>
                  <a:srgbClr val="1462A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ОПРОС </a:t>
            </a:r>
          </a:p>
          <a:p>
            <a:pPr algn="ctr">
              <a:lnSpc>
                <a:spcPct val="107000"/>
              </a:lnSpc>
              <a:spcAft>
                <a:spcPts val="1600"/>
              </a:spcAft>
            </a:pPr>
            <a:r>
              <a:rPr lang="ru-RU" sz="1600" b="1" dirty="0">
                <a:solidFill>
                  <a:srgbClr val="1462A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абонентов Горячей линии ВСП</a:t>
            </a:r>
          </a:p>
          <a:p>
            <a:pPr marL="456895" indent="-338441">
              <a:lnSpc>
                <a:spcPts val="2000"/>
              </a:lnSpc>
              <a:spcAft>
                <a:spcPts val="1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Знаете ли вы название страховой компании, </a:t>
            </a:r>
            <a:b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которая выдала вам </a:t>
            </a:r>
            <a:b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полис ОМС?</a:t>
            </a:r>
          </a:p>
          <a:p>
            <a:pPr marL="456895" indent="-338441">
              <a:lnSpc>
                <a:spcPts val="2000"/>
              </a:lnSpc>
              <a:spcAft>
                <a:spcPts val="1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Обращались ли вы </a:t>
            </a:r>
            <a:b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когда-либо </a:t>
            </a:r>
            <a:b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в страховую компанию?</a:t>
            </a:r>
          </a:p>
          <a:p>
            <a:pPr marL="456895" indent="-338441">
              <a:lnSpc>
                <a:spcPts val="2000"/>
              </a:lnSpc>
              <a:spcAft>
                <a:spcPts val="1600"/>
              </a:spcAft>
              <a:buFont typeface="+mj-lt"/>
              <a:buAutoNum type="arabicPeriod"/>
            </a:pP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Если да, </a:t>
            </a:r>
            <a:b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было ли это обращение результативным?</a:t>
            </a:r>
          </a:p>
        </p:txBody>
      </p:sp>
      <p:sp>
        <p:nvSpPr>
          <p:cNvPr id="13" name="Прямоугольник: скругленные углы 10">
            <a:extLst>
              <a:ext uri="{FF2B5EF4-FFF2-40B4-BE49-F238E27FC236}">
                <a16:creationId xmlns:a16="http://schemas.microsoft.com/office/drawing/2014/main" id="{1C00FCFF-4B35-4E29-A14E-83D6C64A0CA6}"/>
              </a:ext>
            </a:extLst>
          </p:cNvPr>
          <p:cNvSpPr/>
          <p:nvPr/>
        </p:nvSpPr>
        <p:spPr>
          <a:xfrm>
            <a:off x="5807279" y="1989361"/>
            <a:ext cx="5468043" cy="1055619"/>
          </a:xfrm>
          <a:prstGeom prst="rect">
            <a:avLst/>
          </a:prstGeom>
          <a:noFill/>
          <a:ln w="19050">
            <a:solidFill>
              <a:srgbClr val="0071BA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133"/>
              </a:lnSpc>
            </a:pPr>
            <a:r>
              <a:rPr lang="ru-RU" sz="2800" b="1" dirty="0">
                <a:solidFill>
                  <a:srgbClr val="FF0000"/>
                </a:solidFill>
              </a:rPr>
              <a:t>46,8% /50% </a:t>
            </a:r>
            <a:r>
              <a:rPr lang="ru-RU" sz="2132" b="1" dirty="0">
                <a:solidFill>
                  <a:srgbClr val="0071BA"/>
                </a:solidFill>
              </a:rPr>
              <a:t>абонентов </a:t>
            </a:r>
            <a:br>
              <a:rPr lang="ru-RU" sz="2132" b="1" dirty="0">
                <a:solidFill>
                  <a:srgbClr val="0071BA"/>
                </a:solidFill>
              </a:rPr>
            </a:br>
            <a:r>
              <a:rPr lang="ru-RU" sz="2132" b="1" dirty="0">
                <a:solidFill>
                  <a:srgbClr val="0071BA"/>
                </a:solidFill>
              </a:rPr>
              <a:t>ЗНАЮТ НАЗВАНИЕ СТРАХОВОЙ КОМПАНИИ, которая выдала им полис ОМС</a:t>
            </a:r>
          </a:p>
        </p:txBody>
      </p:sp>
      <p:sp>
        <p:nvSpPr>
          <p:cNvPr id="20" name="Прямоугольник: скругленные углы 11">
            <a:extLst>
              <a:ext uri="{FF2B5EF4-FFF2-40B4-BE49-F238E27FC236}">
                <a16:creationId xmlns:a16="http://schemas.microsoft.com/office/drawing/2014/main" id="{8F472954-F6BD-44B4-9852-7C975A5E9904}"/>
              </a:ext>
            </a:extLst>
          </p:cNvPr>
          <p:cNvSpPr/>
          <p:nvPr/>
        </p:nvSpPr>
        <p:spPr>
          <a:xfrm>
            <a:off x="5809066" y="3381012"/>
            <a:ext cx="5468043" cy="1055619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133"/>
              </a:lnSpc>
            </a:pPr>
            <a:r>
              <a:rPr lang="ru-RU" sz="2800" b="1" dirty="0">
                <a:solidFill>
                  <a:srgbClr val="2B5D95"/>
                </a:solidFill>
              </a:rPr>
              <a:t>21,3%/24,8 </a:t>
            </a:r>
            <a:r>
              <a:rPr lang="ru-RU" sz="2132" b="1" dirty="0">
                <a:solidFill>
                  <a:srgbClr val="C00000"/>
                </a:solidFill>
              </a:rPr>
              <a:t>абонентов </a:t>
            </a:r>
            <a:br>
              <a:rPr lang="ru-RU" sz="2132" b="1" dirty="0">
                <a:solidFill>
                  <a:srgbClr val="C00000"/>
                </a:solidFill>
              </a:rPr>
            </a:br>
            <a:r>
              <a:rPr lang="ru-RU" sz="2132" b="1" dirty="0">
                <a:solidFill>
                  <a:srgbClr val="C00000"/>
                </a:solidFill>
              </a:rPr>
              <a:t> ИМЕЮТ ОПЫТ ОБРАЩЕНИЯ </a:t>
            </a:r>
            <a:br>
              <a:rPr lang="ru-RU" sz="2132" b="1" dirty="0">
                <a:solidFill>
                  <a:srgbClr val="C00000"/>
                </a:solidFill>
              </a:rPr>
            </a:br>
            <a:r>
              <a:rPr lang="ru-RU" sz="2132" b="1" dirty="0">
                <a:solidFill>
                  <a:srgbClr val="C00000"/>
                </a:solidFill>
              </a:rPr>
              <a:t>в страховую компанию в системе ОМС</a:t>
            </a:r>
          </a:p>
        </p:txBody>
      </p:sp>
      <p:sp>
        <p:nvSpPr>
          <p:cNvPr id="21" name="Прямоугольник: скругленные углы 14">
            <a:extLst>
              <a:ext uri="{FF2B5EF4-FFF2-40B4-BE49-F238E27FC236}">
                <a16:creationId xmlns:a16="http://schemas.microsoft.com/office/drawing/2014/main" id="{F34CB431-818D-4F9D-8B18-E5E626F4C236}"/>
              </a:ext>
            </a:extLst>
          </p:cNvPr>
          <p:cNvSpPr/>
          <p:nvPr/>
        </p:nvSpPr>
        <p:spPr>
          <a:xfrm>
            <a:off x="5807279" y="4772663"/>
            <a:ext cx="5468043" cy="1055619"/>
          </a:xfrm>
          <a:prstGeom prst="rect">
            <a:avLst/>
          </a:prstGeom>
          <a:ln w="19050">
            <a:solidFill>
              <a:srgbClr val="109ED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ts val="2133"/>
              </a:lnSpc>
            </a:pPr>
            <a:r>
              <a:rPr lang="ru-RU" sz="2800" b="1" dirty="0">
                <a:solidFill>
                  <a:srgbClr val="00B050"/>
                </a:solidFill>
              </a:rPr>
              <a:t>35%/ 15,1% </a:t>
            </a:r>
            <a:r>
              <a:rPr lang="ru-RU" sz="2132" b="1" dirty="0">
                <a:solidFill>
                  <a:srgbClr val="109EDE"/>
                </a:solidFill>
              </a:rPr>
              <a:t>абонентов, имеющих опыт обращения в страховую компанию, УДОВЛЕТВОРЕНЫ результатами обращения</a:t>
            </a:r>
          </a:p>
        </p:txBody>
      </p:sp>
      <p:pic>
        <p:nvPicPr>
          <p:cNvPr id="14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E24384B6-CCF8-468D-938A-2416C8CD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6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52376CC5-C553-424C-BD1C-83D9D0174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7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17408326-2D3B-47E9-8FB0-4EB1E21F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6F2B97F0-AD56-4E44-82D6-6D9E23CC97F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6944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/>
          <p:cNvSpPr/>
          <p:nvPr/>
        </p:nvSpPr>
        <p:spPr>
          <a:xfrm>
            <a:off x="421502" y="1977937"/>
            <a:ext cx="11347408" cy="735274"/>
          </a:xfrm>
          <a:prstGeom prst="rect">
            <a:avLst/>
          </a:prstGeom>
          <a:solidFill>
            <a:srgbClr val="3068A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692" tIns="152692" rIns="152692" bIns="152692" numCol="1" spcCol="1270" anchor="ctr" anchorCtr="0">
            <a:noAutofit/>
          </a:bodyPr>
          <a:lstStyle/>
          <a:p>
            <a:pPr marL="118497" defTabSz="136272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65" b="1" dirty="0"/>
              <a:t>Перечень типовых проблем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56326" y="3043451"/>
            <a:ext cx="11347408" cy="735274"/>
          </a:xfrm>
          <a:prstGeom prst="rect">
            <a:avLst/>
          </a:prstGeom>
          <a:solidFill>
            <a:srgbClr val="3068A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692" tIns="152692" rIns="152692" bIns="152692" numCol="1" spcCol="1270" anchor="ctr" anchorCtr="0">
            <a:noAutofit/>
          </a:bodyPr>
          <a:lstStyle/>
          <a:p>
            <a:pPr marL="118497" defTabSz="136272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65" b="1" dirty="0"/>
              <a:t>Выработка алгоритма работы с проблемой, описание нюансов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841594" y="5853866"/>
            <a:ext cx="11225125" cy="507656"/>
          </a:xfrm>
          <a:custGeom>
            <a:avLst/>
            <a:gdLst>
              <a:gd name="connsiteX0" fmla="*/ 0 w 8421889"/>
              <a:gd name="connsiteY0" fmla="*/ 0 h 380880"/>
              <a:gd name="connsiteX1" fmla="*/ 8421889 w 8421889"/>
              <a:gd name="connsiteY1" fmla="*/ 0 h 380880"/>
              <a:gd name="connsiteX2" fmla="*/ 8421889 w 8421889"/>
              <a:gd name="connsiteY2" fmla="*/ 380880 h 380880"/>
              <a:gd name="connsiteX3" fmla="*/ 0 w 8421889"/>
              <a:gd name="connsiteY3" fmla="*/ 380880 h 380880"/>
              <a:gd name="connsiteX4" fmla="*/ 0 w 8421889"/>
              <a:gd name="connsiteY4" fmla="*/ 0 h 380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21889" h="380880">
                <a:moveTo>
                  <a:pt x="0" y="0"/>
                </a:moveTo>
                <a:lnTo>
                  <a:pt x="8421889" y="0"/>
                </a:lnTo>
                <a:lnTo>
                  <a:pt x="8421889" y="380880"/>
                </a:lnTo>
                <a:lnTo>
                  <a:pt x="0" y="38088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6398" tIns="38933" rIns="218023" bIns="38933" numCol="1" spcCol="1270" anchor="t" anchorCtr="0">
            <a:noAutofit/>
          </a:bodyPr>
          <a:lstStyle/>
          <a:p>
            <a:pPr marL="228531" lvl="1" indent="-228531" defTabSz="1066480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buChar char="••"/>
            </a:pPr>
            <a:endParaRPr lang="ru-RU" dirty="0"/>
          </a:p>
        </p:txBody>
      </p:sp>
      <p:pic>
        <p:nvPicPr>
          <p:cNvPr id="4098" name="Picture 2" descr="E:\РАБОТА\2 ВСП\Горячая линия 2019\лого\ГЛ_лого_безфона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122349" y="100099"/>
            <a:ext cx="2271351" cy="1793286"/>
          </a:xfrm>
          <a:prstGeom prst="rect">
            <a:avLst/>
          </a:prstGeom>
          <a:noFill/>
        </p:spPr>
      </p:pic>
      <p:sp>
        <p:nvSpPr>
          <p:cNvPr id="20" name="Стрелка вправо 19"/>
          <p:cNvSpPr/>
          <p:nvPr/>
        </p:nvSpPr>
        <p:spPr>
          <a:xfrm>
            <a:off x="3250752" y="649006"/>
            <a:ext cx="2879279" cy="671831"/>
          </a:xfrm>
          <a:prstGeom prst="rightArrow">
            <a:avLst>
              <a:gd name="adj1" fmla="val 50000"/>
              <a:gd name="adj2" fmla="val 82754"/>
            </a:avLst>
          </a:prstGeom>
          <a:solidFill>
            <a:srgbClr val="3068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99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529735-8B17-49EE-810F-D6FA2E3D1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172" y="538965"/>
            <a:ext cx="3504180" cy="1052825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315C0E-6AA4-4ECF-9AFB-C47666E4FEF3}"/>
              </a:ext>
            </a:extLst>
          </p:cNvPr>
          <p:cNvSpPr/>
          <p:nvPr/>
        </p:nvSpPr>
        <p:spPr>
          <a:xfrm>
            <a:off x="456326" y="4206032"/>
            <a:ext cx="11347408" cy="735274"/>
          </a:xfrm>
          <a:prstGeom prst="rect">
            <a:avLst/>
          </a:prstGeom>
          <a:solidFill>
            <a:srgbClr val="3068A8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2692" tIns="152692" rIns="152692" bIns="152692" numCol="1" spcCol="1270" anchor="ctr" anchorCtr="0">
            <a:noAutofit/>
          </a:bodyPr>
          <a:lstStyle/>
          <a:p>
            <a:pPr marL="118497" defTabSz="136272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065" b="1" dirty="0"/>
              <a:t>Ноябрь 2024-ноябрь 2025  215.8 тыс. визитов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6F5D155-EF78-4F14-A3E2-8B123D0902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0752" y="4976490"/>
            <a:ext cx="4511030" cy="1551512"/>
          </a:xfrm>
          <a:prstGeom prst="rect">
            <a:avLst/>
          </a:prstGeom>
        </p:spPr>
      </p:pic>
      <p:pic>
        <p:nvPicPr>
          <p:cNvPr id="15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B1E92286-B66A-4C32-99A8-4B5720799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6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22B7492E-214F-4ED1-B9A2-87C7DE55C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7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0862A7C5-2FB3-4029-BC6A-42027AD12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3672A91E-629B-4F66-8BDE-7D0C2CEA775E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44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813" y="95507"/>
            <a:ext cx="10797950" cy="961351"/>
          </a:xfrm>
        </p:spPr>
        <p:txBody>
          <a:bodyPr>
            <a:normAutofit fontScale="90000"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Горячая линия ВСП и Навигатор пациентов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00433" y="1221553"/>
            <a:ext cx="10653330" cy="575856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  <a:buSzPct val="120000"/>
              <a:buNone/>
            </a:pPr>
            <a:r>
              <a:rPr lang="ru-RU" sz="2665" b="1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ЦЕЛЬ ПРОЕКТОВ</a:t>
            </a:r>
            <a:endParaRPr lang="ru-RU" sz="1866" dirty="0">
              <a:solidFill>
                <a:srgbClr val="1663A4"/>
              </a:solidFill>
              <a:latin typeface="Gotham Pro" panose="02000503040000020004" charset="0"/>
              <a:cs typeface="Gotham Pro" panose="0200050304000002000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296408" y="1814435"/>
            <a:ext cx="10892594" cy="13227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1218926">
              <a:buClr>
                <a:srgbClr val="00B0F0"/>
              </a:buClr>
              <a:buSzPct val="120000"/>
            </a:pPr>
            <a: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  <a:t>оказание оперативной помощи гражданам РФ </a:t>
            </a:r>
            <a:b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</a:br>
            <a: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  <a:t>в реализации ими прав на получение  </a:t>
            </a:r>
            <a:b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</a:br>
            <a:r>
              <a:rPr lang="ru-RU" sz="2665" b="1" dirty="0">
                <a:solidFill>
                  <a:srgbClr val="2B5D95"/>
                </a:solidFill>
                <a:latin typeface="Gotham Pro" panose="02000503040000020004" charset="0"/>
                <a:cs typeface="Gotham Pro" panose="02000503040000020004" charset="0"/>
              </a:rPr>
              <a:t>бесплатной медицинской помощи на территории РФ</a:t>
            </a:r>
          </a:p>
        </p:txBody>
      </p:sp>
      <p:pic>
        <p:nvPicPr>
          <p:cNvPr id="1026" name="Picture 2" descr="E:\РАБОТА\2 ВСП\Горячая линия 2019\2023 на сайт МСЭ\1k2_1280h64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296409" y="3620951"/>
            <a:ext cx="4798263" cy="239913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5B2C1EE3-B79D-4896-87C4-9190C9D33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8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E17F2A4C-8BB7-4124-80F4-1E3F8B335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9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9B015867-852B-4B5C-8A89-8FE0F7FC4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1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314331D3-DDFC-48C2-937B-BDF27E4A1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69002" y="6138000"/>
            <a:ext cx="720000" cy="720000"/>
          </a:xfrm>
          <a:prstGeom prst="rect">
            <a:avLst/>
          </a:prstGeom>
          <a:noFill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09B1EA5-5C25-457F-9604-0F72EFD61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540" y="3598658"/>
            <a:ext cx="4904412" cy="242142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F1BDC67-A27A-41BA-ACB5-078CC05EB6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022" y="6498000"/>
            <a:ext cx="2536156" cy="42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14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6A2A842-93E1-481A-B5C3-F89C51A446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998862" y="1963120"/>
            <a:ext cx="6597809" cy="32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74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46A557D-1C33-4E78-A5D2-F0513E3B4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742" y="1290792"/>
            <a:ext cx="7488832" cy="5370669"/>
          </a:xfrm>
        </p:spPr>
      </p:pic>
    </p:spTree>
    <p:extLst>
      <p:ext uri="{BB962C8B-B14F-4D97-AF65-F5344CB8AC3E}">
        <p14:creationId xmlns:p14="http://schemas.microsoft.com/office/powerpoint/2010/main" val="2136293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DF149B9-306F-4DC8-8785-D071C4332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766" y="947315"/>
            <a:ext cx="7776864" cy="5462185"/>
          </a:xfrm>
        </p:spPr>
      </p:pic>
    </p:spTree>
    <p:extLst>
      <p:ext uri="{BB962C8B-B14F-4D97-AF65-F5344CB8AC3E}">
        <p14:creationId xmlns:p14="http://schemas.microsoft.com/office/powerpoint/2010/main" val="2915089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31" y="-35136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9EFA9FF8-B014-4120-9DF4-95BD8755C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29" y="548640"/>
            <a:ext cx="4824536" cy="3283467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859240E-7E88-4889-B692-D91478625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80" y="3809669"/>
            <a:ext cx="4843685" cy="319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89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5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190550" y="18864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9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flipH="1">
              <a:off x="11470413" y="0"/>
              <a:ext cx="720000" cy="720000"/>
            </a:xfrm>
            <a:prstGeom prst="rect">
              <a:avLst/>
            </a:prstGeom>
            <a:noFill/>
          </p:spPr>
        </p:pic>
        <p:pic>
          <p:nvPicPr>
            <p:cNvPr id="2050" name="Picture 2" descr="E:\РАБОТА\3 конгресс ВСП\2025\XVI Конгресс шаблон презентации\элементы презентации\0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138000"/>
              <a:ext cx="1080263" cy="720000"/>
            </a:xfrm>
            <a:prstGeom prst="rect">
              <a:avLst/>
            </a:prstGeom>
            <a:noFill/>
          </p:spPr>
        </p:pic>
        <p:pic>
          <p:nvPicPr>
            <p:cNvPr id="2051" name="Picture 3" descr="E:\РАБОТА\3 конгресс ВСП\2025\XVI Конгресс шаблон презентации\элементы презентации\0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68837" y="6498000"/>
              <a:ext cx="721576" cy="360000"/>
            </a:xfrm>
            <a:prstGeom prst="rect">
              <a:avLst/>
            </a:prstGeom>
            <a:noFill/>
          </p:spPr>
        </p:pic>
        <p:pic>
          <p:nvPicPr>
            <p:cNvPr id="11" name="Picture 3" descr="E:\РАБОТА\3 конгресс ВСП\2025\XVI Конгресс шаблон презентации\элементы презентации\04.png">
              <a:extLst>
                <a:ext uri="{FF2B5EF4-FFF2-40B4-BE49-F238E27FC236}">
                  <a16:creationId xmlns:a16="http://schemas.microsoft.com/office/drawing/2014/main" id="{CC09CD82-1F36-47A2-99B3-8073AEA7B8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438072" y="6498000"/>
              <a:ext cx="721576" cy="360000"/>
            </a:xfrm>
            <a:prstGeom prst="rect">
              <a:avLst/>
            </a:prstGeom>
            <a:noFill/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9031" y="-351360"/>
            <a:ext cx="10513168" cy="1080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>
                <a:solidFill>
                  <a:srgbClr val="1663A4"/>
                </a:solidFill>
                <a:latin typeface="Gotham Pro" pitchFamily="2" charset="0"/>
                <a:cs typeface="Gotham Pro" pitchFamily="2" charset="0"/>
              </a:rPr>
              <a:t>НАВИГАТОР ПАЦИЕНТА ВСП – </a:t>
            </a:r>
            <a:r>
              <a:rPr lang="en-US" dirty="0"/>
              <a:t>HELP-VSP</a:t>
            </a:r>
            <a:endParaRPr lang="ru-RU" sz="2400" b="1" dirty="0">
              <a:solidFill>
                <a:srgbClr val="1663A4"/>
              </a:solidFill>
              <a:latin typeface="Gotham Pro" pitchFamily="2" charset="0"/>
              <a:cs typeface="Gotham Pro" pitchFamily="2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8505E8AA-4CF3-42DD-A828-77C9D4AD9919}"/>
              </a:ext>
            </a:extLst>
          </p:cNvPr>
          <p:cNvSpPr/>
          <p:nvPr/>
        </p:nvSpPr>
        <p:spPr>
          <a:xfrm>
            <a:off x="8903518" y="6550406"/>
            <a:ext cx="2232248" cy="272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lnSpc>
                <a:spcPct val="90000"/>
              </a:lnSpc>
              <a:spcBef>
                <a:spcPts val="75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114C7D"/>
                </a:solidFill>
                <a:latin typeface="Gotham Pro" pitchFamily="2" charset="0"/>
                <a:ea typeface="+mj-ea"/>
                <a:cs typeface="Gotham Pro" pitchFamily="2" charset="0"/>
              </a:rPr>
              <a:t>congress-vsp.ru/xvi/</a:t>
            </a:r>
            <a:endParaRPr lang="ru-RU" sz="1300" dirty="0">
              <a:solidFill>
                <a:srgbClr val="114C7D"/>
              </a:solidFill>
              <a:latin typeface="Gotham Pro" pitchFamily="2" charset="0"/>
              <a:ea typeface="+mj-ea"/>
              <a:cs typeface="Gotham Pro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0B2360E-21B5-4FB6-B9CA-3E1ACBE3D4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05" y="377015"/>
            <a:ext cx="5600622" cy="189837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6EBEB62-F3B0-43F8-AE2B-944BFABF1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05" y="2257947"/>
            <a:ext cx="6101898" cy="44200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C40F099-8E8F-4EBE-B950-623DEC877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3865" y="2257947"/>
            <a:ext cx="4031554" cy="38768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D20AE5D-5A55-4D6D-A464-A9D900C5597A}"/>
              </a:ext>
            </a:extLst>
          </p:cNvPr>
          <p:cNvSpPr txBox="1"/>
          <p:nvPr/>
        </p:nvSpPr>
        <p:spPr>
          <a:xfrm>
            <a:off x="9000203" y="1842312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4985"/>
                </a:solidFill>
              </a:rPr>
              <a:t>Шаблон обращения</a:t>
            </a:r>
          </a:p>
        </p:txBody>
      </p:sp>
    </p:spTree>
    <p:extLst>
      <p:ext uri="{BB962C8B-B14F-4D97-AF65-F5344CB8AC3E}">
        <p14:creationId xmlns:p14="http://schemas.microsoft.com/office/powerpoint/2010/main" val="2014808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0" y="0"/>
            <a:ext cx="12190413" cy="6858000"/>
            <a:chOff x="0" y="0"/>
            <a:chExt cx="12190413" cy="6858000"/>
          </a:xfrm>
        </p:grpSpPr>
        <p:pic>
          <p:nvPicPr>
            <p:cNvPr id="1026" name="Picture 2" descr="E:\РАБОТА\3 конгресс ВСП\2025\XVI Конгресс шаблон презентации\элементы презентации\06.pn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622598" y="1953056"/>
              <a:ext cx="1980000" cy="1980000"/>
            </a:xfrm>
            <a:prstGeom prst="rect">
              <a:avLst/>
            </a:prstGeom>
            <a:noFill/>
          </p:spPr>
        </p:pic>
        <p:sp>
          <p:nvSpPr>
            <p:cNvPr id="10" name="Прямоугольник 9"/>
            <p:cNvSpPr/>
            <p:nvPr/>
          </p:nvSpPr>
          <p:spPr>
            <a:xfrm>
              <a:off x="8831510" y="6309320"/>
              <a:ext cx="3014206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>
                <a:lnSpc>
                  <a:spcPct val="90000"/>
                </a:lnSpc>
                <a:spcBef>
                  <a:spcPts val="750"/>
                </a:spcBef>
                <a:buClr>
                  <a:srgbClr val="35A5D6"/>
                </a:buClr>
              </a:pPr>
              <a:r>
                <a:rPr lang="en-US" dirty="0">
                  <a:solidFill>
                    <a:srgbClr val="114C7D"/>
                  </a:solidFill>
                  <a:latin typeface="Gotham Pro" panose="02000503040000020004" charset="0"/>
                  <a:cs typeface="Gotham Pro" panose="02000503040000020004" charset="0"/>
                </a:rPr>
                <a:t>congress-vsp.ru/xvi/</a:t>
              </a:r>
              <a:endParaRPr lang="ru-RU" dirty="0">
                <a:solidFill>
                  <a:srgbClr val="114C7D"/>
                </a:solidFill>
                <a:latin typeface="Gotham Pro" panose="02000503040000020004" charset="0"/>
                <a:cs typeface="Gotham Pro" panose="02000503040000020004" charset="0"/>
              </a:endParaRPr>
            </a:p>
          </p:txBody>
        </p:sp>
        <p:pic>
          <p:nvPicPr>
            <p:cNvPr id="8" name="Picture 13" descr="E:\РАБОТА\3 конгресс ВСП\2025\XVI Конгресс шаблон презентации\элементы презентации\013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H="1">
              <a:off x="1079579" y="-1079578"/>
              <a:ext cx="1620000" cy="3779157"/>
            </a:xfrm>
            <a:prstGeom prst="rect">
              <a:avLst/>
            </a:prstGeom>
            <a:noFill/>
          </p:spPr>
        </p:pic>
        <p:pic>
          <p:nvPicPr>
            <p:cNvPr id="3" name="Picture 2" descr="E:\РАБОТА\3 конгресс ВСП\2025\XVI Конгресс шаблон презентации\элементы презентации\03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0" y="4698000"/>
              <a:ext cx="5399214" cy="2160000"/>
            </a:xfrm>
            <a:prstGeom prst="rect">
              <a:avLst/>
            </a:prstGeom>
            <a:noFill/>
          </p:spPr>
        </p:pic>
        <p:pic>
          <p:nvPicPr>
            <p:cNvPr id="1028" name="Picture 4" descr="E:\РАБОТА\3 конгресс ВСП\2025\XVI Конгресс шаблон презентации\элементы презентации\014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11110413" y="0"/>
              <a:ext cx="1080000" cy="1080000"/>
            </a:xfrm>
            <a:prstGeom prst="rect">
              <a:avLst/>
            </a:prstGeom>
            <a:noFill/>
          </p:spPr>
        </p:pic>
      </p:grp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854846" y="2358008"/>
            <a:ext cx="8654039" cy="2079104"/>
          </a:xfrm>
        </p:spPr>
        <p:txBody>
          <a:bodyPr>
            <a:normAutofit/>
          </a:bodyPr>
          <a:lstStyle/>
          <a:p>
            <a:pPr algn="l"/>
            <a:r>
              <a:rPr lang="ru-RU" sz="4000" b="0" dirty="0">
                <a:solidFill>
                  <a:srgbClr val="00ADD9"/>
                </a:solidFill>
                <a:latin typeface="Gotham Pro" panose="02000503040000020004" charset="0"/>
                <a:cs typeface="Gotham Pro" panose="02000503040000020004" charset="0"/>
              </a:rPr>
              <a:t>БЛАГОДАРЮ ЗА ВНИМАНИЕ!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009DC5-F31B-48FF-BB87-E2DC16BB5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6272" y="1037696"/>
            <a:ext cx="2584877" cy="130060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CA46FE-5B0B-4CD3-AD8E-A4952C33E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3238" y="1052262"/>
            <a:ext cx="2537501" cy="12570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23" y="54248"/>
            <a:ext cx="10758840" cy="1002610"/>
          </a:xfrm>
        </p:spPr>
        <p:txBody>
          <a:bodyPr>
            <a:normAutofit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</a:rPr>
              <a:t>Горячая линия ВСП и Навигатор пациентов</a:t>
            </a:r>
            <a:endParaRPr lang="ru-RU" sz="3465" b="1" dirty="0">
              <a:solidFill>
                <a:srgbClr val="1663A4"/>
              </a:solidFill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96944" y="1056858"/>
            <a:ext cx="8637301" cy="2468118"/>
          </a:xfrm>
        </p:spPr>
        <p:txBody>
          <a:bodyPr>
            <a:noAutofit/>
          </a:bodyPr>
          <a:lstStyle/>
          <a:p>
            <a:pPr algn="ctr">
              <a:buClr>
                <a:srgbClr val="00B0F0"/>
              </a:buClr>
              <a:buSzPct val="120000"/>
            </a:pPr>
            <a:endParaRPr lang="ru-RU" sz="3732" b="1" dirty="0">
              <a:solidFill>
                <a:srgbClr val="C00000"/>
              </a:solidFill>
            </a:endParaRPr>
          </a:p>
          <a:p>
            <a:pPr marL="355493" indent="-355493">
              <a:buClr>
                <a:srgbClr val="00ADD9"/>
              </a:buClr>
              <a:buSzPct val="120000"/>
            </a:pPr>
            <a:endParaRPr lang="ru-RU" sz="2665" dirty="0">
              <a:solidFill>
                <a:srgbClr val="C00000"/>
              </a:solidFill>
            </a:endParaRPr>
          </a:p>
        </p:txBody>
      </p:sp>
      <p:pic>
        <p:nvPicPr>
          <p:cNvPr id="20" name="Picture 2" descr="E:\РАБОТА\2 ВСП\Горячая линия 2019\лого\ГЛ_лого_круг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655046" y="4027474"/>
            <a:ext cx="2399132" cy="2399133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D4D1921-DD3E-DAC7-C3E0-3FCC01EE66B1}"/>
              </a:ext>
            </a:extLst>
          </p:cNvPr>
          <p:cNvSpPr/>
          <p:nvPr/>
        </p:nvSpPr>
        <p:spPr>
          <a:xfrm>
            <a:off x="1807485" y="1074604"/>
            <a:ext cx="9333717" cy="179797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Clr>
                <a:srgbClr val="00B0F0"/>
              </a:buClr>
              <a:buSzPct val="120000"/>
            </a:pPr>
            <a:r>
              <a:rPr lang="ru-RU" b="1" u="sng" dirty="0">
                <a:solidFill>
                  <a:srgbClr val="1663A4"/>
                </a:solidFill>
              </a:rPr>
              <a:t>Финансовая поддержка:</a:t>
            </a:r>
          </a:p>
          <a:p>
            <a:pPr>
              <a:buClr>
                <a:srgbClr val="00B0F0"/>
              </a:buClr>
              <a:buSzPct val="120000"/>
            </a:pPr>
            <a:r>
              <a:rPr lang="ru-RU" b="1" dirty="0">
                <a:solidFill>
                  <a:srgbClr val="1663A4"/>
                </a:solidFill>
              </a:rPr>
              <a:t>Ассоциация международных фармацевтических производителей </a:t>
            </a:r>
            <a:br>
              <a:rPr lang="ru-RU" b="1" dirty="0">
                <a:solidFill>
                  <a:srgbClr val="1663A4"/>
                </a:solidFill>
              </a:rPr>
            </a:br>
            <a:r>
              <a:rPr lang="ru-RU" b="1" dirty="0">
                <a:solidFill>
                  <a:srgbClr val="1663A4"/>
                </a:solidFill>
              </a:rPr>
              <a:t>Янссен ООО «Джонсон &amp; Джонсон»</a:t>
            </a:r>
          </a:p>
          <a:p>
            <a:pPr algn="ctr"/>
            <a:endParaRPr lang="ru-RU" sz="3199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4A3C3A5D-5580-4B48-A5C6-7B4AB2130A3A}"/>
              </a:ext>
            </a:extLst>
          </p:cNvPr>
          <p:cNvSpPr/>
          <p:nvPr/>
        </p:nvSpPr>
        <p:spPr>
          <a:xfrm>
            <a:off x="3384224" y="6528000"/>
            <a:ext cx="5421966" cy="27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algn="ctr" defTabSz="914194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00ADD9"/>
                </a:solidFill>
                <a:ea typeface="+mj-ea"/>
                <a:cs typeface="+mj-cs"/>
              </a:rPr>
              <a:t>https://congress-vsp.ru/xvi/</a:t>
            </a:r>
            <a:endParaRPr lang="ru-RU" sz="1300" dirty="0">
              <a:solidFill>
                <a:srgbClr val="00ADD9"/>
              </a:solidFill>
              <a:ea typeface="+mj-ea"/>
              <a:cs typeface="+mj-cs"/>
            </a:endParaRPr>
          </a:p>
        </p:txBody>
      </p:sp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51DCB064-0510-476E-BC8F-ADAE3D248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318" y="3177538"/>
            <a:ext cx="5360657" cy="99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5096B5F0-3769-47DF-920F-0A5272E64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7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9F53D015-58E0-4E02-B78E-C7B76BE02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23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659ED36C-18F5-423A-9586-8E50EB29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93763" y="6136176"/>
            <a:ext cx="720000" cy="720000"/>
          </a:xfrm>
          <a:prstGeom prst="rect">
            <a:avLst/>
          </a:prstGeom>
          <a:noFill/>
        </p:spPr>
      </p:pic>
      <p:pic>
        <p:nvPicPr>
          <p:cNvPr id="24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23978580-6A19-44EF-8B49-49090BDD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2997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4923" y="54248"/>
            <a:ext cx="10758840" cy="1002610"/>
          </a:xfrm>
        </p:spPr>
        <p:txBody>
          <a:bodyPr>
            <a:normAutofit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Горячая линия ВСП 2018-2025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1296944" y="1056858"/>
            <a:ext cx="8637301" cy="2468118"/>
          </a:xfrm>
        </p:spPr>
        <p:txBody>
          <a:bodyPr>
            <a:noAutofit/>
          </a:bodyPr>
          <a:lstStyle/>
          <a:p>
            <a:pPr algn="ctr">
              <a:buClr>
                <a:srgbClr val="00B0F0"/>
              </a:buClr>
              <a:buSzPct val="120000"/>
            </a:pPr>
            <a:endParaRPr lang="ru-RU" sz="3732" b="1" dirty="0">
              <a:solidFill>
                <a:srgbClr val="C00000"/>
              </a:solidFill>
            </a:endParaRPr>
          </a:p>
          <a:p>
            <a:pPr marL="0" indent="0">
              <a:buClr>
                <a:srgbClr val="00ADD9"/>
              </a:buClr>
              <a:buSzPct val="120000"/>
              <a:buNone/>
            </a:pPr>
            <a:endParaRPr lang="ru-RU" sz="2665" dirty="0">
              <a:solidFill>
                <a:srgbClr val="C00000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4E222EB-C931-462E-9FB2-EDA2E342D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" y="1442462"/>
            <a:ext cx="12187592" cy="39730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8132D9-B58B-49B3-ABE5-8F5B99526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9022" y="6399930"/>
            <a:ext cx="2536156" cy="426757"/>
          </a:xfrm>
          <a:prstGeom prst="rect">
            <a:avLst/>
          </a:prstGeom>
        </p:spPr>
      </p:pic>
      <p:pic>
        <p:nvPicPr>
          <p:cNvPr id="9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0A92800E-11F6-4409-93E2-5E7DB40CF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A4CCBD4B-6208-4642-AD2B-7F67EA13E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AB313A-BA6F-4731-BE0B-376AA22F0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52414" y="6138610"/>
            <a:ext cx="719390" cy="719390"/>
          </a:xfrm>
          <a:prstGeom prst="rect">
            <a:avLst/>
          </a:prstGeom>
        </p:spPr>
      </p:pic>
      <p:pic>
        <p:nvPicPr>
          <p:cNvPr id="12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839A02FD-B8B9-4E14-8A43-A9048F7F2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80828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1" y="117398"/>
            <a:ext cx="11852351" cy="939460"/>
          </a:xfrm>
        </p:spPr>
        <p:txBody>
          <a:bodyPr>
            <a:normAutofit fontScale="90000"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Организация и принципы работы Горячей линии ВСП</a:t>
            </a:r>
          </a:p>
        </p:txBody>
      </p:sp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id="{220EB054-61CA-59BA-2921-1E2EB0EE95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9509745"/>
              </p:ext>
            </p:extLst>
          </p:nvPr>
        </p:nvGraphicFramePr>
        <p:xfrm>
          <a:off x="432625" y="1413507"/>
          <a:ext cx="5662581" cy="4510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3757B252-3A86-9248-647B-0E74CFF94FFE}"/>
              </a:ext>
            </a:extLst>
          </p:cNvPr>
          <p:cNvGraphicFramePr>
            <a:graphicFrameLocks/>
          </p:cNvGraphicFramePr>
          <p:nvPr/>
        </p:nvGraphicFramePr>
        <p:xfrm>
          <a:off x="6227245" y="1646799"/>
          <a:ext cx="5626518" cy="4277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9B1FCDC-67C0-4033-8DEF-A3A80A656014}"/>
              </a:ext>
            </a:extLst>
          </p:cNvPr>
          <p:cNvSpPr/>
          <p:nvPr/>
        </p:nvSpPr>
        <p:spPr>
          <a:xfrm>
            <a:off x="3384224" y="6528000"/>
            <a:ext cx="5421966" cy="272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algn="ctr" defTabSz="914194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00ADD9"/>
                </a:solidFill>
                <a:ea typeface="+mj-ea"/>
                <a:cs typeface="+mj-cs"/>
              </a:rPr>
              <a:t>https://congress-vsp.ru/xvi/</a:t>
            </a:r>
          </a:p>
        </p:txBody>
      </p:sp>
      <p:pic>
        <p:nvPicPr>
          <p:cNvPr id="9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32F2C345-71BC-44C8-93A0-51F523EA3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0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299FBA47-A5F1-42BB-B29D-94E4E526D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1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D726AEF2-670A-469A-944B-F6E0EFAD0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7029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5" y="0"/>
            <a:ext cx="11733838" cy="1056858"/>
          </a:xfrm>
        </p:spPr>
        <p:txBody>
          <a:bodyPr>
            <a:normAutofit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+mn-lt"/>
              </a:rPr>
              <a:t>Голосовое приветствие Горячей линии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9796E4-9AD9-A15C-57E3-AA9BB484E2D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 l="980" t="15158" r="1961" b="6410"/>
          <a:stretch>
            <a:fillRect/>
          </a:stretch>
        </p:blipFill>
        <p:spPr>
          <a:xfrm>
            <a:off x="2064216" y="2085337"/>
            <a:ext cx="9501619" cy="2495374"/>
          </a:xfrm>
          <a:prstGeom prst="rect">
            <a:avLst/>
          </a:prstGeom>
          <a:ln>
            <a:noFill/>
          </a:ln>
        </p:spPr>
      </p:pic>
      <p:pic>
        <p:nvPicPr>
          <p:cNvPr id="2050" name="Picture 2" descr="E:\РАБОТА\Инфографика\люди\человек3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296410" y="4964616"/>
            <a:ext cx="1092299" cy="1186260"/>
          </a:xfrm>
          <a:prstGeom prst="rect">
            <a:avLst/>
          </a:prstGeom>
          <a:noFill/>
        </p:spPr>
      </p:pic>
      <p:sp>
        <p:nvSpPr>
          <p:cNvPr id="19" name="Прямоугольная выноска 18"/>
          <p:cNvSpPr/>
          <p:nvPr/>
        </p:nvSpPr>
        <p:spPr>
          <a:xfrm>
            <a:off x="1968241" y="1989361"/>
            <a:ext cx="9693571" cy="2783303"/>
          </a:xfrm>
          <a:prstGeom prst="wedgeRectCallout">
            <a:avLst>
              <a:gd name="adj1" fmla="val -47725"/>
              <a:gd name="adj2" fmla="val 80137"/>
            </a:avLst>
          </a:prstGeom>
          <a:noFill/>
          <a:ln>
            <a:solidFill>
              <a:srgbClr val="00AD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199"/>
          </a:p>
        </p:txBody>
      </p:sp>
      <p:sp>
        <p:nvSpPr>
          <p:cNvPr id="20" name="Содержимое 5"/>
          <p:cNvSpPr>
            <a:spLocks noGrp="1"/>
          </p:cNvSpPr>
          <p:nvPr>
            <p:ph idx="1"/>
          </p:nvPr>
        </p:nvSpPr>
        <p:spPr>
          <a:xfrm>
            <a:off x="1200433" y="1221553"/>
            <a:ext cx="10653330" cy="575856"/>
          </a:xfrm>
        </p:spPr>
        <p:txBody>
          <a:bodyPr>
            <a:normAutofit/>
          </a:bodyPr>
          <a:lstStyle/>
          <a:p>
            <a:pPr>
              <a:buClr>
                <a:srgbClr val="00B0F0"/>
              </a:buClr>
              <a:buSzPct val="120000"/>
              <a:buNone/>
            </a:pPr>
            <a:r>
              <a:rPr lang="ru-RU" sz="2665" b="1" dirty="0">
                <a:solidFill>
                  <a:srgbClr val="00ADD9"/>
                </a:solidFill>
              </a:rPr>
              <a:t>Фрагмент голосового приветствия:</a:t>
            </a:r>
            <a:endParaRPr lang="ru-RU" sz="1866" dirty="0">
              <a:solidFill>
                <a:srgbClr val="1663A4"/>
              </a:solidFill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3498FB0A-6CFB-45EF-A6D4-1B600DCCD0D6}"/>
              </a:ext>
            </a:extLst>
          </p:cNvPr>
          <p:cNvSpPr/>
          <p:nvPr/>
        </p:nvSpPr>
        <p:spPr>
          <a:xfrm>
            <a:off x="3384224" y="6528000"/>
            <a:ext cx="5421966" cy="27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algn="ctr" defTabSz="914194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00ADD9"/>
                </a:solidFill>
                <a:ea typeface="+mj-ea"/>
                <a:cs typeface="+mj-cs"/>
              </a:rPr>
              <a:t>https://congress-vsp.ru/xvi/</a:t>
            </a:r>
            <a:endParaRPr lang="ru-RU" sz="1300" dirty="0">
              <a:solidFill>
                <a:srgbClr val="00ADD9"/>
              </a:solidFill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B27BEC-C448-4E73-B523-020F8F988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6854"/>
            <a:ext cx="1079086" cy="719390"/>
          </a:xfrm>
          <a:prstGeom prst="rect">
            <a:avLst/>
          </a:prstGeom>
        </p:spPr>
      </p:pic>
      <p:pic>
        <p:nvPicPr>
          <p:cNvPr id="13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F0447559-558F-4D41-A8B6-CA58A4FEB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59B753A3-13BD-4090-80F1-05499D126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9361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25" y="54249"/>
            <a:ext cx="11733838" cy="1002610"/>
          </a:xfrm>
        </p:spPr>
        <p:txBody>
          <a:bodyPr>
            <a:normAutofit/>
          </a:bodyPr>
          <a:lstStyle/>
          <a:p>
            <a:pPr marL="1191327"/>
            <a:r>
              <a:rPr lang="ru-RU" sz="3465" b="1" dirty="0">
                <a:solidFill>
                  <a:srgbClr val="1663A4"/>
                </a:solidFill>
              </a:rPr>
              <a:t>Задачи Горячей линии</a:t>
            </a:r>
            <a:endParaRPr lang="ru-RU" sz="3465" b="1" dirty="0">
              <a:solidFill>
                <a:srgbClr val="1663A4"/>
              </a:solidFill>
              <a:latin typeface="+mn-lt"/>
            </a:endParaRPr>
          </a:p>
        </p:txBody>
      </p:sp>
      <p:graphicFrame>
        <p:nvGraphicFramePr>
          <p:cNvPr id="3" name="Объект 4">
            <a:extLst>
              <a:ext uri="{FF2B5EF4-FFF2-40B4-BE49-F238E27FC236}">
                <a16:creationId xmlns:a16="http://schemas.microsoft.com/office/drawing/2014/main" id="{509D5EA0-E8EE-FB92-43EB-5B6FD2919CF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96408" y="1317331"/>
          <a:ext cx="10077476" cy="46070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B5E9690-87DD-4C92-AE09-D9CDF1773DDA}"/>
              </a:ext>
            </a:extLst>
          </p:cNvPr>
          <p:cNvSpPr/>
          <p:nvPr/>
        </p:nvSpPr>
        <p:spPr>
          <a:xfrm>
            <a:off x="3384224" y="6528000"/>
            <a:ext cx="5421966" cy="27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588" algn="ctr" defTabSz="914194">
              <a:lnSpc>
                <a:spcPct val="90000"/>
              </a:lnSpc>
              <a:spcBef>
                <a:spcPts val="1000"/>
              </a:spcBef>
              <a:buClr>
                <a:srgbClr val="35A5D6"/>
              </a:buClr>
            </a:pPr>
            <a:r>
              <a:rPr lang="en-US" sz="1300" dirty="0">
                <a:solidFill>
                  <a:srgbClr val="00ADD9"/>
                </a:solidFill>
                <a:ea typeface="+mj-ea"/>
                <a:cs typeface="+mj-cs"/>
              </a:rPr>
              <a:t>https://congress-vsp.ru/xvi/</a:t>
            </a:r>
            <a:endParaRPr lang="ru-RU" sz="1300" dirty="0">
              <a:solidFill>
                <a:srgbClr val="00ADD9"/>
              </a:solidFill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05F132-4ACB-48B7-B774-79DED6995E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7" y="6136022"/>
            <a:ext cx="1079086" cy="719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54B991-FE2E-4701-B131-F79698FFC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71023" y="0"/>
            <a:ext cx="719390" cy="719390"/>
          </a:xfrm>
          <a:prstGeom prst="rect">
            <a:avLst/>
          </a:prstGeom>
        </p:spPr>
      </p:pic>
      <p:pic>
        <p:nvPicPr>
          <p:cNvPr id="10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2A712D5A-91A7-4743-BD30-FC3A3309A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5261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:\РАБОТА\Инфографика\молния.pn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59591" y="741673"/>
            <a:ext cx="6238437" cy="1364992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B74E75-6656-419F-9559-129E22D52FC1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870508" y="4443540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FAB663-B872-4C71-94E3-FDDFF2C01840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2850707" y="4458796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9DB40A-FF0B-4EE0-8E88-C6959B48A2F4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>
            <a:off x="6257389" y="2183690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2BFD06A-8552-41D0-BE9F-2A939959D13D}"/>
              </a:ext>
            </a:extLst>
          </p:cNvPr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9022660" y="2277291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AB3359E-D3C3-4C12-8A4D-47620263159D}"/>
              </a:ext>
            </a:extLst>
          </p:cNvPr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9022660" y="4388762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BD87D6-629F-4D0D-BF8A-BEB1BF03F4CA}"/>
              </a:ext>
            </a:extLst>
          </p:cNvPr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1278733" y="2178982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FDFDCF61-C697-4015-B144-5EB07005DF78}"/>
              </a:ext>
            </a:extLst>
          </p:cNvPr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3778937" y="2178982"/>
            <a:ext cx="1583427" cy="1809832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26D3BB-8FF3-01AB-648A-F6F5DC413B2F}"/>
              </a:ext>
            </a:extLst>
          </p:cNvPr>
          <p:cNvPicPr>
            <a:picLocks noChangeAspect="1"/>
          </p:cNvPicPr>
          <p:nvPr/>
        </p:nvPicPr>
        <p:blipFill>
          <a:blip r:embed="rId10" cstate="screen"/>
          <a:srcRect/>
          <a:stretch>
            <a:fillRect/>
          </a:stretch>
        </p:blipFill>
        <p:spPr>
          <a:xfrm>
            <a:off x="4861340" y="4443539"/>
            <a:ext cx="1583427" cy="1809959"/>
          </a:xfrm>
          <a:prstGeom prst="rect">
            <a:avLst/>
          </a:prstGeom>
          <a:ln>
            <a:solidFill>
              <a:srgbClr val="0070BA"/>
            </a:solidFill>
          </a:ln>
        </p:spPr>
      </p:pic>
      <p:pic>
        <p:nvPicPr>
          <p:cNvPr id="20" name="Picture 2" descr="E:\РАБОТА\Инфографика\молния.png"/>
          <p:cNvPicPr>
            <a:picLocks noChangeAspect="1" noChangeArrowheads="1"/>
          </p:cNvPicPr>
          <p:nvPr/>
        </p:nvPicPr>
        <p:blipFill>
          <a:blip r:embed="rId11" cstate="screen"/>
          <a:srcRect/>
          <a:stretch>
            <a:fillRect/>
          </a:stretch>
        </p:blipFill>
        <p:spPr bwMode="auto">
          <a:xfrm>
            <a:off x="2064217" y="741673"/>
            <a:ext cx="4222941" cy="1364992"/>
          </a:xfrm>
          <a:prstGeom prst="rect">
            <a:avLst/>
          </a:prstGeom>
          <a:noFill/>
        </p:spPr>
      </p:pic>
      <p:pic>
        <p:nvPicPr>
          <p:cNvPr id="22" name="Picture 2" descr="E:\РАБОТА\2 ВСП\Горячая линия 2019\лого\лого_гор.линияВСП.png"/>
          <p:cNvPicPr>
            <a:picLocks noChangeAspect="1" noChangeArrowheads="1"/>
          </p:cNvPicPr>
          <p:nvPr/>
        </p:nvPicPr>
        <p:blipFill>
          <a:blip r:embed="rId12" cstate="screen"/>
          <a:srcRect l="-1639" t="-4741" r="-5275" b="-2171"/>
          <a:stretch>
            <a:fillRect/>
          </a:stretch>
        </p:blipFill>
        <p:spPr bwMode="auto">
          <a:xfrm>
            <a:off x="557363" y="188640"/>
            <a:ext cx="1535616" cy="1535616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230336" y="1058239"/>
            <a:ext cx="2793836" cy="4204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33" b="1" dirty="0">
                <a:solidFill>
                  <a:srgbClr val="0071BA"/>
                </a:solidFill>
                <a:hlinkClick r:id="rId13"/>
              </a:rPr>
              <a:t>https://hotline-vsp.ru/</a:t>
            </a:r>
            <a:endParaRPr lang="ru-RU" sz="2133" b="1" dirty="0">
              <a:solidFill>
                <a:srgbClr val="0071BA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 txBox="1">
            <a:spLocks/>
          </p:cNvSpPr>
          <p:nvPr/>
        </p:nvSpPr>
        <p:spPr>
          <a:xfrm>
            <a:off x="1296943" y="0"/>
            <a:ext cx="10556820" cy="1056858"/>
          </a:xfrm>
          <a:prstGeom prst="rect">
            <a:avLst/>
          </a:prstGeom>
        </p:spPr>
        <p:txBody>
          <a:bodyPr vert="horz" lIns="121876" tIns="60938" rIns="121876" bIns="60938" rtlCol="0" anchor="ctr">
            <a:normAutofit/>
          </a:bodyPr>
          <a:lstStyle/>
          <a:p>
            <a:pPr marL="1191327" defTabSz="1218834">
              <a:spcBef>
                <a:spcPct val="0"/>
              </a:spcBef>
              <a:defRPr/>
            </a:pPr>
            <a:r>
              <a:rPr lang="ru-RU" sz="3465" b="1" dirty="0">
                <a:solidFill>
                  <a:srgbClr val="1663A4"/>
                </a:solidFill>
                <a:latin typeface="+mj-lt"/>
                <a:ea typeface="+mj-ea"/>
                <a:cs typeface="+mj-cs"/>
              </a:rPr>
              <a:t>Горячая линия ВСП</a:t>
            </a:r>
            <a:endParaRPr lang="ru-RU" sz="3465" b="1" dirty="0">
              <a:solidFill>
                <a:srgbClr val="1663A4"/>
              </a:solidFill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51C4E8B-AB2A-9245-BA74-8917DE3364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2421" y="1509481"/>
            <a:ext cx="6003895" cy="764381"/>
          </a:xfrm>
        </p:spPr>
        <p:txBody>
          <a:bodyPr anchor="t">
            <a:noAutofit/>
          </a:bodyPr>
          <a:lstStyle/>
          <a:p>
            <a:r>
              <a:rPr lang="ru-RU" sz="3199" b="1" dirty="0">
                <a:solidFill>
                  <a:srgbClr val="C00000"/>
                </a:solidFill>
                <a:latin typeface="+mn-lt"/>
                <a:ea typeface="Verdana" pitchFamily="34" charset="0"/>
                <a:cs typeface="Verdana" pitchFamily="34" charset="0"/>
              </a:rPr>
              <a:t>Наши эксперты: 2018-2024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B6E183-D253-4826-A18D-8AC831D6EA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01490" y="4452700"/>
            <a:ext cx="1666805" cy="18099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9547F6E-E367-4808-9D49-E0518FD12B9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59591" y="6464773"/>
            <a:ext cx="2536156" cy="426757"/>
          </a:xfrm>
          <a:prstGeom prst="rect">
            <a:avLst/>
          </a:prstGeom>
        </p:spPr>
      </p:pic>
      <p:pic>
        <p:nvPicPr>
          <p:cNvPr id="23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13B0D5E4-BC50-486A-BE92-EF2FE7B7A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25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B543382A-848C-4678-A37D-2C60F4DA1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28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6F9299B0-5828-4F6F-AF0C-3C8B21432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tretch>
            <a:fillRect/>
          </a:stretch>
        </p:blipFill>
        <p:spPr bwMode="auto">
          <a:xfrm>
            <a:off x="0" y="21673"/>
            <a:ext cx="720000" cy="7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7256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BAACB-E9A6-8748-84EA-C5F6AAD71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385" y="54248"/>
            <a:ext cx="10461378" cy="1002610"/>
          </a:xfrm>
        </p:spPr>
        <p:txBody>
          <a:bodyPr>
            <a:normAutofit fontScale="90000"/>
          </a:bodyPr>
          <a:lstStyle/>
          <a:p>
            <a:pPr marL="1191327" algn="l"/>
            <a:r>
              <a:rPr lang="ru-RU" sz="3465" b="1" dirty="0">
                <a:solidFill>
                  <a:srgbClr val="1663A4"/>
                </a:solidFill>
                <a:latin typeface="Gotham Pro" panose="02000503040000020004" charset="0"/>
                <a:cs typeface="Gotham Pro" panose="02000503040000020004" charset="0"/>
              </a:rPr>
              <a:t>Анализ данных горячей линии в ГУГЛ-формах</a:t>
            </a:r>
          </a:p>
        </p:txBody>
      </p:sp>
      <p:sp>
        <p:nvSpPr>
          <p:cNvPr id="5" name="Прямоугольник: скругленные углы 12">
            <a:extLst>
              <a:ext uri="{FF2B5EF4-FFF2-40B4-BE49-F238E27FC236}">
                <a16:creationId xmlns:a16="http://schemas.microsoft.com/office/drawing/2014/main" id="{6F30A5BE-9F5C-5CAD-ADEE-544F5411F435}"/>
              </a:ext>
            </a:extLst>
          </p:cNvPr>
          <p:cNvSpPr/>
          <p:nvPr/>
        </p:nvSpPr>
        <p:spPr>
          <a:xfrm>
            <a:off x="1424729" y="4398723"/>
            <a:ext cx="4702821" cy="21794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866" b="1" dirty="0">
                <a:solidFill>
                  <a:srgbClr val="1462A1"/>
                </a:solidFill>
              </a:rPr>
              <a:t>                      </a:t>
            </a:r>
            <a:r>
              <a:rPr lang="ru-RU" sz="1866" b="1" dirty="0">
                <a:solidFill>
                  <a:srgbClr val="1462A1"/>
                </a:solidFill>
                <a:latin typeface="Gotham Pro" panose="02000503040000020004" charset="0"/>
                <a:cs typeface="Gotham Pro" panose="02000503040000020004" charset="0"/>
              </a:rPr>
              <a:t>доля обращений по вопросам направления на МСЭ от общего числа обращений по вопросам организации медицинской помощи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080263" y="4409930"/>
            <a:ext cx="1680268" cy="748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265" b="1" dirty="0">
                <a:solidFill>
                  <a:srgbClr val="00ADD9"/>
                </a:solidFill>
              </a:rPr>
              <a:t>25,5% </a:t>
            </a:r>
          </a:p>
        </p:txBody>
      </p:sp>
      <p:pic>
        <p:nvPicPr>
          <p:cNvPr id="10" name="Picture 2" descr="E:\РАБОТА\3 конгресс ВСП\2025\XVI Конгресс шаблон презентации\элементы презентации\02.png">
            <a:extLst>
              <a:ext uri="{FF2B5EF4-FFF2-40B4-BE49-F238E27FC236}">
                <a16:creationId xmlns:a16="http://schemas.microsoft.com/office/drawing/2014/main" id="{306BE798-4F70-4076-9D5F-5B7151C6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38000"/>
            <a:ext cx="1080263" cy="720000"/>
          </a:xfrm>
          <a:prstGeom prst="rect">
            <a:avLst/>
          </a:prstGeom>
          <a:noFill/>
        </p:spPr>
      </p:pic>
      <p:pic>
        <p:nvPicPr>
          <p:cNvPr id="11" name="Picture 4" descr="E:\РАБОТА\3 конгресс ВСП\2025\XVI Конгресс шаблон презентации\элементы презентации\014.png">
            <a:extLst>
              <a:ext uri="{FF2B5EF4-FFF2-40B4-BE49-F238E27FC236}">
                <a16:creationId xmlns:a16="http://schemas.microsoft.com/office/drawing/2014/main" id="{DF918549-6D1A-4303-90CE-9BDA61D5F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11470413" y="0"/>
            <a:ext cx="720000" cy="720000"/>
          </a:xfrm>
          <a:prstGeom prst="rect">
            <a:avLst/>
          </a:prstGeom>
          <a:noFill/>
        </p:spPr>
      </p:pic>
      <p:pic>
        <p:nvPicPr>
          <p:cNvPr id="12" name="Picture 2" descr="E:\РАБОТА\3 конгресс ВСП\2025\XVI Конгресс шаблон презентации\элементы презентации\06.png">
            <a:extLst>
              <a:ext uri="{FF2B5EF4-FFF2-40B4-BE49-F238E27FC236}">
                <a16:creationId xmlns:a16="http://schemas.microsoft.com/office/drawing/2014/main" id="{40FAE5AD-4CAC-4A67-AA42-E5F150D31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90550" y="188640"/>
            <a:ext cx="720000" cy="720000"/>
          </a:xfrm>
          <a:prstGeom prst="rect">
            <a:avLst/>
          </a:prstGeom>
          <a:noFill/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9EBEB34-107C-471A-A0F5-E37C79D9AA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9022" y="6498000"/>
            <a:ext cx="2536156" cy="426757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B512E306-8950-49A0-84B9-34C51EA4E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58" y="1853541"/>
            <a:ext cx="5452548" cy="2427153"/>
          </a:xfr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53AEFE-58EC-4D58-B76F-CA1C1CD75A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118" y="966229"/>
            <a:ext cx="4552372" cy="56224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3C48A11-A688-4DC6-AD3B-93BC98F80124}"/>
              </a:ext>
            </a:extLst>
          </p:cNvPr>
          <p:cNvSpPr txBox="1"/>
          <p:nvPr/>
        </p:nvSpPr>
        <p:spPr>
          <a:xfrm>
            <a:off x="910550" y="1206884"/>
            <a:ext cx="5112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/>
                </a:solidFill>
                <a:latin typeface="Gotham Pro" panose="02000503040000020004" charset="0"/>
                <a:cs typeface="Gotham Pro" panose="02000503040000020004" charset="0"/>
              </a:rPr>
              <a:t>Организация медицинской помощи </a:t>
            </a:r>
          </a:p>
        </p:txBody>
      </p:sp>
    </p:spTree>
    <p:extLst>
      <p:ext uri="{BB962C8B-B14F-4D97-AF65-F5344CB8AC3E}">
        <p14:creationId xmlns:p14="http://schemas.microsoft.com/office/powerpoint/2010/main" val="32622227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1995</TotalTime>
  <Words>909</Words>
  <Application>Microsoft Office PowerPoint</Application>
  <PresentationFormat>Произвольный</PresentationFormat>
  <Paragraphs>192</Paragraphs>
  <Slides>25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33" baseType="lpstr">
      <vt:lpstr>Verdana</vt:lpstr>
      <vt:lpstr>Wingdings</vt:lpstr>
      <vt:lpstr>Calibri</vt:lpstr>
      <vt:lpstr>Gotham Pro</vt:lpstr>
      <vt:lpstr>Arial</vt:lpstr>
      <vt:lpstr>Gotham Pro Medium</vt:lpstr>
      <vt:lpstr>Тема Office</vt:lpstr>
      <vt:lpstr>1_Тема Office</vt:lpstr>
      <vt:lpstr>ГОРЯЧАЯ ЛИНИЯ ВСП ПО ЗАЩИТЕ ПРАВ  ПАЦИЕНТОВ  С МУКОВИСЦИДОЗОМ</vt:lpstr>
      <vt:lpstr>Горячая линия ВСП и Навигатор пациентов</vt:lpstr>
      <vt:lpstr>Горячая линия ВСП и Навигатор пациентов</vt:lpstr>
      <vt:lpstr>Горячая линия ВСП 2018-2025</vt:lpstr>
      <vt:lpstr>Организация и принципы работы Горячей линии ВСП</vt:lpstr>
      <vt:lpstr>Голосовое приветствие Горячей линии</vt:lpstr>
      <vt:lpstr>Задачи Горячей линии</vt:lpstr>
      <vt:lpstr>Наши эксперты: 2018-2024</vt:lpstr>
      <vt:lpstr>Анализ данных горячей линии в ГУГЛ-формах</vt:lpstr>
      <vt:lpstr>Презентация PowerPoint</vt:lpstr>
      <vt:lpstr>АНАЛИЗ ЗВОНКОВ ГОРЯЧЕЙ ЛИНИИ</vt:lpstr>
      <vt:lpstr>Проблемы лекарственного обеспечения</vt:lpstr>
      <vt:lpstr>АНАЛИЗ ЗВОНКОВ ГОРЯЧЕЙ ЛИНИИ</vt:lpstr>
      <vt:lpstr>АНАЛИЗ ЗВОНКОВ ГОРЯЧЕЙ ЛИНИИ</vt:lpstr>
      <vt:lpstr>НАША ПОБЕДА 01.09.2022 - 01.09.2025</vt:lpstr>
      <vt:lpstr>ПРОБЛЕМЫ ПАЦИЕНТОВ 2025</vt:lpstr>
      <vt:lpstr>Обращения на сайт ВСП</vt:lpstr>
      <vt:lpstr>Информированность абонентов  горячей линии о возможности обращения  в страховую компанию в системе ОМС</vt:lpstr>
      <vt:lpstr>Презентация PowerPoint</vt:lpstr>
      <vt:lpstr>НАВИГАТОР ПАЦИЕНТА ВСП – HELP-VSP</vt:lpstr>
      <vt:lpstr>НАВИГАТОР ПАЦИЕНТА ВСП – HELP-VSP</vt:lpstr>
      <vt:lpstr>НАВИГАТОР ПАЦИЕНТА ВСП – HELP-VSP</vt:lpstr>
      <vt:lpstr>НАВИГАТОР ПАЦИЕНТА ВСП – HELP-VSP</vt:lpstr>
      <vt:lpstr>НАВИГАТОР ПАЦИЕНТА ВСП – HELP-VSP</vt:lpstr>
      <vt:lpstr>БЛАГОДАРЮ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Maxim</cp:lastModifiedBy>
  <cp:revision>91</cp:revision>
  <dcterms:created xsi:type="dcterms:W3CDTF">2025-11-05T16:43:17Z</dcterms:created>
  <dcterms:modified xsi:type="dcterms:W3CDTF">2025-11-21T10:35:04Z</dcterms:modified>
</cp:coreProperties>
</file>