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1414" r:id="rId6"/>
    <p:sldId id="1469" r:id="rId7"/>
    <p:sldId id="1565" r:id="rId8"/>
    <p:sldId id="262" r:id="rId9"/>
    <p:sldId id="263" r:id="rId10"/>
    <p:sldId id="264" r:id="rId11"/>
    <p:sldId id="267" r:id="rId12"/>
    <p:sldId id="258" r:id="rId13"/>
    <p:sldId id="1560" r:id="rId14"/>
    <p:sldId id="1561" r:id="rId15"/>
    <p:sldId id="1562" r:id="rId16"/>
    <p:sldId id="1563" r:id="rId17"/>
    <p:sldId id="1564" r:id="rId18"/>
    <p:sldId id="3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F158D-41D3-480A-8FE8-57E31E4CBE7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9E9817-C531-4935-9BFB-00248C6DF6DE}">
      <dgm:prSet phldrT="[Текст]" custT="1"/>
      <dgm:spPr>
        <a:solidFill>
          <a:srgbClr val="A02B93"/>
        </a:solidFill>
      </dgm:spPr>
      <dgm:t>
        <a:bodyPr/>
        <a:lstStyle/>
        <a:p>
          <a:r>
            <a:rPr lang="ru-RU" sz="2300" dirty="0"/>
            <a:t>Пациент</a:t>
          </a:r>
          <a:r>
            <a:rPr lang="ru-RU" sz="2400" dirty="0"/>
            <a:t> </a:t>
          </a:r>
        </a:p>
      </dgm:t>
    </dgm:pt>
    <dgm:pt modelId="{079C2B23-B67A-4F1B-9323-2E59A2A5B854}" type="parTrans" cxnId="{E0E86E2C-B712-4DAC-AAB2-79B062D1777C}">
      <dgm:prSet/>
      <dgm:spPr/>
      <dgm:t>
        <a:bodyPr/>
        <a:lstStyle/>
        <a:p>
          <a:endParaRPr lang="ru-RU"/>
        </a:p>
      </dgm:t>
    </dgm:pt>
    <dgm:pt modelId="{9A197B30-0B34-4BCB-AA0F-D16CA3A8F014}" type="sibTrans" cxnId="{E0E86E2C-B712-4DAC-AAB2-79B062D1777C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E0B045B1-B6A7-44CD-B151-5E1E34940FB6}">
      <dgm:prSet phldrT="[Текст]" custT="1"/>
      <dgm:spPr/>
      <dgm:t>
        <a:bodyPr/>
        <a:lstStyle/>
        <a:p>
          <a:r>
            <a:rPr lang="ru-RU" sz="2000" dirty="0" err="1"/>
            <a:t>Медорга</a:t>
          </a:r>
          <a:r>
            <a:rPr lang="ru-RU" sz="2000" dirty="0"/>
            <a:t>- </a:t>
          </a:r>
          <a:r>
            <a:rPr lang="ru-RU" sz="2000" dirty="0" err="1"/>
            <a:t>низация</a:t>
          </a:r>
          <a:r>
            <a:rPr lang="ru-RU" sz="2000" dirty="0"/>
            <a:t> </a:t>
          </a:r>
        </a:p>
      </dgm:t>
    </dgm:pt>
    <dgm:pt modelId="{0F45AA81-C936-426B-990F-8F3A960A999A}" type="parTrans" cxnId="{E521F9EB-36FD-4B10-BC57-CA89A9E068B1}">
      <dgm:prSet/>
      <dgm:spPr/>
      <dgm:t>
        <a:bodyPr/>
        <a:lstStyle/>
        <a:p>
          <a:endParaRPr lang="ru-RU"/>
        </a:p>
      </dgm:t>
    </dgm:pt>
    <dgm:pt modelId="{C663AAD0-FF58-4DA8-B41C-0855B1249FA8}" type="sibTrans" cxnId="{E521F9EB-36FD-4B10-BC57-CA89A9E068B1}">
      <dgm:prSet/>
      <dgm:spPr/>
      <dgm:t>
        <a:bodyPr/>
        <a:lstStyle/>
        <a:p>
          <a:endParaRPr lang="ru-RU"/>
        </a:p>
      </dgm:t>
    </dgm:pt>
    <dgm:pt modelId="{740715D8-6085-415E-B3F1-7E3C97018B0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/>
            <a:t>Интегратор </a:t>
          </a:r>
        </a:p>
      </dgm:t>
    </dgm:pt>
    <dgm:pt modelId="{503FE998-C1CF-4DFC-B262-7EB4C97913F8}" type="parTrans" cxnId="{EFD6BBAB-34AE-4F04-BC4B-D5E7AF6FC336}">
      <dgm:prSet/>
      <dgm:spPr/>
      <dgm:t>
        <a:bodyPr/>
        <a:lstStyle/>
        <a:p>
          <a:endParaRPr lang="ru-RU"/>
        </a:p>
      </dgm:t>
    </dgm:pt>
    <dgm:pt modelId="{995333C6-2B26-43CC-A0DC-8938EC073C8E}" type="sibTrans" cxnId="{EFD6BBAB-34AE-4F04-BC4B-D5E7AF6FC336}">
      <dgm:prSet/>
      <dgm:spPr/>
      <dgm:t>
        <a:bodyPr/>
        <a:lstStyle/>
        <a:p>
          <a:endParaRPr lang="ru-RU"/>
        </a:p>
      </dgm:t>
    </dgm:pt>
    <dgm:pt modelId="{AF727FB0-9BF7-4908-B346-2DD3AB6B23BD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/>
            <a:t>Регион </a:t>
          </a:r>
        </a:p>
      </dgm:t>
    </dgm:pt>
    <dgm:pt modelId="{D34AB081-71B3-4EED-8745-B06B3B3444C4}" type="parTrans" cxnId="{E3CC5407-E706-4FA6-BC2D-1B0177375F2F}">
      <dgm:prSet/>
      <dgm:spPr/>
      <dgm:t>
        <a:bodyPr/>
        <a:lstStyle/>
        <a:p>
          <a:endParaRPr lang="ru-RU"/>
        </a:p>
      </dgm:t>
    </dgm:pt>
    <dgm:pt modelId="{313E6F29-EE72-41DC-9DA4-71179FA9FAF6}" type="sibTrans" cxnId="{E3CC5407-E706-4FA6-BC2D-1B0177375F2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62440F5-24A2-46E3-809E-8927A0AD7E93}">
      <dgm:prSet phldrT="[Текст]"/>
      <dgm:spPr>
        <a:solidFill>
          <a:srgbClr val="E97132"/>
        </a:solidFill>
      </dgm:spPr>
      <dgm:t>
        <a:bodyPr/>
        <a:lstStyle/>
        <a:p>
          <a:r>
            <a:rPr lang="ru-RU" dirty="0"/>
            <a:t>ЕГИСЗ</a:t>
          </a:r>
        </a:p>
      </dgm:t>
    </dgm:pt>
    <dgm:pt modelId="{2E6F6A44-5693-433B-A5B9-40908B093490}" type="parTrans" cxnId="{BC7183C4-04FB-4D47-82D1-035B87DD7AA1}">
      <dgm:prSet/>
      <dgm:spPr/>
      <dgm:t>
        <a:bodyPr/>
        <a:lstStyle/>
        <a:p>
          <a:endParaRPr lang="ru-RU"/>
        </a:p>
      </dgm:t>
    </dgm:pt>
    <dgm:pt modelId="{E7894B90-DF30-414A-940D-F036B409504D}" type="sibTrans" cxnId="{BC7183C4-04FB-4D47-82D1-035B87DD7AA1}">
      <dgm:prSet/>
      <dgm:spPr>
        <a:solidFill>
          <a:srgbClr val="E97132"/>
        </a:solidFill>
      </dgm:spPr>
      <dgm:t>
        <a:bodyPr/>
        <a:lstStyle/>
        <a:p>
          <a:endParaRPr lang="ru-RU"/>
        </a:p>
      </dgm:t>
    </dgm:pt>
    <dgm:pt modelId="{98AD5258-6F5E-469A-9F4A-C024EFC11FFE}" type="pres">
      <dgm:prSet presAssocID="{F67F158D-41D3-480A-8FE8-57E31E4CBE78}" presName="cycle" presStyleCnt="0">
        <dgm:presLayoutVars>
          <dgm:dir/>
          <dgm:resizeHandles val="exact"/>
        </dgm:presLayoutVars>
      </dgm:prSet>
      <dgm:spPr/>
    </dgm:pt>
    <dgm:pt modelId="{EA70FA59-21DA-4946-A2B8-99671C288562}" type="pres">
      <dgm:prSet presAssocID="{B79E9817-C531-4935-9BFB-00248C6DF6DE}" presName="node" presStyleLbl="node1" presStyleIdx="0" presStyleCnt="5">
        <dgm:presLayoutVars>
          <dgm:bulletEnabled val="1"/>
        </dgm:presLayoutVars>
      </dgm:prSet>
      <dgm:spPr/>
    </dgm:pt>
    <dgm:pt modelId="{3BE25088-6ABD-4E6E-8EF1-A734262E62A8}" type="pres">
      <dgm:prSet presAssocID="{9A197B30-0B34-4BCB-AA0F-D16CA3A8F014}" presName="sibTrans" presStyleLbl="sibTrans2D1" presStyleIdx="0" presStyleCnt="5"/>
      <dgm:spPr/>
    </dgm:pt>
    <dgm:pt modelId="{170402A0-1015-459F-AABE-2E5D92F1AA41}" type="pres">
      <dgm:prSet presAssocID="{9A197B30-0B34-4BCB-AA0F-D16CA3A8F014}" presName="connectorText" presStyleLbl="sibTrans2D1" presStyleIdx="0" presStyleCnt="5"/>
      <dgm:spPr/>
    </dgm:pt>
    <dgm:pt modelId="{009AA854-5CC7-45DF-9041-FCB7DB31E1DD}" type="pres">
      <dgm:prSet presAssocID="{E0B045B1-B6A7-44CD-B151-5E1E34940FB6}" presName="node" presStyleLbl="node1" presStyleIdx="1" presStyleCnt="5">
        <dgm:presLayoutVars>
          <dgm:bulletEnabled val="1"/>
        </dgm:presLayoutVars>
      </dgm:prSet>
      <dgm:spPr/>
    </dgm:pt>
    <dgm:pt modelId="{DE73ECAC-8162-4A40-801C-A40A24D3E076}" type="pres">
      <dgm:prSet presAssocID="{C663AAD0-FF58-4DA8-B41C-0855B1249FA8}" presName="sibTrans" presStyleLbl="sibTrans2D1" presStyleIdx="1" presStyleCnt="5"/>
      <dgm:spPr/>
    </dgm:pt>
    <dgm:pt modelId="{C7B0D738-9C31-49F7-A30E-236E3E6B6C6B}" type="pres">
      <dgm:prSet presAssocID="{C663AAD0-FF58-4DA8-B41C-0855B1249FA8}" presName="connectorText" presStyleLbl="sibTrans2D1" presStyleIdx="1" presStyleCnt="5"/>
      <dgm:spPr/>
    </dgm:pt>
    <dgm:pt modelId="{695C1294-A5C5-4CD3-A4B7-7A7741F6D2CB}" type="pres">
      <dgm:prSet presAssocID="{740715D8-6085-415E-B3F1-7E3C97018B0C}" presName="node" presStyleLbl="node1" presStyleIdx="2" presStyleCnt="5">
        <dgm:presLayoutVars>
          <dgm:bulletEnabled val="1"/>
        </dgm:presLayoutVars>
      </dgm:prSet>
      <dgm:spPr/>
    </dgm:pt>
    <dgm:pt modelId="{5CCE5F40-633C-4935-A8A3-F10219CF89EE}" type="pres">
      <dgm:prSet presAssocID="{995333C6-2B26-43CC-A0DC-8938EC073C8E}" presName="sibTrans" presStyleLbl="sibTrans2D1" presStyleIdx="2" presStyleCnt="5"/>
      <dgm:spPr/>
    </dgm:pt>
    <dgm:pt modelId="{720D8148-475E-4B24-8618-7C4FBEB0DA50}" type="pres">
      <dgm:prSet presAssocID="{995333C6-2B26-43CC-A0DC-8938EC073C8E}" presName="connectorText" presStyleLbl="sibTrans2D1" presStyleIdx="2" presStyleCnt="5"/>
      <dgm:spPr/>
    </dgm:pt>
    <dgm:pt modelId="{CACB03D2-12D1-4E2F-A399-454023F67F2E}" type="pres">
      <dgm:prSet presAssocID="{AF727FB0-9BF7-4908-B346-2DD3AB6B23BD}" presName="node" presStyleLbl="node1" presStyleIdx="3" presStyleCnt="5">
        <dgm:presLayoutVars>
          <dgm:bulletEnabled val="1"/>
        </dgm:presLayoutVars>
      </dgm:prSet>
      <dgm:spPr/>
    </dgm:pt>
    <dgm:pt modelId="{C295064E-B275-4740-AEAD-FDC8542BA35A}" type="pres">
      <dgm:prSet presAssocID="{313E6F29-EE72-41DC-9DA4-71179FA9FAF6}" presName="sibTrans" presStyleLbl="sibTrans2D1" presStyleIdx="3" presStyleCnt="5"/>
      <dgm:spPr/>
    </dgm:pt>
    <dgm:pt modelId="{AFF25B74-32E3-485A-A0E6-944385C6D2C4}" type="pres">
      <dgm:prSet presAssocID="{313E6F29-EE72-41DC-9DA4-71179FA9FAF6}" presName="connectorText" presStyleLbl="sibTrans2D1" presStyleIdx="3" presStyleCnt="5"/>
      <dgm:spPr/>
    </dgm:pt>
    <dgm:pt modelId="{856DEC51-6CE0-4918-A4C1-2E6CBFC9CE92}" type="pres">
      <dgm:prSet presAssocID="{662440F5-24A2-46E3-809E-8927A0AD7E93}" presName="node" presStyleLbl="node1" presStyleIdx="4" presStyleCnt="5">
        <dgm:presLayoutVars>
          <dgm:bulletEnabled val="1"/>
        </dgm:presLayoutVars>
      </dgm:prSet>
      <dgm:spPr/>
    </dgm:pt>
    <dgm:pt modelId="{08B0843F-4455-490E-9011-2A2E101FC0A4}" type="pres">
      <dgm:prSet presAssocID="{E7894B90-DF30-414A-940D-F036B409504D}" presName="sibTrans" presStyleLbl="sibTrans2D1" presStyleIdx="4" presStyleCnt="5"/>
      <dgm:spPr/>
    </dgm:pt>
    <dgm:pt modelId="{FA423AFB-22E0-4A29-A391-84611A8DF81C}" type="pres">
      <dgm:prSet presAssocID="{E7894B90-DF30-414A-940D-F036B409504D}" presName="connectorText" presStyleLbl="sibTrans2D1" presStyleIdx="4" presStyleCnt="5"/>
      <dgm:spPr/>
    </dgm:pt>
  </dgm:ptLst>
  <dgm:cxnLst>
    <dgm:cxn modelId="{E3CC5407-E706-4FA6-BC2D-1B0177375F2F}" srcId="{F67F158D-41D3-480A-8FE8-57E31E4CBE78}" destId="{AF727FB0-9BF7-4908-B346-2DD3AB6B23BD}" srcOrd="3" destOrd="0" parTransId="{D34AB081-71B3-4EED-8745-B06B3B3444C4}" sibTransId="{313E6F29-EE72-41DC-9DA4-71179FA9FAF6}"/>
    <dgm:cxn modelId="{D0660527-E200-4445-9546-D022D396D22D}" type="presOf" srcId="{995333C6-2B26-43CC-A0DC-8938EC073C8E}" destId="{5CCE5F40-633C-4935-A8A3-F10219CF89EE}" srcOrd="0" destOrd="0" presId="urn:microsoft.com/office/officeart/2005/8/layout/cycle2"/>
    <dgm:cxn modelId="{25308728-4B37-484C-A731-3FB082FA4060}" type="presOf" srcId="{F67F158D-41D3-480A-8FE8-57E31E4CBE78}" destId="{98AD5258-6F5E-469A-9F4A-C024EFC11FFE}" srcOrd="0" destOrd="0" presId="urn:microsoft.com/office/officeart/2005/8/layout/cycle2"/>
    <dgm:cxn modelId="{E0E86E2C-B712-4DAC-AAB2-79B062D1777C}" srcId="{F67F158D-41D3-480A-8FE8-57E31E4CBE78}" destId="{B79E9817-C531-4935-9BFB-00248C6DF6DE}" srcOrd="0" destOrd="0" parTransId="{079C2B23-B67A-4F1B-9323-2E59A2A5B854}" sibTransId="{9A197B30-0B34-4BCB-AA0F-D16CA3A8F014}"/>
    <dgm:cxn modelId="{035E6347-CAED-48ED-9B73-61675659AE85}" type="presOf" srcId="{995333C6-2B26-43CC-A0DC-8938EC073C8E}" destId="{720D8148-475E-4B24-8618-7C4FBEB0DA50}" srcOrd="1" destOrd="0" presId="urn:microsoft.com/office/officeart/2005/8/layout/cycle2"/>
    <dgm:cxn modelId="{7705AA69-FC20-40FA-9751-0F951360AF69}" type="presOf" srcId="{9A197B30-0B34-4BCB-AA0F-D16CA3A8F014}" destId="{3BE25088-6ABD-4E6E-8EF1-A734262E62A8}" srcOrd="0" destOrd="0" presId="urn:microsoft.com/office/officeart/2005/8/layout/cycle2"/>
    <dgm:cxn modelId="{A6CE0A6B-6A29-4859-AB33-DD5F8279E291}" type="presOf" srcId="{9A197B30-0B34-4BCB-AA0F-D16CA3A8F014}" destId="{170402A0-1015-459F-AABE-2E5D92F1AA41}" srcOrd="1" destOrd="0" presId="urn:microsoft.com/office/officeart/2005/8/layout/cycle2"/>
    <dgm:cxn modelId="{7B203674-E0B8-437E-9E52-2DC9217EC167}" type="presOf" srcId="{313E6F29-EE72-41DC-9DA4-71179FA9FAF6}" destId="{AFF25B74-32E3-485A-A0E6-944385C6D2C4}" srcOrd="1" destOrd="0" presId="urn:microsoft.com/office/officeart/2005/8/layout/cycle2"/>
    <dgm:cxn modelId="{57142459-8741-4C42-86B6-1DF268B7FE86}" type="presOf" srcId="{C663AAD0-FF58-4DA8-B41C-0855B1249FA8}" destId="{DE73ECAC-8162-4A40-801C-A40A24D3E076}" srcOrd="0" destOrd="0" presId="urn:microsoft.com/office/officeart/2005/8/layout/cycle2"/>
    <dgm:cxn modelId="{8B4F0681-1E32-4A2B-84EB-8DE64DB04FDC}" type="presOf" srcId="{C663AAD0-FF58-4DA8-B41C-0855B1249FA8}" destId="{C7B0D738-9C31-49F7-A30E-236E3E6B6C6B}" srcOrd="1" destOrd="0" presId="urn:microsoft.com/office/officeart/2005/8/layout/cycle2"/>
    <dgm:cxn modelId="{ED1B5889-5C44-4DCD-B23C-CEA0FA81FB8B}" type="presOf" srcId="{740715D8-6085-415E-B3F1-7E3C97018B0C}" destId="{695C1294-A5C5-4CD3-A4B7-7A7741F6D2CB}" srcOrd="0" destOrd="0" presId="urn:microsoft.com/office/officeart/2005/8/layout/cycle2"/>
    <dgm:cxn modelId="{990C8E8B-4A3D-4C60-A3FF-0D4CE5AA5D96}" type="presOf" srcId="{662440F5-24A2-46E3-809E-8927A0AD7E93}" destId="{856DEC51-6CE0-4918-A4C1-2E6CBFC9CE92}" srcOrd="0" destOrd="0" presId="urn:microsoft.com/office/officeart/2005/8/layout/cycle2"/>
    <dgm:cxn modelId="{1A88258C-73F3-41E7-B45A-4CF5805985E7}" type="presOf" srcId="{E7894B90-DF30-414A-940D-F036B409504D}" destId="{FA423AFB-22E0-4A29-A391-84611A8DF81C}" srcOrd="1" destOrd="0" presId="urn:microsoft.com/office/officeart/2005/8/layout/cycle2"/>
    <dgm:cxn modelId="{EFD6BBAB-34AE-4F04-BC4B-D5E7AF6FC336}" srcId="{F67F158D-41D3-480A-8FE8-57E31E4CBE78}" destId="{740715D8-6085-415E-B3F1-7E3C97018B0C}" srcOrd="2" destOrd="0" parTransId="{503FE998-C1CF-4DFC-B262-7EB4C97913F8}" sibTransId="{995333C6-2B26-43CC-A0DC-8938EC073C8E}"/>
    <dgm:cxn modelId="{4FF2BDB3-FE16-429C-B9C0-B805AA1FCE53}" type="presOf" srcId="{E0B045B1-B6A7-44CD-B151-5E1E34940FB6}" destId="{009AA854-5CC7-45DF-9041-FCB7DB31E1DD}" srcOrd="0" destOrd="0" presId="urn:microsoft.com/office/officeart/2005/8/layout/cycle2"/>
    <dgm:cxn modelId="{BC7183C4-04FB-4D47-82D1-035B87DD7AA1}" srcId="{F67F158D-41D3-480A-8FE8-57E31E4CBE78}" destId="{662440F5-24A2-46E3-809E-8927A0AD7E93}" srcOrd="4" destOrd="0" parTransId="{2E6F6A44-5693-433B-A5B9-40908B093490}" sibTransId="{E7894B90-DF30-414A-940D-F036B409504D}"/>
    <dgm:cxn modelId="{8E5C3ADB-91B7-450C-8F53-87FF20E028EA}" type="presOf" srcId="{AF727FB0-9BF7-4908-B346-2DD3AB6B23BD}" destId="{CACB03D2-12D1-4E2F-A399-454023F67F2E}" srcOrd="0" destOrd="0" presId="urn:microsoft.com/office/officeart/2005/8/layout/cycle2"/>
    <dgm:cxn modelId="{CC6582DC-51C5-4B2A-A470-95C750ECD047}" type="presOf" srcId="{E7894B90-DF30-414A-940D-F036B409504D}" destId="{08B0843F-4455-490E-9011-2A2E101FC0A4}" srcOrd="0" destOrd="0" presId="urn:microsoft.com/office/officeart/2005/8/layout/cycle2"/>
    <dgm:cxn modelId="{8A96A3DD-77C0-4D22-B3A3-2BCE0E35F342}" type="presOf" srcId="{B79E9817-C531-4935-9BFB-00248C6DF6DE}" destId="{EA70FA59-21DA-4946-A2B8-99671C288562}" srcOrd="0" destOrd="0" presId="urn:microsoft.com/office/officeart/2005/8/layout/cycle2"/>
    <dgm:cxn modelId="{E521F9EB-36FD-4B10-BC57-CA89A9E068B1}" srcId="{F67F158D-41D3-480A-8FE8-57E31E4CBE78}" destId="{E0B045B1-B6A7-44CD-B151-5E1E34940FB6}" srcOrd="1" destOrd="0" parTransId="{0F45AA81-C936-426B-990F-8F3A960A999A}" sibTransId="{C663AAD0-FF58-4DA8-B41C-0855B1249FA8}"/>
    <dgm:cxn modelId="{9D962EFB-3A20-4BA9-AA89-A3BD62910794}" type="presOf" srcId="{313E6F29-EE72-41DC-9DA4-71179FA9FAF6}" destId="{C295064E-B275-4740-AEAD-FDC8542BA35A}" srcOrd="0" destOrd="0" presId="urn:microsoft.com/office/officeart/2005/8/layout/cycle2"/>
    <dgm:cxn modelId="{38154316-7FBD-4878-A97B-D54E2C7D6A9F}" type="presParOf" srcId="{98AD5258-6F5E-469A-9F4A-C024EFC11FFE}" destId="{EA70FA59-21DA-4946-A2B8-99671C288562}" srcOrd="0" destOrd="0" presId="urn:microsoft.com/office/officeart/2005/8/layout/cycle2"/>
    <dgm:cxn modelId="{A147E3D7-FAA9-4BF4-AC3B-60F91F2F1044}" type="presParOf" srcId="{98AD5258-6F5E-469A-9F4A-C024EFC11FFE}" destId="{3BE25088-6ABD-4E6E-8EF1-A734262E62A8}" srcOrd="1" destOrd="0" presId="urn:microsoft.com/office/officeart/2005/8/layout/cycle2"/>
    <dgm:cxn modelId="{A9E260DA-56B6-4F69-A71F-4320E3A6652C}" type="presParOf" srcId="{3BE25088-6ABD-4E6E-8EF1-A734262E62A8}" destId="{170402A0-1015-459F-AABE-2E5D92F1AA41}" srcOrd="0" destOrd="0" presId="urn:microsoft.com/office/officeart/2005/8/layout/cycle2"/>
    <dgm:cxn modelId="{CA2FADB4-9C2E-4254-992C-069A03DE8551}" type="presParOf" srcId="{98AD5258-6F5E-469A-9F4A-C024EFC11FFE}" destId="{009AA854-5CC7-45DF-9041-FCB7DB31E1DD}" srcOrd="2" destOrd="0" presId="urn:microsoft.com/office/officeart/2005/8/layout/cycle2"/>
    <dgm:cxn modelId="{802B81FE-DF45-493C-B843-F39161DB4EB1}" type="presParOf" srcId="{98AD5258-6F5E-469A-9F4A-C024EFC11FFE}" destId="{DE73ECAC-8162-4A40-801C-A40A24D3E076}" srcOrd="3" destOrd="0" presId="urn:microsoft.com/office/officeart/2005/8/layout/cycle2"/>
    <dgm:cxn modelId="{B507085C-6E73-4F05-9461-481AC2DF5520}" type="presParOf" srcId="{DE73ECAC-8162-4A40-801C-A40A24D3E076}" destId="{C7B0D738-9C31-49F7-A30E-236E3E6B6C6B}" srcOrd="0" destOrd="0" presId="urn:microsoft.com/office/officeart/2005/8/layout/cycle2"/>
    <dgm:cxn modelId="{C384FFA0-CFAA-426D-86B2-A2BBF557CBBD}" type="presParOf" srcId="{98AD5258-6F5E-469A-9F4A-C024EFC11FFE}" destId="{695C1294-A5C5-4CD3-A4B7-7A7741F6D2CB}" srcOrd="4" destOrd="0" presId="urn:microsoft.com/office/officeart/2005/8/layout/cycle2"/>
    <dgm:cxn modelId="{C7684A66-B813-471A-B2CD-5D021E42FC5B}" type="presParOf" srcId="{98AD5258-6F5E-469A-9F4A-C024EFC11FFE}" destId="{5CCE5F40-633C-4935-A8A3-F10219CF89EE}" srcOrd="5" destOrd="0" presId="urn:microsoft.com/office/officeart/2005/8/layout/cycle2"/>
    <dgm:cxn modelId="{C2F10CD5-7601-4713-ADF6-72FD04D4BF72}" type="presParOf" srcId="{5CCE5F40-633C-4935-A8A3-F10219CF89EE}" destId="{720D8148-475E-4B24-8618-7C4FBEB0DA50}" srcOrd="0" destOrd="0" presId="urn:microsoft.com/office/officeart/2005/8/layout/cycle2"/>
    <dgm:cxn modelId="{0F70A8B7-E559-4123-97C9-07F3E8CEC1B7}" type="presParOf" srcId="{98AD5258-6F5E-469A-9F4A-C024EFC11FFE}" destId="{CACB03D2-12D1-4E2F-A399-454023F67F2E}" srcOrd="6" destOrd="0" presId="urn:microsoft.com/office/officeart/2005/8/layout/cycle2"/>
    <dgm:cxn modelId="{64B4680C-B817-4A5D-92DA-8D9F32EE8A28}" type="presParOf" srcId="{98AD5258-6F5E-469A-9F4A-C024EFC11FFE}" destId="{C295064E-B275-4740-AEAD-FDC8542BA35A}" srcOrd="7" destOrd="0" presId="urn:microsoft.com/office/officeart/2005/8/layout/cycle2"/>
    <dgm:cxn modelId="{3D8D8FBA-9877-446F-96EC-964B10ED2071}" type="presParOf" srcId="{C295064E-B275-4740-AEAD-FDC8542BA35A}" destId="{AFF25B74-32E3-485A-A0E6-944385C6D2C4}" srcOrd="0" destOrd="0" presId="urn:microsoft.com/office/officeart/2005/8/layout/cycle2"/>
    <dgm:cxn modelId="{E6BC85B6-ADA5-41CA-B13E-9202C44DB704}" type="presParOf" srcId="{98AD5258-6F5E-469A-9F4A-C024EFC11FFE}" destId="{856DEC51-6CE0-4918-A4C1-2E6CBFC9CE92}" srcOrd="8" destOrd="0" presId="urn:microsoft.com/office/officeart/2005/8/layout/cycle2"/>
    <dgm:cxn modelId="{E02426A4-81EC-4E24-B335-8970B70CA21C}" type="presParOf" srcId="{98AD5258-6F5E-469A-9F4A-C024EFC11FFE}" destId="{08B0843F-4455-490E-9011-2A2E101FC0A4}" srcOrd="9" destOrd="0" presId="urn:microsoft.com/office/officeart/2005/8/layout/cycle2"/>
    <dgm:cxn modelId="{53CC4777-3793-4A3F-AC4B-D2F228F16FBB}" type="presParOf" srcId="{08B0843F-4455-490E-9011-2A2E101FC0A4}" destId="{FA423AFB-22E0-4A29-A391-84611A8DF8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F158D-41D3-480A-8FE8-57E31E4CBE7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9E9817-C531-4935-9BFB-00248C6DF6DE}">
      <dgm:prSet phldrT="[Текст]" custT="1"/>
      <dgm:spPr/>
      <dgm:t>
        <a:bodyPr/>
        <a:lstStyle/>
        <a:p>
          <a:r>
            <a:rPr lang="ru-RU" sz="4800" dirty="0"/>
            <a:t>Пациент</a:t>
          </a:r>
          <a:r>
            <a:rPr lang="ru-RU" sz="2400" dirty="0"/>
            <a:t> </a:t>
          </a:r>
        </a:p>
      </dgm:t>
    </dgm:pt>
    <dgm:pt modelId="{079C2B23-B67A-4F1B-9323-2E59A2A5B854}" type="parTrans" cxnId="{E0E86E2C-B712-4DAC-AAB2-79B062D1777C}">
      <dgm:prSet/>
      <dgm:spPr/>
      <dgm:t>
        <a:bodyPr/>
        <a:lstStyle/>
        <a:p>
          <a:endParaRPr lang="ru-RU"/>
        </a:p>
      </dgm:t>
    </dgm:pt>
    <dgm:pt modelId="{9A197B30-0B34-4BCB-AA0F-D16CA3A8F014}" type="sibTrans" cxnId="{E0E86E2C-B712-4DAC-AAB2-79B062D1777C}">
      <dgm:prSet/>
      <dgm:spPr/>
      <dgm:t>
        <a:bodyPr/>
        <a:lstStyle/>
        <a:p>
          <a:endParaRPr lang="ru-RU"/>
        </a:p>
      </dgm:t>
    </dgm:pt>
    <dgm:pt modelId="{98AD5258-6F5E-469A-9F4A-C024EFC11FFE}" type="pres">
      <dgm:prSet presAssocID="{F67F158D-41D3-480A-8FE8-57E31E4CBE78}" presName="cycle" presStyleCnt="0">
        <dgm:presLayoutVars>
          <dgm:dir/>
          <dgm:resizeHandles val="exact"/>
        </dgm:presLayoutVars>
      </dgm:prSet>
      <dgm:spPr/>
    </dgm:pt>
    <dgm:pt modelId="{EA70FA59-21DA-4946-A2B8-99671C288562}" type="pres">
      <dgm:prSet presAssocID="{B79E9817-C531-4935-9BFB-00248C6DF6DE}" presName="node" presStyleLbl="node1" presStyleIdx="0" presStyleCnt="1" custRadScaleRad="97459" custRadScaleInc="-98">
        <dgm:presLayoutVars>
          <dgm:bulletEnabled val="1"/>
        </dgm:presLayoutVars>
      </dgm:prSet>
      <dgm:spPr/>
    </dgm:pt>
  </dgm:ptLst>
  <dgm:cxnLst>
    <dgm:cxn modelId="{25308728-4B37-484C-A731-3FB082FA4060}" type="presOf" srcId="{F67F158D-41D3-480A-8FE8-57E31E4CBE78}" destId="{98AD5258-6F5E-469A-9F4A-C024EFC11FFE}" srcOrd="0" destOrd="0" presId="urn:microsoft.com/office/officeart/2005/8/layout/cycle2"/>
    <dgm:cxn modelId="{E0E86E2C-B712-4DAC-AAB2-79B062D1777C}" srcId="{F67F158D-41D3-480A-8FE8-57E31E4CBE78}" destId="{B79E9817-C531-4935-9BFB-00248C6DF6DE}" srcOrd="0" destOrd="0" parTransId="{079C2B23-B67A-4F1B-9323-2E59A2A5B854}" sibTransId="{9A197B30-0B34-4BCB-AA0F-D16CA3A8F014}"/>
    <dgm:cxn modelId="{8A96A3DD-77C0-4D22-B3A3-2BCE0E35F342}" type="presOf" srcId="{B79E9817-C531-4935-9BFB-00248C6DF6DE}" destId="{EA70FA59-21DA-4946-A2B8-99671C288562}" srcOrd="0" destOrd="0" presId="urn:microsoft.com/office/officeart/2005/8/layout/cycle2"/>
    <dgm:cxn modelId="{38154316-7FBD-4878-A97B-D54E2C7D6A9F}" type="presParOf" srcId="{98AD5258-6F5E-469A-9F4A-C024EFC11FFE}" destId="{EA70FA59-21DA-4946-A2B8-99671C2885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0FA59-21DA-4946-A2B8-99671C288562}">
      <dsp:nvSpPr>
        <dsp:cNvPr id="0" name=""/>
        <dsp:cNvSpPr/>
      </dsp:nvSpPr>
      <dsp:spPr>
        <a:xfrm>
          <a:off x="4733170" y="87"/>
          <a:ext cx="1631006" cy="1631006"/>
        </a:xfrm>
        <a:prstGeom prst="ellipse">
          <a:avLst/>
        </a:prstGeom>
        <a:solidFill>
          <a:srgbClr val="A02B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Пациент</a:t>
          </a:r>
          <a:r>
            <a:rPr lang="ru-RU" sz="2400" kern="1200" dirty="0"/>
            <a:t> </a:t>
          </a:r>
        </a:p>
      </dsp:txBody>
      <dsp:txXfrm>
        <a:off x="4972025" y="238942"/>
        <a:ext cx="1153296" cy="1153296"/>
      </dsp:txXfrm>
    </dsp:sp>
    <dsp:sp modelId="{3BE25088-6ABD-4E6E-8EF1-A734262E62A8}">
      <dsp:nvSpPr>
        <dsp:cNvPr id="0" name=""/>
        <dsp:cNvSpPr/>
      </dsp:nvSpPr>
      <dsp:spPr>
        <a:xfrm rot="2160000">
          <a:off x="6312429" y="1252461"/>
          <a:ext cx="432742" cy="550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324826" y="1324400"/>
        <a:ext cx="302919" cy="330278"/>
      </dsp:txXfrm>
    </dsp:sp>
    <dsp:sp modelId="{009AA854-5CC7-45DF-9041-FCB7DB31E1DD}">
      <dsp:nvSpPr>
        <dsp:cNvPr id="0" name=""/>
        <dsp:cNvSpPr/>
      </dsp:nvSpPr>
      <dsp:spPr>
        <a:xfrm>
          <a:off x="6713241" y="1438692"/>
          <a:ext cx="1631006" cy="16310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Медорга</a:t>
          </a:r>
          <a:r>
            <a:rPr lang="ru-RU" sz="2000" kern="1200" dirty="0"/>
            <a:t>- </a:t>
          </a:r>
          <a:r>
            <a:rPr lang="ru-RU" sz="2000" kern="1200" dirty="0" err="1"/>
            <a:t>низация</a:t>
          </a:r>
          <a:r>
            <a:rPr lang="ru-RU" sz="2000" kern="1200" dirty="0"/>
            <a:t> </a:t>
          </a:r>
        </a:p>
      </dsp:txBody>
      <dsp:txXfrm>
        <a:off x="6952096" y="1677547"/>
        <a:ext cx="1153296" cy="1153296"/>
      </dsp:txXfrm>
    </dsp:sp>
    <dsp:sp modelId="{DE73ECAC-8162-4A40-801C-A40A24D3E076}">
      <dsp:nvSpPr>
        <dsp:cNvPr id="0" name=""/>
        <dsp:cNvSpPr/>
      </dsp:nvSpPr>
      <dsp:spPr>
        <a:xfrm rot="6480000">
          <a:off x="6937998" y="3131171"/>
          <a:ext cx="432742" cy="550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7022968" y="3179529"/>
        <a:ext cx="302919" cy="330278"/>
      </dsp:txXfrm>
    </dsp:sp>
    <dsp:sp modelId="{695C1294-A5C5-4CD3-A4B7-7A7741F6D2CB}">
      <dsp:nvSpPr>
        <dsp:cNvPr id="0" name=""/>
        <dsp:cNvSpPr/>
      </dsp:nvSpPr>
      <dsp:spPr>
        <a:xfrm>
          <a:off x="5956921" y="3766405"/>
          <a:ext cx="1631006" cy="163100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Интегратор </a:t>
          </a:r>
        </a:p>
      </dsp:txBody>
      <dsp:txXfrm>
        <a:off x="6195776" y="4005260"/>
        <a:ext cx="1153296" cy="1153296"/>
      </dsp:txXfrm>
    </dsp:sp>
    <dsp:sp modelId="{5CCE5F40-633C-4935-A8A3-F10219CF89EE}">
      <dsp:nvSpPr>
        <dsp:cNvPr id="0" name=""/>
        <dsp:cNvSpPr/>
      </dsp:nvSpPr>
      <dsp:spPr>
        <a:xfrm rot="10800000">
          <a:off x="5344550" y="4306676"/>
          <a:ext cx="432742" cy="550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5474373" y="4416769"/>
        <a:ext cx="302919" cy="330278"/>
      </dsp:txXfrm>
    </dsp:sp>
    <dsp:sp modelId="{CACB03D2-12D1-4E2F-A399-454023F67F2E}">
      <dsp:nvSpPr>
        <dsp:cNvPr id="0" name=""/>
        <dsp:cNvSpPr/>
      </dsp:nvSpPr>
      <dsp:spPr>
        <a:xfrm>
          <a:off x="3509419" y="3766405"/>
          <a:ext cx="1631006" cy="1631006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Регион </a:t>
          </a:r>
        </a:p>
      </dsp:txBody>
      <dsp:txXfrm>
        <a:off x="3748274" y="4005260"/>
        <a:ext cx="1153296" cy="1153296"/>
      </dsp:txXfrm>
    </dsp:sp>
    <dsp:sp modelId="{C295064E-B275-4740-AEAD-FDC8542BA35A}">
      <dsp:nvSpPr>
        <dsp:cNvPr id="0" name=""/>
        <dsp:cNvSpPr/>
      </dsp:nvSpPr>
      <dsp:spPr>
        <a:xfrm rot="15120000">
          <a:off x="3734176" y="3154467"/>
          <a:ext cx="432742" cy="55046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3819146" y="3326295"/>
        <a:ext cx="302919" cy="330278"/>
      </dsp:txXfrm>
    </dsp:sp>
    <dsp:sp modelId="{856DEC51-6CE0-4918-A4C1-2E6CBFC9CE92}">
      <dsp:nvSpPr>
        <dsp:cNvPr id="0" name=""/>
        <dsp:cNvSpPr/>
      </dsp:nvSpPr>
      <dsp:spPr>
        <a:xfrm>
          <a:off x="2753100" y="1438692"/>
          <a:ext cx="1631006" cy="1631006"/>
        </a:xfrm>
        <a:prstGeom prst="ellipse">
          <a:avLst/>
        </a:prstGeom>
        <a:solidFill>
          <a:srgbClr val="E971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ЕГИСЗ</a:t>
          </a:r>
        </a:p>
      </dsp:txBody>
      <dsp:txXfrm>
        <a:off x="2991955" y="1677547"/>
        <a:ext cx="1153296" cy="1153296"/>
      </dsp:txXfrm>
    </dsp:sp>
    <dsp:sp modelId="{08B0843F-4455-490E-9011-2A2E101FC0A4}">
      <dsp:nvSpPr>
        <dsp:cNvPr id="0" name=""/>
        <dsp:cNvSpPr/>
      </dsp:nvSpPr>
      <dsp:spPr>
        <a:xfrm rot="19440000">
          <a:off x="4332359" y="1266859"/>
          <a:ext cx="432742" cy="550464"/>
        </a:xfrm>
        <a:prstGeom prst="rightArrow">
          <a:avLst>
            <a:gd name="adj1" fmla="val 60000"/>
            <a:gd name="adj2" fmla="val 50000"/>
          </a:avLst>
        </a:prstGeom>
        <a:solidFill>
          <a:srgbClr val="E971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344756" y="1415106"/>
        <a:ext cx="302919" cy="330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0FA59-21DA-4946-A2B8-99671C288562}">
      <dsp:nvSpPr>
        <dsp:cNvPr id="0" name=""/>
        <dsp:cNvSpPr/>
      </dsp:nvSpPr>
      <dsp:spPr>
        <a:xfrm>
          <a:off x="2843082" y="302"/>
          <a:ext cx="3725087" cy="3725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Пациент</a:t>
          </a:r>
          <a:r>
            <a:rPr lang="ru-RU" sz="2400" kern="1200" dirty="0"/>
            <a:t> </a:t>
          </a:r>
        </a:p>
      </dsp:txBody>
      <dsp:txXfrm>
        <a:off x="3388608" y="545828"/>
        <a:ext cx="2634035" cy="263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D1FB0-F787-4871-BFC6-2974A65A8FC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49ACD-27AE-44E3-BBE3-16E58E0D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4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023EA-6241-45CA-ABC5-2EC6E00CE2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1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cf553ac27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cf553ac27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246D6-1CE9-4410-A75E-151B2DF502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3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ed826784c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ed826784c5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16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015F8-1E4D-56F0-64D7-73FA95401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00CDA4-6127-ADA8-C94D-581EBC703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5DD9A-B3C7-76EC-E2DC-5EF14122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9E127-6A2F-3063-92D6-0F8E4E0A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E52AE-7527-8A99-6B04-29D54C6B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3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1DA93-0D74-C22F-9F4A-45561A9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E630A1-47CF-77FA-0818-624E5BAA0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A835A-3182-D6AC-B238-6600D01F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F1678-DABD-3209-46D9-8231DC5D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FA77A-0F13-C716-47ED-FFB48A2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3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04BEB9-1718-0A23-CEE4-68A2A4BC6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365E83-B18F-256A-B6B0-AE140C9C3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23B607-DEBC-7FAD-CB15-EE38BF5A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950C4-BC3C-1B66-F854-30208EAC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FF2C0-606B-D489-58FA-647D1448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6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2900" y="6356352"/>
            <a:ext cx="2743200" cy="365125"/>
          </a:xfrm>
        </p:spPr>
        <p:txBody>
          <a:bodyPr/>
          <a:lstStyle/>
          <a:p>
            <a:fld id="{6DF95B6E-60D8-4EE9-B706-36EB5BCA60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3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821D5-506B-7C14-6F02-FC3674614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ABD2BA-C2B7-4563-AB3C-B6CE94FE3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D6221-A40C-D105-D0D8-1A022E9E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FA18F-89C3-B428-BF17-98FF692D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5F8EE-338D-2F90-5FC8-86252BD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0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28C3-96E3-607C-B4FF-C3ECC8B8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4B1F0-B306-3EFB-44C6-68A5F72FE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B64D4-F23A-0A07-6925-F488AB22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3ECCE-D952-4792-56FD-85FB8134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BA49B-83EA-B601-0D36-D76B5F77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6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8438B-9FFB-505E-285F-9943F6EB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8BF00-6363-A70C-5366-87BF20C2A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A9FCD4-DB6B-8870-CA53-7E74C037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B59E3-DE10-BE55-6C67-716C6B6F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4F57C-2478-ED13-046B-8BDFB32C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3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A41DB-29A7-CDFD-764F-FFF564E2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B8FCA-5EC4-F5AC-F87E-069FF7FA7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9C2EF2-0968-9673-28F7-7BB32A9A5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C2497F-E388-89F0-E6C9-03911CEC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16382-C2EF-0453-E651-1769C86A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35F2B-70E8-7937-E500-0BA9A38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1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123D1-8864-57D1-0E51-D4B6F605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88DAE0-34FC-F9D6-8C74-BF1B79CE7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DC03A-8B09-D045-9592-5F9EF9090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E2FD10-54FF-E526-AAC4-96646EDBC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82C6EF-377C-72C9-88CA-B9CEAEC73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366DAF-103B-EC86-D75B-950F0DF5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B61CC7-1E26-AEFC-FD5B-C34C5D75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9FCE53-0244-D76F-38FD-86ED92A6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1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DE2CE-9756-880A-51CB-AB175712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A9228C-483C-ED26-DAD9-A14C539E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04213D-22B7-6698-C0B5-701E838C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92CF48-936D-5B99-D5D1-03231898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4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B5CF36-5788-9710-E9A9-C28C5279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EE7163-C6D1-094D-C896-DDA2EBA2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1943CF-9C0A-E72C-6579-F3904332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33A6-6D6C-B582-FAD1-82D77180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43E5A-D46F-3171-0376-76D02360A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773416-FE09-0FD4-94E4-E63DD721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8CC8-FCFE-3CC3-615E-FDC9E537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6882A-97BD-1834-5230-32195DD0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3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203F-C674-29BF-8466-A7819D1B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20B62-07C5-CA3B-3AA3-926D1E45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8D8B2D-A47D-859D-5D71-657C6B0F5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DF37D-4382-DF96-F11D-73930C43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C4B9AA-6743-2689-EBEB-3D1B998B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1394AA-E583-CCA9-D1F4-DE30A34C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00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7FD64-8981-50D8-79EC-7FC1658D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43894-46C0-BB66-B103-039D48DD1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D43F0D-B482-869A-70F7-A00689CDF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3C1BC-3FE7-FAB6-9F75-E1CD8D21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D518F-8C86-721F-930A-79C62AF2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76CECC-7A8B-E052-0F3F-822CF422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9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A8456-47EC-65FC-AE32-E2CB5199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303E2F-7D88-9E2D-C0CD-BE1819B00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E1362-66A6-FF61-4A06-98CB3397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F6BE5-2603-0F14-9F06-3867BF53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A2607-3520-D647-1587-BB5219F2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1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3E9E83-52B0-0020-C93B-70B397020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B4461-F470-3F30-93D3-561734931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2058D-9F20-1B41-C4AC-650FDA60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0782B-F9A1-9AC2-A839-7DA9DEE1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D3B4E-3F8B-675B-1DDE-54E145EA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93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961852" y="597408"/>
            <a:ext cx="10278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body" idx="1"/>
          </p:nvPr>
        </p:nvSpPr>
        <p:spPr>
          <a:xfrm>
            <a:off x="952151" y="1664334"/>
            <a:ext cx="102784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48640" lvl="0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●"/>
              <a:defRPr/>
            </a:lvl1pPr>
            <a:lvl2pPr marL="1097280" lvl="1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○"/>
              <a:defRPr/>
            </a:lvl2pPr>
            <a:lvl3pPr marL="1645920" lvl="2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■"/>
              <a:defRPr/>
            </a:lvl3pPr>
            <a:lvl4pPr marL="2194560" lvl="3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●"/>
              <a:defRPr/>
            </a:lvl4pPr>
            <a:lvl5pPr marL="2743200" lvl="4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○"/>
              <a:defRPr/>
            </a:lvl5pPr>
            <a:lvl6pPr marL="3291840" lvl="5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■"/>
              <a:defRPr/>
            </a:lvl6pPr>
            <a:lvl7pPr marL="3840480" lvl="6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●"/>
              <a:defRPr/>
            </a:lvl7pPr>
            <a:lvl8pPr marL="4389120" lvl="7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○"/>
              <a:defRPr/>
            </a:lvl8pPr>
            <a:lvl9pPr marL="4937760" lvl="8" indent="-365760" rtl="0">
              <a:spcBef>
                <a:spcPts val="0"/>
              </a:spcBef>
              <a:spcAft>
                <a:spcPts val="0"/>
              </a:spcAft>
              <a:buClr>
                <a:srgbClr val="152933"/>
              </a:buClr>
              <a:buSzPts val="1200"/>
              <a:buFont typeface="Nunito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101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6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3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5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0F89C-29F6-FA33-D5A5-E1C474F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AF0B71-EACC-33E5-DC97-F4A590C9C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224D0-9F41-3339-E96F-7EA63DC0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859BD-B6E6-0EB4-DF0E-3DA7997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FA33C-F393-13D8-88B7-98DB30C5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9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72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4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9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7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4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373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2947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3363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7D4F-2DC4-F57A-E38B-47CBC166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9A53D-117E-DF2E-FB52-DD7D1A67A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5D6657-3021-0A1C-1BD0-A85060951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79E975-446D-9B64-FD9E-E8A2BE83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C2BEB8-5F3F-E26B-E525-A5429D50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5D06A-152E-7481-8CF2-7A72ACEF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41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216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578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2613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4413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1157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16" lvl="0" indent="-42334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231" lvl="1" indent="-423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845" lvl="2" indent="-423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461" lvl="3" indent="-423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8076" lvl="4" indent="-423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692" lvl="5" indent="-423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307" lvl="6" indent="-423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922" lvl="7" indent="-423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538" lvl="8" indent="-423344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165605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737609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34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26C74-2BA5-C35D-9BF4-F24EDBDE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B413F-3571-E7E7-D4E8-7DE054616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D2306-DE60-2439-28F5-5DCF83AFD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B77FED-BF0B-3074-2A21-61F6E5B0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440C70-97E0-486E-9069-D2A4E3D4F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19CBCA-D001-B1F2-8CA1-9A81D0CF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414E9D-B787-2AE7-160F-6EEA4036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8FD603-6C60-015D-435D-F8F1CA6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7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61DE-A1F0-0DF5-7C29-5BE5F016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40DC5E-53B8-F2F8-0C08-2B58BA3D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B020C5-AA73-C1DC-5398-88F59355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21A0BC-AE0D-84D5-DAA8-25C38646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668DE5-DACC-D292-5E4A-8664182F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8604A3-766A-5CEC-9A12-294027BA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33C306-2949-1C53-758C-D149079C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E880A-255B-305E-2646-89FA9A0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3F898-39A1-96E6-7170-D9C317D9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1DEA90-589C-D3EB-CF10-079FE43B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E253D-C0B9-E4EA-E84F-4B613A39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4F31A8-D610-F04C-6B43-1E957B88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7BB6A-FBD4-E502-6E12-BABBE9A7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798AC-56B6-2E42-3D56-F519092D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4CE6E6-2F39-D797-55FA-04A10FC68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ACDEF3-C3F4-A865-49F4-3316EE8F0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29FAC-302A-53AE-500E-4B789832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D0764E-8AC2-F183-27F9-05E0FACC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9D3FD8-6751-C0E2-63FC-1BA97EE3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6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80EE-53CB-FCF9-BCEC-F93424E4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6BE69D-3A1F-D56D-A76C-9939A17AD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1E04D-0FA7-A09C-A432-DD511A163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229D75-2B15-4E07-8494-C590E37751B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0C308-00A1-070F-267C-3A4F8F5A1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919CC0-9CC4-85FC-1375-E5084A864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3E35D5-47BB-4F41-A299-5CB1B29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3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009D9-5DD5-6BBA-28F0-4C518EE2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A55FF-258D-0197-06A9-3F736C50C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F37A9-3B98-7231-80A9-50DA4949E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8CDFE4-F130-40A3-9E86-FD665C6D073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6FE8D-1B2D-FC00-86B8-595E309CF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B843-0811-EBC0-5F93-45963A0CF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42C6C-F599-42DE-A0B7-796C87C3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0932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riszin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BCE31-C922-8867-0107-2FF9ECBDF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lnSpc>
                <a:spcPts val="5040"/>
              </a:lnSpc>
            </a:pPr>
            <a:r>
              <a:rPr lang="ru-RU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ИИ для врачей и для пациентов, </a:t>
            </a:r>
            <a:br>
              <a:rPr lang="ru-RU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ru-RU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 также данные для ИИ </a:t>
            </a:r>
            <a:br>
              <a:rPr lang="ru-RU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ru-RU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(от врачей и от пациентов)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7E4691-6E54-47C8-BE4E-7981AC455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8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/>
              <a:t>Зингерман Борис Валентинович</a:t>
            </a:r>
            <a:r>
              <a:rPr lang="en-US" b="1" dirty="0"/>
              <a:t>  </a:t>
            </a:r>
            <a:r>
              <a:rPr lang="en-US" dirty="0">
                <a:hlinkClick r:id="rId2"/>
              </a:rPr>
              <a:t>boriszing@gmail.com</a:t>
            </a:r>
            <a:r>
              <a:rPr lang="en-US" dirty="0"/>
              <a:t> </a:t>
            </a:r>
            <a:endParaRPr lang="ru-RU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гендиректор Ассоциации разработчиков и пользователей искусственного интеллекта в медицине «Национальная база медицинских знаний» (НБМЗ)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основатель 3-х телемедицинских стартапов 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6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18000" y="135286"/>
            <a:ext cx="11356000" cy="598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990"/>
            </a:pPr>
            <a:r>
              <a:rPr lang="ru-RU" sz="2293" dirty="0">
                <a:latin typeface="Nunito"/>
                <a:ea typeface="Nunito"/>
                <a:cs typeface="Nunito"/>
                <a:sym typeface="Nunito"/>
              </a:rPr>
              <a:t>Соответствие задачам </a:t>
            </a:r>
            <a:r>
              <a:rPr lang="ru-RU" sz="2293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Национального</a:t>
            </a:r>
            <a:r>
              <a:rPr lang="ru-RU" sz="2293" dirty="0">
                <a:latin typeface="Nunito"/>
                <a:ea typeface="Nunito"/>
                <a:cs typeface="Nunito"/>
                <a:sym typeface="Nunito"/>
              </a:rPr>
              <a:t> и </a:t>
            </a:r>
            <a:r>
              <a:rPr lang="ru-RU" sz="2293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Федерального</a:t>
            </a:r>
            <a:r>
              <a:rPr lang="ru-RU" sz="2293" dirty="0">
                <a:latin typeface="Nunito"/>
                <a:ea typeface="Nunito"/>
                <a:cs typeface="Nunito"/>
                <a:sym typeface="Nunito"/>
              </a:rPr>
              <a:t> проекта </a:t>
            </a:r>
            <a:endParaRPr sz="2293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11460411" y="6333189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defTabSz="1219201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</a:rPr>
              <a:pPr defTabSz="1219201">
                <a:buClr>
                  <a:srgbClr val="000000"/>
                </a:buClr>
              </a:pPr>
              <a:t>10</a:t>
            </a:fld>
            <a:endParaRPr kern="0">
              <a:solidFill>
                <a:srgbClr val="5959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CFBB1-DAA8-D0B8-5557-B2FD3E81E4E8}"/>
              </a:ext>
            </a:extLst>
          </p:cNvPr>
          <p:cNvSpPr txBox="1"/>
          <p:nvPr/>
        </p:nvSpPr>
        <p:spPr>
          <a:xfrm>
            <a:off x="418001" y="644767"/>
            <a:ext cx="11544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31">
              <a:buClr>
                <a:srgbClr val="000000"/>
              </a:buClr>
            </a:pPr>
            <a:r>
              <a:rPr lang="ru-RU" sz="1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НП «Продолжительная и активная жизнь»          ФП «Национальная цифровая платформа «Здоровье»</a:t>
            </a:r>
          </a:p>
          <a:p>
            <a:pPr defTabSz="1219231">
              <a:buClr>
                <a:srgbClr val="000000"/>
              </a:buClr>
            </a:pPr>
            <a:endParaRPr lang="ru-RU" sz="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231"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231">
              <a:buClr>
                <a:srgbClr val="000000"/>
              </a:buClr>
            </a:pPr>
            <a:r>
              <a:rPr lang="ru-RU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Цель федерального проекта: </a:t>
            </a:r>
          </a:p>
          <a:p>
            <a:pPr defTabSz="1219231">
              <a:buClr>
                <a:srgbClr val="000000"/>
              </a:buClr>
            </a:pPr>
            <a:r>
              <a:rPr lang="ru-RU" sz="16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 к 2030 году 100 процентам пациентов с социально-значимыми хроническими неинфекционными заболеваниями будет доступен проактивный мониторинг состояния здоровья с использованием цифровых сервисов.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3ACADB6-7598-E86D-5F15-B524D621FF37}"/>
              </a:ext>
            </a:extLst>
          </p:cNvPr>
          <p:cNvGraphicFramePr>
            <a:graphicFrameLocks noGrp="1"/>
          </p:cNvGraphicFramePr>
          <p:nvPr/>
        </p:nvGraphicFramePr>
        <p:xfrm>
          <a:off x="515816" y="2600711"/>
          <a:ext cx="11434218" cy="19972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13784">
                  <a:extLst>
                    <a:ext uri="{9D8B030D-6E8A-4147-A177-3AD203B41FA5}">
                      <a16:colId xmlns:a16="http://schemas.microsoft.com/office/drawing/2014/main" val="121847813"/>
                    </a:ext>
                  </a:extLst>
                </a:gridCol>
                <a:gridCol w="706170">
                  <a:extLst>
                    <a:ext uri="{9D8B030D-6E8A-4147-A177-3AD203B41FA5}">
                      <a16:colId xmlns:a16="http://schemas.microsoft.com/office/drawing/2014/main" val="4040255409"/>
                    </a:ext>
                  </a:extLst>
                </a:gridCol>
                <a:gridCol w="742384">
                  <a:extLst>
                    <a:ext uri="{9D8B030D-6E8A-4147-A177-3AD203B41FA5}">
                      <a16:colId xmlns:a16="http://schemas.microsoft.com/office/drawing/2014/main" val="3483175853"/>
                    </a:ext>
                  </a:extLst>
                </a:gridCol>
                <a:gridCol w="724278">
                  <a:extLst>
                    <a:ext uri="{9D8B030D-6E8A-4147-A177-3AD203B41FA5}">
                      <a16:colId xmlns:a16="http://schemas.microsoft.com/office/drawing/2014/main" val="1262732023"/>
                    </a:ext>
                  </a:extLst>
                </a:gridCol>
                <a:gridCol w="781207">
                  <a:extLst>
                    <a:ext uri="{9D8B030D-6E8A-4147-A177-3AD203B41FA5}">
                      <a16:colId xmlns:a16="http://schemas.microsoft.com/office/drawing/2014/main" val="503988144"/>
                    </a:ext>
                  </a:extLst>
                </a:gridCol>
                <a:gridCol w="766395">
                  <a:extLst>
                    <a:ext uri="{9D8B030D-6E8A-4147-A177-3AD203B41FA5}">
                      <a16:colId xmlns:a16="http://schemas.microsoft.com/office/drawing/2014/main" val="411658314"/>
                    </a:ext>
                  </a:extLst>
                </a:gridCol>
              </a:tblGrid>
              <a:tr h="7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b="1" dirty="0"/>
                        <a:t>Контрольные точки федерального проекта: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/>
                        <a:t>%</a:t>
                      </a:r>
                      <a:r>
                        <a:rPr lang="ru-RU" sz="1400" dirty="0"/>
                        <a:t>пациентов, которым  доступен проактивный мониторинг состояния здоровья с использованием цифровых сервисов</a:t>
                      </a:r>
                      <a:endParaRPr lang="ru-RU" sz="14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2026 год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2027 год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2028</a:t>
                      </a:r>
                    </a:p>
                    <a:p>
                      <a:pPr algn="ctr"/>
                      <a:r>
                        <a:rPr lang="ru-RU" sz="1500" dirty="0"/>
                        <a:t>год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2029</a:t>
                      </a:r>
                    </a:p>
                    <a:p>
                      <a:pPr algn="ctr"/>
                      <a:r>
                        <a:rPr lang="ru-RU" sz="1500" dirty="0"/>
                        <a:t>год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2030</a:t>
                      </a:r>
                    </a:p>
                    <a:p>
                      <a:pPr algn="ctr"/>
                      <a:r>
                        <a:rPr lang="ru-RU" sz="1500" dirty="0"/>
                        <a:t>год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3388759"/>
                  </a:ext>
                </a:extLst>
              </a:tr>
              <a:tr h="358841">
                <a:tc>
                  <a:txBody>
                    <a:bodyPr/>
                    <a:lstStyle/>
                    <a:p>
                      <a:r>
                        <a:rPr lang="ru-RU" sz="1500" dirty="0"/>
                        <a:t>% пациентов с </a:t>
                      </a:r>
                      <a:r>
                        <a:rPr lang="ru-RU" sz="1500" b="1" dirty="0"/>
                        <a:t>онкологическими</a:t>
                      </a:r>
                      <a:r>
                        <a:rPr lang="ru-RU" sz="1500" dirty="0"/>
                        <a:t> заболеваниями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20%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60%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80%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100%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99022190"/>
                  </a:ext>
                </a:extLst>
              </a:tr>
              <a:tr h="388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/>
                        <a:t>% пациентов с </a:t>
                      </a:r>
                      <a:r>
                        <a:rPr lang="ru-RU" sz="1500" b="1" dirty="0"/>
                        <a:t>сердечно-сосудистыми</a:t>
                      </a:r>
                      <a:r>
                        <a:rPr lang="ru-RU" sz="1500" dirty="0"/>
                        <a:t>  заболеваниями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20%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60%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80%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/>
                        <a:t>100%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69254122"/>
                  </a:ext>
                </a:extLst>
              </a:tr>
              <a:tr h="467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/>
                        <a:t>% пациентов с </a:t>
                      </a:r>
                      <a:r>
                        <a:rPr lang="ru-RU" sz="1500" b="1" dirty="0"/>
                        <a:t>сахарным диабетом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/>
                        <a:t>100%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096780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E607077-91D6-A65C-0364-7BA048919F36}"/>
              </a:ext>
            </a:extLst>
          </p:cNvPr>
          <p:cNvSpPr txBox="1"/>
          <p:nvPr/>
        </p:nvSpPr>
        <p:spPr>
          <a:xfrm>
            <a:off x="515817" y="4835564"/>
            <a:ext cx="11676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31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Предлагаемая платформа                                    позволит предоставить доступ к проактивному дистанционному мониторингу значительной части пациентов с различными онкологическими, сердечно-сосудистыми и эндокринологическими и иными заболеваниями. </a:t>
            </a:r>
          </a:p>
          <a:p>
            <a:pPr defTabSz="1219231"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231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Доступ будет предоставлен </a:t>
            </a:r>
            <a:r>
              <a:rPr lang="ru-RU" sz="1600" b="1" kern="0" dirty="0">
                <a:solidFill>
                  <a:srgbClr val="006C88"/>
                </a:solidFill>
                <a:latin typeface="Arial"/>
                <a:cs typeface="Arial"/>
                <a:sym typeface="Arial"/>
              </a:rPr>
              <a:t>на единой технологической платформе, но при этом с использованием специальных сценариев мониторинга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обеспечивающих персонализацию и гибкую настройку для каждой нозологии, клинической ситуации или даже конкретного пациента.         </a:t>
            </a:r>
            <a:endParaRPr lang="ru-RU" sz="16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97;p16">
            <a:extLst>
              <a:ext uri="{FF2B5EF4-FFF2-40B4-BE49-F238E27FC236}">
                <a16:creationId xmlns:a16="http://schemas.microsoft.com/office/drawing/2014/main" id="{3144CE69-8D23-F392-5EF2-EBEB4551DC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" t="10753" r="37619" b="11039"/>
          <a:stretch/>
        </p:blipFill>
        <p:spPr>
          <a:xfrm>
            <a:off x="3267248" y="4727539"/>
            <a:ext cx="1930397" cy="449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7A8B9-5CA0-4929-BC31-00E6FDD0FCD4}"/>
              </a:ext>
            </a:extLst>
          </p:cNvPr>
          <p:cNvSpPr txBox="1"/>
          <p:nvPr/>
        </p:nvSpPr>
        <p:spPr>
          <a:xfrm>
            <a:off x="3136409" y="2121812"/>
            <a:ext cx="587532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31">
              <a:buClr>
                <a:srgbClr val="000000"/>
              </a:buClr>
            </a:pPr>
            <a:r>
              <a:rPr lang="ru-RU" sz="1867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По оценкам Минздрава – это 28 млн пациентов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6813178" y="626133"/>
            <a:ext cx="5222985" cy="611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914446"/>
            <a:r>
              <a:rPr lang="en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Взаимодействие между врачом и пациентом</a:t>
            </a:r>
            <a:endParaRPr sz="1733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defTabSz="914446"/>
            <a:r>
              <a:rPr lang="en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осуществляется в </a:t>
            </a:r>
            <a:r>
              <a:rPr lang="en" sz="1733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«мессенджеро-подобном»</a:t>
            </a:r>
            <a:r>
              <a:rPr lang="en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стиле</a:t>
            </a:r>
            <a:r>
              <a:rPr lang="ru-RU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</a:t>
            </a:r>
            <a:r>
              <a:rPr lang="ru-RU" sz="1733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но полностью подконтрольном медорганизации</a:t>
            </a:r>
            <a:r>
              <a:rPr lang="ru-RU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): </a:t>
            </a:r>
          </a:p>
          <a:p>
            <a:pPr marL="381009" indent="-381009" algn="just" defTabSz="914446">
              <a:buFont typeface="Arial" panose="020B0604020202020204" pitchFamily="34" charset="0"/>
              <a:buChar char="•"/>
            </a:pPr>
            <a:r>
              <a:rPr lang="ru-RU" sz="1733" dirty="0">
                <a:solidFill>
                  <a:srgbClr val="000000"/>
                </a:solidFill>
                <a:latin typeface="Nunito"/>
                <a:sym typeface="Nunito"/>
              </a:rPr>
              <a:t>Чат (но с контролем установленного срока ответа врача)</a:t>
            </a:r>
            <a:r>
              <a:rPr lang="en" sz="1733" dirty="0">
                <a:solidFill>
                  <a:srgbClr val="000000"/>
                </a:solidFill>
                <a:latin typeface="Nunito"/>
                <a:sym typeface="Nunito"/>
              </a:rPr>
              <a:t>. </a:t>
            </a:r>
            <a:endParaRPr lang="ru-RU" sz="1733" dirty="0">
              <a:solidFill>
                <a:srgbClr val="000000"/>
              </a:solidFill>
              <a:latin typeface="Nunito"/>
              <a:sym typeface="Nunito"/>
            </a:endParaRPr>
          </a:p>
          <a:p>
            <a:pPr marL="381009" indent="-381009" algn="just" defTabSz="914446">
              <a:buFont typeface="Arial" panose="020B0604020202020204" pitchFamily="34" charset="0"/>
              <a:buChar char="•"/>
            </a:pPr>
            <a:r>
              <a:rPr lang="ru-RU" sz="1733" dirty="0">
                <a:solidFill>
                  <a:srgbClr val="000000"/>
                </a:solidFill>
                <a:latin typeface="Nunito"/>
                <a:sym typeface="Nunito"/>
              </a:rPr>
              <a:t>Обмен документами, фотографиями, аудиофайлами.</a:t>
            </a:r>
          </a:p>
          <a:p>
            <a:pPr marL="381009" indent="-381009" algn="just" defTabSz="914446">
              <a:buFont typeface="Arial" panose="020B0604020202020204" pitchFamily="34" charset="0"/>
              <a:buChar char="•"/>
            </a:pPr>
            <a:r>
              <a:rPr lang="ru-RU" sz="1733" dirty="0">
                <a:solidFill>
                  <a:srgbClr val="000000"/>
                </a:solidFill>
                <a:latin typeface="Nunito"/>
                <a:sym typeface="Nunito"/>
              </a:rPr>
              <a:t>Видеоконсультации, но только по инициативе врача и по удобному ему графику. </a:t>
            </a:r>
          </a:p>
          <a:p>
            <a:pPr algn="just" defTabSz="914446"/>
            <a:endParaRPr lang="ru-RU" sz="1733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 defTabSz="914446"/>
            <a:r>
              <a:rPr lang="en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Но функционал системы гораздо шире</a:t>
            </a:r>
            <a:r>
              <a:rPr lang="ru-RU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и включает специальные </a:t>
            </a:r>
            <a:r>
              <a:rPr lang="ru-RU" sz="1733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сценарии мониторинга для разных групп пациентов</a:t>
            </a:r>
            <a:r>
              <a:rPr lang="en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733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 defTabSz="914446"/>
            <a:endParaRPr sz="1733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 defTabSz="914446"/>
            <a:r>
              <a:rPr lang="en" sz="1733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Главный принцип: </a:t>
            </a:r>
            <a:endParaRPr sz="1733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 defTabSz="914446"/>
            <a:r>
              <a:rPr lang="en" sz="1733" b="1" dirty="0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</a:rPr>
              <a:t>Пациент спрашивает, когда есть вопрос, </a:t>
            </a:r>
            <a:endParaRPr sz="1733" b="1" dirty="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 defTabSz="914446"/>
            <a:r>
              <a:rPr lang="en" sz="1733" b="1" dirty="0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</a:rPr>
              <a:t>врач отвечает, когда есть возможность</a:t>
            </a:r>
            <a:endParaRPr sz="1733" b="1" dirty="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 defTabSz="914446"/>
            <a:endParaRPr lang="ru-RU" sz="1733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 defTabSz="914446"/>
            <a:r>
              <a:rPr lang="en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Именно это позволяет встроить новую услугу в загруженный рабочий день врача</a:t>
            </a:r>
            <a:r>
              <a:rPr lang="ru-RU" sz="1733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733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224281" y="651335"/>
            <a:ext cx="6588896" cy="5555333"/>
            <a:chOff x="92325" y="630875"/>
            <a:chExt cx="5130725" cy="4166500"/>
          </a:xfrm>
        </p:grpSpPr>
        <p:pic>
          <p:nvPicPr>
            <p:cNvPr id="105" name="Google Shape;105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325" y="1451025"/>
              <a:ext cx="1325900" cy="247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5146" y="1451087"/>
              <a:ext cx="1231500" cy="2472000"/>
            </a:xfrm>
            <a:prstGeom prst="roundRect">
              <a:avLst>
                <a:gd name="adj" fmla="val 15149"/>
              </a:avLst>
            </a:prstGeom>
            <a:noFill/>
            <a:ln>
              <a:noFill/>
            </a:ln>
          </p:spPr>
        </p:pic>
        <p:grpSp>
          <p:nvGrpSpPr>
            <p:cNvPr id="107" name="Google Shape;107;p17"/>
            <p:cNvGrpSpPr/>
            <p:nvPr/>
          </p:nvGrpSpPr>
          <p:grpSpPr>
            <a:xfrm>
              <a:off x="705350" y="630875"/>
              <a:ext cx="4517700" cy="1531900"/>
              <a:chOff x="476750" y="402275"/>
              <a:chExt cx="4517700" cy="1531900"/>
            </a:xfrm>
          </p:grpSpPr>
          <p:sp>
            <p:nvSpPr>
              <p:cNvPr id="108" name="Google Shape;108;p17"/>
              <p:cNvSpPr/>
              <p:nvPr/>
            </p:nvSpPr>
            <p:spPr>
              <a:xfrm>
                <a:off x="851450" y="547275"/>
                <a:ext cx="4143000" cy="138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914446"/>
                <a:r>
                  <a:rPr lang="en" sz="1733" b="1" dirty="0">
                    <a:solidFill>
                      <a:srgbClr val="006C88"/>
                    </a:solidFill>
                    <a:latin typeface="Nunito"/>
                    <a:ea typeface="Nunito"/>
                    <a:cs typeface="Nunito"/>
                    <a:sym typeface="Nunito"/>
                  </a:rPr>
                  <a:t>Medsenger</a:t>
                </a:r>
                <a:r>
                  <a:rPr lang="en" sz="1733" dirty="0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 – это облачная платформа, представленная как:</a:t>
                </a:r>
                <a:endParaRPr sz="1733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609616" defTabSz="914446"/>
                <a:endParaRPr sz="1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828845" indent="-414877" defTabSz="914446">
                  <a:buSzPts val="1300"/>
                  <a:buFont typeface="Nunito"/>
                  <a:buChar char="●"/>
                </a:pPr>
                <a:r>
                  <a:rPr lang="en" sz="1733" dirty="0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Веб-версия</a:t>
                </a:r>
                <a:endParaRPr sz="1733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828845" indent="-414877" defTabSz="914446">
                  <a:buSzPts val="1300"/>
                  <a:buFont typeface="Nunito"/>
                  <a:buChar char="●"/>
                </a:pPr>
                <a:r>
                  <a:rPr lang="en" sz="1733" dirty="0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Мобильная версия</a:t>
                </a:r>
                <a:endParaRPr sz="1733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828845" indent="-414877" defTabSz="914446">
                  <a:buSzPts val="1300"/>
                  <a:buFont typeface="Nunito"/>
                  <a:buChar char="●"/>
                </a:pPr>
                <a:r>
                  <a:rPr lang="en" sz="1733" dirty="0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Мобильные приложения под платформы iOS и Android</a:t>
                </a:r>
                <a:endParaRPr sz="1733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pic>
            <p:nvPicPr>
              <p:cNvPr id="109" name="Google Shape;109;p17"/>
              <p:cNvPicPr preferRelativeResize="0"/>
              <p:nvPr/>
            </p:nvPicPr>
            <p:blipFill rotWithShape="1">
              <a:blip r:embed="rId5">
                <a:alphaModFix/>
              </a:blip>
              <a:srcRect r="33871"/>
              <a:stretch/>
            </p:blipFill>
            <p:spPr>
              <a:xfrm>
                <a:off x="476750" y="402275"/>
                <a:ext cx="1372700" cy="403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0" name="Google Shape;110;p17"/>
            <p:cNvPicPr preferRelativeResize="0"/>
            <p:nvPr/>
          </p:nvPicPr>
          <p:blipFill rotWithShape="1">
            <a:blip r:embed="rId6">
              <a:alphaModFix/>
            </a:blip>
            <a:srcRect t="748" b="738"/>
            <a:stretch/>
          </p:blipFill>
          <p:spPr>
            <a:xfrm>
              <a:off x="1533675" y="2381775"/>
              <a:ext cx="3011100" cy="2415600"/>
            </a:xfrm>
            <a:prstGeom prst="roundRect">
              <a:avLst>
                <a:gd name="adj" fmla="val 5070"/>
              </a:avLst>
            </a:prstGeom>
            <a:noFill/>
            <a:ln>
              <a:noFill/>
            </a:ln>
          </p:spPr>
        </p:pic>
      </p:grp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11460411" y="6333189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defTabSz="914446"/>
            <a:fld id="{00000000-1234-1234-1234-123412341234}" type="slidenum">
              <a:rPr lang="en">
                <a:solidFill>
                  <a:srgbClr val="595959"/>
                </a:solidFill>
              </a:rPr>
              <a:pPr defTabSz="914446"/>
              <a:t>11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9918C-5860-B447-1660-89499D10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84BF6-6A81-16B7-129F-0B9F1FBA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06" y="305799"/>
            <a:ext cx="10821319" cy="315912"/>
          </a:xfrm>
        </p:spPr>
        <p:txBody>
          <a:bodyPr>
            <a:noAutofit/>
          </a:bodyPr>
          <a:lstStyle/>
          <a:p>
            <a:r>
              <a:rPr lang="ru-RU" sz="3200" b="1" dirty="0"/>
              <a:t>Пациент наиболее «очевидный» правообладатель данных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C9EDB4A-1A26-1D3F-E96E-A2BABD9483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8918" y="903760"/>
          <a:ext cx="8779032" cy="372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422;g2de72367cc4_0_459">
            <a:extLst>
              <a:ext uri="{FF2B5EF4-FFF2-40B4-BE49-F238E27FC236}">
                <a16:creationId xmlns:a16="http://schemas.microsoft.com/office/drawing/2014/main" id="{7464ED99-E817-F633-6822-0CD63C99AA67}"/>
              </a:ext>
            </a:extLst>
          </p:cNvPr>
          <p:cNvSpPr txBox="1"/>
          <p:nvPr/>
        </p:nvSpPr>
        <p:spPr>
          <a:xfrm>
            <a:off x="233906" y="4790898"/>
            <a:ext cx="11624718" cy="203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buSzPts val="2400"/>
              <a:defRPr/>
            </a:pPr>
            <a:endParaRPr lang="ru-RU" sz="11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46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2400"/>
              <a:defRPr/>
            </a:pPr>
            <a:r>
              <a:rPr lang="ru-RU" sz="3200" dirty="0">
                <a:solidFill>
                  <a:srgbClr val="0070C0"/>
                </a:solidFill>
                <a:latin typeface="Aptos Display" panose="02110004020202020204"/>
                <a:sym typeface="Arial"/>
              </a:rPr>
              <a:t>Куда все это девать? Как пациенту хранить и управлять своей медицинской информацией?</a:t>
            </a:r>
          </a:p>
          <a:p>
            <a:pPr algn="ctr" defTabSz="914446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2400"/>
              <a:defRPr/>
            </a:pPr>
            <a:r>
              <a:rPr lang="ru-RU" sz="3200" b="1" dirty="0">
                <a:solidFill>
                  <a:srgbClr val="0070C0"/>
                </a:solidFill>
                <a:latin typeface="Aptos Display" panose="02110004020202020204"/>
                <a:sym typeface="Arial"/>
              </a:rPr>
              <a:t>Необходим дата-посредник к Пациенту, который обеспечит ему управление данными и возможность их Донации!  </a:t>
            </a:r>
            <a:endParaRPr sz="3200" b="1" dirty="0">
              <a:solidFill>
                <a:srgbClr val="0070C0"/>
              </a:solidFill>
              <a:latin typeface="Aptos Display" panose="02110004020202020204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B9130-B4C8-C91D-5A0E-767BA949FD6D}"/>
              </a:ext>
            </a:extLst>
          </p:cNvPr>
          <p:cNvSpPr txBox="1"/>
          <p:nvPr/>
        </p:nvSpPr>
        <p:spPr>
          <a:xfrm>
            <a:off x="233907" y="1048398"/>
            <a:ext cx="3985669" cy="3416320"/>
          </a:xfrm>
          <a:prstGeom prst="rect">
            <a:avLst/>
          </a:prstGeom>
          <a:solidFill>
            <a:srgbClr val="E97132"/>
          </a:solidFill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prstClr val="black"/>
                </a:solidFill>
                <a:latin typeface="Aptos" panose="02110004020202020204"/>
              </a:rPr>
              <a:t>Медицинские данные полученные</a:t>
            </a:r>
          </a:p>
          <a:p>
            <a:pPr defTabSz="914446">
              <a:defRPr/>
            </a:pPr>
            <a:r>
              <a:rPr lang="ru-RU" b="1" dirty="0">
                <a:solidFill>
                  <a:prstClr val="black"/>
                </a:solidFill>
                <a:latin typeface="Aptos" panose="02110004020202020204"/>
              </a:rPr>
              <a:t>в личных кабинетах: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на ЕПГУ 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региональных порталах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личных кабинетах медорганизаций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По электронной почте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Aptos" panose="02110004020202020204"/>
              </a:rPr>
              <a:t>На 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CD-</a:t>
            </a:r>
            <a:r>
              <a:rPr lang="ru-RU" b="1" dirty="0">
                <a:solidFill>
                  <a:prstClr val="black"/>
                </a:solidFill>
                <a:latin typeface="Aptos" panose="02110004020202020204"/>
              </a:rPr>
              <a:t>дисках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На бумаге 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white"/>
              </a:solidFill>
              <a:latin typeface="Aptos" panose="02110004020202020204"/>
            </a:endParaRP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white"/>
              </a:solidFill>
              <a:latin typeface="Aptos" panose="02110004020202020204"/>
            </a:endParaRP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4438B-D2CD-408A-30E0-D1A4ABE27C61}"/>
              </a:ext>
            </a:extLst>
          </p:cNvPr>
          <p:cNvSpPr txBox="1"/>
          <p:nvPr/>
        </p:nvSpPr>
        <p:spPr>
          <a:xfrm>
            <a:off x="8169551" y="1048398"/>
            <a:ext cx="3798068" cy="3416320"/>
          </a:xfrm>
          <a:prstGeom prst="rect">
            <a:avLst/>
          </a:prstGeom>
          <a:solidFill>
            <a:srgbClr val="E97132"/>
          </a:solidFill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prstClr val="black"/>
                </a:solidFill>
                <a:latin typeface="Aptos" panose="02110004020202020204"/>
              </a:rPr>
              <a:t>Данные созданные пациентом </a:t>
            </a:r>
          </a:p>
          <a:p>
            <a:pPr defTabSz="914446">
              <a:defRPr/>
            </a:pPr>
            <a:r>
              <a:rPr lang="ru-RU" b="1" dirty="0">
                <a:solidFill>
                  <a:prstClr val="black"/>
                </a:solidFill>
                <a:latin typeface="Aptos" panose="02110004020202020204"/>
              </a:rPr>
              <a:t>самостоятельно: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в рамках дистанционного</a:t>
            </a:r>
          </a:p>
          <a:p>
            <a:pPr defTabSz="914446"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 мониторинга показателей  (главное с использованием носимых устройств)  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ведения дневников (опросников)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в мобильных приложениях 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Aptos" panose="02110004020202020204"/>
              </a:rPr>
              <a:t>вне здравоохранения (привычки, питание, покупки, окружающая среда)</a:t>
            </a:r>
          </a:p>
        </p:txBody>
      </p:sp>
    </p:spTree>
    <p:extLst>
      <p:ext uri="{BB962C8B-B14F-4D97-AF65-F5344CB8AC3E}">
        <p14:creationId xmlns:p14="http://schemas.microsoft.com/office/powerpoint/2010/main" val="29021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9"/>
          <p:cNvSpPr/>
          <p:nvPr/>
        </p:nvSpPr>
        <p:spPr>
          <a:xfrm>
            <a:off x="602428" y="1246730"/>
            <a:ext cx="591672" cy="38101"/>
          </a:xfrm>
          <a:prstGeom prst="rect">
            <a:avLst/>
          </a:prstGeom>
          <a:solidFill>
            <a:srgbClr val="255EA8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46">
              <a:defRPr>
                <a:solidFill>
                  <a:srgbClr val="58C0FA"/>
                </a:solidFill>
              </a:defRPr>
            </a:pPr>
            <a:endParaRPr>
              <a:solidFill>
                <a:srgbClr val="58C0FA"/>
              </a:solidFill>
              <a:latin typeface="Aptos" panose="02110004020202020204"/>
            </a:endParaRPr>
          </a:p>
        </p:txBody>
      </p:sp>
      <p:pic>
        <p:nvPicPr>
          <p:cNvPr id="3" name="Google Shape;413;g2de72367cc4_0_454">
            <a:extLst>
              <a:ext uri="{FF2B5EF4-FFF2-40B4-BE49-F238E27FC236}">
                <a16:creationId xmlns:a16="http://schemas.microsoft.com/office/drawing/2014/main" id="{E0A6D59A-FE9E-DCFF-1739-E3BD9523C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260" y="1061848"/>
            <a:ext cx="11144250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14;g2de72367cc4_0_454">
            <a:extLst>
              <a:ext uri="{FF2B5EF4-FFF2-40B4-BE49-F238E27FC236}">
                <a16:creationId xmlns:a16="http://schemas.microsoft.com/office/drawing/2014/main" id="{B139C224-E273-A8E6-083A-63DAD32C8C97}"/>
              </a:ext>
            </a:extLst>
          </p:cNvPr>
          <p:cNvSpPr txBox="1">
            <a:spLocks/>
          </p:cNvSpPr>
          <p:nvPr/>
        </p:nvSpPr>
        <p:spPr>
          <a:xfrm>
            <a:off x="549822" y="-10317"/>
            <a:ext cx="10515600" cy="107216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58C0F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914446">
              <a:buClr>
                <a:prstClr val="black"/>
              </a:buClr>
              <a:buSzPts val="4400"/>
            </a:pPr>
            <a:r>
              <a:rPr lang="ru-RU" dirty="0"/>
              <a:t>В рамках нацпроекта «Экономика данных» существует мнение:</a:t>
            </a:r>
          </a:p>
          <a:p>
            <a:pPr defTabSz="914446">
              <a:buClr>
                <a:prstClr val="black"/>
              </a:buClr>
              <a:buSzPts val="4400"/>
            </a:pPr>
            <a:r>
              <a:rPr lang="ru-RU" sz="3200" dirty="0"/>
              <a:t>«Данные – это новая нефть!»</a:t>
            </a:r>
          </a:p>
        </p:txBody>
      </p:sp>
      <p:sp>
        <p:nvSpPr>
          <p:cNvPr id="5" name="Google Shape;415;g2de72367cc4_0_454">
            <a:extLst>
              <a:ext uri="{FF2B5EF4-FFF2-40B4-BE49-F238E27FC236}">
                <a16:creationId xmlns:a16="http://schemas.microsoft.com/office/drawing/2014/main" id="{B31784A2-3743-DCD7-FFCE-8473FF3CB1E3}"/>
              </a:ext>
            </a:extLst>
          </p:cNvPr>
          <p:cNvSpPr txBox="1"/>
          <p:nvPr/>
        </p:nvSpPr>
        <p:spPr>
          <a:xfrm>
            <a:off x="549822" y="6490676"/>
            <a:ext cx="7090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46"/>
            <a:r>
              <a:rPr lang="en-US" sz="900" dirty="0">
                <a:solidFill>
                  <a:prstClr val="white"/>
                </a:solidFill>
                <a:highlight>
                  <a:srgbClr val="351C75"/>
                </a:highlight>
                <a:latin typeface="Noto Sans"/>
                <a:ea typeface="Noto Sans"/>
                <a:cs typeface="Noto Sans"/>
                <a:sym typeface="Noto Sans"/>
              </a:rPr>
              <a:t>Data Fusion 2024 17-18 </a:t>
            </a:r>
            <a:r>
              <a:rPr lang="ru-RU" sz="900" dirty="0">
                <a:solidFill>
                  <a:prstClr val="white"/>
                </a:solidFill>
                <a:highlight>
                  <a:srgbClr val="351C75"/>
                </a:highlight>
                <a:latin typeface="Noto Sans"/>
                <a:ea typeface="Noto Sans"/>
                <a:cs typeface="Noto Sans"/>
                <a:sym typeface="Noto Sans"/>
              </a:rPr>
              <a:t>апреля 2024, Д.Н.Чернышенко,    </a:t>
            </a:r>
            <a:endParaRPr sz="900" dirty="0">
              <a:solidFill>
                <a:prstClr val="white"/>
              </a:solidFill>
              <a:highlight>
                <a:srgbClr val="351C75"/>
              </a:highlight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9213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0;g2de72367cc4_0_459">
            <a:extLst>
              <a:ext uri="{FF2B5EF4-FFF2-40B4-BE49-F238E27FC236}">
                <a16:creationId xmlns:a16="http://schemas.microsoft.com/office/drawing/2014/main" id="{AA2827DB-38B9-42EF-8AD7-C4B5295E7D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668" y="-81415"/>
            <a:ext cx="11291850" cy="1325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sz="2400" dirty="0">
                <a:solidFill>
                  <a:srgbClr val="0070C0"/>
                </a:solidFill>
              </a:rPr>
              <a:t>альтернативный лозунг:  </a:t>
            </a:r>
            <a:r>
              <a:rPr lang="ru-RU" sz="4000" dirty="0">
                <a:solidFill>
                  <a:srgbClr val="0070C0"/>
                </a:solidFill>
              </a:rPr>
              <a:t>Данные – кровь здравоохранения!</a:t>
            </a:r>
            <a:endParaRPr sz="4300" dirty="0">
              <a:solidFill>
                <a:srgbClr val="0070C0"/>
              </a:solidFill>
            </a:endParaRPr>
          </a:p>
        </p:txBody>
      </p:sp>
      <p:graphicFrame>
        <p:nvGraphicFramePr>
          <p:cNvPr id="6" name="Google Shape;421;g2de72367cc4_0_459">
            <a:extLst>
              <a:ext uri="{FF2B5EF4-FFF2-40B4-BE49-F238E27FC236}">
                <a16:creationId xmlns:a16="http://schemas.microsoft.com/office/drawing/2014/main" id="{591EAEDD-91DB-01C5-2334-3618B03004EB}"/>
              </a:ext>
            </a:extLst>
          </p:cNvPr>
          <p:cNvGraphicFramePr/>
          <p:nvPr/>
        </p:nvGraphicFramePr>
        <p:xfrm>
          <a:off x="927924" y="1362596"/>
          <a:ext cx="10456356" cy="4523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8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 dirty="0"/>
                        <a:t>Данные как Нефть </a:t>
                      </a:r>
                      <a:endParaRPr sz="1400" b="1" u="none" strike="noStrike" cap="none" dirty="0"/>
                    </a:p>
                  </a:txBody>
                  <a:tcPr marL="91450" marR="91450" marT="45725" marB="457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 dirty="0"/>
                        <a:t>Данные как Кровь  </a:t>
                      </a:r>
                      <a:endParaRPr sz="1400" b="1" u="none" strike="noStrike" cap="none" dirty="0"/>
                    </a:p>
                  </a:txBody>
                  <a:tcPr marL="91450" marR="91450" marT="45725" marB="457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Нефть – предмет купли продажи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Данные и кровь – предмет донации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(Банк крови – Банк данных)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/>
                        <a:t>Цена определяется рынком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Донор мотивируется социальными факторами и льготами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/>
                        <a:t>Владелец осознает, что обладает ценностью, которую хочет продать 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Владелец не видит «коммерческой» составляющей, но осознает социальную значимость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/>
                        <a:t>Договор купли продажи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Акт донации</a:t>
                      </a:r>
                      <a:r>
                        <a:rPr lang="en-US" sz="1800" u="none" strike="noStrike" cap="none" dirty="0"/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/>
                        <a:t>Проданная нефть переходит к другому владельцу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Предоставленные данные остаются у владельца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/>
                        <a:t>Не ясно кто может стать продавцом данных (ЛПУ, государство, пациент)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«Пожертвовать» данные, точно может сам пациент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Google Shape;422;g2de72367cc4_0_459">
            <a:extLst>
              <a:ext uri="{FF2B5EF4-FFF2-40B4-BE49-F238E27FC236}">
                <a16:creationId xmlns:a16="http://schemas.microsoft.com/office/drawing/2014/main" id="{2213078E-FA93-7E7C-8B6B-BC942DFA7598}"/>
              </a:ext>
            </a:extLst>
          </p:cNvPr>
          <p:cNvSpPr txBox="1"/>
          <p:nvPr/>
        </p:nvSpPr>
        <p:spPr>
          <a:xfrm>
            <a:off x="860074" y="6122562"/>
            <a:ext cx="1094644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buSzPts val="2400"/>
            </a:pPr>
            <a:r>
              <a:rPr lang="ru-RU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Стоит продвигать идею донации данных, которые не более ценны, чем кровь</a:t>
            </a:r>
          </a:p>
        </p:txBody>
      </p:sp>
    </p:spTree>
    <p:extLst>
      <p:ext uri="{BB962C8B-B14F-4D97-AF65-F5344CB8AC3E}">
        <p14:creationId xmlns:p14="http://schemas.microsoft.com/office/powerpoint/2010/main" val="122548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67;p47">
            <a:extLst>
              <a:ext uri="{FF2B5EF4-FFF2-40B4-BE49-F238E27FC236}">
                <a16:creationId xmlns:a16="http://schemas.microsoft.com/office/drawing/2014/main" id="{FD593593-C929-A795-03F7-CB89FD16742B}"/>
              </a:ext>
            </a:extLst>
          </p:cNvPr>
          <p:cNvSpPr txBox="1"/>
          <p:nvPr/>
        </p:nvSpPr>
        <p:spPr>
          <a:xfrm>
            <a:off x="703152" y="1225071"/>
            <a:ext cx="10785696" cy="550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sz="2000" kern="100" dirty="0">
                <a:ea typeface="DengXian" panose="02010600030101010101" pitchFamily="2" charset="-122"/>
                <a:cs typeface="Arial" panose="020B0604020202020204" pitchFamily="34" charset="0"/>
              </a:rPr>
              <a:t>Большинство граждан осознают ценность собственных медицинских данных и стараются их сохранять различными доступными способами. При этом собираемые данные распылены по многим источникам (результаты анализов так и остаются в электронной почте, фотографии выписок в телефоне, </a:t>
            </a:r>
            <a:r>
              <a:rPr lang="en-US" sz="2000" kern="100" dirty="0">
                <a:ea typeface="DengXian" panose="02010600030101010101" pitchFamily="2" charset="-122"/>
                <a:cs typeface="Arial" panose="020B0604020202020204" pitchFamily="34" charset="0"/>
              </a:rPr>
              <a:t>CD</a:t>
            </a:r>
            <a:r>
              <a:rPr lang="ru-RU" sz="2000" kern="100" dirty="0">
                <a:ea typeface="DengXian" panose="02010600030101010101" pitchFamily="2" charset="-122"/>
                <a:cs typeface="Arial" panose="020B0604020202020204" pitchFamily="34" charset="0"/>
              </a:rPr>
              <a:t> в шкафу), не структурированы, трудно доступны для показа врачу в нужный момент. </a:t>
            </a: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sz="2400" b="1" kern="100" dirty="0">
                <a:ea typeface="DengXian" panose="02010600030101010101" pitchFamily="2" charset="-122"/>
                <a:cs typeface="Arial" panose="020B0604020202020204" pitchFamily="34" charset="0"/>
              </a:rPr>
              <a:t>Удобные решения для хранения и управления собственным медицинским архивом, с течением времени будет востребованы все большим кругом пациентов. </a:t>
            </a:r>
          </a:p>
          <a:p>
            <a:pPr algn="just">
              <a:lnSpc>
                <a:spcPct val="115000"/>
              </a:lnSpc>
            </a:pPr>
            <a:endParaRPr lang="ru-RU" sz="700" b="1" kern="1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kern="100" dirty="0">
                <a:ea typeface="DengXian" panose="02010600030101010101" pitchFamily="2" charset="-122"/>
                <a:cs typeface="Arial" panose="020B0604020202020204" pitchFamily="34" charset="0"/>
              </a:rPr>
              <a:t>Провайдером «электронного персонального </a:t>
            </a:r>
            <a:r>
              <a:rPr lang="ru-RU" sz="2400" b="1" kern="100" dirty="0" err="1">
                <a:ea typeface="DengXian" panose="02010600030101010101" pitchFamily="2" charset="-122"/>
                <a:cs typeface="Arial" panose="020B0604020202020204" pitchFamily="34" charset="0"/>
              </a:rPr>
              <a:t>медархива</a:t>
            </a:r>
            <a:r>
              <a:rPr lang="ru-RU" sz="2400" b="1" kern="100" dirty="0">
                <a:ea typeface="DengXian" panose="02010600030101010101" pitchFamily="2" charset="-122"/>
                <a:cs typeface="Arial" panose="020B0604020202020204" pitchFamily="34" charset="0"/>
              </a:rPr>
              <a:t>» для пациентов может стать общественная организация. </a:t>
            </a:r>
          </a:p>
          <a:p>
            <a:pPr algn="just">
              <a:lnSpc>
                <a:spcPct val="115000"/>
              </a:lnSpc>
            </a:pPr>
            <a:endParaRPr lang="ru-RU" sz="1100" b="1" kern="1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b="1" kern="100" dirty="0">
                <a:ea typeface="DengXian" panose="02010600030101010101" pitchFamily="2" charset="-122"/>
                <a:cs typeface="Arial" panose="020B0604020202020204" pitchFamily="34" charset="0"/>
              </a:rPr>
              <a:t>Может «Всероссийский союз пациентов», поддержанный широким кругом технологических партнеров?   </a:t>
            </a: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sz="1400" kern="100" dirty="0"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Google Shape;765;p47">
            <a:extLst>
              <a:ext uri="{FF2B5EF4-FFF2-40B4-BE49-F238E27FC236}">
                <a16:creationId xmlns:a16="http://schemas.microsoft.com/office/drawing/2014/main" id="{CA15B585-8AB3-A7EF-3BD2-BD3668197E0B}"/>
              </a:ext>
            </a:extLst>
          </p:cNvPr>
          <p:cNvSpPr txBox="1">
            <a:spLocks/>
          </p:cNvSpPr>
          <p:nvPr/>
        </p:nvSpPr>
        <p:spPr>
          <a:xfrm>
            <a:off x="703152" y="211854"/>
            <a:ext cx="10722321" cy="919829"/>
          </a:xfrm>
          <a:prstGeom prst="roundRect">
            <a:avLst/>
          </a:prstGeom>
          <a:solidFill>
            <a:srgbClr val="E971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109710" tIns="109710" rIns="109710" bIns="10971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pPr algn="l">
              <a:spcAft>
                <a:spcPts val="960"/>
              </a:spcAft>
            </a:pPr>
            <a:r>
              <a:rPr lang="ru-RU" sz="2700" kern="100" dirty="0">
                <a:solidFill>
                  <a:schemeClr val="bg1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Мотивация пациентов как «операторов» своих собственных данных </a:t>
            </a:r>
          </a:p>
        </p:txBody>
      </p:sp>
    </p:spTree>
    <p:extLst>
      <p:ext uri="{BB962C8B-B14F-4D97-AF65-F5344CB8AC3E}">
        <p14:creationId xmlns:p14="http://schemas.microsoft.com/office/powerpoint/2010/main" val="297810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43F8-145B-7646-96E8-583CE8BDDB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7176" y="389073"/>
            <a:ext cx="86423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же такое ИИ?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8" descr="data:image/jpeg;base64,/9j/4AAQSkZJRgABAQAAAQABAAD/2wCEAAkGBhQSERQUExQWFRUUGBoaFxcYGB0YFxcYFxwaGBoYFxoXHCYeGBojGRcYHy8gIycpLCwsFx4xNTAqNSYrLCkBCQoKDgwOGg8PGiwkHCQsLCwsKSwsLC0sLCwsLCwpKSwpLCwvLCwsLCksLCwsKSwsLCwsKSksLCwpKSwpKSwsLP/AABEIALcBEwMBIgACEQEDEQH/xAAcAAACAgMBAQAAAAAAAAAAAAAFBgMEAAIHAQj/xABIEAACAQIEAgYGBgULBAMBAAABAhEAAwQSITEFQQYTIlFhcQcygZGh8BRCUrHB0SNTkuHxFRYXJDNicoKTotJDssLiVGSjRP/EABkBAAMBAQEAAAAAAAAAAAAAAAABAgMEBf/EADARAAICAAQEBQIGAwEAAAAAAAABAhEDEiExE0FRYQQUIoGRcfBCUrHB0fEyoeEj/9oADAMBAAIRAxEAPwBs6TjtYZd/0hPceyP/AGoxh7aQID/7T+Iqnd4WLjKGZg9n1SMplW2JzKQTplPiviKspgboH9s/tt2vwTT+FPCxVBUKeG5Mocb6dYKw/wBGu3HVlHaISQM+sGDvlIOmmo13hqthMqZSTC9nT1hAgg+yua9NfRq+JLX7dwtfIHZKqi3MumsQA2UDXY5de+mLohg8XZsWrF64CLaKB2AeyRraz5vWU9mY1ERzgeLpuCwwsvFIcW7iMhacpJUq0bwVJytrsQD51cdJUjUSDqNCJnUHkfGtbgVtxt8J/H55ipEb5Nc5sVeGWDbzWyzvBDBnOZird58GDD3VdI+fn591Vr7EOjCIkqfJtv8AcAP83jVkneR8f3UAAOMYBr1/KuWRbU6mB6z99bcF6NXrd+27BcqmSQwPI/jW3GOGPccOFVhlEg3ChBE8+rYHc921aYDA3bLhxaUldYOI01BH6kePurrhiqMMtnPLDuV0C8RwS8WYhJkk6FTufA1V6VdGcQ+GsBLYPVi4xBZVJd2UKok7wBqdNd6vjo9ckk2wfAXVnz1Tz9xpgDt1GVreTIgiGVpy7nSI2+/up4uMpRpMWHh07Zyvo70Yxi3brvbIWOrKJNyGQzqyjLIkjQ86deFcNu9RilNtwWtqACpBJzcpGtV8XwG/9JvwjkM7OrLkjK0bk3AQZnl91E+GYfEWkuqVvS4AVhkOQgkzBu1axIqFWS4PNdHnQ7hlxDezoyyEAzKRPanSR4UzXW7R15+Hf76FcLxl23mF7rn2jsKIiZ2czP4UUzB9YKz3iGWefga5saWZm2HHKiHE41LS5rrrbX7TEKvsJMTXuExK3UDoQyMAVYahgdQVPMV82dIL976RcXEXHuXLbshLsWMqSNJ2GnKnHot6WBhrVmxdsl7dtCrMG7c5iVIB0yhOzHM8xFZ5XRVnZ57o99c/6ZLF24fFefeKfMJiFuW0dZAuKrDNoYYBgCOR125UF4rdZbrhbeHuAhTF0pM7aZmEjStMB5ZCmrQp4tc3C7R+ziHHvXNR3oDwtRaF0znJdfADT91TY+4WwZBwtrMLqkWkOYEZYLxaYGdY3q90bvxaM2uqCtqIfaFk9tif4VvN3FmcF6vYr9K8GLi2vC5B/wAw/dQXh2FCYu9aEfpLV5QB3QSP+2j3H7WWz1j5z2klA2VRJ+qMpAIkCY11oHgsbY/lO2ct0XCwHrqU7axqMgP1u+s8K69mVMVOjd/LjMOx/WpPtYD8a7HcEEiPiK5diMFgkuwl28ro2zAQCp/u2zpI7q6mTmg6aifeJ0mjxGtMMLSyMqfGsry80Qu5bYeA9Y6cgPjA517assogme7SNOQ07q5qNRb6e2M2Cc/YZWHvyn4MaVujhNzD4639rDrcHnag/fT9x3Am7hr1sRLIwE6CeUnYCQKWuifRHEWb6m4q9W9q5bch1IAaSNAZMmBXThOomU1qAvR1azYyfsqx9/Z/8qY/SThy2FVh9S6s+TAr98UI6H8DxFjGKWtOEKsCcpgaSATEbqKcOlWDa7h7iKuZjBUabqwYTOw7Me2KMR/+iYoL0tCFwrBscFjLZmctq6s/3HhiPCGNEvRrgiPpDED1QJjWQc2h8gfhTTgMt1jpIdXQyO8TGviorbgWEW27ACM7SfM9n7iKy4tqmty8lFwqfmaypMvzNZWZoDRfs3LYu2m9WcrmQhAidxBQ5QMw7gQdKlwmLW5EDTzkg76xod/IzIkRQzGGzdW1ne2beYMASvVvlDADUwQCQY71FRNi0a4iYYoWRgzlI6u3bU5iLhTQZj2Qu/aJ2Brv4cehz5mG8RjlWNdyNCddefl+VWQ/dr7aTeIXbF3rWa5hhFvKHa4puqwllKtMBQxkRvEnWRSDiPSc7G1a6oLh7eRXtEktcyxmDvodxtsfrZtRWeWHNDzs7ab+pHMCTrsD9w0PyKqvxxEALsiiBBLgSDtlG5H7qoWsXZtJfyBAEBBCkAEqmfKvIGGiANCTQ+x0Uwtm51i21LEAAMc+QjmA0mT38oAECtVhQbqv1FnYx38VmBSCCRoZBjuYDzHwqle6WWrWl9ktMN1Z1GwB7IOrCCCI1gjyrXF4wLfVbcNccID9m3aVmljHNsxVRzInZTXNvTDYkLd7r7JPnZtED3oalwhV5f16hnl1Oi2On+FuHLauC4YB7J0EkKPWAkyVHtA3Iq4ekqAaow5/V5czr4V8/dCu1ier/Woy+RBW4D7Dbmur8ZwbX8FdtC8ti44AztCo4+shY+oG7/ZqJFaYeDhvDc3HbuKU5J1YGt+nH+udq0Povqyom7vpc1MHT6vuPe/r0rsXbOZMzJcU5Wy6GQRvP8Na+c8Twa4l1bLqUuEwQ2kTEGeaxrImeU12no/wW1guH2S0ws3HH1rl1xlCqDoNYAHhrzNY4WHF/wCS0HKTWzGqz0oskCc4PMFDM85j518a3PSKxzYjwKMPwoDxV7hu22TMr9TJ6sB21zTAYQYOxPu5VW4xib7WLDWMzXFf/rBVul9SqsNFymG1G+UeJrbgYVJtPXv9e3YniSGj+cOH/WD2hv8AjUh4/h/1qDzn8qVuid1i4OJVxfvFjkcAFLaQMzKNFzsCAOYHnV3BYRHs2C0EyxC6TcIzHLJ8p17qnhYNX6v9d+3YeefYTvSD0Zwr3LmKS/na6yDqkiAQsMzNqdco5DU79y9wjoth77W7rXVtWAzpeGbtFrShuxmJP6QGJOgYNG6in9bBbD4i7ctI13Nl6sjsWhoNhGbLJJO5K7gbIPGXeWtlLVtPWHVW+rDE6liJPMfDwpzwFFN61ty3COI39TuWBxVsooRlgKAAGBgAAATJmNpqwbQbx+Ptrl3RZbbJYm1bdbxgduCgVipICgzJ2kjSKL2MHafFtZ6rIqZxIuMS5EQYjsxrpJ3pvwcOUnVXdKq+fYXGfT7+B4bCqd7YPL1RQLpZctYfDm6y21VIZuwJKqRKgjWWJCbfXFL+PUWbiSl+2hLAnrgcwEaplYkETMMB3b1Q6a8AR7aJdu3nLPKdrRUEdo5ge1DQP8XcDU+StLLLfbT+x8fqiToT6SGxlwYa7ZAZ2JUqxUJaEtBAMhlAAB0mfDXoP8nqOdyeX6R5HxrlvQToLew14szMlwg9sKGyT9Qk6ZiCZ+E70128diz1GW+T1wMyiwmWJnTX4bVMfCOStSS+e/bsPi1yY0nBg/Xf2kN/3g0p9POnbcORAitduXZCM4AtJlgfUAzHUdn4jarGJ4ti7a3T1qN1RWR1Yk5gpnTbf4GqnHcJdxaG1f8AozrbyXZZWUDVtZB0EKwO2jGh+ElVuSr37du6Dirown0AvX7mES9ijN27mYGI/RsxKaAQOzEAbDLzmmaaTsD0qvuWCrhSlsDM6uerAjTtBiIgd2kcqmfpbfALdRbdVZRKXJBLgFcuhkHMNfGp8piN0q+UPixGe8AQQdiCD7RBFLmB6MJZuI6KwKPIHXyD5g2ttP31Hc6X3Fz5sN/ZgF8t4dnNqJgcx+HfUtvpbOXNh7qhhmBnMMoiTprGo5cxS8vjRVpafVfyPiQf9MH3OiAF5rgzAuzMFAQgEktvmB3O9MbYVbtso6sdBq2XVgIBGRjEfD30JHTOwAHi4Q311UFZ+yDMSNdBPOpU6a4aBPWCdibe/lG/spcDHlrlfwNTguZtwSxcsgdZcuvDAyesOmxG5miH01gf7S5HIG3c/C2aoJ0twnO7HmjD8K9bpRhP16R7RqfPSpeBjLeD+GClDqgk/EEkxniT/wBK5/xrKGDj2FP/APRaHhv+NZWfBn+V/DKzrqLGE4nce7ilZyUS6VthgNVGnd2hIOuvnRPCOwOUOQoOwyjQAsdl30I9tRf0Tbf1luXJu4k/WrX+ihgNMQf93dPfXWsVqNHPld2bPbGZXB1AJEBZGpETl1BAG/MDzpZPoxGJxdy8LoQdalwqUzKwaGcCCIOYNp4imU+iy4JjEn3tyA/OvP6LbvLEfFu8DupTm5Khxi07GBujtvKFGigyAFQAeIGSAf31AnCLBv5c4a8q5oIUuBtM5ZXf40KT0aXwdMSfe3f5dwrwejW/MnEa98mdv8NZ5sT8xr6egeXozbAIXshtwqKA3LUBdfb30m+kvokFwWe1EWWllCKBlbQsIGkNlJjcGi49HWJ1/rXxPcP7vjXt70fYpgVOJzKZBB1BBMEHs7RRmxHo5C06HI+hFm4MTnW2SoDS+WQmhMzpv6pA1hj4V1rAWGvBxmAC2y3q7xGnrdxqphPR9iiikXkAOwGgjWNAvcBVlOgmNUGL6jTWOYjbatoY0oRpGbjbtgtcOA2fTNBGY5iQszALMcoJ5DSjeC6MG8i3Dcg6wDmZRErIUvlB3Egd9Vm9H2LP/WX3+McqltdCseoAXE5R4OwGsnkacvEYlVF18AoK9QalhzLBmkEic7yMrEdk5uwNzAga1Pa4PduZ7nWuXsqSrMzMR35ZML5jXapT0Bxo2vjv9dt/f4mpLXRDiKSFvCGEHWZE7amjzE+1/RCyL7so2cPdDFldg5Ely5L6DaSp5CI299E36MYhci9cCFMIJ0VgCc39nM6Hmd9qg/mxxEfWtnQ906jz8an/AJO4qCJZWg88niO7uJol4jE0qvhDUI8z1eA41WLi8pYwJ7AkDkyi2Fbzie40M4p0Jv4lw2IFu6QsKOyqgAzsBrqx3Jorl4qPqIfYO7yrW5f4oD/ZD2LI3/w/jUrxGIneWPwPJHuC8J0SxNllZLS6GV1XQrsCMwlfb+73EDE4a519xFDOT/gJI7lckaeNXcV0hx9i21y9ZRUUSzMCoA8Y84pXu9P3x1wWDbUEdpdcpcQQQATI7JmDB91bedxZP1RW1c9vkh4UEtGwjaxDXLwKYSx1mZmbJmU3CNTnJUzB7XPXzrzE8duXEdbqB8z5lMleqMaBOwcwgDQxPaPPSbhty9Yurd+jsSs6EiDmGUnluCPdVFswBHVPqQx2Oqqy6QfssRTXiEq9O22/8iyXzCR4tda+uJFq6Aq5codijxmGugXc90iKgudJpw/UqpQksCxK9lGYsVEGZiFnbcjlRbh3TA2bSW+ouHIIB0E6nffWgVzHKRBRh2mM5SdGAWPYB8aiPiI/iht+1lOHRmvGelBFw3bbXLOZQD6pLETyGZSO6dd9qj6KekHrS5xAYMEySqTmyxrHeGLzpGoqDpjxfNgrItBhcw7TJWQyk6SCNYBB8xIof6LOMLauXGu6WSu2UMHuE6HXbKC2n9+pxMeMqqOi07v3r9hxh3GRuKWmFxLj3HS6BNw2cjIy7dhQMy6CYH7pOEcXs4dLqq+cyrKCjKHYEzlkaaRqeflR8dJsC26r7bQNRcQx+Ba2xRLReDkm2QM0aTC7TT83BxytOtL25ewcJ3dgjBYnDrdv5rym1eWSWMMCTJVp1zan3eFW8Nx23cNtmZEOa4pUsAVtsDlkE6DsqJ2mr+GXAsilhaDQJHaiefdQvjvDcMerNnLzzKrHaRBgnTn8KfmMKb1u/bpXX6fAcOS2op8WxFt8NcW2RlsuirBEuAMpbx1LajcVJwrFIMGt19fo7uVHezeqP2mHu8KiHBbJw2aR1yuB62pUryB7jzFZwPotZus5usVy7aqp110zCdvjW/mMLh5Le97dqfPnqRw5XegS4zkyXS4cqlxLgyRm7SqARnIETNR49TN82VXrnW26yoY9WQAcoOh2PvG+lC+lHRq1h+rNl2IYsDJBg9mPVA5Ft+6h54WRhhiA7hluZCJMpKFwVIOYchA7zUwnhZV6v9acv4G4TvYx8diLZylLQ5w1mSM3a5nx25VlQpgnftFySSdWLEmDG5Ou1ZXWvEeGrXf3M+HP7oZrfpSvn/pWY8n8vtVJ/SjemOpte9vz7q5+l8V7bvy1eEdZ0Yek65zs2/2m+e6th6UX/UJ+2fPu764n0h4xcLhRmthZjdSeU+Iop0XxTNaYuzN2tJMwAB30AdaX0ot+oX/UP/HxrYelA/8Axx/qHy+xXPRerZXpWB0Mek//AOuP9T/0rcek7/6//wCnt+xXPVat81FjH6z6SFUADDkACB+k5DT7HdUg9Ji/qD/qD/j4Vzu7iQokmPn599e2cUGEg0WI6KPSWnOw37Y8/s1uPSTb/Uv+0PKudi58/PtrW9iQok/PyRRYHSB6SLX6q571/Otx6RrP6u5/t7/Oub27sidvk1Jnp2B0YekOx+rue5e7/FW49INj7Fz3L3/4q5ur/PurcP8APz50wOjfz/sfZue5e7/FW46e4fuufsjv865s98DcgeZjyGvsrcP8/PzrQI6Je6a4V1KuGZWBBBSQQRBBE66H40ndDuC8PwOJvX873C7foc9sk2kOpEknM86Z94HiaGm78j5+dKp8W63qybBGcfVOzDmPA9x8PGnYHWV6aYb7bfsN4eFe/wA7sKd396t+Vcf6NYy7ctE3YDByuWIKhYENOszJ15Ed9Fw3z8/PwpDOknpNgzu6+1D4+FatxnAnc2z5p+6uc5vn5+fhXualmCjoP0rh5/Ve6O6q9nA8MGbKLK5jJgkAnQTAO+gpGzVmajMwoe/5N4c3NP2z4d5qI9G+HnZ1H+dfDvFJAuiYkSNxOonvFSB6M4ZRyHRDBna6P2lrYdC8N+s+K0ni7XvX0ZgocD0FsH67fCsPo+sH6z/Ck76Se+tTjCNiR7aMwUMuI9G9vOuUuVPrNpK92nMVI3o1XlfcDyP/ACpU/lBxs7D/ADH869XjV4bXbn7bfnRnQsoy/wBGI/Xn9n/2ryl8dIb/AOuuftGsozIdCIFFUcJ/bseXa+ECsGNHePfUOHu5TJ5gn3tQII4rCW7kF1DRtPKvMGUWUUBYO3nBnXw+6vLV7NAXUkxA1k+EVA11c06SNJ0n3jepsqqNr7fpljlH3migxQoL1mpaeYE+wn8a3bFjvFDEgs/E1Xc/PsrUcctn63wP5UDv381V0Uxy9+tCQ7CON46hv21+r9ZuWoOwj40UTi1obMPcfypWYKxBI1GxqYNTomxmHGbf2h7j+XzND8R0qtZipViFI7QggxBmNDvQsNVFuHyZnzppBY52uN2iB2gNJ1nw8K2XjVv7Y+Ph4UsTWBo1FFBY0Nxu2N3HuP5Vn8u2vt/A/l5Uq38WSu21a23kSK1hBPcTdBrj963iLYRXE5gYIMaSO7xqzwviC27YV3MjbfaBAHh+VCOFccOFv27iAF1M9oSCO4+ffuO+rvSDFLcu51siyGAYrmzav2pmBA1ECNB30ZPVQXpYW/lm19sfH8qjxXF1yHJc7XKP4d1Llq0WYKI1IGpgamNTyFE+NdGr2FaLq6aQw9UyWiJjXsMY8KqUIrSwWZq0glhuLAFczjVTnnfMCMvwn4VeTi9r7a+/86U8WsO3nUYpPCWWxZtR1HE7f20/aH51svEU+2v7Q/Oks2iAGIMNMHkY0PuJHvFaLufZ+Nc9F2PP09PtL7x+dbfTF+0PeKRWAivJGnkPupUFj4MSO8e+vRiB31z8uJ25fiKxHDaARRQ7Og/SBWpxNJvD7kc9pA95/AUSGM8akoK4vihSIAM1u2JNA8RfzZR4j46fjUoxe1MQRvYsgE7wJioMFxLrBIECY+dKrDEVBw2YgAnwAk6SDoPKgA311ZVNsco3D/6b/lWUAc4W0p+v8DRTiWDzMBMZQBsTv5UCS9lYE8iDHlTZg+Ij6RbdMpBbMc2gFtVkkztET5ita00IW6so8PItrcUXlDRoNROYENB74ihXV+NVL7FnJ3kmI5691eqSTBBn41NDsP3BGGX+8x+FDmNE8WpGGsDnBJ9tDDTlowjsXuF4aTJ2K6eUxPwqC/icrHwOg8RRdbLWLSMwzAoHIX1lDa6gxyj41Hj+EWhgreJDObt262UaZQAWEEbzoDPiIG9D9O40szdAlW1KmSZPdWY64VOn2iPDSq9jSJ9tXntBjcnkxHmZNWZ8yLD49cwzDKuk76ePlThwngVq5bBypPi7g8tdNNZFBujPDLb23Z7eYycpylgNIGo2759s6UbuXbeHxUMHYADKFJMEGC28nUzH31cdGrJesXRZvdFUUTkXcD135mOY8aFccs2cJHWWQc3qxcbWNzBIIH5018OF2/bJRHIQrmJVjPaEMGMAiATA18BQXpl0aOJu2R1gR+reEjNoGkGZESCJGsVrKvwmcb/FsLeKwQxGHN2yBbyPlZcxOYGIM+E/fUWEwQQbyeZo/Z6NthMLdU3A+coSAsBSN4JOu/cNqH9XWmHh83uGboVbOGU3recwsrm/w5hm+E05ek3BqvEHyABSiFQBAgrAiOWlKj2xueVOPQq+cZj7aYkK6ph8i5gNFtjsntAgtJiSPjFZS9E9TWPqVCb1dNHTXjy3MDgQzM95UJYZtPWyqIH1jkkneI3mhPE8Mi3XFs5kB7JgjQ6gQddJj2UDxuH7WvaaQVAElQOZPIEg91VjJZVIINpuJebOxJuIEYxoDPL4V7k+4/dRW9gXuEsiMwCIzQpOUFR60bfuqmLVaRScDN3YW6B3S9w4Z1Js4xbiKXHY6wKSGQ/aBUDTw7qU27OcNmBWARpIIJBHvNFOH8UbD4iy6EMLL2iwMTFqSADBKyrEabzJnSq/G8cty9evhQguMWKjaWOYgZvGTy57V56Wp0vVIG/SR3t7h+dZcvDT1/VB0AOgGp38DVz+bV5sL9MAHUktEnUwYMD2Hziifo/xllMShxBAtmy2YkAiFcyrTyYCPdyNGdcgWG7SlpYCtIcueHyNmUMQIJUZiB2tSBHvHeKjt4lRzP7I/wCVMqcXsNZvhLdsReAw4PrWbV+2bbEQe0QtlAWIOrTvrXvAfRbjMQpuDq0tjNFxn7LRp2coJIPI7fdU5uo3D8oHs3M1piJ0J8DyPfVO47k6MR7TRm3we5ZN23ciddQQw2IO3kPfTL6JsNZbFP1qZ3CTbBgjQ9vQjUxEeE1nJ1qVGPJiVhrVwFWLaSNCx+48634ujJdYZ4BJI1O23Id4rtfSxExH6BkBbITlaQQupBV/VDAjSfumuO9OcPkdD4EfBT95NLDxFO48ysTDcKYJXFNI7ZM6bn8fI0bw2Na0i3VYhkc9oHaYI/Gl3BsI15QfcQPuNHb9ucNeHcFf3SK1jvRi9rHzB+lSyUUvbfNHay5cpPeJM1lceF3xr2pyIM8ijcTO4CD1iAB4nlVvimDNkLbMyQSZ2jMR2fDMpqNkfDX1FxGR7TqzI4KsCCGAIOo0j31rxPEZ7haZnWfM6eXlWxJthsJmtMSIhtG8Y28eXvoh0V4mlm4z3BJyELBggnmCQY86jtY7+qi0m+csQd8x0keGWB/lodiMKbTAGDpOlS9UWnlaYy8U4lL2+wCIaCe0DrvruRPOaDY+2AujAmdhJ089vZUFniDqCoYwd/EcwfA1YwoXOM2qyJHeOfwqlGK56hKTkzqHQXB2ruS9ilVrblbKq31ngtoOfqxHnVL0k4jB58llrbQJRLYIVGlcxOWFLFQ220+NUbBGK6q1Z/RWbSXHaTCoRJBl23ZlVcxI1NK/Sbjn0u4hC5SqKhiDmf6zSoGhO0yd9e7Os8nJv2NW8kcq+Shg2kqpXY6xzABNa8Rx8khdIZpjnMa+e9W+DZUxKq3qsGXUiAzoyAknYAsKFYq1DkDUAxPIx3eER8Kq9aMa0sdOLIMHbAsuC2S2XggqGPaywOa+JM/ChPA1dxiMRczOLCqe+Gdwo8BGtRcLwf0lBbDqjDNrDMWCoWACoCzMSIHjFX+j+JRMLi7d0p2raG3O5uK3ZCkf3Czd7dnkCDooTei+oOUd3t+4c4F01ZWSwTFvISys4C9YGzTOU6G3CRI1op9PL3nvEnKQAFUww1k6lTofZtXPOCcTtWrzG6gZWVkzQSbZb64AIzERtOutEcShwpANzrrN7VSszC6Aidx7dY8K1w8OTi3H37EzxItqMg7xaxdu3XvpZujDQAtx1OsQvrECQWFUOKMLKsw7eUAmNBJ/Ad9dBwHHet4b1KjKQuQJlLsQCBmDMADIkgACNO6kb+SmTH3LLkrauDMly4jKGVRvlbUAwy6jUiKvB4kdJpr6r7/6LFUN4tP3BWEwN1wbgMyoJkwACCRAOwkQO+j3Q69nu315LYfU77qPn+NMWI6F3cPg7VxbjEqW6sMOtC2SpYCCCILZiFjTMOZpW6HW3tYq8rrlF6zKzvAKtoNNwxNYVPVy2LeSllLHR3o/icSl+6bQ6sOArBlQJB7XZbV+xrEzPmJg6X2LC4vqcMSbZVFzz62URccQYMnn4iNAK6DwhGsYdxGQv2jlBcqYCCACpzZAM2UiSDHijdI7QS8CQ3WZrksyquZS3ZjKJbXMSTr2gOUCM2JK09kW4QSTW4z9CeKtc4ffW04+kJDAFRrARQxJ5dkjTbc70l8bdrDDrQUGcC72e0oOpKg6bSRy25VR4Xj3ssWtsVdTofeNQdCDGx0NVLl971y6rNnbESxLQO0ozCOQGUFY2iByFawcVFpLVmUsza6IdrGH4cbmIt2xq1gvh87AtnGYHLJ7TsUncDtaAUgXcYWfsrKgQRAPacEA692/vrMHgmslmIKsuYZdirJGbyMyPZU4wxW07/acOI7jEfeRWVW2y29EjoIxVy1wS1b6q7JQIR1YyLN2c7MDoSuuoBIaZiDSzxjqVtWUtg5zaXr5BWHIlk2DAAzm8dPMpa6b9VhcpJzRlznbL9UmD2j4ERznWKRuIcVtsey1ye8aA76ERJBp4mDCOsJXZUcaUlUo1RrhbbKDuFMlRpBjXXuMfOtOPRzpbcwhYK5CsDmWSBMaPoDlIMagbaHTah0b6LHGWbrC4FuIGKoT64APa8gygGdIaZ0gqYvuj/3p2I79CCDyg1GjCnGpHR3xFs4S5euXkfE33BRF7TW8kz1mYqe1IBOojLExTH0NwVjDXbGIzqGe0VUFuyzns6NGjaQQe8+Nckw98BgNcpgDmR4HmROxpx4fxuy2HXDX1IAZyHBiM5SI7JykEHtbdqnBQj/ktBTcp7F7pN0sU3y1oDNMl+TTIGnMdogEmTPKl7pXxC3ewlpgCLttouSZDA5oZfDYEeW9VeP8OuWL/aVmtq0i4oJS4AJBVhoQAZME1XxNtXEGYPdvG4idKXok80Ul9AbkvTJ/IKwJmR4H7jHxAronQngiYkYhWkk4digBjtaQT5d1IuAbDq4jrpkbhI0PODXQvRdi8uKtKdmVk9sH/jU7MnkcqzeFZRrjuHw1nE37bLflLjgwyAaMdpTasqqEAeI2XV/0hliJJzBvASQT3VWiinSJIusp9ZTlbbQrMjTuJiha1W4ixhXifKPfpVrjhBZSO6PxqnaOvtH31tjWk0wIK3t3yKiNWThwFB5mD75/IH20hhWx0puphmw9uFV2JYgSzzAAY9wExHeaH4bCuCGggAySfDX27VVG9EHxsoRzIpVQ3JvcqYxiWPan58KhF3SP41vc8CTPsFaEkb0xEuFxRtutxDBUgjwIPdzFbXsQZOs66e3f76rZq9I1+edNOg7G9y0VYg8vj41dwWN0h2JW2D1ankzETHcOfv5mtMenaJ/hVS16w8xRdCOk9HuKixbt3b1x8rhjZtLcZgIOUvdUGAuYQF5nUiBQ3jnGDeuu50LZtuSrso8BNL+IMww0J0PcY28jVxzL+BRvecvv50ZpbNlVHkkdLxXS1kwPD3ssR1Ye3dQEQXsm3IMgxKtIO8NQbhOEuY7FYfEkQFF13IgbXXKWxAEiHC+SmlfEYhVcCyW+j3CYDHXrFBG0yJUrv8Ypj6Acevi1bs2rdlwWuTmuMrrlIJZgFYZe0AIG/tNNSbVchZadj5fx6WAb13N1aH6upLjtKg3ALRz7qUvSbxX6ReF0I6qLYKZhE6IxE94EabjNR/guEu3buLs4prQtYoKEVCWKXVGjSwGugMRqQPGVzpJwXG2rC/S8vVq5RCbqhmBUrpbHrgRIY9oBzy2p1Qr1EIXSHaTuSR5Agj/uqnfxhtXFZYlTInUaHn36RWY0kXVJ2IAHtGvxPwojwro/9McIGysxAWeTGTLf3YXWojFydIbdFk4jrVW4Z7edzJky+bcnU77+FeF82FGkRaH+1d/aRPtr02stlV5hI9vyarXLn9UBB2WPYezSGb4B5tL5QfZp+FLV4AMdNmPuBo5we7+iHgSPx/GqWIwWZ7caFoze0jX76QFpzdyDLpBhCpytBBUg94IJnwqtiMddCgOPayqZHIAkedGMQe2o7yT7FH5sK8xuFFxSsAdx7j30DtgPht5QxBAJMAbad58NKKcUEq3iJHsM/dVKxhAl2CM0KCff+776tXrk3FU+R8ypJ/CgRNgWuBFVrjFZ9QmVDciO7TT21YVeR5fdy+FQPqD4R8+8V5evGDrJjTug86FoFk5trv1dvzyiTRrohi+rxVhu66pP+ZtfvoOtsxsfdVrC3CpBgyCD7v4Usk3yE3EaemvACcffItW2BYGTbUkyoOpKyd6yumXOGLei5E51U/7RWU8xdRZ8pX3k95515b3ivPH4/lXhFMgn00gzrWt5q8UQPbWrUCPBU/Wcu6B7qr1vbNAHjHU1sjVHNbCgDZrhB00qMCpLwgx3AfdWtnehrWgT0s1FWLKyw9h9xH4VXNbJcgyKBlnFXZJ91Vzzju/Kvc1e21nP4KT7iPwmmIsLxPSCvxrBda4YGkSYmAI5yaqm3+H415lpDL97EkgbgqRod5gA/d8aZ+gPEOre4R4x/mKt+FJatrRvovjcmIGmjb+Efxp8wDfEukN43iAzIc2cQYIZSCp8Ij4Ut47FXLuIYu7XHYNqxLGSp0k1b4pjFfF5h6pMfhNDEb+sCe+PadPvNDAhusIABJgbk/d3CiOH4i1sFkJDRoQSCCeYI8zVPH8Oe0xDoyRGjCCJ1Eg67VphQWZUGpYhQPEmAPf99IB24thVS69tdFR3VR3BWKge4UCvt/VY7mg+wn8Yo50hvKuKuLmBIdpAYE952J5mlbimNKsUAGWc3jJ19lN76Ab8NuRbuDu194/dRDCW5uFuSyPgB+BoNhr4lgNnyj/cPwmjnDTFov8AaJP5VIyAuXxMDZRHvkn4wKJFdqAcMVnu3GETBgkd5/IVawly+GIcrlG7N/4xv7aAPXXt3D3hVHuzH2aiobRBvAAyEUye9jv99QcT4jmMJoOZ1BP7qt4ThzW7Vu4QQLwOWQRIUwWEiCpOkgn1TtQBIW7fs/E16gEd4G3eD3eVQXW7Y/w/eTWi40HOBI0PkeWnwoAYLgKkqd1JB8xoa8Vq6X0e6KYe/hrN9sOHa9bR2LO57TKCSAFgazRFuh2F/wDj2R5l/wAxXT52PRmHAbDPRLHB8Fh2J16sA+Y0/CsqrhLItIEtmyqLsonSTPN+817XC5q9DdQdHyyH1k1qxnWp8Jh8zQa3tYIs0DXX7q13ERz2RPM/CozVvG4bLAIg8u+KixFuIpvR0JaogryvRXjUDMFT4dJYCoQKvYC36zdw0q8ONyozxJZY2VMQ0sT41om9WrFvsHyNVrYhhU7uy0qVGEV4atMN4+YqC92THx76TA1zVNhEnP4Ix+4fjVcGt1vETBjMIPiO7ypp07Bqz2akDzE7TUbDavWYR7aQzL6QdKucEcLek9xqjcuzW+Fbtew0Abic1XOEtOMsHvvW/wDvWpG/sR2huOzz56/wqHhqlcTaY7JcQnyVlJ/GkAX6d35xVyCWBILSd9BAGkgAGl6xbOdZB0YSPI01ekzBC3iYUggkkwQYJjePL4VW6M8HS7avZmAuHL1IB1J1J03I1GtAEXGb8IGRCjA6tpJB05Uu3LpYyxkmmVLzZmVxBWZB5FTqD3Uv37YG0esdR3d1AzxFhcwOsxH41ae6Qmh7u/Yad8fDnRXotwR8TaxQQD9FZN1pO4XQ5dPW1GlFeF9G7N3hWNvQ5vYdreTXQLcYAkgDXZvKpsrKB+ErBuN9oj4jN/5VYxAke2PeQKFWkhSRmDZSDqRy/hVa3jrmwJbWYifHzqiSazlFx80nKdJ1gA/woyvEHu2cOHbN1Nsovgodio8ezFB3w7MHJENpMbH8xVjDEqgUg6z5czFKhpvY2uv+kI8h/tP51WxmxjlXtsk3CToZn2bfhW7Cc1MR3nhOHtLYshFUqLaASoJIyiDrzqzkT7K/sr+VKfAOmFkYewjFgVtopOXSQoB2M8u6mhbkgEbHasWqNEyXOO4e4VlRTWUqQxU4jgcILF027djOEaCiJmBjSIEjWkLCsBd7UdlcqjQaDb48/OrLYNo1uDyDT900Ee24YgjyYKW+4TXRCouzGTtUEHxCMerOpuuWcjaLYItoNJEHM2+uZeYpf4ikvA8hRzo9wjNiFzK4BDZcwgEge/aT7KtP0RRnZrl9LWuikFm2GsDz76lvUpL0gJ8PaEdWXOnazZd45ZeW+/hVHGEFuyoUQNBJ1A1OvMnX20ycR4Rasr2L3WSNZTIByETvz91SW+E4UBSzMdAT21Gsa7CgKA1zDL1QIWDAnTWYqdrIFkRzAn2ii38nnqzdRFKJrJMyFOoYeyK0PDzdwzXlUQCZ7UARrtv5eVeipQ1prY8xxxNLT3AFu3Nsgb/JquLMakirtvBnkSJ3qW3w/n9+tcJ6APuMQIjf31XKGmLEYU3CC5EgQIAXTfkK1HBloeoIXMvOvQNaY14Db7z8+dEsNwbDj1sx9unwFSMSQJrc2TyB91P9vhmDH2h5D869u4G19QN/moARrXDrj+qh/CrVvgF+P7NyDtlUtJ/y0128JroJ8qMYU3QABI83P3ChjQoWeh+KMfoykRBfsjTzonw7oE10sb91bI75Vs0zMQ2kQPfTIej925qzj3k1UxPBSn1gfZ+dTd8x0DOI32vXil8JeW3KpceVSFMBiLEG4xEbnv21rLHCMO+ly5ljYW7QVR8Mze1qsLg9d6L4DhVr67qPjQ0CFvH9H7AQtauF7nJSpAJzDXWYgTpO8a6ay8M6P2ryj6Vd6sBiwREGck6S12Dp3L4cppyXhlj6p176kw+Atzq8+0CpbKoodF+CWMFbxZss9979hraiApGadtIOuXePVrbol0auYUXrV8C7ZxdoJcyE/o2BJBgAloB3HM+2iz4W1yPuJrSEGmZo86nUtUqFW56PzbtAhlu3Ikq5KgGNlVNWM97DyNLKdAcYTmW1kA1gsvwlpNdNfDodp84qNeFpuXce8CqzMhpHHsZiG9WYidu/upk6PHDnIbzMzOQBbQRqdJuM0ADnAmnnFYVFByXI+FLHEOC3Loyq0CZzKNfhFPNYqoodI1t4e+1hQjgwweAWXQwMw7wdR4CvejvClxWJtWNF6xoJyg6AE7aTtRrg3QZFIa5mcgzrEe0c/bRHGcFs24az+gugyHQa7ERExGvwpX6cpT1lmBfSbo22FxC2U7WZVKwN+TQBsJB99NHArHUWcrOWJ1M7KY2Xwqpw58ktdvPeYiJeAFG8KoGmpqvjOKKTAA91JXVMHV2g6cYP1grKVOst8wKynlFYqrWwjlWVlbGRpiEYgQxUgyp7jt9xNQ2bLhszXDsAYmTG2pOlZWUBZ7jMGtwycx82n53qNMAF2FZWUASjDT3e4VIuEHf8KysoAk+iipEsLWVlICcMnJPfUmHw4do2HhWVlDGgynB7CrLE/E0NxBtg9j7qysqUU9Dewhb92lXBw4bkfGvKyk2CRuuJVdl+NRXscdwI8SZrKymKzZOLPzJqO5jc29ZWU6CyP2151oFZWUAY2ONeLjGrKyigss28dc5GrNrEXNzB868rKljTLtnjLAxAoouJDisrKlopMC8Rw5J0ql9Ja3sYrysqkJkb8cuT65ivV4lPra1lZVUibI7mNHdVdrw7vhWVlFAYLy91ZWVlFAf/2Q==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8D75A-5AFA-4C27-B01F-B781FCF49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83"/>
          <a:stretch/>
        </p:blipFill>
        <p:spPr>
          <a:xfrm>
            <a:off x="1869282" y="1366205"/>
            <a:ext cx="3546083" cy="31974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17AEC7-EC3A-4B11-A542-DCE1EA2420D0}"/>
              </a:ext>
            </a:extLst>
          </p:cNvPr>
          <p:cNvSpPr txBox="1"/>
          <p:nvPr/>
        </p:nvSpPr>
        <p:spPr>
          <a:xfrm>
            <a:off x="5582195" y="1366205"/>
            <a:ext cx="474052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а)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искусственный интеллект 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- комплекс технологических решений, позволяющий имитировать когнитивные функции человека (включая самообучение и поиск решений без заранее заданного алгоритма) </a:t>
            </a:r>
            <a:r>
              <a:rPr lang="ru-RU" sz="2000" b="1" dirty="0">
                <a:solidFill>
                  <a:srgbClr val="333333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и получать при выполнении конкретных задач результаты, сопоставимые, как минимум, с результатами интеллектуальной </a:t>
            </a:r>
            <a:r>
              <a:rPr lang="ru-RU" sz="2000" b="1" dirty="0" err="1">
                <a:solidFill>
                  <a:srgbClr val="333333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дея</a:t>
            </a:r>
            <a:r>
              <a:rPr lang="ru-RU" sz="2000" b="1" dirty="0">
                <a:solidFill>
                  <a:srgbClr val="333333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-тельности человека.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4B1037-9AA0-44DB-BE14-27DBB9308C82}"/>
              </a:ext>
            </a:extLst>
          </p:cNvPr>
          <p:cNvSpPr txBox="1"/>
          <p:nvPr/>
        </p:nvSpPr>
        <p:spPr>
          <a:xfrm>
            <a:off x="1817176" y="4673083"/>
            <a:ext cx="8557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Комплекс технологических решений включает в себя информационно-коммуникационную инфраструктуру, программное обеспечение (в том числе в котором используются методы машинного обучения), процессы и сервисы по обработке данных и поиску решений;</a:t>
            </a:r>
          </a:p>
        </p:txBody>
      </p:sp>
    </p:spTree>
    <p:extLst>
      <p:ext uri="{BB962C8B-B14F-4D97-AF65-F5344CB8AC3E}">
        <p14:creationId xmlns:p14="http://schemas.microsoft.com/office/powerpoint/2010/main" val="389491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BA247-A5C6-4E24-A4C6-519C3DE0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43F8-145B-7646-96E8-583CE8BDDB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2BA47-F7B1-4614-843D-945AFAAAD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3392" y="309511"/>
            <a:ext cx="8642350" cy="5397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 err="1"/>
              <a:t>Субтехнологии</a:t>
            </a:r>
            <a:r>
              <a:rPr lang="ru-RU" dirty="0"/>
              <a:t> ИИ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9440AE7-0104-4EA7-9C33-4821EACE32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659" t="999" r="3167" b="2320"/>
          <a:stretch/>
        </p:blipFill>
        <p:spPr>
          <a:xfrm>
            <a:off x="1073392" y="849261"/>
            <a:ext cx="10045216" cy="60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C4F3E-78ED-1EF2-EB08-7E532F02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954"/>
            <a:ext cx="11226800" cy="803275"/>
          </a:xfrm>
        </p:spPr>
        <p:txBody>
          <a:bodyPr/>
          <a:lstStyle/>
          <a:p>
            <a:r>
              <a:rPr lang="ru-RU" dirty="0"/>
              <a:t>Заменит ли искусственный интеллект врачей? </a:t>
            </a:r>
          </a:p>
        </p:txBody>
      </p:sp>
      <p:graphicFrame>
        <p:nvGraphicFramePr>
          <p:cNvPr id="4" name="Google Shape;421;g2de72367cc4_0_459">
            <a:extLst>
              <a:ext uri="{FF2B5EF4-FFF2-40B4-BE49-F238E27FC236}">
                <a16:creationId xmlns:a16="http://schemas.microsoft.com/office/drawing/2014/main" id="{AF9C5B5E-14B5-5DB7-429F-1CD18C453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580396"/>
              </p:ext>
            </p:extLst>
          </p:nvPr>
        </p:nvGraphicFramePr>
        <p:xfrm>
          <a:off x="482600" y="807229"/>
          <a:ext cx="11417300" cy="540512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800" b="1" u="none" strike="noStrike" cap="none" dirty="0"/>
                        <a:t>ИИ для врачей </a:t>
                      </a:r>
                      <a:endParaRPr sz="2000" b="1" u="none" strike="noStrike" cap="none" dirty="0"/>
                    </a:p>
                  </a:txBody>
                  <a:tcPr marL="91450" marR="91450" marT="45725" marB="457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800" b="1" u="none" strike="noStrike" cap="none" dirty="0"/>
                        <a:t>ИИ для пациентов </a:t>
                      </a:r>
                      <a:endParaRPr sz="2000" b="1" u="none" strike="noStrike" cap="none" dirty="0"/>
                    </a:p>
                  </a:txBody>
                  <a:tcPr marL="91450" marR="91450" marT="45725" marB="457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ИИ не заменит врачей, но врачи использующие ИИ заменят врачей, которые его не используют  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ответа, но есть сомнения </a:t>
                      </a:r>
                      <a:endParaRPr sz="18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Помощник врача - система поддержки принятия врачебных решений (СППВР)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Собеседник пациента </a:t>
                      </a:r>
                      <a:endParaRPr sz="18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Внедряются уже 60 лет и без особого успеха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Прорыв в 2022 году генеративного ИИ, демонстрирующего иногда большую эмпатию, «</a:t>
                      </a:r>
                      <a:r>
                        <a:rPr lang="ru-RU" sz="1800" u="none" strike="noStrike" kern="1200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человекообразие</a:t>
                      </a: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и «образованность», чем врачи </a:t>
                      </a:r>
                      <a:endParaRPr sz="18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Врачи имеют образование, опыт, амбициозны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Пациенты не имеют этих «недостатков» и легко доверяют ИИ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У врача 12 минут на приеме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У пациента вся жизнь! И это его жизнь (и здоровье) единственная и неповторимая.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Врачебные ИИ регистрируются как медизделия самого высокого 3-го класса риска (дорого и долго)</a:t>
                      </a:r>
                      <a:endParaRPr sz="18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Нет никаких регуляторных требований (полная ответственность использующего ИИ пациента)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502051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Кодекс этики разработан </a:t>
                      </a:r>
                      <a:endParaRPr sz="18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Этические подходы пока только обсуждаются </a:t>
                      </a:r>
                      <a:endParaRPr sz="18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71031979"/>
                  </a:ext>
                </a:extLst>
              </a:tr>
              <a:tr h="383056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Внимание, усилился и средства будут смещаться в сторону пациентского ИИ  </a:t>
                      </a:r>
                      <a:endParaRPr sz="18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324786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627B00-7BD4-84B4-406D-E818B5035180}"/>
              </a:ext>
            </a:extLst>
          </p:cNvPr>
          <p:cNvSpPr txBox="1"/>
          <p:nvPr/>
        </p:nvSpPr>
        <p:spPr>
          <a:xfrm>
            <a:off x="1066794" y="6212356"/>
            <a:ext cx="10261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Но данные для обучения ИИ одинаково нужны всем !!!</a:t>
            </a:r>
          </a:p>
        </p:txBody>
      </p:sp>
    </p:spTree>
    <p:extLst>
      <p:ext uri="{BB962C8B-B14F-4D97-AF65-F5344CB8AC3E}">
        <p14:creationId xmlns:p14="http://schemas.microsoft.com/office/powerpoint/2010/main" val="120858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BED69-AA9B-8801-70BA-839D5D5D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6"/>
            <a:ext cx="12192000" cy="6847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0B3953-20C0-E9F1-8059-A9A7397B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284" y="1"/>
            <a:ext cx="119271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6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109F79-5864-DA1A-86C4-AC2A5D79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06" y="0"/>
            <a:ext cx="1227881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3DEC3-A40E-70FA-53F4-D30801D2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09" y="1"/>
            <a:ext cx="119271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29120-C78B-BCB9-1AED-9E161766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12726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Медицинские данные есть!  Но есть ли к ним реальный доступ?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E09721-2473-08B4-962E-26674D6E4522}"/>
              </a:ext>
            </a:extLst>
          </p:cNvPr>
          <p:cNvSpPr txBox="1"/>
          <p:nvPr/>
        </p:nvSpPr>
        <p:spPr>
          <a:xfrm>
            <a:off x="351898" y="1337978"/>
            <a:ext cx="1124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buClr>
                <a:srgbClr val="000000"/>
              </a:buClr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I. 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Распространение законодательства о персональных данных на данные, полученные в результате обезличивания: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2F966A-6FA6-64AB-9DEB-AAA8B7C9667A}"/>
              </a:ext>
            </a:extLst>
          </p:cNvPr>
          <p:cNvSpPr/>
          <p:nvPr/>
        </p:nvSpPr>
        <p:spPr>
          <a:xfrm>
            <a:off x="1474656" y="1964988"/>
            <a:ext cx="10315012" cy="181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11" indent="-228611" algn="just" defTabSz="457223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5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Необходимость получения согласия субъекта персональных данных строго в письменной форме;</a:t>
            </a:r>
          </a:p>
          <a:p>
            <a:pPr marL="228611" indent="-228611" algn="just" defTabSz="457223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5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Недопустимость указания в согласии целей обработки, не связанных с первоначальной целью сбора данных;</a:t>
            </a:r>
          </a:p>
          <a:p>
            <a:pPr marL="228611" indent="-228611" algn="just" defTabSz="457223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5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Необходимость включения в согласие исчерпывающего перечня лиц, которым оператор вправе поручать обработку (при этом такое лицо вправе обрабатывать данные только в целях, указанных в поручении от оператора);</a:t>
            </a:r>
          </a:p>
          <a:p>
            <a:pPr marL="228611" indent="-228611" algn="just" defTabSz="457223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5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Обязанность уничтожить обезличенные данные в случае отзыва согласия субъектом и(или) обязанность уточнить данные по запросу от субъекта.</a:t>
            </a:r>
          </a:p>
          <a:p>
            <a:pPr marL="228611" indent="-228611" algn="just" defTabSz="457223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25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07882F-9289-0553-DB84-75943A70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78857"/>
            <a:ext cx="1018120" cy="115224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B746557-8690-E2A2-108C-E319575F89DE}"/>
              </a:ext>
            </a:extLst>
          </p:cNvPr>
          <p:cNvSpPr txBox="1"/>
          <p:nvPr/>
        </p:nvSpPr>
        <p:spPr>
          <a:xfrm>
            <a:off x="342372" y="3966879"/>
            <a:ext cx="11447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buClr>
                <a:srgbClr val="000000"/>
              </a:buClr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II. 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Отсутствие проработанной нормативной базы в части обезличивания персональных данных и их дальнейшего использования:</a:t>
            </a:r>
          </a:p>
          <a:p>
            <a:pPr marL="285764" indent="-285764" defTabSz="457223">
              <a:buClr>
                <a:srgbClr val="000000"/>
              </a:buClr>
              <a:buFont typeface="Arial"/>
              <a:buAutoNum type="romanUcPeriod"/>
            </a:pPr>
            <a:endParaRPr lang="ru-RU" sz="1400" b="1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E93487F-85DC-C6BB-22C0-50C3FE5230B7}"/>
              </a:ext>
            </a:extLst>
          </p:cNvPr>
          <p:cNvSpPr/>
          <p:nvPr/>
        </p:nvSpPr>
        <p:spPr>
          <a:xfrm>
            <a:off x="1493746" y="4869475"/>
            <a:ext cx="10295923" cy="103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11" indent="-228611" algn="just" defTabSz="457223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5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Отсутствие легального определения понятия обезличенных данных и, в связи с этим, неоднозначность статуса данных, полученных в результате обезличивания;</a:t>
            </a:r>
          </a:p>
          <a:p>
            <a:pPr marL="228611" indent="-228611" algn="just" defTabSz="457223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5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Отсутствие установленных правил обезличивания персональных данных</a:t>
            </a:r>
            <a:r>
              <a:rPr lang="ru-RU" sz="125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коммерческими субъектами</a:t>
            </a:r>
            <a:r>
              <a:rPr lang="en-US" sz="125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;</a:t>
            </a:r>
          </a:p>
          <a:p>
            <a:pPr marL="228611" indent="-228611" algn="just" defTabSz="457223">
              <a:lnSpc>
                <a:spcPct val="115000"/>
              </a:lnSpc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5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Очень узкий перечень легальных оснований, позволяющих обрабатывать обезличенные данные о состоянии здоровья.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B5A88A8-3BB2-AAD2-996F-8B28D4A2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793482"/>
            <a:ext cx="101812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C6D5A-AA38-BB34-86D9-BD5FE9FF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9BE9291E-1E0C-FAD1-030B-EF36C07BC7FE}"/>
              </a:ext>
            </a:extLst>
          </p:cNvPr>
          <p:cNvSpPr txBox="1"/>
          <p:nvPr/>
        </p:nvSpPr>
        <p:spPr>
          <a:xfrm>
            <a:off x="764452" y="272535"/>
            <a:ext cx="1109734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400"/>
              </a:spcAft>
            </a:pPr>
            <a:r>
              <a:rPr lang="ru-RU" sz="3600" dirty="0">
                <a:solidFill>
                  <a:prstClr val="black"/>
                </a:solidFill>
                <a:latin typeface="Calibri"/>
              </a:rPr>
              <a:t>Круговорот данных в здравоохранении 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118B1D6E-31BA-4020-A7B6-8B905D89C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560452"/>
              </p:ext>
            </p:extLst>
          </p:nvPr>
        </p:nvGraphicFramePr>
        <p:xfrm>
          <a:off x="764452" y="1003300"/>
          <a:ext cx="11097348" cy="539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317537-68F3-6BB8-80C1-4AEBE34282CA}"/>
              </a:ext>
            </a:extLst>
          </p:cNvPr>
          <p:cNvGrpSpPr/>
          <p:nvPr/>
        </p:nvGrpSpPr>
        <p:grpSpPr>
          <a:xfrm>
            <a:off x="9448800" y="4680197"/>
            <a:ext cx="1869227" cy="409439"/>
            <a:chOff x="8481341" y="2977170"/>
            <a:chExt cx="3762192" cy="1086423"/>
          </a:xfrm>
          <a:solidFill>
            <a:srgbClr val="0F9ED5"/>
          </a:solidFill>
        </p:grpSpPr>
        <p:sp>
          <p:nvSpPr>
            <p:cNvPr id="10" name="Прямоугольник 9">
              <a:hlinkClick r:id="" action="ppaction://noaction"/>
              <a:extLst>
                <a:ext uri="{FF2B5EF4-FFF2-40B4-BE49-F238E27FC236}">
                  <a16:creationId xmlns:a16="http://schemas.microsoft.com/office/drawing/2014/main" id="{5A2CC783-1C4E-3510-EB5A-830F58A0CC90}"/>
                </a:ext>
              </a:extLst>
            </p:cNvPr>
            <p:cNvSpPr/>
            <p:nvPr/>
          </p:nvSpPr>
          <p:spPr>
            <a:xfrm>
              <a:off x="8481341" y="2977170"/>
              <a:ext cx="3762192" cy="108642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609630">
                <a:defRPr/>
              </a:pPr>
              <a:endParaRPr lang="ru-RU" sz="8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AE234A-8B79-CB0F-F944-7AC66F21DB28}"/>
                </a:ext>
              </a:extLst>
            </p:cNvPr>
            <p:cNvSpPr txBox="1"/>
            <p:nvPr/>
          </p:nvSpPr>
          <p:spPr>
            <a:xfrm>
              <a:off x="8481341" y="2977170"/>
              <a:ext cx="3762192" cy="10864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333" dirty="0">
                  <a:solidFill>
                    <a:prstClr val="white"/>
                  </a:solidFill>
                  <a:latin typeface="Aptos" panose="02110004020202020204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Интеграторы</a:t>
              </a:r>
              <a:endParaRPr lang="ru-RU" sz="1333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D0973B-99F7-2B62-BAB9-C36A5B52C390}"/>
              </a:ext>
            </a:extLst>
          </p:cNvPr>
          <p:cNvGrpSpPr/>
          <p:nvPr/>
        </p:nvGrpSpPr>
        <p:grpSpPr>
          <a:xfrm>
            <a:off x="9463940" y="5089636"/>
            <a:ext cx="1847737" cy="1533436"/>
            <a:chOff x="8502967" y="4040072"/>
            <a:chExt cx="3718941" cy="559207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0D1AEB0-D214-189F-7E96-29AA32FEB0E9}"/>
                </a:ext>
              </a:extLst>
            </p:cNvPr>
            <p:cNvSpPr/>
            <p:nvPr/>
          </p:nvSpPr>
          <p:spPr>
            <a:xfrm>
              <a:off x="8502967" y="4040072"/>
              <a:ext cx="3718941" cy="559207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609630">
                <a:defRPr/>
              </a:pPr>
              <a:endParaRPr lang="ru-RU" sz="733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51393C-86BB-9509-77BD-AFC6CC046D3C}"/>
                </a:ext>
              </a:extLst>
            </p:cNvPr>
            <p:cNvSpPr txBox="1"/>
            <p:nvPr/>
          </p:nvSpPr>
          <p:spPr>
            <a:xfrm>
              <a:off x="8502967" y="4040072"/>
              <a:ext cx="3718941" cy="5592079"/>
            </a:xfrm>
            <a:prstGeom prst="rect">
              <a:avLst/>
            </a:prstGeom>
            <a:solidFill>
              <a:srgbClr val="0F9ED5">
                <a:alpha val="2900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190510" lvl="1" indent="-190510" defTabSz="88904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Aptos" panose="02110004020202020204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Ведомственные МИС</a:t>
              </a:r>
              <a:endParaRPr lang="ru-RU" sz="1200" dirty="0">
                <a:solidFill>
                  <a:prstClr val="black"/>
                </a:solidFill>
                <a:latin typeface="Aptos" panose="02110004020202020204"/>
              </a:endParaRPr>
            </a:p>
            <a:p>
              <a:pPr marL="190510" lvl="1" indent="-190510" defTabSz="88904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Aptos" panose="02110004020202020204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Коммерческие медицинские сети</a:t>
              </a:r>
              <a:endParaRPr lang="ru-RU" sz="1200" dirty="0">
                <a:solidFill>
                  <a:prstClr val="black"/>
                </a:solidFill>
                <a:latin typeface="Aptos" panose="02110004020202020204"/>
              </a:endParaRPr>
            </a:p>
            <a:p>
              <a:pPr marL="190510" lvl="1" indent="-190510" defTabSz="88904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Aptos" panose="02110004020202020204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ВИМИС</a:t>
              </a:r>
              <a:endParaRPr lang="ru-RU" sz="1200" dirty="0">
                <a:solidFill>
                  <a:prstClr val="black"/>
                </a:solidFill>
                <a:latin typeface="Aptos" panose="02110004020202020204"/>
              </a:endParaRPr>
            </a:p>
            <a:p>
              <a:pPr marL="190510" lvl="1" indent="-190510" defTabSz="88904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Aptos" panose="02110004020202020204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Платформы, шины, разработчики</a:t>
              </a:r>
              <a:endParaRPr lang="ru-RU" sz="1200" dirty="0">
                <a:solidFill>
                  <a:prstClr val="black"/>
                </a:solidFill>
                <a:latin typeface="Aptos" panose="02110004020202020204"/>
              </a:endParaRPr>
            </a:p>
            <a:p>
              <a:pPr marL="190510" lvl="1" indent="-190510" defTabSz="88904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Aptos" panose="02110004020202020204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Дата-посредники</a:t>
              </a:r>
              <a:endParaRPr lang="ru-RU" sz="1200" b="1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9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76CAC-C2C7-796A-A8A9-7885C23F5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E08CD-B665-9505-B53F-764F7C86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834" y="1"/>
            <a:ext cx="1061166" cy="1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60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1142</Words>
  <Application>Microsoft Office PowerPoint</Application>
  <PresentationFormat>Широкоэкранный</PresentationFormat>
  <Paragraphs>157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DengXian</vt:lpstr>
      <vt:lpstr>Aptos</vt:lpstr>
      <vt:lpstr>Aptos Display</vt:lpstr>
      <vt:lpstr>Arial</vt:lpstr>
      <vt:lpstr>Arimo</vt:lpstr>
      <vt:lpstr>Calibri</vt:lpstr>
      <vt:lpstr>Noto Sans</vt:lpstr>
      <vt:lpstr>Nunito</vt:lpstr>
      <vt:lpstr>times new roman</vt:lpstr>
      <vt:lpstr>Тема Office</vt:lpstr>
      <vt:lpstr>1_Тема Office</vt:lpstr>
      <vt:lpstr>Office Theme</vt:lpstr>
      <vt:lpstr>Simple Light</vt:lpstr>
      <vt:lpstr>ИИ для врачей и для пациентов,  а также данные для ИИ  (от врачей и от пациентов)</vt:lpstr>
      <vt:lpstr>Что же такое ИИ?</vt:lpstr>
      <vt:lpstr>Субтехнологии ИИ </vt:lpstr>
      <vt:lpstr>Заменит ли искусственный интеллект врачей? </vt:lpstr>
      <vt:lpstr>Презентация PowerPoint</vt:lpstr>
      <vt:lpstr>Презентация PowerPoint</vt:lpstr>
      <vt:lpstr>Медицинские данные есть!  Но есть ли к ним реальный доступ?</vt:lpstr>
      <vt:lpstr>Презентация PowerPoint</vt:lpstr>
      <vt:lpstr>Презентация PowerPoint</vt:lpstr>
      <vt:lpstr>Соответствие задачам Национального и Федерального проекта </vt:lpstr>
      <vt:lpstr>Презентация PowerPoint</vt:lpstr>
      <vt:lpstr>Пациент наиболее «очевидный» правообладатель данных </vt:lpstr>
      <vt:lpstr>Презентация PowerPoint</vt:lpstr>
      <vt:lpstr>альтернативный лозунг:  Данные – кровь здравоохранения!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Инна Фистул</dc:creator>
  <cp:lastModifiedBy>Инна Фистул</cp:lastModifiedBy>
  <cp:revision>3</cp:revision>
  <dcterms:created xsi:type="dcterms:W3CDTF">2025-11-18T06:44:56Z</dcterms:created>
  <dcterms:modified xsi:type="dcterms:W3CDTF">2025-11-18T08:42:09Z</dcterms:modified>
</cp:coreProperties>
</file>