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 (MS)" panose="020F0502020204030204" pitchFamily="34" charset="0"/>
      <p:regular r:id="rId16"/>
    </p:embeddedFont>
    <p:embeddedFont>
      <p:font typeface="Calibri (MS) Bold" panose="020F0702030404030204" pitchFamily="34" charset="0"/>
      <p:regular r:id="rId17"/>
      <p:bold r:id="rId18"/>
    </p:embeddedFont>
    <p:embeddedFont>
      <p:font typeface="Calibri (MS) Italics" panose="020F05020202040A0204" pitchFamily="34" charset="0"/>
      <p:regular r:id="rId19"/>
      <p:italic r:id="rId20"/>
    </p:embeddedFont>
    <p:embeddedFont>
      <p:font typeface="Gotham" pitchFamily="2" charset="0"/>
      <p:regular r:id="rId21"/>
    </p:embeddedFont>
    <p:embeddedFont>
      <p:font typeface="Open Sans 1" pitchFamily="2" charset="0"/>
      <p:regular r:id="rId22"/>
    </p:embeddedFont>
    <p:embeddedFont>
      <p:font typeface="Open Sans 1 Bold" pitchFamily="2" charset="0"/>
      <p:regular r:id="rId23"/>
      <p:bold r:id="rId24"/>
    </p:embeddedFont>
    <p:embeddedFont>
      <p:font typeface="Open Sans 2" panose="020B0606030504020204" pitchFamily="34" charset="0"/>
      <p:regular r:id="rId25"/>
    </p:embeddedFont>
    <p:embeddedFont>
      <p:font typeface="Open Sans 2 Bold" panose="020B0806030504020204" pitchFamily="34" charset="0"/>
      <p:regular r:id="rId26"/>
      <p:bold r:id="rId27"/>
    </p:embeddedFont>
    <p:embeddedFont>
      <p:font typeface="PT Sans" panose="020B0503020203020204" pitchFamily="34" charset="0"/>
      <p:regular r:id="rId28"/>
    </p:embeddedFont>
    <p:embeddedFont>
      <p:font typeface="PT Sans Bold" panose="020B0503020203020204" pitchFamily="34" charset="0"/>
      <p:regular r:id="rId29"/>
      <p:boldItalic r:id="rId30"/>
    </p:embeddedFont>
    <p:embeddedFont>
      <p:font typeface="PT Sans Italics" panose="020B0503020203020204" pitchFamily="34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649" autoAdjust="0"/>
  </p:normalViewPr>
  <p:slideViewPr>
    <p:cSldViewPr>
      <p:cViewPr varScale="1">
        <p:scale>
          <a:sx n="68" d="100"/>
          <a:sy n="68" d="100"/>
        </p:scale>
        <p:origin x="9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sv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3714" y="3274607"/>
            <a:ext cx="13959449" cy="3279360"/>
            <a:chOff x="0" y="0"/>
            <a:chExt cx="18612599" cy="437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12613" cy="4372483"/>
            </a:xfrm>
            <a:custGeom>
              <a:avLst/>
              <a:gdLst/>
              <a:ahLst/>
              <a:cxnLst/>
              <a:rect l="l" t="t" r="r" b="b"/>
              <a:pathLst>
                <a:path w="18612613" h="4372483">
                  <a:moveTo>
                    <a:pt x="0" y="0"/>
                  </a:moveTo>
                  <a:lnTo>
                    <a:pt x="18612613" y="0"/>
                  </a:lnTo>
                  <a:lnTo>
                    <a:pt x="18612613" y="4372483"/>
                  </a:lnTo>
                  <a:lnTo>
                    <a:pt x="0" y="4372483"/>
                  </a:lnTo>
                  <a:close/>
                </a:path>
              </a:pathLst>
            </a:custGeom>
            <a:solidFill>
              <a:srgbClr val="1663A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18612599" cy="4305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188"/>
                </a:lnSpc>
              </a:pPr>
              <a:r>
                <a:rPr lang="en-US" sz="4803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Текущая практика применения</a:t>
              </a:r>
            </a:p>
            <a:p>
              <a:pPr algn="l">
                <a:lnSpc>
                  <a:spcPts val="5188"/>
                </a:lnSpc>
              </a:pPr>
              <a:r>
                <a:rPr lang="en-US" sz="4803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и барьеры доступности лечения с</a:t>
              </a:r>
            </a:p>
            <a:p>
              <a:pPr algn="l">
                <a:lnSpc>
                  <a:spcPts val="5188"/>
                </a:lnSpc>
              </a:pPr>
              <a:r>
                <a:rPr lang="en-US" sz="4803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применением иммуноглобулинов.</a:t>
              </a:r>
            </a:p>
          </p:txBody>
        </p:sp>
      </p:grpSp>
      <p:sp>
        <p:nvSpPr>
          <p:cNvPr id="5" name="Freeform 5" descr="E:\РАБОТА\3 конгресс ВСП\2024\презентации\04.png"/>
          <p:cNvSpPr/>
          <p:nvPr/>
        </p:nvSpPr>
        <p:spPr>
          <a:xfrm>
            <a:off x="0" y="0"/>
            <a:ext cx="3275385" cy="7634932"/>
          </a:xfrm>
          <a:custGeom>
            <a:avLst/>
            <a:gdLst/>
            <a:ahLst/>
            <a:cxnLst/>
            <a:rect l="l" t="t" r="r" b="b"/>
            <a:pathLst>
              <a:path w="3275385" h="7634932">
                <a:moveTo>
                  <a:pt x="0" y="0"/>
                </a:moveTo>
                <a:lnTo>
                  <a:pt x="3275385" y="0"/>
                </a:lnTo>
                <a:lnTo>
                  <a:pt x="3275385" y="7634932"/>
                </a:lnTo>
                <a:lnTo>
                  <a:pt x="0" y="7634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3714" y="8451778"/>
            <a:ext cx="11301259" cy="1327898"/>
          </a:xfrm>
          <a:custGeom>
            <a:avLst/>
            <a:gdLst/>
            <a:ahLst/>
            <a:cxnLst/>
            <a:rect l="l" t="t" r="r" b="b"/>
            <a:pathLst>
              <a:path w="11301259" h="1327898">
                <a:moveTo>
                  <a:pt x="0" y="0"/>
                </a:moveTo>
                <a:lnTo>
                  <a:pt x="11301259" y="0"/>
                </a:lnTo>
                <a:lnTo>
                  <a:pt x="11301259" y="1327898"/>
                </a:lnTo>
                <a:lnTo>
                  <a:pt x="0" y="13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0950" y="350515"/>
            <a:ext cx="2470108" cy="2485942"/>
          </a:xfrm>
          <a:custGeom>
            <a:avLst/>
            <a:gdLst/>
            <a:ahLst/>
            <a:cxnLst/>
            <a:rect l="l" t="t" r="r" b="b"/>
            <a:pathLst>
              <a:path w="2470108" h="2485942">
                <a:moveTo>
                  <a:pt x="0" y="0"/>
                </a:moveTo>
                <a:lnTo>
                  <a:pt x="2470109" y="0"/>
                </a:lnTo>
                <a:lnTo>
                  <a:pt x="2470109" y="2485942"/>
                </a:lnTo>
                <a:lnTo>
                  <a:pt x="0" y="248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85152" y="6924376"/>
            <a:ext cx="1073390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sz="3602" b="1" spc="-14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Пчельникова Полина Игоревна</a:t>
            </a:r>
          </a:p>
          <a:p>
            <a:pPr algn="l">
              <a:lnSpc>
                <a:spcPts val="4323"/>
              </a:lnSpc>
            </a:pPr>
            <a:r>
              <a:rPr lang="en-US" sz="3602" spc="-16">
                <a:solidFill>
                  <a:srgbClr val="1663A4"/>
                </a:solidFill>
                <a:latin typeface="Open Sans 1"/>
                <a:ea typeface="Open Sans 1"/>
                <a:cs typeface="Open Sans 1"/>
                <a:sym typeface="Open Sans 1"/>
              </a:rPr>
              <a:t>президент ОООИ РРА “Надежда”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257175"/>
            <a:ext cx="1357509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Предложения ГВС ревматолога МЗ РФ </a:t>
            </a:r>
          </a:p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 тарифе ОМС на ВВИГ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18565" y="2171783"/>
          <a:ext cx="14093825" cy="6065297"/>
        </p:xfrm>
        <a:graphic>
          <a:graphicData uri="http://schemas.openxmlformats.org/drawingml/2006/table">
            <a:tbl>
              <a:tblPr/>
              <a:tblGrid>
                <a:gridCol w="571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1545"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Заболевание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Заболеваемость на 100 000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Общее число случаев в РФ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Потенциальная потребность в ВВИГ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Системная красная волчанка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3,6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5 237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10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Полимиозит/Дерматомиозит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1,8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2 619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22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Ревматоидный артрит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247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359 331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500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Ювениальный артрит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2 910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6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Системные васкулиты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7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10 183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Системная склеродермия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1,5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2 182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218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157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Антифосфолипидный синдром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7 274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157">
                <a:tc>
                  <a:txBody>
                    <a:bodyPr/>
                    <a:lstStyle/>
                    <a:p>
                      <a:pPr algn="l">
                        <a:lnSpc>
                          <a:spcPts val="3852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Итого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389 736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852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779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159202" y="8681762"/>
            <a:ext cx="14093824" cy="133002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l">
              <a:lnSpc>
                <a:spcPts val="2812"/>
              </a:lnSpc>
            </a:pP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0,2-1%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случаев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лечения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ревматологических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заболеваний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применением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ГИБП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СИ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сопровождаются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вторичными</a:t>
            </a:r>
            <a:r>
              <a:rPr lang="en-US" sz="3254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254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иммунодефицитами</a:t>
            </a:r>
            <a:endParaRPr lang="en-US" sz="3254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8565" y="257175"/>
            <a:ext cx="1357509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Предложения ГВС ревматолога МЗ РФ </a:t>
            </a:r>
          </a:p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 тарифе ОМС на ВВИГ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673B83BD-A147-F144-79FE-FAD3AB148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15685"/>
              </p:ext>
            </p:extLst>
          </p:nvPr>
        </p:nvGraphicFramePr>
        <p:xfrm>
          <a:off x="1034274" y="1574409"/>
          <a:ext cx="15882124" cy="7967978"/>
        </p:xfrm>
        <a:graphic>
          <a:graphicData uri="http://schemas.openxmlformats.org/drawingml/2006/table">
            <a:tbl>
              <a:tblPr firstRow="1" firstCol="1" bandRow="1"/>
              <a:tblGrid>
                <a:gridCol w="3354356">
                  <a:extLst>
                    <a:ext uri="{9D8B030D-6E8A-4147-A177-3AD203B41FA5}">
                      <a16:colId xmlns:a16="http://schemas.microsoft.com/office/drawing/2014/main" val="2542287590"/>
                    </a:ext>
                  </a:extLst>
                </a:gridCol>
                <a:gridCol w="3710485">
                  <a:extLst>
                    <a:ext uri="{9D8B030D-6E8A-4147-A177-3AD203B41FA5}">
                      <a16:colId xmlns:a16="http://schemas.microsoft.com/office/drawing/2014/main" val="1668010024"/>
                    </a:ext>
                  </a:extLst>
                </a:gridCol>
                <a:gridCol w="2865206">
                  <a:extLst>
                    <a:ext uri="{9D8B030D-6E8A-4147-A177-3AD203B41FA5}">
                      <a16:colId xmlns:a16="http://schemas.microsoft.com/office/drawing/2014/main" val="1274988558"/>
                    </a:ext>
                  </a:extLst>
                </a:gridCol>
                <a:gridCol w="1396631">
                  <a:extLst>
                    <a:ext uri="{9D8B030D-6E8A-4147-A177-3AD203B41FA5}">
                      <a16:colId xmlns:a16="http://schemas.microsoft.com/office/drawing/2014/main" val="3398479183"/>
                    </a:ext>
                  </a:extLst>
                </a:gridCol>
                <a:gridCol w="2175413">
                  <a:extLst>
                    <a:ext uri="{9D8B030D-6E8A-4147-A177-3AD203B41FA5}">
                      <a16:colId xmlns:a16="http://schemas.microsoft.com/office/drawing/2014/main" val="3885317573"/>
                    </a:ext>
                  </a:extLst>
                </a:gridCol>
                <a:gridCol w="2380033">
                  <a:extLst>
                    <a:ext uri="{9D8B030D-6E8A-4147-A177-3AD203B41FA5}">
                      <a16:colId xmlns:a16="http://schemas.microsoft.com/office/drawing/2014/main" val="702506190"/>
                    </a:ext>
                  </a:extLst>
                </a:gridCol>
              </a:tblGrid>
              <a:tr h="1793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Коды МКБ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 Расшифровка МКБ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Расчетное количество больных, нуждающихся в высокодозных ВВИГ*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Средняя курсовая доза ВВИГ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Усредненный показатель частоты  предоставления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Усредненный показатель кратности  предоставления в год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32814"/>
                  </a:ext>
                </a:extLst>
              </a:tr>
              <a:tr h="597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М.32.1, М32.8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Системная красная волчанка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787537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М33, М33.0, М33.1, М33.2, М33.9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Полимиозит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Дерматомиозит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27509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50651"/>
                  </a:ext>
                </a:extLst>
              </a:tr>
              <a:tr h="65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М05.0, М05.8, М06.0, М06.8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Ревматоидный артрит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75383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М08.0, М08.1, М08.2, М08.3, М08.4, М08.8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Ювениальный</a:t>
                      </a:r>
                      <a:r>
                        <a:rPr lang="ru-RU" sz="1800" dirty="0">
                          <a:effectLst/>
                        </a:rPr>
                        <a:t> артрит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77750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96362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М31.4, М31.5, М31.6, М31.7, М31.8, М31.9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Системные </a:t>
                      </a:r>
                      <a:r>
                        <a:rPr lang="ru-RU" sz="1800" dirty="0" err="1">
                          <a:effectLst/>
                        </a:rPr>
                        <a:t>васкулиты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04458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13132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М35.0, М35.6, М35.8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Системные заболевания соединительной ткани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512186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85358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М34.0, М34.8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Системная склеродермия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469000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80930"/>
                  </a:ext>
                </a:extLst>
              </a:tr>
              <a:tr h="3786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D68.8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Антифосфолипидный синдром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63217"/>
                  </a:ext>
                </a:extLst>
              </a:tr>
              <a:tr h="37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 г/кг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97921"/>
                  </a:ext>
                </a:extLst>
              </a:tr>
              <a:tr h="37861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(чел)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43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4305" y="1845455"/>
            <a:ext cx="13979391" cy="2517754"/>
            <a:chOff x="0" y="0"/>
            <a:chExt cx="3681815" cy="663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1815" cy="663112"/>
            </a:xfrm>
            <a:custGeom>
              <a:avLst/>
              <a:gdLst/>
              <a:ahLst/>
              <a:cxnLst/>
              <a:rect l="l" t="t" r="r" b="b"/>
              <a:pathLst>
                <a:path w="3681815" h="663112">
                  <a:moveTo>
                    <a:pt x="0" y="0"/>
                  </a:moveTo>
                  <a:lnTo>
                    <a:pt x="3681815" y="0"/>
                  </a:lnTo>
                  <a:lnTo>
                    <a:pt x="3681815" y="663112"/>
                  </a:lnTo>
                  <a:lnTo>
                    <a:pt x="0" y="663112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81815" cy="691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54305" y="4694785"/>
            <a:ext cx="13979391" cy="1968354"/>
            <a:chOff x="0" y="0"/>
            <a:chExt cx="3681815" cy="518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1815" cy="518414"/>
            </a:xfrm>
            <a:custGeom>
              <a:avLst/>
              <a:gdLst/>
              <a:ahLst/>
              <a:cxnLst/>
              <a:rect l="l" t="t" r="r" b="b"/>
              <a:pathLst>
                <a:path w="3681815" h="518414">
                  <a:moveTo>
                    <a:pt x="0" y="0"/>
                  </a:moveTo>
                  <a:lnTo>
                    <a:pt x="3681815" y="0"/>
                  </a:lnTo>
                  <a:lnTo>
                    <a:pt x="3681815" y="518414"/>
                  </a:lnTo>
                  <a:lnTo>
                    <a:pt x="0" y="518414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681815" cy="546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54305" y="7033090"/>
            <a:ext cx="13979391" cy="2111759"/>
            <a:chOff x="0" y="0"/>
            <a:chExt cx="3681815" cy="5561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81815" cy="556183"/>
            </a:xfrm>
            <a:custGeom>
              <a:avLst/>
              <a:gdLst/>
              <a:ahLst/>
              <a:cxnLst/>
              <a:rect l="l" t="t" r="r" b="b"/>
              <a:pathLst>
                <a:path w="3681815" h="556183">
                  <a:moveTo>
                    <a:pt x="0" y="0"/>
                  </a:moveTo>
                  <a:lnTo>
                    <a:pt x="3681815" y="0"/>
                  </a:lnTo>
                  <a:lnTo>
                    <a:pt x="3681815" y="556183"/>
                  </a:lnTo>
                  <a:lnTo>
                    <a:pt x="0" y="556183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681815" cy="584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80854" y="5143500"/>
            <a:ext cx="668175" cy="889417"/>
          </a:xfrm>
          <a:custGeom>
            <a:avLst/>
            <a:gdLst/>
            <a:ahLst/>
            <a:cxnLst/>
            <a:rect l="l" t="t" r="r" b="b"/>
            <a:pathLst>
              <a:path w="668175" h="889417">
                <a:moveTo>
                  <a:pt x="0" y="0"/>
                </a:moveTo>
                <a:lnTo>
                  <a:pt x="668175" y="0"/>
                </a:lnTo>
                <a:lnTo>
                  <a:pt x="668175" y="889417"/>
                </a:lnTo>
                <a:lnTo>
                  <a:pt x="0" y="88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4223" y="2659074"/>
            <a:ext cx="381438" cy="890517"/>
          </a:xfrm>
          <a:custGeom>
            <a:avLst/>
            <a:gdLst/>
            <a:ahLst/>
            <a:cxnLst/>
            <a:rect l="l" t="t" r="r" b="b"/>
            <a:pathLst>
              <a:path w="381438" h="890517">
                <a:moveTo>
                  <a:pt x="0" y="0"/>
                </a:moveTo>
                <a:lnTo>
                  <a:pt x="381438" y="0"/>
                </a:lnTo>
                <a:lnTo>
                  <a:pt x="381438" y="890517"/>
                </a:lnTo>
                <a:lnTo>
                  <a:pt x="0" y="89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7644261"/>
            <a:ext cx="972483" cy="889417"/>
          </a:xfrm>
          <a:custGeom>
            <a:avLst/>
            <a:gdLst/>
            <a:ahLst/>
            <a:cxnLst/>
            <a:rect l="l" t="t" r="r" b="b"/>
            <a:pathLst>
              <a:path w="972483" h="889417">
                <a:moveTo>
                  <a:pt x="0" y="0"/>
                </a:moveTo>
                <a:lnTo>
                  <a:pt x="972483" y="0"/>
                </a:lnTo>
                <a:lnTo>
                  <a:pt x="972483" y="889417"/>
                </a:lnTo>
                <a:lnTo>
                  <a:pt x="0" y="88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154305" y="521480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Выводы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99509" y="2279880"/>
            <a:ext cx="13088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Расчетная стоимость применения иммуноглобулина в условиях дневного стационара </a:t>
            </a:r>
            <a:r>
              <a:rPr lang="en-US" sz="2799" b="1">
                <a:solidFill>
                  <a:srgbClr val="01488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940 434,90 руб. и 942 722,97 руб. </a:t>
            </a:r>
            <a:r>
              <a:rPr lang="en-US" sz="27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в условиях круглосуточного стационара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9509" y="5115685"/>
            <a:ext cx="1308898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Общее количество ревматологических пациентов, нуждающихся в высокодозных ВВИГ, составляет </a:t>
            </a:r>
            <a:r>
              <a:rPr lang="en-US" sz="2799" b="1">
                <a:solidFill>
                  <a:srgbClr val="01488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779 человек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42490" y="7819729"/>
            <a:ext cx="1327759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Расчетная оценка объема финансирования </a:t>
            </a:r>
            <a:r>
              <a:rPr lang="en-US" sz="2799" b="1">
                <a:solidFill>
                  <a:srgbClr val="01488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426 млн руб</a:t>
            </a:r>
          </a:p>
        </p:txBody>
      </p:sp>
      <p:sp>
        <p:nvSpPr>
          <p:cNvPr id="20" name="Freeform 20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4305" y="1845455"/>
            <a:ext cx="13979391" cy="2517754"/>
            <a:chOff x="0" y="0"/>
            <a:chExt cx="3681815" cy="663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1815" cy="663112"/>
            </a:xfrm>
            <a:custGeom>
              <a:avLst/>
              <a:gdLst/>
              <a:ahLst/>
              <a:cxnLst/>
              <a:rect l="l" t="t" r="r" b="b"/>
              <a:pathLst>
                <a:path w="3681815" h="663112">
                  <a:moveTo>
                    <a:pt x="0" y="0"/>
                  </a:moveTo>
                  <a:lnTo>
                    <a:pt x="3681815" y="0"/>
                  </a:lnTo>
                  <a:lnTo>
                    <a:pt x="3681815" y="663112"/>
                  </a:lnTo>
                  <a:lnTo>
                    <a:pt x="0" y="663112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81815" cy="691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54305" y="514350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Предложения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9509" y="2180725"/>
            <a:ext cx="1308898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Погружение ревматологических заболеваний, сопровождающиеся воспалительными и иммунными нарушениями, в тарифы КСГ </a:t>
            </a:r>
            <a:r>
              <a:rPr lang="en-US" sz="3399" b="1">
                <a:solidFill>
                  <a:srgbClr val="01488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st36.001/ds36.001</a:t>
            </a:r>
          </a:p>
        </p:txBody>
      </p:sp>
      <p:sp>
        <p:nvSpPr>
          <p:cNvPr id="9" name="Freeform 9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154305" y="6357120"/>
            <a:ext cx="13979391" cy="3047385"/>
            <a:chOff x="0" y="0"/>
            <a:chExt cx="3681815" cy="8026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81815" cy="802603"/>
            </a:xfrm>
            <a:custGeom>
              <a:avLst/>
              <a:gdLst/>
              <a:ahLst/>
              <a:cxnLst/>
              <a:rect l="l" t="t" r="r" b="b"/>
              <a:pathLst>
                <a:path w="3681815" h="802603">
                  <a:moveTo>
                    <a:pt x="0" y="0"/>
                  </a:moveTo>
                  <a:lnTo>
                    <a:pt x="3681815" y="0"/>
                  </a:lnTo>
                  <a:lnTo>
                    <a:pt x="3681815" y="802603"/>
                  </a:lnTo>
                  <a:lnTo>
                    <a:pt x="0" y="802603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681815" cy="83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99509" y="6692389"/>
            <a:ext cx="1308898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14885"/>
                </a:solidFill>
                <a:latin typeface="Open Sans 2"/>
                <a:ea typeface="Open Sans 2"/>
                <a:cs typeface="Open Sans 2"/>
                <a:sym typeface="Open Sans 2"/>
              </a:rPr>
              <a:t>Погружение ревматологических заболеваний, сопровождающиеся воспалительными и иммунными нарушениями, в неврологический высокодозный тариф </a:t>
            </a:r>
            <a:r>
              <a:rPr lang="en-US" sz="3399" b="1">
                <a:solidFill>
                  <a:srgbClr val="01488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st15.023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32096" y="4868992"/>
            <a:ext cx="15793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2A8DB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ИЛИ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4627" y="2931875"/>
            <a:ext cx="2972322" cy="2972322"/>
            <a:chOff x="0" y="0"/>
            <a:chExt cx="3963096" cy="3963096"/>
          </a:xfrm>
        </p:grpSpPr>
        <p:sp>
          <p:nvSpPr>
            <p:cNvPr id="3" name="Freeform 3" descr="E:\РАБОТА\3 конгресс ВСП\2025\XVI Конгресс шаблон презентации\элементы презентации\06.png"/>
            <p:cNvSpPr/>
            <p:nvPr/>
          </p:nvSpPr>
          <p:spPr>
            <a:xfrm>
              <a:off x="0" y="0"/>
              <a:ext cx="3963035" cy="3963035"/>
            </a:xfrm>
            <a:custGeom>
              <a:avLst/>
              <a:gdLst/>
              <a:ahLst/>
              <a:cxnLst/>
              <a:rect l="l" t="t" r="r" b="b"/>
              <a:pathLst>
                <a:path w="3963035" h="3963035">
                  <a:moveTo>
                    <a:pt x="0" y="0"/>
                  </a:moveTo>
                  <a:lnTo>
                    <a:pt x="3963035" y="0"/>
                  </a:lnTo>
                  <a:lnTo>
                    <a:pt x="3963035" y="3963035"/>
                  </a:lnTo>
                  <a:lnTo>
                    <a:pt x="0" y="396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349063" y="9536150"/>
            <a:ext cx="4341964" cy="40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18"/>
              </a:lnSpc>
            </a:pPr>
            <a:r>
              <a:rPr lang="en-US" sz="2702">
                <a:solidFill>
                  <a:srgbClr val="114C7D"/>
                </a:solidFill>
                <a:latin typeface="Gotham"/>
                <a:ea typeface="Gotham"/>
                <a:cs typeface="Gotham"/>
                <a:sym typeface="Gotham"/>
              </a:rPr>
              <a:t>congress-vsp.ru/xvi/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620635" y="-1620633"/>
            <a:ext cx="2431900" cy="5673168"/>
            <a:chOff x="0" y="0"/>
            <a:chExt cx="3242533" cy="7564224"/>
          </a:xfrm>
        </p:grpSpPr>
        <p:sp>
          <p:nvSpPr>
            <p:cNvPr id="6" name="Freeform 6" descr="E:\РАБОТА\3 конгресс ВСП\2025\XVI Конгресс шаблон презентации\элементы презентации\013.png"/>
            <p:cNvSpPr/>
            <p:nvPr/>
          </p:nvSpPr>
          <p:spPr>
            <a:xfrm flipH="1">
              <a:off x="0" y="0"/>
              <a:ext cx="3242564" cy="7564247"/>
            </a:xfrm>
            <a:custGeom>
              <a:avLst/>
              <a:gdLst/>
              <a:ahLst/>
              <a:cxnLst/>
              <a:rect l="l" t="t" r="r" b="b"/>
              <a:pathLst>
                <a:path w="3242564" h="7564247">
                  <a:moveTo>
                    <a:pt x="3242564" y="0"/>
                  </a:moveTo>
                  <a:lnTo>
                    <a:pt x="0" y="0"/>
                  </a:lnTo>
                  <a:lnTo>
                    <a:pt x="0" y="7564247"/>
                  </a:lnTo>
                  <a:lnTo>
                    <a:pt x="3242564" y="7564247"/>
                  </a:lnTo>
                  <a:lnTo>
                    <a:pt x="3242564" y="0"/>
                  </a:lnTo>
                  <a:close/>
                </a:path>
              </a:pathLst>
            </a:custGeom>
            <a:blipFill>
              <a:blip r:embed="rId3"/>
              <a:stretch>
                <a:fillRect r="-8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7052510"/>
            <a:ext cx="8105153" cy="3242533"/>
            <a:chOff x="0" y="0"/>
            <a:chExt cx="10806871" cy="4323378"/>
          </a:xfrm>
        </p:grpSpPr>
        <p:sp>
          <p:nvSpPr>
            <p:cNvPr id="8" name="Freeform 8" descr="E:\РАБОТА\3 конгресс ВСП\2025\XVI Конгресс шаблон презентации\элементы презентации\03.png"/>
            <p:cNvSpPr/>
            <p:nvPr/>
          </p:nvSpPr>
          <p:spPr>
            <a:xfrm flipH="1">
              <a:off x="0" y="0"/>
              <a:ext cx="10806811" cy="4323334"/>
            </a:xfrm>
            <a:custGeom>
              <a:avLst/>
              <a:gdLst/>
              <a:ahLst/>
              <a:cxnLst/>
              <a:rect l="l" t="t" r="r" b="b"/>
              <a:pathLst>
                <a:path w="10806811" h="4323334">
                  <a:moveTo>
                    <a:pt x="10806811" y="0"/>
                  </a:moveTo>
                  <a:lnTo>
                    <a:pt x="0" y="0"/>
                  </a:lnTo>
                  <a:lnTo>
                    <a:pt x="0" y="4323334"/>
                  </a:lnTo>
                  <a:lnTo>
                    <a:pt x="10806811" y="4323334"/>
                  </a:lnTo>
                  <a:lnTo>
                    <a:pt x="10806811" y="0"/>
                  </a:lnTo>
                  <a:close/>
                </a:path>
              </a:pathLst>
            </a:custGeom>
            <a:blipFill>
              <a:blip r:embed="rId4"/>
              <a:stretch>
                <a:fillRect b="-63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6678650" y="0"/>
            <a:ext cx="1621267" cy="1621267"/>
            <a:chOff x="0" y="0"/>
            <a:chExt cx="2161689" cy="2161689"/>
          </a:xfrm>
        </p:grpSpPr>
        <p:sp>
          <p:nvSpPr>
            <p:cNvPr id="10" name="Freeform 10" descr="E:\РАБОТА\3 конгресс ВСП\2025\XVI Конгресс шаблон презентации\элементы презентации\014.png"/>
            <p:cNvSpPr/>
            <p:nvPr/>
          </p:nvSpPr>
          <p:spPr>
            <a:xfrm flipH="1">
              <a:off x="0" y="0"/>
              <a:ext cx="2161667" cy="2161667"/>
            </a:xfrm>
            <a:custGeom>
              <a:avLst/>
              <a:gdLst/>
              <a:ahLst/>
              <a:cxnLst/>
              <a:rect l="l" t="t" r="r" b="b"/>
              <a:pathLst>
                <a:path w="2161667" h="2161667">
                  <a:moveTo>
                    <a:pt x="2161667" y="0"/>
                  </a:moveTo>
                  <a:lnTo>
                    <a:pt x="0" y="0"/>
                  </a:lnTo>
                  <a:lnTo>
                    <a:pt x="0" y="2161667"/>
                  </a:lnTo>
                  <a:lnTo>
                    <a:pt x="2161667" y="2161667"/>
                  </a:lnTo>
                  <a:lnTo>
                    <a:pt x="2161667" y="0"/>
                  </a:lnTo>
                  <a:close/>
                </a:path>
              </a:pathLst>
            </a:custGeom>
            <a:blipFill>
              <a:blip r:embed="rId5"/>
              <a:stretch>
                <a:fillRect r="-1" b="-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042292" y="3539777"/>
            <a:ext cx="12234533" cy="1715841"/>
            <a:chOff x="0" y="0"/>
            <a:chExt cx="16312710" cy="22877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12710" cy="2287787"/>
            </a:xfrm>
            <a:custGeom>
              <a:avLst/>
              <a:gdLst/>
              <a:ahLst/>
              <a:cxnLst/>
              <a:rect l="l" t="t" r="r" b="b"/>
              <a:pathLst>
                <a:path w="16312710" h="2287787">
                  <a:moveTo>
                    <a:pt x="0" y="0"/>
                  </a:moveTo>
                  <a:lnTo>
                    <a:pt x="16312710" y="0"/>
                  </a:lnTo>
                  <a:lnTo>
                    <a:pt x="16312710" y="2287787"/>
                  </a:lnTo>
                  <a:lnTo>
                    <a:pt x="0" y="228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6312710" cy="2297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5"/>
                </a:lnSpc>
              </a:pPr>
              <a:r>
                <a:rPr lang="en-US" sz="6004">
                  <a:solidFill>
                    <a:srgbClr val="00ADD9"/>
                  </a:solidFill>
                  <a:latin typeface="Gotham"/>
                  <a:ea typeface="Gotham"/>
                  <a:cs typeface="Gotham"/>
                  <a:sym typeface="Gotham"/>
                </a:rPr>
                <a:t>БЛАГОДАРЮ ЗА ВНИМАНИЕ!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257175"/>
            <a:ext cx="1322154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Основные профили медицинской помощи, в которых используются ВВИГ</a:t>
            </a:r>
          </a:p>
        </p:txBody>
      </p:sp>
      <p:sp>
        <p:nvSpPr>
          <p:cNvPr id="7" name="Freeform 7"/>
          <p:cNvSpPr/>
          <p:nvPr/>
        </p:nvSpPr>
        <p:spPr>
          <a:xfrm>
            <a:off x="5659884" y="2009985"/>
            <a:ext cx="3549425" cy="4450734"/>
          </a:xfrm>
          <a:custGeom>
            <a:avLst/>
            <a:gdLst/>
            <a:ahLst/>
            <a:cxnLst/>
            <a:rect l="l" t="t" r="r" b="b"/>
            <a:pathLst>
              <a:path w="3549425" h="4450734">
                <a:moveTo>
                  <a:pt x="0" y="0"/>
                </a:moveTo>
                <a:lnTo>
                  <a:pt x="3549424" y="0"/>
                </a:lnTo>
                <a:lnTo>
                  <a:pt x="3549424" y="4450734"/>
                </a:lnTo>
                <a:lnTo>
                  <a:pt x="0" y="4450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52840" y="2009985"/>
            <a:ext cx="3531056" cy="4450734"/>
          </a:xfrm>
          <a:custGeom>
            <a:avLst/>
            <a:gdLst/>
            <a:ahLst/>
            <a:cxnLst/>
            <a:rect l="l" t="t" r="r" b="b"/>
            <a:pathLst>
              <a:path w="3531056" h="4450734">
                <a:moveTo>
                  <a:pt x="0" y="0"/>
                </a:moveTo>
                <a:lnTo>
                  <a:pt x="3531055" y="0"/>
                </a:lnTo>
                <a:lnTo>
                  <a:pt x="3531055" y="4450734"/>
                </a:lnTo>
                <a:lnTo>
                  <a:pt x="0" y="4450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07328" y="2291654"/>
            <a:ext cx="2282074" cy="3847767"/>
          </a:xfrm>
          <a:custGeom>
            <a:avLst/>
            <a:gdLst/>
            <a:ahLst/>
            <a:cxnLst/>
            <a:rect l="l" t="t" r="r" b="b"/>
            <a:pathLst>
              <a:path w="2282074" h="3847767">
                <a:moveTo>
                  <a:pt x="0" y="0"/>
                </a:moveTo>
                <a:lnTo>
                  <a:pt x="2282075" y="0"/>
                </a:lnTo>
                <a:lnTo>
                  <a:pt x="2282075" y="3847766"/>
                </a:lnTo>
                <a:lnTo>
                  <a:pt x="0" y="3847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rot="12114">
            <a:off x="2548661" y="5533482"/>
            <a:ext cx="405447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 rot="12102">
            <a:off x="11716358" y="5533482"/>
            <a:ext cx="40584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44603">
            <a:off x="8524368" y="5901487"/>
            <a:ext cx="11533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861436" y="3801936"/>
            <a:ext cx="2791647" cy="79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Заместительная терапия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63265" y="3754137"/>
            <a:ext cx="3581849" cy="79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Иммуномодулирующая  терапия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7478" y="1983127"/>
            <a:ext cx="4867582" cy="333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Иммунология </a:t>
            </a:r>
            <a:r>
              <a:rPr lang="en-US" sz="27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(ПИД)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Онкогематология</a:t>
            </a:r>
            <a:r>
              <a:rPr lang="en-US" sz="2700">
                <a:solidFill>
                  <a:srgbClr val="212121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7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(ВИД)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Ревматология</a:t>
            </a:r>
            <a:r>
              <a:rPr lang="en-US" sz="2400">
                <a:solidFill>
                  <a:srgbClr val="212121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24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РА, системные васкулиты, системная склеродермия</a:t>
            </a:r>
            <a:r>
              <a:rPr lang="en-US" sz="2400">
                <a:solidFill>
                  <a:srgbClr val="212121"/>
                </a:solidFill>
                <a:latin typeface="Calibri (MS)"/>
                <a:ea typeface="Calibri (MS)"/>
                <a:cs typeface="Calibri (MS)"/>
                <a:sym typeface="Calibri (MS)"/>
              </a:rPr>
              <a:t>) 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Инфекции 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Акушерство и гинекология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Трансплантация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26792" y="3371277"/>
            <a:ext cx="4988660" cy="211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Неврология </a:t>
            </a:r>
            <a:r>
              <a:rPr lang="en-US" sz="24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(ХВДП, ММН, РС… )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Гематология </a:t>
            </a:r>
            <a:r>
              <a:rPr lang="en-US" sz="27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(ИТП)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Ревматология</a:t>
            </a:r>
            <a:r>
              <a:rPr lang="en-US" sz="2400">
                <a:solidFill>
                  <a:srgbClr val="212121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>
                <a:solidFill>
                  <a:srgbClr val="212121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(СКВ, ювенильный дерматомиозит)</a:t>
            </a:r>
          </a:p>
          <a:p>
            <a:pPr marL="434340" lvl="1" indent="-217170" algn="l">
              <a:lnSpc>
                <a:spcPts val="2879"/>
              </a:lnSpc>
            </a:pPr>
            <a:endParaRPr lang="en-US" sz="2400" i="1">
              <a:solidFill>
                <a:srgbClr val="212121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86817" y="6459540"/>
            <a:ext cx="3723094" cy="51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212121"/>
                </a:solidFill>
                <a:latin typeface="Calibri (MS)"/>
                <a:ea typeface="Calibri (MS)"/>
                <a:cs typeface="Calibri (MS)"/>
                <a:sym typeface="Calibri (MS)"/>
              </a:rPr>
              <a:t>Аутоиммунные болезни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00398" y="7093057"/>
            <a:ext cx="7753758" cy="2181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 u="sng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Иммунология (ПИД и ВИД)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 u="sng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Неврология 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 u="sng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Инфекции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 u="sng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Ревматология и аутоиммунные заболевания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b="1" u="sng">
                <a:solidFill>
                  <a:srgbClr val="2121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Акушерство и неонатология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6368" y="7274226"/>
            <a:ext cx="5601045" cy="207802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0148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Основные клинические направления потенциально нуждающиеся в более широком применении ИГ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8498826" y="6756706"/>
            <a:ext cx="745998" cy="2747738"/>
            <a:chOff x="0" y="0"/>
            <a:chExt cx="994664" cy="3663650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969264" cy="3638296"/>
            </a:xfrm>
            <a:custGeom>
              <a:avLst/>
              <a:gdLst/>
              <a:ahLst/>
              <a:cxnLst/>
              <a:rect l="l" t="t" r="r" b="b"/>
              <a:pathLst>
                <a:path w="969264" h="3638296">
                  <a:moveTo>
                    <a:pt x="0" y="3144393"/>
                  </a:moveTo>
                  <a:lnTo>
                    <a:pt x="242316" y="3144393"/>
                  </a:lnTo>
                  <a:lnTo>
                    <a:pt x="242316" y="0"/>
                  </a:lnTo>
                  <a:lnTo>
                    <a:pt x="726948" y="0"/>
                  </a:lnTo>
                  <a:lnTo>
                    <a:pt x="726948" y="3144393"/>
                  </a:lnTo>
                  <a:lnTo>
                    <a:pt x="969264" y="3144393"/>
                  </a:lnTo>
                  <a:lnTo>
                    <a:pt x="484632" y="363829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-15" y="0"/>
              <a:ext cx="994608" cy="3663696"/>
            </a:xfrm>
            <a:custGeom>
              <a:avLst/>
              <a:gdLst/>
              <a:ahLst/>
              <a:cxnLst/>
              <a:rect l="l" t="t" r="r" b="b"/>
              <a:pathLst>
                <a:path w="994608" h="3663696">
                  <a:moveTo>
                    <a:pt x="12715" y="3144393"/>
                  </a:moveTo>
                  <a:lnTo>
                    <a:pt x="255031" y="3144393"/>
                  </a:lnTo>
                  <a:lnTo>
                    <a:pt x="255031" y="3157093"/>
                  </a:lnTo>
                  <a:lnTo>
                    <a:pt x="242331" y="3157093"/>
                  </a:lnTo>
                  <a:lnTo>
                    <a:pt x="242331" y="12700"/>
                  </a:lnTo>
                  <a:cubicBezTo>
                    <a:pt x="242331" y="5715"/>
                    <a:pt x="248046" y="0"/>
                    <a:pt x="255031" y="0"/>
                  </a:cubicBezTo>
                  <a:lnTo>
                    <a:pt x="739663" y="0"/>
                  </a:lnTo>
                  <a:cubicBezTo>
                    <a:pt x="746648" y="0"/>
                    <a:pt x="752363" y="5715"/>
                    <a:pt x="752363" y="12700"/>
                  </a:cubicBezTo>
                  <a:lnTo>
                    <a:pt x="752363" y="3157093"/>
                  </a:lnTo>
                  <a:lnTo>
                    <a:pt x="739663" y="3157093"/>
                  </a:lnTo>
                  <a:lnTo>
                    <a:pt x="739663" y="3144393"/>
                  </a:lnTo>
                  <a:lnTo>
                    <a:pt x="981979" y="3144393"/>
                  </a:lnTo>
                  <a:cubicBezTo>
                    <a:pt x="987059" y="3144393"/>
                    <a:pt x="991758" y="3147441"/>
                    <a:pt x="993663" y="3152140"/>
                  </a:cubicBezTo>
                  <a:cubicBezTo>
                    <a:pt x="995568" y="3156839"/>
                    <a:pt x="994552" y="3162300"/>
                    <a:pt x="990996" y="3165983"/>
                  </a:cubicBezTo>
                  <a:lnTo>
                    <a:pt x="506364" y="3659886"/>
                  </a:lnTo>
                  <a:cubicBezTo>
                    <a:pt x="503951" y="3662299"/>
                    <a:pt x="500649" y="3663696"/>
                    <a:pt x="497347" y="3663696"/>
                  </a:cubicBezTo>
                  <a:cubicBezTo>
                    <a:pt x="494045" y="3663696"/>
                    <a:pt x="490616" y="3662299"/>
                    <a:pt x="488330" y="3659886"/>
                  </a:cubicBezTo>
                  <a:lnTo>
                    <a:pt x="3698" y="3165983"/>
                  </a:lnTo>
                  <a:cubicBezTo>
                    <a:pt x="15" y="3162300"/>
                    <a:pt x="-1001" y="3156839"/>
                    <a:pt x="1031" y="3152140"/>
                  </a:cubicBezTo>
                  <a:cubicBezTo>
                    <a:pt x="3063" y="3147441"/>
                    <a:pt x="7635" y="3144393"/>
                    <a:pt x="12715" y="3144393"/>
                  </a:cubicBezTo>
                  <a:moveTo>
                    <a:pt x="12715" y="3169793"/>
                  </a:moveTo>
                  <a:lnTo>
                    <a:pt x="12715" y="3157093"/>
                  </a:lnTo>
                  <a:lnTo>
                    <a:pt x="21732" y="3148203"/>
                  </a:lnTo>
                  <a:lnTo>
                    <a:pt x="506364" y="3642106"/>
                  </a:lnTo>
                  <a:lnTo>
                    <a:pt x="497347" y="3650996"/>
                  </a:lnTo>
                  <a:lnTo>
                    <a:pt x="488330" y="3642106"/>
                  </a:lnTo>
                  <a:lnTo>
                    <a:pt x="972962" y="3148203"/>
                  </a:lnTo>
                  <a:lnTo>
                    <a:pt x="981979" y="3157093"/>
                  </a:lnTo>
                  <a:lnTo>
                    <a:pt x="981979" y="3169793"/>
                  </a:lnTo>
                  <a:lnTo>
                    <a:pt x="739663" y="3169793"/>
                  </a:lnTo>
                  <a:cubicBezTo>
                    <a:pt x="732678" y="3169793"/>
                    <a:pt x="726963" y="3164078"/>
                    <a:pt x="726963" y="3157093"/>
                  </a:cubicBezTo>
                  <a:lnTo>
                    <a:pt x="726963" y="12700"/>
                  </a:lnTo>
                  <a:lnTo>
                    <a:pt x="739663" y="12700"/>
                  </a:lnTo>
                  <a:lnTo>
                    <a:pt x="739663" y="25400"/>
                  </a:lnTo>
                  <a:lnTo>
                    <a:pt x="255031" y="25400"/>
                  </a:lnTo>
                  <a:lnTo>
                    <a:pt x="255031" y="12700"/>
                  </a:lnTo>
                  <a:lnTo>
                    <a:pt x="267731" y="12700"/>
                  </a:lnTo>
                  <a:lnTo>
                    <a:pt x="267731" y="3157093"/>
                  </a:lnTo>
                  <a:cubicBezTo>
                    <a:pt x="267731" y="3164078"/>
                    <a:pt x="262016" y="3169793"/>
                    <a:pt x="255031" y="3169793"/>
                  </a:cubicBezTo>
                  <a:lnTo>
                    <a:pt x="12715" y="3169793"/>
                  </a:lnTo>
                  <a:close/>
                </a:path>
              </a:pathLst>
            </a:custGeom>
            <a:solidFill>
              <a:srgbClr val="41719C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514350"/>
            <a:ext cx="1345287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Сравнение потребления ВВИГ в РФ с другими странами мира в пересчёте на 1 г/1000 чел.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99878" y="1743698"/>
            <a:ext cx="14645122" cy="7219426"/>
            <a:chOff x="0" y="0"/>
            <a:chExt cx="15375152" cy="7579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75128" cy="7579360"/>
            </a:xfrm>
            <a:custGeom>
              <a:avLst/>
              <a:gdLst/>
              <a:ahLst/>
              <a:cxnLst/>
              <a:rect l="l" t="t" r="r" b="b"/>
              <a:pathLst>
                <a:path w="15375128" h="7579360">
                  <a:moveTo>
                    <a:pt x="0" y="0"/>
                  </a:moveTo>
                  <a:lnTo>
                    <a:pt x="15375128" y="0"/>
                  </a:lnTo>
                  <a:lnTo>
                    <a:pt x="15375128" y="7579360"/>
                  </a:lnTo>
                  <a:lnTo>
                    <a:pt x="0" y="757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20465" y="3212171"/>
            <a:ext cx="1258009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США – 199,7 грамм на 1 000 человек В РФ - 7,9 г./1 000 чел.</a:t>
            </a:r>
          </a:p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Разница потребления ВВИГ между РФ и  США в 25 раз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89813" y="9730599"/>
            <a:ext cx="15155187" cy="547687"/>
            <a:chOff x="0" y="0"/>
            <a:chExt cx="20206916" cy="730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206915" cy="730250"/>
            </a:xfrm>
            <a:custGeom>
              <a:avLst/>
              <a:gdLst/>
              <a:ahLst/>
              <a:cxnLst/>
              <a:rect l="l" t="t" r="r" b="b"/>
              <a:pathLst>
                <a:path w="20206915" h="730250">
                  <a:moveTo>
                    <a:pt x="0" y="0"/>
                  </a:moveTo>
                  <a:lnTo>
                    <a:pt x="20206915" y="0"/>
                  </a:lnTo>
                  <a:lnTo>
                    <a:pt x="20206915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0206916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Источник: THE MARKETING RESEARCH BUREAU INC., 2019 г.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514350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ПОТРЕБНОСТЬ В ПРЕПАРАТАХ ПЛАЗМЫ КРОВИ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9158" y="2669256"/>
            <a:ext cx="987413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212121"/>
                </a:solidFill>
                <a:latin typeface="PT Sans"/>
                <a:ea typeface="PT Sans"/>
                <a:cs typeface="PT Sans"/>
                <a:sym typeface="PT Sans"/>
              </a:rPr>
              <a:t>На 2024 год </a:t>
            </a:r>
            <a:r>
              <a:rPr lang="en-US" sz="3600" b="1" u="sng">
                <a:solidFill>
                  <a:srgbClr val="212121"/>
                </a:solidFill>
                <a:latin typeface="PT Sans Bold"/>
                <a:ea typeface="PT Sans Bold"/>
                <a:cs typeface="PT Sans Bold"/>
                <a:sym typeface="PT Sans Bold"/>
              </a:rPr>
              <a:t>обеспеченность</a:t>
            </a:r>
            <a:r>
              <a:rPr lang="en-US" sz="3600">
                <a:solidFill>
                  <a:srgbClr val="212121"/>
                </a:solidFill>
                <a:latin typeface="PT Sans"/>
                <a:ea typeface="PT Sans"/>
                <a:cs typeface="PT Sans"/>
                <a:sym typeface="PT Sans"/>
              </a:rPr>
              <a:t> граждан РФ препаратами из плазмы крови составляет*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9158" y="6178371"/>
            <a:ext cx="9652094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212121"/>
                </a:solidFill>
                <a:latin typeface="PT Sans"/>
                <a:ea typeface="PT Sans"/>
                <a:cs typeface="PT Sans"/>
                <a:sym typeface="PT Sans"/>
              </a:rPr>
              <a:t>По данным Экспертного совета Минздрава расчётная </a:t>
            </a:r>
            <a:r>
              <a:rPr lang="en-US" sz="3600" b="1" u="sng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потребность</a:t>
            </a:r>
            <a:r>
              <a:rPr lang="en-US" sz="3600">
                <a:solidFill>
                  <a:srgbClr val="212121"/>
                </a:solidFill>
                <a:latin typeface="PT Sans"/>
                <a:ea typeface="PT Sans"/>
                <a:cs typeface="PT Sans"/>
                <a:sym typeface="PT Sans"/>
              </a:rPr>
              <a:t> российского здравоохранения составляет*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877" y="9087574"/>
            <a:ext cx="16528246" cy="62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*В соответствии с «Концепцией увеличения заготовки плазмы крови для производства ЛП учреждениями Службы крови ФМБА и субъектов РФ на период до 2030 года»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62668" y="1998363"/>
            <a:ext cx="7360128" cy="182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4200" b="1">
                <a:solidFill>
                  <a:srgbClr val="212121"/>
                </a:solidFill>
                <a:latin typeface="PT Sans Bold"/>
                <a:ea typeface="PT Sans Bold"/>
                <a:cs typeface="PT Sans Bold"/>
                <a:sym typeface="PT Sans Bold"/>
              </a:rPr>
              <a:t>Альбумины – 11,3 тонны Иммуноглобулины ~ 1,1 тонны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38399" y="5476510"/>
            <a:ext cx="7284398" cy="27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4200" b="1">
                <a:solidFill>
                  <a:srgbClr val="212121"/>
                </a:solidFill>
                <a:latin typeface="PT Sans Bold"/>
                <a:ea typeface="PT Sans Bold"/>
                <a:cs typeface="PT Sans Bold"/>
                <a:sym typeface="PT Sans Bold"/>
              </a:rPr>
              <a:t>Альбумины – </a:t>
            </a:r>
            <a:r>
              <a:rPr lang="en-US" sz="4200" b="1" u="sng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31,3 </a:t>
            </a:r>
            <a:r>
              <a:rPr lang="en-US" sz="42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тонны</a:t>
            </a:r>
          </a:p>
          <a:p>
            <a:pPr algn="l">
              <a:lnSpc>
                <a:spcPts val="7560"/>
              </a:lnSpc>
            </a:pPr>
            <a:r>
              <a:rPr lang="en-US" sz="42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Иммуноглобулины – </a:t>
            </a:r>
            <a:r>
              <a:rPr lang="en-US" sz="4200" b="1" u="sng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8,1</a:t>
            </a:r>
            <a:r>
              <a:rPr lang="en-US" sz="42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 тонны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413501" y="3935703"/>
            <a:ext cx="3816216" cy="2232560"/>
            <a:chOff x="0" y="0"/>
            <a:chExt cx="5088288" cy="297674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5062855" cy="2951353"/>
            </a:xfrm>
            <a:custGeom>
              <a:avLst/>
              <a:gdLst/>
              <a:ahLst/>
              <a:cxnLst/>
              <a:rect l="l" t="t" r="r" b="b"/>
              <a:pathLst>
                <a:path w="5062855" h="2951353">
                  <a:moveTo>
                    <a:pt x="0" y="1475613"/>
                  </a:moveTo>
                  <a:lnTo>
                    <a:pt x="1265682" y="1475613"/>
                  </a:lnTo>
                  <a:lnTo>
                    <a:pt x="1265682" y="0"/>
                  </a:lnTo>
                  <a:lnTo>
                    <a:pt x="3797173" y="0"/>
                  </a:lnTo>
                  <a:lnTo>
                    <a:pt x="3797173" y="1475613"/>
                  </a:lnTo>
                  <a:lnTo>
                    <a:pt x="5062855" y="1475613"/>
                  </a:lnTo>
                  <a:lnTo>
                    <a:pt x="2531491" y="2951353"/>
                  </a:lnTo>
                  <a:close/>
                </a:path>
              </a:pathLst>
            </a:custGeom>
            <a:solidFill>
              <a:srgbClr val="CCDDEB"/>
            </a:solidFill>
            <a:ln w="12700">
              <a:solidFill>
                <a:srgbClr val="000000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55" y="0"/>
              <a:ext cx="5088272" cy="2976690"/>
            </a:xfrm>
            <a:custGeom>
              <a:avLst/>
              <a:gdLst/>
              <a:ahLst/>
              <a:cxnLst/>
              <a:rect l="l" t="t" r="r" b="b"/>
              <a:pathLst>
                <a:path w="5088272" h="2976690">
                  <a:moveTo>
                    <a:pt x="12645" y="1475613"/>
                  </a:moveTo>
                  <a:lnTo>
                    <a:pt x="1278327" y="1475613"/>
                  </a:lnTo>
                  <a:lnTo>
                    <a:pt x="1278327" y="1488313"/>
                  </a:lnTo>
                  <a:lnTo>
                    <a:pt x="1265627" y="1488313"/>
                  </a:lnTo>
                  <a:lnTo>
                    <a:pt x="1265627" y="12700"/>
                  </a:lnTo>
                  <a:cubicBezTo>
                    <a:pt x="1265627" y="5715"/>
                    <a:pt x="1271342" y="0"/>
                    <a:pt x="1278327" y="0"/>
                  </a:cubicBezTo>
                  <a:lnTo>
                    <a:pt x="3809818" y="0"/>
                  </a:lnTo>
                  <a:cubicBezTo>
                    <a:pt x="3816803" y="0"/>
                    <a:pt x="3822518" y="5715"/>
                    <a:pt x="3822518" y="12700"/>
                  </a:cubicBezTo>
                  <a:lnTo>
                    <a:pt x="3822518" y="1488313"/>
                  </a:lnTo>
                  <a:lnTo>
                    <a:pt x="3809818" y="1488313"/>
                  </a:lnTo>
                  <a:lnTo>
                    <a:pt x="3809818" y="1475613"/>
                  </a:lnTo>
                  <a:lnTo>
                    <a:pt x="5075500" y="1475613"/>
                  </a:lnTo>
                  <a:cubicBezTo>
                    <a:pt x="5081215" y="1475613"/>
                    <a:pt x="5086295" y="1479423"/>
                    <a:pt x="5087819" y="1485011"/>
                  </a:cubicBezTo>
                  <a:cubicBezTo>
                    <a:pt x="5089343" y="1490599"/>
                    <a:pt x="5086930" y="1496441"/>
                    <a:pt x="5081977" y="1499235"/>
                  </a:cubicBezTo>
                  <a:lnTo>
                    <a:pt x="2550486" y="2974975"/>
                  </a:lnTo>
                  <a:cubicBezTo>
                    <a:pt x="2546549" y="2977261"/>
                    <a:pt x="2541596" y="2977261"/>
                    <a:pt x="2537659" y="2974975"/>
                  </a:cubicBezTo>
                  <a:lnTo>
                    <a:pt x="6295" y="1499362"/>
                  </a:lnTo>
                  <a:cubicBezTo>
                    <a:pt x="1342" y="1496441"/>
                    <a:pt x="-1071" y="1490599"/>
                    <a:pt x="453" y="1485138"/>
                  </a:cubicBezTo>
                  <a:cubicBezTo>
                    <a:pt x="1977" y="1479677"/>
                    <a:pt x="6930" y="1475740"/>
                    <a:pt x="12772" y="1475740"/>
                  </a:cubicBezTo>
                  <a:moveTo>
                    <a:pt x="12772" y="1501140"/>
                  </a:moveTo>
                  <a:lnTo>
                    <a:pt x="12772" y="1488440"/>
                  </a:lnTo>
                  <a:lnTo>
                    <a:pt x="19122" y="1477518"/>
                  </a:lnTo>
                  <a:lnTo>
                    <a:pt x="2550486" y="2953131"/>
                  </a:lnTo>
                  <a:lnTo>
                    <a:pt x="2544136" y="2964053"/>
                  </a:lnTo>
                  <a:lnTo>
                    <a:pt x="2537786" y="2953131"/>
                  </a:lnTo>
                  <a:lnTo>
                    <a:pt x="5069150" y="1477391"/>
                  </a:lnTo>
                  <a:lnTo>
                    <a:pt x="5075500" y="1488313"/>
                  </a:lnTo>
                  <a:lnTo>
                    <a:pt x="5075500" y="1501013"/>
                  </a:lnTo>
                  <a:lnTo>
                    <a:pt x="3809818" y="1501013"/>
                  </a:lnTo>
                  <a:cubicBezTo>
                    <a:pt x="3802833" y="1501013"/>
                    <a:pt x="3797118" y="1495298"/>
                    <a:pt x="3797118" y="1488313"/>
                  </a:cubicBezTo>
                  <a:lnTo>
                    <a:pt x="3797118" y="12700"/>
                  </a:lnTo>
                  <a:lnTo>
                    <a:pt x="3809818" y="12700"/>
                  </a:lnTo>
                  <a:lnTo>
                    <a:pt x="3809818" y="25400"/>
                  </a:lnTo>
                  <a:lnTo>
                    <a:pt x="1278327" y="25400"/>
                  </a:lnTo>
                  <a:lnTo>
                    <a:pt x="1278327" y="12700"/>
                  </a:lnTo>
                  <a:lnTo>
                    <a:pt x="1291027" y="12700"/>
                  </a:lnTo>
                  <a:lnTo>
                    <a:pt x="1291027" y="1488313"/>
                  </a:lnTo>
                  <a:cubicBezTo>
                    <a:pt x="1291027" y="1495298"/>
                    <a:pt x="1285312" y="1501013"/>
                    <a:pt x="1278327" y="1501013"/>
                  </a:cubicBezTo>
                  <a:lnTo>
                    <a:pt x="12645" y="1501013"/>
                  </a:lnTo>
                  <a:close/>
                </a:path>
              </a:pathLst>
            </a:custGeom>
            <a:solidFill>
              <a:srgbClr val="70AD47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Каналы финансирования обеспечения ВВИГ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3275" y="2493072"/>
            <a:ext cx="7034886" cy="57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Основным каналом финансирования рынка иммуноглобулинов является канал ОМС;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Федеральные центры помимо ОМС так же используют квоты ВМП;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Часть закупок для обеспечения детей идет через Фонд «Круг Добра»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5716" y="9456755"/>
            <a:ext cx="2791731" cy="547688"/>
            <a:chOff x="0" y="0"/>
            <a:chExt cx="3722308" cy="730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22308" cy="730250"/>
            </a:xfrm>
            <a:custGeom>
              <a:avLst/>
              <a:gdLst/>
              <a:ahLst/>
              <a:cxnLst/>
              <a:rect l="l" t="t" r="r" b="b"/>
              <a:pathLst>
                <a:path w="3722308" h="730250">
                  <a:moveTo>
                    <a:pt x="0" y="0"/>
                  </a:moveTo>
                  <a:lnTo>
                    <a:pt x="3722308" y="0"/>
                  </a:lnTo>
                  <a:lnTo>
                    <a:pt x="3722308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3722308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>
                  <a:solidFill>
                    <a:srgbClr val="8C8C8C"/>
                  </a:solidFill>
                  <a:latin typeface="Raleway"/>
                  <a:ea typeface="Raleway"/>
                  <a:cs typeface="Raleway"/>
                  <a:sym typeface="Raleway"/>
                </a:rPr>
                <a:t>Источник: данные Headway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567" y="676143"/>
            <a:ext cx="11645927" cy="843623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07543" y="8775718"/>
            <a:ext cx="649381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i="1">
                <a:solidFill>
                  <a:srgbClr val="595959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Увеличения доли РЛО как причина вынужденной инвалидизации для обеспечения доступа к терапии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514350"/>
            <a:ext cx="1328871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ОСНОВНЫЕ ПОКАЗАНИЯ К ПРИМЕНЕНИЮ ВВИГ В РЕВМАТОЛОГИИ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727073"/>
            <a:ext cx="16230600" cy="690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39" lvl="1" indent="-217169" algn="l">
              <a:lnSpc>
                <a:spcPts val="2591"/>
              </a:lnSpc>
              <a:buFont typeface="Arial"/>
              <a:buChar char="•"/>
            </a:pPr>
            <a:r>
              <a:rPr lang="en-US" sz="2399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Системная красная волчанка:</a:t>
            </a:r>
          </a:p>
          <a:p>
            <a:pPr marL="1118601" lvl="2" indent="-372867" algn="l">
              <a:lnSpc>
                <a:spcPts val="2268"/>
              </a:lnSpc>
              <a:buFont typeface="Arial"/>
              <a:buChar char="⚬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КР606_3 (дети) 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рекомендуется назначение иммуноглобулина человека нормального (J06BA) в дозе 2 г/кг/курс в течение 2-х дней всем пациентам с катастрофическим АФС, тромбоцитопенией, распространенным поражением кожи и слизистых оболочек</a:t>
            </a:r>
          </a:p>
          <a:p>
            <a:pPr marL="1118601" lvl="2" indent="-372867" algn="l">
              <a:lnSpc>
                <a:spcPts val="2268"/>
              </a:lnSpc>
              <a:buFont typeface="Arial"/>
              <a:buChar char="⚬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Проект КР «Системная красная волчанка» (взрослые) 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 тяжелом поражении ЦНС, тяжелой тромбоцитопении, присоединении инфекции рекомендуется внутривенное введение иммуноглобулина человека нормального (ВВИГ); доза варьирует от 0,5 до 2 г/кг массы тела, препарат вводится по 1 г/кг в течение 2-х дней или по 0,5 г/кг в течение 4-5 дней, курсы лечения повторяются ежемесячно </a:t>
            </a:r>
          </a:p>
          <a:p>
            <a:pPr marL="380048" lvl="1" indent="-190024" algn="l">
              <a:lnSpc>
                <a:spcPts val="2268"/>
              </a:lnSpc>
              <a:buFont typeface="Arial"/>
              <a:buChar char="•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Ревматоидный артрит: </a:t>
            </a:r>
          </a:p>
          <a:p>
            <a:pPr marL="1118601" lvl="2" indent="-372867" algn="l">
              <a:lnSpc>
                <a:spcPts val="2268"/>
              </a:lnSpc>
              <a:buFont typeface="Arial"/>
              <a:buChar char="⚬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КР250_3 «Ревматоидный артрит» 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 развитии вторичного иммунодефицита возможно проведение заместительной терапии с использованием внутривенного иммуноглобулина в дозировке 0,5 – 1,0 г/кг массы тела</a:t>
            </a:r>
          </a:p>
          <a:p>
            <a:pPr marL="380048" lvl="1" indent="-190024" algn="l">
              <a:lnSpc>
                <a:spcPts val="2268"/>
              </a:lnSpc>
              <a:buFont typeface="Arial"/>
              <a:buChar char="•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Гранулематоз с полиангиитом (Вегенера)</a:t>
            </a:r>
          </a:p>
          <a:p>
            <a:pPr marL="1118601" lvl="2" indent="-372867" algn="l">
              <a:lnSpc>
                <a:spcPts val="2268"/>
              </a:lnSpc>
              <a:buFont typeface="Arial"/>
              <a:buChar char="⚬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Проект КР «Гранулематоз с полиангиитом»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 тяжелом поражении почек, легких, нервной системы, присоединении инфекции рекомендуется введение внутривенного иммуноглобулина человека нормального (ВВИГ); рекомендуемая доза ВВИГ составляет 0,4-2 г/кг массы тела, суммарную дозу препарата вводят в течение 2-5 дней, курсы лечения повторяют с интервалом 3-4 недели </a:t>
            </a:r>
          </a:p>
          <a:p>
            <a:pPr marL="380048" lvl="1" indent="-190024" algn="l">
              <a:lnSpc>
                <a:spcPts val="2268"/>
              </a:lnSpc>
              <a:buFont typeface="Arial"/>
              <a:buChar char="•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Ювенильный артрит с системным началом:</a:t>
            </a:r>
          </a:p>
          <a:p>
            <a:pPr marL="1118601" lvl="2" indent="-372867" algn="l">
              <a:lnSpc>
                <a:spcPts val="2268"/>
              </a:lnSpc>
              <a:buFont typeface="Arial"/>
              <a:buChar char="⚬"/>
            </a:pPr>
            <a:r>
              <a:rPr lang="en-US" sz="2100" b="1">
                <a:solidFill>
                  <a:srgbClr val="014885"/>
                </a:solidFill>
                <a:latin typeface="PT Sans Bold"/>
                <a:ea typeface="PT Sans Bold"/>
                <a:cs typeface="PT Sans Bold"/>
                <a:sym typeface="PT Sans Bold"/>
              </a:rPr>
              <a:t>КР26_4 «Юношеский артрит с системным началом» 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 гемофагоцитарном синдроме (синдроме активации макрофагов) – рекомендуется назначение иммуноглобулина человека нормального (J06BA) в дозе 1-2 г/кг/курс в течение 2-х дней внутривенно всем пациентам;</a:t>
            </a:r>
          </a:p>
          <a:p>
            <a:pPr marL="1857155" lvl="3" indent="-464289" algn="l">
              <a:lnSpc>
                <a:spcPts val="2268"/>
              </a:lnSpc>
              <a:buFont typeface="Arial"/>
              <a:buChar char="￭"/>
            </a:pPr>
            <a:r>
              <a:rPr lang="en-US" sz="21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 условиях развития иммунодефицитного состояния на фоне проведения иммуносупрессивной и/или генно-инженерной биологической терапии рекомендуется назначениеиммуноглобулина человека нормального (J06BA) в дозе 400-500 мг/кг не реже 1 раза в 2-4 нед. до нормализации уровня иммуноглобулинов крови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48044" y="643511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Лечение высокими дозами ВВИГ в ревматологии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01290"/>
            <a:ext cx="9141770" cy="492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Приказ от 10 ноября 2005 г. N 673 «Об утверждении стандарта медицинской помощи больным </a:t>
            </a:r>
            <a:r>
              <a:rPr lang="en-US" sz="30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дерматополимиозитом</a:t>
            </a: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»</a:t>
            </a:r>
          </a:p>
          <a:p>
            <a:pPr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Приказ Минздрава России от 07.11.2012 N 613н «Об утверждении стандарта специализированной медицинской помощи при </a:t>
            </a:r>
            <a:r>
              <a:rPr lang="en-US" sz="30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системной красной волчанке</a:t>
            </a: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»</a:t>
            </a:r>
          </a:p>
          <a:p>
            <a:pPr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Приказ Минздрава России от 07.11.2012 N 686н «Об утверждении стандарта специализированной медицинской помощи при </a:t>
            </a:r>
            <a:r>
              <a:rPr lang="en-US" sz="3000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системном склерозе</a:t>
            </a:r>
            <a:r>
              <a:rPr lang="en-US" sz="3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»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512085" y="1939090"/>
            <a:ext cx="4783519" cy="3548558"/>
            <a:chOff x="0" y="0"/>
            <a:chExt cx="5316644" cy="39440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16601" cy="3943985"/>
            </a:xfrm>
            <a:custGeom>
              <a:avLst/>
              <a:gdLst/>
              <a:ahLst/>
              <a:cxnLst/>
              <a:rect l="l" t="t" r="r" b="b"/>
              <a:pathLst>
                <a:path w="5316601" h="3943985">
                  <a:moveTo>
                    <a:pt x="0" y="0"/>
                  </a:moveTo>
                  <a:lnTo>
                    <a:pt x="5316601" y="0"/>
                  </a:lnTo>
                  <a:lnTo>
                    <a:pt x="5316601" y="3943985"/>
                  </a:lnTo>
                  <a:lnTo>
                    <a:pt x="0" y="3943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" b="-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2693534" y="5094842"/>
            <a:ext cx="4767090" cy="4134237"/>
            <a:chOff x="0" y="0"/>
            <a:chExt cx="5298384" cy="459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98440" cy="4594987"/>
            </a:xfrm>
            <a:custGeom>
              <a:avLst/>
              <a:gdLst/>
              <a:ahLst/>
              <a:cxnLst/>
              <a:rect l="l" t="t" r="r" b="b"/>
              <a:pathLst>
                <a:path w="5298440" h="4594987">
                  <a:moveTo>
                    <a:pt x="0" y="0"/>
                  </a:moveTo>
                  <a:lnTo>
                    <a:pt x="5298440" y="0"/>
                  </a:lnTo>
                  <a:lnTo>
                    <a:pt x="5298440" y="4594987"/>
                  </a:lnTo>
                  <a:lnTo>
                    <a:pt x="0" y="4594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9" r="-1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470245" y="3951391"/>
            <a:ext cx="4606834" cy="6175541"/>
            <a:chOff x="0" y="0"/>
            <a:chExt cx="5120268" cy="68638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20259" cy="6863842"/>
            </a:xfrm>
            <a:custGeom>
              <a:avLst/>
              <a:gdLst/>
              <a:ahLst/>
              <a:cxnLst/>
              <a:rect l="l" t="t" r="r" b="b"/>
              <a:pathLst>
                <a:path w="5120259" h="6863842">
                  <a:moveTo>
                    <a:pt x="0" y="0"/>
                  </a:moveTo>
                  <a:lnTo>
                    <a:pt x="5120259" y="0"/>
                  </a:lnTo>
                  <a:lnTo>
                    <a:pt x="5120259" y="6863842"/>
                  </a:lnTo>
                  <a:lnTo>
                    <a:pt x="0" y="6863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03" b="-102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51748" y="643511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Другие показания к назначению ВВИГ в ревматологии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54927"/>
            <a:ext cx="15590520" cy="621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Хроническая воспалительная демиелинизирующая полинейропатия, синдром Гийена – Барре в рамках системных аутоиммунных заболеваний (системная красная волчанка, ревматоидный артрит, б-нь Шегрена и др.)</a:t>
            </a:r>
          </a:p>
          <a:p>
            <a:pPr algn="l">
              <a:lnSpc>
                <a:spcPts val="2764"/>
              </a:lnSpc>
            </a:pPr>
            <a:endParaRPr lang="en-US" sz="32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Воспалительные миопатии (дерматомиозит, полимиозит, антисинтетазный с-м и пр.)</a:t>
            </a:r>
          </a:p>
          <a:p>
            <a:pPr algn="l">
              <a:lnSpc>
                <a:spcPts val="2764"/>
              </a:lnSpc>
            </a:pPr>
            <a:endParaRPr lang="en-US" sz="32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Поражение ЦНС при антифосфолипидном с-ме (АФС). Катастрофический АФС. </a:t>
            </a:r>
          </a:p>
          <a:p>
            <a:pPr algn="l">
              <a:lnSpc>
                <a:spcPts val="2764"/>
              </a:lnSpc>
            </a:pPr>
            <a:endParaRPr lang="en-US" sz="32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Акушерская и неонатальная патология в рамках системных аутоиммунных заболеваний </a:t>
            </a:r>
          </a:p>
          <a:p>
            <a:pPr algn="l">
              <a:lnSpc>
                <a:spcPts val="2764"/>
              </a:lnSpc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Аутоиммунная гемолитическая анемия в рамках системных аутоиммунных заболеваний </a:t>
            </a:r>
          </a:p>
          <a:p>
            <a:pPr algn="l">
              <a:lnSpc>
                <a:spcPts val="2764"/>
              </a:lnSpc>
            </a:pPr>
            <a:endParaRPr lang="en-US" sz="32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8714" lvl="1" indent="-289357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Системные васкулиты (Болезнь Кавасаки, АНЦА-ассоциированные васкулиты) </a:t>
            </a:r>
          </a:p>
          <a:p>
            <a:pPr algn="l">
              <a:lnSpc>
                <a:spcPts val="2764"/>
              </a:lnSpc>
            </a:pPr>
            <a:endParaRPr lang="en-US" sz="32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9120" lvl="1" indent="-289560" algn="l">
              <a:lnSpc>
                <a:spcPts val="27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Комплексный регионарный болевой синдром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054324"/>
            <a:ext cx="1521412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Mulhearn B, Bruce IN. Indications for IVIG in rheumatic diseases. Rheumatology (Oxford). 2015 Mar;54(3):383-91. doi: 10.1093/rheumatology/keu429.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7079" y="1784923"/>
            <a:ext cx="5653248" cy="7744176"/>
          </a:xfrm>
          <a:custGeom>
            <a:avLst/>
            <a:gdLst/>
            <a:ahLst/>
            <a:cxnLst/>
            <a:rect l="l" t="t" r="r" b="b"/>
            <a:pathLst>
              <a:path w="5653248" h="7744176">
                <a:moveTo>
                  <a:pt x="0" y="0"/>
                </a:moveTo>
                <a:lnTo>
                  <a:pt x="5653248" y="0"/>
                </a:lnTo>
                <a:lnTo>
                  <a:pt x="5653248" y="7744175"/>
                </a:lnTo>
                <a:lnTo>
                  <a:pt x="0" y="774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03361" y="1242774"/>
            <a:ext cx="7978129" cy="8286325"/>
          </a:xfrm>
          <a:custGeom>
            <a:avLst/>
            <a:gdLst/>
            <a:ahLst/>
            <a:cxnLst/>
            <a:rect l="l" t="t" r="r" b="b"/>
            <a:pathLst>
              <a:path w="7978129" h="8286325">
                <a:moveTo>
                  <a:pt x="0" y="0"/>
                </a:moveTo>
                <a:lnTo>
                  <a:pt x="7978129" y="0"/>
                </a:lnTo>
                <a:lnTo>
                  <a:pt x="7978129" y="8286324"/>
                </a:lnTo>
                <a:lnTo>
                  <a:pt x="0" y="82863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553" b="-326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8565" y="257175"/>
            <a:ext cx="1357509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Предложения ГВС ревматолога МЗ РФ </a:t>
            </a:r>
          </a:p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 тарифе ОМС на ВВИГ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1147</Words>
  <Application>Microsoft Macintosh PowerPoint</Application>
  <PresentationFormat>Произвольный</PresentationFormat>
  <Paragraphs>206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Gotham</vt:lpstr>
      <vt:lpstr>PT Sans Bold</vt:lpstr>
      <vt:lpstr>Calibri</vt:lpstr>
      <vt:lpstr>Calibri (MS) Bold</vt:lpstr>
      <vt:lpstr>Calibri (MS)</vt:lpstr>
      <vt:lpstr>Arial</vt:lpstr>
      <vt:lpstr>Open Sans 1 Bold</vt:lpstr>
      <vt:lpstr>Calibri (MS) Italics</vt:lpstr>
      <vt:lpstr>Open Sans 2 Bold</vt:lpstr>
      <vt:lpstr>PT Sans</vt:lpstr>
      <vt:lpstr>Raleway</vt:lpstr>
      <vt:lpstr>PT Sans Italics</vt:lpstr>
      <vt:lpstr>Open Sans 1</vt:lpstr>
      <vt:lpstr>Open Sans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КС12 Пчельникова ПИ ВВИГ</dc:title>
  <cp:lastModifiedBy>Polina Pchelnikova</cp:lastModifiedBy>
  <cp:revision>3</cp:revision>
  <dcterms:created xsi:type="dcterms:W3CDTF">2006-08-16T00:00:00Z</dcterms:created>
  <dcterms:modified xsi:type="dcterms:W3CDTF">2025-11-19T18:20:55Z</dcterms:modified>
  <dc:identifier>DAG5I_fJVzI</dc:identifier>
</cp:coreProperties>
</file>