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8" r:id="rId1"/>
  </p:sldMasterIdLst>
  <p:notesMasterIdLst>
    <p:notesMasterId r:id="rId10"/>
  </p:notesMasterIdLst>
  <p:sldIdLst>
    <p:sldId id="260" r:id="rId2"/>
    <p:sldId id="293" r:id="rId3"/>
    <p:sldId id="294" r:id="rId4"/>
    <p:sldId id="295" r:id="rId5"/>
    <p:sldId id="296" r:id="rId6"/>
    <p:sldId id="297" r:id="rId7"/>
    <p:sldId id="298" r:id="rId8"/>
    <p:sldId id="299" r:id="rId9"/>
  </p:sldIdLst>
  <p:sldSz cx="9144000" cy="5143500" type="screen16x9"/>
  <p:notesSz cx="6858000" cy="9144000"/>
  <p:embeddedFontLst>
    <p:embeddedFont>
      <p:font typeface="Ubuntu" panose="020B0504030602030204" pitchFamily="3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658527E-281C-46F3-8D02-AEABBEC8C2E0}">
  <a:tblStyle styleId="{D658527E-281C-46F3-8D02-AEABBEC8C2E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0" autoAdjust="0"/>
  </p:normalViewPr>
  <p:slideViewPr>
    <p:cSldViewPr snapToGrid="0">
      <p:cViewPr varScale="1">
        <p:scale>
          <a:sx n="102" d="100"/>
          <a:sy n="102" d="100"/>
        </p:scale>
        <p:origin x="826" y="7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50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1810701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gb5b89ea201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2" name="Google Shape;532;gb5b89ea201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18881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gb5b89ea201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2" name="Google Shape;532;gb5b89ea201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7237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gb5b89ea201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2" name="Google Shape;532;gb5b89ea201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6191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gb5b89ea201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2" name="Google Shape;532;gb5b89ea201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6624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gb5b89ea201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2" name="Google Shape;532;gb5b89ea201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346225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gb5b89ea201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2" name="Google Shape;532;gb5b89ea201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2593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gb5b89ea201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2" name="Google Shape;532;gb5b89ea201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3387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лайд 9">
  <p:cSld name="BIG_NUMBER"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313" name="Google Shape;313;p11"/>
          <p:cNvSpPr/>
          <p:nvPr/>
        </p:nvSpPr>
        <p:spPr>
          <a:xfrm>
            <a:off x="-568825" y="-645550"/>
            <a:ext cx="1894200" cy="1894200"/>
          </a:xfrm>
          <a:prstGeom prst="ellipse">
            <a:avLst/>
          </a:prstGeom>
          <a:solidFill>
            <a:srgbClr val="FB595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11"/>
          <p:cNvSpPr/>
          <p:nvPr/>
        </p:nvSpPr>
        <p:spPr>
          <a:xfrm>
            <a:off x="7568100" y="3707475"/>
            <a:ext cx="1894200" cy="1894200"/>
          </a:xfrm>
          <a:prstGeom prst="ellipse">
            <a:avLst/>
          </a:prstGeom>
          <a:solidFill>
            <a:srgbClr val="98B5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Google Shape;315;p11"/>
          <p:cNvSpPr txBox="1">
            <a:spLocks noGrp="1"/>
          </p:cNvSpPr>
          <p:nvPr>
            <p:ph type="sldNum" idx="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b="1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 rtl="0">
              <a:buNone/>
              <a:defRPr b="1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lvl="2" rtl="0">
              <a:buNone/>
              <a:defRPr b="1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lvl="3" rtl="0">
              <a:buNone/>
              <a:defRPr b="1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lvl="4" rtl="0">
              <a:buNone/>
              <a:defRPr b="1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lvl="5" rtl="0">
              <a:buNone/>
              <a:defRPr b="1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lvl="6" rtl="0">
              <a:buNone/>
              <a:defRPr b="1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lvl="7" rtl="0">
              <a:buNone/>
              <a:defRPr b="1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lvl="8" rtl="0">
              <a:buNone/>
              <a:defRPr b="1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b="0">
              <a:solidFill>
                <a:schemeClr val="dk2"/>
              </a:solidFill>
            </a:endParaRPr>
          </a:p>
        </p:txBody>
      </p:sp>
      <p:sp>
        <p:nvSpPr>
          <p:cNvPr id="316" name="Google Shape;316;p11"/>
          <p:cNvSpPr txBox="1">
            <a:spLocks noGrp="1"/>
          </p:cNvSpPr>
          <p:nvPr>
            <p:ph type="title"/>
          </p:nvPr>
        </p:nvSpPr>
        <p:spPr>
          <a:xfrm>
            <a:off x="702750" y="269950"/>
            <a:ext cx="7124100" cy="47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61A36D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7" name="Google Shape;317;p11"/>
          <p:cNvSpPr txBox="1">
            <a:spLocks noGrp="1"/>
          </p:cNvSpPr>
          <p:nvPr>
            <p:ph type="body" idx="1"/>
          </p:nvPr>
        </p:nvSpPr>
        <p:spPr>
          <a:xfrm>
            <a:off x="590028" y="1417921"/>
            <a:ext cx="3157500" cy="23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Ubuntu"/>
              <a:buChar char="●"/>
              <a:defRPr>
                <a:solidFill>
                  <a:srgbClr val="2C2C2C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lvl="1" indent="-3048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Ubuntu"/>
              <a:buChar char="○"/>
              <a:defRPr sz="1200">
                <a:latin typeface="Ubuntu"/>
                <a:ea typeface="Ubuntu"/>
                <a:cs typeface="Ubuntu"/>
                <a:sym typeface="Ubuntu"/>
              </a:defRPr>
            </a:lvl2pPr>
            <a:lvl3pPr marL="1371600" lvl="2" indent="-3048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Ubuntu"/>
              <a:buChar char="■"/>
              <a:defRPr sz="1200">
                <a:latin typeface="Ubuntu"/>
                <a:ea typeface="Ubuntu"/>
                <a:cs typeface="Ubuntu"/>
                <a:sym typeface="Ubuntu"/>
              </a:defRPr>
            </a:lvl3pPr>
            <a:lvl4pPr marL="1828800" lvl="3" indent="-3048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Ubuntu"/>
              <a:buChar char="●"/>
              <a:defRPr sz="1200">
                <a:latin typeface="Ubuntu"/>
                <a:ea typeface="Ubuntu"/>
                <a:cs typeface="Ubuntu"/>
                <a:sym typeface="Ubuntu"/>
              </a:defRPr>
            </a:lvl4pPr>
            <a:lvl5pPr marL="2286000" lvl="4" indent="-3048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Ubuntu"/>
              <a:buChar char="○"/>
              <a:defRPr sz="1200">
                <a:latin typeface="Ubuntu"/>
                <a:ea typeface="Ubuntu"/>
                <a:cs typeface="Ubuntu"/>
                <a:sym typeface="Ubuntu"/>
              </a:defRPr>
            </a:lvl5pPr>
            <a:lvl6pPr marL="2743200" lvl="5" indent="-3048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Ubuntu"/>
              <a:buChar char="■"/>
              <a:defRPr sz="1200">
                <a:latin typeface="Ubuntu"/>
                <a:ea typeface="Ubuntu"/>
                <a:cs typeface="Ubuntu"/>
                <a:sym typeface="Ubuntu"/>
              </a:defRPr>
            </a:lvl6pPr>
            <a:lvl7pPr marL="3200400" lvl="6" indent="-3048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Ubuntu"/>
              <a:buChar char="●"/>
              <a:defRPr sz="1200">
                <a:latin typeface="Ubuntu"/>
                <a:ea typeface="Ubuntu"/>
                <a:cs typeface="Ubuntu"/>
                <a:sym typeface="Ubuntu"/>
              </a:defRPr>
            </a:lvl7pPr>
            <a:lvl8pPr marL="3657600" lvl="7" indent="-3048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Ubuntu"/>
              <a:buChar char="○"/>
              <a:defRPr sz="1200">
                <a:latin typeface="Ubuntu"/>
                <a:ea typeface="Ubuntu"/>
                <a:cs typeface="Ubuntu"/>
                <a:sym typeface="Ubuntu"/>
              </a:defRPr>
            </a:lvl8pPr>
            <a:lvl9pPr marL="4114800" lvl="8" indent="-304800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accent5"/>
              </a:buClr>
              <a:buSzPts val="1200"/>
              <a:buFont typeface="Ubuntu"/>
              <a:buChar char="■"/>
              <a:defRPr sz="1200"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5149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4560424"/>
            <a:ext cx="9144000" cy="583075"/>
          </a:xfrm>
          <a:prstGeom prst="rect">
            <a:avLst/>
          </a:prstGeom>
          <a:solidFill>
            <a:srgbClr val="8332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83324E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9733" y="4708845"/>
            <a:ext cx="57154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Ассоциация «Юристы за гражданское общество»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| </a:t>
            </a:r>
            <a:r>
              <a:rPr lang="en-US" sz="11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W: </a:t>
            </a:r>
            <a:r>
              <a:rPr lang="ru-RU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lawcs.ru</a:t>
            </a:r>
            <a:r>
              <a:rPr lang="ru-RU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| </a:t>
            </a:r>
            <a:r>
              <a:rPr lang="en-US" sz="11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E: </a:t>
            </a:r>
            <a:r>
              <a:rPr lang="ru-RU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info@lawcs.ru</a:t>
            </a:r>
            <a:endParaRPr lang="ru-RU" sz="1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733" y="331102"/>
            <a:ext cx="2080951" cy="8007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66294" y="4720420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62301A18-3AA8-9042-B2E2-0CE7F3A9CCD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4442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803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7" name="Google Shape;7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682609" y="196250"/>
            <a:ext cx="1306990" cy="4974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679" r:id="rId2"/>
    <p:sldLayoutId id="2147483680" r:id="rId3"/>
    <p:sldLayoutId id="2147483681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412FAB5-BA62-E94E-8A9B-8D4FAB6B6CA3}"/>
              </a:ext>
            </a:extLst>
          </p:cNvPr>
          <p:cNvSpPr txBox="1">
            <a:spLocks/>
          </p:cNvSpPr>
          <p:nvPr/>
        </p:nvSpPr>
        <p:spPr>
          <a:xfrm>
            <a:off x="589529" y="1779662"/>
            <a:ext cx="8568000" cy="1368152"/>
          </a:xfrm>
          <a:prstGeom prst="rect">
            <a:avLst/>
          </a:prstGeom>
          <a:solidFill>
            <a:srgbClr val="00ADD9"/>
          </a:solidFill>
        </p:spPr>
        <p:txBody>
          <a:bodyPr vert="horz" lIns="68580" tIns="34290" rIns="68580" bIns="34290" rtlCol="0" anchor="ctr">
            <a:noAutofit/>
          </a:bodyPr>
          <a:lstStyle/>
          <a:p>
            <a:pPr marL="177800" defTabSz="685800">
              <a:lnSpc>
                <a:spcPct val="90000"/>
              </a:lnSpc>
              <a:spcBef>
                <a:spcPct val="0"/>
              </a:spcBef>
            </a:pPr>
            <a:r>
              <a:rPr lang="ru-RU" sz="26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Обязательные документы в соответствии с уставной деятельностью НКО: как пройти проверку без проблем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2915816" y="4545350"/>
            <a:ext cx="5724128" cy="47467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defTabSz="685800">
              <a:buClr>
                <a:srgbClr val="35A5D6"/>
              </a:buClr>
            </a:pPr>
            <a:r>
              <a:rPr lang="ru-RU" sz="1300" b="1" dirty="0">
                <a:solidFill>
                  <a:srgbClr val="1663A4"/>
                </a:solidFill>
                <a:ea typeface="+mj-ea"/>
                <a:cs typeface="+mj-cs"/>
              </a:rPr>
              <a:t>Москва, 2</a:t>
            </a:r>
            <a:r>
              <a:rPr lang="en-US" sz="1300" b="1" dirty="0">
                <a:solidFill>
                  <a:srgbClr val="1663A4"/>
                </a:solidFill>
                <a:ea typeface="+mj-ea"/>
                <a:cs typeface="+mj-cs"/>
              </a:rPr>
              <a:t>3</a:t>
            </a:r>
            <a:r>
              <a:rPr lang="ru-RU" sz="1300" b="1" dirty="0">
                <a:solidFill>
                  <a:srgbClr val="1663A4"/>
                </a:solidFill>
                <a:ea typeface="+mj-ea"/>
                <a:cs typeface="+mj-cs"/>
              </a:rPr>
              <a:t> – 2</a:t>
            </a:r>
            <a:r>
              <a:rPr lang="en-US" sz="1300" b="1" dirty="0">
                <a:solidFill>
                  <a:srgbClr val="1663A4"/>
                </a:solidFill>
                <a:ea typeface="+mj-ea"/>
                <a:cs typeface="+mj-cs"/>
              </a:rPr>
              <a:t>7</a:t>
            </a:r>
            <a:r>
              <a:rPr lang="ru-RU" sz="1300" b="1" dirty="0">
                <a:solidFill>
                  <a:srgbClr val="1663A4"/>
                </a:solidFill>
                <a:ea typeface="+mj-ea"/>
                <a:cs typeface="+mj-cs"/>
              </a:rPr>
              <a:t> ноября 202</a:t>
            </a:r>
            <a:r>
              <a:rPr lang="en-US" sz="1300" b="1" dirty="0">
                <a:solidFill>
                  <a:srgbClr val="1663A4"/>
                </a:solidFill>
                <a:ea typeface="+mj-ea"/>
                <a:cs typeface="+mj-cs"/>
              </a:rPr>
              <a:t>2</a:t>
            </a:r>
            <a:endParaRPr lang="ru-RU" sz="1300" b="1" dirty="0">
              <a:solidFill>
                <a:srgbClr val="1663A4"/>
              </a:solidFill>
              <a:ea typeface="+mj-ea"/>
              <a:cs typeface="+mj-cs"/>
            </a:endParaRPr>
          </a:p>
          <a:p>
            <a:pPr defTabSz="685800">
              <a:buClr>
                <a:srgbClr val="35A5D6"/>
              </a:buClr>
            </a:pPr>
            <a:r>
              <a:rPr lang="en-US" sz="1300" b="1" dirty="0">
                <a:solidFill>
                  <a:srgbClr val="1663A4"/>
                </a:solidFill>
                <a:ea typeface="+mj-ea"/>
                <a:cs typeface="+mj-cs"/>
              </a:rPr>
              <a:t>https://congress-vsp.ru/xiii/</a:t>
            </a:r>
            <a:endParaRPr lang="ru-RU" sz="1300" b="1" dirty="0">
              <a:solidFill>
                <a:srgbClr val="1663A4"/>
              </a:solidFill>
              <a:ea typeface="+mj-ea"/>
              <a:cs typeface="+mj-cs"/>
            </a:endParaRPr>
          </a:p>
          <a:p>
            <a:pPr algn="ctr" defTabSz="685800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</a:pPr>
            <a:endParaRPr lang="ru-RU" sz="1200" dirty="0">
              <a:solidFill>
                <a:srgbClr val="1E29A1"/>
              </a:solidFill>
              <a:ea typeface="+mj-ea"/>
              <a:cs typeface="+mj-cs"/>
            </a:endParaRPr>
          </a:p>
        </p:txBody>
      </p:sp>
      <p:pic>
        <p:nvPicPr>
          <p:cNvPr id="1027" name="Picture 3" descr="E:\РАБОТА\3 конгресс ВСП\2022\презентации\кубики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81"/>
            <a:ext cx="5256583" cy="1264283"/>
          </a:xfrm>
          <a:prstGeom prst="rect">
            <a:avLst/>
          </a:prstGeom>
          <a:noFill/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2915816" y="3435846"/>
            <a:ext cx="5724128" cy="79208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defTabSz="685800">
              <a:buClr>
                <a:srgbClr val="35A5D6"/>
              </a:buClr>
            </a:pPr>
            <a:r>
              <a:rPr lang="ru-RU" b="1" dirty="0">
                <a:solidFill>
                  <a:srgbClr val="1663A4"/>
                </a:solidFill>
                <a:ea typeface="+mj-ea"/>
                <a:cs typeface="+mj-cs"/>
              </a:rPr>
              <a:t>Романец Василий Александрович</a:t>
            </a:r>
          </a:p>
          <a:p>
            <a:pPr defTabSz="685800">
              <a:buClr>
                <a:srgbClr val="35A5D6"/>
              </a:buClr>
            </a:pPr>
            <a:r>
              <a:rPr lang="ru-RU" sz="1300" dirty="0">
                <a:solidFill>
                  <a:srgbClr val="1663A4"/>
                </a:solidFill>
                <a:ea typeface="+mj-ea"/>
                <a:cs typeface="+mj-cs"/>
              </a:rPr>
              <a:t>Юрист, «Правовая команда»</a:t>
            </a:r>
            <a:endParaRPr lang="ru-RU" sz="1300" dirty="0">
              <a:solidFill>
                <a:srgbClr val="1663A4"/>
              </a:solidFill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</a:pPr>
            <a:endParaRPr lang="ru-RU" sz="1600" dirty="0">
              <a:solidFill>
                <a:srgbClr val="1663A4"/>
              </a:solidFill>
              <a:ea typeface="+mj-ea"/>
              <a:cs typeface="+mj-cs"/>
            </a:endParaRPr>
          </a:p>
        </p:txBody>
      </p:sp>
      <p:pic>
        <p:nvPicPr>
          <p:cNvPr id="15" name="Picture 5" descr="E:\РАБОТА\3 конгресс ВСП\2022\Фир.стиль\лого+бланк\png\ru_logo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5511" y="8437"/>
            <a:ext cx="1120987" cy="11231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91730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3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2</a:t>
            </a:fld>
            <a:endParaRPr/>
          </a:p>
        </p:txBody>
      </p:sp>
      <p:sp>
        <p:nvSpPr>
          <p:cNvPr id="535" name="Google Shape;535;p39"/>
          <p:cNvSpPr txBox="1">
            <a:spLocks noGrp="1"/>
          </p:cNvSpPr>
          <p:nvPr>
            <p:ph type="sldNum" idx="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2</a:t>
            </a:fld>
            <a:endParaRPr b="0">
              <a:solidFill>
                <a:schemeClr val="dk2"/>
              </a:solidFill>
            </a:endParaRPr>
          </a:p>
        </p:txBody>
      </p:sp>
      <p:sp>
        <p:nvSpPr>
          <p:cNvPr id="536" name="Google Shape;536;p39"/>
          <p:cNvSpPr txBox="1">
            <a:spLocks noGrp="1"/>
          </p:cNvSpPr>
          <p:nvPr>
            <p:ph type="body" idx="1"/>
          </p:nvPr>
        </p:nvSpPr>
        <p:spPr>
          <a:xfrm>
            <a:off x="605313" y="3404043"/>
            <a:ext cx="7421920" cy="12591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spcAft>
                <a:spcPts val="1000"/>
              </a:spcAft>
              <a:buNone/>
            </a:pPr>
            <a:r>
              <a:rPr lang="ru-RU" sz="1600" b="1" dirty="0">
                <a:latin typeface="+mj-lt"/>
              </a:rPr>
              <a:t>Пункт 14. Исчерпывающие перечни документов и (или) информации, необходимых для осуществления государственного контроля (надзора) и достижения целей и задач проведения проверки</a:t>
            </a:r>
          </a:p>
        </p:txBody>
      </p:sp>
      <p:sp>
        <p:nvSpPr>
          <p:cNvPr id="537" name="Google Shape;537;p39"/>
          <p:cNvSpPr txBox="1">
            <a:spLocks noGrp="1"/>
          </p:cNvSpPr>
          <p:nvPr>
            <p:ph type="title"/>
          </p:nvPr>
        </p:nvSpPr>
        <p:spPr>
          <a:xfrm>
            <a:off x="703644" y="719653"/>
            <a:ext cx="7225258" cy="26843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latin typeface="+mn-lt"/>
              </a:rPr>
              <a:t>Приказ Министерства юстиции Российской Федерации от 30.12.2021 №274 «Об утверждении Административного регламента осуществления Министерством юстиции Российской Федерации государственного контроля (надзора) за соответствием деятельности некоммерческих организаций уставным целям и задачам, филиалов и представительств международных организаций, иностранных некоммерческих неправительственных организаций заявленным целям и задачам, а также за соблюдением ими законодательства Российской Федерации» (</a:t>
            </a:r>
            <a:r>
              <a:rPr lang="ru-RU" sz="1600" i="1" dirty="0">
                <a:latin typeface="+mn-lt"/>
              </a:rPr>
              <a:t>вступил в силу с 11.01.22 вместо Приказа Минюста России от 30.12.2011 №456</a:t>
            </a:r>
            <a:r>
              <a:rPr lang="ru-RU" sz="1600" dirty="0"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50453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3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3</a:t>
            </a:fld>
            <a:endParaRPr/>
          </a:p>
        </p:txBody>
      </p:sp>
      <p:sp>
        <p:nvSpPr>
          <p:cNvPr id="535" name="Google Shape;535;p39"/>
          <p:cNvSpPr txBox="1">
            <a:spLocks noGrp="1"/>
          </p:cNvSpPr>
          <p:nvPr>
            <p:ph type="sldNum" idx="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3</a:t>
            </a:fld>
            <a:endParaRPr b="0">
              <a:solidFill>
                <a:schemeClr val="dk2"/>
              </a:solidFill>
            </a:endParaRPr>
          </a:p>
        </p:txBody>
      </p:sp>
      <p:sp>
        <p:nvSpPr>
          <p:cNvPr id="536" name="Google Shape;536;p39"/>
          <p:cNvSpPr txBox="1">
            <a:spLocks noGrp="1"/>
          </p:cNvSpPr>
          <p:nvPr>
            <p:ph type="body" idx="1"/>
          </p:nvPr>
        </p:nvSpPr>
        <p:spPr>
          <a:xfrm>
            <a:off x="605313" y="914400"/>
            <a:ext cx="7421920" cy="39424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spcAft>
                <a:spcPts val="1000"/>
              </a:spcAft>
              <a:buNone/>
            </a:pPr>
            <a:r>
              <a:rPr lang="ru-RU" dirty="0">
                <a:latin typeface="+mj-lt"/>
              </a:rPr>
              <a:t>1) документы, подтверждающие местонахождение некоммерческой организации (копии правоустанавливающих документов на помещение);</a:t>
            </a:r>
          </a:p>
          <a:p>
            <a:pPr marL="0" lvl="0" indent="0" algn="just">
              <a:spcAft>
                <a:spcPts val="1000"/>
              </a:spcAft>
              <a:buNone/>
            </a:pPr>
            <a:r>
              <a:rPr lang="ru-RU" dirty="0">
                <a:latin typeface="+mj-lt"/>
              </a:rPr>
              <a:t>2) решения высшего органа управления некоммерческой организации (протоколы, выписки из протоколов, решения об утверждении благотворительных программ, справки и другие);</a:t>
            </a:r>
          </a:p>
          <a:p>
            <a:pPr marL="0" lvl="0" indent="0" algn="just">
              <a:spcAft>
                <a:spcPts val="1000"/>
              </a:spcAft>
              <a:buNone/>
            </a:pPr>
            <a:r>
              <a:rPr lang="ru-RU" dirty="0">
                <a:latin typeface="+mj-lt"/>
              </a:rPr>
              <a:t>3) решения постоянно действующего руководящего органа, распорядительные документы других органов управления, в том числе по утверждению финансового плана (сметы), по утверждению добровольных, вступительных и иных взносов, по утверждению численного состава работников, размеров оплаты их труда, по использованию имущества, по использованию безвозмездного труда граждан в соответствии с пунктом 2 статьи 32 Федерального закона "О некоммерческих организациях";</a:t>
            </a:r>
          </a:p>
          <a:p>
            <a:pPr marL="0" lvl="0" indent="0" algn="just">
              <a:spcAft>
                <a:spcPts val="1000"/>
              </a:spcAft>
              <a:buNone/>
            </a:pPr>
            <a:r>
              <a:rPr lang="ru-RU" dirty="0">
                <a:latin typeface="+mj-lt"/>
              </a:rPr>
              <a:t>4) решения контрольно-ревизионного органа некоммерческой организации, включая акты проверок (при наличии указанного органа в структуре некоммерческой организации);</a:t>
            </a:r>
          </a:p>
        </p:txBody>
      </p:sp>
    </p:spTree>
    <p:extLst>
      <p:ext uri="{BB962C8B-B14F-4D97-AF65-F5344CB8AC3E}">
        <p14:creationId xmlns:p14="http://schemas.microsoft.com/office/powerpoint/2010/main" val="777560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3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4</a:t>
            </a:fld>
            <a:endParaRPr/>
          </a:p>
        </p:txBody>
      </p:sp>
      <p:sp>
        <p:nvSpPr>
          <p:cNvPr id="535" name="Google Shape;535;p39"/>
          <p:cNvSpPr txBox="1">
            <a:spLocks noGrp="1"/>
          </p:cNvSpPr>
          <p:nvPr>
            <p:ph type="sldNum" idx="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4</a:t>
            </a:fld>
            <a:endParaRPr b="0">
              <a:solidFill>
                <a:schemeClr val="dk2"/>
              </a:solidFill>
            </a:endParaRPr>
          </a:p>
        </p:txBody>
      </p:sp>
      <p:sp>
        <p:nvSpPr>
          <p:cNvPr id="536" name="Google Shape;536;p39"/>
          <p:cNvSpPr txBox="1">
            <a:spLocks noGrp="1"/>
          </p:cNvSpPr>
          <p:nvPr>
            <p:ph type="body" idx="1"/>
          </p:nvPr>
        </p:nvSpPr>
        <p:spPr>
          <a:xfrm>
            <a:off x="605313" y="637082"/>
            <a:ext cx="7421920" cy="42197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spcAft>
                <a:spcPts val="1000"/>
              </a:spcAft>
              <a:buNone/>
            </a:pPr>
            <a:r>
              <a:rPr lang="ru-RU" dirty="0">
                <a:latin typeface="+mj-lt"/>
              </a:rPr>
              <a:t>5) сведения о программах некоммерческой организации, решения об их утверждении и сведения об их реализации;</a:t>
            </a:r>
          </a:p>
          <a:p>
            <a:pPr marL="0" lvl="0" indent="0" algn="just">
              <a:spcAft>
                <a:spcPts val="1000"/>
              </a:spcAft>
              <a:buNone/>
            </a:pPr>
            <a:r>
              <a:rPr lang="ru-RU" dirty="0">
                <a:latin typeface="+mj-lt"/>
              </a:rPr>
              <a:t>6) сведения о публичных и иных мероприятиях, проведенных некоммерческой организацией (периодичность, форма проведения, место и дата проведения, содержание мероприятий и прочее);</a:t>
            </a:r>
          </a:p>
          <a:p>
            <a:pPr marL="0" lvl="0" indent="0" algn="just">
              <a:spcAft>
                <a:spcPts val="1000"/>
              </a:spcAft>
              <a:buNone/>
            </a:pPr>
            <a:r>
              <a:rPr lang="ru-RU" dirty="0">
                <a:latin typeface="+mj-lt"/>
              </a:rPr>
              <a:t>7) документы, подтверждающие участие в конкурсах на получение отечественных и зарубежных грантов;</a:t>
            </a:r>
          </a:p>
          <a:p>
            <a:pPr marL="0" lvl="0" indent="0" algn="just">
              <a:spcAft>
                <a:spcPts val="1000"/>
              </a:spcAft>
              <a:buNone/>
            </a:pPr>
            <a:r>
              <a:rPr lang="ru-RU" dirty="0">
                <a:latin typeface="+mj-lt"/>
              </a:rPr>
              <a:t>8) содержательные отчеты по грантам;</a:t>
            </a:r>
          </a:p>
          <a:p>
            <a:pPr marL="0" lvl="0" indent="0" algn="just">
              <a:spcAft>
                <a:spcPts val="1000"/>
              </a:spcAft>
              <a:buNone/>
            </a:pPr>
            <a:r>
              <a:rPr lang="ru-RU" dirty="0">
                <a:latin typeface="+mj-lt"/>
              </a:rPr>
              <a:t>9) информация о пожертвованиях, полученных и направленных некоммерческой организацией юридическим и физическим лицам;</a:t>
            </a:r>
          </a:p>
          <a:p>
            <a:pPr marL="0" lvl="0" indent="0" algn="just">
              <a:spcAft>
                <a:spcPts val="1000"/>
              </a:spcAft>
              <a:buNone/>
            </a:pPr>
            <a:r>
              <a:rPr lang="ru-RU" dirty="0">
                <a:latin typeface="+mj-lt"/>
              </a:rPr>
              <a:t>10) содержательные отчеты об использовании финансовых средств согласно целям, указанным в договорах пожертвований в соответствии с пунктом 3 статьи 582 Гражданского кодекса Российской Федерации;</a:t>
            </a:r>
          </a:p>
          <a:p>
            <a:pPr marL="0" lvl="0" indent="0" algn="just">
              <a:spcAft>
                <a:spcPts val="1000"/>
              </a:spcAft>
              <a:buNone/>
            </a:pPr>
            <a:r>
              <a:rPr lang="ru-RU" dirty="0">
                <a:latin typeface="+mj-lt"/>
              </a:rPr>
              <a:t>11) информация о пожертвованиях, полученных и направленных некоммерческой организацией политическим партиям, их региональным отделениям, а также в избирательные фонды, фонды референдума;</a:t>
            </a:r>
          </a:p>
        </p:txBody>
      </p:sp>
    </p:spTree>
    <p:extLst>
      <p:ext uri="{BB962C8B-B14F-4D97-AF65-F5344CB8AC3E}">
        <p14:creationId xmlns:p14="http://schemas.microsoft.com/office/powerpoint/2010/main" val="2400604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3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5</a:t>
            </a:fld>
            <a:endParaRPr/>
          </a:p>
        </p:txBody>
      </p:sp>
      <p:sp>
        <p:nvSpPr>
          <p:cNvPr id="535" name="Google Shape;535;p39"/>
          <p:cNvSpPr txBox="1">
            <a:spLocks noGrp="1"/>
          </p:cNvSpPr>
          <p:nvPr>
            <p:ph type="sldNum" idx="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5</a:t>
            </a:fld>
            <a:endParaRPr b="0">
              <a:solidFill>
                <a:schemeClr val="dk2"/>
              </a:solidFill>
            </a:endParaRPr>
          </a:p>
        </p:txBody>
      </p:sp>
      <p:sp>
        <p:nvSpPr>
          <p:cNvPr id="536" name="Google Shape;536;p39"/>
          <p:cNvSpPr txBox="1">
            <a:spLocks noGrp="1"/>
          </p:cNvSpPr>
          <p:nvPr>
            <p:ph type="body" idx="1"/>
          </p:nvPr>
        </p:nvSpPr>
        <p:spPr>
          <a:xfrm>
            <a:off x="605313" y="914400"/>
            <a:ext cx="7421920" cy="39424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spcAft>
                <a:spcPts val="1000"/>
              </a:spcAft>
              <a:buNone/>
            </a:pPr>
            <a:r>
              <a:rPr lang="ru-RU" dirty="0">
                <a:latin typeface="+mj-lt"/>
              </a:rPr>
              <a:t>12) сведения об источниках формирования денежных средств и иного имущества, наличии иностранных источников финансирования;</a:t>
            </a:r>
          </a:p>
          <a:p>
            <a:pPr marL="0" lvl="0" indent="0" algn="just">
              <a:spcAft>
                <a:spcPts val="1000"/>
              </a:spcAft>
              <a:buNone/>
            </a:pPr>
            <a:r>
              <a:rPr lang="ru-RU" dirty="0">
                <a:latin typeface="+mj-lt"/>
              </a:rPr>
              <a:t>13) сведения о членах (участниках) некоммерческой организации с указанием даты рождения и гражданства (копии заявлений о вступлении в члены (участники) некоммерческой организации, решений уполномоченных органов некоммерческой организации об их приеме или исключении, реестр членов (участников) некоммерческой организации);</a:t>
            </a:r>
          </a:p>
          <a:p>
            <a:pPr marL="0" lvl="0" indent="0" algn="just">
              <a:spcAft>
                <a:spcPts val="1000"/>
              </a:spcAft>
              <a:buNone/>
            </a:pPr>
            <a:r>
              <a:rPr lang="ru-RU" dirty="0">
                <a:latin typeface="+mj-lt"/>
              </a:rPr>
              <a:t>14) сведения о членских взносах и иных имущественных взносах (при наличии);</a:t>
            </a:r>
          </a:p>
          <a:p>
            <a:pPr marL="0" lvl="0" indent="0" algn="just">
              <a:spcAft>
                <a:spcPts val="1000"/>
              </a:spcAft>
              <a:buNone/>
            </a:pPr>
            <a:r>
              <a:rPr lang="ru-RU" dirty="0">
                <a:latin typeface="+mj-lt"/>
              </a:rPr>
              <a:t>15) сведения о структурных подразделениях с указанием их полного наименования, местонахождения, фамилии, имени, отчества (при наличии) их руководителей, контактных телефонов (при наличии);</a:t>
            </a:r>
          </a:p>
          <a:p>
            <a:pPr marL="0" lvl="0" indent="0" algn="just">
              <a:spcAft>
                <a:spcPts val="1000"/>
              </a:spcAft>
              <a:buNone/>
            </a:pPr>
            <a:r>
              <a:rPr lang="ru-RU" dirty="0">
                <a:latin typeface="+mj-lt"/>
              </a:rPr>
              <a:t>16) копии штатных расписаний некоммерческой организации;</a:t>
            </a:r>
          </a:p>
          <a:p>
            <a:pPr marL="0" lvl="0" indent="0" algn="just">
              <a:spcAft>
                <a:spcPts val="1000"/>
              </a:spcAft>
              <a:buNone/>
            </a:pPr>
            <a:r>
              <a:rPr lang="ru-RU" dirty="0">
                <a:latin typeface="+mj-lt"/>
              </a:rPr>
              <a:t>17) документы по использованию некоммерческой организацией труда добровольцев, волонтеров;</a:t>
            </a:r>
          </a:p>
        </p:txBody>
      </p:sp>
    </p:spTree>
    <p:extLst>
      <p:ext uri="{BB962C8B-B14F-4D97-AF65-F5344CB8AC3E}">
        <p14:creationId xmlns:p14="http://schemas.microsoft.com/office/powerpoint/2010/main" val="3857597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3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6</a:t>
            </a:fld>
            <a:endParaRPr/>
          </a:p>
        </p:txBody>
      </p:sp>
      <p:sp>
        <p:nvSpPr>
          <p:cNvPr id="535" name="Google Shape;535;p39"/>
          <p:cNvSpPr txBox="1">
            <a:spLocks noGrp="1"/>
          </p:cNvSpPr>
          <p:nvPr>
            <p:ph type="sldNum" idx="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6</a:t>
            </a:fld>
            <a:endParaRPr b="0">
              <a:solidFill>
                <a:schemeClr val="dk2"/>
              </a:solidFill>
            </a:endParaRPr>
          </a:p>
        </p:txBody>
      </p:sp>
      <p:sp>
        <p:nvSpPr>
          <p:cNvPr id="536" name="Google Shape;536;p39"/>
          <p:cNvSpPr txBox="1">
            <a:spLocks noGrp="1"/>
          </p:cNvSpPr>
          <p:nvPr>
            <p:ph type="body" idx="1"/>
          </p:nvPr>
        </p:nvSpPr>
        <p:spPr>
          <a:xfrm>
            <a:off x="605313" y="397240"/>
            <a:ext cx="7421920" cy="44595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spcAft>
                <a:spcPts val="1000"/>
              </a:spcAft>
              <a:buNone/>
            </a:pPr>
            <a:r>
              <a:rPr lang="ru-RU" dirty="0">
                <a:latin typeface="+mj-lt"/>
              </a:rPr>
              <a:t>18) документы по сайту некоммерческой организации;</a:t>
            </a:r>
          </a:p>
          <a:p>
            <a:pPr marL="0" lvl="0" indent="0" algn="just">
              <a:spcAft>
                <a:spcPts val="1000"/>
              </a:spcAft>
              <a:buNone/>
            </a:pPr>
            <a:r>
              <a:rPr lang="ru-RU" dirty="0">
                <a:latin typeface="+mj-lt"/>
              </a:rPr>
              <a:t>19) переписка некоммерческой организации с физическими и юридическими лицами по вопросам осуществления деятельности, направленной на достижение уставных целей;</a:t>
            </a:r>
          </a:p>
          <a:p>
            <a:pPr marL="0" lvl="0" indent="0" algn="just">
              <a:spcAft>
                <a:spcPts val="1000"/>
              </a:spcAft>
              <a:buNone/>
            </a:pPr>
            <a:r>
              <a:rPr lang="ru-RU" dirty="0">
                <a:latin typeface="+mj-lt"/>
              </a:rPr>
              <a:t>20) печатные издания, печатная продукция, а также иные агитационные материалы, образцы сувенирной продукции, наград, грамот и прочее;</a:t>
            </a:r>
          </a:p>
          <a:p>
            <a:pPr marL="0" lvl="0" indent="0" algn="just">
              <a:spcAft>
                <a:spcPts val="1000"/>
              </a:spcAft>
              <a:buNone/>
            </a:pPr>
            <a:r>
              <a:rPr lang="ru-RU" dirty="0">
                <a:latin typeface="+mj-lt"/>
              </a:rPr>
              <a:t>21) документы, подтверждающие участие в выборах и референдумах в качестве избирательного объединения (при наличии);</a:t>
            </a:r>
          </a:p>
          <a:p>
            <a:pPr marL="0" lvl="0" indent="0" algn="just">
              <a:spcAft>
                <a:spcPts val="1000"/>
              </a:spcAft>
              <a:buNone/>
            </a:pPr>
            <a:r>
              <a:rPr lang="ru-RU" dirty="0">
                <a:latin typeface="+mj-lt"/>
              </a:rPr>
              <a:t>22) публикации в средствах массовой информации, в том числе в сети "Интернет" (при наличии);</a:t>
            </a:r>
          </a:p>
          <a:p>
            <a:pPr marL="0" lvl="0" indent="0" algn="just">
              <a:spcAft>
                <a:spcPts val="1000"/>
              </a:spcAft>
              <a:buNone/>
            </a:pPr>
            <a:r>
              <a:rPr lang="ru-RU" dirty="0">
                <a:latin typeface="+mj-lt"/>
              </a:rPr>
              <a:t>23) документы, подтверждающие деятельность по выполнению уставных целей, в том числе о приносящей доход деятельности, учреждении некоммерческих и коммерческих организаций, средств массовой информации, об участии в деятельности иных юридических лиц;</a:t>
            </a:r>
          </a:p>
          <a:p>
            <a:pPr marL="0" lvl="0" indent="0" algn="just">
              <a:spcAft>
                <a:spcPts val="1000"/>
              </a:spcAft>
              <a:buNone/>
            </a:pPr>
            <a:r>
              <a:rPr lang="ru-RU" dirty="0">
                <a:latin typeface="+mj-lt"/>
              </a:rPr>
              <a:t>24) сведения о ежегодном опубликовании отчета о деятельности некоммерческой организации;</a:t>
            </a:r>
          </a:p>
          <a:p>
            <a:pPr marL="0" lvl="0" indent="0" algn="just">
              <a:spcAft>
                <a:spcPts val="1000"/>
              </a:spcAft>
              <a:buNone/>
            </a:pPr>
            <a:r>
              <a:rPr lang="ru-RU" dirty="0">
                <a:latin typeface="+mj-lt"/>
              </a:rPr>
              <a:t>25) материалы по выпуску периодических изданий;</a:t>
            </a:r>
          </a:p>
        </p:txBody>
      </p:sp>
    </p:spTree>
    <p:extLst>
      <p:ext uri="{BB962C8B-B14F-4D97-AF65-F5344CB8AC3E}">
        <p14:creationId xmlns:p14="http://schemas.microsoft.com/office/powerpoint/2010/main" val="717895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3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7</a:t>
            </a:fld>
            <a:endParaRPr/>
          </a:p>
        </p:txBody>
      </p:sp>
      <p:sp>
        <p:nvSpPr>
          <p:cNvPr id="535" name="Google Shape;535;p39"/>
          <p:cNvSpPr txBox="1">
            <a:spLocks noGrp="1"/>
          </p:cNvSpPr>
          <p:nvPr>
            <p:ph type="sldNum" idx="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7</a:t>
            </a:fld>
            <a:endParaRPr b="0">
              <a:solidFill>
                <a:schemeClr val="dk2"/>
              </a:solidFill>
            </a:endParaRPr>
          </a:p>
        </p:txBody>
      </p:sp>
      <p:sp>
        <p:nvSpPr>
          <p:cNvPr id="536" name="Google Shape;536;p39"/>
          <p:cNvSpPr txBox="1">
            <a:spLocks noGrp="1"/>
          </p:cNvSpPr>
          <p:nvPr>
            <p:ph type="body" idx="1"/>
          </p:nvPr>
        </p:nvSpPr>
        <p:spPr>
          <a:xfrm>
            <a:off x="605313" y="914400"/>
            <a:ext cx="7421920" cy="39424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spcAft>
                <a:spcPts val="1000"/>
              </a:spcAft>
              <a:buNone/>
            </a:pPr>
            <a:r>
              <a:rPr lang="ru-RU" dirty="0">
                <a:latin typeface="+mj-lt"/>
              </a:rPr>
              <a:t>26) бухгалтерско-финансовые документы, которые не могут быть получены в порядке межведомственного информационного взаимодействия, а именно:</a:t>
            </a:r>
          </a:p>
          <a:p>
            <a:pPr marL="0" lvl="0" indent="0" algn="just">
              <a:spcAft>
                <a:spcPts val="1000"/>
              </a:spcAft>
              <a:buNone/>
            </a:pPr>
            <a:r>
              <a:rPr lang="ru-RU" dirty="0">
                <a:latin typeface="+mj-lt"/>
              </a:rPr>
              <a:t>копии планов счетов бухгалтерского учета, учетной политики для целей бухгалтерского учета и налогообложения;</a:t>
            </a:r>
          </a:p>
          <a:p>
            <a:pPr marL="0" lvl="0" indent="0" algn="just">
              <a:spcAft>
                <a:spcPts val="1000"/>
              </a:spcAft>
              <a:buNone/>
            </a:pPr>
            <a:r>
              <a:rPr lang="ru-RU" dirty="0">
                <a:latin typeface="+mj-lt"/>
              </a:rPr>
              <a:t>утвержденные сметы доходов и расходов, финансовый план;</a:t>
            </a:r>
          </a:p>
          <a:p>
            <a:pPr marL="0" lvl="0" indent="0" algn="just">
              <a:spcAft>
                <a:spcPts val="1000"/>
              </a:spcAft>
              <a:buNone/>
            </a:pPr>
            <a:r>
              <a:rPr lang="ru-RU" dirty="0" err="1">
                <a:latin typeface="+mj-lt"/>
              </a:rPr>
              <a:t>оборотно</a:t>
            </a:r>
            <a:r>
              <a:rPr lang="ru-RU" dirty="0">
                <a:latin typeface="+mj-lt"/>
              </a:rPr>
              <a:t>-сальдовые ведомости по счетам некоммерческих организаций;</a:t>
            </a:r>
          </a:p>
          <a:p>
            <a:pPr marL="0" lvl="0" indent="0" algn="just">
              <a:spcAft>
                <a:spcPts val="1000"/>
              </a:spcAft>
              <a:buNone/>
            </a:pPr>
            <a:r>
              <a:rPr lang="ru-RU" dirty="0">
                <a:latin typeface="+mj-lt"/>
              </a:rPr>
              <a:t>карточки (анализ) счетов главной книги;</a:t>
            </a:r>
          </a:p>
          <a:p>
            <a:pPr marL="0" lvl="0" indent="0" algn="just">
              <a:spcAft>
                <a:spcPts val="1000"/>
              </a:spcAft>
              <a:buNone/>
            </a:pPr>
            <a:r>
              <a:rPr lang="ru-RU" dirty="0">
                <a:latin typeface="+mj-lt"/>
              </a:rPr>
              <a:t>кассовые документы (кассовая книга, приходные и расходные кассовые ордера, авансовые отчеты);</a:t>
            </a:r>
          </a:p>
          <a:p>
            <a:pPr marL="0" lvl="0" indent="0" algn="just">
              <a:spcAft>
                <a:spcPts val="1000"/>
              </a:spcAft>
              <a:buNone/>
            </a:pPr>
            <a:r>
              <a:rPr lang="ru-RU" dirty="0">
                <a:latin typeface="+mj-lt"/>
              </a:rPr>
              <a:t>заключенные договоры и документы об их исполнении - приходные накладные и накладные на отпуск товаров, работ и услуг, акты приема-передачи товара, счета-фактуры, акты (в случае применения некоммерческой организацией упрощенной системы налогообложения представляется книга учета доходов и расходов);</a:t>
            </a:r>
          </a:p>
        </p:txBody>
      </p:sp>
    </p:spTree>
    <p:extLst>
      <p:ext uri="{BB962C8B-B14F-4D97-AF65-F5344CB8AC3E}">
        <p14:creationId xmlns:p14="http://schemas.microsoft.com/office/powerpoint/2010/main" val="229706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3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8</a:t>
            </a:fld>
            <a:endParaRPr/>
          </a:p>
        </p:txBody>
      </p:sp>
      <p:sp>
        <p:nvSpPr>
          <p:cNvPr id="535" name="Google Shape;535;p39"/>
          <p:cNvSpPr txBox="1">
            <a:spLocks noGrp="1"/>
          </p:cNvSpPr>
          <p:nvPr>
            <p:ph type="sldNum" idx="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8</a:t>
            </a:fld>
            <a:endParaRPr b="0">
              <a:solidFill>
                <a:schemeClr val="dk2"/>
              </a:solidFill>
            </a:endParaRPr>
          </a:p>
        </p:txBody>
      </p:sp>
      <p:sp>
        <p:nvSpPr>
          <p:cNvPr id="536" name="Google Shape;536;p39"/>
          <p:cNvSpPr txBox="1">
            <a:spLocks noGrp="1"/>
          </p:cNvSpPr>
          <p:nvPr>
            <p:ph type="body" idx="1"/>
          </p:nvPr>
        </p:nvSpPr>
        <p:spPr>
          <a:xfrm>
            <a:off x="605313" y="1229193"/>
            <a:ext cx="7421920" cy="36276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spcAft>
                <a:spcPts val="1000"/>
              </a:spcAft>
              <a:buNone/>
            </a:pPr>
            <a:r>
              <a:rPr lang="ru-RU" dirty="0">
                <a:latin typeface="+mj-lt"/>
              </a:rPr>
              <a:t>27) пояснения руководителя (представителя) некоммерческой организации, представленные в соответствии с требованиями пункта 8 статьи 11 Федерального закона "О защите прав юридических лиц и индивидуальных предпринимателей при осуществлении государственного контроля (надзора) и муниципального контроля", в случае, если в ходе документарной проверки выявлены ошибки и (или) противоречия в представленных некоммерческой организацией документах либо несоответствие сведений, содержащихся в этих документах, сведениям, содержащимся в имеющихся у Минюста России (его территориальных органов) документах и (или) полученным в ходе осуществления государственного контроля (надзора);</a:t>
            </a:r>
          </a:p>
          <a:p>
            <a:pPr marL="0" lvl="0" indent="0" algn="just">
              <a:spcAft>
                <a:spcPts val="1000"/>
              </a:spcAft>
              <a:buNone/>
            </a:pPr>
            <a:r>
              <a:rPr lang="ru-RU" dirty="0">
                <a:latin typeface="+mj-lt"/>
              </a:rPr>
              <a:t>28) копии правоустанавливающих документов на используемые в деятельности некоммерческой организации помещения, здания, земельные участки и прочее;</a:t>
            </a:r>
          </a:p>
          <a:p>
            <a:pPr marL="0" lvl="0" indent="0" algn="just">
              <a:spcAft>
                <a:spcPts val="1000"/>
              </a:spcAft>
              <a:buNone/>
            </a:pPr>
            <a:endParaRPr lang="ru-RU" dirty="0">
              <a:latin typeface="+mj-lt"/>
            </a:endParaRPr>
          </a:p>
          <a:p>
            <a:pPr marL="0" lvl="0" indent="0" algn="just">
              <a:spcAft>
                <a:spcPts val="1000"/>
              </a:spcAft>
              <a:buNone/>
            </a:pPr>
            <a:r>
              <a:rPr lang="ru-RU" dirty="0">
                <a:latin typeface="+mj-lt"/>
              </a:rPr>
              <a:t>+ еще 18 пунктов для религиозных организаций</a:t>
            </a:r>
          </a:p>
        </p:txBody>
      </p:sp>
    </p:spTree>
    <p:extLst>
      <p:ext uri="{BB962C8B-B14F-4D97-AF65-F5344CB8AC3E}">
        <p14:creationId xmlns:p14="http://schemas.microsoft.com/office/powerpoint/2010/main" val="2542224545"/>
      </p:ext>
    </p:extLst>
  </p:cSld>
  <p:clrMapOvr>
    <a:masterClrMapping/>
  </p:clrMapOvr>
</p:sld>
</file>

<file path=ppt/theme/theme1.xml><?xml version="1.0" encoding="utf-8"?>
<a:theme xmlns:a="http://schemas.openxmlformats.org/drawingml/2006/main" name="Правовая команда">
  <a:themeElements>
    <a:clrScheme name="Simple Light">
      <a:dk1>
        <a:srgbClr val="2C2C2C"/>
      </a:dk1>
      <a:lt1>
        <a:srgbClr val="FFFFFF"/>
      </a:lt1>
      <a:dk2>
        <a:srgbClr val="D2E5D5"/>
      </a:dk2>
      <a:lt2>
        <a:srgbClr val="61A36D"/>
      </a:lt2>
      <a:accent1>
        <a:srgbClr val="FB595B"/>
      </a:accent1>
      <a:accent2>
        <a:srgbClr val="4E7664"/>
      </a:accent2>
      <a:accent3>
        <a:srgbClr val="D2E2E8"/>
      </a:accent3>
      <a:accent4>
        <a:srgbClr val="BDD0D7"/>
      </a:accent4>
      <a:accent5>
        <a:srgbClr val="98B5C0"/>
      </a:accent5>
      <a:accent6>
        <a:srgbClr val="E0E9ED"/>
      </a:accent6>
      <a:hlink>
        <a:srgbClr val="FB595B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</TotalTime>
  <Words>940</Words>
  <Application>Microsoft Office PowerPoint</Application>
  <PresentationFormat>Экран (16:9)</PresentationFormat>
  <Paragraphs>57</Paragraphs>
  <Slides>8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Ubuntu</vt:lpstr>
      <vt:lpstr>Arial</vt:lpstr>
      <vt:lpstr>Правовая команда</vt:lpstr>
      <vt:lpstr>Презентация PowerPoint</vt:lpstr>
      <vt:lpstr>Приказ Министерства юстиции Российской Федерации от 30.12.2021 №274 «Об утверждении Административного регламента осуществления Министерством юстиции Российской Федерации государственного контроля (надзора) за соответствием деятельности некоммерческих организаций уставным целям и задачам, филиалов и представительств международных организаций, иностранных некоммерческих неправительственных организаций заявленным целям и задачам, а также за соблюдением ими законодательства Российской Федерации» (вступил в силу с 11.01.22 вместо Приказа Минюста России от 30.12.2011 №456)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</dc:creator>
  <cp:lastModifiedBy>Василий</cp:lastModifiedBy>
  <cp:revision>28</cp:revision>
  <dcterms:modified xsi:type="dcterms:W3CDTF">2022-11-25T08:31:43Z</dcterms:modified>
</cp:coreProperties>
</file>