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738" r:id="rId3"/>
  </p:sldMasterIdLst>
  <p:notesMasterIdLst>
    <p:notesMasterId r:id="rId22"/>
  </p:notesMasterIdLst>
  <p:sldIdLst>
    <p:sldId id="2145706831" r:id="rId4"/>
    <p:sldId id="2145706729" r:id="rId5"/>
    <p:sldId id="2145706827" r:id="rId6"/>
    <p:sldId id="2145706826" r:id="rId7"/>
    <p:sldId id="2145706759" r:id="rId8"/>
    <p:sldId id="2145706823" r:id="rId9"/>
    <p:sldId id="2145706822" r:id="rId10"/>
    <p:sldId id="2145706814" r:id="rId11"/>
    <p:sldId id="2145706815" r:id="rId12"/>
    <p:sldId id="2145706825" r:id="rId13"/>
    <p:sldId id="2145706824" r:id="rId14"/>
    <p:sldId id="2145706816" r:id="rId15"/>
    <p:sldId id="2145706780" r:id="rId16"/>
    <p:sldId id="2145706828" r:id="rId17"/>
    <p:sldId id="2145706781" r:id="rId18"/>
    <p:sldId id="2145706817" r:id="rId19"/>
    <p:sldId id="2145706821" r:id="rId20"/>
    <p:sldId id="260"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9787"/>
    <a:srgbClr val="A0C4CC"/>
    <a:srgbClr val="76D6FF"/>
    <a:srgbClr val="EBEBEB"/>
    <a:srgbClr val="E3E3E1"/>
    <a:srgbClr val="000000"/>
    <a:srgbClr val="00FDFF"/>
    <a:srgbClr val="009C63"/>
    <a:srgbClr val="7F577B"/>
    <a:srgbClr val="0054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465"/>
    <p:restoredTop sz="96137"/>
  </p:normalViewPr>
  <p:slideViewPr>
    <p:cSldViewPr snapToGrid="0">
      <p:cViewPr>
        <p:scale>
          <a:sx n="76" d="100"/>
          <a:sy n="76" d="100"/>
        </p:scale>
        <p:origin x="248" y="1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Лист1!$B$1</c:f>
              <c:strCache>
                <c:ptCount val="1"/>
                <c:pt idx="0">
                  <c:v>Суд</c:v>
                </c:pt>
              </c:strCache>
            </c:strRef>
          </c:tx>
          <c:dPt>
            <c:idx val="0"/>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1-6906-534F-8EEA-1679E72B6004}"/>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906-534F-8EEA-1679E72B6004}"/>
              </c:ext>
            </c:extLst>
          </c:dPt>
          <c:dPt>
            <c:idx val="2"/>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5-6906-534F-8EEA-1679E72B6004}"/>
              </c:ext>
            </c:extLst>
          </c:dPt>
          <c:dPt>
            <c:idx val="3"/>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7-6906-534F-8EEA-1679E72B6004}"/>
              </c:ext>
            </c:extLst>
          </c:dPt>
          <c:dPt>
            <c:idx val="4"/>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9-6906-534F-8EEA-1679E72B6004}"/>
              </c:ext>
            </c:extLst>
          </c:dPt>
          <c:dLbls>
            <c:delete val="1"/>
          </c:dLbls>
          <c:cat>
            <c:strRef>
              <c:f>Лист1!$A$2:$A$4</c:f>
              <c:strCache>
                <c:ptCount val="3"/>
                <c:pt idx="0">
                  <c:v>СОЮ</c:v>
                </c:pt>
                <c:pt idx="1">
                  <c:v>КС РФ</c:v>
                </c:pt>
                <c:pt idx="2">
                  <c:v>ВС РФ</c:v>
                </c:pt>
              </c:strCache>
            </c:strRef>
          </c:cat>
          <c:val>
            <c:numRef>
              <c:f>Лист1!$B$2:$B$4</c:f>
              <c:numCache>
                <c:formatCode>General</c:formatCode>
                <c:ptCount val="3"/>
                <c:pt idx="0">
                  <c:v>34</c:v>
                </c:pt>
                <c:pt idx="1">
                  <c:v>4</c:v>
                </c:pt>
                <c:pt idx="2">
                  <c:v>2</c:v>
                </c:pt>
              </c:numCache>
            </c:numRef>
          </c:val>
          <c:extLst>
            <c:ext xmlns:c16="http://schemas.microsoft.com/office/drawing/2014/chart" uri="{C3380CC4-5D6E-409C-BE32-E72D297353CC}">
              <c16:uniqueId val="{0000000A-6906-534F-8EEA-1679E72B6004}"/>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Open Sans Light" panose="020B0606030504020204" pitchFamily="34" charset="0"/>
          <a:ea typeface="Open Sans Light" panose="020B0606030504020204" pitchFamily="34" charset="0"/>
          <a:cs typeface="Open Sans Light" panose="020B0606030504020204" pitchFamily="34"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Лист1!$B$1</c:f>
              <c:strCache>
                <c:ptCount val="1"/>
                <c:pt idx="0">
                  <c:v>Суд</c:v>
                </c:pt>
              </c:strCache>
            </c:strRef>
          </c:tx>
          <c:dPt>
            <c:idx val="0"/>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1-2ECF-F442-91C3-CEAF15103A0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ECF-F442-91C3-CEAF15103A0F}"/>
              </c:ext>
            </c:extLst>
          </c:dPt>
          <c:dPt>
            <c:idx val="2"/>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5-2ECF-F442-91C3-CEAF15103A0F}"/>
              </c:ext>
            </c:extLst>
          </c:dPt>
          <c:dPt>
            <c:idx val="3"/>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7-2ECF-F442-91C3-CEAF15103A0F}"/>
              </c:ext>
            </c:extLst>
          </c:dPt>
          <c:dPt>
            <c:idx val="4"/>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9-2ECF-F442-91C3-CEAF15103A0F}"/>
              </c:ext>
            </c:extLst>
          </c:dPt>
          <c:dLbls>
            <c:delete val="1"/>
          </c:dLbls>
          <c:cat>
            <c:strRef>
              <c:f>Лист1!$A$2:$A$4</c:f>
              <c:strCache>
                <c:ptCount val="2"/>
                <c:pt idx="0">
                  <c:v>Пациент</c:v>
                </c:pt>
                <c:pt idx="1">
                  <c:v>Минздрав</c:v>
                </c:pt>
              </c:strCache>
            </c:strRef>
          </c:cat>
          <c:val>
            <c:numRef>
              <c:f>Лист1!$B$2:$B$4</c:f>
              <c:numCache>
                <c:formatCode>General</c:formatCode>
                <c:ptCount val="3"/>
                <c:pt idx="0">
                  <c:v>33</c:v>
                </c:pt>
                <c:pt idx="1">
                  <c:v>7</c:v>
                </c:pt>
              </c:numCache>
            </c:numRef>
          </c:val>
          <c:extLst>
            <c:ext xmlns:c16="http://schemas.microsoft.com/office/drawing/2014/chart" uri="{C3380CC4-5D6E-409C-BE32-E72D297353CC}">
              <c16:uniqueId val="{0000000A-2ECF-F442-91C3-CEAF15103A0F}"/>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Open Sans Light" panose="020B0606030504020204" pitchFamily="34" charset="0"/>
          <a:ea typeface="Open Sans Light" panose="020B0606030504020204" pitchFamily="34" charset="0"/>
          <a:cs typeface="Open Sans Light" panose="020B0606030504020204" pitchFamily="34" charset="0"/>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6332357990322639E-2"/>
          <c:y val="0.35752672451055567"/>
          <c:w val="0.96733528401935476"/>
          <c:h val="0.59683112108827618"/>
        </c:manualLayout>
      </c:layout>
      <c:barChart>
        <c:barDir val="bar"/>
        <c:grouping val="stacked"/>
        <c:varyColors val="0"/>
        <c:ser>
          <c:idx val="0"/>
          <c:order val="0"/>
          <c:tx>
            <c:strRef>
              <c:f>Лист1!$B$1</c:f>
              <c:strCache>
                <c:ptCount val="1"/>
                <c:pt idx="0">
                  <c:v>Орфанные</c:v>
                </c:pt>
              </c:strCache>
            </c:strRef>
          </c:tx>
          <c:spPr>
            <a:solidFill>
              <a:schemeClr val="accent1">
                <a:tint val="77000"/>
              </a:schemeClr>
            </a:solidFill>
            <a:ln>
              <a:noFill/>
            </a:ln>
            <a:effectLst/>
          </c:spPr>
          <c:invertIfNegative val="0"/>
          <c:dPt>
            <c:idx val="0"/>
            <c:invertIfNegative val="0"/>
            <c:bubble3D val="0"/>
            <c:spPr>
              <a:solidFill>
                <a:schemeClr val="accent1">
                  <a:tint val="77000"/>
                </a:schemeClr>
              </a:solidFill>
              <a:ln>
                <a:noFill/>
              </a:ln>
              <a:effectLst/>
            </c:spPr>
            <c:extLst>
              <c:ext xmlns:c16="http://schemas.microsoft.com/office/drawing/2014/chart" uri="{C3380CC4-5D6E-409C-BE32-E72D297353CC}">
                <c16:uniqueId val="{00000004-A6B9-3F42-9BD1-34B3C95ADBC8}"/>
              </c:ext>
            </c:extLst>
          </c:dPt>
          <c:dLbls>
            <c:delete val="1"/>
          </c:dLbls>
          <c:cat>
            <c:strRef>
              <c:f>Лист1!$A$2</c:f>
              <c:strCache>
                <c:ptCount val="1"/>
                <c:pt idx="0">
                  <c:v>Категория 1</c:v>
                </c:pt>
              </c:strCache>
            </c:strRef>
          </c:cat>
          <c:val>
            <c:numRef>
              <c:f>Лист1!$B$2</c:f>
              <c:numCache>
                <c:formatCode>General</c:formatCode>
                <c:ptCount val="1"/>
                <c:pt idx="0">
                  <c:v>23</c:v>
                </c:pt>
              </c:numCache>
            </c:numRef>
          </c:val>
          <c:extLst>
            <c:ext xmlns:c16="http://schemas.microsoft.com/office/drawing/2014/chart" uri="{C3380CC4-5D6E-409C-BE32-E72D297353CC}">
              <c16:uniqueId val="{00000000-A6B9-3F42-9BD1-34B3C95ADBC8}"/>
            </c:ext>
          </c:extLst>
        </c:ser>
        <c:ser>
          <c:idx val="1"/>
          <c:order val="1"/>
          <c:tx>
            <c:strRef>
              <c:f>Лист1!$C$1</c:f>
              <c:strCache>
                <c:ptCount val="1"/>
                <c:pt idx="0">
                  <c:v>ПП №403</c:v>
                </c:pt>
              </c:strCache>
            </c:strRef>
          </c:tx>
          <c:spPr>
            <a:solidFill>
              <a:schemeClr val="accent1">
                <a:shade val="76000"/>
              </a:schemeClr>
            </a:solidFill>
            <a:ln>
              <a:noFill/>
            </a:ln>
            <a:effectLst/>
          </c:spPr>
          <c:invertIfNegative val="0"/>
          <c:dLbls>
            <c:delete val="1"/>
          </c:dLbls>
          <c:cat>
            <c:strRef>
              <c:f>Лист1!$A$2</c:f>
              <c:strCache>
                <c:ptCount val="1"/>
                <c:pt idx="0">
                  <c:v>Категория 1</c:v>
                </c:pt>
              </c:strCache>
            </c:strRef>
          </c:cat>
          <c:val>
            <c:numRef>
              <c:f>Лист1!$C$2</c:f>
              <c:numCache>
                <c:formatCode>General</c:formatCode>
                <c:ptCount val="1"/>
                <c:pt idx="0">
                  <c:v>17</c:v>
                </c:pt>
              </c:numCache>
            </c:numRef>
          </c:val>
          <c:extLst>
            <c:ext xmlns:c16="http://schemas.microsoft.com/office/drawing/2014/chart" uri="{C3380CC4-5D6E-409C-BE32-E72D297353CC}">
              <c16:uniqueId val="{00000001-A6B9-3F42-9BD1-34B3C95ADBC8}"/>
            </c:ext>
          </c:extLst>
        </c:ser>
        <c:dLbls>
          <c:showLegendKey val="0"/>
          <c:showVal val="1"/>
          <c:showCatName val="0"/>
          <c:showSerName val="0"/>
          <c:showPercent val="0"/>
          <c:showBubbleSize val="0"/>
        </c:dLbls>
        <c:gapWidth val="95"/>
        <c:overlap val="100"/>
        <c:axId val="147883712"/>
        <c:axId val="1283951328"/>
      </c:barChart>
      <c:catAx>
        <c:axId val="147883712"/>
        <c:scaling>
          <c:orientation val="minMax"/>
        </c:scaling>
        <c:delete val="1"/>
        <c:axPos val="l"/>
        <c:numFmt formatCode="General" sourceLinked="1"/>
        <c:majorTickMark val="none"/>
        <c:minorTickMark val="none"/>
        <c:tickLblPos val="nextTo"/>
        <c:crossAx val="1283951328"/>
        <c:crosses val="autoZero"/>
        <c:auto val="1"/>
        <c:lblAlgn val="ctr"/>
        <c:lblOffset val="100"/>
        <c:noMultiLvlLbl val="0"/>
      </c:catAx>
      <c:valAx>
        <c:axId val="1283951328"/>
        <c:scaling>
          <c:orientation val="minMax"/>
        </c:scaling>
        <c:delete val="1"/>
        <c:axPos val="b"/>
        <c:numFmt formatCode="General" sourceLinked="1"/>
        <c:majorTickMark val="none"/>
        <c:minorTickMark val="none"/>
        <c:tickLblPos val="nextTo"/>
        <c:crossAx val="14788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dirty="0">
                <a:latin typeface="Times New Roman" panose="02020603050405020304" pitchFamily="18" charset="0"/>
                <a:cs typeface="Times New Roman" panose="02020603050405020304" pitchFamily="18" charset="0"/>
              </a:rPr>
              <a:t>Достаточно ли в вашем регионе финансирования на редких (</a:t>
            </a:r>
            <a:r>
              <a:rPr lang="ru-RU" dirty="0" err="1">
                <a:latin typeface="Times New Roman" panose="02020603050405020304" pitchFamily="18" charset="0"/>
                <a:cs typeface="Times New Roman" panose="02020603050405020304" pitchFamily="18" charset="0"/>
              </a:rPr>
              <a:t>орфанных</a:t>
            </a:r>
            <a:r>
              <a:rPr lang="ru-RU" dirty="0">
                <a:latin typeface="Times New Roman" panose="02020603050405020304" pitchFamily="18" charset="0"/>
                <a:cs typeface="Times New Roman" panose="02020603050405020304" pitchFamily="18" charset="0"/>
              </a:rPr>
              <a:t>) пациентов?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barChart>
        <c:barDir val="col"/>
        <c:grouping val="clustered"/>
        <c:varyColors val="0"/>
        <c:ser>
          <c:idx val="0"/>
          <c:order val="0"/>
          <c:tx>
            <c:strRef>
              <c:f>Лист1!$B$1</c:f>
              <c:strCache>
                <c:ptCount val="1"/>
                <c:pt idx="0">
                  <c:v>Нет (30)</c:v>
                </c:pt>
              </c:strCache>
            </c:strRef>
          </c:tx>
          <c:spPr>
            <a:solidFill>
              <a:schemeClr val="accent1">
                <a:shade val="65000"/>
              </a:schemeClr>
            </a:solidFill>
            <a:ln>
              <a:noFill/>
            </a:ln>
            <a:effectLst/>
          </c:spPr>
          <c:invertIfNegative val="0"/>
          <c:cat>
            <c:numRef>
              <c:f>Лист1!$A$2</c:f>
              <c:numCache>
                <c:formatCode>General</c:formatCode>
                <c:ptCount val="1"/>
              </c:numCache>
            </c:numRef>
          </c:cat>
          <c:val>
            <c:numRef>
              <c:f>Лист1!$B$2</c:f>
              <c:numCache>
                <c:formatCode>General</c:formatCode>
                <c:ptCount val="1"/>
                <c:pt idx="0">
                  <c:v>30</c:v>
                </c:pt>
              </c:numCache>
            </c:numRef>
          </c:val>
          <c:extLst>
            <c:ext xmlns:c16="http://schemas.microsoft.com/office/drawing/2014/chart" uri="{C3380CC4-5D6E-409C-BE32-E72D297353CC}">
              <c16:uniqueId val="{00000000-12F7-CD47-BCBC-7837269E6F89}"/>
            </c:ext>
          </c:extLst>
        </c:ser>
        <c:ser>
          <c:idx val="1"/>
          <c:order val="1"/>
          <c:tx>
            <c:strRef>
              <c:f>Лист1!$C$1</c:f>
              <c:strCache>
                <c:ptCount val="1"/>
                <c:pt idx="0">
                  <c:v>Да</c:v>
                </c:pt>
              </c:strCache>
            </c:strRef>
          </c:tx>
          <c:spPr>
            <a:solidFill>
              <a:schemeClr val="accent1"/>
            </a:solidFill>
            <a:ln>
              <a:noFill/>
            </a:ln>
            <a:effectLst/>
          </c:spPr>
          <c:invertIfNegative val="0"/>
          <c:cat>
            <c:numRef>
              <c:f>Лист1!$A$2</c:f>
              <c:numCache>
                <c:formatCode>General</c:formatCode>
                <c:ptCount val="1"/>
              </c:numCache>
            </c:numRef>
          </c:cat>
          <c:val>
            <c:numRef>
              <c:f>Лист1!$C$2</c:f>
              <c:numCache>
                <c:formatCode>General</c:formatCode>
                <c:ptCount val="1"/>
                <c:pt idx="0">
                  <c:v>0</c:v>
                </c:pt>
              </c:numCache>
            </c:numRef>
          </c:val>
          <c:extLst>
            <c:ext xmlns:c16="http://schemas.microsoft.com/office/drawing/2014/chart" uri="{C3380CC4-5D6E-409C-BE32-E72D297353CC}">
              <c16:uniqueId val="{00000001-12F7-CD47-BCBC-7837269E6F89}"/>
            </c:ext>
          </c:extLst>
        </c:ser>
        <c:ser>
          <c:idx val="2"/>
          <c:order val="2"/>
          <c:tx>
            <c:strRef>
              <c:f>Лист1!$D$1</c:f>
              <c:strCache>
                <c:ptCount val="1"/>
                <c:pt idx="0">
                  <c:v>Затрудняюсь ответить (4)</c:v>
                </c:pt>
              </c:strCache>
            </c:strRef>
          </c:tx>
          <c:spPr>
            <a:solidFill>
              <a:schemeClr val="accent1">
                <a:tint val="65000"/>
              </a:schemeClr>
            </a:solidFill>
            <a:ln>
              <a:noFill/>
            </a:ln>
            <a:effectLst/>
          </c:spPr>
          <c:invertIfNegative val="0"/>
          <c:cat>
            <c:numRef>
              <c:f>Лист1!$A$2</c:f>
              <c:numCache>
                <c:formatCode>General</c:formatCode>
                <c:ptCount val="1"/>
              </c:numCache>
            </c:numRef>
          </c:cat>
          <c:val>
            <c:numRef>
              <c:f>Лист1!$D$2</c:f>
              <c:numCache>
                <c:formatCode>General</c:formatCode>
                <c:ptCount val="1"/>
                <c:pt idx="0">
                  <c:v>4</c:v>
                </c:pt>
              </c:numCache>
            </c:numRef>
          </c:val>
          <c:extLst>
            <c:ext xmlns:c16="http://schemas.microsoft.com/office/drawing/2014/chart" uri="{C3380CC4-5D6E-409C-BE32-E72D297353CC}">
              <c16:uniqueId val="{00000003-12F7-CD47-BCBC-7837269E6F89}"/>
            </c:ext>
          </c:extLst>
        </c:ser>
        <c:dLbls>
          <c:showLegendKey val="0"/>
          <c:showVal val="0"/>
          <c:showCatName val="0"/>
          <c:showSerName val="0"/>
          <c:showPercent val="0"/>
          <c:showBubbleSize val="0"/>
        </c:dLbls>
        <c:gapWidth val="219"/>
        <c:overlap val="-27"/>
        <c:axId val="922671520"/>
        <c:axId val="702847072"/>
      </c:barChart>
      <c:catAx>
        <c:axId val="92267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702847072"/>
        <c:crosses val="autoZero"/>
        <c:auto val="1"/>
        <c:lblAlgn val="ctr"/>
        <c:lblOffset val="100"/>
        <c:noMultiLvlLbl val="0"/>
      </c:catAx>
      <c:valAx>
        <c:axId val="702847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22671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dirty="0">
                <a:latin typeface="Times New Roman" panose="02020603050405020304" pitchFamily="18" charset="0"/>
                <a:cs typeface="Times New Roman" panose="02020603050405020304" pitchFamily="18" charset="0"/>
              </a:rPr>
              <a:t>Оцените, насколько острой является проблема финансирования </a:t>
            </a:r>
            <a:r>
              <a:rPr lang="ru-RU" dirty="0" err="1">
                <a:latin typeface="Times New Roman" panose="02020603050405020304" pitchFamily="18" charset="0"/>
                <a:cs typeface="Times New Roman" panose="02020603050405020304" pitchFamily="18" charset="0"/>
              </a:rPr>
              <a:t>орфанных</a:t>
            </a:r>
            <a:r>
              <a:rPr lang="ru-RU" dirty="0">
                <a:latin typeface="Times New Roman" panose="02020603050405020304" pitchFamily="18" charset="0"/>
                <a:cs typeface="Times New Roman" panose="02020603050405020304" pitchFamily="18" charset="0"/>
              </a:rPr>
              <a:t> пациентов в вашем регионе в целом?</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barChart>
        <c:barDir val="col"/>
        <c:grouping val="clustered"/>
        <c:varyColors val="0"/>
        <c:ser>
          <c:idx val="0"/>
          <c:order val="0"/>
          <c:tx>
            <c:strRef>
              <c:f>Лист1!$B$1</c:f>
              <c:strCache>
                <c:ptCount val="1"/>
                <c:pt idx="0">
                  <c:v>Острая, но управляемая на текущий момент (17)</c:v>
                </c:pt>
              </c:strCache>
            </c:strRef>
          </c:tx>
          <c:spPr>
            <a:solidFill>
              <a:schemeClr val="accent1">
                <a:shade val="65000"/>
              </a:schemeClr>
            </a:solidFill>
            <a:ln>
              <a:noFill/>
            </a:ln>
            <a:effectLst/>
          </c:spPr>
          <c:invertIfNegative val="0"/>
          <c:cat>
            <c:numRef>
              <c:f>Лист1!$A$2</c:f>
              <c:numCache>
                <c:formatCode>General</c:formatCode>
                <c:ptCount val="1"/>
              </c:numCache>
            </c:numRef>
          </c:cat>
          <c:val>
            <c:numRef>
              <c:f>Лист1!$B$2</c:f>
              <c:numCache>
                <c:formatCode>General</c:formatCode>
                <c:ptCount val="1"/>
                <c:pt idx="0">
                  <c:v>17</c:v>
                </c:pt>
              </c:numCache>
            </c:numRef>
          </c:val>
          <c:extLst>
            <c:ext xmlns:c16="http://schemas.microsoft.com/office/drawing/2014/chart" uri="{C3380CC4-5D6E-409C-BE32-E72D297353CC}">
              <c16:uniqueId val="{00000000-80A1-7E42-A046-93F6AC1B2998}"/>
            </c:ext>
          </c:extLst>
        </c:ser>
        <c:ser>
          <c:idx val="1"/>
          <c:order val="1"/>
          <c:tx>
            <c:strRef>
              <c:f>Лист1!$C$1</c:f>
              <c:strCache>
                <c:ptCount val="1"/>
                <c:pt idx="0">
                  <c:v>Умеренная – не является приоритетной проблемой (3)</c:v>
                </c:pt>
              </c:strCache>
            </c:strRef>
          </c:tx>
          <c:spPr>
            <a:solidFill>
              <a:schemeClr val="accent1"/>
            </a:solidFill>
            <a:ln>
              <a:noFill/>
            </a:ln>
            <a:effectLst/>
          </c:spPr>
          <c:invertIfNegative val="0"/>
          <c:cat>
            <c:numRef>
              <c:f>Лист1!$A$2</c:f>
              <c:numCache>
                <c:formatCode>General</c:formatCode>
                <c:ptCount val="1"/>
              </c:numCache>
            </c:numRef>
          </c:cat>
          <c:val>
            <c:numRef>
              <c:f>Лист1!$C$2</c:f>
              <c:numCache>
                <c:formatCode>General</c:formatCode>
                <c:ptCount val="1"/>
                <c:pt idx="0">
                  <c:v>3</c:v>
                </c:pt>
              </c:numCache>
            </c:numRef>
          </c:val>
          <c:extLst>
            <c:ext xmlns:c16="http://schemas.microsoft.com/office/drawing/2014/chart" uri="{C3380CC4-5D6E-409C-BE32-E72D297353CC}">
              <c16:uniqueId val="{00000001-80A1-7E42-A046-93F6AC1B2998}"/>
            </c:ext>
          </c:extLst>
        </c:ser>
        <c:ser>
          <c:idx val="2"/>
          <c:order val="2"/>
          <c:tx>
            <c:strRef>
              <c:f>Лист1!$D$1</c:f>
              <c:strCache>
                <c:ptCount val="1"/>
                <c:pt idx="0">
                  <c:v>Критически острая, требует немедленного решения (14)</c:v>
                </c:pt>
              </c:strCache>
            </c:strRef>
          </c:tx>
          <c:spPr>
            <a:solidFill>
              <a:schemeClr val="accent1">
                <a:tint val="65000"/>
              </a:schemeClr>
            </a:solidFill>
            <a:ln>
              <a:noFill/>
            </a:ln>
            <a:effectLst/>
          </c:spPr>
          <c:invertIfNegative val="0"/>
          <c:cat>
            <c:numRef>
              <c:f>Лист1!$A$2</c:f>
              <c:numCache>
                <c:formatCode>General</c:formatCode>
                <c:ptCount val="1"/>
              </c:numCache>
            </c:numRef>
          </c:cat>
          <c:val>
            <c:numRef>
              <c:f>Лист1!$D$2</c:f>
              <c:numCache>
                <c:formatCode>General</c:formatCode>
                <c:ptCount val="1"/>
                <c:pt idx="0">
                  <c:v>14</c:v>
                </c:pt>
              </c:numCache>
            </c:numRef>
          </c:val>
          <c:extLst>
            <c:ext xmlns:c16="http://schemas.microsoft.com/office/drawing/2014/chart" uri="{C3380CC4-5D6E-409C-BE32-E72D297353CC}">
              <c16:uniqueId val="{00000002-80A1-7E42-A046-93F6AC1B2998}"/>
            </c:ext>
          </c:extLst>
        </c:ser>
        <c:dLbls>
          <c:showLegendKey val="0"/>
          <c:showVal val="0"/>
          <c:showCatName val="0"/>
          <c:showSerName val="0"/>
          <c:showPercent val="0"/>
          <c:showBubbleSize val="0"/>
        </c:dLbls>
        <c:gapWidth val="219"/>
        <c:overlap val="-27"/>
        <c:axId val="922671520"/>
        <c:axId val="702847072"/>
      </c:barChart>
      <c:catAx>
        <c:axId val="92267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702847072"/>
        <c:crosses val="autoZero"/>
        <c:auto val="1"/>
        <c:lblAlgn val="ctr"/>
        <c:lblOffset val="100"/>
        <c:noMultiLvlLbl val="0"/>
      </c:catAx>
      <c:valAx>
        <c:axId val="702847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22671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latin typeface="Times New Roman" panose="02020603050405020304" pitchFamily="18" charset="0"/>
                <a:cs typeface="Times New Roman" panose="02020603050405020304" pitchFamily="18" charset="0"/>
              </a:rPr>
              <a:t>Каковы,</a:t>
            </a:r>
            <a:r>
              <a:rPr lang="ru-RU" baseline="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 вашей точки зрения, основные причины дефицита?</a:t>
            </a:r>
            <a:r>
              <a:rPr lang="ru-RU" baseline="0" dirty="0">
                <a:latin typeface="Times New Roman" panose="02020603050405020304" pitchFamily="18" charset="0"/>
                <a:cs typeface="Times New Roman" panose="02020603050405020304" pitchFamily="18" charset="0"/>
              </a:rPr>
              <a:t> (можно выбрать несколько вариантов ответа)</a:t>
            </a:r>
            <a:endParaRPr lang="ru-RU"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Рост цен на препараты (2)</c:v>
                </c:pt>
              </c:strCache>
            </c:strRef>
          </c:tx>
          <c:spPr>
            <a:solidFill>
              <a:schemeClr val="accent1">
                <a:shade val="58000"/>
              </a:schemeClr>
            </a:solidFill>
            <a:ln>
              <a:noFill/>
            </a:ln>
            <a:effectLst/>
          </c:spPr>
          <c:invertIfNegative val="0"/>
          <c:cat>
            <c:numRef>
              <c:f>Лист1!$A$2</c:f>
              <c:numCache>
                <c:formatCode>General</c:formatCode>
                <c:ptCount val="1"/>
              </c:numCache>
            </c:numRef>
          </c:cat>
          <c:val>
            <c:numRef>
              <c:f>Лист1!$B$2</c:f>
              <c:numCache>
                <c:formatCode>General</c:formatCode>
                <c:ptCount val="1"/>
                <c:pt idx="0">
                  <c:v>2</c:v>
                </c:pt>
              </c:numCache>
            </c:numRef>
          </c:val>
          <c:extLst>
            <c:ext xmlns:c16="http://schemas.microsoft.com/office/drawing/2014/chart" uri="{C3380CC4-5D6E-409C-BE32-E72D297353CC}">
              <c16:uniqueId val="{00000000-B31F-674B-9E43-A63C78CD770D}"/>
            </c:ext>
          </c:extLst>
        </c:ser>
        <c:ser>
          <c:idx val="1"/>
          <c:order val="1"/>
          <c:tx>
            <c:strRef>
              <c:f>Лист1!$C$1</c:f>
              <c:strCache>
                <c:ptCount val="1"/>
                <c:pt idx="0">
                  <c:v>Появление новых пациентов, не учтенных при планировании бюджета (новые случаи диагностирования, переезд новых пациентов) (34)</c:v>
                </c:pt>
              </c:strCache>
            </c:strRef>
          </c:tx>
          <c:spPr>
            <a:solidFill>
              <a:schemeClr val="accent1">
                <a:shade val="86000"/>
              </a:schemeClr>
            </a:solidFill>
            <a:ln>
              <a:noFill/>
            </a:ln>
            <a:effectLst/>
          </c:spPr>
          <c:invertIfNegative val="0"/>
          <c:cat>
            <c:numRef>
              <c:f>Лист1!$A$2</c:f>
              <c:numCache>
                <c:formatCode>General</c:formatCode>
                <c:ptCount val="1"/>
              </c:numCache>
            </c:numRef>
          </c:cat>
          <c:val>
            <c:numRef>
              <c:f>Лист1!$C$2</c:f>
              <c:numCache>
                <c:formatCode>General</c:formatCode>
                <c:ptCount val="1"/>
                <c:pt idx="0">
                  <c:v>34</c:v>
                </c:pt>
              </c:numCache>
            </c:numRef>
          </c:val>
          <c:extLst>
            <c:ext xmlns:c16="http://schemas.microsoft.com/office/drawing/2014/chart" uri="{C3380CC4-5D6E-409C-BE32-E72D297353CC}">
              <c16:uniqueId val="{00000001-B31F-674B-9E43-A63C78CD770D}"/>
            </c:ext>
          </c:extLst>
        </c:ser>
        <c:ser>
          <c:idx val="2"/>
          <c:order val="2"/>
          <c:tx>
            <c:strRef>
              <c:f>Лист1!$D$1</c:f>
              <c:strCache>
                <c:ptCount val="1"/>
                <c:pt idx="0">
                  <c:v>Необходимость обеспечения пациентов, перешедших из фонда «Круг добра» по возрасту (24)</c:v>
                </c:pt>
              </c:strCache>
            </c:strRef>
          </c:tx>
          <c:spPr>
            <a:solidFill>
              <a:schemeClr val="accent1">
                <a:tint val="86000"/>
              </a:schemeClr>
            </a:solidFill>
            <a:ln>
              <a:noFill/>
            </a:ln>
            <a:effectLst/>
          </c:spPr>
          <c:invertIfNegative val="0"/>
          <c:cat>
            <c:numRef>
              <c:f>Лист1!$A$2</c:f>
              <c:numCache>
                <c:formatCode>General</c:formatCode>
                <c:ptCount val="1"/>
              </c:numCache>
            </c:numRef>
          </c:cat>
          <c:val>
            <c:numRef>
              <c:f>Лист1!$D$2</c:f>
              <c:numCache>
                <c:formatCode>General</c:formatCode>
                <c:ptCount val="1"/>
                <c:pt idx="0">
                  <c:v>24</c:v>
                </c:pt>
              </c:numCache>
            </c:numRef>
          </c:val>
          <c:extLst>
            <c:ext xmlns:c16="http://schemas.microsoft.com/office/drawing/2014/chart" uri="{C3380CC4-5D6E-409C-BE32-E72D297353CC}">
              <c16:uniqueId val="{00000002-B31F-674B-9E43-A63C78CD770D}"/>
            </c:ext>
          </c:extLst>
        </c:ser>
        <c:ser>
          <c:idx val="3"/>
          <c:order val="3"/>
          <c:tx>
            <c:strRef>
              <c:f>Лист1!$E$1</c:f>
              <c:strCache>
                <c:ptCount val="1"/>
                <c:pt idx="0">
                  <c:v>Недостаточный объем изначально запланированных бюджетных средств (30)</c:v>
                </c:pt>
              </c:strCache>
            </c:strRef>
          </c:tx>
          <c:spPr>
            <a:solidFill>
              <a:schemeClr val="accent1">
                <a:tint val="58000"/>
              </a:schemeClr>
            </a:solidFill>
            <a:ln>
              <a:noFill/>
            </a:ln>
            <a:effectLst/>
          </c:spPr>
          <c:invertIfNegative val="0"/>
          <c:cat>
            <c:numRef>
              <c:f>Лист1!$A$2</c:f>
              <c:numCache>
                <c:formatCode>General</c:formatCode>
                <c:ptCount val="1"/>
              </c:numCache>
            </c:numRef>
          </c:cat>
          <c:val>
            <c:numRef>
              <c:f>Лист1!$E$2</c:f>
              <c:numCache>
                <c:formatCode>General</c:formatCode>
                <c:ptCount val="1"/>
                <c:pt idx="0">
                  <c:v>30</c:v>
                </c:pt>
              </c:numCache>
            </c:numRef>
          </c:val>
          <c:extLst>
            <c:ext xmlns:c16="http://schemas.microsoft.com/office/drawing/2014/chart" uri="{C3380CC4-5D6E-409C-BE32-E72D297353CC}">
              <c16:uniqueId val="{00000003-B31F-674B-9E43-A63C78CD770D}"/>
            </c:ext>
          </c:extLst>
        </c:ser>
        <c:dLbls>
          <c:showLegendKey val="0"/>
          <c:showVal val="0"/>
          <c:showCatName val="0"/>
          <c:showSerName val="0"/>
          <c:showPercent val="0"/>
          <c:showBubbleSize val="0"/>
        </c:dLbls>
        <c:gapWidth val="219"/>
        <c:overlap val="-27"/>
        <c:axId val="922671520"/>
        <c:axId val="702847072"/>
      </c:barChart>
      <c:catAx>
        <c:axId val="92267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702847072"/>
        <c:crosses val="autoZero"/>
        <c:auto val="1"/>
        <c:lblAlgn val="ctr"/>
        <c:lblOffset val="100"/>
        <c:noMultiLvlLbl val="0"/>
      </c:catAx>
      <c:valAx>
        <c:axId val="702847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22671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latin typeface="Times New Roman" panose="02020603050405020304" pitchFamily="18" charset="0"/>
                <a:cs typeface="Times New Roman" panose="02020603050405020304" pitchFamily="18" charset="0"/>
              </a:rPr>
              <a:t>Сталкивался ли регион в последние годы с дефицитом бюджетных средств для обеспечения всех нуждающихся </a:t>
            </a:r>
            <a:r>
              <a:rPr lang="ru-RU" dirty="0" err="1">
                <a:latin typeface="Times New Roman" panose="02020603050405020304" pitchFamily="18" charset="0"/>
                <a:cs typeface="Times New Roman" panose="02020603050405020304" pitchFamily="18" charset="0"/>
              </a:rPr>
              <a:t>орфанных</a:t>
            </a:r>
            <a:r>
              <a:rPr lang="ru-RU" dirty="0">
                <a:latin typeface="Times New Roman" panose="02020603050405020304" pitchFamily="18" charset="0"/>
                <a:cs typeface="Times New Roman" panose="02020603050405020304" pitchFamily="18" charset="0"/>
              </a:rPr>
              <a:t> пациентов?</a:t>
            </a:r>
          </a:p>
        </c:rich>
      </c:tx>
      <c:layout>
        <c:manualLayout>
          <c:xMode val="edge"/>
          <c:yMode val="edge"/>
          <c:x val="8.2450739123870617E-2"/>
          <c:y val="2.089741344556976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Да (22)</c:v>
                </c:pt>
              </c:strCache>
            </c:strRef>
          </c:tx>
          <c:spPr>
            <a:solidFill>
              <a:schemeClr val="accent1">
                <a:shade val="65000"/>
              </a:schemeClr>
            </a:solidFill>
            <a:ln>
              <a:noFill/>
            </a:ln>
            <a:effectLst/>
          </c:spPr>
          <c:invertIfNegative val="0"/>
          <c:cat>
            <c:numRef>
              <c:f>Лист1!$A$2</c:f>
              <c:numCache>
                <c:formatCode>General</c:formatCode>
                <c:ptCount val="1"/>
              </c:numCache>
            </c:numRef>
          </c:cat>
          <c:val>
            <c:numRef>
              <c:f>Лист1!$B$2</c:f>
              <c:numCache>
                <c:formatCode>General</c:formatCode>
                <c:ptCount val="1"/>
                <c:pt idx="0">
                  <c:v>22</c:v>
                </c:pt>
              </c:numCache>
            </c:numRef>
          </c:val>
          <c:extLst>
            <c:ext xmlns:c16="http://schemas.microsoft.com/office/drawing/2014/chart" uri="{C3380CC4-5D6E-409C-BE32-E72D297353CC}">
              <c16:uniqueId val="{00000000-70CB-B945-B8C7-DB7FD8E43348}"/>
            </c:ext>
          </c:extLst>
        </c:ser>
        <c:ser>
          <c:idx val="1"/>
          <c:order val="1"/>
          <c:tx>
            <c:strRef>
              <c:f>Лист1!$C$1</c:f>
              <c:strCache>
                <c:ptCount val="1"/>
                <c:pt idx="0">
                  <c:v>Да, неоднократно (10)</c:v>
                </c:pt>
              </c:strCache>
            </c:strRef>
          </c:tx>
          <c:spPr>
            <a:solidFill>
              <a:schemeClr val="accent1"/>
            </a:solidFill>
            <a:ln>
              <a:noFill/>
            </a:ln>
            <a:effectLst/>
          </c:spPr>
          <c:invertIfNegative val="0"/>
          <c:cat>
            <c:numRef>
              <c:f>Лист1!$A$2</c:f>
              <c:numCache>
                <c:formatCode>General</c:formatCode>
                <c:ptCount val="1"/>
              </c:numCache>
            </c:numRef>
          </c:cat>
          <c:val>
            <c:numRef>
              <c:f>Лист1!$C$2</c:f>
              <c:numCache>
                <c:formatCode>General</c:formatCode>
                <c:ptCount val="1"/>
                <c:pt idx="0">
                  <c:v>10</c:v>
                </c:pt>
              </c:numCache>
            </c:numRef>
          </c:val>
          <c:extLst>
            <c:ext xmlns:c16="http://schemas.microsoft.com/office/drawing/2014/chart" uri="{C3380CC4-5D6E-409C-BE32-E72D297353CC}">
              <c16:uniqueId val="{00000001-70CB-B945-B8C7-DB7FD8E43348}"/>
            </c:ext>
          </c:extLst>
        </c:ser>
        <c:ser>
          <c:idx val="2"/>
          <c:order val="2"/>
          <c:tx>
            <c:strRef>
              <c:f>Лист1!$D$1</c:f>
              <c:strCache>
                <c:ptCount val="1"/>
                <c:pt idx="0">
                  <c:v>Затрудняюсь ответить (2)</c:v>
                </c:pt>
              </c:strCache>
            </c:strRef>
          </c:tx>
          <c:spPr>
            <a:solidFill>
              <a:schemeClr val="accent1">
                <a:tint val="65000"/>
              </a:schemeClr>
            </a:solidFill>
            <a:ln>
              <a:noFill/>
            </a:ln>
            <a:effectLst/>
          </c:spPr>
          <c:invertIfNegative val="0"/>
          <c:cat>
            <c:numRef>
              <c:f>Лист1!$A$2</c:f>
              <c:numCache>
                <c:formatCode>General</c:formatCode>
                <c:ptCount val="1"/>
              </c:numCache>
            </c:numRef>
          </c:cat>
          <c:val>
            <c:numRef>
              <c:f>Лист1!$D$2</c:f>
              <c:numCache>
                <c:formatCode>General</c:formatCode>
                <c:ptCount val="1"/>
                <c:pt idx="0">
                  <c:v>2</c:v>
                </c:pt>
              </c:numCache>
            </c:numRef>
          </c:val>
          <c:extLst>
            <c:ext xmlns:c16="http://schemas.microsoft.com/office/drawing/2014/chart" uri="{C3380CC4-5D6E-409C-BE32-E72D297353CC}">
              <c16:uniqueId val="{00000002-70CB-B945-B8C7-DB7FD8E43348}"/>
            </c:ext>
          </c:extLst>
        </c:ser>
        <c:dLbls>
          <c:showLegendKey val="0"/>
          <c:showVal val="0"/>
          <c:showCatName val="0"/>
          <c:showSerName val="0"/>
          <c:showPercent val="0"/>
          <c:showBubbleSize val="0"/>
        </c:dLbls>
        <c:gapWidth val="219"/>
        <c:overlap val="-27"/>
        <c:axId val="922671520"/>
        <c:axId val="702847072"/>
      </c:barChart>
      <c:catAx>
        <c:axId val="92267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702847072"/>
        <c:crosses val="autoZero"/>
        <c:auto val="1"/>
        <c:lblAlgn val="ctr"/>
        <c:lblOffset val="100"/>
        <c:noMultiLvlLbl val="0"/>
      </c:catAx>
      <c:valAx>
        <c:axId val="702847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22671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latin typeface="Times New Roman" panose="02020603050405020304" pitchFamily="18" charset="0"/>
                <a:cs typeface="Times New Roman" panose="02020603050405020304" pitchFamily="18" charset="0"/>
              </a:rPr>
              <a:t>Как вы считаете, каким регионам должна быть предоставлена финансовая и организационная поддержка от Федерации?</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Всем регионам, у которых есть на это объективный запрос (34)</c:v>
                </c:pt>
              </c:strCache>
            </c:strRef>
          </c:tx>
          <c:spPr>
            <a:solidFill>
              <a:schemeClr val="accent1"/>
            </a:solidFill>
            <a:ln>
              <a:noFill/>
            </a:ln>
            <a:effectLst/>
          </c:spPr>
          <c:invertIfNegative val="0"/>
          <c:cat>
            <c:numRef>
              <c:f>Лист1!$A$2</c:f>
              <c:numCache>
                <c:formatCode>General</c:formatCode>
                <c:ptCount val="1"/>
              </c:numCache>
            </c:numRef>
          </c:cat>
          <c:val>
            <c:numRef>
              <c:f>Лист1!$B$2</c:f>
              <c:numCache>
                <c:formatCode>General</c:formatCode>
                <c:ptCount val="1"/>
                <c:pt idx="0">
                  <c:v>34</c:v>
                </c:pt>
              </c:numCache>
            </c:numRef>
          </c:val>
          <c:extLst>
            <c:ext xmlns:c16="http://schemas.microsoft.com/office/drawing/2014/chart" uri="{C3380CC4-5D6E-409C-BE32-E72D297353CC}">
              <c16:uniqueId val="{00000000-0672-FB4E-B2D8-ED6138689BD7}"/>
            </c:ext>
          </c:extLst>
        </c:ser>
        <c:dLbls>
          <c:showLegendKey val="0"/>
          <c:showVal val="0"/>
          <c:showCatName val="0"/>
          <c:showSerName val="0"/>
          <c:showPercent val="0"/>
          <c:showBubbleSize val="0"/>
        </c:dLbls>
        <c:gapWidth val="219"/>
        <c:overlap val="-27"/>
        <c:axId val="922671520"/>
        <c:axId val="702847072"/>
      </c:barChart>
      <c:catAx>
        <c:axId val="92267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702847072"/>
        <c:crosses val="autoZero"/>
        <c:auto val="1"/>
        <c:lblAlgn val="ctr"/>
        <c:lblOffset val="100"/>
        <c:noMultiLvlLbl val="0"/>
      </c:catAx>
      <c:valAx>
        <c:axId val="702847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22671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0C215-292E-804D-96B9-CE8C0295DE9F}" type="datetimeFigureOut">
              <a:rPr lang="ru-RU" smtClean="0"/>
              <a:t>18.11.2025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09C89-1F46-B44B-BE43-99264DABA06D}" type="slidenum">
              <a:rPr lang="ru-RU" smtClean="0"/>
              <a:t>‹#›</a:t>
            </a:fld>
            <a:endParaRPr lang="ru-RU"/>
          </a:p>
        </p:txBody>
      </p:sp>
    </p:spTree>
    <p:extLst>
      <p:ext uri="{BB962C8B-B14F-4D97-AF65-F5344CB8AC3E}">
        <p14:creationId xmlns:p14="http://schemas.microsoft.com/office/powerpoint/2010/main" val="145885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22DD7-624F-4E61-9D31-11AB75BB40C2}"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389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3.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0283FB-E91C-CE31-C100-BA86C4EA72D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E53B0D6-295B-609F-71C7-9E587BC71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3BAD70D-C643-BBBA-415C-5469B0BF1B0A}"/>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5" name="Нижний колонтитул 4">
            <a:extLst>
              <a:ext uri="{FF2B5EF4-FFF2-40B4-BE49-F238E27FC236}">
                <a16:creationId xmlns:a16="http://schemas.microsoft.com/office/drawing/2014/main" id="{5B13350D-48BC-DDCA-2FF6-8A3B713EC65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BC0170A-4A32-969B-EABB-ACC1151780E3}"/>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321383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F1494E-CEB7-7901-984D-73253A2314A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45C401A-94D8-B3E8-3391-C2AFDF1927B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E12173A-5DCF-327D-AA9E-1E5CC92C6613}"/>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5" name="Нижний колонтитул 4">
            <a:extLst>
              <a:ext uri="{FF2B5EF4-FFF2-40B4-BE49-F238E27FC236}">
                <a16:creationId xmlns:a16="http://schemas.microsoft.com/office/drawing/2014/main" id="{97B0AA21-D19A-7EFB-5624-8074F813ED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8925A90-8834-CEEC-9D32-C57D206E5563}"/>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320023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D474DB0-91B8-1186-ABA0-4999DBD1A22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EB94D7D-DCBA-7965-03F8-8AF73CD6845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0F8133-3F0A-F3E5-3061-AED9ECF61D51}"/>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5" name="Нижний колонтитул 4">
            <a:extLst>
              <a:ext uri="{FF2B5EF4-FFF2-40B4-BE49-F238E27FC236}">
                <a16:creationId xmlns:a16="http://schemas.microsoft.com/office/drawing/2014/main" id="{4D73D08E-0071-1964-F254-814D6CE9488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83E35C6-C93C-49C0-89B5-F29628F794FA}"/>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2784896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6771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2683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4887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125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2071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385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7611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772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BA8689-9666-B2F3-939E-474BD1437ED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2A399F1-9B62-D621-5311-76A04903450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B012E2E-292F-A98B-2D50-24E10AB548B6}"/>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5" name="Нижний колонтитул 4">
            <a:extLst>
              <a:ext uri="{FF2B5EF4-FFF2-40B4-BE49-F238E27FC236}">
                <a16:creationId xmlns:a16="http://schemas.microsoft.com/office/drawing/2014/main" id="{71348DAF-A830-CBD7-F9C8-D9CC45D3115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2B8E065-8A75-3581-7CF4-D2E92F7D3B39}"/>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2702212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8953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0193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0090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7043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131" name="Текст заголовка"/>
          <p:cNvSpPr txBox="1">
            <a:spLocks noGrp="1"/>
          </p:cNvSpPr>
          <p:nvPr>
            <p:ph type="title"/>
          </p:nvPr>
        </p:nvSpPr>
        <p:spPr>
          <a:xfrm>
            <a:off x="1524000" y="1122363"/>
            <a:ext cx="9144000" cy="2387601"/>
          </a:xfrm>
          <a:prstGeom prst="rect">
            <a:avLst/>
          </a:prstGeom>
        </p:spPr>
        <p:txBody>
          <a:bodyPr anchor="b">
            <a:normAutofit/>
          </a:bodyPr>
          <a:lstStyle>
            <a:lvl1pPr>
              <a:defRPr sz="6000"/>
            </a:lvl1pPr>
          </a:lstStyle>
          <a:p>
            <a:r>
              <a:t>Текст заголовка</a:t>
            </a:r>
          </a:p>
        </p:txBody>
      </p:sp>
      <p:sp>
        <p:nvSpPr>
          <p:cNvPr id="132" name="Уровень текста 1…"/>
          <p:cNvSpPr txBox="1">
            <a:spLocks noGrp="1"/>
          </p:cNvSpPr>
          <p:nvPr>
            <p:ph type="body" sz="quarter" idx="1"/>
          </p:nvPr>
        </p:nvSpPr>
        <p:spPr>
          <a:xfrm>
            <a:off x="1524000" y="3602038"/>
            <a:ext cx="9144000" cy="1655762"/>
          </a:xfrm>
          <a:prstGeom prst="rect">
            <a:avLst/>
          </a:prstGeom>
        </p:spPr>
        <p:txBody>
          <a:bodyPr/>
          <a:lstStyle>
            <a:lvl1pPr marL="0" indent="0">
              <a:buClrTx/>
              <a:buSzTx/>
              <a:buNone/>
              <a:defRPr sz="2400"/>
            </a:lvl1pPr>
            <a:lvl2pPr marL="0" indent="457223">
              <a:buClrTx/>
              <a:buSzTx/>
              <a:buNone/>
              <a:defRPr sz="2400"/>
            </a:lvl2pPr>
            <a:lvl3pPr marL="0" indent="914446">
              <a:buClrTx/>
              <a:buSzTx/>
              <a:buNone/>
              <a:defRPr sz="2400"/>
            </a:lvl3pPr>
            <a:lvl4pPr marL="0" indent="1371669">
              <a:buClrTx/>
              <a:buSzTx/>
              <a:buNone/>
              <a:defRPr sz="2400"/>
            </a:lvl4pPr>
            <a:lvl5pPr marL="0" indent="1828891">
              <a:buClrTx/>
              <a:buSz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3" name="Номер слайда"/>
          <p:cNvSpPr txBox="1">
            <a:spLocks noGrp="1"/>
          </p:cNvSpPr>
          <p:nvPr>
            <p:ph type="sldNum" sz="quarter" idx="2"/>
          </p:nvPr>
        </p:nvSpPr>
        <p:spPr>
          <a:xfrm>
            <a:off x="0" y="0"/>
            <a:ext cx="238942" cy="233775"/>
          </a:xfrm>
          <a:prstGeom prst="rect">
            <a:avLst/>
          </a:prstGeom>
        </p:spPr>
        <p:txBody>
          <a:bodyPr anchor="t"/>
          <a:lstStyle>
            <a:lvl1pPr algn="l">
              <a:defRPr sz="1200"/>
            </a:lvl1pPr>
          </a:lstStyle>
          <a:p>
            <a:fld id="{86CB4B4D-7CA3-9044-876B-883B54F8677D}" type="slidenum">
              <a:t>‹#›</a:t>
            </a:fld>
            <a:endParaRPr/>
          </a:p>
        </p:txBody>
      </p:sp>
    </p:spTree>
    <p:extLst>
      <p:ext uri="{BB962C8B-B14F-4D97-AF65-F5344CB8AC3E}">
        <p14:creationId xmlns:p14="http://schemas.microsoft.com/office/powerpoint/2010/main" val="208103094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1_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15680" y="992880"/>
            <a:ext cx="11360160" cy="2736000"/>
          </a:xfrm>
          <a:prstGeom prst="rect">
            <a:avLst/>
          </a:prstGeom>
        </p:spPr>
        <p:txBody>
          <a:bodyPr lIns="0" tIns="0" rIns="0" bIns="0" anchor="ctr">
            <a:noAutofit/>
          </a:bodyPr>
          <a:lstStyle/>
          <a:p>
            <a:pPr algn="ctr"/>
            <a:endParaRPr lang="ru-RU" sz="2933" b="0" strike="noStrike" spc="-1">
              <a:latin typeface="Arial"/>
            </a:endParaRPr>
          </a:p>
        </p:txBody>
      </p:sp>
      <p:sp>
        <p:nvSpPr>
          <p:cNvPr id="7" name="PlaceHolder 2"/>
          <p:cNvSpPr>
            <a:spLocks noGrp="1"/>
          </p:cNvSpPr>
          <p:nvPr>
            <p:ph type="body"/>
          </p:nvPr>
        </p:nvSpPr>
        <p:spPr>
          <a:xfrm>
            <a:off x="609600" y="1604640"/>
            <a:ext cx="5354400" cy="3977040"/>
          </a:xfrm>
          <a:prstGeom prst="rect">
            <a:avLst/>
          </a:prstGeom>
        </p:spPr>
        <p:txBody>
          <a:bodyPr lIns="0" tIns="0" rIns="0" bIns="0">
            <a:normAutofit/>
          </a:bodyPr>
          <a:lstStyle/>
          <a:p>
            <a:endParaRPr lang="ru-RU" sz="2133" b="0" strike="noStrike" spc="-1">
              <a:latin typeface="Arial"/>
            </a:endParaRPr>
          </a:p>
        </p:txBody>
      </p:sp>
      <p:sp>
        <p:nvSpPr>
          <p:cNvPr id="8" name="PlaceHolder 3"/>
          <p:cNvSpPr>
            <a:spLocks noGrp="1"/>
          </p:cNvSpPr>
          <p:nvPr>
            <p:ph type="body"/>
          </p:nvPr>
        </p:nvSpPr>
        <p:spPr>
          <a:xfrm>
            <a:off x="6232080" y="1604640"/>
            <a:ext cx="5354400" cy="3977040"/>
          </a:xfrm>
          <a:prstGeom prst="rect">
            <a:avLst/>
          </a:prstGeom>
        </p:spPr>
        <p:txBody>
          <a:bodyPr lIns="0" tIns="0" rIns="0" bIns="0">
            <a:normAutofit/>
          </a:bodyPr>
          <a:lstStyle/>
          <a:p>
            <a:endParaRPr lang="ru-RU" sz="2133" b="0" strike="noStrike" spc="-1">
              <a:latin typeface="Arial"/>
            </a:endParaRPr>
          </a:p>
        </p:txBody>
      </p:sp>
    </p:spTree>
    <p:extLst>
      <p:ext uri="{BB962C8B-B14F-4D97-AF65-F5344CB8AC3E}">
        <p14:creationId xmlns:p14="http://schemas.microsoft.com/office/powerpoint/2010/main" val="3657066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3216" r="14473"/>
          <a:stretch/>
        </p:blipFill>
        <p:spPr>
          <a:xfrm>
            <a:off x="1764474" y="0"/>
            <a:ext cx="10427526" cy="5858212"/>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6038855"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5" y="1731378"/>
            <a:ext cx="4784400"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2"/>
          <p:cNvSpPr>
            <a:spLocks noGrp="1"/>
          </p:cNvSpPr>
          <p:nvPr>
            <p:ph idx="10"/>
          </p:nvPr>
        </p:nvSpPr>
        <p:spPr>
          <a:xfrm>
            <a:off x="5468274" y="1731378"/>
            <a:ext cx="4784400" cy="4351338"/>
          </a:xfrm>
          <a:prstGeom prst="rect">
            <a:avLst/>
          </a:prstGeom>
        </p:spPr>
        <p:txBody>
          <a:bodyPr vert="horz" lIns="0" tIns="0" rIns="0" bIns="0" rtlCol="0">
            <a:normAutofit/>
          </a:bodyPr>
          <a:lstStyle>
            <a:lvl1pPr>
              <a:defRPr lang="ru-RU" dirty="0"/>
            </a:lvl1pPr>
            <a:lvl2pPr>
              <a:defRPr lang="ru-RU" dirty="0"/>
            </a:lvl2pPr>
            <a:lvl3pPr>
              <a:defRPr lang="ru-RU" dirty="0"/>
            </a:lvl3pPr>
            <a:lvl4pPr>
              <a:defRPr lang="ru-RU" dirty="0"/>
            </a:lvl4pPr>
            <a:lvl5pPr>
              <a:defRPr lang="ru-RU" dirty="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469639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11504"/>
          <a:stretch/>
        </p:blipFill>
        <p:spPr>
          <a:xfrm>
            <a:off x="1402524" y="0"/>
            <a:ext cx="10789476" cy="5106530"/>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9795479"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5" y="1731378"/>
            <a:ext cx="4784400"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2"/>
          <p:cNvSpPr>
            <a:spLocks noGrp="1"/>
          </p:cNvSpPr>
          <p:nvPr>
            <p:ph idx="10"/>
          </p:nvPr>
        </p:nvSpPr>
        <p:spPr>
          <a:xfrm>
            <a:off x="5468274" y="1731378"/>
            <a:ext cx="4784400" cy="4351338"/>
          </a:xfrm>
          <a:prstGeom prst="rect">
            <a:avLst/>
          </a:prstGeom>
        </p:spPr>
        <p:txBody>
          <a:bodyPr vert="horz" lIns="0" tIns="0" rIns="0" bIns="0" rtlCol="0">
            <a:normAutofit/>
          </a:bodyPr>
          <a:lstStyle>
            <a:lvl1pPr>
              <a:defRPr lang="ru-RU" dirty="0"/>
            </a:lvl1pPr>
            <a:lvl2pPr>
              <a:defRPr lang="ru-RU" dirty="0"/>
            </a:lvl2pPr>
            <a:lvl3pPr>
              <a:defRPr lang="ru-RU" dirty="0"/>
            </a:lvl3pPr>
            <a:lvl4pPr>
              <a:defRPr lang="ru-RU" dirty="0"/>
            </a:lvl4pPr>
            <a:lvl5pPr>
              <a:defRPr lang="ru-RU" dirty="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812131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25410"/>
          <a:stretch/>
        </p:blipFill>
        <p:spPr>
          <a:xfrm>
            <a:off x="3097974" y="0"/>
            <a:ext cx="9094026" cy="5106530"/>
          </a:xfrm>
          <a:prstGeom prst="rect">
            <a:avLst/>
          </a:prstGeom>
        </p:spPr>
      </p:pic>
      <p:pic>
        <p:nvPicPr>
          <p:cNvPr id="4" name="Рисунок 3">
            <a:extLst>
              <a:ext uri="{FF2B5EF4-FFF2-40B4-BE49-F238E27FC236}">
                <a16:creationId xmlns:a16="http://schemas.microsoft.com/office/drawing/2014/main" id="{5B4737D6-265F-A7D7-C270-50C1A815B7F8}"/>
              </a:ext>
            </a:extLst>
          </p:cNvPr>
          <p:cNvPicPr>
            <a:picLocks noChangeAspect="1"/>
          </p:cNvPicPr>
          <p:nvPr userDrawn="1"/>
        </p:nvPicPr>
        <p:blipFill>
          <a:blip r:embed="rId4">
            <a:extLst>
              <a:ext uri="{28A0092B-C50C-407E-A947-70E740481C1C}">
                <a14:useLocalDpi xmlns:a14="http://schemas.microsoft.com/office/drawing/2010/main" val="0"/>
              </a:ext>
            </a:extLst>
          </a:blip>
          <a:srcRect l="33837"/>
          <a:stretch/>
        </p:blipFill>
        <p:spPr>
          <a:xfrm flipH="1">
            <a:off x="9150684" y="2292896"/>
            <a:ext cx="3041316" cy="4565104"/>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9795479"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4" y="1731378"/>
            <a:ext cx="9795479"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973598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25410"/>
          <a:stretch/>
        </p:blipFill>
        <p:spPr>
          <a:xfrm>
            <a:off x="3097974" y="0"/>
            <a:ext cx="9094026" cy="5106530"/>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9795479"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4" y="1731378"/>
            <a:ext cx="9795479"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10" name="Рисунок 9" descr="Изображение выглядит как цветок, Прут, дерево&#10;&#10;Контент, сгенерированный ИИ, может содержать ошибки.">
            <a:extLst>
              <a:ext uri="{FF2B5EF4-FFF2-40B4-BE49-F238E27FC236}">
                <a16:creationId xmlns:a16="http://schemas.microsoft.com/office/drawing/2014/main" id="{903DCA58-6DBF-1B19-3E86-F9BFBBB333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13495" y="1219200"/>
            <a:ext cx="1878505" cy="2077046"/>
          </a:xfrm>
          <a:prstGeom prst="rect">
            <a:avLst/>
          </a:prstGeom>
        </p:spPr>
      </p:pic>
    </p:spTree>
    <p:extLst>
      <p:ext uri="{BB962C8B-B14F-4D97-AF65-F5344CB8AC3E}">
        <p14:creationId xmlns:p14="http://schemas.microsoft.com/office/powerpoint/2010/main" val="249156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E1472D-B893-D1F3-21A5-F98A3B15D52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4A9D22B-E897-2256-58CA-FAC7952AD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934346D-B149-14CE-66D6-25E467CC2425}"/>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5" name="Нижний колонтитул 4">
            <a:extLst>
              <a:ext uri="{FF2B5EF4-FFF2-40B4-BE49-F238E27FC236}">
                <a16:creationId xmlns:a16="http://schemas.microsoft.com/office/drawing/2014/main" id="{775663B9-EB0A-67F5-84D7-D9C2909B4B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71AB578-CD53-5F11-3BB9-432405D2134C}"/>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2686349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11239506"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4" y="1731378"/>
            <a:ext cx="11239506"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8978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C141E753-45A1-11BE-D425-7A6FABE731F4}"/>
              </a:ext>
            </a:extLst>
          </p:cNvPr>
          <p:cNvSpPr/>
          <p:nvPr userDrawn="1"/>
        </p:nvSpPr>
        <p:spPr>
          <a:xfrm>
            <a:off x="0" y="1545004"/>
            <a:ext cx="12192000" cy="53129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3216" r="14473"/>
          <a:stretch/>
        </p:blipFill>
        <p:spPr>
          <a:xfrm>
            <a:off x="1764474" y="0"/>
            <a:ext cx="10427526" cy="5858212"/>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6038855"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5" y="1731378"/>
            <a:ext cx="4784400"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2"/>
          <p:cNvSpPr>
            <a:spLocks noGrp="1"/>
          </p:cNvSpPr>
          <p:nvPr>
            <p:ph idx="10"/>
          </p:nvPr>
        </p:nvSpPr>
        <p:spPr>
          <a:xfrm>
            <a:off x="5468274" y="1731378"/>
            <a:ext cx="4784400" cy="4351338"/>
          </a:xfrm>
          <a:prstGeom prst="rect">
            <a:avLst/>
          </a:prstGeom>
        </p:spPr>
        <p:txBody>
          <a:bodyPr vert="horz" lIns="0" tIns="0" rIns="0" bIns="0" rtlCol="0">
            <a:normAutofit/>
          </a:bodyPr>
          <a:lstStyle>
            <a:lvl1pPr>
              <a:defRPr lang="ru-RU" dirty="0"/>
            </a:lvl1pPr>
            <a:lvl2pPr>
              <a:defRPr lang="ru-RU" dirty="0"/>
            </a:lvl2pPr>
            <a:lvl3pPr>
              <a:defRPr lang="ru-RU" dirty="0"/>
            </a:lvl3pPr>
            <a:lvl4pPr>
              <a:defRPr lang="ru-RU" dirty="0"/>
            </a:lvl4pPr>
            <a:lvl5pPr>
              <a:defRPr lang="ru-RU" dirty="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936969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888DEDAD-C9D3-DCE9-4BB4-F878F40FEF59}"/>
              </a:ext>
            </a:extLst>
          </p:cNvPr>
          <p:cNvSpPr/>
          <p:nvPr userDrawn="1"/>
        </p:nvSpPr>
        <p:spPr>
          <a:xfrm>
            <a:off x="0" y="1545004"/>
            <a:ext cx="12192000" cy="53129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11504"/>
          <a:stretch/>
        </p:blipFill>
        <p:spPr>
          <a:xfrm>
            <a:off x="1402524" y="0"/>
            <a:ext cx="10789476" cy="5106530"/>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9795479"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5" y="1731378"/>
            <a:ext cx="4784400"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2"/>
          <p:cNvSpPr>
            <a:spLocks noGrp="1"/>
          </p:cNvSpPr>
          <p:nvPr>
            <p:ph idx="10"/>
          </p:nvPr>
        </p:nvSpPr>
        <p:spPr>
          <a:xfrm>
            <a:off x="5468274" y="1731378"/>
            <a:ext cx="4784400" cy="4351338"/>
          </a:xfrm>
          <a:prstGeom prst="rect">
            <a:avLst/>
          </a:prstGeom>
        </p:spPr>
        <p:txBody>
          <a:bodyPr vert="horz" lIns="0" tIns="0" rIns="0" bIns="0" rtlCol="0">
            <a:normAutofit/>
          </a:bodyPr>
          <a:lstStyle>
            <a:lvl1pPr>
              <a:defRPr lang="ru-RU" dirty="0"/>
            </a:lvl1pPr>
            <a:lvl2pPr>
              <a:defRPr lang="ru-RU" dirty="0"/>
            </a:lvl2pPr>
            <a:lvl3pPr>
              <a:defRPr lang="ru-RU" dirty="0"/>
            </a:lvl3pPr>
            <a:lvl4pPr>
              <a:defRPr lang="ru-RU" dirty="0"/>
            </a:lvl4pPr>
            <a:lvl5pPr>
              <a:defRPr lang="ru-RU" dirty="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001946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ACFB28A-DDAB-B6D0-CBD8-91915F930564}"/>
              </a:ext>
            </a:extLst>
          </p:cNvPr>
          <p:cNvSpPr/>
          <p:nvPr userDrawn="1"/>
        </p:nvSpPr>
        <p:spPr>
          <a:xfrm>
            <a:off x="0" y="1545004"/>
            <a:ext cx="12192000" cy="53129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25410"/>
          <a:stretch/>
        </p:blipFill>
        <p:spPr>
          <a:xfrm>
            <a:off x="3097974" y="0"/>
            <a:ext cx="9094026" cy="5106530"/>
          </a:xfrm>
          <a:prstGeom prst="rect">
            <a:avLst/>
          </a:prstGeom>
        </p:spPr>
      </p:pic>
      <p:pic>
        <p:nvPicPr>
          <p:cNvPr id="4" name="Рисунок 3">
            <a:extLst>
              <a:ext uri="{FF2B5EF4-FFF2-40B4-BE49-F238E27FC236}">
                <a16:creationId xmlns:a16="http://schemas.microsoft.com/office/drawing/2014/main" id="{5B4737D6-265F-A7D7-C270-50C1A815B7F8}"/>
              </a:ext>
            </a:extLst>
          </p:cNvPr>
          <p:cNvPicPr>
            <a:picLocks noChangeAspect="1"/>
          </p:cNvPicPr>
          <p:nvPr userDrawn="1"/>
        </p:nvPicPr>
        <p:blipFill>
          <a:blip r:embed="rId4">
            <a:extLst>
              <a:ext uri="{28A0092B-C50C-407E-A947-70E740481C1C}">
                <a14:useLocalDpi xmlns:a14="http://schemas.microsoft.com/office/drawing/2010/main" val="0"/>
              </a:ext>
            </a:extLst>
          </a:blip>
          <a:srcRect l="33837"/>
          <a:stretch/>
        </p:blipFill>
        <p:spPr>
          <a:xfrm flipH="1">
            <a:off x="9150684" y="2292896"/>
            <a:ext cx="3041316" cy="4565104"/>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9795479"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4" y="1731378"/>
            <a:ext cx="9795479"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38308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B43C082-2F70-717E-75C0-26984CA77F8D}"/>
              </a:ext>
            </a:extLst>
          </p:cNvPr>
          <p:cNvSpPr/>
          <p:nvPr userDrawn="1"/>
        </p:nvSpPr>
        <p:spPr>
          <a:xfrm>
            <a:off x="0" y="1545004"/>
            <a:ext cx="12192000" cy="53129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25410"/>
          <a:stretch/>
        </p:blipFill>
        <p:spPr>
          <a:xfrm>
            <a:off x="3097974" y="0"/>
            <a:ext cx="9094026" cy="5106530"/>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9795479"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4" y="1731378"/>
            <a:ext cx="9795479"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11" name="Рисунок 10" descr="Изображение выглядит как цветок, Прут, дерево&#10;&#10;Контент, сгенерированный ИИ, может содержать ошибки.">
            <a:extLst>
              <a:ext uri="{FF2B5EF4-FFF2-40B4-BE49-F238E27FC236}">
                <a16:creationId xmlns:a16="http://schemas.microsoft.com/office/drawing/2014/main" id="{3BB3D894-19B2-ED2F-1275-3DB184F4A7D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13495" y="1219200"/>
            <a:ext cx="1878505" cy="2077046"/>
          </a:xfrm>
          <a:prstGeom prst="rect">
            <a:avLst/>
          </a:prstGeom>
        </p:spPr>
      </p:pic>
    </p:spTree>
    <p:extLst>
      <p:ext uri="{BB962C8B-B14F-4D97-AF65-F5344CB8AC3E}">
        <p14:creationId xmlns:p14="http://schemas.microsoft.com/office/powerpoint/2010/main" val="740812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0F288153-0D63-8EAF-051E-0C39D98EA2F3}"/>
              </a:ext>
            </a:extLst>
          </p:cNvPr>
          <p:cNvSpPr/>
          <p:nvPr userDrawn="1"/>
        </p:nvSpPr>
        <p:spPr>
          <a:xfrm>
            <a:off x="0" y="1016000"/>
            <a:ext cx="12192000" cy="584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Текст 2">
            <a:extLst>
              <a:ext uri="{FF2B5EF4-FFF2-40B4-BE49-F238E27FC236}">
                <a16:creationId xmlns:a16="http://schemas.microsoft.com/office/drawing/2014/main" id="{B307C689-CC3F-DD5B-C1DC-B9540FBB5CD9}"/>
              </a:ext>
            </a:extLst>
          </p:cNvPr>
          <p:cNvSpPr>
            <a:spLocks noGrp="1"/>
          </p:cNvSpPr>
          <p:nvPr>
            <p:ph idx="1"/>
          </p:nvPr>
        </p:nvSpPr>
        <p:spPr>
          <a:xfrm>
            <a:off x="457194" y="1268534"/>
            <a:ext cx="9795479"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25410"/>
          <a:stretch/>
        </p:blipFill>
        <p:spPr>
          <a:xfrm>
            <a:off x="3097974" y="0"/>
            <a:ext cx="9094026" cy="5106530"/>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Рисунок 10" descr="Изображение выглядит как цветок, Прут, дерево&#10;&#10;Контент, сгенерированный ИИ, может содержать ошибки.">
            <a:extLst>
              <a:ext uri="{FF2B5EF4-FFF2-40B4-BE49-F238E27FC236}">
                <a16:creationId xmlns:a16="http://schemas.microsoft.com/office/drawing/2014/main" id="{3BB3D894-19B2-ED2F-1275-3DB184F4A7D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13495" y="1219200"/>
            <a:ext cx="1878505" cy="2077046"/>
          </a:xfrm>
          <a:prstGeom prst="rect">
            <a:avLst/>
          </a:prstGeom>
        </p:spPr>
      </p:pic>
      <p:sp>
        <p:nvSpPr>
          <p:cNvPr id="8" name="Заголовок 1">
            <a:extLst>
              <a:ext uri="{FF2B5EF4-FFF2-40B4-BE49-F238E27FC236}">
                <a16:creationId xmlns:a16="http://schemas.microsoft.com/office/drawing/2014/main" id="{A0348463-326F-4B4E-F657-FDD06C2ED4E6}"/>
              </a:ext>
            </a:extLst>
          </p:cNvPr>
          <p:cNvSpPr>
            <a:spLocks noGrp="1"/>
          </p:cNvSpPr>
          <p:nvPr>
            <p:ph type="title"/>
          </p:nvPr>
        </p:nvSpPr>
        <p:spPr>
          <a:xfrm>
            <a:off x="457195" y="314387"/>
            <a:ext cx="9795479" cy="701614"/>
          </a:xfrm>
          <a:prstGeom prst="rect">
            <a:avLst/>
          </a:prstGeom>
        </p:spPr>
        <p:txBody>
          <a:bodyPr vert="horz" anchor="t"/>
          <a:lstStyle>
            <a:lvl1pPr>
              <a:defRPr b="1"/>
            </a:lvl1pPr>
          </a:lstStyle>
          <a:p>
            <a:r>
              <a:rPr lang="ru-RU" dirty="0"/>
              <a:t>Образец заголовка</a:t>
            </a:r>
          </a:p>
        </p:txBody>
      </p:sp>
    </p:spTree>
    <p:extLst>
      <p:ext uri="{BB962C8B-B14F-4D97-AF65-F5344CB8AC3E}">
        <p14:creationId xmlns:p14="http://schemas.microsoft.com/office/powerpoint/2010/main" val="1595640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B43C082-2F70-717E-75C0-26984CA77F8D}"/>
              </a:ext>
            </a:extLst>
          </p:cNvPr>
          <p:cNvSpPr/>
          <p:nvPr userDrawn="1"/>
        </p:nvSpPr>
        <p:spPr>
          <a:xfrm>
            <a:off x="0" y="1016000"/>
            <a:ext cx="12192000" cy="584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30301" r="25410" b="-5950"/>
          <a:stretch/>
        </p:blipFill>
        <p:spPr>
          <a:xfrm>
            <a:off x="3097974" y="0"/>
            <a:ext cx="9094026" cy="5106530"/>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457195" y="314387"/>
            <a:ext cx="9795479" cy="701614"/>
          </a:xfrm>
          <a:prstGeom prst="rect">
            <a:avLst/>
          </a:prstGeom>
        </p:spPr>
        <p:txBody>
          <a:bodyPr vert="horz" anchor="t"/>
          <a:lstStyle>
            <a:lvl1pPr>
              <a:defRPr b="1"/>
            </a:lvl1pPr>
          </a:lstStyle>
          <a:p>
            <a:r>
              <a:rPr lang="ru-RU" dirty="0"/>
              <a:t>Образец заголовка</a:t>
            </a:r>
          </a:p>
        </p:txBody>
      </p:sp>
      <p:sp>
        <p:nvSpPr>
          <p:cNvPr id="3" name="Текст 2"/>
          <p:cNvSpPr>
            <a:spLocks noGrp="1"/>
          </p:cNvSpPr>
          <p:nvPr>
            <p:ph idx="1"/>
          </p:nvPr>
        </p:nvSpPr>
        <p:spPr>
          <a:xfrm>
            <a:off x="457194" y="1268534"/>
            <a:ext cx="9795479"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970971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B43C082-2F70-717E-75C0-26984CA77F8D}"/>
              </a:ext>
            </a:extLst>
          </p:cNvPr>
          <p:cNvSpPr/>
          <p:nvPr userDrawn="1"/>
        </p:nvSpPr>
        <p:spPr>
          <a:xfrm>
            <a:off x="0" y="1545004"/>
            <a:ext cx="12192000" cy="53129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11239505"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4" y="1731378"/>
            <a:ext cx="11239505"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47293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CC1B8A-293C-34EF-EC20-7D3C25316AC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769B79A-5D79-895A-D530-FA0E89B27D7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3C55A3D-27F7-2F4F-275D-807B406CD63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5BCAE43-4409-6376-5779-C5CC74CAF92D}"/>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6" name="Нижний колонтитул 5">
            <a:extLst>
              <a:ext uri="{FF2B5EF4-FFF2-40B4-BE49-F238E27FC236}">
                <a16:creationId xmlns:a16="http://schemas.microsoft.com/office/drawing/2014/main" id="{C616BEB2-FA4E-0838-2072-32FEBC27B85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4176691-5B71-F3BB-7763-9E41B7803AB7}"/>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346509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B1B01B-043C-5C9C-63BB-34CD8A6DE23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15B6469-6A9F-E467-534B-70E92A6CA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50EF4BE-13D8-D273-7183-ABAC7B45717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15606D0-0B80-B813-CB4E-9BBD473148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D5AA2EB-B18F-C3B5-D585-7D83D4CD32F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7D1A6EB-58DA-E80D-448E-0F49362F26A6}"/>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8" name="Нижний колонтитул 7">
            <a:extLst>
              <a:ext uri="{FF2B5EF4-FFF2-40B4-BE49-F238E27FC236}">
                <a16:creationId xmlns:a16="http://schemas.microsoft.com/office/drawing/2014/main" id="{F684AC18-3EFB-96C1-FDCC-CCB926FA5F1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5F00D9D-C066-ED17-B8C9-82A0CCD5B3BB}"/>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260319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F033B-5724-E62F-9C13-825EB6C29C7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B1F2318-72C6-5B91-B640-10300DFB204B}"/>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4" name="Нижний колонтитул 3">
            <a:extLst>
              <a:ext uri="{FF2B5EF4-FFF2-40B4-BE49-F238E27FC236}">
                <a16:creationId xmlns:a16="http://schemas.microsoft.com/office/drawing/2014/main" id="{4C1929DB-A7D2-3068-0327-7170E15D907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3487762-F232-5407-EBEA-B128E4607E99}"/>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151501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1DBF7C8-7688-2F1B-8034-B93147A1477A}"/>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3" name="Нижний колонтитул 2">
            <a:extLst>
              <a:ext uri="{FF2B5EF4-FFF2-40B4-BE49-F238E27FC236}">
                <a16:creationId xmlns:a16="http://schemas.microsoft.com/office/drawing/2014/main" id="{30B29CF3-7ACD-EF96-7C79-C93C15CF582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5A3CD18-5ACA-2B64-80BA-EDF2593B262A}"/>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1228108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18999B-7010-EAB9-2366-2BEF007E24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43A3EFA-9442-79B5-AB4D-A66C9BA5A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5308C34-1B88-60D5-2809-665E9677B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2827FB5-866B-E936-76CF-5FBF206782F2}"/>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6" name="Нижний колонтитул 5">
            <a:extLst>
              <a:ext uri="{FF2B5EF4-FFF2-40B4-BE49-F238E27FC236}">
                <a16:creationId xmlns:a16="http://schemas.microsoft.com/office/drawing/2014/main" id="{B44DD6CB-B642-2D21-76C2-658477D2B2D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C17D5B3-6973-2AB4-8375-3319DE8B6D17}"/>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31578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ABA688-1D6E-AEF6-154B-4776EF48BCB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1FF476C-A8B2-1A1D-66E5-3B061664D0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2C7203B-A830-CD96-E63B-5F45E4FFC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CFA7752-1559-CD08-E7BE-A8376DEF79A5}"/>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6" name="Нижний колонтитул 5">
            <a:extLst>
              <a:ext uri="{FF2B5EF4-FFF2-40B4-BE49-F238E27FC236}">
                <a16:creationId xmlns:a16="http://schemas.microsoft.com/office/drawing/2014/main" id="{B1A79785-0B94-EEFC-A59C-1CD587F8585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8A788A6-2989-9AF2-ABF6-C59DF9FF2C49}"/>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278192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oleObject" Target="../embeddings/oleObject1.bin"/><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CBC93-DF4A-3852-397F-D60A93F65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FCDBC5F-BF99-9509-D858-CBFF59602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F3E1C2-C696-C59E-BFE4-F14CC94486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60FA6-0E75-BC49-A6E8-42713C4B21E3}" type="datetimeFigureOut">
              <a:rPr lang="ru-RU" smtClean="0"/>
              <a:t>18.11.2025</a:t>
            </a:fld>
            <a:endParaRPr lang="ru-RU"/>
          </a:p>
        </p:txBody>
      </p:sp>
      <p:sp>
        <p:nvSpPr>
          <p:cNvPr id="5" name="Нижний колонтитул 4">
            <a:extLst>
              <a:ext uri="{FF2B5EF4-FFF2-40B4-BE49-F238E27FC236}">
                <a16:creationId xmlns:a16="http://schemas.microsoft.com/office/drawing/2014/main" id="{247E1A53-66A5-CAA7-57A9-C33CEAB94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0BD7678-8676-ED69-74CD-4B2D4C02EB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66868-EDB8-364A-9261-5D06053CDAA6}" type="slidenum">
              <a:rPr lang="ru-RU" smtClean="0"/>
              <a:t>‹#›</a:t>
            </a:fld>
            <a:endParaRPr lang="ru-RU"/>
          </a:p>
        </p:txBody>
      </p:sp>
    </p:spTree>
    <p:extLst>
      <p:ext uri="{BB962C8B-B14F-4D97-AF65-F5344CB8AC3E}">
        <p14:creationId xmlns:p14="http://schemas.microsoft.com/office/powerpoint/2010/main" val="98948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11/18/25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927278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36" r:id="rId12"/>
    <p:sldLayoutId id="2147483752" r:id="rId13"/>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3E3E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DA7FAAE-9747-047F-A870-C919C83614E4}"/>
              </a:ext>
            </a:extLst>
          </p:cNvPr>
          <p:cNvGraphicFramePr>
            <a:graphicFrameLocks noChangeAspect="1"/>
          </p:cNvGraphicFramePr>
          <p:nvPr userDrawn="1">
            <p:custDataLst>
              <p:tags r:id="rId14"/>
            </p:custDataLst>
            <p:extLst>
              <p:ext uri="{D42A27DB-BD31-4B8C-83A1-F6EECF244321}">
                <p14:modId xmlns:p14="http://schemas.microsoft.com/office/powerpoint/2010/main" val="3834584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5" imgH="405" progId="TCLayout.ActiveDocument.1">
                  <p:embed/>
                </p:oleObj>
              </mc:Choice>
              <mc:Fallback>
                <p:oleObj name="think-cell Slide" r:id="rId15" imgW="405" imgH="405" progId="TCLayout.ActiveDocument.1">
                  <p:embed/>
                  <p:pic>
                    <p:nvPicPr>
                      <p:cNvPr id="5" name="think-cell data - do not delete" hidden="1">
                        <a:extLst>
                          <a:ext uri="{FF2B5EF4-FFF2-40B4-BE49-F238E27FC236}">
                            <a16:creationId xmlns:a16="http://schemas.microsoft.com/office/drawing/2014/main" id="{4DA7FAAE-9747-047F-A870-C919C83614E4}"/>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439074" y="462844"/>
            <a:ext cx="5891612" cy="866897"/>
          </a:xfrm>
          <a:prstGeom prst="rect">
            <a:avLst/>
          </a:prstGeom>
        </p:spPr>
        <p:txBody>
          <a:bodyPr vert="horz" lIns="0" tIns="0" rIns="0" bIns="0" rtlCol="0" anchor="b">
            <a:normAutofit/>
          </a:bodyPr>
          <a:lstStyle/>
          <a:p>
            <a:r>
              <a:rPr lang="ru-RU" dirty="0"/>
              <a:t>Образец заголовка</a:t>
            </a:r>
          </a:p>
        </p:txBody>
      </p:sp>
      <p:sp>
        <p:nvSpPr>
          <p:cNvPr id="3" name="Текст 2"/>
          <p:cNvSpPr>
            <a:spLocks noGrp="1"/>
          </p:cNvSpPr>
          <p:nvPr>
            <p:ph type="body" idx="1"/>
          </p:nvPr>
        </p:nvSpPr>
        <p:spPr>
          <a:xfrm>
            <a:off x="439074" y="1731378"/>
            <a:ext cx="5891612"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694722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000" b="0" kern="1200">
          <a:solidFill>
            <a:srgbClr val="70141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587" y="0"/>
            <a:ext cx="12190413" cy="6858000"/>
            <a:chOff x="0" y="0"/>
            <a:chExt cx="12190413" cy="6858000"/>
          </a:xfrm>
        </p:grpSpPr>
        <p:pic>
          <p:nvPicPr>
            <p:cNvPr id="1026" name="Picture 2" descr="E:\РАБОТА\3 конгресс ВСП\2025\XVI Конгресс шаблон презентации\элементы презентации\06.png"/>
            <p:cNvPicPr>
              <a:picLocks noChangeAspect="1" noChangeArrowheads="1"/>
            </p:cNvPicPr>
            <p:nvPr/>
          </p:nvPicPr>
          <p:blipFill>
            <a:blip r:embed="rId2" cstate="print"/>
            <a:stretch>
              <a:fillRect/>
            </a:stretch>
          </p:blipFill>
          <p:spPr bwMode="auto">
            <a:xfrm>
              <a:off x="5105206" y="260648"/>
              <a:ext cx="1980000" cy="1980000"/>
            </a:xfrm>
            <a:prstGeom prst="rect">
              <a:avLst/>
            </a:prstGeom>
            <a:noFill/>
          </p:spPr>
        </p:pic>
        <p:pic>
          <p:nvPicPr>
            <p:cNvPr id="1034" name="Picture 10" descr="E:\РАБОТА\3 конгресс ВСП\2025\XVI Конгресс шаблон презентации\элементы презентации\05.png"/>
            <p:cNvPicPr>
              <a:picLocks noChangeAspect="1" noChangeArrowheads="1"/>
            </p:cNvPicPr>
            <p:nvPr/>
          </p:nvPicPr>
          <p:blipFill>
            <a:blip r:embed="rId3" cstate="print"/>
            <a:srcRect/>
            <a:stretch>
              <a:fillRect/>
            </a:stretch>
          </p:blipFill>
          <p:spPr bwMode="auto">
            <a:xfrm>
              <a:off x="0" y="0"/>
              <a:ext cx="4319737" cy="1620000"/>
            </a:xfrm>
            <a:prstGeom prst="rect">
              <a:avLst/>
            </a:prstGeom>
            <a:noFill/>
          </p:spPr>
        </p:pic>
        <p:pic>
          <p:nvPicPr>
            <p:cNvPr id="1035" name="Picture 11" descr="E:\РАБОТА\3 конгресс ВСП\2025\XVI Конгресс шаблон презентации\элементы презентации\03.png"/>
            <p:cNvPicPr>
              <a:picLocks noChangeAspect="1" noChangeArrowheads="1"/>
            </p:cNvPicPr>
            <p:nvPr/>
          </p:nvPicPr>
          <p:blipFill>
            <a:blip r:embed="rId4" cstate="print"/>
            <a:srcRect l="-834"/>
            <a:stretch>
              <a:fillRect/>
            </a:stretch>
          </p:blipFill>
          <p:spPr bwMode="auto">
            <a:xfrm>
              <a:off x="6746186" y="4698000"/>
              <a:ext cx="5444227" cy="2160000"/>
            </a:xfrm>
            <a:prstGeom prst="rect">
              <a:avLst/>
            </a:prstGeom>
            <a:noFill/>
          </p:spPr>
        </p:pic>
        <p:pic>
          <p:nvPicPr>
            <p:cNvPr id="1037" name="Picture 13" descr="E:\РАБОТА\3 конгресс ВСП\2025\XVI Конгресс шаблон презентации\элементы презентации\013.png"/>
            <p:cNvPicPr>
              <a:picLocks noChangeAspect="1" noChangeArrowheads="1"/>
            </p:cNvPicPr>
            <p:nvPr/>
          </p:nvPicPr>
          <p:blipFill>
            <a:blip r:embed="rId5" cstate="print"/>
            <a:srcRect/>
            <a:stretch>
              <a:fillRect/>
            </a:stretch>
          </p:blipFill>
          <p:spPr bwMode="auto">
            <a:xfrm rot="5400000">
              <a:off x="9490833" y="-1079578"/>
              <a:ext cx="1620000" cy="3779157"/>
            </a:xfrm>
            <a:prstGeom prst="rect">
              <a:avLst/>
            </a:prstGeom>
            <a:noFill/>
          </p:spPr>
        </p:pic>
        <p:pic>
          <p:nvPicPr>
            <p:cNvPr id="2050" name="Picture 2" descr="E:\РАБОТА\3 конгресс ВСП\2025\XVI Конгресс шаблон презентации\элементы презентации\010.png"/>
            <p:cNvPicPr>
              <a:picLocks noChangeAspect="1" noChangeArrowheads="1"/>
            </p:cNvPicPr>
            <p:nvPr/>
          </p:nvPicPr>
          <p:blipFill>
            <a:blip r:embed="rId6" cstate="print"/>
            <a:srcRect/>
            <a:stretch>
              <a:fillRect/>
            </a:stretch>
          </p:blipFill>
          <p:spPr bwMode="auto">
            <a:xfrm flipH="1">
              <a:off x="1" y="5778000"/>
              <a:ext cx="5007082" cy="1080000"/>
            </a:xfrm>
            <a:prstGeom prst="rect">
              <a:avLst/>
            </a:prstGeom>
            <a:noFill/>
          </p:spPr>
        </p:pic>
      </p:grpSp>
      <p:sp>
        <p:nvSpPr>
          <p:cNvPr id="2" name="Заголовок 1"/>
          <p:cNvSpPr>
            <a:spLocks noGrp="1"/>
          </p:cNvSpPr>
          <p:nvPr>
            <p:ph type="ctrTitle"/>
          </p:nvPr>
        </p:nvSpPr>
        <p:spPr>
          <a:xfrm>
            <a:off x="364464" y="1986410"/>
            <a:ext cx="11463072" cy="1946646"/>
          </a:xfrm>
        </p:spPr>
        <p:txBody>
          <a:bodyPr>
            <a:noAutofit/>
          </a:bodyPr>
          <a:lstStyle/>
          <a:p>
            <a:pPr algn="ctr" defTabSz="609630"/>
            <a:r>
              <a:rPr lang="ru-RU" sz="3000" b="1" dirty="0">
                <a:solidFill>
                  <a:srgbClr val="002060"/>
                </a:solidFill>
                <a:latin typeface="Times New Roman" panose="02020603050405020304" pitchFamily="18" charset="0"/>
                <a:cs typeface="Times New Roman" panose="02020603050405020304" pitchFamily="18" charset="0"/>
              </a:rPr>
              <a:t>Федеральное </a:t>
            </a:r>
            <a:r>
              <a:rPr lang="ru-RU" sz="3000" b="1" dirty="0" err="1">
                <a:solidFill>
                  <a:srgbClr val="002060"/>
                </a:solidFill>
                <a:latin typeface="Times New Roman" panose="02020603050405020304" pitchFamily="18" charset="0"/>
                <a:cs typeface="Times New Roman" panose="02020603050405020304" pitchFamily="18" charset="0"/>
              </a:rPr>
              <a:t>софинансирование</a:t>
            </a:r>
            <a:r>
              <a:rPr lang="ru-RU" sz="3000" b="1" dirty="0">
                <a:solidFill>
                  <a:srgbClr val="002060"/>
                </a:solidFill>
                <a:latin typeface="Times New Roman" panose="02020603050405020304" pitchFamily="18" charset="0"/>
                <a:cs typeface="Times New Roman" panose="02020603050405020304" pitchFamily="18" charset="0"/>
              </a:rPr>
              <a:t> лекарственного обеспечения пациентов с </a:t>
            </a:r>
            <a:r>
              <a:rPr lang="ru-RU" sz="3000" b="1" dirty="0" err="1">
                <a:solidFill>
                  <a:srgbClr val="002060"/>
                </a:solidFill>
                <a:latin typeface="Times New Roman" panose="02020603050405020304" pitchFamily="18" charset="0"/>
                <a:cs typeface="Times New Roman" panose="02020603050405020304" pitchFamily="18" charset="0"/>
              </a:rPr>
              <a:t>орфанными</a:t>
            </a:r>
            <a:r>
              <a:rPr lang="ru-RU" sz="3000" b="1" dirty="0">
                <a:solidFill>
                  <a:srgbClr val="002060"/>
                </a:solidFill>
                <a:latin typeface="Times New Roman" panose="02020603050405020304" pitchFamily="18" charset="0"/>
                <a:cs typeface="Times New Roman" panose="02020603050405020304" pitchFamily="18" charset="0"/>
              </a:rPr>
              <a:t> заболеваниями в регионах: предложения по совершенствованию механизма</a:t>
            </a:r>
            <a:endParaRPr lang="en-US" sz="3000" b="1" dirty="0">
              <a:solidFill>
                <a:srgbClr val="002060"/>
              </a:solidFill>
              <a:latin typeface="Times New Roman" panose="02020603050405020304" pitchFamily="18" charset="0"/>
              <a:ea typeface="Intro"/>
              <a:cs typeface="Times New Roman" panose="02020603050405020304" pitchFamily="18" charset="0"/>
              <a:sym typeface="Intro"/>
            </a:endParaRPr>
          </a:p>
        </p:txBody>
      </p:sp>
      <p:sp>
        <p:nvSpPr>
          <p:cNvPr id="3" name="Подзаголовок 2"/>
          <p:cNvSpPr>
            <a:spLocks noGrp="1"/>
          </p:cNvSpPr>
          <p:nvPr>
            <p:ph type="subTitle" idx="1"/>
          </p:nvPr>
        </p:nvSpPr>
        <p:spPr>
          <a:xfrm>
            <a:off x="1177583" y="4189963"/>
            <a:ext cx="8533289" cy="1296144"/>
          </a:xfrm>
        </p:spPr>
        <p:txBody>
          <a:bodyPr>
            <a:noAutofit/>
          </a:bodyPr>
          <a:lstStyle/>
          <a:p>
            <a:pPr marL="0" marR="0" lvl="0" indent="0" defTabSz="60963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err="1">
                <a:ln>
                  <a:noFill/>
                </a:ln>
                <a:solidFill>
                  <a:srgbClr val="002060"/>
                </a:solidFill>
                <a:effectLst/>
                <a:uLnTx/>
                <a:uFillTx/>
                <a:latin typeface="Times New Roman" panose="02020603050405020304" pitchFamily="18" charset="0"/>
                <a:ea typeface="Intro"/>
                <a:cs typeface="Times New Roman" panose="02020603050405020304" pitchFamily="18" charset="0"/>
                <a:sym typeface="Intro"/>
              </a:rPr>
              <a:t>Посадкова</a:t>
            </a:r>
            <a:r>
              <a:rPr kumimoji="0" lang="ru-RU" sz="2000" b="1" i="0" u="none" strike="noStrike" kern="1200" cap="none" spc="0" normalizeH="0" baseline="0" noProof="0" dirty="0">
                <a:ln>
                  <a:noFill/>
                </a:ln>
                <a:solidFill>
                  <a:srgbClr val="002060"/>
                </a:solidFill>
                <a:effectLst/>
                <a:uLnTx/>
                <a:uFillTx/>
                <a:latin typeface="Times New Roman" panose="02020603050405020304" pitchFamily="18" charset="0"/>
                <a:ea typeface="Intro"/>
                <a:cs typeface="Times New Roman" panose="02020603050405020304" pitchFamily="18" charset="0"/>
                <a:sym typeface="Intro"/>
              </a:rPr>
              <a:t> Мария Владимировна</a:t>
            </a:r>
          </a:p>
          <a:p>
            <a:pPr marL="0" marR="0" lvl="0" indent="0" defTabSz="60963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Intro"/>
              <a:cs typeface="Times New Roman" panose="02020603050405020304" pitchFamily="18" charset="0"/>
              <a:sym typeface="Intro"/>
            </a:endParaRPr>
          </a:p>
          <a:p>
            <a:pPr marL="0" marR="0" lvl="0" indent="0" defTabSz="60963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Intro"/>
                <a:cs typeface="Times New Roman" panose="02020603050405020304" pitchFamily="18" charset="0"/>
                <a:sym typeface="Intro"/>
              </a:rPr>
              <a:t>юрист; кандидат юридических наук;</a:t>
            </a:r>
          </a:p>
          <a:p>
            <a:pPr marL="0" marR="0" lvl="0" indent="0" defTabSz="60963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Intro"/>
                <a:cs typeface="Times New Roman" panose="02020603050405020304" pitchFamily="18" charset="0"/>
                <a:sym typeface="Intro"/>
              </a:rPr>
              <a:t>руководитель правовой службы БФ «Подсолнух»; </a:t>
            </a:r>
          </a:p>
          <a:p>
            <a:pPr marL="0" marR="0" lvl="0" indent="0" defTabSz="60963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Intro"/>
                <a:cs typeface="Times New Roman" panose="02020603050405020304" pitchFamily="18" charset="0"/>
                <a:sym typeface="Intro"/>
              </a:rPr>
              <a:t>доцент кафедры медицинского права Сеченовского Университета.</a:t>
            </a:r>
          </a:p>
        </p:txBody>
      </p:sp>
      <p:sp>
        <p:nvSpPr>
          <p:cNvPr id="10" name="Subtitle 2">
            <a:extLst>
              <a:ext uri="{FF2B5EF4-FFF2-40B4-BE49-F238E27FC236}">
                <a16:creationId xmlns:a16="http://schemas.microsoft.com/office/drawing/2014/main" id="{5CA61B07-BDAC-8E40-A78F-CF9E4CB8763B}"/>
              </a:ext>
            </a:extLst>
          </p:cNvPr>
          <p:cNvSpPr txBox="1">
            <a:spLocks/>
          </p:cNvSpPr>
          <p:nvPr/>
        </p:nvSpPr>
        <p:spPr>
          <a:xfrm>
            <a:off x="3233936" y="5517232"/>
            <a:ext cx="5724128" cy="474672"/>
          </a:xfrm>
          <a:prstGeom prst="rect">
            <a:avLst/>
          </a:prstGeom>
        </p:spPr>
        <p:txBody>
          <a:bodyPr vert="horz" lIns="68580" tIns="34290" rIns="68580" bIns="34290" rtlCol="0">
            <a:noAutofit/>
          </a:bodyPr>
          <a:lstStyle/>
          <a:p>
            <a:pPr algn="ctr" defTabSz="685800">
              <a:buClr>
                <a:srgbClr val="35A5D6"/>
              </a:buClr>
            </a:pPr>
            <a:r>
              <a:rPr lang="ru-RU" sz="1600" dirty="0">
                <a:solidFill>
                  <a:srgbClr val="00ADD9"/>
                </a:solidFill>
                <a:ea typeface="+mj-ea"/>
              </a:rPr>
              <a:t>Москва, 20–25 ноября 2025</a:t>
            </a:r>
          </a:p>
          <a:p>
            <a:pPr algn="ctr" defTabSz="685800">
              <a:buClr>
                <a:srgbClr val="35A5D6"/>
              </a:buClr>
            </a:pPr>
            <a:r>
              <a:rPr lang="en-US" sz="1600" dirty="0">
                <a:solidFill>
                  <a:srgbClr val="00ADD9"/>
                </a:solidFill>
                <a:latin typeface="Gotham Pro Medium" pitchFamily="2" charset="0"/>
                <a:ea typeface="+mj-ea"/>
              </a:rPr>
              <a:t>https://congress-vsp.ru/xvi/</a:t>
            </a:r>
            <a:endParaRPr lang="ru-RU" sz="1600" dirty="0">
              <a:solidFill>
                <a:srgbClr val="00ADD9"/>
              </a:solidFill>
              <a:ea typeface="+mj-ea"/>
            </a:endParaRPr>
          </a:p>
          <a:p>
            <a:pPr algn="ctr" defTabSz="685800">
              <a:lnSpc>
                <a:spcPct val="90000"/>
              </a:lnSpc>
              <a:spcBef>
                <a:spcPts val="750"/>
              </a:spcBef>
              <a:buClr>
                <a:srgbClr val="35A5D6"/>
              </a:buClr>
            </a:pPr>
            <a:endParaRPr lang="ru-RU" sz="1200" dirty="0">
              <a:solidFill>
                <a:srgbClr val="41A8DC"/>
              </a:solidFill>
              <a:latin typeface="Gotham Pro Medium" pitchFamily="2" charset="0"/>
              <a:ea typeface="+mj-ea"/>
              <a:cs typeface="Gotham Pro Medium" pitchFamily="2"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3A4AF-DAB7-8A06-E118-9BC8AC9EDC1F}"/>
            </a:ext>
          </a:extLst>
        </p:cNvPr>
        <p:cNvGrpSpPr/>
        <p:nvPr/>
      </p:nvGrpSpPr>
      <p:grpSpPr>
        <a:xfrm>
          <a:off x="0" y="0"/>
          <a:ext cx="0" cy="0"/>
          <a:chOff x="0" y="0"/>
          <a:chExt cx="0" cy="0"/>
        </a:xfrm>
      </p:grpSpPr>
      <p:sp>
        <p:nvSpPr>
          <p:cNvPr id="508" name="Номер слайда 10">
            <a:extLst>
              <a:ext uri="{FF2B5EF4-FFF2-40B4-BE49-F238E27FC236}">
                <a16:creationId xmlns:a16="http://schemas.microsoft.com/office/drawing/2014/main" id="{C775AFBD-F0C9-B9EA-D696-8C0E0AA9810F}"/>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10</a:t>
            </a:fld>
            <a:endParaRPr lang="ru-RU" sz="900" dirty="0">
              <a:solidFill>
                <a:schemeClr val="bg1">
                  <a:lumMod val="50000"/>
                </a:schemeClr>
              </a:solidFill>
              <a:latin typeface="Montserrat" pitchFamily="2" charset="0"/>
            </a:endParaRPr>
          </a:p>
        </p:txBody>
      </p:sp>
      <p:cxnSp>
        <p:nvCxnSpPr>
          <p:cNvPr id="67" name="Прямая соединительная линия 66">
            <a:extLst>
              <a:ext uri="{FF2B5EF4-FFF2-40B4-BE49-F238E27FC236}">
                <a16:creationId xmlns:a16="http://schemas.microsoft.com/office/drawing/2014/main" id="{3F4CB904-A5F8-8CB6-F541-A605DAF31B7D}"/>
              </a:ext>
            </a:extLst>
          </p:cNvPr>
          <p:cNvCxnSpPr>
            <a:cxnSpLocks/>
          </p:cNvCxnSpPr>
          <p:nvPr/>
        </p:nvCxnSpPr>
        <p:spPr>
          <a:xfrm flipH="1">
            <a:off x="2349470" y="6678152"/>
            <a:ext cx="90805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EA19D1-B1A9-C042-8337-86AE1DC2D5B7}"/>
              </a:ext>
            </a:extLst>
          </p:cNvPr>
          <p:cNvSpPr txBox="1"/>
          <p:nvPr/>
        </p:nvSpPr>
        <p:spPr>
          <a:xfrm>
            <a:off x="585113" y="398105"/>
            <a:ext cx="9444049"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Поддержка регионов = Постановление Конституционного Суда от 26.09.2024 г.</a:t>
            </a:r>
          </a:p>
        </p:txBody>
      </p:sp>
      <p:sp>
        <p:nvSpPr>
          <p:cNvPr id="10" name="Скругленный прямоугольник 9">
            <a:extLst>
              <a:ext uri="{FF2B5EF4-FFF2-40B4-BE49-F238E27FC236}">
                <a16:creationId xmlns:a16="http://schemas.microsoft.com/office/drawing/2014/main" id="{38D55928-2A05-724C-835D-C56F933EE0AC}"/>
              </a:ext>
            </a:extLst>
          </p:cNvPr>
          <p:cNvSpPr/>
          <p:nvPr/>
        </p:nvSpPr>
        <p:spPr>
          <a:xfrm>
            <a:off x="379215" y="230860"/>
            <a:ext cx="117567" cy="720000"/>
          </a:xfrm>
          <a:prstGeom prst="roundRect">
            <a:avLst>
              <a:gd name="adj" fmla="val 23939"/>
            </a:avLst>
          </a:prstGeom>
          <a:solidFill>
            <a:srgbClr val="0054A7"/>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DCD7F781-CF32-349A-CFE1-5E2510B003A0}"/>
              </a:ext>
            </a:extLst>
          </p:cNvPr>
          <p:cNvSpPr txBox="1"/>
          <p:nvPr/>
        </p:nvSpPr>
        <p:spPr>
          <a:xfrm>
            <a:off x="1961322" y="1669370"/>
            <a:ext cx="7858539" cy="923330"/>
          </a:xfrm>
          <a:prstGeom prst="rect">
            <a:avLst/>
          </a:prstGeom>
          <a:noFill/>
        </p:spPr>
        <p:txBody>
          <a:bodyPr wrap="square" rtlCol="0">
            <a:spAutoFit/>
          </a:bodyPr>
          <a:lstStyle/>
          <a:p>
            <a:r>
              <a:rPr lang="ru-RU" b="1" dirty="0">
                <a:solidFill>
                  <a:srgbClr val="002060"/>
                </a:solidFill>
                <a:latin typeface="Times New Roman" panose="02020603050405020304" pitchFamily="18" charset="0"/>
                <a:cs typeface="Times New Roman" panose="02020603050405020304" pitchFamily="18" charset="0"/>
              </a:rPr>
              <a:t>Федеральный закон </a:t>
            </a:r>
            <a:r>
              <a:rPr lang="ru-RU" b="0" i="0" dirty="0">
                <a:solidFill>
                  <a:srgbClr val="002060"/>
                </a:solidFill>
                <a:effectLst/>
                <a:latin typeface="Times New Roman" panose="02020603050405020304" pitchFamily="18" charset="0"/>
                <a:cs typeface="Times New Roman" panose="02020603050405020304" pitchFamily="18" charset="0"/>
              </a:rPr>
              <a:t>«О внесении изменений в статью 83 Федерального закона «Об основах охраны здоровья граждан в Российской Федерации»</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252 (вступает в силу с 1 января 2026 г.)</a:t>
            </a:r>
          </a:p>
        </p:txBody>
      </p:sp>
      <p:sp>
        <p:nvSpPr>
          <p:cNvPr id="6" name="Стрелка вниз 5">
            <a:extLst>
              <a:ext uri="{FF2B5EF4-FFF2-40B4-BE49-F238E27FC236}">
                <a16:creationId xmlns:a16="http://schemas.microsoft.com/office/drawing/2014/main" id="{1D95101D-F5C9-971D-0AD1-6CA04E898EE6}"/>
              </a:ext>
            </a:extLst>
          </p:cNvPr>
          <p:cNvSpPr/>
          <p:nvPr/>
        </p:nvSpPr>
        <p:spPr>
          <a:xfrm>
            <a:off x="5221356" y="2987486"/>
            <a:ext cx="268461" cy="259297"/>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7" name="TextBox 6">
            <a:extLst>
              <a:ext uri="{FF2B5EF4-FFF2-40B4-BE49-F238E27FC236}">
                <a16:creationId xmlns:a16="http://schemas.microsoft.com/office/drawing/2014/main" id="{DE0C5C4A-4999-FC81-50E7-16B23CB3D6D8}"/>
              </a:ext>
            </a:extLst>
          </p:cNvPr>
          <p:cNvSpPr txBox="1"/>
          <p:nvPr/>
        </p:nvSpPr>
        <p:spPr>
          <a:xfrm>
            <a:off x="1961322" y="3522052"/>
            <a:ext cx="7858539" cy="646331"/>
          </a:xfrm>
          <a:prstGeom prst="rect">
            <a:avLst/>
          </a:prstGeom>
          <a:noFill/>
        </p:spPr>
        <p:txBody>
          <a:bodyPr wrap="square" rtlCol="0">
            <a:spAutoFit/>
          </a:bodyPr>
          <a:lstStyle/>
          <a:p>
            <a:r>
              <a:rPr lang="ru-RU" b="1" i="0" dirty="0">
                <a:solidFill>
                  <a:srgbClr val="002060"/>
                </a:solidFill>
                <a:effectLst/>
                <a:latin typeface="Times New Roman" panose="02020603050405020304" pitchFamily="18" charset="0"/>
                <a:cs typeface="Times New Roman" panose="02020603050405020304" pitchFamily="18" charset="0"/>
              </a:rPr>
              <a:t>Проект Постановление Правительства </a:t>
            </a:r>
            <a:r>
              <a:rPr lang="ru-RU" dirty="0">
                <a:solidFill>
                  <a:srgbClr val="002060"/>
                </a:solidFill>
                <a:latin typeface="Times New Roman" panose="02020603050405020304" pitchFamily="18" charset="0"/>
                <a:cs typeface="Times New Roman" panose="02020603050405020304" pitchFamily="18" charset="0"/>
              </a:rPr>
              <a:t>(вступает в силу с 1 января 2026 г.), которое устанавливает механизм и критерии предоставления поддержки </a:t>
            </a:r>
          </a:p>
        </p:txBody>
      </p:sp>
      <p:sp>
        <p:nvSpPr>
          <p:cNvPr id="8" name="Скругленный прямоугольник 7">
            <a:extLst>
              <a:ext uri="{FF2B5EF4-FFF2-40B4-BE49-F238E27FC236}">
                <a16:creationId xmlns:a16="http://schemas.microsoft.com/office/drawing/2014/main" id="{7496028C-D624-300D-8D13-ECF3602A174A}"/>
              </a:ext>
            </a:extLst>
          </p:cNvPr>
          <p:cNvSpPr/>
          <p:nvPr/>
        </p:nvSpPr>
        <p:spPr>
          <a:xfrm>
            <a:off x="379216" y="5267724"/>
            <a:ext cx="3225376" cy="6463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500" b="1" dirty="0">
                <a:solidFill>
                  <a:schemeClr val="tx1"/>
                </a:solidFill>
                <a:latin typeface="Times New Roman" panose="02020603050405020304" pitchFamily="18" charset="0"/>
                <a:cs typeface="Times New Roman" panose="02020603050405020304" pitchFamily="18" charset="0"/>
              </a:rPr>
              <a:t>Критерий расчетной бюджетной обеспеченности (0,65) </a:t>
            </a:r>
            <a:br>
              <a:rPr lang="ru-RU" sz="1500" b="1" dirty="0">
                <a:solidFill>
                  <a:schemeClr val="tx1"/>
                </a:solidFill>
                <a:latin typeface="Times New Roman" panose="02020603050405020304" pitchFamily="18" charset="0"/>
                <a:cs typeface="Times New Roman" panose="02020603050405020304" pitchFamily="18" charset="0"/>
              </a:rPr>
            </a:br>
            <a:r>
              <a:rPr lang="ru-RU" sz="1500" b="1" dirty="0">
                <a:solidFill>
                  <a:schemeClr val="tx1"/>
                </a:solidFill>
                <a:latin typeface="Times New Roman" panose="02020603050405020304" pitchFamily="18" charset="0"/>
                <a:cs typeface="Times New Roman" panose="02020603050405020304" pitchFamily="18" charset="0"/>
              </a:rPr>
              <a:t>(в пояснительной записке) </a:t>
            </a:r>
          </a:p>
        </p:txBody>
      </p:sp>
      <p:sp>
        <p:nvSpPr>
          <p:cNvPr id="11" name="Скругленный прямоугольник 10">
            <a:extLst>
              <a:ext uri="{FF2B5EF4-FFF2-40B4-BE49-F238E27FC236}">
                <a16:creationId xmlns:a16="http://schemas.microsoft.com/office/drawing/2014/main" id="{5C63983C-3312-1C96-658E-D5218AA83737}"/>
              </a:ext>
            </a:extLst>
          </p:cNvPr>
          <p:cNvSpPr/>
          <p:nvPr/>
        </p:nvSpPr>
        <p:spPr>
          <a:xfrm>
            <a:off x="4277903" y="5267724"/>
            <a:ext cx="3225376" cy="6463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500" b="1" dirty="0">
                <a:solidFill>
                  <a:schemeClr val="tx1"/>
                </a:solidFill>
                <a:latin typeface="Times New Roman" panose="02020603050405020304" pitchFamily="18" charset="0"/>
                <a:cs typeface="Times New Roman" panose="02020603050405020304" pitchFamily="18" charset="0"/>
              </a:rPr>
              <a:t>Увеличение числа пациентов +15</a:t>
            </a:r>
            <a:r>
              <a:rPr lang="en-US" sz="1500" b="1" dirty="0">
                <a:solidFill>
                  <a:schemeClr val="tx1"/>
                </a:solidFill>
                <a:latin typeface="Times New Roman" panose="02020603050405020304" pitchFamily="18" charset="0"/>
                <a:cs typeface="Times New Roman" panose="02020603050405020304" pitchFamily="18" charset="0"/>
              </a:rPr>
              <a:t>%</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a:extLst>
              <a:ext uri="{FF2B5EF4-FFF2-40B4-BE49-F238E27FC236}">
                <a16:creationId xmlns:a16="http://schemas.microsoft.com/office/drawing/2014/main" id="{E5E8B1BB-D12F-D808-B581-AEFD969201D8}"/>
              </a:ext>
            </a:extLst>
          </p:cNvPr>
          <p:cNvSpPr/>
          <p:nvPr/>
        </p:nvSpPr>
        <p:spPr>
          <a:xfrm>
            <a:off x="8176590" y="5247831"/>
            <a:ext cx="3794769" cy="6463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500" b="1" dirty="0">
                <a:solidFill>
                  <a:schemeClr val="tx1"/>
                </a:solidFill>
                <a:latin typeface="Times New Roman" panose="02020603050405020304" pitchFamily="18" charset="0"/>
                <a:cs typeface="Times New Roman" panose="02020603050405020304" pitchFamily="18" charset="0"/>
              </a:rPr>
              <a:t>Увеличение стоимости </a:t>
            </a:r>
            <a:r>
              <a:rPr lang="ru-RU" sz="1500" b="1" dirty="0" err="1">
                <a:solidFill>
                  <a:schemeClr val="tx1"/>
                </a:solidFill>
                <a:latin typeface="Times New Roman" panose="02020603050405020304" pitchFamily="18" charset="0"/>
                <a:cs typeface="Times New Roman" panose="02020603050405020304" pitchFamily="18" charset="0"/>
              </a:rPr>
              <a:t>лек.препаратов</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14" name="Стрелка вниз 13">
            <a:extLst>
              <a:ext uri="{FF2B5EF4-FFF2-40B4-BE49-F238E27FC236}">
                <a16:creationId xmlns:a16="http://schemas.microsoft.com/office/drawing/2014/main" id="{4BDDEAB9-5E91-9202-B0E2-0FF16F7A506B}"/>
              </a:ext>
            </a:extLst>
          </p:cNvPr>
          <p:cNvSpPr/>
          <p:nvPr/>
        </p:nvSpPr>
        <p:spPr>
          <a:xfrm>
            <a:off x="5221356" y="4486783"/>
            <a:ext cx="268461" cy="259297"/>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53931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17" name="Скругленный прямоугольник 16">
            <a:extLst>
              <a:ext uri="{FF2B5EF4-FFF2-40B4-BE49-F238E27FC236}">
                <a16:creationId xmlns:a16="http://schemas.microsoft.com/office/drawing/2014/main" id="{C9C5D2E8-4F5D-324D-8465-2B98FED014B4}"/>
              </a:ext>
            </a:extLst>
          </p:cNvPr>
          <p:cNvSpPr/>
          <p:nvPr/>
        </p:nvSpPr>
        <p:spPr>
          <a:xfrm>
            <a:off x="783770" y="2342692"/>
            <a:ext cx="10624455" cy="3174159"/>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1</a:t>
            </a:r>
            <a:r>
              <a:rPr lang="ru-RU" sz="2000" dirty="0">
                <a:solidFill>
                  <a:schemeClr val="tx1"/>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Республика Адыгея (Адыгея) 2. Республика Алтай 3. Республика Бурятия 4. Республика Дагестан 5. Республика Ингушетия 6. Кабардино-Балкарская Республика 7. Республика Калмыкия 8. Карачаево-Черкесская Республика 9. Республика Крым 10. Республика Марий Эл 11. Республика Мордовия 12. Республика Саха (Якутия) 13. Республика Северная Осетия - Алания 14. Республика Тыва 15. Чеченская Республика 16. Чувашская Республика - Чувашия 17. Алтайский край 18. Забайкальский край 19. Камчатский край 20. Ставропольский край 21. Брянская область 22. Ивановская область 23. Кировская область 24. Костромская область 25. Курганская область 26. Орловская область 27. Пензенская область 28. Псковская область 29. Тамбовская область 30. Еврейская автономная область 31. Чукотский автономный округ</a:t>
            </a:r>
          </a:p>
        </p:txBody>
      </p:sp>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11</a:t>
            </a:fld>
            <a:endParaRPr lang="ru-RU" sz="900" dirty="0">
              <a:solidFill>
                <a:schemeClr val="bg1">
                  <a:lumMod val="50000"/>
                </a:schemeClr>
              </a:solidFill>
              <a:latin typeface="Montserrat" pitchFamily="2" charset="0"/>
            </a:endParaRPr>
          </a:p>
        </p:txBody>
      </p:sp>
      <p:cxnSp>
        <p:nvCxnSpPr>
          <p:cNvPr id="25" name="Прямая соединительная линия 24">
            <a:extLst>
              <a:ext uri="{FF2B5EF4-FFF2-40B4-BE49-F238E27FC236}">
                <a16:creationId xmlns:a16="http://schemas.microsoft.com/office/drawing/2014/main" id="{E652E512-4516-3F43-86A3-E22A9EC2C778}"/>
              </a:ext>
            </a:extLst>
          </p:cNvPr>
          <p:cNvCxnSpPr>
            <a:cxnSpLocks/>
          </p:cNvCxnSpPr>
          <p:nvPr/>
        </p:nvCxnSpPr>
        <p:spPr>
          <a:xfrm flipH="1">
            <a:off x="783770" y="2629762"/>
            <a:ext cx="2" cy="2887089"/>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31" name="Скругленный прямоугольник 30">
            <a:extLst>
              <a:ext uri="{FF2B5EF4-FFF2-40B4-BE49-F238E27FC236}">
                <a16:creationId xmlns:a16="http://schemas.microsoft.com/office/drawing/2014/main" id="{D9C38EF5-2C40-E648-8BB8-5912AAD6AA13}"/>
              </a:ext>
            </a:extLst>
          </p:cNvPr>
          <p:cNvSpPr/>
          <p:nvPr/>
        </p:nvSpPr>
        <p:spPr>
          <a:xfrm>
            <a:off x="804320" y="1201068"/>
            <a:ext cx="5423534" cy="67251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F42B80E5-8F4D-1747-BA63-49C7B687305E}"/>
              </a:ext>
            </a:extLst>
          </p:cNvPr>
          <p:cNvSpPr txBox="1"/>
          <p:nvPr/>
        </p:nvSpPr>
        <p:spPr>
          <a:xfrm>
            <a:off x="884871" y="1230056"/>
            <a:ext cx="5305792" cy="584775"/>
          </a:xfrm>
          <a:prstGeom prst="rect">
            <a:avLst/>
          </a:prstGeom>
          <a:noFill/>
        </p:spPr>
        <p:txBody>
          <a:bodyPr wrap="square">
            <a:spAutoFit/>
          </a:bodyPr>
          <a:lstStyle/>
          <a:p>
            <a:r>
              <a:rPr lang="ru-RU" sz="1600" b="1" dirty="0">
                <a:latin typeface="Times New Roman" panose="02020603050405020304" pitchFamily="18" charset="0"/>
                <a:cs typeface="Times New Roman" panose="02020603050405020304" pitchFamily="18" charset="0"/>
              </a:rPr>
              <a:t>Критерий расчетной бюджетной обеспеченности (0,65)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(в пояснительной записке) </a:t>
            </a:r>
          </a:p>
        </p:txBody>
      </p:sp>
      <p:cxnSp>
        <p:nvCxnSpPr>
          <p:cNvPr id="33" name="Прямая соединительная линия 32">
            <a:extLst>
              <a:ext uri="{FF2B5EF4-FFF2-40B4-BE49-F238E27FC236}">
                <a16:creationId xmlns:a16="http://schemas.microsoft.com/office/drawing/2014/main" id="{0DCA124F-A55A-4840-8D23-BA3C34C85D7A}"/>
              </a:ext>
            </a:extLst>
          </p:cNvPr>
          <p:cNvCxnSpPr>
            <a:cxnSpLocks/>
          </p:cNvCxnSpPr>
          <p:nvPr/>
        </p:nvCxnSpPr>
        <p:spPr>
          <a:xfrm>
            <a:off x="851636" y="1843818"/>
            <a:ext cx="5376218" cy="0"/>
          </a:xfrm>
          <a:prstGeom prst="line">
            <a:avLst/>
          </a:prstGeom>
          <a:ln w="38100">
            <a:solidFill>
              <a:srgbClr val="0054A7"/>
            </a:solidFill>
            <a:prstDash val="sys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263883BC-CC2A-4D49-A90E-EA4DF80D102B}"/>
              </a:ext>
            </a:extLst>
          </p:cNvPr>
          <p:cNvCxnSpPr>
            <a:cxnSpLocks/>
          </p:cNvCxnSpPr>
          <p:nvPr/>
        </p:nvCxnSpPr>
        <p:spPr>
          <a:xfrm>
            <a:off x="804320" y="1234108"/>
            <a:ext cx="0" cy="639474"/>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15477DCF-B7BF-784B-9231-72551400D791}"/>
              </a:ext>
            </a:extLst>
          </p:cNvPr>
          <p:cNvSpPr txBox="1"/>
          <p:nvPr/>
        </p:nvSpPr>
        <p:spPr>
          <a:xfrm>
            <a:off x="1110345" y="1873122"/>
            <a:ext cx="5117509"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1" u="none" strike="noStrike" kern="0" cap="none" spc="0" normalizeH="0" baseline="0" noProof="0" dirty="0">
                <a:ln>
                  <a:noFill/>
                </a:ln>
                <a:solidFill>
                  <a:schemeClr val="bg2">
                    <a:lumMod val="50000"/>
                  </a:schemeClr>
                </a:solidFill>
                <a:effectLst/>
                <a:uLnTx/>
                <a:uFillTx/>
                <a:latin typeface="Times New Roman" panose="02020603050405020304" pitchFamily="18" charset="0"/>
                <a:cs typeface="Times New Roman" panose="02020603050405020304" pitchFamily="18" charset="0"/>
                <a:sym typeface="Arial"/>
              </a:rPr>
              <a:t>новый критерий для программы развития здравоохранения</a:t>
            </a:r>
          </a:p>
        </p:txBody>
      </p:sp>
      <p:sp>
        <p:nvSpPr>
          <p:cNvPr id="5" name="TextBox 4">
            <a:extLst>
              <a:ext uri="{FF2B5EF4-FFF2-40B4-BE49-F238E27FC236}">
                <a16:creationId xmlns:a16="http://schemas.microsoft.com/office/drawing/2014/main" id="{7A59EA17-4BE3-79F4-6669-C41AA83D45FF}"/>
              </a:ext>
            </a:extLst>
          </p:cNvPr>
          <p:cNvSpPr txBox="1"/>
          <p:nvPr/>
        </p:nvSpPr>
        <p:spPr>
          <a:xfrm>
            <a:off x="6553200" y="5965714"/>
            <a:ext cx="5362450" cy="646331"/>
          </a:xfrm>
          <a:prstGeom prst="rect">
            <a:avLst/>
          </a:prstGeom>
          <a:noFill/>
        </p:spPr>
        <p:txBody>
          <a:bodyPr wrap="square">
            <a:spAutoFit/>
          </a:bodyPr>
          <a:lstStyle/>
          <a:p>
            <a:r>
              <a:rPr lang="ru-RU" i="1" dirty="0">
                <a:solidFill>
                  <a:srgbClr val="002060"/>
                </a:solidFill>
                <a:latin typeface="Times New Roman" panose="02020603050405020304" pitchFamily="18" charset="0"/>
                <a:cs typeface="Times New Roman" panose="02020603050405020304" pitchFamily="18" charset="0"/>
              </a:rPr>
              <a:t>Письмо Минфина России от 06.02.2025 </a:t>
            </a:r>
            <a:r>
              <a:rPr lang="en" i="1" dirty="0">
                <a:solidFill>
                  <a:srgbClr val="002060"/>
                </a:solidFill>
                <a:latin typeface="Times New Roman" panose="02020603050405020304" pitchFamily="18" charset="0"/>
                <a:cs typeface="Times New Roman" panose="02020603050405020304" pitchFamily="18" charset="0"/>
              </a:rPr>
              <a:t>N 06-09-08/10584</a:t>
            </a:r>
            <a:r>
              <a:rPr lang="ru-RU" i="1" dirty="0">
                <a:solidFill>
                  <a:srgbClr val="002060"/>
                </a:solidFill>
                <a:latin typeface="Times New Roman" panose="02020603050405020304" pitchFamily="18" charset="0"/>
                <a:cs typeface="Times New Roman" panose="02020603050405020304" pitchFamily="18" charset="0"/>
              </a:rPr>
              <a:t> о перечне таких субъектов</a:t>
            </a:r>
          </a:p>
        </p:txBody>
      </p:sp>
      <p:sp>
        <p:nvSpPr>
          <p:cNvPr id="6" name="TextBox 5">
            <a:extLst>
              <a:ext uri="{FF2B5EF4-FFF2-40B4-BE49-F238E27FC236}">
                <a16:creationId xmlns:a16="http://schemas.microsoft.com/office/drawing/2014/main" id="{99F49FD8-C25D-85C3-A1E5-018B1AE48918}"/>
              </a:ext>
            </a:extLst>
          </p:cNvPr>
          <p:cNvSpPr txBox="1"/>
          <p:nvPr/>
        </p:nvSpPr>
        <p:spPr>
          <a:xfrm>
            <a:off x="6536111" y="245955"/>
            <a:ext cx="5396628"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Tree>
    <p:extLst>
      <p:ext uri="{BB962C8B-B14F-4D97-AF65-F5344CB8AC3E}">
        <p14:creationId xmlns:p14="http://schemas.microsoft.com/office/powerpoint/2010/main" val="1275175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12</a:t>
            </a:fld>
            <a:endParaRPr lang="ru-RU" sz="900" dirty="0">
              <a:solidFill>
                <a:schemeClr val="bg1">
                  <a:lumMod val="50000"/>
                </a:schemeClr>
              </a:solidFill>
              <a:latin typeface="Montserrat" pitchFamily="2" charset="0"/>
            </a:endParaRPr>
          </a:p>
        </p:txBody>
      </p:sp>
      <p:sp>
        <p:nvSpPr>
          <p:cNvPr id="23" name="TextBox 22">
            <a:extLst>
              <a:ext uri="{FF2B5EF4-FFF2-40B4-BE49-F238E27FC236}">
                <a16:creationId xmlns:a16="http://schemas.microsoft.com/office/drawing/2014/main" id="{1EC3A9F8-F2A6-704D-B7D2-F2EE019D7135}"/>
              </a:ext>
            </a:extLst>
          </p:cNvPr>
          <p:cNvSpPr txBox="1"/>
          <p:nvPr/>
        </p:nvSpPr>
        <p:spPr>
          <a:xfrm>
            <a:off x="804319" y="2267200"/>
            <a:ext cx="4825383" cy="461665"/>
          </a:xfrm>
          <a:prstGeom prst="rect">
            <a:avLst/>
          </a:prstGeom>
          <a:solidFill>
            <a:schemeClr val="bg1"/>
          </a:solidFill>
        </p:spPr>
        <p:txBody>
          <a:bodyPr wrap="square" anchor="ctr">
            <a:spAutoFit/>
          </a:bodyPr>
          <a:lstStyle/>
          <a:p>
            <a:pPr lvl="0" algn="ctr"/>
            <a:r>
              <a:rPr lang="ru-RU"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cxnSp>
        <p:nvCxnSpPr>
          <p:cNvPr id="25" name="Прямая соединительная линия 24">
            <a:extLst>
              <a:ext uri="{FF2B5EF4-FFF2-40B4-BE49-F238E27FC236}">
                <a16:creationId xmlns:a16="http://schemas.microsoft.com/office/drawing/2014/main" id="{E652E512-4516-3F43-86A3-E22A9EC2C778}"/>
              </a:ext>
            </a:extLst>
          </p:cNvPr>
          <p:cNvCxnSpPr>
            <a:cxnSpLocks/>
          </p:cNvCxnSpPr>
          <p:nvPr/>
        </p:nvCxnSpPr>
        <p:spPr>
          <a:xfrm>
            <a:off x="5921828" y="2629762"/>
            <a:ext cx="0" cy="2617152"/>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8CD6E618-46D6-8C40-94B4-D493AF3D1EBF}"/>
              </a:ext>
            </a:extLst>
          </p:cNvPr>
          <p:cNvSpPr txBox="1"/>
          <p:nvPr/>
        </p:nvSpPr>
        <p:spPr>
          <a:xfrm>
            <a:off x="804319" y="2872923"/>
            <a:ext cx="4825388" cy="224676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
                <a:srgbClr val="053780"/>
              </a:buClr>
              <a:buSzTx/>
              <a:buFont typeface="Arial" panose="020B0604020202020204" pitchFamily="34" charset="0"/>
              <a:buChar char="•"/>
              <a:tabLst/>
              <a:defRPr/>
            </a:pPr>
            <a:r>
              <a:rPr lang="ru-RU" sz="1400" b="0" i="0" dirty="0">
                <a:solidFill>
                  <a:srgbClr val="002060"/>
                </a:solidFill>
                <a:effectLst/>
                <a:latin typeface="times new roman" panose="02020603050405020304" pitchFamily="18" charset="0"/>
              </a:rPr>
              <a:t>Объективен в подсчете, так как показывает повышение нагрузки на бюджет (и при диагностики новых, и при переезде);</a:t>
            </a:r>
          </a:p>
          <a:p>
            <a:pPr marR="0" lvl="0" algn="l" defTabSz="914400" rtl="0" eaLnBrk="1" fontAlgn="auto" latinLnBrk="0" hangingPunct="1">
              <a:lnSpc>
                <a:spcPct val="100000"/>
              </a:lnSpc>
              <a:spcBef>
                <a:spcPts val="0"/>
              </a:spcBef>
              <a:spcAft>
                <a:spcPts val="0"/>
              </a:spcAft>
              <a:buClr>
                <a:srgbClr val="053780"/>
              </a:buClr>
              <a:buSzTx/>
              <a:tabLst/>
              <a:defRPr/>
            </a:pPr>
            <a:endParaRPr lang="ru-RU" sz="1400" b="0" i="0" dirty="0">
              <a:solidFill>
                <a:srgbClr val="002060"/>
              </a:solidFill>
              <a:effectLst/>
              <a:latin typeface="times new roman" panose="02020603050405020304" pitchFamily="18" charset="0"/>
            </a:endParaRPr>
          </a:p>
          <a:p>
            <a:pPr marL="171450" indent="-171450">
              <a:buClr>
                <a:srgbClr val="053780"/>
              </a:buClr>
              <a:buFont typeface="Arial" panose="020B0604020202020204" pitchFamily="34" charset="0"/>
              <a:buChar char="•"/>
              <a:defRPr/>
            </a:pPr>
            <a:r>
              <a:rPr lang="ru-RU" sz="1400" b="0" i="0" dirty="0">
                <a:solidFill>
                  <a:srgbClr val="002060"/>
                </a:solidFill>
                <a:effectLst/>
                <a:latin typeface="times new roman" panose="02020603050405020304" pitchFamily="18" charset="0"/>
              </a:rPr>
              <a:t>Соответствует положениям КС, в том числе выделяемым принципам: взаимное участие, </a:t>
            </a:r>
            <a:r>
              <a:rPr lang="ru-RU" sz="1400" b="0" i="0" dirty="0">
                <a:solidFill>
                  <a:srgbClr val="002060"/>
                </a:solidFill>
                <a:effectLst/>
                <a:latin typeface="Times New Roman" panose="02020603050405020304" pitchFamily="18" charset="0"/>
                <a:cs typeface="Times New Roman" panose="02020603050405020304" pitchFamily="18" charset="0"/>
              </a:rPr>
              <a:t>г</a:t>
            </a:r>
            <a:r>
              <a:rPr lang="ru-RU" sz="1400" dirty="0">
                <a:solidFill>
                  <a:srgbClr val="002060"/>
                </a:solidFill>
                <a:latin typeface="Times New Roman" panose="02020603050405020304" pitchFamily="18" charset="0"/>
                <a:ea typeface="Roboto Condensed Light" panose="02000000000000000000" pitchFamily="2" charset="0"/>
                <a:cs typeface="Times New Roman" panose="02020603050405020304" pitchFamily="18" charset="0"/>
              </a:rPr>
              <a:t>арантия исполнения обязанности регионов по обеспечению лекарственными препаратами, в том числе при переезде граждан;</a:t>
            </a:r>
          </a:p>
          <a:p>
            <a:pPr>
              <a:buClr>
                <a:srgbClr val="053780"/>
              </a:buClr>
              <a:defRPr/>
            </a:pPr>
            <a:endParaRPr lang="ru-RU" sz="1400" dirty="0">
              <a:solidFill>
                <a:srgbClr val="002060"/>
              </a:solidFill>
              <a:latin typeface="Times New Roman" panose="02020603050405020304" pitchFamily="18" charset="0"/>
              <a:ea typeface="Roboto Condensed Light" panose="02000000000000000000" pitchFamily="2" charset="0"/>
              <a:cs typeface="Times New Roman" panose="02020603050405020304" pitchFamily="18" charset="0"/>
            </a:endParaRPr>
          </a:p>
          <a:p>
            <a:pPr marL="171450" indent="-171450">
              <a:buClr>
                <a:srgbClr val="053780"/>
              </a:buClr>
              <a:buFont typeface="Arial" panose="020B0604020202020204" pitchFamily="34" charset="0"/>
              <a:buChar char="•"/>
              <a:defRPr/>
            </a:pPr>
            <a:r>
              <a:rPr lang="ru-RU" sz="1400" dirty="0">
                <a:solidFill>
                  <a:srgbClr val="002060"/>
                </a:solidFill>
                <a:latin typeface="Times New Roman" panose="02020603050405020304" pitchFamily="18" charset="0"/>
                <a:ea typeface="Roboto Condensed Light" panose="02000000000000000000" pitchFamily="2" charset="0"/>
                <a:cs typeface="Times New Roman" panose="02020603050405020304" pitchFamily="18" charset="0"/>
              </a:rPr>
              <a:t>Возможно отследить по Федеральному регистру</a:t>
            </a:r>
          </a:p>
        </p:txBody>
      </p:sp>
      <p:sp>
        <p:nvSpPr>
          <p:cNvPr id="27" name="TextBox 26">
            <a:extLst>
              <a:ext uri="{FF2B5EF4-FFF2-40B4-BE49-F238E27FC236}">
                <a16:creationId xmlns:a16="http://schemas.microsoft.com/office/drawing/2014/main" id="{E39C9611-9B96-1B4F-8A97-41AE89C5884C}"/>
              </a:ext>
            </a:extLst>
          </p:cNvPr>
          <p:cNvSpPr txBox="1"/>
          <p:nvPr/>
        </p:nvSpPr>
        <p:spPr>
          <a:xfrm>
            <a:off x="6106889" y="2831034"/>
            <a:ext cx="5914851" cy="3662541"/>
          </a:xfrm>
          <a:prstGeom prst="rect">
            <a:avLst/>
          </a:prstGeom>
          <a:noFill/>
        </p:spPr>
        <p:txBody>
          <a:bodyPr wrap="square">
            <a:spAutoFit/>
          </a:bodyPr>
          <a:lstStyle/>
          <a:p>
            <a:pPr marL="285750" indent="-285750">
              <a:buFont typeface="Wingdings" pitchFamily="2" charset="2"/>
              <a:buChar char="§"/>
            </a:pPr>
            <a:r>
              <a:rPr lang="ru-RU" sz="14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Проблемы могут возникнуть и без увеличения количества лиц, страдающих редкими (</a:t>
            </a:r>
            <a:r>
              <a:rPr lang="ru-RU" sz="1400" dirty="0" err="1">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орфанными</a:t>
            </a:r>
            <a:r>
              <a:rPr lang="ru-RU" sz="14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заболеваниями, но </a:t>
            </a:r>
            <a:r>
              <a:rPr lang="ru-RU" sz="1400" dirty="0" err="1">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препаратчто</a:t>
            </a:r>
            <a:r>
              <a:rPr lang="ru-RU" sz="14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может быть нивелировано тем, что </a:t>
            </a:r>
            <a:r>
              <a:rPr lang="ru-RU" sz="14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критерий применяется на альтернативной основе с последующим критерием;</a:t>
            </a:r>
          </a:p>
          <a:p>
            <a:pPr marL="285750" indent="-285750">
              <a:buFont typeface="Wingdings" pitchFamily="2" charset="2"/>
              <a:buChar char="§"/>
            </a:pPr>
            <a:endParaRPr lang="ru-RU" sz="14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a:p>
            <a:r>
              <a:rPr lang="ru-RU" sz="1200" b="1"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В случае, если мы устанавливаем определенный количественный показатель (15</a:t>
            </a:r>
            <a:r>
              <a:rPr lang="en-US" sz="1200" b="1"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r>
              <a:rPr lang="ru-RU" sz="1200" b="1"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то объективно снижается – регион мог диагностировать 1 пациента с дорогостоящей терапией</a:t>
            </a:r>
          </a:p>
          <a:p>
            <a:endParaRPr lang="ru-RU" sz="1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a:p>
            <a:pPr marL="285750" indent="-285750">
              <a:buFont typeface="Wingdings" pitchFamily="2" charset="2"/>
              <a:buChar char="§"/>
            </a:pPr>
            <a:r>
              <a:rPr lang="ru-RU" sz="1400" b="0" i="0" dirty="0">
                <a:solidFill>
                  <a:srgbClr val="002060"/>
                </a:solidFill>
                <a:effectLst/>
                <a:latin typeface="times new roman" panose="02020603050405020304" pitchFamily="18" charset="0"/>
              </a:rPr>
              <a:t>Наличие значительных диспропорций в необходимом объеме финансирования (стоимость препарата значительно варьируется в зависимости от поставленного диагноза) </a:t>
            </a:r>
            <a:r>
              <a:rPr lang="ru-RU" sz="1400" i="0" dirty="0">
                <a:solidFill>
                  <a:srgbClr val="002060"/>
                </a:solidFill>
                <a:effectLst/>
                <a:latin typeface="times new roman" panose="02020603050405020304" pitchFamily="18" charset="0"/>
              </a:rPr>
              <a:t>(</a:t>
            </a:r>
            <a:r>
              <a:rPr lang="ru-RU" sz="1400" i="1" dirty="0">
                <a:solidFill>
                  <a:srgbClr val="002060"/>
                </a:solidFill>
                <a:effectLst/>
                <a:latin typeface="times new roman" panose="02020603050405020304" pitchFamily="18" charset="0"/>
              </a:rPr>
              <a:t>может быть нивелировано формулой расчета субсидии</a:t>
            </a:r>
            <a:r>
              <a:rPr lang="ru-RU" sz="1400" i="0" dirty="0">
                <a:solidFill>
                  <a:srgbClr val="002060"/>
                </a:solidFill>
                <a:effectLst/>
                <a:latin typeface="times new roman" panose="02020603050405020304" pitchFamily="18" charset="0"/>
              </a:rPr>
              <a:t>)</a:t>
            </a:r>
          </a:p>
          <a:p>
            <a:endParaRPr lang="ru-RU" sz="1400" b="0" i="0" dirty="0">
              <a:solidFill>
                <a:srgbClr val="002060"/>
              </a:solidFill>
              <a:effectLst/>
              <a:latin typeface="times new roman" panose="02020603050405020304" pitchFamily="18" charset="0"/>
            </a:endParaRPr>
          </a:p>
          <a:p>
            <a:pPr marL="285750" indent="-285750">
              <a:buFont typeface="Wingdings" pitchFamily="2" charset="2"/>
              <a:buChar char="§"/>
            </a:pPr>
            <a:r>
              <a:rPr lang="ru-RU" sz="1400" b="0" i="0" dirty="0">
                <a:solidFill>
                  <a:srgbClr val="002060"/>
                </a:solidFill>
                <a:effectLst/>
                <a:latin typeface="times new roman" panose="02020603050405020304" pitchFamily="18" charset="0"/>
              </a:rPr>
              <a:t>Гипердиагностика </a:t>
            </a:r>
            <a:r>
              <a:rPr lang="ru-RU" sz="1400" i="0" dirty="0">
                <a:solidFill>
                  <a:srgbClr val="002060"/>
                </a:solidFill>
                <a:effectLst/>
                <a:latin typeface="times new roman" panose="02020603050405020304" pitchFamily="18" charset="0"/>
              </a:rPr>
              <a:t>(</a:t>
            </a:r>
            <a:r>
              <a:rPr lang="ru-RU" sz="1400" i="1" dirty="0">
                <a:solidFill>
                  <a:srgbClr val="002060"/>
                </a:solidFill>
                <a:latin typeface="times new roman" panose="02020603050405020304" pitchFamily="18" charset="0"/>
              </a:rPr>
              <a:t>нивелируется юридической ответственностью для врача и проч.</a:t>
            </a:r>
            <a:r>
              <a:rPr lang="ru-RU" sz="1400" i="0" dirty="0">
                <a:solidFill>
                  <a:srgbClr val="002060"/>
                </a:solidFill>
                <a:effectLst/>
                <a:latin typeface="times new roman" panose="02020603050405020304" pitchFamily="18" charset="0"/>
              </a:rPr>
              <a:t>)</a:t>
            </a:r>
            <a:endParaRPr lang="ru-RU" sz="1400" b="1" i="0" kern="0" dirty="0">
              <a:solidFill>
                <a:srgbClr val="002060"/>
              </a:solidFill>
              <a:effectLst/>
              <a:latin typeface="times new roman" panose="02020603050405020304" pitchFamily="18" charset="0"/>
              <a:cs typeface="Arial" panose="020B0604020202020204" pitchFamily="34" charset="0"/>
              <a:sym typeface="Arial"/>
            </a:endParaRPr>
          </a:p>
          <a:p>
            <a:endParaRPr kumimoji="0" lang="ru-RU" sz="1400" b="1"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endParaRPr>
          </a:p>
        </p:txBody>
      </p:sp>
      <p:sp>
        <p:nvSpPr>
          <p:cNvPr id="29" name="TextBox 28">
            <a:extLst>
              <a:ext uri="{FF2B5EF4-FFF2-40B4-BE49-F238E27FC236}">
                <a16:creationId xmlns:a16="http://schemas.microsoft.com/office/drawing/2014/main" id="{C743CBC3-75FA-0244-ACA2-6F697C4BABE7}"/>
              </a:ext>
            </a:extLst>
          </p:cNvPr>
          <p:cNvSpPr txBox="1"/>
          <p:nvPr/>
        </p:nvSpPr>
        <p:spPr>
          <a:xfrm>
            <a:off x="6227853" y="2270541"/>
            <a:ext cx="4825383" cy="461665"/>
          </a:xfrm>
          <a:prstGeom prst="rect">
            <a:avLst/>
          </a:prstGeom>
          <a:solidFill>
            <a:schemeClr val="bg1"/>
          </a:solidFill>
        </p:spPr>
        <p:txBody>
          <a:bodyPr wrap="square" anchor="ctr">
            <a:spAutoFit/>
          </a:bodyPr>
          <a:lstStyle/>
          <a:p>
            <a:pPr lvl="0" algn="ctr"/>
            <a:r>
              <a:rPr lang="en-US"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sp>
        <p:nvSpPr>
          <p:cNvPr id="31" name="Скругленный прямоугольник 30">
            <a:extLst>
              <a:ext uri="{FF2B5EF4-FFF2-40B4-BE49-F238E27FC236}">
                <a16:creationId xmlns:a16="http://schemas.microsoft.com/office/drawing/2014/main" id="{D9C38EF5-2C40-E648-8BB8-5912AAD6AA13}"/>
              </a:ext>
            </a:extLst>
          </p:cNvPr>
          <p:cNvSpPr/>
          <p:nvPr/>
        </p:nvSpPr>
        <p:spPr>
          <a:xfrm>
            <a:off x="804320" y="1201068"/>
            <a:ext cx="5423534" cy="67251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F42B80E5-8F4D-1747-BA63-49C7B687305E}"/>
              </a:ext>
            </a:extLst>
          </p:cNvPr>
          <p:cNvSpPr txBox="1"/>
          <p:nvPr/>
        </p:nvSpPr>
        <p:spPr>
          <a:xfrm>
            <a:off x="847680" y="1134458"/>
            <a:ext cx="5305792" cy="738664"/>
          </a:xfrm>
          <a:prstGeom prst="rect">
            <a:avLst/>
          </a:prstGeom>
          <a:noFill/>
        </p:spPr>
        <p:txBody>
          <a:bodyPr wrap="square">
            <a:spAutoFit/>
          </a:bodyPr>
          <a:lstStyle/>
          <a:p>
            <a:r>
              <a:rPr lang="ru-RU" sz="1400" b="1" dirty="0">
                <a:solidFill>
                  <a:srgbClr val="002060"/>
                </a:solidFill>
                <a:latin typeface="Times New Roman" panose="02020603050405020304" pitchFamily="18" charset="0"/>
                <a:cs typeface="Times New Roman" panose="02020603050405020304" pitchFamily="18" charset="0"/>
              </a:rPr>
              <a:t>Увеличение числа лиц, страдающих редкими (</a:t>
            </a:r>
            <a:r>
              <a:rPr lang="ru-RU" sz="1400" b="1" dirty="0" err="1">
                <a:solidFill>
                  <a:srgbClr val="002060"/>
                </a:solidFill>
                <a:latin typeface="Times New Roman" panose="02020603050405020304" pitchFamily="18" charset="0"/>
                <a:cs typeface="Times New Roman" panose="02020603050405020304" pitchFamily="18" charset="0"/>
              </a:rPr>
              <a:t>орфанными</a:t>
            </a:r>
            <a:r>
              <a:rPr lang="ru-RU" sz="1400" b="1" dirty="0">
                <a:solidFill>
                  <a:srgbClr val="002060"/>
                </a:solidFill>
                <a:latin typeface="Times New Roman" panose="02020603050405020304" pitchFamily="18" charset="0"/>
                <a:cs typeface="Times New Roman" panose="02020603050405020304" pitchFamily="18" charset="0"/>
              </a:rPr>
              <a:t>) заболеваниями с 1 января текущего года </a:t>
            </a:r>
            <a:r>
              <a:rPr lang="ru-RU" sz="1400" b="1" i="1" dirty="0">
                <a:solidFill>
                  <a:srgbClr val="002060"/>
                </a:solidFill>
                <a:latin typeface="Times New Roman" panose="02020603050405020304" pitchFamily="18" charset="0"/>
                <a:cs typeface="Times New Roman" panose="02020603050405020304" pitchFamily="18" charset="0"/>
              </a:rPr>
              <a:t>без привязки к процентному показателю</a:t>
            </a:r>
          </a:p>
        </p:txBody>
      </p:sp>
      <p:cxnSp>
        <p:nvCxnSpPr>
          <p:cNvPr id="33" name="Прямая соединительная линия 32">
            <a:extLst>
              <a:ext uri="{FF2B5EF4-FFF2-40B4-BE49-F238E27FC236}">
                <a16:creationId xmlns:a16="http://schemas.microsoft.com/office/drawing/2014/main" id="{0DCA124F-A55A-4840-8D23-BA3C34C85D7A}"/>
              </a:ext>
            </a:extLst>
          </p:cNvPr>
          <p:cNvCxnSpPr>
            <a:cxnSpLocks/>
          </p:cNvCxnSpPr>
          <p:nvPr/>
        </p:nvCxnSpPr>
        <p:spPr>
          <a:xfrm>
            <a:off x="851636" y="1843818"/>
            <a:ext cx="5376218" cy="0"/>
          </a:xfrm>
          <a:prstGeom prst="line">
            <a:avLst/>
          </a:prstGeom>
          <a:ln w="38100">
            <a:solidFill>
              <a:srgbClr val="0054A7"/>
            </a:solidFill>
            <a:prstDash val="sys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263883BC-CC2A-4D49-A90E-EA4DF80D102B}"/>
              </a:ext>
            </a:extLst>
          </p:cNvPr>
          <p:cNvCxnSpPr>
            <a:cxnSpLocks/>
          </p:cNvCxnSpPr>
          <p:nvPr/>
        </p:nvCxnSpPr>
        <p:spPr>
          <a:xfrm>
            <a:off x="804320" y="1234108"/>
            <a:ext cx="0" cy="639474"/>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cxnSp>
        <p:nvCxnSpPr>
          <p:cNvPr id="8" name="Прямая со стрелкой 7">
            <a:extLst>
              <a:ext uri="{FF2B5EF4-FFF2-40B4-BE49-F238E27FC236}">
                <a16:creationId xmlns:a16="http://schemas.microsoft.com/office/drawing/2014/main" id="{69FAC37D-695B-9D43-B80F-C82D80C0F267}"/>
              </a:ext>
            </a:extLst>
          </p:cNvPr>
          <p:cNvCxnSpPr>
            <a:stCxn id="31" idx="3"/>
          </p:cNvCxnSpPr>
          <p:nvPr/>
        </p:nvCxnSpPr>
        <p:spPr>
          <a:xfrm flipV="1">
            <a:off x="6227854" y="1536950"/>
            <a:ext cx="2163241" cy="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Скругленный прямоугольник 99">
            <a:extLst>
              <a:ext uri="{FF2B5EF4-FFF2-40B4-BE49-F238E27FC236}">
                <a16:creationId xmlns:a16="http://schemas.microsoft.com/office/drawing/2014/main" id="{2494B59A-C898-214D-8132-6F8A25E3E0AC}"/>
              </a:ext>
            </a:extLst>
          </p:cNvPr>
          <p:cNvSpPr/>
          <p:nvPr/>
        </p:nvSpPr>
        <p:spPr>
          <a:xfrm>
            <a:off x="8465477" y="1201068"/>
            <a:ext cx="2456119" cy="642376"/>
          </a:xfrm>
          <a:prstGeom prst="roundRect">
            <a:avLst>
              <a:gd name="adj" fmla="val 15578"/>
            </a:avLst>
          </a:prstGeom>
          <a:solidFill>
            <a:srgbClr val="E3E3E1"/>
          </a:solidFill>
          <a:ln>
            <a:solidFill>
              <a:srgbClr val="0054A7"/>
            </a:solid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ru-RU" b="1" dirty="0">
                <a:solidFill>
                  <a:schemeClr val="tx1"/>
                </a:solidFill>
                <a:latin typeface="Times New Roman" panose="02020603050405020304" pitchFamily="18" charset="0"/>
                <a:cs typeface="Times New Roman" panose="02020603050405020304" pitchFamily="18" charset="0"/>
              </a:rPr>
              <a:t>Применим с корректировкой</a:t>
            </a:r>
          </a:p>
        </p:txBody>
      </p:sp>
      <p:sp>
        <p:nvSpPr>
          <p:cNvPr id="19" name="TextBox 18">
            <a:extLst>
              <a:ext uri="{FF2B5EF4-FFF2-40B4-BE49-F238E27FC236}">
                <a16:creationId xmlns:a16="http://schemas.microsoft.com/office/drawing/2014/main" id="{15477DCF-B7BF-784B-9231-72551400D791}"/>
              </a:ext>
            </a:extLst>
          </p:cNvPr>
          <p:cNvSpPr txBox="1"/>
          <p:nvPr/>
        </p:nvSpPr>
        <p:spPr>
          <a:xfrm>
            <a:off x="884871" y="1873122"/>
            <a:ext cx="5342983"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1" u="none" strike="noStrike" kern="0" cap="none" spc="0" normalizeH="0" baseline="0" noProof="0" dirty="0">
                <a:ln>
                  <a:noFill/>
                </a:ln>
                <a:solidFill>
                  <a:schemeClr val="bg2">
                    <a:lumMod val="50000"/>
                  </a:schemeClr>
                </a:solidFill>
                <a:effectLst/>
                <a:uLnTx/>
                <a:uFillTx/>
                <a:latin typeface="Times New Roman" panose="02020603050405020304" pitchFamily="18" charset="0"/>
                <a:cs typeface="Times New Roman" panose="02020603050405020304" pitchFamily="18" charset="0"/>
                <a:sym typeface="Arial"/>
              </a:rPr>
              <a:t>не новый критерий для программы развития здравоохранения</a:t>
            </a:r>
          </a:p>
        </p:txBody>
      </p:sp>
      <p:sp>
        <p:nvSpPr>
          <p:cNvPr id="4" name="TextBox 3">
            <a:extLst>
              <a:ext uri="{FF2B5EF4-FFF2-40B4-BE49-F238E27FC236}">
                <a16:creationId xmlns:a16="http://schemas.microsoft.com/office/drawing/2014/main" id="{2160A9B5-86DA-8528-8D1C-EC457333027A}"/>
              </a:ext>
            </a:extLst>
          </p:cNvPr>
          <p:cNvSpPr txBox="1"/>
          <p:nvPr/>
        </p:nvSpPr>
        <p:spPr>
          <a:xfrm>
            <a:off x="170251" y="6105358"/>
            <a:ext cx="5751575" cy="584775"/>
          </a:xfrm>
          <a:prstGeom prst="rect">
            <a:avLst/>
          </a:prstGeom>
          <a:noFill/>
        </p:spPr>
        <p:txBody>
          <a:bodyPr wrap="square">
            <a:spAutoFit/>
          </a:bodyPr>
          <a:lstStyle/>
          <a:p>
            <a:r>
              <a:rPr lang="ru-RU" sz="1600" b="1" i="1" dirty="0">
                <a:latin typeface="Times New Roman" panose="02020603050405020304" pitchFamily="18" charset="0"/>
                <a:cs typeface="Times New Roman" panose="02020603050405020304" pitchFamily="18" charset="0"/>
              </a:rPr>
              <a:t>Увеличение численности граждан в субъекте РФ не менее чем на 15</a:t>
            </a:r>
            <a:r>
              <a:rPr lang="en-US" sz="1600" b="1" i="1" dirty="0">
                <a:latin typeface="Times New Roman" panose="02020603050405020304" pitchFamily="18" charset="0"/>
                <a:cs typeface="Times New Roman" panose="02020603050405020304" pitchFamily="18" charset="0"/>
              </a:rPr>
              <a:t>%</a:t>
            </a:r>
            <a:r>
              <a:rPr lang="ru-RU" sz="1600" b="1" i="1" dirty="0">
                <a:latin typeface="Times New Roman" panose="02020603050405020304" pitchFamily="18" charset="0"/>
                <a:cs typeface="Times New Roman" panose="02020603050405020304" pitchFamily="18" charset="0"/>
              </a:rPr>
              <a:t> по сравнению с предшествующим годом (проект)</a:t>
            </a:r>
          </a:p>
        </p:txBody>
      </p:sp>
      <p:pic>
        <p:nvPicPr>
          <p:cNvPr id="5" name="Рисунок 4" descr="Вопросы со сплошной заливкой">
            <a:extLst>
              <a:ext uri="{FF2B5EF4-FFF2-40B4-BE49-F238E27FC236}">
                <a16:creationId xmlns:a16="http://schemas.microsoft.com/office/drawing/2014/main" id="{3D5B35E7-3CF4-D8AE-DAAB-581DEEAFCC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239" y="5622758"/>
            <a:ext cx="482600" cy="482600"/>
          </a:xfrm>
          <a:prstGeom prst="rect">
            <a:avLst/>
          </a:prstGeom>
        </p:spPr>
      </p:pic>
      <p:sp>
        <p:nvSpPr>
          <p:cNvPr id="3" name="TextBox 2">
            <a:extLst>
              <a:ext uri="{FF2B5EF4-FFF2-40B4-BE49-F238E27FC236}">
                <a16:creationId xmlns:a16="http://schemas.microsoft.com/office/drawing/2014/main" id="{735195AD-6492-91F5-6CC9-EE2A00B9426E}"/>
              </a:ext>
            </a:extLst>
          </p:cNvPr>
          <p:cNvSpPr txBox="1"/>
          <p:nvPr/>
        </p:nvSpPr>
        <p:spPr>
          <a:xfrm>
            <a:off x="6120889" y="234448"/>
            <a:ext cx="5886852"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Tree>
    <p:extLst>
      <p:ext uri="{BB962C8B-B14F-4D97-AF65-F5344CB8AC3E}">
        <p14:creationId xmlns:p14="http://schemas.microsoft.com/office/powerpoint/2010/main" val="370701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13</a:t>
            </a:fld>
            <a:endParaRPr lang="ru-RU" sz="900" dirty="0">
              <a:solidFill>
                <a:schemeClr val="bg1">
                  <a:lumMod val="50000"/>
                </a:schemeClr>
              </a:solidFill>
              <a:latin typeface="Montserrat" pitchFamily="2" charset="0"/>
            </a:endParaRPr>
          </a:p>
        </p:txBody>
      </p:sp>
      <p:sp>
        <p:nvSpPr>
          <p:cNvPr id="23" name="TextBox 22">
            <a:extLst>
              <a:ext uri="{FF2B5EF4-FFF2-40B4-BE49-F238E27FC236}">
                <a16:creationId xmlns:a16="http://schemas.microsoft.com/office/drawing/2014/main" id="{1EC3A9F8-F2A6-704D-B7D2-F2EE019D7135}"/>
              </a:ext>
            </a:extLst>
          </p:cNvPr>
          <p:cNvSpPr txBox="1"/>
          <p:nvPr/>
        </p:nvSpPr>
        <p:spPr>
          <a:xfrm>
            <a:off x="610948" y="2210202"/>
            <a:ext cx="4825383" cy="461665"/>
          </a:xfrm>
          <a:prstGeom prst="rect">
            <a:avLst/>
          </a:prstGeom>
          <a:solidFill>
            <a:schemeClr val="bg1"/>
          </a:solidFill>
        </p:spPr>
        <p:txBody>
          <a:bodyPr wrap="square" anchor="ctr">
            <a:spAutoFit/>
          </a:bodyPr>
          <a:lstStyle/>
          <a:p>
            <a:pPr lvl="0" algn="ctr"/>
            <a:r>
              <a:rPr lang="ru-RU"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cxnSp>
        <p:nvCxnSpPr>
          <p:cNvPr id="25" name="Прямая соединительная линия 24">
            <a:extLst>
              <a:ext uri="{FF2B5EF4-FFF2-40B4-BE49-F238E27FC236}">
                <a16:creationId xmlns:a16="http://schemas.microsoft.com/office/drawing/2014/main" id="{E652E512-4516-3F43-86A3-E22A9EC2C778}"/>
              </a:ext>
            </a:extLst>
          </p:cNvPr>
          <p:cNvCxnSpPr>
            <a:cxnSpLocks/>
          </p:cNvCxnSpPr>
          <p:nvPr/>
        </p:nvCxnSpPr>
        <p:spPr>
          <a:xfrm>
            <a:off x="5638410" y="2267199"/>
            <a:ext cx="0" cy="2617152"/>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8CD6E618-46D6-8C40-94B4-D493AF3D1EBF}"/>
              </a:ext>
            </a:extLst>
          </p:cNvPr>
          <p:cNvSpPr txBox="1"/>
          <p:nvPr/>
        </p:nvSpPr>
        <p:spPr>
          <a:xfrm>
            <a:off x="804317" y="2688245"/>
            <a:ext cx="4825388" cy="76944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
                <a:srgbClr val="053780"/>
              </a:buClr>
              <a:buSzTx/>
              <a:buFont typeface="Arial" panose="020B0604020202020204" pitchFamily="34" charset="0"/>
              <a:buChar char="•"/>
              <a:tabLst/>
              <a:defRPr/>
            </a:pPr>
            <a:r>
              <a:rPr lang="ru-RU" sz="1600" b="0" i="0" dirty="0">
                <a:solidFill>
                  <a:srgbClr val="002060"/>
                </a:solidFill>
                <a:effectLst/>
                <a:latin typeface="times new roman" panose="02020603050405020304" pitchFamily="18" charset="0"/>
              </a:rPr>
              <a:t>Стимул к прозрачной отчетности?</a:t>
            </a:r>
          </a:p>
          <a:p>
            <a:pPr marR="0" lvl="0" algn="l" defTabSz="914400" rtl="0" eaLnBrk="1" fontAlgn="auto" latinLnBrk="0" hangingPunct="1">
              <a:lnSpc>
                <a:spcPct val="100000"/>
              </a:lnSpc>
              <a:spcBef>
                <a:spcPts val="0"/>
              </a:spcBef>
              <a:spcAft>
                <a:spcPts val="0"/>
              </a:spcAft>
              <a:buClr>
                <a:srgbClr val="053780"/>
              </a:buClr>
              <a:buSzTx/>
              <a:tabLst/>
              <a:defRPr/>
            </a:pPr>
            <a:endParaRPr lang="ru-RU" sz="1400" b="0" i="0" dirty="0">
              <a:solidFill>
                <a:srgbClr val="002060"/>
              </a:solidFill>
              <a:effectLst/>
              <a:latin typeface="times new roman" panose="02020603050405020304" pitchFamily="18" charset="0"/>
            </a:endParaRPr>
          </a:p>
          <a:p>
            <a:pPr>
              <a:buClr>
                <a:srgbClr val="053780"/>
              </a:buClr>
              <a:defRPr/>
            </a:pPr>
            <a:endParaRPr lang="ru-RU" sz="1400" dirty="0">
              <a:solidFill>
                <a:srgbClr val="002060"/>
              </a:solidFill>
              <a:latin typeface="Times New Roman" panose="02020603050405020304" pitchFamily="18" charset="0"/>
              <a:ea typeface="Roboto Condensed Light" panose="02000000000000000000" pitchFamily="2" charset="0"/>
              <a:cs typeface="Times New Roman" panose="02020603050405020304" pitchFamily="18" charset="0"/>
            </a:endParaRPr>
          </a:p>
        </p:txBody>
      </p:sp>
      <p:sp>
        <p:nvSpPr>
          <p:cNvPr id="27" name="TextBox 26">
            <a:extLst>
              <a:ext uri="{FF2B5EF4-FFF2-40B4-BE49-F238E27FC236}">
                <a16:creationId xmlns:a16="http://schemas.microsoft.com/office/drawing/2014/main" id="{E39C9611-9B96-1B4F-8A97-41AE89C5884C}"/>
              </a:ext>
            </a:extLst>
          </p:cNvPr>
          <p:cNvSpPr txBox="1"/>
          <p:nvPr/>
        </p:nvSpPr>
        <p:spPr>
          <a:xfrm>
            <a:off x="6000799" y="2441034"/>
            <a:ext cx="5914851" cy="4478149"/>
          </a:xfrm>
          <a:prstGeom prst="rect">
            <a:avLst/>
          </a:prstGeom>
          <a:noFill/>
        </p:spPr>
        <p:txBody>
          <a:bodyPr wrap="square">
            <a:spAutoFit/>
          </a:bodyPr>
          <a:lstStyle/>
          <a:p>
            <a:pPr marL="285750" indent="-285750">
              <a:buFont typeface="Wingdings" pitchFamily="2" charset="2"/>
              <a:buChar char="§"/>
            </a:pPr>
            <a:r>
              <a:rPr kumimoji="0" lang="ru-RU" sz="15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rPr>
              <a:t>Финансовая поддержка может быть предоставлена только в год значительного роста цен. </a:t>
            </a:r>
            <a:r>
              <a:rPr kumimoji="0" lang="en-US" sz="15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rPr>
              <a:t>2026 </a:t>
            </a:r>
            <a:r>
              <a:rPr kumimoji="0" lang="ru-RU" sz="15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rPr>
              <a:t>г. </a:t>
            </a:r>
            <a:r>
              <a:rPr lang="en-US" sz="1500" kern="0" dirty="0">
                <a:solidFill>
                  <a:srgbClr val="002060"/>
                </a:solidFill>
                <a:latin typeface="times new roman" panose="02020603050405020304" pitchFamily="18" charset="0"/>
                <a:cs typeface="Arial" panose="020B0604020202020204" pitchFamily="34" charset="0"/>
                <a:sym typeface="Arial"/>
              </a:rPr>
              <a:t>X+20</a:t>
            </a:r>
            <a:r>
              <a:rPr lang="ru-RU" sz="1500" kern="0" dirty="0">
                <a:solidFill>
                  <a:srgbClr val="002060"/>
                </a:solidFill>
                <a:latin typeface="times new roman" panose="02020603050405020304" pitchFamily="18" charset="0"/>
                <a:cs typeface="Arial" panose="020B0604020202020204" pitchFamily="34" charset="0"/>
                <a:sym typeface="Arial"/>
              </a:rPr>
              <a:t>%; 2027 г. </a:t>
            </a:r>
            <a:r>
              <a:rPr lang="en-US" sz="1500" kern="0" dirty="0">
                <a:solidFill>
                  <a:srgbClr val="002060"/>
                </a:solidFill>
                <a:latin typeface="times new roman" panose="02020603050405020304" pitchFamily="18" charset="0"/>
                <a:cs typeface="Arial" panose="020B0604020202020204" pitchFamily="34" charset="0"/>
                <a:sym typeface="Arial"/>
              </a:rPr>
              <a:t>(X+20%) </a:t>
            </a:r>
            <a:r>
              <a:rPr lang="ru-RU" sz="1500" kern="0" dirty="0">
                <a:solidFill>
                  <a:srgbClr val="002060"/>
                </a:solidFill>
                <a:latin typeface="times new roman" panose="02020603050405020304" pitchFamily="18" charset="0"/>
                <a:cs typeface="Arial" panose="020B0604020202020204" pitchFamily="34" charset="0"/>
                <a:sym typeface="Arial"/>
              </a:rPr>
              <a:t>+ 20</a:t>
            </a:r>
            <a:r>
              <a:rPr lang="en-US" sz="1500" kern="0" dirty="0">
                <a:solidFill>
                  <a:srgbClr val="002060"/>
                </a:solidFill>
                <a:latin typeface="times new roman" panose="02020603050405020304" pitchFamily="18" charset="0"/>
                <a:cs typeface="Arial" panose="020B0604020202020204" pitchFamily="34" charset="0"/>
                <a:sym typeface="Arial"/>
              </a:rPr>
              <a:t>%</a:t>
            </a:r>
            <a:r>
              <a:rPr lang="ru-RU" sz="1500" kern="0" dirty="0">
                <a:solidFill>
                  <a:srgbClr val="002060"/>
                </a:solidFill>
                <a:latin typeface="times new roman" panose="02020603050405020304" pitchFamily="18" charset="0"/>
                <a:cs typeface="Arial" panose="020B0604020202020204" pitchFamily="34" charset="0"/>
                <a:sym typeface="Arial"/>
              </a:rPr>
              <a:t> и так далее. </a:t>
            </a:r>
            <a:r>
              <a:rPr lang="ru-RU" sz="1500" b="1" i="1" kern="0" dirty="0">
                <a:solidFill>
                  <a:srgbClr val="002060"/>
                </a:solidFill>
                <a:latin typeface="times new roman" panose="02020603050405020304" pitchFamily="18" charset="0"/>
                <a:cs typeface="Arial" panose="020B0604020202020204" pitchFamily="34" charset="0"/>
                <a:sym typeface="Arial"/>
              </a:rPr>
              <a:t>А такой рост бывает?</a:t>
            </a:r>
          </a:p>
          <a:p>
            <a:pPr marL="285750" indent="-285750">
              <a:buFont typeface="Wingdings" pitchFamily="2" charset="2"/>
              <a:buChar char="§"/>
            </a:pPr>
            <a:endParaRPr lang="ru-RU" sz="1500" b="1" i="1" kern="0" dirty="0">
              <a:solidFill>
                <a:srgbClr val="002060"/>
              </a:solidFill>
              <a:latin typeface="times new roman" panose="02020603050405020304" pitchFamily="18" charset="0"/>
              <a:cs typeface="Arial" panose="020B0604020202020204" pitchFamily="34" charset="0"/>
              <a:sym typeface="Arial"/>
            </a:endParaRPr>
          </a:p>
          <a:p>
            <a:pPr marL="285750" indent="-285750">
              <a:buFont typeface="Wingdings" pitchFamily="2" charset="2"/>
              <a:buChar char="§"/>
            </a:pPr>
            <a:r>
              <a:rPr lang="ru-RU" sz="1500" kern="0" dirty="0">
                <a:solidFill>
                  <a:srgbClr val="002060"/>
                </a:solidFill>
                <a:latin typeface="times new roman" panose="02020603050405020304" pitchFamily="18" charset="0"/>
                <a:cs typeface="Arial" panose="020B0604020202020204" pitchFamily="34" charset="0"/>
                <a:sym typeface="Arial"/>
              </a:rPr>
              <a:t>Непонятно, как соотнести на практике: один препарат (стоимость 500 000 увеличился в цене на 20%, другой препарат – стоимость 20 млн. увеличился в цене на 5</a:t>
            </a:r>
            <a:r>
              <a:rPr lang="en-US" sz="1500" kern="0" dirty="0">
                <a:solidFill>
                  <a:srgbClr val="002060"/>
                </a:solidFill>
                <a:latin typeface="times new roman" panose="02020603050405020304" pitchFamily="18" charset="0"/>
                <a:cs typeface="Arial" panose="020B0604020202020204" pitchFamily="34" charset="0"/>
                <a:sym typeface="Arial"/>
              </a:rPr>
              <a:t>%</a:t>
            </a:r>
            <a:r>
              <a:rPr lang="ru-RU" sz="1500" kern="0" dirty="0">
                <a:solidFill>
                  <a:srgbClr val="002060"/>
                </a:solidFill>
                <a:latin typeface="times new roman" panose="02020603050405020304" pitchFamily="18" charset="0"/>
                <a:cs typeface="Arial" panose="020B0604020202020204" pitchFamily="34" charset="0"/>
                <a:sym typeface="Arial"/>
              </a:rPr>
              <a:t>)</a:t>
            </a:r>
            <a:r>
              <a:rPr lang="en-US" sz="1500" kern="0" dirty="0">
                <a:solidFill>
                  <a:srgbClr val="002060"/>
                </a:solidFill>
                <a:latin typeface="times new roman" panose="02020603050405020304" pitchFamily="18" charset="0"/>
                <a:cs typeface="Arial" panose="020B0604020202020204" pitchFamily="34" charset="0"/>
                <a:sym typeface="Arial"/>
              </a:rPr>
              <a:t> – </a:t>
            </a:r>
            <a:r>
              <a:rPr lang="ru-RU" sz="1500" b="1" i="1" kern="0" dirty="0">
                <a:solidFill>
                  <a:srgbClr val="002060"/>
                </a:solidFill>
                <a:latin typeface="times new roman" panose="02020603050405020304" pitchFamily="18" charset="0"/>
                <a:cs typeface="Arial" panose="020B0604020202020204" pitchFamily="34" charset="0"/>
                <a:sym typeface="Arial"/>
              </a:rPr>
              <a:t>Где больше бремя для региона?</a:t>
            </a:r>
          </a:p>
          <a:p>
            <a:pPr marL="285750" indent="-285750">
              <a:buFont typeface="Wingdings" pitchFamily="2" charset="2"/>
              <a:buChar char="§"/>
            </a:pPr>
            <a:endParaRPr lang="ru-RU" sz="1500" b="1" i="1" kern="0" dirty="0">
              <a:solidFill>
                <a:srgbClr val="002060"/>
              </a:solidFill>
              <a:latin typeface="times new roman" panose="02020603050405020304" pitchFamily="18" charset="0"/>
              <a:cs typeface="Arial" panose="020B0604020202020204" pitchFamily="34" charset="0"/>
              <a:sym typeface="Arial"/>
            </a:endParaRPr>
          </a:p>
          <a:p>
            <a:pPr marL="285750" indent="-285750">
              <a:buFont typeface="Wingdings" pitchFamily="2" charset="2"/>
              <a:buChar char="§"/>
            </a:pPr>
            <a:r>
              <a:rPr lang="ru-RU" sz="1500" kern="0" dirty="0">
                <a:solidFill>
                  <a:srgbClr val="002060"/>
                </a:solidFill>
                <a:latin typeface="times new roman" panose="02020603050405020304" pitchFamily="18" charset="0"/>
                <a:cs typeface="Arial" panose="020B0604020202020204" pitchFamily="34" charset="0"/>
                <a:sym typeface="Arial"/>
              </a:rPr>
              <a:t>Выпадают те лекарственные препараты, которые не закупались ранее;</a:t>
            </a:r>
          </a:p>
          <a:p>
            <a:endParaRPr kumimoji="0" lang="ru-RU" sz="1500" i="0" strike="noStrike" kern="0" cap="none" spc="0" normalizeH="0" baseline="0" noProof="0" dirty="0">
              <a:ln>
                <a:noFill/>
              </a:ln>
              <a:solidFill>
                <a:srgbClr val="002060"/>
              </a:solidFill>
              <a:effectLst/>
              <a:uLnTx/>
              <a:uFillTx/>
              <a:latin typeface="times new roman" panose="02020603050405020304" pitchFamily="18" charset="0"/>
              <a:cs typeface="Arial" panose="020B0604020202020204" pitchFamily="34" charset="0"/>
              <a:sym typeface="Arial"/>
            </a:endParaRPr>
          </a:p>
          <a:p>
            <a:pPr marL="285750" indent="-285750">
              <a:buFont typeface="Wingdings" pitchFamily="2" charset="2"/>
              <a:buChar char="§"/>
            </a:pPr>
            <a:r>
              <a:rPr kumimoji="0" lang="ru-RU" sz="1500" i="0" strike="noStrike" kern="0" cap="none" spc="0" normalizeH="0" baseline="0" noProof="0" dirty="0">
                <a:ln>
                  <a:noFill/>
                </a:ln>
                <a:solidFill>
                  <a:srgbClr val="002060"/>
                </a:solidFill>
                <a:effectLst/>
                <a:uLnTx/>
                <a:uFillTx/>
                <a:latin typeface="times new roman" panose="02020603050405020304" pitchFamily="18" charset="0"/>
                <a:cs typeface="Arial" panose="020B0604020202020204" pitchFamily="34" charset="0"/>
                <a:sym typeface="Arial"/>
              </a:rPr>
              <a:t>Обязанность для Минздрава РФ по мониторингу цен, доведение инфо о средних ценах до регионов?</a:t>
            </a:r>
          </a:p>
          <a:p>
            <a:pPr marL="285750" indent="-285750">
              <a:buFont typeface="Wingdings" pitchFamily="2" charset="2"/>
              <a:buChar char="§"/>
            </a:pPr>
            <a:endParaRPr lang="ru-RU" sz="1500" kern="0" dirty="0">
              <a:solidFill>
                <a:srgbClr val="002060"/>
              </a:solidFill>
              <a:latin typeface="times new roman" panose="02020603050405020304" pitchFamily="18" charset="0"/>
              <a:cs typeface="Arial" panose="020B0604020202020204" pitchFamily="34" charset="0"/>
              <a:sym typeface="Arial"/>
            </a:endParaRPr>
          </a:p>
          <a:p>
            <a:pPr marL="285750" indent="-285750">
              <a:buFont typeface="Wingdings" pitchFamily="2" charset="2"/>
              <a:buChar char="§"/>
            </a:pPr>
            <a:r>
              <a:rPr lang="ru-RU" sz="1500" kern="0" dirty="0">
                <a:solidFill>
                  <a:srgbClr val="002060"/>
                </a:solidFill>
                <a:latin typeface="times new roman" panose="02020603050405020304" pitchFamily="18" charset="0"/>
                <a:cs typeface="Arial" panose="020B0604020202020204" pitchFamily="34" charset="0"/>
                <a:sym typeface="Arial"/>
              </a:rPr>
              <a:t>Судебная практика регионов демонстрирует, что у них уже сейчас есть проблемы с лек. Обеспечением; </a:t>
            </a:r>
          </a:p>
          <a:p>
            <a:pPr marL="285750" indent="-285750">
              <a:buFont typeface="Wingdings" pitchFamily="2" charset="2"/>
              <a:buChar char="§"/>
            </a:pPr>
            <a:endParaRPr kumimoji="0" lang="ru-RU" sz="1500" i="0" strike="noStrike" kern="0" cap="none" spc="0" normalizeH="0" baseline="0" noProof="0" dirty="0">
              <a:ln>
                <a:noFill/>
              </a:ln>
              <a:solidFill>
                <a:srgbClr val="002060"/>
              </a:solidFill>
              <a:effectLst/>
              <a:uLnTx/>
              <a:uFillTx/>
              <a:latin typeface="times new roman" panose="02020603050405020304" pitchFamily="18" charset="0"/>
              <a:cs typeface="Arial" panose="020B0604020202020204" pitchFamily="34" charset="0"/>
              <a:sym typeface="Arial"/>
            </a:endParaRPr>
          </a:p>
          <a:p>
            <a:pPr marL="285750" indent="-285750">
              <a:buFont typeface="Wingdings" pitchFamily="2" charset="2"/>
              <a:buChar char="§"/>
            </a:pPr>
            <a:r>
              <a:rPr lang="ru-RU" sz="1500" b="1" kern="0" dirty="0">
                <a:solidFill>
                  <a:srgbClr val="002060"/>
                </a:solidFill>
                <a:latin typeface="times new roman" panose="02020603050405020304" pitchFamily="18" charset="0"/>
                <a:cs typeface="Arial" panose="020B0604020202020204" pitchFamily="34" charset="0"/>
                <a:sym typeface="Arial"/>
              </a:rPr>
              <a:t>Не отвечает запросу от КС</a:t>
            </a:r>
            <a:endParaRPr kumimoji="0" lang="ru-RU" sz="1500" b="1" i="0" strike="noStrike" kern="0" cap="none" spc="0" normalizeH="0" baseline="0" noProof="0" dirty="0">
              <a:ln>
                <a:noFill/>
              </a:ln>
              <a:solidFill>
                <a:srgbClr val="002060"/>
              </a:solidFill>
              <a:effectLst/>
              <a:uLnTx/>
              <a:uFillTx/>
              <a:latin typeface="Montserrat" pitchFamily="2" charset="0"/>
              <a:cs typeface="Arial" panose="020B0604020202020204" pitchFamily="34" charset="0"/>
              <a:sym typeface="Arial"/>
            </a:endParaRPr>
          </a:p>
        </p:txBody>
      </p:sp>
      <p:sp>
        <p:nvSpPr>
          <p:cNvPr id="29" name="TextBox 28">
            <a:extLst>
              <a:ext uri="{FF2B5EF4-FFF2-40B4-BE49-F238E27FC236}">
                <a16:creationId xmlns:a16="http://schemas.microsoft.com/office/drawing/2014/main" id="{C743CBC3-75FA-0244-ACA2-6F697C4BABE7}"/>
              </a:ext>
            </a:extLst>
          </p:cNvPr>
          <p:cNvSpPr txBox="1"/>
          <p:nvPr/>
        </p:nvSpPr>
        <p:spPr>
          <a:xfrm>
            <a:off x="6227854" y="2036367"/>
            <a:ext cx="4825383" cy="461665"/>
          </a:xfrm>
          <a:prstGeom prst="rect">
            <a:avLst/>
          </a:prstGeom>
          <a:solidFill>
            <a:schemeClr val="bg1"/>
          </a:solidFill>
        </p:spPr>
        <p:txBody>
          <a:bodyPr wrap="square" anchor="ctr">
            <a:spAutoFit/>
          </a:bodyPr>
          <a:lstStyle/>
          <a:p>
            <a:pPr lvl="0" algn="ctr"/>
            <a:r>
              <a:rPr lang="en-US"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sp>
        <p:nvSpPr>
          <p:cNvPr id="31" name="Скругленный прямоугольник 30">
            <a:extLst>
              <a:ext uri="{FF2B5EF4-FFF2-40B4-BE49-F238E27FC236}">
                <a16:creationId xmlns:a16="http://schemas.microsoft.com/office/drawing/2014/main" id="{D9C38EF5-2C40-E648-8BB8-5912AAD6AA13}"/>
              </a:ext>
            </a:extLst>
          </p:cNvPr>
          <p:cNvSpPr/>
          <p:nvPr/>
        </p:nvSpPr>
        <p:spPr>
          <a:xfrm>
            <a:off x="804319" y="1014678"/>
            <a:ext cx="5558373" cy="85890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F42B80E5-8F4D-1747-BA63-49C7B687305E}"/>
              </a:ext>
            </a:extLst>
          </p:cNvPr>
          <p:cNvSpPr txBox="1"/>
          <p:nvPr/>
        </p:nvSpPr>
        <p:spPr>
          <a:xfrm>
            <a:off x="804318" y="887456"/>
            <a:ext cx="5349154" cy="954107"/>
          </a:xfrm>
          <a:prstGeom prst="rect">
            <a:avLst/>
          </a:prstGeom>
          <a:noFill/>
        </p:spPr>
        <p:txBody>
          <a:bodyPr wrap="square">
            <a:spAutoFit/>
          </a:bodyPr>
          <a:lstStyle/>
          <a:p>
            <a:r>
              <a:rPr lang="ru-RU" sz="1400" b="1" dirty="0">
                <a:solidFill>
                  <a:srgbClr val="002060"/>
                </a:solidFill>
                <a:latin typeface="Times New Roman" panose="02020603050405020304" pitchFamily="18" charset="0"/>
                <a:cs typeface="Times New Roman" panose="02020603050405020304" pitchFamily="18" charset="0"/>
              </a:rPr>
              <a:t>Увеличение стоимости лекарственных препаратов для лечения пациентов, проживающих в регионе, по результатам гос. закупок в текущем году на 20% и более относительно предыдущего года</a:t>
            </a:r>
            <a:endParaRPr lang="ru-RU" sz="1400" b="1" i="1" dirty="0">
              <a:solidFill>
                <a:srgbClr val="002060"/>
              </a:solidFill>
              <a:latin typeface="Times New Roman" panose="02020603050405020304" pitchFamily="18" charset="0"/>
              <a:cs typeface="Times New Roman" panose="02020603050405020304" pitchFamily="18" charset="0"/>
            </a:endParaRPr>
          </a:p>
        </p:txBody>
      </p:sp>
      <p:cxnSp>
        <p:nvCxnSpPr>
          <p:cNvPr id="33" name="Прямая соединительная линия 32">
            <a:extLst>
              <a:ext uri="{FF2B5EF4-FFF2-40B4-BE49-F238E27FC236}">
                <a16:creationId xmlns:a16="http://schemas.microsoft.com/office/drawing/2014/main" id="{0DCA124F-A55A-4840-8D23-BA3C34C85D7A}"/>
              </a:ext>
            </a:extLst>
          </p:cNvPr>
          <p:cNvCxnSpPr>
            <a:cxnSpLocks/>
          </p:cNvCxnSpPr>
          <p:nvPr/>
        </p:nvCxnSpPr>
        <p:spPr>
          <a:xfrm>
            <a:off x="851636" y="1843818"/>
            <a:ext cx="5376218" cy="0"/>
          </a:xfrm>
          <a:prstGeom prst="line">
            <a:avLst/>
          </a:prstGeom>
          <a:ln w="38100">
            <a:solidFill>
              <a:srgbClr val="0054A7"/>
            </a:solidFill>
            <a:prstDash val="sys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263883BC-CC2A-4D49-A90E-EA4DF80D102B}"/>
              </a:ext>
            </a:extLst>
          </p:cNvPr>
          <p:cNvCxnSpPr>
            <a:cxnSpLocks/>
          </p:cNvCxnSpPr>
          <p:nvPr/>
        </p:nvCxnSpPr>
        <p:spPr>
          <a:xfrm>
            <a:off x="804320" y="1234108"/>
            <a:ext cx="0" cy="639474"/>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cxnSp>
        <p:nvCxnSpPr>
          <p:cNvPr id="8" name="Прямая со стрелкой 7">
            <a:extLst>
              <a:ext uri="{FF2B5EF4-FFF2-40B4-BE49-F238E27FC236}">
                <a16:creationId xmlns:a16="http://schemas.microsoft.com/office/drawing/2014/main" id="{69FAC37D-695B-9D43-B80F-C82D80C0F267}"/>
              </a:ext>
            </a:extLst>
          </p:cNvPr>
          <p:cNvCxnSpPr>
            <a:cxnSpLocks/>
            <a:stCxn id="31" idx="3"/>
          </p:cNvCxnSpPr>
          <p:nvPr/>
        </p:nvCxnSpPr>
        <p:spPr>
          <a:xfrm>
            <a:off x="6362692" y="1444130"/>
            <a:ext cx="2028403" cy="9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Скругленный прямоугольник 99">
            <a:extLst>
              <a:ext uri="{FF2B5EF4-FFF2-40B4-BE49-F238E27FC236}">
                <a16:creationId xmlns:a16="http://schemas.microsoft.com/office/drawing/2014/main" id="{2494B59A-C898-214D-8132-6F8A25E3E0AC}"/>
              </a:ext>
            </a:extLst>
          </p:cNvPr>
          <p:cNvSpPr/>
          <p:nvPr/>
        </p:nvSpPr>
        <p:spPr>
          <a:xfrm>
            <a:off x="8465477" y="1070820"/>
            <a:ext cx="2748623" cy="772624"/>
          </a:xfrm>
          <a:prstGeom prst="roundRect">
            <a:avLst>
              <a:gd name="adj" fmla="val 15578"/>
            </a:avLst>
          </a:prstGeom>
          <a:solidFill>
            <a:srgbClr val="E3E3E1"/>
          </a:solidFill>
          <a:ln>
            <a:solidFill>
              <a:srgbClr val="0054A7"/>
            </a:solid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ru-RU" b="1" dirty="0">
                <a:solidFill>
                  <a:schemeClr val="tx1"/>
                </a:solidFill>
                <a:latin typeface="Times New Roman" panose="02020603050405020304" pitchFamily="18" charset="0"/>
                <a:cs typeface="Times New Roman" panose="02020603050405020304" pitchFamily="18" charset="0"/>
              </a:rPr>
              <a:t>Не применим</a:t>
            </a:r>
          </a:p>
        </p:txBody>
      </p:sp>
      <p:sp>
        <p:nvSpPr>
          <p:cNvPr id="19" name="TextBox 18">
            <a:extLst>
              <a:ext uri="{FF2B5EF4-FFF2-40B4-BE49-F238E27FC236}">
                <a16:creationId xmlns:a16="http://schemas.microsoft.com/office/drawing/2014/main" id="{15477DCF-B7BF-784B-9231-72551400D791}"/>
              </a:ext>
            </a:extLst>
          </p:cNvPr>
          <p:cNvSpPr txBox="1"/>
          <p:nvPr/>
        </p:nvSpPr>
        <p:spPr>
          <a:xfrm>
            <a:off x="884871" y="1873122"/>
            <a:ext cx="5342983"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1" u="none" strike="noStrike" kern="0" cap="none" spc="0" normalizeH="0" baseline="0" noProof="0" dirty="0">
                <a:ln>
                  <a:noFill/>
                </a:ln>
                <a:solidFill>
                  <a:schemeClr val="bg2">
                    <a:lumMod val="50000"/>
                  </a:schemeClr>
                </a:solidFill>
                <a:effectLst/>
                <a:uLnTx/>
                <a:uFillTx/>
                <a:latin typeface="Times New Roman" panose="02020603050405020304" pitchFamily="18" charset="0"/>
                <a:cs typeface="Times New Roman" panose="02020603050405020304" pitchFamily="18" charset="0"/>
                <a:sym typeface="Arial"/>
              </a:rPr>
              <a:t>новый критерий для программы развития здравоохранения</a:t>
            </a:r>
          </a:p>
        </p:txBody>
      </p:sp>
      <p:pic>
        <p:nvPicPr>
          <p:cNvPr id="5" name="Рисунок 4" descr="Вопросы со сплошной заливкой">
            <a:extLst>
              <a:ext uri="{FF2B5EF4-FFF2-40B4-BE49-F238E27FC236}">
                <a16:creationId xmlns:a16="http://schemas.microsoft.com/office/drawing/2014/main" id="{3D5B35E7-3CF4-D8AE-DAAB-581DEEAFCC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239" y="5622758"/>
            <a:ext cx="482600" cy="482600"/>
          </a:xfrm>
          <a:prstGeom prst="rect">
            <a:avLst/>
          </a:prstGeom>
        </p:spPr>
      </p:pic>
      <p:sp>
        <p:nvSpPr>
          <p:cNvPr id="7" name="TextBox 6">
            <a:extLst>
              <a:ext uri="{FF2B5EF4-FFF2-40B4-BE49-F238E27FC236}">
                <a16:creationId xmlns:a16="http://schemas.microsoft.com/office/drawing/2014/main" id="{974E445B-82EE-C29C-DD34-111164FD3C8F}"/>
              </a:ext>
            </a:extLst>
          </p:cNvPr>
          <p:cNvSpPr txBox="1"/>
          <p:nvPr/>
        </p:nvSpPr>
        <p:spPr>
          <a:xfrm>
            <a:off x="6565692" y="304529"/>
            <a:ext cx="5456049"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Tree>
    <p:extLst>
      <p:ext uri="{BB962C8B-B14F-4D97-AF65-F5344CB8AC3E}">
        <p14:creationId xmlns:p14="http://schemas.microsoft.com/office/powerpoint/2010/main" val="287069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14</a:t>
            </a:fld>
            <a:endParaRPr lang="ru-RU" sz="900" dirty="0">
              <a:solidFill>
                <a:schemeClr val="bg1">
                  <a:lumMod val="50000"/>
                </a:schemeClr>
              </a:solidFill>
              <a:latin typeface="Montserrat" pitchFamily="2" charset="0"/>
            </a:endParaRPr>
          </a:p>
        </p:txBody>
      </p:sp>
      <p:sp>
        <p:nvSpPr>
          <p:cNvPr id="6" name="TextBox 5">
            <a:extLst>
              <a:ext uri="{FF2B5EF4-FFF2-40B4-BE49-F238E27FC236}">
                <a16:creationId xmlns:a16="http://schemas.microsoft.com/office/drawing/2014/main" id="{99F49FD8-C25D-85C3-A1E5-018B1AE48918}"/>
              </a:ext>
            </a:extLst>
          </p:cNvPr>
          <p:cNvSpPr txBox="1"/>
          <p:nvPr/>
        </p:nvSpPr>
        <p:spPr>
          <a:xfrm>
            <a:off x="6536111" y="245955"/>
            <a:ext cx="5396628"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
        <p:nvSpPr>
          <p:cNvPr id="2" name="Скругленный прямоугольник 1">
            <a:extLst>
              <a:ext uri="{FF2B5EF4-FFF2-40B4-BE49-F238E27FC236}">
                <a16:creationId xmlns:a16="http://schemas.microsoft.com/office/drawing/2014/main" id="{C388F1E3-FF7F-FC68-5823-7F8C6145075A}"/>
              </a:ext>
            </a:extLst>
          </p:cNvPr>
          <p:cNvSpPr/>
          <p:nvPr/>
        </p:nvSpPr>
        <p:spPr>
          <a:xfrm>
            <a:off x="372534" y="2810933"/>
            <a:ext cx="4538134" cy="1371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700" b="1" dirty="0">
                <a:solidFill>
                  <a:srgbClr val="002060"/>
                </a:solidFill>
                <a:latin typeface="Times New Roman" panose="02020603050405020304" pitchFamily="18" charset="0"/>
                <a:cs typeface="Times New Roman" panose="02020603050405020304" pitchFamily="18" charset="0"/>
              </a:rPr>
              <a:t>Резервный механизм </a:t>
            </a:r>
          </a:p>
          <a:p>
            <a:pPr algn="ctr"/>
            <a:r>
              <a:rPr lang="ru-RU" sz="2700" b="1" dirty="0">
                <a:solidFill>
                  <a:srgbClr val="002060"/>
                </a:solidFill>
                <a:latin typeface="Times New Roman" panose="02020603050405020304" pitchFamily="18" charset="0"/>
                <a:cs typeface="Times New Roman" panose="02020603050405020304" pitchFamily="18" charset="0"/>
              </a:rPr>
              <a:t>(в действующей редакции)</a:t>
            </a:r>
          </a:p>
        </p:txBody>
      </p:sp>
      <p:pic>
        <p:nvPicPr>
          <p:cNvPr id="4" name="Рисунок 3" descr="Закрыть со сплошной заливкой">
            <a:extLst>
              <a:ext uri="{FF2B5EF4-FFF2-40B4-BE49-F238E27FC236}">
                <a16:creationId xmlns:a16="http://schemas.microsoft.com/office/drawing/2014/main" id="{93CE014B-9212-9807-64A3-55F2D3EF6A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sp>
        <p:nvSpPr>
          <p:cNvPr id="7" name="Скругленный прямоугольник 6">
            <a:extLst>
              <a:ext uri="{FF2B5EF4-FFF2-40B4-BE49-F238E27FC236}">
                <a16:creationId xmlns:a16="http://schemas.microsoft.com/office/drawing/2014/main" id="{2A5BEA08-E70B-174D-AF46-D04A7C323F28}"/>
              </a:ext>
            </a:extLst>
          </p:cNvPr>
          <p:cNvSpPr/>
          <p:nvPr/>
        </p:nvSpPr>
        <p:spPr>
          <a:xfrm>
            <a:off x="7247467" y="2810933"/>
            <a:ext cx="4538134" cy="1371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700" b="1" dirty="0" err="1">
                <a:solidFill>
                  <a:srgbClr val="002060"/>
                </a:solidFill>
                <a:latin typeface="Times New Roman" panose="02020603050405020304" pitchFamily="18" charset="0"/>
                <a:cs typeface="Times New Roman" panose="02020603050405020304" pitchFamily="18" charset="0"/>
              </a:rPr>
              <a:t>Софинансирование</a:t>
            </a:r>
            <a:endParaRPr lang="ru-RU" sz="2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55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15</a:t>
            </a:fld>
            <a:endParaRPr lang="ru-RU" sz="900" dirty="0">
              <a:solidFill>
                <a:schemeClr val="bg1">
                  <a:lumMod val="50000"/>
                </a:schemeClr>
              </a:solidFill>
              <a:latin typeface="Montserrat" pitchFamily="2" charset="0"/>
            </a:endParaRPr>
          </a:p>
        </p:txBody>
      </p:sp>
      <p:sp>
        <p:nvSpPr>
          <p:cNvPr id="23" name="TextBox 22">
            <a:extLst>
              <a:ext uri="{FF2B5EF4-FFF2-40B4-BE49-F238E27FC236}">
                <a16:creationId xmlns:a16="http://schemas.microsoft.com/office/drawing/2014/main" id="{1EC3A9F8-F2A6-704D-B7D2-F2EE019D7135}"/>
              </a:ext>
            </a:extLst>
          </p:cNvPr>
          <p:cNvSpPr txBox="1"/>
          <p:nvPr/>
        </p:nvSpPr>
        <p:spPr>
          <a:xfrm>
            <a:off x="422030" y="3451641"/>
            <a:ext cx="4825383" cy="461665"/>
          </a:xfrm>
          <a:prstGeom prst="rect">
            <a:avLst/>
          </a:prstGeom>
          <a:solidFill>
            <a:schemeClr val="bg1"/>
          </a:solidFill>
          <a:ln>
            <a:solidFill>
              <a:schemeClr val="bg1"/>
            </a:solidFill>
          </a:ln>
        </p:spPr>
        <p:txBody>
          <a:bodyPr wrap="square" anchor="ctr">
            <a:spAutoFit/>
          </a:bodyPr>
          <a:lstStyle/>
          <a:p>
            <a:pPr lvl="0" algn="ctr"/>
            <a:r>
              <a:rPr lang="ru-RU"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cxnSp>
        <p:nvCxnSpPr>
          <p:cNvPr id="25" name="Прямая соединительная линия 24">
            <a:extLst>
              <a:ext uri="{FF2B5EF4-FFF2-40B4-BE49-F238E27FC236}">
                <a16:creationId xmlns:a16="http://schemas.microsoft.com/office/drawing/2014/main" id="{E652E512-4516-3F43-86A3-E22A9EC2C778}"/>
              </a:ext>
            </a:extLst>
          </p:cNvPr>
          <p:cNvCxnSpPr>
            <a:cxnSpLocks/>
          </p:cNvCxnSpPr>
          <p:nvPr/>
        </p:nvCxnSpPr>
        <p:spPr>
          <a:xfrm>
            <a:off x="5909128" y="3876423"/>
            <a:ext cx="0" cy="2617152"/>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8CD6E618-46D6-8C40-94B4-D493AF3D1EBF}"/>
              </a:ext>
            </a:extLst>
          </p:cNvPr>
          <p:cNvSpPr txBox="1"/>
          <p:nvPr/>
        </p:nvSpPr>
        <p:spPr>
          <a:xfrm>
            <a:off x="690019" y="4129136"/>
            <a:ext cx="4825388" cy="2031325"/>
          </a:xfrm>
          <a:prstGeom prst="rect">
            <a:avLst/>
          </a:prstGeom>
          <a:noFill/>
        </p:spPr>
        <p:txBody>
          <a:bodyPr wrap="square">
            <a:spAutoFit/>
          </a:bodyPr>
          <a:lstStyle/>
          <a:p>
            <a:pPr marL="171450" indent="-171450">
              <a:buClr>
                <a:srgbClr val="053780"/>
              </a:buClr>
              <a:buFont typeface="Arial" panose="020B0604020202020204" pitchFamily="34" charset="0"/>
              <a:buChar char="•"/>
              <a:defRPr/>
            </a:pPr>
            <a:r>
              <a:rPr lang="ru-RU" sz="1400" b="0" i="0" dirty="0">
                <a:solidFill>
                  <a:srgbClr val="002060"/>
                </a:solidFill>
                <a:effectLst/>
                <a:latin typeface="times new roman" panose="02020603050405020304" pitchFamily="18" charset="0"/>
              </a:rPr>
              <a:t>Учитывает</a:t>
            </a:r>
            <a:r>
              <a:rPr lang="ru-RU" sz="1400" b="0" i="0" kern="0" dirty="0">
                <a:solidFill>
                  <a:srgbClr val="002060"/>
                </a:solidFill>
                <a:effectLst/>
                <a:latin typeface="times new roman" panose="02020603050405020304" pitchFamily="18" charset="0"/>
                <a:cs typeface="Arial" panose="020B0604020202020204" pitchFamily="34" charset="0"/>
                <a:sym typeface="Arial"/>
              </a:rPr>
              <a:t> </a:t>
            </a:r>
            <a:r>
              <a:rPr lang="ru-RU" sz="1400" kern="0" dirty="0">
                <a:solidFill>
                  <a:srgbClr val="002060"/>
                </a:solidFill>
                <a:latin typeface="times new roman" panose="02020603050405020304" pitchFamily="18" charset="0"/>
                <a:cs typeface="Arial" panose="020B0604020202020204" pitchFamily="34" charset="0"/>
                <a:sym typeface="Arial"/>
              </a:rPr>
              <a:t>увеличение объема затрат на редких пациентов (например, могло не увеличить количество, не увеличилась стоимость, а поменяли препарат);</a:t>
            </a:r>
            <a:endParaRPr lang="ru-RU" sz="1400" b="0" i="0" dirty="0">
              <a:solidFill>
                <a:srgbClr val="002060"/>
              </a:solidFill>
              <a:effectLst/>
              <a:latin typeface="times new roman" panose="02020603050405020304" pitchFamily="18" charset="0"/>
            </a:endParaRPr>
          </a:p>
          <a:p>
            <a:pPr marL="171450" indent="-171450">
              <a:buClr>
                <a:srgbClr val="053780"/>
              </a:buClr>
              <a:buFont typeface="Arial" panose="020B0604020202020204" pitchFamily="34" charset="0"/>
              <a:buChar char="•"/>
              <a:defRPr/>
            </a:pPr>
            <a:r>
              <a:rPr lang="ru-RU" sz="1400" b="0" i="0" dirty="0">
                <a:solidFill>
                  <a:srgbClr val="002060"/>
                </a:solidFill>
                <a:effectLst/>
                <a:latin typeface="times new roman" panose="02020603050405020304" pitchFamily="18" charset="0"/>
              </a:rPr>
              <a:t>Возможность </a:t>
            </a:r>
            <a:r>
              <a:rPr lang="ru-RU" sz="1400" kern="0" dirty="0">
                <a:solidFill>
                  <a:srgbClr val="002060"/>
                </a:solidFill>
                <a:latin typeface="times new roman" panose="02020603050405020304" pitchFamily="18" charset="0"/>
                <a:cs typeface="Arial" panose="020B0604020202020204" pitchFamily="34" charset="0"/>
                <a:sym typeface="Arial"/>
              </a:rPr>
              <a:t>отследить</a:t>
            </a:r>
            <a:r>
              <a:rPr kumimoji="0" lang="ru-RU" sz="14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rPr>
              <a:t> кассовое исполнение бюджета – через систему «</a:t>
            </a:r>
            <a:r>
              <a:rPr lang="ru-RU" sz="1400" kern="0" dirty="0">
                <a:solidFill>
                  <a:srgbClr val="002060"/>
                </a:solidFill>
                <a:latin typeface="times new roman" panose="02020603050405020304" pitchFamily="18" charset="0"/>
                <a:cs typeface="Arial" panose="020B0604020202020204" pitchFamily="34" charset="0"/>
                <a:sym typeface="Arial"/>
              </a:rPr>
              <a:t>Электронный</a:t>
            </a:r>
            <a:r>
              <a:rPr kumimoji="0" lang="ru-RU" sz="14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rPr>
              <a:t> бюджет»;</a:t>
            </a:r>
          </a:p>
          <a:p>
            <a:pPr>
              <a:buClr>
                <a:srgbClr val="053780"/>
              </a:buClr>
              <a:defRPr/>
            </a:pPr>
            <a:endParaRPr kumimoji="0" lang="ru-RU" sz="14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endParaRPr>
          </a:p>
          <a:p>
            <a:pPr marL="171450" indent="-171450">
              <a:buClr>
                <a:srgbClr val="053780"/>
              </a:buClr>
              <a:buFont typeface="Arial" panose="020B0604020202020204" pitchFamily="34" charset="0"/>
              <a:buChar char="•"/>
              <a:defRPr/>
            </a:pPr>
            <a:r>
              <a:rPr kumimoji="0" lang="ru-RU" sz="14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rPr>
              <a:t>Соответствует положениям КС:</a:t>
            </a:r>
            <a:r>
              <a:rPr kumimoji="0" lang="ru-RU" sz="1400" strike="noStrike" kern="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sym typeface="Arial"/>
              </a:rPr>
              <a:t> «обеспечение</a:t>
            </a:r>
            <a:r>
              <a:rPr lang="ru-RU" sz="1400" dirty="0">
                <a:solidFill>
                  <a:srgbClr val="002060"/>
                </a:solidFill>
                <a:latin typeface="Times New Roman" panose="02020603050405020304" pitchFamily="18" charset="0"/>
                <a:ea typeface="Roboto Condensed Light" panose="02000000000000000000" pitchFamily="2" charset="0"/>
                <a:cs typeface="Times New Roman" panose="02020603050405020304" pitchFamily="18" charset="0"/>
              </a:rPr>
              <a:t> лекарственными препаратами с учетом соответствующих организационных и медицинских факторов»</a:t>
            </a:r>
          </a:p>
        </p:txBody>
      </p:sp>
      <p:sp>
        <p:nvSpPr>
          <p:cNvPr id="27" name="TextBox 26">
            <a:extLst>
              <a:ext uri="{FF2B5EF4-FFF2-40B4-BE49-F238E27FC236}">
                <a16:creationId xmlns:a16="http://schemas.microsoft.com/office/drawing/2014/main" id="{E39C9611-9B96-1B4F-8A97-41AE89C5884C}"/>
              </a:ext>
            </a:extLst>
          </p:cNvPr>
          <p:cNvSpPr txBox="1"/>
          <p:nvPr/>
        </p:nvSpPr>
        <p:spPr>
          <a:xfrm>
            <a:off x="6307345" y="4195240"/>
            <a:ext cx="5203366" cy="954107"/>
          </a:xfrm>
          <a:prstGeom prst="rect">
            <a:avLst/>
          </a:prstGeom>
          <a:noFill/>
        </p:spPr>
        <p:txBody>
          <a:bodyPr wrap="square">
            <a:spAutoFit/>
          </a:bodyPr>
          <a:lstStyle/>
          <a:p>
            <a:pPr marL="285750" indent="-285750">
              <a:buFont typeface="Wingdings" pitchFamily="2" charset="2"/>
              <a:buChar char="§"/>
            </a:pPr>
            <a:r>
              <a:rPr lang="ru-RU" sz="14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Занижение субъектами РФ расходов на лекарственное обеспечение лиц, страдающих редкими (</a:t>
            </a:r>
            <a:r>
              <a:rPr lang="ru-RU" sz="1400" dirty="0" err="1">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орфанными</a:t>
            </a:r>
            <a:r>
              <a:rPr lang="ru-RU" sz="14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заболеваниями (</a:t>
            </a:r>
            <a:r>
              <a:rPr lang="ru-RU" sz="1400" b="1"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реализация механизма, который будет стимулировать регионы не занижать расходы (формула)</a:t>
            </a:r>
            <a:r>
              <a:rPr lang="ru-RU" sz="14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a:t>
            </a:r>
            <a:endParaRPr kumimoji="0" lang="ru-RU" sz="1400" b="1" i="0" strike="noStrike" kern="0" cap="none" spc="0" normalizeH="0" baseline="0" noProof="0" dirty="0">
              <a:ln>
                <a:noFill/>
              </a:ln>
              <a:solidFill>
                <a:srgbClr val="002060"/>
              </a:solidFill>
              <a:effectLst/>
              <a:uLnTx/>
              <a:uFillTx/>
              <a:latin typeface="Montserrat" pitchFamily="2" charset="0"/>
              <a:cs typeface="Arial" panose="020B0604020202020204" pitchFamily="34" charset="0"/>
              <a:sym typeface="Arial"/>
            </a:endParaRPr>
          </a:p>
        </p:txBody>
      </p:sp>
      <p:sp>
        <p:nvSpPr>
          <p:cNvPr id="29" name="TextBox 28">
            <a:extLst>
              <a:ext uri="{FF2B5EF4-FFF2-40B4-BE49-F238E27FC236}">
                <a16:creationId xmlns:a16="http://schemas.microsoft.com/office/drawing/2014/main" id="{C743CBC3-75FA-0244-ACA2-6F697C4BABE7}"/>
              </a:ext>
            </a:extLst>
          </p:cNvPr>
          <p:cNvSpPr txBox="1"/>
          <p:nvPr/>
        </p:nvSpPr>
        <p:spPr>
          <a:xfrm>
            <a:off x="6227853" y="2270541"/>
            <a:ext cx="4825383" cy="461665"/>
          </a:xfrm>
          <a:prstGeom prst="rect">
            <a:avLst/>
          </a:prstGeom>
          <a:solidFill>
            <a:schemeClr val="bg1"/>
          </a:solidFill>
        </p:spPr>
        <p:txBody>
          <a:bodyPr wrap="square" anchor="ctr">
            <a:spAutoFit/>
          </a:bodyPr>
          <a:lstStyle/>
          <a:p>
            <a:pPr lvl="0" algn="ctr"/>
            <a:r>
              <a:rPr lang="en-US"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sp>
        <p:nvSpPr>
          <p:cNvPr id="31" name="Скругленный прямоугольник 30">
            <a:extLst>
              <a:ext uri="{FF2B5EF4-FFF2-40B4-BE49-F238E27FC236}">
                <a16:creationId xmlns:a16="http://schemas.microsoft.com/office/drawing/2014/main" id="{D9C38EF5-2C40-E648-8BB8-5912AAD6AA13}"/>
              </a:ext>
            </a:extLst>
          </p:cNvPr>
          <p:cNvSpPr/>
          <p:nvPr/>
        </p:nvSpPr>
        <p:spPr>
          <a:xfrm>
            <a:off x="672466" y="2269826"/>
            <a:ext cx="5423534" cy="67251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F42B80E5-8F4D-1747-BA63-49C7B687305E}"/>
              </a:ext>
            </a:extLst>
          </p:cNvPr>
          <p:cNvSpPr txBox="1"/>
          <p:nvPr/>
        </p:nvSpPr>
        <p:spPr>
          <a:xfrm>
            <a:off x="790208" y="2345825"/>
            <a:ext cx="5305792" cy="523220"/>
          </a:xfrm>
          <a:prstGeom prst="rect">
            <a:avLst/>
          </a:prstGeom>
          <a:noFill/>
        </p:spPr>
        <p:txBody>
          <a:bodyPr wrap="square">
            <a:spAutoFit/>
          </a:bodyPr>
          <a:lstStyle/>
          <a:p>
            <a:r>
              <a:rPr lang="ru-RU" sz="1400" b="1" kern="0" dirty="0">
                <a:solidFill>
                  <a:srgbClr val="002060"/>
                </a:solidFill>
                <a:latin typeface="Times New Roman" panose="02020603050405020304" pitchFamily="18" charset="0"/>
                <a:ea typeface="Open Sans" pitchFamily="2" charset="0"/>
                <a:cs typeface="Times New Roman" panose="02020603050405020304" pitchFamily="18" charset="0"/>
              </a:rPr>
              <a:t>Фактическая недостаточность средств (кассовое исполнения бюджета субъекта РФ по соответствующей статье на 90%)</a:t>
            </a:r>
            <a:endParaRPr lang="ru-RU" sz="1400" b="1" dirty="0">
              <a:solidFill>
                <a:srgbClr val="002060"/>
              </a:solidFill>
              <a:latin typeface="Times New Roman" panose="02020603050405020304" pitchFamily="18" charset="0"/>
              <a:cs typeface="Times New Roman" panose="02020603050405020304" pitchFamily="18" charset="0"/>
            </a:endParaRPr>
          </a:p>
        </p:txBody>
      </p:sp>
      <p:cxnSp>
        <p:nvCxnSpPr>
          <p:cNvPr id="33" name="Прямая соединительная линия 32">
            <a:extLst>
              <a:ext uri="{FF2B5EF4-FFF2-40B4-BE49-F238E27FC236}">
                <a16:creationId xmlns:a16="http://schemas.microsoft.com/office/drawing/2014/main" id="{0DCA124F-A55A-4840-8D23-BA3C34C85D7A}"/>
              </a:ext>
            </a:extLst>
          </p:cNvPr>
          <p:cNvCxnSpPr>
            <a:cxnSpLocks/>
          </p:cNvCxnSpPr>
          <p:nvPr/>
        </p:nvCxnSpPr>
        <p:spPr>
          <a:xfrm>
            <a:off x="804320" y="3110841"/>
            <a:ext cx="5376218" cy="0"/>
          </a:xfrm>
          <a:prstGeom prst="line">
            <a:avLst/>
          </a:prstGeom>
          <a:ln w="38100">
            <a:solidFill>
              <a:srgbClr val="0054A7"/>
            </a:solidFill>
            <a:prstDash val="sys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263883BC-CC2A-4D49-A90E-EA4DF80D102B}"/>
              </a:ext>
            </a:extLst>
          </p:cNvPr>
          <p:cNvCxnSpPr>
            <a:cxnSpLocks/>
          </p:cNvCxnSpPr>
          <p:nvPr/>
        </p:nvCxnSpPr>
        <p:spPr>
          <a:xfrm>
            <a:off x="550320" y="2345825"/>
            <a:ext cx="0" cy="639474"/>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cxnSp>
        <p:nvCxnSpPr>
          <p:cNvPr id="8" name="Прямая со стрелкой 7">
            <a:extLst>
              <a:ext uri="{FF2B5EF4-FFF2-40B4-BE49-F238E27FC236}">
                <a16:creationId xmlns:a16="http://schemas.microsoft.com/office/drawing/2014/main" id="{69FAC37D-695B-9D43-B80F-C82D80C0F267}"/>
              </a:ext>
            </a:extLst>
          </p:cNvPr>
          <p:cNvCxnSpPr>
            <a:stCxn id="31" idx="3"/>
          </p:cNvCxnSpPr>
          <p:nvPr/>
        </p:nvCxnSpPr>
        <p:spPr>
          <a:xfrm flipV="1">
            <a:off x="6096000" y="2605708"/>
            <a:ext cx="2163241" cy="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Скругленный прямоугольник 99">
            <a:extLst>
              <a:ext uri="{FF2B5EF4-FFF2-40B4-BE49-F238E27FC236}">
                <a16:creationId xmlns:a16="http://schemas.microsoft.com/office/drawing/2014/main" id="{2494B59A-C898-214D-8132-6F8A25E3E0AC}"/>
              </a:ext>
            </a:extLst>
          </p:cNvPr>
          <p:cNvSpPr/>
          <p:nvPr/>
        </p:nvSpPr>
        <p:spPr>
          <a:xfrm>
            <a:off x="9063415" y="2225305"/>
            <a:ext cx="2456119" cy="642376"/>
          </a:xfrm>
          <a:prstGeom prst="roundRect">
            <a:avLst>
              <a:gd name="adj" fmla="val 15578"/>
            </a:avLst>
          </a:prstGeom>
          <a:solidFill>
            <a:srgbClr val="E3E3E1"/>
          </a:solidFill>
          <a:ln>
            <a:solidFill>
              <a:srgbClr val="0054A7"/>
            </a:solid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ru-RU" b="1" dirty="0">
                <a:solidFill>
                  <a:schemeClr val="tx1"/>
                </a:solidFill>
                <a:latin typeface="Times New Roman" panose="02020603050405020304" pitchFamily="18" charset="0"/>
                <a:cs typeface="Times New Roman" panose="02020603050405020304" pitchFamily="18" charset="0"/>
              </a:rPr>
              <a:t>Применим</a:t>
            </a:r>
          </a:p>
        </p:txBody>
      </p:sp>
      <p:sp>
        <p:nvSpPr>
          <p:cNvPr id="19" name="TextBox 18">
            <a:extLst>
              <a:ext uri="{FF2B5EF4-FFF2-40B4-BE49-F238E27FC236}">
                <a16:creationId xmlns:a16="http://schemas.microsoft.com/office/drawing/2014/main" id="{15477DCF-B7BF-784B-9231-72551400D791}"/>
              </a:ext>
            </a:extLst>
          </p:cNvPr>
          <p:cNvSpPr txBox="1"/>
          <p:nvPr/>
        </p:nvSpPr>
        <p:spPr>
          <a:xfrm>
            <a:off x="422030" y="3121223"/>
            <a:ext cx="5342983"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1" u="none" strike="noStrike" kern="0" cap="none" spc="0" normalizeH="0" baseline="0" noProof="0" dirty="0">
                <a:ln>
                  <a:noFill/>
                </a:ln>
                <a:solidFill>
                  <a:schemeClr val="bg2">
                    <a:lumMod val="50000"/>
                  </a:schemeClr>
                </a:solidFill>
                <a:effectLst/>
                <a:uLnTx/>
                <a:uFillTx/>
                <a:latin typeface="Times New Roman" panose="02020603050405020304" pitchFamily="18" charset="0"/>
                <a:cs typeface="Times New Roman" panose="02020603050405020304" pitchFamily="18" charset="0"/>
                <a:sym typeface="Arial"/>
              </a:rPr>
              <a:t>новый критерий для программы развития здравоохранения</a:t>
            </a:r>
          </a:p>
        </p:txBody>
      </p:sp>
      <p:sp>
        <p:nvSpPr>
          <p:cNvPr id="5" name="Скругленный прямоугольник 4">
            <a:extLst>
              <a:ext uri="{FF2B5EF4-FFF2-40B4-BE49-F238E27FC236}">
                <a16:creationId xmlns:a16="http://schemas.microsoft.com/office/drawing/2014/main" id="{97606BDB-95F6-EA59-ABF6-2C565989BD30}"/>
              </a:ext>
            </a:extLst>
          </p:cNvPr>
          <p:cNvSpPr/>
          <p:nvPr/>
        </p:nvSpPr>
        <p:spPr>
          <a:xfrm>
            <a:off x="422030" y="1309931"/>
            <a:ext cx="3203601" cy="5709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b="1" dirty="0">
                <a:solidFill>
                  <a:srgbClr val="002060"/>
                </a:solidFill>
                <a:latin typeface="Times New Roman" panose="02020603050405020304" pitchFamily="18" charset="0"/>
                <a:cs typeface="Times New Roman" panose="02020603050405020304" pitchFamily="18" charset="0"/>
              </a:rPr>
              <a:t>Предложение:</a:t>
            </a:r>
          </a:p>
        </p:txBody>
      </p:sp>
      <p:sp>
        <p:nvSpPr>
          <p:cNvPr id="6" name="TextBox 5">
            <a:extLst>
              <a:ext uri="{FF2B5EF4-FFF2-40B4-BE49-F238E27FC236}">
                <a16:creationId xmlns:a16="http://schemas.microsoft.com/office/drawing/2014/main" id="{EFAB8E52-C881-FA08-AC4F-8BAE49BB55AE}"/>
              </a:ext>
            </a:extLst>
          </p:cNvPr>
          <p:cNvSpPr txBox="1"/>
          <p:nvPr/>
        </p:nvSpPr>
        <p:spPr>
          <a:xfrm>
            <a:off x="6180538" y="272928"/>
            <a:ext cx="5886852"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Tree>
    <p:extLst>
      <p:ext uri="{BB962C8B-B14F-4D97-AF65-F5344CB8AC3E}">
        <p14:creationId xmlns:p14="http://schemas.microsoft.com/office/powerpoint/2010/main" val="670009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16</a:t>
            </a:fld>
            <a:endParaRPr lang="ru-RU" sz="900" dirty="0">
              <a:solidFill>
                <a:schemeClr val="bg1">
                  <a:lumMod val="50000"/>
                </a:schemeClr>
              </a:solidFill>
              <a:latin typeface="Montserrat" pitchFamily="2" charset="0"/>
            </a:endParaRPr>
          </a:p>
        </p:txBody>
      </p:sp>
      <p:cxnSp>
        <p:nvCxnSpPr>
          <p:cNvPr id="25" name="Прямая соединительная линия 24">
            <a:extLst>
              <a:ext uri="{FF2B5EF4-FFF2-40B4-BE49-F238E27FC236}">
                <a16:creationId xmlns:a16="http://schemas.microsoft.com/office/drawing/2014/main" id="{E652E512-4516-3F43-86A3-E22A9EC2C778}"/>
              </a:ext>
            </a:extLst>
          </p:cNvPr>
          <p:cNvCxnSpPr>
            <a:cxnSpLocks/>
          </p:cNvCxnSpPr>
          <p:nvPr/>
        </p:nvCxnSpPr>
        <p:spPr>
          <a:xfrm>
            <a:off x="5858328" y="2345825"/>
            <a:ext cx="0" cy="3940675"/>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8CD6E618-46D6-8C40-94B4-D493AF3D1EBF}"/>
              </a:ext>
            </a:extLst>
          </p:cNvPr>
          <p:cNvSpPr txBox="1"/>
          <p:nvPr/>
        </p:nvSpPr>
        <p:spPr>
          <a:xfrm>
            <a:off x="229680" y="3529916"/>
            <a:ext cx="4825388" cy="2954655"/>
          </a:xfrm>
          <a:prstGeom prst="rect">
            <a:avLst/>
          </a:prstGeom>
          <a:noFill/>
        </p:spPr>
        <p:txBody>
          <a:bodyPr wrap="square">
            <a:spAutoFit/>
          </a:bodyPr>
          <a:lstStyle/>
          <a:p>
            <a:pPr marL="171450" indent="-171450">
              <a:buClr>
                <a:srgbClr val="053780"/>
              </a:buClr>
              <a:buFont typeface="Arial" panose="020B0604020202020204" pitchFamily="34" charset="0"/>
              <a:buChar char="•"/>
              <a:defRPr/>
            </a:pPr>
            <a:r>
              <a:rPr lang="ru-RU" dirty="0">
                <a:solidFill>
                  <a:srgbClr val="002060"/>
                </a:solidFill>
                <a:latin typeface="Times New Roman" panose="02020603050405020304" pitchFamily="18" charset="0"/>
                <a:cs typeface="Times New Roman" panose="02020603050405020304" pitchFamily="18" charset="0"/>
              </a:rPr>
              <a:t>Увеличение числа лиц, страдающих редкими (</a:t>
            </a:r>
            <a:r>
              <a:rPr lang="ru-RU" dirty="0" err="1">
                <a:solidFill>
                  <a:srgbClr val="002060"/>
                </a:solidFill>
                <a:latin typeface="Times New Roman" panose="02020603050405020304" pitchFamily="18" charset="0"/>
                <a:cs typeface="Times New Roman" panose="02020603050405020304" pitchFamily="18" charset="0"/>
              </a:rPr>
              <a:t>орфанными</a:t>
            </a:r>
            <a:r>
              <a:rPr lang="ru-RU" dirty="0">
                <a:solidFill>
                  <a:srgbClr val="002060"/>
                </a:solidFill>
                <a:latin typeface="Times New Roman" panose="02020603050405020304" pitchFamily="18" charset="0"/>
                <a:cs typeface="Times New Roman" panose="02020603050405020304" pitchFamily="18" charset="0"/>
              </a:rPr>
              <a:t>) заболеваниями с 1 января текущего года </a:t>
            </a:r>
            <a:r>
              <a:rPr lang="ru-RU" i="1" dirty="0">
                <a:solidFill>
                  <a:srgbClr val="002060"/>
                </a:solidFill>
                <a:latin typeface="Times New Roman" panose="02020603050405020304" pitchFamily="18" charset="0"/>
                <a:cs typeface="Times New Roman" panose="02020603050405020304" pitchFamily="18" charset="0"/>
              </a:rPr>
              <a:t>без привязки к процентному показателю; </a:t>
            </a:r>
          </a:p>
          <a:p>
            <a:pPr>
              <a:buClr>
                <a:srgbClr val="053780"/>
              </a:buClr>
              <a:defRPr/>
            </a:pPr>
            <a:endParaRPr lang="ru-RU" i="1" dirty="0">
              <a:solidFill>
                <a:srgbClr val="002060"/>
              </a:solidFill>
              <a:latin typeface="Times New Roman" panose="02020603050405020304" pitchFamily="18" charset="0"/>
              <a:cs typeface="Times New Roman" panose="02020603050405020304" pitchFamily="18" charset="0"/>
            </a:endParaRPr>
          </a:p>
          <a:p>
            <a:pPr marL="171450" indent="-171450">
              <a:buClr>
                <a:srgbClr val="053780"/>
              </a:buClr>
              <a:buFont typeface="Arial" panose="020B0604020202020204" pitchFamily="34" charset="0"/>
              <a:buChar char="•"/>
              <a:defRPr/>
            </a:pPr>
            <a:r>
              <a:rPr lang="ru-RU" kern="0" dirty="0">
                <a:solidFill>
                  <a:srgbClr val="002060"/>
                </a:solidFill>
                <a:latin typeface="Times New Roman" panose="02020603050405020304" pitchFamily="18" charset="0"/>
                <a:ea typeface="Open Sans" pitchFamily="2" charset="0"/>
                <a:cs typeface="Times New Roman" panose="02020603050405020304" pitchFamily="18" charset="0"/>
              </a:rPr>
              <a:t>Фактическая недостаточность средств (кассовое исполнение бюджета субъекта РФ по соответствующей статье на 90%); </a:t>
            </a:r>
          </a:p>
          <a:p>
            <a:pPr marL="171450" indent="-171450">
              <a:buClr>
                <a:srgbClr val="053780"/>
              </a:buClr>
              <a:buFont typeface="Arial" panose="020B0604020202020204" pitchFamily="34" charset="0"/>
              <a:buChar char="•"/>
              <a:defRPr/>
            </a:pPr>
            <a:endParaRPr lang="ru-RU" sz="1400" kern="0" dirty="0">
              <a:solidFill>
                <a:srgbClr val="002060"/>
              </a:solidFill>
              <a:latin typeface="Times New Roman" panose="02020603050405020304" pitchFamily="18" charset="0"/>
              <a:ea typeface="Open Sans" pitchFamily="2" charset="0"/>
              <a:cs typeface="Times New Roman" panose="02020603050405020304" pitchFamily="18" charset="0"/>
            </a:endParaRPr>
          </a:p>
          <a:p>
            <a:pPr marL="171450" indent="-171450">
              <a:buClr>
                <a:srgbClr val="053780"/>
              </a:buClr>
              <a:buFont typeface="Arial" panose="020B0604020202020204" pitchFamily="34" charset="0"/>
              <a:buChar char="•"/>
              <a:defRPr/>
            </a:pPr>
            <a:endParaRPr lang="ru-RU" sz="1400" dirty="0">
              <a:solidFill>
                <a:srgbClr val="002060"/>
              </a:solidFill>
              <a:latin typeface="Times New Roman" panose="02020603050405020304" pitchFamily="18" charset="0"/>
              <a:cs typeface="Times New Roman" panose="02020603050405020304" pitchFamily="18" charset="0"/>
            </a:endParaRPr>
          </a:p>
          <a:p>
            <a:pPr>
              <a:buClr>
                <a:srgbClr val="053780"/>
              </a:buClr>
              <a:defRPr/>
            </a:pPr>
            <a:endParaRPr lang="ru-RU" sz="1400" dirty="0">
              <a:solidFill>
                <a:srgbClr val="002060"/>
              </a:solidFill>
              <a:latin typeface="Times New Roman" panose="02020603050405020304" pitchFamily="18" charset="0"/>
              <a:ea typeface="Roboto Condensed Light" panose="02000000000000000000" pitchFamily="2" charset="0"/>
              <a:cs typeface="Times New Roman" panose="02020603050405020304" pitchFamily="18" charset="0"/>
            </a:endParaRPr>
          </a:p>
        </p:txBody>
      </p:sp>
      <p:sp>
        <p:nvSpPr>
          <p:cNvPr id="27" name="TextBox 26">
            <a:extLst>
              <a:ext uri="{FF2B5EF4-FFF2-40B4-BE49-F238E27FC236}">
                <a16:creationId xmlns:a16="http://schemas.microsoft.com/office/drawing/2014/main" id="{E39C9611-9B96-1B4F-8A97-41AE89C5884C}"/>
              </a:ext>
            </a:extLst>
          </p:cNvPr>
          <p:cNvSpPr txBox="1"/>
          <p:nvPr/>
        </p:nvSpPr>
        <p:spPr>
          <a:xfrm>
            <a:off x="6661589" y="3259817"/>
            <a:ext cx="5203366" cy="3416320"/>
          </a:xfrm>
          <a:prstGeom prst="rect">
            <a:avLst/>
          </a:prstGeom>
          <a:noFill/>
        </p:spPr>
        <p:txBody>
          <a:bodyPr wrap="square">
            <a:spAutoFit/>
          </a:bodyPr>
          <a:lstStyle/>
          <a:p>
            <a:pPr marL="285750" indent="-285750">
              <a:buFont typeface="Wingdings" pitchFamily="2" charset="2"/>
              <a:buChar char="§"/>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наличие правового акта субъекта РФ, утверждающего перечень мероприятий (результатов); </a:t>
            </a:r>
            <a:endParaRPr lang="ru-RU" dirty="0">
              <a:solidFill>
                <a:srgbClr val="002060"/>
              </a:solidFill>
              <a:effectLst/>
              <a:latin typeface="Times New Roman" panose="02020603050405020304" pitchFamily="18" charset="0"/>
              <a:cs typeface="Times New Roman" panose="02020603050405020304" pitchFamily="18" charset="0"/>
            </a:endParaRPr>
          </a:p>
          <a:p>
            <a:pPr marL="285750" indent="-285750">
              <a:buFont typeface="Wingdings" pitchFamily="2" charset="2"/>
              <a:buChar char="§"/>
            </a:pPr>
            <a:endParaRPr kumimoji="0" lang="ru-RU" b="1" i="0" strike="noStrike" kern="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sym typeface="Arial"/>
            </a:endParaRPr>
          </a:p>
          <a:p>
            <a:pPr marL="285750" indent="-285750">
              <a:buFont typeface="Wingdings" pitchFamily="2" charset="2"/>
              <a:buChar char="§"/>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наличие в бюджете субъекта РФ бюджетных ассигнований на исполнение расходного обязательства субъекта РФ; </a:t>
            </a:r>
          </a:p>
          <a:p>
            <a:pPr marL="285750" indent="-285750">
              <a:buFont typeface="Wingdings" pitchFamily="2" charset="2"/>
              <a:buChar char="§"/>
            </a:pPr>
            <a:endParaRPr kumimoji="0" lang="ru-RU" b="1" i="0" strike="noStrike" kern="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sym typeface="Arial"/>
            </a:endParaRPr>
          </a:p>
          <a:p>
            <a:pPr marL="285750" indent="-285750">
              <a:buFont typeface="Wingdings" pitchFamily="2" charset="2"/>
              <a:buChar char="§"/>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заключение соглашения в соответствии с пунктом 10 Правил формирования, предоставления и распределения субсидий из федерального бюджета бюджетам субъектов</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ru-RU" b="1" i="0"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sp>
        <p:nvSpPr>
          <p:cNvPr id="31" name="Скругленный прямоугольник 30">
            <a:extLst>
              <a:ext uri="{FF2B5EF4-FFF2-40B4-BE49-F238E27FC236}">
                <a16:creationId xmlns:a16="http://schemas.microsoft.com/office/drawing/2014/main" id="{D9C38EF5-2C40-E648-8BB8-5912AAD6AA13}"/>
              </a:ext>
            </a:extLst>
          </p:cNvPr>
          <p:cNvSpPr/>
          <p:nvPr/>
        </p:nvSpPr>
        <p:spPr>
          <a:xfrm>
            <a:off x="672467" y="2269825"/>
            <a:ext cx="2953164" cy="871128"/>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F42B80E5-8F4D-1747-BA63-49C7B687305E}"/>
              </a:ext>
            </a:extLst>
          </p:cNvPr>
          <p:cNvSpPr txBox="1"/>
          <p:nvPr/>
        </p:nvSpPr>
        <p:spPr>
          <a:xfrm>
            <a:off x="790208" y="2345825"/>
            <a:ext cx="2835423" cy="400110"/>
          </a:xfrm>
          <a:prstGeom prst="rect">
            <a:avLst/>
          </a:prstGeom>
          <a:noFill/>
        </p:spPr>
        <p:txBody>
          <a:bodyPr wrap="square">
            <a:spAutoFit/>
          </a:bodyPr>
          <a:lstStyle/>
          <a:p>
            <a:r>
              <a:rPr lang="ru-RU" sz="2000" b="1" kern="0" dirty="0">
                <a:solidFill>
                  <a:srgbClr val="002060"/>
                </a:solidFill>
                <a:latin typeface="Times New Roman" panose="02020603050405020304" pitchFamily="18" charset="0"/>
                <a:ea typeface="Open Sans" pitchFamily="2" charset="0"/>
                <a:cs typeface="Times New Roman" panose="02020603050405020304" pitchFamily="18" charset="0"/>
              </a:rPr>
              <a:t>Критерии: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Скругленный прямоугольник 4">
            <a:extLst>
              <a:ext uri="{FF2B5EF4-FFF2-40B4-BE49-F238E27FC236}">
                <a16:creationId xmlns:a16="http://schemas.microsoft.com/office/drawing/2014/main" id="{97606BDB-95F6-EA59-ABF6-2C565989BD30}"/>
              </a:ext>
            </a:extLst>
          </p:cNvPr>
          <p:cNvSpPr/>
          <p:nvPr/>
        </p:nvSpPr>
        <p:spPr>
          <a:xfrm>
            <a:off x="422030" y="1309931"/>
            <a:ext cx="3203601" cy="5709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b="1" dirty="0">
                <a:solidFill>
                  <a:srgbClr val="002060"/>
                </a:solidFill>
                <a:latin typeface="Times New Roman" panose="02020603050405020304" pitchFamily="18" charset="0"/>
                <a:cs typeface="Times New Roman" panose="02020603050405020304" pitchFamily="18" charset="0"/>
              </a:rPr>
              <a:t>Предложения:</a:t>
            </a:r>
          </a:p>
        </p:txBody>
      </p:sp>
      <p:sp>
        <p:nvSpPr>
          <p:cNvPr id="6" name="TextBox 5">
            <a:extLst>
              <a:ext uri="{FF2B5EF4-FFF2-40B4-BE49-F238E27FC236}">
                <a16:creationId xmlns:a16="http://schemas.microsoft.com/office/drawing/2014/main" id="{EFAB8E52-C881-FA08-AC4F-8BAE49BB55AE}"/>
              </a:ext>
            </a:extLst>
          </p:cNvPr>
          <p:cNvSpPr txBox="1"/>
          <p:nvPr/>
        </p:nvSpPr>
        <p:spPr>
          <a:xfrm>
            <a:off x="6180538" y="272928"/>
            <a:ext cx="5886852"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
        <p:nvSpPr>
          <p:cNvPr id="2" name="Скругленный прямоугольник 1">
            <a:extLst>
              <a:ext uri="{FF2B5EF4-FFF2-40B4-BE49-F238E27FC236}">
                <a16:creationId xmlns:a16="http://schemas.microsoft.com/office/drawing/2014/main" id="{54971C28-09E9-E6FC-CB81-59E136DCC220}"/>
              </a:ext>
            </a:extLst>
          </p:cNvPr>
          <p:cNvSpPr/>
          <p:nvPr/>
        </p:nvSpPr>
        <p:spPr>
          <a:xfrm>
            <a:off x="7089789" y="2194563"/>
            <a:ext cx="2953164" cy="871128"/>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a:extLst>
              <a:ext uri="{FF2B5EF4-FFF2-40B4-BE49-F238E27FC236}">
                <a16:creationId xmlns:a16="http://schemas.microsoft.com/office/drawing/2014/main" id="{0C4960B9-DF26-1C3C-C151-1689E7A9498C}"/>
              </a:ext>
            </a:extLst>
          </p:cNvPr>
          <p:cNvSpPr txBox="1"/>
          <p:nvPr/>
        </p:nvSpPr>
        <p:spPr>
          <a:xfrm>
            <a:off x="7207530" y="2275005"/>
            <a:ext cx="2835423" cy="400110"/>
          </a:xfrm>
          <a:prstGeom prst="rect">
            <a:avLst/>
          </a:prstGeom>
          <a:noFill/>
        </p:spPr>
        <p:txBody>
          <a:bodyPr wrap="square">
            <a:spAutoFit/>
          </a:bodyPr>
          <a:lstStyle/>
          <a:p>
            <a:r>
              <a:rPr lang="ru-RU" sz="2000" b="1" kern="0" dirty="0">
                <a:solidFill>
                  <a:srgbClr val="002060"/>
                </a:solidFill>
                <a:latin typeface="Times New Roman" panose="02020603050405020304" pitchFamily="18" charset="0"/>
                <a:ea typeface="Open Sans" pitchFamily="2" charset="0"/>
                <a:cs typeface="Times New Roman" panose="02020603050405020304" pitchFamily="18" charset="0"/>
              </a:rPr>
              <a:t>Условия:</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9004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872821" y="2147435"/>
            <a:ext cx="5307865" cy="748113"/>
          </a:xfrm>
          <a:custGeom>
            <a:avLst/>
            <a:gdLst/>
            <a:ahLst/>
            <a:cxnLst/>
            <a:rect l="l" t="t" r="r" b="b"/>
            <a:pathLst>
              <a:path w="4413884" h="1035050">
                <a:moveTo>
                  <a:pt x="4382516" y="0"/>
                </a:moveTo>
                <a:lnTo>
                  <a:pt x="30861" y="0"/>
                </a:lnTo>
                <a:lnTo>
                  <a:pt x="18859" y="2426"/>
                </a:lnTo>
                <a:lnTo>
                  <a:pt x="9048" y="9032"/>
                </a:lnTo>
                <a:lnTo>
                  <a:pt x="2428" y="18805"/>
                </a:lnTo>
                <a:lnTo>
                  <a:pt x="0" y="30733"/>
                </a:lnTo>
                <a:lnTo>
                  <a:pt x="0" y="1003934"/>
                </a:lnTo>
                <a:lnTo>
                  <a:pt x="2428" y="1015916"/>
                </a:lnTo>
                <a:lnTo>
                  <a:pt x="9048" y="1025683"/>
                </a:lnTo>
                <a:lnTo>
                  <a:pt x="18859" y="1032259"/>
                </a:lnTo>
                <a:lnTo>
                  <a:pt x="30861" y="1034668"/>
                </a:lnTo>
                <a:lnTo>
                  <a:pt x="4382516" y="1034668"/>
                </a:lnTo>
                <a:lnTo>
                  <a:pt x="4394517" y="1032259"/>
                </a:lnTo>
                <a:lnTo>
                  <a:pt x="4404328" y="1025683"/>
                </a:lnTo>
                <a:lnTo>
                  <a:pt x="4410948" y="1015916"/>
                </a:lnTo>
                <a:lnTo>
                  <a:pt x="4413377" y="1003934"/>
                </a:lnTo>
                <a:lnTo>
                  <a:pt x="4413377" y="30733"/>
                </a:lnTo>
                <a:lnTo>
                  <a:pt x="4410948" y="18805"/>
                </a:lnTo>
                <a:lnTo>
                  <a:pt x="4404328" y="9032"/>
                </a:lnTo>
                <a:lnTo>
                  <a:pt x="4394517" y="2426"/>
                </a:lnTo>
                <a:lnTo>
                  <a:pt x="4382516" y="0"/>
                </a:lnTo>
                <a:close/>
              </a:path>
            </a:pathLst>
          </a:custGeom>
          <a:solidFill>
            <a:srgbClr val="FFFFFF"/>
          </a:solidFill>
        </p:spPr>
        <p:txBody>
          <a:bodyPr wrap="square" lIns="0" tIns="0" rIns="0" bIns="0" rtlCol="0"/>
          <a:lstStyle/>
          <a:p>
            <a:endParaRPr lang="ru-RU" sz="1600" dirty="0">
              <a:solidFill>
                <a:srgbClr val="002060"/>
              </a:solidFill>
              <a:latin typeface="Times New Roman" panose="02020603050405020304" pitchFamily="18" charset="0"/>
              <a:cs typeface="Times New Roman" panose="02020603050405020304" pitchFamily="18" charset="0"/>
            </a:endParaRPr>
          </a:p>
          <a:p>
            <a:endParaRPr lang="ru-RU" sz="1600" dirty="0">
              <a:solidFill>
                <a:srgbClr val="002060"/>
              </a:solidFill>
              <a:latin typeface="Times New Roman" panose="02020603050405020304" pitchFamily="18" charset="0"/>
              <a:cs typeface="Times New Roman" panose="02020603050405020304" pitchFamily="18" charset="0"/>
            </a:endParaRPr>
          </a:p>
          <a:p>
            <a:endParaRPr lang="ru-RU" sz="1600" dirty="0">
              <a:solidFill>
                <a:srgbClr val="002060"/>
              </a:solidFill>
              <a:latin typeface="Times New Roman" panose="02020603050405020304" pitchFamily="18" charset="0"/>
              <a:cs typeface="Times New Roman" panose="02020603050405020304" pitchFamily="18" charset="0"/>
            </a:endParaRPr>
          </a:p>
          <a:p>
            <a:endParaRPr lang="ru-RU" sz="1600" dirty="0">
              <a:solidFill>
                <a:srgbClr val="002060"/>
              </a:solidFill>
              <a:latin typeface="Times New Roman" panose="02020603050405020304" pitchFamily="18" charset="0"/>
              <a:cs typeface="Times New Roman" panose="02020603050405020304" pitchFamily="18" charset="0"/>
            </a:endParaRPr>
          </a:p>
          <a:p>
            <a:endParaRPr sz="1600" dirty="0">
              <a:solidFill>
                <a:srgbClr val="002060"/>
              </a:solidFill>
              <a:latin typeface="Times New Roman" panose="02020603050405020304" pitchFamily="18" charset="0"/>
              <a:cs typeface="Times New Roman" panose="02020603050405020304" pitchFamily="18" charset="0"/>
            </a:endParaRPr>
          </a:p>
        </p:txBody>
      </p:sp>
      <p:pic>
        <p:nvPicPr>
          <p:cNvPr id="48" name="object 48"/>
          <p:cNvPicPr/>
          <p:nvPr/>
        </p:nvPicPr>
        <p:blipFill>
          <a:blip r:embed="rId2" cstate="print"/>
          <a:stretch>
            <a:fillRect/>
          </a:stretch>
        </p:blipFill>
        <p:spPr>
          <a:xfrm>
            <a:off x="11747245" y="6592214"/>
            <a:ext cx="152400" cy="156971"/>
          </a:xfrm>
          <a:prstGeom prst="rect">
            <a:avLst/>
          </a:prstGeom>
        </p:spPr>
      </p:pic>
      <p:pic>
        <p:nvPicPr>
          <p:cNvPr id="91" name="object 91"/>
          <p:cNvPicPr/>
          <p:nvPr/>
        </p:nvPicPr>
        <p:blipFill>
          <a:blip r:embed="rId3" cstate="print"/>
          <a:stretch>
            <a:fillRect/>
          </a:stretch>
        </p:blipFill>
        <p:spPr>
          <a:xfrm>
            <a:off x="4510156" y="1072497"/>
            <a:ext cx="214758" cy="217233"/>
          </a:xfrm>
          <a:prstGeom prst="rect">
            <a:avLst/>
          </a:prstGeom>
        </p:spPr>
      </p:pic>
      <p:pic>
        <p:nvPicPr>
          <p:cNvPr id="92" name="object 92"/>
          <p:cNvPicPr/>
          <p:nvPr/>
        </p:nvPicPr>
        <p:blipFill>
          <a:blip r:embed="rId4" cstate="print"/>
          <a:stretch>
            <a:fillRect/>
          </a:stretch>
        </p:blipFill>
        <p:spPr>
          <a:xfrm>
            <a:off x="4404908" y="4269328"/>
            <a:ext cx="214758" cy="219600"/>
          </a:xfrm>
          <a:prstGeom prst="rect">
            <a:avLst/>
          </a:prstGeom>
        </p:spPr>
      </p:pic>
      <p:grpSp>
        <p:nvGrpSpPr>
          <p:cNvPr id="105" name="object 105"/>
          <p:cNvGrpSpPr/>
          <p:nvPr/>
        </p:nvGrpSpPr>
        <p:grpSpPr>
          <a:xfrm>
            <a:off x="2264410" y="3950461"/>
            <a:ext cx="1535430" cy="459105"/>
            <a:chOff x="2264410" y="3950461"/>
            <a:chExt cx="1535430" cy="459105"/>
          </a:xfrm>
        </p:grpSpPr>
        <p:pic>
          <p:nvPicPr>
            <p:cNvPr id="106" name="object 106"/>
            <p:cNvPicPr/>
            <p:nvPr/>
          </p:nvPicPr>
          <p:blipFill>
            <a:blip r:embed="rId5" cstate="print"/>
            <a:stretch>
              <a:fillRect/>
            </a:stretch>
          </p:blipFill>
          <p:spPr>
            <a:xfrm>
              <a:off x="2642362" y="3950461"/>
              <a:ext cx="1156881" cy="245363"/>
            </a:xfrm>
            <a:prstGeom prst="rect">
              <a:avLst/>
            </a:prstGeom>
          </p:spPr>
        </p:pic>
        <p:pic>
          <p:nvPicPr>
            <p:cNvPr id="107" name="object 107"/>
            <p:cNvPicPr/>
            <p:nvPr/>
          </p:nvPicPr>
          <p:blipFill>
            <a:blip r:embed="rId6" cstate="print"/>
            <a:stretch>
              <a:fillRect/>
            </a:stretch>
          </p:blipFill>
          <p:spPr>
            <a:xfrm>
              <a:off x="2264410" y="4163821"/>
              <a:ext cx="812545" cy="245363"/>
            </a:xfrm>
            <a:prstGeom prst="rect">
              <a:avLst/>
            </a:prstGeom>
          </p:spPr>
        </p:pic>
        <p:pic>
          <p:nvPicPr>
            <p:cNvPr id="108" name="object 108"/>
            <p:cNvPicPr/>
            <p:nvPr/>
          </p:nvPicPr>
          <p:blipFill>
            <a:blip r:embed="rId7" cstate="print"/>
            <a:stretch>
              <a:fillRect/>
            </a:stretch>
          </p:blipFill>
          <p:spPr>
            <a:xfrm>
              <a:off x="2960878" y="4163821"/>
              <a:ext cx="137160" cy="245363"/>
            </a:xfrm>
            <a:prstGeom prst="rect">
              <a:avLst/>
            </a:prstGeom>
          </p:spPr>
        </p:pic>
        <p:pic>
          <p:nvPicPr>
            <p:cNvPr id="109" name="object 109"/>
            <p:cNvPicPr/>
            <p:nvPr/>
          </p:nvPicPr>
          <p:blipFill>
            <a:blip r:embed="rId8" cstate="print"/>
            <a:stretch>
              <a:fillRect/>
            </a:stretch>
          </p:blipFill>
          <p:spPr>
            <a:xfrm>
              <a:off x="3029458" y="4163821"/>
              <a:ext cx="728230" cy="245363"/>
            </a:xfrm>
            <a:prstGeom prst="rect">
              <a:avLst/>
            </a:prstGeom>
          </p:spPr>
        </p:pic>
      </p:grpSp>
      <p:pic>
        <p:nvPicPr>
          <p:cNvPr id="110" name="object 110"/>
          <p:cNvPicPr/>
          <p:nvPr/>
        </p:nvPicPr>
        <p:blipFill>
          <a:blip r:embed="rId9" cstate="print"/>
          <a:stretch>
            <a:fillRect/>
          </a:stretch>
        </p:blipFill>
        <p:spPr>
          <a:xfrm>
            <a:off x="766006" y="2723571"/>
            <a:ext cx="261318" cy="86989"/>
          </a:xfrm>
          <a:prstGeom prst="rect">
            <a:avLst/>
          </a:prstGeom>
        </p:spPr>
      </p:pic>
      <p:pic>
        <p:nvPicPr>
          <p:cNvPr id="131" name="object 131"/>
          <p:cNvPicPr/>
          <p:nvPr/>
        </p:nvPicPr>
        <p:blipFill>
          <a:blip r:embed="rId10" cstate="print"/>
          <a:stretch>
            <a:fillRect/>
          </a:stretch>
        </p:blipFill>
        <p:spPr>
          <a:xfrm>
            <a:off x="756210" y="4119767"/>
            <a:ext cx="318851" cy="270510"/>
          </a:xfrm>
          <a:prstGeom prst="rect">
            <a:avLst/>
          </a:prstGeom>
        </p:spPr>
      </p:pic>
      <p:sp>
        <p:nvSpPr>
          <p:cNvPr id="132" name="TextBox 131">
            <a:extLst>
              <a:ext uri="{FF2B5EF4-FFF2-40B4-BE49-F238E27FC236}">
                <a16:creationId xmlns:a16="http://schemas.microsoft.com/office/drawing/2014/main" id="{C45E8809-243C-8D49-0485-85E946C8E37C}"/>
              </a:ext>
            </a:extLst>
          </p:cNvPr>
          <p:cNvSpPr txBox="1"/>
          <p:nvPr/>
        </p:nvSpPr>
        <p:spPr bwMode="auto">
          <a:xfrm>
            <a:off x="1845998" y="189654"/>
            <a:ext cx="10053647" cy="646331"/>
          </a:xfrm>
          <a:prstGeom prst="rect">
            <a:avLst/>
          </a:prstGeom>
          <a:noFill/>
        </p:spPr>
        <p:txBody>
          <a:bodyPr wrap="square">
            <a:spAutoFit/>
          </a:bodyPr>
          <a:lstStyle/>
          <a:p>
            <a:pPr algn="r"/>
            <a:r>
              <a:rPr lang="ru-RU" b="1" dirty="0">
                <a:solidFill>
                  <a:srgbClr val="002060"/>
                </a:solidFill>
                <a:latin typeface="Times New Roman" panose="02020603050405020304" pitchFamily="18" charset="0"/>
                <a:cs typeface="Times New Roman" panose="02020603050405020304" pitchFamily="18" charset="0"/>
              </a:rPr>
              <a:t>Ключевые вопросы и риски, влияющие на доступность жизненно необходимой терапии для пациентов с редкими (</a:t>
            </a:r>
            <a:r>
              <a:rPr lang="ru-RU" b="1" dirty="0" err="1">
                <a:solidFill>
                  <a:srgbClr val="002060"/>
                </a:solidFill>
                <a:latin typeface="Times New Roman" panose="02020603050405020304" pitchFamily="18" charset="0"/>
                <a:cs typeface="Times New Roman" panose="02020603050405020304" pitchFamily="18" charset="0"/>
              </a:rPr>
              <a:t>орфанными</a:t>
            </a:r>
            <a:r>
              <a:rPr lang="ru-RU" b="1" dirty="0">
                <a:solidFill>
                  <a:srgbClr val="002060"/>
                </a:solidFill>
                <a:latin typeface="Times New Roman" panose="02020603050405020304" pitchFamily="18" charset="0"/>
                <a:cs typeface="Times New Roman" panose="02020603050405020304" pitchFamily="18" charset="0"/>
              </a:rPr>
              <a:t>) заболеваниями</a:t>
            </a:r>
          </a:p>
        </p:txBody>
      </p:sp>
      <p:sp>
        <p:nvSpPr>
          <p:cNvPr id="137" name="TextBox 136">
            <a:extLst>
              <a:ext uri="{FF2B5EF4-FFF2-40B4-BE49-F238E27FC236}">
                <a16:creationId xmlns:a16="http://schemas.microsoft.com/office/drawing/2014/main" id="{4986B3B1-12B6-FA66-5F63-072D99BC76BD}"/>
              </a:ext>
            </a:extLst>
          </p:cNvPr>
          <p:cNvSpPr txBox="1"/>
          <p:nvPr/>
        </p:nvSpPr>
        <p:spPr>
          <a:xfrm>
            <a:off x="143552" y="1069231"/>
            <a:ext cx="3938413" cy="1077218"/>
          </a:xfrm>
          <a:prstGeom prst="rect">
            <a:avLst/>
          </a:prstGeom>
          <a:solidFill>
            <a:schemeClr val="accent1">
              <a:lumMod val="20000"/>
              <a:lumOff val="80000"/>
            </a:schemeClr>
          </a:solidFill>
          <a:ln>
            <a:solidFill>
              <a:schemeClr val="accent1">
                <a:lumMod val="60000"/>
                <a:lumOff val="40000"/>
              </a:schemeClr>
            </a:solidFill>
          </a:ln>
        </p:spPr>
        <p:txBody>
          <a:bodyPr wrap="square">
            <a:spAutoFit/>
          </a:bodyPr>
          <a:lstStyle/>
          <a:p>
            <a:pPr marL="65318" defTabSz="829421">
              <a:buClr>
                <a:srgbClr val="39A1A5"/>
              </a:buClr>
              <a:buSzPct val="100000"/>
              <a:defRPr/>
            </a:pPr>
            <a:r>
              <a:rPr lang="ru-RU" sz="1600" b="1" kern="0" dirty="0">
                <a:solidFill>
                  <a:schemeClr val="accent1">
                    <a:lumMod val="50000"/>
                  </a:schemeClr>
                </a:solidFill>
                <a:latin typeface="Times New Roman" panose="02020603050405020304" pitchFamily="18" charset="0"/>
                <a:ea typeface="Open Sans" pitchFamily="2" charset="0"/>
                <a:cs typeface="Times New Roman" panose="02020603050405020304" pitchFamily="18" charset="0"/>
              </a:rPr>
              <a:t>Дефицит финансовых возможностей региона при регулярном увеличении их расходных обязательств как по закону, так и по судебным решениям</a:t>
            </a:r>
            <a:endParaRPr lang="en-US" sz="1600" b="1" kern="0" dirty="0">
              <a:solidFill>
                <a:schemeClr val="accent1">
                  <a:lumMod val="50000"/>
                </a:schemeClr>
              </a:solidFill>
              <a:latin typeface="Times New Roman" panose="02020603050405020304" pitchFamily="18" charset="0"/>
              <a:ea typeface="Open Sans" pitchFamily="2" charset="0"/>
              <a:cs typeface="Times New Roman" panose="02020603050405020304" pitchFamily="18" charset="0"/>
            </a:endParaRPr>
          </a:p>
        </p:txBody>
      </p:sp>
      <p:sp>
        <p:nvSpPr>
          <p:cNvPr id="138" name="TextBox 137">
            <a:extLst>
              <a:ext uri="{FF2B5EF4-FFF2-40B4-BE49-F238E27FC236}">
                <a16:creationId xmlns:a16="http://schemas.microsoft.com/office/drawing/2014/main" id="{AE0A4FF6-7617-770A-8856-19549138849F}"/>
              </a:ext>
            </a:extLst>
          </p:cNvPr>
          <p:cNvSpPr txBox="1"/>
          <p:nvPr/>
        </p:nvSpPr>
        <p:spPr>
          <a:xfrm>
            <a:off x="177404" y="5591040"/>
            <a:ext cx="3837557" cy="1077218"/>
          </a:xfrm>
          <a:prstGeom prst="rect">
            <a:avLst/>
          </a:prstGeom>
          <a:solidFill>
            <a:schemeClr val="accent1">
              <a:lumMod val="20000"/>
              <a:lumOff val="80000"/>
            </a:schemeClr>
          </a:solidFill>
          <a:ln>
            <a:solidFill>
              <a:schemeClr val="accent1">
                <a:lumMod val="60000"/>
                <a:lumOff val="40000"/>
              </a:schemeClr>
            </a:solidFill>
          </a:ln>
        </p:spPr>
        <p:txBody>
          <a:bodyPr wrap="square">
            <a:spAutoFit/>
          </a:bodyPr>
          <a:lstStyle/>
          <a:p>
            <a:pPr marL="65318" defTabSz="829421">
              <a:buClr>
                <a:srgbClr val="39A1A5"/>
              </a:buClr>
              <a:buSzPct val="100000"/>
              <a:defRPr/>
            </a:pPr>
            <a:r>
              <a:rPr lang="ru-RU" sz="1600" b="1" kern="0" dirty="0">
                <a:solidFill>
                  <a:schemeClr val="accent1">
                    <a:lumMod val="50000"/>
                  </a:schemeClr>
                </a:solidFill>
                <a:latin typeface="Times New Roman" panose="02020603050405020304" pitchFamily="18" charset="0"/>
                <a:ea typeface="Open Sans" pitchFamily="2" charset="0"/>
                <a:cs typeface="Times New Roman" panose="02020603050405020304" pitchFamily="18" charset="0"/>
              </a:rPr>
              <a:t>Несоразмерное ограничение прав взрослых пациентов, подтвержденное отказами в административном порядке и судебной практикой</a:t>
            </a:r>
          </a:p>
        </p:txBody>
      </p:sp>
      <p:cxnSp>
        <p:nvCxnSpPr>
          <p:cNvPr id="154" name="Прямая соединительная линия 153">
            <a:extLst>
              <a:ext uri="{FF2B5EF4-FFF2-40B4-BE49-F238E27FC236}">
                <a16:creationId xmlns:a16="http://schemas.microsoft.com/office/drawing/2014/main" id="{89C671E6-2738-48C3-09A7-8730DC52EEF3}"/>
              </a:ext>
            </a:extLst>
          </p:cNvPr>
          <p:cNvCxnSpPr>
            <a:cxnSpLocks/>
          </p:cNvCxnSpPr>
          <p:nvPr/>
        </p:nvCxnSpPr>
        <p:spPr>
          <a:xfrm>
            <a:off x="4330847" y="1069231"/>
            <a:ext cx="25787" cy="5167351"/>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AAC1FFE7-9F31-42F3-CCE9-66AC702CA96C}"/>
              </a:ext>
            </a:extLst>
          </p:cNvPr>
          <p:cNvSpPr txBox="1"/>
          <p:nvPr/>
        </p:nvSpPr>
        <p:spPr>
          <a:xfrm>
            <a:off x="4763927" y="1074854"/>
            <a:ext cx="3938414" cy="2277547"/>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Обеспечение реальной поддержкой от федерации к регионам по обеспечению пациентов с редкими заболеваниями лекарственными средствами во исполнение решения Конституционного Суда РФ от 26.09.2024 г. с помощью разработки понятных и доступных критериев</a:t>
            </a:r>
          </a:p>
          <a:p>
            <a:endParaRPr lang="ru-RU" sz="1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2649D42-1984-D84D-D667-A0220D4862A2}"/>
              </a:ext>
            </a:extLst>
          </p:cNvPr>
          <p:cNvSpPr txBox="1"/>
          <p:nvPr/>
        </p:nvSpPr>
        <p:spPr>
          <a:xfrm>
            <a:off x="8639496" y="1069231"/>
            <a:ext cx="3502389" cy="2523768"/>
          </a:xfrm>
          <a:prstGeom prst="rect">
            <a:avLst/>
          </a:prstGeom>
          <a:noFill/>
        </p:spPr>
        <p:txBody>
          <a:bodyPr wrap="square">
            <a:spAutoFit/>
          </a:bodyPr>
          <a:lstStyle/>
          <a:p>
            <a:r>
              <a:rPr lang="ru-RU" sz="1400" dirty="0">
                <a:latin typeface="Times New Roman" panose="02020603050405020304" pitchFamily="18" charset="0"/>
                <a:cs typeface="Times New Roman" panose="02020603050405020304" pitchFamily="18" charset="0"/>
              </a:rPr>
              <a:t>Доработка проекта ПП о создании резервного механизма финансирования </a:t>
            </a:r>
            <a:r>
              <a:rPr lang="ru-RU" sz="1400" dirty="0" err="1">
                <a:latin typeface="Times New Roman" panose="02020603050405020304" pitchFamily="18" charset="0"/>
                <a:cs typeface="Times New Roman" panose="02020603050405020304" pitchFamily="18" charset="0"/>
              </a:rPr>
              <a:t>орфанных</a:t>
            </a:r>
            <a:r>
              <a:rPr lang="ru-RU" sz="1400" dirty="0">
                <a:latin typeface="Times New Roman" panose="02020603050405020304" pitchFamily="18" charset="0"/>
                <a:cs typeface="Times New Roman" panose="02020603050405020304" pitchFamily="18" charset="0"/>
              </a:rPr>
              <a:t> заболеваний</a:t>
            </a:r>
          </a:p>
          <a:p>
            <a:pPr marL="285750" indent="-285750">
              <a:buFont typeface="Arial" panose="020B0604020202020204" pitchFamily="34" charset="0"/>
              <a:buChar char="•"/>
            </a:pPr>
            <a:endParaRPr lang="ru-RU" sz="1400" dirty="0">
              <a:latin typeface="Times New Roman" panose="02020603050405020304" pitchFamily="18" charset="0"/>
              <a:cs typeface="Times New Roman" panose="02020603050405020304" pitchFamily="18" charset="0"/>
            </a:endParaRPr>
          </a:p>
          <a:p>
            <a:pPr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распространение на все регионы (без привязки к бюджетной обеспеченности); </a:t>
            </a:r>
          </a:p>
          <a:p>
            <a:pPr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без привязки к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увеличения пациентов / стоимость терапии;</a:t>
            </a:r>
          </a:p>
          <a:p>
            <a:pPr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на основании фактической недостаточности бюджетных средств </a:t>
            </a:r>
          </a:p>
          <a:p>
            <a:pPr marL="285750" indent="-285750">
              <a:buFont typeface="Arial" panose="020B0604020202020204" pitchFamily="34" charset="0"/>
              <a:buChar char="•"/>
            </a:pPr>
            <a:endParaRPr lang="ru-RU" sz="1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9223590-0D37-1884-3F21-5F747A478E96}"/>
              </a:ext>
            </a:extLst>
          </p:cNvPr>
          <p:cNvSpPr txBox="1"/>
          <p:nvPr/>
        </p:nvSpPr>
        <p:spPr>
          <a:xfrm>
            <a:off x="173543" y="4354823"/>
            <a:ext cx="3837557" cy="1077218"/>
          </a:xfrm>
          <a:prstGeom prst="rect">
            <a:avLst/>
          </a:prstGeom>
          <a:solidFill>
            <a:schemeClr val="accent1">
              <a:lumMod val="20000"/>
              <a:lumOff val="80000"/>
            </a:schemeClr>
          </a:solidFill>
          <a:ln>
            <a:solidFill>
              <a:schemeClr val="accent1">
                <a:lumMod val="60000"/>
                <a:lumOff val="40000"/>
              </a:schemeClr>
            </a:solidFill>
          </a:ln>
        </p:spPr>
        <p:txBody>
          <a:bodyPr wrap="square">
            <a:spAutoFit/>
          </a:bodyPr>
          <a:lstStyle/>
          <a:p>
            <a:pPr marL="65318" defTabSz="829421">
              <a:buClr>
                <a:srgbClr val="39A1A5"/>
              </a:buClr>
              <a:buSzPct val="100000"/>
              <a:defRPr/>
            </a:pPr>
            <a:r>
              <a:rPr lang="ru-RU" sz="1600" b="1" kern="0" dirty="0">
                <a:solidFill>
                  <a:schemeClr val="accent1">
                    <a:lumMod val="50000"/>
                  </a:schemeClr>
                </a:solidFill>
                <a:latin typeface="Times New Roman" panose="02020603050405020304" pitchFamily="18" charset="0"/>
                <a:ea typeface="Open Sans" pitchFamily="2" charset="0"/>
                <a:cs typeface="Times New Roman" panose="02020603050405020304" pitchFamily="18" charset="0"/>
              </a:rPr>
              <a:t>Нивелирование достижений (включая финансовые вложения) в детском звене, в том числе в рамках Фонда «Круг добра»</a:t>
            </a:r>
          </a:p>
        </p:txBody>
      </p:sp>
      <p:sp>
        <p:nvSpPr>
          <p:cNvPr id="12" name="TextBox 11">
            <a:extLst>
              <a:ext uri="{FF2B5EF4-FFF2-40B4-BE49-F238E27FC236}">
                <a16:creationId xmlns:a16="http://schemas.microsoft.com/office/drawing/2014/main" id="{A61BD5E4-DDCF-821A-9232-CA81C91B23AD}"/>
              </a:ext>
            </a:extLst>
          </p:cNvPr>
          <p:cNvSpPr txBox="1"/>
          <p:nvPr/>
        </p:nvSpPr>
        <p:spPr>
          <a:xfrm>
            <a:off x="4721592" y="4379128"/>
            <a:ext cx="3938414" cy="1292662"/>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Постепенное расширение Перечня №403 во избежание создания перерывов в терапии, а также покрытия гос. программами редких нозологий</a:t>
            </a:r>
          </a:p>
          <a:p>
            <a:endParaRPr lang="ru-RU" sz="1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63CE61F-7DD0-76E8-0EF9-C6F0FD75DE19}"/>
              </a:ext>
            </a:extLst>
          </p:cNvPr>
          <p:cNvSpPr txBox="1"/>
          <p:nvPr/>
        </p:nvSpPr>
        <p:spPr>
          <a:xfrm>
            <a:off x="8512207" y="4255022"/>
            <a:ext cx="3502389" cy="738664"/>
          </a:xfrm>
          <a:prstGeom prst="rect">
            <a:avLst/>
          </a:prstGeom>
          <a:noFill/>
        </p:spPr>
        <p:txBody>
          <a:bodyPr wrap="square">
            <a:spAutoFit/>
          </a:bodyPr>
          <a:lstStyle/>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Фонд «Круг добра» </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общий Перечень МЗ</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расширение региональных программ</a:t>
            </a:r>
          </a:p>
        </p:txBody>
      </p:sp>
      <p:sp>
        <p:nvSpPr>
          <p:cNvPr id="2" name="Двойная стрелка влево/вверх 1">
            <a:extLst>
              <a:ext uri="{FF2B5EF4-FFF2-40B4-BE49-F238E27FC236}">
                <a16:creationId xmlns:a16="http://schemas.microsoft.com/office/drawing/2014/main" id="{AE1CE390-1B86-68D0-D28F-686C27E8BB8C}"/>
              </a:ext>
            </a:extLst>
          </p:cNvPr>
          <p:cNvSpPr/>
          <p:nvPr/>
        </p:nvSpPr>
        <p:spPr>
          <a:xfrm>
            <a:off x="7801715" y="3352401"/>
            <a:ext cx="1041210" cy="1037876"/>
          </a:xfrm>
          <a:prstGeom prst="leftUp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50725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795" y="0"/>
            <a:ext cx="12190413" cy="6858000"/>
            <a:chOff x="0" y="0"/>
            <a:chExt cx="12190413" cy="6858000"/>
          </a:xfrm>
        </p:grpSpPr>
        <p:pic>
          <p:nvPicPr>
            <p:cNvPr id="1026" name="Picture 2" descr="E:\РАБОТА\3 конгресс ВСП\2025\XVI Конгресс шаблон презентации\элементы презентации\06.png"/>
            <p:cNvPicPr>
              <a:picLocks noChangeAspect="1" noChangeArrowheads="1"/>
            </p:cNvPicPr>
            <p:nvPr/>
          </p:nvPicPr>
          <p:blipFill>
            <a:blip r:embed="rId2" cstate="print"/>
            <a:stretch>
              <a:fillRect/>
            </a:stretch>
          </p:blipFill>
          <p:spPr bwMode="auto">
            <a:xfrm>
              <a:off x="622598" y="1953056"/>
              <a:ext cx="1980000" cy="1980000"/>
            </a:xfrm>
            <a:prstGeom prst="rect">
              <a:avLst/>
            </a:prstGeom>
            <a:noFill/>
          </p:spPr>
        </p:pic>
        <p:sp>
          <p:nvSpPr>
            <p:cNvPr id="10" name="Прямоугольник 9"/>
            <p:cNvSpPr/>
            <p:nvPr/>
          </p:nvSpPr>
          <p:spPr>
            <a:xfrm>
              <a:off x="8831510" y="6309320"/>
              <a:ext cx="3014206" cy="341632"/>
            </a:xfrm>
            <a:prstGeom prst="rect">
              <a:avLst/>
            </a:prstGeom>
          </p:spPr>
          <p:txBody>
            <a:bodyPr wrap="square">
              <a:spAutoFit/>
            </a:bodyPr>
            <a:lstStyle/>
            <a:p>
              <a:pPr algn="r" defTabSz="685800">
                <a:lnSpc>
                  <a:spcPct val="90000"/>
                </a:lnSpc>
                <a:spcBef>
                  <a:spcPts val="750"/>
                </a:spcBef>
                <a:buClr>
                  <a:srgbClr val="35A5D6"/>
                </a:buClr>
              </a:pPr>
              <a:r>
                <a:rPr lang="en-US" dirty="0">
                  <a:solidFill>
                    <a:srgbClr val="114C7D"/>
                  </a:solidFill>
                  <a:latin typeface="Gotham Pro" pitchFamily="2" charset="0"/>
                  <a:cs typeface="Gotham Pro" pitchFamily="2" charset="0"/>
                </a:rPr>
                <a:t>congress-vsp.ru/xvi/</a:t>
              </a:r>
              <a:endParaRPr lang="ru-RU" dirty="0">
                <a:solidFill>
                  <a:srgbClr val="114C7D"/>
                </a:solidFill>
                <a:latin typeface="Gotham Pro" pitchFamily="2" charset="0"/>
                <a:cs typeface="Gotham Pro" pitchFamily="2" charset="0"/>
              </a:endParaRPr>
            </a:p>
          </p:txBody>
        </p:sp>
        <p:pic>
          <p:nvPicPr>
            <p:cNvPr id="8" name="Picture 13" descr="E:\РАБОТА\3 конгресс ВСП\2025\XVI Конгресс шаблон презентации\элементы презентации\013.png"/>
            <p:cNvPicPr>
              <a:picLocks noChangeAspect="1" noChangeArrowheads="1"/>
            </p:cNvPicPr>
            <p:nvPr/>
          </p:nvPicPr>
          <p:blipFill>
            <a:blip r:embed="rId3" cstate="print"/>
            <a:srcRect/>
            <a:stretch>
              <a:fillRect/>
            </a:stretch>
          </p:blipFill>
          <p:spPr bwMode="auto">
            <a:xfrm rot="16200000" flipH="1">
              <a:off x="1079579" y="-1079578"/>
              <a:ext cx="1620000" cy="3779157"/>
            </a:xfrm>
            <a:prstGeom prst="rect">
              <a:avLst/>
            </a:prstGeom>
            <a:noFill/>
          </p:spPr>
        </p:pic>
        <p:pic>
          <p:nvPicPr>
            <p:cNvPr id="3" name="Picture 2" descr="E:\РАБОТА\3 конгресс ВСП\2025\XVI Конгресс шаблон презентации\элементы презентации\03.png"/>
            <p:cNvPicPr>
              <a:picLocks noChangeAspect="1" noChangeArrowheads="1"/>
            </p:cNvPicPr>
            <p:nvPr/>
          </p:nvPicPr>
          <p:blipFill>
            <a:blip r:embed="rId4" cstate="print"/>
            <a:srcRect/>
            <a:stretch>
              <a:fillRect/>
            </a:stretch>
          </p:blipFill>
          <p:spPr bwMode="auto">
            <a:xfrm flipH="1">
              <a:off x="0" y="4698000"/>
              <a:ext cx="5399214" cy="2160000"/>
            </a:xfrm>
            <a:prstGeom prst="rect">
              <a:avLst/>
            </a:prstGeom>
            <a:noFill/>
          </p:spPr>
        </p:pic>
        <p:pic>
          <p:nvPicPr>
            <p:cNvPr id="1028" name="Picture 4" descr="E:\РАБОТА\3 конгресс ВСП\2025\XVI Конгресс шаблон презентации\элементы презентации\014.png"/>
            <p:cNvPicPr>
              <a:picLocks noChangeAspect="1" noChangeArrowheads="1"/>
            </p:cNvPicPr>
            <p:nvPr/>
          </p:nvPicPr>
          <p:blipFill>
            <a:blip r:embed="rId5" cstate="print"/>
            <a:srcRect/>
            <a:stretch>
              <a:fillRect/>
            </a:stretch>
          </p:blipFill>
          <p:spPr bwMode="auto">
            <a:xfrm flipH="1">
              <a:off x="11110413" y="0"/>
              <a:ext cx="1080000" cy="1080000"/>
            </a:xfrm>
            <a:prstGeom prst="rect">
              <a:avLst/>
            </a:prstGeom>
            <a:noFill/>
          </p:spPr>
        </p:pic>
      </p:grpSp>
      <p:sp>
        <p:nvSpPr>
          <p:cNvPr id="9" name="Заголовок 8"/>
          <p:cNvSpPr>
            <a:spLocks noGrp="1"/>
          </p:cNvSpPr>
          <p:nvPr>
            <p:ph type="title"/>
          </p:nvPr>
        </p:nvSpPr>
        <p:spPr>
          <a:xfrm>
            <a:off x="3359697" y="2358008"/>
            <a:ext cx="8149983" cy="1143000"/>
          </a:xfrm>
        </p:spPr>
        <p:txBody>
          <a:bodyPr>
            <a:normAutofit/>
          </a:bodyPr>
          <a:lstStyle/>
          <a:p>
            <a:pPr algn="l"/>
            <a:r>
              <a:rPr lang="ru-RU" sz="4000" dirty="0">
                <a:solidFill>
                  <a:srgbClr val="00ADD9"/>
                </a:solidFill>
                <a:latin typeface="Gotham Pro Medium" pitchFamily="2" charset="0"/>
                <a:cs typeface="Gotham Pro Medium" pitchFamily="2" charset="0"/>
              </a:rPr>
              <a:t>БЛАГОДАРЮ ЗА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oogle Shape;102;p25"/>
          <p:cNvPicPr/>
          <p:nvPr/>
        </p:nvPicPr>
        <p:blipFill>
          <a:blip r:embed="rId3"/>
          <a:srcRect t="170369" b="-170369"/>
          <a:stretch/>
        </p:blipFill>
        <p:spPr>
          <a:xfrm>
            <a:off x="4462560" y="6261600"/>
            <a:ext cx="3251520" cy="593040"/>
          </a:xfrm>
          <a:prstGeom prst="rect">
            <a:avLst/>
          </a:prstGeom>
          <a:ln w="0">
            <a:noFill/>
          </a:ln>
        </p:spPr>
      </p:pic>
      <p:grpSp>
        <p:nvGrpSpPr>
          <p:cNvPr id="5" name="object 14">
            <a:extLst>
              <a:ext uri="{FF2B5EF4-FFF2-40B4-BE49-F238E27FC236}">
                <a16:creationId xmlns:a16="http://schemas.microsoft.com/office/drawing/2014/main" id="{5CB5B307-6116-B88D-EB8B-5DF690385639}"/>
              </a:ext>
            </a:extLst>
          </p:cNvPr>
          <p:cNvGrpSpPr/>
          <p:nvPr/>
        </p:nvGrpSpPr>
        <p:grpSpPr>
          <a:xfrm>
            <a:off x="520640" y="3289220"/>
            <a:ext cx="11135360" cy="2072390"/>
            <a:chOff x="528637" y="3262376"/>
            <a:chExt cx="11135360" cy="2072390"/>
          </a:xfrm>
        </p:grpSpPr>
        <p:sp>
          <p:nvSpPr>
            <p:cNvPr id="6" name="object 15">
              <a:extLst>
                <a:ext uri="{FF2B5EF4-FFF2-40B4-BE49-F238E27FC236}">
                  <a16:creationId xmlns:a16="http://schemas.microsoft.com/office/drawing/2014/main" id="{AFC3CA41-F9AB-58AE-083E-A6A33867E353}"/>
                </a:ext>
              </a:extLst>
            </p:cNvPr>
            <p:cNvSpPr/>
            <p:nvPr/>
          </p:nvSpPr>
          <p:spPr>
            <a:xfrm>
              <a:off x="985837" y="3277366"/>
              <a:ext cx="1314450" cy="2057400"/>
            </a:xfrm>
            <a:custGeom>
              <a:avLst/>
              <a:gdLst/>
              <a:ahLst/>
              <a:cxnLst/>
              <a:rect l="l" t="t" r="r" b="b"/>
              <a:pathLst>
                <a:path w="1314450" h="2057400">
                  <a:moveTo>
                    <a:pt x="1314450" y="0"/>
                  </a:moveTo>
                  <a:lnTo>
                    <a:pt x="0" y="0"/>
                  </a:lnTo>
                  <a:lnTo>
                    <a:pt x="0" y="2057400"/>
                  </a:lnTo>
                  <a:lnTo>
                    <a:pt x="1314450" y="2057400"/>
                  </a:lnTo>
                  <a:lnTo>
                    <a:pt x="1314450" y="0"/>
                  </a:lnTo>
                  <a:close/>
                </a:path>
              </a:pathLst>
            </a:custGeom>
            <a:solidFill>
              <a:schemeClr val="bg1"/>
            </a:solidFill>
            <a:ln>
              <a:solidFill>
                <a:srgbClr val="002060"/>
              </a:solidFill>
            </a:ln>
          </p:spPr>
          <p:txBody>
            <a:bodyPr wrap="square" lIns="0" tIns="0" rIns="0" bIns="0" rtlCol="0"/>
            <a:lstStyle/>
            <a:p>
              <a:pPr defTabSz="609660" hangingPunct="0">
                <a:defRPr/>
              </a:pPr>
              <a:endParaRPr kern="0">
                <a:solidFill>
                  <a:srgbClr val="000000"/>
                </a:solidFill>
                <a:latin typeface="Arial"/>
                <a:cs typeface="Arial"/>
                <a:sym typeface="Arial"/>
              </a:endParaRPr>
            </a:p>
          </p:txBody>
        </p:sp>
        <p:sp>
          <p:nvSpPr>
            <p:cNvPr id="8" name="object 16">
              <a:extLst>
                <a:ext uri="{FF2B5EF4-FFF2-40B4-BE49-F238E27FC236}">
                  <a16:creationId xmlns:a16="http://schemas.microsoft.com/office/drawing/2014/main" id="{7A5C5029-E411-248F-EFA2-5B2B7A6D8F7C}"/>
                </a:ext>
              </a:extLst>
            </p:cNvPr>
            <p:cNvSpPr/>
            <p:nvPr/>
          </p:nvSpPr>
          <p:spPr>
            <a:xfrm>
              <a:off x="985837" y="3262376"/>
              <a:ext cx="1314450" cy="2057400"/>
            </a:xfrm>
            <a:custGeom>
              <a:avLst/>
              <a:gdLst/>
              <a:ahLst/>
              <a:cxnLst/>
              <a:rect l="l" t="t" r="r" b="b"/>
              <a:pathLst>
                <a:path w="1314450" h="2057400">
                  <a:moveTo>
                    <a:pt x="0" y="2057400"/>
                  </a:moveTo>
                  <a:lnTo>
                    <a:pt x="1314450" y="2057400"/>
                  </a:lnTo>
                  <a:lnTo>
                    <a:pt x="1314450" y="0"/>
                  </a:lnTo>
                  <a:lnTo>
                    <a:pt x="0" y="0"/>
                  </a:lnTo>
                  <a:lnTo>
                    <a:pt x="0" y="2057400"/>
                  </a:lnTo>
                  <a:close/>
                </a:path>
              </a:pathLst>
            </a:custGeom>
            <a:ln w="12700">
              <a:solidFill>
                <a:srgbClr val="002060"/>
              </a:solidFill>
            </a:ln>
          </p:spPr>
          <p:txBody>
            <a:bodyPr wrap="square" lIns="0" tIns="0" rIns="0" bIns="0" rtlCol="0"/>
            <a:lstStyle/>
            <a:p>
              <a:pPr defTabSz="609660" hangingPunct="0">
                <a:defRPr/>
              </a:pPr>
              <a:endParaRPr kern="0" dirty="0">
                <a:solidFill>
                  <a:srgbClr val="000000"/>
                </a:solidFill>
                <a:highlight>
                  <a:srgbClr val="009C63"/>
                </a:highlight>
                <a:latin typeface="Arial"/>
                <a:cs typeface="Arial"/>
                <a:sym typeface="Arial"/>
              </a:endParaRPr>
            </a:p>
          </p:txBody>
        </p:sp>
        <p:sp>
          <p:nvSpPr>
            <p:cNvPr id="9" name="object 17">
              <a:extLst>
                <a:ext uri="{FF2B5EF4-FFF2-40B4-BE49-F238E27FC236}">
                  <a16:creationId xmlns:a16="http://schemas.microsoft.com/office/drawing/2014/main" id="{74C88354-65A8-8FF2-3F24-018F86DA4EE5}"/>
                </a:ext>
              </a:extLst>
            </p:cNvPr>
            <p:cNvSpPr/>
            <p:nvPr/>
          </p:nvSpPr>
          <p:spPr>
            <a:xfrm>
              <a:off x="3991555" y="3429000"/>
              <a:ext cx="1304925" cy="1905000"/>
            </a:xfrm>
            <a:custGeom>
              <a:avLst/>
              <a:gdLst/>
              <a:ahLst/>
              <a:cxnLst/>
              <a:rect l="l" t="t" r="r" b="b"/>
              <a:pathLst>
                <a:path w="1304925" h="1905000">
                  <a:moveTo>
                    <a:pt x="1304925" y="0"/>
                  </a:moveTo>
                  <a:lnTo>
                    <a:pt x="0" y="0"/>
                  </a:lnTo>
                  <a:lnTo>
                    <a:pt x="0" y="1905000"/>
                  </a:lnTo>
                  <a:lnTo>
                    <a:pt x="1304925" y="1905000"/>
                  </a:lnTo>
                  <a:lnTo>
                    <a:pt x="1304925" y="0"/>
                  </a:lnTo>
                  <a:close/>
                </a:path>
              </a:pathLst>
            </a:custGeom>
            <a:solidFill>
              <a:schemeClr val="bg1"/>
            </a:solidFill>
            <a:ln>
              <a:solidFill>
                <a:srgbClr val="002060"/>
              </a:solidFill>
            </a:ln>
          </p:spPr>
          <p:txBody>
            <a:bodyPr wrap="square" lIns="0" tIns="0" rIns="0" bIns="0" rtlCol="0"/>
            <a:lstStyle/>
            <a:p>
              <a:pPr defTabSz="609660" hangingPunct="0">
                <a:defRPr/>
              </a:pPr>
              <a:endParaRPr b="1" kern="0" dirty="0">
                <a:solidFill>
                  <a:schemeClr val="accent4">
                    <a:lumMod val="50000"/>
                  </a:schemeClr>
                </a:solidFill>
                <a:latin typeface="Arial"/>
                <a:cs typeface="Arial"/>
                <a:sym typeface="Arial"/>
              </a:endParaRPr>
            </a:p>
          </p:txBody>
        </p:sp>
        <p:sp>
          <p:nvSpPr>
            <p:cNvPr id="12" name="object 20">
              <a:extLst>
                <a:ext uri="{FF2B5EF4-FFF2-40B4-BE49-F238E27FC236}">
                  <a16:creationId xmlns:a16="http://schemas.microsoft.com/office/drawing/2014/main" id="{1F42A844-FD52-F0D7-F521-0F8A3B74197E}"/>
                </a:ext>
              </a:extLst>
            </p:cNvPr>
            <p:cNvSpPr/>
            <p:nvPr/>
          </p:nvSpPr>
          <p:spPr>
            <a:xfrm>
              <a:off x="6738936" y="4062476"/>
              <a:ext cx="1304925" cy="1257300"/>
            </a:xfrm>
            <a:custGeom>
              <a:avLst/>
              <a:gdLst/>
              <a:ahLst/>
              <a:cxnLst/>
              <a:rect l="l" t="t" r="r" b="b"/>
              <a:pathLst>
                <a:path w="1304925" h="1257300">
                  <a:moveTo>
                    <a:pt x="0" y="1257300"/>
                  </a:moveTo>
                  <a:lnTo>
                    <a:pt x="1304925" y="1257300"/>
                  </a:lnTo>
                  <a:lnTo>
                    <a:pt x="1304925" y="0"/>
                  </a:lnTo>
                  <a:lnTo>
                    <a:pt x="0" y="0"/>
                  </a:lnTo>
                  <a:lnTo>
                    <a:pt x="0" y="1257300"/>
                  </a:lnTo>
                  <a:close/>
                </a:path>
              </a:pathLst>
            </a:custGeom>
            <a:ln w="12700">
              <a:solidFill>
                <a:srgbClr val="002060"/>
              </a:solidFill>
            </a:ln>
          </p:spPr>
          <p:txBody>
            <a:bodyPr wrap="square" lIns="0" tIns="0" rIns="0" bIns="0" rtlCol="0"/>
            <a:lstStyle/>
            <a:p>
              <a:pPr defTabSz="609660" hangingPunct="0">
                <a:defRPr/>
              </a:pPr>
              <a:endParaRPr kern="0">
                <a:solidFill>
                  <a:srgbClr val="000000"/>
                </a:solidFill>
                <a:latin typeface="Arial"/>
                <a:cs typeface="Arial"/>
                <a:sym typeface="Arial"/>
              </a:endParaRPr>
            </a:p>
          </p:txBody>
        </p:sp>
        <p:sp>
          <p:nvSpPr>
            <p:cNvPr id="14" name="object 22">
              <a:extLst>
                <a:ext uri="{FF2B5EF4-FFF2-40B4-BE49-F238E27FC236}">
                  <a16:creationId xmlns:a16="http://schemas.microsoft.com/office/drawing/2014/main" id="{4D45D506-6391-0B66-272B-E3031F730757}"/>
                </a:ext>
              </a:extLst>
            </p:cNvPr>
            <p:cNvSpPr/>
            <p:nvPr/>
          </p:nvSpPr>
          <p:spPr>
            <a:xfrm>
              <a:off x="9248838" y="4455676"/>
              <a:ext cx="1304925" cy="838200"/>
            </a:xfrm>
            <a:custGeom>
              <a:avLst/>
              <a:gdLst/>
              <a:ahLst/>
              <a:cxnLst/>
              <a:rect l="l" t="t" r="r" b="b"/>
              <a:pathLst>
                <a:path w="1304925" h="838200">
                  <a:moveTo>
                    <a:pt x="0" y="838200"/>
                  </a:moveTo>
                  <a:lnTo>
                    <a:pt x="1304925" y="838200"/>
                  </a:lnTo>
                  <a:lnTo>
                    <a:pt x="1304925" y="0"/>
                  </a:lnTo>
                  <a:lnTo>
                    <a:pt x="0" y="0"/>
                  </a:lnTo>
                  <a:lnTo>
                    <a:pt x="0" y="838200"/>
                  </a:lnTo>
                  <a:close/>
                </a:path>
              </a:pathLst>
            </a:custGeom>
            <a:ln w="12700">
              <a:solidFill>
                <a:srgbClr val="002060"/>
              </a:solidFill>
            </a:ln>
          </p:spPr>
          <p:txBody>
            <a:bodyPr wrap="square" lIns="0" tIns="0" rIns="0" bIns="0" rtlCol="0"/>
            <a:lstStyle/>
            <a:p>
              <a:pPr defTabSz="609660" hangingPunct="0">
                <a:defRPr/>
              </a:pPr>
              <a:endParaRPr kern="0">
                <a:solidFill>
                  <a:srgbClr val="000000"/>
                </a:solidFill>
                <a:latin typeface="Arial"/>
                <a:cs typeface="Arial"/>
                <a:sym typeface="Arial"/>
              </a:endParaRPr>
            </a:p>
          </p:txBody>
        </p:sp>
        <p:sp>
          <p:nvSpPr>
            <p:cNvPr id="17" name="object 25">
              <a:extLst>
                <a:ext uri="{FF2B5EF4-FFF2-40B4-BE49-F238E27FC236}">
                  <a16:creationId xmlns:a16="http://schemas.microsoft.com/office/drawing/2014/main" id="{3B4E5BC6-F2CE-A0B0-227F-26ACBA0630BC}"/>
                </a:ext>
              </a:extLst>
            </p:cNvPr>
            <p:cNvSpPr/>
            <p:nvPr/>
          </p:nvSpPr>
          <p:spPr>
            <a:xfrm>
              <a:off x="528637" y="5319776"/>
              <a:ext cx="11135360" cy="0"/>
            </a:xfrm>
            <a:custGeom>
              <a:avLst/>
              <a:gdLst/>
              <a:ahLst/>
              <a:cxnLst/>
              <a:rect l="l" t="t" r="r" b="b"/>
              <a:pathLst>
                <a:path w="11135360">
                  <a:moveTo>
                    <a:pt x="0" y="0"/>
                  </a:moveTo>
                  <a:lnTo>
                    <a:pt x="11134788" y="0"/>
                  </a:lnTo>
                </a:path>
              </a:pathLst>
            </a:custGeom>
            <a:ln w="9525">
              <a:solidFill>
                <a:srgbClr val="002060"/>
              </a:solidFill>
            </a:ln>
          </p:spPr>
          <p:txBody>
            <a:bodyPr wrap="square" lIns="0" tIns="0" rIns="0" bIns="0" rtlCol="0"/>
            <a:lstStyle/>
            <a:p>
              <a:pPr defTabSz="609660" hangingPunct="0">
                <a:defRPr/>
              </a:pPr>
              <a:endParaRPr kern="0">
                <a:solidFill>
                  <a:srgbClr val="000000"/>
                </a:solidFill>
                <a:latin typeface="Arial"/>
                <a:cs typeface="Arial"/>
                <a:sym typeface="Arial"/>
              </a:endParaRPr>
            </a:p>
          </p:txBody>
        </p:sp>
      </p:grpSp>
      <p:sp>
        <p:nvSpPr>
          <p:cNvPr id="19" name="object 26">
            <a:extLst>
              <a:ext uri="{FF2B5EF4-FFF2-40B4-BE49-F238E27FC236}">
                <a16:creationId xmlns:a16="http://schemas.microsoft.com/office/drawing/2014/main" id="{0BF62C08-3141-9D22-ED22-241D3C49F0CB}"/>
              </a:ext>
            </a:extLst>
          </p:cNvPr>
          <p:cNvSpPr txBox="1"/>
          <p:nvPr/>
        </p:nvSpPr>
        <p:spPr>
          <a:xfrm>
            <a:off x="1426463" y="2969831"/>
            <a:ext cx="426084" cy="254557"/>
          </a:xfrm>
          <a:prstGeom prst="rect">
            <a:avLst/>
          </a:prstGeom>
        </p:spPr>
        <p:txBody>
          <a:bodyPr vert="horz" wrap="square" lIns="0" tIns="15875" rIns="0" bIns="0" rtlCol="0">
            <a:spAutoFit/>
          </a:bodyPr>
          <a:lstStyle/>
          <a:p>
            <a:pPr marL="12702" defTabSz="609660" hangingPunct="0">
              <a:spcBef>
                <a:spcPts val="125"/>
              </a:spcBef>
              <a:defRPr/>
            </a:pPr>
            <a:r>
              <a:rPr lang="ru-RU" sz="1550" b="1" kern="0" spc="-25" dirty="0">
                <a:solidFill>
                  <a:srgbClr val="043377"/>
                </a:solidFill>
                <a:latin typeface="Times New Roman"/>
                <a:cs typeface="Times New Roman"/>
                <a:sym typeface="Arial"/>
              </a:rPr>
              <a:t>47</a:t>
            </a:r>
            <a:r>
              <a:rPr sz="1550" b="1" kern="0" spc="-25" dirty="0">
                <a:solidFill>
                  <a:srgbClr val="043377"/>
                </a:solidFill>
                <a:latin typeface="Times New Roman"/>
                <a:cs typeface="Times New Roman"/>
                <a:sym typeface="Arial"/>
              </a:rPr>
              <a:t>%</a:t>
            </a:r>
            <a:endParaRPr sz="1550" kern="0" dirty="0">
              <a:solidFill>
                <a:srgbClr val="000000"/>
              </a:solidFill>
              <a:latin typeface="Times New Roman"/>
              <a:cs typeface="Times New Roman"/>
              <a:sym typeface="Arial"/>
            </a:endParaRPr>
          </a:p>
        </p:txBody>
      </p:sp>
      <p:sp>
        <p:nvSpPr>
          <p:cNvPr id="20" name="object 26">
            <a:extLst>
              <a:ext uri="{FF2B5EF4-FFF2-40B4-BE49-F238E27FC236}">
                <a16:creationId xmlns:a16="http://schemas.microsoft.com/office/drawing/2014/main" id="{09164DAE-CA8D-2E48-32E8-E7065B0F706C}"/>
              </a:ext>
            </a:extLst>
          </p:cNvPr>
          <p:cNvSpPr txBox="1"/>
          <p:nvPr/>
        </p:nvSpPr>
        <p:spPr>
          <a:xfrm>
            <a:off x="4430975" y="3097109"/>
            <a:ext cx="426084" cy="254557"/>
          </a:xfrm>
          <a:prstGeom prst="rect">
            <a:avLst/>
          </a:prstGeom>
        </p:spPr>
        <p:txBody>
          <a:bodyPr vert="horz" wrap="square" lIns="0" tIns="15875" rIns="0" bIns="0" rtlCol="0">
            <a:spAutoFit/>
          </a:bodyPr>
          <a:lstStyle/>
          <a:p>
            <a:pPr marL="12702" defTabSz="609660" hangingPunct="0">
              <a:spcBef>
                <a:spcPts val="125"/>
              </a:spcBef>
              <a:defRPr/>
            </a:pPr>
            <a:r>
              <a:rPr lang="ru-RU" sz="1550" b="1" kern="0" spc="-25" dirty="0">
                <a:solidFill>
                  <a:srgbClr val="043377"/>
                </a:solidFill>
                <a:latin typeface="Times New Roman"/>
                <a:cs typeface="Times New Roman"/>
                <a:sym typeface="Arial"/>
              </a:rPr>
              <a:t>20</a:t>
            </a:r>
            <a:r>
              <a:rPr sz="1550" b="1" kern="0" spc="-25" dirty="0">
                <a:solidFill>
                  <a:srgbClr val="043377"/>
                </a:solidFill>
                <a:latin typeface="Times New Roman"/>
                <a:cs typeface="Times New Roman"/>
                <a:sym typeface="Arial"/>
              </a:rPr>
              <a:t>%</a:t>
            </a:r>
            <a:endParaRPr sz="1550" kern="0" dirty="0">
              <a:solidFill>
                <a:srgbClr val="000000"/>
              </a:solidFill>
              <a:latin typeface="Times New Roman"/>
              <a:cs typeface="Times New Roman"/>
              <a:sym typeface="Arial"/>
            </a:endParaRPr>
          </a:p>
        </p:txBody>
      </p:sp>
      <p:sp>
        <p:nvSpPr>
          <p:cNvPr id="21" name="object 28">
            <a:extLst>
              <a:ext uri="{FF2B5EF4-FFF2-40B4-BE49-F238E27FC236}">
                <a16:creationId xmlns:a16="http://schemas.microsoft.com/office/drawing/2014/main" id="{D36609F4-DEE3-72C8-B5AB-23F31F999077}"/>
              </a:ext>
            </a:extLst>
          </p:cNvPr>
          <p:cNvSpPr txBox="1"/>
          <p:nvPr/>
        </p:nvSpPr>
        <p:spPr>
          <a:xfrm>
            <a:off x="7178038" y="3698163"/>
            <a:ext cx="426720" cy="254557"/>
          </a:xfrm>
          <a:prstGeom prst="rect">
            <a:avLst/>
          </a:prstGeom>
        </p:spPr>
        <p:txBody>
          <a:bodyPr vert="horz" wrap="square" lIns="0" tIns="15875" rIns="0" bIns="0" rtlCol="0">
            <a:spAutoFit/>
          </a:bodyPr>
          <a:lstStyle/>
          <a:p>
            <a:pPr marL="12702" defTabSz="609660" hangingPunct="0">
              <a:spcBef>
                <a:spcPts val="125"/>
              </a:spcBef>
              <a:defRPr/>
            </a:pPr>
            <a:r>
              <a:rPr lang="ru-RU" sz="1550" b="1" kern="0" spc="-25" dirty="0">
                <a:solidFill>
                  <a:srgbClr val="043377"/>
                </a:solidFill>
                <a:latin typeface="Times New Roman"/>
                <a:cs typeface="Times New Roman"/>
                <a:sym typeface="Arial"/>
              </a:rPr>
              <a:t>22</a:t>
            </a:r>
            <a:r>
              <a:rPr sz="1550" b="1" kern="0" spc="-25" dirty="0">
                <a:solidFill>
                  <a:srgbClr val="043377"/>
                </a:solidFill>
                <a:latin typeface="Times New Roman"/>
                <a:cs typeface="Times New Roman"/>
                <a:sym typeface="Arial"/>
              </a:rPr>
              <a:t>%</a:t>
            </a:r>
            <a:endParaRPr sz="1550" kern="0" dirty="0">
              <a:solidFill>
                <a:srgbClr val="000000"/>
              </a:solidFill>
              <a:latin typeface="Times New Roman"/>
              <a:cs typeface="Times New Roman"/>
              <a:sym typeface="Arial"/>
            </a:endParaRPr>
          </a:p>
        </p:txBody>
      </p:sp>
      <p:sp>
        <p:nvSpPr>
          <p:cNvPr id="22" name="object 28">
            <a:extLst>
              <a:ext uri="{FF2B5EF4-FFF2-40B4-BE49-F238E27FC236}">
                <a16:creationId xmlns:a16="http://schemas.microsoft.com/office/drawing/2014/main" id="{608425DE-6DE9-BEB3-676D-2B049E65E916}"/>
              </a:ext>
            </a:extLst>
          </p:cNvPr>
          <p:cNvSpPr txBox="1"/>
          <p:nvPr/>
        </p:nvSpPr>
        <p:spPr>
          <a:xfrm>
            <a:off x="9687940" y="4093657"/>
            <a:ext cx="426720" cy="254557"/>
          </a:xfrm>
          <a:prstGeom prst="rect">
            <a:avLst/>
          </a:prstGeom>
        </p:spPr>
        <p:txBody>
          <a:bodyPr vert="horz" wrap="square" lIns="0" tIns="15875" rIns="0" bIns="0" rtlCol="0">
            <a:spAutoFit/>
          </a:bodyPr>
          <a:lstStyle/>
          <a:p>
            <a:pPr marL="12702" defTabSz="609660" hangingPunct="0">
              <a:spcBef>
                <a:spcPts val="125"/>
              </a:spcBef>
              <a:defRPr/>
            </a:pPr>
            <a:r>
              <a:rPr lang="ru-RU" sz="1550" b="1" kern="0" spc="-25" dirty="0">
                <a:solidFill>
                  <a:srgbClr val="043377"/>
                </a:solidFill>
                <a:latin typeface="Times New Roman"/>
                <a:cs typeface="Times New Roman"/>
                <a:sym typeface="Arial"/>
              </a:rPr>
              <a:t>11</a:t>
            </a:r>
            <a:r>
              <a:rPr sz="1550" b="1" kern="0" spc="-25" dirty="0">
                <a:solidFill>
                  <a:srgbClr val="043377"/>
                </a:solidFill>
                <a:latin typeface="Times New Roman"/>
                <a:cs typeface="Times New Roman"/>
                <a:sym typeface="Arial"/>
              </a:rPr>
              <a:t>%</a:t>
            </a:r>
            <a:endParaRPr sz="1550" kern="0" dirty="0">
              <a:solidFill>
                <a:srgbClr val="000000"/>
              </a:solidFill>
              <a:latin typeface="Times New Roman"/>
              <a:cs typeface="Times New Roman"/>
              <a:sym typeface="Arial"/>
            </a:endParaRPr>
          </a:p>
        </p:txBody>
      </p:sp>
      <p:sp>
        <p:nvSpPr>
          <p:cNvPr id="24" name="object 31">
            <a:extLst>
              <a:ext uri="{FF2B5EF4-FFF2-40B4-BE49-F238E27FC236}">
                <a16:creationId xmlns:a16="http://schemas.microsoft.com/office/drawing/2014/main" id="{853B9289-FDE5-A469-6925-23C2B8E4E839}"/>
              </a:ext>
            </a:extLst>
          </p:cNvPr>
          <p:cNvSpPr txBox="1"/>
          <p:nvPr/>
        </p:nvSpPr>
        <p:spPr>
          <a:xfrm>
            <a:off x="3461432" y="5524069"/>
            <a:ext cx="2365169" cy="1199367"/>
          </a:xfrm>
          <a:prstGeom prst="rect">
            <a:avLst/>
          </a:prstGeom>
        </p:spPr>
        <p:txBody>
          <a:bodyPr vert="horz" wrap="square" lIns="0" tIns="18415" rIns="0" bIns="0" rtlCol="0">
            <a:spAutoFit/>
          </a:bodyPr>
          <a:lstStyle/>
          <a:p>
            <a:pPr marL="12702" marR="5080" indent="8256" algn="ctr" defTabSz="609660" hangingPunct="0">
              <a:lnSpc>
                <a:spcPct val="98900"/>
              </a:lnSpc>
              <a:spcBef>
                <a:spcPts val="145"/>
              </a:spcBef>
              <a:defRPr/>
            </a:pPr>
            <a:r>
              <a:rPr lang="ru-RU" sz="1550" kern="0" dirty="0">
                <a:solidFill>
                  <a:srgbClr val="000000"/>
                </a:solidFill>
                <a:latin typeface="Times New Roman"/>
                <a:cs typeface="Times New Roman"/>
                <a:sym typeface="Arial"/>
              </a:rPr>
              <a:t>Задержка в выдаче лекарственного препарата по организационным вопросам, включая Фонд КД</a:t>
            </a:r>
          </a:p>
        </p:txBody>
      </p:sp>
      <p:sp>
        <p:nvSpPr>
          <p:cNvPr id="25" name="object 31">
            <a:extLst>
              <a:ext uri="{FF2B5EF4-FFF2-40B4-BE49-F238E27FC236}">
                <a16:creationId xmlns:a16="http://schemas.microsoft.com/office/drawing/2014/main" id="{CAA3E98B-1DB1-9BF3-80ED-F9F9976AEFD0}"/>
              </a:ext>
            </a:extLst>
          </p:cNvPr>
          <p:cNvSpPr txBox="1"/>
          <p:nvPr/>
        </p:nvSpPr>
        <p:spPr>
          <a:xfrm>
            <a:off x="235241" y="5538365"/>
            <a:ext cx="2365169" cy="963212"/>
          </a:xfrm>
          <a:prstGeom prst="rect">
            <a:avLst/>
          </a:prstGeom>
        </p:spPr>
        <p:txBody>
          <a:bodyPr vert="horz" wrap="square" lIns="0" tIns="18415" rIns="0" bIns="0" rtlCol="0">
            <a:spAutoFit/>
          </a:bodyPr>
          <a:lstStyle/>
          <a:p>
            <a:pPr marL="12702" marR="5080" indent="8256" algn="ctr" defTabSz="609660" hangingPunct="0">
              <a:lnSpc>
                <a:spcPct val="98900"/>
              </a:lnSpc>
              <a:spcBef>
                <a:spcPts val="145"/>
              </a:spcBef>
              <a:defRPr/>
            </a:pPr>
            <a:r>
              <a:rPr lang="ru-RU" sz="1550" kern="0" dirty="0">
                <a:solidFill>
                  <a:srgbClr val="000000"/>
                </a:solidFill>
                <a:latin typeface="Times New Roman"/>
                <a:cs typeface="Times New Roman"/>
                <a:sym typeface="Arial"/>
              </a:rPr>
              <a:t>Отказ в выдаче лекарственного препарата при отсутствии финансирования</a:t>
            </a:r>
            <a:endParaRPr sz="1550" kern="0" dirty="0">
              <a:solidFill>
                <a:srgbClr val="000000"/>
              </a:solidFill>
              <a:latin typeface="Times New Roman"/>
              <a:cs typeface="Times New Roman"/>
              <a:sym typeface="Arial"/>
            </a:endParaRPr>
          </a:p>
        </p:txBody>
      </p:sp>
      <p:sp>
        <p:nvSpPr>
          <p:cNvPr id="27" name="object 31">
            <a:extLst>
              <a:ext uri="{FF2B5EF4-FFF2-40B4-BE49-F238E27FC236}">
                <a16:creationId xmlns:a16="http://schemas.microsoft.com/office/drawing/2014/main" id="{20B77BC6-4372-F5DE-BC89-E245B30944BB}"/>
              </a:ext>
            </a:extLst>
          </p:cNvPr>
          <p:cNvSpPr txBox="1"/>
          <p:nvPr/>
        </p:nvSpPr>
        <p:spPr>
          <a:xfrm>
            <a:off x="6208813" y="5520135"/>
            <a:ext cx="2365169" cy="727059"/>
          </a:xfrm>
          <a:prstGeom prst="rect">
            <a:avLst/>
          </a:prstGeom>
        </p:spPr>
        <p:txBody>
          <a:bodyPr vert="horz" wrap="square" lIns="0" tIns="18415" rIns="0" bIns="0" rtlCol="0">
            <a:spAutoFit/>
          </a:bodyPr>
          <a:lstStyle/>
          <a:p>
            <a:pPr marL="12702" marR="5080" indent="8256" algn="ctr" defTabSz="609660" hangingPunct="0">
              <a:lnSpc>
                <a:spcPct val="98900"/>
              </a:lnSpc>
              <a:spcBef>
                <a:spcPts val="145"/>
              </a:spcBef>
              <a:defRPr/>
            </a:pPr>
            <a:r>
              <a:rPr lang="ru-RU" sz="1550" kern="0" dirty="0">
                <a:solidFill>
                  <a:srgbClr val="000000"/>
                </a:solidFill>
                <a:latin typeface="Times New Roman"/>
                <a:cs typeface="Times New Roman"/>
                <a:sym typeface="Arial"/>
              </a:rPr>
              <a:t>Отказ в выдаче при отсутствии оснований в ЛО до суда</a:t>
            </a:r>
            <a:endParaRPr sz="1550" kern="0" dirty="0">
              <a:solidFill>
                <a:srgbClr val="000000"/>
              </a:solidFill>
              <a:latin typeface="Times New Roman"/>
              <a:cs typeface="Times New Roman"/>
              <a:sym typeface="Arial"/>
            </a:endParaRPr>
          </a:p>
        </p:txBody>
      </p:sp>
      <p:sp>
        <p:nvSpPr>
          <p:cNvPr id="28" name="object 31">
            <a:extLst>
              <a:ext uri="{FF2B5EF4-FFF2-40B4-BE49-F238E27FC236}">
                <a16:creationId xmlns:a16="http://schemas.microsoft.com/office/drawing/2014/main" id="{9EAF386D-9A3C-28BE-316A-E213AD1E610E}"/>
              </a:ext>
            </a:extLst>
          </p:cNvPr>
          <p:cNvSpPr txBox="1"/>
          <p:nvPr/>
        </p:nvSpPr>
        <p:spPr>
          <a:xfrm>
            <a:off x="8718715" y="5461685"/>
            <a:ext cx="2365169" cy="490904"/>
          </a:xfrm>
          <a:prstGeom prst="rect">
            <a:avLst/>
          </a:prstGeom>
        </p:spPr>
        <p:txBody>
          <a:bodyPr vert="horz" wrap="square" lIns="0" tIns="18415" rIns="0" bIns="0" rtlCol="0">
            <a:spAutoFit/>
          </a:bodyPr>
          <a:lstStyle/>
          <a:p>
            <a:pPr marL="12702" marR="5080" indent="8256" algn="ctr" defTabSz="609660" hangingPunct="0">
              <a:lnSpc>
                <a:spcPct val="98900"/>
              </a:lnSpc>
              <a:spcBef>
                <a:spcPts val="145"/>
              </a:spcBef>
              <a:defRPr/>
            </a:pPr>
            <a:r>
              <a:rPr lang="ru-RU" sz="1550" kern="0" dirty="0">
                <a:solidFill>
                  <a:srgbClr val="000000"/>
                </a:solidFill>
                <a:latin typeface="Times New Roman"/>
                <a:cs typeface="Times New Roman"/>
                <a:sym typeface="Arial"/>
              </a:rPr>
              <a:t>Отказ в выдаче незарегистрированного ЛП</a:t>
            </a:r>
            <a:endParaRPr sz="1550" kern="0" dirty="0">
              <a:solidFill>
                <a:srgbClr val="000000"/>
              </a:solidFill>
              <a:latin typeface="Times New Roman"/>
              <a:cs typeface="Times New Roman"/>
              <a:sym typeface="Arial"/>
            </a:endParaRPr>
          </a:p>
        </p:txBody>
      </p:sp>
      <p:sp>
        <p:nvSpPr>
          <p:cNvPr id="30" name="object 13">
            <a:extLst>
              <a:ext uri="{FF2B5EF4-FFF2-40B4-BE49-F238E27FC236}">
                <a16:creationId xmlns:a16="http://schemas.microsoft.com/office/drawing/2014/main" id="{215D7834-6D57-6781-6D1E-B503BECDBCDC}"/>
              </a:ext>
            </a:extLst>
          </p:cNvPr>
          <p:cNvSpPr txBox="1"/>
          <p:nvPr/>
        </p:nvSpPr>
        <p:spPr>
          <a:xfrm>
            <a:off x="1036002" y="771632"/>
            <a:ext cx="10550525" cy="1375505"/>
          </a:xfrm>
          <a:prstGeom prst="rect">
            <a:avLst/>
          </a:prstGeom>
          <a:ln>
            <a:solidFill>
              <a:srgbClr val="002060"/>
            </a:solidFill>
          </a:ln>
        </p:spPr>
        <p:txBody>
          <a:bodyPr vert="horz" wrap="square" lIns="0" tIns="16510" rIns="0" bIns="0" rtlCol="0">
            <a:spAutoFit/>
          </a:bodyPr>
          <a:lstStyle/>
          <a:p>
            <a:pPr marL="30484" algn="ctr" defTabSz="609660" hangingPunct="0">
              <a:spcBef>
                <a:spcPts val="130"/>
              </a:spcBef>
              <a:defRPr/>
            </a:pPr>
            <a:r>
              <a:rPr sz="2000" kern="0" dirty="0">
                <a:solidFill>
                  <a:srgbClr val="002060"/>
                </a:solidFill>
                <a:latin typeface="Times New Roman" panose="02020603050405020304" pitchFamily="18" charset="0"/>
                <a:cs typeface="Times New Roman" panose="02020603050405020304" pitchFamily="18" charset="0"/>
                <a:sym typeface="Arial"/>
              </a:rPr>
              <a:t>Результаты</a:t>
            </a:r>
            <a:r>
              <a:rPr sz="2000" kern="0" spc="105" dirty="0">
                <a:solidFill>
                  <a:srgbClr val="002060"/>
                </a:solidFill>
                <a:latin typeface="Times New Roman" panose="02020603050405020304" pitchFamily="18" charset="0"/>
                <a:cs typeface="Times New Roman" panose="02020603050405020304" pitchFamily="18" charset="0"/>
                <a:sym typeface="Arial"/>
              </a:rPr>
              <a:t> </a:t>
            </a:r>
            <a:r>
              <a:rPr sz="2000" kern="0" dirty="0" err="1">
                <a:solidFill>
                  <a:srgbClr val="002060"/>
                </a:solidFill>
                <a:latin typeface="Times New Roman" panose="02020603050405020304" pitchFamily="18" charset="0"/>
                <a:cs typeface="Times New Roman" panose="02020603050405020304" pitchFamily="18" charset="0"/>
                <a:sym typeface="Arial"/>
              </a:rPr>
              <a:t>правового</a:t>
            </a:r>
            <a:r>
              <a:rPr sz="2000" kern="0" spc="75" dirty="0">
                <a:solidFill>
                  <a:srgbClr val="002060"/>
                </a:solidFill>
                <a:latin typeface="Times New Roman" panose="02020603050405020304" pitchFamily="18" charset="0"/>
                <a:cs typeface="Times New Roman" panose="02020603050405020304" pitchFamily="18" charset="0"/>
                <a:sym typeface="Arial"/>
              </a:rPr>
              <a:t> </a:t>
            </a:r>
            <a:r>
              <a:rPr sz="2000" kern="0" dirty="0" err="1">
                <a:solidFill>
                  <a:srgbClr val="002060"/>
                </a:solidFill>
                <a:latin typeface="Times New Roman" panose="02020603050405020304" pitchFamily="18" charset="0"/>
                <a:cs typeface="Times New Roman" panose="02020603050405020304" pitchFamily="18" charset="0"/>
                <a:sym typeface="Arial"/>
              </a:rPr>
              <a:t>мониторинга</a:t>
            </a:r>
            <a:r>
              <a:rPr lang="ru-RU" sz="2000" kern="0" dirty="0">
                <a:solidFill>
                  <a:srgbClr val="002060"/>
                </a:solidFill>
                <a:latin typeface="Times New Roman" panose="02020603050405020304" pitchFamily="18" charset="0"/>
                <a:cs typeface="Times New Roman" panose="02020603050405020304" pitchFamily="18" charset="0"/>
                <a:sym typeface="Arial"/>
              </a:rPr>
              <a:t> </a:t>
            </a:r>
            <a:r>
              <a:rPr lang="ru-RU" sz="2200" b="1" kern="0" dirty="0">
                <a:solidFill>
                  <a:srgbClr val="002060"/>
                </a:solidFill>
                <a:latin typeface="Times New Roman" panose="02020603050405020304" pitchFamily="18" charset="0"/>
                <a:cs typeface="Times New Roman" panose="02020603050405020304" pitchFamily="18" charset="0"/>
                <a:sym typeface="Arial"/>
              </a:rPr>
              <a:t>пациентов</a:t>
            </a:r>
            <a:r>
              <a:rPr sz="2000" kern="0" spc="60"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по</a:t>
            </a:r>
            <a:r>
              <a:rPr sz="2000" kern="0" spc="80"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вопросам</a:t>
            </a:r>
            <a:r>
              <a:rPr sz="2000" kern="0" spc="120" dirty="0">
                <a:solidFill>
                  <a:srgbClr val="002060"/>
                </a:solidFill>
                <a:latin typeface="Times New Roman" panose="02020603050405020304" pitchFamily="18" charset="0"/>
                <a:cs typeface="Times New Roman" panose="02020603050405020304" pitchFamily="18" charset="0"/>
                <a:sym typeface="Arial"/>
              </a:rPr>
              <a:t> </a:t>
            </a:r>
            <a:r>
              <a:rPr sz="2000" kern="0" spc="-10" dirty="0">
                <a:solidFill>
                  <a:srgbClr val="002060"/>
                </a:solidFill>
                <a:latin typeface="Times New Roman" panose="02020603050405020304" pitchFamily="18" charset="0"/>
                <a:cs typeface="Times New Roman" panose="02020603050405020304" pitchFamily="18" charset="0"/>
                <a:sym typeface="Arial"/>
              </a:rPr>
              <a:t>лекарственного</a:t>
            </a:r>
            <a:endParaRPr sz="2000" kern="0" dirty="0">
              <a:solidFill>
                <a:srgbClr val="002060"/>
              </a:solidFill>
              <a:latin typeface="Times New Roman" panose="02020603050405020304" pitchFamily="18" charset="0"/>
              <a:cs typeface="Times New Roman" panose="02020603050405020304" pitchFamily="18" charset="0"/>
              <a:sym typeface="Arial"/>
            </a:endParaRPr>
          </a:p>
          <a:p>
            <a:pPr marL="2356721" marR="2318617" algn="ctr" defTabSz="609660" hangingPunct="0">
              <a:lnSpc>
                <a:spcPct val="102200"/>
              </a:lnSpc>
              <a:defRPr/>
            </a:pPr>
            <a:r>
              <a:rPr sz="2000" kern="0" dirty="0">
                <a:solidFill>
                  <a:srgbClr val="002060"/>
                </a:solidFill>
                <a:latin typeface="Times New Roman" panose="02020603050405020304" pitchFamily="18" charset="0"/>
                <a:cs typeface="Times New Roman" panose="02020603050405020304" pitchFamily="18" charset="0"/>
                <a:sym typeface="Arial"/>
              </a:rPr>
              <a:t>обеспечения</a:t>
            </a:r>
            <a:r>
              <a:rPr sz="2000" kern="0" spc="185"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редких</a:t>
            </a:r>
            <a:r>
              <a:rPr sz="2000" kern="0" spc="160"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(орфанных)</a:t>
            </a:r>
            <a:r>
              <a:rPr sz="2000" kern="0" spc="215" dirty="0">
                <a:solidFill>
                  <a:srgbClr val="002060"/>
                </a:solidFill>
                <a:latin typeface="Times New Roman" panose="02020603050405020304" pitchFamily="18" charset="0"/>
                <a:cs typeface="Times New Roman" panose="02020603050405020304" pitchFamily="18" charset="0"/>
                <a:sym typeface="Arial"/>
              </a:rPr>
              <a:t> </a:t>
            </a:r>
            <a:r>
              <a:rPr sz="2000" kern="0" spc="-10" dirty="0" err="1">
                <a:solidFill>
                  <a:srgbClr val="002060"/>
                </a:solidFill>
                <a:latin typeface="Times New Roman" panose="02020603050405020304" pitchFamily="18" charset="0"/>
                <a:cs typeface="Times New Roman" panose="02020603050405020304" pitchFamily="18" charset="0"/>
                <a:sym typeface="Arial"/>
              </a:rPr>
              <a:t>пациентов</a:t>
            </a:r>
            <a:r>
              <a:rPr sz="2000" kern="0" spc="-10" dirty="0">
                <a:solidFill>
                  <a:srgbClr val="002060"/>
                </a:solidFill>
                <a:latin typeface="Times New Roman" panose="02020603050405020304" pitchFamily="18" charset="0"/>
                <a:cs typeface="Times New Roman" panose="02020603050405020304" pitchFamily="18" charset="0"/>
                <a:sym typeface="Arial"/>
              </a:rPr>
              <a:t> </a:t>
            </a:r>
            <a:endParaRPr lang="ru-RU" sz="2000" kern="0" spc="-10" dirty="0">
              <a:solidFill>
                <a:srgbClr val="002060"/>
              </a:solidFill>
              <a:latin typeface="Times New Roman" panose="02020603050405020304" pitchFamily="18" charset="0"/>
              <a:cs typeface="Times New Roman" panose="02020603050405020304" pitchFamily="18" charset="0"/>
              <a:sym typeface="Arial"/>
            </a:endParaRPr>
          </a:p>
          <a:p>
            <a:pPr marL="2356721" marR="2318617" algn="ctr" defTabSz="609660" hangingPunct="0">
              <a:lnSpc>
                <a:spcPct val="102200"/>
              </a:lnSpc>
              <a:defRPr/>
            </a:pPr>
            <a:r>
              <a:rPr sz="2000" kern="0" dirty="0" err="1">
                <a:solidFill>
                  <a:srgbClr val="002060"/>
                </a:solidFill>
                <a:latin typeface="Times New Roman" panose="02020603050405020304" pitchFamily="18" charset="0"/>
                <a:cs typeface="Times New Roman" panose="02020603050405020304" pitchFamily="18" charset="0"/>
                <a:sym typeface="Arial"/>
              </a:rPr>
              <a:t>с</a:t>
            </a:r>
            <a:r>
              <a:rPr sz="2000" kern="0" spc="40"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1</a:t>
            </a:r>
            <a:r>
              <a:rPr sz="2000" kern="0" spc="65" dirty="0">
                <a:solidFill>
                  <a:srgbClr val="002060"/>
                </a:solidFill>
                <a:latin typeface="Times New Roman" panose="02020603050405020304" pitchFamily="18" charset="0"/>
                <a:cs typeface="Times New Roman" panose="02020603050405020304" pitchFamily="18" charset="0"/>
                <a:sym typeface="Arial"/>
              </a:rPr>
              <a:t> </a:t>
            </a:r>
            <a:r>
              <a:rPr sz="2000" kern="0" dirty="0" err="1">
                <a:solidFill>
                  <a:srgbClr val="002060"/>
                </a:solidFill>
                <a:latin typeface="Times New Roman" panose="02020603050405020304" pitchFamily="18" charset="0"/>
                <a:cs typeface="Times New Roman" panose="02020603050405020304" pitchFamily="18" charset="0"/>
                <a:sym typeface="Arial"/>
              </a:rPr>
              <a:t>января</a:t>
            </a:r>
            <a:r>
              <a:rPr sz="2000" kern="0" spc="85"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202</a:t>
            </a:r>
            <a:r>
              <a:rPr lang="ru-RU" sz="2000" kern="0" dirty="0">
                <a:solidFill>
                  <a:srgbClr val="002060"/>
                </a:solidFill>
                <a:latin typeface="Times New Roman" panose="02020603050405020304" pitchFamily="18" charset="0"/>
                <a:cs typeface="Times New Roman" panose="02020603050405020304" pitchFamily="18" charset="0"/>
                <a:sym typeface="Arial"/>
              </a:rPr>
              <a:t>5</a:t>
            </a:r>
            <a:r>
              <a:rPr sz="2000" kern="0" spc="60"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по</a:t>
            </a:r>
            <a:r>
              <a:rPr sz="2000" kern="0" spc="60"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1</a:t>
            </a:r>
            <a:r>
              <a:rPr sz="2000" kern="0" spc="60" dirty="0">
                <a:solidFill>
                  <a:srgbClr val="002060"/>
                </a:solidFill>
                <a:latin typeface="Times New Roman" panose="02020603050405020304" pitchFamily="18" charset="0"/>
                <a:cs typeface="Times New Roman" panose="02020603050405020304" pitchFamily="18" charset="0"/>
                <a:sym typeface="Arial"/>
              </a:rPr>
              <a:t> </a:t>
            </a:r>
            <a:r>
              <a:rPr lang="ru-RU" sz="2000" kern="0" dirty="0">
                <a:solidFill>
                  <a:srgbClr val="002060"/>
                </a:solidFill>
                <a:latin typeface="Times New Roman" panose="02020603050405020304" pitchFamily="18" charset="0"/>
                <a:cs typeface="Times New Roman" panose="02020603050405020304" pitchFamily="18" charset="0"/>
                <a:sym typeface="Arial"/>
              </a:rPr>
              <a:t>ноября</a:t>
            </a:r>
            <a:r>
              <a:rPr sz="2000" kern="0" spc="15"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202</a:t>
            </a:r>
            <a:r>
              <a:rPr lang="ru-RU" sz="2000" kern="0" dirty="0">
                <a:solidFill>
                  <a:srgbClr val="002060"/>
                </a:solidFill>
                <a:latin typeface="Times New Roman" panose="02020603050405020304" pitchFamily="18" charset="0"/>
                <a:cs typeface="Times New Roman" panose="02020603050405020304" pitchFamily="18" charset="0"/>
                <a:sym typeface="Arial"/>
              </a:rPr>
              <a:t>5</a:t>
            </a:r>
            <a:r>
              <a:rPr sz="2000" kern="0" spc="65" dirty="0">
                <a:solidFill>
                  <a:srgbClr val="002060"/>
                </a:solidFill>
                <a:latin typeface="Times New Roman" panose="02020603050405020304" pitchFamily="18" charset="0"/>
                <a:cs typeface="Times New Roman" panose="02020603050405020304" pitchFamily="18" charset="0"/>
                <a:sym typeface="Arial"/>
              </a:rPr>
              <a:t> </a:t>
            </a:r>
            <a:r>
              <a:rPr sz="2000" kern="0" spc="-25" dirty="0">
                <a:solidFill>
                  <a:srgbClr val="002060"/>
                </a:solidFill>
                <a:latin typeface="Times New Roman" panose="02020603050405020304" pitchFamily="18" charset="0"/>
                <a:cs typeface="Times New Roman" panose="02020603050405020304" pitchFamily="18" charset="0"/>
                <a:sym typeface="Arial"/>
              </a:rPr>
              <a:t>г.</a:t>
            </a:r>
            <a:endParaRPr sz="2000" kern="0" dirty="0">
              <a:solidFill>
                <a:srgbClr val="002060"/>
              </a:solidFill>
              <a:latin typeface="Times New Roman" panose="02020603050405020304" pitchFamily="18" charset="0"/>
              <a:cs typeface="Times New Roman" panose="02020603050405020304" pitchFamily="18" charset="0"/>
              <a:sym typeface="Arial"/>
            </a:endParaRPr>
          </a:p>
          <a:p>
            <a:pPr algn="ctr" defTabSz="609660" hangingPunct="0">
              <a:spcBef>
                <a:spcPts val="880"/>
              </a:spcBef>
              <a:defRPr/>
            </a:pPr>
            <a:r>
              <a:rPr lang="en-US" b="1" kern="0" spc="-10" dirty="0">
                <a:solidFill>
                  <a:srgbClr val="002060"/>
                </a:solidFill>
                <a:latin typeface="Times New Roman" panose="02020603050405020304" pitchFamily="18" charset="0"/>
                <a:cs typeface="Times New Roman" panose="02020603050405020304" pitchFamily="18" charset="0"/>
                <a:sym typeface="Arial"/>
              </a:rPr>
              <a:t>*</a:t>
            </a:r>
            <a:r>
              <a:rPr lang="ru-RU" b="1" kern="0" spc="-10" dirty="0">
                <a:solidFill>
                  <a:srgbClr val="002060"/>
                </a:solidFill>
                <a:latin typeface="Times New Roman" panose="02020603050405020304" pitchFamily="18" charset="0"/>
                <a:cs typeface="Times New Roman" panose="02020603050405020304" pitchFamily="18" charset="0"/>
                <a:sym typeface="Arial"/>
              </a:rPr>
              <a:t>при наличии оснований льготного лекарственного обеспечения</a:t>
            </a:r>
            <a:endParaRPr kern="0" dirty="0">
              <a:solidFill>
                <a:srgbClr val="002060"/>
              </a:solidFill>
              <a:latin typeface="Times New Roman" panose="02020603050405020304" pitchFamily="18"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973533DB-1EF2-61DE-DE2B-FA61C30E414B}"/>
              </a:ext>
            </a:extLst>
          </p:cNvPr>
          <p:cNvSpPr txBox="1"/>
          <p:nvPr/>
        </p:nvSpPr>
        <p:spPr>
          <a:xfrm>
            <a:off x="7435486" y="2395014"/>
            <a:ext cx="463724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46" hangingPunct="0"/>
            <a:r>
              <a:rPr lang="en-US" i="1" dirty="0">
                <a:solidFill>
                  <a:srgbClr val="000000"/>
                </a:solidFill>
                <a:latin typeface="Times New Roman" panose="02020603050405020304" pitchFamily="18" charset="0"/>
                <a:ea typeface="Arial"/>
                <a:cs typeface="Times New Roman" panose="02020603050405020304" pitchFamily="18" charset="0"/>
                <a:sym typeface="Arial"/>
              </a:rPr>
              <a:t>*</a:t>
            </a:r>
            <a:r>
              <a:rPr lang="ru-RU" i="1" dirty="0">
                <a:solidFill>
                  <a:srgbClr val="000000"/>
                </a:solidFill>
                <a:latin typeface="Times New Roman" panose="02020603050405020304" pitchFamily="18" charset="0"/>
                <a:ea typeface="Arial"/>
                <a:cs typeface="Times New Roman" panose="02020603050405020304" pitchFamily="18" charset="0"/>
                <a:sym typeface="Arial"/>
              </a:rPr>
              <a:t>783 человека из 75 регионов – 544 чел. сталкивались с проблемами в 2024 – 2025 гг.</a:t>
            </a:r>
          </a:p>
        </p:txBody>
      </p:sp>
    </p:spTree>
    <p:extLst>
      <p:ext uri="{BB962C8B-B14F-4D97-AF65-F5344CB8AC3E}">
        <p14:creationId xmlns:p14="http://schemas.microsoft.com/office/powerpoint/2010/main" val="206269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3</a:t>
            </a:fld>
            <a:endParaRPr lang="ru-RU" sz="900" dirty="0">
              <a:solidFill>
                <a:schemeClr val="bg1">
                  <a:lumMod val="50000"/>
                </a:schemeClr>
              </a:solidFill>
              <a:latin typeface="Montserrat" pitchFamily="2" charset="0"/>
            </a:endParaRPr>
          </a:p>
        </p:txBody>
      </p:sp>
      <p:sp>
        <p:nvSpPr>
          <p:cNvPr id="2" name="TextBox 1">
            <a:extLst>
              <a:ext uri="{FF2B5EF4-FFF2-40B4-BE49-F238E27FC236}">
                <a16:creationId xmlns:a16="http://schemas.microsoft.com/office/drawing/2014/main" id="{C4C913BF-254A-3070-855E-D76F7E159A4F}"/>
              </a:ext>
            </a:extLst>
          </p:cNvPr>
          <p:cNvSpPr txBox="1"/>
          <p:nvPr/>
        </p:nvSpPr>
        <p:spPr>
          <a:xfrm>
            <a:off x="2293559" y="355727"/>
            <a:ext cx="9217152" cy="430887"/>
          </a:xfrm>
          <a:prstGeom prst="rect">
            <a:avLst/>
          </a:prstGeom>
          <a:noFill/>
        </p:spPr>
        <p:txBody>
          <a:bodyPr wrap="square" rtlCol="0">
            <a:spAutoFit/>
          </a:bodyPr>
          <a:lstStyle/>
          <a:p>
            <a:pPr algn="ctr"/>
            <a:r>
              <a:rPr lang="ru-RU" sz="2200" dirty="0">
                <a:solidFill>
                  <a:srgbClr val="002060"/>
                </a:solidFill>
                <a:latin typeface="Times New Roman" panose="02020603050405020304" pitchFamily="18" charset="0"/>
                <a:cs typeface="Times New Roman" panose="02020603050405020304" pitchFamily="18" charset="0"/>
              </a:rPr>
              <a:t>Основания ЛЛО детей – </a:t>
            </a:r>
            <a:r>
              <a:rPr lang="ru-RU" sz="2200" b="1" dirty="0">
                <a:solidFill>
                  <a:srgbClr val="002060"/>
                </a:solidFill>
                <a:latin typeface="Times New Roman" panose="02020603050405020304" pitchFamily="18" charset="0"/>
                <a:cs typeface="Times New Roman" panose="02020603050405020304" pitchFamily="18" charset="0"/>
              </a:rPr>
              <a:t>нагрузка на регионы</a:t>
            </a:r>
          </a:p>
        </p:txBody>
      </p:sp>
      <p:sp>
        <p:nvSpPr>
          <p:cNvPr id="4" name="TextBox 3">
            <a:extLst>
              <a:ext uri="{FF2B5EF4-FFF2-40B4-BE49-F238E27FC236}">
                <a16:creationId xmlns:a16="http://schemas.microsoft.com/office/drawing/2014/main" id="{F1661F46-8FDA-2F56-BBF5-CEB7DEE0EA56}"/>
              </a:ext>
            </a:extLst>
          </p:cNvPr>
          <p:cNvSpPr txBox="1"/>
          <p:nvPr/>
        </p:nvSpPr>
        <p:spPr>
          <a:xfrm>
            <a:off x="8018981" y="1261966"/>
            <a:ext cx="3852672" cy="646331"/>
          </a:xfrm>
          <a:prstGeom prst="rect">
            <a:avLst/>
          </a:prstGeom>
          <a:noFill/>
        </p:spPr>
        <p:txBody>
          <a:bodyPr wrap="square" rtlCol="0">
            <a:spAutoFi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a:t>
            </a:r>
            <a:r>
              <a:rPr lang="ru-RU" dirty="0">
                <a:solidFill>
                  <a:schemeClr val="accent4">
                    <a:lumMod val="50000"/>
                  </a:schemeClr>
                </a:solidFill>
                <a:latin typeface="Times New Roman" panose="02020603050405020304" pitchFamily="18" charset="0"/>
                <a:cs typeface="Times New Roman" panose="02020603050405020304" pitchFamily="18" charset="0"/>
              </a:rPr>
              <a:t>Всего 297 редких заболеваний, утвержденных Минздравом</a:t>
            </a:r>
            <a:endParaRPr lang="ru-RU"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44A92379-3600-1F48-6FD1-8BB437631948}"/>
              </a:ext>
            </a:extLst>
          </p:cNvPr>
          <p:cNvGraphicFramePr>
            <a:graphicFrameLocks noGrp="1"/>
          </p:cNvGraphicFramePr>
          <p:nvPr>
            <p:extLst>
              <p:ext uri="{D42A27DB-BD31-4B8C-83A1-F6EECF244321}">
                <p14:modId xmlns:p14="http://schemas.microsoft.com/office/powerpoint/2010/main" val="3566612392"/>
              </p:ext>
            </p:extLst>
          </p:nvPr>
        </p:nvGraphicFramePr>
        <p:xfrm>
          <a:off x="897467" y="2045095"/>
          <a:ext cx="9904612" cy="4725746"/>
        </p:xfrm>
        <a:graphic>
          <a:graphicData uri="http://schemas.openxmlformats.org/drawingml/2006/table">
            <a:tbl>
              <a:tblPr firstRow="1" bandRow="1">
                <a:tableStyleId>{69012ECD-51FC-41F1-AA8D-1B2483CD663E}</a:tableStyleId>
              </a:tblPr>
              <a:tblGrid>
                <a:gridCol w="3115734">
                  <a:extLst>
                    <a:ext uri="{9D8B030D-6E8A-4147-A177-3AD203B41FA5}">
                      <a16:colId xmlns:a16="http://schemas.microsoft.com/office/drawing/2014/main" val="2323515282"/>
                    </a:ext>
                  </a:extLst>
                </a:gridCol>
                <a:gridCol w="3539066">
                  <a:extLst>
                    <a:ext uri="{9D8B030D-6E8A-4147-A177-3AD203B41FA5}">
                      <a16:colId xmlns:a16="http://schemas.microsoft.com/office/drawing/2014/main" val="1059973193"/>
                    </a:ext>
                  </a:extLst>
                </a:gridCol>
                <a:gridCol w="3249812">
                  <a:extLst>
                    <a:ext uri="{9D8B030D-6E8A-4147-A177-3AD203B41FA5}">
                      <a16:colId xmlns:a16="http://schemas.microsoft.com/office/drawing/2014/main" val="3303753253"/>
                    </a:ext>
                  </a:extLst>
                </a:gridCol>
              </a:tblGrid>
              <a:tr h="985532">
                <a:tc>
                  <a:txBody>
                    <a:bodyPr/>
                    <a:lstStyle/>
                    <a:p>
                      <a:r>
                        <a:rPr lang="ru-RU" sz="2000" dirty="0">
                          <a:latin typeface="Times New Roman" panose="02020603050405020304" pitchFamily="18" charset="0"/>
                          <a:cs typeface="Times New Roman" panose="02020603050405020304" pitchFamily="18" charset="0"/>
                        </a:rPr>
                        <a:t>Федеральный бюджет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latin typeface="Times New Roman" panose="02020603050405020304" pitchFamily="18" charset="0"/>
                          <a:cs typeface="Times New Roman" panose="02020603050405020304" pitchFamily="18" charset="0"/>
                        </a:rPr>
                        <a:t>Региональный бюджет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latin typeface="Times New Roman" panose="02020603050405020304" pitchFamily="18" charset="0"/>
                          <a:cs typeface="Times New Roman" panose="02020603050405020304" pitchFamily="18" charset="0"/>
                        </a:rPr>
                        <a:t>Бюджет Фонда «Круг добра»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450913"/>
                  </a:ext>
                </a:extLst>
              </a:tr>
              <a:tr h="666147">
                <a:tc>
                  <a:txBody>
                    <a:bodyPr/>
                    <a:lstStyle/>
                    <a:p>
                      <a:r>
                        <a:rPr lang="ru-RU" sz="2000" dirty="0">
                          <a:solidFill>
                            <a:srgbClr val="C00000"/>
                          </a:solidFill>
                          <a:latin typeface="Times New Roman" panose="02020603050405020304" pitchFamily="18" charset="0"/>
                          <a:cs typeface="Times New Roman" panose="02020603050405020304" pitchFamily="18" charset="0"/>
                        </a:rPr>
                        <a:t>Инвалидность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latin typeface="Times New Roman" panose="02020603050405020304" pitchFamily="18" charset="0"/>
                          <a:cs typeface="Times New Roman" panose="02020603050405020304" pitchFamily="18" charset="0"/>
                        </a:rPr>
                        <a:t>ПП № 403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latin typeface="Times New Roman" panose="02020603050405020304" pitchFamily="18" charset="0"/>
                          <a:cs typeface="Times New Roman" panose="02020603050405020304" pitchFamily="18" charset="0"/>
                        </a:rPr>
                        <a:t>ВЗН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2529595"/>
                  </a:ext>
                </a:extLst>
              </a:tr>
              <a:tr h="666147">
                <a:tc>
                  <a:txBody>
                    <a:bodyPr/>
                    <a:lstStyle/>
                    <a:p>
                      <a:r>
                        <a:rPr lang="ru-RU" sz="20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latin typeface="Times New Roman" panose="02020603050405020304" pitchFamily="18" charset="0"/>
                          <a:cs typeface="Times New Roman" panose="02020603050405020304" pitchFamily="18" charset="0"/>
                        </a:rPr>
                        <a:t>ПП 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latin typeface="Times New Roman" panose="02020603050405020304" pitchFamily="18" charset="0"/>
                          <a:cs typeface="Times New Roman" panose="02020603050405020304" pitchFamily="18" charset="0"/>
                        </a:rPr>
                        <a:t>Перечень Фонда «Круг добра» 107 (препараты ограничены)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200742"/>
                  </a:ext>
                </a:extLst>
              </a:tr>
              <a:tr h="666147">
                <a:tc>
                  <a:txBody>
                    <a:bodyPr/>
                    <a:lstStyle/>
                    <a:p>
                      <a:r>
                        <a:rPr lang="ru-RU" sz="20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latin typeface="Times New Roman" panose="02020603050405020304" pitchFamily="18" charset="0"/>
                          <a:cs typeface="Times New Roman" panose="02020603050405020304" pitchFamily="18" charset="0"/>
                        </a:rPr>
                        <a:t>Отказ от льгот в пользу </a:t>
                      </a:r>
                      <a:r>
                        <a:rPr lang="ru-RU" sz="2000" b="1" dirty="0" err="1">
                          <a:latin typeface="Times New Roman" panose="02020603050405020304" pitchFamily="18" charset="0"/>
                          <a:cs typeface="Times New Roman" panose="02020603050405020304" pitchFamily="18" charset="0"/>
                        </a:rPr>
                        <a:t>ден</a:t>
                      </a:r>
                      <a:r>
                        <a:rPr lang="ru-RU" sz="2000" b="1" dirty="0">
                          <a:latin typeface="Times New Roman" panose="02020603050405020304" pitchFamily="18" charset="0"/>
                          <a:cs typeface="Times New Roman" panose="02020603050405020304" pitchFamily="18" charset="0"/>
                        </a:rPr>
                        <a:t>. выплат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6483901"/>
                  </a:ext>
                </a:extLst>
              </a:tr>
              <a:tr h="666147">
                <a:tc>
                  <a:txBody>
                    <a:bodyPr/>
                    <a:lstStyle/>
                    <a:p>
                      <a:r>
                        <a:rPr lang="ru-RU" sz="20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latin typeface="Times New Roman" panose="02020603050405020304" pitchFamily="18" charset="0"/>
                          <a:cs typeface="Times New Roman" panose="02020603050405020304" pitchFamily="18" charset="0"/>
                        </a:rPr>
                        <a:t>По суд. решению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6064779"/>
                  </a:ext>
                </a:extLst>
              </a:tr>
              <a:tr h="666147">
                <a:tc>
                  <a:txBody>
                    <a:bodyPr/>
                    <a:lstStyle/>
                    <a:p>
                      <a:r>
                        <a:rPr lang="ru-RU" sz="20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latin typeface="Times New Roman" panose="02020603050405020304" pitchFamily="18" charset="0"/>
                          <a:cs typeface="Times New Roman" panose="02020603050405020304" pitchFamily="18" charset="0"/>
                        </a:rPr>
                        <a:t>Территориальная программа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384370"/>
                  </a:ext>
                </a:extLst>
              </a:tr>
            </a:tbl>
          </a:graphicData>
        </a:graphic>
      </p:graphicFrame>
      <p:sp>
        <p:nvSpPr>
          <p:cNvPr id="8" name="TextBox 7">
            <a:extLst>
              <a:ext uri="{FF2B5EF4-FFF2-40B4-BE49-F238E27FC236}">
                <a16:creationId xmlns:a16="http://schemas.microsoft.com/office/drawing/2014/main" id="{9F31384B-3278-0248-35E2-0883B04E799B}"/>
              </a:ext>
            </a:extLst>
          </p:cNvPr>
          <p:cNvSpPr txBox="1"/>
          <p:nvPr/>
        </p:nvSpPr>
        <p:spPr>
          <a:xfrm>
            <a:off x="320347" y="1261398"/>
            <a:ext cx="2698495" cy="369332"/>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Для детей (до 19 лет):</a:t>
            </a:r>
          </a:p>
        </p:txBody>
      </p:sp>
    </p:spTree>
    <p:extLst>
      <p:ext uri="{BB962C8B-B14F-4D97-AF65-F5344CB8AC3E}">
        <p14:creationId xmlns:p14="http://schemas.microsoft.com/office/powerpoint/2010/main" val="92134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4</a:t>
            </a:fld>
            <a:endParaRPr lang="ru-RU" sz="900" dirty="0">
              <a:solidFill>
                <a:schemeClr val="bg1">
                  <a:lumMod val="50000"/>
                </a:schemeClr>
              </a:solidFill>
              <a:latin typeface="Montserrat" pitchFamily="2" charset="0"/>
            </a:endParaRPr>
          </a:p>
        </p:txBody>
      </p:sp>
      <p:sp>
        <p:nvSpPr>
          <p:cNvPr id="2" name="TextBox 1">
            <a:extLst>
              <a:ext uri="{FF2B5EF4-FFF2-40B4-BE49-F238E27FC236}">
                <a16:creationId xmlns:a16="http://schemas.microsoft.com/office/drawing/2014/main" id="{C4C913BF-254A-3070-855E-D76F7E159A4F}"/>
              </a:ext>
            </a:extLst>
          </p:cNvPr>
          <p:cNvSpPr txBox="1"/>
          <p:nvPr/>
        </p:nvSpPr>
        <p:spPr>
          <a:xfrm>
            <a:off x="2293559" y="355727"/>
            <a:ext cx="9217152" cy="430887"/>
          </a:xfrm>
          <a:prstGeom prst="rect">
            <a:avLst/>
          </a:prstGeom>
          <a:noFill/>
        </p:spPr>
        <p:txBody>
          <a:bodyPr wrap="square" rtlCol="0">
            <a:spAutoFit/>
          </a:bodyPr>
          <a:lstStyle/>
          <a:p>
            <a:pPr algn="ctr"/>
            <a:r>
              <a:rPr lang="ru-RU" sz="2200" dirty="0">
                <a:solidFill>
                  <a:srgbClr val="002060"/>
                </a:solidFill>
                <a:latin typeface="Times New Roman" panose="02020603050405020304" pitchFamily="18" charset="0"/>
                <a:cs typeface="Times New Roman" panose="02020603050405020304" pitchFamily="18" charset="0"/>
              </a:rPr>
              <a:t>Основания ЛЛО взрослых – </a:t>
            </a:r>
            <a:r>
              <a:rPr lang="ru-RU" sz="2200" b="1" dirty="0">
                <a:solidFill>
                  <a:srgbClr val="002060"/>
                </a:solidFill>
                <a:latin typeface="Times New Roman" panose="02020603050405020304" pitchFamily="18" charset="0"/>
                <a:cs typeface="Times New Roman" panose="02020603050405020304" pitchFamily="18" charset="0"/>
              </a:rPr>
              <a:t>нагрузка на регионы</a:t>
            </a:r>
          </a:p>
        </p:txBody>
      </p:sp>
      <p:sp>
        <p:nvSpPr>
          <p:cNvPr id="4" name="TextBox 3">
            <a:extLst>
              <a:ext uri="{FF2B5EF4-FFF2-40B4-BE49-F238E27FC236}">
                <a16:creationId xmlns:a16="http://schemas.microsoft.com/office/drawing/2014/main" id="{F1661F46-8FDA-2F56-BBF5-CEB7DEE0EA56}"/>
              </a:ext>
            </a:extLst>
          </p:cNvPr>
          <p:cNvSpPr txBox="1"/>
          <p:nvPr/>
        </p:nvSpPr>
        <p:spPr>
          <a:xfrm>
            <a:off x="8018981" y="1261966"/>
            <a:ext cx="3852672" cy="646331"/>
          </a:xfrm>
          <a:prstGeom prst="rect">
            <a:avLst/>
          </a:prstGeom>
          <a:noFill/>
        </p:spPr>
        <p:txBody>
          <a:bodyPr wrap="square" rtlCol="0">
            <a:spAutoFi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a:t>
            </a:r>
            <a:r>
              <a:rPr lang="ru-RU" dirty="0">
                <a:solidFill>
                  <a:schemeClr val="accent4">
                    <a:lumMod val="50000"/>
                  </a:schemeClr>
                </a:solidFill>
                <a:latin typeface="Times New Roman" panose="02020603050405020304" pitchFamily="18" charset="0"/>
                <a:cs typeface="Times New Roman" panose="02020603050405020304" pitchFamily="18" charset="0"/>
              </a:rPr>
              <a:t>Всего 297 редких заболеваний, утвержденных Минздравом</a:t>
            </a:r>
            <a:endParaRPr lang="ru-RU"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44A92379-3600-1F48-6FD1-8BB437631948}"/>
              </a:ext>
            </a:extLst>
          </p:cNvPr>
          <p:cNvGraphicFramePr>
            <a:graphicFrameLocks noGrp="1"/>
          </p:cNvGraphicFramePr>
          <p:nvPr>
            <p:extLst>
              <p:ext uri="{D42A27DB-BD31-4B8C-83A1-F6EECF244321}">
                <p14:modId xmlns:p14="http://schemas.microsoft.com/office/powerpoint/2010/main" val="233650892"/>
              </p:ext>
            </p:extLst>
          </p:nvPr>
        </p:nvGraphicFramePr>
        <p:xfrm>
          <a:off x="2963054" y="2086372"/>
          <a:ext cx="6758433" cy="1290320"/>
        </p:xfrm>
        <a:graphic>
          <a:graphicData uri="http://schemas.openxmlformats.org/drawingml/2006/table">
            <a:tbl>
              <a:tblPr firstRow="1" bandRow="1">
                <a:tableStyleId>{69012ECD-51FC-41F1-AA8D-1B2483CD663E}</a:tableStyleId>
              </a:tblPr>
              <a:tblGrid>
                <a:gridCol w="2325648">
                  <a:extLst>
                    <a:ext uri="{9D8B030D-6E8A-4147-A177-3AD203B41FA5}">
                      <a16:colId xmlns:a16="http://schemas.microsoft.com/office/drawing/2014/main" val="2323515282"/>
                    </a:ext>
                  </a:extLst>
                </a:gridCol>
                <a:gridCol w="1822985">
                  <a:extLst>
                    <a:ext uri="{9D8B030D-6E8A-4147-A177-3AD203B41FA5}">
                      <a16:colId xmlns:a16="http://schemas.microsoft.com/office/drawing/2014/main" val="1059973193"/>
                    </a:ext>
                  </a:extLst>
                </a:gridCol>
                <a:gridCol w="2609800">
                  <a:extLst>
                    <a:ext uri="{9D8B030D-6E8A-4147-A177-3AD203B41FA5}">
                      <a16:colId xmlns:a16="http://schemas.microsoft.com/office/drawing/2014/main" val="3303753253"/>
                    </a:ext>
                  </a:extLst>
                </a:gridCol>
              </a:tblGrid>
              <a:tr h="370840">
                <a:tc>
                  <a:txBody>
                    <a:bodyPr/>
                    <a:lstStyle/>
                    <a:p>
                      <a:r>
                        <a:rPr lang="ru-RU" sz="1500" dirty="0">
                          <a:latin typeface="Times New Roman" panose="02020603050405020304" pitchFamily="18" charset="0"/>
                          <a:cs typeface="Times New Roman" panose="02020603050405020304" pitchFamily="18" charset="0"/>
                        </a:rPr>
                        <a:t>Программа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500" dirty="0">
                          <a:latin typeface="Times New Roman" panose="02020603050405020304" pitchFamily="18" charset="0"/>
                          <a:cs typeface="Times New Roman" panose="02020603050405020304" pitchFamily="18" charset="0"/>
                        </a:rPr>
                        <a:t>Кол-во заболеваний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500" dirty="0">
                          <a:latin typeface="Times New Roman" panose="02020603050405020304" pitchFamily="18" charset="0"/>
                          <a:cs typeface="Times New Roman" panose="02020603050405020304" pitchFamily="18" charset="0"/>
                        </a:rPr>
                        <a:t>Препараты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450913"/>
                  </a:ext>
                </a:extLst>
              </a:tr>
              <a:tr h="370840">
                <a:tc>
                  <a:txBody>
                    <a:bodyPr/>
                    <a:lstStyle/>
                    <a:p>
                      <a:r>
                        <a:rPr lang="ru-RU" sz="1500" dirty="0">
                          <a:latin typeface="Times New Roman" panose="02020603050405020304" pitchFamily="18" charset="0"/>
                          <a:cs typeface="Times New Roman" panose="02020603050405020304" pitchFamily="18" charset="0"/>
                        </a:rPr>
                        <a:t>Фонд «Круг добра»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500" dirty="0">
                          <a:latin typeface="Times New Roman" panose="02020603050405020304" pitchFamily="18" charset="0"/>
                          <a:cs typeface="Times New Roman" panose="02020603050405020304" pitchFamily="18" charset="0"/>
                        </a:rPr>
                        <a:t>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500" dirty="0">
                          <a:latin typeface="Times New Roman" panose="02020603050405020304" pitchFamily="18" charset="0"/>
                          <a:cs typeface="Times New Roman" panose="02020603050405020304" pitchFamily="18" charset="0"/>
                        </a:rPr>
                        <a:t>Ограничены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2529595"/>
                  </a:ext>
                </a:extLst>
              </a:tr>
              <a:tr h="370840">
                <a:tc>
                  <a:txBody>
                    <a:bodyPr/>
                    <a:lstStyle/>
                    <a:p>
                      <a:r>
                        <a:rPr lang="ru-RU" sz="1500" dirty="0">
                          <a:solidFill>
                            <a:srgbClr val="C00000"/>
                          </a:solidFill>
                          <a:latin typeface="Times New Roman" panose="02020603050405020304" pitchFamily="18" charset="0"/>
                          <a:cs typeface="Times New Roman" panose="02020603050405020304" pitchFamily="18" charset="0"/>
                        </a:rPr>
                        <a:t>Инвалидность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5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500" dirty="0">
                          <a:latin typeface="Times New Roman" panose="02020603050405020304" pitchFamily="18" charset="0"/>
                          <a:cs typeface="Times New Roman" panose="02020603050405020304" pitchFamily="18" charset="0"/>
                        </a:rPr>
                        <a:t>Все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200742"/>
                  </a:ext>
                </a:extLst>
              </a:tr>
            </a:tbl>
          </a:graphicData>
        </a:graphic>
      </p:graphicFrame>
      <p:sp>
        <p:nvSpPr>
          <p:cNvPr id="8" name="TextBox 7">
            <a:extLst>
              <a:ext uri="{FF2B5EF4-FFF2-40B4-BE49-F238E27FC236}">
                <a16:creationId xmlns:a16="http://schemas.microsoft.com/office/drawing/2014/main" id="{9F31384B-3278-0248-35E2-0883B04E799B}"/>
              </a:ext>
            </a:extLst>
          </p:cNvPr>
          <p:cNvSpPr txBox="1"/>
          <p:nvPr/>
        </p:nvSpPr>
        <p:spPr>
          <a:xfrm>
            <a:off x="320347" y="1261398"/>
            <a:ext cx="2698495" cy="369332"/>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Для детей (до 19 лет):</a:t>
            </a:r>
          </a:p>
        </p:txBody>
      </p:sp>
      <p:sp>
        <p:nvSpPr>
          <p:cNvPr id="3" name="Стрелка вниз 2">
            <a:extLst>
              <a:ext uri="{FF2B5EF4-FFF2-40B4-BE49-F238E27FC236}">
                <a16:creationId xmlns:a16="http://schemas.microsoft.com/office/drawing/2014/main" id="{78AEE12F-1131-4FA0-7494-83AA184B5517}"/>
              </a:ext>
            </a:extLst>
          </p:cNvPr>
          <p:cNvSpPr/>
          <p:nvPr/>
        </p:nvSpPr>
        <p:spPr>
          <a:xfrm>
            <a:off x="6095999" y="3472744"/>
            <a:ext cx="251027" cy="19029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1" name="Скругленный прямоугольник 10">
            <a:extLst>
              <a:ext uri="{FF2B5EF4-FFF2-40B4-BE49-F238E27FC236}">
                <a16:creationId xmlns:a16="http://schemas.microsoft.com/office/drawing/2014/main" id="{D8DEB90E-2524-BDB4-2616-E67B408F5D8B}"/>
              </a:ext>
            </a:extLst>
          </p:cNvPr>
          <p:cNvSpPr/>
          <p:nvPr/>
        </p:nvSpPr>
        <p:spPr>
          <a:xfrm>
            <a:off x="1558926" y="4525676"/>
            <a:ext cx="1280160" cy="560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ВЗН (14)</a:t>
            </a:r>
          </a:p>
        </p:txBody>
      </p:sp>
      <p:sp>
        <p:nvSpPr>
          <p:cNvPr id="12" name="TextBox 11">
            <a:extLst>
              <a:ext uri="{FF2B5EF4-FFF2-40B4-BE49-F238E27FC236}">
                <a16:creationId xmlns:a16="http://schemas.microsoft.com/office/drawing/2014/main" id="{3B1DE608-909E-13E8-6330-A33F2F135D0D}"/>
              </a:ext>
            </a:extLst>
          </p:cNvPr>
          <p:cNvSpPr txBox="1"/>
          <p:nvPr/>
        </p:nvSpPr>
        <p:spPr>
          <a:xfrm>
            <a:off x="1715481" y="3956723"/>
            <a:ext cx="1793687" cy="523220"/>
          </a:xfrm>
          <a:prstGeom prst="rect">
            <a:avLst/>
          </a:prstGeom>
          <a:noFill/>
        </p:spPr>
        <p:txBody>
          <a:bodyPr wrap="square" rtlCol="0">
            <a:spAutoFit/>
          </a:bodyPr>
          <a:lstStyle/>
          <a:p>
            <a:r>
              <a:rPr lang="ru-RU" sz="1400" i="1" dirty="0">
                <a:latin typeface="Times New Roman" panose="02020603050405020304" pitchFamily="18" charset="0"/>
                <a:cs typeface="Times New Roman" panose="02020603050405020304" pitchFamily="18" charset="0"/>
              </a:rPr>
              <a:t>федеральный бюджет</a:t>
            </a:r>
          </a:p>
        </p:txBody>
      </p:sp>
      <p:sp>
        <p:nvSpPr>
          <p:cNvPr id="13" name="Скругленный прямоугольник 12">
            <a:extLst>
              <a:ext uri="{FF2B5EF4-FFF2-40B4-BE49-F238E27FC236}">
                <a16:creationId xmlns:a16="http://schemas.microsoft.com/office/drawing/2014/main" id="{48AA15B4-BFC7-9F46-5222-5F0A7C8FB2D2}"/>
              </a:ext>
            </a:extLst>
          </p:cNvPr>
          <p:cNvSpPr/>
          <p:nvPr/>
        </p:nvSpPr>
        <p:spPr>
          <a:xfrm>
            <a:off x="1396716" y="5316186"/>
            <a:ext cx="1793686" cy="560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Инвалидность</a:t>
            </a:r>
          </a:p>
        </p:txBody>
      </p:sp>
      <p:sp>
        <p:nvSpPr>
          <p:cNvPr id="14" name="TextBox 13">
            <a:extLst>
              <a:ext uri="{FF2B5EF4-FFF2-40B4-BE49-F238E27FC236}">
                <a16:creationId xmlns:a16="http://schemas.microsoft.com/office/drawing/2014/main" id="{FDEE1FA4-4FA3-E156-C6CA-8BE2C6AE4169}"/>
              </a:ext>
            </a:extLst>
          </p:cNvPr>
          <p:cNvSpPr txBox="1"/>
          <p:nvPr/>
        </p:nvSpPr>
        <p:spPr>
          <a:xfrm>
            <a:off x="5487855" y="3710626"/>
            <a:ext cx="1380893" cy="523220"/>
          </a:xfrm>
          <a:prstGeom prst="rect">
            <a:avLst/>
          </a:prstGeom>
          <a:noFill/>
        </p:spPr>
        <p:txBody>
          <a:bodyPr wrap="square" rtlCol="0">
            <a:spAutoFit/>
          </a:bodyPr>
          <a:lstStyle/>
          <a:p>
            <a:r>
              <a:rPr lang="ru-RU" sz="1400" b="1" i="1" dirty="0">
                <a:latin typeface="Times New Roman" panose="02020603050405020304" pitchFamily="18" charset="0"/>
                <a:cs typeface="Times New Roman" panose="02020603050405020304" pitchFamily="18" charset="0"/>
              </a:rPr>
              <a:t>региональный бюджет</a:t>
            </a:r>
          </a:p>
        </p:txBody>
      </p:sp>
      <p:sp>
        <p:nvSpPr>
          <p:cNvPr id="17" name="Скругленный прямоугольник 16">
            <a:extLst>
              <a:ext uri="{FF2B5EF4-FFF2-40B4-BE49-F238E27FC236}">
                <a16:creationId xmlns:a16="http://schemas.microsoft.com/office/drawing/2014/main" id="{7291F5A8-E498-51E6-474F-0BC117E49CE9}"/>
              </a:ext>
            </a:extLst>
          </p:cNvPr>
          <p:cNvSpPr/>
          <p:nvPr/>
        </p:nvSpPr>
        <p:spPr>
          <a:xfrm>
            <a:off x="5340164" y="4250010"/>
            <a:ext cx="1495113" cy="560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latin typeface="Times New Roman" panose="02020603050405020304" pitchFamily="18" charset="0"/>
                <a:cs typeface="Times New Roman" panose="02020603050405020304" pitchFamily="18" charset="0"/>
              </a:rPr>
              <a:t>ПП № 403 (8)</a:t>
            </a:r>
          </a:p>
        </p:txBody>
      </p:sp>
      <p:sp>
        <p:nvSpPr>
          <p:cNvPr id="18" name="Скругленный прямоугольник 17">
            <a:extLst>
              <a:ext uri="{FF2B5EF4-FFF2-40B4-BE49-F238E27FC236}">
                <a16:creationId xmlns:a16="http://schemas.microsoft.com/office/drawing/2014/main" id="{31E7328B-5754-3E5B-85A8-435B96C0568A}"/>
              </a:ext>
            </a:extLst>
          </p:cNvPr>
          <p:cNvSpPr/>
          <p:nvPr/>
        </p:nvSpPr>
        <p:spPr>
          <a:xfrm>
            <a:off x="4792637" y="4888721"/>
            <a:ext cx="2765967" cy="560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latin typeface="Times New Roman" panose="02020603050405020304" pitchFamily="18" charset="0"/>
                <a:cs typeface="Times New Roman" panose="02020603050405020304" pitchFamily="18" charset="0"/>
              </a:rPr>
              <a:t>Отказ от льгот в пользу </a:t>
            </a:r>
            <a:r>
              <a:rPr lang="ru-RU" sz="2000" b="1" dirty="0" err="1">
                <a:latin typeface="Times New Roman" panose="02020603050405020304" pitchFamily="18" charset="0"/>
                <a:cs typeface="Times New Roman" panose="02020603050405020304" pitchFamily="18" charset="0"/>
              </a:rPr>
              <a:t>ден</a:t>
            </a:r>
            <a:r>
              <a:rPr lang="ru-RU" sz="2000" b="1" dirty="0">
                <a:latin typeface="Times New Roman" panose="02020603050405020304" pitchFamily="18" charset="0"/>
                <a:cs typeface="Times New Roman" panose="02020603050405020304" pitchFamily="18" charset="0"/>
              </a:rPr>
              <a:t>. выплат</a:t>
            </a:r>
          </a:p>
        </p:txBody>
      </p:sp>
      <p:sp>
        <p:nvSpPr>
          <p:cNvPr id="20" name="Скругленный прямоугольник 19">
            <a:extLst>
              <a:ext uri="{FF2B5EF4-FFF2-40B4-BE49-F238E27FC236}">
                <a16:creationId xmlns:a16="http://schemas.microsoft.com/office/drawing/2014/main" id="{66023586-D6CA-29F8-9752-80947AEE0107}"/>
              </a:ext>
            </a:extLst>
          </p:cNvPr>
          <p:cNvSpPr/>
          <p:nvPr/>
        </p:nvSpPr>
        <p:spPr>
          <a:xfrm>
            <a:off x="5142601" y="5527432"/>
            <a:ext cx="2272422" cy="560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latin typeface="Times New Roman" panose="02020603050405020304" pitchFamily="18" charset="0"/>
                <a:cs typeface="Times New Roman" panose="02020603050405020304" pitchFamily="18" charset="0"/>
              </a:rPr>
              <a:t>По судебному решению</a:t>
            </a:r>
          </a:p>
        </p:txBody>
      </p:sp>
      <p:sp>
        <p:nvSpPr>
          <p:cNvPr id="22" name="TextBox 21">
            <a:extLst>
              <a:ext uri="{FF2B5EF4-FFF2-40B4-BE49-F238E27FC236}">
                <a16:creationId xmlns:a16="http://schemas.microsoft.com/office/drawing/2014/main" id="{C31CFE96-0109-6196-46A0-9A877556E342}"/>
              </a:ext>
            </a:extLst>
          </p:cNvPr>
          <p:cNvSpPr txBox="1"/>
          <p:nvPr/>
        </p:nvSpPr>
        <p:spPr>
          <a:xfrm>
            <a:off x="8649008" y="3695113"/>
            <a:ext cx="2215931" cy="2062103"/>
          </a:xfrm>
          <a:prstGeom prst="rect">
            <a:avLst/>
          </a:prstGeom>
          <a:noFill/>
        </p:spPr>
        <p:txBody>
          <a:bodyPr wrap="square" rtlCol="0">
            <a:spAutoFit/>
          </a:bodyPr>
          <a:lstStyle/>
          <a:p>
            <a:r>
              <a:rPr lang="ru-RU" sz="1600" i="1" dirty="0">
                <a:solidFill>
                  <a:srgbClr val="C00000"/>
                </a:solidFill>
                <a:latin typeface="Times New Roman" panose="02020603050405020304" pitchFamily="18" charset="0"/>
                <a:cs typeface="Times New Roman" panose="02020603050405020304" pitchFamily="18" charset="0"/>
              </a:rPr>
              <a:t>теряют основания для ЛО после 19 лет, но имеют зарегистрированную терапию (21), включая ПИД, СМА, </a:t>
            </a:r>
            <a:r>
              <a:rPr lang="ru-RU" sz="1600" i="1" dirty="0" err="1">
                <a:solidFill>
                  <a:srgbClr val="C00000"/>
                </a:solidFill>
                <a:latin typeface="Times New Roman" panose="02020603050405020304" pitchFamily="18" charset="0"/>
                <a:cs typeface="Times New Roman" panose="02020603050405020304" pitchFamily="18" charset="0"/>
              </a:rPr>
              <a:t>нейрофибраматоз</a:t>
            </a:r>
            <a:r>
              <a:rPr lang="ru-RU" sz="1600" i="1" dirty="0">
                <a:solidFill>
                  <a:srgbClr val="C00000"/>
                </a:solidFill>
                <a:latin typeface="Times New Roman" panose="02020603050405020304" pitchFamily="18" charset="0"/>
                <a:cs typeface="Times New Roman" panose="02020603050405020304" pitchFamily="18" charset="0"/>
              </a:rPr>
              <a:t> </a:t>
            </a:r>
            <a:r>
              <a:rPr lang="en-US" sz="1600" i="1" dirty="0">
                <a:solidFill>
                  <a:srgbClr val="C00000"/>
                </a:solidFill>
                <a:latin typeface="Times New Roman" panose="02020603050405020304" pitchFamily="18" charset="0"/>
                <a:cs typeface="Times New Roman" panose="02020603050405020304" pitchFamily="18" charset="0"/>
              </a:rPr>
              <a:t>I </a:t>
            </a:r>
            <a:r>
              <a:rPr lang="ru-RU" sz="1600" i="1" dirty="0">
                <a:solidFill>
                  <a:srgbClr val="C00000"/>
                </a:solidFill>
                <a:latin typeface="Times New Roman" panose="02020603050405020304" pitchFamily="18" charset="0"/>
                <a:cs typeface="Times New Roman" panose="02020603050405020304" pitchFamily="18" charset="0"/>
              </a:rPr>
              <a:t>типа</a:t>
            </a:r>
          </a:p>
        </p:txBody>
      </p:sp>
      <p:cxnSp>
        <p:nvCxnSpPr>
          <p:cNvPr id="26" name="Прямая соединительная линия 25">
            <a:extLst>
              <a:ext uri="{FF2B5EF4-FFF2-40B4-BE49-F238E27FC236}">
                <a16:creationId xmlns:a16="http://schemas.microsoft.com/office/drawing/2014/main" id="{D70E039F-1424-24E2-E38A-42E7FB632A7D}"/>
              </a:ext>
            </a:extLst>
          </p:cNvPr>
          <p:cNvCxnSpPr>
            <a:cxnSpLocks/>
          </p:cNvCxnSpPr>
          <p:nvPr/>
        </p:nvCxnSpPr>
        <p:spPr>
          <a:xfrm>
            <a:off x="4159205" y="3912204"/>
            <a:ext cx="18320" cy="2774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395E6602-0C01-7052-29E1-35B2C12BA524}"/>
              </a:ext>
            </a:extLst>
          </p:cNvPr>
          <p:cNvCxnSpPr>
            <a:cxnSpLocks/>
          </p:cNvCxnSpPr>
          <p:nvPr/>
        </p:nvCxnSpPr>
        <p:spPr>
          <a:xfrm>
            <a:off x="8173716" y="3835459"/>
            <a:ext cx="18320" cy="2774878"/>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2F569C6-BAEC-A4C2-D558-B91B38B23868}"/>
              </a:ext>
            </a:extLst>
          </p:cNvPr>
          <p:cNvSpPr txBox="1"/>
          <p:nvPr/>
        </p:nvSpPr>
        <p:spPr>
          <a:xfrm>
            <a:off x="264559" y="3463002"/>
            <a:ext cx="2698495" cy="369332"/>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Взрослые (после 19 лет)</a:t>
            </a:r>
          </a:p>
        </p:txBody>
      </p:sp>
      <p:pic>
        <p:nvPicPr>
          <p:cNvPr id="32" name="Рисунок 31" descr="Восклицательный знак со сплошной заливкой">
            <a:extLst>
              <a:ext uri="{FF2B5EF4-FFF2-40B4-BE49-F238E27FC236}">
                <a16:creationId xmlns:a16="http://schemas.microsoft.com/office/drawing/2014/main" id="{0A05C33C-5873-99D4-20CC-D0E3D24335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46125" y="3695113"/>
            <a:ext cx="914400" cy="914400"/>
          </a:xfrm>
          <a:prstGeom prst="rect">
            <a:avLst/>
          </a:prstGeom>
        </p:spPr>
      </p:pic>
      <p:sp>
        <p:nvSpPr>
          <p:cNvPr id="33" name="Скругленный прямоугольник 32">
            <a:extLst>
              <a:ext uri="{FF2B5EF4-FFF2-40B4-BE49-F238E27FC236}">
                <a16:creationId xmlns:a16="http://schemas.microsoft.com/office/drawing/2014/main" id="{ED535ACD-BFA7-9CCD-82E1-0281142A6722}"/>
              </a:ext>
            </a:extLst>
          </p:cNvPr>
          <p:cNvSpPr/>
          <p:nvPr/>
        </p:nvSpPr>
        <p:spPr>
          <a:xfrm>
            <a:off x="4554517" y="6213159"/>
            <a:ext cx="3459960" cy="560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latin typeface="Times New Roman" panose="02020603050405020304" pitchFamily="18" charset="0"/>
                <a:cs typeface="Times New Roman" panose="02020603050405020304" pitchFamily="18" charset="0"/>
              </a:rPr>
              <a:t>Территориальная программа</a:t>
            </a:r>
          </a:p>
        </p:txBody>
      </p:sp>
    </p:spTree>
    <p:extLst>
      <p:ext uri="{BB962C8B-B14F-4D97-AF65-F5344CB8AC3E}">
        <p14:creationId xmlns:p14="http://schemas.microsoft.com/office/powerpoint/2010/main" val="191178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Группа 37">
            <a:extLst>
              <a:ext uri="{FF2B5EF4-FFF2-40B4-BE49-F238E27FC236}">
                <a16:creationId xmlns:a16="http://schemas.microsoft.com/office/drawing/2014/main" id="{EC956DA7-72DF-3C4B-A7D8-CD511601D7D3}"/>
              </a:ext>
            </a:extLst>
          </p:cNvPr>
          <p:cNvGrpSpPr/>
          <p:nvPr/>
        </p:nvGrpSpPr>
        <p:grpSpPr>
          <a:xfrm>
            <a:off x="647860" y="1413738"/>
            <a:ext cx="4232167" cy="2942053"/>
            <a:chOff x="801404" y="4124786"/>
            <a:chExt cx="6348251" cy="4413080"/>
          </a:xfrm>
        </p:grpSpPr>
        <p:grpSp>
          <p:nvGrpSpPr>
            <p:cNvPr id="15" name="Группа 14">
              <a:extLst>
                <a:ext uri="{FF2B5EF4-FFF2-40B4-BE49-F238E27FC236}">
                  <a16:creationId xmlns:a16="http://schemas.microsoft.com/office/drawing/2014/main" id="{3962E81F-E9BC-FB49-ACD9-0F2D9A70301F}"/>
                </a:ext>
              </a:extLst>
            </p:cNvPr>
            <p:cNvGrpSpPr/>
            <p:nvPr/>
          </p:nvGrpSpPr>
          <p:grpSpPr>
            <a:xfrm>
              <a:off x="1295400" y="4124786"/>
              <a:ext cx="5854255" cy="4413080"/>
              <a:chOff x="3777105" y="3492894"/>
              <a:chExt cx="3436919" cy="2590833"/>
            </a:xfrm>
          </p:grpSpPr>
          <p:graphicFrame>
            <p:nvGraphicFramePr>
              <p:cNvPr id="16" name="Диаграмма 15">
                <a:extLst>
                  <a:ext uri="{FF2B5EF4-FFF2-40B4-BE49-F238E27FC236}">
                    <a16:creationId xmlns:a16="http://schemas.microsoft.com/office/drawing/2014/main" id="{AC3C90BA-DAAF-E44D-8030-09D472EA49CB}"/>
                  </a:ext>
                </a:extLst>
              </p:cNvPr>
              <p:cNvGraphicFramePr/>
              <p:nvPr/>
            </p:nvGraphicFramePr>
            <p:xfrm>
              <a:off x="3777105" y="3721095"/>
              <a:ext cx="2367221" cy="2362632"/>
            </p:xfrm>
            <a:graphic>
              <a:graphicData uri="http://schemas.openxmlformats.org/drawingml/2006/chart">
                <c:chart xmlns:c="http://schemas.openxmlformats.org/drawingml/2006/chart" xmlns:r="http://schemas.openxmlformats.org/officeDocument/2006/relationships" r:id="rId2"/>
              </a:graphicData>
            </a:graphic>
          </p:graphicFrame>
          <p:sp>
            <p:nvSpPr>
              <p:cNvPr id="17" name="Object 1">
                <a:extLst>
                  <a:ext uri="{FF2B5EF4-FFF2-40B4-BE49-F238E27FC236}">
                    <a16:creationId xmlns:a16="http://schemas.microsoft.com/office/drawing/2014/main" id="{F5829303-380C-E249-89CB-E40D11456605}"/>
                  </a:ext>
                </a:extLst>
              </p:cNvPr>
              <p:cNvSpPr/>
              <p:nvPr/>
            </p:nvSpPr>
            <p:spPr bwMode="auto">
              <a:xfrm>
                <a:off x="6770076" y="4384621"/>
                <a:ext cx="443948" cy="258850"/>
              </a:xfrm>
              <a:prstGeom prst="rect">
                <a:avLst/>
              </a:prstGeom>
              <a:noFill/>
            </p:spPr>
            <p:txBody>
              <a:bodyPr wrap="square" lIns="0" tIns="0" rIns="0" bIns="0" rtlCol="0" anchor="t"/>
              <a:lstStyle/>
              <a:p>
                <a:pPr defTabSz="609630">
                  <a:spcAft>
                    <a:spcPts val="451"/>
                  </a:spcAft>
                </a:pPr>
                <a:r>
                  <a:rPr lang="ru-RU" sz="1600" b="1" spc="27" dirty="0">
                    <a:solidFill>
                      <a:srgbClr val="70496D"/>
                    </a:solidFill>
                    <a:latin typeface="Times New Roman" panose="02020603050405020304" pitchFamily="18" charset="0"/>
                    <a:cs typeface="Times New Roman" panose="02020603050405020304" pitchFamily="18" charset="0"/>
                  </a:rPr>
                  <a:t>54</a:t>
                </a:r>
              </a:p>
            </p:txBody>
          </p:sp>
          <p:cxnSp>
            <p:nvCxnSpPr>
              <p:cNvPr id="18" name="Прямая соединительная линия 17">
                <a:extLst>
                  <a:ext uri="{FF2B5EF4-FFF2-40B4-BE49-F238E27FC236}">
                    <a16:creationId xmlns:a16="http://schemas.microsoft.com/office/drawing/2014/main" id="{1FDBCDA6-6FF1-D04F-B4CA-4AD5F0320A1F}"/>
                  </a:ext>
                </a:extLst>
              </p:cNvPr>
              <p:cNvCxnSpPr>
                <a:cxnSpLocks/>
              </p:cNvCxnSpPr>
              <p:nvPr/>
            </p:nvCxnSpPr>
            <p:spPr bwMode="auto">
              <a:xfrm>
                <a:off x="6015339" y="4548988"/>
                <a:ext cx="676317" cy="0"/>
              </a:xfrm>
              <a:prstGeom prst="line">
                <a:avLst/>
              </a:prstGeom>
              <a:ln w="12700">
                <a:solidFill>
                  <a:srgbClr val="70496D"/>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Object 1">
                <a:extLst>
                  <a:ext uri="{FF2B5EF4-FFF2-40B4-BE49-F238E27FC236}">
                    <a16:creationId xmlns:a16="http://schemas.microsoft.com/office/drawing/2014/main" id="{3F89BA35-692A-DF46-BF22-4BE243861168}"/>
                  </a:ext>
                </a:extLst>
              </p:cNvPr>
              <p:cNvSpPr/>
              <p:nvPr/>
            </p:nvSpPr>
            <p:spPr bwMode="auto">
              <a:xfrm>
                <a:off x="5733257" y="3623435"/>
                <a:ext cx="443948" cy="258850"/>
              </a:xfrm>
              <a:prstGeom prst="rect">
                <a:avLst/>
              </a:prstGeom>
              <a:noFill/>
            </p:spPr>
            <p:txBody>
              <a:bodyPr wrap="square" lIns="0" tIns="0" rIns="0" bIns="0" rtlCol="0" anchor="t"/>
              <a:lstStyle/>
              <a:p>
                <a:pPr algn="ctr" defTabSz="609630">
                  <a:spcAft>
                    <a:spcPts val="451"/>
                  </a:spcAft>
                </a:pPr>
                <a:r>
                  <a:rPr lang="ru-RU" sz="1600" b="1" spc="27" dirty="0">
                    <a:solidFill>
                      <a:srgbClr val="ADADAD"/>
                    </a:solidFill>
                    <a:latin typeface="Times New Roman" panose="02020603050405020304" pitchFamily="18" charset="0"/>
                    <a:cs typeface="Times New Roman" panose="02020603050405020304" pitchFamily="18" charset="0"/>
                  </a:rPr>
                  <a:t>2</a:t>
                </a:r>
              </a:p>
            </p:txBody>
          </p:sp>
          <p:sp>
            <p:nvSpPr>
              <p:cNvPr id="21" name="Object 1">
                <a:extLst>
                  <a:ext uri="{FF2B5EF4-FFF2-40B4-BE49-F238E27FC236}">
                    <a16:creationId xmlns:a16="http://schemas.microsoft.com/office/drawing/2014/main" id="{B2BE8857-D93F-764C-AE0D-6831027459E6}"/>
                  </a:ext>
                </a:extLst>
              </p:cNvPr>
              <p:cNvSpPr/>
              <p:nvPr/>
            </p:nvSpPr>
            <p:spPr bwMode="auto">
              <a:xfrm>
                <a:off x="5168569" y="3492894"/>
                <a:ext cx="739815" cy="281385"/>
              </a:xfrm>
              <a:prstGeom prst="rect">
                <a:avLst/>
              </a:prstGeom>
              <a:noFill/>
            </p:spPr>
            <p:txBody>
              <a:bodyPr wrap="square" lIns="0" tIns="0" rIns="0" bIns="0" rtlCol="0" anchor="t"/>
              <a:lstStyle/>
              <a:p>
                <a:pPr defTabSz="609630">
                  <a:spcAft>
                    <a:spcPts val="451"/>
                  </a:spcAft>
                </a:pPr>
                <a:r>
                  <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rPr>
                  <a:t>ВС РФ</a:t>
                </a:r>
              </a:p>
            </p:txBody>
          </p:sp>
          <p:cxnSp>
            <p:nvCxnSpPr>
              <p:cNvPr id="22" name="Прямая соединительная линия 21">
                <a:extLst>
                  <a:ext uri="{FF2B5EF4-FFF2-40B4-BE49-F238E27FC236}">
                    <a16:creationId xmlns:a16="http://schemas.microsoft.com/office/drawing/2014/main" id="{BF21FE53-17DB-9746-BCA1-6F16E1A9C05E}"/>
                  </a:ext>
                </a:extLst>
              </p:cNvPr>
              <p:cNvCxnSpPr>
                <a:cxnSpLocks/>
              </p:cNvCxnSpPr>
              <p:nvPr/>
            </p:nvCxnSpPr>
            <p:spPr bwMode="auto">
              <a:xfrm>
                <a:off x="4895598" y="3785845"/>
                <a:ext cx="887666" cy="0"/>
              </a:xfrm>
              <a:prstGeom prst="line">
                <a:avLst/>
              </a:prstGeom>
              <a:ln w="12700">
                <a:solidFill>
                  <a:srgbClr val="ADADAD"/>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3" name="TextBox 6">
              <a:extLst>
                <a:ext uri="{FF2B5EF4-FFF2-40B4-BE49-F238E27FC236}">
                  <a16:creationId xmlns:a16="http://schemas.microsoft.com/office/drawing/2014/main" id="{6F64C0A2-9A88-6D47-A403-FD9B4BC64B31}"/>
                </a:ext>
              </a:extLst>
            </p:cNvPr>
            <p:cNvSpPr txBox="1"/>
            <p:nvPr/>
          </p:nvSpPr>
          <p:spPr bwMode="auto">
            <a:xfrm>
              <a:off x="2476711" y="5654372"/>
              <a:ext cx="1620096" cy="15419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630">
                <a:lnSpc>
                  <a:spcPct val="80000"/>
                </a:lnSpc>
              </a:pPr>
              <a:endParaRPr lang="ru-RU" sz="1600" dirty="0">
                <a:solidFill>
                  <a:srgbClr val="535353">
                    <a:lumMod val="25000"/>
                  </a:srgbClr>
                </a:solidFill>
                <a:latin typeface="Times New Roman" panose="02020603050405020304" pitchFamily="18" charset="0"/>
                <a:ea typeface="Open Sans Light" panose="020B0606030504020204" pitchFamily="34" charset="0"/>
                <a:cs typeface="Times New Roman" panose="02020603050405020304" pitchFamily="18" charset="0"/>
              </a:endParaRPr>
            </a:p>
            <a:p>
              <a:pPr algn="ctr" defTabSz="609630">
                <a:lnSpc>
                  <a:spcPct val="80000"/>
                </a:lnSpc>
              </a:pPr>
              <a:r>
                <a:rPr lang="ru-RU" sz="4400" dirty="0">
                  <a:solidFill>
                    <a:srgbClr val="002060"/>
                  </a:solidFill>
                  <a:latin typeface="Times New Roman" panose="02020603050405020304" pitchFamily="18" charset="0"/>
                  <a:ea typeface="Open Sans ExtraBold" panose="020B0606030504020204" pitchFamily="34" charset="0"/>
                  <a:cs typeface="Times New Roman" panose="02020603050405020304" pitchFamily="18" charset="0"/>
                </a:rPr>
                <a:t>60</a:t>
              </a:r>
            </a:p>
            <a:p>
              <a:pPr algn="ctr" defTabSz="609630">
                <a:lnSpc>
                  <a:spcPct val="80000"/>
                </a:lnSpc>
              </a:pPr>
              <a:r>
                <a:rPr lang="ru-RU" sz="1600" dirty="0">
                  <a:solidFill>
                    <a:srgbClr val="002060"/>
                  </a:solidFill>
                  <a:latin typeface="Times New Roman" panose="02020603050405020304" pitchFamily="18" charset="0"/>
                  <a:ea typeface="Open Sans Light" panose="020B0606030504020204" pitchFamily="34" charset="0"/>
                  <a:cs typeface="Times New Roman" panose="02020603050405020304" pitchFamily="18" charset="0"/>
                </a:rPr>
                <a:t>решений </a:t>
              </a:r>
              <a:endParaRPr lang="ru-RU" sz="4400" dirty="0">
                <a:solidFill>
                  <a:srgbClr val="002060"/>
                </a:solidFill>
                <a:latin typeface="Times New Roman" panose="02020603050405020304" pitchFamily="18" charset="0"/>
                <a:ea typeface="Open Sans ExtraBold" panose="020B0606030504020204" pitchFamily="34" charset="0"/>
                <a:cs typeface="Times New Roman" panose="02020603050405020304" pitchFamily="18" charset="0"/>
              </a:endParaRPr>
            </a:p>
          </p:txBody>
        </p:sp>
        <p:sp>
          <p:nvSpPr>
            <p:cNvPr id="29" name="Object 1">
              <a:extLst>
                <a:ext uri="{FF2B5EF4-FFF2-40B4-BE49-F238E27FC236}">
                  <a16:creationId xmlns:a16="http://schemas.microsoft.com/office/drawing/2014/main" id="{2192E335-8057-384B-8419-C05E52387DAE}"/>
                </a:ext>
              </a:extLst>
            </p:cNvPr>
            <p:cNvSpPr/>
            <p:nvPr/>
          </p:nvSpPr>
          <p:spPr bwMode="auto">
            <a:xfrm>
              <a:off x="801404" y="4572077"/>
              <a:ext cx="335791" cy="440911"/>
            </a:xfrm>
            <a:prstGeom prst="rect">
              <a:avLst/>
            </a:prstGeom>
            <a:noFill/>
          </p:spPr>
          <p:txBody>
            <a:bodyPr wrap="square" lIns="0" tIns="0" rIns="0" bIns="0" rtlCol="0" anchor="t"/>
            <a:lstStyle/>
            <a:p>
              <a:pPr algn="r" defTabSz="609630">
                <a:spcAft>
                  <a:spcPts val="451"/>
                </a:spcAft>
              </a:pPr>
              <a:r>
                <a:rPr lang="ru-RU" sz="1600" b="1" spc="27" dirty="0">
                  <a:solidFill>
                    <a:srgbClr val="D47158"/>
                  </a:solidFill>
                  <a:latin typeface="Times New Roman" panose="02020603050405020304" pitchFamily="18" charset="0"/>
                  <a:cs typeface="Times New Roman" panose="02020603050405020304" pitchFamily="18" charset="0"/>
                </a:rPr>
                <a:t>4</a:t>
              </a:r>
            </a:p>
          </p:txBody>
        </p:sp>
        <p:cxnSp>
          <p:nvCxnSpPr>
            <p:cNvPr id="30" name="Прямая соединительная линия 29">
              <a:extLst>
                <a:ext uri="{FF2B5EF4-FFF2-40B4-BE49-F238E27FC236}">
                  <a16:creationId xmlns:a16="http://schemas.microsoft.com/office/drawing/2014/main" id="{06D0C6A9-A7FB-4446-93FA-4442F766C653}"/>
                </a:ext>
              </a:extLst>
            </p:cNvPr>
            <p:cNvCxnSpPr>
              <a:cxnSpLocks/>
            </p:cNvCxnSpPr>
            <p:nvPr/>
          </p:nvCxnSpPr>
          <p:spPr bwMode="auto">
            <a:xfrm flipV="1">
              <a:off x="1295400" y="4823719"/>
              <a:ext cx="1127547" cy="818"/>
            </a:xfrm>
            <a:prstGeom prst="line">
              <a:avLst/>
            </a:prstGeom>
            <a:ln w="12700">
              <a:solidFill>
                <a:srgbClr val="D47158"/>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Object 1">
              <a:extLst>
                <a:ext uri="{FF2B5EF4-FFF2-40B4-BE49-F238E27FC236}">
                  <a16:creationId xmlns:a16="http://schemas.microsoft.com/office/drawing/2014/main" id="{D057B082-2F48-5C4B-8478-8976712CDAC0}"/>
                </a:ext>
              </a:extLst>
            </p:cNvPr>
            <p:cNvSpPr/>
            <p:nvPr/>
          </p:nvSpPr>
          <p:spPr bwMode="auto">
            <a:xfrm>
              <a:off x="1266828" y="4347143"/>
              <a:ext cx="1127547" cy="332696"/>
            </a:xfrm>
            <a:prstGeom prst="rect">
              <a:avLst/>
            </a:prstGeom>
            <a:noFill/>
          </p:spPr>
          <p:txBody>
            <a:bodyPr wrap="square" lIns="0" tIns="0" rIns="0" bIns="0" rtlCol="0" anchor="t"/>
            <a:lstStyle/>
            <a:p>
              <a:pPr defTabSz="609630">
                <a:spcAft>
                  <a:spcPts val="451"/>
                </a:spcAft>
              </a:pPr>
              <a:r>
                <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rPr>
                <a:t>КС РФ</a:t>
              </a:r>
            </a:p>
          </p:txBody>
        </p:sp>
        <p:sp>
          <p:nvSpPr>
            <p:cNvPr id="37" name="Object 1">
              <a:extLst>
                <a:ext uri="{FF2B5EF4-FFF2-40B4-BE49-F238E27FC236}">
                  <a16:creationId xmlns:a16="http://schemas.microsoft.com/office/drawing/2014/main" id="{0067E644-7A0A-9345-904F-35F93D69A6B6}"/>
                </a:ext>
              </a:extLst>
            </p:cNvPr>
            <p:cNvSpPr/>
            <p:nvPr/>
          </p:nvSpPr>
          <p:spPr bwMode="auto">
            <a:xfrm>
              <a:off x="5580022" y="5384865"/>
              <a:ext cx="1260159" cy="479295"/>
            </a:xfrm>
            <a:prstGeom prst="rect">
              <a:avLst/>
            </a:prstGeom>
            <a:noFill/>
          </p:spPr>
          <p:txBody>
            <a:bodyPr wrap="square" lIns="0" tIns="0" rIns="0" bIns="0" rtlCol="0" anchor="t"/>
            <a:lstStyle/>
            <a:p>
              <a:pPr defTabSz="609630">
                <a:spcAft>
                  <a:spcPts val="451"/>
                </a:spcAft>
              </a:pPr>
              <a:r>
                <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rPr>
                <a:t>СОЮ</a:t>
              </a:r>
            </a:p>
          </p:txBody>
        </p:sp>
      </p:grpSp>
      <p:grpSp>
        <p:nvGrpSpPr>
          <p:cNvPr id="41" name="Группа 40">
            <a:extLst>
              <a:ext uri="{FF2B5EF4-FFF2-40B4-BE49-F238E27FC236}">
                <a16:creationId xmlns:a16="http://schemas.microsoft.com/office/drawing/2014/main" id="{DB9E6C22-3255-7D43-819D-F1C78620622E}"/>
              </a:ext>
            </a:extLst>
          </p:cNvPr>
          <p:cNvGrpSpPr/>
          <p:nvPr/>
        </p:nvGrpSpPr>
        <p:grpSpPr>
          <a:xfrm>
            <a:off x="7285199" y="1685229"/>
            <a:ext cx="4258941" cy="3028869"/>
            <a:chOff x="801404" y="3994562"/>
            <a:chExt cx="6388412" cy="4543304"/>
          </a:xfrm>
        </p:grpSpPr>
        <p:grpSp>
          <p:nvGrpSpPr>
            <p:cNvPr id="42" name="Группа 41">
              <a:extLst>
                <a:ext uri="{FF2B5EF4-FFF2-40B4-BE49-F238E27FC236}">
                  <a16:creationId xmlns:a16="http://schemas.microsoft.com/office/drawing/2014/main" id="{0040CC1E-2C93-CC41-9CCB-559E821660BE}"/>
                </a:ext>
              </a:extLst>
            </p:cNvPr>
            <p:cNvGrpSpPr/>
            <p:nvPr/>
          </p:nvGrpSpPr>
          <p:grpSpPr>
            <a:xfrm>
              <a:off x="1295400" y="4513491"/>
              <a:ext cx="5894416" cy="4024375"/>
              <a:chOff x="3777105" y="3721095"/>
              <a:chExt cx="3460497" cy="2362632"/>
            </a:xfrm>
          </p:grpSpPr>
          <p:graphicFrame>
            <p:nvGraphicFramePr>
              <p:cNvPr id="48" name="Диаграмма 47">
                <a:extLst>
                  <a:ext uri="{FF2B5EF4-FFF2-40B4-BE49-F238E27FC236}">
                    <a16:creationId xmlns:a16="http://schemas.microsoft.com/office/drawing/2014/main" id="{4691E445-32B2-774E-A429-959AA1B74AA5}"/>
                  </a:ext>
                </a:extLst>
              </p:cNvPr>
              <p:cNvGraphicFramePr/>
              <p:nvPr/>
            </p:nvGraphicFramePr>
            <p:xfrm>
              <a:off x="3777105" y="3721095"/>
              <a:ext cx="2367221" cy="2362632"/>
            </p:xfrm>
            <a:graphic>
              <a:graphicData uri="http://schemas.openxmlformats.org/drawingml/2006/chart">
                <c:chart xmlns:c="http://schemas.openxmlformats.org/drawingml/2006/chart" xmlns:r="http://schemas.openxmlformats.org/officeDocument/2006/relationships" r:id="rId3"/>
              </a:graphicData>
            </a:graphic>
          </p:graphicFrame>
          <p:sp>
            <p:nvSpPr>
              <p:cNvPr id="49" name="Object 1">
                <a:extLst>
                  <a:ext uri="{FF2B5EF4-FFF2-40B4-BE49-F238E27FC236}">
                    <a16:creationId xmlns:a16="http://schemas.microsoft.com/office/drawing/2014/main" id="{E42630A9-E0CE-7846-A8AF-D680D99D985C}"/>
                  </a:ext>
                </a:extLst>
              </p:cNvPr>
              <p:cNvSpPr/>
              <p:nvPr/>
            </p:nvSpPr>
            <p:spPr bwMode="auto">
              <a:xfrm>
                <a:off x="6793654" y="4376078"/>
                <a:ext cx="443948" cy="258850"/>
              </a:xfrm>
              <a:prstGeom prst="rect">
                <a:avLst/>
              </a:prstGeom>
              <a:noFill/>
            </p:spPr>
            <p:txBody>
              <a:bodyPr wrap="square" lIns="0" tIns="0" rIns="0" bIns="0" rtlCol="0" anchor="t"/>
              <a:lstStyle/>
              <a:p>
                <a:pPr defTabSz="609630">
                  <a:spcAft>
                    <a:spcPts val="451"/>
                  </a:spcAft>
                </a:pPr>
                <a:r>
                  <a:rPr lang="ru-RU" sz="1600" b="1" spc="27" dirty="0">
                    <a:solidFill>
                      <a:srgbClr val="000000"/>
                    </a:solidFill>
                    <a:latin typeface="Times New Roman" panose="02020603050405020304" pitchFamily="18" charset="0"/>
                    <a:cs typeface="Times New Roman" panose="02020603050405020304" pitchFamily="18" charset="0"/>
                  </a:rPr>
                  <a:t>58</a:t>
                </a:r>
              </a:p>
            </p:txBody>
          </p:sp>
          <p:cxnSp>
            <p:nvCxnSpPr>
              <p:cNvPr id="50" name="Прямая соединительная линия 49">
                <a:extLst>
                  <a:ext uri="{FF2B5EF4-FFF2-40B4-BE49-F238E27FC236}">
                    <a16:creationId xmlns:a16="http://schemas.microsoft.com/office/drawing/2014/main" id="{C5A25CC8-3E85-D145-B215-14985F3ABBAF}"/>
                  </a:ext>
                </a:extLst>
              </p:cNvPr>
              <p:cNvCxnSpPr>
                <a:cxnSpLocks/>
              </p:cNvCxnSpPr>
              <p:nvPr/>
            </p:nvCxnSpPr>
            <p:spPr bwMode="auto">
              <a:xfrm>
                <a:off x="6015339" y="4548988"/>
                <a:ext cx="676317" cy="0"/>
              </a:xfrm>
              <a:prstGeom prst="line">
                <a:avLst/>
              </a:prstGeom>
              <a:ln w="12700">
                <a:solidFill>
                  <a:schemeClr val="accent3">
                    <a:lumMod val="60000"/>
                    <a:lumOff val="4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4" name="Object 1">
              <a:extLst>
                <a:ext uri="{FF2B5EF4-FFF2-40B4-BE49-F238E27FC236}">
                  <a16:creationId xmlns:a16="http://schemas.microsoft.com/office/drawing/2014/main" id="{AD6C6160-B614-1745-AC2C-4B26037CF4A8}"/>
                </a:ext>
              </a:extLst>
            </p:cNvPr>
            <p:cNvSpPr/>
            <p:nvPr/>
          </p:nvSpPr>
          <p:spPr bwMode="auto">
            <a:xfrm>
              <a:off x="801404" y="4431582"/>
              <a:ext cx="335791" cy="440911"/>
            </a:xfrm>
            <a:prstGeom prst="rect">
              <a:avLst/>
            </a:prstGeom>
            <a:noFill/>
          </p:spPr>
          <p:txBody>
            <a:bodyPr wrap="square" lIns="0" tIns="0" rIns="0" bIns="0" rtlCol="0" anchor="t"/>
            <a:lstStyle/>
            <a:p>
              <a:pPr algn="r" defTabSz="609630">
                <a:spcAft>
                  <a:spcPts val="451"/>
                </a:spcAft>
              </a:pPr>
              <a:r>
                <a:rPr lang="ru-RU" sz="1600" b="1" spc="27" dirty="0">
                  <a:solidFill>
                    <a:srgbClr val="000000"/>
                  </a:solidFill>
                  <a:latin typeface="Times New Roman" panose="02020603050405020304" pitchFamily="18" charset="0"/>
                  <a:cs typeface="Times New Roman" panose="02020603050405020304" pitchFamily="18" charset="0"/>
                </a:rPr>
                <a:t>2</a:t>
              </a:r>
            </a:p>
          </p:txBody>
        </p:sp>
        <p:cxnSp>
          <p:nvCxnSpPr>
            <p:cNvPr id="45" name="Прямая соединительная линия 44">
              <a:extLst>
                <a:ext uri="{FF2B5EF4-FFF2-40B4-BE49-F238E27FC236}">
                  <a16:creationId xmlns:a16="http://schemas.microsoft.com/office/drawing/2014/main" id="{A2415A46-9024-BF49-B1DC-F0FB616DC656}"/>
                </a:ext>
              </a:extLst>
            </p:cNvPr>
            <p:cNvCxnSpPr>
              <a:cxnSpLocks/>
            </p:cNvCxnSpPr>
            <p:nvPr/>
          </p:nvCxnSpPr>
          <p:spPr bwMode="auto">
            <a:xfrm flipV="1">
              <a:off x="1295399" y="4683224"/>
              <a:ext cx="1764000" cy="818"/>
            </a:xfrm>
            <a:prstGeom prst="line">
              <a:avLst/>
            </a:prstGeom>
            <a:ln w="12700">
              <a:solidFill>
                <a:schemeClr val="accent2">
                  <a:lumMod val="40000"/>
                  <a:lumOff val="6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Object 1">
              <a:extLst>
                <a:ext uri="{FF2B5EF4-FFF2-40B4-BE49-F238E27FC236}">
                  <a16:creationId xmlns:a16="http://schemas.microsoft.com/office/drawing/2014/main" id="{39F33B2D-80A6-D54F-A892-6B302007366C}"/>
                </a:ext>
              </a:extLst>
            </p:cNvPr>
            <p:cNvSpPr/>
            <p:nvPr/>
          </p:nvSpPr>
          <p:spPr bwMode="auto">
            <a:xfrm>
              <a:off x="1353520" y="3994562"/>
              <a:ext cx="3411759" cy="688662"/>
            </a:xfrm>
            <a:prstGeom prst="rect">
              <a:avLst/>
            </a:prstGeom>
            <a:noFill/>
          </p:spPr>
          <p:txBody>
            <a:bodyPr wrap="square" lIns="0" tIns="0" rIns="0" bIns="0" rtlCol="0" anchor="t"/>
            <a:lstStyle/>
            <a:p>
              <a:pPr defTabSz="609630">
                <a:spcAft>
                  <a:spcPts val="451"/>
                </a:spcAft>
              </a:pPr>
              <a:r>
                <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rPr>
                <a:t>В пользу Минздрава региона</a:t>
              </a:r>
            </a:p>
          </p:txBody>
        </p:sp>
        <p:sp>
          <p:nvSpPr>
            <p:cNvPr id="47" name="Object 1">
              <a:extLst>
                <a:ext uri="{FF2B5EF4-FFF2-40B4-BE49-F238E27FC236}">
                  <a16:creationId xmlns:a16="http://schemas.microsoft.com/office/drawing/2014/main" id="{0E752CE6-4B75-7B4F-B617-611BD04BE0F3}"/>
                </a:ext>
              </a:extLst>
            </p:cNvPr>
            <p:cNvSpPr/>
            <p:nvPr/>
          </p:nvSpPr>
          <p:spPr bwMode="auto">
            <a:xfrm>
              <a:off x="5063558" y="5039906"/>
              <a:ext cx="2056616" cy="479295"/>
            </a:xfrm>
            <a:prstGeom prst="rect">
              <a:avLst/>
            </a:prstGeom>
            <a:noFill/>
          </p:spPr>
          <p:txBody>
            <a:bodyPr wrap="square" lIns="0" tIns="0" rIns="0" bIns="0" rtlCol="0" anchor="t"/>
            <a:lstStyle/>
            <a:p>
              <a:pPr defTabSz="609630">
                <a:spcAft>
                  <a:spcPts val="451"/>
                </a:spcAft>
              </a:pPr>
              <a:r>
                <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rPr>
                <a:t>В пользу пациента</a:t>
              </a:r>
            </a:p>
          </p:txBody>
        </p:sp>
      </p:grpSp>
      <p:grpSp>
        <p:nvGrpSpPr>
          <p:cNvPr id="67" name="Группа 66">
            <a:extLst>
              <a:ext uri="{FF2B5EF4-FFF2-40B4-BE49-F238E27FC236}">
                <a16:creationId xmlns:a16="http://schemas.microsoft.com/office/drawing/2014/main" id="{D26753E1-2EF1-7F46-B28B-2CFDE89DEEEA}"/>
              </a:ext>
            </a:extLst>
          </p:cNvPr>
          <p:cNvGrpSpPr/>
          <p:nvPr/>
        </p:nvGrpSpPr>
        <p:grpSpPr>
          <a:xfrm>
            <a:off x="759790" y="4817489"/>
            <a:ext cx="5702381" cy="2040511"/>
            <a:chOff x="503996" y="6939534"/>
            <a:chExt cx="8553572" cy="3060767"/>
          </a:xfrm>
        </p:grpSpPr>
        <p:graphicFrame>
          <p:nvGraphicFramePr>
            <p:cNvPr id="58" name="Диаграмма 57">
              <a:extLst>
                <a:ext uri="{FF2B5EF4-FFF2-40B4-BE49-F238E27FC236}">
                  <a16:creationId xmlns:a16="http://schemas.microsoft.com/office/drawing/2014/main" id="{2FA9FDD3-E9CD-1244-998E-646644EC1803}"/>
                </a:ext>
              </a:extLst>
            </p:cNvPr>
            <p:cNvGraphicFramePr/>
            <p:nvPr/>
          </p:nvGraphicFramePr>
          <p:xfrm>
            <a:off x="503996" y="6939534"/>
            <a:ext cx="8553572" cy="3060767"/>
          </p:xfrm>
          <a:graphic>
            <a:graphicData uri="http://schemas.openxmlformats.org/drawingml/2006/chart">
              <c:chart xmlns:c="http://schemas.openxmlformats.org/drawingml/2006/chart" xmlns:r="http://schemas.openxmlformats.org/officeDocument/2006/relationships" r:id="rId4"/>
            </a:graphicData>
          </a:graphic>
        </p:graphicFrame>
        <p:cxnSp>
          <p:nvCxnSpPr>
            <p:cNvPr id="59" name="Прямая соединительная линия 58">
              <a:extLst>
                <a:ext uri="{FF2B5EF4-FFF2-40B4-BE49-F238E27FC236}">
                  <a16:creationId xmlns:a16="http://schemas.microsoft.com/office/drawing/2014/main" id="{06FA5431-7710-1B4D-9D2A-9FB1F6663C07}"/>
                </a:ext>
              </a:extLst>
            </p:cNvPr>
            <p:cNvCxnSpPr>
              <a:cxnSpLocks/>
            </p:cNvCxnSpPr>
            <p:nvPr/>
          </p:nvCxnSpPr>
          <p:spPr bwMode="auto">
            <a:xfrm>
              <a:off x="2743200" y="8021210"/>
              <a:ext cx="0" cy="477410"/>
            </a:xfrm>
            <a:prstGeom prst="line">
              <a:avLst/>
            </a:prstGeom>
            <a:ln w="12700">
              <a:solidFill>
                <a:srgbClr val="A35195"/>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id="{BAB47773-7014-FF41-9027-798C634B77F9}"/>
                </a:ext>
              </a:extLst>
            </p:cNvPr>
            <p:cNvCxnSpPr>
              <a:cxnSpLocks/>
            </p:cNvCxnSpPr>
            <p:nvPr/>
          </p:nvCxnSpPr>
          <p:spPr bwMode="auto">
            <a:xfrm>
              <a:off x="6369232" y="8021210"/>
              <a:ext cx="0" cy="477410"/>
            </a:xfrm>
            <a:prstGeom prst="line">
              <a:avLst/>
            </a:prstGeom>
            <a:ln w="12700">
              <a:solidFill>
                <a:srgbClr val="D47158"/>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Object 1">
              <a:extLst>
                <a:ext uri="{FF2B5EF4-FFF2-40B4-BE49-F238E27FC236}">
                  <a16:creationId xmlns:a16="http://schemas.microsoft.com/office/drawing/2014/main" id="{D4B2EFC6-0463-834A-93E6-8F3FA97B2D4F}"/>
                </a:ext>
              </a:extLst>
            </p:cNvPr>
            <p:cNvSpPr/>
            <p:nvPr/>
          </p:nvSpPr>
          <p:spPr bwMode="auto">
            <a:xfrm>
              <a:off x="1028701" y="7950618"/>
              <a:ext cx="1714500" cy="369004"/>
            </a:xfrm>
            <a:prstGeom prst="rect">
              <a:avLst/>
            </a:prstGeom>
            <a:noFill/>
          </p:spPr>
          <p:txBody>
            <a:bodyPr wrap="square" lIns="0" tIns="0" rIns="0" bIns="0" rtlCol="0" anchor="t"/>
            <a:lstStyle/>
            <a:p>
              <a:pPr defTabSz="609630">
                <a:spcAft>
                  <a:spcPts val="451"/>
                </a:spcAft>
              </a:pPr>
              <a:r>
                <a:rPr lang="ru-RU" sz="1600" b="1" spc="27" dirty="0" err="1">
                  <a:solidFill>
                    <a:srgbClr val="000000">
                      <a:lumMod val="65000"/>
                      <a:lumOff val="35000"/>
                    </a:srgbClr>
                  </a:solidFill>
                  <a:latin typeface="Times New Roman" panose="02020603050405020304" pitchFamily="18" charset="0"/>
                  <a:cs typeface="Times New Roman" panose="02020603050405020304" pitchFamily="18" charset="0"/>
                </a:rPr>
                <a:t>Орфанные</a:t>
              </a:r>
              <a:endPar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endParaRPr>
            </a:p>
          </p:txBody>
        </p:sp>
        <p:sp>
          <p:nvSpPr>
            <p:cNvPr id="64" name="Object 1">
              <a:extLst>
                <a:ext uri="{FF2B5EF4-FFF2-40B4-BE49-F238E27FC236}">
                  <a16:creationId xmlns:a16="http://schemas.microsoft.com/office/drawing/2014/main" id="{9F7146F2-81F8-6D45-848A-8F368CE68A17}"/>
                </a:ext>
              </a:extLst>
            </p:cNvPr>
            <p:cNvSpPr/>
            <p:nvPr/>
          </p:nvSpPr>
          <p:spPr bwMode="auto">
            <a:xfrm>
              <a:off x="2607712" y="7597154"/>
              <a:ext cx="335791" cy="440911"/>
            </a:xfrm>
            <a:prstGeom prst="rect">
              <a:avLst/>
            </a:prstGeom>
            <a:noFill/>
          </p:spPr>
          <p:txBody>
            <a:bodyPr wrap="square" lIns="0" tIns="0" rIns="0" bIns="0" rtlCol="0" anchor="t"/>
            <a:lstStyle/>
            <a:p>
              <a:pPr algn="r" defTabSz="609630">
                <a:spcAft>
                  <a:spcPts val="451"/>
                </a:spcAft>
              </a:pPr>
              <a:r>
                <a:rPr lang="ru-RU" sz="1600" b="1" spc="27" dirty="0">
                  <a:solidFill>
                    <a:srgbClr val="A35195"/>
                  </a:solidFill>
                  <a:latin typeface="Times New Roman" panose="02020603050405020304" pitchFamily="18" charset="0"/>
                  <a:cs typeface="Times New Roman" panose="02020603050405020304" pitchFamily="18" charset="0"/>
                </a:rPr>
                <a:t>33</a:t>
              </a:r>
            </a:p>
          </p:txBody>
        </p:sp>
        <p:sp>
          <p:nvSpPr>
            <p:cNvPr id="65" name="Object 1">
              <a:extLst>
                <a:ext uri="{FF2B5EF4-FFF2-40B4-BE49-F238E27FC236}">
                  <a16:creationId xmlns:a16="http://schemas.microsoft.com/office/drawing/2014/main" id="{F7EA9109-9957-C040-8676-7D9B78844B39}"/>
                </a:ext>
              </a:extLst>
            </p:cNvPr>
            <p:cNvSpPr/>
            <p:nvPr/>
          </p:nvSpPr>
          <p:spPr bwMode="auto">
            <a:xfrm>
              <a:off x="6533056" y="7991920"/>
              <a:ext cx="1714500" cy="369004"/>
            </a:xfrm>
            <a:prstGeom prst="rect">
              <a:avLst/>
            </a:prstGeom>
            <a:noFill/>
          </p:spPr>
          <p:txBody>
            <a:bodyPr wrap="square" lIns="0" tIns="0" rIns="0" bIns="0" rtlCol="0" anchor="t"/>
            <a:lstStyle/>
            <a:p>
              <a:pPr defTabSz="609630">
                <a:spcAft>
                  <a:spcPts val="451"/>
                </a:spcAft>
              </a:pPr>
              <a:r>
                <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rPr>
                <a:t>ПП №403</a:t>
              </a:r>
            </a:p>
          </p:txBody>
        </p:sp>
        <p:sp>
          <p:nvSpPr>
            <p:cNvPr id="66" name="Object 1">
              <a:extLst>
                <a:ext uri="{FF2B5EF4-FFF2-40B4-BE49-F238E27FC236}">
                  <a16:creationId xmlns:a16="http://schemas.microsoft.com/office/drawing/2014/main" id="{0EA024E7-94EB-B940-BBEC-E102FB3E8F8E}"/>
                </a:ext>
              </a:extLst>
            </p:cNvPr>
            <p:cNvSpPr/>
            <p:nvPr/>
          </p:nvSpPr>
          <p:spPr bwMode="auto">
            <a:xfrm>
              <a:off x="6168930" y="7580299"/>
              <a:ext cx="335791" cy="440911"/>
            </a:xfrm>
            <a:prstGeom prst="rect">
              <a:avLst/>
            </a:prstGeom>
            <a:noFill/>
          </p:spPr>
          <p:txBody>
            <a:bodyPr wrap="square" lIns="0" tIns="0" rIns="0" bIns="0" rtlCol="0" anchor="t"/>
            <a:lstStyle/>
            <a:p>
              <a:pPr algn="r" defTabSz="609630">
                <a:spcAft>
                  <a:spcPts val="451"/>
                </a:spcAft>
              </a:pPr>
              <a:r>
                <a:rPr lang="ru-RU" sz="1600" b="1" spc="27" dirty="0">
                  <a:solidFill>
                    <a:srgbClr val="D47158"/>
                  </a:solidFill>
                  <a:latin typeface="Times New Roman" panose="02020603050405020304" pitchFamily="18" charset="0"/>
                  <a:cs typeface="Times New Roman" panose="02020603050405020304" pitchFamily="18" charset="0"/>
                </a:rPr>
                <a:t>27</a:t>
              </a:r>
            </a:p>
          </p:txBody>
        </p:sp>
      </p:grpSp>
      <p:sp>
        <p:nvSpPr>
          <p:cNvPr id="69" name="TextBox 68">
            <a:extLst>
              <a:ext uri="{FF2B5EF4-FFF2-40B4-BE49-F238E27FC236}">
                <a16:creationId xmlns:a16="http://schemas.microsoft.com/office/drawing/2014/main" id="{9F76C013-79CF-AE45-8100-66D290DB6558}"/>
              </a:ext>
            </a:extLst>
          </p:cNvPr>
          <p:cNvSpPr txBox="1"/>
          <p:nvPr/>
        </p:nvSpPr>
        <p:spPr>
          <a:xfrm>
            <a:off x="1110474" y="4864375"/>
            <a:ext cx="4203707" cy="338554"/>
          </a:xfrm>
          <a:prstGeom prst="rect">
            <a:avLst/>
          </a:prstGeom>
          <a:noFill/>
        </p:spPr>
        <p:txBody>
          <a:bodyPr wrap="square">
            <a:spAutoFit/>
          </a:bodyPr>
          <a:lstStyle>
            <a:defPPr>
              <a:defRPr lang="en-US"/>
            </a:defPPr>
            <a:lvl1pPr algn="ctr">
              <a:defRPr sz="2000" b="1" i="0" u="none" strike="noStrike" spc="0" baseline="0">
                <a:solidFill>
                  <a:prstClr val="black">
                    <a:lumMod val="65000"/>
                    <a:lumOff val="35000"/>
                  </a:prstClr>
                </a:solidFill>
                <a:latin typeface="Times New Roman" panose="02020603050405020304" pitchFamily="18" charset="0"/>
                <a:cs typeface="Times New Roman" panose="02020603050405020304" pitchFamily="18" charset="0"/>
              </a:defRPr>
            </a:lvl1pPr>
          </a:lstStyle>
          <a:p>
            <a:pPr defTabSz="609630"/>
            <a:r>
              <a:rPr lang="ru-RU" sz="1600" dirty="0">
                <a:solidFill>
                  <a:srgbClr val="000000"/>
                </a:solidFill>
              </a:rPr>
              <a:t>Сфера решений</a:t>
            </a:r>
          </a:p>
        </p:txBody>
      </p:sp>
      <p:sp>
        <p:nvSpPr>
          <p:cNvPr id="36" name="TextBox 35">
            <a:extLst>
              <a:ext uri="{FF2B5EF4-FFF2-40B4-BE49-F238E27FC236}">
                <a16:creationId xmlns:a16="http://schemas.microsoft.com/office/drawing/2014/main" id="{F9460E2A-F351-454E-B957-FCF8B4314F64}"/>
              </a:ext>
            </a:extLst>
          </p:cNvPr>
          <p:cNvSpPr txBox="1"/>
          <p:nvPr/>
        </p:nvSpPr>
        <p:spPr>
          <a:xfrm>
            <a:off x="7849635" y="237263"/>
            <a:ext cx="4051343" cy="707886"/>
          </a:xfrm>
          <a:prstGeom prst="rect">
            <a:avLst/>
          </a:prstGeom>
          <a:noFill/>
        </p:spPr>
        <p:txBody>
          <a:bodyPr wrap="square">
            <a:spAutoFit/>
          </a:bodyPr>
          <a:lstStyle/>
          <a:p>
            <a:pPr algn="r"/>
            <a:r>
              <a:rPr lang="ru-RU" sz="2200" b="1" dirty="0">
                <a:solidFill>
                  <a:srgbClr val="002060"/>
                </a:solidFill>
                <a:latin typeface="Times New Roman" panose="02020603050405020304" pitchFamily="18" charset="0"/>
                <a:cs typeface="Times New Roman" panose="02020603050405020304" pitchFamily="18" charset="0"/>
              </a:rPr>
              <a:t>Анализ судебной практики</a:t>
            </a:r>
          </a:p>
          <a:p>
            <a:pPr algn="r"/>
            <a:r>
              <a:rPr lang="ru-RU" b="1" dirty="0">
                <a:solidFill>
                  <a:srgbClr val="002060"/>
                </a:solidFill>
                <a:latin typeface="Times New Roman" panose="02020603050405020304" pitchFamily="18" charset="0"/>
                <a:cs typeface="Times New Roman" panose="02020603050405020304" pitchFamily="18" charset="0"/>
              </a:rPr>
              <a:t>34 региона </a:t>
            </a:r>
          </a:p>
        </p:txBody>
      </p:sp>
      <p:sp>
        <p:nvSpPr>
          <p:cNvPr id="2" name="TextBox 1">
            <a:extLst>
              <a:ext uri="{FF2B5EF4-FFF2-40B4-BE49-F238E27FC236}">
                <a16:creationId xmlns:a16="http://schemas.microsoft.com/office/drawing/2014/main" id="{4227798A-0C39-86C2-41B3-F7228F466AF7}"/>
              </a:ext>
            </a:extLst>
          </p:cNvPr>
          <p:cNvSpPr txBox="1"/>
          <p:nvPr/>
        </p:nvSpPr>
        <p:spPr>
          <a:xfrm>
            <a:off x="8229600" y="5784249"/>
            <a:ext cx="3291415" cy="477054"/>
          </a:xfrm>
          <a:prstGeom prst="rect">
            <a:avLst/>
          </a:prstGeom>
          <a:noFill/>
        </p:spPr>
        <p:txBody>
          <a:bodyPr wrap="square" rtlCol="0">
            <a:spAutoFit/>
          </a:bodyPr>
          <a:lstStyle/>
          <a:p>
            <a:pPr algn="ctr"/>
            <a:r>
              <a:rPr lang="ru-RU" sz="2500" b="1" dirty="0">
                <a:solidFill>
                  <a:srgbClr val="C00000"/>
                </a:solidFill>
                <a:latin typeface="Times New Roman" panose="02020603050405020304" pitchFamily="18" charset="0"/>
                <a:cs typeface="Times New Roman" panose="02020603050405020304" pitchFamily="18" charset="0"/>
              </a:rPr>
              <a:t>Нагрузка на регион</a:t>
            </a:r>
          </a:p>
        </p:txBody>
      </p:sp>
      <p:cxnSp>
        <p:nvCxnSpPr>
          <p:cNvPr id="5" name="Скругленная соединительная линия 4">
            <a:extLst>
              <a:ext uri="{FF2B5EF4-FFF2-40B4-BE49-F238E27FC236}">
                <a16:creationId xmlns:a16="http://schemas.microsoft.com/office/drawing/2014/main" id="{B90D8141-3D47-769D-2B44-2642FE9480A3}"/>
              </a:ext>
            </a:extLst>
          </p:cNvPr>
          <p:cNvCxnSpPr>
            <a:cxnSpLocks/>
          </p:cNvCxnSpPr>
          <p:nvPr/>
        </p:nvCxnSpPr>
        <p:spPr>
          <a:xfrm flipV="1">
            <a:off x="1764731" y="6424911"/>
            <a:ext cx="9075547" cy="246003"/>
          </a:xfrm>
          <a:prstGeom prst="curvedConnector3">
            <a:avLst>
              <a:gd name="adj1" fmla="val 11264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AC1C493F-791C-3A38-3090-CE08055196CC}"/>
              </a:ext>
            </a:extLst>
          </p:cNvPr>
          <p:cNvCxnSpPr>
            <a:cxnSpLocks/>
          </p:cNvCxnSpPr>
          <p:nvPr/>
        </p:nvCxnSpPr>
        <p:spPr>
          <a:xfrm>
            <a:off x="6457281" y="1855915"/>
            <a:ext cx="102545" cy="44053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88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6</a:t>
            </a:fld>
            <a:endParaRPr lang="ru-RU" sz="900" dirty="0">
              <a:solidFill>
                <a:schemeClr val="bg1">
                  <a:lumMod val="50000"/>
                </a:schemeClr>
              </a:solidFill>
              <a:latin typeface="Montserrat" pitchFamily="2" charset="0"/>
            </a:endParaRPr>
          </a:p>
        </p:txBody>
      </p:sp>
      <p:sp>
        <p:nvSpPr>
          <p:cNvPr id="4" name="TextBox 3">
            <a:extLst>
              <a:ext uri="{FF2B5EF4-FFF2-40B4-BE49-F238E27FC236}">
                <a16:creationId xmlns:a16="http://schemas.microsoft.com/office/drawing/2014/main" id="{E805754C-E33D-1460-E380-E6ED884D2DC0}"/>
              </a:ext>
            </a:extLst>
          </p:cNvPr>
          <p:cNvSpPr txBox="1"/>
          <p:nvPr/>
        </p:nvSpPr>
        <p:spPr>
          <a:xfrm>
            <a:off x="7849635" y="237263"/>
            <a:ext cx="4051343" cy="769441"/>
          </a:xfrm>
          <a:prstGeom prst="rect">
            <a:avLst/>
          </a:prstGeom>
          <a:noFill/>
        </p:spPr>
        <p:txBody>
          <a:bodyPr wrap="square">
            <a:spAutoFit/>
          </a:bodyPr>
          <a:lstStyle/>
          <a:p>
            <a:pPr algn="r"/>
            <a:r>
              <a:rPr lang="ru-RU" sz="2200" b="1" dirty="0">
                <a:solidFill>
                  <a:srgbClr val="002060"/>
                </a:solidFill>
                <a:latin typeface="Times New Roman" panose="02020603050405020304" pitchFamily="18" charset="0"/>
                <a:cs typeface="Times New Roman" panose="02020603050405020304" pitchFamily="18" charset="0"/>
              </a:rPr>
              <a:t>Анализ судебной практики</a:t>
            </a:r>
          </a:p>
          <a:p>
            <a:pPr algn="r"/>
            <a:r>
              <a:rPr lang="ru-RU" sz="2200" b="1" dirty="0">
                <a:solidFill>
                  <a:srgbClr val="002060"/>
                </a:solidFill>
                <a:latin typeface="Times New Roman" panose="02020603050405020304" pitchFamily="18" charset="0"/>
                <a:cs typeface="Times New Roman" panose="02020603050405020304" pitchFamily="18" charset="0"/>
              </a:rPr>
              <a:t>(примеры)</a:t>
            </a:r>
          </a:p>
        </p:txBody>
      </p:sp>
      <p:sp>
        <p:nvSpPr>
          <p:cNvPr id="5" name="Скругленный прямоугольник 4">
            <a:extLst>
              <a:ext uri="{FF2B5EF4-FFF2-40B4-BE49-F238E27FC236}">
                <a16:creationId xmlns:a16="http://schemas.microsoft.com/office/drawing/2014/main" id="{A0066035-54E4-D6F8-E94F-98423612CD3B}"/>
              </a:ext>
            </a:extLst>
          </p:cNvPr>
          <p:cNvSpPr/>
          <p:nvPr/>
        </p:nvSpPr>
        <p:spPr>
          <a:xfrm>
            <a:off x="119271" y="1464363"/>
            <a:ext cx="5976729" cy="15770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Закон об основах охраны здоровья граждан в РФ не предполагает установления каких-либо ограничительных перечней лекарственных препаратов для обеспечения больных, страдающих редкими (</a:t>
            </a:r>
            <a:r>
              <a:rPr lang="ru-RU" sz="1600" i="1" dirty="0" err="1">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орфанными</a:t>
            </a:r>
            <a:r>
              <a:rPr lang="ru-RU" sz="16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заболеваниями</a:t>
            </a:r>
            <a:r>
              <a:rPr lang="ru-RU" sz="1600" i="1" dirty="0">
                <a:effectLst/>
                <a:latin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cs typeface="Times New Roman" panose="02020603050405020304" pitchFamily="18" charset="0"/>
              </a:rPr>
              <a:t>(</a:t>
            </a:r>
            <a:r>
              <a:rPr lang="ru-RU" sz="1600" b="1" dirty="0">
                <a:solidFill>
                  <a:srgbClr val="1A1A1A"/>
                </a:solidFill>
                <a:effectLst/>
                <a:latin typeface="Times New Roman" panose="02020603050405020304" pitchFamily="18" charset="0"/>
                <a:ea typeface="Times New Roman" panose="02020603050405020304" pitchFamily="18" charset="0"/>
              </a:rPr>
              <a:t>Определение ВС РФ № 29-КГ19-1 от 12 августа 2019 г</a:t>
            </a:r>
            <a:r>
              <a:rPr lang="ru-RU" sz="1600" dirty="0">
                <a:effectLst/>
              </a:rPr>
              <a:t> )</a:t>
            </a:r>
            <a:endParaRPr lang="ru-RU" sz="1600" dirty="0">
              <a:latin typeface="Times New Roman" panose="02020603050405020304" pitchFamily="18" charset="0"/>
              <a:cs typeface="Times New Roman" panose="02020603050405020304" pitchFamily="18" charset="0"/>
            </a:endParaRPr>
          </a:p>
        </p:txBody>
      </p:sp>
      <p:sp>
        <p:nvSpPr>
          <p:cNvPr id="6" name="Скругленный прямоугольник 5">
            <a:extLst>
              <a:ext uri="{FF2B5EF4-FFF2-40B4-BE49-F238E27FC236}">
                <a16:creationId xmlns:a16="http://schemas.microsoft.com/office/drawing/2014/main" id="{B6EA8027-83F0-5894-0298-F3DB0F17D1A1}"/>
              </a:ext>
            </a:extLst>
          </p:cNvPr>
          <p:cNvSpPr/>
          <p:nvPr/>
        </p:nvSpPr>
        <p:spPr>
          <a:xfrm>
            <a:off x="265042" y="4035287"/>
            <a:ext cx="5446643" cy="15770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1600" i="1" dirty="0">
                <a:effectLst/>
                <a:latin typeface="Times New Roman" panose="02020603050405020304" pitchFamily="18" charset="0"/>
                <a:ea typeface="Times New Roman" panose="02020603050405020304" pitchFamily="18" charset="0"/>
                <a:cs typeface="Times New Roman" panose="02020603050405020304" pitchFamily="18" charset="0"/>
              </a:rPr>
              <a:t>Доводы о стоимости препарата и размере затрат на их приобретение не являются правовыми и не могут повлиять на законность обжалуемого решения суда.</a:t>
            </a:r>
          </a:p>
          <a:p>
            <a:pPr algn="just"/>
            <a:endParaRPr lang="ru-RU" sz="1600" i="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Определение СК по гражданским делам Псковского областного суда от 17.01.2017 по делу </a:t>
            </a:r>
            <a:r>
              <a:rPr lang="ru-RU" sz="1600" b="1" dirty="0" err="1">
                <a:effectLst/>
                <a:latin typeface="Times New Roman" panose="02020603050405020304" pitchFamily="18" charset="0"/>
                <a:ea typeface="Times New Roman" panose="02020603050405020304" pitchFamily="18" charset="0"/>
                <a:cs typeface="Times New Roman" panose="02020603050405020304" pitchFamily="18" charset="0"/>
              </a:rPr>
              <a:t>N</a:t>
            </a: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 33-8/2017</a:t>
            </a:r>
            <a:r>
              <a:rPr lang="ru-RU"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Скругленный прямоугольник 6">
            <a:extLst>
              <a:ext uri="{FF2B5EF4-FFF2-40B4-BE49-F238E27FC236}">
                <a16:creationId xmlns:a16="http://schemas.microsoft.com/office/drawing/2014/main" id="{78AA2060-2EC6-9F28-6018-8954AC3C8B40}"/>
              </a:ext>
            </a:extLst>
          </p:cNvPr>
          <p:cNvSpPr/>
          <p:nvPr/>
        </p:nvSpPr>
        <p:spPr>
          <a:xfrm>
            <a:off x="6361043" y="1881809"/>
            <a:ext cx="5446643" cy="34058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не было бездействия со стороны МЗ, так изначально пациент был обеспечен; </a:t>
            </a:r>
          </a:p>
          <a:p>
            <a:pPr algn="just"/>
            <a:r>
              <a:rPr lang="ru-RU" sz="1600" i="1" dirty="0">
                <a:latin typeface="Times New Roman" panose="02020603050405020304" pitchFamily="18" charset="0"/>
                <a:cs typeface="Times New Roman" panose="02020603050405020304" pitchFamily="18" charset="0"/>
              </a:rPr>
              <a:t>- препарат не включен в льготные перечни для федеральных и региональных льготников, его закупка не финансируется за счет Минздрава РТ; </a:t>
            </a:r>
          </a:p>
          <a:p>
            <a:pPr algn="just"/>
            <a:r>
              <a:rPr lang="ru-RU" sz="1600" i="1" dirty="0">
                <a:latin typeface="Times New Roman" panose="02020603050405020304" pitchFamily="18" charset="0"/>
                <a:cs typeface="Times New Roman" panose="02020603050405020304" pitchFamily="18" charset="0"/>
              </a:rPr>
              <a:t>Обязать МЗ изыскать денежные средства на закупку препарата.</a:t>
            </a:r>
          </a:p>
          <a:p>
            <a:pPr algn="just"/>
            <a:endParaRPr lang="ru-RU" sz="1600" dirty="0">
              <a:latin typeface="Times New Roman" panose="02020603050405020304" pitchFamily="18" charset="0"/>
              <a:cs typeface="Times New Roman" panose="02020603050405020304" pitchFamily="18" charset="0"/>
            </a:endParaRPr>
          </a:p>
          <a:p>
            <a:pPr algn="just"/>
            <a:r>
              <a:rPr lang="ru-RU" sz="1600" b="1" dirty="0">
                <a:latin typeface="Times New Roman" panose="02020603050405020304" pitchFamily="18" charset="0"/>
                <a:cs typeface="Times New Roman" panose="02020603050405020304" pitchFamily="18" charset="0"/>
              </a:rPr>
              <a:t>Определение Судебной коллегии по административным делам Верховного Суда Республики Татарстан от 27 марта 2018 года по делу </a:t>
            </a:r>
            <a:r>
              <a:rPr lang="ru-RU" sz="1600" b="1" dirty="0" err="1">
                <a:latin typeface="Times New Roman" panose="02020603050405020304" pitchFamily="18" charset="0"/>
                <a:cs typeface="Times New Roman" panose="02020603050405020304" pitchFamily="18" charset="0"/>
              </a:rPr>
              <a:t>N</a:t>
            </a:r>
            <a:r>
              <a:rPr lang="ru-RU" sz="1600" b="1" dirty="0">
                <a:latin typeface="Times New Roman" panose="02020603050405020304" pitchFamily="18" charset="0"/>
                <a:cs typeface="Times New Roman" panose="02020603050405020304" pitchFamily="18" charset="0"/>
              </a:rPr>
              <a:t> 33а-4685/2018</a:t>
            </a:r>
          </a:p>
        </p:txBody>
      </p:sp>
    </p:spTree>
    <p:extLst>
      <p:ext uri="{BB962C8B-B14F-4D97-AF65-F5344CB8AC3E}">
        <p14:creationId xmlns:p14="http://schemas.microsoft.com/office/powerpoint/2010/main" val="131401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3A4AF-DAB7-8A06-E118-9BC8AC9EDC1F}"/>
            </a:ext>
          </a:extLst>
        </p:cNvPr>
        <p:cNvGrpSpPr/>
        <p:nvPr/>
      </p:nvGrpSpPr>
      <p:grpSpPr>
        <a:xfrm>
          <a:off x="0" y="0"/>
          <a:ext cx="0" cy="0"/>
          <a:chOff x="0" y="0"/>
          <a:chExt cx="0" cy="0"/>
        </a:xfrm>
      </p:grpSpPr>
      <p:pic>
        <p:nvPicPr>
          <p:cNvPr id="20" name="Рисунок 19" descr="Блок-схема со сплошной заливкой">
            <a:extLst>
              <a:ext uri="{FF2B5EF4-FFF2-40B4-BE49-F238E27FC236}">
                <a16:creationId xmlns:a16="http://schemas.microsoft.com/office/drawing/2014/main" id="{86DF18A5-B69C-9B5E-7086-5E0AA8D68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8015" y="1128505"/>
            <a:ext cx="636326" cy="636326"/>
          </a:xfrm>
          <a:prstGeom prst="rect">
            <a:avLst/>
          </a:prstGeom>
        </p:spPr>
      </p:pic>
      <p:sp>
        <p:nvSpPr>
          <p:cNvPr id="508" name="Номер слайда 10">
            <a:extLst>
              <a:ext uri="{FF2B5EF4-FFF2-40B4-BE49-F238E27FC236}">
                <a16:creationId xmlns:a16="http://schemas.microsoft.com/office/drawing/2014/main" id="{C775AFBD-F0C9-B9EA-D696-8C0E0AA9810F}"/>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7</a:t>
            </a:fld>
            <a:endParaRPr lang="ru-RU" sz="900" dirty="0">
              <a:solidFill>
                <a:schemeClr val="bg1">
                  <a:lumMod val="50000"/>
                </a:schemeClr>
              </a:solidFill>
              <a:latin typeface="Montserrat" pitchFamily="2" charset="0"/>
            </a:endParaRPr>
          </a:p>
        </p:txBody>
      </p:sp>
      <p:cxnSp>
        <p:nvCxnSpPr>
          <p:cNvPr id="67" name="Прямая соединительная линия 66">
            <a:extLst>
              <a:ext uri="{FF2B5EF4-FFF2-40B4-BE49-F238E27FC236}">
                <a16:creationId xmlns:a16="http://schemas.microsoft.com/office/drawing/2014/main" id="{3F4CB904-A5F8-8CB6-F541-A605DAF31B7D}"/>
              </a:ext>
            </a:extLst>
          </p:cNvPr>
          <p:cNvCxnSpPr>
            <a:cxnSpLocks/>
          </p:cNvCxnSpPr>
          <p:nvPr/>
        </p:nvCxnSpPr>
        <p:spPr>
          <a:xfrm flipH="1">
            <a:off x="2349470" y="6678152"/>
            <a:ext cx="90805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EA19D1-B1A9-C042-8337-86AE1DC2D5B7}"/>
              </a:ext>
            </a:extLst>
          </p:cNvPr>
          <p:cNvSpPr txBox="1"/>
          <p:nvPr/>
        </p:nvSpPr>
        <p:spPr>
          <a:xfrm>
            <a:off x="585113" y="398105"/>
            <a:ext cx="9444049"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Предоставление межбюджетных трансфертов. Межрегиональное совещание 26.09.2025 г.</a:t>
            </a:r>
          </a:p>
        </p:txBody>
      </p:sp>
      <p:sp>
        <p:nvSpPr>
          <p:cNvPr id="10" name="Скругленный прямоугольник 9">
            <a:extLst>
              <a:ext uri="{FF2B5EF4-FFF2-40B4-BE49-F238E27FC236}">
                <a16:creationId xmlns:a16="http://schemas.microsoft.com/office/drawing/2014/main" id="{38D55928-2A05-724C-835D-C56F933EE0AC}"/>
              </a:ext>
            </a:extLst>
          </p:cNvPr>
          <p:cNvSpPr/>
          <p:nvPr/>
        </p:nvSpPr>
        <p:spPr>
          <a:xfrm>
            <a:off x="379215" y="230860"/>
            <a:ext cx="117567" cy="720000"/>
          </a:xfrm>
          <a:prstGeom prst="roundRect">
            <a:avLst>
              <a:gd name="adj" fmla="val 23939"/>
            </a:avLst>
          </a:prstGeom>
          <a:solidFill>
            <a:srgbClr val="0054A7"/>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4" name="Прямая соединительная линия 3">
            <a:extLst>
              <a:ext uri="{FF2B5EF4-FFF2-40B4-BE49-F238E27FC236}">
                <a16:creationId xmlns:a16="http://schemas.microsoft.com/office/drawing/2014/main" id="{35F4D42C-67CF-5949-9847-072D75AF8ED4}"/>
              </a:ext>
            </a:extLst>
          </p:cNvPr>
          <p:cNvCxnSpPr>
            <a:cxnSpLocks/>
          </p:cNvCxnSpPr>
          <p:nvPr/>
        </p:nvCxnSpPr>
        <p:spPr>
          <a:xfrm>
            <a:off x="1074324" y="1616019"/>
            <a:ext cx="5580000" cy="0"/>
          </a:xfrm>
          <a:prstGeom prst="line">
            <a:avLst/>
          </a:prstGeom>
          <a:ln w="57150">
            <a:solidFill>
              <a:srgbClr val="0054A7"/>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E9BFA21-B8F9-DC44-8799-88E4530BC94E}"/>
              </a:ext>
            </a:extLst>
          </p:cNvPr>
          <p:cNvSpPr txBox="1"/>
          <p:nvPr/>
        </p:nvSpPr>
        <p:spPr>
          <a:xfrm>
            <a:off x="1034341" y="1181059"/>
            <a:ext cx="9444049" cy="338554"/>
          </a:xfrm>
          <a:prstGeom prst="rect">
            <a:avLst/>
          </a:prstGeom>
          <a:noFill/>
        </p:spPr>
        <p:txBody>
          <a:bodyPr wrap="square">
            <a:spAutoFit/>
          </a:bodyPr>
          <a:lstStyle/>
          <a:p>
            <a:r>
              <a:rPr lang="ru-RU" sz="1600" b="1" dirty="0">
                <a:latin typeface="Times New Roman" panose="02020603050405020304" pitchFamily="18" charset="0"/>
                <a:cs typeface="Times New Roman" panose="02020603050405020304" pitchFamily="18" charset="0"/>
              </a:rPr>
              <a:t>Результаты опроса по итогам проведенного совещания (34 региона)</a:t>
            </a:r>
          </a:p>
        </p:txBody>
      </p:sp>
      <p:graphicFrame>
        <p:nvGraphicFramePr>
          <p:cNvPr id="2" name="Диаграмма 1">
            <a:extLst>
              <a:ext uri="{FF2B5EF4-FFF2-40B4-BE49-F238E27FC236}">
                <a16:creationId xmlns:a16="http://schemas.microsoft.com/office/drawing/2014/main" id="{1CF708B6-BDDD-3769-9912-2263196FAA88}"/>
              </a:ext>
            </a:extLst>
          </p:cNvPr>
          <p:cNvGraphicFramePr/>
          <p:nvPr/>
        </p:nvGraphicFramePr>
        <p:xfrm>
          <a:off x="585113" y="2354230"/>
          <a:ext cx="4736188" cy="3791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Диаграмма 2">
            <a:extLst>
              <a:ext uri="{FF2B5EF4-FFF2-40B4-BE49-F238E27FC236}">
                <a16:creationId xmlns:a16="http://schemas.microsoft.com/office/drawing/2014/main" id="{ECE1B6C8-BEE0-7C52-2C7D-95300802BDE5}"/>
              </a:ext>
            </a:extLst>
          </p:cNvPr>
          <p:cNvGraphicFramePr/>
          <p:nvPr/>
        </p:nvGraphicFramePr>
        <p:xfrm>
          <a:off x="6654324" y="2354231"/>
          <a:ext cx="4736188" cy="3734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6861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3A4AF-DAB7-8A06-E118-9BC8AC9EDC1F}"/>
            </a:ext>
          </a:extLst>
        </p:cNvPr>
        <p:cNvGrpSpPr/>
        <p:nvPr/>
      </p:nvGrpSpPr>
      <p:grpSpPr>
        <a:xfrm>
          <a:off x="0" y="0"/>
          <a:ext cx="0" cy="0"/>
          <a:chOff x="0" y="0"/>
          <a:chExt cx="0" cy="0"/>
        </a:xfrm>
      </p:grpSpPr>
      <p:pic>
        <p:nvPicPr>
          <p:cNvPr id="20" name="Рисунок 19" descr="Блок-схема со сплошной заливкой">
            <a:extLst>
              <a:ext uri="{FF2B5EF4-FFF2-40B4-BE49-F238E27FC236}">
                <a16:creationId xmlns:a16="http://schemas.microsoft.com/office/drawing/2014/main" id="{86DF18A5-B69C-9B5E-7086-5E0AA8D68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8015" y="1128505"/>
            <a:ext cx="636326" cy="636326"/>
          </a:xfrm>
          <a:prstGeom prst="rect">
            <a:avLst/>
          </a:prstGeom>
        </p:spPr>
      </p:pic>
      <p:sp>
        <p:nvSpPr>
          <p:cNvPr id="508" name="Номер слайда 10">
            <a:extLst>
              <a:ext uri="{FF2B5EF4-FFF2-40B4-BE49-F238E27FC236}">
                <a16:creationId xmlns:a16="http://schemas.microsoft.com/office/drawing/2014/main" id="{C775AFBD-F0C9-B9EA-D696-8C0E0AA9810F}"/>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8</a:t>
            </a:fld>
            <a:endParaRPr lang="ru-RU" sz="900" dirty="0">
              <a:solidFill>
                <a:schemeClr val="bg1">
                  <a:lumMod val="50000"/>
                </a:schemeClr>
              </a:solidFill>
              <a:latin typeface="Montserrat" pitchFamily="2" charset="0"/>
            </a:endParaRPr>
          </a:p>
        </p:txBody>
      </p:sp>
      <p:cxnSp>
        <p:nvCxnSpPr>
          <p:cNvPr id="67" name="Прямая соединительная линия 66">
            <a:extLst>
              <a:ext uri="{FF2B5EF4-FFF2-40B4-BE49-F238E27FC236}">
                <a16:creationId xmlns:a16="http://schemas.microsoft.com/office/drawing/2014/main" id="{3F4CB904-A5F8-8CB6-F541-A605DAF31B7D}"/>
              </a:ext>
            </a:extLst>
          </p:cNvPr>
          <p:cNvCxnSpPr>
            <a:cxnSpLocks/>
          </p:cNvCxnSpPr>
          <p:nvPr/>
        </p:nvCxnSpPr>
        <p:spPr>
          <a:xfrm flipH="1">
            <a:off x="2349470" y="6678152"/>
            <a:ext cx="90805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EA19D1-B1A9-C042-8337-86AE1DC2D5B7}"/>
              </a:ext>
            </a:extLst>
          </p:cNvPr>
          <p:cNvSpPr txBox="1"/>
          <p:nvPr/>
        </p:nvSpPr>
        <p:spPr>
          <a:xfrm>
            <a:off x="585113" y="398105"/>
            <a:ext cx="9444049"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Предоставление межбюджетных трансфертов. Межрегиональное совещание 26.09.2025 г.</a:t>
            </a:r>
          </a:p>
        </p:txBody>
      </p:sp>
      <p:sp>
        <p:nvSpPr>
          <p:cNvPr id="10" name="Скругленный прямоугольник 9">
            <a:extLst>
              <a:ext uri="{FF2B5EF4-FFF2-40B4-BE49-F238E27FC236}">
                <a16:creationId xmlns:a16="http://schemas.microsoft.com/office/drawing/2014/main" id="{38D55928-2A05-724C-835D-C56F933EE0AC}"/>
              </a:ext>
            </a:extLst>
          </p:cNvPr>
          <p:cNvSpPr/>
          <p:nvPr/>
        </p:nvSpPr>
        <p:spPr>
          <a:xfrm>
            <a:off x="379215" y="230860"/>
            <a:ext cx="117567" cy="720000"/>
          </a:xfrm>
          <a:prstGeom prst="roundRect">
            <a:avLst>
              <a:gd name="adj" fmla="val 23939"/>
            </a:avLst>
          </a:prstGeom>
          <a:solidFill>
            <a:srgbClr val="0054A7"/>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4" name="Прямая соединительная линия 3">
            <a:extLst>
              <a:ext uri="{FF2B5EF4-FFF2-40B4-BE49-F238E27FC236}">
                <a16:creationId xmlns:a16="http://schemas.microsoft.com/office/drawing/2014/main" id="{35F4D42C-67CF-5949-9847-072D75AF8ED4}"/>
              </a:ext>
            </a:extLst>
          </p:cNvPr>
          <p:cNvCxnSpPr>
            <a:cxnSpLocks/>
          </p:cNvCxnSpPr>
          <p:nvPr/>
        </p:nvCxnSpPr>
        <p:spPr>
          <a:xfrm>
            <a:off x="1074324" y="1616019"/>
            <a:ext cx="5580000" cy="0"/>
          </a:xfrm>
          <a:prstGeom prst="line">
            <a:avLst/>
          </a:prstGeom>
          <a:ln w="57150">
            <a:solidFill>
              <a:srgbClr val="0054A7"/>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a:extLst>
              <a:ext uri="{FF2B5EF4-FFF2-40B4-BE49-F238E27FC236}">
                <a16:creationId xmlns:a16="http://schemas.microsoft.com/office/drawing/2014/main" id="{E58B2B5F-C902-0541-41BC-D54E1451F936}"/>
              </a:ext>
            </a:extLst>
          </p:cNvPr>
          <p:cNvGraphicFramePr/>
          <p:nvPr/>
        </p:nvGraphicFramePr>
        <p:xfrm>
          <a:off x="6037442" y="2206500"/>
          <a:ext cx="5861370" cy="40194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a:extLst>
              <a:ext uri="{FF2B5EF4-FFF2-40B4-BE49-F238E27FC236}">
                <a16:creationId xmlns:a16="http://schemas.microsoft.com/office/drawing/2014/main" id="{0F3D9846-CB4A-3B8B-3FC2-1CF00FD8B45E}"/>
              </a:ext>
            </a:extLst>
          </p:cNvPr>
          <p:cNvGraphicFramePr/>
          <p:nvPr/>
        </p:nvGraphicFramePr>
        <p:xfrm>
          <a:off x="293188" y="1971824"/>
          <a:ext cx="5338618" cy="4254115"/>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4469ABA8-C9B8-687C-CCFE-0BFE786C4119}"/>
              </a:ext>
            </a:extLst>
          </p:cNvPr>
          <p:cNvSpPr txBox="1"/>
          <p:nvPr/>
        </p:nvSpPr>
        <p:spPr>
          <a:xfrm>
            <a:off x="1034341" y="1181059"/>
            <a:ext cx="9444049" cy="338554"/>
          </a:xfrm>
          <a:prstGeom prst="rect">
            <a:avLst/>
          </a:prstGeom>
          <a:noFill/>
        </p:spPr>
        <p:txBody>
          <a:bodyPr wrap="square">
            <a:spAutoFit/>
          </a:bodyPr>
          <a:lstStyle/>
          <a:p>
            <a:r>
              <a:rPr lang="ru-RU" sz="1600" b="1" dirty="0">
                <a:latin typeface="Times New Roman" panose="02020603050405020304" pitchFamily="18" charset="0"/>
                <a:cs typeface="Times New Roman" panose="02020603050405020304" pitchFamily="18" charset="0"/>
              </a:rPr>
              <a:t>Результаты опроса по итогам проведенного совещания (34 региона)</a:t>
            </a:r>
          </a:p>
        </p:txBody>
      </p:sp>
    </p:spTree>
    <p:extLst>
      <p:ext uri="{BB962C8B-B14F-4D97-AF65-F5344CB8AC3E}">
        <p14:creationId xmlns:p14="http://schemas.microsoft.com/office/powerpoint/2010/main" val="662159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3A4AF-DAB7-8A06-E118-9BC8AC9EDC1F}"/>
            </a:ext>
          </a:extLst>
        </p:cNvPr>
        <p:cNvGrpSpPr/>
        <p:nvPr/>
      </p:nvGrpSpPr>
      <p:grpSpPr>
        <a:xfrm>
          <a:off x="0" y="0"/>
          <a:ext cx="0" cy="0"/>
          <a:chOff x="0" y="0"/>
          <a:chExt cx="0" cy="0"/>
        </a:xfrm>
      </p:grpSpPr>
      <p:pic>
        <p:nvPicPr>
          <p:cNvPr id="20" name="Рисунок 19" descr="Блок-схема со сплошной заливкой">
            <a:extLst>
              <a:ext uri="{FF2B5EF4-FFF2-40B4-BE49-F238E27FC236}">
                <a16:creationId xmlns:a16="http://schemas.microsoft.com/office/drawing/2014/main" id="{86DF18A5-B69C-9B5E-7086-5E0AA8D68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8015" y="1128505"/>
            <a:ext cx="636326" cy="636326"/>
          </a:xfrm>
          <a:prstGeom prst="rect">
            <a:avLst/>
          </a:prstGeom>
        </p:spPr>
      </p:pic>
      <p:sp>
        <p:nvSpPr>
          <p:cNvPr id="508" name="Номер слайда 10">
            <a:extLst>
              <a:ext uri="{FF2B5EF4-FFF2-40B4-BE49-F238E27FC236}">
                <a16:creationId xmlns:a16="http://schemas.microsoft.com/office/drawing/2014/main" id="{C775AFBD-F0C9-B9EA-D696-8C0E0AA9810F}"/>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9</a:t>
            </a:fld>
            <a:endParaRPr lang="ru-RU" sz="900" dirty="0">
              <a:solidFill>
                <a:schemeClr val="bg1">
                  <a:lumMod val="50000"/>
                </a:schemeClr>
              </a:solidFill>
              <a:latin typeface="Montserrat" pitchFamily="2" charset="0"/>
            </a:endParaRPr>
          </a:p>
        </p:txBody>
      </p:sp>
      <p:cxnSp>
        <p:nvCxnSpPr>
          <p:cNvPr id="67" name="Прямая соединительная линия 66">
            <a:extLst>
              <a:ext uri="{FF2B5EF4-FFF2-40B4-BE49-F238E27FC236}">
                <a16:creationId xmlns:a16="http://schemas.microsoft.com/office/drawing/2014/main" id="{3F4CB904-A5F8-8CB6-F541-A605DAF31B7D}"/>
              </a:ext>
            </a:extLst>
          </p:cNvPr>
          <p:cNvCxnSpPr>
            <a:cxnSpLocks/>
          </p:cNvCxnSpPr>
          <p:nvPr/>
        </p:nvCxnSpPr>
        <p:spPr>
          <a:xfrm flipH="1">
            <a:off x="2349470" y="6678152"/>
            <a:ext cx="90805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EA19D1-B1A9-C042-8337-86AE1DC2D5B7}"/>
              </a:ext>
            </a:extLst>
          </p:cNvPr>
          <p:cNvSpPr txBox="1"/>
          <p:nvPr/>
        </p:nvSpPr>
        <p:spPr>
          <a:xfrm>
            <a:off x="585113" y="398105"/>
            <a:ext cx="9444049" cy="369332"/>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Предоставление межбюджетных трансфертов. Межрегиональное совещание 26.09.2025 г.</a:t>
            </a:r>
          </a:p>
        </p:txBody>
      </p:sp>
      <p:sp>
        <p:nvSpPr>
          <p:cNvPr id="10" name="Скругленный прямоугольник 9">
            <a:extLst>
              <a:ext uri="{FF2B5EF4-FFF2-40B4-BE49-F238E27FC236}">
                <a16:creationId xmlns:a16="http://schemas.microsoft.com/office/drawing/2014/main" id="{38D55928-2A05-724C-835D-C56F933EE0AC}"/>
              </a:ext>
            </a:extLst>
          </p:cNvPr>
          <p:cNvSpPr/>
          <p:nvPr/>
        </p:nvSpPr>
        <p:spPr>
          <a:xfrm>
            <a:off x="379215" y="230860"/>
            <a:ext cx="117567" cy="720000"/>
          </a:xfrm>
          <a:prstGeom prst="roundRect">
            <a:avLst>
              <a:gd name="adj" fmla="val 23939"/>
            </a:avLst>
          </a:prstGeom>
          <a:solidFill>
            <a:srgbClr val="0054A7"/>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4" name="Прямая соединительная линия 3">
            <a:extLst>
              <a:ext uri="{FF2B5EF4-FFF2-40B4-BE49-F238E27FC236}">
                <a16:creationId xmlns:a16="http://schemas.microsoft.com/office/drawing/2014/main" id="{35F4D42C-67CF-5949-9847-072D75AF8ED4}"/>
              </a:ext>
            </a:extLst>
          </p:cNvPr>
          <p:cNvCxnSpPr>
            <a:cxnSpLocks/>
          </p:cNvCxnSpPr>
          <p:nvPr/>
        </p:nvCxnSpPr>
        <p:spPr>
          <a:xfrm>
            <a:off x="1074324" y="1616019"/>
            <a:ext cx="5580000" cy="0"/>
          </a:xfrm>
          <a:prstGeom prst="line">
            <a:avLst/>
          </a:prstGeom>
          <a:ln w="57150">
            <a:solidFill>
              <a:srgbClr val="0054A7"/>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E9BFA21-B8F9-DC44-8799-88E4530BC94E}"/>
              </a:ext>
            </a:extLst>
          </p:cNvPr>
          <p:cNvSpPr txBox="1"/>
          <p:nvPr/>
        </p:nvSpPr>
        <p:spPr>
          <a:xfrm>
            <a:off x="1034341" y="1181059"/>
            <a:ext cx="9444049" cy="338554"/>
          </a:xfrm>
          <a:prstGeom prst="rect">
            <a:avLst/>
          </a:prstGeom>
          <a:noFill/>
        </p:spPr>
        <p:txBody>
          <a:bodyPr wrap="square">
            <a:spAutoFit/>
          </a:bodyPr>
          <a:lstStyle/>
          <a:p>
            <a:r>
              <a:rPr lang="ru-RU" sz="1600" b="1" dirty="0">
                <a:latin typeface="Times New Roman" panose="02020603050405020304" pitchFamily="18" charset="0"/>
                <a:cs typeface="Times New Roman" panose="02020603050405020304" pitchFamily="18" charset="0"/>
              </a:rPr>
              <a:t>Промежуточные результаты опроса 03.10.2025 по итогам проведенного совещания (34 региона)</a:t>
            </a:r>
          </a:p>
        </p:txBody>
      </p:sp>
      <p:graphicFrame>
        <p:nvGraphicFramePr>
          <p:cNvPr id="2" name="Диаграмма 1">
            <a:extLst>
              <a:ext uri="{FF2B5EF4-FFF2-40B4-BE49-F238E27FC236}">
                <a16:creationId xmlns:a16="http://schemas.microsoft.com/office/drawing/2014/main" id="{DF614DF7-A3B6-FA29-8CBC-92AABFE7C41E}"/>
              </a:ext>
            </a:extLst>
          </p:cNvPr>
          <p:cNvGraphicFramePr/>
          <p:nvPr/>
        </p:nvGraphicFramePr>
        <p:xfrm>
          <a:off x="2902428" y="2133640"/>
          <a:ext cx="6387144" cy="43516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8032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4142</TotalTime>
  <Words>1679</Words>
  <Application>Microsoft Macintosh PowerPoint</Application>
  <PresentationFormat>Широкоэкранный</PresentationFormat>
  <Paragraphs>217</Paragraphs>
  <Slides>18</Slides>
  <Notes>1</Notes>
  <HiddenSlides>0</HiddenSlides>
  <MMClips>0</MMClips>
  <ScaleCrop>false</ScaleCrop>
  <HeadingPairs>
    <vt:vector size="8" baseType="variant">
      <vt:variant>
        <vt:lpstr>Использованные шрифты</vt:lpstr>
      </vt:variant>
      <vt:variant>
        <vt:i4>9</vt:i4>
      </vt:variant>
      <vt:variant>
        <vt:lpstr>Тема</vt:lpstr>
      </vt:variant>
      <vt:variant>
        <vt:i4>3</vt:i4>
      </vt:variant>
      <vt:variant>
        <vt:lpstr>Внедренные серверы OLE</vt:lpstr>
      </vt:variant>
      <vt:variant>
        <vt:i4>1</vt:i4>
      </vt:variant>
      <vt:variant>
        <vt:lpstr>Заголовки слайдов</vt:lpstr>
      </vt:variant>
      <vt:variant>
        <vt:i4>18</vt:i4>
      </vt:variant>
    </vt:vector>
  </HeadingPairs>
  <TitlesOfParts>
    <vt:vector size="31" baseType="lpstr">
      <vt:lpstr>Arial</vt:lpstr>
      <vt:lpstr>Calibri</vt:lpstr>
      <vt:lpstr>Calibri Light</vt:lpstr>
      <vt:lpstr>Gotham Pro</vt:lpstr>
      <vt:lpstr>Gotham Pro Medium</vt:lpstr>
      <vt:lpstr>Montserrat</vt:lpstr>
      <vt:lpstr>times new roman</vt:lpstr>
      <vt:lpstr>times new roman</vt:lpstr>
      <vt:lpstr>Wingdings</vt:lpstr>
      <vt:lpstr>Тема Office</vt:lpstr>
      <vt:lpstr>Office Theme</vt:lpstr>
      <vt:lpstr>2_Тема Office</vt:lpstr>
      <vt:lpstr>think-cell Slide</vt:lpstr>
      <vt:lpstr>Федеральное софинансирование лекарственного обеспечения пациентов с орфанными заболеваниями в регионах: предложения по совершенствованию механизма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Мария Посадкова</dc:creator>
  <cp:lastModifiedBy>Мария Посадкова</cp:lastModifiedBy>
  <cp:revision>26</cp:revision>
  <dcterms:created xsi:type="dcterms:W3CDTF">2025-09-12T11:20:05Z</dcterms:created>
  <dcterms:modified xsi:type="dcterms:W3CDTF">2025-11-18T20:46:57Z</dcterms:modified>
</cp:coreProperties>
</file>