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6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7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6"/>
  </p:notesMasterIdLst>
  <p:sldIdLst>
    <p:sldId id="257" r:id="rId2"/>
    <p:sldId id="2147480455" r:id="rId3"/>
    <p:sldId id="2147480513" r:id="rId4"/>
    <p:sldId id="2147480515" r:id="rId5"/>
    <p:sldId id="2147480516" r:id="rId6"/>
    <p:sldId id="2147483014" r:id="rId7"/>
    <p:sldId id="2147483015" r:id="rId8"/>
    <p:sldId id="2147483013" r:id="rId9"/>
    <p:sldId id="2147483016" r:id="rId10"/>
    <p:sldId id="2147480484" r:id="rId11"/>
    <p:sldId id="2147480458" r:id="rId12"/>
    <p:sldId id="2147480466" r:id="rId13"/>
    <p:sldId id="2147483017" r:id="rId14"/>
    <p:sldId id="2147480512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D0F6EFB-8BC4-41D1-AB59-FC1946C5A6F9}">
          <p14:sldIdLst>
            <p14:sldId id="257"/>
            <p14:sldId id="2147480455"/>
            <p14:sldId id="2147480513"/>
            <p14:sldId id="2147480515"/>
            <p14:sldId id="2147480516"/>
            <p14:sldId id="2147483014"/>
            <p14:sldId id="2147483015"/>
            <p14:sldId id="2147483013"/>
            <p14:sldId id="2147483016"/>
            <p14:sldId id="2147480484"/>
            <p14:sldId id="2147480458"/>
            <p14:sldId id="2147480466"/>
            <p14:sldId id="2147483017"/>
            <p14:sldId id="2147480512"/>
          </p14:sldIdLst>
        </p14:section>
        <p14:section name="Раздел без заголовка" id="{955A61BF-6322-4190-B16C-C1C977D34CC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slan Dreval" initials="R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37"/>
    <a:srgbClr val="009644"/>
    <a:srgbClr val="003296"/>
    <a:srgbClr val="9B1D1D"/>
    <a:srgbClr val="00F26D"/>
    <a:srgbClr val="C0564A"/>
    <a:srgbClr val="741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14" autoAdjust="0"/>
    <p:restoredTop sz="96597" autoAdjust="0"/>
  </p:normalViewPr>
  <p:slideViewPr>
    <p:cSldViewPr snapToGrid="0">
      <p:cViewPr varScale="1">
        <p:scale>
          <a:sx n="76" d="100"/>
          <a:sy n="76" d="100"/>
        </p:scale>
        <p:origin x="360" y="267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uslan\OneDrive\&#1056;&#1072;&#1073;&#1086;&#1095;&#1080;&#1081;%20&#1089;&#1090;&#1086;&#1083;\!&#1056;&#1047;_&#1089;&#1074;&#1086;&#1076;%20&#1087;&#1086;%20&#1052;&#1053;&#1053;%20&#1080;%20&#1082;&#1072;&#1085;&#1072;&#1083;&#1072;&#1084;%202023-2024_upd_17_09_25_&#1073;&#1077;&#1079;%20&#1042;&#1052;&#1055;%20&#1082;&#1086;&#1088;&#1088;&#1077;&#1082;&#1090;&#1085;&#1072;&#1103;%20&#1074;&#1099;&#1075;&#1088;&#1091;&#1079;&#1082;&#1072;%20(1)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964697221209235"/>
          <c:y val="2.8375282626053086E-2"/>
          <c:w val="0.87968148019437142"/>
          <c:h val="0.460738894568356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Распространенность (расчетные данные, тыс. ч.)</c:v>
                </c:pt>
              </c:strCache>
            </c:strRef>
          </c:tx>
          <c:spPr>
            <a:solidFill>
              <a:srgbClr val="0C1A6E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6.3098308572064929E-2"/>
                  <c:y val="1.2905806239786287E-2"/>
                </c:manualLayout>
              </c:layout>
              <c:tx>
                <c:rich>
                  <a:bodyPr rot="0" spcFirstLastPara="1" vertOverflow="clip" horzOverflow="clip" vert="horz" wrap="square" lIns="36576" tIns="18288" rIns="36576" bIns="18288" anchor="ctr" anchorCtr="0">
                    <a:spAutoFit/>
                  </a:bodyPr>
                  <a:lstStyle/>
                  <a:p>
                    <a:pPr algn="ctr" rtl="0">
                      <a:defRPr lang="en-US" sz="2000" b="0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B55F5E8C-907A-451C-AC6B-E9D0F5771A72}" type="VALUE">
                      <a:rPr lang="en-US" sz="2000" b="0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pPr algn="ctr" rtl="0">
                        <a:defRPr lang="en-US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endParaRPr lang="en-US"/>
                  </a:p>
                </c:rich>
              </c:tx>
              <c:numFmt formatCode="#,##0.0" sourceLinked="0"/>
              <c:spPr>
                <a:xfrm>
                  <a:off x="1003975" y="60861"/>
                  <a:ext cx="492111" cy="254515"/>
                </a:xfrm>
                <a:solidFill>
                  <a:prstClr val="white"/>
                </a:solidFill>
                <a:ln w="9525" cap="flat" cmpd="sng" algn="ctr">
                  <a:solidFill>
                    <a:prstClr val="black">
                      <a:lumMod val="25000"/>
                      <a:lumOff val="7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20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8.0846503565284888E-2"/>
                      <c:h val="9.3351739782555163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98D-4CE3-8C4B-2D6C4D725D4A}"/>
                </c:ext>
              </c:extLst>
            </c:dLbl>
            <c:dLbl>
              <c:idx val="1"/>
              <c:layout>
                <c:manualLayout>
                  <c:x val="4.9849634115004683E-2"/>
                  <c:y val="-1.737399494473361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98D-4CE3-8C4B-2D6C4D725D4A}"/>
                </c:ext>
              </c:extLst>
            </c:dLbl>
            <c:dLbl>
              <c:idx val="2"/>
              <c:layout>
                <c:manualLayout>
                  <c:x val="-9.1036513647490217E-3"/>
                  <c:y val="-7.7080388923297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46298967590882E-2"/>
                      <c:h val="9.335160571700333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98D-4CE3-8C4B-2D6C4D725D4A}"/>
                </c:ext>
              </c:extLst>
            </c:dLbl>
            <c:dLbl>
              <c:idx val="3"/>
              <c:layout>
                <c:manualLayout>
                  <c:x val="-5.7964690831401712E-3"/>
                  <c:y val="-7.20239383334203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476321880210248E-2"/>
                      <c:h val="0.18380968726447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98D-4CE3-8C4B-2D6C4D725D4A}"/>
                </c:ext>
              </c:extLst>
            </c:dLbl>
            <c:dLbl>
              <c:idx val="4"/>
              <c:layout>
                <c:manualLayout>
                  <c:x val="1.5070819616164122E-2"/>
                  <c:y val="-2.2744401578974862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/>
                        </a:solidFill>
                      </a:rPr>
                      <a:t>26,2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2DF-45D4-AEB1-1DD3806C70EF}"/>
                </c:ext>
              </c:extLst>
            </c:dLbl>
            <c:dLbl>
              <c:idx val="6"/>
              <c:layout>
                <c:manualLayout>
                  <c:x val="0.12523986136135518"/>
                  <c:y val="5.406422868013315E-2"/>
                </c:manualLayout>
              </c:layout>
              <c:numFmt formatCode="#,##0.0" sourceLinked="0"/>
              <c:spPr>
                <a:solidFill>
                  <a:prstClr val="white"/>
                </a:solidFill>
                <a:ln w="9525" cap="flat" cmpd="sng" algn="ctr">
                  <a:solidFill>
                    <a:prstClr val="black">
                      <a:lumMod val="25000"/>
                      <a:lumOff val="7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20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DF16-4E2C-AD30-2D1DE824CAAA}"/>
                </c:ext>
              </c:extLst>
            </c:dLbl>
            <c:dLbl>
              <c:idx val="8"/>
              <c:layout>
                <c:manualLayout>
                  <c:x val="3.652017730210593E-3"/>
                  <c:y val="-7.94723536332007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C80-4C96-B5C6-3A87D66D6CE7}"/>
                </c:ext>
              </c:extLst>
            </c:dLbl>
            <c:dLbl>
              <c:idx val="9"/>
              <c:layout>
                <c:manualLayout>
                  <c:x val="-1.7854102651134412E-16"/>
                  <c:y val="-6.67567770518886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6B-4E11-AA3F-201649221B2E}"/>
                </c:ext>
              </c:extLst>
            </c:dLbl>
            <c:numFmt formatCode="#,##0.0" sourceLinked="0"/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0">
                <a:spAutoFit/>
              </a:bodyPr>
              <a:lstStyle/>
              <a:p>
                <a:pPr algn="ctr" rtl="0">
                  <a:defRPr lang="en-US"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Лист1!$A$2:$A$12</c:f>
              <c:strCache>
                <c:ptCount val="11"/>
                <c:pt idx="0">
                  <c:v>РА [1,2,3]</c:v>
                </c:pt>
                <c:pt idx="1">
                  <c:v>ПсА [1,2,3]</c:v>
                </c:pt>
                <c:pt idx="2">
                  <c:v>АС [1,2,3]</c:v>
                </c:pt>
                <c:pt idx="3">
                  <c:v>нр-акс СпА [6]</c:v>
                </c:pt>
                <c:pt idx="4">
                  <c:v>СКВ [8]</c:v>
                </c:pt>
                <c:pt idx="5">
                  <c:v>АД [1,7]</c:v>
                </c:pt>
                <c:pt idx="6">
                  <c:v>ПС [1,5]</c:v>
                </c:pt>
                <c:pt idx="7">
                  <c:v>ХГГ [9]</c:v>
                </c:pt>
                <c:pt idx="8">
                  <c:v>ЯК [1,4]</c:v>
                </c:pt>
                <c:pt idx="9">
                  <c:v>БК [1,4]</c:v>
                </c:pt>
                <c:pt idx="10">
                  <c:v>БА[1]</c:v>
                </c:pt>
              </c:strCache>
            </c:strRef>
          </c:cat>
          <c:val>
            <c:numRef>
              <c:f>Лист1!$B$2:$B$12</c:f>
              <c:numCache>
                <c:formatCode>0.0</c:formatCode>
                <c:ptCount val="11"/>
                <c:pt idx="0">
                  <c:v>671</c:v>
                </c:pt>
                <c:pt idx="1">
                  <c:v>407</c:v>
                </c:pt>
                <c:pt idx="2">
                  <c:v>110</c:v>
                </c:pt>
                <c:pt idx="3">
                  <c:v>31.5</c:v>
                </c:pt>
                <c:pt idx="4">
                  <c:v>26.23</c:v>
                </c:pt>
                <c:pt idx="5">
                  <c:v>5800</c:v>
                </c:pt>
                <c:pt idx="6">
                  <c:v>2936</c:v>
                </c:pt>
                <c:pt idx="7">
                  <c:v>146</c:v>
                </c:pt>
                <c:pt idx="8">
                  <c:v>104.6</c:v>
                </c:pt>
                <c:pt idx="9">
                  <c:v>66.599999999999994</c:v>
                </c:pt>
                <c:pt idx="10">
                  <c:v>1652.89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98D-4CE3-8C4B-2D6C4D725D4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Распространенность (в соответствии с официальной статистикой, тыс. ч. )</c:v>
                </c:pt>
              </c:strCache>
            </c:strRef>
          </c:tx>
          <c:spPr>
            <a:solidFill>
              <a:srgbClr val="2D3DA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5742858268450465E-3"/>
                  <c:y val="-2.75309754449200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98D-4CE3-8C4B-2D6C4D725D4A}"/>
                </c:ext>
              </c:extLst>
            </c:dLbl>
            <c:dLbl>
              <c:idx val="2"/>
              <c:layout>
                <c:manualLayout>
                  <c:x val="2.3220506434212577E-3"/>
                  <c:y val="-3.48717642581586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98D-4CE3-8C4B-2D6C4D725D4A}"/>
                </c:ext>
              </c:extLst>
            </c:dLbl>
            <c:dLbl>
              <c:idx val="4"/>
              <c:layout>
                <c:manualLayout>
                  <c:x val="-4.6371752665120636E-3"/>
                  <c:y val="-0.109931274298378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34-4BC4-9559-D58055F60E7C}"/>
                </c:ext>
              </c:extLst>
            </c:dLbl>
            <c:dLbl>
              <c:idx val="5"/>
              <c:layout>
                <c:manualLayout>
                  <c:x val="5.7384131093309917E-3"/>
                  <c:y val="3.79073359649580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C80-4C96-B5C6-3A87D66D6C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DE6-487A-881B-9DA8C8B1219B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DE6-487A-881B-9DA8C8B1219B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0">
                <a:spAutoFit/>
              </a:bodyPr>
              <a:lstStyle/>
              <a:p>
                <a:pPr algn="ctr" rtl="0">
                  <a:defRPr lang="ru-RU"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Лист1!$A$2:$A$12</c:f>
              <c:strCache>
                <c:ptCount val="11"/>
                <c:pt idx="0">
                  <c:v>РА [1,2,3]</c:v>
                </c:pt>
                <c:pt idx="1">
                  <c:v>ПсА [1,2,3]</c:v>
                </c:pt>
                <c:pt idx="2">
                  <c:v>АС [1,2,3]</c:v>
                </c:pt>
                <c:pt idx="3">
                  <c:v>нр-акс СпА [6]</c:v>
                </c:pt>
                <c:pt idx="4">
                  <c:v>СКВ [8]</c:v>
                </c:pt>
                <c:pt idx="5">
                  <c:v>АД [1,7]</c:v>
                </c:pt>
                <c:pt idx="6">
                  <c:v>ПС [1,5]</c:v>
                </c:pt>
                <c:pt idx="7">
                  <c:v>ХГГ [9]</c:v>
                </c:pt>
                <c:pt idx="8">
                  <c:v>ЯК [1,4]</c:v>
                </c:pt>
                <c:pt idx="9">
                  <c:v>БК [1,4]</c:v>
                </c:pt>
                <c:pt idx="10">
                  <c:v>БА[1]</c:v>
                </c:pt>
              </c:strCache>
            </c:strRef>
          </c:cat>
          <c:val>
            <c:numRef>
              <c:f>Лист1!$C$2:$C$12</c:f>
              <c:numCache>
                <c:formatCode>0.0</c:formatCode>
                <c:ptCount val="11"/>
                <c:pt idx="0">
                  <c:v>336.71800000000002</c:v>
                </c:pt>
                <c:pt idx="1">
                  <c:v>21.471</c:v>
                </c:pt>
                <c:pt idx="2">
                  <c:v>55.1</c:v>
                </c:pt>
                <c:pt idx="3">
                  <c:v>16.600000000000001</c:v>
                </c:pt>
                <c:pt idx="4">
                  <c:v>48</c:v>
                </c:pt>
                <c:pt idx="5">
                  <c:v>584.37300000000005</c:v>
                </c:pt>
                <c:pt idx="6">
                  <c:v>377.43</c:v>
                </c:pt>
                <c:pt idx="7">
                  <c:v>0</c:v>
                </c:pt>
                <c:pt idx="8">
                  <c:v>32.700000000000003</c:v>
                </c:pt>
                <c:pt idx="9">
                  <c:v>10.3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98D-4CE3-8C4B-2D6C4D725D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9"/>
        <c:axId val="1225568912"/>
        <c:axId val="1225574896"/>
      </c:barChart>
      <c:catAx>
        <c:axId val="1225568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25574896"/>
        <c:crosses val="autoZero"/>
        <c:auto val="1"/>
        <c:lblAlgn val="ctr"/>
        <c:lblOffset val="100"/>
        <c:noMultiLvlLbl val="0"/>
      </c:catAx>
      <c:valAx>
        <c:axId val="1225574896"/>
        <c:scaling>
          <c:orientation val="minMax"/>
          <c:max val="700"/>
          <c:min val="0"/>
        </c:scaling>
        <c:delete val="0"/>
        <c:axPos val="l"/>
        <c:majorGridlines>
          <c:spPr>
            <a:ln>
              <a:noFill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25568912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4.0320875995520422E-2"/>
          <c:y val="0.76133209327342199"/>
          <c:w val="0.93704045897164412"/>
          <c:h val="0.222552178552506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>
                  <a:lumMod val="75000"/>
                </a:schemeClr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[!РЗ_свод по МНН и каналам 2023-2024_upd_17_09_25_без ВМП корректная выгрузка (1).xlsx]Регион_каналы!СводнаяТаблица1</c:name>
    <c:fmtId val="-1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5.4883227034009975E-2"/>
          <c:y val="2.6046439477825756E-2"/>
          <c:w val="0.92001191528247495"/>
          <c:h val="0.4936253343667386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Регион_каналы!$B$3:$B$4</c:f>
              <c:strCache>
                <c:ptCount val="1"/>
                <c:pt idx="0">
                  <c:v>ОМС</c:v>
                </c:pt>
              </c:strCache>
            </c:strRef>
          </c:tx>
          <c:spPr>
            <a:solidFill>
              <a:srgbClr val="0C1A6E"/>
            </a:solidFill>
            <a:ln>
              <a:noFill/>
            </a:ln>
            <a:effectLst/>
          </c:spPr>
          <c:invertIfNegative val="0"/>
          <c:cat>
            <c:strRef>
              <c:f>Регион_каналы!$A$5:$A$83</c:f>
              <c:strCache>
                <c:ptCount val="78"/>
                <c:pt idx="0">
                  <c:v>Алтайский край</c:v>
                </c:pt>
                <c:pt idx="1">
                  <c:v>Архангельская область</c:v>
                </c:pt>
                <c:pt idx="2">
                  <c:v>Астраханская область</c:v>
                </c:pt>
                <c:pt idx="3">
                  <c:v>Белгородская область</c:v>
                </c:pt>
                <c:pt idx="4">
                  <c:v>Брянская область</c:v>
                </c:pt>
                <c:pt idx="5">
                  <c:v>Владимирская область</c:v>
                </c:pt>
                <c:pt idx="6">
                  <c:v>Волгоградская область</c:v>
                </c:pt>
                <c:pt idx="7">
                  <c:v>Вологодская область</c:v>
                </c:pt>
                <c:pt idx="8">
                  <c:v>Воронежская область</c:v>
                </c:pt>
                <c:pt idx="9">
                  <c:v>Забайкальский край</c:v>
                </c:pt>
                <c:pt idx="10">
                  <c:v>Ивановская область</c:v>
                </c:pt>
                <c:pt idx="11">
                  <c:v>Иркутская область</c:v>
                </c:pt>
                <c:pt idx="12">
                  <c:v>Кабардино-Балкарская Республика</c:v>
                </c:pt>
                <c:pt idx="13">
                  <c:v>Калининградская область</c:v>
                </c:pt>
                <c:pt idx="14">
                  <c:v>Калужская область</c:v>
                </c:pt>
                <c:pt idx="15">
                  <c:v>Кемеровская область — Кузбасс</c:v>
                </c:pt>
                <c:pt idx="16">
                  <c:v>Кировская область</c:v>
                </c:pt>
                <c:pt idx="17">
                  <c:v>Костромская область</c:v>
                </c:pt>
                <c:pt idx="18">
                  <c:v>Краснодарский край</c:v>
                </c:pt>
                <c:pt idx="19">
                  <c:v>Красноярский край</c:v>
                </c:pt>
                <c:pt idx="20">
                  <c:v>Курганская область</c:v>
                </c:pt>
                <c:pt idx="21">
                  <c:v>Ленинградская область</c:v>
                </c:pt>
                <c:pt idx="22">
                  <c:v>Липецкая область</c:v>
                </c:pt>
                <c:pt idx="23">
                  <c:v>Магаданская область</c:v>
                </c:pt>
                <c:pt idx="24">
                  <c:v>Москва</c:v>
                </c:pt>
                <c:pt idx="25">
                  <c:v>Московская область</c:v>
                </c:pt>
                <c:pt idx="26">
                  <c:v>Мурманская область</c:v>
                </c:pt>
                <c:pt idx="27">
                  <c:v>Нижегородская область</c:v>
                </c:pt>
                <c:pt idx="28">
                  <c:v>Новгородская область</c:v>
                </c:pt>
                <c:pt idx="29">
                  <c:v>Новосибирская область</c:v>
                </c:pt>
                <c:pt idx="30">
                  <c:v>Омская область</c:v>
                </c:pt>
                <c:pt idx="31">
                  <c:v>Оренбургская область</c:v>
                </c:pt>
                <c:pt idx="32">
                  <c:v>Орловская область</c:v>
                </c:pt>
                <c:pt idx="33">
                  <c:v>Пензенская область</c:v>
                </c:pt>
                <c:pt idx="34">
                  <c:v>Пермский край</c:v>
                </c:pt>
                <c:pt idx="35">
                  <c:v>Приморский край</c:v>
                </c:pt>
                <c:pt idx="36">
                  <c:v>Псковская область</c:v>
                </c:pt>
                <c:pt idx="37">
                  <c:v>Республика Адыгея (Адыгея)</c:v>
                </c:pt>
                <c:pt idx="38">
                  <c:v>Республика Алтай</c:v>
                </c:pt>
                <c:pt idx="39">
                  <c:v>Республика Башкортостан</c:v>
                </c:pt>
                <c:pt idx="40">
                  <c:v>Республика Бурятия</c:v>
                </c:pt>
                <c:pt idx="41">
                  <c:v>Республика Дагестан</c:v>
                </c:pt>
                <c:pt idx="42">
                  <c:v>Республика Ингушетия</c:v>
                </c:pt>
                <c:pt idx="43">
                  <c:v>Республика Калмыкия</c:v>
                </c:pt>
                <c:pt idx="44">
                  <c:v>Республика Карелия</c:v>
                </c:pt>
                <c:pt idx="45">
                  <c:v>Республика Коми</c:v>
                </c:pt>
                <c:pt idx="46">
                  <c:v>Республика Крым</c:v>
                </c:pt>
                <c:pt idx="47">
                  <c:v>Республика Марий Эл</c:v>
                </c:pt>
                <c:pt idx="48">
                  <c:v>Республика Мордовия</c:v>
                </c:pt>
                <c:pt idx="49">
                  <c:v>Республика Саха (Якутия)</c:v>
                </c:pt>
                <c:pt idx="50">
                  <c:v>Республика Северная Осетия — Алания</c:v>
                </c:pt>
                <c:pt idx="51">
                  <c:v>Республика Татарстан (Татарстан)</c:v>
                </c:pt>
                <c:pt idx="52">
                  <c:v>Республика Тыва</c:v>
                </c:pt>
                <c:pt idx="53">
                  <c:v>Республика Хакасия</c:v>
                </c:pt>
                <c:pt idx="54">
                  <c:v>Ростовская область</c:v>
                </c:pt>
                <c:pt idx="55">
                  <c:v>Рязанская область</c:v>
                </c:pt>
                <c:pt idx="56">
                  <c:v>Самарская область</c:v>
                </c:pt>
                <c:pt idx="57">
                  <c:v>Санкт-Петербург</c:v>
                </c:pt>
                <c:pt idx="58">
                  <c:v>Саратовская область</c:v>
                </c:pt>
                <c:pt idx="59">
                  <c:v>Свердловская область</c:v>
                </c:pt>
                <c:pt idx="60">
                  <c:v>Севастополь</c:v>
                </c:pt>
                <c:pt idx="61">
                  <c:v>Смоленская область</c:v>
                </c:pt>
                <c:pt idx="62">
                  <c:v>Ставропольский край</c:v>
                </c:pt>
                <c:pt idx="63">
                  <c:v>Тверская область</c:v>
                </c:pt>
                <c:pt idx="64">
                  <c:v>Томская область</c:v>
                </c:pt>
                <c:pt idx="65">
                  <c:v>Тульская область</c:v>
                </c:pt>
                <c:pt idx="66">
                  <c:v>Тюменская область</c:v>
                </c:pt>
                <c:pt idx="67">
                  <c:v>Удмуртская Республика</c:v>
                </c:pt>
                <c:pt idx="68">
                  <c:v>Ульяновская область</c:v>
                </c:pt>
                <c:pt idx="69">
                  <c:v>Хабаровский край</c:v>
                </c:pt>
                <c:pt idx="70">
                  <c:v>Ханты-Мансийский автономный округ — Югра</c:v>
                </c:pt>
                <c:pt idx="71">
                  <c:v>Челябинская область</c:v>
                </c:pt>
                <c:pt idx="72">
                  <c:v>Чеченская Республика</c:v>
                </c:pt>
                <c:pt idx="73">
                  <c:v>Чувашская Республика — Чувашия</c:v>
                </c:pt>
                <c:pt idx="74">
                  <c:v>Чукотский автономный округ</c:v>
                </c:pt>
                <c:pt idx="75">
                  <c:v>Ямало-Ненецкий автономный округ</c:v>
                </c:pt>
                <c:pt idx="76">
                  <c:v>Ярославская область</c:v>
                </c:pt>
                <c:pt idx="77">
                  <c:v>Камчатский край</c:v>
                </c:pt>
              </c:strCache>
            </c:strRef>
          </c:cat>
          <c:val>
            <c:numRef>
              <c:f>Регион_каналы!$B$5:$B$83</c:f>
              <c:numCache>
                <c:formatCode>General</c:formatCode>
                <c:ptCount val="78"/>
                <c:pt idx="0">
                  <c:v>145</c:v>
                </c:pt>
                <c:pt idx="1">
                  <c:v>0</c:v>
                </c:pt>
                <c:pt idx="2">
                  <c:v>62</c:v>
                </c:pt>
                <c:pt idx="3">
                  <c:v>17</c:v>
                </c:pt>
                <c:pt idx="4">
                  <c:v>68</c:v>
                </c:pt>
                <c:pt idx="5">
                  <c:v>186</c:v>
                </c:pt>
                <c:pt idx="6">
                  <c:v>73</c:v>
                </c:pt>
                <c:pt idx="7">
                  <c:v>46</c:v>
                </c:pt>
                <c:pt idx="8">
                  <c:v>156</c:v>
                </c:pt>
                <c:pt idx="9">
                  <c:v>0</c:v>
                </c:pt>
                <c:pt idx="10">
                  <c:v>0</c:v>
                </c:pt>
                <c:pt idx="11">
                  <c:v>261</c:v>
                </c:pt>
                <c:pt idx="12">
                  <c:v>231</c:v>
                </c:pt>
                <c:pt idx="13">
                  <c:v>517</c:v>
                </c:pt>
                <c:pt idx="14">
                  <c:v>275</c:v>
                </c:pt>
                <c:pt idx="15">
                  <c:v>65</c:v>
                </c:pt>
                <c:pt idx="16">
                  <c:v>263</c:v>
                </c:pt>
                <c:pt idx="17">
                  <c:v>32</c:v>
                </c:pt>
                <c:pt idx="18">
                  <c:v>939</c:v>
                </c:pt>
                <c:pt idx="19">
                  <c:v>329</c:v>
                </c:pt>
                <c:pt idx="20">
                  <c:v>82</c:v>
                </c:pt>
                <c:pt idx="21">
                  <c:v>713</c:v>
                </c:pt>
                <c:pt idx="22">
                  <c:v>56</c:v>
                </c:pt>
                <c:pt idx="23">
                  <c:v>0</c:v>
                </c:pt>
                <c:pt idx="24">
                  <c:v>0</c:v>
                </c:pt>
                <c:pt idx="25">
                  <c:v>1055</c:v>
                </c:pt>
                <c:pt idx="26">
                  <c:v>1</c:v>
                </c:pt>
                <c:pt idx="27">
                  <c:v>0</c:v>
                </c:pt>
                <c:pt idx="28">
                  <c:v>393</c:v>
                </c:pt>
                <c:pt idx="29">
                  <c:v>507</c:v>
                </c:pt>
                <c:pt idx="30">
                  <c:v>297</c:v>
                </c:pt>
                <c:pt idx="31">
                  <c:v>215</c:v>
                </c:pt>
                <c:pt idx="32">
                  <c:v>60</c:v>
                </c:pt>
                <c:pt idx="33">
                  <c:v>43</c:v>
                </c:pt>
                <c:pt idx="34">
                  <c:v>379</c:v>
                </c:pt>
                <c:pt idx="35">
                  <c:v>765</c:v>
                </c:pt>
                <c:pt idx="36">
                  <c:v>16</c:v>
                </c:pt>
                <c:pt idx="37">
                  <c:v>91</c:v>
                </c:pt>
                <c:pt idx="38">
                  <c:v>47</c:v>
                </c:pt>
                <c:pt idx="39">
                  <c:v>224</c:v>
                </c:pt>
                <c:pt idx="40">
                  <c:v>0</c:v>
                </c:pt>
                <c:pt idx="41">
                  <c:v>286</c:v>
                </c:pt>
                <c:pt idx="42">
                  <c:v>0</c:v>
                </c:pt>
                <c:pt idx="43">
                  <c:v>24</c:v>
                </c:pt>
                <c:pt idx="44">
                  <c:v>260</c:v>
                </c:pt>
                <c:pt idx="45">
                  <c:v>23</c:v>
                </c:pt>
                <c:pt idx="46">
                  <c:v>35</c:v>
                </c:pt>
                <c:pt idx="47">
                  <c:v>43</c:v>
                </c:pt>
                <c:pt idx="48">
                  <c:v>0</c:v>
                </c:pt>
                <c:pt idx="49">
                  <c:v>165</c:v>
                </c:pt>
                <c:pt idx="50">
                  <c:v>95</c:v>
                </c:pt>
                <c:pt idx="51">
                  <c:v>245</c:v>
                </c:pt>
                <c:pt idx="52">
                  <c:v>19</c:v>
                </c:pt>
                <c:pt idx="53">
                  <c:v>89</c:v>
                </c:pt>
                <c:pt idx="54">
                  <c:v>329</c:v>
                </c:pt>
                <c:pt idx="55">
                  <c:v>27</c:v>
                </c:pt>
                <c:pt idx="56">
                  <c:v>576</c:v>
                </c:pt>
                <c:pt idx="57">
                  <c:v>674</c:v>
                </c:pt>
                <c:pt idx="58">
                  <c:v>144</c:v>
                </c:pt>
                <c:pt idx="59">
                  <c:v>896</c:v>
                </c:pt>
                <c:pt idx="60">
                  <c:v>0</c:v>
                </c:pt>
                <c:pt idx="61">
                  <c:v>38</c:v>
                </c:pt>
                <c:pt idx="62">
                  <c:v>414</c:v>
                </c:pt>
                <c:pt idx="63">
                  <c:v>82</c:v>
                </c:pt>
                <c:pt idx="64">
                  <c:v>124</c:v>
                </c:pt>
                <c:pt idx="65">
                  <c:v>125</c:v>
                </c:pt>
                <c:pt idx="66">
                  <c:v>566</c:v>
                </c:pt>
                <c:pt idx="67">
                  <c:v>132</c:v>
                </c:pt>
                <c:pt idx="68">
                  <c:v>219</c:v>
                </c:pt>
                <c:pt idx="69">
                  <c:v>137</c:v>
                </c:pt>
                <c:pt idx="70">
                  <c:v>538</c:v>
                </c:pt>
                <c:pt idx="71">
                  <c:v>191</c:v>
                </c:pt>
                <c:pt idx="72">
                  <c:v>82</c:v>
                </c:pt>
                <c:pt idx="73">
                  <c:v>70</c:v>
                </c:pt>
                <c:pt idx="74">
                  <c:v>0</c:v>
                </c:pt>
                <c:pt idx="75">
                  <c:v>107</c:v>
                </c:pt>
                <c:pt idx="76">
                  <c:v>116</c:v>
                </c:pt>
                <c:pt idx="77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21-41D3-A203-7D79A0A21B6C}"/>
            </c:ext>
          </c:extLst>
        </c:ser>
        <c:ser>
          <c:idx val="1"/>
          <c:order val="1"/>
          <c:tx>
            <c:strRef>
              <c:f>Регион_каналы!$C$3:$C$4</c:f>
              <c:strCache>
                <c:ptCount val="1"/>
                <c:pt idx="0">
                  <c:v>ОНЛС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Регион_каналы!$A$5:$A$83</c:f>
              <c:strCache>
                <c:ptCount val="78"/>
                <c:pt idx="0">
                  <c:v>Алтайский край</c:v>
                </c:pt>
                <c:pt idx="1">
                  <c:v>Архангельская область</c:v>
                </c:pt>
                <c:pt idx="2">
                  <c:v>Астраханская область</c:v>
                </c:pt>
                <c:pt idx="3">
                  <c:v>Белгородская область</c:v>
                </c:pt>
                <c:pt idx="4">
                  <c:v>Брянская область</c:v>
                </c:pt>
                <c:pt idx="5">
                  <c:v>Владимирская область</c:v>
                </c:pt>
                <c:pt idx="6">
                  <c:v>Волгоградская область</c:v>
                </c:pt>
                <c:pt idx="7">
                  <c:v>Вологодская область</c:v>
                </c:pt>
                <c:pt idx="8">
                  <c:v>Воронежская область</c:v>
                </c:pt>
                <c:pt idx="9">
                  <c:v>Забайкальский край</c:v>
                </c:pt>
                <c:pt idx="10">
                  <c:v>Ивановская область</c:v>
                </c:pt>
                <c:pt idx="11">
                  <c:v>Иркутская область</c:v>
                </c:pt>
                <c:pt idx="12">
                  <c:v>Кабардино-Балкарская Республика</c:v>
                </c:pt>
                <c:pt idx="13">
                  <c:v>Калининградская область</c:v>
                </c:pt>
                <c:pt idx="14">
                  <c:v>Калужская область</c:v>
                </c:pt>
                <c:pt idx="15">
                  <c:v>Кемеровская область — Кузбасс</c:v>
                </c:pt>
                <c:pt idx="16">
                  <c:v>Кировская область</c:v>
                </c:pt>
                <c:pt idx="17">
                  <c:v>Костромская область</c:v>
                </c:pt>
                <c:pt idx="18">
                  <c:v>Краснодарский край</c:v>
                </c:pt>
                <c:pt idx="19">
                  <c:v>Красноярский край</c:v>
                </c:pt>
                <c:pt idx="20">
                  <c:v>Курганская область</c:v>
                </c:pt>
                <c:pt idx="21">
                  <c:v>Ленинградская область</c:v>
                </c:pt>
                <c:pt idx="22">
                  <c:v>Липецкая область</c:v>
                </c:pt>
                <c:pt idx="23">
                  <c:v>Магаданская область</c:v>
                </c:pt>
                <c:pt idx="24">
                  <c:v>Москва</c:v>
                </c:pt>
                <c:pt idx="25">
                  <c:v>Московская область</c:v>
                </c:pt>
                <c:pt idx="26">
                  <c:v>Мурманская область</c:v>
                </c:pt>
                <c:pt idx="27">
                  <c:v>Нижегородская область</c:v>
                </c:pt>
                <c:pt idx="28">
                  <c:v>Новгородская область</c:v>
                </c:pt>
                <c:pt idx="29">
                  <c:v>Новосибирская область</c:v>
                </c:pt>
                <c:pt idx="30">
                  <c:v>Омская область</c:v>
                </c:pt>
                <c:pt idx="31">
                  <c:v>Оренбургская область</c:v>
                </c:pt>
                <c:pt idx="32">
                  <c:v>Орловская область</c:v>
                </c:pt>
                <c:pt idx="33">
                  <c:v>Пензенская область</c:v>
                </c:pt>
                <c:pt idx="34">
                  <c:v>Пермский край</c:v>
                </c:pt>
                <c:pt idx="35">
                  <c:v>Приморский край</c:v>
                </c:pt>
                <c:pt idx="36">
                  <c:v>Псковская область</c:v>
                </c:pt>
                <c:pt idx="37">
                  <c:v>Республика Адыгея (Адыгея)</c:v>
                </c:pt>
                <c:pt idx="38">
                  <c:v>Республика Алтай</c:v>
                </c:pt>
                <c:pt idx="39">
                  <c:v>Республика Башкортостан</c:v>
                </c:pt>
                <c:pt idx="40">
                  <c:v>Республика Бурятия</c:v>
                </c:pt>
                <c:pt idx="41">
                  <c:v>Республика Дагестан</c:v>
                </c:pt>
                <c:pt idx="42">
                  <c:v>Республика Ингушетия</c:v>
                </c:pt>
                <c:pt idx="43">
                  <c:v>Республика Калмыкия</c:v>
                </c:pt>
                <c:pt idx="44">
                  <c:v>Республика Карелия</c:v>
                </c:pt>
                <c:pt idx="45">
                  <c:v>Республика Коми</c:v>
                </c:pt>
                <c:pt idx="46">
                  <c:v>Республика Крым</c:v>
                </c:pt>
                <c:pt idx="47">
                  <c:v>Республика Марий Эл</c:v>
                </c:pt>
                <c:pt idx="48">
                  <c:v>Республика Мордовия</c:v>
                </c:pt>
                <c:pt idx="49">
                  <c:v>Республика Саха (Якутия)</c:v>
                </c:pt>
                <c:pt idx="50">
                  <c:v>Республика Северная Осетия — Алания</c:v>
                </c:pt>
                <c:pt idx="51">
                  <c:v>Республика Татарстан (Татарстан)</c:v>
                </c:pt>
                <c:pt idx="52">
                  <c:v>Республика Тыва</c:v>
                </c:pt>
                <c:pt idx="53">
                  <c:v>Республика Хакасия</c:v>
                </c:pt>
                <c:pt idx="54">
                  <c:v>Ростовская область</c:v>
                </c:pt>
                <c:pt idx="55">
                  <c:v>Рязанская область</c:v>
                </c:pt>
                <c:pt idx="56">
                  <c:v>Самарская область</c:v>
                </c:pt>
                <c:pt idx="57">
                  <c:v>Санкт-Петербург</c:v>
                </c:pt>
                <c:pt idx="58">
                  <c:v>Саратовская область</c:v>
                </c:pt>
                <c:pt idx="59">
                  <c:v>Свердловская область</c:v>
                </c:pt>
                <c:pt idx="60">
                  <c:v>Севастополь</c:v>
                </c:pt>
                <c:pt idx="61">
                  <c:v>Смоленская область</c:v>
                </c:pt>
                <c:pt idx="62">
                  <c:v>Ставропольский край</c:v>
                </c:pt>
                <c:pt idx="63">
                  <c:v>Тверская область</c:v>
                </c:pt>
                <c:pt idx="64">
                  <c:v>Томская область</c:v>
                </c:pt>
                <c:pt idx="65">
                  <c:v>Тульская область</c:v>
                </c:pt>
                <c:pt idx="66">
                  <c:v>Тюменская область</c:v>
                </c:pt>
                <c:pt idx="67">
                  <c:v>Удмуртская Республика</c:v>
                </c:pt>
                <c:pt idx="68">
                  <c:v>Ульяновская область</c:v>
                </c:pt>
                <c:pt idx="69">
                  <c:v>Хабаровский край</c:v>
                </c:pt>
                <c:pt idx="70">
                  <c:v>Ханты-Мансийский автономный округ — Югра</c:v>
                </c:pt>
                <c:pt idx="71">
                  <c:v>Челябинская область</c:v>
                </c:pt>
                <c:pt idx="72">
                  <c:v>Чеченская Республика</c:v>
                </c:pt>
                <c:pt idx="73">
                  <c:v>Чувашская Республика — Чувашия</c:v>
                </c:pt>
                <c:pt idx="74">
                  <c:v>Чукотский автономный округ</c:v>
                </c:pt>
                <c:pt idx="75">
                  <c:v>Ямало-Ненецкий автономный округ</c:v>
                </c:pt>
                <c:pt idx="76">
                  <c:v>Ярославская область</c:v>
                </c:pt>
                <c:pt idx="77">
                  <c:v>Камчатский край</c:v>
                </c:pt>
              </c:strCache>
            </c:strRef>
          </c:cat>
          <c:val>
            <c:numRef>
              <c:f>Регион_каналы!$C$5:$C$83</c:f>
              <c:numCache>
                <c:formatCode>General</c:formatCode>
                <c:ptCount val="78"/>
                <c:pt idx="0">
                  <c:v>193</c:v>
                </c:pt>
                <c:pt idx="1">
                  <c:v>475</c:v>
                </c:pt>
                <c:pt idx="2">
                  <c:v>91</c:v>
                </c:pt>
                <c:pt idx="3">
                  <c:v>366</c:v>
                </c:pt>
                <c:pt idx="4">
                  <c:v>145</c:v>
                </c:pt>
                <c:pt idx="5">
                  <c:v>315</c:v>
                </c:pt>
                <c:pt idx="6">
                  <c:v>331</c:v>
                </c:pt>
                <c:pt idx="7">
                  <c:v>577</c:v>
                </c:pt>
                <c:pt idx="8">
                  <c:v>532</c:v>
                </c:pt>
                <c:pt idx="9">
                  <c:v>38</c:v>
                </c:pt>
                <c:pt idx="10">
                  <c:v>84</c:v>
                </c:pt>
                <c:pt idx="11">
                  <c:v>222</c:v>
                </c:pt>
                <c:pt idx="12">
                  <c:v>10</c:v>
                </c:pt>
                <c:pt idx="13">
                  <c:v>126</c:v>
                </c:pt>
                <c:pt idx="14">
                  <c:v>0</c:v>
                </c:pt>
                <c:pt idx="15">
                  <c:v>346</c:v>
                </c:pt>
                <c:pt idx="16">
                  <c:v>308</c:v>
                </c:pt>
                <c:pt idx="17">
                  <c:v>69</c:v>
                </c:pt>
                <c:pt idx="18">
                  <c:v>119</c:v>
                </c:pt>
                <c:pt idx="19">
                  <c:v>386</c:v>
                </c:pt>
                <c:pt idx="20">
                  <c:v>1</c:v>
                </c:pt>
                <c:pt idx="21">
                  <c:v>230</c:v>
                </c:pt>
                <c:pt idx="22">
                  <c:v>348</c:v>
                </c:pt>
                <c:pt idx="23">
                  <c:v>13</c:v>
                </c:pt>
                <c:pt idx="24">
                  <c:v>2774</c:v>
                </c:pt>
                <c:pt idx="25">
                  <c:v>615</c:v>
                </c:pt>
                <c:pt idx="26">
                  <c:v>224</c:v>
                </c:pt>
                <c:pt idx="27">
                  <c:v>357</c:v>
                </c:pt>
                <c:pt idx="28">
                  <c:v>39</c:v>
                </c:pt>
                <c:pt idx="29">
                  <c:v>112</c:v>
                </c:pt>
                <c:pt idx="30">
                  <c:v>232</c:v>
                </c:pt>
                <c:pt idx="31">
                  <c:v>98</c:v>
                </c:pt>
                <c:pt idx="32">
                  <c:v>216</c:v>
                </c:pt>
                <c:pt idx="33">
                  <c:v>231</c:v>
                </c:pt>
                <c:pt idx="34">
                  <c:v>32</c:v>
                </c:pt>
                <c:pt idx="35">
                  <c:v>91</c:v>
                </c:pt>
                <c:pt idx="36">
                  <c:v>191</c:v>
                </c:pt>
                <c:pt idx="37">
                  <c:v>195</c:v>
                </c:pt>
                <c:pt idx="38">
                  <c:v>72</c:v>
                </c:pt>
                <c:pt idx="39">
                  <c:v>458</c:v>
                </c:pt>
                <c:pt idx="40">
                  <c:v>264</c:v>
                </c:pt>
                <c:pt idx="41">
                  <c:v>58</c:v>
                </c:pt>
                <c:pt idx="42">
                  <c:v>44</c:v>
                </c:pt>
                <c:pt idx="43">
                  <c:v>33</c:v>
                </c:pt>
                <c:pt idx="44">
                  <c:v>0</c:v>
                </c:pt>
                <c:pt idx="45">
                  <c:v>391</c:v>
                </c:pt>
                <c:pt idx="46">
                  <c:v>374</c:v>
                </c:pt>
                <c:pt idx="47">
                  <c:v>231</c:v>
                </c:pt>
                <c:pt idx="48">
                  <c:v>234</c:v>
                </c:pt>
                <c:pt idx="49">
                  <c:v>598</c:v>
                </c:pt>
                <c:pt idx="50">
                  <c:v>202</c:v>
                </c:pt>
                <c:pt idx="51">
                  <c:v>251</c:v>
                </c:pt>
                <c:pt idx="52">
                  <c:v>153</c:v>
                </c:pt>
                <c:pt idx="53">
                  <c:v>17</c:v>
                </c:pt>
                <c:pt idx="54">
                  <c:v>0</c:v>
                </c:pt>
                <c:pt idx="55">
                  <c:v>0</c:v>
                </c:pt>
                <c:pt idx="56">
                  <c:v>689</c:v>
                </c:pt>
                <c:pt idx="57">
                  <c:v>726</c:v>
                </c:pt>
                <c:pt idx="58">
                  <c:v>492</c:v>
                </c:pt>
                <c:pt idx="59">
                  <c:v>38</c:v>
                </c:pt>
                <c:pt idx="60">
                  <c:v>98</c:v>
                </c:pt>
                <c:pt idx="61">
                  <c:v>137</c:v>
                </c:pt>
                <c:pt idx="62">
                  <c:v>239</c:v>
                </c:pt>
                <c:pt idx="63">
                  <c:v>8</c:v>
                </c:pt>
                <c:pt idx="64">
                  <c:v>341</c:v>
                </c:pt>
                <c:pt idx="65">
                  <c:v>62</c:v>
                </c:pt>
                <c:pt idx="66">
                  <c:v>0</c:v>
                </c:pt>
                <c:pt idx="67">
                  <c:v>101</c:v>
                </c:pt>
                <c:pt idx="68">
                  <c:v>18</c:v>
                </c:pt>
                <c:pt idx="69">
                  <c:v>101</c:v>
                </c:pt>
                <c:pt idx="70">
                  <c:v>63</c:v>
                </c:pt>
                <c:pt idx="71">
                  <c:v>340</c:v>
                </c:pt>
                <c:pt idx="72">
                  <c:v>186</c:v>
                </c:pt>
                <c:pt idx="73">
                  <c:v>159</c:v>
                </c:pt>
                <c:pt idx="74">
                  <c:v>5</c:v>
                </c:pt>
                <c:pt idx="75">
                  <c:v>0</c:v>
                </c:pt>
                <c:pt idx="76">
                  <c:v>101</c:v>
                </c:pt>
                <c:pt idx="77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21-41D3-A203-7D79A0A21B6C}"/>
            </c:ext>
          </c:extLst>
        </c:ser>
        <c:ser>
          <c:idx val="2"/>
          <c:order val="2"/>
          <c:tx>
            <c:strRef>
              <c:f>Регион_каналы!$D$3:$D$4</c:f>
              <c:strCache>
                <c:ptCount val="1"/>
                <c:pt idx="0">
                  <c:v>РЛО</c:v>
                </c:pt>
              </c:strCache>
            </c:strRef>
          </c:tx>
          <c:spPr>
            <a:solidFill>
              <a:srgbClr val="5B6CD3"/>
            </a:solidFill>
            <a:ln>
              <a:noFill/>
            </a:ln>
            <a:effectLst/>
          </c:spPr>
          <c:invertIfNegative val="0"/>
          <c:cat>
            <c:strRef>
              <c:f>Регион_каналы!$A$5:$A$83</c:f>
              <c:strCache>
                <c:ptCount val="78"/>
                <c:pt idx="0">
                  <c:v>Алтайский край</c:v>
                </c:pt>
                <c:pt idx="1">
                  <c:v>Архангельская область</c:v>
                </c:pt>
                <c:pt idx="2">
                  <c:v>Астраханская область</c:v>
                </c:pt>
                <c:pt idx="3">
                  <c:v>Белгородская область</c:v>
                </c:pt>
                <c:pt idx="4">
                  <c:v>Брянская область</c:v>
                </c:pt>
                <c:pt idx="5">
                  <c:v>Владимирская область</c:v>
                </c:pt>
                <c:pt idx="6">
                  <c:v>Волгоградская область</c:v>
                </c:pt>
                <c:pt idx="7">
                  <c:v>Вологодская область</c:v>
                </c:pt>
                <c:pt idx="8">
                  <c:v>Воронежская область</c:v>
                </c:pt>
                <c:pt idx="9">
                  <c:v>Забайкальский край</c:v>
                </c:pt>
                <c:pt idx="10">
                  <c:v>Ивановская область</c:v>
                </c:pt>
                <c:pt idx="11">
                  <c:v>Иркутская область</c:v>
                </c:pt>
                <c:pt idx="12">
                  <c:v>Кабардино-Балкарская Республика</c:v>
                </c:pt>
                <c:pt idx="13">
                  <c:v>Калининградская область</c:v>
                </c:pt>
                <c:pt idx="14">
                  <c:v>Калужская область</c:v>
                </c:pt>
                <c:pt idx="15">
                  <c:v>Кемеровская область — Кузбасс</c:v>
                </c:pt>
                <c:pt idx="16">
                  <c:v>Кировская область</c:v>
                </c:pt>
                <c:pt idx="17">
                  <c:v>Костромская область</c:v>
                </c:pt>
                <c:pt idx="18">
                  <c:v>Краснодарский край</c:v>
                </c:pt>
                <c:pt idx="19">
                  <c:v>Красноярский край</c:v>
                </c:pt>
                <c:pt idx="20">
                  <c:v>Курганская область</c:v>
                </c:pt>
                <c:pt idx="21">
                  <c:v>Ленинградская область</c:v>
                </c:pt>
                <c:pt idx="22">
                  <c:v>Липецкая область</c:v>
                </c:pt>
                <c:pt idx="23">
                  <c:v>Магаданская область</c:v>
                </c:pt>
                <c:pt idx="24">
                  <c:v>Москва</c:v>
                </c:pt>
                <c:pt idx="25">
                  <c:v>Московская область</c:v>
                </c:pt>
                <c:pt idx="26">
                  <c:v>Мурманская область</c:v>
                </c:pt>
                <c:pt idx="27">
                  <c:v>Нижегородская область</c:v>
                </c:pt>
                <c:pt idx="28">
                  <c:v>Новгородская область</c:v>
                </c:pt>
                <c:pt idx="29">
                  <c:v>Новосибирская область</c:v>
                </c:pt>
                <c:pt idx="30">
                  <c:v>Омская область</c:v>
                </c:pt>
                <c:pt idx="31">
                  <c:v>Оренбургская область</c:v>
                </c:pt>
                <c:pt idx="32">
                  <c:v>Орловская область</c:v>
                </c:pt>
                <c:pt idx="33">
                  <c:v>Пензенская область</c:v>
                </c:pt>
                <c:pt idx="34">
                  <c:v>Пермский край</c:v>
                </c:pt>
                <c:pt idx="35">
                  <c:v>Приморский край</c:v>
                </c:pt>
                <c:pt idx="36">
                  <c:v>Псковская область</c:v>
                </c:pt>
                <c:pt idx="37">
                  <c:v>Республика Адыгея (Адыгея)</c:v>
                </c:pt>
                <c:pt idx="38">
                  <c:v>Республика Алтай</c:v>
                </c:pt>
                <c:pt idx="39">
                  <c:v>Республика Башкортостан</c:v>
                </c:pt>
                <c:pt idx="40">
                  <c:v>Республика Бурятия</c:v>
                </c:pt>
                <c:pt idx="41">
                  <c:v>Республика Дагестан</c:v>
                </c:pt>
                <c:pt idx="42">
                  <c:v>Республика Ингушетия</c:v>
                </c:pt>
                <c:pt idx="43">
                  <c:v>Республика Калмыкия</c:v>
                </c:pt>
                <c:pt idx="44">
                  <c:v>Республика Карелия</c:v>
                </c:pt>
                <c:pt idx="45">
                  <c:v>Республика Коми</c:v>
                </c:pt>
                <c:pt idx="46">
                  <c:v>Республика Крым</c:v>
                </c:pt>
                <c:pt idx="47">
                  <c:v>Республика Марий Эл</c:v>
                </c:pt>
                <c:pt idx="48">
                  <c:v>Республика Мордовия</c:v>
                </c:pt>
                <c:pt idx="49">
                  <c:v>Республика Саха (Якутия)</c:v>
                </c:pt>
                <c:pt idx="50">
                  <c:v>Республика Северная Осетия — Алания</c:v>
                </c:pt>
                <c:pt idx="51">
                  <c:v>Республика Татарстан (Татарстан)</c:v>
                </c:pt>
                <c:pt idx="52">
                  <c:v>Республика Тыва</c:v>
                </c:pt>
                <c:pt idx="53">
                  <c:v>Республика Хакасия</c:v>
                </c:pt>
                <c:pt idx="54">
                  <c:v>Ростовская область</c:v>
                </c:pt>
                <c:pt idx="55">
                  <c:v>Рязанская область</c:v>
                </c:pt>
                <c:pt idx="56">
                  <c:v>Самарская область</c:v>
                </c:pt>
                <c:pt idx="57">
                  <c:v>Санкт-Петербург</c:v>
                </c:pt>
                <c:pt idx="58">
                  <c:v>Саратовская область</c:v>
                </c:pt>
                <c:pt idx="59">
                  <c:v>Свердловская область</c:v>
                </c:pt>
                <c:pt idx="60">
                  <c:v>Севастополь</c:v>
                </c:pt>
                <c:pt idx="61">
                  <c:v>Смоленская область</c:v>
                </c:pt>
                <c:pt idx="62">
                  <c:v>Ставропольский край</c:v>
                </c:pt>
                <c:pt idx="63">
                  <c:v>Тверская область</c:v>
                </c:pt>
                <c:pt idx="64">
                  <c:v>Томская область</c:v>
                </c:pt>
                <c:pt idx="65">
                  <c:v>Тульская область</c:v>
                </c:pt>
                <c:pt idx="66">
                  <c:v>Тюменская область</c:v>
                </c:pt>
                <c:pt idx="67">
                  <c:v>Удмуртская Республика</c:v>
                </c:pt>
                <c:pt idx="68">
                  <c:v>Ульяновская область</c:v>
                </c:pt>
                <c:pt idx="69">
                  <c:v>Хабаровский край</c:v>
                </c:pt>
                <c:pt idx="70">
                  <c:v>Ханты-Мансийский автономный округ — Югра</c:v>
                </c:pt>
                <c:pt idx="71">
                  <c:v>Челябинская область</c:v>
                </c:pt>
                <c:pt idx="72">
                  <c:v>Чеченская Республика</c:v>
                </c:pt>
                <c:pt idx="73">
                  <c:v>Чувашская Республика — Чувашия</c:v>
                </c:pt>
                <c:pt idx="74">
                  <c:v>Чукотский автономный округ</c:v>
                </c:pt>
                <c:pt idx="75">
                  <c:v>Ямало-Ненецкий автономный округ</c:v>
                </c:pt>
                <c:pt idx="76">
                  <c:v>Ярославская область</c:v>
                </c:pt>
                <c:pt idx="77">
                  <c:v>Камчатский край</c:v>
                </c:pt>
              </c:strCache>
            </c:strRef>
          </c:cat>
          <c:val>
            <c:numRef>
              <c:f>Регион_каналы!$D$5:$D$83</c:f>
              <c:numCache>
                <c:formatCode>General</c:formatCode>
                <c:ptCount val="78"/>
                <c:pt idx="0">
                  <c:v>0</c:v>
                </c:pt>
                <c:pt idx="1">
                  <c:v>131</c:v>
                </c:pt>
                <c:pt idx="2">
                  <c:v>84</c:v>
                </c:pt>
                <c:pt idx="3">
                  <c:v>12</c:v>
                </c:pt>
                <c:pt idx="4">
                  <c:v>65</c:v>
                </c:pt>
                <c:pt idx="5">
                  <c:v>108</c:v>
                </c:pt>
                <c:pt idx="6">
                  <c:v>259</c:v>
                </c:pt>
                <c:pt idx="7">
                  <c:v>307</c:v>
                </c:pt>
                <c:pt idx="8">
                  <c:v>0</c:v>
                </c:pt>
                <c:pt idx="9">
                  <c:v>247</c:v>
                </c:pt>
                <c:pt idx="10">
                  <c:v>108</c:v>
                </c:pt>
                <c:pt idx="11">
                  <c:v>51</c:v>
                </c:pt>
                <c:pt idx="12">
                  <c:v>1</c:v>
                </c:pt>
                <c:pt idx="13">
                  <c:v>214</c:v>
                </c:pt>
                <c:pt idx="14">
                  <c:v>0</c:v>
                </c:pt>
                <c:pt idx="15">
                  <c:v>108</c:v>
                </c:pt>
                <c:pt idx="16">
                  <c:v>16</c:v>
                </c:pt>
                <c:pt idx="17">
                  <c:v>51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128</c:v>
                </c:pt>
                <c:pt idx="22">
                  <c:v>12</c:v>
                </c:pt>
                <c:pt idx="23">
                  <c:v>32</c:v>
                </c:pt>
                <c:pt idx="24">
                  <c:v>3556</c:v>
                </c:pt>
                <c:pt idx="25">
                  <c:v>20</c:v>
                </c:pt>
                <c:pt idx="26">
                  <c:v>162</c:v>
                </c:pt>
                <c:pt idx="27">
                  <c:v>0</c:v>
                </c:pt>
                <c:pt idx="28">
                  <c:v>20</c:v>
                </c:pt>
                <c:pt idx="29">
                  <c:v>8</c:v>
                </c:pt>
                <c:pt idx="30">
                  <c:v>0</c:v>
                </c:pt>
                <c:pt idx="31">
                  <c:v>39</c:v>
                </c:pt>
                <c:pt idx="32">
                  <c:v>0</c:v>
                </c:pt>
                <c:pt idx="33">
                  <c:v>3</c:v>
                </c:pt>
                <c:pt idx="34">
                  <c:v>6</c:v>
                </c:pt>
                <c:pt idx="35">
                  <c:v>0</c:v>
                </c:pt>
                <c:pt idx="36">
                  <c:v>2</c:v>
                </c:pt>
                <c:pt idx="37">
                  <c:v>52</c:v>
                </c:pt>
                <c:pt idx="38">
                  <c:v>5</c:v>
                </c:pt>
                <c:pt idx="39">
                  <c:v>148</c:v>
                </c:pt>
                <c:pt idx="40">
                  <c:v>293</c:v>
                </c:pt>
                <c:pt idx="41">
                  <c:v>193</c:v>
                </c:pt>
                <c:pt idx="42">
                  <c:v>4</c:v>
                </c:pt>
                <c:pt idx="43">
                  <c:v>0</c:v>
                </c:pt>
                <c:pt idx="44">
                  <c:v>73</c:v>
                </c:pt>
                <c:pt idx="45">
                  <c:v>161</c:v>
                </c:pt>
                <c:pt idx="46">
                  <c:v>41</c:v>
                </c:pt>
                <c:pt idx="47">
                  <c:v>3</c:v>
                </c:pt>
                <c:pt idx="48">
                  <c:v>141</c:v>
                </c:pt>
                <c:pt idx="49">
                  <c:v>429</c:v>
                </c:pt>
                <c:pt idx="50">
                  <c:v>13</c:v>
                </c:pt>
                <c:pt idx="51">
                  <c:v>357</c:v>
                </c:pt>
                <c:pt idx="52">
                  <c:v>41</c:v>
                </c:pt>
                <c:pt idx="53">
                  <c:v>5</c:v>
                </c:pt>
                <c:pt idx="54">
                  <c:v>0</c:v>
                </c:pt>
                <c:pt idx="55">
                  <c:v>206</c:v>
                </c:pt>
                <c:pt idx="56">
                  <c:v>171</c:v>
                </c:pt>
                <c:pt idx="57">
                  <c:v>2271</c:v>
                </c:pt>
                <c:pt idx="58">
                  <c:v>172</c:v>
                </c:pt>
                <c:pt idx="59">
                  <c:v>49</c:v>
                </c:pt>
                <c:pt idx="60">
                  <c:v>20</c:v>
                </c:pt>
                <c:pt idx="61">
                  <c:v>41</c:v>
                </c:pt>
                <c:pt idx="62">
                  <c:v>1</c:v>
                </c:pt>
                <c:pt idx="63">
                  <c:v>230</c:v>
                </c:pt>
                <c:pt idx="64">
                  <c:v>277</c:v>
                </c:pt>
                <c:pt idx="65">
                  <c:v>636</c:v>
                </c:pt>
                <c:pt idx="66">
                  <c:v>169</c:v>
                </c:pt>
                <c:pt idx="67">
                  <c:v>105</c:v>
                </c:pt>
                <c:pt idx="68">
                  <c:v>195</c:v>
                </c:pt>
                <c:pt idx="69">
                  <c:v>0</c:v>
                </c:pt>
                <c:pt idx="70">
                  <c:v>440</c:v>
                </c:pt>
                <c:pt idx="71">
                  <c:v>3</c:v>
                </c:pt>
                <c:pt idx="72">
                  <c:v>70</c:v>
                </c:pt>
                <c:pt idx="73">
                  <c:v>2</c:v>
                </c:pt>
                <c:pt idx="74">
                  <c:v>0</c:v>
                </c:pt>
                <c:pt idx="75">
                  <c:v>476</c:v>
                </c:pt>
                <c:pt idx="76">
                  <c:v>231</c:v>
                </c:pt>
                <c:pt idx="77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21-41D3-A203-7D79A0A21B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858569679"/>
        <c:axId val="1858570639"/>
      </c:barChart>
      <c:catAx>
        <c:axId val="18585696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8570639"/>
        <c:crosses val="autoZero"/>
        <c:auto val="1"/>
        <c:lblAlgn val="ctr"/>
        <c:lblOffset val="100"/>
        <c:tickLblSkip val="1"/>
        <c:noMultiLvlLbl val="0"/>
      </c:catAx>
      <c:valAx>
        <c:axId val="1858570639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85696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5501490785534334"/>
          <c:y val="0.8489587532656252"/>
          <c:w val="0.29885347078026181"/>
          <c:h val="0.1447921908580102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Лист1!$F$95</c:f>
              <c:strCache>
                <c:ptCount val="1"/>
                <c:pt idx="0">
                  <c:v>Численность больных получающих ГИБП и СИ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Лист1!$E$96:$E$180</c:f>
              <c:strCache>
                <c:ptCount val="85"/>
                <c:pt idx="0">
                  <c:v>Ямало-Ненецкий автономный округ</c:v>
                </c:pt>
                <c:pt idx="1">
                  <c:v>Республика Саха (Якутия)</c:v>
                </c:pt>
                <c:pt idx="2">
                  <c:v>Карачаево-Черкесская Республика</c:v>
                </c:pt>
                <c:pt idx="3">
                  <c:v>Новгородская область</c:v>
                </c:pt>
                <c:pt idx="4">
                  <c:v>Республика Адыгея</c:v>
                </c:pt>
                <c:pt idx="5">
                  <c:v>Республика Коми</c:v>
                </c:pt>
                <c:pt idx="6">
                  <c:v>Вологодская область</c:v>
                </c:pt>
                <c:pt idx="7">
                  <c:v>Республика Карелия</c:v>
                </c:pt>
                <c:pt idx="8">
                  <c:v>Санкт-Петербург</c:v>
                </c:pt>
                <c:pt idx="9">
                  <c:v>Томская область</c:v>
                </c:pt>
                <c:pt idx="10">
                  <c:v>Республика Тыва</c:v>
                </c:pt>
                <c:pt idx="11">
                  <c:v>Калининградская область</c:v>
                </c:pt>
                <c:pt idx="12">
                  <c:v>Архангельская область</c:v>
                </c:pt>
                <c:pt idx="13">
                  <c:v>Кировская область</c:v>
                </c:pt>
                <c:pt idx="14">
                  <c:v>Владимирская область</c:v>
                </c:pt>
                <c:pt idx="15">
                  <c:v>Ханты-Мансийский автономный округ – Югра</c:v>
                </c:pt>
                <c:pt idx="16">
                  <c:v>Приморский край</c:v>
                </c:pt>
                <c:pt idx="17">
                  <c:v>Тюменская область</c:v>
                </c:pt>
                <c:pt idx="18">
                  <c:v>Республика Северная Осетия - Алания</c:v>
                </c:pt>
                <c:pt idx="19">
                  <c:v>Республика Мордовия</c:v>
                </c:pt>
                <c:pt idx="20">
                  <c:v>Тульская область</c:v>
                </c:pt>
                <c:pt idx="21">
                  <c:v>Ленинградская область</c:v>
                </c:pt>
                <c:pt idx="22">
                  <c:v>Москва</c:v>
                </c:pt>
                <c:pt idx="23">
                  <c:v>Республика Алтай</c:v>
                </c:pt>
                <c:pt idx="24">
                  <c:v>Забайкальский край</c:v>
                </c:pt>
                <c:pt idx="25">
                  <c:v>Ульяновская область</c:v>
                </c:pt>
                <c:pt idx="26">
                  <c:v>Самарская область</c:v>
                </c:pt>
                <c:pt idx="27">
                  <c:v>Орловская область</c:v>
                </c:pt>
                <c:pt idx="28">
                  <c:v>Сахалинская область</c:v>
                </c:pt>
                <c:pt idx="29">
                  <c:v>Республика Башкортостан</c:v>
                </c:pt>
                <c:pt idx="30">
                  <c:v>Республика Бурятия</c:v>
                </c:pt>
                <c:pt idx="31">
                  <c:v>Ярославская область</c:v>
                </c:pt>
                <c:pt idx="32">
                  <c:v>Республика Марий Эл</c:v>
                </c:pt>
                <c:pt idx="33">
                  <c:v>Липецкая область</c:v>
                </c:pt>
                <c:pt idx="34">
                  <c:v>Псковская область</c:v>
                </c:pt>
                <c:pt idx="35">
                  <c:v>Республика Крым</c:v>
                </c:pt>
                <c:pt idx="36">
                  <c:v>Удмуртская Республика</c:v>
                </c:pt>
                <c:pt idx="37">
                  <c:v>Костромская область</c:v>
                </c:pt>
                <c:pt idx="38">
                  <c:v>Ивановская область</c:v>
                </c:pt>
                <c:pt idx="39">
                  <c:v>Омская область</c:v>
                </c:pt>
                <c:pt idx="40">
                  <c:v>Тверская область</c:v>
                </c:pt>
                <c:pt idx="41">
                  <c:v>Иркутская область</c:v>
                </c:pt>
                <c:pt idx="42">
                  <c:v>Новосибирская область</c:v>
                </c:pt>
                <c:pt idx="43">
                  <c:v>Брянская область</c:v>
                </c:pt>
                <c:pt idx="44">
                  <c:v>Кабардино-Балкарская Республика</c:v>
                </c:pt>
                <c:pt idx="45">
                  <c:v>Кемеровская область</c:v>
                </c:pt>
                <c:pt idx="46">
                  <c:v>Волгоградская область</c:v>
                </c:pt>
                <c:pt idx="47">
                  <c:v>Магаданская область</c:v>
                </c:pt>
                <c:pt idx="48">
                  <c:v>Хабаровский край</c:v>
                </c:pt>
                <c:pt idx="49">
                  <c:v>Республика Татарстан</c:v>
                </c:pt>
                <c:pt idx="50">
                  <c:v>Воронежская область</c:v>
                </c:pt>
                <c:pt idx="51">
                  <c:v>Красноярский край</c:v>
                </c:pt>
                <c:pt idx="52">
                  <c:v>Белгородская область</c:v>
                </c:pt>
                <c:pt idx="53">
                  <c:v>Свердловская область</c:v>
                </c:pt>
                <c:pt idx="54">
                  <c:v>Калужская область</c:v>
                </c:pt>
                <c:pt idx="55">
                  <c:v>Московская область</c:v>
                </c:pt>
                <c:pt idx="56">
                  <c:v>Рязанская область</c:v>
                </c:pt>
                <c:pt idx="57">
                  <c:v>Смоленская область</c:v>
                </c:pt>
                <c:pt idx="58">
                  <c:v>Севастополь</c:v>
                </c:pt>
                <c:pt idx="59">
                  <c:v>Республика Хакасия</c:v>
                </c:pt>
                <c:pt idx="60">
                  <c:v>Чувашская Республика - Чувашия</c:v>
                </c:pt>
                <c:pt idx="61">
                  <c:v>Саратовская область</c:v>
                </c:pt>
                <c:pt idx="62">
                  <c:v>Пензенская область</c:v>
                </c:pt>
                <c:pt idx="63">
                  <c:v>Чеченская Республика</c:v>
                </c:pt>
                <c:pt idx="64">
                  <c:v>Краснодарский край</c:v>
                </c:pt>
                <c:pt idx="65">
                  <c:v>Астраханская область</c:v>
                </c:pt>
                <c:pt idx="66">
                  <c:v>Ставропольский край</c:v>
                </c:pt>
                <c:pt idx="67">
                  <c:v>Республика Калмыкия</c:v>
                </c:pt>
                <c:pt idx="68">
                  <c:v>Алтайский край</c:v>
                </c:pt>
                <c:pt idx="69">
                  <c:v>Оренбургская область</c:v>
                </c:pt>
                <c:pt idx="70">
                  <c:v>Пермский край</c:v>
                </c:pt>
                <c:pt idx="71">
                  <c:v>Челябинская область</c:v>
                </c:pt>
                <c:pt idx="72">
                  <c:v>Нижегородская область</c:v>
                </c:pt>
                <c:pt idx="73">
                  <c:v>Курганская область</c:v>
                </c:pt>
                <c:pt idx="74">
                  <c:v>Республика Ингушетия</c:v>
                </c:pt>
                <c:pt idx="75">
                  <c:v>Чукотский автономный округ</c:v>
                </c:pt>
                <c:pt idx="76">
                  <c:v>Республика Дагестан</c:v>
                </c:pt>
                <c:pt idx="77">
                  <c:v>Ростовская область</c:v>
                </c:pt>
                <c:pt idx="78">
                  <c:v>Курская область</c:v>
                </c:pt>
                <c:pt idx="79">
                  <c:v>Тамбовская область</c:v>
                </c:pt>
                <c:pt idx="80">
                  <c:v>Амурская область</c:v>
                </c:pt>
                <c:pt idx="81">
                  <c:v>Мурманская область</c:v>
                </c:pt>
                <c:pt idx="82">
                  <c:v>Камчатский край</c:v>
                </c:pt>
                <c:pt idx="83">
                  <c:v>Еврейская автономная область</c:v>
                </c:pt>
                <c:pt idx="84">
                  <c:v>Ненецкий автономный округ</c:v>
                </c:pt>
              </c:strCache>
            </c:strRef>
          </c:cat>
          <c:val>
            <c:numRef>
              <c:f>Лист1!$F$96:$F$180</c:f>
            </c:numRef>
          </c:val>
          <c:extLst>
            <c:ext xmlns:c16="http://schemas.microsoft.com/office/drawing/2014/chart" uri="{C3380CC4-5D6E-409C-BE32-E72D297353CC}">
              <c16:uniqueId val="{00000000-8B1B-4B85-B7EF-CDCA3F4E79F6}"/>
            </c:ext>
          </c:extLst>
        </c:ser>
        <c:ser>
          <c:idx val="1"/>
          <c:order val="1"/>
          <c:tx>
            <c:strRef>
              <c:f>Лист1!$G$95</c:f>
              <c:strCache>
                <c:ptCount val="1"/>
                <c:pt idx="0">
                  <c:v>Население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1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CC72-4DD9-9276-794349E480B7}"/>
              </c:ext>
            </c:extLst>
          </c:dPt>
          <c:dLbls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72-4DD9-9276-794349E480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Лист1!$E$96:$E$180</c:f>
              <c:strCache>
                <c:ptCount val="85"/>
                <c:pt idx="0">
                  <c:v>Ямало-Ненецкий автономный округ</c:v>
                </c:pt>
                <c:pt idx="1">
                  <c:v>Республика Саха (Якутия)</c:v>
                </c:pt>
                <c:pt idx="2">
                  <c:v>Карачаево-Черкесская Республика</c:v>
                </c:pt>
                <c:pt idx="3">
                  <c:v>Новгородская область</c:v>
                </c:pt>
                <c:pt idx="4">
                  <c:v>Республика Адыгея</c:v>
                </c:pt>
                <c:pt idx="5">
                  <c:v>Республика Коми</c:v>
                </c:pt>
                <c:pt idx="6">
                  <c:v>Вологодская область</c:v>
                </c:pt>
                <c:pt idx="7">
                  <c:v>Республика Карелия</c:v>
                </c:pt>
                <c:pt idx="8">
                  <c:v>Санкт-Петербург</c:v>
                </c:pt>
                <c:pt idx="9">
                  <c:v>Томская область</c:v>
                </c:pt>
                <c:pt idx="10">
                  <c:v>Республика Тыва</c:v>
                </c:pt>
                <c:pt idx="11">
                  <c:v>Калининградская область</c:v>
                </c:pt>
                <c:pt idx="12">
                  <c:v>Архангельская область</c:v>
                </c:pt>
                <c:pt idx="13">
                  <c:v>Кировская область</c:v>
                </c:pt>
                <c:pt idx="14">
                  <c:v>Владимирская область</c:v>
                </c:pt>
                <c:pt idx="15">
                  <c:v>Ханты-Мансийский автономный округ – Югра</c:v>
                </c:pt>
                <c:pt idx="16">
                  <c:v>Приморский край</c:v>
                </c:pt>
                <c:pt idx="17">
                  <c:v>Тюменская область</c:v>
                </c:pt>
                <c:pt idx="18">
                  <c:v>Республика Северная Осетия - Алания</c:v>
                </c:pt>
                <c:pt idx="19">
                  <c:v>Республика Мордовия</c:v>
                </c:pt>
                <c:pt idx="20">
                  <c:v>Тульская область</c:v>
                </c:pt>
                <c:pt idx="21">
                  <c:v>Ленинградская область</c:v>
                </c:pt>
                <c:pt idx="22">
                  <c:v>Москва</c:v>
                </c:pt>
                <c:pt idx="23">
                  <c:v>Республика Алтай</c:v>
                </c:pt>
                <c:pt idx="24">
                  <c:v>Забайкальский край</c:v>
                </c:pt>
                <c:pt idx="25">
                  <c:v>Ульяновская область</c:v>
                </c:pt>
                <c:pt idx="26">
                  <c:v>Самарская область</c:v>
                </c:pt>
                <c:pt idx="27">
                  <c:v>Орловская область</c:v>
                </c:pt>
                <c:pt idx="28">
                  <c:v>Сахалинская область</c:v>
                </c:pt>
                <c:pt idx="29">
                  <c:v>Республика Башкортостан</c:v>
                </c:pt>
                <c:pt idx="30">
                  <c:v>Республика Бурятия</c:v>
                </c:pt>
                <c:pt idx="31">
                  <c:v>Ярославская область</c:v>
                </c:pt>
                <c:pt idx="32">
                  <c:v>Республика Марий Эл</c:v>
                </c:pt>
                <c:pt idx="33">
                  <c:v>Липецкая область</c:v>
                </c:pt>
                <c:pt idx="34">
                  <c:v>Псковская область</c:v>
                </c:pt>
                <c:pt idx="35">
                  <c:v>Республика Крым</c:v>
                </c:pt>
                <c:pt idx="36">
                  <c:v>Удмуртская Республика</c:v>
                </c:pt>
                <c:pt idx="37">
                  <c:v>Костромская область</c:v>
                </c:pt>
                <c:pt idx="38">
                  <c:v>Ивановская область</c:v>
                </c:pt>
                <c:pt idx="39">
                  <c:v>Омская область</c:v>
                </c:pt>
                <c:pt idx="40">
                  <c:v>Тверская область</c:v>
                </c:pt>
                <c:pt idx="41">
                  <c:v>Иркутская область</c:v>
                </c:pt>
                <c:pt idx="42">
                  <c:v>Новосибирская область</c:v>
                </c:pt>
                <c:pt idx="43">
                  <c:v>Брянская область</c:v>
                </c:pt>
                <c:pt idx="44">
                  <c:v>Кабардино-Балкарская Республика</c:v>
                </c:pt>
                <c:pt idx="45">
                  <c:v>Кемеровская область</c:v>
                </c:pt>
                <c:pt idx="46">
                  <c:v>Волгоградская область</c:v>
                </c:pt>
                <c:pt idx="47">
                  <c:v>Магаданская область</c:v>
                </c:pt>
                <c:pt idx="48">
                  <c:v>Хабаровский край</c:v>
                </c:pt>
                <c:pt idx="49">
                  <c:v>Республика Татарстан</c:v>
                </c:pt>
                <c:pt idx="50">
                  <c:v>Воронежская область</c:v>
                </c:pt>
                <c:pt idx="51">
                  <c:v>Красноярский край</c:v>
                </c:pt>
                <c:pt idx="52">
                  <c:v>Белгородская область</c:v>
                </c:pt>
                <c:pt idx="53">
                  <c:v>Свердловская область</c:v>
                </c:pt>
                <c:pt idx="54">
                  <c:v>Калужская область</c:v>
                </c:pt>
                <c:pt idx="55">
                  <c:v>Московская область</c:v>
                </c:pt>
                <c:pt idx="56">
                  <c:v>Рязанская область</c:v>
                </c:pt>
                <c:pt idx="57">
                  <c:v>Смоленская область</c:v>
                </c:pt>
                <c:pt idx="58">
                  <c:v>Севастополь</c:v>
                </c:pt>
                <c:pt idx="59">
                  <c:v>Республика Хакасия</c:v>
                </c:pt>
                <c:pt idx="60">
                  <c:v>Чувашская Республика - Чувашия</c:v>
                </c:pt>
                <c:pt idx="61">
                  <c:v>Саратовская область</c:v>
                </c:pt>
                <c:pt idx="62">
                  <c:v>Пензенская область</c:v>
                </c:pt>
                <c:pt idx="63">
                  <c:v>Чеченская Республика</c:v>
                </c:pt>
                <c:pt idx="64">
                  <c:v>Краснодарский край</c:v>
                </c:pt>
                <c:pt idx="65">
                  <c:v>Астраханская область</c:v>
                </c:pt>
                <c:pt idx="66">
                  <c:v>Ставропольский край</c:v>
                </c:pt>
                <c:pt idx="67">
                  <c:v>Республика Калмыкия</c:v>
                </c:pt>
                <c:pt idx="68">
                  <c:v>Алтайский край</c:v>
                </c:pt>
                <c:pt idx="69">
                  <c:v>Оренбургская область</c:v>
                </c:pt>
                <c:pt idx="70">
                  <c:v>Пермский край</c:v>
                </c:pt>
                <c:pt idx="71">
                  <c:v>Челябинская область</c:v>
                </c:pt>
                <c:pt idx="72">
                  <c:v>Нижегородская область</c:v>
                </c:pt>
                <c:pt idx="73">
                  <c:v>Курганская область</c:v>
                </c:pt>
                <c:pt idx="74">
                  <c:v>Республика Ингушетия</c:v>
                </c:pt>
                <c:pt idx="75">
                  <c:v>Чукотский автономный округ</c:v>
                </c:pt>
                <c:pt idx="76">
                  <c:v>Республика Дагестан</c:v>
                </c:pt>
                <c:pt idx="77">
                  <c:v>Ростовская область</c:v>
                </c:pt>
                <c:pt idx="78">
                  <c:v>Курская область</c:v>
                </c:pt>
                <c:pt idx="79">
                  <c:v>Тамбовская область</c:v>
                </c:pt>
                <c:pt idx="80">
                  <c:v>Амурская область</c:v>
                </c:pt>
                <c:pt idx="81">
                  <c:v>Мурманская область</c:v>
                </c:pt>
                <c:pt idx="82">
                  <c:v>Камчатский край</c:v>
                </c:pt>
                <c:pt idx="83">
                  <c:v>Еврейская автономная область</c:v>
                </c:pt>
                <c:pt idx="84">
                  <c:v>Ненецкий автономный округ</c:v>
                </c:pt>
              </c:strCache>
            </c:strRef>
          </c:cat>
          <c:val>
            <c:numRef>
              <c:f>Лист1!$G$96:$G$180</c:f>
              <c:numCache>
                <c:formatCode>#,##0</c:formatCode>
                <c:ptCount val="85"/>
                <c:pt idx="0">
                  <c:v>512387</c:v>
                </c:pt>
                <c:pt idx="1">
                  <c:v>997565</c:v>
                </c:pt>
                <c:pt idx="2">
                  <c:v>468444</c:v>
                </c:pt>
                <c:pt idx="3">
                  <c:v>575926</c:v>
                </c:pt>
                <c:pt idx="4">
                  <c:v>497985</c:v>
                </c:pt>
                <c:pt idx="5">
                  <c:v>726434</c:v>
                </c:pt>
                <c:pt idx="6">
                  <c:v>1128782</c:v>
                </c:pt>
                <c:pt idx="7">
                  <c:v>527880</c:v>
                </c:pt>
                <c:pt idx="8">
                  <c:v>5600044</c:v>
                </c:pt>
                <c:pt idx="9">
                  <c:v>1052106</c:v>
                </c:pt>
                <c:pt idx="10">
                  <c:v>337271</c:v>
                </c:pt>
                <c:pt idx="11">
                  <c:v>1032343</c:v>
                </c:pt>
                <c:pt idx="12">
                  <c:v>1005687</c:v>
                </c:pt>
                <c:pt idx="13">
                  <c:v>1138112</c:v>
                </c:pt>
                <c:pt idx="14">
                  <c:v>1325510</c:v>
                </c:pt>
                <c:pt idx="15">
                  <c:v>1730353</c:v>
                </c:pt>
                <c:pt idx="16">
                  <c:v>1820076</c:v>
                </c:pt>
                <c:pt idx="17">
                  <c:v>1608494</c:v>
                </c:pt>
                <c:pt idx="18">
                  <c:v>680748</c:v>
                </c:pt>
                <c:pt idx="19">
                  <c:v>771373</c:v>
                </c:pt>
                <c:pt idx="20">
                  <c:v>1481471</c:v>
                </c:pt>
                <c:pt idx="21">
                  <c:v>2023767</c:v>
                </c:pt>
                <c:pt idx="22">
                  <c:v>13104177</c:v>
                </c:pt>
                <c:pt idx="23">
                  <c:v>210769</c:v>
                </c:pt>
                <c:pt idx="24">
                  <c:v>992429</c:v>
                </c:pt>
                <c:pt idx="25">
                  <c:v>1181006</c:v>
                </c:pt>
                <c:pt idx="26">
                  <c:v>3142683</c:v>
                </c:pt>
                <c:pt idx="27">
                  <c:v>700276</c:v>
                </c:pt>
                <c:pt idx="28">
                  <c:v>460535</c:v>
                </c:pt>
                <c:pt idx="29">
                  <c:v>4077600</c:v>
                </c:pt>
                <c:pt idx="30">
                  <c:v>974628</c:v>
                </c:pt>
                <c:pt idx="31">
                  <c:v>1194605</c:v>
                </c:pt>
                <c:pt idx="32">
                  <c:v>672321</c:v>
                </c:pt>
                <c:pt idx="33">
                  <c:v>1126263</c:v>
                </c:pt>
                <c:pt idx="34">
                  <c:v>587786</c:v>
                </c:pt>
                <c:pt idx="35">
                  <c:v>1916805</c:v>
                </c:pt>
                <c:pt idx="36">
                  <c:v>1442251</c:v>
                </c:pt>
                <c:pt idx="37">
                  <c:v>571900</c:v>
                </c:pt>
                <c:pt idx="38">
                  <c:v>914725</c:v>
                </c:pt>
                <c:pt idx="39">
                  <c:v>1832064</c:v>
                </c:pt>
                <c:pt idx="40">
                  <c:v>1211183</c:v>
                </c:pt>
                <c:pt idx="41">
                  <c:v>2344360</c:v>
                </c:pt>
                <c:pt idx="42">
                  <c:v>2794266</c:v>
                </c:pt>
                <c:pt idx="43">
                  <c:v>1152505</c:v>
                </c:pt>
                <c:pt idx="44">
                  <c:v>903266</c:v>
                </c:pt>
                <c:pt idx="45">
                  <c:v>2568238</c:v>
                </c:pt>
                <c:pt idx="46">
                  <c:v>2470057</c:v>
                </c:pt>
                <c:pt idx="47">
                  <c:v>134315</c:v>
                </c:pt>
                <c:pt idx="48">
                  <c:v>1284090</c:v>
                </c:pt>
                <c:pt idx="49">
                  <c:v>4001625</c:v>
                </c:pt>
                <c:pt idx="50">
                  <c:v>2285282</c:v>
                </c:pt>
                <c:pt idx="51">
                  <c:v>2845545</c:v>
                </c:pt>
                <c:pt idx="52">
                  <c:v>1514527</c:v>
                </c:pt>
                <c:pt idx="53">
                  <c:v>4239161</c:v>
                </c:pt>
                <c:pt idx="54">
                  <c:v>1070853</c:v>
                </c:pt>
                <c:pt idx="55">
                  <c:v>8591736</c:v>
                </c:pt>
                <c:pt idx="56">
                  <c:v>1088918</c:v>
                </c:pt>
                <c:pt idx="57">
                  <c:v>873041</c:v>
                </c:pt>
                <c:pt idx="58">
                  <c:v>558273</c:v>
                </c:pt>
                <c:pt idx="59">
                  <c:v>530233</c:v>
                </c:pt>
                <c:pt idx="60">
                  <c:v>1173177</c:v>
                </c:pt>
                <c:pt idx="61">
                  <c:v>2404944</c:v>
                </c:pt>
                <c:pt idx="62">
                  <c:v>1246609</c:v>
                </c:pt>
                <c:pt idx="63">
                  <c:v>1533209</c:v>
                </c:pt>
                <c:pt idx="64">
                  <c:v>5819345</c:v>
                </c:pt>
                <c:pt idx="65">
                  <c:v>950557</c:v>
                </c:pt>
                <c:pt idx="66">
                  <c:v>2891204</c:v>
                </c:pt>
                <c:pt idx="67">
                  <c:v>264483</c:v>
                </c:pt>
                <c:pt idx="68">
                  <c:v>2130950</c:v>
                </c:pt>
                <c:pt idx="69">
                  <c:v>1841377</c:v>
                </c:pt>
                <c:pt idx="70">
                  <c:v>2508352</c:v>
                </c:pt>
                <c:pt idx="71">
                  <c:v>3407145</c:v>
                </c:pt>
                <c:pt idx="72">
                  <c:v>3081817</c:v>
                </c:pt>
                <c:pt idx="73">
                  <c:v>761586</c:v>
                </c:pt>
                <c:pt idx="74">
                  <c:v>519078</c:v>
                </c:pt>
                <c:pt idx="75">
                  <c:v>47840</c:v>
                </c:pt>
                <c:pt idx="76">
                  <c:v>3209781</c:v>
                </c:pt>
                <c:pt idx="77">
                  <c:v>4164547</c:v>
                </c:pt>
                <c:pt idx="78">
                  <c:v>1067034</c:v>
                </c:pt>
                <c:pt idx="79">
                  <c:v>966250</c:v>
                </c:pt>
                <c:pt idx="80">
                  <c:v>756198</c:v>
                </c:pt>
                <c:pt idx="81">
                  <c:v>658698</c:v>
                </c:pt>
                <c:pt idx="82">
                  <c:v>288730</c:v>
                </c:pt>
                <c:pt idx="83">
                  <c:v>147458</c:v>
                </c:pt>
                <c:pt idx="84">
                  <c:v>41383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1B-4B85-B7EF-CDCA3F4E79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7"/>
        <c:overlap val="-27"/>
        <c:axId val="6286575"/>
        <c:axId val="6297135"/>
      </c:barChart>
      <c:lineChart>
        <c:grouping val="standard"/>
        <c:varyColors val="0"/>
        <c:ser>
          <c:idx val="2"/>
          <c:order val="2"/>
          <c:tx>
            <c:strRef>
              <c:f>Лист1!$H$95</c:f>
              <c:strCache>
                <c:ptCount val="1"/>
                <c:pt idx="0">
                  <c:v>Доля больных с РЗ на ГИБП к численности населения на 100  000</c:v>
                </c:pt>
              </c:strCache>
            </c:strRef>
          </c:tx>
          <c:spPr>
            <a:ln w="28575" cap="rnd">
              <a:solidFill>
                <a:srgbClr val="741616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layout>
                <c:manualLayout>
                  <c:x val="0"/>
                  <c:y val="-4.459663746035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B1B-4B85-B7EF-CDCA3F4E79F6}"/>
                </c:ext>
              </c:extLst>
            </c:dLbl>
            <c:dLbl>
              <c:idx val="11"/>
              <c:layout>
                <c:manualLayout>
                  <c:x val="-2.8073373556484746E-2"/>
                  <c:y val="-7.6805320070613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72-4DD9-9276-794349E480B7}"/>
                </c:ext>
              </c:extLst>
            </c:dLbl>
            <c:dLbl>
              <c:idx val="13"/>
              <c:layout>
                <c:manualLayout>
                  <c:x val="8.1880672873080439E-3"/>
                  <c:y val="-9.91036388007913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1B-4B85-B7EF-CDCA3F4E79F6}"/>
                </c:ext>
              </c:extLst>
            </c:dLbl>
            <c:dLbl>
              <c:idx val="26"/>
              <c:layout>
                <c:manualLayout>
                  <c:x val="-1.2866962880055498E-2"/>
                  <c:y val="-0.109014002680870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B1B-4B85-B7EF-CDCA3F4E79F6}"/>
                </c:ext>
              </c:extLst>
            </c:dLbl>
            <c:dLbl>
              <c:idx val="27"/>
              <c:layout>
                <c:manualLayout>
                  <c:x val="4.7958679825661404E-2"/>
                  <c:y val="-0.101581229770811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1B-4B85-B7EF-CDCA3F4E79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Лист1!$E$96:$E$180</c:f>
              <c:strCache>
                <c:ptCount val="85"/>
                <c:pt idx="0">
                  <c:v>Ямало-Ненецкий автономный округ</c:v>
                </c:pt>
                <c:pt idx="1">
                  <c:v>Республика Саха (Якутия)</c:v>
                </c:pt>
                <c:pt idx="2">
                  <c:v>Карачаево-Черкесская Республика</c:v>
                </c:pt>
                <c:pt idx="3">
                  <c:v>Новгородская область</c:v>
                </c:pt>
                <c:pt idx="4">
                  <c:v>Республика Адыгея</c:v>
                </c:pt>
                <c:pt idx="5">
                  <c:v>Республика Коми</c:v>
                </c:pt>
                <c:pt idx="6">
                  <c:v>Вологодская область</c:v>
                </c:pt>
                <c:pt idx="7">
                  <c:v>Республика Карелия</c:v>
                </c:pt>
                <c:pt idx="8">
                  <c:v>Санкт-Петербург</c:v>
                </c:pt>
                <c:pt idx="9">
                  <c:v>Томская область</c:v>
                </c:pt>
                <c:pt idx="10">
                  <c:v>Республика Тыва</c:v>
                </c:pt>
                <c:pt idx="11">
                  <c:v>Калининградская область</c:v>
                </c:pt>
                <c:pt idx="12">
                  <c:v>Архангельская область</c:v>
                </c:pt>
                <c:pt idx="13">
                  <c:v>Кировская область</c:v>
                </c:pt>
                <c:pt idx="14">
                  <c:v>Владимирская область</c:v>
                </c:pt>
                <c:pt idx="15">
                  <c:v>Ханты-Мансийский автономный округ – Югра</c:v>
                </c:pt>
                <c:pt idx="16">
                  <c:v>Приморский край</c:v>
                </c:pt>
                <c:pt idx="17">
                  <c:v>Тюменская область</c:v>
                </c:pt>
                <c:pt idx="18">
                  <c:v>Республика Северная Осетия - Алания</c:v>
                </c:pt>
                <c:pt idx="19">
                  <c:v>Республика Мордовия</c:v>
                </c:pt>
                <c:pt idx="20">
                  <c:v>Тульская область</c:v>
                </c:pt>
                <c:pt idx="21">
                  <c:v>Ленинградская область</c:v>
                </c:pt>
                <c:pt idx="22">
                  <c:v>Москва</c:v>
                </c:pt>
                <c:pt idx="23">
                  <c:v>Республика Алтай</c:v>
                </c:pt>
                <c:pt idx="24">
                  <c:v>Забайкальский край</c:v>
                </c:pt>
                <c:pt idx="25">
                  <c:v>Ульяновская область</c:v>
                </c:pt>
                <c:pt idx="26">
                  <c:v>Самарская область</c:v>
                </c:pt>
                <c:pt idx="27">
                  <c:v>Орловская область</c:v>
                </c:pt>
                <c:pt idx="28">
                  <c:v>Сахалинская область</c:v>
                </c:pt>
                <c:pt idx="29">
                  <c:v>Республика Башкортостан</c:v>
                </c:pt>
                <c:pt idx="30">
                  <c:v>Республика Бурятия</c:v>
                </c:pt>
                <c:pt idx="31">
                  <c:v>Ярославская область</c:v>
                </c:pt>
                <c:pt idx="32">
                  <c:v>Республика Марий Эл</c:v>
                </c:pt>
                <c:pt idx="33">
                  <c:v>Липецкая область</c:v>
                </c:pt>
                <c:pt idx="34">
                  <c:v>Псковская область</c:v>
                </c:pt>
                <c:pt idx="35">
                  <c:v>Республика Крым</c:v>
                </c:pt>
                <c:pt idx="36">
                  <c:v>Удмуртская Республика</c:v>
                </c:pt>
                <c:pt idx="37">
                  <c:v>Костромская область</c:v>
                </c:pt>
                <c:pt idx="38">
                  <c:v>Ивановская область</c:v>
                </c:pt>
                <c:pt idx="39">
                  <c:v>Омская область</c:v>
                </c:pt>
                <c:pt idx="40">
                  <c:v>Тверская область</c:v>
                </c:pt>
                <c:pt idx="41">
                  <c:v>Иркутская область</c:v>
                </c:pt>
                <c:pt idx="42">
                  <c:v>Новосибирская область</c:v>
                </c:pt>
                <c:pt idx="43">
                  <c:v>Брянская область</c:v>
                </c:pt>
                <c:pt idx="44">
                  <c:v>Кабардино-Балкарская Республика</c:v>
                </c:pt>
                <c:pt idx="45">
                  <c:v>Кемеровская область</c:v>
                </c:pt>
                <c:pt idx="46">
                  <c:v>Волгоградская область</c:v>
                </c:pt>
                <c:pt idx="47">
                  <c:v>Магаданская область</c:v>
                </c:pt>
                <c:pt idx="48">
                  <c:v>Хабаровский край</c:v>
                </c:pt>
                <c:pt idx="49">
                  <c:v>Республика Татарстан</c:v>
                </c:pt>
                <c:pt idx="50">
                  <c:v>Воронежская область</c:v>
                </c:pt>
                <c:pt idx="51">
                  <c:v>Красноярский край</c:v>
                </c:pt>
                <c:pt idx="52">
                  <c:v>Белгородская область</c:v>
                </c:pt>
                <c:pt idx="53">
                  <c:v>Свердловская область</c:v>
                </c:pt>
                <c:pt idx="54">
                  <c:v>Калужская область</c:v>
                </c:pt>
                <c:pt idx="55">
                  <c:v>Московская область</c:v>
                </c:pt>
                <c:pt idx="56">
                  <c:v>Рязанская область</c:v>
                </c:pt>
                <c:pt idx="57">
                  <c:v>Смоленская область</c:v>
                </c:pt>
                <c:pt idx="58">
                  <c:v>Севастополь</c:v>
                </c:pt>
                <c:pt idx="59">
                  <c:v>Республика Хакасия</c:v>
                </c:pt>
                <c:pt idx="60">
                  <c:v>Чувашская Республика - Чувашия</c:v>
                </c:pt>
                <c:pt idx="61">
                  <c:v>Саратовская область</c:v>
                </c:pt>
                <c:pt idx="62">
                  <c:v>Пензенская область</c:v>
                </c:pt>
                <c:pt idx="63">
                  <c:v>Чеченская Республика</c:v>
                </c:pt>
                <c:pt idx="64">
                  <c:v>Краснодарский край</c:v>
                </c:pt>
                <c:pt idx="65">
                  <c:v>Астраханская область</c:v>
                </c:pt>
                <c:pt idx="66">
                  <c:v>Ставропольский край</c:v>
                </c:pt>
                <c:pt idx="67">
                  <c:v>Республика Калмыкия</c:v>
                </c:pt>
                <c:pt idx="68">
                  <c:v>Алтайский край</c:v>
                </c:pt>
                <c:pt idx="69">
                  <c:v>Оренбургская область</c:v>
                </c:pt>
                <c:pt idx="70">
                  <c:v>Пермский край</c:v>
                </c:pt>
                <c:pt idx="71">
                  <c:v>Челябинская область</c:v>
                </c:pt>
                <c:pt idx="72">
                  <c:v>Нижегородская область</c:v>
                </c:pt>
                <c:pt idx="73">
                  <c:v>Курганская область</c:v>
                </c:pt>
                <c:pt idx="74">
                  <c:v>Республика Ингушетия</c:v>
                </c:pt>
                <c:pt idx="75">
                  <c:v>Чукотский автономный округ</c:v>
                </c:pt>
                <c:pt idx="76">
                  <c:v>Республика Дагестан</c:v>
                </c:pt>
                <c:pt idx="77">
                  <c:v>Ростовская область</c:v>
                </c:pt>
                <c:pt idx="78">
                  <c:v>Курская область</c:v>
                </c:pt>
                <c:pt idx="79">
                  <c:v>Тамбовская область</c:v>
                </c:pt>
                <c:pt idx="80">
                  <c:v>Амурская область</c:v>
                </c:pt>
                <c:pt idx="81">
                  <c:v>Мурманская область</c:v>
                </c:pt>
                <c:pt idx="82">
                  <c:v>Камчатский край</c:v>
                </c:pt>
                <c:pt idx="83">
                  <c:v>Еврейская автономная область</c:v>
                </c:pt>
                <c:pt idx="84">
                  <c:v>Ненецкий автономный округ</c:v>
                </c:pt>
              </c:strCache>
            </c:strRef>
          </c:cat>
          <c:val>
            <c:numRef>
              <c:f>Лист1!$H$96:$H$180</c:f>
              <c:numCache>
                <c:formatCode>#,##0.00</c:formatCode>
                <c:ptCount val="85"/>
                <c:pt idx="0">
                  <c:v>105.19392568507787</c:v>
                </c:pt>
                <c:pt idx="1">
                  <c:v>99.542385709201909</c:v>
                </c:pt>
                <c:pt idx="2">
                  <c:v>78.557949295967077</c:v>
                </c:pt>
                <c:pt idx="3">
                  <c:v>76.051437163802305</c:v>
                </c:pt>
                <c:pt idx="4">
                  <c:v>73.295380382943264</c:v>
                </c:pt>
                <c:pt idx="5">
                  <c:v>68.691718724619165</c:v>
                </c:pt>
                <c:pt idx="6">
                  <c:v>62.013745789709624</c:v>
                </c:pt>
                <c:pt idx="7">
                  <c:v>58.157156929605215</c:v>
                </c:pt>
                <c:pt idx="8">
                  <c:v>56.910267133615378</c:v>
                </c:pt>
                <c:pt idx="9">
                  <c:v>53.226576029411483</c:v>
                </c:pt>
                <c:pt idx="10">
                  <c:v>51.88705818169958</c:v>
                </c:pt>
                <c:pt idx="11">
                  <c:v>50.273988393392507</c:v>
                </c:pt>
                <c:pt idx="12">
                  <c:v>49.816692469923545</c:v>
                </c:pt>
                <c:pt idx="13">
                  <c:v>47.095540684923805</c:v>
                </c:pt>
                <c:pt idx="14">
                  <c:v>46.699006420170349</c:v>
                </c:pt>
                <c:pt idx="15">
                  <c:v>46.233340826987323</c:v>
                </c:pt>
                <c:pt idx="16">
                  <c:v>45.547548563906126</c:v>
                </c:pt>
                <c:pt idx="17">
                  <c:v>45.197557466798138</c:v>
                </c:pt>
                <c:pt idx="18">
                  <c:v>44.803657153601627</c:v>
                </c:pt>
                <c:pt idx="19">
                  <c:v>44.20688823694892</c:v>
                </c:pt>
                <c:pt idx="20">
                  <c:v>44.010311372952962</c:v>
                </c:pt>
                <c:pt idx="21">
                  <c:v>43.236202586562584</c:v>
                </c:pt>
                <c:pt idx="22">
                  <c:v>41.9637188966541</c:v>
                </c:pt>
                <c:pt idx="23">
                  <c:v>38.430699011714246</c:v>
                </c:pt>
                <c:pt idx="24">
                  <c:v>37.080738269437916</c:v>
                </c:pt>
                <c:pt idx="25">
                  <c:v>36.833005082107967</c:v>
                </c:pt>
                <c:pt idx="26">
                  <c:v>34.715559921252002</c:v>
                </c:pt>
                <c:pt idx="27">
                  <c:v>33.415396215206577</c:v>
                </c:pt>
                <c:pt idx="28">
                  <c:v>32.353675616402661</c:v>
                </c:pt>
                <c:pt idx="29">
                  <c:v>31.317441632332741</c:v>
                </c:pt>
                <c:pt idx="30">
                  <c:v>30.473165146086505</c:v>
                </c:pt>
                <c:pt idx="31">
                  <c:v>28.37758087401275</c:v>
                </c:pt>
                <c:pt idx="32">
                  <c:v>27.516617806077754</c:v>
                </c:pt>
                <c:pt idx="33">
                  <c:v>27.347076126979221</c:v>
                </c:pt>
                <c:pt idx="34">
                  <c:v>26.710401404592826</c:v>
                </c:pt>
                <c:pt idx="35">
                  <c:v>26.502435041644819</c:v>
                </c:pt>
                <c:pt idx="36">
                  <c:v>26.001022013505278</c:v>
                </c:pt>
                <c:pt idx="37">
                  <c:v>25.878650113656231</c:v>
                </c:pt>
                <c:pt idx="38">
                  <c:v>25.472136434447513</c:v>
                </c:pt>
                <c:pt idx="39">
                  <c:v>24.50787745406274</c:v>
                </c:pt>
                <c:pt idx="40">
                  <c:v>24.438916332214045</c:v>
                </c:pt>
                <c:pt idx="41">
                  <c:v>23.929771878039208</c:v>
                </c:pt>
                <c:pt idx="42">
                  <c:v>22.939834647095157</c:v>
                </c:pt>
                <c:pt idx="43">
                  <c:v>22.733090095053818</c:v>
                </c:pt>
                <c:pt idx="44">
                  <c:v>22.252581188708533</c:v>
                </c:pt>
                <c:pt idx="45">
                  <c:v>21.688021125767939</c:v>
                </c:pt>
                <c:pt idx="46">
                  <c:v>21.052145760199057</c:v>
                </c:pt>
                <c:pt idx="47">
                  <c:v>20.846517514797306</c:v>
                </c:pt>
                <c:pt idx="48">
                  <c:v>20.637182751987787</c:v>
                </c:pt>
                <c:pt idx="49">
                  <c:v>20.516665104801174</c:v>
                </c:pt>
                <c:pt idx="50">
                  <c:v>20.041290309029694</c:v>
                </c:pt>
                <c:pt idx="51">
                  <c:v>19.925884145216472</c:v>
                </c:pt>
                <c:pt idx="52">
                  <c:v>19.80816452925567</c:v>
                </c:pt>
                <c:pt idx="53">
                  <c:v>19.744473021902213</c:v>
                </c:pt>
                <c:pt idx="54">
                  <c:v>19.423767781385493</c:v>
                </c:pt>
                <c:pt idx="55">
                  <c:v>19.018275235645046</c:v>
                </c:pt>
                <c:pt idx="56">
                  <c:v>19.009695863233045</c:v>
                </c:pt>
                <c:pt idx="57">
                  <c:v>18.670371723664754</c:v>
                </c:pt>
                <c:pt idx="58">
                  <c:v>17.912383367993797</c:v>
                </c:pt>
                <c:pt idx="59">
                  <c:v>17.350862733930178</c:v>
                </c:pt>
                <c:pt idx="60">
                  <c:v>17.303441850632939</c:v>
                </c:pt>
                <c:pt idx="61">
                  <c:v>17.256119061400181</c:v>
                </c:pt>
                <c:pt idx="62">
                  <c:v>16.845699012280516</c:v>
                </c:pt>
                <c:pt idx="63">
                  <c:v>16.566560723293431</c:v>
                </c:pt>
                <c:pt idx="64">
                  <c:v>16.548254142003955</c:v>
                </c:pt>
                <c:pt idx="65">
                  <c:v>15.780221491188852</c:v>
                </c:pt>
                <c:pt idx="66">
                  <c:v>15.391511633215782</c:v>
                </c:pt>
                <c:pt idx="67">
                  <c:v>13.611460850035732</c:v>
                </c:pt>
                <c:pt idx="68">
                  <c:v>13.468171472817287</c:v>
                </c:pt>
                <c:pt idx="69">
                  <c:v>13.359567323801699</c:v>
                </c:pt>
                <c:pt idx="70">
                  <c:v>13.275648712780344</c:v>
                </c:pt>
                <c:pt idx="71">
                  <c:v>12.532486876842635</c:v>
                </c:pt>
                <c:pt idx="72">
                  <c:v>9.0855492068477783</c:v>
                </c:pt>
                <c:pt idx="73">
                  <c:v>8.9287355597398061</c:v>
                </c:pt>
                <c:pt idx="74">
                  <c:v>8.8618666173484524</c:v>
                </c:pt>
                <c:pt idx="75">
                  <c:v>6.270903010033444</c:v>
                </c:pt>
                <c:pt idx="76">
                  <c:v>5.7324783217297384</c:v>
                </c:pt>
                <c:pt idx="77">
                  <c:v>5.5468217791755023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B1B-4B85-B7EF-CDCA3F4E79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18036416"/>
        <c:axId val="1918034976"/>
      </c:lineChart>
      <c:catAx>
        <c:axId val="62865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97135"/>
        <c:crosses val="autoZero"/>
        <c:auto val="1"/>
        <c:lblAlgn val="ctr"/>
        <c:lblOffset val="100"/>
        <c:tickLblSkip val="1"/>
        <c:noMultiLvlLbl val="0"/>
      </c:catAx>
      <c:valAx>
        <c:axId val="62971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86575"/>
        <c:crosses val="autoZero"/>
        <c:crossBetween val="between"/>
      </c:valAx>
      <c:valAx>
        <c:axId val="1918034976"/>
        <c:scaling>
          <c:orientation val="minMax"/>
        </c:scaling>
        <c:delete val="0"/>
        <c:axPos val="r"/>
        <c:numFmt formatCode="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8036416"/>
        <c:crosses val="max"/>
        <c:crossBetween val="between"/>
      </c:valAx>
      <c:catAx>
        <c:axId val="19180364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9180349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Доля больных с РА получающих ГИБП и Си к общей заболевемости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1.4379051837831806E-2"/>
                  <c:y val="-1.3611753838755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6E5-4144-A683-34A99FBA892A}"/>
                </c:ext>
              </c:extLst>
            </c:dLbl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6E5-4144-A683-34A99FBA892A}"/>
                </c:ext>
              </c:extLst>
            </c:dLbl>
            <c:dLbl>
              <c:idx val="13"/>
              <c:layout>
                <c:manualLayout>
                  <c:x val="-8.8486472848195788E-3"/>
                  <c:y val="-7.0327394833571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6E5-4144-A683-34A99FBA892A}"/>
                </c:ext>
              </c:extLst>
            </c:dLbl>
            <c:dLbl>
              <c:idx val="14"/>
              <c:layout>
                <c:manualLayout>
                  <c:x val="2.7652022765061145E-2"/>
                  <c:y val="-5.89842666346081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6E5-4144-A683-34A99FBA892A}"/>
                </c:ext>
              </c:extLst>
            </c:dLbl>
            <c:dLbl>
              <c:idx val="19"/>
              <c:layout>
                <c:manualLayout>
                  <c:x val="-1.5485132748434265E-2"/>
                  <c:y val="-2.49548820377188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BF4-49CF-8C1E-9BA27CEB9841}"/>
                </c:ext>
              </c:extLst>
            </c:dLbl>
            <c:dLbl>
              <c:idx val="29"/>
              <c:layout>
                <c:manualLayout>
                  <c:x val="-1.2166890016626922E-2"/>
                  <c:y val="-5.217838971523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ADA-4A8D-8BB2-499E64E0736E}"/>
                </c:ext>
              </c:extLst>
            </c:dLbl>
            <c:dLbl>
              <c:idx val="31"/>
              <c:layout>
                <c:manualLayout>
                  <c:x val="4.8667560066507687E-2"/>
                  <c:y val="-0.1066254050702532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81C-412D-A245-F024BE8C2FC8}"/>
                </c:ext>
              </c:extLst>
            </c:dLbl>
            <c:dLbl>
              <c:idx val="64"/>
              <c:layout>
                <c:manualLayout>
                  <c:x val="1.1060809106024394E-2"/>
                  <c:y val="-5.89842666346082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6E5-4144-A683-34A99FBA892A}"/>
                </c:ext>
              </c:extLst>
            </c:dLbl>
            <c:dLbl>
              <c:idx val="73"/>
              <c:layout>
                <c:manualLayout>
                  <c:x val="1.1060809106024473E-3"/>
                  <c:y val="-2.94921333173041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6E5-4144-A683-34A99FBA89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Лист1!$A$2:$A$91</c:f>
              <c:strCache>
                <c:ptCount val="89"/>
                <c:pt idx="0">
                  <c:v>Карачаево-Черкесская Республика</c:v>
                </c:pt>
                <c:pt idx="1">
                  <c:v>Республика Северная Осетия - Алания</c:v>
                </c:pt>
                <c:pt idx="2">
                  <c:v>Ямало-Ненецкий автономный округ</c:v>
                </c:pt>
                <c:pt idx="3">
                  <c:v>Республика Адыгея</c:v>
                </c:pt>
                <c:pt idx="4">
                  <c:v>Республика Тыва</c:v>
                </c:pt>
                <c:pt idx="5">
                  <c:v>Новгородская область</c:v>
                </c:pt>
                <c:pt idx="6">
                  <c:v>Томская область</c:v>
                </c:pt>
                <c:pt idx="7">
                  <c:v>Вологодская область</c:v>
                </c:pt>
                <c:pt idx="8">
                  <c:v>Республика Карелия</c:v>
                </c:pt>
                <c:pt idx="9">
                  <c:v>Забайкальский край</c:v>
                </c:pt>
                <c:pt idx="10">
                  <c:v>Республика Алтай</c:v>
                </c:pt>
                <c:pt idx="11">
                  <c:v>Ленинградская область</c:v>
                </c:pt>
                <c:pt idx="12">
                  <c:v>Приморский край</c:v>
                </c:pt>
                <c:pt idx="13">
                  <c:v>Санкт-Петербург</c:v>
                </c:pt>
                <c:pt idx="14">
                  <c:v>Москва</c:v>
                </c:pt>
                <c:pt idx="15">
                  <c:v>Ханты-Мансийский автономный округ – Югра</c:v>
                </c:pt>
                <c:pt idx="16">
                  <c:v>Владимирская область</c:v>
                </c:pt>
                <c:pt idx="17">
                  <c:v>Удмуртская Республика</c:v>
                </c:pt>
                <c:pt idx="18">
                  <c:v>Новосибирская область</c:v>
                </c:pt>
                <c:pt idx="19">
                  <c:v>Волгоградская область</c:v>
                </c:pt>
                <c:pt idx="20">
                  <c:v>Калининградская область</c:v>
                </c:pt>
                <c:pt idx="21">
                  <c:v>Тульская область</c:v>
                </c:pt>
                <c:pt idx="22">
                  <c:v>Сахалинская область</c:v>
                </c:pt>
                <c:pt idx="23">
                  <c:v>Брянская область</c:v>
                </c:pt>
                <c:pt idx="24">
                  <c:v>Республика Коми</c:v>
                </c:pt>
                <c:pt idx="25">
                  <c:v>Тюменская область</c:v>
                </c:pt>
                <c:pt idx="26">
                  <c:v>Кировская область</c:v>
                </c:pt>
                <c:pt idx="27">
                  <c:v>Ульяновская область</c:v>
                </c:pt>
                <c:pt idx="28">
                  <c:v>Кемеровская область</c:v>
                </c:pt>
                <c:pt idx="29">
                  <c:v>Самарская область</c:v>
                </c:pt>
                <c:pt idx="30">
                  <c:v>Кабардино-Балкарская Республика</c:v>
                </c:pt>
                <c:pt idx="31">
                  <c:v>Иркутская область</c:v>
                </c:pt>
                <c:pt idx="32">
                  <c:v>Республика Мордовия</c:v>
                </c:pt>
                <c:pt idx="33">
                  <c:v>Ивановская область</c:v>
                </c:pt>
                <c:pt idx="34">
                  <c:v>Омская область</c:v>
                </c:pt>
                <c:pt idx="35">
                  <c:v>Архангельская область</c:v>
                </c:pt>
                <c:pt idx="36">
                  <c:v>Республика Саха (Якутия)</c:v>
                </c:pt>
                <c:pt idx="37">
                  <c:v>Ярославская область</c:v>
                </c:pt>
                <c:pt idx="38">
                  <c:v>Пензенская область</c:v>
                </c:pt>
                <c:pt idx="39">
                  <c:v>Республика Крым</c:v>
                </c:pt>
                <c:pt idx="40">
                  <c:v>Воронежская область</c:v>
                </c:pt>
                <c:pt idx="41">
                  <c:v>Чеченская Республика</c:v>
                </c:pt>
                <c:pt idx="42">
                  <c:v>Республика Башкортостан</c:v>
                </c:pt>
                <c:pt idx="43">
                  <c:v>Псковская область</c:v>
                </c:pt>
                <c:pt idx="44">
                  <c:v>Красноярский край</c:v>
                </c:pt>
                <c:pt idx="45">
                  <c:v>Тверская область</c:v>
                </c:pt>
                <c:pt idx="46">
                  <c:v>Республика Бурятия</c:v>
                </c:pt>
                <c:pt idx="47">
                  <c:v>Республика Марий Эл</c:v>
                </c:pt>
                <c:pt idx="48">
                  <c:v>Костромская область</c:v>
                </c:pt>
                <c:pt idx="49">
                  <c:v>Севастополь</c:v>
                </c:pt>
                <c:pt idx="50">
                  <c:v>Липецкая область</c:v>
                </c:pt>
                <c:pt idx="51">
                  <c:v>Краснодарский край</c:v>
                </c:pt>
                <c:pt idx="52">
                  <c:v>Магаданская область</c:v>
                </c:pt>
                <c:pt idx="53">
                  <c:v>Республика Калмыкия</c:v>
                </c:pt>
                <c:pt idx="54">
                  <c:v>Ставропольский край</c:v>
                </c:pt>
                <c:pt idx="55">
                  <c:v>Орловская область</c:v>
                </c:pt>
                <c:pt idx="56">
                  <c:v>Астраханская область</c:v>
                </c:pt>
                <c:pt idx="57">
                  <c:v>Хабаровский край</c:v>
                </c:pt>
                <c:pt idx="58">
                  <c:v>Саратовская область</c:v>
                </c:pt>
                <c:pt idx="59">
                  <c:v>Республика Ингушетия</c:v>
                </c:pt>
                <c:pt idx="60">
                  <c:v>Республика Татарстан</c:v>
                </c:pt>
                <c:pt idx="61">
                  <c:v>Чувашская Республика - Чувашия</c:v>
                </c:pt>
                <c:pt idx="62">
                  <c:v>Калужская область</c:v>
                </c:pt>
                <c:pt idx="63">
                  <c:v>Белгородская область</c:v>
                </c:pt>
                <c:pt idx="64">
                  <c:v>Московская область</c:v>
                </c:pt>
                <c:pt idx="65">
                  <c:v>Смоленская область</c:v>
                </c:pt>
                <c:pt idx="66">
                  <c:v>Челябинская область</c:v>
                </c:pt>
                <c:pt idx="67">
                  <c:v>Свердловская область</c:v>
                </c:pt>
                <c:pt idx="68">
                  <c:v>Пермский край</c:v>
                </c:pt>
                <c:pt idx="69">
                  <c:v>Оренбургская область</c:v>
                </c:pt>
                <c:pt idx="70">
                  <c:v>Нижегородская область</c:v>
                </c:pt>
                <c:pt idx="71">
                  <c:v>Алтайский край</c:v>
                </c:pt>
                <c:pt idx="72">
                  <c:v>Республика Хакасия</c:v>
                </c:pt>
                <c:pt idx="73">
                  <c:v>Рязанская область</c:v>
                </c:pt>
                <c:pt idx="74">
                  <c:v>Курганская область</c:v>
                </c:pt>
                <c:pt idx="75">
                  <c:v>Ростовская область</c:v>
                </c:pt>
                <c:pt idx="76">
                  <c:v>Республика Дагестан</c:v>
                </c:pt>
                <c:pt idx="77">
                  <c:v>Ненецкий автономный округ</c:v>
                </c:pt>
                <c:pt idx="78">
                  <c:v>Чукотский автономный округ</c:v>
                </c:pt>
                <c:pt idx="79">
                  <c:v>Еврейская автономная область</c:v>
                </c:pt>
                <c:pt idx="80">
                  <c:v>Камчатский край</c:v>
                </c:pt>
                <c:pt idx="81">
                  <c:v>Амурская область</c:v>
                </c:pt>
                <c:pt idx="82">
                  <c:v>Тамбовская область</c:v>
                </c:pt>
                <c:pt idx="83">
                  <c:v>Курская область</c:v>
                </c:pt>
                <c:pt idx="84">
                  <c:v>Мурманская область</c:v>
                </c:pt>
                <c:pt idx="85">
                  <c:v>Донецкая Народная Республика</c:v>
                </c:pt>
                <c:pt idx="86">
                  <c:v>Запорожская область</c:v>
                </c:pt>
                <c:pt idx="87">
                  <c:v>Луганская Народная Республика</c:v>
                </c:pt>
                <c:pt idx="88">
                  <c:v>Херсонская область</c:v>
                </c:pt>
              </c:strCache>
            </c:strRef>
          </c:cat>
          <c:val>
            <c:numRef>
              <c:f>Лист1!$C$2:$C$91</c:f>
              <c:numCache>
                <c:formatCode>0.00%</c:formatCode>
                <c:ptCount val="90"/>
                <c:pt idx="0">
                  <c:v>0.29856584093872229</c:v>
                </c:pt>
                <c:pt idx="1">
                  <c:v>0.21248835041938491</c:v>
                </c:pt>
                <c:pt idx="2">
                  <c:v>0.1640625</c:v>
                </c:pt>
                <c:pt idx="3">
                  <c:v>0.12220916568742655</c:v>
                </c:pt>
                <c:pt idx="4">
                  <c:v>0.11630434782608695</c:v>
                </c:pt>
                <c:pt idx="5">
                  <c:v>0.11207430340557276</c:v>
                </c:pt>
                <c:pt idx="6">
                  <c:v>0.10557432432432433</c:v>
                </c:pt>
                <c:pt idx="7">
                  <c:v>0.10455861070911722</c:v>
                </c:pt>
                <c:pt idx="8">
                  <c:v>0.10335497835497835</c:v>
                </c:pt>
                <c:pt idx="9">
                  <c:v>0.10246085011185682</c:v>
                </c:pt>
                <c:pt idx="10">
                  <c:v>0.10020040080160321</c:v>
                </c:pt>
                <c:pt idx="11">
                  <c:v>0.10016044006417603</c:v>
                </c:pt>
                <c:pt idx="12">
                  <c:v>9.5840266222961726E-2</c:v>
                </c:pt>
                <c:pt idx="13">
                  <c:v>9.226895734597157E-2</c:v>
                </c:pt>
                <c:pt idx="14">
                  <c:v>9.1184441256177265E-2</c:v>
                </c:pt>
                <c:pt idx="15">
                  <c:v>9.0329670329670333E-2</c:v>
                </c:pt>
                <c:pt idx="16">
                  <c:v>8.5666666666666669E-2</c:v>
                </c:pt>
                <c:pt idx="17">
                  <c:v>8.4436493738819327E-2</c:v>
                </c:pt>
                <c:pt idx="18">
                  <c:v>7.9661438884739852E-2</c:v>
                </c:pt>
                <c:pt idx="19">
                  <c:v>7.5189753320683117E-2</c:v>
                </c:pt>
                <c:pt idx="20">
                  <c:v>7.3397913561847994E-2</c:v>
                </c:pt>
                <c:pt idx="21">
                  <c:v>7.306207306207306E-2</c:v>
                </c:pt>
                <c:pt idx="22">
                  <c:v>7.172557172557173E-2</c:v>
                </c:pt>
                <c:pt idx="23">
                  <c:v>7.1204657411553962E-2</c:v>
                </c:pt>
                <c:pt idx="24">
                  <c:v>6.9472012703453753E-2</c:v>
                </c:pt>
                <c:pt idx="25">
                  <c:v>6.8263473053892215E-2</c:v>
                </c:pt>
                <c:pt idx="26">
                  <c:v>6.6610217329946375E-2</c:v>
                </c:pt>
                <c:pt idx="27">
                  <c:v>6.4452575288488606E-2</c:v>
                </c:pt>
                <c:pt idx="28">
                  <c:v>6.1841658171933399E-2</c:v>
                </c:pt>
                <c:pt idx="29">
                  <c:v>5.9454069550043627E-2</c:v>
                </c:pt>
                <c:pt idx="30">
                  <c:v>5.8690744920993229E-2</c:v>
                </c:pt>
                <c:pt idx="31">
                  <c:v>5.7081442560305708E-2</c:v>
                </c:pt>
                <c:pt idx="32">
                  <c:v>5.547391623806025E-2</c:v>
                </c:pt>
                <c:pt idx="33">
                  <c:v>5.4565099945975151E-2</c:v>
                </c:pt>
                <c:pt idx="34">
                  <c:v>5.3773296669721971E-2</c:v>
                </c:pt>
                <c:pt idx="35">
                  <c:v>5.3766902768834515E-2</c:v>
                </c:pt>
                <c:pt idx="36">
                  <c:v>5.360312389066383E-2</c:v>
                </c:pt>
                <c:pt idx="37">
                  <c:v>5.3017091035926056E-2</c:v>
                </c:pt>
                <c:pt idx="38">
                  <c:v>5.1268772656654582E-2</c:v>
                </c:pt>
                <c:pt idx="39">
                  <c:v>5.0896471949103531E-2</c:v>
                </c:pt>
                <c:pt idx="40">
                  <c:v>5.0021843599825248E-2</c:v>
                </c:pt>
                <c:pt idx="41">
                  <c:v>4.9344978165938864E-2</c:v>
                </c:pt>
                <c:pt idx="42">
                  <c:v>4.8665377176015476E-2</c:v>
                </c:pt>
                <c:pt idx="43">
                  <c:v>4.4224422442244227E-2</c:v>
                </c:pt>
                <c:pt idx="44">
                  <c:v>4.4167408726625113E-2</c:v>
                </c:pt>
                <c:pt idx="45">
                  <c:v>4.3458578542326848E-2</c:v>
                </c:pt>
                <c:pt idx="46">
                  <c:v>4.2763157894736843E-2</c:v>
                </c:pt>
                <c:pt idx="47">
                  <c:v>4.1405873856523834E-2</c:v>
                </c:pt>
                <c:pt idx="48">
                  <c:v>0.04</c:v>
                </c:pt>
                <c:pt idx="49">
                  <c:v>3.996003996003996E-2</c:v>
                </c:pt>
                <c:pt idx="50">
                  <c:v>3.9131864518250577E-2</c:v>
                </c:pt>
                <c:pt idx="51">
                  <c:v>3.8909561559618187E-2</c:v>
                </c:pt>
                <c:pt idx="52">
                  <c:v>3.873239436619718E-2</c:v>
                </c:pt>
                <c:pt idx="53">
                  <c:v>3.8071065989847719E-2</c:v>
                </c:pt>
                <c:pt idx="54">
                  <c:v>3.7914691943127965E-2</c:v>
                </c:pt>
                <c:pt idx="55">
                  <c:v>3.7792441511697659E-2</c:v>
                </c:pt>
                <c:pt idx="56">
                  <c:v>3.7525354969574036E-2</c:v>
                </c:pt>
                <c:pt idx="57">
                  <c:v>3.6838580040187544E-2</c:v>
                </c:pt>
                <c:pt idx="58">
                  <c:v>3.6056087246828399E-2</c:v>
                </c:pt>
                <c:pt idx="59">
                  <c:v>3.486529318541997E-2</c:v>
                </c:pt>
                <c:pt idx="60">
                  <c:v>3.428398058252427E-2</c:v>
                </c:pt>
                <c:pt idx="61">
                  <c:v>3.1631919482386771E-2</c:v>
                </c:pt>
                <c:pt idx="62">
                  <c:v>3.1568562972706347E-2</c:v>
                </c:pt>
                <c:pt idx="63">
                  <c:v>3.1174415479709755E-2</c:v>
                </c:pt>
                <c:pt idx="64">
                  <c:v>3.109062377402903E-2</c:v>
                </c:pt>
                <c:pt idx="65">
                  <c:v>2.8719126938541069E-2</c:v>
                </c:pt>
                <c:pt idx="66">
                  <c:v>2.5793062555588497E-2</c:v>
                </c:pt>
                <c:pt idx="67">
                  <c:v>2.5779235997187719E-2</c:v>
                </c:pt>
                <c:pt idx="68">
                  <c:v>2.3864869053153572E-2</c:v>
                </c:pt>
                <c:pt idx="69">
                  <c:v>2.0751454173872034E-2</c:v>
                </c:pt>
                <c:pt idx="70">
                  <c:v>2.0145044319097503E-2</c:v>
                </c:pt>
                <c:pt idx="71">
                  <c:v>1.9075374221751224E-2</c:v>
                </c:pt>
                <c:pt idx="72">
                  <c:v>1.7488076311605722E-2</c:v>
                </c:pt>
                <c:pt idx="73">
                  <c:v>1.5483182060864922E-2</c:v>
                </c:pt>
                <c:pt idx="74">
                  <c:v>1.1410314924691922E-2</c:v>
                </c:pt>
                <c:pt idx="75">
                  <c:v>1.0271658332207055E-2</c:v>
                </c:pt>
                <c:pt idx="76">
                  <c:v>4.7350908625543899E-3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E5-4144-A683-34A99FBA8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961290879"/>
        <c:axId val="961268799"/>
      </c:barChar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Общая заболеваемость РА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6E5-4144-A683-34A99FBA892A}"/>
                </c:ext>
              </c:extLst>
            </c:dLbl>
            <c:dLbl>
              <c:idx val="29"/>
              <c:layout>
                <c:manualLayout>
                  <c:x val="-4.0555831550996231E-17"/>
                  <c:y val="-3.17607589570967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ADA-4A8D-8BB2-499E64E0736E}"/>
                </c:ext>
              </c:extLst>
            </c:dLbl>
            <c:dLbl>
              <c:idx val="60"/>
              <c:layout>
                <c:manualLayout>
                  <c:x val="-3.6500670049880765E-2"/>
                  <c:y val="-2.2686256397926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BC7-4187-AD32-06B1A5089ABF}"/>
                </c:ext>
              </c:extLst>
            </c:dLbl>
            <c:dLbl>
              <c:idx val="6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6E5-4144-A683-34A99FBA892A}"/>
                </c:ext>
              </c:extLst>
            </c:dLbl>
            <c:dLbl>
              <c:idx val="7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6E5-4144-A683-34A99FBA89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Лист1!$A$2:$A$91</c:f>
              <c:strCache>
                <c:ptCount val="89"/>
                <c:pt idx="0">
                  <c:v>Карачаево-Черкесская Республика</c:v>
                </c:pt>
                <c:pt idx="1">
                  <c:v>Республика Северная Осетия - Алания</c:v>
                </c:pt>
                <c:pt idx="2">
                  <c:v>Ямало-Ненецкий автономный округ</c:v>
                </c:pt>
                <c:pt idx="3">
                  <c:v>Республика Адыгея</c:v>
                </c:pt>
                <c:pt idx="4">
                  <c:v>Республика Тыва</c:v>
                </c:pt>
                <c:pt idx="5">
                  <c:v>Новгородская область</c:v>
                </c:pt>
                <c:pt idx="6">
                  <c:v>Томская область</c:v>
                </c:pt>
                <c:pt idx="7">
                  <c:v>Вологодская область</c:v>
                </c:pt>
                <c:pt idx="8">
                  <c:v>Республика Карелия</c:v>
                </c:pt>
                <c:pt idx="9">
                  <c:v>Забайкальский край</c:v>
                </c:pt>
                <c:pt idx="10">
                  <c:v>Республика Алтай</c:v>
                </c:pt>
                <c:pt idx="11">
                  <c:v>Ленинградская область</c:v>
                </c:pt>
                <c:pt idx="12">
                  <c:v>Приморский край</c:v>
                </c:pt>
                <c:pt idx="13">
                  <c:v>Санкт-Петербург</c:v>
                </c:pt>
                <c:pt idx="14">
                  <c:v>Москва</c:v>
                </c:pt>
                <c:pt idx="15">
                  <c:v>Ханты-Мансийский автономный округ – Югра</c:v>
                </c:pt>
                <c:pt idx="16">
                  <c:v>Владимирская область</c:v>
                </c:pt>
                <c:pt idx="17">
                  <c:v>Удмуртская Республика</c:v>
                </c:pt>
                <c:pt idx="18">
                  <c:v>Новосибирская область</c:v>
                </c:pt>
                <c:pt idx="19">
                  <c:v>Волгоградская область</c:v>
                </c:pt>
                <c:pt idx="20">
                  <c:v>Калининградская область</c:v>
                </c:pt>
                <c:pt idx="21">
                  <c:v>Тульская область</c:v>
                </c:pt>
                <c:pt idx="22">
                  <c:v>Сахалинская область</c:v>
                </c:pt>
                <c:pt idx="23">
                  <c:v>Брянская область</c:v>
                </c:pt>
                <c:pt idx="24">
                  <c:v>Республика Коми</c:v>
                </c:pt>
                <c:pt idx="25">
                  <c:v>Тюменская область</c:v>
                </c:pt>
                <c:pt idx="26">
                  <c:v>Кировская область</c:v>
                </c:pt>
                <c:pt idx="27">
                  <c:v>Ульяновская область</c:v>
                </c:pt>
                <c:pt idx="28">
                  <c:v>Кемеровская область</c:v>
                </c:pt>
                <c:pt idx="29">
                  <c:v>Самарская область</c:v>
                </c:pt>
                <c:pt idx="30">
                  <c:v>Кабардино-Балкарская Республика</c:v>
                </c:pt>
                <c:pt idx="31">
                  <c:v>Иркутская область</c:v>
                </c:pt>
                <c:pt idx="32">
                  <c:v>Республика Мордовия</c:v>
                </c:pt>
                <c:pt idx="33">
                  <c:v>Ивановская область</c:v>
                </c:pt>
                <c:pt idx="34">
                  <c:v>Омская область</c:v>
                </c:pt>
                <c:pt idx="35">
                  <c:v>Архангельская область</c:v>
                </c:pt>
                <c:pt idx="36">
                  <c:v>Республика Саха (Якутия)</c:v>
                </c:pt>
                <c:pt idx="37">
                  <c:v>Ярославская область</c:v>
                </c:pt>
                <c:pt idx="38">
                  <c:v>Пензенская область</c:v>
                </c:pt>
                <c:pt idx="39">
                  <c:v>Республика Крым</c:v>
                </c:pt>
                <c:pt idx="40">
                  <c:v>Воронежская область</c:v>
                </c:pt>
                <c:pt idx="41">
                  <c:v>Чеченская Республика</c:v>
                </c:pt>
                <c:pt idx="42">
                  <c:v>Республика Башкортостан</c:v>
                </c:pt>
                <c:pt idx="43">
                  <c:v>Псковская область</c:v>
                </c:pt>
                <c:pt idx="44">
                  <c:v>Красноярский край</c:v>
                </c:pt>
                <c:pt idx="45">
                  <c:v>Тверская область</c:v>
                </c:pt>
                <c:pt idx="46">
                  <c:v>Республика Бурятия</c:v>
                </c:pt>
                <c:pt idx="47">
                  <c:v>Республика Марий Эл</c:v>
                </c:pt>
                <c:pt idx="48">
                  <c:v>Костромская область</c:v>
                </c:pt>
                <c:pt idx="49">
                  <c:v>Севастополь</c:v>
                </c:pt>
                <c:pt idx="50">
                  <c:v>Липецкая область</c:v>
                </c:pt>
                <c:pt idx="51">
                  <c:v>Краснодарский край</c:v>
                </c:pt>
                <c:pt idx="52">
                  <c:v>Магаданская область</c:v>
                </c:pt>
                <c:pt idx="53">
                  <c:v>Республика Калмыкия</c:v>
                </c:pt>
                <c:pt idx="54">
                  <c:v>Ставропольский край</c:v>
                </c:pt>
                <c:pt idx="55">
                  <c:v>Орловская область</c:v>
                </c:pt>
                <c:pt idx="56">
                  <c:v>Астраханская область</c:v>
                </c:pt>
                <c:pt idx="57">
                  <c:v>Хабаровский край</c:v>
                </c:pt>
                <c:pt idx="58">
                  <c:v>Саратовская область</c:v>
                </c:pt>
                <c:pt idx="59">
                  <c:v>Республика Ингушетия</c:v>
                </c:pt>
                <c:pt idx="60">
                  <c:v>Республика Татарстан</c:v>
                </c:pt>
                <c:pt idx="61">
                  <c:v>Чувашская Республика - Чувашия</c:v>
                </c:pt>
                <c:pt idx="62">
                  <c:v>Калужская область</c:v>
                </c:pt>
                <c:pt idx="63">
                  <c:v>Белгородская область</c:v>
                </c:pt>
                <c:pt idx="64">
                  <c:v>Московская область</c:v>
                </c:pt>
                <c:pt idx="65">
                  <c:v>Смоленская область</c:v>
                </c:pt>
                <c:pt idx="66">
                  <c:v>Челябинская область</c:v>
                </c:pt>
                <c:pt idx="67">
                  <c:v>Свердловская область</c:v>
                </c:pt>
                <c:pt idx="68">
                  <c:v>Пермский край</c:v>
                </c:pt>
                <c:pt idx="69">
                  <c:v>Оренбургская область</c:v>
                </c:pt>
                <c:pt idx="70">
                  <c:v>Нижегородская область</c:v>
                </c:pt>
                <c:pt idx="71">
                  <c:v>Алтайский край</c:v>
                </c:pt>
                <c:pt idx="72">
                  <c:v>Республика Хакасия</c:v>
                </c:pt>
                <c:pt idx="73">
                  <c:v>Рязанская область</c:v>
                </c:pt>
                <c:pt idx="74">
                  <c:v>Курганская область</c:v>
                </c:pt>
                <c:pt idx="75">
                  <c:v>Ростовская область</c:v>
                </c:pt>
                <c:pt idx="76">
                  <c:v>Республика Дагестан</c:v>
                </c:pt>
                <c:pt idx="77">
                  <c:v>Ненецкий автономный округ</c:v>
                </c:pt>
                <c:pt idx="78">
                  <c:v>Чукотский автономный округ</c:v>
                </c:pt>
                <c:pt idx="79">
                  <c:v>Еврейская автономная область</c:v>
                </c:pt>
                <c:pt idx="80">
                  <c:v>Камчатский край</c:v>
                </c:pt>
                <c:pt idx="81">
                  <c:v>Амурская область</c:v>
                </c:pt>
                <c:pt idx="82">
                  <c:v>Тамбовская область</c:v>
                </c:pt>
                <c:pt idx="83">
                  <c:v>Курская область</c:v>
                </c:pt>
                <c:pt idx="84">
                  <c:v>Мурманская область</c:v>
                </c:pt>
                <c:pt idx="85">
                  <c:v>Донецкая Народная Республика</c:v>
                </c:pt>
                <c:pt idx="86">
                  <c:v>Запорожская область</c:v>
                </c:pt>
                <c:pt idx="87">
                  <c:v>Луганская Народная Республика</c:v>
                </c:pt>
                <c:pt idx="88">
                  <c:v>Херсонская область</c:v>
                </c:pt>
              </c:strCache>
            </c:strRef>
          </c:cat>
          <c:val>
            <c:numRef>
              <c:f>Лист1!$B$2:$B$91</c:f>
              <c:numCache>
                <c:formatCode>General</c:formatCode>
                <c:ptCount val="90"/>
                <c:pt idx="0">
                  <c:v>767</c:v>
                </c:pt>
                <c:pt idx="1">
                  <c:v>1073</c:v>
                </c:pt>
                <c:pt idx="2">
                  <c:v>1536</c:v>
                </c:pt>
                <c:pt idx="3">
                  <c:v>851</c:v>
                </c:pt>
                <c:pt idx="4">
                  <c:v>920</c:v>
                </c:pt>
                <c:pt idx="5">
                  <c:v>1615</c:v>
                </c:pt>
                <c:pt idx="6">
                  <c:v>2368</c:v>
                </c:pt>
                <c:pt idx="7">
                  <c:v>2764</c:v>
                </c:pt>
                <c:pt idx="8">
                  <c:v>1848</c:v>
                </c:pt>
                <c:pt idx="9">
                  <c:v>2235</c:v>
                </c:pt>
                <c:pt idx="10">
                  <c:v>499</c:v>
                </c:pt>
                <c:pt idx="11">
                  <c:v>4363</c:v>
                </c:pt>
                <c:pt idx="12">
                  <c:v>3005</c:v>
                </c:pt>
                <c:pt idx="13">
                  <c:v>13504</c:v>
                </c:pt>
                <c:pt idx="14">
                  <c:v>25092</c:v>
                </c:pt>
                <c:pt idx="15">
                  <c:v>4550</c:v>
                </c:pt>
                <c:pt idx="16">
                  <c:v>3000</c:v>
                </c:pt>
                <c:pt idx="17">
                  <c:v>2795</c:v>
                </c:pt>
                <c:pt idx="18">
                  <c:v>4017</c:v>
                </c:pt>
                <c:pt idx="19">
                  <c:v>4216</c:v>
                </c:pt>
                <c:pt idx="20">
                  <c:v>2684</c:v>
                </c:pt>
                <c:pt idx="21">
                  <c:v>3367</c:v>
                </c:pt>
                <c:pt idx="22">
                  <c:v>962</c:v>
                </c:pt>
                <c:pt idx="23">
                  <c:v>2233</c:v>
                </c:pt>
                <c:pt idx="24">
                  <c:v>2519</c:v>
                </c:pt>
                <c:pt idx="25">
                  <c:v>5845</c:v>
                </c:pt>
                <c:pt idx="26">
                  <c:v>3543</c:v>
                </c:pt>
                <c:pt idx="27">
                  <c:v>3553</c:v>
                </c:pt>
                <c:pt idx="28">
                  <c:v>2943</c:v>
                </c:pt>
                <c:pt idx="29">
                  <c:v>8023</c:v>
                </c:pt>
                <c:pt idx="30">
                  <c:v>1329</c:v>
                </c:pt>
                <c:pt idx="31">
                  <c:v>4187</c:v>
                </c:pt>
                <c:pt idx="32">
                  <c:v>2722</c:v>
                </c:pt>
                <c:pt idx="33">
                  <c:v>1851</c:v>
                </c:pt>
                <c:pt idx="34">
                  <c:v>3273</c:v>
                </c:pt>
                <c:pt idx="35">
                  <c:v>3106</c:v>
                </c:pt>
                <c:pt idx="36">
                  <c:v>5634</c:v>
                </c:pt>
                <c:pt idx="37">
                  <c:v>2867</c:v>
                </c:pt>
                <c:pt idx="38">
                  <c:v>1931</c:v>
                </c:pt>
                <c:pt idx="39">
                  <c:v>3458</c:v>
                </c:pt>
                <c:pt idx="40">
                  <c:v>4578</c:v>
                </c:pt>
                <c:pt idx="41">
                  <c:v>2290</c:v>
                </c:pt>
                <c:pt idx="42">
                  <c:v>12925</c:v>
                </c:pt>
                <c:pt idx="43">
                  <c:v>1515</c:v>
                </c:pt>
                <c:pt idx="44">
                  <c:v>5615</c:v>
                </c:pt>
                <c:pt idx="45">
                  <c:v>2209</c:v>
                </c:pt>
                <c:pt idx="46">
                  <c:v>2736</c:v>
                </c:pt>
                <c:pt idx="47">
                  <c:v>2077</c:v>
                </c:pt>
                <c:pt idx="48">
                  <c:v>1375</c:v>
                </c:pt>
                <c:pt idx="49">
                  <c:v>1001</c:v>
                </c:pt>
                <c:pt idx="50">
                  <c:v>3041</c:v>
                </c:pt>
                <c:pt idx="51">
                  <c:v>12362</c:v>
                </c:pt>
                <c:pt idx="52">
                  <c:v>284</c:v>
                </c:pt>
                <c:pt idx="53">
                  <c:v>394</c:v>
                </c:pt>
                <c:pt idx="54">
                  <c:v>4431</c:v>
                </c:pt>
                <c:pt idx="55">
                  <c:v>1667</c:v>
                </c:pt>
                <c:pt idx="56">
                  <c:v>1972</c:v>
                </c:pt>
                <c:pt idx="57">
                  <c:v>2986</c:v>
                </c:pt>
                <c:pt idx="58">
                  <c:v>4493</c:v>
                </c:pt>
                <c:pt idx="59">
                  <c:v>631</c:v>
                </c:pt>
                <c:pt idx="60">
                  <c:v>13184</c:v>
                </c:pt>
                <c:pt idx="61">
                  <c:v>2782</c:v>
                </c:pt>
                <c:pt idx="62">
                  <c:v>3041</c:v>
                </c:pt>
                <c:pt idx="63">
                  <c:v>3721</c:v>
                </c:pt>
                <c:pt idx="64">
                  <c:v>20392</c:v>
                </c:pt>
                <c:pt idx="65">
                  <c:v>1741</c:v>
                </c:pt>
                <c:pt idx="66">
                  <c:v>6746</c:v>
                </c:pt>
                <c:pt idx="67">
                  <c:v>8534</c:v>
                </c:pt>
                <c:pt idx="68">
                  <c:v>6453</c:v>
                </c:pt>
                <c:pt idx="69">
                  <c:v>6361</c:v>
                </c:pt>
                <c:pt idx="70">
                  <c:v>7446</c:v>
                </c:pt>
                <c:pt idx="71">
                  <c:v>7549</c:v>
                </c:pt>
                <c:pt idx="72">
                  <c:v>1887</c:v>
                </c:pt>
                <c:pt idx="73">
                  <c:v>3746</c:v>
                </c:pt>
                <c:pt idx="74">
                  <c:v>2191</c:v>
                </c:pt>
                <c:pt idx="75">
                  <c:v>7399</c:v>
                </c:pt>
                <c:pt idx="76">
                  <c:v>7814</c:v>
                </c:pt>
                <c:pt idx="77">
                  <c:v>104</c:v>
                </c:pt>
                <c:pt idx="78">
                  <c:v>204</c:v>
                </c:pt>
                <c:pt idx="79">
                  <c:v>512</c:v>
                </c:pt>
                <c:pt idx="80">
                  <c:v>542</c:v>
                </c:pt>
                <c:pt idx="81">
                  <c:v>1553</c:v>
                </c:pt>
                <c:pt idx="82">
                  <c:v>1896</c:v>
                </c:pt>
                <c:pt idx="83">
                  <c:v>2460</c:v>
                </c:pt>
                <c:pt idx="84">
                  <c:v>2045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6E5-4144-A683-34A99FBA8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1264959"/>
        <c:axId val="961291839"/>
      </c:lineChart>
      <c:catAx>
        <c:axId val="9612649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1291839"/>
        <c:crosses val="autoZero"/>
        <c:auto val="1"/>
        <c:lblAlgn val="ctr"/>
        <c:lblOffset val="100"/>
        <c:tickLblSkip val="1"/>
        <c:noMultiLvlLbl val="0"/>
      </c:catAx>
      <c:valAx>
        <c:axId val="961291839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1264959"/>
        <c:crosses val="autoZero"/>
        <c:crossBetween val="between"/>
      </c:valAx>
      <c:valAx>
        <c:axId val="961268799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1290879"/>
        <c:crosses val="max"/>
        <c:crossBetween val="between"/>
      </c:valAx>
      <c:catAx>
        <c:axId val="96129087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6126879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8317759801205046"/>
          <c:y val="0.88778484425884985"/>
          <c:w val="0.4838197345910954"/>
          <c:h val="0.112215155741150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Лист1!$A$3</c:f>
              <c:strCache>
                <c:ptCount val="1"/>
                <c:pt idx="0">
                  <c:v>Воспалительные полиартропатии</c:v>
                </c:pt>
              </c:strCache>
            </c:strRef>
          </c:tx>
          <c:spPr>
            <a:solidFill>
              <a:srgbClr val="0C1A6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3810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Лист1!$B$1:$E$1</c:f>
              <c:strCach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strCache>
            </c:strRef>
          </c:cat>
          <c:val>
            <c:numRef>
              <c:f>Лист1!$B$3:$E$3</c:f>
              <c:numCache>
                <c:formatCode>#,##0</c:formatCode>
                <c:ptCount val="4"/>
                <c:pt idx="0">
                  <c:v>115469</c:v>
                </c:pt>
                <c:pt idx="1">
                  <c:v>108416</c:v>
                </c:pt>
                <c:pt idx="2">
                  <c:v>119079</c:v>
                </c:pt>
                <c:pt idx="3">
                  <c:v>117905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EB-465F-9E63-FE49062FDA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02471008"/>
        <c:axId val="202473360"/>
      </c:barChart>
      <c:lineChart>
        <c:grouping val="standar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Болезни костно-мышечной системы и соединительной ткани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Лист1!$B$1:$E$1</c:f>
              <c:strCach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strCache>
            </c:strRef>
          </c:cat>
          <c:val>
            <c:numRef>
              <c:f>Лист1!$B$2:$E$2</c:f>
              <c:numCache>
                <c:formatCode>General</c:formatCode>
                <c:ptCount val="4"/>
                <c:pt idx="0">
                  <c:v>895112</c:v>
                </c:pt>
                <c:pt idx="1">
                  <c:v>874319</c:v>
                </c:pt>
                <c:pt idx="2" formatCode="#,##0">
                  <c:v>985947</c:v>
                </c:pt>
                <c:pt idx="3" formatCode="#,##0">
                  <c:v>908761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CEB-465F-9E63-FE49062FDA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481592"/>
        <c:axId val="202480808"/>
      </c:lineChart>
      <c:catAx>
        <c:axId val="202481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480808"/>
        <c:crosses val="autoZero"/>
        <c:auto val="1"/>
        <c:lblAlgn val="ctr"/>
        <c:lblOffset val="100"/>
        <c:noMultiLvlLbl val="0"/>
      </c:catAx>
      <c:valAx>
        <c:axId val="20248080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481592"/>
        <c:crosses val="autoZero"/>
        <c:crossBetween val="between"/>
      </c:valAx>
      <c:valAx>
        <c:axId val="202473360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471008"/>
        <c:crosses val="max"/>
        <c:crossBetween val="between"/>
      </c:valAx>
      <c:catAx>
        <c:axId val="2024710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247336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Лист1!$A$3</c:f>
              <c:strCache>
                <c:ptCount val="1"/>
                <c:pt idx="0">
                  <c:v>Воспалительные полиартропатии</c:v>
                </c:pt>
              </c:strCache>
            </c:strRef>
          </c:tx>
          <c:spPr>
            <a:solidFill>
              <a:srgbClr val="0C1A6E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2.3447585231049181E-3"/>
                  <c:y val="-5.8949689017792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A3-4133-B1B0-5766F2E83D15}"/>
                </c:ext>
              </c:extLst>
            </c:dLbl>
            <c:dLbl>
              <c:idx val="2"/>
              <c:layout>
                <c:manualLayout>
                  <c:x val="-8.5973486007466904E-17"/>
                  <c:y val="-4.03339977490160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A3-4133-B1B0-5766F2E83D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3810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Лист1!$B$1:$E$1</c:f>
              <c:strCach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strCache>
            </c:strRef>
          </c:cat>
          <c:val>
            <c:numRef>
              <c:f>Лист1!$B$3:$E$3</c:f>
              <c:numCache>
                <c:formatCode>#,##0</c:formatCode>
                <c:ptCount val="4"/>
                <c:pt idx="0">
                  <c:v>6081</c:v>
                </c:pt>
                <c:pt idx="1">
                  <c:v>6032</c:v>
                </c:pt>
                <c:pt idx="2">
                  <c:v>7913</c:v>
                </c:pt>
                <c:pt idx="3">
                  <c:v>10402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A3-4133-B1B0-5766F2E83D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02472184"/>
        <c:axId val="202478848"/>
      </c:barChart>
      <c:lineChart>
        <c:grouping val="standar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Болезни костно-мышечной системы и соединительной ткани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Лист1!$B$1:$E$1</c:f>
              <c:strCach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strCache>
            </c:strRef>
          </c:cat>
          <c:val>
            <c:numRef>
              <c:f>Лист1!$B$2:$E$2</c:f>
              <c:numCache>
                <c:formatCode>General</c:formatCode>
                <c:ptCount val="4"/>
                <c:pt idx="0">
                  <c:v>33609</c:v>
                </c:pt>
                <c:pt idx="1">
                  <c:v>32893</c:v>
                </c:pt>
                <c:pt idx="2" formatCode="#,##0">
                  <c:v>36840</c:v>
                </c:pt>
                <c:pt idx="3" formatCode="#,##0">
                  <c:v>51348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FA3-4133-B1B0-5766F2E83D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474144"/>
        <c:axId val="202478064"/>
      </c:lineChart>
      <c:catAx>
        <c:axId val="202474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02478064"/>
        <c:crosses val="autoZero"/>
        <c:auto val="1"/>
        <c:lblAlgn val="ctr"/>
        <c:lblOffset val="100"/>
        <c:noMultiLvlLbl val="0"/>
      </c:catAx>
      <c:valAx>
        <c:axId val="20247806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474144"/>
        <c:crosses val="autoZero"/>
        <c:crossBetween val="between"/>
      </c:valAx>
      <c:valAx>
        <c:axId val="202478848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472184"/>
        <c:crosses val="max"/>
        <c:crossBetween val="between"/>
      </c:valAx>
      <c:catAx>
        <c:axId val="2024721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24788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Лист1!$A$3</c:f>
              <c:strCache>
                <c:ptCount val="1"/>
                <c:pt idx="0">
                  <c:v>Воспалительные полиартропатии</c:v>
                </c:pt>
              </c:strCache>
            </c:strRef>
          </c:tx>
          <c:spPr>
            <a:solidFill>
              <a:srgbClr val="0C1A6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3810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Лист1!$B$1:$E$1</c:f>
              <c:strCach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strCache>
            </c:strRef>
          </c:cat>
          <c:val>
            <c:numRef>
              <c:f>Лист1!$B$3:$E$3</c:f>
              <c:numCache>
                <c:formatCode>#,##0</c:formatCode>
                <c:ptCount val="4"/>
                <c:pt idx="0">
                  <c:v>115469</c:v>
                </c:pt>
                <c:pt idx="1">
                  <c:v>108416</c:v>
                </c:pt>
                <c:pt idx="2">
                  <c:v>119079</c:v>
                </c:pt>
                <c:pt idx="3">
                  <c:v>117905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EB-465F-9E63-FE49062FDA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02471008"/>
        <c:axId val="202473360"/>
      </c:barChart>
      <c:lineChart>
        <c:grouping val="standar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Болезни костно-мышечной системы и соединительной ткани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Лист1!$B$1:$E$1</c:f>
              <c:strCach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strCache>
            </c:strRef>
          </c:cat>
          <c:val>
            <c:numRef>
              <c:f>Лист1!$B$2:$E$2</c:f>
              <c:numCache>
                <c:formatCode>General</c:formatCode>
                <c:ptCount val="4"/>
                <c:pt idx="0">
                  <c:v>895112</c:v>
                </c:pt>
                <c:pt idx="1">
                  <c:v>874319</c:v>
                </c:pt>
                <c:pt idx="2" formatCode="#,##0">
                  <c:v>985947</c:v>
                </c:pt>
                <c:pt idx="3" formatCode="#,##0">
                  <c:v>908761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CEB-465F-9E63-FE49062FDA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481592"/>
        <c:axId val="202480808"/>
      </c:lineChart>
      <c:catAx>
        <c:axId val="202481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480808"/>
        <c:crosses val="autoZero"/>
        <c:auto val="1"/>
        <c:lblAlgn val="ctr"/>
        <c:lblOffset val="100"/>
        <c:noMultiLvlLbl val="0"/>
      </c:catAx>
      <c:valAx>
        <c:axId val="20248080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481592"/>
        <c:crosses val="autoZero"/>
        <c:crossBetween val="between"/>
      </c:valAx>
      <c:valAx>
        <c:axId val="202473360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471008"/>
        <c:crosses val="max"/>
        <c:crossBetween val="between"/>
      </c:valAx>
      <c:catAx>
        <c:axId val="2024710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247336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Лист1!$A$3</c:f>
              <c:strCache>
                <c:ptCount val="1"/>
                <c:pt idx="0">
                  <c:v>Воспалительные полиартропатии</c:v>
                </c:pt>
              </c:strCache>
            </c:strRef>
          </c:tx>
          <c:spPr>
            <a:solidFill>
              <a:srgbClr val="0C1A6E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2.3447585231049181E-3"/>
                  <c:y val="-5.8949689017792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A3-4133-B1B0-5766F2E83D15}"/>
                </c:ext>
              </c:extLst>
            </c:dLbl>
            <c:dLbl>
              <c:idx val="2"/>
              <c:layout>
                <c:manualLayout>
                  <c:x val="-8.5973486007466904E-17"/>
                  <c:y val="-4.03339977490160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A3-4133-B1B0-5766F2E83D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3810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Лист1!$B$1:$E$1</c:f>
              <c:strCach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strCache>
            </c:strRef>
          </c:cat>
          <c:val>
            <c:numRef>
              <c:f>Лист1!$B$3:$E$3</c:f>
              <c:numCache>
                <c:formatCode>#,##0</c:formatCode>
                <c:ptCount val="4"/>
                <c:pt idx="0">
                  <c:v>6081</c:v>
                </c:pt>
                <c:pt idx="1">
                  <c:v>6032</c:v>
                </c:pt>
                <c:pt idx="2">
                  <c:v>7913</c:v>
                </c:pt>
                <c:pt idx="3">
                  <c:v>10402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A3-4133-B1B0-5766F2E83D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02472184"/>
        <c:axId val="202478848"/>
      </c:barChart>
      <c:lineChart>
        <c:grouping val="standar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Болезни костно-мышечной системы и соединительной ткани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Лист1!$B$1:$E$1</c:f>
              <c:strCach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strCache>
            </c:strRef>
          </c:cat>
          <c:val>
            <c:numRef>
              <c:f>Лист1!$B$2:$E$2</c:f>
              <c:numCache>
                <c:formatCode>General</c:formatCode>
                <c:ptCount val="4"/>
                <c:pt idx="0">
                  <c:v>33609</c:v>
                </c:pt>
                <c:pt idx="1">
                  <c:v>32893</c:v>
                </c:pt>
                <c:pt idx="2" formatCode="#,##0">
                  <c:v>36840</c:v>
                </c:pt>
                <c:pt idx="3" formatCode="#,##0">
                  <c:v>51348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FA3-4133-B1B0-5766F2E83D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474144"/>
        <c:axId val="202478064"/>
      </c:lineChart>
      <c:catAx>
        <c:axId val="202474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02478064"/>
        <c:crosses val="autoZero"/>
        <c:auto val="1"/>
        <c:lblAlgn val="ctr"/>
        <c:lblOffset val="100"/>
        <c:noMultiLvlLbl val="0"/>
      </c:catAx>
      <c:valAx>
        <c:axId val="20247806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474144"/>
        <c:crosses val="autoZero"/>
        <c:crossBetween val="between"/>
      </c:valAx>
      <c:valAx>
        <c:axId val="202478848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472184"/>
        <c:crosses val="max"/>
        <c:crossBetween val="between"/>
      </c:valAx>
      <c:catAx>
        <c:axId val="2024721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24788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014470725671725E-3"/>
          <c:y val="0.19420155518128474"/>
          <c:w val="0.9732759675290571"/>
          <c:h val="0.598936977930623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Доля ГИБП факт</c:v>
                </c:pt>
              </c:strCache>
            </c:strRef>
          </c:tx>
          <c:spPr>
            <a:solidFill>
              <a:srgbClr val="0C1A6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Лист1!$B$1:$D$1</c:f>
              <c:strCache>
                <c:ptCount val="3"/>
                <c:pt idx="0">
                  <c:v>РА</c:v>
                </c:pt>
                <c:pt idx="1">
                  <c:v>Спондилопатии</c:v>
                </c:pt>
                <c:pt idx="2">
                  <c:v>СКВ</c:v>
                </c:pt>
              </c:strCache>
            </c:strRef>
          </c:cat>
          <c:val>
            <c:numRef>
              <c:f>Лист1!$B$2:$D$2</c:f>
              <c:numCache>
                <c:formatCode>#\ ##0.0</c:formatCode>
                <c:ptCount val="3"/>
                <c:pt idx="0">
                  <c:v>5.8</c:v>
                </c:pt>
                <c:pt idx="1">
                  <c:v>13.6</c:v>
                </c:pt>
                <c:pt idx="2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EC-4438-A34B-BD0FE19BC1C1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Доля ГИБП потребность</c:v>
                </c:pt>
              </c:strCache>
            </c:strRef>
          </c:tx>
          <c:spPr>
            <a:solidFill>
              <a:srgbClr val="5B6CD3"/>
            </a:solidFill>
            <a:ln>
              <a:noFill/>
            </a:ln>
            <a:effectLst>
              <a:innerShdw>
                <a:schemeClr val="bg1"/>
              </a:innerShdw>
            </a:effectLst>
          </c:spPr>
          <c:invertIfNegative val="0"/>
          <c:dLbls>
            <c:dLbl>
              <c:idx val="2"/>
              <c:layout>
                <c:manualLayout>
                  <c:x val="0"/>
                  <c:y val="-0.12867783443408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7BA-49D6-B1F7-8BA9282C1E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Лист1!$B$1:$D$1</c:f>
              <c:strCache>
                <c:ptCount val="3"/>
                <c:pt idx="0">
                  <c:v>РА</c:v>
                </c:pt>
                <c:pt idx="1">
                  <c:v>Спондилопатии</c:v>
                </c:pt>
                <c:pt idx="2">
                  <c:v>СКВ</c:v>
                </c:pt>
              </c:strCache>
            </c:strRef>
          </c:cat>
          <c:val>
            <c:numRef>
              <c:f>Лист1!$B$3:$D$3</c:f>
              <c:numCache>
                <c:formatCode>#\ ##0.0</c:formatCode>
                <c:ptCount val="3"/>
                <c:pt idx="0">
                  <c:v>22</c:v>
                </c:pt>
                <c:pt idx="1">
                  <c:v>25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EC-4438-A34B-BD0FE19BC1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"/>
        <c:overlap val="-22"/>
        <c:axId val="368867904"/>
        <c:axId val="368876136"/>
      </c:barChart>
      <c:catAx>
        <c:axId val="368867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68876136"/>
        <c:crosses val="autoZero"/>
        <c:auto val="1"/>
        <c:lblAlgn val="ctr"/>
        <c:lblOffset val="100"/>
        <c:noMultiLvlLbl val="0"/>
      </c:catAx>
      <c:valAx>
        <c:axId val="368876136"/>
        <c:scaling>
          <c:orientation val="minMax"/>
        </c:scaling>
        <c:delete val="1"/>
        <c:axPos val="l"/>
        <c:numFmt formatCode="#\ ##0.0" sourceLinked="1"/>
        <c:majorTickMark val="none"/>
        <c:minorTickMark val="none"/>
        <c:tickLblPos val="nextTo"/>
        <c:crossAx val="36886790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48110321890547747"/>
          <c:y val="7.1472109871056214E-3"/>
          <c:w val="0.51889678109452253"/>
          <c:h val="0.230772271173285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lang="en-US"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009484666776878E-2"/>
          <c:y val="4.507973780918554E-2"/>
          <c:w val="0.93079858383156377"/>
          <c:h val="0.700529082947505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%</c:v>
                </c:pt>
              </c:strCache>
            </c:strRef>
          </c:tx>
          <c:spPr>
            <a:solidFill>
              <a:srgbClr val="0C1A6E">
                <a:alpha val="99000"/>
              </a:srgbClr>
            </a:solidFill>
            <a:ln>
              <a:solidFill>
                <a:srgbClr val="741616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-9.8494303080329489E-18"/>
                  <c:y val="-4.42851083067294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480-4067-8569-6F2B81B38CF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Лист1!$A$2:$A$30</c:f>
              <c:strCache>
                <c:ptCount val="29"/>
                <c:pt idx="0">
                  <c:v>Ритуксимаб</c:v>
                </c:pt>
                <c:pt idx="1">
                  <c:v>Олокизумаб</c:v>
                </c:pt>
                <c:pt idx="2">
                  <c:v>Адалимумаб</c:v>
                </c:pt>
                <c:pt idx="3">
                  <c:v>Секукинумаб</c:v>
                </c:pt>
                <c:pt idx="4">
                  <c:v>Этанерцепт</c:v>
                </c:pt>
                <c:pt idx="5">
                  <c:v>Нетакимаб</c:v>
                </c:pt>
                <c:pt idx="6">
                  <c:v>Тофацитиниб</c:v>
                </c:pt>
                <c:pt idx="7">
                  <c:v>Деносумаб</c:v>
                </c:pt>
                <c:pt idx="8">
                  <c:v>Упадацитиниб</c:v>
                </c:pt>
                <c:pt idx="9">
                  <c:v>Голимумаб</c:v>
                </c:pt>
                <c:pt idx="10">
                  <c:v>Цертолизумаба пэгол</c:v>
                </c:pt>
                <c:pt idx="11">
                  <c:v>Левилимаб</c:v>
                </c:pt>
                <c:pt idx="12">
                  <c:v>Инфликсимаб</c:v>
                </c:pt>
                <c:pt idx="13">
                  <c:v>Барицитиниб</c:v>
                </c:pt>
                <c:pt idx="14">
                  <c:v>Абатацепт</c:v>
                </c:pt>
                <c:pt idx="15">
                  <c:v>Тоцилизумаб</c:v>
                </c:pt>
                <c:pt idx="16">
                  <c:v>Иксекизумаб</c:v>
                </c:pt>
                <c:pt idx="17">
                  <c:v>Гуселькумаб</c:v>
                </c:pt>
                <c:pt idx="18">
                  <c:v>Устекинумаб</c:v>
                </c:pt>
                <c:pt idx="19">
                  <c:v>Сарилумаб</c:v>
                </c:pt>
                <c:pt idx="20">
                  <c:v>Белимумаб</c:v>
                </c:pt>
                <c:pt idx="21">
                  <c:v>Нинтеданиб</c:v>
                </c:pt>
                <c:pt idx="22">
                  <c:v>Сенипрутуг*</c:v>
                </c:pt>
                <c:pt idx="23">
                  <c:v>Анифролумаб</c:v>
                </c:pt>
                <c:pt idx="24">
                  <c:v>Рисанкизумаб</c:v>
                </c:pt>
                <c:pt idx="25">
                  <c:v>Анакинра</c:v>
                </c:pt>
                <c:pt idx="26">
                  <c:v>Канакинумаб</c:v>
                </c:pt>
                <c:pt idx="27">
                  <c:v>Апремиласт</c:v>
                </c:pt>
                <c:pt idx="28">
                  <c:v>Меполизумаб</c:v>
                </c:pt>
              </c:strCache>
            </c:strRef>
          </c:cat>
          <c:val>
            <c:numRef>
              <c:f>Лист1!$B$2:$B$30</c:f>
              <c:numCache>
                <c:formatCode>0.00%</c:formatCode>
                <c:ptCount val="29"/>
                <c:pt idx="0">
                  <c:v>0.13600000000000001</c:v>
                </c:pt>
                <c:pt idx="1">
                  <c:v>0.105</c:v>
                </c:pt>
                <c:pt idx="2">
                  <c:v>0.105</c:v>
                </c:pt>
                <c:pt idx="3">
                  <c:v>9.6000000000000002E-2</c:v>
                </c:pt>
                <c:pt idx="4">
                  <c:v>8.8999999999999996E-2</c:v>
                </c:pt>
                <c:pt idx="5">
                  <c:v>6.6000000000000003E-2</c:v>
                </c:pt>
                <c:pt idx="6">
                  <c:v>4.7E-2</c:v>
                </c:pt>
                <c:pt idx="7">
                  <c:v>4.4999999999999998E-2</c:v>
                </c:pt>
                <c:pt idx="8">
                  <c:v>4.4999999999999998E-2</c:v>
                </c:pt>
                <c:pt idx="9">
                  <c:v>3.9E-2</c:v>
                </c:pt>
                <c:pt idx="10">
                  <c:v>3.5999999999999997E-2</c:v>
                </c:pt>
                <c:pt idx="11">
                  <c:v>3.3000000000000002E-2</c:v>
                </c:pt>
                <c:pt idx="12">
                  <c:v>2.4E-2</c:v>
                </c:pt>
                <c:pt idx="13">
                  <c:v>0.02</c:v>
                </c:pt>
                <c:pt idx="14">
                  <c:v>1.9E-2</c:v>
                </c:pt>
                <c:pt idx="15">
                  <c:v>1.4999999999999999E-2</c:v>
                </c:pt>
                <c:pt idx="16">
                  <c:v>1.4E-2</c:v>
                </c:pt>
                <c:pt idx="17">
                  <c:v>1.2E-2</c:v>
                </c:pt>
                <c:pt idx="18">
                  <c:v>1.2E-2</c:v>
                </c:pt>
                <c:pt idx="19">
                  <c:v>8.0000000000000002E-3</c:v>
                </c:pt>
                <c:pt idx="20">
                  <c:v>7.0000000000000001E-3</c:v>
                </c:pt>
                <c:pt idx="21">
                  <c:v>6.0000000000000001E-3</c:v>
                </c:pt>
                <c:pt idx="22">
                  <c:v>5.0000000000000001E-3</c:v>
                </c:pt>
                <c:pt idx="23">
                  <c:v>5.0000000000000001E-3</c:v>
                </c:pt>
                <c:pt idx="24">
                  <c:v>4.0000000000000001E-3</c:v>
                </c:pt>
                <c:pt idx="25">
                  <c:v>3.0000000000000001E-3</c:v>
                </c:pt>
                <c:pt idx="26">
                  <c:v>2E-3</c:v>
                </c:pt>
                <c:pt idx="27">
                  <c:v>1E-3</c:v>
                </c:pt>
                <c:pt idx="28">
                  <c:v>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BF-43A9-95BB-D582FC87A3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544220256"/>
        <c:axId val="544221696"/>
      </c:barChart>
      <c:catAx>
        <c:axId val="544220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4221696"/>
        <c:crosses val="autoZero"/>
        <c:auto val="1"/>
        <c:lblAlgn val="ctr"/>
        <c:lblOffset val="100"/>
        <c:noMultiLvlLbl val="0"/>
      </c:catAx>
      <c:valAx>
        <c:axId val="54422169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544220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983559947559624"/>
          <c:y val="0.12151188361732747"/>
          <c:w val="0.7695156674203677"/>
          <c:h val="0.72155780693917226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rgbClr val="5B6CD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4607-49B1-B7DD-4BCBCC8C6C66}"/>
              </c:ext>
            </c:extLst>
          </c:dPt>
          <c:dPt>
            <c:idx val="1"/>
            <c:bubble3D val="0"/>
            <c:spPr>
              <a:solidFill>
                <a:srgbClr val="2E3FB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607-49B1-B7DD-4BCBCC8C6C66}"/>
              </c:ext>
            </c:extLst>
          </c:dPt>
          <c:dPt>
            <c:idx val="2"/>
            <c:bubble3D val="0"/>
            <c:spPr>
              <a:solidFill>
                <a:srgbClr val="0C1A6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607-49B1-B7DD-4BCBCC8C6C66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ОМС</c:v>
                </c:pt>
                <c:pt idx="1">
                  <c:v>Фед льгота</c:v>
                </c:pt>
                <c:pt idx="2">
                  <c:v>Рег льгота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15501</c:v>
                </c:pt>
                <c:pt idx="1">
                  <c:v>18038</c:v>
                </c:pt>
                <c:pt idx="2">
                  <c:v>13484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07-49B1-B7DD-4BCBCC8C6C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41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765868214513678"/>
          <c:y val="6.6864636532596985E-2"/>
          <c:w val="0.6340476872645473"/>
          <c:h val="0.80184225286271693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0"/>
            <c:bubble3D val="0"/>
            <c:spPr>
              <a:solidFill>
                <a:srgbClr val="0C1A6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5CA1-4F55-AF17-F6CB62478DDD}"/>
              </c:ext>
            </c:extLst>
          </c:dPt>
          <c:dPt>
            <c:idx val="1"/>
            <c:bubble3D val="0"/>
            <c:spPr>
              <a:solidFill>
                <a:srgbClr val="2D3DA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CA1-4F55-AF17-F6CB62478DDD}"/>
              </c:ext>
            </c:extLst>
          </c:dPt>
          <c:dPt>
            <c:idx val="2"/>
            <c:bubble3D val="0"/>
            <c:spPr>
              <a:solidFill>
                <a:srgbClr val="5B6CD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5CA1-4F55-AF17-F6CB62478DDD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CA1-4F55-AF17-F6CB62478DDD}"/>
              </c:ext>
            </c:extLst>
          </c:dPt>
          <c:dPt>
            <c:idx val="4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5CA1-4F55-AF17-F6CB62478DDD}"/>
              </c:ext>
            </c:extLst>
          </c:dPt>
          <c:dLbls>
            <c:dLbl>
              <c:idx val="3"/>
              <c:layout>
                <c:manualLayout>
                  <c:x val="-1.1051621223521794E-2"/>
                  <c:y val="-3.069697233989283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CA1-4F55-AF17-F6CB62478D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accent3">
                      <a:lumMod val="20000"/>
                      <a:lumOff val="80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РА</c:v>
                </c:pt>
                <c:pt idx="1">
                  <c:v>АС</c:v>
                </c:pt>
                <c:pt idx="2">
                  <c:v>ПсА</c:v>
                </c:pt>
                <c:pt idx="3">
                  <c:v>СКВ</c:v>
                </c:pt>
                <c:pt idx="4">
                  <c:v>Прочие</c:v>
                </c:pt>
              </c:strCache>
            </c:strRef>
          </c:cat>
          <c:val>
            <c:numRef>
              <c:f>Лист1!$B$2:$B$6</c:f>
              <c:numCache>
                <c:formatCode>0</c:formatCode>
                <c:ptCount val="5"/>
                <c:pt idx="0">
                  <c:v>20201</c:v>
                </c:pt>
                <c:pt idx="1">
                  <c:v>14461</c:v>
                </c:pt>
                <c:pt idx="2">
                  <c:v>6726</c:v>
                </c:pt>
                <c:pt idx="3">
                  <c:v>1489</c:v>
                </c:pt>
                <c:pt idx="4">
                  <c:v>4015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A1-4F55-AF17-F6CB62478D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0.06058</cdr:x>
      <cdr:y>0.09841</cdr:y>
    </cdr:from>
    <cdr:to>
      <cdr:x>0.09483</cdr:x>
      <cdr:y>0.42426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35AB0F99-90D7-4045-9D85-3E76C6024E6E}"/>
            </a:ext>
          </a:extLst>
        </cdr:cNvPr>
        <cdr:cNvSpPr txBox="1"/>
      </cdr:nvSpPr>
      <cdr:spPr>
        <a:xfrm xmlns:a="http://schemas.openxmlformats.org/drawingml/2006/main" rot="16200000">
          <a:off x="305426" y="687942"/>
          <a:ext cx="1091676" cy="3752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Тыс. человек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7660C-A1F9-47EC-B706-CE523EC6AAC4}" type="datetimeFigureOut">
              <a:rPr lang="ru-RU" smtClean="0"/>
              <a:t>17.11.2025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32170-FCE8-41E6-97D8-3BF69DAA4E8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7897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Ревматические заболевания наиболее распространены среди иммуновоспалительных заболеваний приводящих к развитию тяжелых и инвалидизирующих осложнений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32170-FCE8-41E6-97D8-3BF69DAA4E84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256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Высокий</a:t>
            </a:r>
            <a:r>
              <a:rPr lang="ru-RU" baseline="0" dirty="0"/>
              <a:t> уровень инвалидизации подтверждается официальной статистикой Минтруда. Обращает на себя внимание рост инвалитдизации из года в год.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32170-FCE8-41E6-97D8-3BF69DAA4E84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1913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99756-88C4-A92B-AEE0-C2B1678F0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AC5F7BA2-D10D-E59F-655F-94294B8065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2D924E3E-CCBC-2E19-F465-8563640D7D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Высокий</a:t>
            </a:r>
            <a:r>
              <a:rPr lang="ru-RU" baseline="0" dirty="0"/>
              <a:t> уровень инвалидизации подтверждается официальной статистикой Минтруда. Обращает на себя внимание рост инвалитдизации из года в год.</a:t>
            </a:r>
            <a:endParaRPr lang="en-US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A4525DE-0C9A-332F-C770-C2501C0295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32170-FCE8-41E6-97D8-3BF69DAA4E84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7398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02F43-3AFC-E451-415A-707EBD179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0F1DAEC-C573-F06B-2DF8-37C7530793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A3DB57D-E2EF-23CC-56EF-791E939086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9EF02B3-6B8A-54EC-5F1A-046B349431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32170-FCE8-41E6-97D8-3BF69DAA4E84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85620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современные достижения науки дали нам различные эффективные инструменты в борьбе по достижению контроля над иммуновоспалительными заболеваниями. В том числе речь идет и о такой группе лекарственных препаратов как генно-инженерные биологические препараты и селективные иммунодепрессанты (ГИБП и СИ).  Своевременное назначение которых позволяет эффективно контролировать иммуновоспалительный процесс и фактически профилактировать развитие инвалидизирующих осложнений. А ведь развитие тех или иных инвалидизирующих осложнений ложится тяжелым бременем не только на пациента, но и на государство, в разы увеличивая затраты на лечение.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32170-FCE8-41E6-97D8-3BF69DAA4E84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3351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9A287-70CA-C735-F03E-E381B9D79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9A09F060-B2C1-E888-4E48-708169AA94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035A719-1F4D-ED46-A8F6-07EB7636A2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В настоящее время доступность современных методов терапии в значительной мере отличается в субъектах и</a:t>
            </a:r>
            <a:r>
              <a:rPr lang="ru-RU" baseline="0" dirty="0"/>
              <a:t> не зависит от численности населения а в большей степени от организации и должного финансирования</a:t>
            </a:r>
            <a:endParaRPr lang="en-US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AF76839-A678-6DE2-F837-0A6F2FA683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32170-FCE8-41E6-97D8-3BF69DAA4E84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52640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Более половины субъектов не</a:t>
            </a:r>
            <a:r>
              <a:rPr lang="ru-RU" baseline="0" dirty="0"/>
              <a:t> могут обеспечить уровень доступности ГИБП и Си более 5% при потребности в 15%.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32170-FCE8-41E6-97D8-3BF69DAA4E84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541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Высокий</a:t>
            </a:r>
            <a:r>
              <a:rPr lang="ru-RU" baseline="0" dirty="0"/>
              <a:t> уровень инвалидизации – бремя для государства.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32170-FCE8-41E6-97D8-3BF69DAA4E84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3351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C498C-30FE-4292-971A-E055204854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FF9A56-6DBB-4634-A207-24EA4A56C2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8FD95-60F8-4E92-9AE7-0CF4BE6D9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BD3E-8268-4D41-B916-22D479C49A70}" type="datetimeFigureOut">
              <a:rPr lang="ru-RU" smtClean="0"/>
              <a:t>17.11.2025</a:t>
            </a:fld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DD475-0B35-4E31-A4F3-654F5A2AD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7D07B-0FE4-4A87-9C22-C19BD5C89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41ED2-3F87-4E02-866B-2F6F9404AE3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808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39AC4-10EA-4000-BFAE-C2655B7FA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7340ED-A760-404D-870F-A31A64D01C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D229F-4148-402C-AA52-8BD5CF964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BD3E-8268-4D41-B916-22D479C49A70}" type="datetimeFigureOut">
              <a:rPr lang="ru-RU" smtClean="0"/>
              <a:t>17.11.2025</a:t>
            </a:fld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BE16C-2EB0-4376-B3B7-8AF1F70AE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5667D-C224-4227-BB2F-3B86E1629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41ED2-3F87-4E02-866B-2F6F9404AE3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197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745F07-B619-4236-AA19-A4B8B59A43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E37C0A-7AE2-4867-BC76-E6264F921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EBCBA-70C4-4EBF-88AC-E909955FF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BD3E-8268-4D41-B916-22D479C49A70}" type="datetimeFigureOut">
              <a:rPr lang="ru-RU" smtClean="0"/>
              <a:t>17.11.2025</a:t>
            </a:fld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B1632-0102-4CB0-BF80-E8B84C9DF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228F6D-246B-4A99-8FB8-58B4B2258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41ED2-3F87-4E02-866B-2F6F9404AE3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0854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550336" y="645086"/>
            <a:ext cx="11091333" cy="535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3197" b="1">
                <a:solidFill>
                  <a:srgbClr val="071D4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45661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76E79-FF64-468F-9BCD-010E64128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6BD48-986E-485E-B9F8-0CAD733C5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BFE30-AF4B-41A9-B133-3E79201A3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BD3E-8268-4D41-B916-22D479C49A70}" type="datetimeFigureOut">
              <a:rPr lang="ru-RU" smtClean="0"/>
              <a:t>17.11.2025</a:t>
            </a:fld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5071A-465E-40C6-BD42-080774F02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94AC4-9BCF-462D-A488-E80753427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41ED2-3F87-4E02-866B-2F6F9404AE3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0772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09DCA-A48B-4FEB-992F-382890EA2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5CD579-5EE6-453A-9A4A-686F9D3516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A5988-197D-4FF7-AB88-F1CF91459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BD3E-8268-4D41-B916-22D479C49A70}" type="datetimeFigureOut">
              <a:rPr lang="ru-RU" smtClean="0"/>
              <a:t>17.11.2025</a:t>
            </a:fld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3018E-5B5B-4C98-BEFF-664FC0CC1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02A48-55C1-4BE8-B4D6-3C1C66A95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41ED2-3F87-4E02-866B-2F6F9404AE3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7552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9CDF2-85F5-4F87-A4F9-36D160024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D6577-6E10-49EA-82DD-E661CB65BB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FB9215-3638-46AF-9626-59733226E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C61CA6-4F35-434D-BBC0-454B131AF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BD3E-8268-4D41-B916-22D479C49A70}" type="datetimeFigureOut">
              <a:rPr lang="ru-RU" smtClean="0"/>
              <a:t>17.11.2025</a:t>
            </a:fld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6D43B-4B6A-451C-BC24-BBEF9532F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E9F066-4368-462C-9F52-C6DFC2832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41ED2-3F87-4E02-866B-2F6F9404AE3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8198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2BC37-E976-4593-A315-1802E37E7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0243C4-A77F-4650-845D-2955BC393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6AADA6-E3FF-445C-92C2-E2D5F9FD21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C03D-BAB9-42F3-A0DA-87FA3F20F9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1B594E-2915-40F3-8ED5-EBA6348B88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A0103F-DB30-4017-80B1-59374F83F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BD3E-8268-4D41-B916-22D479C49A70}" type="datetimeFigureOut">
              <a:rPr lang="ru-RU" smtClean="0"/>
              <a:t>17.11.2025</a:t>
            </a:fld>
            <a:endParaRPr lang="ru-RU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229905-7AB1-47B3-B8AA-7445C1EEA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1468FB-31EF-42F6-A5BB-A83915320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41ED2-3F87-4E02-866B-2F6F9404AE3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6510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DC232-B8AF-4C27-B736-0FE146957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12F8E7-E375-424D-A4DD-C2794DF45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74308-1D53-441E-B30F-E49DA56BDE0E}" type="datetimeFigureOut">
              <a:rPr lang="ru-RU" smtClean="0"/>
              <a:t>17.11.2025</a:t>
            </a:fld>
            <a:endParaRPr lang="ru-R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B460CF-5EE2-4722-B2E7-0472A0AAB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639275-1BD9-45FE-913A-B5A8E2AEB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4AE8-BABB-490C-8608-A8E1DC549CD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0494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D89A9A-9BC3-42EE-9EDB-49AEBBE50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BD3E-8268-4D41-B916-22D479C49A70}" type="datetimeFigureOut">
              <a:rPr lang="ru-RU" smtClean="0"/>
              <a:t>17.11.2025</a:t>
            </a:fld>
            <a:endParaRPr lang="ru-R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C981E3-490B-4B56-B0D4-5567C3BF3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34CAAC-DD6D-48B1-B05F-96A108B80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41ED2-3F87-4E02-866B-2F6F9404AE3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590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4B040-14A8-47C1-96F9-5720AC1ED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F4046-7D50-4B4E-B92A-175356328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162093-3CE6-4343-B752-CC677AC071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620C0D-82CC-4457-8200-4032C1CBA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BD3E-8268-4D41-B916-22D479C49A70}" type="datetimeFigureOut">
              <a:rPr lang="ru-RU" smtClean="0"/>
              <a:t>17.11.2025</a:t>
            </a:fld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DB49C1-5AD3-479E-AEBD-D05ED579B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EE254B-BB54-41B8-B4B2-D98B49303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41ED2-3F87-4E02-866B-2F6F9404AE3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1786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95C77-AFC3-44D2-A875-139CAAA46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C2578B-88A4-4852-A206-C00CE366B9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423F38-DF41-46BF-9945-4072CDCC5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9DEA12-11B0-43C5-AE32-1FFAB393A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BD3E-8268-4D41-B916-22D479C49A70}" type="datetimeFigureOut">
              <a:rPr lang="ru-RU" smtClean="0"/>
              <a:t>17.11.2025</a:t>
            </a:fld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1D0121-B157-4E48-A786-C1305C084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1A7911-0630-4013-A951-0EE6DE2D7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41ED2-3F87-4E02-866B-2F6F9404AE3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7890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CA4F4D-DA2D-476D-982B-A1126039F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BE10AB-081A-477E-A58C-D36931127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4F518-6A8F-4319-91FC-E62611786D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CBD3E-8268-4D41-B916-22D479C49A70}" type="datetimeFigureOut">
              <a:rPr lang="ru-RU" smtClean="0"/>
              <a:t>17.11.2025</a:t>
            </a:fld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892D9-D08C-4311-9BD2-8645913602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D4AF2-E9E6-4EB0-A23E-F0813B63D7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41ED2-3F87-4E02-866B-2F6F9404AE3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1459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4412/1996-7012-2019-4-18-2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4412/1996-7012-2018-3-112-119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754F84E-A34F-9056-E054-9F545D523042}"/>
              </a:ext>
            </a:extLst>
          </p:cNvPr>
          <p:cNvSpPr/>
          <p:nvPr/>
        </p:nvSpPr>
        <p:spPr>
          <a:xfrm>
            <a:off x="0" y="0"/>
            <a:ext cx="8276734" cy="6858000"/>
          </a:xfrm>
          <a:prstGeom prst="rect">
            <a:avLst/>
          </a:prstGeom>
          <a:solidFill>
            <a:srgbClr val="0121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Рисунок 23">
            <a:extLst>
              <a:ext uri="{FF2B5EF4-FFF2-40B4-BE49-F238E27FC236}">
                <a16:creationId xmlns:a16="http://schemas.microsoft.com/office/drawing/2014/main" id="{82212EF0-AB0A-9A85-2C6F-DEBD921A71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7" y="3926703"/>
            <a:ext cx="8276734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2232" y="640922"/>
            <a:ext cx="75522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структуры потребления генно-инженерных биологических препаратов по профилю «Ревматология» в Российской Федерации</a:t>
            </a:r>
          </a:p>
        </p:txBody>
      </p:sp>
      <p:pic>
        <p:nvPicPr>
          <p:cNvPr id="6" name="Рисунок 5" descr="Изображение выглядит как текст, Шрифт, снимок экрана, Графика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40B2339F-1CE2-480E-F0E5-ECC247D816C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2947" y="4833233"/>
            <a:ext cx="3266416" cy="50952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9958BA8-D91B-F634-E131-58B578329806}"/>
              </a:ext>
            </a:extLst>
          </p:cNvPr>
          <p:cNvSpPr txBox="1"/>
          <p:nvPr/>
        </p:nvSpPr>
        <p:spPr>
          <a:xfrm>
            <a:off x="8472947" y="5682394"/>
            <a:ext cx="33347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+mj-lt"/>
                <a:cs typeface="Times New Roman" panose="02020603050405020304" pitchFamily="18" charset="0"/>
              </a:rPr>
              <a:t>Москва</a:t>
            </a:r>
          </a:p>
          <a:p>
            <a:pPr algn="ctr"/>
            <a:r>
              <a:rPr lang="ru-RU" dirty="0">
                <a:latin typeface="+mj-lt"/>
                <a:cs typeface="Times New Roman" panose="02020603050405020304" pitchFamily="18" charset="0"/>
              </a:rPr>
              <a:t>20 ноября 2025</a:t>
            </a:r>
            <a:endParaRPr lang="en-US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13165E-C57A-A5D6-02E7-D2D93DACD628}"/>
              </a:ext>
            </a:extLst>
          </p:cNvPr>
          <p:cNvSpPr txBox="1"/>
          <p:nvPr/>
        </p:nvSpPr>
        <p:spPr>
          <a:xfrm>
            <a:off x="262660" y="6498487"/>
            <a:ext cx="876344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©</a:t>
            </a:r>
            <a:r>
              <a:rPr lang="ru-RU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 Проектно-исследовательский институт внедрения социальных инициатив (ИВСИ) / Комплексные решения для нового времени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907230-FF6E-CA8B-E674-58DB5588AC2F}"/>
              </a:ext>
            </a:extLst>
          </p:cNvPr>
          <p:cNvSpPr txBox="1"/>
          <p:nvPr/>
        </p:nvSpPr>
        <p:spPr>
          <a:xfrm>
            <a:off x="8638966" y="1079780"/>
            <a:ext cx="29798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Круглый стол №7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Системные вопросы при системных ревматических заболеваниях.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Невидимые пациенты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A496AE-E395-F39E-7D16-C9317E11C9B3}"/>
              </a:ext>
            </a:extLst>
          </p:cNvPr>
          <p:cNvSpPr txBox="1"/>
          <p:nvPr/>
        </p:nvSpPr>
        <p:spPr>
          <a:xfrm>
            <a:off x="384322" y="4443836"/>
            <a:ext cx="5847050" cy="19697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Руслан Древаль</a:t>
            </a:r>
          </a:p>
          <a:p>
            <a:endParaRPr lang="ru-RU" sz="800" b="1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Президент Проектно-исследовательского института </a:t>
            </a:r>
          </a:p>
          <a:p>
            <a:r>
              <a:rPr lang="ru-RU" sz="16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внедрения социальных инициатив </a:t>
            </a:r>
          </a:p>
          <a:p>
            <a:r>
              <a:rPr lang="ru-RU" sz="16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Директор НП Центр Социальной Экономики</a:t>
            </a:r>
          </a:p>
          <a:p>
            <a:r>
              <a:rPr lang="ru-RU" sz="16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Член  профильной комиссии МЗ РФ по ревматологии</a:t>
            </a:r>
          </a:p>
          <a:p>
            <a:r>
              <a:rPr lang="ru-RU" sz="16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Член президиума и правления ассоциации ревматологов России </a:t>
            </a:r>
          </a:p>
          <a:p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D2E791F-714E-FC93-0280-BE353EAA47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6734" y="7164"/>
            <a:ext cx="3915266" cy="917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186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B7379-192B-11FD-BAE7-2570C96EB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26B3992A-26AE-E9AC-A2F0-7E289A9138AA}"/>
              </a:ext>
            </a:extLst>
          </p:cNvPr>
          <p:cNvGraphicFramePr>
            <a:graphicFrameLocks/>
          </p:cNvGraphicFramePr>
          <p:nvPr/>
        </p:nvGraphicFramePr>
        <p:xfrm>
          <a:off x="635489" y="808688"/>
          <a:ext cx="10857263" cy="512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752BC9C-3842-2EF2-3D87-CB86629DA5C0}"/>
              </a:ext>
            </a:extLst>
          </p:cNvPr>
          <p:cNvSpPr txBox="1"/>
          <p:nvPr/>
        </p:nvSpPr>
        <p:spPr>
          <a:xfrm>
            <a:off x="1323679" y="63971"/>
            <a:ext cx="97362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применения ГИБП И СИ у больных РЗ. Численность больных с РЗ получающих ГИБП и СИ к общему числу населения 2023 г ( на 100 000 населения)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10D9DB-8124-035B-1407-2240246C42CD}"/>
              </a:ext>
            </a:extLst>
          </p:cNvPr>
          <p:cNvSpPr txBox="1"/>
          <p:nvPr/>
        </p:nvSpPr>
        <p:spPr>
          <a:xfrm rot="16200000">
            <a:off x="17362" y="2057488"/>
            <a:ext cx="994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/>
              <a:t>население</a:t>
            </a:r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C3405D-7331-F44F-4F7B-F802FF6F2C01}"/>
              </a:ext>
            </a:extLst>
          </p:cNvPr>
          <p:cNvSpPr txBox="1"/>
          <p:nvPr/>
        </p:nvSpPr>
        <p:spPr>
          <a:xfrm rot="5400000">
            <a:off x="9826526" y="2492788"/>
            <a:ext cx="37017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/>
              <a:t>Население на 100 000 получающих ГИБП и СИ</a:t>
            </a:r>
            <a:endParaRPr lang="en-US" sz="14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CC19DB3-789F-C0C6-A8AD-DEAE8AB0F4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6567833"/>
            <a:ext cx="12192001" cy="29257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8C90105-280F-DA84-049B-53FAF8DB1379}"/>
              </a:ext>
            </a:extLst>
          </p:cNvPr>
          <p:cNvSpPr txBox="1"/>
          <p:nvPr/>
        </p:nvSpPr>
        <p:spPr>
          <a:xfrm>
            <a:off x="4838701" y="6591007"/>
            <a:ext cx="733623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©</a:t>
            </a:r>
            <a:r>
              <a:rPr lang="ru-RU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 Проектно-исследовательский институт внедрения социальных инициатив (ИВСИ) / Комплексные решения для нового времени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D8F93B-5FC6-48E9-E4E8-33B79ABB4C47}"/>
              </a:ext>
            </a:extLst>
          </p:cNvPr>
          <p:cNvSpPr txBox="1"/>
          <p:nvPr/>
        </p:nvSpPr>
        <p:spPr>
          <a:xfrm>
            <a:off x="144780" y="6195519"/>
            <a:ext cx="54136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По данным мониторинга РГ экспертного совета Профильной комиссии МЗ РФ по ревматологии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796272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75A131B-25D4-53D7-7478-01FBB46AE23B}"/>
              </a:ext>
            </a:extLst>
          </p:cNvPr>
          <p:cNvSpPr txBox="1"/>
          <p:nvPr/>
        </p:nvSpPr>
        <p:spPr>
          <a:xfrm>
            <a:off x="1160001" y="159594"/>
            <a:ext cx="100657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применения ГИБП И СИ у больных РА. Доля больных с РА  получающих ГИБП и СИ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общему числу больных с РА 2023 г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8D726356-AA04-4910-9118-87A21B63BB39}"/>
              </a:ext>
            </a:extLst>
          </p:cNvPr>
          <p:cNvGraphicFramePr/>
          <p:nvPr/>
        </p:nvGraphicFramePr>
        <p:xfrm>
          <a:off x="542461" y="299717"/>
          <a:ext cx="11481981" cy="5598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A13701BE-BC12-B0AB-0E8B-460774426379}"/>
              </a:ext>
            </a:extLst>
          </p:cNvPr>
          <p:cNvCxnSpPr>
            <a:cxnSpLocks/>
          </p:cNvCxnSpPr>
          <p:nvPr/>
        </p:nvCxnSpPr>
        <p:spPr>
          <a:xfrm>
            <a:off x="1171379" y="2211377"/>
            <a:ext cx="999810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78789F6F-7447-25D9-AC26-15F8C15AFAAE}"/>
              </a:ext>
            </a:extLst>
          </p:cNvPr>
          <p:cNvCxnSpPr>
            <a:cxnSpLocks/>
          </p:cNvCxnSpPr>
          <p:nvPr/>
        </p:nvCxnSpPr>
        <p:spPr>
          <a:xfrm>
            <a:off x="1160001" y="2555164"/>
            <a:ext cx="999810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32FD6DBB-D080-2055-422F-5E47362B7326}"/>
              </a:ext>
            </a:extLst>
          </p:cNvPr>
          <p:cNvSpPr/>
          <p:nvPr/>
        </p:nvSpPr>
        <p:spPr>
          <a:xfrm>
            <a:off x="1171379" y="2993047"/>
            <a:ext cx="1359173" cy="2647618"/>
          </a:xfrm>
          <a:prstGeom prst="rect">
            <a:avLst/>
          </a:prstGeom>
          <a:solidFill>
            <a:srgbClr val="C0564A">
              <a:alpha val="15000"/>
            </a:srgb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0EAD51C7-D35E-5B95-F898-8A0C6FA67AC6}"/>
              </a:ext>
            </a:extLst>
          </p:cNvPr>
          <p:cNvSpPr/>
          <p:nvPr/>
        </p:nvSpPr>
        <p:spPr>
          <a:xfrm>
            <a:off x="2530552" y="2993047"/>
            <a:ext cx="3296093" cy="2647618"/>
          </a:xfrm>
          <a:prstGeom prst="rect">
            <a:avLst/>
          </a:prstGeom>
          <a:solidFill>
            <a:srgbClr val="00B0F0">
              <a:alpha val="15000"/>
            </a:srgb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02EC768-D242-2C31-FEE2-D54AC76D1BDB}"/>
              </a:ext>
            </a:extLst>
          </p:cNvPr>
          <p:cNvSpPr txBox="1"/>
          <p:nvPr/>
        </p:nvSpPr>
        <p:spPr>
          <a:xfrm>
            <a:off x="1160001" y="5759654"/>
            <a:ext cx="14172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12 субъектов </a:t>
            </a:r>
            <a:r>
              <a:rPr lang="en-US" sz="1200" dirty="0"/>
              <a:t>&gt;10%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EA9F92-BAC7-84C7-BADF-CADAB6427054}"/>
              </a:ext>
            </a:extLst>
          </p:cNvPr>
          <p:cNvSpPr txBox="1"/>
          <p:nvPr/>
        </p:nvSpPr>
        <p:spPr>
          <a:xfrm>
            <a:off x="3412266" y="5762636"/>
            <a:ext cx="17538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29 субъектов</a:t>
            </a:r>
            <a:r>
              <a:rPr lang="en-US" sz="1200" dirty="0"/>
              <a:t> &gt; 5</a:t>
            </a:r>
            <a:r>
              <a:rPr lang="ru-RU" sz="1200" dirty="0"/>
              <a:t>%</a:t>
            </a:r>
            <a:r>
              <a:rPr lang="en-US" sz="1200" dirty="0"/>
              <a:t> &lt;10</a:t>
            </a:r>
            <a:r>
              <a:rPr lang="ru-RU" sz="1200" dirty="0"/>
              <a:t>%</a:t>
            </a:r>
            <a:endParaRPr lang="en-US" sz="12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7C20DD1-2693-ABA3-5E13-6756990DED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6567833"/>
            <a:ext cx="12192001" cy="29257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F44C9EA-03DA-5570-2D44-47A4BB7AF0E5}"/>
              </a:ext>
            </a:extLst>
          </p:cNvPr>
          <p:cNvSpPr txBox="1"/>
          <p:nvPr/>
        </p:nvSpPr>
        <p:spPr>
          <a:xfrm>
            <a:off x="4838701" y="6591007"/>
            <a:ext cx="733623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©</a:t>
            </a:r>
            <a:r>
              <a:rPr lang="ru-RU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 Проектно-исследовательский институт внедрения социальных инициатив (ИВСИ) / Комплексные решения для нового времени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4A63C4-46D4-166A-7CAF-74AAABD11C50}"/>
              </a:ext>
            </a:extLst>
          </p:cNvPr>
          <p:cNvSpPr txBox="1"/>
          <p:nvPr/>
        </p:nvSpPr>
        <p:spPr>
          <a:xfrm>
            <a:off x="144780" y="6195519"/>
            <a:ext cx="54136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По данным мониторинга РГ экспертного совета Профильной комиссии МЗ РФ по ревматологии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233992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5517863D-4386-4CE3-8587-599AA32C8A5D}"/>
              </a:ext>
            </a:extLst>
          </p:cNvPr>
          <p:cNvSpPr/>
          <p:nvPr/>
        </p:nvSpPr>
        <p:spPr>
          <a:xfrm>
            <a:off x="618383" y="240671"/>
            <a:ext cx="89720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ЭКОНОМИЧЕСКОЕ БРЕМЯ РЕВМАТИЧЕСКИХ ЗАБОЛЕВАНИЙ!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D42C946-18EC-4E72-ACDB-1BE9154F73E1}"/>
              </a:ext>
            </a:extLst>
          </p:cNvPr>
          <p:cNvSpPr txBox="1"/>
          <p:nvPr/>
        </p:nvSpPr>
        <p:spPr>
          <a:xfrm>
            <a:off x="3349910" y="4337527"/>
            <a:ext cx="2634727" cy="10772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21%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(от 19,6 –до 23,7%)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уровень инвалидизации при недостаточной терапии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B576E5-2C7C-4C0A-B6FA-AA79139615BE}"/>
              </a:ext>
            </a:extLst>
          </p:cNvPr>
          <p:cNvSpPr txBox="1"/>
          <p:nvPr/>
        </p:nvSpPr>
        <p:spPr>
          <a:xfrm>
            <a:off x="704696" y="934108"/>
            <a:ext cx="24141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СКВ</a:t>
            </a:r>
          </a:p>
          <a:p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F05E851-6F2F-47B0-B403-CB1F5C2E87A7}"/>
              </a:ext>
            </a:extLst>
          </p:cNvPr>
          <p:cNvSpPr txBox="1"/>
          <p:nvPr/>
        </p:nvSpPr>
        <p:spPr>
          <a:xfrm>
            <a:off x="3464689" y="934108"/>
            <a:ext cx="18068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E7F0C9E6-D1CB-4339-8C25-750697886CA4}"/>
              </a:ext>
            </a:extLst>
          </p:cNvPr>
          <p:cNvCxnSpPr>
            <a:cxnSpLocks/>
          </p:cNvCxnSpPr>
          <p:nvPr/>
        </p:nvCxnSpPr>
        <p:spPr>
          <a:xfrm>
            <a:off x="3262878" y="1090250"/>
            <a:ext cx="0" cy="270974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81F93DE4-D37A-496A-9E3B-AE4ECC3B5E48}"/>
              </a:ext>
            </a:extLst>
          </p:cNvPr>
          <p:cNvCxnSpPr>
            <a:cxnSpLocks/>
          </p:cNvCxnSpPr>
          <p:nvPr/>
        </p:nvCxnSpPr>
        <p:spPr>
          <a:xfrm>
            <a:off x="6402057" y="1090250"/>
            <a:ext cx="0" cy="270974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1452FD7-FD59-4E7C-A5BF-1CF0C68A7267}"/>
              </a:ext>
            </a:extLst>
          </p:cNvPr>
          <p:cNvSpPr txBox="1"/>
          <p:nvPr/>
        </p:nvSpPr>
        <p:spPr>
          <a:xfrm>
            <a:off x="358888" y="1739819"/>
            <a:ext cx="27094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ЭКОНОМИЧЕСКОЕ БРЕМЯ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4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1 046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тыс./руб. в год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C999B8D-11A5-4D52-962F-F6088467B21F}"/>
              </a:ext>
            </a:extLst>
          </p:cNvPr>
          <p:cNvSpPr txBox="1"/>
          <p:nvPr/>
        </p:nvSpPr>
        <p:spPr>
          <a:xfrm>
            <a:off x="3067518" y="1725226"/>
            <a:ext cx="3544257" cy="943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ЭКОНОМИЧЕСКОЕ БРЕМЯ</a:t>
            </a:r>
          </a:p>
          <a:p>
            <a:pPr algn="ctr"/>
            <a:endParaRPr lang="ru-RU" sz="14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518/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1651</a:t>
            </a:r>
            <a:r>
              <a:rPr lang="ru-RU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тыс./руб. в год 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AAAA451-2DE0-4837-8B5B-91A1010DFE75}"/>
              </a:ext>
            </a:extLst>
          </p:cNvPr>
          <p:cNvSpPr txBox="1"/>
          <p:nvPr/>
        </p:nvSpPr>
        <p:spPr>
          <a:xfrm>
            <a:off x="6588226" y="934108"/>
            <a:ext cx="18224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3DFC0D0-AB84-4797-AFE1-42912FD4E7C9}"/>
              </a:ext>
            </a:extLst>
          </p:cNvPr>
          <p:cNvSpPr txBox="1"/>
          <p:nvPr/>
        </p:nvSpPr>
        <p:spPr>
          <a:xfrm>
            <a:off x="6205319" y="1732922"/>
            <a:ext cx="3238199" cy="943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ЭКОНОМИЧЕСКОЕ БРЕМЯ</a:t>
            </a:r>
          </a:p>
          <a:p>
            <a:pPr algn="ctr"/>
            <a:endParaRPr lang="ru-RU" sz="14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488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тыс./руб. в год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2CFC410-3472-44D7-9ED4-869326BF22F8}"/>
              </a:ext>
            </a:extLst>
          </p:cNvPr>
          <p:cNvSpPr txBox="1"/>
          <p:nvPr/>
        </p:nvSpPr>
        <p:spPr>
          <a:xfrm>
            <a:off x="6391609" y="4337527"/>
            <a:ext cx="2634726" cy="8617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18%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уровень инвалидизации при недостаточной терапии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F5D63D-7C8F-7C7D-3CE7-88FB98689C82}"/>
              </a:ext>
            </a:extLst>
          </p:cNvPr>
          <p:cNvSpPr txBox="1"/>
          <p:nvPr/>
        </p:nvSpPr>
        <p:spPr>
          <a:xfrm>
            <a:off x="88146" y="4337527"/>
            <a:ext cx="2668749" cy="8617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35%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уровень инвалидизации при недостаточной терапии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040DED-CC3E-9437-AA02-81D849C50A6F}"/>
              </a:ext>
            </a:extLst>
          </p:cNvPr>
          <p:cNvSpPr txBox="1"/>
          <p:nvPr/>
        </p:nvSpPr>
        <p:spPr>
          <a:xfrm>
            <a:off x="3464689" y="2628363"/>
            <a:ext cx="253882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336 718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больных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ВУТ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45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ЧГ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 0,55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Обеспечивается ГИБП и СИ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- 5,8%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BC951A0-DFAF-D313-6754-56FD96BECE5C}"/>
              </a:ext>
            </a:extLst>
          </p:cNvPr>
          <p:cNvSpPr txBox="1"/>
          <p:nvPr/>
        </p:nvSpPr>
        <p:spPr>
          <a:xfrm>
            <a:off x="218075" y="2631128"/>
            <a:ext cx="253882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26 361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больных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ВУТ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75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ЧГ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 0,9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Обеспечивается ГИБП и СИ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- 5,3%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D276C6A-ADFA-3866-4FC3-FA297FB1F1AE}"/>
              </a:ext>
            </a:extLst>
          </p:cNvPr>
          <p:cNvSpPr txBox="1"/>
          <p:nvPr/>
        </p:nvSpPr>
        <p:spPr>
          <a:xfrm>
            <a:off x="6603867" y="2664769"/>
            <a:ext cx="232320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154 534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больных*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ВУТ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30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ЧГ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 0,55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Обеспечивается ГИБП и СИ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- 14,4%*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9F1EA34-E943-0B09-DF1A-431AD8E240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6567833"/>
            <a:ext cx="12192001" cy="29257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1DF0D4-74E9-B98A-08F5-761492884243}"/>
              </a:ext>
            </a:extLst>
          </p:cNvPr>
          <p:cNvSpPr txBox="1"/>
          <p:nvPr/>
        </p:nvSpPr>
        <p:spPr>
          <a:xfrm>
            <a:off x="4838701" y="6591007"/>
            <a:ext cx="733623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©</a:t>
            </a:r>
            <a:r>
              <a:rPr lang="ru-RU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 Проектно-исследовательский институт внедрения социальных инициатив (ИВСИ) / Комплексные решения для нового времени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EAA07A-A5F2-27D8-AC9F-FC86C9CF9543}"/>
              </a:ext>
            </a:extLst>
          </p:cNvPr>
          <p:cNvSpPr txBox="1"/>
          <p:nvPr/>
        </p:nvSpPr>
        <p:spPr>
          <a:xfrm>
            <a:off x="108107" y="5674124"/>
            <a:ext cx="117908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/>
              <a:t>Лила АМ, Древаль РО, Инамова ОВ и др. Медико-экономический анализ влияния инвалидизации, ассоциированной с ревматическими заболеваниями, на экономику страны с учетом реализации пенсионной реформы. Современная ревматология. 2019 №4</a:t>
            </a:r>
          </a:p>
          <a:p>
            <a:r>
              <a:rPr lang="ru-RU" sz="800" dirty="0"/>
              <a:t>Лила АМ, Древаль РО, Шипицын ВВ. Оценка организации медицинской помощи и лекарственного обеспечения при ревматических заболеваниях и социально-экономического бремени этих болезней в Российской Федерации. Современная ревматология. 2018;12(3):112–119.</a:t>
            </a:r>
          </a:p>
          <a:p>
            <a:r>
              <a:rPr lang="ru-RU" sz="800" dirty="0"/>
              <a:t>Данные расчетов оценки экономического бремени РЗ Проектно-исследовательского Института внедрения социальных инициатив 2025</a:t>
            </a:r>
          </a:p>
          <a:p>
            <a:r>
              <a:rPr lang="ru-RU" sz="800" dirty="0"/>
              <a:t>* С учетом больных псориатическим артритом которые кодируются как псориаз артропатический</a:t>
            </a:r>
            <a:endParaRPr lang="en-US" sz="800" dirty="0"/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EB8CF3F6-2921-6C2F-68D9-9145C0251579}"/>
              </a:ext>
            </a:extLst>
          </p:cNvPr>
          <p:cNvCxnSpPr>
            <a:cxnSpLocks/>
          </p:cNvCxnSpPr>
          <p:nvPr/>
        </p:nvCxnSpPr>
        <p:spPr>
          <a:xfrm>
            <a:off x="9124483" y="1090250"/>
            <a:ext cx="0" cy="270974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6072175-EB46-D6B7-1C50-6B84B709DD8F}"/>
              </a:ext>
            </a:extLst>
          </p:cNvPr>
          <p:cNvSpPr txBox="1"/>
          <p:nvPr/>
        </p:nvSpPr>
        <p:spPr>
          <a:xfrm>
            <a:off x="9351396" y="877614"/>
            <a:ext cx="18224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ПсА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298824E-F486-BFAF-FF67-385055E61E8D}"/>
              </a:ext>
            </a:extLst>
          </p:cNvPr>
          <p:cNvSpPr txBox="1"/>
          <p:nvPr/>
        </p:nvSpPr>
        <p:spPr>
          <a:xfrm>
            <a:off x="9334200" y="1730768"/>
            <a:ext cx="23842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ЭКОНОМИЧЕСКОЕ БРЕМЯ</a:t>
            </a:r>
          </a:p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ПСА</a:t>
            </a:r>
            <a:r>
              <a:rPr lang="ru-RU" sz="1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440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тыс./руб. в год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E711A88-26C0-FC4D-D01F-C31E740D7F05}"/>
              </a:ext>
            </a:extLst>
          </p:cNvPr>
          <p:cNvSpPr txBox="1"/>
          <p:nvPr/>
        </p:nvSpPr>
        <p:spPr>
          <a:xfrm>
            <a:off x="9590440" y="3443971"/>
            <a:ext cx="29105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1580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тыс./руб. в год</a:t>
            </a:r>
            <a:r>
              <a:rPr lang="ru-RU" sz="1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3037EB2-6AAB-5B0B-1E5E-9D6F85FF6EBD}"/>
              </a:ext>
            </a:extLst>
          </p:cNvPr>
          <p:cNvSpPr txBox="1"/>
          <p:nvPr/>
        </p:nvSpPr>
        <p:spPr>
          <a:xfrm>
            <a:off x="9044845" y="3024978"/>
            <a:ext cx="27527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РАБОТАЮЩИЙ ИНВАЛИД с ПсА В ТРУДОСПОСОБНОМ ВОЗРАСТЕ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D6D3D70-DAF2-2BD1-3C12-5D9096AB6EBF}"/>
              </a:ext>
            </a:extLst>
          </p:cNvPr>
          <p:cNvSpPr txBox="1"/>
          <p:nvPr/>
        </p:nvSpPr>
        <p:spPr>
          <a:xfrm>
            <a:off x="9264184" y="4320568"/>
            <a:ext cx="2634726" cy="10772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17,3%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(от 15,7 –до 19,4%)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уровень инвалидизации при недостаточной терапии</a:t>
            </a:r>
          </a:p>
        </p:txBody>
      </p:sp>
    </p:spTree>
    <p:extLst>
      <p:ext uri="{BB962C8B-B14F-4D97-AF65-F5344CB8AC3E}">
        <p14:creationId xmlns:p14="http://schemas.microsoft.com/office/powerpoint/2010/main" val="2985954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F67C6-EECB-1C1A-A76C-382BAF523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A783194-A5EC-CFF1-253E-23C6ADCC8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578" y="1"/>
            <a:ext cx="11748422" cy="931524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каналов применения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ГИБП И СИ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56D4F04-552C-390E-0F5A-47992A92C6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567833"/>
            <a:ext cx="12192001" cy="29257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4D9B949-38F4-3E54-091F-5714BA91A846}"/>
              </a:ext>
            </a:extLst>
          </p:cNvPr>
          <p:cNvSpPr txBox="1"/>
          <p:nvPr/>
        </p:nvSpPr>
        <p:spPr>
          <a:xfrm>
            <a:off x="4838701" y="6591007"/>
            <a:ext cx="733623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©</a:t>
            </a:r>
            <a:r>
              <a:rPr lang="ru-RU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 Проектно-исследовательский институт внедрения социальных инициатив (ИВСИ) / Комплексные решения для нового времени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CE4EC7-9970-7FF0-EE84-F35CDC92AFCB}"/>
              </a:ext>
            </a:extLst>
          </p:cNvPr>
          <p:cNvSpPr txBox="1"/>
          <p:nvPr/>
        </p:nvSpPr>
        <p:spPr>
          <a:xfrm>
            <a:off x="443578" y="1118130"/>
            <a:ext cx="465065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ОМС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ГИБП и СИ независимо от статуса больного. Обеспечение по факту наличия медицинского показания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применения «тяжелых» ЛС в условиях КС/ДС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частых госпитализаций больного. Расходование объемов ОМС.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Сложности логистики (доезда) больного в стационар особенно в субъектах с большими территориями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Неудобство применения таблетированных форм и п/к с высокой частотой применения   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Несбалансированность возмещения затрат МО по тарифам КСГ</a:t>
            </a:r>
          </a:p>
          <a:p>
            <a:endParaRPr lang="en-US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7B8AF7C-E253-FB2A-DFFA-D4441DA7EF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575388" y="3214922"/>
            <a:ext cx="4941111" cy="4571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C87D366-057B-3ADC-97CD-5617EB2B589D}"/>
              </a:ext>
            </a:extLst>
          </p:cNvPr>
          <p:cNvSpPr txBox="1"/>
          <p:nvPr/>
        </p:nvSpPr>
        <p:spPr>
          <a:xfrm>
            <a:off x="6317789" y="1118130"/>
            <a:ext cx="4650657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890 ПП/187 ФЗ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Приближение помощи к месту проживания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Удобство применения таблетированных препаратов и препаратов п\к введения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льготных категорий граждан. Наличие статуса инвалид. Неоднозначность трактовки положений 890 ПП.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Сложности применения препаратов в/в введения полученных по льготе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 «прохождения» процедур получения льготы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AA67EE4-D800-052E-6146-C5F67E3F7E4A}"/>
              </a:ext>
            </a:extLst>
          </p:cNvPr>
          <p:cNvSpPr txBox="1"/>
          <p:nvPr/>
        </p:nvSpPr>
        <p:spPr>
          <a:xfrm>
            <a:off x="5266061" y="1718412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rgbClr val="00B050"/>
                </a:solidFill>
              </a:rPr>
              <a:t>+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3238A8-D049-69F3-0338-3175D2EEBF00}"/>
              </a:ext>
            </a:extLst>
          </p:cNvPr>
          <p:cNvSpPr txBox="1"/>
          <p:nvPr/>
        </p:nvSpPr>
        <p:spPr>
          <a:xfrm>
            <a:off x="11140272" y="1718412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rgbClr val="00B050"/>
                </a:solidFill>
              </a:rPr>
              <a:t>+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4BD4A8-CD5F-DF2A-43EE-CBF91D521E89}"/>
              </a:ext>
            </a:extLst>
          </p:cNvPr>
          <p:cNvSpPr txBox="1"/>
          <p:nvPr/>
        </p:nvSpPr>
        <p:spPr>
          <a:xfrm>
            <a:off x="5266061" y="2387917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rgbClr val="00B050"/>
                </a:solidFill>
              </a:rPr>
              <a:t>+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88F977F-B6C8-6A3E-D0D2-F0EC6AA0A128}"/>
              </a:ext>
            </a:extLst>
          </p:cNvPr>
          <p:cNvSpPr txBox="1"/>
          <p:nvPr/>
        </p:nvSpPr>
        <p:spPr>
          <a:xfrm>
            <a:off x="11140272" y="2387917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rgbClr val="00B050"/>
                </a:solidFill>
              </a:rPr>
              <a:t>+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ABF7C11-2CC5-445D-D51A-D1455EA4EE15}"/>
              </a:ext>
            </a:extLst>
          </p:cNvPr>
          <p:cNvSpPr txBox="1"/>
          <p:nvPr/>
        </p:nvSpPr>
        <p:spPr>
          <a:xfrm>
            <a:off x="5303329" y="3057422"/>
            <a:ext cx="413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-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85EC00-0B7E-A5E8-017E-DB8C7007B5B6}"/>
              </a:ext>
            </a:extLst>
          </p:cNvPr>
          <p:cNvSpPr txBox="1"/>
          <p:nvPr/>
        </p:nvSpPr>
        <p:spPr>
          <a:xfrm>
            <a:off x="5277236" y="4305975"/>
            <a:ext cx="413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-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885569E-753E-6F45-8DB4-20BBC0DAE87A}"/>
              </a:ext>
            </a:extLst>
          </p:cNvPr>
          <p:cNvSpPr txBox="1"/>
          <p:nvPr/>
        </p:nvSpPr>
        <p:spPr>
          <a:xfrm>
            <a:off x="11217432" y="3103347"/>
            <a:ext cx="413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-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B7AFB45-B706-7691-FF1E-E96442109706}"/>
              </a:ext>
            </a:extLst>
          </p:cNvPr>
          <p:cNvSpPr txBox="1"/>
          <p:nvPr/>
        </p:nvSpPr>
        <p:spPr>
          <a:xfrm>
            <a:off x="11217432" y="3961287"/>
            <a:ext cx="413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-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99C3AC8-245F-522D-9051-C5F4A4D87344}"/>
              </a:ext>
            </a:extLst>
          </p:cNvPr>
          <p:cNvSpPr txBox="1"/>
          <p:nvPr/>
        </p:nvSpPr>
        <p:spPr>
          <a:xfrm>
            <a:off x="3030766" y="5955143"/>
            <a:ext cx="6980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 –ПОЛНОМОЧИЯ СУБЪЕКТА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A98D6D4-6790-120E-DA2E-0D8E93F8F758}"/>
              </a:ext>
            </a:extLst>
          </p:cNvPr>
          <p:cNvSpPr txBox="1"/>
          <p:nvPr/>
        </p:nvSpPr>
        <p:spPr>
          <a:xfrm>
            <a:off x="5303329" y="3659644"/>
            <a:ext cx="413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-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685D59-1D19-43D3-EB7B-6FE58E8B244F}"/>
              </a:ext>
            </a:extLst>
          </p:cNvPr>
          <p:cNvSpPr txBox="1"/>
          <p:nvPr/>
        </p:nvSpPr>
        <p:spPr>
          <a:xfrm>
            <a:off x="5292116" y="5264560"/>
            <a:ext cx="413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-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A0E3FA-4B98-75A6-E3A9-1A9D8FE61678}"/>
              </a:ext>
            </a:extLst>
          </p:cNvPr>
          <p:cNvSpPr txBox="1"/>
          <p:nvPr/>
        </p:nvSpPr>
        <p:spPr>
          <a:xfrm>
            <a:off x="11217432" y="4512424"/>
            <a:ext cx="413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-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70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7">
            <a:extLst>
              <a:ext uri="{FF2B5EF4-FFF2-40B4-BE49-F238E27FC236}">
                <a16:creationId xmlns:a16="http://schemas.microsoft.com/office/drawing/2014/main" id="{62F3FEB8-0928-23B3-3FD1-E130105BA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266" y="127287"/>
            <a:ext cx="8834182" cy="407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None/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СЛОЖНЫЕ ВОПРОСЫ!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DF4D6D-0CAA-1E1A-758F-C15A09FF405E}"/>
              </a:ext>
            </a:extLst>
          </p:cNvPr>
          <p:cNvSpPr txBox="1"/>
          <p:nvPr/>
        </p:nvSpPr>
        <p:spPr>
          <a:xfrm>
            <a:off x="272059" y="482849"/>
            <a:ext cx="11729441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Кадровый дефицит!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Ежегодный прирост потребности в финансировании за счет: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Ежегодный прирост  больных, в том числе нуждающихся в применении ГИБП и СИ. В среднем 10-12-15%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Ежегодный прирост больных нуждающихся в смене терапии по причине «ускользания эффекта» 10-15%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Дефицит региональных бюджетов.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Маршрутизация больных нуждающихся в терапии ГИБП и СИ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Ведение регистра и диспансерное наблюдение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Применение ГИБП и СИ в ОМС полученных по льготе (Сложности введения МНН в\в введения полученных по льготным каналам)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Сложности сохранения системности/регулярности  применения циклической терапии в ОМС из-за проблем распределения финансов и объемов в МО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Различия подходов к понятию «инициация» и применения тарифа на инициацию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Сложности организации преемственности ведения больных и междисциплинарного подхода к терапии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Рассинхронизация процессов утверждения НПА. Проблемы включения новых МНН в ППГГ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Ограничения (несбалансированность) в системе возмещения затрат применения ГИБП и СИ в рамках круглосуточного и дневного стационаров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Телемедицина. Школы.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тд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DF7C2D3-86EB-869C-4D08-D20EAB2EF6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567833"/>
            <a:ext cx="12192001" cy="29257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2256A2-EE20-ED66-0ED4-81FE0CF8D69C}"/>
              </a:ext>
            </a:extLst>
          </p:cNvPr>
          <p:cNvSpPr txBox="1"/>
          <p:nvPr/>
        </p:nvSpPr>
        <p:spPr>
          <a:xfrm>
            <a:off x="4838701" y="6591007"/>
            <a:ext cx="733623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©</a:t>
            </a:r>
            <a:r>
              <a:rPr lang="ru-RU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 Проектно-исследовательский институт внедрения социальных инициатив (ИВСИ) / Комплексные решения для нового времени </a:t>
            </a:r>
          </a:p>
        </p:txBody>
      </p:sp>
    </p:spTree>
    <p:extLst>
      <p:ext uri="{BB962C8B-B14F-4D97-AF65-F5344CB8AC3E}">
        <p14:creationId xmlns:p14="http://schemas.microsoft.com/office/powerpoint/2010/main" val="1408973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7E16CBB6-ABA6-4D42-B1DC-BBA169FD9B89}"/>
              </a:ext>
            </a:extLst>
          </p:cNvPr>
          <p:cNvSpPr txBox="1"/>
          <p:nvPr/>
        </p:nvSpPr>
        <p:spPr>
          <a:xfrm>
            <a:off x="166861" y="4549828"/>
            <a:ext cx="1200807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Заболеваемость всего населения России в 2023 году: статистические материалы/ И.А.Деев, О.С.Кобякова, В.И.Стародубов, Г.А.Александрова, Н.А.Голубев, Ю.И.Оськов, А.В.Поликарпов, Е.А.Шелепова и др.-М.:ФГБУ «ЦНИИОИЗ»  Минздрава России, 2024.- 154 с. . </a:t>
            </a:r>
          </a:p>
          <a:p>
            <a:pPr marL="228600" indent="-228600">
              <a:buAutoNum type="arabicPeriod"/>
            </a:pP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Распространенность ревматических заболеваний в России 2018. Галушко Е.А.  Насонов Е.Л</a:t>
            </a:r>
          </a:p>
          <a:p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Лила АМ, Древаль РО, Инамова ОВ и др. Медико-экономический анализ влияния инвалидизации, ассоциированной с ревматическими заболеваниями, на экономику страны с учетом реализации пенсионной реформы. Современная ревматология. 2019 №4 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https://doi.org/10.14412/1996-7012-2019-4-18-25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4.Веселов А.В., Белоусова Е.А., Бакулин И.Г., Успенский Ю.П., Древаль Р.О., Шкурко Т.В. И соавторы, Оценка экономического бремени и текущего состояния организации лекарственного обеспечения пациентов с иммуновоспалительными заболеваниями в Российской Федерации (на примере язвенного колита и болезни крона) 2020. 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DOI: 10.32687/0869-866X-2020-28-s2-1137-1145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eLIBRARY ID: 44237834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Разнатовский К.И., Древаль Р.О., Жукова О.В.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соавторы Оценка экономического бремени и текущего состояния организации лекарственного обеспечения пациентов с псориазом в Российской Федерации, 2021</a:t>
            </a:r>
          </a:p>
          <a:p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DOI: 10.17116/klinderma2021200318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Лила АМ, Дубинина ТВ, Древаль РО и др. Медико-социальная значимость и расчет экономического бремени аксиального спондилоартрита в Российской Федерации. Современная ревматология. 2022;16(1):20–25. DOI: 10.14412/1996-7012-2022-1-20-2</a:t>
            </a:r>
          </a:p>
          <a:p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Silverberg JI, Barbarot S, Gadkari A, Simpson EL, Weidinger S, Mina-Osorio P, Rossi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AB, Brignoli L, Saba G, Guillemin I, Fenton MC, Auziere S, Eckert L. Atopic dermatitis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pediatric population: A cross-sectional, international epidemiologic study. Ann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Allergy Asthma Immunol. 2021 Apr;126(4):417-428.e2. doi: 10.1016/j.anai.2020.12.020.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Epub 2021 Jan 6. PMID: 33421555</a:t>
            </a:r>
          </a:p>
          <a:p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По данным ФГБУ «ЦНИИОИЗ» Минздрава России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Разнатовский К.И., Хайрутдинов В.Р., Древаль Р.О., Заботина А.Н. Медико-экономическая значимость и расчет экономических затрат на лечение больного гнойным гидраденитом в Российской Федерации. Клиническая дерматология и венерология. 2024;23(3):239‑244.</a:t>
            </a:r>
          </a:p>
          <a:p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Raznatovsky KI, Khairutdinov VR, Dreval RO, Zabotina AN. Medical and economic significance and calculation of economic treatment costs of a patient with hidradenitis suppurativa in the Russian Federation. Russian Journal of Clinical Dermatology and Venereology. 2024;23(3):239‑244. (In Russ.)</a:t>
            </a:r>
          </a:p>
          <a:p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https://doi.org/10.17116/klinderma202423031239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C469C74-8ECB-481F-8B9C-8BA1CD57A7D8}"/>
              </a:ext>
            </a:extLst>
          </p:cNvPr>
          <p:cNvSpPr/>
          <p:nvPr/>
        </p:nvSpPr>
        <p:spPr>
          <a:xfrm>
            <a:off x="599906" y="215862"/>
            <a:ext cx="105846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Иммуновоспалительные заболевания (ИВЗ)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F8DE2B06-285C-4D0E-9A7A-DC6E62875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147" y="910189"/>
            <a:ext cx="8313437" cy="37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РАСПРОСТРАНЕННОСТЬ  В РФ  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Диаграмма 20">
            <a:extLst>
              <a:ext uri="{FF2B5EF4-FFF2-40B4-BE49-F238E27FC236}">
                <a16:creationId xmlns:a16="http://schemas.microsoft.com/office/drawing/2014/main" id="{30F97BF8-7F84-4ECF-9E30-70F2660720C0}"/>
              </a:ext>
            </a:extLst>
          </p:cNvPr>
          <p:cNvGraphicFramePr/>
          <p:nvPr/>
        </p:nvGraphicFramePr>
        <p:xfrm>
          <a:off x="361266" y="1260617"/>
          <a:ext cx="10954945" cy="3350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Облачко с текстом: прямоугольное 23">
            <a:extLst>
              <a:ext uri="{FF2B5EF4-FFF2-40B4-BE49-F238E27FC236}">
                <a16:creationId xmlns:a16="http://schemas.microsoft.com/office/drawing/2014/main" id="{D7CBC6FE-42F0-40D1-AD1F-31B39C073F09}"/>
              </a:ext>
            </a:extLst>
          </p:cNvPr>
          <p:cNvSpPr/>
          <p:nvPr/>
        </p:nvSpPr>
        <p:spPr>
          <a:xfrm>
            <a:off x="7367698" y="852970"/>
            <a:ext cx="1087654" cy="385010"/>
          </a:xfrm>
          <a:prstGeom prst="wedgeRectCallout">
            <a:avLst>
              <a:gd name="adj1" fmla="val -56465"/>
              <a:gd name="adj2" fmla="val 120000"/>
            </a:avLst>
          </a:prstGeom>
          <a:ln w="3175">
            <a:solidFill>
              <a:srgbClr val="C0564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2 936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73EF76D7-87B2-459B-9590-C9D392CDDE5E}"/>
              </a:ext>
            </a:extLst>
          </p:cNvPr>
          <p:cNvSpPr/>
          <p:nvPr/>
        </p:nvSpPr>
        <p:spPr>
          <a:xfrm rot="5400000" flipH="1">
            <a:off x="6020154" y="-766595"/>
            <a:ext cx="45719" cy="10433733"/>
          </a:xfrm>
          <a:prstGeom prst="rect">
            <a:avLst/>
          </a:prstGeom>
          <a:solidFill>
            <a:srgbClr val="0C1A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лачко с текстом: прямоугольное 1">
            <a:extLst>
              <a:ext uri="{FF2B5EF4-FFF2-40B4-BE49-F238E27FC236}">
                <a16:creationId xmlns:a16="http://schemas.microsoft.com/office/drawing/2014/main" id="{3A7348F9-E0A5-5E0C-5FFE-573E4012268A}"/>
              </a:ext>
            </a:extLst>
          </p:cNvPr>
          <p:cNvSpPr/>
          <p:nvPr/>
        </p:nvSpPr>
        <p:spPr>
          <a:xfrm>
            <a:off x="5194334" y="755679"/>
            <a:ext cx="1087654" cy="385010"/>
          </a:xfrm>
          <a:prstGeom prst="wedgeRectCallout">
            <a:avLst>
              <a:gd name="adj1" fmla="val 54124"/>
              <a:gd name="adj2" fmla="val 142848"/>
            </a:avLst>
          </a:prstGeom>
          <a:ln w="3175">
            <a:solidFill>
              <a:srgbClr val="C0564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5 800</a:t>
            </a:r>
          </a:p>
        </p:txBody>
      </p:sp>
      <p:sp>
        <p:nvSpPr>
          <p:cNvPr id="5" name="Правая фигурная скобка 4">
            <a:extLst>
              <a:ext uri="{FF2B5EF4-FFF2-40B4-BE49-F238E27FC236}">
                <a16:creationId xmlns:a16="http://schemas.microsoft.com/office/drawing/2014/main" id="{14EC6D04-FAB7-3A25-3C37-6ECC7AD61B82}"/>
              </a:ext>
            </a:extLst>
          </p:cNvPr>
          <p:cNvSpPr/>
          <p:nvPr/>
        </p:nvSpPr>
        <p:spPr>
          <a:xfrm rot="5400000">
            <a:off x="3587339" y="1058841"/>
            <a:ext cx="276447" cy="4888319"/>
          </a:xfrm>
          <a:prstGeom prst="rightBrace">
            <a:avLst/>
          </a:prstGeom>
          <a:ln w="25400">
            <a:solidFill>
              <a:srgbClr val="0C1A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авая фигурная скобка 5">
            <a:extLst>
              <a:ext uri="{FF2B5EF4-FFF2-40B4-BE49-F238E27FC236}">
                <a16:creationId xmlns:a16="http://schemas.microsoft.com/office/drawing/2014/main" id="{2F2D44B9-D0EA-25FA-3A6C-FAA8DA047B06}"/>
              </a:ext>
            </a:extLst>
          </p:cNvPr>
          <p:cNvSpPr/>
          <p:nvPr/>
        </p:nvSpPr>
        <p:spPr>
          <a:xfrm rot="5400000">
            <a:off x="7307819" y="2295834"/>
            <a:ext cx="210943" cy="2348832"/>
          </a:xfrm>
          <a:prstGeom prst="rightBrace">
            <a:avLst/>
          </a:prstGeom>
          <a:ln w="25400">
            <a:solidFill>
              <a:srgbClr val="0C1A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авая фигурная скобка 6">
            <a:extLst>
              <a:ext uri="{FF2B5EF4-FFF2-40B4-BE49-F238E27FC236}">
                <a16:creationId xmlns:a16="http://schemas.microsoft.com/office/drawing/2014/main" id="{302D5195-789A-90E4-A5EA-F39AD3C401B2}"/>
              </a:ext>
            </a:extLst>
          </p:cNvPr>
          <p:cNvSpPr/>
          <p:nvPr/>
        </p:nvSpPr>
        <p:spPr>
          <a:xfrm rot="5400000">
            <a:off x="9463318" y="2569417"/>
            <a:ext cx="304344" cy="1817276"/>
          </a:xfrm>
          <a:prstGeom prst="rightBrace">
            <a:avLst/>
          </a:prstGeom>
          <a:ln w="25400">
            <a:solidFill>
              <a:srgbClr val="0C1A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657FB8-71DC-42F2-1F30-D370C1980AE4}"/>
              </a:ext>
            </a:extLst>
          </p:cNvPr>
          <p:cNvSpPr txBox="1"/>
          <p:nvPr/>
        </p:nvSpPr>
        <p:spPr>
          <a:xfrm>
            <a:off x="3317234" y="3581962"/>
            <a:ext cx="12486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Ревматология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0C2C07-FB65-562C-2D5E-08AE770CD06F}"/>
              </a:ext>
            </a:extLst>
          </p:cNvPr>
          <p:cNvSpPr txBox="1"/>
          <p:nvPr/>
        </p:nvSpPr>
        <p:spPr>
          <a:xfrm>
            <a:off x="6828030" y="3524689"/>
            <a:ext cx="1280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Дерматология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1072C2-B5E6-B716-81CF-37C6232C7A2D}"/>
              </a:ext>
            </a:extLst>
          </p:cNvPr>
          <p:cNvSpPr txBox="1"/>
          <p:nvPr/>
        </p:nvSpPr>
        <p:spPr>
          <a:xfrm>
            <a:off x="8382131" y="3507462"/>
            <a:ext cx="21426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Гастроэнтерология (ВЗК)</a:t>
            </a:r>
          </a:p>
        </p:txBody>
      </p:sp>
      <p:sp>
        <p:nvSpPr>
          <p:cNvPr id="3" name="Облачко с текстом: прямоугольное 2">
            <a:extLst>
              <a:ext uri="{FF2B5EF4-FFF2-40B4-BE49-F238E27FC236}">
                <a16:creationId xmlns:a16="http://schemas.microsoft.com/office/drawing/2014/main" id="{8317E536-DB3A-7D8E-091B-9A2A90F8E9F4}"/>
              </a:ext>
            </a:extLst>
          </p:cNvPr>
          <p:cNvSpPr/>
          <p:nvPr/>
        </p:nvSpPr>
        <p:spPr>
          <a:xfrm>
            <a:off x="10694619" y="816026"/>
            <a:ext cx="1087654" cy="385010"/>
          </a:xfrm>
          <a:prstGeom prst="wedgeRectCallout">
            <a:avLst>
              <a:gd name="adj1" fmla="val -56465"/>
              <a:gd name="adj2" fmla="val 120000"/>
            </a:avLst>
          </a:prstGeom>
          <a:ln w="3175">
            <a:solidFill>
              <a:srgbClr val="C0564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652</a:t>
            </a:r>
          </a:p>
        </p:txBody>
      </p:sp>
      <p:sp>
        <p:nvSpPr>
          <p:cNvPr id="11" name="Правая фигурная скобка 10">
            <a:extLst>
              <a:ext uri="{FF2B5EF4-FFF2-40B4-BE49-F238E27FC236}">
                <a16:creationId xmlns:a16="http://schemas.microsoft.com/office/drawing/2014/main" id="{2EBB80DC-BCC5-7A55-7FA3-CC3E7AAAEEAE}"/>
              </a:ext>
            </a:extLst>
          </p:cNvPr>
          <p:cNvSpPr/>
          <p:nvPr/>
        </p:nvSpPr>
        <p:spPr>
          <a:xfrm rot="5400000">
            <a:off x="10840435" y="3083614"/>
            <a:ext cx="276447" cy="733273"/>
          </a:xfrm>
          <a:prstGeom prst="rightBrace">
            <a:avLst/>
          </a:prstGeom>
          <a:ln w="25400">
            <a:solidFill>
              <a:srgbClr val="0C1A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7CBA0F-53DA-052C-7813-233BFCBD7908}"/>
              </a:ext>
            </a:extLst>
          </p:cNvPr>
          <p:cNvSpPr txBox="1"/>
          <p:nvPr/>
        </p:nvSpPr>
        <p:spPr>
          <a:xfrm>
            <a:off x="10432724" y="3514687"/>
            <a:ext cx="13842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Пульмонология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745EBEC7-C96C-8F09-9B0C-9D5B63568FFD}"/>
              </a:ext>
            </a:extLst>
          </p:cNvPr>
          <p:cNvSpPr/>
          <p:nvPr/>
        </p:nvSpPr>
        <p:spPr>
          <a:xfrm>
            <a:off x="668725" y="924355"/>
            <a:ext cx="45719" cy="52459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5EB5FC8D-BF9A-6DB2-BFD4-84597D887E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6567833"/>
            <a:ext cx="12192001" cy="29257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16DE2C6-401A-2723-1449-B516A34BF085}"/>
              </a:ext>
            </a:extLst>
          </p:cNvPr>
          <p:cNvSpPr txBox="1"/>
          <p:nvPr/>
        </p:nvSpPr>
        <p:spPr>
          <a:xfrm>
            <a:off x="4838701" y="6591007"/>
            <a:ext cx="733623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©</a:t>
            </a:r>
            <a:r>
              <a:rPr lang="ru-RU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 Проектно-исследовательский институт внедрения социальных инициатив (ИВСИ) / Комплексные решения для нового времени </a:t>
            </a:r>
          </a:p>
        </p:txBody>
      </p:sp>
    </p:spTree>
    <p:extLst>
      <p:ext uri="{BB962C8B-B14F-4D97-AF65-F5344CB8AC3E}">
        <p14:creationId xmlns:p14="http://schemas.microsoft.com/office/powerpoint/2010/main" val="290946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0BF8D80-5CF7-F11F-B130-C7A745B21DCB}"/>
              </a:ext>
            </a:extLst>
          </p:cNvPr>
          <p:cNvSpPr txBox="1"/>
          <p:nvPr/>
        </p:nvSpPr>
        <p:spPr>
          <a:xfrm>
            <a:off x="679664" y="135427"/>
            <a:ext cx="554930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общего накопленного контингента инвалидов вследствие болезней костно-мышечной системы и соединительной ткани у взрослого населения по состоянию на 1 января соответствующего года (Код по МКБ-10 MOO - М99)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(абс. число)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23819DA7-481A-43C3-2A0C-973D9C7773EF}"/>
              </a:ext>
            </a:extLst>
          </p:cNvPr>
          <p:cNvGraphicFramePr/>
          <p:nvPr/>
        </p:nvGraphicFramePr>
        <p:xfrm>
          <a:off x="679664" y="2034898"/>
          <a:ext cx="5416336" cy="4093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24CF967A-5EEA-C462-9507-AA5806F5FDB2}"/>
              </a:ext>
            </a:extLst>
          </p:cNvPr>
          <p:cNvSpPr txBox="1"/>
          <p:nvPr/>
        </p:nvSpPr>
        <p:spPr>
          <a:xfrm>
            <a:off x="6228966" y="129616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первичной инвалидности вследствие болезней костно-мышечной системы и соединительной ткани у взрослого населения (Код по МКБ-10 MOO - М99) (абс. число)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id="{BF856405-0CEB-201E-A4D2-28412BCAEA9A}"/>
              </a:ext>
            </a:extLst>
          </p:cNvPr>
          <p:cNvGraphicFramePr/>
          <p:nvPr/>
        </p:nvGraphicFramePr>
        <p:xfrm>
          <a:off x="6228966" y="2034898"/>
          <a:ext cx="5416336" cy="4093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92B7B03B-075A-3891-738C-EEB2AE7DC2DC}"/>
              </a:ext>
            </a:extLst>
          </p:cNvPr>
          <p:cNvSpPr txBox="1"/>
          <p:nvPr/>
        </p:nvSpPr>
        <p:spPr>
          <a:xfrm>
            <a:off x="210645" y="6178749"/>
            <a:ext cx="124872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>
                <a:latin typeface="Times New Roman" panose="02020603050405020304" pitchFamily="18" charset="0"/>
              </a:rPr>
              <a:t>МИНИСТЕРСТВО ТРУДА И СОЦИАЛЬНОЙ ЗАЩИТЫ</a:t>
            </a:r>
            <a:r>
              <a:rPr lang="ru-RU" sz="800" b="0" dirty="0">
                <a:latin typeface="Times New Roman" panose="02020603050405020304" pitchFamily="18" charset="0"/>
              </a:rPr>
              <a:t> </a:t>
            </a:r>
            <a:r>
              <a:rPr lang="ru-RU" sz="800" b="1" dirty="0">
                <a:latin typeface="Times New Roman" panose="02020603050405020304" pitchFamily="18" charset="0"/>
              </a:rPr>
              <a:t>РОССИЙСКОЙ ФЕДЕРАЦИИ </a:t>
            </a:r>
          </a:p>
          <a:p>
            <a:r>
              <a:rPr lang="ru-RU" sz="800" b="1" dirty="0">
                <a:latin typeface="Times New Roman" panose="02020603050405020304" pitchFamily="18" charset="0"/>
              </a:rPr>
              <a:t>ФЕДЕРАЛЬНОЕ ГОСУДАРСТВЕННОЕ БЮДЖЕТНОЕ УЧРЕЖДЕНИЕ</a:t>
            </a:r>
            <a:r>
              <a:rPr lang="ru-RU" sz="800" b="0" dirty="0">
                <a:latin typeface="Times New Roman" panose="02020603050405020304" pitchFamily="18" charset="0"/>
              </a:rPr>
              <a:t> </a:t>
            </a:r>
            <a:r>
              <a:rPr lang="ru-RU" sz="800" b="1" dirty="0">
                <a:latin typeface="Times New Roman" panose="02020603050405020304" pitchFamily="18" charset="0"/>
              </a:rPr>
              <a:t>ФЕДЕРАЛЬНОЕ БЮРО МЕДИКО-СОЦИАЛЬНОЙ ЭКСПЕРТИЗЫ 2024 год</a:t>
            </a:r>
            <a:endParaRPr lang="en-US" sz="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0A75A7-ACEB-EFFF-ACF9-63C3AC39DC03}"/>
              </a:ext>
            </a:extLst>
          </p:cNvPr>
          <p:cNvSpPr txBox="1"/>
          <p:nvPr/>
        </p:nvSpPr>
        <p:spPr>
          <a:xfrm>
            <a:off x="2792730" y="1511678"/>
            <a:ext cx="14670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~</a:t>
            </a:r>
            <a:r>
              <a:rPr lang="ru-RU" sz="2800" b="1" dirty="0"/>
              <a:t>23-25%</a:t>
            </a:r>
            <a:endParaRPr lang="en-US" sz="2800" b="1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959261E-22EF-C604-713E-C8E637157E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6567833"/>
            <a:ext cx="12192001" cy="29257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1296610-2E75-12C4-6FE7-A485FEE0C8F1}"/>
              </a:ext>
            </a:extLst>
          </p:cNvPr>
          <p:cNvSpPr txBox="1"/>
          <p:nvPr/>
        </p:nvSpPr>
        <p:spPr>
          <a:xfrm>
            <a:off x="4838701" y="6591007"/>
            <a:ext cx="733623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©</a:t>
            </a:r>
            <a:r>
              <a:rPr lang="ru-RU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 Проектно-исследовательский институт внедрения социальных инициатив (ИВСИ) / Комплексные решения для нового времени </a:t>
            </a:r>
          </a:p>
        </p:txBody>
      </p:sp>
    </p:spTree>
    <p:extLst>
      <p:ext uri="{BB962C8B-B14F-4D97-AF65-F5344CB8AC3E}">
        <p14:creationId xmlns:p14="http://schemas.microsoft.com/office/powerpoint/2010/main" val="2664966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EBC45-A22D-BCE4-CFE2-589391433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E54DD5B-A675-F640-40DF-28A7EF437799}"/>
              </a:ext>
            </a:extLst>
          </p:cNvPr>
          <p:cNvSpPr txBox="1"/>
          <p:nvPr/>
        </p:nvSpPr>
        <p:spPr>
          <a:xfrm>
            <a:off x="679664" y="135427"/>
            <a:ext cx="554930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общего накопленного контингента инвалидов вследствие болезней костно-мышечной системы и соединительной ткани у взрослого населения по состоянию на 1 января соответствующего года (Код по МКБ-10 MOO - М99)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(абс. число)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7C856AC2-9786-0D6E-A553-93F4A4F51C78}"/>
              </a:ext>
            </a:extLst>
          </p:cNvPr>
          <p:cNvGraphicFramePr/>
          <p:nvPr/>
        </p:nvGraphicFramePr>
        <p:xfrm>
          <a:off x="679664" y="2034898"/>
          <a:ext cx="5416336" cy="4093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6C851D03-16B1-8C11-6EBD-B0E97ED3F372}"/>
              </a:ext>
            </a:extLst>
          </p:cNvPr>
          <p:cNvSpPr txBox="1"/>
          <p:nvPr/>
        </p:nvSpPr>
        <p:spPr>
          <a:xfrm>
            <a:off x="6228966" y="129616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первичной инвалидности вследствие болезней костно-мышечной системы и соединительной ткани у взрослого населения (Код по МКБ-10 MOO - М99) (абс. число)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id="{7ED2FCC7-AB1E-5164-9061-AE1F0A7F3CC7}"/>
              </a:ext>
            </a:extLst>
          </p:cNvPr>
          <p:cNvGraphicFramePr/>
          <p:nvPr/>
        </p:nvGraphicFramePr>
        <p:xfrm>
          <a:off x="6228966" y="2034898"/>
          <a:ext cx="5416336" cy="4093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0D0CBB6B-F907-9BB7-4331-7BFAC941BA3E}"/>
              </a:ext>
            </a:extLst>
          </p:cNvPr>
          <p:cNvSpPr txBox="1"/>
          <p:nvPr/>
        </p:nvSpPr>
        <p:spPr>
          <a:xfrm>
            <a:off x="210645" y="6178749"/>
            <a:ext cx="124872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>
                <a:latin typeface="Times New Roman" panose="02020603050405020304" pitchFamily="18" charset="0"/>
              </a:rPr>
              <a:t>МИНИСТЕРСТВО ТРУДА И СОЦИАЛЬНОЙ ЗАЩИТЫ</a:t>
            </a:r>
            <a:r>
              <a:rPr lang="ru-RU" sz="800" b="0" dirty="0">
                <a:latin typeface="Times New Roman" panose="02020603050405020304" pitchFamily="18" charset="0"/>
              </a:rPr>
              <a:t> </a:t>
            </a:r>
            <a:r>
              <a:rPr lang="ru-RU" sz="800" b="1" dirty="0">
                <a:latin typeface="Times New Roman" panose="02020603050405020304" pitchFamily="18" charset="0"/>
              </a:rPr>
              <a:t>РОССИЙСКОЙ ФЕДЕРАЦИИ </a:t>
            </a:r>
          </a:p>
          <a:p>
            <a:r>
              <a:rPr lang="ru-RU" sz="800" b="1" dirty="0">
                <a:latin typeface="Times New Roman" panose="02020603050405020304" pitchFamily="18" charset="0"/>
              </a:rPr>
              <a:t>ФЕДЕРАЛЬНОЕ ГОСУДАРСТВЕННОЕ БЮДЖЕТНОЕ УЧРЕЖДЕНИЕ</a:t>
            </a:r>
            <a:r>
              <a:rPr lang="ru-RU" sz="800" b="0" dirty="0">
                <a:latin typeface="Times New Roman" panose="02020603050405020304" pitchFamily="18" charset="0"/>
              </a:rPr>
              <a:t> </a:t>
            </a:r>
            <a:r>
              <a:rPr lang="ru-RU" sz="800" b="1" dirty="0">
                <a:latin typeface="Times New Roman" panose="02020603050405020304" pitchFamily="18" charset="0"/>
              </a:rPr>
              <a:t>ФЕДЕРАЛЬНОЕ БЮРО МЕДИКО-СОЦИАЛЬНОЙ ЭКСПЕРТИЗЫ 2024 год</a:t>
            </a:r>
            <a:endParaRPr lang="en-US" sz="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8B8E824-ABDA-28F7-5547-5348B5D840E5}"/>
              </a:ext>
            </a:extLst>
          </p:cNvPr>
          <p:cNvSpPr txBox="1"/>
          <p:nvPr/>
        </p:nvSpPr>
        <p:spPr>
          <a:xfrm>
            <a:off x="4526280" y="1611155"/>
            <a:ext cx="9909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~</a:t>
            </a:r>
            <a:r>
              <a:rPr lang="ru-RU" sz="2800" b="1" dirty="0"/>
              <a:t>25%</a:t>
            </a:r>
            <a:endParaRPr lang="en-US" sz="2800" b="1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D94372B-6E6E-0F2A-9190-A5B3E0DE68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6567833"/>
            <a:ext cx="12192001" cy="29257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BB269D6-0C16-E2B5-14A8-8290EB86F8F2}"/>
              </a:ext>
            </a:extLst>
          </p:cNvPr>
          <p:cNvSpPr txBox="1"/>
          <p:nvPr/>
        </p:nvSpPr>
        <p:spPr>
          <a:xfrm>
            <a:off x="4838701" y="6591007"/>
            <a:ext cx="733623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©</a:t>
            </a:r>
            <a:r>
              <a:rPr lang="ru-RU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 Проектно-исследовательский институт внедрения социальных инициатив (ИВСИ) / Комплексные решения для нового времени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047A216-D12F-4BF3-9235-48C574EB07E2}"/>
              </a:ext>
            </a:extLst>
          </p:cNvPr>
          <p:cNvSpPr/>
          <p:nvPr/>
        </p:nvSpPr>
        <p:spPr>
          <a:xfrm>
            <a:off x="0" y="0"/>
            <a:ext cx="12174939" cy="6591007"/>
          </a:xfrm>
          <a:prstGeom prst="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7B004E6F-96DD-6DC3-163B-A890308A5A33}"/>
              </a:ext>
            </a:extLst>
          </p:cNvPr>
          <p:cNvGraphicFramePr>
            <a:graphicFrameLocks noGrp="1"/>
          </p:cNvGraphicFramePr>
          <p:nvPr/>
        </p:nvGraphicFramePr>
        <p:xfrm>
          <a:off x="3154867" y="1446515"/>
          <a:ext cx="6246307" cy="3230262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2995678">
                  <a:extLst>
                    <a:ext uri="{9D8B030D-6E8A-4147-A177-3AD203B41FA5}">
                      <a16:colId xmlns:a16="http://schemas.microsoft.com/office/drawing/2014/main" val="52798709"/>
                    </a:ext>
                  </a:extLst>
                </a:gridCol>
                <a:gridCol w="1083543">
                  <a:extLst>
                    <a:ext uri="{9D8B030D-6E8A-4147-A177-3AD203B41FA5}">
                      <a16:colId xmlns:a16="http://schemas.microsoft.com/office/drawing/2014/main" val="2634192945"/>
                    </a:ext>
                  </a:extLst>
                </a:gridCol>
                <a:gridCol w="1083543">
                  <a:extLst>
                    <a:ext uri="{9D8B030D-6E8A-4147-A177-3AD203B41FA5}">
                      <a16:colId xmlns:a16="http://schemas.microsoft.com/office/drawing/2014/main" val="118159462"/>
                    </a:ext>
                  </a:extLst>
                </a:gridCol>
                <a:gridCol w="1083543">
                  <a:extLst>
                    <a:ext uri="{9D8B030D-6E8A-4147-A177-3AD203B41FA5}">
                      <a16:colId xmlns:a16="http://schemas.microsoft.com/office/drawing/2014/main" val="1222831061"/>
                    </a:ext>
                  </a:extLst>
                </a:gridCol>
              </a:tblGrid>
              <a:tr h="5383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2400" u="none" strike="noStrike" dirty="0">
                          <a:effectLst/>
                        </a:rPr>
                        <a:t> Инвалидизация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2400" u="none" strike="noStrike" dirty="0">
                          <a:effectLst/>
                        </a:rPr>
                        <a:t>Группа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26198912"/>
                  </a:ext>
                </a:extLst>
              </a:tr>
              <a:tr h="5383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2400" u="none" strike="noStrike" dirty="0">
                          <a:effectLst/>
                        </a:rPr>
                        <a:t>Нозология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3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7283651"/>
                  </a:ext>
                </a:extLst>
              </a:tr>
              <a:tr h="5383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2400" u="none" strike="noStrike" dirty="0">
                          <a:effectLst/>
                        </a:rPr>
                        <a:t>АС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79%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13573321"/>
                  </a:ext>
                </a:extLst>
              </a:tr>
              <a:tr h="5383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2400" u="none" strike="noStrike" dirty="0">
                          <a:effectLst/>
                        </a:rPr>
                        <a:t>ПсА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11%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87%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53700014"/>
                  </a:ext>
                </a:extLst>
              </a:tr>
              <a:tr h="5383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2400" u="none" strike="noStrike" dirty="0">
                          <a:effectLst/>
                        </a:rPr>
                        <a:t>РА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3%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23%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74%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87969617"/>
                  </a:ext>
                </a:extLst>
              </a:tr>
              <a:tr h="5383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2400" u="none" strike="noStrike" dirty="0">
                          <a:effectLst/>
                        </a:rPr>
                        <a:t>Общий итог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21%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76%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19031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5478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40F35-4438-D666-ED49-80458911F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F808ACBC-F2F0-BCBB-AEAB-D86B89DE2C3F}"/>
              </a:ext>
            </a:extLst>
          </p:cNvPr>
          <p:cNvSpPr/>
          <p:nvPr/>
        </p:nvSpPr>
        <p:spPr>
          <a:xfrm>
            <a:off x="1122517" y="4344297"/>
            <a:ext cx="10245220" cy="707886"/>
          </a:xfrm>
          <a:prstGeom prst="rect">
            <a:avLst/>
          </a:prstGeom>
          <a:solidFill>
            <a:srgbClr val="0C1A6E"/>
          </a:solidFill>
          <a:ln>
            <a:solidFill>
              <a:srgbClr val="741616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Несоответствие уровня обеспеченности ГИБП и СИ нуждающихся - больных иммуновоспалительными заболеваниями в РФ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59BD54D0-BE1A-7086-68B2-EAD60355E026}"/>
              </a:ext>
            </a:extLst>
          </p:cNvPr>
          <p:cNvSpPr txBox="1"/>
          <p:nvPr/>
        </p:nvSpPr>
        <p:spPr>
          <a:xfrm flipH="1">
            <a:off x="128573" y="5914301"/>
            <a:ext cx="11934851" cy="676706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800" dirty="0">
                <a:solidFill>
                  <a:prstClr val="black"/>
                </a:solidFill>
              </a:rPr>
              <a:t>1.Лила А.М., Древаль Р.О.,  Оценка организации медицинской помощи и лекарственного обеспечения при ревматических заболеваниях  и социально-экономического  бремени этих болезней в РФ. Современная ревматология.</a:t>
            </a:r>
          </a:p>
          <a:p>
            <a:r>
              <a:rPr lang="ru-RU" sz="800" dirty="0">
                <a:solidFill>
                  <a:prstClr val="black"/>
                </a:solidFill>
              </a:rPr>
              <a:t> 2018;12(3):112-119. </a:t>
            </a:r>
            <a:r>
              <a:rPr lang="ru-RU" sz="800" dirty="0">
                <a:solidFill>
                  <a:prstClr val="black"/>
                </a:solidFill>
                <a:hlinkClick r:id="rId3"/>
              </a:rPr>
              <a:t>https://doi.org/10.14412/1996-7012-2018-3-112-119</a:t>
            </a:r>
            <a:r>
              <a:rPr lang="ru-RU" sz="800" dirty="0">
                <a:solidFill>
                  <a:prstClr val="black"/>
                </a:solidFill>
              </a:rPr>
              <a:t>	</a:t>
            </a:r>
          </a:p>
          <a:p>
            <a:r>
              <a:rPr lang="ru-RU" sz="800" dirty="0">
                <a:solidFill>
                  <a:prstClr val="black"/>
                </a:solidFill>
              </a:rPr>
              <a:t>Согласно данным ГВС МЗ РФ</a:t>
            </a:r>
          </a:p>
          <a:p>
            <a:r>
              <a:rPr lang="ru-RU" sz="800" dirty="0">
                <a:solidFill>
                  <a:prstClr val="black"/>
                </a:solidFill>
              </a:rPr>
              <a:t> Экспертные данные РГПК МЗ по ревматологии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A9E74122-50CF-4379-8E49-12EBB3749B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1421323"/>
              </p:ext>
            </p:extLst>
          </p:nvPr>
        </p:nvGraphicFramePr>
        <p:xfrm>
          <a:off x="1122516" y="1284718"/>
          <a:ext cx="10349170" cy="3059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7E93C0BB-524E-3B78-1616-382315E41B77}"/>
              </a:ext>
            </a:extLst>
          </p:cNvPr>
          <p:cNvSpPr txBox="1">
            <a:spLocks/>
          </p:cNvSpPr>
          <p:nvPr/>
        </p:nvSpPr>
        <p:spPr bwMode="auto">
          <a:xfrm>
            <a:off x="579995" y="51692"/>
            <a:ext cx="6407620" cy="67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ГИБП и СИ (2024 год)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E2F204C-086B-3712-6218-C8764A86F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147" y="919113"/>
            <a:ext cx="8313437" cy="37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ВАЖНЫЙ ПОКАЗАТЕЛЬ ЭФФЕКТИВНОСТИ ОРГАНИЗАЦИИ 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743D93B-1D07-28A7-DDA5-A61AACA5C0B1}"/>
              </a:ext>
            </a:extLst>
          </p:cNvPr>
          <p:cNvSpPr/>
          <p:nvPr/>
        </p:nvSpPr>
        <p:spPr>
          <a:xfrm>
            <a:off x="668725" y="924355"/>
            <a:ext cx="49642" cy="360363"/>
          </a:xfrm>
          <a:prstGeom prst="rect">
            <a:avLst/>
          </a:prstGeom>
          <a:solidFill>
            <a:srgbClr val="0C1A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6AAE793C-B17F-0310-8DBA-FDB7E38F0E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6567833"/>
            <a:ext cx="12192001" cy="29257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3879DC3-FFD3-33BD-C6FC-2E0E9F9C6E71}"/>
              </a:ext>
            </a:extLst>
          </p:cNvPr>
          <p:cNvSpPr txBox="1"/>
          <p:nvPr/>
        </p:nvSpPr>
        <p:spPr>
          <a:xfrm>
            <a:off x="4838701" y="6591007"/>
            <a:ext cx="733623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©</a:t>
            </a:r>
            <a:r>
              <a:rPr lang="ru-RU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 Проектно-исследовательский институт внедрения социальных инициатив (ИВСИ) / Комплексные решения для нового времени </a:t>
            </a:r>
          </a:p>
        </p:txBody>
      </p:sp>
    </p:spTree>
    <p:extLst>
      <p:ext uri="{BB962C8B-B14F-4D97-AF65-F5344CB8AC3E}">
        <p14:creationId xmlns:p14="http://schemas.microsoft.com/office/powerpoint/2010/main" val="3959228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2B329F2-03D7-A35F-95DA-B26029FB85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6567833"/>
            <a:ext cx="12192001" cy="29257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5517863D-4386-4CE3-8587-599AA32C8A5D}"/>
              </a:ext>
            </a:extLst>
          </p:cNvPr>
          <p:cNvSpPr/>
          <p:nvPr/>
        </p:nvSpPr>
        <p:spPr>
          <a:xfrm>
            <a:off x="526805" y="16158"/>
            <a:ext cx="111383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применения ГИБП и СИ у больных РЗ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начало 2025 года  (все каналы) </a:t>
            </a:r>
          </a:p>
        </p:txBody>
      </p:sp>
      <p:graphicFrame>
        <p:nvGraphicFramePr>
          <p:cNvPr id="15" name="Диаграмма 14">
            <a:extLst>
              <a:ext uri="{FF2B5EF4-FFF2-40B4-BE49-F238E27FC236}">
                <a16:creationId xmlns:a16="http://schemas.microsoft.com/office/drawing/2014/main" id="{0E4D79FE-5223-613C-5402-FD3A27921E2A}"/>
              </a:ext>
            </a:extLst>
          </p:cNvPr>
          <p:cNvGraphicFramePr/>
          <p:nvPr/>
        </p:nvGraphicFramePr>
        <p:xfrm>
          <a:off x="248697" y="1489560"/>
          <a:ext cx="11819498" cy="4875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Правая фигурная скобка 15">
            <a:extLst>
              <a:ext uri="{FF2B5EF4-FFF2-40B4-BE49-F238E27FC236}">
                <a16:creationId xmlns:a16="http://schemas.microsoft.com/office/drawing/2014/main" id="{FE5151FA-653B-B81C-554B-1645ACF3B80A}"/>
              </a:ext>
            </a:extLst>
          </p:cNvPr>
          <p:cNvSpPr/>
          <p:nvPr/>
        </p:nvSpPr>
        <p:spPr>
          <a:xfrm rot="16200000">
            <a:off x="1737366" y="464074"/>
            <a:ext cx="477078" cy="2409244"/>
          </a:xfrm>
          <a:prstGeom prst="rightBrace">
            <a:avLst/>
          </a:prstGeom>
          <a:ln w="22225">
            <a:solidFill>
              <a:srgbClr val="7416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DD740961-097A-0530-6364-E1AEC96C3081}"/>
              </a:ext>
            </a:extLst>
          </p:cNvPr>
          <p:cNvSpPr/>
          <p:nvPr/>
        </p:nvSpPr>
        <p:spPr>
          <a:xfrm>
            <a:off x="771281" y="1905134"/>
            <a:ext cx="2409246" cy="3228691"/>
          </a:xfrm>
          <a:prstGeom prst="rect">
            <a:avLst/>
          </a:prstGeom>
          <a:solidFill>
            <a:srgbClr val="5B6CD3">
              <a:alpha val="16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B0F4938-9FD0-A541-446C-2ADA19490736}"/>
              </a:ext>
            </a:extLst>
          </p:cNvPr>
          <p:cNvSpPr txBox="1"/>
          <p:nvPr/>
        </p:nvSpPr>
        <p:spPr>
          <a:xfrm>
            <a:off x="1733386" y="951027"/>
            <a:ext cx="1222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59,9%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41C8C54-7E27-C614-5BB4-F057D0554CD6}"/>
              </a:ext>
            </a:extLst>
          </p:cNvPr>
          <p:cNvSpPr txBox="1"/>
          <p:nvPr/>
        </p:nvSpPr>
        <p:spPr>
          <a:xfrm>
            <a:off x="3714423" y="1766385"/>
            <a:ext cx="7950770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235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больных в РФ по всем каналам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l" rtl="0" eaLnBrk="1" fontAlgn="ctr" latinLnBrk="0" hangingPunct="1">
              <a:buNone/>
            </a:pPr>
            <a:r>
              <a:rPr lang="ru-RU" sz="2400" b="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Средневзвешенная стоимость терапии в год в </a:t>
            </a:r>
            <a:r>
              <a:rPr lang="ru-RU" sz="2400" b="1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КС- 625 000</a:t>
            </a:r>
          </a:p>
          <a:p>
            <a:pPr fontAlgn="ctr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Средневзвешенная стоимость терапии в год в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ДС- 538 000</a:t>
            </a:r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l" rtl="0" eaLnBrk="1" fontAlgn="ctr" latinLnBrk="0" hangingPunct="1">
              <a:buNone/>
            </a:pPr>
            <a:endParaRPr lang="en-US" sz="3600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CF4083-FC82-599F-FF5E-5EDA1AA95EC9}"/>
              </a:ext>
            </a:extLst>
          </p:cNvPr>
          <p:cNvSpPr txBox="1"/>
          <p:nvPr/>
        </p:nvSpPr>
        <p:spPr>
          <a:xfrm>
            <a:off x="141443" y="6110872"/>
            <a:ext cx="341471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AutoNum type="arabicPeriod"/>
            </a:pPr>
            <a:r>
              <a:rPr lang="ru-RU" sz="1050" dirty="0"/>
              <a:t>Данные мониторинга РГ ПК МЗ РФ по ревматологии</a:t>
            </a:r>
          </a:p>
          <a:p>
            <a:r>
              <a:rPr lang="ru-RU" sz="1050" dirty="0"/>
              <a:t>* С учетом пациентов на КИ/КА</a:t>
            </a:r>
            <a:endParaRPr lang="en-US" sz="105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398B18-A016-1943-659C-6B0DADEA3C21}"/>
              </a:ext>
            </a:extLst>
          </p:cNvPr>
          <p:cNvSpPr txBox="1"/>
          <p:nvPr/>
        </p:nvSpPr>
        <p:spPr>
          <a:xfrm>
            <a:off x="4838701" y="6591007"/>
            <a:ext cx="733623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©</a:t>
            </a:r>
            <a:r>
              <a:rPr lang="ru-RU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 Проектно-исследовательский институт внедрения социальных инициатив (ИВСИ) / Комплексные решения для нового времени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EB2177-B0F2-65D4-9FAE-8755A0AEE8FA}"/>
              </a:ext>
            </a:extLst>
          </p:cNvPr>
          <p:cNvSpPr txBox="1"/>
          <p:nvPr/>
        </p:nvSpPr>
        <p:spPr>
          <a:xfrm>
            <a:off x="3718494" y="1286515"/>
            <a:ext cx="1337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 МНН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810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B2A2D-D741-7E1D-23F2-26CC786FF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CF4DBF72-4DD2-EC53-9D66-C7B000F3E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578" y="1"/>
            <a:ext cx="11748422" cy="931524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применения ГИБП и СИ  в 2024 году у больных РЗ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каналам финансирования и нозологиям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F18259E-515D-0484-B6C5-F809F91744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567833"/>
            <a:ext cx="12192001" cy="29257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43191A4-1C69-27EC-4483-5A565575DAFF}"/>
              </a:ext>
            </a:extLst>
          </p:cNvPr>
          <p:cNvSpPr txBox="1"/>
          <p:nvPr/>
        </p:nvSpPr>
        <p:spPr>
          <a:xfrm>
            <a:off x="4838701" y="6591007"/>
            <a:ext cx="733623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©</a:t>
            </a:r>
            <a:r>
              <a:rPr lang="ru-RU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 Проектно-исследовательский институт внедрения социальных инициатив (ИВСИ) / Комплексные решения для нового времени 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7DD86CC8-39AF-6BCF-FCE7-400DF4D2A1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1754982"/>
              </p:ext>
            </p:extLst>
          </p:nvPr>
        </p:nvGraphicFramePr>
        <p:xfrm>
          <a:off x="1524297" y="1046964"/>
          <a:ext cx="4930188" cy="4764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16525E22-1AA2-CD24-3465-313D125B369E}"/>
              </a:ext>
            </a:extLst>
          </p:cNvPr>
          <p:cNvSpPr txBox="1"/>
          <p:nvPr/>
        </p:nvSpPr>
        <p:spPr>
          <a:xfrm>
            <a:off x="3438526" y="3057181"/>
            <a:ext cx="14001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235</a:t>
            </a:r>
          </a:p>
        </p:txBody>
      </p:sp>
      <p:graphicFrame>
        <p:nvGraphicFramePr>
          <p:cNvPr id="17" name="Диаграмма 16">
            <a:extLst>
              <a:ext uri="{FF2B5EF4-FFF2-40B4-BE49-F238E27FC236}">
                <a16:creationId xmlns:a16="http://schemas.microsoft.com/office/drawing/2014/main" id="{7ABCF149-D9E2-9E83-7C6A-90BAB56D72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9857854"/>
              </p:ext>
            </p:extLst>
          </p:nvPr>
        </p:nvGraphicFramePr>
        <p:xfrm>
          <a:off x="6353175" y="1207541"/>
          <a:ext cx="5821764" cy="4603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A25C8C10-7C50-E9F5-92FB-1BA7F6566678}"/>
              </a:ext>
            </a:extLst>
          </p:cNvPr>
          <p:cNvSpPr txBox="1"/>
          <p:nvPr/>
        </p:nvSpPr>
        <p:spPr>
          <a:xfrm>
            <a:off x="8364535" y="3047623"/>
            <a:ext cx="14001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235</a:t>
            </a:r>
          </a:p>
        </p:txBody>
      </p:sp>
      <p:sp>
        <p:nvSpPr>
          <p:cNvPr id="2" name="Левая фигурная скобка 1">
            <a:extLst>
              <a:ext uri="{FF2B5EF4-FFF2-40B4-BE49-F238E27FC236}">
                <a16:creationId xmlns:a16="http://schemas.microsoft.com/office/drawing/2014/main" id="{F2830775-496F-7FA6-0333-630926E147CC}"/>
              </a:ext>
            </a:extLst>
          </p:cNvPr>
          <p:cNvSpPr/>
          <p:nvPr/>
        </p:nvSpPr>
        <p:spPr>
          <a:xfrm>
            <a:off x="2066832" y="1627896"/>
            <a:ext cx="447675" cy="3181350"/>
          </a:xfrm>
          <a:prstGeom prst="leftBrace">
            <a:avLst/>
          </a:prstGeom>
          <a:ln>
            <a:solidFill>
              <a:srgbClr val="0C1A6E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67B9B8-0F2A-0043-9FDB-E218D07016C5}"/>
              </a:ext>
            </a:extLst>
          </p:cNvPr>
          <p:cNvSpPr txBox="1"/>
          <p:nvPr/>
        </p:nvSpPr>
        <p:spPr>
          <a:xfrm>
            <a:off x="443578" y="2702561"/>
            <a:ext cx="161615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67,1%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по льготным каналам финансирования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00B202-3E53-B063-E305-9B6B128608CA}"/>
              </a:ext>
            </a:extLst>
          </p:cNvPr>
          <p:cNvSpPr txBox="1"/>
          <p:nvPr/>
        </p:nvSpPr>
        <p:spPr>
          <a:xfrm>
            <a:off x="144780" y="6195519"/>
            <a:ext cx="54136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По данным мониторинга РГ экспертного совета Профильной комиссии МЗ РФ по ревматологии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128717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5144CA-272C-347D-1F18-5F5F5E87D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86C68DD-E3E6-515C-6133-C90B5E82B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578" y="1"/>
            <a:ext cx="11748422" cy="931524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 особенности распределения каналов применения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ГИБП И СИ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55B1A9-5754-C934-FE91-B9D1CA87ED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567833"/>
            <a:ext cx="12192001" cy="29257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27CC95-E6E3-7FC3-2389-399C825538E7}"/>
              </a:ext>
            </a:extLst>
          </p:cNvPr>
          <p:cNvSpPr txBox="1"/>
          <p:nvPr/>
        </p:nvSpPr>
        <p:spPr>
          <a:xfrm>
            <a:off x="4838701" y="6591007"/>
            <a:ext cx="733623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©</a:t>
            </a:r>
            <a:r>
              <a:rPr lang="ru-RU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 Проектно-исследовательский институт внедрения социальных инициатив (ИВСИ) / Комплексные решения для нового времени 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6EFA56C1-FA0E-DCE1-3AA1-7D50B98058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9069019"/>
              </p:ext>
            </p:extLst>
          </p:nvPr>
        </p:nvGraphicFramePr>
        <p:xfrm>
          <a:off x="176902" y="853184"/>
          <a:ext cx="11998037" cy="5395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B44B3A1-3EDA-4FAD-4A72-E8840B0DBFB6}"/>
              </a:ext>
            </a:extLst>
          </p:cNvPr>
          <p:cNvSpPr txBox="1"/>
          <p:nvPr/>
        </p:nvSpPr>
        <p:spPr>
          <a:xfrm>
            <a:off x="144780" y="6195519"/>
            <a:ext cx="54136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По данным мониторинга РГ экспертного совета Профильной комиссии МЗ РФ по ревматологии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320491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99978-6352-F222-E695-BBAC53BB7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7247E458-DD96-9B83-6236-BDC793D8E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758" y="20772"/>
            <a:ext cx="11748422" cy="619308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 особенности распределения каналов применения ГИБП И СИ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C2E03F9-97D6-2587-F89E-9762A87CF6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567833"/>
            <a:ext cx="12192001" cy="29257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C78C282-FDF4-5A5E-018F-A54643D9F702}"/>
              </a:ext>
            </a:extLst>
          </p:cNvPr>
          <p:cNvSpPr txBox="1"/>
          <p:nvPr/>
        </p:nvSpPr>
        <p:spPr>
          <a:xfrm>
            <a:off x="4838701" y="6591007"/>
            <a:ext cx="733623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©</a:t>
            </a:r>
            <a:r>
              <a:rPr lang="ru-RU" sz="1000" dirty="0">
                <a:solidFill>
                  <a:schemeClr val="bg1"/>
                </a:solidFill>
                <a:latin typeface="Museo Sans Cyrl 100" panose="02000000000000000000" pitchFamily="50" charset="-52"/>
              </a:rPr>
              <a:t> Проектно-исследовательский институт внедрения социальных инициатив (ИВСИ) / Комплексные решения для нового времени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A0EBD41-C51C-7C21-716F-FAACE56832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9365" y="488382"/>
            <a:ext cx="6236749" cy="610262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E196ACF-FD4A-E3EE-BE22-99B8915879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531" y="1119621"/>
            <a:ext cx="4480948" cy="496867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BFB3F45-73E5-F70D-7348-A8D1903F90E5}"/>
              </a:ext>
            </a:extLst>
          </p:cNvPr>
          <p:cNvSpPr txBox="1"/>
          <p:nvPr/>
        </p:nvSpPr>
        <p:spPr>
          <a:xfrm>
            <a:off x="144780" y="6195519"/>
            <a:ext cx="54136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По данным мониторинга РГ экспертного совета Профильной комиссии МЗ РФ по ревматологии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395386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5722</TotalTime>
  <Words>2119</Words>
  <Application>Microsoft Office PowerPoint</Application>
  <PresentationFormat>Широкоэкранный</PresentationFormat>
  <Paragraphs>260</Paragraphs>
  <Slides>14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Museo Sans Cyrl 100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применения ГИБП и СИ  в 2024 году у больных РЗ  по каналам финансирования и нозологиям </vt:lpstr>
      <vt:lpstr>Региональные особенности распределения каналов применения  ГИБП И СИ</vt:lpstr>
      <vt:lpstr>Региональные особенности распределения каналов применения ГИБП И СИ</vt:lpstr>
      <vt:lpstr>Презентация PowerPoint</vt:lpstr>
      <vt:lpstr>Презентация PowerPoint</vt:lpstr>
      <vt:lpstr>Презентация PowerPoint</vt:lpstr>
      <vt:lpstr>Особенности каналов применения  ГИБП И СИ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Dom</dc:creator>
  <cp:lastModifiedBy>Ruslan Dreval</cp:lastModifiedBy>
  <cp:revision>447</cp:revision>
  <dcterms:created xsi:type="dcterms:W3CDTF">2020-05-20T16:27:35Z</dcterms:created>
  <dcterms:modified xsi:type="dcterms:W3CDTF">2025-11-17T08:52:09Z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c9bec58-8084-492e-8360-0e1cfe36408c_Enabled">
    <vt:lpwstr>true</vt:lpwstr>
  </property>
  <property fmtid="{D5CDD505-2E9C-101B-9397-08002B2CF9AE}" pid="3" name="MSIP_Label_3c9bec58-8084-492e-8360-0e1cfe36408c_SetDate">
    <vt:lpwstr>2022-10-26T15:51:20Z</vt:lpwstr>
  </property>
  <property fmtid="{D5CDD505-2E9C-101B-9397-08002B2CF9AE}" pid="4" name="MSIP_Label_3c9bec58-8084-492e-8360-0e1cfe36408c_Method">
    <vt:lpwstr>Standard</vt:lpwstr>
  </property>
  <property fmtid="{D5CDD505-2E9C-101B-9397-08002B2CF9AE}" pid="5" name="MSIP_Label_3c9bec58-8084-492e-8360-0e1cfe36408c_Name">
    <vt:lpwstr>Not Protected -Pilot</vt:lpwstr>
  </property>
  <property fmtid="{D5CDD505-2E9C-101B-9397-08002B2CF9AE}" pid="6" name="MSIP_Label_3c9bec58-8084-492e-8360-0e1cfe36408c_SiteId">
    <vt:lpwstr>f35a6974-607f-47d4-82d7-ff31d7dc53a5</vt:lpwstr>
  </property>
  <property fmtid="{D5CDD505-2E9C-101B-9397-08002B2CF9AE}" pid="7" name="MSIP_Label_3c9bec58-8084-492e-8360-0e1cfe36408c_ActionId">
    <vt:lpwstr>5f2c1a92-bd2b-4e29-8474-093a0acba8b2</vt:lpwstr>
  </property>
  <property fmtid="{D5CDD505-2E9C-101B-9397-08002B2CF9AE}" pid="8" name="MSIP_Label_3c9bec58-8084-492e-8360-0e1cfe36408c_ContentBits">
    <vt:lpwstr>0</vt:lpwstr>
  </property>
</Properties>
</file>