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333" r:id="rId2"/>
    <p:sldId id="322" r:id="rId3"/>
    <p:sldId id="334" r:id="rId4"/>
    <p:sldId id="315" r:id="rId5"/>
    <p:sldId id="328" r:id="rId6"/>
    <p:sldId id="319" r:id="rId7"/>
    <p:sldId id="329" r:id="rId8"/>
    <p:sldId id="330" r:id="rId9"/>
    <p:sldId id="331" r:id="rId10"/>
    <p:sldId id="332" r:id="rId11"/>
    <p:sldId id="263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63A4"/>
    <a:srgbClr val="00ADD9"/>
    <a:srgbClr val="0070BA"/>
    <a:srgbClr val="000CBA"/>
    <a:srgbClr val="1E29A1"/>
    <a:srgbClr val="2B5D95"/>
    <a:srgbClr val="FFFFFF"/>
    <a:srgbClr val="FF0066"/>
    <a:srgbClr val="224B78"/>
    <a:srgbClr val="3068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86441" autoAdjust="0"/>
  </p:normalViewPr>
  <p:slideViewPr>
    <p:cSldViewPr>
      <p:cViewPr varScale="1">
        <p:scale>
          <a:sx n="122" d="100"/>
          <a:sy n="122" d="100"/>
        </p:scale>
        <p:origin x="-28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4429-981D-460F-9465-8A917AE19331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9BCE6-DDF5-4102-A55F-F6CEC8330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26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4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34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8662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530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103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017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141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22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589529" y="1779662"/>
            <a:ext cx="8568000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Практика «Способ «остановиться» - техника фрактального рисования»</a:t>
            </a:r>
            <a:r>
              <a:rPr lang="ru-RU" sz="2600" b="1" dirty="0">
                <a:solidFill>
                  <a:schemeClr val="bg1"/>
                </a:solidFill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4545350"/>
            <a:ext cx="5724128" cy="4746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Москва,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3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–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7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ноября 202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2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defTabSz="685800">
              <a:buClr>
                <a:srgbClr val="35A5D6"/>
              </a:buClr>
            </a:pP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200" dirty="0">
              <a:solidFill>
                <a:srgbClr val="1E29A1"/>
              </a:solidFill>
              <a:ea typeface="+mj-ea"/>
              <a:cs typeface="+mj-cs"/>
            </a:endParaRPr>
          </a:p>
        </p:txBody>
      </p:sp>
      <p:pic>
        <p:nvPicPr>
          <p:cNvPr id="1027" name="Picture 3" descr="E:\РАБОТА\3 конгресс ВСП\2022\презентации\кубики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81"/>
            <a:ext cx="5256583" cy="1264283"/>
          </a:xfrm>
          <a:prstGeom prst="rect">
            <a:avLst/>
          </a:prstGeom>
          <a:noFill/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3435846"/>
            <a:ext cx="5724128" cy="79208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Немирова Зоя Сергеевна</a:t>
            </a:r>
          </a:p>
          <a:p>
            <a:pPr algn="just" defTabSz="685800">
              <a:buClr>
                <a:srgbClr val="35A5D6"/>
              </a:buClr>
            </a:pP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Соучредитель Центра психологического развития "Дар", психолог опытом работы 20 лет, телесно-ориентированный терапевт, арт-терапевт, специалист по </a:t>
            </a:r>
            <a:r>
              <a:rPr lang="ru-RU" sz="1300" dirty="0" err="1">
                <a:solidFill>
                  <a:srgbClr val="1663A4"/>
                </a:solidFill>
                <a:ea typeface="+mj-ea"/>
                <a:cs typeface="+mj-cs"/>
              </a:rPr>
              <a:t>Кинерджетике</a:t>
            </a: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, по работе с МАК.</a:t>
            </a:r>
            <a:endParaRPr lang="ru-RU" sz="1600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15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511" y="8437"/>
            <a:ext cx="1120987" cy="1123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886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Коричневый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цвет, определяющий наличие беды, глубоких переживаний, депрессии (в сочетании с другими темными цветами и оттенками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).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Темно-коричневый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цвет, определяющий наличие беды, глубоких переживаний, депрессии (в сочетании с другими темными цветами и оттенками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).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Серый цвет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цвет, определяющий наличие нестабильных энергий, в сочетании с другими темными цветами — пограничное состояние. В малом количестве этот цвет означает скорое изменение происходящих событий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Черный цвет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</a:t>
            </a:r>
            <a:r>
              <a:rPr lang="ru-RU" sz="1400" dirty="0">
                <a:solidFill>
                  <a:srgbClr val="1663A4"/>
                </a:solidFill>
                <a:cs typeface="Arial" panose="020B0604020202020204" pitchFamily="34" charset="0"/>
              </a:rPr>
              <a:t> энергетической ямы, вакуума, пустоты, энергетического обесточивания.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55181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РАБОТА\3 конгресс ВСП\2022\презентации\кубики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25337" cy="386789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-26382" y="4617474"/>
            <a:ext cx="2006094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2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200" b="1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13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9502"/>
            <a:ext cx="1512168" cy="1515091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2915815" y="2499742"/>
            <a:ext cx="6241713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409697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" y="0"/>
            <a:ext cx="9144000" cy="5143498"/>
            <a:chOff x="1" y="0"/>
            <a:chExt cx="9144000" cy="5143498"/>
          </a:xfrm>
        </p:grpSpPr>
        <p:pic>
          <p:nvPicPr>
            <p:cNvPr id="14" name="Рисунок 13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9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 flipV="1">
              <a:off x="7198149" y="0"/>
              <a:ext cx="1945851" cy="972000"/>
            </a:xfrm>
            <a:prstGeom prst="rect">
              <a:avLst/>
            </a:prstGeom>
            <a:noFill/>
          </p:spPr>
        </p:pic>
        <p:pic>
          <p:nvPicPr>
            <p:cNvPr id="20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V="1">
              <a:off x="-486925" y="3684573"/>
              <a:ext cx="1945851" cy="97200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500"/>
              </a:spcBef>
              <a:buNone/>
            </a:pPr>
            <a:r>
              <a:rPr lang="ru-RU" sz="1700" i="0" dirty="0">
                <a:solidFill>
                  <a:srgbClr val="1663A4"/>
                </a:solidFill>
                <a:effectLst/>
              </a:rPr>
              <a:t>Суть метода основывается на взаимосвязи между "ручной моторикой "человека и его психическими и психофизиологическими состояниями. Метод позволяет задействовать глубинные механизмы подсознания, улучшить состояние здоровья, гармонизировать ситуации, связанные с различными проблемами</a:t>
            </a:r>
            <a:r>
              <a:rPr lang="ru-RU" sz="1700" i="0" dirty="0" smtClean="0">
                <a:solidFill>
                  <a:srgbClr val="1663A4"/>
                </a:solidFill>
                <a:effectLst/>
              </a:rPr>
              <a:t>.</a:t>
            </a:r>
            <a:endParaRPr lang="ru-RU" sz="1700" i="0" dirty="0">
              <a:solidFill>
                <a:srgbClr val="1663A4"/>
              </a:solidFill>
              <a:effectLst/>
            </a:endParaRPr>
          </a:p>
          <a:p>
            <a:pPr marL="0" indent="0" algn="just">
              <a:spcBef>
                <a:spcPts val="1500"/>
              </a:spcBef>
              <a:buNone/>
            </a:pPr>
            <a:r>
              <a:rPr lang="ru-RU" sz="1700" i="0" dirty="0">
                <a:solidFill>
                  <a:srgbClr val="1663A4"/>
                </a:solidFill>
                <a:effectLst/>
              </a:rPr>
              <a:t>Главная задача фрактального рисования-самовыражение человека, выполненное через рисунок по определенным правилам</a:t>
            </a:r>
            <a:r>
              <a:rPr lang="ru-RU" sz="1700" i="0" dirty="0" smtClean="0">
                <a:solidFill>
                  <a:srgbClr val="1663A4"/>
                </a:solidFill>
                <a:effectLst/>
              </a:rPr>
              <a:t>.</a:t>
            </a:r>
            <a:endParaRPr lang="ru-RU" sz="1700" i="0" dirty="0">
              <a:solidFill>
                <a:srgbClr val="1663A4"/>
              </a:solidFill>
              <a:effectLst/>
            </a:endParaRPr>
          </a:p>
          <a:p>
            <a:pPr marL="0" indent="0" algn="just">
              <a:spcBef>
                <a:spcPts val="1500"/>
              </a:spcBef>
              <a:buNone/>
            </a:pPr>
            <a:r>
              <a:rPr lang="ru-RU" sz="1700" i="0" dirty="0">
                <a:solidFill>
                  <a:srgbClr val="1663A4"/>
                </a:solidFill>
                <a:effectLst/>
              </a:rPr>
              <a:t>Что происходит при этом? А происходит замена слова рисунком</a:t>
            </a:r>
            <a:r>
              <a:rPr lang="ru-RU" sz="1700" i="0" dirty="0" smtClean="0">
                <a:solidFill>
                  <a:srgbClr val="1663A4"/>
                </a:solidFill>
                <a:effectLst/>
              </a:rPr>
              <a:t>.</a:t>
            </a:r>
            <a:endParaRPr lang="ru-RU" sz="1700" i="0" dirty="0">
              <a:solidFill>
                <a:srgbClr val="1663A4"/>
              </a:solidFill>
              <a:effectLst/>
            </a:endParaRPr>
          </a:p>
          <a:p>
            <a:pPr marL="0" indent="0" algn="just">
              <a:spcBef>
                <a:spcPts val="1500"/>
              </a:spcBef>
              <a:buNone/>
            </a:pPr>
            <a:r>
              <a:rPr lang="ru-RU" sz="1700" i="0" dirty="0">
                <a:solidFill>
                  <a:srgbClr val="1663A4"/>
                </a:solidFill>
                <a:effectLst/>
              </a:rPr>
              <a:t>Есть состояния, которые человек не может выразить словами. Но он может НАРИСОВАТЬ! Это и есть новый способ описания реальности! </a:t>
            </a:r>
            <a:endParaRPr lang="ru-RU" sz="17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16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53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" y="0"/>
            <a:ext cx="9144000" cy="5143498"/>
            <a:chOff x="1" y="0"/>
            <a:chExt cx="9144000" cy="5143498"/>
          </a:xfrm>
        </p:grpSpPr>
        <p:pic>
          <p:nvPicPr>
            <p:cNvPr id="14" name="Рисунок 13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9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 flipV="1">
              <a:off x="7198149" y="0"/>
              <a:ext cx="1945851" cy="972000"/>
            </a:xfrm>
            <a:prstGeom prst="rect">
              <a:avLst/>
            </a:prstGeom>
            <a:noFill/>
          </p:spPr>
        </p:pic>
        <p:pic>
          <p:nvPicPr>
            <p:cNvPr id="20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V="1">
              <a:off x="-486925" y="3684573"/>
              <a:ext cx="1945851" cy="97200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800" dirty="0">
                <a:solidFill>
                  <a:srgbClr val="1663A4"/>
                </a:solidFill>
              </a:rPr>
              <a:t>Основа метода «</a:t>
            </a:r>
            <a:r>
              <a:rPr lang="ru-RU" sz="1800" b="1" dirty="0">
                <a:solidFill>
                  <a:srgbClr val="1663A4"/>
                </a:solidFill>
              </a:rPr>
              <a:t>Фрактальное рисование»</a:t>
            </a:r>
            <a:r>
              <a:rPr lang="ru-RU" sz="1800" dirty="0">
                <a:solidFill>
                  <a:srgbClr val="1663A4"/>
                </a:solidFill>
              </a:rPr>
              <a:t> - принцип фракталов и фрактальности как таковой.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800" dirty="0">
                <a:solidFill>
                  <a:srgbClr val="1663A4"/>
                </a:solidFill>
              </a:rPr>
              <a:t>Рисунок здесь считается продолжением человека, его малой частью, проекцией. И эта малая часть отражает большое целое - человека. Глядя на рисунок, можно диагностировать состояние его автора.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ru-RU" sz="1800" dirty="0">
              <a:solidFill>
                <a:srgbClr val="1663A4"/>
              </a:solidFill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1663A4"/>
                </a:solidFill>
              </a:rPr>
              <a:t>Технология выполнения тестового рисунка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800" dirty="0">
                <a:solidFill>
                  <a:srgbClr val="1663A4"/>
                </a:solidFill>
              </a:rPr>
              <a:t>Для того чтобы выполнить тестовый рисунок, необходима более или менее спокойная обстановка и немного свободного времени (около 1 часа).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ru-RU" sz="1800" dirty="0">
              <a:solidFill>
                <a:srgbClr val="1663A4"/>
              </a:solidFill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1663A4"/>
                </a:solidFill>
              </a:rPr>
              <a:t>Необходимые инструменты: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Clr>
                <a:srgbClr val="00ADD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1663A4"/>
                </a:solidFill>
              </a:rPr>
              <a:t>набор цветных карандашей;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Clr>
                <a:srgbClr val="00ADD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1663A4"/>
                </a:solidFill>
              </a:rPr>
              <a:t>лист бумаги формата А4;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Clr>
                <a:srgbClr val="00ADD9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1663A4"/>
                </a:solidFill>
              </a:rPr>
              <a:t>ручка черного цвета.</a:t>
            </a:r>
            <a:endParaRPr lang="ru-RU" sz="1800" dirty="0">
              <a:solidFill>
                <a:srgbClr val="16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21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20" name="Рисунок 19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23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24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9592" y="1094130"/>
            <a:ext cx="792904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1663A4"/>
                </a:solidFill>
              </a:rPr>
              <a:t>Как рисовать</a:t>
            </a:r>
            <a:r>
              <a:rPr lang="ru-RU" sz="1400" b="1" dirty="0" smtClean="0">
                <a:solidFill>
                  <a:srgbClr val="1663A4"/>
                </a:solidFill>
              </a:rPr>
              <a:t>:</a:t>
            </a:r>
            <a:endParaRPr lang="ru-RU" sz="1400" b="1" dirty="0">
              <a:solidFill>
                <a:srgbClr val="1663A4"/>
              </a:solidFill>
            </a:endParaRP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500" dirty="0" smtClean="0">
                <a:solidFill>
                  <a:srgbClr val="1663A4"/>
                </a:solidFill>
              </a:rPr>
              <a:t>Лист перед собой расположить по горизонтали.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500" dirty="0" smtClean="0">
                <a:solidFill>
                  <a:srgbClr val="1663A4"/>
                </a:solidFill>
              </a:rPr>
              <a:t>Шарик ручки устанавливаем в любой точке листа.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500" dirty="0" smtClean="0">
                <a:solidFill>
                  <a:srgbClr val="1663A4"/>
                </a:solidFill>
              </a:rPr>
              <a:t>Закрыв глаза, рисуем непрерывную линию, стараясь заполнить как можно большую площадь листа, в течение 45—60 секунд.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500" dirty="0" smtClean="0">
                <a:solidFill>
                  <a:srgbClr val="1663A4"/>
                </a:solidFill>
              </a:rPr>
              <a:t>Линия должна быть четкая и хорошо прочерченная.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Clr>
                <a:srgbClr val="00ADD9"/>
              </a:buClr>
              <a:buFont typeface="+mj-lt"/>
              <a:buAutoNum type="arabicPeriod"/>
            </a:pPr>
            <a:r>
              <a:rPr lang="ru-RU" sz="1500" dirty="0" smtClean="0">
                <a:solidFill>
                  <a:srgbClr val="1663A4"/>
                </a:solidFill>
              </a:rPr>
              <a:t>Скорость движения ручки средняя, без резких росчерков.</a:t>
            </a:r>
            <a:endParaRPr lang="ru-RU" sz="1500" dirty="0">
              <a:solidFill>
                <a:srgbClr val="166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23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20" name="Рисунок 19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23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24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9592" y="1094130"/>
            <a:ext cx="792904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spcAft>
                <a:spcPts val="600"/>
              </a:spcAft>
              <a:buClr>
                <a:srgbClr val="00ADD9"/>
              </a:buClr>
            </a:pPr>
            <a:r>
              <a:rPr lang="ru-RU" sz="1500" dirty="0" smtClean="0">
                <a:solidFill>
                  <a:srgbClr val="1663A4"/>
                </a:solidFill>
              </a:rPr>
              <a:t>Рисуем </a:t>
            </a:r>
            <a:r>
              <a:rPr lang="ru-RU" sz="1500" dirty="0">
                <a:solidFill>
                  <a:srgbClr val="1663A4"/>
                </a:solidFill>
              </a:rPr>
              <a:t>спокойно, с большим количеством пересечений по горизонтали, вертикали </a:t>
            </a:r>
            <a:r>
              <a:rPr lang="ru-RU" sz="1500" dirty="0" smtClean="0">
                <a:solidFill>
                  <a:srgbClr val="1663A4"/>
                </a:solidFill>
              </a:rPr>
              <a:t>и диагонали</a:t>
            </a:r>
            <a:r>
              <a:rPr lang="ru-RU" sz="1500" dirty="0">
                <a:solidFill>
                  <a:srgbClr val="1663A4"/>
                </a:solidFill>
              </a:rPr>
              <a:t>, медленно двигая рукой с ручкой, выписываем ПО НАИТИЮ квадраты, овалы, петли, углы, линии, треугольники, многоугольники, круги НЕ ОТРЫВАЯ РУЧКУ ОТ </a:t>
            </a:r>
            <a:r>
              <a:rPr lang="ru-RU" sz="1500" dirty="0" smtClean="0">
                <a:solidFill>
                  <a:srgbClr val="1663A4"/>
                </a:solidFill>
              </a:rPr>
              <a:t>БУМАГИ! НЕПРЕРЫВНО!</a:t>
            </a:r>
            <a:endParaRPr lang="ru-RU" sz="1500" dirty="0">
              <a:solidFill>
                <a:srgbClr val="1663A4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1500" dirty="0">
                <a:solidFill>
                  <a:srgbClr val="1663A4"/>
                </a:solidFill>
              </a:rPr>
              <a:t>И при этом нужно стараться как можно меньше повторяться</a:t>
            </a:r>
            <a:r>
              <a:rPr lang="ru-RU" sz="1500" dirty="0" smtClean="0">
                <a:solidFill>
                  <a:srgbClr val="1663A4"/>
                </a:solidFill>
              </a:rPr>
              <a:t>!</a:t>
            </a:r>
            <a:endParaRPr lang="ru-RU" sz="1500" dirty="0">
              <a:solidFill>
                <a:srgbClr val="1663A4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1500" dirty="0">
                <a:solidFill>
                  <a:srgbClr val="1663A4"/>
                </a:solidFill>
              </a:rPr>
              <a:t>Конец линии нужно закруглить в ближайшей точке пересечения</a:t>
            </a:r>
            <a:r>
              <a:rPr lang="ru-RU" sz="1500" dirty="0" smtClean="0">
                <a:solidFill>
                  <a:srgbClr val="1663A4"/>
                </a:solidFill>
              </a:rPr>
              <a:t>.</a:t>
            </a:r>
            <a:endParaRPr lang="ru-RU" sz="1500" dirty="0">
              <a:solidFill>
                <a:srgbClr val="1663A4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1500" dirty="0">
                <a:solidFill>
                  <a:srgbClr val="1663A4"/>
                </a:solidFill>
              </a:rPr>
              <a:t>Стараться не изображать знакомые предметы-дома, животных, людей</a:t>
            </a:r>
            <a:r>
              <a:rPr lang="ru-RU" sz="1500" dirty="0" smtClean="0">
                <a:solidFill>
                  <a:srgbClr val="1663A4"/>
                </a:solidFill>
              </a:rPr>
              <a:t>..</a:t>
            </a:r>
            <a:endParaRPr lang="ru-RU" sz="1500" dirty="0">
              <a:solidFill>
                <a:srgbClr val="1663A4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1500" dirty="0">
                <a:solidFill>
                  <a:srgbClr val="1663A4"/>
                </a:solidFill>
              </a:rPr>
              <a:t>Соотношение мелких, средних и крупных ячеек должно составлять по 1/3. Если вы открыли глаза и обнаружили, что количество крупных ячеек преобладает, то нужно снова закрыть глаза и "измельчить" крупные ячейки.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382393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ВНИМАНИЕ!</a:t>
            </a: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Закрашивая тестовый рисунок, карандаши, фломастеры и цветные ручки (из общего набора) надо брать только с закрытыми глазами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При закрашивании необходимо помнить, что соседние ячейки, разделенные линией, нельзя заполнять одним и тем же цветом. Если же ячейки соприкасаются в точке и расположены по диагонали, тогда можно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Одним цветом можно закрасить либо одну ячейку, либо некоторое количество ячеек, но не более 10-15. В случае когда в руки попадается карандаш одного и то же цвета, то хотя бы одну ячейку, но закрасить необходимо, после чего карандаш возвращается в общий набор.</a:t>
            </a:r>
          </a:p>
        </p:txBody>
      </p:sp>
    </p:spTree>
    <p:extLst>
      <p:ext uri="{BB962C8B-B14F-4D97-AF65-F5344CB8AC3E}">
        <p14:creationId xmlns:p14="http://schemas.microsoft.com/office/powerpoint/2010/main" xmlns="" val="329968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Чистый без пятен и помарок белый фон рисунка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высокая концентрация внимания, исполнительность, пунктуальность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Случайно или намеренно не закрашенные </a:t>
            </a: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ячейки белого цвета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говорят о значительной невостребованности природных особенностей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О других цветах можно сказать следующее</a:t>
            </a:r>
            <a:r>
              <a:rPr lang="ru-RU" sz="1500" b="1" dirty="0" smtClean="0">
                <a:solidFill>
                  <a:srgbClr val="1663A4"/>
                </a:solidFill>
                <a:cs typeface="Arial" panose="020B0604020202020204" pitchFamily="34" charset="0"/>
              </a:rPr>
              <a:t>:</a:t>
            </a:r>
            <a:endParaRPr lang="ru-RU" sz="1500" b="1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Лимонно-желтый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 педагога, учителя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 err="1">
                <a:solidFill>
                  <a:srgbClr val="1663A4"/>
                </a:solidFill>
                <a:cs typeface="Arial" panose="020B0604020202020204" pitchFamily="34" charset="0"/>
              </a:rPr>
              <a:t>Цыпляче-желтый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 "ретранслятора", передатчика информации, комментатора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Зеленый цвет всех оттенков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 — цвет здоровой энергии, оптимальная способность сопротивляемости и самовосстановления организма, способности к целительству.</a:t>
            </a:r>
          </a:p>
        </p:txBody>
      </p:sp>
    </p:spTree>
    <p:extLst>
      <p:ext uri="{BB962C8B-B14F-4D97-AF65-F5344CB8AC3E}">
        <p14:creationId xmlns:p14="http://schemas.microsoft.com/office/powerpoint/2010/main" xmlns="" val="157660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Синий цвет:</a:t>
            </a:r>
          </a:p>
          <a:p>
            <a:pPr marL="0" indent="0" algn="just">
              <a:buClr>
                <a:srgbClr val="00ADD9"/>
              </a:buClr>
              <a:buSzPct val="120000"/>
              <a:buNone/>
            </a:pPr>
            <a:endParaRPr lang="ru-RU" sz="1500" b="1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Голубой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 спокойной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Синий и темно-синий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 холодной равнодушной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Сиреневый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 сильной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Фиолетовый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 фонтанирующей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Лиловый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 мощной, неуправляемой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35827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en-US" sz="2600" b="1" dirty="0">
                <a:solidFill>
                  <a:srgbClr val="1663A4"/>
                </a:solidFill>
              </a:rPr>
              <a:t>XIII </a:t>
            </a:r>
            <a:r>
              <a:rPr lang="ru-RU" sz="2600" b="1" dirty="0">
                <a:solidFill>
                  <a:srgbClr val="1663A4"/>
                </a:solidFill>
              </a:rPr>
              <a:t>Всероссийский конгресс пациентов 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ADD9"/>
              </a:buClr>
              <a:buSzPct val="120000"/>
              <a:buNone/>
            </a:pPr>
            <a:r>
              <a:rPr lang="ru-RU" sz="1400" b="1" dirty="0">
                <a:solidFill>
                  <a:srgbClr val="1663A4"/>
                </a:solidFill>
                <a:cs typeface="Arial" panose="020B0604020202020204" pitchFamily="34" charset="0"/>
              </a:rPr>
              <a:t>Красный цвет:</a:t>
            </a:r>
          </a:p>
          <a:p>
            <a:pPr marL="0" indent="0" algn="just">
              <a:buClr>
                <a:srgbClr val="00ADD9"/>
              </a:buClr>
              <a:buSzPct val="120000"/>
              <a:buNone/>
            </a:pPr>
            <a:endParaRPr lang="ru-RU" sz="1400" b="1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Розовый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 — цвет теплой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Алый, малиновый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цвет, сигнализирующий о наличии опасности, цвет тревоги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Густой оттенок красного цвета, бордовый, вишневый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- цвет силы, агрессивной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Оранжевый цвет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 жизненной, сексуальной энергии</a:t>
            </a:r>
            <a:r>
              <a:rPr lang="ru-RU" sz="1500" dirty="0" smtClean="0">
                <a:solidFill>
                  <a:srgbClr val="1663A4"/>
                </a:solidFill>
                <a:cs typeface="Arial" panose="020B0604020202020204" pitchFamily="34" charset="0"/>
              </a:rPr>
              <a:t>.</a:t>
            </a:r>
            <a:endParaRPr lang="ru-RU" sz="1500" dirty="0">
              <a:solidFill>
                <a:srgbClr val="1663A4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00ADD9"/>
              </a:buClr>
              <a:buSzPct val="120000"/>
              <a:buNone/>
            </a:pPr>
            <a:r>
              <a:rPr lang="ru-RU" sz="1500" b="1" dirty="0">
                <a:solidFill>
                  <a:srgbClr val="1663A4"/>
                </a:solidFill>
                <a:cs typeface="Arial" panose="020B0604020202020204" pitchFamily="34" charset="0"/>
              </a:rPr>
              <a:t>Светлые оттенки (золотистый, бежевый, охра, песочный) коричневого цвета </a:t>
            </a:r>
            <a:r>
              <a:rPr lang="ru-RU" sz="1500" dirty="0">
                <a:solidFill>
                  <a:srgbClr val="1663A4"/>
                </a:solidFill>
                <a:cs typeface="Arial" panose="020B0604020202020204" pitchFamily="34" charset="0"/>
              </a:rPr>
              <a:t>— цвет чистой энергии, святой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272097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607</Words>
  <Application>Microsoft Office PowerPoint</Application>
  <PresentationFormat>Экран (16:9)</PresentationFormat>
  <Paragraphs>87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XIII Всероссийский конгресс пациентов </vt:lpstr>
      <vt:lpstr>Слайд 11</vt:lpstr>
    </vt:vector>
  </TitlesOfParts>
  <Company>!!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magu</cp:lastModifiedBy>
  <cp:revision>296</cp:revision>
  <dcterms:created xsi:type="dcterms:W3CDTF">2019-11-22T11:09:28Z</dcterms:created>
  <dcterms:modified xsi:type="dcterms:W3CDTF">2022-11-24T16:57:00Z</dcterms:modified>
</cp:coreProperties>
</file>