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24"/>
  </p:notesMasterIdLst>
  <p:sldIdLst>
    <p:sldId id="260" r:id="rId2"/>
    <p:sldId id="311" r:id="rId3"/>
    <p:sldId id="320" r:id="rId4"/>
    <p:sldId id="314" r:id="rId5"/>
    <p:sldId id="319" r:id="rId6"/>
    <p:sldId id="316" r:id="rId7"/>
    <p:sldId id="317" r:id="rId8"/>
    <p:sldId id="321" r:id="rId9"/>
    <p:sldId id="318" r:id="rId10"/>
    <p:sldId id="322" r:id="rId11"/>
    <p:sldId id="324" r:id="rId12"/>
    <p:sldId id="323" r:id="rId13"/>
    <p:sldId id="325" r:id="rId14"/>
    <p:sldId id="326" r:id="rId15"/>
    <p:sldId id="327" r:id="rId16"/>
    <p:sldId id="328" r:id="rId17"/>
    <p:sldId id="329" r:id="rId18"/>
    <p:sldId id="330" r:id="rId19"/>
    <p:sldId id="331" r:id="rId20"/>
    <p:sldId id="332" r:id="rId21"/>
    <p:sldId id="333" r:id="rId22"/>
    <p:sldId id="263" r:id="rId23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ADD9"/>
    <a:srgbClr val="1663A4"/>
    <a:srgbClr val="0070BA"/>
    <a:srgbClr val="000CBA"/>
    <a:srgbClr val="1E29A1"/>
    <a:srgbClr val="2B5D95"/>
    <a:srgbClr val="FFFFFF"/>
    <a:srgbClr val="FF0066"/>
    <a:srgbClr val="224B78"/>
    <a:srgbClr val="3068A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763" autoAdjust="0"/>
    <p:restoredTop sz="86441" autoAdjust="0"/>
  </p:normalViewPr>
  <p:slideViewPr>
    <p:cSldViewPr>
      <p:cViewPr>
        <p:scale>
          <a:sx n="120" d="100"/>
          <a:sy n="120" d="100"/>
        </p:scale>
        <p:origin x="-144" y="-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68B064-3979-40A4-8E8A-34697213F55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B1BCECD-7D10-4151-A12D-B2263E065258}">
      <dgm:prSet phldrT="[Текст]" custT="1"/>
      <dgm:spPr>
        <a:xfrm>
          <a:off x="254529" y="3712"/>
          <a:ext cx="3704831" cy="649440"/>
        </a:xfrm>
        <a:prstGeom prst="roundRect">
          <a:avLst/>
        </a:prstGeom>
        <a:solidFill>
          <a:srgbClr val="239398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sz="2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Фото</a:t>
          </a:r>
          <a:endParaRPr lang="ru-RU" sz="2200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D44EB10B-7C6B-4328-BCB2-87EEE429F7C8}" type="parTrans" cxnId="{D5365D47-C798-4117-9DD3-1EAE26E6CC3B}">
      <dgm:prSet/>
      <dgm:spPr/>
      <dgm:t>
        <a:bodyPr/>
        <a:lstStyle/>
        <a:p>
          <a:endParaRPr lang="ru-RU"/>
        </a:p>
      </dgm:t>
    </dgm:pt>
    <dgm:pt modelId="{45E8ABFC-A948-476F-85F9-18C4BE2E9518}" type="sibTrans" cxnId="{D5365D47-C798-4117-9DD3-1EAE26E6CC3B}">
      <dgm:prSet/>
      <dgm:spPr/>
      <dgm:t>
        <a:bodyPr/>
        <a:lstStyle/>
        <a:p>
          <a:endParaRPr lang="ru-RU"/>
        </a:p>
      </dgm:t>
    </dgm:pt>
    <dgm:pt modelId="{9120B6AC-7897-4D1E-AE5F-5713005B34B8}">
      <dgm:prSet phldrT="[Текст]" custT="1"/>
      <dgm:spPr>
        <a:xfrm>
          <a:off x="264630" y="2008443"/>
          <a:ext cx="3704831" cy="877633"/>
        </a:xfrm>
        <a:prstGeom prst="roundRect">
          <a:avLst/>
        </a:prstGeom>
        <a:solidFill>
          <a:srgbClr val="239398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sz="2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Информация о цифровом профиле (</a:t>
          </a:r>
          <a:r>
            <a:rPr lang="ru-RU" sz="2200" dirty="0" err="1" smtClean="0">
              <a:solidFill>
                <a:srgbClr val="FFFFFF"/>
              </a:solidFill>
              <a:latin typeface="Arial"/>
              <a:ea typeface="+mn-ea"/>
              <a:cs typeface="+mn-cs"/>
            </a:rPr>
            <a:t>лого</a:t>
          </a:r>
          <a:r>
            <a:rPr lang="ru-RU" sz="2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/шапка)</a:t>
          </a:r>
          <a:endParaRPr lang="ru-RU" sz="2200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8F050830-8B93-41EE-95B6-C5B7742C8C3C}" type="parTrans" cxnId="{1A86A639-1681-42FC-852C-A8EE5BC77493}">
      <dgm:prSet/>
      <dgm:spPr/>
      <dgm:t>
        <a:bodyPr/>
        <a:lstStyle/>
        <a:p>
          <a:endParaRPr lang="ru-RU"/>
        </a:p>
      </dgm:t>
    </dgm:pt>
    <dgm:pt modelId="{74AFC607-7B64-413A-A7C5-B6A27C7C3774}" type="sibTrans" cxnId="{1A86A639-1681-42FC-852C-A8EE5BC77493}">
      <dgm:prSet/>
      <dgm:spPr/>
      <dgm:t>
        <a:bodyPr/>
        <a:lstStyle/>
        <a:p>
          <a:endParaRPr lang="ru-RU"/>
        </a:p>
      </dgm:t>
    </dgm:pt>
    <dgm:pt modelId="{8B6ECBE3-BC06-48E5-800B-165FA9A07167}">
      <dgm:prSet phldrT="[Текст]" custT="1"/>
      <dgm:spPr>
        <a:xfrm>
          <a:off x="264630" y="1010523"/>
          <a:ext cx="3704831" cy="649440"/>
        </a:xfrm>
        <a:prstGeom prst="roundRect">
          <a:avLst/>
        </a:prstGeom>
        <a:solidFill>
          <a:srgbClr val="239398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sz="2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Текст (пост/новость)</a:t>
          </a:r>
          <a:endParaRPr lang="ru-RU" sz="2200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7ED14282-B90A-460D-BB2D-F5B7FE06E045}" type="sibTrans" cxnId="{1CDBE8B4-7591-42F3-B2E1-30B2B6B56614}">
      <dgm:prSet/>
      <dgm:spPr/>
      <dgm:t>
        <a:bodyPr/>
        <a:lstStyle/>
        <a:p>
          <a:endParaRPr lang="ru-RU"/>
        </a:p>
      </dgm:t>
    </dgm:pt>
    <dgm:pt modelId="{3C5C7FC8-C0AD-490C-8572-4C1C8D3A0CDA}" type="parTrans" cxnId="{1CDBE8B4-7591-42F3-B2E1-30B2B6B56614}">
      <dgm:prSet/>
      <dgm:spPr/>
      <dgm:t>
        <a:bodyPr/>
        <a:lstStyle/>
        <a:p>
          <a:endParaRPr lang="ru-RU"/>
        </a:p>
      </dgm:t>
    </dgm:pt>
    <dgm:pt modelId="{B86B425C-75A6-410B-BF04-99E0371F2FE8}" type="pres">
      <dgm:prSet presAssocID="{B568B064-3979-40A4-8E8A-34697213F55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71010D1-CEAC-4ADE-B5E9-1BE46AC4DB27}" type="pres">
      <dgm:prSet presAssocID="{7B1BCECD-7D10-4151-A12D-B2263E065258}" presName="parentLin" presStyleCnt="0"/>
      <dgm:spPr/>
    </dgm:pt>
    <dgm:pt modelId="{2C506BBB-E8FE-44B7-8CC3-E3506B206CB6}" type="pres">
      <dgm:prSet presAssocID="{7B1BCECD-7D10-4151-A12D-B2263E065258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05EADDF4-5E72-4B65-81B7-D84B3D7B599D}" type="pres">
      <dgm:prSet presAssocID="{7B1BCECD-7D10-4151-A12D-B2263E065258}" presName="parentText" presStyleLbl="node1" presStyleIdx="0" presStyleCnt="3" custLinFactNeighborX="-3817" custLinFactNeighborY="-136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9E5FB4-92DC-496B-AABD-B9E1FF87597F}" type="pres">
      <dgm:prSet presAssocID="{7B1BCECD-7D10-4151-A12D-B2263E065258}" presName="negativeSpace" presStyleCnt="0"/>
      <dgm:spPr/>
    </dgm:pt>
    <dgm:pt modelId="{92610064-12EF-43D1-9C1A-3A475FCFC68F}" type="pres">
      <dgm:prSet presAssocID="{7B1BCECD-7D10-4151-A12D-B2263E065258}" presName="childText" presStyleLbl="conFgAcc1" presStyleIdx="0" presStyleCnt="3">
        <dgm:presLayoutVars>
          <dgm:bulletEnabled val="1"/>
        </dgm:presLayoutVars>
      </dgm:prSet>
      <dgm:spPr>
        <a:xfrm>
          <a:off x="0" y="337323"/>
          <a:ext cx="5292616" cy="55440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239398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8BA32FEE-7DB4-4418-9349-0DBD7C44135E}" type="pres">
      <dgm:prSet presAssocID="{45E8ABFC-A948-476F-85F9-18C4BE2E9518}" presName="spaceBetweenRectangles" presStyleCnt="0"/>
      <dgm:spPr/>
    </dgm:pt>
    <dgm:pt modelId="{EF4A611D-D6C1-4F43-9287-09C30081DA3E}" type="pres">
      <dgm:prSet presAssocID="{8B6ECBE3-BC06-48E5-800B-165FA9A07167}" presName="parentLin" presStyleCnt="0"/>
      <dgm:spPr/>
    </dgm:pt>
    <dgm:pt modelId="{3750A55A-83C3-49C0-8066-9B15F1333939}" type="pres">
      <dgm:prSet presAssocID="{8B6ECBE3-BC06-48E5-800B-165FA9A07167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EA1143D1-8950-4B62-8798-ACAD5E6D1B9E}" type="pres">
      <dgm:prSet presAssocID="{8B6ECBE3-BC06-48E5-800B-165FA9A07167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6B4C5E-E94C-4D95-ACC7-20B406A024B7}" type="pres">
      <dgm:prSet presAssocID="{8B6ECBE3-BC06-48E5-800B-165FA9A07167}" presName="negativeSpace" presStyleCnt="0"/>
      <dgm:spPr/>
    </dgm:pt>
    <dgm:pt modelId="{29F714AE-E9B4-4302-90E0-65B088D3DB52}" type="pres">
      <dgm:prSet presAssocID="{8B6ECBE3-BC06-48E5-800B-165FA9A07167}" presName="childText" presStyleLbl="conFgAcc1" presStyleIdx="1" presStyleCnt="3">
        <dgm:presLayoutVars>
          <dgm:bulletEnabled val="1"/>
        </dgm:presLayoutVars>
      </dgm:prSet>
      <dgm:spPr>
        <a:xfrm>
          <a:off x="0" y="1335243"/>
          <a:ext cx="5292616" cy="55440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239398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F3BC68AA-572D-424F-841B-1190EB7070E9}" type="pres">
      <dgm:prSet presAssocID="{7ED14282-B90A-460D-BB2D-F5B7FE06E045}" presName="spaceBetweenRectangles" presStyleCnt="0"/>
      <dgm:spPr/>
    </dgm:pt>
    <dgm:pt modelId="{83F0EC63-B6E9-46FF-B144-1F916079186D}" type="pres">
      <dgm:prSet presAssocID="{9120B6AC-7897-4D1E-AE5F-5713005B34B8}" presName="parentLin" presStyleCnt="0"/>
      <dgm:spPr/>
    </dgm:pt>
    <dgm:pt modelId="{940350B3-4EDF-4FEF-9DF8-D289A5A0D33F}" type="pres">
      <dgm:prSet presAssocID="{9120B6AC-7897-4D1E-AE5F-5713005B34B8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782110C9-96B3-4FC4-8E23-CE973324EB15}" type="pres">
      <dgm:prSet presAssocID="{9120B6AC-7897-4D1E-AE5F-5713005B34B8}" presName="parentText" presStyleLbl="node1" presStyleIdx="2" presStyleCnt="3" custScaleY="13513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9C36F0-877D-4A59-90ED-3D7DE1869E2C}" type="pres">
      <dgm:prSet presAssocID="{9120B6AC-7897-4D1E-AE5F-5713005B34B8}" presName="negativeSpace" presStyleCnt="0"/>
      <dgm:spPr/>
    </dgm:pt>
    <dgm:pt modelId="{5F51DDFD-0A7E-439C-B31A-4D0FB6255B46}" type="pres">
      <dgm:prSet presAssocID="{9120B6AC-7897-4D1E-AE5F-5713005B34B8}" presName="childText" presStyleLbl="conFgAcc1" presStyleIdx="2" presStyleCnt="3">
        <dgm:presLayoutVars>
          <dgm:bulletEnabled val="1"/>
        </dgm:presLayoutVars>
      </dgm:prSet>
      <dgm:spPr>
        <a:xfrm>
          <a:off x="0" y="2561356"/>
          <a:ext cx="5292616" cy="55440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239398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</dgm:ptLst>
  <dgm:cxnLst>
    <dgm:cxn modelId="{1CDBE8B4-7591-42F3-B2E1-30B2B6B56614}" srcId="{B568B064-3979-40A4-8E8A-34697213F551}" destId="{8B6ECBE3-BC06-48E5-800B-165FA9A07167}" srcOrd="1" destOrd="0" parTransId="{3C5C7FC8-C0AD-490C-8572-4C1C8D3A0CDA}" sibTransId="{7ED14282-B90A-460D-BB2D-F5B7FE06E045}"/>
    <dgm:cxn modelId="{D5365D47-C798-4117-9DD3-1EAE26E6CC3B}" srcId="{B568B064-3979-40A4-8E8A-34697213F551}" destId="{7B1BCECD-7D10-4151-A12D-B2263E065258}" srcOrd="0" destOrd="0" parTransId="{D44EB10B-7C6B-4328-BCB2-87EEE429F7C8}" sibTransId="{45E8ABFC-A948-476F-85F9-18C4BE2E9518}"/>
    <dgm:cxn modelId="{40E171D0-F740-426D-B6B0-3142E6078EB9}" type="presOf" srcId="{8B6ECBE3-BC06-48E5-800B-165FA9A07167}" destId="{EA1143D1-8950-4B62-8798-ACAD5E6D1B9E}" srcOrd="1" destOrd="0" presId="urn:microsoft.com/office/officeart/2005/8/layout/list1"/>
    <dgm:cxn modelId="{E7D8E2B3-C9D2-4A01-8BDE-390D032758D9}" type="presOf" srcId="{B568B064-3979-40A4-8E8A-34697213F551}" destId="{B86B425C-75A6-410B-BF04-99E0371F2FE8}" srcOrd="0" destOrd="0" presId="urn:microsoft.com/office/officeart/2005/8/layout/list1"/>
    <dgm:cxn modelId="{DC42A7CF-84BD-4410-8C13-D68BDB17672B}" type="presOf" srcId="{7B1BCECD-7D10-4151-A12D-B2263E065258}" destId="{05EADDF4-5E72-4B65-81B7-D84B3D7B599D}" srcOrd="1" destOrd="0" presId="urn:microsoft.com/office/officeart/2005/8/layout/list1"/>
    <dgm:cxn modelId="{DABA64E2-8D14-4EF2-8DD9-914D051FAC14}" type="presOf" srcId="{7B1BCECD-7D10-4151-A12D-B2263E065258}" destId="{2C506BBB-E8FE-44B7-8CC3-E3506B206CB6}" srcOrd="0" destOrd="0" presId="urn:microsoft.com/office/officeart/2005/8/layout/list1"/>
    <dgm:cxn modelId="{4FAB750B-13B9-494C-AE64-80204816ECF4}" type="presOf" srcId="{9120B6AC-7897-4D1E-AE5F-5713005B34B8}" destId="{782110C9-96B3-4FC4-8E23-CE973324EB15}" srcOrd="1" destOrd="0" presId="urn:microsoft.com/office/officeart/2005/8/layout/list1"/>
    <dgm:cxn modelId="{1A86A639-1681-42FC-852C-A8EE5BC77493}" srcId="{B568B064-3979-40A4-8E8A-34697213F551}" destId="{9120B6AC-7897-4D1E-AE5F-5713005B34B8}" srcOrd="2" destOrd="0" parTransId="{8F050830-8B93-41EE-95B6-C5B7742C8C3C}" sibTransId="{74AFC607-7B64-413A-A7C5-B6A27C7C3774}"/>
    <dgm:cxn modelId="{3891E93E-77CE-4564-BEE5-0582A61D50B5}" type="presOf" srcId="{9120B6AC-7897-4D1E-AE5F-5713005B34B8}" destId="{940350B3-4EDF-4FEF-9DF8-D289A5A0D33F}" srcOrd="0" destOrd="0" presId="urn:microsoft.com/office/officeart/2005/8/layout/list1"/>
    <dgm:cxn modelId="{D3E2A1D2-11DF-4E40-8307-F3C4B9ED95AB}" type="presOf" srcId="{8B6ECBE3-BC06-48E5-800B-165FA9A07167}" destId="{3750A55A-83C3-49C0-8066-9B15F1333939}" srcOrd="0" destOrd="0" presId="urn:microsoft.com/office/officeart/2005/8/layout/list1"/>
    <dgm:cxn modelId="{A9B6BA43-BED2-4826-8EBC-41E8ECD4E519}" type="presParOf" srcId="{B86B425C-75A6-410B-BF04-99E0371F2FE8}" destId="{371010D1-CEAC-4ADE-B5E9-1BE46AC4DB27}" srcOrd="0" destOrd="0" presId="urn:microsoft.com/office/officeart/2005/8/layout/list1"/>
    <dgm:cxn modelId="{5FE1E6CE-B7FF-4274-9B7B-9A29011D5A37}" type="presParOf" srcId="{371010D1-CEAC-4ADE-B5E9-1BE46AC4DB27}" destId="{2C506BBB-E8FE-44B7-8CC3-E3506B206CB6}" srcOrd="0" destOrd="0" presId="urn:microsoft.com/office/officeart/2005/8/layout/list1"/>
    <dgm:cxn modelId="{6353A73C-46D6-4D2B-992B-08C971B473AF}" type="presParOf" srcId="{371010D1-CEAC-4ADE-B5E9-1BE46AC4DB27}" destId="{05EADDF4-5E72-4B65-81B7-D84B3D7B599D}" srcOrd="1" destOrd="0" presId="urn:microsoft.com/office/officeart/2005/8/layout/list1"/>
    <dgm:cxn modelId="{FA46E924-66B3-4DA7-9B31-9BBBC8F717D1}" type="presParOf" srcId="{B86B425C-75A6-410B-BF04-99E0371F2FE8}" destId="{049E5FB4-92DC-496B-AABD-B9E1FF87597F}" srcOrd="1" destOrd="0" presId="urn:microsoft.com/office/officeart/2005/8/layout/list1"/>
    <dgm:cxn modelId="{145327A1-AE77-455B-A6C2-2852E4D2FE9F}" type="presParOf" srcId="{B86B425C-75A6-410B-BF04-99E0371F2FE8}" destId="{92610064-12EF-43D1-9C1A-3A475FCFC68F}" srcOrd="2" destOrd="0" presId="urn:microsoft.com/office/officeart/2005/8/layout/list1"/>
    <dgm:cxn modelId="{268D4C54-9BB1-49D3-9192-4CA558243BAE}" type="presParOf" srcId="{B86B425C-75A6-410B-BF04-99E0371F2FE8}" destId="{8BA32FEE-7DB4-4418-9349-0DBD7C44135E}" srcOrd="3" destOrd="0" presId="urn:microsoft.com/office/officeart/2005/8/layout/list1"/>
    <dgm:cxn modelId="{7CDD17E0-BB4C-4C7B-9C0B-6FA13A3C2086}" type="presParOf" srcId="{B86B425C-75A6-410B-BF04-99E0371F2FE8}" destId="{EF4A611D-D6C1-4F43-9287-09C30081DA3E}" srcOrd="4" destOrd="0" presId="urn:microsoft.com/office/officeart/2005/8/layout/list1"/>
    <dgm:cxn modelId="{9E3EDC69-8121-437B-8419-9BD70117BB2C}" type="presParOf" srcId="{EF4A611D-D6C1-4F43-9287-09C30081DA3E}" destId="{3750A55A-83C3-49C0-8066-9B15F1333939}" srcOrd="0" destOrd="0" presId="urn:microsoft.com/office/officeart/2005/8/layout/list1"/>
    <dgm:cxn modelId="{5921D415-B289-44D2-B1A9-A539AE548A8F}" type="presParOf" srcId="{EF4A611D-D6C1-4F43-9287-09C30081DA3E}" destId="{EA1143D1-8950-4B62-8798-ACAD5E6D1B9E}" srcOrd="1" destOrd="0" presId="urn:microsoft.com/office/officeart/2005/8/layout/list1"/>
    <dgm:cxn modelId="{916EBE29-2998-44F9-B96F-885ECE4566F4}" type="presParOf" srcId="{B86B425C-75A6-410B-BF04-99E0371F2FE8}" destId="{126B4C5E-E94C-4D95-ACC7-20B406A024B7}" srcOrd="5" destOrd="0" presId="urn:microsoft.com/office/officeart/2005/8/layout/list1"/>
    <dgm:cxn modelId="{B759256D-21CE-47FD-8BB0-8A25EBA959E0}" type="presParOf" srcId="{B86B425C-75A6-410B-BF04-99E0371F2FE8}" destId="{29F714AE-E9B4-4302-90E0-65B088D3DB52}" srcOrd="6" destOrd="0" presId="urn:microsoft.com/office/officeart/2005/8/layout/list1"/>
    <dgm:cxn modelId="{F3278577-1648-40D1-8E52-2EE54234A283}" type="presParOf" srcId="{B86B425C-75A6-410B-BF04-99E0371F2FE8}" destId="{F3BC68AA-572D-424F-841B-1190EB7070E9}" srcOrd="7" destOrd="0" presId="urn:microsoft.com/office/officeart/2005/8/layout/list1"/>
    <dgm:cxn modelId="{5D357017-D3FA-40C7-8FAA-142D2C8D22B1}" type="presParOf" srcId="{B86B425C-75A6-410B-BF04-99E0371F2FE8}" destId="{83F0EC63-B6E9-46FF-B144-1F916079186D}" srcOrd="8" destOrd="0" presId="urn:microsoft.com/office/officeart/2005/8/layout/list1"/>
    <dgm:cxn modelId="{52739226-590D-4A3E-8207-71B63710E436}" type="presParOf" srcId="{83F0EC63-B6E9-46FF-B144-1F916079186D}" destId="{940350B3-4EDF-4FEF-9DF8-D289A5A0D33F}" srcOrd="0" destOrd="0" presId="urn:microsoft.com/office/officeart/2005/8/layout/list1"/>
    <dgm:cxn modelId="{31691876-50C2-4B06-8F2D-58A7D8E003A3}" type="presParOf" srcId="{83F0EC63-B6E9-46FF-B144-1F916079186D}" destId="{782110C9-96B3-4FC4-8E23-CE973324EB15}" srcOrd="1" destOrd="0" presId="urn:microsoft.com/office/officeart/2005/8/layout/list1"/>
    <dgm:cxn modelId="{A48C3517-E22E-409A-871F-E6CCF52EE018}" type="presParOf" srcId="{B86B425C-75A6-410B-BF04-99E0371F2FE8}" destId="{259C36F0-877D-4A59-90ED-3D7DE1869E2C}" srcOrd="9" destOrd="0" presId="urn:microsoft.com/office/officeart/2005/8/layout/list1"/>
    <dgm:cxn modelId="{3D95BD82-0019-4582-81CB-1B3112758FBE}" type="presParOf" srcId="{B86B425C-75A6-410B-BF04-99E0371F2FE8}" destId="{5F51DDFD-0A7E-439C-B31A-4D0FB6255B46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2610064-12EF-43D1-9C1A-3A475FCFC68F}">
      <dsp:nvSpPr>
        <dsp:cNvPr id="0" name=""/>
        <dsp:cNvSpPr/>
      </dsp:nvSpPr>
      <dsp:spPr>
        <a:xfrm>
          <a:off x="0" y="337323"/>
          <a:ext cx="5292616" cy="55440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239398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EADDF4-5E72-4B65-81B7-D84B3D7B599D}">
      <dsp:nvSpPr>
        <dsp:cNvPr id="0" name=""/>
        <dsp:cNvSpPr/>
      </dsp:nvSpPr>
      <dsp:spPr>
        <a:xfrm>
          <a:off x="254529" y="3712"/>
          <a:ext cx="3704831" cy="649440"/>
        </a:xfrm>
        <a:prstGeom prst="roundRect">
          <a:avLst/>
        </a:prstGeom>
        <a:solidFill>
          <a:srgbClr val="239398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034" tIns="0" rIns="140034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Фото</a:t>
          </a:r>
          <a:endParaRPr lang="ru-RU" sz="220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>
        <a:off x="254529" y="3712"/>
        <a:ext cx="3704831" cy="649440"/>
      </dsp:txXfrm>
    </dsp:sp>
    <dsp:sp modelId="{29F714AE-E9B4-4302-90E0-65B088D3DB52}">
      <dsp:nvSpPr>
        <dsp:cNvPr id="0" name=""/>
        <dsp:cNvSpPr/>
      </dsp:nvSpPr>
      <dsp:spPr>
        <a:xfrm>
          <a:off x="0" y="1335243"/>
          <a:ext cx="5292616" cy="55440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239398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1143D1-8950-4B62-8798-ACAD5E6D1B9E}">
      <dsp:nvSpPr>
        <dsp:cNvPr id="0" name=""/>
        <dsp:cNvSpPr/>
      </dsp:nvSpPr>
      <dsp:spPr>
        <a:xfrm>
          <a:off x="264630" y="1010523"/>
          <a:ext cx="3704831" cy="649440"/>
        </a:xfrm>
        <a:prstGeom prst="roundRect">
          <a:avLst/>
        </a:prstGeom>
        <a:solidFill>
          <a:srgbClr val="239398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034" tIns="0" rIns="140034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Текст (пост/новость)</a:t>
          </a:r>
          <a:endParaRPr lang="ru-RU" sz="220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>
        <a:off x="264630" y="1010523"/>
        <a:ext cx="3704831" cy="649440"/>
      </dsp:txXfrm>
    </dsp:sp>
    <dsp:sp modelId="{5F51DDFD-0A7E-439C-B31A-4D0FB6255B46}">
      <dsp:nvSpPr>
        <dsp:cNvPr id="0" name=""/>
        <dsp:cNvSpPr/>
      </dsp:nvSpPr>
      <dsp:spPr>
        <a:xfrm>
          <a:off x="0" y="2561356"/>
          <a:ext cx="5292616" cy="55440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239398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2110C9-96B3-4FC4-8E23-CE973324EB15}">
      <dsp:nvSpPr>
        <dsp:cNvPr id="0" name=""/>
        <dsp:cNvSpPr/>
      </dsp:nvSpPr>
      <dsp:spPr>
        <a:xfrm>
          <a:off x="264630" y="2008443"/>
          <a:ext cx="3704831" cy="877633"/>
        </a:xfrm>
        <a:prstGeom prst="roundRect">
          <a:avLst/>
        </a:prstGeom>
        <a:solidFill>
          <a:srgbClr val="239398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034" tIns="0" rIns="140034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Информация о цифровом профиле (</a:t>
          </a:r>
          <a:r>
            <a:rPr lang="ru-RU" sz="2200" kern="1200" dirty="0" err="1" smtClean="0">
              <a:solidFill>
                <a:srgbClr val="FFFFFF"/>
              </a:solidFill>
              <a:latin typeface="Arial"/>
              <a:ea typeface="+mn-ea"/>
              <a:cs typeface="+mn-cs"/>
            </a:rPr>
            <a:t>лого</a:t>
          </a:r>
          <a:r>
            <a:rPr lang="ru-RU" sz="2200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/шапка)</a:t>
          </a:r>
          <a:endParaRPr lang="ru-RU" sz="220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>
        <a:off x="264630" y="2008443"/>
        <a:ext cx="3704831" cy="8776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E44429-981D-460F-9465-8A917AE19331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A9BCE6-DDF5-4102-A55F-F6CEC83301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33281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9BCE6-DDF5-4102-A55F-F6CEC833010E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9BCE6-DDF5-4102-A55F-F6CEC833010E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9BCE6-DDF5-4102-A55F-F6CEC833010E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9BCE6-DDF5-4102-A55F-F6CEC833010E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9BCE6-DDF5-4102-A55F-F6CEC833010E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9BCE6-DDF5-4102-A55F-F6CEC833010E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9BCE6-DDF5-4102-A55F-F6CEC833010E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9BCE6-DDF5-4102-A55F-F6CEC833010E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9BCE6-DDF5-4102-A55F-F6CEC833010E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9BCE6-DDF5-4102-A55F-F6CEC833010E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9BCE6-DDF5-4102-A55F-F6CEC833010E}" type="slidenum">
              <a:rPr lang="ru-RU" smtClean="0">
                <a:solidFill>
                  <a:prstClr val="black"/>
                </a:solidFill>
              </a:rPr>
              <a:pPr/>
              <a:t>20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9BCE6-DDF5-4102-A55F-F6CEC833010E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9BCE6-DDF5-4102-A55F-F6CEC833010E}" type="slidenum">
              <a:rPr lang="ru-RU" smtClean="0">
                <a:solidFill>
                  <a:prstClr val="black"/>
                </a:solidFill>
              </a:rPr>
              <a:pPr/>
              <a:t>21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9BCE6-DDF5-4102-A55F-F6CEC833010E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9BCE6-DDF5-4102-A55F-F6CEC833010E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9BCE6-DDF5-4102-A55F-F6CEC833010E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9BCE6-DDF5-4102-A55F-F6CEC833010E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9BCE6-DDF5-4102-A55F-F6CEC833010E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9BCE6-DDF5-4102-A55F-F6CEC833010E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9BCE6-DDF5-4102-A55F-F6CEC833010E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66386-EE37-45FB-9ABA-88399FBC201B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D263D-5D03-4CFC-837C-EE3DA46A6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66386-EE37-45FB-9ABA-88399FBC201B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D263D-5D03-4CFC-837C-EE3DA46A6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66386-EE37-45FB-9ABA-88399FBC201B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D263D-5D03-4CFC-837C-EE3DA46A6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66386-EE37-45FB-9ABA-88399FBC201B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D263D-5D03-4CFC-837C-EE3DA46A6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66386-EE37-45FB-9ABA-88399FBC201B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D263D-5D03-4CFC-837C-EE3DA46A6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66386-EE37-45FB-9ABA-88399FBC201B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D263D-5D03-4CFC-837C-EE3DA46A6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66386-EE37-45FB-9ABA-88399FBC201B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D263D-5D03-4CFC-837C-EE3DA46A6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66386-EE37-45FB-9ABA-88399FBC201B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D263D-5D03-4CFC-837C-EE3DA46A6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66386-EE37-45FB-9ABA-88399FBC201B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D263D-5D03-4CFC-837C-EE3DA46A6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66386-EE37-45FB-9ABA-88399FBC201B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D263D-5D03-4CFC-837C-EE3DA46A6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66386-EE37-45FB-9ABA-88399FBC201B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D263D-5D03-4CFC-837C-EE3DA46A6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B66386-EE37-45FB-9ABA-88399FBC201B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D263D-5D03-4CFC-837C-EE3DA46A6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5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9.png"/><Relationship Id="rId9" Type="http://schemas.microsoft.com/office/2007/relationships/diagramDrawing" Target="../diagrams/drawin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="" xmlns:a16="http://schemas.microsoft.com/office/drawing/2014/main" id="{E412FAB5-BA62-E94E-8A9B-8D4FAB6B6CA3}"/>
              </a:ext>
            </a:extLst>
          </p:cNvPr>
          <p:cNvSpPr txBox="1">
            <a:spLocks/>
          </p:cNvSpPr>
          <p:nvPr/>
        </p:nvSpPr>
        <p:spPr>
          <a:xfrm>
            <a:off x="35496" y="1707654"/>
            <a:ext cx="6169705" cy="1368152"/>
          </a:xfrm>
          <a:prstGeom prst="rect">
            <a:avLst/>
          </a:prstGeom>
          <a:solidFill>
            <a:srgbClr val="00ADD9"/>
          </a:solidFill>
        </p:spPr>
        <p:txBody>
          <a:bodyPr vert="horz" lIns="68580" tIns="34290" rIns="68580" bIns="34290" rtlCol="0" anchor="ctr">
            <a:noAutofit/>
          </a:bodyPr>
          <a:lstStyle/>
          <a:p>
            <a:pPr marL="177800" defTabSz="685800">
              <a:lnSpc>
                <a:spcPct val="90000"/>
              </a:lnSpc>
              <a:spcBef>
                <a:spcPct val="0"/>
              </a:spcBef>
            </a:pPr>
            <a:r>
              <a:rPr lang="ru-RU" sz="2600" b="1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Личный цифровой </a:t>
            </a:r>
          </a:p>
          <a:p>
            <a:pPr marL="177800" defTabSz="685800">
              <a:lnSpc>
                <a:spcPct val="90000"/>
              </a:lnSpc>
              <a:spcBef>
                <a:spcPct val="0"/>
              </a:spcBef>
            </a:pPr>
            <a:r>
              <a:rPr lang="ru-RU" sz="2600" b="1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ru-RU" sz="2600" b="1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     бренд руководителя  =</a:t>
            </a:r>
          </a:p>
          <a:p>
            <a:pPr marL="177800" defTabSz="685800">
              <a:lnSpc>
                <a:spcPct val="90000"/>
              </a:lnSpc>
              <a:spcBef>
                <a:spcPct val="0"/>
              </a:spcBef>
            </a:pPr>
            <a:r>
              <a:rPr lang="ru-RU" sz="2600" b="1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ru-RU" sz="2600" b="1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                успех организации</a:t>
            </a:r>
            <a:endParaRPr lang="ru-RU" sz="2600" b="1" dirty="0">
              <a:solidFill>
                <a:schemeClr val="bg1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="" xmlns:a16="http://schemas.microsoft.com/office/drawing/2014/main" id="{5CA61B07-BDAC-8E40-A78F-CF9E4CB8763B}"/>
              </a:ext>
            </a:extLst>
          </p:cNvPr>
          <p:cNvSpPr txBox="1">
            <a:spLocks/>
          </p:cNvSpPr>
          <p:nvPr/>
        </p:nvSpPr>
        <p:spPr>
          <a:xfrm>
            <a:off x="3120348" y="4731990"/>
            <a:ext cx="5519596" cy="28803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/>
          <a:p>
            <a:pPr defTabSz="685800">
              <a:buClr>
                <a:srgbClr val="35A5D6"/>
              </a:buClr>
            </a:pPr>
            <a:r>
              <a:rPr lang="ru-RU" sz="1000" b="1" dirty="0">
                <a:solidFill>
                  <a:srgbClr val="1663A4"/>
                </a:solidFill>
                <a:ea typeface="+mj-ea"/>
                <a:cs typeface="+mj-cs"/>
              </a:rPr>
              <a:t>Москва, 2</a:t>
            </a:r>
            <a:r>
              <a:rPr lang="en-US" sz="1000" b="1" dirty="0">
                <a:solidFill>
                  <a:srgbClr val="1663A4"/>
                </a:solidFill>
                <a:ea typeface="+mj-ea"/>
                <a:cs typeface="+mj-cs"/>
              </a:rPr>
              <a:t>3</a:t>
            </a:r>
            <a:r>
              <a:rPr lang="ru-RU" sz="1000" b="1" dirty="0">
                <a:solidFill>
                  <a:srgbClr val="1663A4"/>
                </a:solidFill>
                <a:ea typeface="+mj-ea"/>
                <a:cs typeface="+mj-cs"/>
              </a:rPr>
              <a:t> – 2</a:t>
            </a:r>
            <a:r>
              <a:rPr lang="en-US" sz="1000" b="1" dirty="0">
                <a:solidFill>
                  <a:srgbClr val="1663A4"/>
                </a:solidFill>
                <a:ea typeface="+mj-ea"/>
                <a:cs typeface="+mj-cs"/>
              </a:rPr>
              <a:t>7</a:t>
            </a:r>
            <a:r>
              <a:rPr lang="ru-RU" sz="1000" b="1" dirty="0">
                <a:solidFill>
                  <a:srgbClr val="1663A4"/>
                </a:solidFill>
                <a:ea typeface="+mj-ea"/>
                <a:cs typeface="+mj-cs"/>
              </a:rPr>
              <a:t> ноября 202</a:t>
            </a:r>
            <a:r>
              <a:rPr lang="en-US" sz="1000" b="1" dirty="0">
                <a:solidFill>
                  <a:srgbClr val="1663A4"/>
                </a:solidFill>
                <a:ea typeface="+mj-ea"/>
                <a:cs typeface="+mj-cs"/>
              </a:rPr>
              <a:t>2</a:t>
            </a:r>
            <a:endParaRPr lang="ru-RU" sz="1000" b="1" dirty="0">
              <a:solidFill>
                <a:srgbClr val="1663A4"/>
              </a:solidFill>
              <a:ea typeface="+mj-ea"/>
              <a:cs typeface="+mj-cs"/>
            </a:endParaRPr>
          </a:p>
          <a:p>
            <a:pPr defTabSz="685800">
              <a:buClr>
                <a:srgbClr val="35A5D6"/>
              </a:buClr>
            </a:pPr>
            <a:r>
              <a:rPr lang="en-US" sz="1000" b="1" dirty="0">
                <a:solidFill>
                  <a:srgbClr val="1663A4"/>
                </a:solidFill>
                <a:ea typeface="+mj-ea"/>
                <a:cs typeface="+mj-cs"/>
              </a:rPr>
              <a:t>https://congress-vsp.ru/xiii/</a:t>
            </a:r>
            <a:endParaRPr lang="ru-RU" sz="1000" b="1" dirty="0">
              <a:solidFill>
                <a:srgbClr val="1663A4"/>
              </a:solidFill>
              <a:ea typeface="+mj-ea"/>
              <a:cs typeface="+mj-cs"/>
            </a:endParaRPr>
          </a:p>
          <a:p>
            <a:pPr algn="ctr" defTabSz="685800">
              <a:lnSpc>
                <a:spcPct val="90000"/>
              </a:lnSpc>
              <a:spcBef>
                <a:spcPts val="750"/>
              </a:spcBef>
              <a:buClr>
                <a:srgbClr val="35A5D6"/>
              </a:buClr>
            </a:pPr>
            <a:endParaRPr lang="ru-RU" sz="1200" dirty="0">
              <a:solidFill>
                <a:srgbClr val="1E29A1"/>
              </a:solidFill>
              <a:ea typeface="+mj-ea"/>
              <a:cs typeface="+mj-cs"/>
            </a:endParaRPr>
          </a:p>
        </p:txBody>
      </p:sp>
      <p:pic>
        <p:nvPicPr>
          <p:cNvPr id="1027" name="Picture 3" descr="E:\РАБОТА\3 конгресс ВСП\2022\презентации\кубики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81"/>
            <a:ext cx="5256583" cy="1264283"/>
          </a:xfrm>
          <a:prstGeom prst="rect">
            <a:avLst/>
          </a:prstGeom>
          <a:noFill/>
        </p:spPr>
      </p:pic>
      <p:sp>
        <p:nvSpPr>
          <p:cNvPr id="11" name="Subtitle 2">
            <a:extLst>
              <a:ext uri="{FF2B5EF4-FFF2-40B4-BE49-F238E27FC236}">
                <a16:creationId xmlns="" xmlns:a16="http://schemas.microsoft.com/office/drawing/2014/main" id="{5CA61B07-BDAC-8E40-A78F-CF9E4CB8763B}"/>
              </a:ext>
            </a:extLst>
          </p:cNvPr>
          <p:cNvSpPr txBox="1">
            <a:spLocks/>
          </p:cNvSpPr>
          <p:nvPr/>
        </p:nvSpPr>
        <p:spPr>
          <a:xfrm>
            <a:off x="179512" y="3291830"/>
            <a:ext cx="5724128" cy="79208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/>
          <a:p>
            <a:pPr defTabSz="685800">
              <a:buClr>
                <a:srgbClr val="35A5D6"/>
              </a:buClr>
            </a:pPr>
            <a:r>
              <a:rPr lang="ru-RU" b="1" dirty="0" err="1" smtClean="0">
                <a:solidFill>
                  <a:srgbClr val="1663A4"/>
                </a:solidFill>
                <a:ea typeface="+mj-ea"/>
                <a:cs typeface="+mj-cs"/>
              </a:rPr>
              <a:t>Бухнер</a:t>
            </a:r>
            <a:r>
              <a:rPr lang="ru-RU" b="1" dirty="0" smtClean="0">
                <a:solidFill>
                  <a:srgbClr val="1663A4"/>
                </a:solidFill>
                <a:ea typeface="+mj-ea"/>
                <a:cs typeface="+mj-cs"/>
              </a:rPr>
              <a:t> Алевтина Алексеевна</a:t>
            </a:r>
          </a:p>
          <a:p>
            <a:pPr defTabSz="685800">
              <a:buClr>
                <a:srgbClr val="35A5D6"/>
              </a:buClr>
            </a:pPr>
            <a:r>
              <a:rPr lang="ru-RU" sz="1200" dirty="0">
                <a:solidFill>
                  <a:srgbClr val="1663A4"/>
                </a:solidFill>
                <a:ea typeface="+mj-ea"/>
                <a:cs typeface="+mj-cs"/>
              </a:rPr>
              <a:t>Заместитель директора Малой академии государственного управления</a:t>
            </a:r>
          </a:p>
          <a:p>
            <a:pPr defTabSz="685800">
              <a:buClr>
                <a:srgbClr val="35A5D6"/>
              </a:buClr>
            </a:pPr>
            <a:r>
              <a:rPr lang="ru-RU" sz="1200" dirty="0">
                <a:solidFill>
                  <a:srgbClr val="1663A4"/>
                </a:solidFill>
                <a:ea typeface="+mj-ea"/>
                <a:cs typeface="+mj-cs"/>
              </a:rPr>
              <a:t>Руководитель Центра инклюзивного образования</a:t>
            </a:r>
          </a:p>
          <a:p>
            <a:pPr defTabSz="685800">
              <a:buClr>
                <a:srgbClr val="35A5D6"/>
              </a:buClr>
            </a:pPr>
            <a:r>
              <a:rPr lang="ru-RU" sz="1200" dirty="0">
                <a:solidFill>
                  <a:srgbClr val="1663A4"/>
                </a:solidFill>
                <a:ea typeface="+mj-ea"/>
                <a:cs typeface="+mj-cs"/>
              </a:rPr>
              <a:t>Общественный представитель АСИ</a:t>
            </a:r>
          </a:p>
          <a:p>
            <a:pPr defTabSz="685800">
              <a:buClr>
                <a:srgbClr val="35A5D6"/>
              </a:buClr>
            </a:pPr>
            <a:r>
              <a:rPr lang="ru-RU" sz="1200" dirty="0">
                <a:solidFill>
                  <a:srgbClr val="1663A4"/>
                </a:solidFill>
                <a:ea typeface="+mj-ea"/>
                <a:cs typeface="+mj-cs"/>
              </a:rPr>
              <a:t>Член общественного совета при Самарской Губернской </a:t>
            </a:r>
            <a:r>
              <a:rPr lang="ru-RU" sz="1200" dirty="0" smtClean="0">
                <a:solidFill>
                  <a:srgbClr val="1663A4"/>
                </a:solidFill>
                <a:ea typeface="+mj-ea"/>
                <a:cs typeface="+mj-cs"/>
              </a:rPr>
              <a:t>Думе</a:t>
            </a:r>
          </a:p>
          <a:p>
            <a:pPr defTabSz="685800">
              <a:buClr>
                <a:srgbClr val="35A5D6"/>
              </a:buClr>
            </a:pPr>
            <a:r>
              <a:rPr lang="ru-RU" sz="1200" dirty="0" smtClean="0">
                <a:solidFill>
                  <a:srgbClr val="1663A4"/>
                </a:solidFill>
                <a:ea typeface="+mj-ea"/>
                <a:cs typeface="+mj-cs"/>
              </a:rPr>
              <a:t>Тренер, эксперт в области социального проектирования и цифрового имиджа</a:t>
            </a:r>
            <a:endParaRPr lang="ru-RU" sz="1200" dirty="0">
              <a:solidFill>
                <a:srgbClr val="1663A4"/>
              </a:solidFill>
              <a:ea typeface="+mj-ea"/>
              <a:cs typeface="+mj-cs"/>
            </a:endParaRPr>
          </a:p>
        </p:txBody>
      </p:sp>
      <p:pic>
        <p:nvPicPr>
          <p:cNvPr id="15" name="Picture 5" descr="E:\РАБОТА\3 конгресс ВСП\2022\Фир.стиль\лого+бланк\png\ru_logo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05511" y="8437"/>
            <a:ext cx="1120987" cy="1123153"/>
          </a:xfrm>
          <a:prstGeom prst="rect">
            <a:avLst/>
          </a:prstGeom>
          <a:noFill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347614"/>
            <a:ext cx="2736304" cy="3596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3795886"/>
            <a:ext cx="1080288" cy="1076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89173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0" y="1"/>
            <a:ext cx="9143999" cy="5143499"/>
            <a:chOff x="0" y="1"/>
            <a:chExt cx="9143999" cy="5143499"/>
          </a:xfrm>
        </p:grpSpPr>
        <p:pic>
          <p:nvPicPr>
            <p:cNvPr id="9" name="Рисунок 8" descr="logo1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496" y="51470"/>
              <a:ext cx="722987" cy="722987"/>
            </a:xfrm>
            <a:prstGeom prst="rect">
              <a:avLst/>
            </a:prstGeom>
          </p:spPr>
        </p:pic>
        <p:pic>
          <p:nvPicPr>
            <p:cNvPr id="15" name="Picture 2" descr="E:\РАБОТА\3 конгресс ВСП\2022\презентации\кубики1.png"/>
            <p:cNvPicPr>
              <a:picLocks noChangeAspect="1" noChangeArrowheads="1"/>
            </p:cNvPicPr>
            <p:nvPr/>
          </p:nvPicPr>
          <p:blipFill>
            <a:blip r:embed="rId4" cstate="print"/>
            <a:srcRect b="72729"/>
            <a:stretch>
              <a:fillRect/>
            </a:stretch>
          </p:blipFill>
          <p:spPr bwMode="auto">
            <a:xfrm>
              <a:off x="0" y="3670325"/>
              <a:ext cx="660264" cy="1473175"/>
            </a:xfrm>
            <a:prstGeom prst="rect">
              <a:avLst/>
            </a:prstGeom>
            <a:noFill/>
          </p:spPr>
        </p:pic>
        <p:pic>
          <p:nvPicPr>
            <p:cNvPr id="16" name="Picture 2" descr="E:\РАБОТА\3 конгресс ВСП\2022\презентации\кубики1.png"/>
            <p:cNvPicPr>
              <a:picLocks noChangeAspect="1" noChangeArrowheads="1"/>
            </p:cNvPicPr>
            <p:nvPr/>
          </p:nvPicPr>
          <p:blipFill>
            <a:blip r:embed="rId4" cstate="print"/>
            <a:srcRect t="72741"/>
            <a:stretch>
              <a:fillRect/>
            </a:stretch>
          </p:blipFill>
          <p:spPr bwMode="auto">
            <a:xfrm rot="5400000">
              <a:off x="8077621" y="-406112"/>
              <a:ext cx="660266" cy="1472491"/>
            </a:xfrm>
            <a:prstGeom prst="rect">
              <a:avLst/>
            </a:prstGeom>
            <a:noFill/>
          </p:spPr>
        </p:pic>
      </p:grp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95ABAACB-E9A6-8748-84EA-C5F6AAD71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892480" cy="792000"/>
          </a:xfrm>
        </p:spPr>
        <p:txBody>
          <a:bodyPr>
            <a:noAutofit/>
          </a:bodyPr>
          <a:lstStyle/>
          <a:p>
            <a:pPr lvl="0" algn="l">
              <a:spcBef>
                <a:spcPct val="20000"/>
              </a:spcBef>
            </a:pPr>
            <a:r>
              <a:rPr lang="ru-RU" sz="3200" b="1" dirty="0" smtClean="0">
                <a:solidFill>
                  <a:srgbClr val="1663A4"/>
                </a:solidFill>
                <a:ea typeface="+mn-ea"/>
                <a:cs typeface="+mn-cs"/>
              </a:rPr>
              <a:t>       Цифровой бренд состоит из контента</a:t>
            </a:r>
            <a:endParaRPr lang="ru-RU" sz="3200" b="1" dirty="0">
              <a:solidFill>
                <a:srgbClr val="1663A4"/>
              </a:solidFill>
              <a:ea typeface="+mn-ea"/>
              <a:cs typeface="+mn-cs"/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6972300" y="1362075"/>
            <a:ext cx="1800225" cy="2305050"/>
          </a:xfrm>
          <a:prstGeom prst="downArrow">
            <a:avLst/>
          </a:prstGeom>
          <a:solidFill>
            <a:srgbClr val="239398"/>
          </a:solidFill>
          <a:ln w="25400" cap="flat" cmpd="sng" algn="ctr">
            <a:solidFill>
              <a:srgbClr val="23939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53344" y="843558"/>
            <a:ext cx="631507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695D46"/>
              </a:buClr>
              <a:buSzTx/>
              <a:buFontTx/>
              <a:buNone/>
              <a:tabLst/>
              <a:defRPr/>
            </a:pPr>
            <a:r>
              <a:rPr kumimoji="0" lang="ru-RU" altLang="ru-RU" sz="1600" i="0" u="none" strike="noStrike" kern="0" cap="none" spc="0" normalizeH="0" baseline="0" noProof="0" dirty="0" smtClean="0">
                <a:ln>
                  <a:noFill/>
                </a:ln>
                <a:solidFill>
                  <a:srgbClr val="3F3F3E">
                    <a:lumMod val="50000"/>
                  </a:srgbClr>
                </a:solidFill>
                <a:effectLst/>
                <a:uLnTx/>
                <a:uFillTx/>
                <a:latin typeface="+mj-lt"/>
                <a:cs typeface="Arial" charset="0"/>
                <a:sym typeface="Open Sans" charset="0"/>
              </a:rPr>
              <a:t>1. Заполняйте информацию в специальных разделах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695D46"/>
              </a:buClr>
              <a:buSzTx/>
              <a:buFontTx/>
              <a:buNone/>
              <a:tabLst/>
              <a:defRPr/>
            </a:pPr>
            <a:r>
              <a:rPr kumimoji="0" lang="ru-RU" altLang="ru-RU" sz="1600" i="0" u="none" strike="noStrike" kern="0" cap="none" spc="0" normalizeH="0" baseline="0" noProof="0" dirty="0" smtClean="0">
                <a:ln>
                  <a:noFill/>
                </a:ln>
                <a:solidFill>
                  <a:srgbClr val="3F3F3E">
                    <a:lumMod val="50000"/>
                  </a:srgbClr>
                </a:solidFill>
                <a:effectLst/>
                <a:uLnTx/>
                <a:uFillTx/>
                <a:latin typeface="+mj-lt"/>
                <a:cs typeface="Arial" charset="0"/>
                <a:sym typeface="Open Sans" charset="0"/>
              </a:rPr>
              <a:t>2. Оформите «шапку» профиля в социальной сети</a:t>
            </a:r>
            <a:r>
              <a:rPr kumimoji="0" lang="ru-RU" altLang="ru-RU" sz="1600" i="0" u="none" strike="noStrike" kern="0" cap="none" spc="0" normalizeH="0" noProof="0" dirty="0" smtClean="0">
                <a:ln>
                  <a:noFill/>
                </a:ln>
                <a:solidFill>
                  <a:srgbClr val="3F3F3E">
                    <a:lumMod val="50000"/>
                  </a:srgbClr>
                </a:solidFill>
                <a:effectLst/>
                <a:uLnTx/>
                <a:uFillTx/>
                <a:latin typeface="+mj-lt"/>
                <a:cs typeface="Arial" charset="0"/>
                <a:sym typeface="Open Sans" charset="0"/>
              </a:rPr>
              <a:t> (</a:t>
            </a:r>
            <a:r>
              <a:rPr kumimoji="0" lang="ru-RU" altLang="ru-RU" sz="1600" i="0" u="none" strike="noStrike" kern="0" cap="none" spc="0" normalizeH="0" noProof="0" dirty="0" err="1" smtClean="0">
                <a:ln>
                  <a:noFill/>
                </a:ln>
                <a:solidFill>
                  <a:srgbClr val="3F3F3E">
                    <a:lumMod val="50000"/>
                  </a:srgbClr>
                </a:solidFill>
                <a:effectLst/>
                <a:uLnTx/>
                <a:uFillTx/>
                <a:latin typeface="+mj-lt"/>
                <a:cs typeface="Arial" charset="0"/>
                <a:sym typeface="Open Sans" charset="0"/>
              </a:rPr>
              <a:t>вк</a:t>
            </a:r>
            <a:r>
              <a:rPr kumimoji="0" lang="ru-RU" altLang="ru-RU" sz="1600" i="0" u="none" strike="noStrike" kern="0" cap="none" spc="0" normalizeH="0" noProof="0" dirty="0" smtClean="0">
                <a:ln>
                  <a:noFill/>
                </a:ln>
                <a:solidFill>
                  <a:srgbClr val="3F3F3E">
                    <a:lumMod val="50000"/>
                  </a:srgbClr>
                </a:solidFill>
                <a:effectLst/>
                <a:uLnTx/>
                <a:uFillTx/>
                <a:latin typeface="+mj-lt"/>
                <a:cs typeface="Arial" charset="0"/>
                <a:sym typeface="Open Sans" charset="0"/>
              </a:rPr>
              <a:t>, </a:t>
            </a:r>
            <a:r>
              <a:rPr kumimoji="0" lang="ru-RU" altLang="ru-RU" sz="1600" i="0" u="none" strike="noStrike" kern="0" cap="none" spc="0" normalizeH="0" noProof="0" dirty="0" err="1" smtClean="0">
                <a:ln>
                  <a:noFill/>
                </a:ln>
                <a:solidFill>
                  <a:srgbClr val="3F3F3E">
                    <a:lumMod val="50000"/>
                  </a:srgbClr>
                </a:solidFill>
                <a:effectLst/>
                <a:uLnTx/>
                <a:uFillTx/>
                <a:latin typeface="+mj-lt"/>
                <a:cs typeface="Arial" charset="0"/>
                <a:sym typeface="Open Sans" charset="0"/>
              </a:rPr>
              <a:t>телеграм</a:t>
            </a:r>
            <a:r>
              <a:rPr kumimoji="0" lang="ru-RU" altLang="ru-RU" sz="1600" i="0" u="none" strike="noStrike" kern="0" cap="none" spc="0" normalizeH="0" noProof="0" dirty="0" smtClean="0">
                <a:ln>
                  <a:noFill/>
                </a:ln>
                <a:solidFill>
                  <a:srgbClr val="3F3F3E">
                    <a:lumMod val="50000"/>
                  </a:srgbClr>
                </a:solidFill>
                <a:effectLst/>
                <a:uLnTx/>
                <a:uFillTx/>
                <a:latin typeface="+mj-lt"/>
                <a:cs typeface="Arial" charset="0"/>
                <a:sym typeface="Open Sans" charset="0"/>
              </a:rPr>
              <a:t>)</a:t>
            </a:r>
            <a:endParaRPr kumimoji="0" lang="ru-RU" altLang="ru-RU" sz="1600" i="0" u="none" strike="noStrike" kern="0" cap="none" spc="0" normalizeH="0" baseline="0" noProof="0" dirty="0" smtClean="0">
              <a:ln>
                <a:noFill/>
              </a:ln>
              <a:solidFill>
                <a:srgbClr val="3F3F3E">
                  <a:lumMod val="50000"/>
                </a:srgbClr>
              </a:solidFill>
              <a:effectLst/>
              <a:uLnTx/>
              <a:uFillTx/>
              <a:latin typeface="+mj-lt"/>
              <a:cs typeface="Arial" charset="0"/>
              <a:sym typeface="Open Sans" charset="0"/>
            </a:endParaRP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695D46"/>
              </a:buClr>
              <a:buSzTx/>
              <a:buFontTx/>
              <a:buNone/>
              <a:tabLst/>
              <a:defRPr/>
            </a:pPr>
            <a:r>
              <a:rPr kumimoji="0" lang="ru-RU" altLang="ru-RU" sz="1600" i="0" u="none" strike="noStrike" kern="0" cap="none" spc="0" normalizeH="0" baseline="0" noProof="0" dirty="0" smtClean="0">
                <a:ln>
                  <a:noFill/>
                </a:ln>
                <a:solidFill>
                  <a:srgbClr val="3F3F3E">
                    <a:lumMod val="50000"/>
                  </a:srgbClr>
                </a:solidFill>
                <a:effectLst/>
                <a:uLnTx/>
                <a:uFillTx/>
                <a:latin typeface="+mj-lt"/>
                <a:cs typeface="Arial" charset="0"/>
                <a:sym typeface="Open Sans" charset="0"/>
              </a:rPr>
              <a:t>3.</a:t>
            </a:r>
            <a:r>
              <a:rPr kumimoji="0" lang="en-US" altLang="ru-RU" sz="1600" i="0" u="none" strike="noStrike" kern="0" cap="none" spc="0" normalizeH="0" baseline="0" noProof="0" dirty="0" smtClean="0">
                <a:ln>
                  <a:noFill/>
                </a:ln>
                <a:solidFill>
                  <a:srgbClr val="3F3F3E">
                    <a:lumMod val="50000"/>
                  </a:srgbClr>
                </a:solidFill>
                <a:effectLst/>
                <a:uLnTx/>
                <a:uFillTx/>
                <a:latin typeface="+mj-lt"/>
                <a:cs typeface="Arial" charset="0"/>
                <a:sym typeface="Open Sans" charset="0"/>
              </a:rPr>
              <a:t> </a:t>
            </a:r>
            <a:r>
              <a:rPr kumimoji="0" lang="ru-RU" altLang="ru-RU" sz="1600" i="0" u="none" strike="noStrike" kern="0" cap="none" spc="0" normalizeH="0" baseline="0" noProof="0" dirty="0" smtClean="0">
                <a:ln>
                  <a:noFill/>
                </a:ln>
                <a:solidFill>
                  <a:srgbClr val="3F3F3E">
                    <a:lumMod val="50000"/>
                  </a:srgbClr>
                </a:solidFill>
                <a:effectLst/>
                <a:uLnTx/>
                <a:uFillTx/>
                <a:latin typeface="+mj-lt"/>
                <a:cs typeface="Arial" charset="0"/>
                <a:sym typeface="Open Sans" charset="0"/>
              </a:rPr>
              <a:t>Отредактируйте </a:t>
            </a:r>
            <a:r>
              <a:rPr kumimoji="0" lang="ru-RU" alt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3F3F3E">
                    <a:lumMod val="50000"/>
                  </a:srgbClr>
                </a:solidFill>
                <a:effectLst/>
                <a:uLnTx/>
                <a:uFillTx/>
                <a:latin typeface="+mj-lt"/>
                <a:cs typeface="Arial" charset="0"/>
                <a:sym typeface="Open Sans" charset="0"/>
              </a:rPr>
              <a:t>ник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695D46"/>
              </a:buClr>
              <a:buSzTx/>
              <a:buFontTx/>
              <a:buNone/>
              <a:tabLst/>
              <a:defRPr/>
            </a:pPr>
            <a:r>
              <a:rPr kumimoji="0" lang="ru-RU" altLang="ru-RU" sz="1600" i="0" u="none" strike="noStrike" kern="0" cap="none" spc="0" normalizeH="0" baseline="0" noProof="0" dirty="0" smtClean="0">
                <a:ln>
                  <a:noFill/>
                </a:ln>
                <a:solidFill>
                  <a:srgbClr val="3F3F3E">
                    <a:lumMod val="50000"/>
                  </a:srgbClr>
                </a:solidFill>
                <a:effectLst/>
                <a:uLnTx/>
                <a:uFillTx/>
                <a:latin typeface="+mj-lt"/>
                <a:cs typeface="Arial" charset="0"/>
                <a:sym typeface="Open Sans" charset="0"/>
              </a:rPr>
              <a:t>4. Укажите </a:t>
            </a:r>
            <a:r>
              <a:rPr kumimoji="0" lang="ru-RU" alt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3F3F3E">
                    <a:lumMod val="50000"/>
                  </a:srgbClr>
                </a:solidFill>
                <a:effectLst/>
                <a:uLnTx/>
                <a:uFillTx/>
                <a:latin typeface="+mj-lt"/>
                <a:cs typeface="Arial" charset="0"/>
                <a:sym typeface="Open Sans" charset="0"/>
              </a:rPr>
              <a:t>карьеру/обучение/сделайте ссылку на вашу организацию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695D46"/>
              </a:buClr>
              <a:buSzTx/>
              <a:buFontTx/>
              <a:buNone/>
              <a:tabLst/>
              <a:defRPr/>
            </a:pPr>
            <a:r>
              <a:rPr kumimoji="0" lang="ru-RU" altLang="ru-RU" sz="1600" i="0" u="none" strike="noStrike" kern="0" cap="none" spc="0" normalizeH="0" baseline="0" noProof="0" dirty="0" smtClean="0">
                <a:ln>
                  <a:noFill/>
                </a:ln>
                <a:solidFill>
                  <a:srgbClr val="3F3F3E">
                    <a:lumMod val="50000"/>
                  </a:srgbClr>
                </a:solidFill>
                <a:effectLst/>
                <a:uLnTx/>
                <a:uFillTx/>
                <a:latin typeface="+mj-lt"/>
                <a:cs typeface="Arial" charset="0"/>
                <a:sym typeface="Open Sans" charset="0"/>
              </a:rPr>
              <a:t>5.</a:t>
            </a:r>
            <a:r>
              <a:rPr kumimoji="0" lang="en-US" altLang="ru-RU" sz="1600" i="0" u="none" strike="noStrike" kern="0" cap="none" spc="0" normalizeH="0" baseline="0" noProof="0" dirty="0" smtClean="0">
                <a:ln>
                  <a:noFill/>
                </a:ln>
                <a:solidFill>
                  <a:srgbClr val="3F3F3E">
                    <a:lumMod val="50000"/>
                  </a:srgbClr>
                </a:solidFill>
                <a:effectLst/>
                <a:uLnTx/>
                <a:uFillTx/>
                <a:latin typeface="+mj-lt"/>
                <a:cs typeface="Arial" charset="0"/>
                <a:sym typeface="Open Sans" charset="0"/>
              </a:rPr>
              <a:t> </a:t>
            </a:r>
            <a:r>
              <a:rPr kumimoji="0" lang="ru-RU" altLang="ru-RU" sz="1600" i="0" u="none" strike="noStrike" kern="0" cap="none" spc="0" normalizeH="0" baseline="0" noProof="0" dirty="0" smtClean="0">
                <a:ln>
                  <a:noFill/>
                </a:ln>
                <a:solidFill>
                  <a:srgbClr val="3F3F3E">
                    <a:lumMod val="50000"/>
                  </a:srgbClr>
                </a:solidFill>
                <a:effectLst/>
                <a:uLnTx/>
                <a:uFillTx/>
                <a:latin typeface="+mj-lt"/>
                <a:cs typeface="Arial" charset="0"/>
                <a:sym typeface="Open Sans" charset="0"/>
              </a:rPr>
              <a:t>Используйте свои </a:t>
            </a:r>
            <a:r>
              <a:rPr kumimoji="0" lang="ru-RU" alt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3F3F3E">
                    <a:lumMod val="50000"/>
                  </a:srgbClr>
                </a:solidFill>
                <a:effectLst/>
                <a:uLnTx/>
                <a:uFillTx/>
                <a:latin typeface="+mj-lt"/>
                <a:cs typeface="Arial" charset="0"/>
                <a:sym typeface="Open Sans" charset="0"/>
              </a:rPr>
              <a:t>сильные стороны </a:t>
            </a:r>
            <a:r>
              <a:rPr kumimoji="0" lang="ru-RU" altLang="ru-RU" sz="1600" i="0" u="none" strike="noStrike" kern="0" cap="none" spc="0" normalizeH="0" baseline="0" noProof="0" dirty="0" smtClean="0">
                <a:ln>
                  <a:noFill/>
                </a:ln>
                <a:solidFill>
                  <a:srgbClr val="3F3F3E">
                    <a:lumMod val="50000"/>
                  </a:srgbClr>
                </a:solidFill>
                <a:effectLst/>
                <a:uLnTx/>
                <a:uFillTx/>
                <a:latin typeface="+mj-lt"/>
                <a:cs typeface="Arial" charset="0"/>
                <a:sym typeface="Open Sans" charset="0"/>
              </a:rPr>
              <a:t>и </a:t>
            </a:r>
            <a:r>
              <a:rPr kumimoji="0" lang="ru-RU" alt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3F3F3E">
                    <a:lumMod val="50000"/>
                  </a:srgbClr>
                </a:solidFill>
                <a:effectLst/>
                <a:uLnTx/>
                <a:uFillTx/>
                <a:latin typeface="+mj-lt"/>
                <a:cs typeface="Arial" charset="0"/>
                <a:sym typeface="Open Sans" charset="0"/>
              </a:rPr>
              <a:t>пишите</a:t>
            </a:r>
            <a:r>
              <a:rPr kumimoji="0" lang="ru-RU" altLang="ru-RU" sz="1600" i="0" u="none" strike="noStrike" kern="0" cap="none" spc="0" normalizeH="0" baseline="0" noProof="0" dirty="0" smtClean="0">
                <a:ln>
                  <a:noFill/>
                </a:ln>
                <a:solidFill>
                  <a:srgbClr val="3F3F3E">
                    <a:lumMod val="50000"/>
                  </a:srgbClr>
                </a:solidFill>
                <a:effectLst/>
                <a:uLnTx/>
                <a:uFillTx/>
                <a:latin typeface="+mj-lt"/>
                <a:cs typeface="Arial" charset="0"/>
                <a:sym typeface="Open Sans" charset="0"/>
              </a:rPr>
              <a:t> о ваших</a:t>
            </a:r>
            <a:r>
              <a:rPr kumimoji="0" lang="ru-RU" altLang="ru-RU" sz="1600" i="0" u="none" strike="noStrike" kern="0" cap="none" spc="0" normalizeH="0" noProof="0" dirty="0" smtClean="0">
                <a:ln>
                  <a:noFill/>
                </a:ln>
                <a:solidFill>
                  <a:srgbClr val="3F3F3E">
                    <a:lumMod val="50000"/>
                  </a:srgbClr>
                </a:solidFill>
                <a:effectLst/>
                <a:uLnTx/>
                <a:uFillTx/>
                <a:latin typeface="+mj-lt"/>
                <a:cs typeface="Arial" charset="0"/>
                <a:sym typeface="Open Sans" charset="0"/>
              </a:rPr>
              <a:t> достижениях и достижениях </a:t>
            </a:r>
            <a:r>
              <a:rPr kumimoji="0" lang="ru-RU" altLang="ru-RU" sz="1600" i="0" u="none" strike="noStrike" kern="0" cap="none" spc="0" normalizeH="0" baseline="0" noProof="0" dirty="0" smtClean="0">
                <a:ln>
                  <a:noFill/>
                </a:ln>
                <a:solidFill>
                  <a:srgbClr val="3F3F3E">
                    <a:lumMod val="50000"/>
                  </a:srgbClr>
                </a:solidFill>
                <a:effectLst/>
                <a:uLnTx/>
                <a:uFillTx/>
                <a:latin typeface="+mj-lt"/>
                <a:cs typeface="Arial" charset="0"/>
                <a:sym typeface="Open Sans" charset="0"/>
              </a:rPr>
              <a:t>вашей организации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695D46"/>
              </a:buClr>
              <a:buSzTx/>
              <a:buFontTx/>
              <a:buNone/>
              <a:tabLst/>
              <a:defRPr/>
            </a:pPr>
            <a:r>
              <a:rPr lang="ru-RU" altLang="ru-RU" sz="1600" kern="0" dirty="0" smtClean="0">
                <a:solidFill>
                  <a:srgbClr val="3F3F3E">
                    <a:lumMod val="50000"/>
                  </a:srgbClr>
                </a:solidFill>
                <a:latin typeface="+mj-lt"/>
                <a:cs typeface="Arial" charset="0"/>
                <a:sym typeface="Open Sans" charset="0"/>
              </a:rPr>
              <a:t>6. </a:t>
            </a:r>
            <a:r>
              <a:rPr lang="ru-RU" altLang="ru-RU" sz="1600" b="1" kern="0" dirty="0" smtClean="0">
                <a:solidFill>
                  <a:srgbClr val="3F3F3E">
                    <a:lumMod val="50000"/>
                  </a:srgbClr>
                </a:solidFill>
                <a:latin typeface="+mj-lt"/>
                <a:cs typeface="Arial" charset="0"/>
                <a:sym typeface="Open Sans" charset="0"/>
              </a:rPr>
              <a:t>Информируйте</a:t>
            </a:r>
            <a:r>
              <a:rPr lang="ru-RU" altLang="ru-RU" sz="1600" kern="0" dirty="0" smtClean="0">
                <a:solidFill>
                  <a:srgbClr val="3F3F3E">
                    <a:lumMod val="50000"/>
                  </a:srgbClr>
                </a:solidFill>
                <a:latin typeface="+mj-lt"/>
                <a:cs typeface="Arial" charset="0"/>
                <a:sym typeface="Open Sans" charset="0"/>
              </a:rPr>
              <a:t> о важных новостях, касающейся деятельности – ведите диалог через посты!</a:t>
            </a:r>
            <a:endParaRPr kumimoji="0" lang="ru-RU" altLang="ru-RU" sz="1600" i="0" u="none" strike="noStrike" kern="0" cap="none" spc="0" normalizeH="0" baseline="0" noProof="0" dirty="0" smtClean="0">
              <a:ln>
                <a:noFill/>
              </a:ln>
              <a:solidFill>
                <a:srgbClr val="3F3F3E">
                  <a:lumMod val="50000"/>
                </a:srgbClr>
              </a:solidFill>
              <a:effectLst/>
              <a:uLnTx/>
              <a:uFillTx/>
              <a:latin typeface="+mj-lt"/>
              <a:cs typeface="Arial" charset="0"/>
              <a:sym typeface="Open Sans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6001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0" y="1"/>
            <a:ext cx="9143999" cy="5143499"/>
            <a:chOff x="0" y="1"/>
            <a:chExt cx="9143999" cy="5143499"/>
          </a:xfrm>
        </p:grpSpPr>
        <p:pic>
          <p:nvPicPr>
            <p:cNvPr id="9" name="Рисунок 8" descr="logo1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496" y="51470"/>
              <a:ext cx="722987" cy="722987"/>
            </a:xfrm>
            <a:prstGeom prst="rect">
              <a:avLst/>
            </a:prstGeom>
          </p:spPr>
        </p:pic>
        <p:pic>
          <p:nvPicPr>
            <p:cNvPr id="15" name="Picture 2" descr="E:\РАБОТА\3 конгресс ВСП\2022\презентации\кубики1.png"/>
            <p:cNvPicPr>
              <a:picLocks noChangeAspect="1" noChangeArrowheads="1"/>
            </p:cNvPicPr>
            <p:nvPr/>
          </p:nvPicPr>
          <p:blipFill>
            <a:blip r:embed="rId4" cstate="print"/>
            <a:srcRect b="72729"/>
            <a:stretch>
              <a:fillRect/>
            </a:stretch>
          </p:blipFill>
          <p:spPr bwMode="auto">
            <a:xfrm>
              <a:off x="0" y="3670325"/>
              <a:ext cx="660264" cy="1473175"/>
            </a:xfrm>
            <a:prstGeom prst="rect">
              <a:avLst/>
            </a:prstGeom>
            <a:noFill/>
          </p:spPr>
        </p:pic>
        <p:pic>
          <p:nvPicPr>
            <p:cNvPr id="16" name="Picture 2" descr="E:\РАБОТА\3 конгресс ВСП\2022\презентации\кубики1.png"/>
            <p:cNvPicPr>
              <a:picLocks noChangeAspect="1" noChangeArrowheads="1"/>
            </p:cNvPicPr>
            <p:nvPr/>
          </p:nvPicPr>
          <p:blipFill>
            <a:blip r:embed="rId4" cstate="print"/>
            <a:srcRect t="72741"/>
            <a:stretch>
              <a:fillRect/>
            </a:stretch>
          </p:blipFill>
          <p:spPr bwMode="auto">
            <a:xfrm rot="5400000">
              <a:off x="8077621" y="-406112"/>
              <a:ext cx="660266" cy="1472491"/>
            </a:xfrm>
            <a:prstGeom prst="rect">
              <a:avLst/>
            </a:prstGeom>
            <a:noFill/>
          </p:spPr>
        </p:pic>
      </p:grp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95ABAACB-E9A6-8748-84EA-C5F6AAD71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892480" cy="792000"/>
          </a:xfrm>
        </p:spPr>
        <p:txBody>
          <a:bodyPr>
            <a:noAutofit/>
          </a:bodyPr>
          <a:lstStyle/>
          <a:p>
            <a:pPr lvl="0" algn="l">
              <a:spcBef>
                <a:spcPct val="20000"/>
              </a:spcBef>
            </a:pPr>
            <a:r>
              <a:rPr lang="ru-RU" sz="3200" b="1" dirty="0" smtClean="0">
                <a:solidFill>
                  <a:srgbClr val="1663A4"/>
                </a:solidFill>
                <a:ea typeface="+mn-ea"/>
                <a:cs typeface="+mn-cs"/>
              </a:rPr>
              <a:t>       Пример: </a:t>
            </a:r>
            <a:r>
              <a:rPr lang="ru-RU" sz="3200" b="1" dirty="0" err="1" smtClean="0">
                <a:solidFill>
                  <a:srgbClr val="1663A4"/>
                </a:solidFill>
                <a:ea typeface="+mn-ea"/>
                <a:cs typeface="+mn-cs"/>
              </a:rPr>
              <a:t>вк</a:t>
            </a:r>
            <a:r>
              <a:rPr lang="ru-RU" sz="3200" b="1" dirty="0" smtClean="0">
                <a:solidFill>
                  <a:srgbClr val="1663A4"/>
                </a:solidFill>
                <a:ea typeface="+mn-ea"/>
                <a:cs typeface="+mn-cs"/>
              </a:rPr>
              <a:t> и </a:t>
            </a:r>
            <a:r>
              <a:rPr lang="en-US" sz="3200" b="1" dirty="0" smtClean="0">
                <a:solidFill>
                  <a:srgbClr val="1663A4"/>
                </a:solidFill>
                <a:ea typeface="+mn-ea"/>
                <a:cs typeface="+mn-cs"/>
              </a:rPr>
              <a:t>telegram</a:t>
            </a:r>
            <a:endParaRPr lang="ru-RU" sz="3200" b="1" dirty="0">
              <a:solidFill>
                <a:srgbClr val="1663A4"/>
              </a:solidFill>
              <a:ea typeface="+mn-ea"/>
              <a:cs typeface="+mn-cs"/>
            </a:endParaRPr>
          </a:p>
        </p:txBody>
      </p:sp>
      <p:pic>
        <p:nvPicPr>
          <p:cNvPr id="8194" name="Picture 2" descr="F:\Всероссийский конгресс пациентов\мой ник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87574"/>
            <a:ext cx="3793496" cy="30121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911970"/>
            <a:ext cx="2734236" cy="3494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88770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0" y="1"/>
            <a:ext cx="9143999" cy="5143499"/>
            <a:chOff x="0" y="1"/>
            <a:chExt cx="9143999" cy="5143499"/>
          </a:xfrm>
        </p:grpSpPr>
        <p:pic>
          <p:nvPicPr>
            <p:cNvPr id="9" name="Рисунок 8" descr="logo1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496" y="51470"/>
              <a:ext cx="722987" cy="722987"/>
            </a:xfrm>
            <a:prstGeom prst="rect">
              <a:avLst/>
            </a:prstGeom>
          </p:spPr>
        </p:pic>
        <p:pic>
          <p:nvPicPr>
            <p:cNvPr id="15" name="Picture 2" descr="E:\РАБОТА\3 конгресс ВСП\2022\презентации\кубики1.png"/>
            <p:cNvPicPr>
              <a:picLocks noChangeAspect="1" noChangeArrowheads="1"/>
            </p:cNvPicPr>
            <p:nvPr/>
          </p:nvPicPr>
          <p:blipFill>
            <a:blip r:embed="rId4" cstate="print"/>
            <a:srcRect b="72729"/>
            <a:stretch>
              <a:fillRect/>
            </a:stretch>
          </p:blipFill>
          <p:spPr bwMode="auto">
            <a:xfrm>
              <a:off x="0" y="3670325"/>
              <a:ext cx="660264" cy="1473175"/>
            </a:xfrm>
            <a:prstGeom prst="rect">
              <a:avLst/>
            </a:prstGeom>
            <a:noFill/>
          </p:spPr>
        </p:pic>
        <p:pic>
          <p:nvPicPr>
            <p:cNvPr id="16" name="Picture 2" descr="E:\РАБОТА\3 конгресс ВСП\2022\презентации\кубики1.png"/>
            <p:cNvPicPr>
              <a:picLocks noChangeAspect="1" noChangeArrowheads="1"/>
            </p:cNvPicPr>
            <p:nvPr/>
          </p:nvPicPr>
          <p:blipFill>
            <a:blip r:embed="rId4" cstate="print"/>
            <a:srcRect t="72741"/>
            <a:stretch>
              <a:fillRect/>
            </a:stretch>
          </p:blipFill>
          <p:spPr bwMode="auto">
            <a:xfrm rot="5400000">
              <a:off x="8077621" y="-406112"/>
              <a:ext cx="660266" cy="1472491"/>
            </a:xfrm>
            <a:prstGeom prst="rect">
              <a:avLst/>
            </a:prstGeom>
            <a:noFill/>
          </p:spPr>
        </p:pic>
      </p:grp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95ABAACB-E9A6-8748-84EA-C5F6AAD71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892480" cy="792000"/>
          </a:xfrm>
        </p:spPr>
        <p:txBody>
          <a:bodyPr>
            <a:noAutofit/>
          </a:bodyPr>
          <a:lstStyle/>
          <a:p>
            <a:pPr lvl="0" algn="l">
              <a:spcBef>
                <a:spcPct val="20000"/>
              </a:spcBef>
            </a:pPr>
            <a:r>
              <a:rPr lang="ru-RU" sz="3200" b="1" dirty="0" smtClean="0">
                <a:solidFill>
                  <a:srgbClr val="1663A4"/>
                </a:solidFill>
                <a:ea typeface="+mn-ea"/>
                <a:cs typeface="+mn-cs"/>
              </a:rPr>
              <a:t>       Цифровой бренд состоит из контента</a:t>
            </a:r>
            <a:endParaRPr lang="ru-RU" sz="3200" b="1" dirty="0">
              <a:solidFill>
                <a:srgbClr val="1663A4"/>
              </a:solidFill>
              <a:ea typeface="+mn-ea"/>
              <a:cs typeface="+mn-cs"/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6972300" y="1362075"/>
            <a:ext cx="1800225" cy="2305050"/>
          </a:xfrm>
          <a:prstGeom prst="downArrow">
            <a:avLst/>
          </a:prstGeom>
          <a:solidFill>
            <a:srgbClr val="239398"/>
          </a:solidFill>
          <a:ln w="25400" cap="flat" cmpd="sng" algn="ctr">
            <a:solidFill>
              <a:srgbClr val="23939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27566" y="987574"/>
            <a:ext cx="6638925" cy="33193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695D46"/>
              </a:buClr>
              <a:buSzTx/>
              <a:buFontTx/>
              <a:buNone/>
              <a:tabLst/>
              <a:defRPr/>
            </a:pPr>
            <a:r>
              <a:rPr kumimoji="0" lang="ru-RU" altLang="ru-RU" sz="1800" i="0" u="none" strike="noStrike" kern="0" cap="none" spc="0" normalizeH="0" baseline="0" noProof="0" dirty="0" smtClean="0">
                <a:ln>
                  <a:noFill/>
                </a:ln>
                <a:solidFill>
                  <a:srgbClr val="3F3F3E">
                    <a:lumMod val="50000"/>
                  </a:srgbClr>
                </a:solidFill>
                <a:effectLst/>
                <a:uLnTx/>
                <a:uFillTx/>
                <a:latin typeface="+mj-lt"/>
                <a:cs typeface="Arial" charset="0"/>
                <a:sym typeface="Open Sans" charset="0"/>
              </a:rPr>
              <a:t>1.  </a:t>
            </a:r>
            <a:r>
              <a:rPr kumimoji="0" lang="ru-RU" altLang="ru-RU" sz="1800" i="0" u="none" strike="noStrike" kern="0" cap="none" spc="0" normalizeH="0" baseline="0" noProof="0" dirty="0" err="1" smtClean="0">
                <a:ln>
                  <a:noFill/>
                </a:ln>
                <a:solidFill>
                  <a:srgbClr val="3F3F3E">
                    <a:lumMod val="50000"/>
                  </a:srgbClr>
                </a:solidFill>
                <a:effectLst/>
                <a:uLnTx/>
                <a:uFillTx/>
                <a:latin typeface="+mj-lt"/>
                <a:cs typeface="Arial" charset="0"/>
                <a:sym typeface="Open Sans" charset="0"/>
              </a:rPr>
              <a:t>Аватарка</a:t>
            </a:r>
            <a:r>
              <a:rPr kumimoji="0" lang="ru-RU" altLang="ru-RU" sz="1800" i="0" u="none" strike="noStrike" kern="0" cap="none" spc="0" normalizeH="0" baseline="0" noProof="0" dirty="0" smtClean="0">
                <a:ln>
                  <a:noFill/>
                </a:ln>
                <a:solidFill>
                  <a:srgbClr val="3F3F3E">
                    <a:lumMod val="50000"/>
                  </a:srgbClr>
                </a:solidFill>
                <a:effectLst/>
                <a:uLnTx/>
                <a:uFillTx/>
                <a:latin typeface="+mj-lt"/>
                <a:cs typeface="Arial" charset="0"/>
                <a:sym typeface="Open Sans" charset="0"/>
              </a:rPr>
              <a:t> </a:t>
            </a:r>
            <a:r>
              <a:rPr kumimoji="0" lang="ru-RU" alt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3F3F3E">
                    <a:lumMod val="50000"/>
                  </a:srgbClr>
                </a:solidFill>
                <a:effectLst/>
                <a:uLnTx/>
                <a:uFillTx/>
                <a:latin typeface="+mj-lt"/>
                <a:cs typeface="Arial" charset="0"/>
                <a:sym typeface="Open Sans" charset="0"/>
              </a:rPr>
              <a:t>необходима</a:t>
            </a:r>
            <a:r>
              <a:rPr kumimoji="0" lang="ru-RU" altLang="ru-RU" sz="1800" i="0" u="none" strike="noStrike" kern="0" cap="none" spc="0" normalizeH="0" baseline="0" noProof="0" dirty="0" smtClean="0">
                <a:ln>
                  <a:noFill/>
                </a:ln>
                <a:solidFill>
                  <a:srgbClr val="3F3F3E">
                    <a:lumMod val="50000"/>
                  </a:srgbClr>
                </a:solidFill>
                <a:effectLst/>
                <a:uLnTx/>
                <a:uFillTx/>
                <a:latin typeface="+mj-lt"/>
                <a:cs typeface="Arial" charset="0"/>
                <a:sym typeface="Open Sans" charset="0"/>
              </a:rPr>
              <a:t> во ВСЕХ </a:t>
            </a:r>
            <a:r>
              <a:rPr kumimoji="0" lang="ru-RU" altLang="ru-RU" sz="1800" i="0" u="none" strike="noStrike" kern="0" cap="none" spc="0" normalizeH="0" baseline="0" noProof="0" dirty="0" err="1" smtClean="0">
                <a:ln>
                  <a:noFill/>
                </a:ln>
                <a:solidFill>
                  <a:srgbClr val="3F3F3E">
                    <a:lumMod val="50000"/>
                  </a:srgbClr>
                </a:solidFill>
                <a:effectLst/>
                <a:uLnTx/>
                <a:uFillTx/>
                <a:latin typeface="+mj-lt"/>
                <a:cs typeface="Arial" charset="0"/>
                <a:sym typeface="Open Sans" charset="0"/>
              </a:rPr>
              <a:t>мессенджерах</a:t>
            </a:r>
            <a:r>
              <a:rPr kumimoji="0" lang="ru-RU" altLang="ru-RU" sz="1800" i="0" u="none" strike="noStrike" kern="0" cap="none" spc="0" normalizeH="0" baseline="0" noProof="0" dirty="0" smtClean="0">
                <a:ln>
                  <a:noFill/>
                </a:ln>
                <a:solidFill>
                  <a:srgbClr val="3F3F3E">
                    <a:lumMod val="50000"/>
                  </a:srgbClr>
                </a:solidFill>
                <a:effectLst/>
                <a:uLnTx/>
                <a:uFillTx/>
                <a:latin typeface="+mj-lt"/>
                <a:cs typeface="Arial" charset="0"/>
                <a:sym typeface="Open Sans" charset="0"/>
              </a:rPr>
              <a:t>/социальных сетях!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695D46"/>
              </a:buClr>
              <a:buSzTx/>
              <a:buFontTx/>
              <a:buNone/>
              <a:tabLst/>
              <a:defRPr/>
            </a:pPr>
            <a:r>
              <a:rPr kumimoji="0" lang="ru-RU" altLang="ru-RU" sz="1800" i="0" u="none" strike="noStrike" kern="0" cap="none" spc="0" normalizeH="0" baseline="0" noProof="0" dirty="0" smtClean="0">
                <a:ln>
                  <a:noFill/>
                </a:ln>
                <a:solidFill>
                  <a:srgbClr val="3F3F3E">
                    <a:lumMod val="50000"/>
                  </a:srgbClr>
                </a:solidFill>
                <a:effectLst/>
                <a:uLnTx/>
                <a:uFillTx/>
                <a:latin typeface="+mj-lt"/>
                <a:cs typeface="Arial" charset="0"/>
                <a:sym typeface="Open Sans" charset="0"/>
              </a:rPr>
              <a:t>2. Важно, чтобы хорошо было </a:t>
            </a:r>
            <a:r>
              <a:rPr kumimoji="0" lang="ru-RU" alt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3F3F3E">
                    <a:lumMod val="50000"/>
                  </a:srgbClr>
                </a:solidFill>
                <a:effectLst/>
                <a:uLnTx/>
                <a:uFillTx/>
                <a:latin typeface="+mj-lt"/>
                <a:cs typeface="Arial" charset="0"/>
                <a:sym typeface="Open Sans" charset="0"/>
              </a:rPr>
              <a:t>видно лицо/логотип организации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695D46"/>
              </a:buClr>
              <a:buSzTx/>
              <a:buFontTx/>
              <a:buNone/>
              <a:tabLst/>
              <a:defRPr/>
            </a:pPr>
            <a:r>
              <a:rPr kumimoji="0" lang="ru-RU" altLang="ru-RU" sz="1800" i="0" u="none" strike="noStrike" kern="0" cap="none" spc="0" normalizeH="0" baseline="0" noProof="0" dirty="0" smtClean="0">
                <a:ln>
                  <a:noFill/>
                </a:ln>
                <a:solidFill>
                  <a:srgbClr val="3F3F3E">
                    <a:lumMod val="50000"/>
                  </a:srgbClr>
                </a:solidFill>
                <a:effectLst/>
                <a:uLnTx/>
                <a:uFillTx/>
                <a:latin typeface="+mj-lt"/>
                <a:cs typeface="Arial" charset="0"/>
                <a:sym typeface="Open Sans" charset="0"/>
              </a:rPr>
              <a:t>3.  Вас </a:t>
            </a:r>
            <a:r>
              <a:rPr kumimoji="0" lang="ru-RU" alt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3F3F3E">
                    <a:lumMod val="50000"/>
                  </a:srgbClr>
                </a:solidFill>
                <a:effectLst/>
                <a:uLnTx/>
                <a:uFillTx/>
                <a:latin typeface="+mj-lt"/>
                <a:cs typeface="Arial" charset="0"/>
                <a:sym typeface="Open Sans" charset="0"/>
              </a:rPr>
              <a:t>воспринимают</a:t>
            </a:r>
            <a:r>
              <a:rPr kumimoji="0" lang="ru-RU" altLang="ru-RU" sz="1800" i="0" u="none" strike="noStrike" kern="0" cap="none" spc="0" normalizeH="0" baseline="0" noProof="0" dirty="0" smtClean="0">
                <a:ln>
                  <a:noFill/>
                </a:ln>
                <a:solidFill>
                  <a:srgbClr val="3F3F3E">
                    <a:lumMod val="50000"/>
                  </a:srgbClr>
                </a:solidFill>
                <a:effectLst/>
                <a:uLnTx/>
                <a:uFillTx/>
                <a:latin typeface="+mj-lt"/>
                <a:cs typeface="Arial" charset="0"/>
                <a:sym typeface="Open Sans" charset="0"/>
              </a:rPr>
              <a:t> по той фотографии/логотипу, которая на </a:t>
            </a:r>
            <a:r>
              <a:rPr kumimoji="0" lang="ru-RU" altLang="ru-RU" sz="1800" i="0" u="none" strike="noStrike" kern="0" cap="none" spc="0" normalizeH="0" baseline="0" noProof="0" dirty="0" err="1" smtClean="0">
                <a:ln>
                  <a:noFill/>
                </a:ln>
                <a:solidFill>
                  <a:srgbClr val="3F3F3E">
                    <a:lumMod val="50000"/>
                  </a:srgbClr>
                </a:solidFill>
                <a:effectLst/>
                <a:uLnTx/>
                <a:uFillTx/>
                <a:latin typeface="+mj-lt"/>
                <a:cs typeface="Arial" charset="0"/>
                <a:sym typeface="Open Sans" charset="0"/>
              </a:rPr>
              <a:t>аватарке</a:t>
            </a:r>
            <a:endParaRPr kumimoji="0" lang="ru-RU" altLang="ru-RU" sz="1800" i="0" u="none" strike="noStrike" kern="0" cap="none" spc="0" normalizeH="0" baseline="0" noProof="0" dirty="0" smtClean="0">
              <a:ln>
                <a:noFill/>
              </a:ln>
              <a:solidFill>
                <a:srgbClr val="3F3F3E">
                  <a:lumMod val="50000"/>
                </a:srgbClr>
              </a:solidFill>
              <a:effectLst/>
              <a:uLnTx/>
              <a:uFillTx/>
              <a:latin typeface="+mj-lt"/>
              <a:cs typeface="Arial" charset="0"/>
              <a:sym typeface="Open Sans" charset="0"/>
            </a:endParaRP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695D46"/>
              </a:buClr>
              <a:buSzTx/>
              <a:buFontTx/>
              <a:buNone/>
              <a:tabLst/>
              <a:defRPr/>
            </a:pPr>
            <a:r>
              <a:rPr kumimoji="0" lang="ru-RU" altLang="ru-RU" sz="1800" i="0" u="none" strike="noStrike" kern="0" cap="none" spc="0" normalizeH="0" baseline="0" noProof="0" dirty="0" smtClean="0">
                <a:ln>
                  <a:noFill/>
                </a:ln>
                <a:solidFill>
                  <a:srgbClr val="3F3F3E">
                    <a:lumMod val="50000"/>
                  </a:srgbClr>
                </a:solidFill>
                <a:effectLst/>
                <a:uLnTx/>
                <a:uFillTx/>
                <a:latin typeface="+mj-lt"/>
                <a:cs typeface="Arial" charset="0"/>
                <a:sym typeface="Open Sans" charset="0"/>
              </a:rPr>
              <a:t>4. На лице не должно быть солнцезащитных очков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695D46"/>
              </a:buClr>
              <a:buSzTx/>
              <a:buFontTx/>
              <a:buNone/>
              <a:tabLst/>
              <a:defRPr/>
            </a:pPr>
            <a:r>
              <a:rPr kumimoji="0" lang="ru-RU" altLang="ru-RU" sz="1800" i="0" u="none" strike="noStrike" kern="0" cap="none" spc="0" normalizeH="0" baseline="0" noProof="0" dirty="0" smtClean="0">
                <a:ln>
                  <a:noFill/>
                </a:ln>
                <a:solidFill>
                  <a:srgbClr val="3F3F3E">
                    <a:lumMod val="50000"/>
                  </a:srgbClr>
                </a:solidFill>
                <a:effectLst/>
                <a:uLnTx/>
                <a:uFillTx/>
                <a:latin typeface="+mj-lt"/>
                <a:cs typeface="Arial" charset="0"/>
                <a:sym typeface="Open Sans" charset="0"/>
              </a:rPr>
              <a:t>5.  </a:t>
            </a:r>
            <a:r>
              <a:rPr kumimoji="0" lang="ru-RU" alt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3F3F3E">
                    <a:lumMod val="50000"/>
                  </a:srgbClr>
                </a:solidFill>
                <a:effectLst/>
                <a:uLnTx/>
                <a:uFillTx/>
                <a:latin typeface="+mj-lt"/>
                <a:cs typeface="Arial" charset="0"/>
                <a:sym typeface="Open Sans" charset="0"/>
              </a:rPr>
              <a:t>Ежегодно</a:t>
            </a:r>
            <a:r>
              <a:rPr kumimoji="0" lang="ru-RU" altLang="ru-RU" sz="1800" i="0" u="none" strike="noStrike" kern="0" cap="none" spc="0" normalizeH="0" baseline="0" noProof="0" dirty="0" smtClean="0">
                <a:ln>
                  <a:noFill/>
                </a:ln>
                <a:solidFill>
                  <a:srgbClr val="3F3F3E">
                    <a:lumMod val="50000"/>
                  </a:srgbClr>
                </a:solidFill>
                <a:effectLst/>
                <a:uLnTx/>
                <a:uFillTx/>
                <a:latin typeface="+mj-lt"/>
                <a:cs typeface="Arial" charset="0"/>
                <a:sym typeface="Open Sans" charset="0"/>
              </a:rPr>
              <a:t> обновляйте </a:t>
            </a:r>
            <a:r>
              <a:rPr kumimoji="0" lang="ru-RU" altLang="ru-RU" sz="1800" i="0" u="none" strike="noStrike" kern="0" cap="none" spc="0" normalizeH="0" baseline="0" noProof="0" dirty="0" err="1" smtClean="0">
                <a:ln>
                  <a:noFill/>
                </a:ln>
                <a:solidFill>
                  <a:srgbClr val="3F3F3E">
                    <a:lumMod val="50000"/>
                  </a:srgbClr>
                </a:solidFill>
                <a:effectLst/>
                <a:uLnTx/>
                <a:uFillTx/>
                <a:latin typeface="+mj-lt"/>
                <a:cs typeface="Arial" charset="0"/>
                <a:sym typeface="Open Sans" charset="0"/>
              </a:rPr>
              <a:t>аватарку</a:t>
            </a:r>
            <a:r>
              <a:rPr kumimoji="0" lang="ru-RU" altLang="ru-RU" sz="1800" i="0" u="none" strike="noStrike" kern="0" cap="none" spc="0" normalizeH="0" baseline="0" noProof="0" dirty="0" smtClean="0">
                <a:ln>
                  <a:noFill/>
                </a:ln>
                <a:solidFill>
                  <a:srgbClr val="3F3F3E">
                    <a:lumMod val="50000"/>
                  </a:srgbClr>
                </a:solidFill>
                <a:effectLst/>
                <a:uLnTx/>
                <a:uFillTx/>
                <a:latin typeface="+mj-lt"/>
                <a:cs typeface="Arial" charset="0"/>
                <a:sym typeface="Open Sans" charset="0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695D46"/>
              </a:buClr>
              <a:buSzTx/>
              <a:buFontTx/>
              <a:buNone/>
              <a:tabLst/>
              <a:defRPr/>
            </a:pPr>
            <a:endParaRPr kumimoji="0" lang="ru-RU" alt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3F3F3E">
                  <a:lumMod val="50000"/>
                </a:srgbClr>
              </a:solidFill>
              <a:effectLst/>
              <a:uLnTx/>
              <a:uFillTx/>
              <a:latin typeface="Calibri" pitchFamily="34" charset="0"/>
              <a:cs typeface="Arial" charset="0"/>
              <a:sym typeface="Open Sans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883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0" y="1"/>
            <a:ext cx="9143999" cy="5143499"/>
            <a:chOff x="0" y="1"/>
            <a:chExt cx="9143999" cy="5143499"/>
          </a:xfrm>
        </p:grpSpPr>
        <p:pic>
          <p:nvPicPr>
            <p:cNvPr id="9" name="Рисунок 8" descr="logo1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496" y="51470"/>
              <a:ext cx="722987" cy="722987"/>
            </a:xfrm>
            <a:prstGeom prst="rect">
              <a:avLst/>
            </a:prstGeom>
          </p:spPr>
        </p:pic>
        <p:pic>
          <p:nvPicPr>
            <p:cNvPr id="15" name="Picture 2" descr="E:\РАБОТА\3 конгресс ВСП\2022\презентации\кубики1.png"/>
            <p:cNvPicPr>
              <a:picLocks noChangeAspect="1" noChangeArrowheads="1"/>
            </p:cNvPicPr>
            <p:nvPr/>
          </p:nvPicPr>
          <p:blipFill>
            <a:blip r:embed="rId4" cstate="print"/>
            <a:srcRect b="72729"/>
            <a:stretch>
              <a:fillRect/>
            </a:stretch>
          </p:blipFill>
          <p:spPr bwMode="auto">
            <a:xfrm>
              <a:off x="0" y="3670325"/>
              <a:ext cx="660264" cy="1473175"/>
            </a:xfrm>
            <a:prstGeom prst="rect">
              <a:avLst/>
            </a:prstGeom>
            <a:noFill/>
          </p:spPr>
        </p:pic>
        <p:pic>
          <p:nvPicPr>
            <p:cNvPr id="16" name="Picture 2" descr="E:\РАБОТА\3 конгресс ВСП\2022\презентации\кубики1.png"/>
            <p:cNvPicPr>
              <a:picLocks noChangeAspect="1" noChangeArrowheads="1"/>
            </p:cNvPicPr>
            <p:nvPr/>
          </p:nvPicPr>
          <p:blipFill>
            <a:blip r:embed="rId4" cstate="print"/>
            <a:srcRect t="72741"/>
            <a:stretch>
              <a:fillRect/>
            </a:stretch>
          </p:blipFill>
          <p:spPr bwMode="auto">
            <a:xfrm rot="5400000">
              <a:off x="8077621" y="-406112"/>
              <a:ext cx="660266" cy="1472491"/>
            </a:xfrm>
            <a:prstGeom prst="rect">
              <a:avLst/>
            </a:prstGeom>
            <a:noFill/>
          </p:spPr>
        </p:pic>
      </p:grp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95ABAACB-E9A6-8748-84EA-C5F6AAD71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892480" cy="792000"/>
          </a:xfrm>
        </p:spPr>
        <p:txBody>
          <a:bodyPr>
            <a:noAutofit/>
          </a:bodyPr>
          <a:lstStyle/>
          <a:p>
            <a:pPr lvl="0" algn="l">
              <a:spcBef>
                <a:spcPct val="20000"/>
              </a:spcBef>
            </a:pPr>
            <a:r>
              <a:rPr lang="ru-RU" sz="3200" b="1" dirty="0" smtClean="0">
                <a:solidFill>
                  <a:srgbClr val="1663A4"/>
                </a:solidFill>
                <a:ea typeface="+mn-ea"/>
                <a:cs typeface="+mn-cs"/>
              </a:rPr>
              <a:t>       Цифровой бренд состоит из контента</a:t>
            </a:r>
            <a:endParaRPr lang="ru-RU" sz="3200" b="1" dirty="0">
              <a:solidFill>
                <a:srgbClr val="1663A4"/>
              </a:solidFill>
              <a:ea typeface="+mn-ea"/>
              <a:cs typeface="+mn-cs"/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6972300" y="1362075"/>
            <a:ext cx="1800225" cy="2305050"/>
          </a:xfrm>
          <a:prstGeom prst="downArrow">
            <a:avLst/>
          </a:prstGeom>
          <a:solidFill>
            <a:srgbClr val="239398"/>
          </a:solidFill>
          <a:ln w="25400" cap="flat" cmpd="sng" algn="ctr">
            <a:solidFill>
              <a:srgbClr val="23939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6185" y="774457"/>
            <a:ext cx="6638925" cy="3716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695D46"/>
              </a:buClr>
              <a:buSzTx/>
              <a:buFontTx/>
              <a:buNone/>
              <a:tabLst/>
              <a:defRPr/>
            </a:pPr>
            <a:r>
              <a:rPr kumimoji="0" lang="ru-RU" altLang="ru-RU" sz="1600" i="0" u="none" strike="noStrike" kern="0" cap="none" spc="0" normalizeH="0" baseline="0" noProof="0" dirty="0" smtClean="0">
                <a:ln>
                  <a:noFill/>
                </a:ln>
                <a:solidFill>
                  <a:srgbClr val="3F3F3E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cs typeface="Arial" charset="0"/>
                <a:sym typeface="Open Sans" charset="0"/>
              </a:rPr>
              <a:t>1. Выкладывайте четкие, яркие фотографии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695D46"/>
              </a:buClr>
              <a:buSzTx/>
              <a:buFontTx/>
              <a:buNone/>
              <a:tabLst/>
              <a:defRPr/>
            </a:pPr>
            <a:r>
              <a:rPr kumimoji="0" lang="ru-RU" altLang="ru-RU" sz="1600" i="0" u="none" strike="noStrike" kern="0" cap="none" spc="0" normalizeH="0" baseline="0" noProof="0" dirty="0" smtClean="0">
                <a:ln>
                  <a:noFill/>
                </a:ln>
                <a:solidFill>
                  <a:srgbClr val="3F3F3E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cs typeface="Arial" charset="0"/>
                <a:sym typeface="Open Sans" charset="0"/>
              </a:rPr>
              <a:t>2.  Обращайте внимание на фон и детали.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695D46"/>
              </a:buClr>
              <a:buSzTx/>
              <a:buFontTx/>
              <a:buNone/>
              <a:tabLst/>
              <a:defRPr/>
            </a:pPr>
            <a:r>
              <a:rPr kumimoji="0" lang="ru-RU" altLang="ru-RU" sz="1600" i="0" u="none" strike="noStrike" kern="0" cap="none" spc="0" normalizeH="0" baseline="0" noProof="0" dirty="0" smtClean="0">
                <a:ln>
                  <a:noFill/>
                </a:ln>
                <a:solidFill>
                  <a:srgbClr val="3F3F3E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cs typeface="Arial" charset="0"/>
                <a:sym typeface="Open Sans" charset="0"/>
              </a:rPr>
              <a:t>3.</a:t>
            </a:r>
            <a:r>
              <a:rPr kumimoji="0" lang="en-US" altLang="ru-RU" sz="1600" i="0" u="none" strike="noStrike" kern="0" cap="none" spc="0" normalizeH="0" baseline="0" noProof="0" dirty="0" smtClean="0">
                <a:ln>
                  <a:noFill/>
                </a:ln>
                <a:solidFill>
                  <a:srgbClr val="3F3F3E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cs typeface="Arial" charset="0"/>
                <a:sym typeface="Open Sans" charset="0"/>
              </a:rPr>
              <a:t> </a:t>
            </a:r>
            <a:r>
              <a:rPr kumimoji="0" lang="ru-RU" altLang="ru-RU" sz="1600" i="0" u="none" strike="noStrike" kern="0" cap="none" spc="0" normalizeH="0" baseline="0" noProof="0" dirty="0" smtClean="0">
                <a:ln>
                  <a:noFill/>
                </a:ln>
                <a:solidFill>
                  <a:srgbClr val="3F3F3E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cs typeface="Arial" charset="0"/>
                <a:sym typeface="Open Sans" charset="0"/>
              </a:rPr>
              <a:t>Важно как изображены другие люди на фотографии, которая выложена.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695D46"/>
              </a:buClr>
              <a:buSzTx/>
              <a:buFontTx/>
              <a:buNone/>
              <a:tabLst/>
              <a:defRPr/>
            </a:pPr>
            <a:r>
              <a:rPr kumimoji="0" lang="ru-RU" altLang="ru-RU" sz="1600" i="0" u="none" strike="noStrike" kern="0" cap="none" spc="0" normalizeH="0" baseline="0" noProof="0" dirty="0" smtClean="0">
                <a:ln>
                  <a:noFill/>
                </a:ln>
                <a:solidFill>
                  <a:srgbClr val="3F3F3E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cs typeface="Arial" charset="0"/>
                <a:sym typeface="Open Sans" charset="0"/>
              </a:rPr>
              <a:t>4. Смысловая нагрузка – неотъемлемая часть  </a:t>
            </a:r>
            <a:r>
              <a:rPr kumimoji="0" lang="ru-RU" altLang="ru-RU" sz="1600" i="0" u="none" strike="noStrike" kern="0" cap="none" spc="0" normalizeH="0" baseline="0" noProof="0" dirty="0" err="1" smtClean="0">
                <a:ln>
                  <a:noFill/>
                </a:ln>
                <a:solidFill>
                  <a:srgbClr val="3F3F3E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cs typeface="Arial" charset="0"/>
                <a:sym typeface="Open Sans" charset="0"/>
              </a:rPr>
              <a:t>фотоконтента</a:t>
            </a:r>
            <a:r>
              <a:rPr kumimoji="0" lang="ru-RU" altLang="ru-RU" sz="1600" i="0" u="none" strike="noStrike" kern="0" cap="none" spc="0" normalizeH="0" baseline="0" noProof="0" dirty="0" smtClean="0">
                <a:ln>
                  <a:noFill/>
                </a:ln>
                <a:solidFill>
                  <a:srgbClr val="3F3F3E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cs typeface="Arial" charset="0"/>
                <a:sym typeface="Open Sans" charset="0"/>
              </a:rPr>
              <a:t>.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695D46"/>
              </a:buClr>
              <a:buSzTx/>
              <a:buFontTx/>
              <a:buNone/>
              <a:tabLst/>
              <a:defRPr/>
            </a:pPr>
            <a:r>
              <a:rPr kumimoji="0" lang="ru-RU" altLang="ru-RU" sz="1600" i="0" u="none" strike="noStrike" kern="0" cap="none" spc="0" normalizeH="0" baseline="0" noProof="0" dirty="0" smtClean="0">
                <a:ln>
                  <a:noFill/>
                </a:ln>
                <a:solidFill>
                  <a:srgbClr val="3F3F3E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cs typeface="Arial" charset="0"/>
                <a:sym typeface="Open Sans" charset="0"/>
              </a:rPr>
              <a:t>5. Если на мероприятии есть пресс </a:t>
            </a:r>
            <a:r>
              <a:rPr kumimoji="0" lang="ru-RU" altLang="ru-RU" sz="1600" i="0" u="none" strike="noStrike" kern="0" cap="none" spc="0" normalizeH="0" baseline="0" noProof="0" dirty="0" err="1" smtClean="0">
                <a:ln>
                  <a:noFill/>
                </a:ln>
                <a:solidFill>
                  <a:srgbClr val="3F3F3E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cs typeface="Arial" charset="0"/>
                <a:sym typeface="Open Sans" charset="0"/>
              </a:rPr>
              <a:t>волл</a:t>
            </a:r>
            <a:r>
              <a:rPr kumimoji="0" lang="ru-RU" altLang="ru-RU" sz="1600" i="0" u="none" strike="noStrike" kern="0" cap="none" spc="0" normalizeH="0" baseline="0" noProof="0" dirty="0" smtClean="0">
                <a:ln>
                  <a:noFill/>
                </a:ln>
                <a:solidFill>
                  <a:srgbClr val="3F3F3E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cs typeface="Arial" charset="0"/>
                <a:sym typeface="Open Sans" charset="0"/>
              </a:rPr>
              <a:t>/баннер  - сделайте фото на их фоне.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695D46"/>
              </a:buClr>
              <a:buSzTx/>
              <a:buFontTx/>
              <a:buNone/>
              <a:tabLst/>
              <a:defRPr/>
            </a:pPr>
            <a:r>
              <a:rPr kumimoji="0" lang="ru-RU" altLang="ru-RU" sz="1600" i="0" u="none" strike="noStrike" kern="0" cap="none" spc="0" normalizeH="0" baseline="0" noProof="0" dirty="0" smtClean="0">
                <a:ln>
                  <a:noFill/>
                </a:ln>
                <a:solidFill>
                  <a:srgbClr val="3F3F3E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cs typeface="Arial" charset="0"/>
                <a:sym typeface="Open Sans" charset="0"/>
              </a:rPr>
              <a:t>6. Смело «обрезайте» лишнее, «приближайте» важное.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695D46"/>
              </a:buClr>
              <a:buSzTx/>
              <a:buFontTx/>
              <a:buNone/>
              <a:tabLst/>
              <a:defRPr/>
            </a:pPr>
            <a:r>
              <a:rPr kumimoji="0" lang="ru-RU" altLang="ru-RU" sz="1600" i="0" u="none" strike="noStrike" kern="0" cap="none" spc="0" normalizeH="0" baseline="0" noProof="0" dirty="0" smtClean="0">
                <a:ln>
                  <a:noFill/>
                </a:ln>
                <a:solidFill>
                  <a:srgbClr val="3F3F3E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cs typeface="Arial" charset="0"/>
                <a:sym typeface="Open Sans" charset="0"/>
              </a:rPr>
              <a:t>7. Важно помнить, что можно выкладывать, а что пока оставить «в архив»</a:t>
            </a:r>
          </a:p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695D46"/>
              </a:buClr>
              <a:buSzTx/>
              <a:buFontTx/>
              <a:buNone/>
              <a:tabLst/>
              <a:defRPr/>
            </a:pPr>
            <a:endParaRPr kumimoji="0" lang="ru-RU" alt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3F3F3E">
                  <a:lumMod val="50000"/>
                </a:srgbClr>
              </a:solidFill>
              <a:effectLst/>
              <a:uLnTx/>
              <a:uFillTx/>
              <a:latin typeface="Calibri" pitchFamily="34" charset="0"/>
              <a:cs typeface="Arial" charset="0"/>
              <a:sym typeface="Open Sans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6800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0" y="1"/>
            <a:ext cx="9143999" cy="5143499"/>
            <a:chOff x="0" y="1"/>
            <a:chExt cx="9143999" cy="5143499"/>
          </a:xfrm>
        </p:grpSpPr>
        <p:pic>
          <p:nvPicPr>
            <p:cNvPr id="9" name="Рисунок 8" descr="logo1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496" y="51470"/>
              <a:ext cx="722987" cy="722987"/>
            </a:xfrm>
            <a:prstGeom prst="rect">
              <a:avLst/>
            </a:prstGeom>
          </p:spPr>
        </p:pic>
        <p:pic>
          <p:nvPicPr>
            <p:cNvPr id="15" name="Picture 2" descr="E:\РАБОТА\3 конгресс ВСП\2022\презентации\кубики1.png"/>
            <p:cNvPicPr>
              <a:picLocks noChangeAspect="1" noChangeArrowheads="1"/>
            </p:cNvPicPr>
            <p:nvPr/>
          </p:nvPicPr>
          <p:blipFill>
            <a:blip r:embed="rId4" cstate="print"/>
            <a:srcRect b="72729"/>
            <a:stretch>
              <a:fillRect/>
            </a:stretch>
          </p:blipFill>
          <p:spPr bwMode="auto">
            <a:xfrm>
              <a:off x="0" y="3670325"/>
              <a:ext cx="660264" cy="1473175"/>
            </a:xfrm>
            <a:prstGeom prst="rect">
              <a:avLst/>
            </a:prstGeom>
            <a:noFill/>
          </p:spPr>
        </p:pic>
        <p:pic>
          <p:nvPicPr>
            <p:cNvPr id="16" name="Picture 2" descr="E:\РАБОТА\3 конгресс ВСП\2022\презентации\кубики1.png"/>
            <p:cNvPicPr>
              <a:picLocks noChangeAspect="1" noChangeArrowheads="1"/>
            </p:cNvPicPr>
            <p:nvPr/>
          </p:nvPicPr>
          <p:blipFill>
            <a:blip r:embed="rId4" cstate="print"/>
            <a:srcRect t="72741"/>
            <a:stretch>
              <a:fillRect/>
            </a:stretch>
          </p:blipFill>
          <p:spPr bwMode="auto">
            <a:xfrm rot="5400000">
              <a:off x="8077621" y="-406112"/>
              <a:ext cx="660266" cy="1472491"/>
            </a:xfrm>
            <a:prstGeom prst="rect">
              <a:avLst/>
            </a:prstGeom>
            <a:noFill/>
          </p:spPr>
        </p:pic>
      </p:grp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95ABAACB-E9A6-8748-84EA-C5F6AAD71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892480" cy="792000"/>
          </a:xfrm>
        </p:spPr>
        <p:txBody>
          <a:bodyPr>
            <a:noAutofit/>
          </a:bodyPr>
          <a:lstStyle/>
          <a:p>
            <a:pPr lvl="0" algn="l">
              <a:spcBef>
                <a:spcPct val="20000"/>
              </a:spcBef>
            </a:pPr>
            <a:r>
              <a:rPr lang="ru-RU" sz="3200" b="1" dirty="0" smtClean="0">
                <a:solidFill>
                  <a:srgbClr val="1663A4"/>
                </a:solidFill>
                <a:ea typeface="+mn-ea"/>
                <a:cs typeface="+mn-cs"/>
              </a:rPr>
              <a:t>       </a:t>
            </a:r>
            <a:r>
              <a:rPr lang="ru-RU" sz="3200" b="1" dirty="0">
                <a:solidFill>
                  <a:srgbClr val="1663A4"/>
                </a:solidFill>
                <a:ea typeface="+mn-ea"/>
                <a:cs typeface="+mn-cs"/>
              </a:rPr>
              <a:t> </a:t>
            </a:r>
            <a:r>
              <a:rPr lang="ru-RU" sz="3200" b="1" dirty="0" smtClean="0">
                <a:solidFill>
                  <a:srgbClr val="1663A4"/>
                </a:solidFill>
                <a:ea typeface="+mn-ea"/>
                <a:cs typeface="+mn-cs"/>
              </a:rPr>
              <a:t>Знакомьтесь, Екатерина Куприянова</a:t>
            </a:r>
            <a:endParaRPr lang="ru-RU" sz="3200" b="1" dirty="0">
              <a:solidFill>
                <a:srgbClr val="1663A4"/>
              </a:solidFill>
              <a:ea typeface="+mn-ea"/>
              <a:cs typeface="+mn-cs"/>
            </a:endParaRPr>
          </a:p>
        </p:txBody>
      </p:sp>
      <p:pic>
        <p:nvPicPr>
          <p:cNvPr id="9218" name="Picture 2" descr="F:\Всероссийский конгресс пациентов\Екатерина 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989" y="1001154"/>
            <a:ext cx="4092666" cy="26365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F:\Всероссийский конгресс пациентов\екатерина информация в профиле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001154"/>
            <a:ext cx="3664376" cy="26837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8885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0" y="1"/>
            <a:ext cx="9143999" cy="5143499"/>
            <a:chOff x="0" y="1"/>
            <a:chExt cx="9143999" cy="5143499"/>
          </a:xfrm>
        </p:grpSpPr>
        <p:pic>
          <p:nvPicPr>
            <p:cNvPr id="9" name="Рисунок 8" descr="logo1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496" y="51470"/>
              <a:ext cx="722987" cy="722987"/>
            </a:xfrm>
            <a:prstGeom prst="rect">
              <a:avLst/>
            </a:prstGeom>
          </p:spPr>
        </p:pic>
        <p:pic>
          <p:nvPicPr>
            <p:cNvPr id="15" name="Picture 2" descr="E:\РАБОТА\3 конгресс ВСП\2022\презентации\кубики1.png"/>
            <p:cNvPicPr>
              <a:picLocks noChangeAspect="1" noChangeArrowheads="1"/>
            </p:cNvPicPr>
            <p:nvPr/>
          </p:nvPicPr>
          <p:blipFill>
            <a:blip r:embed="rId4" cstate="print"/>
            <a:srcRect b="72729"/>
            <a:stretch>
              <a:fillRect/>
            </a:stretch>
          </p:blipFill>
          <p:spPr bwMode="auto">
            <a:xfrm>
              <a:off x="0" y="3670325"/>
              <a:ext cx="660264" cy="1473175"/>
            </a:xfrm>
            <a:prstGeom prst="rect">
              <a:avLst/>
            </a:prstGeom>
            <a:noFill/>
          </p:spPr>
        </p:pic>
        <p:pic>
          <p:nvPicPr>
            <p:cNvPr id="16" name="Picture 2" descr="E:\РАБОТА\3 конгресс ВСП\2022\презентации\кубики1.png"/>
            <p:cNvPicPr>
              <a:picLocks noChangeAspect="1" noChangeArrowheads="1"/>
            </p:cNvPicPr>
            <p:nvPr/>
          </p:nvPicPr>
          <p:blipFill>
            <a:blip r:embed="rId4" cstate="print"/>
            <a:srcRect t="72741"/>
            <a:stretch>
              <a:fillRect/>
            </a:stretch>
          </p:blipFill>
          <p:spPr bwMode="auto">
            <a:xfrm rot="5400000">
              <a:off x="8077621" y="-406112"/>
              <a:ext cx="660266" cy="1472491"/>
            </a:xfrm>
            <a:prstGeom prst="rect">
              <a:avLst/>
            </a:prstGeom>
            <a:noFill/>
          </p:spPr>
        </p:pic>
      </p:grp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95ABAACB-E9A6-8748-84EA-C5F6AAD71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892480" cy="792000"/>
          </a:xfrm>
        </p:spPr>
        <p:txBody>
          <a:bodyPr>
            <a:noAutofit/>
          </a:bodyPr>
          <a:lstStyle/>
          <a:p>
            <a:pPr lvl="0" algn="l">
              <a:spcBef>
                <a:spcPct val="20000"/>
              </a:spcBef>
            </a:pPr>
            <a:r>
              <a:rPr lang="ru-RU" sz="3200" b="1" dirty="0" smtClean="0">
                <a:solidFill>
                  <a:srgbClr val="1663A4"/>
                </a:solidFill>
                <a:ea typeface="+mn-ea"/>
                <a:cs typeface="+mn-cs"/>
              </a:rPr>
              <a:t>       </a:t>
            </a:r>
            <a:r>
              <a:rPr lang="ru-RU" sz="3200" b="1" dirty="0">
                <a:solidFill>
                  <a:srgbClr val="1663A4"/>
                </a:solidFill>
                <a:ea typeface="+mn-ea"/>
                <a:cs typeface="+mn-cs"/>
              </a:rPr>
              <a:t> </a:t>
            </a:r>
            <a:r>
              <a:rPr lang="ru-RU" sz="2800" b="1" dirty="0" smtClean="0">
                <a:solidFill>
                  <a:srgbClr val="1663A4"/>
                </a:solidFill>
                <a:ea typeface="+mn-ea"/>
                <a:cs typeface="+mn-cs"/>
              </a:rPr>
              <a:t>Успешный пример создания бренда и </a:t>
            </a:r>
            <a:br>
              <a:rPr lang="ru-RU" sz="2800" b="1" dirty="0" smtClean="0">
                <a:solidFill>
                  <a:srgbClr val="1663A4"/>
                </a:solidFill>
                <a:ea typeface="+mn-ea"/>
                <a:cs typeface="+mn-cs"/>
              </a:rPr>
            </a:br>
            <a:r>
              <a:rPr lang="ru-RU" sz="2800" b="1" dirty="0">
                <a:solidFill>
                  <a:srgbClr val="1663A4"/>
                </a:solidFill>
                <a:ea typeface="+mn-ea"/>
                <a:cs typeface="+mn-cs"/>
              </a:rPr>
              <a:t> </a:t>
            </a:r>
            <a:r>
              <a:rPr lang="ru-RU" sz="2800" b="1" dirty="0" smtClean="0">
                <a:solidFill>
                  <a:srgbClr val="1663A4"/>
                </a:solidFill>
                <a:ea typeface="+mn-ea"/>
                <a:cs typeface="+mn-cs"/>
              </a:rPr>
              <a:t>        развития организации</a:t>
            </a:r>
            <a:endParaRPr lang="ru-RU" sz="2800" b="1" dirty="0">
              <a:solidFill>
                <a:srgbClr val="1663A4"/>
              </a:solidFill>
              <a:ea typeface="+mn-ea"/>
              <a:cs typeface="+mn-cs"/>
            </a:endParaRPr>
          </a:p>
        </p:txBody>
      </p:sp>
      <p:pic>
        <p:nvPicPr>
          <p:cNvPr id="10242" name="Picture 2" descr="F:\Всероссийский конгресс пациентов\Екатерина 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31590"/>
            <a:ext cx="2962899" cy="3432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F:\Всероссийский конгресс пациентов\екатерина 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052114"/>
            <a:ext cx="3015300" cy="35116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1253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0" y="1"/>
            <a:ext cx="9143999" cy="5143499"/>
            <a:chOff x="0" y="1"/>
            <a:chExt cx="9143999" cy="5143499"/>
          </a:xfrm>
        </p:grpSpPr>
        <p:pic>
          <p:nvPicPr>
            <p:cNvPr id="9" name="Рисунок 8" descr="logo1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496" y="51470"/>
              <a:ext cx="722987" cy="722987"/>
            </a:xfrm>
            <a:prstGeom prst="rect">
              <a:avLst/>
            </a:prstGeom>
          </p:spPr>
        </p:pic>
        <p:pic>
          <p:nvPicPr>
            <p:cNvPr id="15" name="Picture 2" descr="E:\РАБОТА\3 конгресс ВСП\2022\презентации\кубики1.png"/>
            <p:cNvPicPr>
              <a:picLocks noChangeAspect="1" noChangeArrowheads="1"/>
            </p:cNvPicPr>
            <p:nvPr/>
          </p:nvPicPr>
          <p:blipFill>
            <a:blip r:embed="rId4" cstate="print"/>
            <a:srcRect b="72729"/>
            <a:stretch>
              <a:fillRect/>
            </a:stretch>
          </p:blipFill>
          <p:spPr bwMode="auto">
            <a:xfrm>
              <a:off x="0" y="3670325"/>
              <a:ext cx="660264" cy="1473175"/>
            </a:xfrm>
            <a:prstGeom prst="rect">
              <a:avLst/>
            </a:prstGeom>
            <a:noFill/>
          </p:spPr>
        </p:pic>
        <p:pic>
          <p:nvPicPr>
            <p:cNvPr id="16" name="Picture 2" descr="E:\РАБОТА\3 конгресс ВСП\2022\презентации\кубики1.png"/>
            <p:cNvPicPr>
              <a:picLocks noChangeAspect="1" noChangeArrowheads="1"/>
            </p:cNvPicPr>
            <p:nvPr/>
          </p:nvPicPr>
          <p:blipFill>
            <a:blip r:embed="rId4" cstate="print"/>
            <a:srcRect t="72741"/>
            <a:stretch>
              <a:fillRect/>
            </a:stretch>
          </p:blipFill>
          <p:spPr bwMode="auto">
            <a:xfrm rot="5400000">
              <a:off x="8077621" y="-406112"/>
              <a:ext cx="660266" cy="1472491"/>
            </a:xfrm>
            <a:prstGeom prst="rect">
              <a:avLst/>
            </a:prstGeom>
            <a:noFill/>
          </p:spPr>
        </p:pic>
      </p:grp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95ABAACB-E9A6-8748-84EA-C5F6AAD71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892480" cy="792000"/>
          </a:xfrm>
        </p:spPr>
        <p:txBody>
          <a:bodyPr>
            <a:noAutofit/>
          </a:bodyPr>
          <a:lstStyle/>
          <a:p>
            <a:pPr lvl="0" algn="l">
              <a:spcBef>
                <a:spcPct val="20000"/>
              </a:spcBef>
            </a:pPr>
            <a:r>
              <a:rPr lang="ru-RU" sz="3200" b="1" dirty="0" smtClean="0">
                <a:solidFill>
                  <a:srgbClr val="1663A4"/>
                </a:solidFill>
                <a:ea typeface="+mn-ea"/>
                <a:cs typeface="+mn-cs"/>
              </a:rPr>
              <a:t>       </a:t>
            </a:r>
            <a:r>
              <a:rPr lang="ru-RU" sz="3200" b="1" dirty="0">
                <a:solidFill>
                  <a:srgbClr val="1663A4"/>
                </a:solidFill>
                <a:ea typeface="+mn-ea"/>
                <a:cs typeface="+mn-cs"/>
              </a:rPr>
              <a:t> </a:t>
            </a:r>
            <a:r>
              <a:rPr lang="ru-RU" sz="2800" b="1" dirty="0" smtClean="0">
                <a:solidFill>
                  <a:srgbClr val="1663A4"/>
                </a:solidFill>
                <a:ea typeface="+mn-ea"/>
                <a:cs typeface="+mn-cs"/>
              </a:rPr>
              <a:t>Успешный пример создания бренда и </a:t>
            </a:r>
            <a:br>
              <a:rPr lang="ru-RU" sz="2800" b="1" dirty="0" smtClean="0">
                <a:solidFill>
                  <a:srgbClr val="1663A4"/>
                </a:solidFill>
                <a:ea typeface="+mn-ea"/>
                <a:cs typeface="+mn-cs"/>
              </a:rPr>
            </a:br>
            <a:r>
              <a:rPr lang="ru-RU" sz="2800" b="1" dirty="0">
                <a:solidFill>
                  <a:srgbClr val="1663A4"/>
                </a:solidFill>
                <a:ea typeface="+mn-ea"/>
                <a:cs typeface="+mn-cs"/>
              </a:rPr>
              <a:t> </a:t>
            </a:r>
            <a:r>
              <a:rPr lang="ru-RU" sz="2800" b="1" dirty="0" smtClean="0">
                <a:solidFill>
                  <a:srgbClr val="1663A4"/>
                </a:solidFill>
                <a:ea typeface="+mn-ea"/>
                <a:cs typeface="+mn-cs"/>
              </a:rPr>
              <a:t>        развития организации</a:t>
            </a:r>
            <a:endParaRPr lang="ru-RU" sz="2800" b="1" dirty="0">
              <a:solidFill>
                <a:srgbClr val="1663A4"/>
              </a:solidFill>
              <a:ea typeface="+mn-ea"/>
              <a:cs typeface="+mn-cs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518" y="1059582"/>
            <a:ext cx="3424976" cy="3459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 descr="F:\Всероссийский конгресс пациентов\екатерина НОВОСТИ ИНФОРМАЦИЯ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748" y="955973"/>
            <a:ext cx="3016653" cy="35630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8208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0" y="1"/>
            <a:ext cx="9143999" cy="5143499"/>
            <a:chOff x="0" y="1"/>
            <a:chExt cx="9143999" cy="5143499"/>
          </a:xfrm>
        </p:grpSpPr>
        <p:pic>
          <p:nvPicPr>
            <p:cNvPr id="9" name="Рисунок 8" descr="logo1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496" y="51470"/>
              <a:ext cx="722987" cy="722987"/>
            </a:xfrm>
            <a:prstGeom prst="rect">
              <a:avLst/>
            </a:prstGeom>
          </p:spPr>
        </p:pic>
        <p:pic>
          <p:nvPicPr>
            <p:cNvPr id="15" name="Picture 2" descr="E:\РАБОТА\3 конгресс ВСП\2022\презентации\кубики1.png"/>
            <p:cNvPicPr>
              <a:picLocks noChangeAspect="1" noChangeArrowheads="1"/>
            </p:cNvPicPr>
            <p:nvPr/>
          </p:nvPicPr>
          <p:blipFill>
            <a:blip r:embed="rId4" cstate="print"/>
            <a:srcRect b="72729"/>
            <a:stretch>
              <a:fillRect/>
            </a:stretch>
          </p:blipFill>
          <p:spPr bwMode="auto">
            <a:xfrm>
              <a:off x="0" y="3670325"/>
              <a:ext cx="660264" cy="1473175"/>
            </a:xfrm>
            <a:prstGeom prst="rect">
              <a:avLst/>
            </a:prstGeom>
            <a:noFill/>
          </p:spPr>
        </p:pic>
        <p:pic>
          <p:nvPicPr>
            <p:cNvPr id="16" name="Picture 2" descr="E:\РАБОТА\3 конгресс ВСП\2022\презентации\кубики1.png"/>
            <p:cNvPicPr>
              <a:picLocks noChangeAspect="1" noChangeArrowheads="1"/>
            </p:cNvPicPr>
            <p:nvPr/>
          </p:nvPicPr>
          <p:blipFill>
            <a:blip r:embed="rId4" cstate="print"/>
            <a:srcRect t="72741"/>
            <a:stretch>
              <a:fillRect/>
            </a:stretch>
          </p:blipFill>
          <p:spPr bwMode="auto">
            <a:xfrm rot="5400000">
              <a:off x="8077621" y="-406112"/>
              <a:ext cx="660266" cy="1472491"/>
            </a:xfrm>
            <a:prstGeom prst="rect">
              <a:avLst/>
            </a:prstGeom>
            <a:noFill/>
          </p:spPr>
        </p:pic>
      </p:grp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95ABAACB-E9A6-8748-84EA-C5F6AAD71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892480" cy="792000"/>
          </a:xfrm>
        </p:spPr>
        <p:txBody>
          <a:bodyPr>
            <a:noAutofit/>
          </a:bodyPr>
          <a:lstStyle/>
          <a:p>
            <a:pPr lvl="0" algn="l">
              <a:spcBef>
                <a:spcPct val="20000"/>
              </a:spcBef>
            </a:pPr>
            <a:r>
              <a:rPr lang="ru-RU" sz="3200" b="1" dirty="0" smtClean="0">
                <a:solidFill>
                  <a:srgbClr val="1663A4"/>
                </a:solidFill>
                <a:ea typeface="+mn-ea"/>
                <a:cs typeface="+mn-cs"/>
              </a:rPr>
              <a:t>       </a:t>
            </a:r>
            <a:r>
              <a:rPr lang="ru-RU" sz="3200" b="1" dirty="0">
                <a:solidFill>
                  <a:srgbClr val="1663A4"/>
                </a:solidFill>
                <a:ea typeface="+mn-ea"/>
                <a:cs typeface="+mn-cs"/>
              </a:rPr>
              <a:t> </a:t>
            </a:r>
            <a:r>
              <a:rPr lang="ru-RU" sz="2800" b="1" dirty="0" smtClean="0">
                <a:solidFill>
                  <a:srgbClr val="1663A4"/>
                </a:solidFill>
                <a:ea typeface="+mn-ea"/>
                <a:cs typeface="+mn-cs"/>
              </a:rPr>
              <a:t>Успешный пример создания бренда и </a:t>
            </a:r>
            <a:br>
              <a:rPr lang="ru-RU" sz="2800" b="1" dirty="0" smtClean="0">
                <a:solidFill>
                  <a:srgbClr val="1663A4"/>
                </a:solidFill>
                <a:ea typeface="+mn-ea"/>
                <a:cs typeface="+mn-cs"/>
              </a:rPr>
            </a:br>
            <a:r>
              <a:rPr lang="ru-RU" sz="2800" b="1" dirty="0">
                <a:solidFill>
                  <a:srgbClr val="1663A4"/>
                </a:solidFill>
                <a:ea typeface="+mn-ea"/>
                <a:cs typeface="+mn-cs"/>
              </a:rPr>
              <a:t> </a:t>
            </a:r>
            <a:r>
              <a:rPr lang="ru-RU" sz="2800" b="1" dirty="0" smtClean="0">
                <a:solidFill>
                  <a:srgbClr val="1663A4"/>
                </a:solidFill>
                <a:ea typeface="+mn-ea"/>
                <a:cs typeface="+mn-cs"/>
              </a:rPr>
              <a:t>        развития организации</a:t>
            </a:r>
            <a:endParaRPr lang="ru-RU" sz="2800" b="1" dirty="0">
              <a:solidFill>
                <a:srgbClr val="1663A4"/>
              </a:solidFill>
              <a:ea typeface="+mn-ea"/>
              <a:cs typeface="+mn-cs"/>
            </a:endParaRPr>
          </a:p>
        </p:txBody>
      </p:sp>
      <p:pic>
        <p:nvPicPr>
          <p:cNvPr id="12290" name="Picture 2" descr="F:\Всероссийский конгресс пациентов\екатерина подписки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228725"/>
            <a:ext cx="2676525" cy="26860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F:\Всероссийский конгресс пациентов\екатерина призыв к действию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53380"/>
            <a:ext cx="2783384" cy="31494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5462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0" y="1"/>
            <a:ext cx="9143999" cy="5143499"/>
            <a:chOff x="0" y="1"/>
            <a:chExt cx="9143999" cy="5143499"/>
          </a:xfrm>
        </p:grpSpPr>
        <p:pic>
          <p:nvPicPr>
            <p:cNvPr id="9" name="Рисунок 8" descr="logo1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496" y="51470"/>
              <a:ext cx="722987" cy="722987"/>
            </a:xfrm>
            <a:prstGeom prst="rect">
              <a:avLst/>
            </a:prstGeom>
          </p:spPr>
        </p:pic>
        <p:pic>
          <p:nvPicPr>
            <p:cNvPr id="15" name="Picture 2" descr="E:\РАБОТА\3 конгресс ВСП\2022\презентации\кубики1.png"/>
            <p:cNvPicPr>
              <a:picLocks noChangeAspect="1" noChangeArrowheads="1"/>
            </p:cNvPicPr>
            <p:nvPr/>
          </p:nvPicPr>
          <p:blipFill>
            <a:blip r:embed="rId4" cstate="print"/>
            <a:srcRect b="72729"/>
            <a:stretch>
              <a:fillRect/>
            </a:stretch>
          </p:blipFill>
          <p:spPr bwMode="auto">
            <a:xfrm>
              <a:off x="0" y="3670325"/>
              <a:ext cx="660264" cy="1473175"/>
            </a:xfrm>
            <a:prstGeom prst="rect">
              <a:avLst/>
            </a:prstGeom>
            <a:noFill/>
          </p:spPr>
        </p:pic>
        <p:pic>
          <p:nvPicPr>
            <p:cNvPr id="16" name="Picture 2" descr="E:\РАБОТА\3 конгресс ВСП\2022\презентации\кубики1.png"/>
            <p:cNvPicPr>
              <a:picLocks noChangeAspect="1" noChangeArrowheads="1"/>
            </p:cNvPicPr>
            <p:nvPr/>
          </p:nvPicPr>
          <p:blipFill>
            <a:blip r:embed="rId4" cstate="print"/>
            <a:srcRect t="72741"/>
            <a:stretch>
              <a:fillRect/>
            </a:stretch>
          </p:blipFill>
          <p:spPr bwMode="auto">
            <a:xfrm rot="5400000">
              <a:off x="8077621" y="-406112"/>
              <a:ext cx="660266" cy="1472491"/>
            </a:xfrm>
            <a:prstGeom prst="rect">
              <a:avLst/>
            </a:prstGeom>
            <a:noFill/>
          </p:spPr>
        </p:pic>
      </p:grp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95ABAACB-E9A6-8748-84EA-C5F6AAD71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892480" cy="792000"/>
          </a:xfrm>
        </p:spPr>
        <p:txBody>
          <a:bodyPr>
            <a:noAutofit/>
          </a:bodyPr>
          <a:lstStyle/>
          <a:p>
            <a:pPr lvl="0" algn="l">
              <a:spcBef>
                <a:spcPct val="20000"/>
              </a:spcBef>
            </a:pPr>
            <a:r>
              <a:rPr lang="ru-RU" sz="3200" b="1" dirty="0" smtClean="0">
                <a:solidFill>
                  <a:srgbClr val="1663A4"/>
                </a:solidFill>
                <a:ea typeface="+mn-ea"/>
                <a:cs typeface="+mn-cs"/>
              </a:rPr>
              <a:t>       </a:t>
            </a:r>
            <a:r>
              <a:rPr lang="ru-RU" sz="3200" b="1" dirty="0">
                <a:solidFill>
                  <a:srgbClr val="1663A4"/>
                </a:solidFill>
                <a:ea typeface="+mn-ea"/>
                <a:cs typeface="+mn-cs"/>
              </a:rPr>
              <a:t> </a:t>
            </a:r>
            <a:r>
              <a:rPr lang="ru-RU" sz="2800" b="1" dirty="0" smtClean="0">
                <a:solidFill>
                  <a:srgbClr val="1663A4"/>
                </a:solidFill>
                <a:ea typeface="+mn-ea"/>
                <a:cs typeface="+mn-cs"/>
              </a:rPr>
              <a:t>Успешный пример создания бренда и </a:t>
            </a:r>
            <a:br>
              <a:rPr lang="ru-RU" sz="2800" b="1" dirty="0" smtClean="0">
                <a:solidFill>
                  <a:srgbClr val="1663A4"/>
                </a:solidFill>
                <a:ea typeface="+mn-ea"/>
                <a:cs typeface="+mn-cs"/>
              </a:rPr>
            </a:br>
            <a:r>
              <a:rPr lang="ru-RU" sz="2800" b="1" dirty="0">
                <a:solidFill>
                  <a:srgbClr val="1663A4"/>
                </a:solidFill>
                <a:ea typeface="+mn-ea"/>
                <a:cs typeface="+mn-cs"/>
              </a:rPr>
              <a:t> </a:t>
            </a:r>
            <a:r>
              <a:rPr lang="ru-RU" sz="2800" b="1" dirty="0" smtClean="0">
                <a:solidFill>
                  <a:srgbClr val="1663A4"/>
                </a:solidFill>
                <a:ea typeface="+mn-ea"/>
                <a:cs typeface="+mn-cs"/>
              </a:rPr>
              <a:t>        развития организации</a:t>
            </a:r>
            <a:endParaRPr lang="ru-RU" sz="2800" b="1" dirty="0">
              <a:solidFill>
                <a:srgbClr val="1663A4"/>
              </a:solidFill>
              <a:ea typeface="+mn-ea"/>
              <a:cs typeface="+mn-cs"/>
            </a:endParaRPr>
          </a:p>
        </p:txBody>
      </p:sp>
      <p:pic>
        <p:nvPicPr>
          <p:cNvPr id="13314" name="Picture 2" descr="F:\Всероссийский конгресс пациентов\екатерина хинштейн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872224"/>
            <a:ext cx="2924176" cy="36767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F:\Всероссийский конгресс пациентов\екатерина 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947065"/>
            <a:ext cx="3471180" cy="36059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559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0" y="1"/>
            <a:ext cx="9143999" cy="5143499"/>
            <a:chOff x="0" y="1"/>
            <a:chExt cx="9143999" cy="5143499"/>
          </a:xfrm>
        </p:grpSpPr>
        <p:pic>
          <p:nvPicPr>
            <p:cNvPr id="9" name="Рисунок 8" descr="logo1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496" y="51470"/>
              <a:ext cx="722987" cy="722987"/>
            </a:xfrm>
            <a:prstGeom prst="rect">
              <a:avLst/>
            </a:prstGeom>
          </p:spPr>
        </p:pic>
        <p:pic>
          <p:nvPicPr>
            <p:cNvPr id="15" name="Picture 2" descr="E:\РАБОТА\3 конгресс ВСП\2022\презентации\кубики1.png"/>
            <p:cNvPicPr>
              <a:picLocks noChangeAspect="1" noChangeArrowheads="1"/>
            </p:cNvPicPr>
            <p:nvPr/>
          </p:nvPicPr>
          <p:blipFill>
            <a:blip r:embed="rId4" cstate="print"/>
            <a:srcRect b="72729"/>
            <a:stretch>
              <a:fillRect/>
            </a:stretch>
          </p:blipFill>
          <p:spPr bwMode="auto">
            <a:xfrm>
              <a:off x="0" y="3670325"/>
              <a:ext cx="660264" cy="1473175"/>
            </a:xfrm>
            <a:prstGeom prst="rect">
              <a:avLst/>
            </a:prstGeom>
            <a:noFill/>
          </p:spPr>
        </p:pic>
        <p:pic>
          <p:nvPicPr>
            <p:cNvPr id="16" name="Picture 2" descr="E:\РАБОТА\3 конгресс ВСП\2022\презентации\кубики1.png"/>
            <p:cNvPicPr>
              <a:picLocks noChangeAspect="1" noChangeArrowheads="1"/>
            </p:cNvPicPr>
            <p:nvPr/>
          </p:nvPicPr>
          <p:blipFill>
            <a:blip r:embed="rId4" cstate="print"/>
            <a:srcRect t="72741"/>
            <a:stretch>
              <a:fillRect/>
            </a:stretch>
          </p:blipFill>
          <p:spPr bwMode="auto">
            <a:xfrm rot="5400000">
              <a:off x="8077621" y="-406112"/>
              <a:ext cx="660266" cy="1472491"/>
            </a:xfrm>
            <a:prstGeom prst="rect">
              <a:avLst/>
            </a:prstGeom>
            <a:noFill/>
          </p:spPr>
        </p:pic>
      </p:grp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95ABAACB-E9A6-8748-84EA-C5F6AAD71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892480" cy="792000"/>
          </a:xfrm>
        </p:spPr>
        <p:txBody>
          <a:bodyPr>
            <a:noAutofit/>
          </a:bodyPr>
          <a:lstStyle/>
          <a:p>
            <a:pPr lvl="0" algn="l">
              <a:spcBef>
                <a:spcPct val="20000"/>
              </a:spcBef>
            </a:pPr>
            <a:r>
              <a:rPr lang="ru-RU" sz="3200" b="1" dirty="0" smtClean="0">
                <a:solidFill>
                  <a:srgbClr val="1663A4"/>
                </a:solidFill>
                <a:ea typeface="+mn-ea"/>
                <a:cs typeface="+mn-cs"/>
              </a:rPr>
              <a:t>       </a:t>
            </a:r>
            <a:r>
              <a:rPr lang="ru-RU" sz="3200" b="1" dirty="0">
                <a:solidFill>
                  <a:srgbClr val="1663A4"/>
                </a:solidFill>
                <a:ea typeface="+mn-ea"/>
                <a:cs typeface="+mn-cs"/>
              </a:rPr>
              <a:t> </a:t>
            </a:r>
            <a:r>
              <a:rPr lang="ru-RU" sz="2400" b="1" dirty="0" smtClean="0">
                <a:solidFill>
                  <a:srgbClr val="1663A4"/>
                </a:solidFill>
                <a:ea typeface="+mn-ea"/>
                <a:cs typeface="+mn-cs"/>
              </a:rPr>
              <a:t>Воодушевляйте, говорите что вам придает энергии!  </a:t>
            </a:r>
            <a:endParaRPr lang="ru-RU" sz="2400" b="1" dirty="0">
              <a:solidFill>
                <a:srgbClr val="1663A4"/>
              </a:solidFill>
              <a:ea typeface="+mn-ea"/>
              <a:cs typeface="+mn-cs"/>
            </a:endParaRPr>
          </a:p>
        </p:txBody>
      </p:sp>
      <p:pic>
        <p:nvPicPr>
          <p:cNvPr id="14338" name="Picture 2" descr="F:\Всероссийский конгресс пациентов\екатерина 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795542"/>
            <a:ext cx="3416597" cy="38858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195" y="843558"/>
            <a:ext cx="3543819" cy="4128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50237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1" y="0"/>
            <a:ext cx="9143999" cy="5143498"/>
            <a:chOff x="1" y="0"/>
            <a:chExt cx="9143999" cy="5143498"/>
          </a:xfrm>
        </p:grpSpPr>
        <p:pic>
          <p:nvPicPr>
            <p:cNvPr id="14" name="Рисунок 13" descr="logo1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496" y="51470"/>
              <a:ext cx="722987" cy="722987"/>
            </a:xfrm>
            <a:prstGeom prst="rect">
              <a:avLst/>
            </a:prstGeom>
          </p:spPr>
        </p:pic>
        <p:pic>
          <p:nvPicPr>
            <p:cNvPr id="19" name="Picture 2" descr="E:\РАБОТА\3 конгресс ВСП\2022\презентации\кубики9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 flipV="1">
              <a:off x="7198149" y="0"/>
              <a:ext cx="1945851" cy="972000"/>
            </a:xfrm>
            <a:prstGeom prst="rect">
              <a:avLst/>
            </a:prstGeom>
            <a:noFill/>
          </p:spPr>
        </p:pic>
        <p:pic>
          <p:nvPicPr>
            <p:cNvPr id="20" name="Picture 2" descr="E:\РАБОТА\3 конгресс ВСП\2022\презентации\кубики9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16200000" flipV="1">
              <a:off x="-486925" y="3684573"/>
              <a:ext cx="1945851" cy="972000"/>
            </a:xfrm>
            <a:prstGeom prst="rect">
              <a:avLst/>
            </a:prstGeom>
            <a:noFill/>
          </p:spPr>
        </p:pic>
      </p:grpSp>
      <p:sp>
        <p:nvSpPr>
          <p:cNvPr id="12" name="Title 1">
            <a:extLst>
              <a:ext uri="{FF2B5EF4-FFF2-40B4-BE49-F238E27FC236}">
                <a16:creationId xmlns="" xmlns:a16="http://schemas.microsoft.com/office/drawing/2014/main" id="{95ABAACB-E9A6-8748-84EA-C5F6AAD71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892480" cy="792000"/>
          </a:xfrm>
        </p:spPr>
        <p:txBody>
          <a:bodyPr>
            <a:normAutofit/>
          </a:bodyPr>
          <a:lstStyle/>
          <a:p>
            <a:pPr marL="893763" algn="l"/>
            <a:r>
              <a:rPr lang="ru-RU" sz="2600" b="1" dirty="0" smtClean="0">
                <a:solidFill>
                  <a:srgbClr val="1663A4"/>
                </a:solidFill>
              </a:rPr>
              <a:t>Поговорим?</a:t>
            </a:r>
            <a:endParaRPr lang="ru-RU" sz="2600" b="1" dirty="0">
              <a:solidFill>
                <a:srgbClr val="1663A4"/>
              </a:solidFill>
              <a:latin typeface="+mn-lt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19100" y="1203598"/>
            <a:ext cx="8422750" cy="729430"/>
          </a:xfrm>
          <a:prstGeom prst="rect">
            <a:avLst/>
          </a:prstGeom>
          <a:solidFill>
            <a:srgbClr val="307575"/>
          </a:solidFill>
          <a:ln w="25400" cap="flat" cmpd="sng" algn="ctr">
            <a:solidFill>
              <a:srgbClr val="307575">
                <a:shade val="50000"/>
              </a:srgbClr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695D46"/>
              </a:buClr>
              <a:buSzTx/>
              <a:buFontTx/>
              <a:buNone/>
              <a:tabLst/>
              <a:defRPr/>
            </a:pPr>
            <a:r>
              <a:rPr lang="ru-RU" altLang="ru-RU" kern="0" dirty="0" smtClean="0">
                <a:solidFill>
                  <a:srgbClr val="FFFFFF"/>
                </a:solidFill>
                <a:latin typeface="+mj-lt"/>
                <a:cs typeface="Arial" charset="0"/>
                <a:sym typeface="Open Sans" charset="0"/>
              </a:rPr>
              <a:t>Вопрос 1. </a:t>
            </a:r>
            <a:r>
              <a:rPr lang="ru-RU" altLang="ru-RU" kern="0" dirty="0" smtClean="0">
                <a:solidFill>
                  <a:srgbClr val="FFFFFF"/>
                </a:solidFill>
                <a:latin typeface="+mj-lt"/>
                <a:cs typeface="Arial" charset="0"/>
                <a:sym typeface="Open Sans" charset="0"/>
              </a:rPr>
              <a:t>Задумывались(</a:t>
            </a:r>
            <a:r>
              <a:rPr lang="ru-RU" altLang="ru-RU" kern="0" dirty="0" err="1" smtClean="0">
                <a:solidFill>
                  <a:srgbClr val="FFFFFF"/>
                </a:solidFill>
                <a:latin typeface="+mj-lt"/>
                <a:cs typeface="Arial" charset="0"/>
                <a:sym typeface="Open Sans" charset="0"/>
              </a:rPr>
              <a:t>етесь</a:t>
            </a:r>
            <a:r>
              <a:rPr lang="ru-RU" altLang="ru-RU" kern="0" dirty="0" smtClean="0">
                <a:solidFill>
                  <a:srgbClr val="FFFFFF"/>
                </a:solidFill>
                <a:latin typeface="+mj-lt"/>
                <a:cs typeface="Arial" charset="0"/>
                <a:sym typeface="Open Sans" charset="0"/>
              </a:rPr>
              <a:t>) ли вы  о своем личном бренде, позиционировании в цифровом пространстве? </a:t>
            </a:r>
            <a:endParaRPr kumimoji="0" lang="ru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96989" y="2211710"/>
            <a:ext cx="8422750" cy="729430"/>
          </a:xfrm>
          <a:prstGeom prst="rect">
            <a:avLst/>
          </a:prstGeom>
          <a:solidFill>
            <a:srgbClr val="307575"/>
          </a:solidFill>
          <a:ln w="25400" cap="flat" cmpd="sng" algn="ctr">
            <a:solidFill>
              <a:srgbClr val="307575">
                <a:shade val="50000"/>
              </a:srgbClr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695D46"/>
              </a:buClr>
              <a:buSzTx/>
              <a:buFontTx/>
              <a:buNone/>
              <a:tabLst/>
              <a:defRPr/>
            </a:pPr>
            <a:r>
              <a:rPr lang="ru-RU" altLang="ru-RU" kern="0" smtClean="0">
                <a:solidFill>
                  <a:srgbClr val="FFFFFF"/>
                </a:solidFill>
                <a:latin typeface="+mj-lt"/>
                <a:cs typeface="Arial" charset="0"/>
                <a:sym typeface="Open Sans" charset="0"/>
              </a:rPr>
              <a:t>Вопрос 2. На </a:t>
            </a:r>
            <a:r>
              <a:rPr lang="ru-RU" altLang="ru-RU" kern="0" dirty="0" smtClean="0">
                <a:solidFill>
                  <a:srgbClr val="FFFFFF"/>
                </a:solidFill>
                <a:latin typeface="+mj-lt"/>
                <a:cs typeface="Arial" charset="0"/>
                <a:sym typeface="Open Sans" charset="0"/>
              </a:rPr>
              <a:t>ваш взгляд, может ли ваш бренд, восприятие вас аудиторией помогать развивать ваше дело/организацию/миссию?</a:t>
            </a:r>
            <a:endParaRPr kumimoji="0" lang="ru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</a:endParaRPr>
          </a:p>
        </p:txBody>
      </p:sp>
      <p:pic>
        <p:nvPicPr>
          <p:cNvPr id="1029" name="Picture 5" descr="вопрос png | PNGWi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149" y="3003798"/>
            <a:ext cx="1474021" cy="20144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4805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1" y="0"/>
            <a:ext cx="9143999" cy="5143498"/>
            <a:chOff x="1" y="0"/>
            <a:chExt cx="9143999" cy="5143498"/>
          </a:xfrm>
        </p:grpSpPr>
        <p:pic>
          <p:nvPicPr>
            <p:cNvPr id="14" name="Рисунок 13" descr="logo1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496" y="51470"/>
              <a:ext cx="722987" cy="722987"/>
            </a:xfrm>
            <a:prstGeom prst="rect">
              <a:avLst/>
            </a:prstGeom>
          </p:spPr>
        </p:pic>
        <p:pic>
          <p:nvPicPr>
            <p:cNvPr id="19" name="Picture 2" descr="E:\РАБОТА\3 конгресс ВСП\2022\презентации\кубики9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 flipV="1">
              <a:off x="7198149" y="0"/>
              <a:ext cx="1945851" cy="972000"/>
            </a:xfrm>
            <a:prstGeom prst="rect">
              <a:avLst/>
            </a:prstGeom>
            <a:noFill/>
          </p:spPr>
        </p:pic>
        <p:pic>
          <p:nvPicPr>
            <p:cNvPr id="20" name="Picture 2" descr="E:\РАБОТА\3 конгресс ВСП\2022\презентации\кубики9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16200000" flipV="1">
              <a:off x="-486925" y="3684573"/>
              <a:ext cx="1945851" cy="972000"/>
            </a:xfrm>
            <a:prstGeom prst="rect">
              <a:avLst/>
            </a:prstGeom>
            <a:noFill/>
          </p:spPr>
        </p:pic>
      </p:grpSp>
      <p:sp>
        <p:nvSpPr>
          <p:cNvPr id="12" name="Title 1">
            <a:extLst>
              <a:ext uri="{FF2B5EF4-FFF2-40B4-BE49-F238E27FC236}">
                <a16:creationId xmlns="" xmlns:a16="http://schemas.microsoft.com/office/drawing/2014/main" id="{95ABAACB-E9A6-8748-84EA-C5F6AAD71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892480" cy="792000"/>
          </a:xfrm>
        </p:spPr>
        <p:txBody>
          <a:bodyPr>
            <a:normAutofit/>
          </a:bodyPr>
          <a:lstStyle/>
          <a:p>
            <a:pPr marL="893763" algn="l"/>
            <a:r>
              <a:rPr lang="ru-RU" sz="2600" b="1" dirty="0" smtClean="0">
                <a:solidFill>
                  <a:srgbClr val="1663A4"/>
                </a:solidFill>
              </a:rPr>
              <a:t>Напишите в чате…</a:t>
            </a:r>
            <a:endParaRPr lang="ru-RU" sz="2600" b="1" dirty="0">
              <a:solidFill>
                <a:srgbClr val="1663A4"/>
              </a:solidFill>
              <a:latin typeface="+mn-lt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19100" y="1203598"/>
            <a:ext cx="8422750" cy="729430"/>
          </a:xfrm>
          <a:prstGeom prst="rect">
            <a:avLst/>
          </a:prstGeom>
          <a:solidFill>
            <a:srgbClr val="307575"/>
          </a:solidFill>
          <a:ln w="25400" cap="flat" cmpd="sng" algn="ctr">
            <a:solidFill>
              <a:srgbClr val="307575">
                <a:shade val="50000"/>
              </a:srgbClr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695D46"/>
              </a:buClr>
            </a:pPr>
            <a:r>
              <a:rPr lang="ru-RU" altLang="ru-RU" kern="0" dirty="0" smtClean="0">
                <a:solidFill>
                  <a:srgbClr val="FFFFFF"/>
                </a:solidFill>
                <a:cs typeface="Arial" charset="0"/>
                <a:sym typeface="Open Sans" charset="0"/>
              </a:rPr>
              <a:t>3-5 шагов, которые вы сделаете в пользу развития вашего цифрового бренда до конца 2022 года</a:t>
            </a:r>
            <a:endParaRPr lang="ru" kern="0" dirty="0" smtClean="0">
              <a:solidFill>
                <a:srgbClr val="FFFFFF"/>
              </a:solidFill>
            </a:endParaRPr>
          </a:p>
        </p:txBody>
      </p:sp>
      <p:pic>
        <p:nvPicPr>
          <p:cNvPr id="15362" name="Picture 2" descr="Создайте открытку С Новым Годом онлайн бесплатно с помощью конструктора  Canv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9" y="2208018"/>
            <a:ext cx="2745608" cy="19435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8248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1" y="0"/>
            <a:ext cx="9143999" cy="5143498"/>
            <a:chOff x="1" y="0"/>
            <a:chExt cx="9143999" cy="5143498"/>
          </a:xfrm>
        </p:grpSpPr>
        <p:pic>
          <p:nvPicPr>
            <p:cNvPr id="14" name="Рисунок 13" descr="logo1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496" y="51470"/>
              <a:ext cx="722987" cy="722987"/>
            </a:xfrm>
            <a:prstGeom prst="rect">
              <a:avLst/>
            </a:prstGeom>
          </p:spPr>
        </p:pic>
        <p:pic>
          <p:nvPicPr>
            <p:cNvPr id="19" name="Picture 2" descr="E:\РАБОТА\3 конгресс ВСП\2022\презентации\кубики9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 flipV="1">
              <a:off x="7198149" y="0"/>
              <a:ext cx="1945851" cy="972000"/>
            </a:xfrm>
            <a:prstGeom prst="rect">
              <a:avLst/>
            </a:prstGeom>
            <a:noFill/>
          </p:spPr>
        </p:pic>
        <p:pic>
          <p:nvPicPr>
            <p:cNvPr id="20" name="Picture 2" descr="E:\РАБОТА\3 конгресс ВСП\2022\презентации\кубики9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16200000" flipV="1">
              <a:off x="-486925" y="3684573"/>
              <a:ext cx="1945851" cy="972000"/>
            </a:xfrm>
            <a:prstGeom prst="rect">
              <a:avLst/>
            </a:prstGeom>
            <a:noFill/>
          </p:spPr>
        </p:pic>
      </p:grpSp>
      <p:sp>
        <p:nvSpPr>
          <p:cNvPr id="12" name="Title 1">
            <a:extLst>
              <a:ext uri="{FF2B5EF4-FFF2-40B4-BE49-F238E27FC236}">
                <a16:creationId xmlns="" xmlns:a16="http://schemas.microsoft.com/office/drawing/2014/main" id="{95ABAACB-E9A6-8748-84EA-C5F6AAD71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892480" cy="792000"/>
          </a:xfrm>
        </p:spPr>
        <p:txBody>
          <a:bodyPr>
            <a:normAutofit/>
          </a:bodyPr>
          <a:lstStyle/>
          <a:p>
            <a:pPr marL="893763" algn="l"/>
            <a:r>
              <a:rPr lang="ru-RU" sz="2600" b="1" dirty="0" smtClean="0">
                <a:solidFill>
                  <a:srgbClr val="1663A4"/>
                </a:solidFill>
              </a:rPr>
              <a:t>Задание со * «на дом»</a:t>
            </a:r>
            <a:endParaRPr lang="ru-RU" sz="2600" b="1" dirty="0">
              <a:solidFill>
                <a:srgbClr val="1663A4"/>
              </a:solidFill>
              <a:latin typeface="+mn-lt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29485" y="809213"/>
            <a:ext cx="8390987" cy="3773341"/>
          </a:xfrm>
          <a:prstGeom prst="rect">
            <a:avLst/>
          </a:prstGeom>
          <a:solidFill>
            <a:srgbClr val="307575"/>
          </a:solidFill>
          <a:ln w="25400" cap="flat" cmpd="sng" algn="ctr">
            <a:solidFill>
              <a:srgbClr val="307575">
                <a:shade val="50000"/>
              </a:srgbClr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695D46"/>
              </a:buClr>
            </a:pPr>
            <a:r>
              <a:rPr lang="ru-RU" altLang="ru-RU" sz="1600" kern="0" dirty="0" smtClean="0">
                <a:solidFill>
                  <a:srgbClr val="FFFFFF"/>
                </a:solidFill>
                <a:cs typeface="Arial" charset="0"/>
                <a:sym typeface="Open Sans" charset="0"/>
              </a:rPr>
              <a:t>1. Пропишите: что я хочу чтобы ЗНАЛИ говорили обо мне и моей организации. </a:t>
            </a:r>
          </a:p>
          <a:p>
            <a:pPr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695D46"/>
              </a:buClr>
            </a:pPr>
            <a:endParaRPr lang="ru-RU" altLang="ru-RU" sz="1600" kern="0" dirty="0" smtClean="0">
              <a:solidFill>
                <a:srgbClr val="FFFFFF"/>
              </a:solidFill>
              <a:cs typeface="Arial" charset="0"/>
              <a:sym typeface="Open Sans" charset="0"/>
            </a:endParaRPr>
          </a:p>
          <a:p>
            <a:pPr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695D46"/>
              </a:buClr>
            </a:pPr>
            <a:r>
              <a:rPr lang="ru-RU" altLang="ru-RU" sz="1600" kern="0" dirty="0" smtClean="0">
                <a:solidFill>
                  <a:srgbClr val="FFFFFF"/>
                </a:solidFill>
                <a:cs typeface="Arial" charset="0"/>
                <a:sym typeface="Open Sans" charset="0"/>
              </a:rPr>
              <a:t>2. Откройте </a:t>
            </a:r>
            <a:r>
              <a:rPr lang="ru-RU" altLang="ru-RU" sz="1600" kern="0" dirty="0">
                <a:solidFill>
                  <a:srgbClr val="FFFFFF"/>
                </a:solidFill>
                <a:cs typeface="Arial" charset="0"/>
                <a:sym typeface="Open Sans" charset="0"/>
              </a:rPr>
              <a:t>вашу формулировку желаемой </a:t>
            </a:r>
            <a:r>
              <a:rPr lang="ru-RU" altLang="ru-RU" sz="1600" kern="0" dirty="0" smtClean="0">
                <a:solidFill>
                  <a:srgbClr val="FFFFFF"/>
                </a:solidFill>
                <a:cs typeface="Arial" charset="0"/>
                <a:sym typeface="Open Sans" charset="0"/>
              </a:rPr>
              <a:t>репутации/бренда </a:t>
            </a:r>
            <a:r>
              <a:rPr lang="ru-RU" altLang="ru-RU" sz="1600" kern="0" dirty="0">
                <a:solidFill>
                  <a:srgbClr val="FFFFFF"/>
                </a:solidFill>
                <a:cs typeface="Arial" charset="0"/>
                <a:sym typeface="Open Sans" charset="0"/>
              </a:rPr>
              <a:t>и в соответствии с ней проанализируйте, где и какую информацию вы </a:t>
            </a:r>
            <a:r>
              <a:rPr lang="ru-RU" altLang="ru-RU" sz="1600" kern="0" dirty="0" smtClean="0">
                <a:solidFill>
                  <a:srgbClr val="FFFFFF"/>
                </a:solidFill>
                <a:cs typeface="Arial" charset="0"/>
                <a:sym typeface="Open Sans" charset="0"/>
              </a:rPr>
              <a:t>публикуете, как </a:t>
            </a:r>
            <a:r>
              <a:rPr lang="ru-RU" altLang="ru-RU" sz="1600" kern="0" dirty="0">
                <a:solidFill>
                  <a:srgbClr val="FFFFFF"/>
                </a:solidFill>
                <a:cs typeface="Arial" charset="0"/>
                <a:sym typeface="Open Sans" charset="0"/>
              </a:rPr>
              <a:t>вы себя ведете </a:t>
            </a:r>
            <a:r>
              <a:rPr lang="ru-RU" altLang="ru-RU" sz="1600" kern="0">
                <a:solidFill>
                  <a:srgbClr val="FFFFFF"/>
                </a:solidFill>
                <a:cs typeface="Arial" charset="0"/>
                <a:sym typeface="Open Sans" charset="0"/>
              </a:rPr>
              <a:t>в </a:t>
            </a:r>
            <a:r>
              <a:rPr lang="ru-RU" altLang="ru-RU" sz="1600" kern="0" smtClean="0">
                <a:solidFill>
                  <a:srgbClr val="FFFFFF"/>
                </a:solidFill>
                <a:cs typeface="Arial" charset="0"/>
                <a:sym typeface="Open Sans" charset="0"/>
              </a:rPr>
              <a:t>Сети:</a:t>
            </a:r>
            <a:endParaRPr lang="ru-RU" altLang="ru-RU" sz="1600" kern="0" dirty="0" smtClean="0">
              <a:solidFill>
                <a:srgbClr val="FFFFFF"/>
              </a:solidFill>
              <a:cs typeface="Arial" charset="0"/>
              <a:sym typeface="Open Sans" charset="0"/>
            </a:endParaRPr>
          </a:p>
          <a:p>
            <a:pPr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695D46"/>
              </a:buClr>
            </a:pPr>
            <a:endParaRPr lang="ru-RU" altLang="ru-RU" sz="1600" kern="0" dirty="0" smtClean="0">
              <a:solidFill>
                <a:srgbClr val="FFFFFF"/>
              </a:solidFill>
              <a:cs typeface="Arial" charset="0"/>
              <a:sym typeface="Open Sans" charset="0"/>
            </a:endParaRPr>
          </a:p>
          <a:p>
            <a:pPr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695D46"/>
              </a:buClr>
            </a:pPr>
            <a:r>
              <a:rPr lang="ru-RU" altLang="ru-RU" sz="1600" kern="0" dirty="0" smtClean="0">
                <a:solidFill>
                  <a:srgbClr val="FFFFFF"/>
                </a:solidFill>
                <a:cs typeface="Arial" charset="0"/>
                <a:sym typeface="Open Sans" charset="0"/>
              </a:rPr>
              <a:t>Что </a:t>
            </a:r>
            <a:r>
              <a:rPr lang="ru-RU" altLang="ru-RU" sz="1600" kern="0" dirty="0">
                <a:solidFill>
                  <a:srgbClr val="FFFFFF"/>
                </a:solidFill>
                <a:cs typeface="Arial" charset="0"/>
                <a:sym typeface="Open Sans" charset="0"/>
              </a:rPr>
              <a:t>я публикую сейчас и продолжу публиковать в будущем.</a:t>
            </a:r>
          </a:p>
          <a:p>
            <a:pPr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695D46"/>
              </a:buClr>
            </a:pPr>
            <a:r>
              <a:rPr lang="ru-RU" altLang="ru-RU" sz="1600" b="1" kern="0" dirty="0" smtClean="0">
                <a:solidFill>
                  <a:srgbClr val="FFFFFF"/>
                </a:solidFill>
                <a:cs typeface="Arial" charset="0"/>
                <a:sym typeface="Open Sans" charset="0"/>
              </a:rPr>
              <a:t>Пример</a:t>
            </a:r>
            <a:r>
              <a:rPr lang="ru-RU" altLang="ru-RU" sz="1600" b="1" kern="0" dirty="0">
                <a:solidFill>
                  <a:srgbClr val="FFFFFF"/>
                </a:solidFill>
                <a:cs typeface="Arial" charset="0"/>
                <a:sym typeface="Open Sans" charset="0"/>
              </a:rPr>
              <a:t>: </a:t>
            </a:r>
            <a:r>
              <a:rPr lang="ru-RU" altLang="ru-RU" sz="1600" kern="0" dirty="0">
                <a:solidFill>
                  <a:srgbClr val="FFFFFF"/>
                </a:solidFill>
                <a:cs typeface="Arial" charset="0"/>
                <a:sym typeface="Open Sans" charset="0"/>
              </a:rPr>
              <a:t>факты из моей жизни, которые интересны моей аудитории.</a:t>
            </a:r>
          </a:p>
          <a:p>
            <a:pPr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695D46"/>
              </a:buClr>
            </a:pPr>
            <a:endParaRPr lang="ru-RU" altLang="ru-RU" sz="1600" kern="0" dirty="0" smtClean="0">
              <a:solidFill>
                <a:srgbClr val="FFFFFF"/>
              </a:solidFill>
              <a:cs typeface="Arial" charset="0"/>
              <a:sym typeface="Open Sans" charset="0"/>
            </a:endParaRPr>
          </a:p>
          <a:p>
            <a:pPr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695D46"/>
              </a:buClr>
            </a:pPr>
            <a:r>
              <a:rPr lang="ru-RU" altLang="ru-RU" sz="1600" kern="0" dirty="0" smtClean="0">
                <a:solidFill>
                  <a:srgbClr val="FFFFFF"/>
                </a:solidFill>
                <a:cs typeface="Arial" charset="0"/>
                <a:sym typeface="Open Sans" charset="0"/>
              </a:rPr>
              <a:t>Что </a:t>
            </a:r>
            <a:r>
              <a:rPr lang="ru-RU" altLang="ru-RU" sz="1600" kern="0" dirty="0">
                <a:solidFill>
                  <a:srgbClr val="FFFFFF"/>
                </a:solidFill>
                <a:cs typeface="Arial" charset="0"/>
                <a:sym typeface="Open Sans" charset="0"/>
              </a:rPr>
              <a:t>я начну публиковать</a:t>
            </a:r>
            <a:r>
              <a:rPr lang="ru-RU" altLang="ru-RU" sz="1600" kern="0" dirty="0" smtClean="0">
                <a:solidFill>
                  <a:srgbClr val="FFFFFF"/>
                </a:solidFill>
                <a:cs typeface="Arial" charset="0"/>
                <a:sym typeface="Open Sans" charset="0"/>
              </a:rPr>
              <a:t>.</a:t>
            </a:r>
            <a:endParaRPr lang="ru-RU" altLang="ru-RU" sz="1600" b="1" kern="0" dirty="0" smtClean="0">
              <a:solidFill>
                <a:srgbClr val="FFFFFF"/>
              </a:solidFill>
              <a:cs typeface="Arial" charset="0"/>
              <a:sym typeface="Open Sans" charset="0"/>
            </a:endParaRPr>
          </a:p>
          <a:p>
            <a:pPr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695D46"/>
              </a:buClr>
            </a:pPr>
            <a:r>
              <a:rPr lang="ru-RU" altLang="ru-RU" sz="1600" b="1" kern="0" dirty="0" smtClean="0">
                <a:solidFill>
                  <a:srgbClr val="FFFFFF"/>
                </a:solidFill>
                <a:cs typeface="Arial" charset="0"/>
                <a:sym typeface="Open Sans" charset="0"/>
              </a:rPr>
              <a:t>Пример</a:t>
            </a:r>
            <a:r>
              <a:rPr lang="ru-RU" altLang="ru-RU" sz="1600" b="1" kern="0" dirty="0">
                <a:solidFill>
                  <a:srgbClr val="FFFFFF"/>
                </a:solidFill>
                <a:cs typeface="Arial" charset="0"/>
                <a:sym typeface="Open Sans" charset="0"/>
              </a:rPr>
              <a:t>: </a:t>
            </a:r>
            <a:r>
              <a:rPr lang="ru-RU" altLang="ru-RU" sz="1600" kern="0" dirty="0">
                <a:solidFill>
                  <a:srgbClr val="FFFFFF"/>
                </a:solidFill>
                <a:cs typeface="Arial" charset="0"/>
                <a:sym typeface="Open Sans" charset="0"/>
              </a:rPr>
              <a:t>материалы, касающиеся моей профессиональной деятельности; ссылки на сайты помощи бродячим котикам.</a:t>
            </a:r>
          </a:p>
          <a:p>
            <a:pPr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695D46"/>
              </a:buClr>
            </a:pPr>
            <a:endParaRPr lang="ru-RU" altLang="ru-RU" sz="1600" kern="0" dirty="0" smtClean="0">
              <a:solidFill>
                <a:srgbClr val="FFFFFF"/>
              </a:solidFill>
              <a:cs typeface="Arial" charset="0"/>
              <a:sym typeface="Open Sans" charset="0"/>
            </a:endParaRPr>
          </a:p>
          <a:p>
            <a:pPr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695D46"/>
              </a:buClr>
            </a:pPr>
            <a:r>
              <a:rPr lang="ru-RU" altLang="ru-RU" sz="1600" kern="0" dirty="0" smtClean="0">
                <a:solidFill>
                  <a:srgbClr val="FFFFFF"/>
                </a:solidFill>
                <a:cs typeface="Arial" charset="0"/>
                <a:sym typeface="Open Sans" charset="0"/>
              </a:rPr>
              <a:t>Что </a:t>
            </a:r>
            <a:r>
              <a:rPr lang="ru-RU" altLang="ru-RU" sz="1600" kern="0" dirty="0">
                <a:solidFill>
                  <a:srgbClr val="FFFFFF"/>
                </a:solidFill>
                <a:cs typeface="Arial" charset="0"/>
                <a:sym typeface="Open Sans" charset="0"/>
              </a:rPr>
              <a:t>я перестану публиковать.</a:t>
            </a:r>
            <a:endParaRPr lang="ru" sz="1600" kern="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6137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РАБОТА\3 конгресс ВСП\2022\презентации\кубики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025337" cy="3867895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-26382" y="4617474"/>
            <a:ext cx="2006094" cy="25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lnSpc>
                <a:spcPct val="90000"/>
              </a:lnSpc>
              <a:spcBef>
                <a:spcPts val="750"/>
              </a:spcBef>
              <a:buClr>
                <a:srgbClr val="35A5D6"/>
              </a:buClr>
            </a:pPr>
            <a:r>
              <a:rPr lang="en-US" sz="1200" b="1" dirty="0" smtClean="0">
                <a:solidFill>
                  <a:srgbClr val="1663A4"/>
                </a:solidFill>
                <a:ea typeface="+mj-ea"/>
                <a:cs typeface="+mj-cs"/>
              </a:rPr>
              <a:t>https://congress-vsp.ru/xiii/</a:t>
            </a:r>
            <a:endParaRPr lang="ru-RU" sz="1200" b="1" dirty="0" smtClean="0">
              <a:solidFill>
                <a:srgbClr val="1663A4"/>
              </a:solidFill>
              <a:ea typeface="+mj-ea"/>
              <a:cs typeface="+mj-cs"/>
            </a:endParaRPr>
          </a:p>
        </p:txBody>
      </p:sp>
      <p:pic>
        <p:nvPicPr>
          <p:cNvPr id="13" name="Picture 5" descr="E:\РАБОТА\3 конгресс ВСП\2022\Фир.стиль\лого+бланк\png\ru_logo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339502"/>
            <a:ext cx="1512168" cy="1515091"/>
          </a:xfrm>
          <a:prstGeom prst="rect">
            <a:avLst/>
          </a:prstGeom>
          <a:noFill/>
        </p:spPr>
      </p:pic>
      <p:sp>
        <p:nvSpPr>
          <p:cNvPr id="8" name="Title 1">
            <a:extLst>
              <a:ext uri="{FF2B5EF4-FFF2-40B4-BE49-F238E27FC236}">
                <a16:creationId xmlns="" xmlns:a16="http://schemas.microsoft.com/office/drawing/2014/main" id="{E412FAB5-BA62-E94E-8A9B-8D4FAB6B6CA3}"/>
              </a:ext>
            </a:extLst>
          </p:cNvPr>
          <p:cNvSpPr txBox="1">
            <a:spLocks/>
          </p:cNvSpPr>
          <p:nvPr/>
        </p:nvSpPr>
        <p:spPr>
          <a:xfrm>
            <a:off x="2411760" y="1779662"/>
            <a:ext cx="6745769" cy="2520280"/>
          </a:xfrm>
          <a:prstGeom prst="rect">
            <a:avLst/>
          </a:prstGeom>
          <a:solidFill>
            <a:srgbClr val="00ADD9"/>
          </a:solidFill>
        </p:spPr>
        <p:txBody>
          <a:bodyPr vert="horz" lIns="68580" tIns="34290" rIns="68580" bIns="34290" rtlCol="0" anchor="ctr">
            <a:noAutofit/>
          </a:bodyPr>
          <a:lstStyle/>
          <a:p>
            <a:pPr marL="177800" defTabSz="685800">
              <a:lnSpc>
                <a:spcPct val="90000"/>
              </a:lnSpc>
              <a:spcBef>
                <a:spcPct val="0"/>
              </a:spcBef>
            </a:pPr>
            <a:r>
              <a:rPr lang="ru-RU" sz="3200" b="1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Дерзайте! </a:t>
            </a:r>
          </a:p>
          <a:p>
            <a:pPr marL="177800" defTabSz="685800">
              <a:lnSpc>
                <a:spcPct val="90000"/>
              </a:lnSpc>
              <a:spcBef>
                <a:spcPct val="0"/>
              </a:spcBef>
            </a:pPr>
            <a:endParaRPr lang="ru-RU" sz="3200" b="1" dirty="0" smtClean="0">
              <a:solidFill>
                <a:schemeClr val="bg1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177800" defTabSz="685800">
              <a:lnSpc>
                <a:spcPct val="90000"/>
              </a:lnSpc>
              <a:spcBef>
                <a:spcPct val="0"/>
              </a:spcBef>
            </a:pPr>
            <a:r>
              <a:rPr lang="ru-RU" sz="3200" b="1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Развивайте вашу организацию, делайте её живой, узнаваемой!</a:t>
            </a:r>
            <a:endParaRPr lang="ru-RU" sz="3200" b="1" dirty="0">
              <a:solidFill>
                <a:schemeClr val="bg1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9697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1" y="0"/>
            <a:ext cx="9143999" cy="5143498"/>
            <a:chOff x="1" y="0"/>
            <a:chExt cx="9143999" cy="5143498"/>
          </a:xfrm>
        </p:grpSpPr>
        <p:pic>
          <p:nvPicPr>
            <p:cNvPr id="14" name="Рисунок 13" descr="logo1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496" y="51470"/>
              <a:ext cx="722987" cy="722987"/>
            </a:xfrm>
            <a:prstGeom prst="rect">
              <a:avLst/>
            </a:prstGeom>
          </p:spPr>
        </p:pic>
        <p:pic>
          <p:nvPicPr>
            <p:cNvPr id="19" name="Picture 2" descr="E:\РАБОТА\3 конгресс ВСП\2022\презентации\кубики9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 flipV="1">
              <a:off x="7198149" y="0"/>
              <a:ext cx="1945851" cy="972000"/>
            </a:xfrm>
            <a:prstGeom prst="rect">
              <a:avLst/>
            </a:prstGeom>
            <a:noFill/>
          </p:spPr>
        </p:pic>
        <p:pic>
          <p:nvPicPr>
            <p:cNvPr id="20" name="Picture 2" descr="E:\РАБОТА\3 конгресс ВСП\2022\презентации\кубики9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16200000" flipV="1">
              <a:off x="-486925" y="3684573"/>
              <a:ext cx="1945851" cy="972000"/>
            </a:xfrm>
            <a:prstGeom prst="rect">
              <a:avLst/>
            </a:prstGeom>
            <a:noFill/>
          </p:spPr>
        </p:pic>
      </p:grpSp>
      <p:sp>
        <p:nvSpPr>
          <p:cNvPr id="12" name="Title 1">
            <a:extLst>
              <a:ext uri="{FF2B5EF4-FFF2-40B4-BE49-F238E27FC236}">
                <a16:creationId xmlns="" xmlns:a16="http://schemas.microsoft.com/office/drawing/2014/main" id="{95ABAACB-E9A6-8748-84EA-C5F6AAD71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892480" cy="792000"/>
          </a:xfrm>
        </p:spPr>
        <p:txBody>
          <a:bodyPr>
            <a:normAutofit/>
          </a:bodyPr>
          <a:lstStyle/>
          <a:p>
            <a:pPr marL="893763" algn="l"/>
            <a:r>
              <a:rPr lang="ru-RU" sz="2600" b="1" dirty="0" smtClean="0">
                <a:solidFill>
                  <a:srgbClr val="1663A4"/>
                </a:solidFill>
              </a:rPr>
              <a:t>Аксиома 1.</a:t>
            </a:r>
            <a:endParaRPr lang="ru-RU" sz="2600" b="1" dirty="0">
              <a:solidFill>
                <a:srgbClr val="1663A4"/>
              </a:solidFill>
              <a:latin typeface="+mn-lt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19100" y="1203598"/>
            <a:ext cx="8422750" cy="1047979"/>
          </a:xfrm>
          <a:prstGeom prst="rect">
            <a:avLst/>
          </a:prstGeom>
          <a:solidFill>
            <a:srgbClr val="307575"/>
          </a:solidFill>
          <a:ln w="25400" cap="flat" cmpd="sng" algn="ctr">
            <a:solidFill>
              <a:srgbClr val="307575">
                <a:shade val="50000"/>
              </a:srgbClr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695D46"/>
              </a:buClr>
              <a:buSzTx/>
              <a:buFontTx/>
              <a:buNone/>
              <a:tabLst/>
              <a:defRPr/>
            </a:pPr>
            <a:r>
              <a:rPr lang="ru-RU" kern="0" noProof="0" dirty="0" smtClean="0">
                <a:solidFill>
                  <a:srgbClr val="FFFFFF"/>
                </a:solidFill>
                <a:latin typeface="+mj-lt"/>
                <a:cs typeface="Arial" charset="0"/>
                <a:sym typeface="Open Sans" charset="0"/>
              </a:rPr>
              <a:t>Сложно привлечь аудиторию, которая придаст движения в решении вопросов, стоящих в приоритете вашей организации/дела, если о них…не говорят или о них слышит только узкий круг людей!</a:t>
            </a:r>
            <a:endParaRPr kumimoji="0" lang="ru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830" y="2715766"/>
            <a:ext cx="2660290" cy="1770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62701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0" y="1"/>
            <a:ext cx="9143999" cy="5143499"/>
            <a:chOff x="0" y="1"/>
            <a:chExt cx="9143999" cy="5143499"/>
          </a:xfrm>
        </p:grpSpPr>
        <p:pic>
          <p:nvPicPr>
            <p:cNvPr id="9" name="Рисунок 8" descr="logo1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496" y="51470"/>
              <a:ext cx="722987" cy="722987"/>
            </a:xfrm>
            <a:prstGeom prst="rect">
              <a:avLst/>
            </a:prstGeom>
          </p:spPr>
        </p:pic>
        <p:pic>
          <p:nvPicPr>
            <p:cNvPr id="15" name="Picture 2" descr="E:\РАБОТА\3 конгресс ВСП\2022\презентации\кубики1.png"/>
            <p:cNvPicPr>
              <a:picLocks noChangeAspect="1" noChangeArrowheads="1"/>
            </p:cNvPicPr>
            <p:nvPr/>
          </p:nvPicPr>
          <p:blipFill>
            <a:blip r:embed="rId4" cstate="print"/>
            <a:srcRect b="72729"/>
            <a:stretch>
              <a:fillRect/>
            </a:stretch>
          </p:blipFill>
          <p:spPr bwMode="auto">
            <a:xfrm>
              <a:off x="0" y="3670325"/>
              <a:ext cx="660264" cy="1473175"/>
            </a:xfrm>
            <a:prstGeom prst="rect">
              <a:avLst/>
            </a:prstGeom>
            <a:noFill/>
          </p:spPr>
        </p:pic>
        <p:pic>
          <p:nvPicPr>
            <p:cNvPr id="16" name="Picture 2" descr="E:\РАБОТА\3 конгресс ВСП\2022\презентации\кубики1.png"/>
            <p:cNvPicPr>
              <a:picLocks noChangeAspect="1" noChangeArrowheads="1"/>
            </p:cNvPicPr>
            <p:nvPr/>
          </p:nvPicPr>
          <p:blipFill>
            <a:blip r:embed="rId4" cstate="print"/>
            <a:srcRect t="72741"/>
            <a:stretch>
              <a:fillRect/>
            </a:stretch>
          </p:blipFill>
          <p:spPr bwMode="auto">
            <a:xfrm rot="5400000">
              <a:off x="8077621" y="-406112"/>
              <a:ext cx="660266" cy="1472491"/>
            </a:xfrm>
            <a:prstGeom prst="rect">
              <a:avLst/>
            </a:prstGeom>
            <a:noFill/>
          </p:spPr>
        </p:pic>
      </p:grp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95ABAACB-E9A6-8748-84EA-C5F6AAD71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892480" cy="792000"/>
          </a:xfrm>
        </p:spPr>
        <p:txBody>
          <a:bodyPr>
            <a:normAutofit/>
          </a:bodyPr>
          <a:lstStyle/>
          <a:p>
            <a:pPr lvl="0" algn="l">
              <a:spcBef>
                <a:spcPct val="20000"/>
              </a:spcBef>
            </a:pPr>
            <a:r>
              <a:rPr lang="ru-RU" sz="4000" b="1" dirty="0" smtClean="0">
                <a:solidFill>
                  <a:srgbClr val="1663A4"/>
                </a:solidFill>
                <a:ea typeface="+mn-ea"/>
                <a:cs typeface="+mn-cs"/>
              </a:rPr>
              <a:t>      Аксиома 2. </a:t>
            </a:r>
            <a:r>
              <a:rPr lang="ru-RU" sz="4000" b="1" dirty="0">
                <a:solidFill>
                  <a:srgbClr val="1663A4"/>
                </a:solidFill>
                <a:ea typeface="+mn-ea"/>
                <a:cs typeface="+mn-cs"/>
              </a:rPr>
              <a:t>Фундамент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30132" y="1779662"/>
            <a:ext cx="8560162" cy="1047979"/>
          </a:xfrm>
          <a:prstGeom prst="rect">
            <a:avLst/>
          </a:prstGeom>
          <a:solidFill>
            <a:srgbClr val="307575"/>
          </a:solidFill>
          <a:ln w="25400" cap="flat" cmpd="sng" algn="ctr">
            <a:solidFill>
              <a:srgbClr val="307575">
                <a:shade val="50000"/>
              </a:srgbClr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695D46"/>
              </a:buClr>
              <a:buSzTx/>
              <a:buFontTx/>
              <a:buNone/>
              <a:tabLst/>
              <a:defRPr/>
            </a:pPr>
            <a:r>
              <a:rPr lang="ru-RU" altLang="ru-RU" kern="0" dirty="0" smtClean="0">
                <a:solidFill>
                  <a:srgbClr val="FFFFFF"/>
                </a:solidFill>
                <a:latin typeface="+mj-lt"/>
                <a:cs typeface="Arial" charset="0"/>
                <a:sym typeface="Open Sans" charset="0"/>
              </a:rPr>
              <a:t>Ваш цифровой личный бренд дает движение, развитие, успех организации и, в целом, продвигает важную социальную миссию, которую развиваете вы, ваша команда!</a:t>
            </a:r>
            <a:endParaRPr kumimoji="0" lang="ru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4805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1" y="0"/>
            <a:ext cx="9143999" cy="5143498"/>
            <a:chOff x="1" y="0"/>
            <a:chExt cx="9143999" cy="5143498"/>
          </a:xfrm>
        </p:grpSpPr>
        <p:pic>
          <p:nvPicPr>
            <p:cNvPr id="14" name="Рисунок 13" descr="logo1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496" y="51470"/>
              <a:ext cx="722987" cy="722987"/>
            </a:xfrm>
            <a:prstGeom prst="rect">
              <a:avLst/>
            </a:prstGeom>
          </p:spPr>
        </p:pic>
        <p:pic>
          <p:nvPicPr>
            <p:cNvPr id="19" name="Picture 2" descr="E:\РАБОТА\3 конгресс ВСП\2022\презентации\кубики9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 flipV="1">
              <a:off x="7198149" y="0"/>
              <a:ext cx="1945851" cy="972000"/>
            </a:xfrm>
            <a:prstGeom prst="rect">
              <a:avLst/>
            </a:prstGeom>
            <a:noFill/>
          </p:spPr>
        </p:pic>
        <p:pic>
          <p:nvPicPr>
            <p:cNvPr id="20" name="Picture 2" descr="E:\РАБОТА\3 конгресс ВСП\2022\презентации\кубики9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16200000" flipV="1">
              <a:off x="-486925" y="3684573"/>
              <a:ext cx="1945851" cy="972000"/>
            </a:xfrm>
            <a:prstGeom prst="rect">
              <a:avLst/>
            </a:prstGeom>
            <a:noFill/>
          </p:spPr>
        </p:pic>
      </p:grpSp>
      <p:sp>
        <p:nvSpPr>
          <p:cNvPr id="12" name="Title 1">
            <a:extLst>
              <a:ext uri="{FF2B5EF4-FFF2-40B4-BE49-F238E27FC236}">
                <a16:creationId xmlns="" xmlns:a16="http://schemas.microsoft.com/office/drawing/2014/main" id="{95ABAACB-E9A6-8748-84EA-C5F6AAD71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892480" cy="792000"/>
          </a:xfrm>
        </p:spPr>
        <p:txBody>
          <a:bodyPr>
            <a:normAutofit/>
          </a:bodyPr>
          <a:lstStyle/>
          <a:p>
            <a:pPr marL="893763" algn="l"/>
            <a:r>
              <a:rPr lang="ru-RU" sz="2600" b="1" dirty="0" smtClean="0">
                <a:solidFill>
                  <a:srgbClr val="1663A4"/>
                </a:solidFill>
              </a:rPr>
              <a:t>Бренд=мнения, ценности, ассоциации, эмоции о..</a:t>
            </a:r>
            <a:endParaRPr lang="ru-RU" sz="2600" b="1" dirty="0">
              <a:solidFill>
                <a:srgbClr val="1663A4"/>
              </a:solidFill>
              <a:latin typeface="+mn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96989" y="989927"/>
            <a:ext cx="8472114" cy="646331"/>
          </a:xfrm>
          <a:prstGeom prst="rect">
            <a:avLst/>
          </a:prstGeom>
          <a:solidFill>
            <a:srgbClr val="307575"/>
          </a:solidFill>
          <a:ln w="25400" cap="flat" cmpd="sng" algn="ctr">
            <a:solidFill>
              <a:srgbClr val="307575">
                <a:shade val="50000"/>
              </a:srgbClr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kern="0" dirty="0" smtClean="0">
                <a:solidFill>
                  <a:srgbClr val="FFFFFF"/>
                </a:solidFill>
                <a:latin typeface="+mj-lt"/>
              </a:rPr>
              <a:t>Руководитель НКО как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</a:rPr>
              <a:t>бренд: характеристики бренда, узнаваемость бренда в сети интернет, основы качественного бренда в рамках деятельности</a:t>
            </a:r>
            <a:endParaRPr kumimoji="0" lang="ru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4139952" y="1779662"/>
            <a:ext cx="581025" cy="361950"/>
          </a:xfrm>
          <a:prstGeom prst="downArrow">
            <a:avLst/>
          </a:prstGeom>
          <a:solidFill>
            <a:srgbClr val="239398"/>
          </a:solidFill>
          <a:ln w="25400" cap="flat" cmpd="sng" algn="ctr">
            <a:solidFill>
              <a:srgbClr val="23939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19100" y="2380577"/>
            <a:ext cx="8422750" cy="1047979"/>
          </a:xfrm>
          <a:prstGeom prst="rect">
            <a:avLst/>
          </a:prstGeom>
          <a:solidFill>
            <a:srgbClr val="307575"/>
          </a:solidFill>
          <a:ln w="25400" cap="flat" cmpd="sng" algn="ctr">
            <a:solidFill>
              <a:srgbClr val="307575">
                <a:shade val="50000"/>
              </a:srgbClr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695D46"/>
              </a:buClr>
              <a:buSzTx/>
              <a:buFontTx/>
              <a:buNone/>
              <a:tabLst/>
              <a:defRPr/>
            </a:pPr>
            <a:r>
              <a:rPr lang="ru-RU" altLang="ru-RU" kern="0" dirty="0" smtClean="0">
                <a:solidFill>
                  <a:srgbClr val="FFFFFF"/>
                </a:solidFill>
                <a:latin typeface="+mj-lt"/>
                <a:cs typeface="Arial" charset="0"/>
                <a:sym typeface="Open Sans" charset="0"/>
              </a:rPr>
              <a:t>Формирование </a:t>
            </a:r>
            <a:r>
              <a:rPr kumimoji="0" lang="ru-RU" alt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cs typeface="Arial" charset="0"/>
                <a:sym typeface="Open Sans" charset="0"/>
              </a:rPr>
              <a:t>бренда –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</a:rPr>
              <a:t>формирование личностью ОПРЕДЕЛЕННЫЕ ОЖИДАНИЯ у своей аудитории, имеющая ЦЕННОСТИ И АТРИБУТЫ. Данное лицо ассоциируется у людей с направлением деятельности, которое оно демонстрирует.</a:t>
            </a:r>
            <a:endParaRPr kumimoji="0" lang="ru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6810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0" y="1"/>
            <a:ext cx="9143999" cy="5143499"/>
            <a:chOff x="0" y="1"/>
            <a:chExt cx="9143999" cy="5143499"/>
          </a:xfrm>
        </p:grpSpPr>
        <p:pic>
          <p:nvPicPr>
            <p:cNvPr id="9" name="Рисунок 8" descr="logo1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496" y="51470"/>
              <a:ext cx="722987" cy="722987"/>
            </a:xfrm>
            <a:prstGeom prst="rect">
              <a:avLst/>
            </a:prstGeom>
          </p:spPr>
        </p:pic>
        <p:pic>
          <p:nvPicPr>
            <p:cNvPr id="15" name="Picture 2" descr="E:\РАБОТА\3 конгресс ВСП\2022\презентации\кубики1.png"/>
            <p:cNvPicPr>
              <a:picLocks noChangeAspect="1" noChangeArrowheads="1"/>
            </p:cNvPicPr>
            <p:nvPr/>
          </p:nvPicPr>
          <p:blipFill>
            <a:blip r:embed="rId4" cstate="print"/>
            <a:srcRect b="72729"/>
            <a:stretch>
              <a:fillRect/>
            </a:stretch>
          </p:blipFill>
          <p:spPr bwMode="auto">
            <a:xfrm>
              <a:off x="0" y="3670325"/>
              <a:ext cx="660264" cy="1473175"/>
            </a:xfrm>
            <a:prstGeom prst="rect">
              <a:avLst/>
            </a:prstGeom>
            <a:noFill/>
          </p:spPr>
        </p:pic>
        <p:pic>
          <p:nvPicPr>
            <p:cNvPr id="16" name="Picture 2" descr="E:\РАБОТА\3 конгресс ВСП\2022\презентации\кубики1.png"/>
            <p:cNvPicPr>
              <a:picLocks noChangeAspect="1" noChangeArrowheads="1"/>
            </p:cNvPicPr>
            <p:nvPr/>
          </p:nvPicPr>
          <p:blipFill>
            <a:blip r:embed="rId4" cstate="print"/>
            <a:srcRect t="72741"/>
            <a:stretch>
              <a:fillRect/>
            </a:stretch>
          </p:blipFill>
          <p:spPr bwMode="auto">
            <a:xfrm rot="5400000">
              <a:off x="8077621" y="-406112"/>
              <a:ext cx="660266" cy="1472491"/>
            </a:xfrm>
            <a:prstGeom prst="rect">
              <a:avLst/>
            </a:prstGeom>
            <a:noFill/>
          </p:spPr>
        </p:pic>
      </p:grp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95ABAACB-E9A6-8748-84EA-C5F6AAD71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892480" cy="792000"/>
          </a:xfrm>
        </p:spPr>
        <p:txBody>
          <a:bodyPr>
            <a:noAutofit/>
          </a:bodyPr>
          <a:lstStyle/>
          <a:p>
            <a:pPr lvl="0" algn="l">
              <a:spcBef>
                <a:spcPct val="20000"/>
              </a:spcBef>
            </a:pPr>
            <a:r>
              <a:rPr lang="ru-RU" sz="3200" b="1" dirty="0" smtClean="0">
                <a:solidFill>
                  <a:srgbClr val="1663A4"/>
                </a:solidFill>
                <a:ea typeface="+mn-ea"/>
                <a:cs typeface="+mn-cs"/>
              </a:rPr>
              <a:t>       </a:t>
            </a:r>
            <a:r>
              <a:rPr lang="ru-RU" sz="4000" b="1" dirty="0" smtClean="0">
                <a:solidFill>
                  <a:srgbClr val="1663A4"/>
                </a:solidFill>
                <a:ea typeface="+mn-ea"/>
                <a:cs typeface="+mn-cs"/>
              </a:rPr>
              <a:t>Аксиома </a:t>
            </a:r>
            <a:r>
              <a:rPr lang="ru-RU" sz="4000" b="1" dirty="0">
                <a:solidFill>
                  <a:srgbClr val="1663A4"/>
                </a:solidFill>
                <a:ea typeface="+mn-ea"/>
                <a:cs typeface="+mn-cs"/>
              </a:rPr>
              <a:t>3</a:t>
            </a:r>
            <a:r>
              <a:rPr lang="ru-RU" sz="4000" b="1" dirty="0" smtClean="0">
                <a:solidFill>
                  <a:srgbClr val="1663A4"/>
                </a:solidFill>
                <a:ea typeface="+mn-ea"/>
                <a:cs typeface="+mn-cs"/>
              </a:rPr>
              <a:t>. </a:t>
            </a:r>
            <a:r>
              <a:rPr lang="en-US" sz="4000" b="1" dirty="0" smtClean="0">
                <a:solidFill>
                  <a:srgbClr val="1663A4"/>
                </a:solidFill>
                <a:ea typeface="+mn-ea"/>
                <a:cs typeface="+mn-cs"/>
              </a:rPr>
              <a:t>PRO</a:t>
            </a:r>
            <a:r>
              <a:rPr lang="ru-RU" sz="4000" b="1" dirty="0" smtClean="0">
                <a:solidFill>
                  <a:srgbClr val="1663A4"/>
                </a:solidFill>
                <a:ea typeface="+mn-ea"/>
                <a:cs typeface="+mn-cs"/>
              </a:rPr>
              <a:t>Узнаваемость</a:t>
            </a:r>
            <a:endParaRPr lang="ru-RU" sz="4000" b="1" dirty="0">
              <a:solidFill>
                <a:srgbClr val="1663A4"/>
              </a:solidFill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30132" y="843558"/>
            <a:ext cx="8560162" cy="410882"/>
          </a:xfrm>
          <a:prstGeom prst="rect">
            <a:avLst/>
          </a:prstGeom>
          <a:solidFill>
            <a:srgbClr val="307575"/>
          </a:solidFill>
          <a:ln w="25400" cap="flat" cmpd="sng" algn="ctr">
            <a:solidFill>
              <a:srgbClr val="307575">
                <a:shade val="50000"/>
              </a:srgbClr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695D46"/>
              </a:buClr>
            </a:pPr>
            <a:r>
              <a:rPr lang="ru-RU" altLang="ru-RU" kern="0" dirty="0">
                <a:solidFill>
                  <a:srgbClr val="FFFFFF"/>
                </a:solidFill>
                <a:latin typeface="+mj-lt"/>
                <a:cs typeface="Arial" charset="0"/>
                <a:sym typeface="Open Sans" charset="0"/>
              </a:rPr>
              <a:t>Узнаваемость </a:t>
            </a:r>
            <a:r>
              <a:rPr lang="ru-RU" altLang="ru-RU" kern="0" dirty="0" smtClean="0">
                <a:solidFill>
                  <a:srgbClr val="FFFFFF"/>
                </a:solidFill>
                <a:latin typeface="+mj-lt"/>
                <a:cs typeface="Arial" charset="0"/>
                <a:sym typeface="Open Sans" charset="0"/>
              </a:rPr>
              <a:t>руководителя в сети = </a:t>
            </a:r>
            <a:r>
              <a:rPr lang="ru-RU" altLang="ru-RU" kern="0" dirty="0">
                <a:solidFill>
                  <a:srgbClr val="FFFFFF"/>
                </a:solidFill>
                <a:latin typeface="+mj-lt"/>
                <a:cs typeface="Arial" charset="0"/>
                <a:sym typeface="Open Sans" charset="0"/>
              </a:rPr>
              <a:t>узнаваемость организации, ее продвижение</a:t>
            </a:r>
            <a:endParaRPr kumimoji="0" lang="ru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67544" y="1103729"/>
            <a:ext cx="852541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    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ИМЯ, которое работает на персональный бренд/организацию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    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ДНК или суть бренда 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— основная характеристика, которая определяет его  сущность, 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  предназначение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    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атрибуты 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— функциональные и 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эмоциональные ценности бренда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    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идентичность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— 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индивидуальность бренда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, характеризуемая признаками его отличия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    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образ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— 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восприятие бренда 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целевой аудиторией, сформировавшееся с помощью 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1600" kern="0" dirty="0">
                <a:solidFill>
                  <a:sysClr val="windowText" lastClr="000000"/>
                </a:solidFill>
              </a:rPr>
              <a:t> </a:t>
            </a:r>
            <a:r>
              <a:rPr lang="ru-RU" sz="1600" kern="0" dirty="0" smtClean="0">
                <a:solidFill>
                  <a:sysClr val="windowText" lastClr="000000"/>
                </a:solidFill>
              </a:rPr>
              <a:t>         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взаимодействия с аудиторией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    сила бренда — мера популярности и доминирования его в категории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    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ценность бренда 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(</a:t>
            </a:r>
            <a:r>
              <a:rPr kumimoji="0" lang="ru-RU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brand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ru-RU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value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) — 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«полезность» 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от деятельности человека-бренда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    лояльность — отношение и опыт, получаемый от взаимодействия потребителей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с</a:t>
            </a:r>
            <a:r>
              <a:rPr kumimoji="0" lang="ru-RU" sz="18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kern="0" dirty="0" smtClean="0">
                <a:solidFill>
                  <a:sysClr val="windowText" lastClr="000000"/>
                </a:solidFill>
              </a:rPr>
              <a:t>       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брендом.</a:t>
            </a:r>
            <a:endParaRPr kumimoji="0" lang="ru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5310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0" y="1"/>
            <a:ext cx="9143999" cy="5143499"/>
            <a:chOff x="0" y="1"/>
            <a:chExt cx="9143999" cy="5143499"/>
          </a:xfrm>
        </p:grpSpPr>
        <p:pic>
          <p:nvPicPr>
            <p:cNvPr id="9" name="Рисунок 8" descr="logo1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496" y="51470"/>
              <a:ext cx="722987" cy="722987"/>
            </a:xfrm>
            <a:prstGeom prst="rect">
              <a:avLst/>
            </a:prstGeom>
          </p:spPr>
        </p:pic>
        <p:pic>
          <p:nvPicPr>
            <p:cNvPr id="15" name="Picture 2" descr="E:\РАБОТА\3 конгресс ВСП\2022\презентации\кубики1.png"/>
            <p:cNvPicPr>
              <a:picLocks noChangeAspect="1" noChangeArrowheads="1"/>
            </p:cNvPicPr>
            <p:nvPr/>
          </p:nvPicPr>
          <p:blipFill>
            <a:blip r:embed="rId4" cstate="print"/>
            <a:srcRect b="72729"/>
            <a:stretch>
              <a:fillRect/>
            </a:stretch>
          </p:blipFill>
          <p:spPr bwMode="auto">
            <a:xfrm>
              <a:off x="0" y="3670325"/>
              <a:ext cx="660264" cy="1473175"/>
            </a:xfrm>
            <a:prstGeom prst="rect">
              <a:avLst/>
            </a:prstGeom>
            <a:noFill/>
          </p:spPr>
        </p:pic>
        <p:pic>
          <p:nvPicPr>
            <p:cNvPr id="16" name="Picture 2" descr="E:\РАБОТА\3 конгресс ВСП\2022\презентации\кубики1.png"/>
            <p:cNvPicPr>
              <a:picLocks noChangeAspect="1" noChangeArrowheads="1"/>
            </p:cNvPicPr>
            <p:nvPr/>
          </p:nvPicPr>
          <p:blipFill>
            <a:blip r:embed="rId4" cstate="print"/>
            <a:srcRect t="72741"/>
            <a:stretch>
              <a:fillRect/>
            </a:stretch>
          </p:blipFill>
          <p:spPr bwMode="auto">
            <a:xfrm rot="5400000">
              <a:off x="8077621" y="-406112"/>
              <a:ext cx="660266" cy="1472491"/>
            </a:xfrm>
            <a:prstGeom prst="rect">
              <a:avLst/>
            </a:prstGeom>
            <a:noFill/>
          </p:spPr>
        </p:pic>
      </p:grp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95ABAACB-E9A6-8748-84EA-C5F6AAD71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892480" cy="792000"/>
          </a:xfrm>
        </p:spPr>
        <p:txBody>
          <a:bodyPr>
            <a:noAutofit/>
          </a:bodyPr>
          <a:lstStyle/>
          <a:p>
            <a:pPr lvl="0" algn="l">
              <a:spcBef>
                <a:spcPct val="20000"/>
              </a:spcBef>
            </a:pPr>
            <a:r>
              <a:rPr lang="ru-RU" sz="3200" b="1" dirty="0" smtClean="0">
                <a:solidFill>
                  <a:srgbClr val="1663A4"/>
                </a:solidFill>
                <a:ea typeface="+mn-ea"/>
                <a:cs typeface="+mn-cs"/>
              </a:rPr>
              <a:t>       Бренд=имидж=образ=взаимодействие</a:t>
            </a:r>
            <a:endParaRPr lang="ru-RU" sz="3200" b="1" dirty="0">
              <a:solidFill>
                <a:srgbClr val="1663A4"/>
              </a:solidFill>
              <a:ea typeface="+mn-ea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22864"/>
            <a:ext cx="7155705" cy="408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96174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0" y="1"/>
            <a:ext cx="9143999" cy="5143499"/>
            <a:chOff x="0" y="1"/>
            <a:chExt cx="9143999" cy="5143499"/>
          </a:xfrm>
        </p:grpSpPr>
        <p:pic>
          <p:nvPicPr>
            <p:cNvPr id="9" name="Рисунок 8" descr="logo1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496" y="51470"/>
              <a:ext cx="722987" cy="722987"/>
            </a:xfrm>
            <a:prstGeom prst="rect">
              <a:avLst/>
            </a:prstGeom>
          </p:spPr>
        </p:pic>
        <p:pic>
          <p:nvPicPr>
            <p:cNvPr id="15" name="Picture 2" descr="E:\РАБОТА\3 конгресс ВСП\2022\презентации\кубики1.png"/>
            <p:cNvPicPr>
              <a:picLocks noChangeAspect="1" noChangeArrowheads="1"/>
            </p:cNvPicPr>
            <p:nvPr/>
          </p:nvPicPr>
          <p:blipFill>
            <a:blip r:embed="rId4" cstate="print"/>
            <a:srcRect b="72729"/>
            <a:stretch>
              <a:fillRect/>
            </a:stretch>
          </p:blipFill>
          <p:spPr bwMode="auto">
            <a:xfrm>
              <a:off x="0" y="3670325"/>
              <a:ext cx="660264" cy="1473175"/>
            </a:xfrm>
            <a:prstGeom prst="rect">
              <a:avLst/>
            </a:prstGeom>
            <a:noFill/>
          </p:spPr>
        </p:pic>
        <p:pic>
          <p:nvPicPr>
            <p:cNvPr id="16" name="Picture 2" descr="E:\РАБОТА\3 конгресс ВСП\2022\презентации\кубики1.png"/>
            <p:cNvPicPr>
              <a:picLocks noChangeAspect="1" noChangeArrowheads="1"/>
            </p:cNvPicPr>
            <p:nvPr/>
          </p:nvPicPr>
          <p:blipFill>
            <a:blip r:embed="rId4" cstate="print"/>
            <a:srcRect t="72741"/>
            <a:stretch>
              <a:fillRect/>
            </a:stretch>
          </p:blipFill>
          <p:spPr bwMode="auto">
            <a:xfrm rot="5400000">
              <a:off x="8077621" y="-406112"/>
              <a:ext cx="660266" cy="1472491"/>
            </a:xfrm>
            <a:prstGeom prst="rect">
              <a:avLst/>
            </a:prstGeom>
            <a:noFill/>
          </p:spPr>
        </p:pic>
      </p:grp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95ABAACB-E9A6-8748-84EA-C5F6AAD71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892480" cy="792000"/>
          </a:xfrm>
        </p:spPr>
        <p:txBody>
          <a:bodyPr>
            <a:noAutofit/>
          </a:bodyPr>
          <a:lstStyle/>
          <a:p>
            <a:pPr lvl="0" algn="l">
              <a:spcBef>
                <a:spcPct val="20000"/>
              </a:spcBef>
            </a:pPr>
            <a:r>
              <a:rPr lang="ru-RU" sz="3200" b="1" dirty="0" smtClean="0">
                <a:solidFill>
                  <a:srgbClr val="1663A4"/>
                </a:solidFill>
                <a:ea typeface="+mn-ea"/>
                <a:cs typeface="+mn-cs"/>
              </a:rPr>
              <a:t>       Аксиома 4. Социальные сети=площадка</a:t>
            </a:r>
            <a:endParaRPr lang="ru-RU" sz="3200" b="1" dirty="0">
              <a:solidFill>
                <a:srgbClr val="1663A4"/>
              </a:solidFill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84932" y="843558"/>
            <a:ext cx="762282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  ..для трансляции информации о вашей деятельности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  ..для актуализации проблемы, ведь социальные сети — это всегда долгосрочная коммуникация, и в долгосрочной перспективе мы можем влиять на мнение аудитории, на изменения.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  ..для вопросов-ответов, помощи аудитории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ru-RU" kern="0" dirty="0">
                <a:solidFill>
                  <a:sysClr val="windowText" lastClr="000000"/>
                </a:solidFill>
                <a:latin typeface="+mj-lt"/>
              </a:rPr>
              <a:t> </a:t>
            </a:r>
            <a:r>
              <a:rPr lang="ru-RU" kern="0" dirty="0" smtClean="0">
                <a:solidFill>
                  <a:sysClr val="windowText" lastClr="000000"/>
                </a:solidFill>
                <a:latin typeface="+mj-lt"/>
              </a:rPr>
              <a:t> ..для повышения уровня доверия, узнаваемости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  ..для оценки деятельности и привлечения внимания к актуальным проблемам в том числе органов власти.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  ..для повышения лояльности населению к НКО, развитию НКО-сообществ=развитию</a:t>
            </a:r>
            <a:r>
              <a:rPr kumimoji="0" lang="ru-RU" sz="18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ru-RU" sz="1800" b="0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пациентских</a:t>
            </a:r>
            <a:r>
              <a:rPr kumimoji="0" lang="ru-RU" sz="18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 сообществ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4960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0" y="1"/>
            <a:ext cx="9143999" cy="5143499"/>
            <a:chOff x="0" y="1"/>
            <a:chExt cx="9143999" cy="5143499"/>
          </a:xfrm>
        </p:grpSpPr>
        <p:pic>
          <p:nvPicPr>
            <p:cNvPr id="9" name="Рисунок 8" descr="logo1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496" y="51470"/>
              <a:ext cx="722987" cy="722987"/>
            </a:xfrm>
            <a:prstGeom prst="rect">
              <a:avLst/>
            </a:prstGeom>
          </p:spPr>
        </p:pic>
        <p:pic>
          <p:nvPicPr>
            <p:cNvPr id="15" name="Picture 2" descr="E:\РАБОТА\3 конгресс ВСП\2022\презентации\кубики1.png"/>
            <p:cNvPicPr>
              <a:picLocks noChangeAspect="1" noChangeArrowheads="1"/>
            </p:cNvPicPr>
            <p:nvPr/>
          </p:nvPicPr>
          <p:blipFill>
            <a:blip r:embed="rId4" cstate="print"/>
            <a:srcRect b="72729"/>
            <a:stretch>
              <a:fillRect/>
            </a:stretch>
          </p:blipFill>
          <p:spPr bwMode="auto">
            <a:xfrm>
              <a:off x="0" y="3670325"/>
              <a:ext cx="660264" cy="1473175"/>
            </a:xfrm>
            <a:prstGeom prst="rect">
              <a:avLst/>
            </a:prstGeom>
            <a:noFill/>
          </p:spPr>
        </p:pic>
        <p:pic>
          <p:nvPicPr>
            <p:cNvPr id="16" name="Picture 2" descr="E:\РАБОТА\3 конгресс ВСП\2022\презентации\кубики1.png"/>
            <p:cNvPicPr>
              <a:picLocks noChangeAspect="1" noChangeArrowheads="1"/>
            </p:cNvPicPr>
            <p:nvPr/>
          </p:nvPicPr>
          <p:blipFill>
            <a:blip r:embed="rId4" cstate="print"/>
            <a:srcRect t="72741"/>
            <a:stretch>
              <a:fillRect/>
            </a:stretch>
          </p:blipFill>
          <p:spPr bwMode="auto">
            <a:xfrm rot="5400000">
              <a:off x="8077621" y="-406112"/>
              <a:ext cx="660266" cy="1472491"/>
            </a:xfrm>
            <a:prstGeom prst="rect">
              <a:avLst/>
            </a:prstGeom>
            <a:noFill/>
          </p:spPr>
        </p:pic>
      </p:grp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95ABAACB-E9A6-8748-84EA-C5F6AAD71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892480" cy="792000"/>
          </a:xfrm>
        </p:spPr>
        <p:txBody>
          <a:bodyPr>
            <a:noAutofit/>
          </a:bodyPr>
          <a:lstStyle/>
          <a:p>
            <a:pPr lvl="0" algn="l">
              <a:spcBef>
                <a:spcPct val="20000"/>
              </a:spcBef>
            </a:pPr>
            <a:r>
              <a:rPr lang="ru-RU" sz="3200" b="1" dirty="0" smtClean="0">
                <a:solidFill>
                  <a:srgbClr val="1663A4"/>
                </a:solidFill>
                <a:ea typeface="+mn-ea"/>
                <a:cs typeface="+mn-cs"/>
              </a:rPr>
              <a:t>       Цифровой бренд состоит из контента</a:t>
            </a:r>
            <a:endParaRPr lang="ru-RU" sz="3200" b="1" dirty="0">
              <a:solidFill>
                <a:srgbClr val="1663A4"/>
              </a:solidFill>
              <a:ea typeface="+mn-ea"/>
              <a:cs typeface="+mn-cs"/>
            </a:endParaRP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="" xmlns:p14="http://schemas.microsoft.com/office/powerpoint/2010/main" val="1229854615"/>
              </p:ext>
            </p:extLst>
          </p:nvPr>
        </p:nvGraphicFramePr>
        <p:xfrm>
          <a:off x="1475656" y="915566"/>
          <a:ext cx="5292616" cy="3128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2" name="Стрелка вниз 11"/>
          <p:cNvSpPr/>
          <p:nvPr/>
        </p:nvSpPr>
        <p:spPr>
          <a:xfrm>
            <a:off x="6972300" y="1362075"/>
            <a:ext cx="1800225" cy="2305050"/>
          </a:xfrm>
          <a:prstGeom prst="downArrow">
            <a:avLst/>
          </a:prstGeom>
          <a:solidFill>
            <a:srgbClr val="239398"/>
          </a:solidFill>
          <a:ln w="25400" cap="flat" cmpd="sng" algn="ctr">
            <a:solidFill>
              <a:srgbClr val="23939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9659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3090</TotalTime>
  <Words>751</Words>
  <Application>Microsoft Office PowerPoint</Application>
  <PresentationFormat>Экран (16:9)</PresentationFormat>
  <Paragraphs>113</Paragraphs>
  <Slides>22</Slides>
  <Notes>20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Поговорим?</vt:lpstr>
      <vt:lpstr>Аксиома 1.</vt:lpstr>
      <vt:lpstr>      Аксиома 2. Фундамент</vt:lpstr>
      <vt:lpstr>Бренд=мнения, ценности, ассоциации, эмоции о..</vt:lpstr>
      <vt:lpstr>       Аксиома 3. PROУзнаваемость</vt:lpstr>
      <vt:lpstr>       Бренд=имидж=образ=взаимодействие</vt:lpstr>
      <vt:lpstr>       Аксиома 4. Социальные сети=площадка</vt:lpstr>
      <vt:lpstr>       Цифровой бренд состоит из контента</vt:lpstr>
      <vt:lpstr>       Цифровой бренд состоит из контента</vt:lpstr>
      <vt:lpstr>       Пример: вк и telegram</vt:lpstr>
      <vt:lpstr>       Цифровой бренд состоит из контента</vt:lpstr>
      <vt:lpstr>       Цифровой бренд состоит из контента</vt:lpstr>
      <vt:lpstr>        Знакомьтесь, Екатерина Куприянова</vt:lpstr>
      <vt:lpstr>        Успешный пример создания бренда и           развития организации</vt:lpstr>
      <vt:lpstr>        Успешный пример создания бренда и           развития организации</vt:lpstr>
      <vt:lpstr>        Успешный пример создания бренда и           развития организации</vt:lpstr>
      <vt:lpstr>        Успешный пример создания бренда и           развития организации</vt:lpstr>
      <vt:lpstr>        Воодушевляйте, говорите что вам придает энергии!  </vt:lpstr>
      <vt:lpstr>Напишите в чате…</vt:lpstr>
      <vt:lpstr>Задание со * «на дом»</vt:lpstr>
      <vt:lpstr>Слайд 22</vt:lpstr>
    </vt:vector>
  </TitlesOfParts>
  <Company>!!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Владелец</dc:creator>
  <cp:lastModifiedBy>alevtina</cp:lastModifiedBy>
  <cp:revision>308</cp:revision>
  <dcterms:created xsi:type="dcterms:W3CDTF">2019-11-22T11:09:28Z</dcterms:created>
  <dcterms:modified xsi:type="dcterms:W3CDTF">2022-11-25T12:55:57Z</dcterms:modified>
</cp:coreProperties>
</file>