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588" r:id="rId2"/>
    <p:sldId id="267" r:id="rId3"/>
    <p:sldId id="592" r:id="rId4"/>
    <p:sldId id="593" r:id="rId5"/>
    <p:sldId id="314" r:id="rId6"/>
    <p:sldId id="586" r:id="rId7"/>
    <p:sldId id="350" r:id="rId8"/>
    <p:sldId id="589" r:id="rId9"/>
    <p:sldId id="590" r:id="rId10"/>
    <p:sldId id="591" r:id="rId11"/>
    <p:sldId id="306" r:id="rId12"/>
    <p:sldId id="316" r:id="rId13"/>
    <p:sldId id="327" r:id="rId14"/>
    <p:sldId id="317" r:id="rId15"/>
    <p:sldId id="318" r:id="rId16"/>
    <p:sldId id="344" r:id="rId17"/>
    <p:sldId id="320" r:id="rId18"/>
    <p:sldId id="321" r:id="rId19"/>
    <p:sldId id="343" r:id="rId20"/>
    <p:sldId id="271" r:id="rId21"/>
    <p:sldId id="263" r:id="rId22"/>
  </p:sldIdLst>
  <p:sldSz cx="12192000" cy="6858000"/>
  <p:notesSz cx="6858000" cy="9144000"/>
  <p:embeddedFontLst>
    <p:embeddedFont>
      <p:font typeface="Acari Sans Light" panose="020B0604020202020204" charset="-52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85D"/>
    <a:srgbClr val="766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92CAC-1F37-4F0F-A3C5-BF462240F45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7D4B5-7B77-4B6D-BC18-930DF8873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8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1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84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43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4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8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04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1151446"/>
            <a:ext cx="985423" cy="985421"/>
            <a:chOff x="0" y="2148396"/>
            <a:chExt cx="985423" cy="985421"/>
          </a:xfrm>
        </p:grpSpPr>
        <p:cxnSp>
          <p:nvCxnSpPr>
            <p:cNvPr id="10" name="Straight Connector 9"/>
            <p:cNvCxnSpPr/>
            <p:nvPr userDrawn="1"/>
          </p:nvCxnSpPr>
          <p:spPr>
            <a:xfrm flipV="1">
              <a:off x="0" y="2148396"/>
              <a:ext cx="985421" cy="985421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985421" y="2148396"/>
              <a:ext cx="0" cy="575245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407988" y="2148396"/>
              <a:ext cx="577435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62689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25379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88068" y="4120308"/>
            <a:ext cx="3007605" cy="27376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0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35816" y="-1332621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75632" y="0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530991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35816" y="2198370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0175632" y="3530991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35816" y="5729361"/>
            <a:ext cx="1939467" cy="3429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7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2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1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58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6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F27E0-FB61-43BA-BE87-806931D13464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32157-3B60-48B2-8D65-AFC40F7053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8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1" y="793"/>
            <a:ext cx="12190590" cy="6857207"/>
            <a:chOff x="-2206" y="794"/>
            <a:chExt cx="12193412" cy="6858794"/>
          </a:xfrm>
        </p:grpSpPr>
        <p:pic>
          <p:nvPicPr>
            <p:cNvPr id="1028" name="Picture 4" descr="E:\РАБОТА\3 конгресс ВСП\2024\презентации\01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206" y="794"/>
              <a:ext cx="12193412" cy="6858794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4\презентации\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92849"/>
              <a:ext cx="1836000" cy="3666739"/>
            </a:xfrm>
            <a:prstGeom prst="rect">
              <a:avLst/>
            </a:prstGeom>
            <a:noFill/>
          </p:spPr>
        </p:pic>
        <p:pic>
          <p:nvPicPr>
            <p:cNvPr id="1027" name="Picture 3" descr="E:\РАБОТА\3 конгресс ВСП\2024\презентации\0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1486" y="4365898"/>
              <a:ext cx="1228927" cy="1836000"/>
            </a:xfrm>
            <a:prstGeom prst="rect">
              <a:avLst/>
            </a:prstGeom>
            <a:noFill/>
          </p:spPr>
        </p:pic>
      </p:grpSp>
      <p:pic>
        <p:nvPicPr>
          <p:cNvPr id="2" name="Picture 3" descr="E:\РАБОТА\3 конгресс ВСП\2024\Фир.стиль\лого+бланк\png\ru_logo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693" y="261381"/>
            <a:ext cx="1547642" cy="1547642"/>
          </a:xfrm>
          <a:prstGeom prst="rect">
            <a:avLst/>
          </a:prstGeom>
          <a:noFill/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1920503" y="837312"/>
            <a:ext cx="9430865" cy="431948"/>
          </a:xfrm>
          <a:prstGeom prst="rect">
            <a:avLst/>
          </a:prstGeom>
        </p:spPr>
        <p:txBody>
          <a:bodyPr vert="horz" lIns="91417" tIns="45708" rIns="91417" bIns="45708" rtlCol="0" anchor="ctr">
            <a:noAutofit/>
          </a:bodyPr>
          <a:lstStyle/>
          <a:p>
            <a:pPr algn="ctr" defTabSz="914194">
              <a:buClr>
                <a:srgbClr val="35A5D6"/>
              </a:buClr>
            </a:pPr>
            <a:r>
              <a:rPr lang="ru-RU" sz="20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ТРЕНИНГ ОБЩЕСТВЕННЫХ ЭКСПЕРТОВ ПАЦИЕНТСКОГО ДВИЖЕНИЯ</a:t>
            </a:r>
            <a:endParaRPr lang="ru-RU" sz="2000" b="1" dirty="0">
              <a:solidFill>
                <a:srgbClr val="1663A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2208468" y="1701208"/>
            <a:ext cx="9981329" cy="2184026"/>
          </a:xfrm>
          <a:prstGeom prst="rect">
            <a:avLst/>
          </a:prstGeom>
          <a:solidFill>
            <a:srgbClr val="1663A4"/>
          </a:solidFill>
        </p:spPr>
        <p:txBody>
          <a:bodyPr vert="horz" lIns="91417" tIns="45708" rIns="91417" bIns="45708" rtlCol="0" anchor="ctr">
            <a:noAutofit/>
          </a:bodyPr>
          <a:lstStyle/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КАРТА РЕСУРСОВ НА ОСНОВЕ </a:t>
            </a:r>
          </a:p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ЗАКОНА СОХРАНЕНИЯ </a:t>
            </a:r>
          </a:p>
          <a:p>
            <a:pPr marL="177764" defTabSz="914194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ПСИХОЛОГИЧЕСКОГО ЗДОРОВЬЯ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24442" y="5801516"/>
            <a:ext cx="7270486" cy="632896"/>
          </a:xfrm>
          <a:prstGeom prst="rect">
            <a:avLst/>
          </a:prstGeom>
        </p:spPr>
        <p:txBody>
          <a:bodyPr vert="horz" lIns="91417" tIns="45708" rIns="91417" bIns="45708" rtlCol="0">
            <a:noAutofit/>
          </a:bodyPr>
          <a:lstStyle/>
          <a:p>
            <a:pPr defTabSz="914194">
              <a:buClr>
                <a:srgbClr val="35A5D6"/>
              </a:buClr>
            </a:pPr>
            <a:r>
              <a:rPr lang="ru-RU" sz="1700" b="1" dirty="0">
                <a:solidFill>
                  <a:srgbClr val="00ADD9"/>
                </a:solidFill>
                <a:ea typeface="+mj-ea"/>
                <a:cs typeface="+mj-cs"/>
              </a:rPr>
              <a:t>Москва, 30 ноября – 1 декабря 2024</a:t>
            </a:r>
          </a:p>
          <a:p>
            <a:pPr defTabSz="914194">
              <a:buClr>
                <a:srgbClr val="35A5D6"/>
              </a:buClr>
            </a:pP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https://congress-vsp.ru/xv/</a:t>
            </a:r>
            <a:endParaRPr lang="ru-RU" sz="1700" b="1" dirty="0">
              <a:solidFill>
                <a:srgbClr val="00ADD9"/>
              </a:solidFill>
              <a:ea typeface="+mj-ea"/>
              <a:cs typeface="+mj-cs"/>
            </a:endParaRPr>
          </a:p>
          <a:p>
            <a:pPr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endParaRPr lang="ru-RU" sz="16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24442" y="3968936"/>
            <a:ext cx="7270486" cy="1056118"/>
          </a:xfrm>
          <a:prstGeom prst="rect">
            <a:avLst/>
          </a:prstGeom>
        </p:spPr>
        <p:txBody>
          <a:bodyPr vert="horz" lIns="91417" tIns="45708" rIns="91417" bIns="45708" rtlCol="0">
            <a:noAutofit/>
          </a:bodyPr>
          <a:lstStyle/>
          <a:p>
            <a:pPr defTabSz="914377">
              <a:buClr>
                <a:srgbClr val="35A5D6"/>
              </a:buClr>
            </a:pPr>
            <a:r>
              <a:rPr lang="ru-RU" sz="3200" b="1" dirty="0">
                <a:solidFill>
                  <a:srgbClr val="1663A4"/>
                </a:solidFill>
                <a:ea typeface="+mj-ea"/>
                <a:cs typeface="+mj-cs"/>
              </a:rPr>
              <a:t>Бусыгина Тата</a:t>
            </a:r>
          </a:p>
          <a:p>
            <a:pPr defTabSz="914377">
              <a:buClr>
                <a:srgbClr val="35A5D6"/>
              </a:buClr>
            </a:pPr>
            <a:r>
              <a:rPr lang="ru-RU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практикующий психолог, EMDR- консультант (терапия движениями глаз),имидж-терапевт. Преподаватель психологии в СГСПУ. Спикер региональных и федеральных площадок.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К.психол.н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ru-RU" sz="3200" dirty="0">
              <a:solidFill>
                <a:srgbClr val="1663A4"/>
              </a:solidFill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08382B-D439-C6CF-CB97-D36EBADDA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035" y="1692482"/>
            <a:ext cx="3230732" cy="21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8DA5-95F7-1F5A-1933-5BCABC67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7B46DF-CE9C-9903-A1CE-D7128CC26C8D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601015-BCD0-1F0F-3D9D-2FEA974C8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501" y="5022945"/>
            <a:ext cx="1231499" cy="18350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FFECC-DABD-AF52-833F-52BE6E0C9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83" t="42411" r="27000" b="30815"/>
          <a:stretch/>
        </p:blipFill>
        <p:spPr>
          <a:xfrm>
            <a:off x="822355" y="293948"/>
            <a:ext cx="10996750" cy="3606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3E78D-7176-0706-428D-357220E8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2749" y="3521316"/>
            <a:ext cx="366356" cy="4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8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407368" y="2466320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Физиологические потребности</a:t>
            </a:r>
            <a:endParaRPr lang="ru-RU" sz="44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CF3ABE-7237-6A4D-A42D-49E86DE0AFA6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23CBA7-6227-1D42-88CA-8AC8F976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03" t="33709" r="15141" b="14212"/>
          <a:stretch/>
        </p:blipFill>
        <p:spPr>
          <a:xfrm>
            <a:off x="5589987" y="3599761"/>
            <a:ext cx="6602013" cy="30141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2119CEE-D8F2-534F-954A-8093484FAF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5646"/>
          <a:stretch>
            <a:fillRect/>
          </a:stretch>
        </p:blipFill>
        <p:spPr>
          <a:xfrm>
            <a:off x="5740137" y="-3711"/>
            <a:ext cx="1938338" cy="3509962"/>
          </a:xfr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AB37B72-CA82-1B40-8503-9F8E241A0B4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1605"/>
          <a:stretch>
            <a:fillRect/>
          </a:stretch>
        </p:blipFill>
        <p:spPr>
          <a:xfrm>
            <a:off x="7772824" y="-3711"/>
            <a:ext cx="1939925" cy="3509963"/>
          </a:xfr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C7286B2-7380-A840-9849-DD0A671AE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98" y="0"/>
            <a:ext cx="2316690" cy="35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397640" y="1746473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</a:t>
            </a:r>
            <a:r>
              <a:rPr lang="ru-RU" sz="44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ь</a:t>
            </a:r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безопасности, комфорте </a:t>
            </a:r>
            <a:endParaRPr lang="ru-RU" sz="44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CF3ABE-7237-6A4D-A42D-49E86DE0AFA6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15D69F-0FDB-0B49-B145-3DF7671734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>
            <a:fillRect/>
          </a:stretch>
        </p:blipFill>
        <p:spPr>
          <a:xfrm>
            <a:off x="9102860" y="2149427"/>
            <a:ext cx="2907720" cy="4921493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E0A884F-6CC4-0542-864C-43DCA60E5D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2808" r="25614" b="16800"/>
          <a:stretch/>
        </p:blipFill>
        <p:spPr>
          <a:xfrm>
            <a:off x="6057589" y="0"/>
            <a:ext cx="2936111" cy="4221088"/>
          </a:xfr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14A18F5-8DB2-004F-92A2-AE41CFC770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7806"/>
          <a:stretch/>
        </p:blipFill>
        <p:spPr>
          <a:xfrm>
            <a:off x="9074470" y="123042"/>
            <a:ext cx="2936110" cy="1934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37EC976-98BE-664B-83E8-95711E686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22966"/>
          <a:stretch/>
        </p:blipFill>
        <p:spPr>
          <a:xfrm>
            <a:off x="6025908" y="4306956"/>
            <a:ext cx="2967586" cy="23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329547" y="1542335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</a:t>
            </a:r>
          </a:p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безопасности, комфорте </a:t>
            </a:r>
            <a:endParaRPr lang="ru-RU" sz="44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CF3ABE-7237-6A4D-A42D-49E86DE0AFA6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9E3B52-D529-5E49-9BC5-73FA1F34B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708920"/>
            <a:ext cx="3312368" cy="22021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81FF10-7B9F-0A44-94B0-8D30A7134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413506"/>
            <a:ext cx="2865660" cy="45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ACBF92-BC86-C34D-A86E-F7C468FCD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09746"/>
            <a:ext cx="3312368" cy="22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0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623292" y="1342545"/>
            <a:ext cx="6096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2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</a:t>
            </a:r>
            <a:endParaRPr lang="en-US" sz="42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ru-RU" sz="4200" dirty="0">
                <a:solidFill>
                  <a:schemeClr val="accent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коммуникации, </a:t>
            </a:r>
            <a:r>
              <a:rPr lang="ru-RU" sz="42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принятии, психологической близости</a:t>
            </a:r>
            <a:endParaRPr lang="ru-RU" sz="42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076B7-138D-804C-A3E7-A8547ABFB1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r="10579"/>
          <a:stretch>
            <a:fillRect/>
          </a:stretch>
        </p:blipFill>
        <p:spPr>
          <a:xfrm>
            <a:off x="6043067" y="188640"/>
            <a:ext cx="1939467" cy="3429000"/>
          </a:xfr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5C5FED-8EA1-0348-9D60-052851DA7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-5024" r="995" b="19384"/>
          <a:stretch/>
        </p:blipFill>
        <p:spPr>
          <a:xfrm>
            <a:off x="8104543" y="403801"/>
            <a:ext cx="4000943" cy="28365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7ADA7-520C-95D3-6ADD-E580B1EA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5" r="68435"/>
          <a:stretch/>
        </p:blipFill>
        <p:spPr>
          <a:xfrm>
            <a:off x="9408368" y="3428250"/>
            <a:ext cx="2304256" cy="5446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0632F8-8035-939E-D4A3-AFADE5249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90" r="17091"/>
          <a:stretch/>
        </p:blipFill>
        <p:spPr>
          <a:xfrm>
            <a:off x="6029681" y="3722608"/>
            <a:ext cx="3067113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465734" y="2039950"/>
            <a:ext cx="4125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</a:t>
            </a:r>
            <a:endParaRPr lang="en-US" sz="44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признании </a:t>
            </a:r>
            <a:endParaRPr lang="ru-RU" sz="4400" dirty="0">
              <a:solidFill>
                <a:schemeClr val="accent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CF3ABE-7237-6A4D-A42D-49E86DE0AFA6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C0C802-A2CF-B446-9A44-599C84A1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94" y="4645816"/>
            <a:ext cx="3076395" cy="2042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0A7E20-5577-CB4D-82BA-D9C9C0079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18" r="3064" b="14536"/>
          <a:stretch/>
        </p:blipFill>
        <p:spPr>
          <a:xfrm>
            <a:off x="6028694" y="75361"/>
            <a:ext cx="6163306" cy="2606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44259D-96CA-DC46-B695-D32E5DB1A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7" y="4675870"/>
            <a:ext cx="1393929" cy="20428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DA84E-78D8-DA45-A6D8-0217CB5AC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763225"/>
            <a:ext cx="3238500" cy="17954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150B32-5A0A-A947-B9B6-25A0D846B2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/>
          <a:stretch/>
        </p:blipFill>
        <p:spPr>
          <a:xfrm>
            <a:off x="6028694" y="2763225"/>
            <a:ext cx="2803610" cy="17954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B65A3-8DFA-7D7A-D481-5274B70B66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369" r="32359"/>
          <a:stretch/>
        </p:blipFill>
        <p:spPr>
          <a:xfrm>
            <a:off x="10644135" y="4675871"/>
            <a:ext cx="1311160" cy="20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29473-5BA2-BADE-161B-856D83C6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AA37D79-103E-3B34-4D2E-F61A63FADAC8}"/>
              </a:ext>
            </a:extLst>
          </p:cNvPr>
          <p:cNvSpPr txBox="1"/>
          <p:nvPr/>
        </p:nvSpPr>
        <p:spPr>
          <a:xfrm>
            <a:off x="2682690" y="-153591"/>
            <a:ext cx="108971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в познании </a:t>
            </a:r>
            <a:endParaRPr lang="en-US" sz="44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496ECA-620B-824E-B1DF-213C5416376E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0DE7F9-F2FE-32B4-9FD5-DB860E23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96" t="2203" b="2866"/>
          <a:stretch/>
        </p:blipFill>
        <p:spPr>
          <a:xfrm>
            <a:off x="1482503" y="615850"/>
            <a:ext cx="9363838" cy="62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1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1311210" y="1196986"/>
            <a:ext cx="3357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Эстетические потребности </a:t>
            </a:r>
            <a:endParaRPr lang="en-US" sz="36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CF3ABE-7237-6A4D-A42D-49E86DE0AFA6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0C6C5-D7E5-0248-A557-A2CE41584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20" y="41351"/>
            <a:ext cx="1956836" cy="24921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A2FD9-7548-0D40-A33E-0697800B4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20" y="2636912"/>
            <a:ext cx="1956836" cy="266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497AF6-DAB3-1048-A1BC-5973E1845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13" y="41351"/>
            <a:ext cx="2649604" cy="2153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D23236-1929-BE4B-B266-FBC4143A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/>
          <a:stretch/>
        </p:blipFill>
        <p:spPr>
          <a:xfrm>
            <a:off x="9446913" y="2293604"/>
            <a:ext cx="2649604" cy="44580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F834AE-D82E-6247-8A61-5A8BBCF5B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9" y="5404579"/>
            <a:ext cx="1956837" cy="13470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E31939-7E67-AEEA-03AE-547D0CB37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254" y="41351"/>
            <a:ext cx="2649604" cy="3511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290BEC-6880-A5CF-9A32-430E63ABB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254" y="3645205"/>
            <a:ext cx="2649604" cy="3106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BE8F9-DD1A-1B71-2B9F-C11D7113F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465" y="2636912"/>
            <a:ext cx="3046727" cy="40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5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A7ABA4-5AC3-FE47-8D47-8C814F78F377}"/>
              </a:ext>
            </a:extLst>
          </p:cNvPr>
          <p:cNvSpPr txBox="1"/>
          <p:nvPr/>
        </p:nvSpPr>
        <p:spPr>
          <a:xfrm>
            <a:off x="263352" y="2466320"/>
            <a:ext cx="60207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2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</a:t>
            </a:r>
          </a:p>
          <a:p>
            <a:r>
              <a:rPr lang="ru-RU" sz="42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в самоактуализации и самореализации </a:t>
            </a:r>
            <a:endParaRPr lang="en-US" sz="42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5058E-9B66-2644-BBAE-80A24C427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>
          <a:xfrm>
            <a:off x="6026985" y="3189595"/>
            <a:ext cx="6096000" cy="35669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00BCF-EA2B-EC49-A7E1-9E3F264A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8909"/>
          <a:stretch/>
        </p:blipFill>
        <p:spPr>
          <a:xfrm>
            <a:off x="8867508" y="163329"/>
            <a:ext cx="3247591" cy="29380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5F68EE-4F03-424A-9F4A-734E5C1DAB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/>
          <a:stretch/>
        </p:blipFill>
        <p:spPr>
          <a:xfrm>
            <a:off x="6026985" y="163329"/>
            <a:ext cx="2735482" cy="29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5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6C00E-1AF4-B2D1-3AC4-957FBE65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4A35B1-F96A-F9CB-7235-229D8E19BFDF}"/>
              </a:ext>
            </a:extLst>
          </p:cNvPr>
          <p:cNvSpPr txBox="1"/>
          <p:nvPr/>
        </p:nvSpPr>
        <p:spPr>
          <a:xfrm>
            <a:off x="839823" y="96595"/>
            <a:ext cx="10690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Потребность в здоровьесбережении и здоровом образе жизни </a:t>
            </a:r>
            <a:endParaRPr lang="en-US" sz="2800" dirty="0">
              <a:solidFill>
                <a:schemeClr val="accent1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2079C6-5BF8-DF92-9297-0669C168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84" t="1985" r="2159" b="1421"/>
          <a:stretch/>
        </p:blipFill>
        <p:spPr>
          <a:xfrm>
            <a:off x="943583" y="695897"/>
            <a:ext cx="9981472" cy="6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4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1176" y="168066"/>
            <a:ext cx="5568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 БУСЫГИНА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1176" y="946825"/>
            <a:ext cx="66435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Medium" panose="02000503000000020004" pitchFamily="2" charset="0"/>
                <a:cs typeface="Times New Roman" panose="02020603050405020304" pitchFamily="18" charset="0"/>
              </a:rPr>
              <a:t>практикующий психолог, </a:t>
            </a: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кандидат психологических наук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</a:t>
            </a:r>
            <a:r>
              <a:rPr lang="en-US" sz="180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оцент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кафедры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педагогики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психологии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СГСПУ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почетный 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работник высшего профессионального образования</a:t>
            </a:r>
            <a:endParaRPr lang="ru-RU" sz="1800" dirty="0">
              <a:solidFill>
                <a:schemeClr val="accent5"/>
              </a:solidFill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MDR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-консультант (терапия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психологических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травм</a:t>
            </a:r>
            <a:r>
              <a:rPr lang="en-US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движениями глаз)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ИМИДЖ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-терапевт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ведущая  тренингов по развитию эмоционального интеллекта, профилактике профессионального выгорания и раскрытию опор идентичности 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и состоянию психологического благополучия.</a:t>
            </a:r>
            <a:endParaRPr lang="ru-RU" sz="18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эксперт в  теле –и радиопроектах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спикер образовательных площадок, конференций  и фестивалей «Учителя», «Вектор Самарской науки», «</a:t>
            </a:r>
            <a:r>
              <a:rPr lang="en-US" sz="1800" dirty="0" err="1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iВ</a:t>
            </a: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ОЛГА» (2022-24г.г.), «Всероссийский конгресс пациентов» (2023-24г.г.), международная выставка «Россия» на ВДНХ (2023-2024гг.), Марафон профилактики эмоционального выгорания «Мотор поколения» (2024)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а</a:t>
            </a:r>
            <a:r>
              <a:rPr lang="ru-RU" sz="1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втор и </a:t>
            </a:r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дизайнер линейки метафорических  футболок с терапевтическими посланиями и иллюстрациями</a:t>
            </a:r>
            <a:br>
              <a:rPr lang="ru-RU" sz="1800" dirty="0">
                <a:solidFill>
                  <a:srgbClr val="7030A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ru-RU" sz="1800" dirty="0">
              <a:solidFill>
                <a:srgbClr val="7030A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ru-RU" dirty="0">
              <a:solidFill>
                <a:schemeClr val="bg1"/>
              </a:solidFill>
              <a:latin typeface="Acari Sans Light" pitchFamily="2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11300024" y="6291447"/>
            <a:ext cx="8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cari Sans Light" pitchFamily="2" charset="-52"/>
              </a:rPr>
              <a:t>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7B6C9-8087-34EF-F07A-D255689D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2" y="583565"/>
            <a:ext cx="4261783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C0CE4-731C-2810-5360-6C496538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750E0E-0FE4-8BE0-EEA3-52D5FBD8D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96000" y="7703343"/>
            <a:ext cx="3242553" cy="3281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EBA04-FEA7-6EEE-BF27-D3EF2794D581}"/>
              </a:ext>
            </a:extLst>
          </p:cNvPr>
          <p:cNvSpPr txBox="1"/>
          <p:nvPr/>
        </p:nvSpPr>
        <p:spPr>
          <a:xfrm>
            <a:off x="0" y="679060"/>
            <a:ext cx="12230098" cy="947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indent="0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Карта психологических ресурсов – </a:t>
            </a:r>
          </a:p>
          <a:p>
            <a:pPr marL="0" marR="0" indent="0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путь к осознанному психологическому  здоровью и благополучию</a:t>
            </a:r>
            <a:endParaRPr kumimoji="0" lang="ru-RU" sz="2400" b="0" i="0" u="none" strike="noStrike" cap="none" spc="-1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0259C7-59AC-5F9F-C424-F7E49FFC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10" b="1210"/>
          <a:stretch/>
        </p:blipFill>
        <p:spPr>
          <a:xfrm>
            <a:off x="0" y="2482689"/>
            <a:ext cx="2998679" cy="3037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4B94BB-68F2-16E9-5C86-A80D63213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02" t="2055" r="3030" b="2483"/>
          <a:stretch/>
        </p:blipFill>
        <p:spPr>
          <a:xfrm>
            <a:off x="2998679" y="2482688"/>
            <a:ext cx="5031643" cy="3037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55275B-4535-BD7E-CC76-B3312AB8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617" t="2881" r="-1838" b="3034"/>
          <a:stretch/>
        </p:blipFill>
        <p:spPr>
          <a:xfrm>
            <a:off x="8030322" y="2482688"/>
            <a:ext cx="4289363" cy="30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3887754" y="3332989"/>
            <a:ext cx="8322284" cy="1824203"/>
          </a:xfrm>
          <a:prstGeom prst="rect">
            <a:avLst/>
          </a:prstGeom>
          <a:solidFill>
            <a:srgbClr val="00ADD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37061" defTabSz="914377">
              <a:lnSpc>
                <a:spcPct val="90000"/>
              </a:lnSpc>
              <a:spcBef>
                <a:spcPct val="0"/>
              </a:spcBef>
            </a:pPr>
            <a:r>
              <a:rPr lang="ru-RU" sz="4267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Благодарю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B89FD0-D7E1-0CA7-C032-184747DCF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221" y="551621"/>
            <a:ext cx="1548518" cy="15485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3DAFA-B5BA-804C-C950-56CFE9EB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7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DCE5-282F-7702-91C8-B1F93E395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8FA19-C457-F1D9-DD53-753385FF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8" y="0"/>
            <a:ext cx="498763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F68E0A-96DF-EA02-84CF-F4CD1AEDA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887" y="699840"/>
            <a:ext cx="5510806" cy="56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E33A2-37FB-0355-CAF0-22D117B1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55" y="3701374"/>
            <a:ext cx="11191024" cy="149252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здоровье стабильно при условии равновесия</a:t>
            </a:r>
            <a:b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и достаточности удовлетворения потребностей человека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A04E65-DB8E-FD11-7C23-8DD815888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10" r="57392" b="84515"/>
          <a:stretch/>
        </p:blipFill>
        <p:spPr>
          <a:xfrm>
            <a:off x="298173" y="1041047"/>
            <a:ext cx="7413641" cy="2134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7BE4B-1A43-C612-6BD4-82310C3003DE}"/>
              </a:ext>
            </a:extLst>
          </p:cNvPr>
          <p:cNvSpPr txBox="1"/>
          <p:nvPr/>
        </p:nvSpPr>
        <p:spPr>
          <a:xfrm>
            <a:off x="161155" y="4785333"/>
            <a:ext cx="11064564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сихологическое благополучие – субъективное переживание удовлетворенности собой, реализацией внутренни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смыслов</a:t>
            </a:r>
            <a:r>
              <a:rPr lang="ru-RU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своей жизнью в целом.</a:t>
            </a:r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752CB8-FA86-D8D5-9D70-C78F48AC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623"/>
            <a:ext cx="12192000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2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2F4559-28F0-E94C-90DC-EE678B057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3D0B6-BCB1-5940-94A9-6978016DFBAE}"/>
              </a:ext>
            </a:extLst>
          </p:cNvPr>
          <p:cNvSpPr/>
          <p:nvPr/>
        </p:nvSpPr>
        <p:spPr>
          <a:xfrm>
            <a:off x="200580" y="6386152"/>
            <a:ext cx="1502931" cy="227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800C9F-636B-DB4E-9A2C-88E255DD2226}"/>
              </a:ext>
            </a:extLst>
          </p:cNvPr>
          <p:cNvSpPr/>
          <p:nvPr/>
        </p:nvSpPr>
        <p:spPr>
          <a:xfrm>
            <a:off x="191344" y="141312"/>
            <a:ext cx="9361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98128-7A1C-8641-B64C-E9E684FD711E}"/>
              </a:ext>
            </a:extLst>
          </p:cNvPr>
          <p:cNvSpPr txBox="1"/>
          <p:nvPr/>
        </p:nvSpPr>
        <p:spPr>
          <a:xfrm>
            <a:off x="6700738" y="5484071"/>
            <a:ext cx="3670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Она имеет жесткую структуру и </a:t>
            </a:r>
          </a:p>
          <a:p>
            <a:r>
              <a:rPr lang="ru-RU" i="1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приводит к выгоранию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C60081-A115-1D42-A977-E500204B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61" y="591372"/>
            <a:ext cx="6692520" cy="44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02621-B8F1-844C-9D42-16958CB10FB1}"/>
              </a:ext>
            </a:extLst>
          </p:cNvPr>
          <p:cNvSpPr txBox="1"/>
          <p:nvPr/>
        </p:nvSpPr>
        <p:spPr>
          <a:xfrm>
            <a:off x="2410182" y="5484071"/>
            <a:ext cx="3885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А.Маслоу не строил пирамиду потребностей, это научная фальсификация!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4EB4B-E5ED-F733-6DF7-E4B019A6F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2003898"/>
            <a:ext cx="1225402" cy="18350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70812B-DD54-1711-428D-83675D5F8471}"/>
              </a:ext>
            </a:extLst>
          </p:cNvPr>
          <p:cNvSpPr/>
          <p:nvPr/>
        </p:nvSpPr>
        <p:spPr>
          <a:xfrm>
            <a:off x="0" y="917527"/>
            <a:ext cx="1410511" cy="1689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8E18AE-C0AA-8E0C-9EE2-25674A93B7F2}"/>
              </a:ext>
            </a:extLst>
          </p:cNvPr>
          <p:cNvSpPr/>
          <p:nvPr/>
        </p:nvSpPr>
        <p:spPr>
          <a:xfrm>
            <a:off x="0" y="917527"/>
            <a:ext cx="1410511" cy="138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1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DA687-BBF6-5C41-0E11-9C994C4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D112F2-5012-1AC0-FCA6-3870F084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33" y="1085427"/>
            <a:ext cx="7248469" cy="5620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891B0-058B-4EA3-6687-35086700D162}"/>
              </a:ext>
            </a:extLst>
          </p:cNvPr>
          <p:cNvSpPr txBox="1"/>
          <p:nvPr/>
        </p:nvSpPr>
        <p:spPr>
          <a:xfrm>
            <a:off x="8322548" y="1755843"/>
            <a:ext cx="3637058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А.Маслоу</a:t>
            </a:r>
            <a:r>
              <a:rPr lang="ru-RU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имел ввиду спираль (если прочитать его монографию «Мотивация и личность» в подлиннике ). </a:t>
            </a:r>
          </a:p>
          <a:p>
            <a:endParaRPr lang="ru-RU" sz="16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ru-RU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Мы ее построили и дополнили новой актуальной потребностью  в здоровьесбережении.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2456-EB92-48DA-E3C0-40F7D726663B}"/>
              </a:ext>
            </a:extLst>
          </p:cNvPr>
          <p:cNvSpPr txBox="1"/>
          <p:nvPr/>
        </p:nvSpPr>
        <p:spPr>
          <a:xfrm>
            <a:off x="8322548" y="4091440"/>
            <a:ext cx="3618947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Монография. Бусыгин А.Г. «Двойная спираль Жизни, Здоровья и базовых потребностей», 2008г.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0CF7EC-D4BC-7224-56F1-7864FEBB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5022945"/>
            <a:ext cx="1225402" cy="18350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FCE20-3EAF-35C3-43A8-43382A4EF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574"/>
            <a:ext cx="12192000" cy="6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1048-C3CD-766E-DA11-7494BBC2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970455-C3C2-EE2D-1768-BC966FB845F5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A1ADC7-4A3F-A305-F29F-D3797022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3" y="4212237"/>
            <a:ext cx="24386" cy="1371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5BC98-AA90-7188-3AD3-A40374FB8A60}"/>
              </a:ext>
            </a:extLst>
          </p:cNvPr>
          <p:cNvSpPr txBox="1"/>
          <p:nvPr/>
        </p:nvSpPr>
        <p:spPr>
          <a:xfrm>
            <a:off x="666110" y="492032"/>
            <a:ext cx="6439878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ПСИХОЛОГИЧЕСКИХ РЕСУРСОВ </a:t>
            </a:r>
            <a:endParaRPr lang="ru-RU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ЗАКОНА СОХРАНЕНИЯ ЗДОРОВЬЯ – </a:t>
            </a:r>
            <a:endParaRPr lang="ru-RU" sz="1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РАВНОВЕСИЯ НЕОБХОДИМОСТИ И ДОСТАТОЧНОСТИ В УДОВЛЕТВОРЕНИИ ПОТРЕБНОСТЕЙ</a:t>
            </a:r>
          </a:p>
          <a:p>
            <a:pPr algn="ctr">
              <a:lnSpc>
                <a:spcPct val="107000"/>
              </a:lnSpc>
            </a:pPr>
            <a:endParaRPr lang="ru-RU" sz="18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методики - Бусыгина Т.А., </a:t>
            </a:r>
            <a:r>
              <a:rPr lang="ru-RU" sz="1800" b="1" kern="100" dirty="0" err="1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к.псл.н</a:t>
            </a:r>
            <a:r>
              <a:rPr lang="ru-RU" sz="1800" b="1" kern="1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практикующий психолог, доцент кафедры педагогики и психологии СГСПУ</a:t>
            </a:r>
            <a:endParaRPr lang="ru-RU" sz="1800" kern="100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A33C7-406B-69FB-DF6C-A9EC33C25141}"/>
              </a:ext>
            </a:extLst>
          </p:cNvPr>
          <p:cNvSpPr txBox="1"/>
          <p:nvPr/>
        </p:nvSpPr>
        <p:spPr>
          <a:xfrm>
            <a:off x="905746" y="3984114"/>
            <a:ext cx="6102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accent2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У каждого из нас есть любимые фильмы, музыка, картины, герои произведений, природные места силы, предпочтения в еде и другие ключи к ощущениям, дающие состояния вдохновения, новизны, радости, красоты, спокойствия, наполненности. Все они связаны с нашими потребностями. </a:t>
            </a:r>
            <a:r>
              <a:rPr lang="ru-RU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Поисследуем баланс желаемого  и реализуемого! </a:t>
            </a:r>
            <a:endParaRPr lang="ru-RU" sz="1800" dirty="0">
              <a:solidFill>
                <a:schemeClr val="accent2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4E8F0-898C-1376-3A51-9D84BE70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3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74ABB-4814-6A9E-4665-62A8C4DD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8776F6-0085-692B-07DE-1903C8C1819C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2FCEF-DF70-E8B8-B900-5B0E792A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0" t="23556" r="26750" b="17778"/>
          <a:stretch/>
        </p:blipFill>
        <p:spPr>
          <a:xfrm>
            <a:off x="1064866" y="-1"/>
            <a:ext cx="9769396" cy="675167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829BEE-DA1E-1F4E-6580-26DE56CA25C1}"/>
              </a:ext>
            </a:extLst>
          </p:cNvPr>
          <p:cNvSpPr/>
          <p:nvPr/>
        </p:nvSpPr>
        <p:spPr>
          <a:xfrm>
            <a:off x="1527243" y="1575881"/>
            <a:ext cx="243191" cy="291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2AE7DF-5411-A203-D801-709E5EDA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501" y="1593945"/>
            <a:ext cx="123149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37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B7CC-9321-9575-D80C-6FB2354BF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044F04-A573-5BBC-9F60-76BD6B8F2714}"/>
              </a:ext>
            </a:extLst>
          </p:cNvPr>
          <p:cNvSpPr/>
          <p:nvPr/>
        </p:nvSpPr>
        <p:spPr>
          <a:xfrm>
            <a:off x="95133" y="6103605"/>
            <a:ext cx="19394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95E3B2-145F-B5F5-44A2-B76B9796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30" t="26525" r="27137" b="15111"/>
          <a:stretch/>
        </p:blipFill>
        <p:spPr>
          <a:xfrm>
            <a:off x="1371600" y="106323"/>
            <a:ext cx="9289915" cy="6654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2839E-F10E-65A3-C90D-94A538001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3727"/>
            <a:ext cx="123149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01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437</Words>
  <Application>Microsoft Office PowerPoint</Application>
  <PresentationFormat>Широкоэкранный</PresentationFormat>
  <Paragraphs>51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Acari Sans Light</vt:lpstr>
      <vt:lpstr>Helvetica Neue Medium</vt:lpstr>
      <vt:lpstr>Roboto</vt:lpstr>
      <vt:lpstr>Aptos</vt:lpstr>
      <vt:lpstr>Times New Roman</vt:lpstr>
      <vt:lpstr>Calibri</vt:lpstr>
      <vt:lpstr>Open Sans</vt:lpstr>
      <vt:lpstr>Arial</vt:lpstr>
      <vt:lpstr>Calibri Light</vt:lpstr>
      <vt:lpstr>Helvetica Neue Light</vt:lpstr>
      <vt:lpstr>Тема Office</vt:lpstr>
      <vt:lpstr>Презентация PowerPoint</vt:lpstr>
      <vt:lpstr>Презентация PowerPoint</vt:lpstr>
      <vt:lpstr>Презентация PowerPoint</vt:lpstr>
      <vt:lpstr>Психологическое здоровье стабильно при условии равновесия необходимости и достаточности удовлетворения потребностей человека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Бусыгина Т.А.</cp:lastModifiedBy>
  <cp:revision>64</cp:revision>
  <dcterms:created xsi:type="dcterms:W3CDTF">2024-09-29T09:16:33Z</dcterms:created>
  <dcterms:modified xsi:type="dcterms:W3CDTF">2024-11-27T14:36:29Z</dcterms:modified>
</cp:coreProperties>
</file>