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19"/>
  </p:notesMasterIdLst>
  <p:sldIdLst>
    <p:sldId id="2147481592" r:id="rId2"/>
    <p:sldId id="260" r:id="rId3"/>
    <p:sldId id="1172" r:id="rId4"/>
    <p:sldId id="2147481591" r:id="rId5"/>
    <p:sldId id="258" r:id="rId6"/>
    <p:sldId id="2147481593" r:id="rId7"/>
    <p:sldId id="2147481594" r:id="rId8"/>
    <p:sldId id="2147481595" r:id="rId9"/>
    <p:sldId id="2147481599" r:id="rId10"/>
    <p:sldId id="2147481596" r:id="rId11"/>
    <p:sldId id="2147481597" r:id="rId12"/>
    <p:sldId id="1173" r:id="rId13"/>
    <p:sldId id="1175" r:id="rId14"/>
    <p:sldId id="1174" r:id="rId15"/>
    <p:sldId id="2147481600" r:id="rId16"/>
    <p:sldId id="291" r:id="rId17"/>
    <p:sldId id="2147481598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4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7355" userDrawn="1">
          <p15:clr>
            <a:srgbClr val="A4A3A4"/>
          </p15:clr>
        </p15:guide>
        <p15:guide id="4" pos="325" userDrawn="1">
          <p15:clr>
            <a:srgbClr val="A4A3A4"/>
          </p15:clr>
        </p15:guide>
        <p15:guide id="5" pos="4679" userDrawn="1">
          <p15:clr>
            <a:srgbClr val="A4A3A4"/>
          </p15:clr>
        </p15:guide>
        <p15:guide id="6" orient="horz" pos="4156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21DF1DE-0BE0-1E2A-D7A6-0D6A0CF6143C}" name="Sorotskii, Dmitrii" initials="SD" userId="S::kfvw187@astrazeneca.net::ec99972f-066c-4d8b-ac65-9e6286cab6a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3B62B7"/>
    <a:srgbClr val="243F6F"/>
    <a:srgbClr val="2F5394"/>
    <a:srgbClr val="0B1523"/>
    <a:srgbClr val="F9ECE2"/>
    <a:srgbClr val="F4F4F6"/>
    <a:srgbClr val="E8E8EA"/>
    <a:srgbClr val="FFFFFF"/>
    <a:srgbClr val="2440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98" autoAdjust="0"/>
    <p:restoredTop sz="91600" autoAdjust="0"/>
  </p:normalViewPr>
  <p:slideViewPr>
    <p:cSldViewPr snapToGrid="0" showGuides="1">
      <p:cViewPr varScale="1">
        <p:scale>
          <a:sx n="76" d="100"/>
          <a:sy n="76" d="100"/>
        </p:scale>
        <p:origin x="1051" y="43"/>
      </p:cViewPr>
      <p:guideLst>
        <p:guide orient="horz" pos="164"/>
        <p:guide pos="3840"/>
        <p:guide pos="7355"/>
        <p:guide pos="325"/>
        <p:guide pos="4679"/>
        <p:guide orient="horz" pos="4156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8/10/relationships/authors" Target="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obyshev.AV\Desktop\&#1044;&#1053;\&#1051;&#1080;&#1089;&#1090;%20Microsoft%20Excel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ru-RU" sz="1400" dirty="0"/>
              <a:t>Доля постановки</a:t>
            </a:r>
            <a:r>
              <a:rPr lang="ru-RU" sz="1400" baseline="0" dirty="0"/>
              <a:t> на Диспансерное наблюдение</a:t>
            </a:r>
            <a:r>
              <a:rPr lang="ru-RU" sz="1400" dirty="0"/>
              <a:t> – </a:t>
            </a:r>
            <a:r>
              <a:rPr lang="ru-RU" sz="1400" b="1" i="0" dirty="0">
                <a:solidFill>
                  <a:srgbClr val="FF0000"/>
                </a:solidFill>
                <a:effectLst/>
              </a:rPr>
              <a:t>77%</a:t>
            </a:r>
            <a:endParaRPr lang="ru-RU" sz="1400" b="1" dirty="0">
              <a:solidFill>
                <a:srgbClr val="FF0000"/>
              </a:solidFill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3.3599081364829399E-2"/>
          <c:y val="0.10958316116949719"/>
          <c:w val="0.95494258530183729"/>
          <c:h val="0.33687285857597105"/>
        </c:manualLayout>
      </c:layout>
      <c:barChart>
        <c:barDir val="col"/>
        <c:grouping val="clustered"/>
        <c:varyColors val="0"/>
        <c:ser>
          <c:idx val="2"/>
          <c:order val="0"/>
          <c:tx>
            <c:v>Доля охвата</c:v>
          </c:tx>
          <c:spPr>
            <a:solidFill>
              <a:srgbClr val="BDD7EE"/>
            </a:solidFill>
            <a:ln>
              <a:noFill/>
            </a:ln>
            <a:effectLst/>
          </c:spPr>
          <c:invertIfNegative val="0"/>
          <c:cat>
            <c:strRef>
              <c:f>Лист4!$A$1:$A$49</c:f>
              <c:strCache>
                <c:ptCount val="49"/>
                <c:pt idx="0">
                  <c:v>ГБУЗ МО Лобненская больница</c:v>
                </c:pt>
                <c:pt idx="1">
                  <c:v>ГБУЗ МО Ступинская КБ</c:v>
                </c:pt>
                <c:pt idx="2">
                  <c:v>ГБУЗ МО Домодедовская больница</c:v>
                </c:pt>
                <c:pt idx="3">
                  <c:v>ГБУЗ МО Каширская больница</c:v>
                </c:pt>
                <c:pt idx="4">
                  <c:v>ГБУЗ МО Серпуховская больница</c:v>
                </c:pt>
                <c:pt idx="5">
                  <c:v>ГБУЗ МО Реутовская КБ</c:v>
                </c:pt>
                <c:pt idx="6">
                  <c:v>ГБУЗ МО Красногорская больница</c:v>
                </c:pt>
                <c:pt idx="7">
                  <c:v>ГБУЗ МО Ногинская больница</c:v>
                </c:pt>
                <c:pt idx="8">
                  <c:v>ГБУЗ МО Рузская больница</c:v>
                </c:pt>
                <c:pt idx="9">
                  <c:v>ГБУЗ МО Электростальская больница</c:v>
                </c:pt>
                <c:pt idx="10">
                  <c:v>ГБУЗ МО Павлово-Посадская больница</c:v>
                </c:pt>
                <c:pt idx="11">
                  <c:v>ГБУЗ МО Зарайская Больница</c:v>
                </c:pt>
                <c:pt idx="12">
                  <c:v>ГБУЗ МО Дмитровская больница</c:v>
                </c:pt>
                <c:pt idx="13">
                  <c:v>ГБУЗ МО Истринская КБ</c:v>
                </c:pt>
                <c:pt idx="14">
                  <c:v>ГБУЗ МО Видновская КБ</c:v>
                </c:pt>
                <c:pt idx="15">
                  <c:v>ГБУЗ МО Сергиево-Посадская больница</c:v>
                </c:pt>
                <c:pt idx="16">
                  <c:v>ГБУЗ МО Орехово-Зуевская больница</c:v>
                </c:pt>
                <c:pt idx="17">
                  <c:v>ГБУЗ МО Одинцовская ОБ</c:v>
                </c:pt>
                <c:pt idx="18">
                  <c:v>ГБУЗ МО Протвинская больница</c:v>
                </c:pt>
                <c:pt idx="19">
                  <c:v>ГБУЗ МО Наро-Фоминская больница</c:v>
                </c:pt>
                <c:pt idx="20">
                  <c:v>ГБУЗ МО Клинская больница</c:v>
                </c:pt>
                <c:pt idx="21">
                  <c:v>ГБУЗ МО Подольская ОКБ</c:v>
                </c:pt>
                <c:pt idx="22">
                  <c:v>ГБУЗ МО Чеховская больница</c:v>
                </c:pt>
                <c:pt idx="23">
                  <c:v>ГБУЗ МО Раменская больница</c:v>
                </c:pt>
                <c:pt idx="24">
                  <c:v>ГБУЗ МО Котельниковская ГП</c:v>
                </c:pt>
                <c:pt idx="25">
                  <c:v>ГБУЗ МО Егорьевская больница</c:v>
                </c:pt>
                <c:pt idx="26">
                  <c:v>ГБУЗ МО Краснознаменская ГП</c:v>
                </c:pt>
                <c:pt idx="27">
                  <c:v>ГБУЗ МО Жуковская ОКБ</c:v>
                </c:pt>
                <c:pt idx="28">
                  <c:v>ГБУЗ МО Воскресенская больница</c:v>
                </c:pt>
                <c:pt idx="29">
                  <c:v>ГБУЗ МО Лотошинская больница</c:v>
                </c:pt>
                <c:pt idx="30">
                  <c:v>ГБУЗ МО Мытищинская ОКБ</c:v>
                </c:pt>
                <c:pt idx="31">
                  <c:v>ГБУЗ МО Химкинская больница</c:v>
                </c:pt>
                <c:pt idx="32">
                  <c:v>ГБУЗ МО Солнечногорская больница</c:v>
                </c:pt>
                <c:pt idx="33">
                  <c:v>ГБУЗ МО Лыткаринская больница</c:v>
                </c:pt>
                <c:pt idx="34">
                  <c:v>ГБУЗ МО Коломенская больница</c:v>
                </c:pt>
                <c:pt idx="35">
                  <c:v>ГБУЗ МО ПКБ им. проф. Розанова В.Н.</c:v>
                </c:pt>
                <c:pt idx="36">
                  <c:v>ГБУЗ МО Балашихинская больница</c:v>
                </c:pt>
                <c:pt idx="37">
                  <c:v>ГБУЗ МО Щёлковская больница</c:v>
                </c:pt>
                <c:pt idx="38">
                  <c:v>ГБУЗ МО Люберецкая ОБ</c:v>
                </c:pt>
                <c:pt idx="39">
                  <c:v>ГБУЗ МО Шатурская больница</c:v>
                </c:pt>
                <c:pt idx="40">
                  <c:v>ГБУЗ МО Луховицкая больница</c:v>
                </c:pt>
                <c:pt idx="41">
                  <c:v>ГБУЗ МО Королёвская больница</c:v>
                </c:pt>
                <c:pt idx="42">
                  <c:v>ГБУЗ МО Дзержинская больница</c:v>
                </c:pt>
                <c:pt idx="43">
                  <c:v>ГБУЗ МО Долгопрудненская больница</c:v>
                </c:pt>
                <c:pt idx="44">
                  <c:v>ГБУЗ МО Дубненская больница</c:v>
                </c:pt>
                <c:pt idx="45">
                  <c:v>ГБУЗ МО Можайская больница</c:v>
                </c:pt>
                <c:pt idx="46">
                  <c:v>ГБУЗ МО Волоколамская больница</c:v>
                </c:pt>
                <c:pt idx="47">
                  <c:v>ГБУЗ МО Шаховская Больница</c:v>
                </c:pt>
                <c:pt idx="48">
                  <c:v>ГБУЗ МО Серебряно-Прудская больница</c:v>
                </c:pt>
              </c:strCache>
            </c:strRef>
          </c:cat>
          <c:val>
            <c:numRef>
              <c:f>Лист4!$C$1:$C$49</c:f>
              <c:numCache>
                <c:formatCode>0%</c:formatCode>
                <c:ptCount val="49"/>
                <c:pt idx="0">
                  <c:v>0.78617441296668278</c:v>
                </c:pt>
                <c:pt idx="1">
                  <c:v>0.84528301886792456</c:v>
                </c:pt>
                <c:pt idx="2">
                  <c:v>0.86024844720496896</c:v>
                </c:pt>
                <c:pt idx="3">
                  <c:v>0.83886255924170616</c:v>
                </c:pt>
                <c:pt idx="4">
                  <c:v>0.78333333333333333</c:v>
                </c:pt>
                <c:pt idx="5">
                  <c:v>0.86206896551724133</c:v>
                </c:pt>
                <c:pt idx="6">
                  <c:v>0.93832599118942728</c:v>
                </c:pt>
                <c:pt idx="7">
                  <c:v>0.61311053984575836</c:v>
                </c:pt>
                <c:pt idx="8">
                  <c:v>0.78670012547051438</c:v>
                </c:pt>
                <c:pt idx="9">
                  <c:v>0.90753424657534243</c:v>
                </c:pt>
                <c:pt idx="10">
                  <c:v>0.5625</c:v>
                </c:pt>
                <c:pt idx="11">
                  <c:v>0.81931464174454827</c:v>
                </c:pt>
                <c:pt idx="12">
                  <c:v>0.73228346456692917</c:v>
                </c:pt>
                <c:pt idx="13">
                  <c:v>0.77600000000000002</c:v>
                </c:pt>
                <c:pt idx="14">
                  <c:v>0.5714285714285714</c:v>
                </c:pt>
                <c:pt idx="15">
                  <c:v>0.84690553745928343</c:v>
                </c:pt>
                <c:pt idx="16">
                  <c:v>0.80193905817174516</c:v>
                </c:pt>
                <c:pt idx="17">
                  <c:v>0.9149746192893401</c:v>
                </c:pt>
                <c:pt idx="18">
                  <c:v>0.85361702127659578</c:v>
                </c:pt>
                <c:pt idx="19">
                  <c:v>0.92372881355932202</c:v>
                </c:pt>
                <c:pt idx="20">
                  <c:v>0.77493261455525608</c:v>
                </c:pt>
                <c:pt idx="21">
                  <c:v>0.84298780487804881</c:v>
                </c:pt>
                <c:pt idx="22">
                  <c:v>0.625</c:v>
                </c:pt>
                <c:pt idx="23">
                  <c:v>0.76401869158878499</c:v>
                </c:pt>
                <c:pt idx="24">
                  <c:v>0.83736762481089255</c:v>
                </c:pt>
                <c:pt idx="25">
                  <c:v>0.86695278969957079</c:v>
                </c:pt>
                <c:pt idx="26">
                  <c:v>0.86344537815126055</c:v>
                </c:pt>
                <c:pt idx="27">
                  <c:v>0.91428571428571426</c:v>
                </c:pt>
                <c:pt idx="28">
                  <c:v>0.84684684684684686</c:v>
                </c:pt>
                <c:pt idx="29">
                  <c:v>0.9029451137884873</c:v>
                </c:pt>
                <c:pt idx="30">
                  <c:v>0.90322580645161288</c:v>
                </c:pt>
                <c:pt idx="31">
                  <c:v>0.63451776649746194</c:v>
                </c:pt>
                <c:pt idx="32">
                  <c:v>0.86693017127799732</c:v>
                </c:pt>
                <c:pt idx="33">
                  <c:v>0.65095986038394416</c:v>
                </c:pt>
                <c:pt idx="34">
                  <c:v>0.54966887417218546</c:v>
                </c:pt>
                <c:pt idx="35">
                  <c:v>0.8734655335221907</c:v>
                </c:pt>
                <c:pt idx="36">
                  <c:v>0.43701799485861181</c:v>
                </c:pt>
                <c:pt idx="37">
                  <c:v>0.7350427350427351</c:v>
                </c:pt>
                <c:pt idx="38">
                  <c:v>0.74835405998536941</c:v>
                </c:pt>
                <c:pt idx="39">
                  <c:v>0.86805555555555558</c:v>
                </c:pt>
                <c:pt idx="40">
                  <c:v>0.84987893462469732</c:v>
                </c:pt>
                <c:pt idx="41">
                  <c:v>0.65847665847665848</c:v>
                </c:pt>
                <c:pt idx="42">
                  <c:v>0.8516377649325626</c:v>
                </c:pt>
                <c:pt idx="43">
                  <c:v>0.72568578553615959</c:v>
                </c:pt>
                <c:pt idx="44">
                  <c:v>0.86322188449848025</c:v>
                </c:pt>
                <c:pt idx="45">
                  <c:v>0.82217573221757323</c:v>
                </c:pt>
                <c:pt idx="46">
                  <c:v>0.38797814207650272</c:v>
                </c:pt>
                <c:pt idx="47">
                  <c:v>0.5252525252525253</c:v>
                </c:pt>
                <c:pt idx="48">
                  <c:v>0.41860465116279072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57D-49E1-AE04-5B86DAC7F1FC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Лист4!$A$1:$A$49</c:f>
              <c:strCache>
                <c:ptCount val="49"/>
                <c:pt idx="0">
                  <c:v>ГБУЗ МО Лобненская больница</c:v>
                </c:pt>
                <c:pt idx="1">
                  <c:v>ГБУЗ МО Ступинская КБ</c:v>
                </c:pt>
                <c:pt idx="2">
                  <c:v>ГБУЗ МО Домодедовская больница</c:v>
                </c:pt>
                <c:pt idx="3">
                  <c:v>ГБУЗ МО Каширская больница</c:v>
                </c:pt>
                <c:pt idx="4">
                  <c:v>ГБУЗ МО Серпуховская больница</c:v>
                </c:pt>
                <c:pt idx="5">
                  <c:v>ГБУЗ МО Реутовская КБ</c:v>
                </c:pt>
                <c:pt idx="6">
                  <c:v>ГБУЗ МО Красногорская больница</c:v>
                </c:pt>
                <c:pt idx="7">
                  <c:v>ГБУЗ МО Ногинская больница</c:v>
                </c:pt>
                <c:pt idx="8">
                  <c:v>ГБУЗ МО Рузская больница</c:v>
                </c:pt>
                <c:pt idx="9">
                  <c:v>ГБУЗ МО Электростальская больница</c:v>
                </c:pt>
                <c:pt idx="10">
                  <c:v>ГБУЗ МО Павлово-Посадская больница</c:v>
                </c:pt>
                <c:pt idx="11">
                  <c:v>ГБУЗ МО Зарайская Больница</c:v>
                </c:pt>
                <c:pt idx="12">
                  <c:v>ГБУЗ МО Дмитровская больница</c:v>
                </c:pt>
                <c:pt idx="13">
                  <c:v>ГБУЗ МО Истринская КБ</c:v>
                </c:pt>
                <c:pt idx="14">
                  <c:v>ГБУЗ МО Видновская КБ</c:v>
                </c:pt>
                <c:pt idx="15">
                  <c:v>ГБУЗ МО Сергиево-Посадская больница</c:v>
                </c:pt>
                <c:pt idx="16">
                  <c:v>ГБУЗ МО Орехово-Зуевская больница</c:v>
                </c:pt>
                <c:pt idx="17">
                  <c:v>ГБУЗ МО Одинцовская ОБ</c:v>
                </c:pt>
                <c:pt idx="18">
                  <c:v>ГБУЗ МО Протвинская больница</c:v>
                </c:pt>
                <c:pt idx="19">
                  <c:v>ГБУЗ МО Наро-Фоминская больница</c:v>
                </c:pt>
                <c:pt idx="20">
                  <c:v>ГБУЗ МО Клинская больница</c:v>
                </c:pt>
                <c:pt idx="21">
                  <c:v>ГБУЗ МО Подольская ОКБ</c:v>
                </c:pt>
                <c:pt idx="22">
                  <c:v>ГБУЗ МО Чеховская больница</c:v>
                </c:pt>
                <c:pt idx="23">
                  <c:v>ГБУЗ МО Раменская больница</c:v>
                </c:pt>
                <c:pt idx="24">
                  <c:v>ГБУЗ МО Котельниковская ГП</c:v>
                </c:pt>
                <c:pt idx="25">
                  <c:v>ГБУЗ МО Егорьевская больница</c:v>
                </c:pt>
                <c:pt idx="26">
                  <c:v>ГБУЗ МО Краснознаменская ГП</c:v>
                </c:pt>
                <c:pt idx="27">
                  <c:v>ГБУЗ МО Жуковская ОКБ</c:v>
                </c:pt>
                <c:pt idx="28">
                  <c:v>ГБУЗ МО Воскресенская больница</c:v>
                </c:pt>
                <c:pt idx="29">
                  <c:v>ГБУЗ МО Лотошинская больница</c:v>
                </c:pt>
                <c:pt idx="30">
                  <c:v>ГБУЗ МО Мытищинская ОКБ</c:v>
                </c:pt>
                <c:pt idx="31">
                  <c:v>ГБУЗ МО Химкинская больница</c:v>
                </c:pt>
                <c:pt idx="32">
                  <c:v>ГБУЗ МО Солнечногорская больница</c:v>
                </c:pt>
                <c:pt idx="33">
                  <c:v>ГБУЗ МО Лыткаринская больница</c:v>
                </c:pt>
                <c:pt idx="34">
                  <c:v>ГБУЗ МО Коломенская больница</c:v>
                </c:pt>
                <c:pt idx="35">
                  <c:v>ГБУЗ МО ПКБ им. проф. Розанова В.Н.</c:v>
                </c:pt>
                <c:pt idx="36">
                  <c:v>ГБУЗ МО Балашихинская больница</c:v>
                </c:pt>
                <c:pt idx="37">
                  <c:v>ГБУЗ МО Щёлковская больница</c:v>
                </c:pt>
                <c:pt idx="38">
                  <c:v>ГБУЗ МО Люберецкая ОБ</c:v>
                </c:pt>
                <c:pt idx="39">
                  <c:v>ГБУЗ МО Шатурская больница</c:v>
                </c:pt>
                <c:pt idx="40">
                  <c:v>ГБУЗ МО Луховицкая больница</c:v>
                </c:pt>
                <c:pt idx="41">
                  <c:v>ГБУЗ МО Королёвская больница</c:v>
                </c:pt>
                <c:pt idx="42">
                  <c:v>ГБУЗ МО Дзержинская больница</c:v>
                </c:pt>
                <c:pt idx="43">
                  <c:v>ГБУЗ МО Долгопрудненская больница</c:v>
                </c:pt>
                <c:pt idx="44">
                  <c:v>ГБУЗ МО Дубненская больница</c:v>
                </c:pt>
                <c:pt idx="45">
                  <c:v>ГБУЗ МО Можайская больница</c:v>
                </c:pt>
                <c:pt idx="46">
                  <c:v>ГБУЗ МО Волоколамская больница</c:v>
                </c:pt>
                <c:pt idx="47">
                  <c:v>ГБУЗ МО Шаховская Больница</c:v>
                </c:pt>
                <c:pt idx="48">
                  <c:v>ГБУЗ МО Серебряно-Прудская больница</c:v>
                </c:pt>
              </c:strCache>
            </c:strRef>
          </c:cat>
          <c:val>
            <c:numRef>
              <c:f>Лист1!$E$1:$E$49</c:f>
            </c:numRef>
          </c:val>
          <c:extLst>
            <c:ext xmlns:c16="http://schemas.microsoft.com/office/drawing/2014/chart" uri="{C3380CC4-5D6E-409C-BE32-E72D297353CC}">
              <c16:uniqueId val="{00000001-157D-49E1-AE04-5B86DAC7F1FC}"/>
            </c:ext>
          </c:extLst>
        </c:ser>
        <c:ser>
          <c:idx val="0"/>
          <c:order val="2"/>
          <c:tx>
            <c:v>Доля прохождения</c:v>
          </c:tx>
          <c:spPr>
            <a:solidFill>
              <a:srgbClr val="FFCCC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Лист4!$A$1:$A$49</c:f>
              <c:strCache>
                <c:ptCount val="49"/>
                <c:pt idx="0">
                  <c:v>ГБУЗ МО Лобненская больница</c:v>
                </c:pt>
                <c:pt idx="1">
                  <c:v>ГБУЗ МО Ступинская КБ</c:v>
                </c:pt>
                <c:pt idx="2">
                  <c:v>ГБУЗ МО Домодедовская больница</c:v>
                </c:pt>
                <c:pt idx="3">
                  <c:v>ГБУЗ МО Каширская больница</c:v>
                </c:pt>
                <c:pt idx="4">
                  <c:v>ГБУЗ МО Серпуховская больница</c:v>
                </c:pt>
                <c:pt idx="5">
                  <c:v>ГБУЗ МО Реутовская КБ</c:v>
                </c:pt>
                <c:pt idx="6">
                  <c:v>ГБУЗ МО Красногорская больница</c:v>
                </c:pt>
                <c:pt idx="7">
                  <c:v>ГБУЗ МО Ногинская больница</c:v>
                </c:pt>
                <c:pt idx="8">
                  <c:v>ГБУЗ МО Рузская больница</c:v>
                </c:pt>
                <c:pt idx="9">
                  <c:v>ГБУЗ МО Электростальская больница</c:v>
                </c:pt>
                <c:pt idx="10">
                  <c:v>ГБУЗ МО Павлово-Посадская больница</c:v>
                </c:pt>
                <c:pt idx="11">
                  <c:v>ГБУЗ МО Зарайская Больница</c:v>
                </c:pt>
                <c:pt idx="12">
                  <c:v>ГБУЗ МО Дмитровская больница</c:v>
                </c:pt>
                <c:pt idx="13">
                  <c:v>ГБУЗ МО Истринская КБ</c:v>
                </c:pt>
                <c:pt idx="14">
                  <c:v>ГБУЗ МО Видновская КБ</c:v>
                </c:pt>
                <c:pt idx="15">
                  <c:v>ГБУЗ МО Сергиево-Посадская больница</c:v>
                </c:pt>
                <c:pt idx="16">
                  <c:v>ГБУЗ МО Орехово-Зуевская больница</c:v>
                </c:pt>
                <c:pt idx="17">
                  <c:v>ГБУЗ МО Одинцовская ОБ</c:v>
                </c:pt>
                <c:pt idx="18">
                  <c:v>ГБУЗ МО Протвинская больница</c:v>
                </c:pt>
                <c:pt idx="19">
                  <c:v>ГБУЗ МО Наро-Фоминская больница</c:v>
                </c:pt>
                <c:pt idx="20">
                  <c:v>ГБУЗ МО Клинская больница</c:v>
                </c:pt>
                <c:pt idx="21">
                  <c:v>ГБУЗ МО Подольская ОКБ</c:v>
                </c:pt>
                <c:pt idx="22">
                  <c:v>ГБУЗ МО Чеховская больница</c:v>
                </c:pt>
                <c:pt idx="23">
                  <c:v>ГБУЗ МО Раменская больница</c:v>
                </c:pt>
                <c:pt idx="24">
                  <c:v>ГБУЗ МО Котельниковская ГП</c:v>
                </c:pt>
                <c:pt idx="25">
                  <c:v>ГБУЗ МО Егорьевская больница</c:v>
                </c:pt>
                <c:pt idx="26">
                  <c:v>ГБУЗ МО Краснознаменская ГП</c:v>
                </c:pt>
                <c:pt idx="27">
                  <c:v>ГБУЗ МО Жуковская ОКБ</c:v>
                </c:pt>
                <c:pt idx="28">
                  <c:v>ГБУЗ МО Воскресенская больница</c:v>
                </c:pt>
                <c:pt idx="29">
                  <c:v>ГБУЗ МО Лотошинская больница</c:v>
                </c:pt>
                <c:pt idx="30">
                  <c:v>ГБУЗ МО Мытищинская ОКБ</c:v>
                </c:pt>
                <c:pt idx="31">
                  <c:v>ГБУЗ МО Химкинская больница</c:v>
                </c:pt>
                <c:pt idx="32">
                  <c:v>ГБУЗ МО Солнечногорская больница</c:v>
                </c:pt>
                <c:pt idx="33">
                  <c:v>ГБУЗ МО Лыткаринская больница</c:v>
                </c:pt>
                <c:pt idx="34">
                  <c:v>ГБУЗ МО Коломенская больница</c:v>
                </c:pt>
                <c:pt idx="35">
                  <c:v>ГБУЗ МО ПКБ им. проф. Розанова В.Н.</c:v>
                </c:pt>
                <c:pt idx="36">
                  <c:v>ГБУЗ МО Балашихинская больница</c:v>
                </c:pt>
                <c:pt idx="37">
                  <c:v>ГБУЗ МО Щёлковская больница</c:v>
                </c:pt>
                <c:pt idx="38">
                  <c:v>ГБУЗ МО Люберецкая ОБ</c:v>
                </c:pt>
                <c:pt idx="39">
                  <c:v>ГБУЗ МО Шатурская больница</c:v>
                </c:pt>
                <c:pt idx="40">
                  <c:v>ГБУЗ МО Луховицкая больница</c:v>
                </c:pt>
                <c:pt idx="41">
                  <c:v>ГБУЗ МО Королёвская больница</c:v>
                </c:pt>
                <c:pt idx="42">
                  <c:v>ГБУЗ МО Дзержинская больница</c:v>
                </c:pt>
                <c:pt idx="43">
                  <c:v>ГБУЗ МО Долгопрудненская больница</c:v>
                </c:pt>
                <c:pt idx="44">
                  <c:v>ГБУЗ МО Дубненская больница</c:v>
                </c:pt>
                <c:pt idx="45">
                  <c:v>ГБУЗ МО Можайская больница</c:v>
                </c:pt>
                <c:pt idx="46">
                  <c:v>ГБУЗ МО Волоколамская больница</c:v>
                </c:pt>
                <c:pt idx="47">
                  <c:v>ГБУЗ МО Шаховская Больница</c:v>
                </c:pt>
                <c:pt idx="48">
                  <c:v>ГБУЗ МО Серебряно-Прудская больница</c:v>
                </c:pt>
              </c:strCache>
            </c:strRef>
          </c:cat>
          <c:val>
            <c:numRef>
              <c:f>Лист4!$B$1:$B$49</c:f>
              <c:numCache>
                <c:formatCode>0%</c:formatCode>
                <c:ptCount val="49"/>
                <c:pt idx="0">
                  <c:v>0.74022026431718058</c:v>
                </c:pt>
                <c:pt idx="1">
                  <c:v>0.5401785714285714</c:v>
                </c:pt>
                <c:pt idx="2">
                  <c:v>0.54632972322503004</c:v>
                </c:pt>
                <c:pt idx="3">
                  <c:v>0.58286252354048962</c:v>
                </c:pt>
                <c:pt idx="4">
                  <c:v>0.62411347517730498</c:v>
                </c:pt>
                <c:pt idx="5">
                  <c:v>0.63076923076923075</c:v>
                </c:pt>
                <c:pt idx="6">
                  <c:v>0.63849765258215962</c:v>
                </c:pt>
                <c:pt idx="7">
                  <c:v>0.65199161425576524</c:v>
                </c:pt>
                <c:pt idx="8">
                  <c:v>0.65550239234449759</c:v>
                </c:pt>
                <c:pt idx="9">
                  <c:v>0.660377358490566</c:v>
                </c:pt>
                <c:pt idx="10">
                  <c:v>0.66666666666666663</c:v>
                </c:pt>
                <c:pt idx="11">
                  <c:v>0.68060836501901145</c:v>
                </c:pt>
                <c:pt idx="12">
                  <c:v>0.69892473118279574</c:v>
                </c:pt>
                <c:pt idx="13">
                  <c:v>0.69896907216494841</c:v>
                </c:pt>
                <c:pt idx="14">
                  <c:v>0.70357142857142863</c:v>
                </c:pt>
                <c:pt idx="15">
                  <c:v>0.70576923076923082</c:v>
                </c:pt>
                <c:pt idx="16">
                  <c:v>0.70639032815198621</c:v>
                </c:pt>
                <c:pt idx="17">
                  <c:v>0.7156726768377254</c:v>
                </c:pt>
                <c:pt idx="18">
                  <c:v>0.71684945164506475</c:v>
                </c:pt>
                <c:pt idx="19">
                  <c:v>0.72477064220183485</c:v>
                </c:pt>
                <c:pt idx="20">
                  <c:v>0.72695652173913039</c:v>
                </c:pt>
                <c:pt idx="21">
                  <c:v>0.73056057866184454</c:v>
                </c:pt>
                <c:pt idx="22">
                  <c:v>0.73402061855670098</c:v>
                </c:pt>
                <c:pt idx="23">
                  <c:v>0.74006116207951067</c:v>
                </c:pt>
                <c:pt idx="24">
                  <c:v>0.74706413730803978</c:v>
                </c:pt>
                <c:pt idx="25">
                  <c:v>0.75247524752475248</c:v>
                </c:pt>
                <c:pt idx="26">
                  <c:v>0.76155717761557173</c:v>
                </c:pt>
                <c:pt idx="27">
                  <c:v>0.78125</c:v>
                </c:pt>
                <c:pt idx="28">
                  <c:v>0.78191489361702127</c:v>
                </c:pt>
                <c:pt idx="29">
                  <c:v>0.78280207561156412</c:v>
                </c:pt>
                <c:pt idx="30">
                  <c:v>0.7857142857142857</c:v>
                </c:pt>
                <c:pt idx="31">
                  <c:v>0.78628571428571425</c:v>
                </c:pt>
                <c:pt idx="32">
                  <c:v>0.78723404255319152</c:v>
                </c:pt>
                <c:pt idx="33">
                  <c:v>0.7882037533512064</c:v>
                </c:pt>
                <c:pt idx="34">
                  <c:v>0.80722891566265065</c:v>
                </c:pt>
                <c:pt idx="35">
                  <c:v>0.81189189189189193</c:v>
                </c:pt>
                <c:pt idx="36">
                  <c:v>0.81470588235294117</c:v>
                </c:pt>
                <c:pt idx="37">
                  <c:v>0.8183139534883721</c:v>
                </c:pt>
                <c:pt idx="38">
                  <c:v>0.82013685239491696</c:v>
                </c:pt>
                <c:pt idx="39">
                  <c:v>0.82171428571428573</c:v>
                </c:pt>
                <c:pt idx="40">
                  <c:v>0.8233618233618234</c:v>
                </c:pt>
                <c:pt idx="41">
                  <c:v>0.82462686567164178</c:v>
                </c:pt>
                <c:pt idx="42">
                  <c:v>0.83484162895927605</c:v>
                </c:pt>
                <c:pt idx="43">
                  <c:v>0.84879725085910651</c:v>
                </c:pt>
                <c:pt idx="44">
                  <c:v>0.86971830985915488</c:v>
                </c:pt>
                <c:pt idx="45">
                  <c:v>0.92875318066157764</c:v>
                </c:pt>
                <c:pt idx="46">
                  <c:v>0.971830985915493</c:v>
                </c:pt>
                <c:pt idx="47">
                  <c:v>0.98076923076923073</c:v>
                </c:pt>
                <c:pt idx="48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57D-49E1-AE04-5B86DAC7F1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76571584"/>
        <c:axId val="76572144"/>
      </c:barChart>
      <c:catAx>
        <c:axId val="76571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6572144"/>
        <c:crosses val="autoZero"/>
        <c:auto val="1"/>
        <c:lblAlgn val="ctr"/>
        <c:lblOffset val="100"/>
        <c:noMultiLvlLbl val="0"/>
      </c:catAx>
      <c:valAx>
        <c:axId val="765721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65715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заболеваемость ХОБЛ, на 100 тыс населения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elete val="1"/>
          </c:dLbls>
          <c:cat>
            <c:strRef>
              <c:f>Лист1!$A$2:$A$4</c:f>
              <c:strCache>
                <c:ptCount val="3"/>
                <c:pt idx="0">
                  <c:v>2024</c:v>
                </c:pt>
                <c:pt idx="1">
                  <c:v>2025</c:v>
                </c:pt>
                <c:pt idx="2">
                  <c:v>2026 прогноз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319.10000000000002</c:v>
                </c:pt>
                <c:pt idx="1">
                  <c:v>377.39</c:v>
                </c:pt>
                <c:pt idx="2">
                  <c:v>398.23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0-5638-480C-BE6A-23B952136AB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регистр ХОБЛ, на 100 тыс населения (функционирует с 2024г)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elete val="1"/>
          </c:dLbls>
          <c:cat>
            <c:strRef>
              <c:f>Лист1!$A$2:$A$4</c:f>
              <c:strCache>
                <c:ptCount val="3"/>
                <c:pt idx="0">
                  <c:v>2024</c:v>
                </c:pt>
                <c:pt idx="1">
                  <c:v>2025</c:v>
                </c:pt>
                <c:pt idx="2">
                  <c:v>2026 прогноз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5.7</c:v>
                </c:pt>
                <c:pt idx="1">
                  <c:v>60.1</c:v>
                </c:pt>
                <c:pt idx="2">
                  <c:v>344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1-5638-480C-BE6A-23B952136AB6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получают тройные фиксированные комбинации (инвалиды с ХОБЛ)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2024</c:v>
                </c:pt>
                <c:pt idx="1">
                  <c:v>2025</c:v>
                </c:pt>
                <c:pt idx="2">
                  <c:v>2026 прогноз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653</c:v>
                </c:pt>
                <c:pt idx="1">
                  <c:v>915</c:v>
                </c:pt>
                <c:pt idx="2">
                  <c:v>1800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2-5638-480C-BE6A-23B952136AB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395923423"/>
        <c:axId val="1395920543"/>
        <c:axId val="0"/>
      </c:bar3DChart>
      <c:catAx>
        <c:axId val="13959234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95920543"/>
        <c:crosses val="autoZero"/>
        <c:auto val="1"/>
        <c:lblAlgn val="ctr"/>
        <c:lblOffset val="100"/>
        <c:noMultiLvlLbl val="0"/>
      </c:catAx>
      <c:valAx>
        <c:axId val="139592054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9592342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5C3691-4ED6-4F35-8702-F50548EE35C1}" type="datetimeFigureOut">
              <a:rPr lang="ru-RU" smtClean="0"/>
              <a:t>20.11.2025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4ED18F-49E4-447E-8B0A-EEBE23489F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49229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4213" y="1141413"/>
            <a:ext cx="5492750" cy="3089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5" name="Google Shape;545;p7:notes"/>
          <p:cNvSpPr txBox="1">
            <a:spLocks noGrp="1"/>
          </p:cNvSpPr>
          <p:nvPr>
            <p:ph type="body" idx="1"/>
          </p:nvPr>
        </p:nvSpPr>
        <p:spPr>
          <a:xfrm>
            <a:off x="686121" y="4402662"/>
            <a:ext cx="5489100" cy="36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750" tIns="45850" rIns="91750" bIns="45850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" sz="1800">
                <a:solidFill>
                  <a:schemeClr val="dk1"/>
                </a:solidFill>
              </a:rPr>
              <a:t>На слайде представлена информация по структуре смертности граждан трудоспособного возраста в период 01.01-31.07. 2021 и 2022 годов. Сохраняется лидирующая позиция БСК в общей структуре (28%), второе место среди показателей занимают внешние причины (22%), третье - новообразования, причем, в сравнении с 2021 годом, новообразования выходят на 3 место в связи со значительным снижением вклада в структуру смертности со стороны новой коронавирусной инфекции (7% против 16% в 2021 году, снижение на 54%) и ростом показателей смертности от новообразований на 13%. Доля заболеваний пищеварительной системы в структуре смертности составляет 11%, отмечается рост на 13% по сравнению с аналогичным периодом 2021 года. Также отмечен рост показателей смертности от болезней органов пищеварения и дыхания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46" name="Google Shape;546;p7:notes"/>
          <p:cNvSpPr txBox="1">
            <a:spLocks noGrp="1"/>
          </p:cNvSpPr>
          <p:nvPr>
            <p:ph type="sldNum" idx="12"/>
          </p:nvPr>
        </p:nvSpPr>
        <p:spPr>
          <a:xfrm>
            <a:off x="3886428" y="8689380"/>
            <a:ext cx="2973300" cy="4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750" tIns="45850" rIns="91750" bIns="458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622357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EACF87-E130-3A05-9BF2-C4C4D7B2D1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812B82A5-EDC2-90BE-21A8-A368A0A73AB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168B0D11-DA50-87B7-82E4-AFA76E4AED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90FCB85-146A-32D3-CFC4-1F8DCE37B75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4ED18F-49E4-447E-8B0A-EEBE23489FC2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76387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3" name="Google Shape;1373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74" name="Google Shape;1374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805741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2c07f5a502a_6_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28" name="Google Shape;328;g2c07f5a502a_6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3285109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otham Medium" pitchFamily="50" charset="0"/>
                <a:cs typeface="Gotham Medium" pitchFamily="50" charset="0"/>
              </a:rPr>
              <a:t>Важными особенностями популяции больных ХОБЛ являются: 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otham Medium" pitchFamily="50" charset="0"/>
                <a:cs typeface="Gotham Medium" pitchFamily="50" charset="0"/>
              </a:rPr>
              <a:t>Преобладание больных со среднетяжелым течением заболевания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otham Medium" pitchFamily="50" charset="0"/>
              <a:cs typeface="Gotham Medium" pitchFamily="50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otham Medium" pitchFamily="50" charset="0"/>
                <a:cs typeface="Gotham Medium" pitchFamily="50" charset="0"/>
              </a:rPr>
              <a:t>Высокая частота госпитализаций и вызовов скорой помощи, связанных с обострением ХОБЛ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otham Medium" pitchFamily="50" charset="0"/>
              <a:cs typeface="Gotham Medium" pitchFamily="50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b="1" dirty="0">
              <a:solidFill>
                <a:schemeClr val="bg1"/>
              </a:solidFill>
              <a:latin typeface="Gotham Medium" pitchFamily="50" charset="0"/>
              <a:cs typeface="Gotham Medium" pitchFamily="50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b="1" dirty="0">
                <a:solidFill>
                  <a:schemeClr val="bg1"/>
                </a:solidFill>
                <a:latin typeface="Gotham Medium" pitchFamily="50" charset="0"/>
                <a:cs typeface="Gotham Medium" pitchFamily="50" charset="0"/>
              </a:rPr>
              <a:t>Низкий уровень диагностики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otham Medium" pitchFamily="50" charset="0"/>
              <a:cs typeface="Gotham Medium" pitchFamily="50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otham Medium" pitchFamily="50" charset="0"/>
              <a:cs typeface="Gotham Medium" pitchFamily="50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513" name="Google Shape;51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3990833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 Medium" pitchFamily="50" charset="0"/>
                <a:cs typeface="Gotham Medium" pitchFamily="50" charset="0"/>
              </a:rPr>
              <a:t>Охват ДН лиц с хроническими неинфекционными заболеваниями и инфекционными заболеваниями и лиц с высоким и очень высоким СС риском, </a:t>
            </a:r>
            <a:b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 Medium" pitchFamily="50" charset="0"/>
                <a:cs typeface="Gotham Medium" pitchFamily="50" charset="0"/>
              </a:rPr>
            </a:b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 Medium" pitchFamily="50" charset="0"/>
                <a:cs typeface="Gotham Medium" pitchFamily="50" charset="0"/>
              </a:rPr>
              <a:t>не менее 70%, Охват ДН лиц старше трудоспособного возраста, из числа подлежащих ему, </a:t>
            </a:r>
            <a:b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 Medium" pitchFamily="50" charset="0"/>
                <a:cs typeface="Gotham Medium" pitchFamily="50" charset="0"/>
              </a:rPr>
            </a:b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 Medium" pitchFamily="50" charset="0"/>
                <a:cs typeface="Gotham Medium" pitchFamily="50" charset="0"/>
              </a:rPr>
              <a:t>не менее 90%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4ED18F-49E4-447E-8B0A-EEBE23489FC2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81161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ED18F-49E4-447E-8B0A-EEBE23489FC2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49472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ПОМИМО ФЕД НПА: </a:t>
            </a:r>
            <a:r>
              <a:rPr lang="ru-RU" dirty="0" err="1"/>
              <a:t>фз</a:t>
            </a:r>
            <a:r>
              <a:rPr lang="ru-RU" dirty="0"/>
              <a:t> 323 (ТЕРАПЕВТ ВЫСТАВЛЯЕТ ПЕРВИЧНЫЙ ДИАГНОЗ И НАЗНАЧАЕТ ЛЕЧЕНИЕ), Приказ 168 Н об организации ДН, Приказ 203Н об утверждении критериев качества оказания МП </a:t>
            </a:r>
            <a:r>
              <a:rPr lang="ru-RU" dirty="0" err="1"/>
              <a:t>пациентоам</a:t>
            </a:r>
            <a:r>
              <a:rPr lang="ru-RU" dirty="0"/>
              <a:t> с ХОБЛ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4ED18F-49E4-447E-8B0A-EEBE23489FC2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82529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>
          <a:extLst>
            <a:ext uri="{FF2B5EF4-FFF2-40B4-BE49-F238E27FC236}">
              <a16:creationId xmlns:a16="http://schemas.microsoft.com/office/drawing/2014/main" id="{E4A12599-1582-C905-4CB5-B370DA186F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2c07f5a502a_6_86:notes">
            <a:extLst>
              <a:ext uri="{FF2B5EF4-FFF2-40B4-BE49-F238E27FC236}">
                <a16:creationId xmlns:a16="http://schemas.microsoft.com/office/drawing/2014/main" id="{6C5FFE2B-09CF-9854-51E7-08841DABAB6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28" name="Google Shape;328;g2c07f5a502a_6_86:notes">
            <a:extLst>
              <a:ext uri="{FF2B5EF4-FFF2-40B4-BE49-F238E27FC236}">
                <a16:creationId xmlns:a16="http://schemas.microsoft.com/office/drawing/2014/main" id="{B71C94FF-41CA-09C5-77C8-5B04568DFDB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7244226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>
          <a:extLst>
            <a:ext uri="{FF2B5EF4-FFF2-40B4-BE49-F238E27FC236}">
              <a16:creationId xmlns:a16="http://schemas.microsoft.com/office/drawing/2014/main" id="{0AD2FB28-ADEA-604B-61D3-D61622CB97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2c07f5a502a_6_86:notes">
            <a:extLst>
              <a:ext uri="{FF2B5EF4-FFF2-40B4-BE49-F238E27FC236}">
                <a16:creationId xmlns:a16="http://schemas.microsoft.com/office/drawing/2014/main" id="{664F79DA-B0EB-51D2-583E-3E4924557E1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28" name="Google Shape;328;g2c07f5a502a_6_86:notes">
            <a:extLst>
              <a:ext uri="{FF2B5EF4-FFF2-40B4-BE49-F238E27FC236}">
                <a16:creationId xmlns:a16="http://schemas.microsoft.com/office/drawing/2014/main" id="{06BA3FCC-8621-B8AD-1DC8-2D54BEF1198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671139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>
          <a:extLst>
            <a:ext uri="{FF2B5EF4-FFF2-40B4-BE49-F238E27FC236}">
              <a16:creationId xmlns:a16="http://schemas.microsoft.com/office/drawing/2014/main" id="{5CAFEFF7-E22E-B47F-E403-0B838C5721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2c07f5a502a_6_86:notes">
            <a:extLst>
              <a:ext uri="{FF2B5EF4-FFF2-40B4-BE49-F238E27FC236}">
                <a16:creationId xmlns:a16="http://schemas.microsoft.com/office/drawing/2014/main" id="{C5CF4DC8-8A09-C890-9702-007FF82FD0C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28" name="Google Shape;328;g2c07f5a502a_6_86:notes">
            <a:extLst>
              <a:ext uri="{FF2B5EF4-FFF2-40B4-BE49-F238E27FC236}">
                <a16:creationId xmlns:a16="http://schemas.microsoft.com/office/drawing/2014/main" id="{CB797AA8-06CE-4AAC-502E-F88C3DD0605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095857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27AA6D-EB14-D393-0F7B-F88212BAE8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849FD66-DB22-3DA5-406C-FE87099C73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EE893E6-6B59-1DBC-FF3D-C1154013F6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096E9-FD74-4DBE-880F-7DE2BC9D9C51}" type="datetimeFigureOut">
              <a:rPr lang="ru-RU" smtClean="0"/>
              <a:t>20.11.2025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31EDEAC-5DE8-607B-8093-37247B2E1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EDB5C39-15F8-FB7D-0B91-8A4B17B80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15E1D-9A3E-47D3-B52A-2590ABB27F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8160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E38D44-5CB9-8AE1-9D65-9F247D9B27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B41B4D3-ACF8-EBBC-3BEB-15C1C66F04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813E7BF-1FFA-E05C-29F7-10036C4E9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096E9-FD74-4DBE-880F-7DE2BC9D9C51}" type="datetimeFigureOut">
              <a:rPr lang="ru-RU" smtClean="0"/>
              <a:t>20.11.2025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E8F26F4-E2CA-1A28-09B5-017F06C1DC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FAF5239-32DB-9C65-A3DB-9B3862A03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15E1D-9A3E-47D3-B52A-2590ABB27F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295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8C9A7AB-11B2-DFE4-06C9-549030DD12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C37D6E4-2456-2A24-86F3-583AB04BDF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EAFFE2B-ACE0-1C5B-2761-A2B4A4FD5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096E9-FD74-4DBE-880F-7DE2BC9D9C51}" type="datetimeFigureOut">
              <a:rPr lang="ru-RU" smtClean="0"/>
              <a:t>20.11.2025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A3E31D8-9CA4-1BC8-C15E-D61CEF6B2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06BCD3F-41B1-E6FD-1F00-6E5E9E958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15E1D-9A3E-47D3-B52A-2590ABB27F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60935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>
  <p:cSld name="1_Только заголовок"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92"/>
          <p:cNvSpPr txBox="1">
            <a:spLocks noGrp="1"/>
          </p:cNvSpPr>
          <p:nvPr>
            <p:ph type="title"/>
          </p:nvPr>
        </p:nvSpPr>
        <p:spPr>
          <a:xfrm>
            <a:off x="1029789" y="195792"/>
            <a:ext cx="6337600" cy="3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45" name="Google Shape;545;p92"/>
          <p:cNvSpPr txBox="1">
            <a:spLocks noGrp="1"/>
          </p:cNvSpPr>
          <p:nvPr>
            <p:ph type="body" idx="1"/>
          </p:nvPr>
        </p:nvSpPr>
        <p:spPr>
          <a:xfrm>
            <a:off x="1034521" y="601135"/>
            <a:ext cx="5157600" cy="2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609585" lvl="0" indent="-304792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rgbClr val="AEABAB"/>
              </a:buClr>
              <a:buSzPts val="1100"/>
              <a:buNone/>
              <a:defRPr sz="1467" b="0">
                <a:solidFill>
                  <a:srgbClr val="AEABAB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marL="1219170" lvl="1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404040"/>
              </a:buClr>
              <a:buSzPts val="1500"/>
              <a:buNone/>
              <a:defRPr sz="2000" b="1"/>
            </a:lvl2pPr>
            <a:lvl3pPr marL="1828754" lvl="2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404040"/>
              </a:buClr>
              <a:buSzPts val="1400"/>
              <a:buNone/>
              <a:defRPr sz="1867" b="1"/>
            </a:lvl3pPr>
            <a:lvl4pPr marL="2438339" lvl="3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404040"/>
              </a:buClr>
              <a:buSzPts val="1200"/>
              <a:buNone/>
              <a:defRPr sz="1600" b="1"/>
            </a:lvl4pPr>
            <a:lvl5pPr marL="3047924" lvl="4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404040"/>
              </a:buClr>
              <a:buSzPts val="1200"/>
              <a:buNone/>
              <a:defRPr sz="1600" b="1"/>
            </a:lvl5pPr>
            <a:lvl6pPr marL="3657509" lvl="5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6pPr>
            <a:lvl7pPr marL="4267093" lvl="6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7pPr>
            <a:lvl8pPr marL="4876678" lvl="7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8pPr>
            <a:lvl9pPr marL="5486263" lvl="8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9pPr>
          </a:lstStyle>
          <a:p>
            <a:endParaRPr/>
          </a:p>
        </p:txBody>
      </p:sp>
      <p:sp>
        <p:nvSpPr>
          <p:cNvPr id="546" name="Google Shape;546;p92"/>
          <p:cNvSpPr txBox="1">
            <a:spLocks noGrp="1"/>
          </p:cNvSpPr>
          <p:nvPr>
            <p:ph type="body" idx="2"/>
          </p:nvPr>
        </p:nvSpPr>
        <p:spPr>
          <a:xfrm>
            <a:off x="991519" y="1443211"/>
            <a:ext cx="10152800" cy="43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423323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rgbClr val="404040"/>
              </a:buClr>
              <a:buSzPts val="1400"/>
              <a:buChar char="•"/>
              <a:defRPr/>
            </a:lvl1pPr>
            <a:lvl2pPr marL="1219170" lvl="1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404040"/>
              </a:buClr>
              <a:buSzPts val="1400"/>
              <a:buChar char="•"/>
              <a:defRPr/>
            </a:lvl2pPr>
            <a:lvl3pPr marL="1828754" lvl="2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404040"/>
              </a:buClr>
              <a:buSzPts val="1400"/>
              <a:buChar char="•"/>
              <a:defRPr/>
            </a:lvl3pPr>
            <a:lvl4pPr marL="2438339" lvl="3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404040"/>
              </a:buClr>
              <a:buSzPts val="1400"/>
              <a:buChar char="•"/>
              <a:defRPr/>
            </a:lvl4pPr>
            <a:lvl5pPr marL="3047924" lvl="4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404040"/>
              </a:buClr>
              <a:buSzPts val="1400"/>
              <a:buChar char="•"/>
              <a:defRPr/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3669369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2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alibri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4800"/>
            </a:lvl9pPr>
          </a:lstStyle>
          <a:p>
            <a:endParaRPr/>
          </a:p>
        </p:txBody>
      </p:sp>
      <p:sp>
        <p:nvSpPr>
          <p:cNvPr id="93" name="Google Shape;93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333" b="0" i="0" u="none" strike="noStrike" cap="none">
                <a:solidFill>
                  <a:srgbClr val="44546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333" b="0" i="0" u="none" strike="noStrike" cap="none">
                <a:solidFill>
                  <a:srgbClr val="44546A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333" b="0" i="0" u="none" strike="noStrike" cap="none">
                <a:solidFill>
                  <a:srgbClr val="44546A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333" b="0" i="0" u="none" strike="noStrike" cap="none">
                <a:solidFill>
                  <a:srgbClr val="44546A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333" b="0" i="0" u="none" strike="noStrike" cap="none">
                <a:solidFill>
                  <a:srgbClr val="44546A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333" b="0" i="0" u="none" strike="noStrike" cap="none">
                <a:solidFill>
                  <a:srgbClr val="44546A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333" b="0" i="0" u="none" strike="noStrike" cap="none">
                <a:solidFill>
                  <a:srgbClr val="44546A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333" b="0" i="0" u="none" strike="noStrike" cap="none">
                <a:solidFill>
                  <a:srgbClr val="44546A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333" b="0" i="0" u="none" strike="noStrike" cap="none">
                <a:solidFill>
                  <a:srgbClr val="44546A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ru" smtClean="0"/>
              <a:pPr/>
              <a:t>‹#›</a:t>
            </a:fld>
            <a:endParaRPr lang="ru"/>
          </a:p>
        </p:txBody>
      </p:sp>
      <p:sp>
        <p:nvSpPr>
          <p:cNvPr id="94" name="Google Shape;94;p12"/>
          <p:cNvSpPr txBox="1">
            <a:spLocks noGrp="1"/>
          </p:cNvSpPr>
          <p:nvPr>
            <p:ph type="sldNum" idx="2"/>
          </p:nvPr>
        </p:nvSpPr>
        <p:spPr>
          <a:xfrm>
            <a:off x="11391377" y="63798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333" b="0" i="0" u="none" strike="noStrike" cap="none">
                <a:solidFill>
                  <a:srgbClr val="44546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333" b="0" i="0" u="none" strike="noStrike" cap="none">
                <a:solidFill>
                  <a:srgbClr val="44546A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333" b="0" i="0" u="none" strike="noStrike" cap="none">
                <a:solidFill>
                  <a:srgbClr val="44546A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333" b="0" i="0" u="none" strike="noStrike" cap="none">
                <a:solidFill>
                  <a:srgbClr val="44546A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333" b="0" i="0" u="none" strike="noStrike" cap="none">
                <a:solidFill>
                  <a:srgbClr val="44546A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333" b="0" i="0" u="none" strike="noStrike" cap="none">
                <a:solidFill>
                  <a:srgbClr val="44546A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333" b="0" i="0" u="none" strike="noStrike" cap="none">
                <a:solidFill>
                  <a:srgbClr val="44546A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333" b="0" i="0" u="none" strike="noStrike" cap="none">
                <a:solidFill>
                  <a:srgbClr val="44546A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333" b="0" i="0" u="none" strike="noStrike" cap="none">
                <a:solidFill>
                  <a:srgbClr val="44546A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ru" smtClean="0"/>
              <a:pPr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789881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DDC34B-90EE-EC7F-582A-94DAF20500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A0769A9-0925-8D3C-89B2-0652A7DEA1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208CDA7-7E68-AB85-022D-E3C194F13B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096E9-FD74-4DBE-880F-7DE2BC9D9C51}" type="datetimeFigureOut">
              <a:rPr lang="ru-RU" smtClean="0"/>
              <a:t>20.11.2025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D7F7AF6-D465-85BC-06D8-F01F5135C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96F7843-D8A9-C05B-C74B-89DB2515E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15E1D-9A3E-47D3-B52A-2590ABB27F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1117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2A6FE8-A6BE-B00B-FB0F-136DDEF739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3897F54-546A-CD9B-F4B3-CD0459221B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6730F6F-6BBC-E7FE-D2F2-EBCB0A1DF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096E9-FD74-4DBE-880F-7DE2BC9D9C51}" type="datetimeFigureOut">
              <a:rPr lang="ru-RU" smtClean="0"/>
              <a:t>20.11.2025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86BBED8-60AF-AB93-ED8B-039188F08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9FD2C05-E7B7-9C8F-3291-6613E92D0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15E1D-9A3E-47D3-B52A-2590ABB27F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303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48F46A-4D2B-A72A-F676-10F44FD3F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3131016-1EA9-8A54-7183-85505BC5C7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4D10910-6261-5675-77AC-AE6BAA1D57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F2E9F1C-1B72-44FB-EAE9-01D0C655AA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096E9-FD74-4DBE-880F-7DE2BC9D9C51}" type="datetimeFigureOut">
              <a:rPr lang="ru-RU" smtClean="0"/>
              <a:t>20.11.2025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7E21197-966D-8452-5022-5560349B5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64CBF30-BB48-572F-8930-62A97147F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15E1D-9A3E-47D3-B52A-2590ABB27F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2784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C5EBC2-995B-F220-FB70-49FF7198B9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77A29FC-A5B8-7635-8015-742F544943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DF3994A-F765-BA36-6A22-FF11DDE48F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081161F-1443-27C8-06AF-7B2FD57558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8D7E539-FEE3-2D4E-C47A-2E4FD875B9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FF72075-37AE-6B88-92BA-63674397DB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096E9-FD74-4DBE-880F-7DE2BC9D9C51}" type="datetimeFigureOut">
              <a:rPr lang="ru-RU" smtClean="0"/>
              <a:t>20.11.2025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5717B71-9A9D-70FF-D3B4-08A782650F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1C9D249-681F-01D1-BFA3-18424D792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15E1D-9A3E-47D3-B52A-2590ABB27F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8996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CBC8F6-8785-84E2-71C3-1EBC5FCDDC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C57E366-D2D9-255E-FE7F-07F4B7A4C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096E9-FD74-4DBE-880F-7DE2BC9D9C51}" type="datetimeFigureOut">
              <a:rPr lang="ru-RU" smtClean="0"/>
              <a:t>20.11.2025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5AC7890-CDC0-69C0-B94E-63EA7FC51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6F70F70-75B2-1999-C385-32975B659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15E1D-9A3E-47D3-B52A-2590ABB27F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2295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229B918-BF7D-17BA-3FAB-0592382C2A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096E9-FD74-4DBE-880F-7DE2BC9D9C51}" type="datetimeFigureOut">
              <a:rPr lang="ru-RU" smtClean="0"/>
              <a:t>20.11.2025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E649FE3-8FE9-F0E7-99BD-D8289D255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454817B-CC0F-F75E-6D29-33BF6AE82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15E1D-9A3E-47D3-B52A-2590ABB27F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6201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682FCA-1E14-A465-EC42-702EC3984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4CDD2EB-0D77-9577-FF07-A6ACFC6699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E998DA5-9C20-886F-7880-0CAF3C6640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EDEF45C-36D8-6C07-31AE-C131DD181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096E9-FD74-4DBE-880F-7DE2BC9D9C51}" type="datetimeFigureOut">
              <a:rPr lang="ru-RU" smtClean="0"/>
              <a:t>20.11.2025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FCAD97B-0D19-7D48-B986-7823A0B64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892A23A-A65E-9C16-BB8F-58AA3DCFE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15E1D-9A3E-47D3-B52A-2590ABB27F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462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C08E5D-C8B0-B5C3-E8D5-6F44E0877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FA38A24-5160-D193-6E8F-4B778D0E23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88397F4-6492-AD9D-85A6-5C111B7D6E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E07D59C-1743-D79F-B1CE-C0830DEFB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096E9-FD74-4DBE-880F-7DE2BC9D9C51}" type="datetimeFigureOut">
              <a:rPr lang="ru-RU" smtClean="0"/>
              <a:t>20.11.2025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534107E-8FD7-47CD-135B-A84914AAD0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BE2E9B6-68C0-A570-64AC-BE9429741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15E1D-9A3E-47D3-B52A-2590ABB27F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0826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A83C3E-9CE6-08A6-D319-D757C5A55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4BBFAE9-5F81-4443-AE58-553DC4FD9F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CFD9CF2-1001-BD38-9746-43340A00AF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1F096E9-FD74-4DBE-880F-7DE2BC9D9C51}" type="datetimeFigureOut">
              <a:rPr lang="ru-RU" smtClean="0"/>
              <a:t>20.11.2025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DF4D61-AC83-A61B-0410-E21CDCB5D8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328B3D7-1D74-0E17-31EE-641861B10A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4F15E1D-9A3E-47D3-B52A-2590ABB27F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5332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hyperlink" Target="https://mz.mosreg.ru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275D6C10-B5A7-4715-803E-0501C9C2CC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96CD79-4594-2C7D-886A-5AC1A1E121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974" y="1127708"/>
            <a:ext cx="7457066" cy="2594706"/>
          </a:xfrm>
          <a:scene3d>
            <a:camera prst="orthographicFront"/>
            <a:lightRig rig="threePt" dir="t"/>
          </a:scene3d>
          <a:sp3d prstMaterial="powder"/>
        </p:spPr>
        <p:txBody>
          <a:bodyPr wrap="square" anchor="t" anchorCtr="1">
            <a:spAutoFit/>
          </a:bodyPr>
          <a:lstStyle/>
          <a:p>
            <a:pPr algn="l"/>
            <a:r>
              <a:rPr lang="ru-RU" sz="3600" dirty="0">
                <a:solidFill>
                  <a:srgbClr val="3B62B7"/>
                </a:solidFill>
                <a:latin typeface="Arial Black" panose="020B0A04020102020204" pitchFamily="34" charset="0"/>
                <a:cs typeface="Aldhabi" panose="020F0502020204030204" pitchFamily="2" charset="-78"/>
              </a:rPr>
              <a:t>Комплексные решения по </a:t>
            </a:r>
            <a:br>
              <a:rPr lang="ru-RU" sz="3600" dirty="0">
                <a:solidFill>
                  <a:srgbClr val="3B62B7"/>
                </a:solidFill>
                <a:latin typeface="Arial Black" panose="020B0A04020102020204" pitchFamily="34" charset="0"/>
                <a:cs typeface="Aldhabi" panose="020F0502020204030204" pitchFamily="2" charset="-78"/>
              </a:rPr>
            </a:br>
            <a:r>
              <a:rPr lang="ru-RU" sz="3600" dirty="0">
                <a:solidFill>
                  <a:srgbClr val="3B62B7"/>
                </a:solidFill>
                <a:latin typeface="Arial Black" panose="020B0A04020102020204" pitchFamily="34" charset="0"/>
                <a:cs typeface="Aldhabi" panose="020F0502020204030204" pitchFamily="2" charset="-78"/>
              </a:rPr>
              <a:t>организации помощи пациентам с ХОБЛ: региональная практика Московской области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9DE5EF1-CE21-F8A9-16F9-021640CBFD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4158" y="190341"/>
            <a:ext cx="10454867" cy="937367"/>
          </a:xfrm>
        </p:spPr>
        <p:txBody>
          <a:bodyPr>
            <a:normAutofit/>
          </a:bodyPr>
          <a:lstStyle/>
          <a:p>
            <a:r>
              <a:rPr lang="en-US" sz="1900" dirty="0">
                <a:latin typeface="Arial Black" panose="020B0A04020102020204" pitchFamily="34" charset="0"/>
                <a:cs typeface="Gotham Cond" pitchFamily="2" charset="0"/>
              </a:rPr>
              <a:t>XVI</a:t>
            </a:r>
            <a:r>
              <a:rPr lang="ru-RU" sz="1900" dirty="0">
                <a:latin typeface="Arial Black" panose="020B0A04020102020204" pitchFamily="34" charset="0"/>
                <a:cs typeface="Gotham Cond" pitchFamily="2" charset="0"/>
              </a:rPr>
              <a:t> Общероссийский конгресс пациентов 21.11. 2025</a:t>
            </a:r>
          </a:p>
          <a:p>
            <a:r>
              <a:rPr lang="ru-RU" sz="1900" b="1" dirty="0"/>
              <a:t>«Вектор развития: пациент-ориентированное здравоохранение»</a:t>
            </a:r>
            <a:endParaRPr lang="ru-RU" sz="1900" dirty="0">
              <a:latin typeface="Arial Black" panose="020B0A04020102020204" pitchFamily="34" charset="0"/>
              <a:cs typeface="Gotham Cond" pitchFamily="2" charset="0"/>
            </a:endParaRPr>
          </a:p>
          <a:p>
            <a:pPr algn="l"/>
            <a:endParaRPr lang="ru-RU" dirty="0"/>
          </a:p>
        </p:txBody>
      </p:sp>
      <p:sp>
        <p:nvSpPr>
          <p:cNvPr id="6" name="Подзаголовок 2">
            <a:extLst>
              <a:ext uri="{FF2B5EF4-FFF2-40B4-BE49-F238E27FC236}">
                <a16:creationId xmlns:a16="http://schemas.microsoft.com/office/drawing/2014/main" id="{7B75FC79-AEAE-DBE8-02FF-C8A530C08393}"/>
              </a:ext>
            </a:extLst>
          </p:cNvPr>
          <p:cNvSpPr txBox="1">
            <a:spLocks/>
          </p:cNvSpPr>
          <p:nvPr/>
        </p:nvSpPr>
        <p:spPr>
          <a:xfrm>
            <a:off x="126973" y="3757361"/>
            <a:ext cx="4325991" cy="2592377"/>
          </a:xfrm>
          <a:prstGeom prst="rect">
            <a:avLst/>
          </a:prstGeom>
        </p:spPr>
        <p:txBody>
          <a:bodyPr anchor="ctr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4500" b="1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Макарьянц Наталья Николаевна</a:t>
            </a:r>
          </a:p>
          <a:p>
            <a:pPr marL="0" indent="0">
              <a:buNone/>
            </a:pPr>
            <a:r>
              <a:rPr lang="ru-RU" sz="3400" b="1" baseline="-25000" dirty="0">
                <a:solidFill>
                  <a:schemeClr val="bg1"/>
                </a:solidFill>
              </a:rPr>
              <a:t>д.м.н., Главный внештатный специалист-пульмонолог, руководитель отдела пульмонологии</a:t>
            </a:r>
            <a:r>
              <a:rPr lang="ru-RU" sz="3400" b="1" dirty="0">
                <a:solidFill>
                  <a:schemeClr val="bg1"/>
                </a:solidFill>
              </a:rPr>
              <a:t> </a:t>
            </a:r>
            <a:r>
              <a:rPr lang="ru-RU" sz="3400" b="1" baseline="-25000" dirty="0">
                <a:solidFill>
                  <a:schemeClr val="bg1"/>
                </a:solidFill>
              </a:rPr>
              <a:t>ГБУЗ МО «МОНИКИ им. М.Ф. Владимирского», профессор курса пульмонологии кафедры терапии МОНИКИ им. М.Ф. Владимирского </a:t>
            </a:r>
            <a:endParaRPr lang="ru-RU" sz="3400" b="1" dirty="0">
              <a:solidFill>
                <a:schemeClr val="bg1"/>
              </a:solidFill>
              <a:ea typeface="Times New Roman" charset="0"/>
              <a:cs typeface="Times New Roman" charset="0"/>
            </a:endParaRPr>
          </a:p>
        </p:txBody>
      </p:sp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id="{A0611C21-AAF9-8E1A-51D0-F4367EBB3FE9}"/>
              </a:ext>
            </a:extLst>
          </p:cNvPr>
          <p:cNvSpPr txBox="1">
            <a:spLocks/>
          </p:cNvSpPr>
          <p:nvPr/>
        </p:nvSpPr>
        <p:spPr>
          <a:xfrm>
            <a:off x="458164" y="3994018"/>
            <a:ext cx="4154384" cy="2592377"/>
          </a:xfrm>
          <a:prstGeom prst="rect">
            <a:avLst/>
          </a:prstGeom>
        </p:spPr>
        <p:txBody>
          <a:bodyPr anchor="ctr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4500" b="1" dirty="0">
                <a:ea typeface="Times New Roman" charset="0"/>
                <a:cs typeface="Times New Roman" charset="0"/>
              </a:rPr>
              <a:t>Макарьянц Наталья Николаевна</a:t>
            </a:r>
          </a:p>
          <a:p>
            <a:pPr marL="0" indent="0">
              <a:buNone/>
            </a:pPr>
            <a:r>
              <a:rPr lang="ru-RU" sz="3400" b="1" baseline="-25000" dirty="0"/>
              <a:t>Главный внештатный специалист</a:t>
            </a:r>
            <a:r>
              <a:rPr lang="ru-RU" sz="3400" b="1" dirty="0"/>
              <a:t> </a:t>
            </a:r>
            <a:r>
              <a:rPr lang="ru-RU" sz="3400" b="1" baseline="-25000" dirty="0"/>
              <a:t>пульмонолог МЗ МО, руководитель отделения  пульмонологии</a:t>
            </a:r>
            <a:r>
              <a:rPr lang="ru-RU" sz="3400" b="1" dirty="0"/>
              <a:t> </a:t>
            </a:r>
            <a:r>
              <a:rPr lang="ru-RU" sz="3400" b="1" baseline="-25000" dirty="0"/>
              <a:t>ГБУЗ МО «МОНИКИ им. М.Ф. Владимирского», профессор, заведующая  курсом пульмонологии на кафедре  терапии ФУВ  МОНИКИ им. М.Ф. Владимирского </a:t>
            </a:r>
            <a:endParaRPr lang="ru-RU" sz="3400" b="1" dirty="0">
              <a:ea typeface="Times New Roman" charset="0"/>
              <a:cs typeface="Times New Roman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E1FC339-9130-E6AD-DC3D-53097A01F3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3594" y="2181287"/>
            <a:ext cx="5026189" cy="4659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1381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368CDF3-98C0-FE4B-B40F-BA0BB24602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8578"/>
            <a:ext cx="11506200" cy="524200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6162752-D3F0-8FE7-4AAC-6CF1F139BF39}"/>
              </a:ext>
            </a:extLst>
          </p:cNvPr>
          <p:cNvSpPr txBox="1"/>
          <p:nvPr/>
        </p:nvSpPr>
        <p:spPr>
          <a:xfrm>
            <a:off x="283152" y="82081"/>
            <a:ext cx="1128193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Roboto" panose="02000000000000000000" pitchFamily="2" charset="0"/>
              </a:rPr>
              <a:t>ШАБЛОН ОСМОТРА ДЛЯ ПАЦИЕНТОВ С ХОБЛ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DCFF423-7D38-1C55-F19B-DF3E4FA5D9C8}"/>
              </a:ext>
            </a:extLst>
          </p:cNvPr>
          <p:cNvSpPr txBox="1"/>
          <p:nvPr/>
        </p:nvSpPr>
        <p:spPr>
          <a:xfrm>
            <a:off x="217282" y="5970868"/>
            <a:ext cx="113477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Roboto"/>
              </a:rPr>
              <a:t>ВНЕДРЕН В ЕМИАС В ОКТЯБРЕ 2023</a:t>
            </a:r>
          </a:p>
          <a:p>
            <a:r>
              <a:rPr lang="ru-RU" b="1" dirty="0">
                <a:solidFill>
                  <a:srgbClr val="C00000"/>
                </a:solidFill>
                <a:latin typeface="Roboto"/>
              </a:rPr>
              <a:t>  ЗА 2024 -  67% ИСПОЛЬЗОВАНИЯ ШАБЛОНА ПРИ ОСМОТРЕ ПАЦИЕНТА С ХОБЛ</a:t>
            </a:r>
          </a:p>
        </p:txBody>
      </p:sp>
      <p:sp>
        <p:nvSpPr>
          <p:cNvPr id="2" name="Google Shape;419;p40">
            <a:extLst>
              <a:ext uri="{FF2B5EF4-FFF2-40B4-BE49-F238E27FC236}">
                <a16:creationId xmlns:a16="http://schemas.microsoft.com/office/drawing/2014/main" id="{7FD66686-C485-4CDA-E8FA-17B6F29A43E9}"/>
              </a:ext>
            </a:extLst>
          </p:cNvPr>
          <p:cNvSpPr txBox="1"/>
          <p:nvPr/>
        </p:nvSpPr>
        <p:spPr>
          <a:xfrm>
            <a:off x="188872" y="6595188"/>
            <a:ext cx="9384000" cy="358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36000" rIns="91425" bIns="91425" anchor="t" anchorCtr="0">
            <a:spAutoFit/>
          </a:bodyPr>
          <a:lstStyle/>
          <a:p>
            <a:pPr lvl="0">
              <a:lnSpc>
                <a:spcPct val="115000"/>
              </a:lnSpc>
            </a:pPr>
            <a:r>
              <a:rPr lang="ru-RU" sz="700" dirty="0" err="1"/>
              <a:t>Макарьянц</a:t>
            </a:r>
            <a:r>
              <a:rPr lang="ru-RU" sz="700" dirty="0"/>
              <a:t> Н.Н., д.м.н., руководитель отделения пульмонологии ГБУЗ МО МОНИКИ им. М.Ф. Владимирского (Москва) (из личного архива) 2025 </a:t>
            </a:r>
            <a:r>
              <a:rPr lang="ru" sz="5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,</a:t>
            </a:r>
            <a:r>
              <a:rPr lang="ru" sz="6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ХОБЛ хроническая обструктивная болезнь легких, ЭМК электронная медицинская карта,  </a:t>
            </a:r>
            <a:r>
              <a:rPr lang="ru-RU" sz="6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ЕМИАС </a:t>
            </a:r>
            <a:r>
              <a:rPr lang="ru" sz="6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единая медицинская информационная система, МСЭ медико-санитарная экспертиза </a:t>
            </a:r>
            <a:endParaRPr sz="6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3112388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86;p39">
            <a:extLst>
              <a:ext uri="{FF2B5EF4-FFF2-40B4-BE49-F238E27FC236}">
                <a16:creationId xmlns:a16="http://schemas.microsoft.com/office/drawing/2014/main" id="{E9B2A4A5-41A5-9E37-8A4D-93E55AB93B3C}"/>
              </a:ext>
            </a:extLst>
          </p:cNvPr>
          <p:cNvSpPr txBox="1"/>
          <p:nvPr/>
        </p:nvSpPr>
        <p:spPr>
          <a:xfrm>
            <a:off x="819748" y="152262"/>
            <a:ext cx="9936741" cy="5124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НОРМАТИВНО-ПРАВОВЫЕ РЕШЕНИЯ В ОРГАНИЗАЦИИ МЕДИЦИНСКОЙ ПОМОЩИ ПАЦИЕНТАМ С ХОБЛ НА РЕГИОНАЛЬНОМ УРОВНЕ</a:t>
            </a:r>
            <a:endParaRPr sz="1800" b="1" dirty="0">
              <a:ln w="12700">
                <a:solidFill>
                  <a:schemeClr val="tx1"/>
                </a:solidFill>
              </a:ln>
              <a:solidFill>
                <a:srgbClr val="002060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7EAC803-7586-2F50-CA37-EA43B42082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520" y="828006"/>
            <a:ext cx="2172254" cy="130844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A242215-0D1E-ADD8-CE12-E1E01C4739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326" y="2308814"/>
            <a:ext cx="1811522" cy="114096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F4A18863-B218-F1F3-5F74-F775134A2D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3919" y="3868145"/>
            <a:ext cx="2500335" cy="105987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152594A-7402-E273-EF6D-1C22C85B44EE}"/>
              </a:ext>
            </a:extLst>
          </p:cNvPr>
          <p:cNvSpPr txBox="1"/>
          <p:nvPr/>
        </p:nvSpPr>
        <p:spPr>
          <a:xfrm>
            <a:off x="3558701" y="846705"/>
            <a:ext cx="61202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n w="12700">
                  <a:solidFill>
                    <a:schemeClr val="tx1"/>
                  </a:solidFill>
                </a:ln>
              </a:rPr>
              <a:t>Определен порядок организации диспансерного наблюдения работающих граждан на предприятиях Московской области, в том числе пациентов с ХОБЛ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ACD8FC9-30C5-32FB-ED9D-65CC1012BFDA}"/>
              </a:ext>
            </a:extLst>
          </p:cNvPr>
          <p:cNvSpPr txBox="1"/>
          <p:nvPr/>
        </p:nvSpPr>
        <p:spPr>
          <a:xfrm>
            <a:off x="3294659" y="2428514"/>
            <a:ext cx="7013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n w="12700">
                  <a:solidFill>
                    <a:schemeClr val="tx1"/>
                  </a:solidFill>
                </a:ln>
              </a:rPr>
              <a:t>Организована маршрутизация пациентов в Школы ХНИЗ и Центры здоровья, в том числе пациентов с ХОБЛ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B30CED4-D2D9-07DC-C025-FDCB474F7315}"/>
              </a:ext>
            </a:extLst>
          </p:cNvPr>
          <p:cNvSpPr txBox="1"/>
          <p:nvPr/>
        </p:nvSpPr>
        <p:spPr>
          <a:xfrm>
            <a:off x="3187501" y="3734950"/>
            <a:ext cx="61202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n w="12700">
                  <a:solidFill>
                    <a:schemeClr val="tx1"/>
                  </a:solidFill>
                </a:ln>
              </a:rPr>
              <a:t>Утвержден перечень критериев эффективности медицинских организаций по итогам выполнения которых начисляются стимулирующие выплаты (постановка на ДН, использование шаблона, выписка льготных рецептов</a:t>
            </a:r>
          </a:p>
        </p:txBody>
      </p:sp>
      <p:sp>
        <p:nvSpPr>
          <p:cNvPr id="19" name="Скругленный прямоугольник 5">
            <a:extLst>
              <a:ext uri="{FF2B5EF4-FFF2-40B4-BE49-F238E27FC236}">
                <a16:creationId xmlns:a16="http://schemas.microsoft.com/office/drawing/2014/main" id="{22501DBB-C005-8815-AB98-76087BA9FD98}"/>
              </a:ext>
            </a:extLst>
          </p:cNvPr>
          <p:cNvSpPr/>
          <p:nvPr/>
        </p:nvSpPr>
        <p:spPr>
          <a:xfrm>
            <a:off x="3086840" y="771096"/>
            <a:ext cx="7560034" cy="1268631"/>
          </a:xfrm>
          <a:prstGeom prst="roundRect">
            <a:avLst/>
          </a:prstGeom>
          <a:solidFill>
            <a:srgbClr val="F2F2F2">
              <a:alpha val="20000"/>
            </a:srgbClr>
          </a:solidFill>
          <a:ln w="38100">
            <a:solidFill>
              <a:srgbClr val="3B62B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50" dirty="0">
              <a:ln w="12700">
                <a:solidFill>
                  <a:schemeClr val="tx1"/>
                </a:solidFill>
              </a:ln>
            </a:endParaRPr>
          </a:p>
        </p:txBody>
      </p:sp>
      <p:sp>
        <p:nvSpPr>
          <p:cNvPr id="20" name="Скругленный прямоугольник 5">
            <a:extLst>
              <a:ext uri="{FF2B5EF4-FFF2-40B4-BE49-F238E27FC236}">
                <a16:creationId xmlns:a16="http://schemas.microsoft.com/office/drawing/2014/main" id="{02BC26CD-618E-86A9-9CAC-49691CE35B1D}"/>
              </a:ext>
            </a:extLst>
          </p:cNvPr>
          <p:cNvSpPr/>
          <p:nvPr/>
        </p:nvSpPr>
        <p:spPr>
          <a:xfrm>
            <a:off x="3086839" y="2207552"/>
            <a:ext cx="7560035" cy="1062036"/>
          </a:xfrm>
          <a:prstGeom prst="roundRect">
            <a:avLst/>
          </a:prstGeom>
          <a:solidFill>
            <a:srgbClr val="F2F2F2">
              <a:alpha val="20000"/>
            </a:srgbClr>
          </a:solidFill>
          <a:ln w="38100">
            <a:solidFill>
              <a:srgbClr val="3B62B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50">
              <a:ln w="12700">
                <a:solidFill>
                  <a:schemeClr val="tx1"/>
                </a:solidFill>
              </a:ln>
            </a:endParaRPr>
          </a:p>
        </p:txBody>
      </p:sp>
      <p:sp>
        <p:nvSpPr>
          <p:cNvPr id="21" name="Скругленный прямоугольник 5">
            <a:extLst>
              <a:ext uri="{FF2B5EF4-FFF2-40B4-BE49-F238E27FC236}">
                <a16:creationId xmlns:a16="http://schemas.microsoft.com/office/drawing/2014/main" id="{5B0F6065-4425-1702-0280-444F13A7E473}"/>
              </a:ext>
            </a:extLst>
          </p:cNvPr>
          <p:cNvSpPr/>
          <p:nvPr/>
        </p:nvSpPr>
        <p:spPr>
          <a:xfrm>
            <a:off x="3086838" y="3582599"/>
            <a:ext cx="7560035" cy="1557274"/>
          </a:xfrm>
          <a:prstGeom prst="roundRect">
            <a:avLst/>
          </a:prstGeom>
          <a:solidFill>
            <a:srgbClr val="F2F2F2">
              <a:alpha val="20000"/>
            </a:srgbClr>
          </a:solidFill>
          <a:ln w="38100">
            <a:solidFill>
              <a:srgbClr val="3B62B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50">
              <a:ln w="12700">
                <a:solidFill>
                  <a:schemeClr val="tx1"/>
                </a:solidFill>
              </a:ln>
            </a:endParaRP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5F4237E2-5DC4-5329-21E9-D439B72BC7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301231"/>
            <a:ext cx="3187501" cy="1234652"/>
          </a:xfrm>
          <a:prstGeom prst="rect">
            <a:avLst/>
          </a:prstGeom>
        </p:spPr>
      </p:pic>
      <p:sp>
        <p:nvSpPr>
          <p:cNvPr id="26" name="Скругленный прямоугольник 5">
            <a:extLst>
              <a:ext uri="{FF2B5EF4-FFF2-40B4-BE49-F238E27FC236}">
                <a16:creationId xmlns:a16="http://schemas.microsoft.com/office/drawing/2014/main" id="{19476B84-B80C-F634-495A-CA261746A706}"/>
              </a:ext>
            </a:extLst>
          </p:cNvPr>
          <p:cNvSpPr/>
          <p:nvPr/>
        </p:nvSpPr>
        <p:spPr>
          <a:xfrm>
            <a:off x="3086839" y="5284831"/>
            <a:ext cx="7560035" cy="939117"/>
          </a:xfrm>
          <a:prstGeom prst="roundRect">
            <a:avLst/>
          </a:prstGeom>
          <a:solidFill>
            <a:srgbClr val="F2F2F2">
              <a:alpha val="20000"/>
            </a:srgbClr>
          </a:solidFill>
          <a:ln w="38100">
            <a:solidFill>
              <a:srgbClr val="3B62B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50">
              <a:ln w="12700">
                <a:solidFill>
                  <a:schemeClr val="tx1"/>
                </a:solidFill>
              </a:ln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FF19489-C4F7-84C8-3398-A955D11EBAC1}"/>
              </a:ext>
            </a:extLst>
          </p:cNvPr>
          <p:cNvSpPr txBox="1"/>
          <p:nvPr/>
        </p:nvSpPr>
        <p:spPr>
          <a:xfrm>
            <a:off x="3741468" y="5382099"/>
            <a:ext cx="61202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n w="12700">
                  <a:solidFill>
                    <a:schemeClr val="tx1"/>
                  </a:solidFill>
                </a:ln>
                <a:latin typeface="Roboto"/>
              </a:rPr>
              <a:t>Обеспечена преемственность между стационарным и амбулаторным звеном </a:t>
            </a:r>
          </a:p>
        </p:txBody>
      </p:sp>
      <p:sp>
        <p:nvSpPr>
          <p:cNvPr id="3" name="Google Shape;419;p40">
            <a:extLst>
              <a:ext uri="{FF2B5EF4-FFF2-40B4-BE49-F238E27FC236}">
                <a16:creationId xmlns:a16="http://schemas.microsoft.com/office/drawing/2014/main" id="{844A1EEC-A988-96D6-FC94-33D86E28C6EE}"/>
              </a:ext>
            </a:extLst>
          </p:cNvPr>
          <p:cNvSpPr txBox="1"/>
          <p:nvPr/>
        </p:nvSpPr>
        <p:spPr>
          <a:xfrm>
            <a:off x="188872" y="6595188"/>
            <a:ext cx="9384000" cy="376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36000" rIns="91425" bIns="91425" anchor="t" anchorCtr="0">
            <a:spAutoFit/>
          </a:bodyPr>
          <a:lstStyle/>
          <a:p>
            <a:pPr lvl="0">
              <a:lnSpc>
                <a:spcPct val="115000"/>
              </a:lnSpc>
            </a:pPr>
            <a:r>
              <a:rPr lang="ru-RU" sz="800" dirty="0">
                <a:hlinkClick r:id="rId7"/>
              </a:rPr>
              <a:t>Министерство здравоохранения Московской области</a:t>
            </a:r>
            <a:endParaRPr lang="ru-RU" sz="800" dirty="0"/>
          </a:p>
          <a:p>
            <a:pPr lvl="0">
              <a:lnSpc>
                <a:spcPct val="115000"/>
              </a:lnSpc>
            </a:pPr>
            <a:r>
              <a:rPr lang="ru" sz="5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,</a:t>
            </a:r>
            <a:r>
              <a:rPr lang="ru" sz="6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ХОБЛ хроническая обструктивная болезнь легких, ДН Диспансерное наблюдение</a:t>
            </a:r>
            <a:endParaRPr sz="6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6562308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>
          <a:extLst>
            <a:ext uri="{FF2B5EF4-FFF2-40B4-BE49-F238E27FC236}">
              <a16:creationId xmlns:a16="http://schemas.microsoft.com/office/drawing/2014/main" id="{99AC2A8D-7674-AA91-8AFA-DE39B3AA7A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38">
            <a:extLst>
              <a:ext uri="{FF2B5EF4-FFF2-40B4-BE49-F238E27FC236}">
                <a16:creationId xmlns:a16="http://schemas.microsoft.com/office/drawing/2014/main" id="{D8CBF9B9-FCAC-31F7-FB59-4C4FE7CE5C36}"/>
              </a:ext>
            </a:extLst>
          </p:cNvPr>
          <p:cNvSpPr txBox="1"/>
          <p:nvPr/>
        </p:nvSpPr>
        <p:spPr>
          <a:xfrm>
            <a:off x="6590662" y="4267832"/>
            <a:ext cx="5461130" cy="1297115"/>
          </a:xfrm>
          <a:prstGeom prst="rect">
            <a:avLst/>
          </a:prstGeom>
        </p:spPr>
        <p:txBody>
          <a:bodyPr spcFirstLastPara="1" vert="horz" lIns="91440" tIns="45720" rIns="91440" bIns="45720" rtlCol="0" anchor="t" anchorCtr="0">
            <a:normAutofit fontScale="925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dk1"/>
              </a:buClr>
              <a:buSzPts val="1100"/>
            </a:pPr>
            <a:r>
              <a:rPr lang="en-US" sz="3200" b="1" dirty="0" err="1">
                <a:solidFill>
                  <a:srgbClr val="00206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Фиксированные</a:t>
            </a:r>
            <a:r>
              <a:rPr lang="en-US" sz="3200" b="1" dirty="0">
                <a:solidFill>
                  <a:srgbClr val="00206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тройные</a:t>
            </a:r>
            <a:r>
              <a:rPr lang="en-US" sz="3200" b="1" dirty="0">
                <a:solidFill>
                  <a:srgbClr val="00206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комбинации</a:t>
            </a:r>
            <a:r>
              <a:rPr lang="en-US" sz="3200" b="1" dirty="0">
                <a:solidFill>
                  <a:srgbClr val="00206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в </a:t>
            </a:r>
            <a:r>
              <a:rPr lang="en-US" sz="3200" b="1" dirty="0" err="1">
                <a:solidFill>
                  <a:srgbClr val="00206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лечении</a:t>
            </a:r>
            <a:r>
              <a:rPr lang="en-US" sz="3200" b="1" dirty="0">
                <a:solidFill>
                  <a:srgbClr val="00206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ХОБЛ</a:t>
            </a:r>
          </a:p>
        </p:txBody>
      </p:sp>
      <p:sp>
        <p:nvSpPr>
          <p:cNvPr id="3" name="Google Shape;330;p38">
            <a:extLst>
              <a:ext uri="{FF2B5EF4-FFF2-40B4-BE49-F238E27FC236}">
                <a16:creationId xmlns:a16="http://schemas.microsoft.com/office/drawing/2014/main" id="{E2A5031D-ADA3-923D-1316-4A9B1489732D}"/>
              </a:ext>
            </a:extLst>
          </p:cNvPr>
          <p:cNvSpPr txBox="1"/>
          <p:nvPr/>
        </p:nvSpPr>
        <p:spPr>
          <a:xfrm>
            <a:off x="6590966" y="3328415"/>
            <a:ext cx="5260564" cy="838831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 fontScale="92500"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1100"/>
            </a:pPr>
            <a:r>
              <a:rPr lang="en-US" sz="2100" dirty="0" err="1">
                <a:solidFill>
                  <a:srgbClr val="00206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баланс</a:t>
            </a:r>
            <a:r>
              <a:rPr lang="en-US" sz="2100" dirty="0">
                <a:solidFill>
                  <a:srgbClr val="00206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100" dirty="0" err="1">
                <a:solidFill>
                  <a:srgbClr val="00206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эффективности</a:t>
            </a:r>
            <a:r>
              <a:rPr lang="en-US" sz="2100" dirty="0">
                <a:solidFill>
                  <a:srgbClr val="00206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и </a:t>
            </a:r>
            <a:r>
              <a:rPr lang="en-US" sz="2100" dirty="0" err="1">
                <a:solidFill>
                  <a:srgbClr val="00206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безопасности</a:t>
            </a:r>
            <a:r>
              <a:rPr lang="en-US" sz="2100" dirty="0">
                <a:solidFill>
                  <a:srgbClr val="00206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100" dirty="0" err="1">
                <a:solidFill>
                  <a:srgbClr val="00206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по</a:t>
            </a:r>
            <a:r>
              <a:rPr lang="en-US" sz="2100" dirty="0">
                <a:solidFill>
                  <a:srgbClr val="00206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100" dirty="0" err="1">
                <a:solidFill>
                  <a:srgbClr val="00206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данным</a:t>
            </a:r>
            <a:r>
              <a:rPr lang="en-US" sz="2100" dirty="0">
                <a:solidFill>
                  <a:srgbClr val="00206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100" dirty="0" err="1">
                <a:solidFill>
                  <a:srgbClr val="00206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современных</a:t>
            </a:r>
            <a:r>
              <a:rPr lang="en-US" sz="2100" dirty="0">
                <a:solidFill>
                  <a:srgbClr val="00206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100" dirty="0" err="1">
                <a:solidFill>
                  <a:srgbClr val="00206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мета-анализов</a:t>
            </a:r>
            <a:endParaRPr lang="en-US" sz="2100" dirty="0">
              <a:solidFill>
                <a:srgbClr val="002060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34" name="Graphic 333" descr="Флажок">
            <a:extLst>
              <a:ext uri="{FF2B5EF4-FFF2-40B4-BE49-F238E27FC236}">
                <a16:creationId xmlns:a16="http://schemas.microsoft.com/office/drawing/2014/main" id="{358DD01C-A815-36FD-3C3B-0439757EF8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0470" y="1815320"/>
            <a:ext cx="4141760" cy="4141760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997429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>
          <a:extLst>
            <a:ext uri="{FF2B5EF4-FFF2-40B4-BE49-F238E27FC236}">
              <a16:creationId xmlns:a16="http://schemas.microsoft.com/office/drawing/2014/main" id="{1B2B8F3B-5B45-9FED-39FA-6867AAB1F9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38">
            <a:extLst>
              <a:ext uri="{FF2B5EF4-FFF2-40B4-BE49-F238E27FC236}">
                <a16:creationId xmlns:a16="http://schemas.microsoft.com/office/drawing/2014/main" id="{2855BB66-8FA2-EFDC-CDD2-021C2364A9C4}"/>
              </a:ext>
            </a:extLst>
          </p:cNvPr>
          <p:cNvSpPr txBox="1"/>
          <p:nvPr/>
        </p:nvSpPr>
        <p:spPr>
          <a:xfrm>
            <a:off x="198522" y="128015"/>
            <a:ext cx="11794956" cy="1047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>
              <a:lnSpc>
                <a:spcPct val="90000"/>
              </a:lnSpc>
              <a:buClr>
                <a:schemeClr val="dk1"/>
              </a:buClr>
              <a:buSzPts val="1100"/>
            </a:pPr>
            <a:r>
              <a:rPr lang="ru-RU" sz="2400" b="1" dirty="0">
                <a:solidFill>
                  <a:srgbClr val="00206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Мета-анализ </a:t>
            </a:r>
            <a:r>
              <a:rPr lang="ru-RU" sz="2400" b="1" dirty="0" err="1">
                <a:solidFill>
                  <a:srgbClr val="00206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Rogliani</a:t>
            </a:r>
            <a:r>
              <a:rPr lang="ru-RU" sz="2400" b="1" dirty="0">
                <a:solidFill>
                  <a:srgbClr val="00206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P. </a:t>
            </a:r>
            <a:r>
              <a:rPr lang="ru-RU" sz="2400" b="1" dirty="0" err="1">
                <a:solidFill>
                  <a:srgbClr val="00206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et</a:t>
            </a:r>
            <a:r>
              <a:rPr lang="ru-RU" sz="2400" b="1" dirty="0">
                <a:solidFill>
                  <a:srgbClr val="00206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al</a:t>
            </a:r>
            <a:r>
              <a:rPr lang="ru-RU" sz="2400" b="1" dirty="0">
                <a:solidFill>
                  <a:srgbClr val="00206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. (2022) продемонстрировал</a:t>
            </a:r>
          </a:p>
          <a:p>
            <a:pPr>
              <a:lnSpc>
                <a:spcPct val="90000"/>
              </a:lnSpc>
              <a:buClr>
                <a:schemeClr val="dk1"/>
              </a:buClr>
              <a:buSzPts val="1100"/>
            </a:pPr>
            <a:r>
              <a:rPr lang="ru-RU" sz="2400" b="1" dirty="0">
                <a:solidFill>
                  <a:srgbClr val="00206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высокую эффективность и сопоставимую безопасность всех тройных фиксированных комбинаций</a:t>
            </a:r>
          </a:p>
          <a:p>
            <a:pPr>
              <a:lnSpc>
                <a:spcPct val="90000"/>
              </a:lnSpc>
              <a:buClr>
                <a:schemeClr val="dk1"/>
              </a:buClr>
              <a:buSzPts val="1100"/>
            </a:pPr>
            <a:endParaRPr lang="ru-RU" sz="3200" b="1" dirty="0">
              <a:solidFill>
                <a:srgbClr val="002060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" name="Google Shape;330;p38">
            <a:extLst>
              <a:ext uri="{FF2B5EF4-FFF2-40B4-BE49-F238E27FC236}">
                <a16:creationId xmlns:a16="http://schemas.microsoft.com/office/drawing/2014/main" id="{1B8068C0-495C-9DD6-9482-2F2B0C6E1D1C}"/>
              </a:ext>
            </a:extLst>
          </p:cNvPr>
          <p:cNvSpPr txBox="1"/>
          <p:nvPr/>
        </p:nvSpPr>
        <p:spPr>
          <a:xfrm>
            <a:off x="198522" y="1538183"/>
            <a:ext cx="11993478" cy="482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>
              <a:lnSpc>
                <a:spcPct val="90000"/>
              </a:lnSpc>
              <a:buClr>
                <a:schemeClr val="dk1"/>
              </a:buClr>
              <a:buSzPts val="1100"/>
            </a:pPr>
            <a:r>
              <a:rPr lang="ru-RU" sz="1400" dirty="0">
                <a:solidFill>
                  <a:srgbClr val="00206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</a:rPr>
              <a:t>При комплексной оценке (</a:t>
            </a:r>
            <a:r>
              <a:rPr lang="ru-RU" sz="1400" dirty="0" err="1">
                <a:solidFill>
                  <a:srgbClr val="00206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</a:rPr>
              <a:t>IBiS</a:t>
            </a:r>
            <a:r>
              <a:rPr lang="ru-RU" sz="1400" dirty="0">
                <a:solidFill>
                  <a:srgbClr val="00206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</a:rPr>
              <a:t> </a:t>
            </a:r>
            <a:r>
              <a:rPr lang="ru-RU" sz="1400" dirty="0" err="1">
                <a:solidFill>
                  <a:srgbClr val="00206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</a:rPr>
              <a:t>score</a:t>
            </a:r>
            <a:r>
              <a:rPr lang="ru-RU" sz="1400" dirty="0">
                <a:solidFill>
                  <a:srgbClr val="00206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</a:rPr>
              <a:t>) эффективности и безопасности </a:t>
            </a:r>
            <a:r>
              <a:rPr lang="ru-RU" sz="1400" b="1" dirty="0">
                <a:solidFill>
                  <a:srgbClr val="00206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</a:rPr>
              <a:t>комбинация BDP/FOR/GLY </a:t>
            </a:r>
            <a:r>
              <a:rPr lang="ru-RU" sz="1200" dirty="0">
                <a:solidFill>
                  <a:srgbClr val="00206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</a:rPr>
              <a:t>(</a:t>
            </a:r>
            <a:r>
              <a:rPr lang="ru-RU" sz="1200" dirty="0" err="1">
                <a:solidFill>
                  <a:srgbClr val="00206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</a:rPr>
              <a:t>беклометазон</a:t>
            </a:r>
            <a:r>
              <a:rPr lang="ru-RU" sz="1200" dirty="0">
                <a:solidFill>
                  <a:srgbClr val="00206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</a:rPr>
              <a:t>/</a:t>
            </a:r>
            <a:r>
              <a:rPr lang="ru-RU" sz="1200" dirty="0" err="1">
                <a:solidFill>
                  <a:srgbClr val="00206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</a:rPr>
              <a:t>формотерол</a:t>
            </a:r>
            <a:r>
              <a:rPr lang="ru-RU" sz="1200" dirty="0">
                <a:solidFill>
                  <a:srgbClr val="00206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</a:rPr>
              <a:t>/</a:t>
            </a:r>
            <a:r>
              <a:rPr lang="ru-RU" sz="1200" dirty="0" err="1">
                <a:solidFill>
                  <a:srgbClr val="00206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</a:rPr>
              <a:t>гликопирроний</a:t>
            </a:r>
            <a:r>
              <a:rPr lang="ru-RU" sz="1200" dirty="0">
                <a:solidFill>
                  <a:srgbClr val="00206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</a:rPr>
              <a:t>) </a:t>
            </a:r>
            <a:r>
              <a:rPr lang="ru-RU" sz="1400" dirty="0">
                <a:solidFill>
                  <a:srgbClr val="00206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</a:rPr>
              <a:t>показала </a:t>
            </a:r>
            <a:r>
              <a:rPr lang="ru-RU" sz="1400" dirty="0">
                <a:solidFill>
                  <a:srgbClr val="084F91"/>
                </a:solidFill>
                <a:latin typeface="Roboto Black"/>
                <a:ea typeface="Roboto Black"/>
                <a:cs typeface="Roboto Black"/>
              </a:rPr>
              <a:t>наилучший совокупный профиль</a:t>
            </a:r>
            <a:endParaRPr lang="ru-RU" sz="1400" dirty="0">
              <a:solidFill>
                <a:srgbClr val="002060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0916714-61B4-0531-6CFE-E1D44011F4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522" y="2260281"/>
            <a:ext cx="4918668" cy="424178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E6517A7-2124-2F9A-E3B7-30D32B8D0B52}"/>
              </a:ext>
            </a:extLst>
          </p:cNvPr>
          <p:cNvSpPr txBox="1"/>
          <p:nvPr/>
        </p:nvSpPr>
        <p:spPr>
          <a:xfrm>
            <a:off x="5580126" y="2260281"/>
            <a:ext cx="6094476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84F91"/>
                </a:solidFill>
                <a:latin typeface="Roboto Black"/>
                <a:ea typeface="Roboto Black"/>
                <a:cs typeface="Roboto Black"/>
              </a:rPr>
              <a:t>BDP/FOR/GLY (41.41%)</a:t>
            </a:r>
            <a:endParaRPr lang="ru-RU" sz="2400" dirty="0">
              <a:solidFill>
                <a:srgbClr val="084F91"/>
              </a:solidFill>
              <a:latin typeface="Roboto Black"/>
              <a:ea typeface="Roboto Black"/>
              <a:cs typeface="Roboto Black"/>
            </a:endParaRPr>
          </a:p>
          <a:p>
            <a:pPr marL="342900" indent="-342900" algn="l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</a:rPr>
              <a:t>BUD/GLY/FOR (</a:t>
            </a:r>
            <a:r>
              <a:rPr lang="ru-RU" sz="2400" dirty="0">
                <a:solidFill>
                  <a:srgbClr val="00206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</a:rPr>
              <a:t>высокая доза) (38.27%)</a:t>
            </a:r>
          </a:p>
          <a:p>
            <a:pPr marL="342900" indent="-342900" algn="l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</a:rPr>
              <a:t>FF/UMEC/VI (36.26%)</a:t>
            </a:r>
            <a:endParaRPr lang="ru-RU" sz="2400" dirty="0">
              <a:solidFill>
                <a:srgbClr val="002060"/>
              </a:solidFill>
              <a:highlight>
                <a:srgbClr val="FFFFFF"/>
              </a:highlight>
              <a:latin typeface="Roboto"/>
              <a:ea typeface="Roboto"/>
              <a:cs typeface="Roboto"/>
            </a:endParaRPr>
          </a:p>
          <a:p>
            <a:pPr marL="342900" indent="-342900" algn="l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</a:rPr>
              <a:t>BUD/GLY/FOR (</a:t>
            </a:r>
            <a:r>
              <a:rPr lang="ru-RU" sz="2400" dirty="0">
                <a:solidFill>
                  <a:srgbClr val="00206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</a:rPr>
              <a:t>низкая доза) (32.62%)</a:t>
            </a:r>
          </a:p>
          <a:p>
            <a:pPr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ru-RU" sz="1600" dirty="0">
                <a:solidFill>
                  <a:srgbClr val="00206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</a:rPr>
              <a:t>*</a:t>
            </a:r>
            <a:r>
              <a:rPr lang="en-US" sz="1600" dirty="0" err="1">
                <a:solidFill>
                  <a:srgbClr val="00206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</a:rPr>
              <a:t>IBiS</a:t>
            </a:r>
            <a:r>
              <a:rPr lang="en-US" sz="1600" dirty="0">
                <a:solidFill>
                  <a:srgbClr val="00206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</a:rPr>
              <a:t> score </a:t>
            </a:r>
            <a:r>
              <a:rPr lang="ru-RU" sz="1600" dirty="0">
                <a:solidFill>
                  <a:srgbClr val="00206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</a:rPr>
              <a:t>объединяет ранги по эффективности (обострения, ОФВ1, качество жизни) и безопасности (СНЯ, пневмония, смертность). Большая площадь = лучше профиль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054A295-ADD0-8583-59C0-4E1E7B02A0A4}"/>
              </a:ext>
            </a:extLst>
          </p:cNvPr>
          <p:cNvSpPr txBox="1"/>
          <p:nvPr/>
        </p:nvSpPr>
        <p:spPr>
          <a:xfrm>
            <a:off x="246528" y="6493861"/>
            <a:ext cx="11658960" cy="2225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800" kern="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Rogliani</a:t>
            </a:r>
            <a:r>
              <a:rPr lang="en-US" sz="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P., Ora J., Cavalli F., Cazzola M., </a:t>
            </a:r>
            <a:r>
              <a:rPr lang="en-US" sz="800" kern="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Calzetta</a:t>
            </a:r>
            <a:r>
              <a:rPr lang="en-US" sz="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L. Comparing the Efficacy and Safety Profile of Triple Fixed-Dose Combinations in COPD: A Meta-Analysis and </a:t>
            </a:r>
            <a:r>
              <a:rPr lang="en-US" sz="800" kern="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IBiS</a:t>
            </a:r>
            <a:r>
              <a:rPr lang="en-US" sz="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Score // J Clin Med. – 2022. – Vol. 11, Is. 15. – P. 4491.</a:t>
            </a:r>
            <a:endParaRPr lang="ru-RU" sz="800" kern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79038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>
          <a:extLst>
            <a:ext uri="{FF2B5EF4-FFF2-40B4-BE49-F238E27FC236}">
              <a16:creationId xmlns:a16="http://schemas.microsoft.com/office/drawing/2014/main" id="{E031EAB3-6770-A4F4-B9C6-7BA3B4B167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38">
            <a:extLst>
              <a:ext uri="{FF2B5EF4-FFF2-40B4-BE49-F238E27FC236}">
                <a16:creationId xmlns:a16="http://schemas.microsoft.com/office/drawing/2014/main" id="{2E0F1F4C-B242-3B08-963E-91467718C901}"/>
              </a:ext>
            </a:extLst>
          </p:cNvPr>
          <p:cNvSpPr txBox="1"/>
          <p:nvPr/>
        </p:nvSpPr>
        <p:spPr>
          <a:xfrm>
            <a:off x="165396" y="232186"/>
            <a:ext cx="10918268" cy="7459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>
              <a:lnSpc>
                <a:spcPct val="90000"/>
              </a:lnSpc>
              <a:buClr>
                <a:schemeClr val="dk1"/>
              </a:buClr>
              <a:buSzPts val="1100"/>
            </a:pPr>
            <a:r>
              <a:rPr lang="ru-RU" sz="3200" b="1" dirty="0">
                <a:solidFill>
                  <a:srgbClr val="00206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Тройная терапия в одном ингаляторе превосходит двойную (ДДБА/ДДАХ) по снижению смертности</a:t>
            </a:r>
            <a:endParaRPr sz="3200" b="1" dirty="0">
              <a:solidFill>
                <a:srgbClr val="002060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" name="Google Shape;330;p38">
            <a:extLst>
              <a:ext uri="{FF2B5EF4-FFF2-40B4-BE49-F238E27FC236}">
                <a16:creationId xmlns:a16="http://schemas.microsoft.com/office/drawing/2014/main" id="{3308DE0E-BC06-C85F-8A5D-AA921FC4E0FD}"/>
              </a:ext>
            </a:extLst>
          </p:cNvPr>
          <p:cNvSpPr txBox="1"/>
          <p:nvPr/>
        </p:nvSpPr>
        <p:spPr>
          <a:xfrm>
            <a:off x="7912789" y="1321237"/>
            <a:ext cx="4279211" cy="1749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>
              <a:lnSpc>
                <a:spcPct val="90000"/>
              </a:lnSpc>
              <a:buClr>
                <a:schemeClr val="dk1"/>
              </a:buClr>
              <a:buSzPts val="1100"/>
            </a:pPr>
            <a:r>
              <a:rPr lang="ru-RU" sz="2100" b="1" dirty="0">
                <a:solidFill>
                  <a:srgbClr val="00206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Крупный мета-анализ </a:t>
            </a:r>
            <a:r>
              <a:rPr lang="ru-RU" sz="2100" dirty="0" err="1">
                <a:solidFill>
                  <a:srgbClr val="00206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Hammadi</a:t>
            </a:r>
            <a:r>
              <a:rPr lang="ru-RU" sz="2100" dirty="0">
                <a:solidFill>
                  <a:srgbClr val="00206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A. </a:t>
            </a:r>
            <a:r>
              <a:rPr lang="ru-RU" sz="2100" dirty="0" err="1">
                <a:solidFill>
                  <a:srgbClr val="00206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et</a:t>
            </a:r>
            <a:r>
              <a:rPr lang="ru-RU" sz="2100" dirty="0">
                <a:solidFill>
                  <a:srgbClr val="00206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ru-RU" sz="2100" dirty="0" err="1">
                <a:solidFill>
                  <a:srgbClr val="00206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al</a:t>
            </a:r>
            <a:r>
              <a:rPr lang="ru-RU" sz="2100" dirty="0">
                <a:solidFill>
                  <a:srgbClr val="00206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. (2025) включил данные </a:t>
            </a:r>
            <a:r>
              <a:rPr lang="ru-RU" sz="2100" dirty="0">
                <a:solidFill>
                  <a:srgbClr val="084F91"/>
                </a:solidFill>
                <a:latin typeface="Roboto Black"/>
                <a:ea typeface="Roboto Black"/>
                <a:cs typeface="Roboto Black"/>
                <a:sym typeface="Roboto"/>
              </a:rPr>
              <a:t>25 774 </a:t>
            </a:r>
            <a:r>
              <a:rPr lang="ru-RU" sz="2100" b="1" dirty="0">
                <a:solidFill>
                  <a:srgbClr val="00206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пациентов </a:t>
            </a:r>
            <a:r>
              <a:rPr lang="ru-RU" sz="2100" dirty="0">
                <a:solidFill>
                  <a:srgbClr val="00206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из </a:t>
            </a:r>
            <a:r>
              <a:rPr lang="ru-RU" sz="2100" dirty="0">
                <a:solidFill>
                  <a:srgbClr val="084F91"/>
                </a:solidFill>
                <a:latin typeface="Roboto Black"/>
                <a:ea typeface="Roboto Black"/>
                <a:cs typeface="Roboto Black"/>
                <a:sym typeface="Roboto"/>
              </a:rPr>
              <a:t>11 </a:t>
            </a:r>
            <a:r>
              <a:rPr lang="ru-RU" sz="2100" dirty="0">
                <a:solidFill>
                  <a:srgbClr val="00206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рандомизированных контролируемых </a:t>
            </a:r>
            <a:r>
              <a:rPr lang="ru-RU" sz="2100" b="1" dirty="0">
                <a:solidFill>
                  <a:srgbClr val="00206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исследований</a:t>
            </a:r>
            <a:endParaRPr lang="ru-RU" sz="2100" dirty="0">
              <a:solidFill>
                <a:srgbClr val="002060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>
              <a:lnSpc>
                <a:spcPct val="90000"/>
              </a:lnSpc>
              <a:buClr>
                <a:schemeClr val="dk1"/>
              </a:buClr>
              <a:buSzPts val="1100"/>
            </a:pPr>
            <a:endParaRPr lang="ru-RU" sz="2100" dirty="0">
              <a:solidFill>
                <a:srgbClr val="002060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F802AA3-E9CD-3524-02F6-B221DF136C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996" y="1211799"/>
            <a:ext cx="7645793" cy="1968601"/>
          </a:xfrm>
          <a:prstGeom prst="rect">
            <a:avLst/>
          </a:prstGeom>
        </p:spPr>
      </p:pic>
      <p:sp>
        <p:nvSpPr>
          <p:cNvPr id="6" name="Google Shape;330;p38">
            <a:extLst>
              <a:ext uri="{FF2B5EF4-FFF2-40B4-BE49-F238E27FC236}">
                <a16:creationId xmlns:a16="http://schemas.microsoft.com/office/drawing/2014/main" id="{A40360E1-0627-7E51-C57C-61F36E14447D}"/>
              </a:ext>
            </a:extLst>
          </p:cNvPr>
          <p:cNvSpPr txBox="1"/>
          <p:nvPr/>
        </p:nvSpPr>
        <p:spPr>
          <a:xfrm>
            <a:off x="165396" y="3677601"/>
            <a:ext cx="11658008" cy="27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>
              <a:lnSpc>
                <a:spcPct val="90000"/>
              </a:lnSpc>
              <a:buClr>
                <a:schemeClr val="dk1"/>
              </a:buClr>
              <a:buSzPts val="1100"/>
            </a:pPr>
            <a:r>
              <a:rPr lang="ru-RU" sz="2400" b="1" dirty="0">
                <a:solidFill>
                  <a:srgbClr val="00206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</a:rPr>
              <a:t>Тройная терапия в одном ингаляторе </a:t>
            </a:r>
            <a:r>
              <a:rPr lang="ru-RU" sz="2400" dirty="0">
                <a:solidFill>
                  <a:srgbClr val="00206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</a:rPr>
              <a:t>статистически значимо </a:t>
            </a:r>
            <a:r>
              <a:rPr lang="ru-RU" sz="2400" b="1" dirty="0">
                <a:solidFill>
                  <a:srgbClr val="00206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</a:rPr>
              <a:t>снижает риск</a:t>
            </a:r>
          </a:p>
          <a:p>
            <a:pPr>
              <a:lnSpc>
                <a:spcPct val="90000"/>
              </a:lnSpc>
              <a:buClr>
                <a:schemeClr val="dk1"/>
              </a:buClr>
              <a:buSzPts val="1100"/>
            </a:pPr>
            <a:endParaRPr lang="ru-RU" sz="2400" dirty="0">
              <a:solidFill>
                <a:srgbClr val="002060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342900" indent="-342900">
              <a:lnSpc>
                <a:spcPct val="90000"/>
              </a:lnSpc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C00000"/>
                </a:solidFill>
                <a:latin typeface="Roboto Black"/>
                <a:ea typeface="Roboto Black"/>
                <a:cs typeface="Roboto Black"/>
              </a:rPr>
              <a:t>сердечно-сосудистой смертности </a:t>
            </a:r>
            <a:r>
              <a:rPr lang="ru-RU" sz="2400" dirty="0">
                <a:solidFill>
                  <a:srgbClr val="00206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</a:rPr>
              <a:t>на </a:t>
            </a:r>
            <a:r>
              <a:rPr lang="ru-RU" sz="2933" dirty="0">
                <a:solidFill>
                  <a:srgbClr val="084F91"/>
                </a:solidFill>
                <a:latin typeface="Roboto Black"/>
                <a:ea typeface="Roboto Black"/>
                <a:cs typeface="Roboto Black"/>
              </a:rPr>
              <a:t>55% </a:t>
            </a:r>
            <a:r>
              <a:rPr lang="ru-RU" sz="2400" dirty="0">
                <a:solidFill>
                  <a:srgbClr val="00206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</a:rPr>
              <a:t>(HR 0,455) по сравнению с двойной терапией </a:t>
            </a:r>
            <a:r>
              <a:rPr lang="ru-RU" sz="2400" dirty="0" err="1">
                <a:solidFill>
                  <a:srgbClr val="00206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</a:rPr>
              <a:t>бронходилататорами</a:t>
            </a:r>
            <a:r>
              <a:rPr lang="ru-RU" sz="2400" dirty="0">
                <a:solidFill>
                  <a:srgbClr val="00206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</a:rPr>
              <a:t> (ДДБА/ДДАХ), p &lt; 0,001</a:t>
            </a:r>
          </a:p>
          <a:p>
            <a:pPr marL="342900" indent="-342900">
              <a:lnSpc>
                <a:spcPct val="90000"/>
              </a:lnSpc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endParaRPr lang="ru-RU" sz="2400" dirty="0">
              <a:solidFill>
                <a:srgbClr val="002060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342900" indent="-342900">
              <a:lnSpc>
                <a:spcPct val="90000"/>
              </a:lnSpc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C00000"/>
                </a:solidFill>
                <a:latin typeface="Roboto Black"/>
                <a:ea typeface="Roboto Black"/>
                <a:cs typeface="Roboto Black"/>
              </a:rPr>
              <a:t>общей смертности </a:t>
            </a:r>
            <a:r>
              <a:rPr lang="ru-RU" sz="2400" dirty="0">
                <a:solidFill>
                  <a:srgbClr val="00206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</a:rPr>
              <a:t>на </a:t>
            </a:r>
            <a:r>
              <a:rPr lang="ru-RU" sz="2933" dirty="0">
                <a:solidFill>
                  <a:srgbClr val="084F91"/>
                </a:solidFill>
                <a:latin typeface="Roboto Black"/>
                <a:ea typeface="Roboto Black"/>
                <a:cs typeface="Roboto Black"/>
              </a:rPr>
              <a:t>27% </a:t>
            </a:r>
            <a:r>
              <a:rPr lang="ru-RU" sz="2400" dirty="0">
                <a:solidFill>
                  <a:srgbClr val="00206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</a:rPr>
              <a:t>(HR 0,727) по сравнению с двойной терапией </a:t>
            </a:r>
            <a:r>
              <a:rPr lang="ru-RU" sz="2400" dirty="0" err="1">
                <a:solidFill>
                  <a:srgbClr val="00206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</a:rPr>
              <a:t>бронходилататорами</a:t>
            </a:r>
            <a:r>
              <a:rPr lang="ru-RU" sz="2400" dirty="0">
                <a:solidFill>
                  <a:srgbClr val="00206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</a:rPr>
              <a:t> (ДДБА/ДДАХ),</a:t>
            </a:r>
            <a:r>
              <a:rPr lang="en-US" dirty="0">
                <a:highlight>
                  <a:srgbClr val="FFFFFF"/>
                </a:highlight>
              </a:rPr>
              <a:t> </a:t>
            </a:r>
            <a:r>
              <a:rPr lang="en-US" sz="2400" dirty="0">
                <a:solidFill>
                  <a:srgbClr val="00206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</a:rPr>
              <a:t>p = 0,008</a:t>
            </a:r>
            <a:endParaRPr lang="ru-RU" sz="2400" dirty="0">
              <a:solidFill>
                <a:srgbClr val="002060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" name="Google Shape;551;p83">
            <a:extLst>
              <a:ext uri="{FF2B5EF4-FFF2-40B4-BE49-F238E27FC236}">
                <a16:creationId xmlns:a16="http://schemas.microsoft.com/office/drawing/2014/main" id="{CE010F7D-FE41-3FED-399A-6909C2760B7F}"/>
              </a:ext>
            </a:extLst>
          </p:cNvPr>
          <p:cNvSpPr txBox="1"/>
          <p:nvPr/>
        </p:nvSpPr>
        <p:spPr>
          <a:xfrm>
            <a:off x="450892" y="6233419"/>
            <a:ext cx="11453580" cy="7847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ru-RU" sz="1100" b="1" dirty="0"/>
              <a:t>HR (</a:t>
            </a:r>
            <a:r>
              <a:rPr lang="ru-RU" sz="1100" b="1" dirty="0" err="1"/>
              <a:t>Hazard</a:t>
            </a:r>
            <a:r>
              <a:rPr lang="ru-RU" sz="1100" b="1" dirty="0"/>
              <a:t> </a:t>
            </a:r>
            <a:r>
              <a:rPr lang="ru-RU" sz="1100" b="1" dirty="0" err="1"/>
              <a:t>Ratio</a:t>
            </a:r>
            <a:r>
              <a:rPr lang="ru-RU" sz="1100" b="1" dirty="0"/>
              <a:t>)</a:t>
            </a:r>
            <a:r>
              <a:rPr lang="ru-RU" sz="1100" dirty="0"/>
              <a:t> — отношение рисков </a:t>
            </a:r>
            <a:endParaRPr lang="en-US" sz="1100" dirty="0"/>
          </a:p>
          <a:p>
            <a:pPr>
              <a:buClr>
                <a:schemeClr val="dk1"/>
              </a:buClr>
              <a:buSzPts val="1100"/>
            </a:pPr>
            <a:r>
              <a:rPr lang="en-US" sz="800" kern="1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Hammadi A., Hoyas-Sánchez C., Romero-Linares A. et al. All-Cause and Cardiovascular Mortality With Single Inhaler Triple Therapy Versus Double Therapies for COPD: A Systematic Review and Metanalysis // </a:t>
            </a:r>
            <a:r>
              <a:rPr lang="en-US" sz="800" kern="100" dirty="0" err="1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Archivos</a:t>
            </a:r>
            <a:r>
              <a:rPr lang="en-US" sz="800" kern="1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de </a:t>
            </a:r>
            <a:r>
              <a:rPr lang="en-US" sz="800" kern="100" dirty="0" err="1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Bronconeumología</a:t>
            </a:r>
            <a:r>
              <a:rPr lang="en-US" sz="800" kern="1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DOI: 10.1016/j.arbres.2025.02.004.</a:t>
            </a:r>
            <a:endParaRPr lang="ru-RU" sz="800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buClr>
                <a:schemeClr val="dk1"/>
              </a:buClr>
              <a:buSzPts val="1100"/>
            </a:pPr>
            <a:endParaRPr sz="8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418292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0CA727-8C26-2864-01C9-16C0019B45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86;p39">
            <a:extLst>
              <a:ext uri="{FF2B5EF4-FFF2-40B4-BE49-F238E27FC236}">
                <a16:creationId xmlns:a16="http://schemas.microsoft.com/office/drawing/2014/main" id="{4CE33447-977F-2789-A04C-9A6891C3B0BD}"/>
              </a:ext>
            </a:extLst>
          </p:cNvPr>
          <p:cNvSpPr txBox="1"/>
          <p:nvPr/>
        </p:nvSpPr>
        <p:spPr>
          <a:xfrm>
            <a:off x="819748" y="152262"/>
            <a:ext cx="9936741" cy="5124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ЛЬГОТНОЕ ЛЕКАРСТВЕННОЕ ОБЕСПЕЧЕНИЕ ПАЦИЕНТОВ С ХОБЛ В МОСКОВСКОЙ ОБЛАСТИ</a:t>
            </a:r>
            <a:endParaRPr sz="1800" b="1" dirty="0">
              <a:ln w="12700">
                <a:solidFill>
                  <a:schemeClr val="tx1"/>
                </a:solidFill>
              </a:ln>
              <a:solidFill>
                <a:srgbClr val="002060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" name="Google Shape;419;p40">
            <a:extLst>
              <a:ext uri="{FF2B5EF4-FFF2-40B4-BE49-F238E27FC236}">
                <a16:creationId xmlns:a16="http://schemas.microsoft.com/office/drawing/2014/main" id="{67789FF8-8AAC-D0F8-E271-B287860821F1}"/>
              </a:ext>
            </a:extLst>
          </p:cNvPr>
          <p:cNvSpPr txBox="1"/>
          <p:nvPr/>
        </p:nvSpPr>
        <p:spPr>
          <a:xfrm>
            <a:off x="0" y="6612133"/>
            <a:ext cx="9384000" cy="411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36000" rIns="91425" bIns="91425" anchor="t" anchorCtr="0">
            <a:spAutoFit/>
          </a:bodyPr>
          <a:lstStyle/>
          <a:p>
            <a:pPr lvl="0">
              <a:lnSpc>
                <a:spcPct val="115000"/>
              </a:lnSpc>
            </a:pPr>
            <a:r>
              <a:rPr lang="ru-RU" sz="800" dirty="0" err="1"/>
              <a:t>Макарьянц</a:t>
            </a:r>
            <a:r>
              <a:rPr lang="ru-RU" sz="800" dirty="0"/>
              <a:t> Н.Н., д.м.н., руководитель отделения пульмонологии ГБУЗ МО МОНИКИ им. М.Ф. Владимирского (Москва) (из личного архива) 2025</a:t>
            </a:r>
          </a:p>
          <a:p>
            <a:pPr lvl="0">
              <a:lnSpc>
                <a:spcPct val="115000"/>
              </a:lnSpc>
            </a:pPr>
            <a:r>
              <a:rPr lang="ru-RU" sz="800" dirty="0"/>
              <a:t> </a:t>
            </a:r>
            <a:r>
              <a:rPr lang="ru" sz="6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ХОБЛ хроническая обструктивная болезнь легки</a:t>
            </a:r>
            <a:endParaRPr sz="6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888A54C5-4013-7306-5BD6-4EAA68D7093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58324303"/>
              </p:ext>
            </p:extLst>
          </p:nvPr>
        </p:nvGraphicFramePr>
        <p:xfrm>
          <a:off x="1724118" y="1341596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2" name="Google Shape;374;p39" title="Диаграмма">
            <a:extLst>
              <a:ext uri="{FF2B5EF4-FFF2-40B4-BE49-F238E27FC236}">
                <a16:creationId xmlns:a16="http://schemas.microsoft.com/office/drawing/2014/main" id="{CE87E4D4-572B-5457-EA80-CF17DF9713E9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35511" y="741498"/>
            <a:ext cx="6899143" cy="1378592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397;p39">
            <a:extLst>
              <a:ext uri="{FF2B5EF4-FFF2-40B4-BE49-F238E27FC236}">
                <a16:creationId xmlns:a16="http://schemas.microsoft.com/office/drawing/2014/main" id="{B858C06B-BC60-2B79-C7B8-DE7F3EFD010A}"/>
              </a:ext>
            </a:extLst>
          </p:cNvPr>
          <p:cNvSpPr/>
          <p:nvPr/>
        </p:nvSpPr>
        <p:spPr>
          <a:xfrm>
            <a:off x="3097172" y="692365"/>
            <a:ext cx="4792800" cy="26580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9525" cap="flat" cmpd="sng">
            <a:solidFill>
              <a:srgbClr val="F3F3F3"/>
            </a:solidFill>
            <a:prstDash val="solid"/>
            <a:round/>
            <a:headEnd type="none" w="sm" len="sm"/>
            <a:tailEnd type="none" w="sm" len="sm"/>
          </a:ln>
          <a:effectLst>
            <a:outerShdw blurRad="100013" dist="19050" dir="5400000" algn="bl" rotWithShape="0">
              <a:srgbClr val="000000">
                <a:alpha val="1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700" b="1">
                <a:solidFill>
                  <a:srgbClr val="0B5394"/>
                </a:solidFill>
                <a:latin typeface="Roboto"/>
                <a:ea typeface="Roboto"/>
                <a:cs typeface="Roboto"/>
                <a:sym typeface="Roboto"/>
              </a:rPr>
              <a:t>ДИНАМИКА СМЕРТНОСТИ ОТ ХОБЛ НА 100 ТЫС. НАСЕЛЕНИЯ</a:t>
            </a:r>
            <a:endParaRPr sz="700" b="1">
              <a:solidFill>
                <a:srgbClr val="0B5394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544718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6" name="Google Shape;1376;p114"/>
          <p:cNvSpPr/>
          <p:nvPr/>
        </p:nvSpPr>
        <p:spPr>
          <a:xfrm>
            <a:off x="1468733" y="1507267"/>
            <a:ext cx="9908800" cy="53508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rgbClr val="000000"/>
              </a:buClr>
              <a:buSzPts val="1400"/>
            </a:pPr>
            <a:endParaRPr sz="1867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7" name="Google Shape;1377;p114"/>
          <p:cNvSpPr/>
          <p:nvPr/>
        </p:nvSpPr>
        <p:spPr>
          <a:xfrm>
            <a:off x="207833" y="1402201"/>
            <a:ext cx="2834800" cy="49080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6AA3DA"/>
              </a:gs>
              <a:gs pos="100000">
                <a:srgbClr val="8AD2EB"/>
              </a:gs>
            </a:gsLst>
            <a:lin ang="10800025" scaled="0"/>
          </a:gra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239993">
              <a:buClr>
                <a:srgbClr val="000000"/>
              </a:buClr>
              <a:buSzPts val="1400"/>
            </a:pPr>
            <a:r>
              <a:rPr lang="ru" sz="1867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rPr>
              <a:t>01</a:t>
            </a:r>
            <a:endParaRPr sz="1867">
              <a:solidFill>
                <a:srgbClr val="FFFFFF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1379" name="Google Shape;1379;p114"/>
          <p:cNvSpPr txBox="1"/>
          <p:nvPr/>
        </p:nvSpPr>
        <p:spPr>
          <a:xfrm>
            <a:off x="11508620" y="6390217"/>
            <a:ext cx="68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fld id="{00000000-1234-1234-1234-123412341234}" type="slidenum">
              <a:rPr lang="ru" sz="1867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pPr>
                <a:buClr>
                  <a:srgbClr val="000000"/>
                </a:buClr>
                <a:buSzPts val="1400"/>
              </a:pPr>
              <a:t>16</a:t>
            </a:fld>
            <a:endParaRPr sz="1867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380" name="Google Shape;1380;p114"/>
          <p:cNvSpPr txBox="1">
            <a:spLocks noGrp="1"/>
          </p:cNvSpPr>
          <p:nvPr>
            <p:ph type="title"/>
          </p:nvPr>
        </p:nvSpPr>
        <p:spPr>
          <a:xfrm>
            <a:off x="1038599" y="118800"/>
            <a:ext cx="9422800" cy="8636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33" tIns="45700" rIns="91433" bIns="45700" rtlCol="0" anchor="ctr" anchorCtr="0">
            <a:no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ts val="1100"/>
            </a:pPr>
            <a:r>
              <a:rPr lang="ru" sz="2400" b="1" dirty="0">
                <a:solidFill>
                  <a:srgbClr val="00206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ПРЕДЛОЖЕНИЯ ПО СОВЕРШЕНСТВОВАНИЮ ОРГАНИЗАЦИИ МЕДИЦИНСКОЙ ПОМОЩИ ПАЦИЕНТАМ С ХОБЛ</a:t>
            </a:r>
            <a:endParaRPr sz="2400" b="1" dirty="0">
              <a:solidFill>
                <a:srgbClr val="002060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81" name="Google Shape;1381;p114"/>
          <p:cNvSpPr/>
          <p:nvPr/>
        </p:nvSpPr>
        <p:spPr>
          <a:xfrm>
            <a:off x="983233" y="1264400"/>
            <a:ext cx="10740800" cy="766800"/>
          </a:xfrm>
          <a:prstGeom prst="roundRect">
            <a:avLst>
              <a:gd name="adj" fmla="val 28539"/>
            </a:avLst>
          </a:prstGeom>
          <a:solidFill>
            <a:srgbClr val="FFFFFF"/>
          </a:solidFill>
          <a:ln w="28575">
            <a:solidFill>
              <a:srgbClr val="0070C0"/>
            </a:solidFill>
          </a:ln>
          <a:effectLst>
            <a:outerShdw blurRad="185738" dist="19050" dir="5400000" algn="bl" rotWithShape="0">
              <a:srgbClr val="000000">
                <a:alpha val="1098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ru" sz="1600" b="1" dirty="0">
                <a:latin typeface="Roboto"/>
                <a:ea typeface="Roboto Black"/>
                <a:cs typeface="Roboto Black"/>
                <a:sym typeface="Roboto Black"/>
              </a:rPr>
              <a:t>Дооснащение отделений</a:t>
            </a:r>
            <a:r>
              <a:rPr lang="ru" sz="1600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, работающих по профилю «пульмонология», спирометрами, аппаратами для неинвазивной вентиляции легких и кислородотерапии</a:t>
            </a:r>
            <a:r>
              <a:rPr lang="ru" sz="1100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 sz="1067" b="1" i="1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82" name="Google Shape;1382;p114"/>
          <p:cNvSpPr/>
          <p:nvPr/>
        </p:nvSpPr>
        <p:spPr>
          <a:xfrm>
            <a:off x="207833" y="2274023"/>
            <a:ext cx="2834800" cy="49080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6AA3DA"/>
              </a:gs>
              <a:gs pos="100000">
                <a:srgbClr val="8AD2EB"/>
              </a:gs>
            </a:gsLst>
            <a:lin ang="10800025" scaled="0"/>
          </a:gra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239993">
              <a:buClr>
                <a:srgbClr val="000000"/>
              </a:buClr>
              <a:buSzPts val="1400"/>
            </a:pPr>
            <a:r>
              <a:rPr lang="ru" sz="1867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rPr>
              <a:t>02</a:t>
            </a:r>
            <a:endParaRPr sz="1867">
              <a:solidFill>
                <a:srgbClr val="FFFFFF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1383" name="Google Shape;1383;p114"/>
          <p:cNvSpPr/>
          <p:nvPr/>
        </p:nvSpPr>
        <p:spPr>
          <a:xfrm>
            <a:off x="983233" y="2136223"/>
            <a:ext cx="10740800" cy="766800"/>
          </a:xfrm>
          <a:prstGeom prst="roundRect">
            <a:avLst>
              <a:gd name="adj" fmla="val 28539"/>
            </a:avLst>
          </a:prstGeom>
          <a:solidFill>
            <a:srgbClr val="FFFFFF"/>
          </a:solidFill>
          <a:ln w="28575">
            <a:solidFill>
              <a:srgbClr val="0070C0"/>
            </a:solidFill>
          </a:ln>
          <a:effectLst>
            <a:outerShdw blurRad="185738" dist="19050" dir="5400000" algn="bl" rotWithShape="0">
              <a:srgbClr val="000000">
                <a:alpha val="1098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lnSpc>
                <a:spcPct val="115000"/>
              </a:lnSpc>
              <a:buClr>
                <a:srgbClr val="000000"/>
              </a:buClr>
              <a:buSzPts val="900"/>
            </a:pPr>
            <a:r>
              <a:rPr lang="ru" sz="1600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Внедрение СППВР (системы поддержки принятия врачебных решений) с целью увеличения диагностики и профилактики осложнений ХОБЛ</a:t>
            </a:r>
            <a:endParaRPr sz="1600" b="1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84" name="Google Shape;1384;p114"/>
          <p:cNvSpPr/>
          <p:nvPr/>
        </p:nvSpPr>
        <p:spPr>
          <a:xfrm>
            <a:off x="207833" y="3145845"/>
            <a:ext cx="2834800" cy="49080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6AA3DA"/>
              </a:gs>
              <a:gs pos="100000">
                <a:srgbClr val="8AD2EB"/>
              </a:gs>
            </a:gsLst>
            <a:lin ang="10800025" scaled="0"/>
          </a:gra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239993">
              <a:buClr>
                <a:srgbClr val="000000"/>
              </a:buClr>
              <a:buSzPts val="1400"/>
            </a:pPr>
            <a:r>
              <a:rPr lang="ru" sz="1867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rPr>
              <a:t>03</a:t>
            </a:r>
            <a:endParaRPr sz="1867">
              <a:solidFill>
                <a:srgbClr val="FFFFFF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1385" name="Google Shape;1385;p114"/>
          <p:cNvSpPr/>
          <p:nvPr/>
        </p:nvSpPr>
        <p:spPr>
          <a:xfrm>
            <a:off x="983233" y="3008044"/>
            <a:ext cx="10740800" cy="766800"/>
          </a:xfrm>
          <a:prstGeom prst="roundRect">
            <a:avLst>
              <a:gd name="adj" fmla="val 28539"/>
            </a:avLst>
          </a:prstGeom>
          <a:solidFill>
            <a:srgbClr val="FFFFFF"/>
          </a:solidFill>
          <a:ln w="28575">
            <a:solidFill>
              <a:srgbClr val="0070C0"/>
            </a:solidFill>
          </a:ln>
          <a:effectLst>
            <a:outerShdw blurRad="185738" dist="19050" dir="5400000" algn="bl" rotWithShape="0">
              <a:srgbClr val="000000">
                <a:alpha val="1098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lnSpc>
                <a:spcPct val="115000"/>
              </a:lnSpc>
              <a:buClr>
                <a:srgbClr val="000000"/>
              </a:buClr>
              <a:buSzPts val="900"/>
            </a:pPr>
            <a:r>
              <a:rPr lang="ru" sz="1600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Разработка региональной программы по диагностике и лечению пациентов с ХОБЛ, включая льготное лекарственное обеспечение</a:t>
            </a:r>
            <a:endParaRPr sz="1600" b="1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86" name="Google Shape;1386;p114"/>
          <p:cNvSpPr/>
          <p:nvPr/>
        </p:nvSpPr>
        <p:spPr>
          <a:xfrm>
            <a:off x="207833" y="4017668"/>
            <a:ext cx="2834800" cy="49080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6AA3DA"/>
              </a:gs>
              <a:gs pos="100000">
                <a:srgbClr val="8AD2EB"/>
              </a:gs>
            </a:gsLst>
            <a:lin ang="10800025" scaled="0"/>
          </a:gra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239993">
              <a:buClr>
                <a:srgbClr val="000000"/>
              </a:buClr>
              <a:buSzPts val="1400"/>
            </a:pPr>
            <a:r>
              <a:rPr lang="ru" sz="1867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rPr>
              <a:t>04</a:t>
            </a:r>
            <a:endParaRPr sz="1867">
              <a:solidFill>
                <a:srgbClr val="FFFFFF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1387" name="Google Shape;1387;p114"/>
          <p:cNvSpPr/>
          <p:nvPr/>
        </p:nvSpPr>
        <p:spPr>
          <a:xfrm>
            <a:off x="983233" y="3879867"/>
            <a:ext cx="10740800" cy="766800"/>
          </a:xfrm>
          <a:prstGeom prst="roundRect">
            <a:avLst>
              <a:gd name="adj" fmla="val 28539"/>
            </a:avLst>
          </a:prstGeom>
          <a:solidFill>
            <a:srgbClr val="FFFFFF"/>
          </a:solidFill>
          <a:ln w="28575">
            <a:solidFill>
              <a:srgbClr val="0070C0"/>
            </a:solidFill>
          </a:ln>
          <a:effectLst>
            <a:outerShdw blurRad="185738" dist="19050" dir="5400000" algn="bl" rotWithShape="0">
              <a:srgbClr val="000000">
                <a:alpha val="1098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lnSpc>
                <a:spcPct val="115000"/>
              </a:lnSpc>
              <a:buClr>
                <a:srgbClr val="000000"/>
              </a:buClr>
              <a:buSzPts val="900"/>
            </a:pPr>
            <a:r>
              <a:rPr lang="ru" sz="1600" b="1" dirty="0">
                <a:latin typeface="Roboto Black"/>
                <a:ea typeface="Roboto Black"/>
                <a:cs typeface="Roboto Black"/>
                <a:sym typeface="Roboto Black"/>
              </a:rPr>
              <a:t>Увеличения охвата</a:t>
            </a:r>
            <a:r>
              <a:rPr lang="ru" sz="1600" b="1" dirty="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ru" sz="1600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пациентов с хроническими болезнями органов дыхания диспансеризацией и вакцинацией от пневмококковой инфекции, до уровня не менее 80% в том числе на предприятиях</a:t>
            </a:r>
            <a:endParaRPr sz="1600" b="1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88" name="Google Shape;1388;p114"/>
          <p:cNvSpPr/>
          <p:nvPr/>
        </p:nvSpPr>
        <p:spPr>
          <a:xfrm>
            <a:off x="207833" y="4889489"/>
            <a:ext cx="2834800" cy="49080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6AA3DA"/>
              </a:gs>
              <a:gs pos="100000">
                <a:srgbClr val="8AD2EB"/>
              </a:gs>
            </a:gsLst>
            <a:lin ang="10800025" scaled="0"/>
          </a:gra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239993">
              <a:buClr>
                <a:srgbClr val="000000"/>
              </a:buClr>
              <a:buSzPts val="1400"/>
            </a:pPr>
            <a:r>
              <a:rPr lang="ru" sz="1867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rPr>
              <a:t>05</a:t>
            </a:r>
            <a:endParaRPr sz="1867">
              <a:solidFill>
                <a:srgbClr val="FFFFFF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1389" name="Google Shape;1389;p114"/>
          <p:cNvSpPr/>
          <p:nvPr/>
        </p:nvSpPr>
        <p:spPr>
          <a:xfrm>
            <a:off x="983233" y="4751688"/>
            <a:ext cx="10740800" cy="766800"/>
          </a:xfrm>
          <a:prstGeom prst="roundRect">
            <a:avLst>
              <a:gd name="adj" fmla="val 28539"/>
            </a:avLst>
          </a:prstGeom>
          <a:solidFill>
            <a:srgbClr val="FFFFFF"/>
          </a:solidFill>
          <a:ln w="28575">
            <a:solidFill>
              <a:srgbClr val="0070C0"/>
            </a:solidFill>
          </a:ln>
          <a:effectLst>
            <a:outerShdw blurRad="185738" dist="19050" dir="5400000" algn="bl" rotWithShape="0">
              <a:srgbClr val="000000">
                <a:alpha val="1098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lnSpc>
                <a:spcPct val="115000"/>
              </a:lnSpc>
              <a:buClr>
                <a:srgbClr val="000000"/>
              </a:buClr>
              <a:buSzPts val="900"/>
            </a:pPr>
            <a:r>
              <a:rPr lang="ru-RU" sz="1600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Разработка и внедрение корпоративных программ, включая льготное лекарственное обеспечение</a:t>
            </a:r>
            <a:endParaRPr sz="1600" b="1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90" name="Google Shape;1390;p114"/>
          <p:cNvSpPr/>
          <p:nvPr/>
        </p:nvSpPr>
        <p:spPr>
          <a:xfrm>
            <a:off x="207833" y="5761511"/>
            <a:ext cx="2834800" cy="49080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6AA3DA"/>
              </a:gs>
              <a:gs pos="100000">
                <a:srgbClr val="8AD2EB"/>
              </a:gs>
            </a:gsLst>
            <a:lin ang="10800025" scaled="0"/>
          </a:gra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239993">
              <a:buClr>
                <a:srgbClr val="000000"/>
              </a:buClr>
              <a:buSzPts val="1400"/>
            </a:pPr>
            <a:r>
              <a:rPr lang="ru" sz="1867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rPr>
              <a:t>06</a:t>
            </a:r>
            <a:endParaRPr sz="1867">
              <a:solidFill>
                <a:srgbClr val="FFFFFF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1391" name="Google Shape;1391;p114"/>
          <p:cNvSpPr/>
          <p:nvPr/>
        </p:nvSpPr>
        <p:spPr>
          <a:xfrm>
            <a:off x="983233" y="5623111"/>
            <a:ext cx="10740800" cy="766800"/>
          </a:xfrm>
          <a:prstGeom prst="roundRect">
            <a:avLst>
              <a:gd name="adj" fmla="val 28539"/>
            </a:avLst>
          </a:prstGeom>
          <a:solidFill>
            <a:srgbClr val="FFFFFF"/>
          </a:solidFill>
          <a:ln w="28575">
            <a:solidFill>
              <a:srgbClr val="0070C0"/>
            </a:solidFill>
          </a:ln>
          <a:effectLst>
            <a:outerShdw blurRad="185738" dist="19050" dir="5400000" algn="bl" rotWithShape="0">
              <a:srgbClr val="000000">
                <a:alpha val="1098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lnSpc>
                <a:spcPct val="115000"/>
              </a:lnSpc>
              <a:buClr>
                <a:srgbClr val="000000"/>
              </a:buClr>
              <a:buSzPts val="900"/>
            </a:pPr>
            <a:r>
              <a:rPr lang="ru-RU" sz="1600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Усиление контроля по применению на местах клинических рекомендаций диагностики и лечению ХОБЛ на местах</a:t>
            </a:r>
            <a:endParaRPr sz="1600" b="1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" name="Google Shape;419;p40">
            <a:extLst>
              <a:ext uri="{FF2B5EF4-FFF2-40B4-BE49-F238E27FC236}">
                <a16:creationId xmlns:a16="http://schemas.microsoft.com/office/drawing/2014/main" id="{53709A44-6BB7-FF3F-8ECD-2630639B62C6}"/>
              </a:ext>
            </a:extLst>
          </p:cNvPr>
          <p:cNvSpPr txBox="1"/>
          <p:nvPr/>
        </p:nvSpPr>
        <p:spPr>
          <a:xfrm>
            <a:off x="188872" y="6595188"/>
            <a:ext cx="9384000" cy="358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36000" rIns="91425" bIns="91425" anchor="t" anchorCtr="0">
            <a:spAutoFit/>
          </a:bodyPr>
          <a:lstStyle/>
          <a:p>
            <a:pPr lvl="0">
              <a:lnSpc>
                <a:spcPct val="115000"/>
              </a:lnSpc>
            </a:pPr>
            <a:r>
              <a:rPr lang="ru-RU" sz="700" dirty="0" err="1"/>
              <a:t>Макарьянц</a:t>
            </a:r>
            <a:r>
              <a:rPr lang="ru-RU" sz="700" dirty="0"/>
              <a:t> Н.Н., д.м.н., руководитель отделения пульмонологии ГБУЗ МО МОНИКИ им. М.Ф. Владимирского (Москва) (из личного архива) 2025 </a:t>
            </a:r>
            <a:r>
              <a:rPr lang="en-US" sz="700" dirty="0"/>
              <a:t>        </a:t>
            </a:r>
          </a:p>
          <a:p>
            <a:pPr lvl="0">
              <a:lnSpc>
                <a:spcPct val="115000"/>
              </a:lnSpc>
            </a:pPr>
            <a:r>
              <a:rPr lang="ru" sz="6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ХОБЛ хроническая обструктивная болезнь легких, СППВР система поддержки принятия врачебных решений)</a:t>
            </a:r>
            <a:endParaRPr sz="6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24E659E-02EE-0A2F-838F-9E6932DD9E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887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83"/>
          <p:cNvSpPr txBox="1"/>
          <p:nvPr/>
        </p:nvSpPr>
        <p:spPr>
          <a:xfrm>
            <a:off x="338661" y="9345"/>
            <a:ext cx="11093200" cy="861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>
              <a:buClr>
                <a:srgbClr val="000000"/>
              </a:buClr>
              <a:buSzPts val="1200"/>
            </a:pPr>
            <a:r>
              <a:rPr lang="ru" sz="2400" b="1" dirty="0">
                <a:solidFill>
                  <a:srgbClr val="43434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ХОБЛ В СТРУКТУРЕ ЧИСЛА УМЕРШИХ ПО ОСНОВНЫМ КЛАССАМ ПРИЧИН СМЕРТИ ЗА ПЕРИОД С 202</a:t>
            </a:r>
            <a:r>
              <a:rPr lang="en-US" sz="2400" b="1" dirty="0">
                <a:solidFill>
                  <a:srgbClr val="43434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2</a:t>
            </a:r>
            <a:r>
              <a:rPr lang="ru" sz="2400" b="1" dirty="0">
                <a:solidFill>
                  <a:srgbClr val="43434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- 202</a:t>
            </a:r>
            <a:r>
              <a:rPr lang="en-US" sz="2400" b="1" dirty="0">
                <a:solidFill>
                  <a:srgbClr val="43434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4</a:t>
            </a:r>
            <a:r>
              <a:rPr lang="ru" sz="2400" b="1" dirty="0">
                <a:solidFill>
                  <a:srgbClr val="43434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ГГ</a:t>
            </a:r>
            <a:endParaRPr sz="2400" b="1" dirty="0">
              <a:solidFill>
                <a:srgbClr val="434343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graphicFrame>
        <p:nvGraphicFramePr>
          <p:cNvPr id="550" name="Google Shape;550;p83"/>
          <p:cNvGraphicFramePr/>
          <p:nvPr/>
        </p:nvGraphicFramePr>
        <p:xfrm>
          <a:off x="5753523" y="1477603"/>
          <a:ext cx="5755100" cy="187904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54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19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19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31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096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336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ru" sz="800" b="1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ПРИЧИНА</a:t>
                      </a:r>
                      <a:endParaRPr sz="800" b="1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ru" sz="800" b="1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2021</a:t>
                      </a:r>
                      <a:endParaRPr sz="800" b="1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ru" sz="800" b="1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2022</a:t>
                      </a:r>
                      <a:endParaRPr sz="800" b="1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ru" sz="800" b="1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2023</a:t>
                      </a:r>
                      <a:endParaRPr sz="800" b="1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ru" sz="800" b="1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ДИНАМИКА  2023/2022</a:t>
                      </a:r>
                      <a:endParaRPr sz="800" b="1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3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ru" sz="8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Всего умерших</a:t>
                      </a:r>
                      <a:endParaRPr sz="80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8000" marR="0" marT="0" marB="0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ru" sz="8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16,3</a:t>
                      </a:r>
                      <a:endParaRPr sz="80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ru" sz="8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11,7</a:t>
                      </a:r>
                      <a:endParaRPr sz="80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ru" sz="8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11,0</a:t>
                      </a:r>
                      <a:endParaRPr sz="80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ru" sz="800" b="1" u="none" strike="noStrike" cap="none">
                          <a:solidFill>
                            <a:srgbClr val="00B05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-7%</a:t>
                      </a:r>
                      <a:endParaRPr sz="800" b="1" u="none" strike="noStrike" cap="none">
                        <a:solidFill>
                          <a:srgbClr val="00B05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3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ru" sz="8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БСК</a:t>
                      </a:r>
                      <a:endParaRPr sz="80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8000" marR="0" marT="0" marB="0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ru" sz="8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513,0</a:t>
                      </a:r>
                      <a:endParaRPr sz="80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ru" sz="8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451,7</a:t>
                      </a:r>
                      <a:endParaRPr sz="80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ru" sz="8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433,9</a:t>
                      </a:r>
                      <a:endParaRPr sz="80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ru" sz="800" b="1" u="none" strike="noStrike" cap="none">
                          <a:solidFill>
                            <a:srgbClr val="00B05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-4%</a:t>
                      </a:r>
                      <a:endParaRPr sz="800" b="1" u="none" strike="noStrike" cap="none">
                        <a:solidFill>
                          <a:srgbClr val="00B05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3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ru" sz="8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Новообразования</a:t>
                      </a:r>
                      <a:endParaRPr sz="80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8000" marR="0" marT="0" marB="0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ru" sz="8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175,5</a:t>
                      </a:r>
                      <a:endParaRPr sz="80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ru" sz="8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164,3</a:t>
                      </a:r>
                      <a:endParaRPr sz="80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ru" sz="8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163,6</a:t>
                      </a:r>
                      <a:endParaRPr sz="80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ru" sz="800" b="1" u="none" strike="noStrike" cap="none">
                          <a:solidFill>
                            <a:srgbClr val="00B05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0%</a:t>
                      </a:r>
                      <a:endParaRPr sz="800" b="1" u="none" strike="noStrike" cap="none">
                        <a:solidFill>
                          <a:srgbClr val="00B05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3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ru" sz="8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Болезни нервной системы</a:t>
                      </a:r>
                      <a:endParaRPr sz="80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8000" marR="0" marT="0" marB="0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ru" sz="8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241,3</a:t>
                      </a:r>
                      <a:endParaRPr sz="80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ru" sz="8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130,2</a:t>
                      </a:r>
                      <a:endParaRPr sz="80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ru" sz="8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138,8</a:t>
                      </a:r>
                      <a:endParaRPr sz="80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ru" sz="800" b="1" u="none" strike="noStrike" cap="none">
                          <a:solidFill>
                            <a:srgbClr val="C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+7%</a:t>
                      </a:r>
                      <a:endParaRPr sz="800" b="1" u="none" strike="noStrike" cap="none">
                        <a:solidFill>
                          <a:srgbClr val="00B05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3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ru" sz="8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Внешние причины</a:t>
                      </a:r>
                      <a:endParaRPr sz="80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8000" marR="0" marT="0" marB="0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ru" sz="8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92,9</a:t>
                      </a:r>
                      <a:endParaRPr sz="80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ru" sz="8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88,2</a:t>
                      </a:r>
                      <a:endParaRPr sz="80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ru" sz="8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85,3</a:t>
                      </a:r>
                      <a:endParaRPr sz="80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ru" sz="800" b="1" u="none" strike="noStrike" cap="none">
                          <a:solidFill>
                            <a:srgbClr val="00B05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-3%</a:t>
                      </a:r>
                      <a:endParaRPr sz="800" b="1" u="none" strike="noStrike" cap="none">
                        <a:solidFill>
                          <a:srgbClr val="00B05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ru" sz="8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Болезни органов  пищеварения</a:t>
                      </a:r>
                      <a:endParaRPr sz="80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8000" marR="0" marT="0" marB="0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ru" sz="8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72,5</a:t>
                      </a:r>
                      <a:endParaRPr sz="80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ru" sz="8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71,0</a:t>
                      </a:r>
                      <a:endParaRPr sz="80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ru" sz="8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76,6</a:t>
                      </a:r>
                      <a:endParaRPr sz="80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ru" sz="800" b="1" u="none" strike="noStrike" cap="none">
                          <a:solidFill>
                            <a:srgbClr val="C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+8%</a:t>
                      </a:r>
                      <a:endParaRPr sz="800" b="1" u="none" strike="noStrike" cap="none">
                        <a:solidFill>
                          <a:srgbClr val="C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3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ru" sz="8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Болезни органов дыхания</a:t>
                      </a:r>
                      <a:endParaRPr sz="80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8000" marR="0" marT="0" marB="0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ru" sz="8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37,5</a:t>
                      </a:r>
                      <a:endParaRPr sz="80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ru" sz="8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43,5</a:t>
                      </a:r>
                      <a:endParaRPr sz="80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ru" sz="8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43,0</a:t>
                      </a:r>
                      <a:endParaRPr sz="80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ru" sz="800" b="1" u="none" strike="noStrike" cap="none" dirty="0">
                          <a:solidFill>
                            <a:srgbClr val="00B05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-1%</a:t>
                      </a:r>
                      <a:endParaRPr sz="800" b="1" u="none" strike="noStrike" cap="none" dirty="0">
                        <a:solidFill>
                          <a:srgbClr val="C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51" name="Google Shape;551;p83"/>
          <p:cNvSpPr txBox="1"/>
          <p:nvPr/>
        </p:nvSpPr>
        <p:spPr>
          <a:xfrm>
            <a:off x="406400" y="6498435"/>
            <a:ext cx="10648800" cy="49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ru-RU" sz="800" dirty="0" err="1"/>
              <a:t>Макарьянц</a:t>
            </a:r>
            <a:r>
              <a:rPr lang="ru-RU" sz="800" dirty="0"/>
              <a:t> Н.Н., д.м.н., руководитель отделения пульмонологии ГБУЗ МО МОНИКИ им. М.Ф. Владимирского (Москва) (из личного архива) 2025 </a:t>
            </a:r>
          </a:p>
          <a:p>
            <a:pPr>
              <a:buClr>
                <a:schemeClr val="dk1"/>
              </a:buClr>
              <a:buSzPts val="1100"/>
            </a:pPr>
            <a:r>
              <a:rPr lang="ru" sz="8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ХОБЛ хроническая обструктивная болезнь легких, БСК болезни системы кровообращения </a:t>
            </a:r>
            <a:endParaRPr sz="8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552" name="Google Shape;552;p83"/>
          <p:cNvPicPr preferRelativeResize="0"/>
          <p:nvPr/>
        </p:nvPicPr>
        <p:blipFill rotWithShape="1">
          <a:blip r:embed="rId3">
            <a:alphaModFix/>
          </a:blip>
          <a:srcRect l="2802" r="35601"/>
          <a:stretch/>
        </p:blipFill>
        <p:spPr>
          <a:xfrm>
            <a:off x="745292" y="1346987"/>
            <a:ext cx="4601833" cy="2097967"/>
          </a:xfrm>
          <a:prstGeom prst="rect">
            <a:avLst/>
          </a:prstGeom>
          <a:noFill/>
          <a:ln>
            <a:noFill/>
          </a:ln>
        </p:spPr>
      </p:pic>
      <p:sp>
        <p:nvSpPr>
          <p:cNvPr id="555" name="Google Shape;555;p83"/>
          <p:cNvSpPr txBox="1"/>
          <p:nvPr/>
        </p:nvSpPr>
        <p:spPr>
          <a:xfrm>
            <a:off x="11508620" y="6390217"/>
            <a:ext cx="68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fld id="{00000000-1234-1234-1234-123412341234}" type="slidenum">
              <a:rPr lang="ru" sz="1867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pPr>
                <a:buClr>
                  <a:srgbClr val="000000"/>
                </a:buClr>
                <a:buSzPts val="1400"/>
              </a:pPr>
              <a:t>2</a:t>
            </a:fld>
            <a:endParaRPr sz="1867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556" name="Google Shape;556;p83"/>
          <p:cNvSpPr txBox="1"/>
          <p:nvPr/>
        </p:nvSpPr>
        <p:spPr>
          <a:xfrm>
            <a:off x="11508620" y="6390217"/>
            <a:ext cx="68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fld id="{00000000-1234-1234-1234-123412341234}" type="slidenum">
              <a:rPr lang="ru" sz="1867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pPr>
                <a:buClr>
                  <a:srgbClr val="000000"/>
                </a:buClr>
                <a:buSzPts val="1400"/>
              </a:pPr>
              <a:t>2</a:t>
            </a:fld>
            <a:endParaRPr sz="1867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557" name="Google Shape;557;p83"/>
          <p:cNvSpPr/>
          <p:nvPr/>
        </p:nvSpPr>
        <p:spPr>
          <a:xfrm>
            <a:off x="2239265" y="3596467"/>
            <a:ext cx="9269200" cy="278000"/>
          </a:xfrm>
          <a:prstGeom prst="roundRect">
            <a:avLst>
              <a:gd name="adj" fmla="val 50000"/>
            </a:avLst>
          </a:prstGeom>
          <a:solidFill>
            <a:srgbClr val="F3F3F3"/>
          </a:solidFill>
          <a:ln w="9525" cap="flat" cmpd="sng">
            <a:solidFill>
              <a:srgbClr val="F3F3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>
              <a:lnSpc>
                <a:spcPct val="115000"/>
              </a:lnSpc>
              <a:buClr>
                <a:srgbClr val="000000"/>
              </a:buClr>
              <a:buSzPts val="900"/>
            </a:pPr>
            <a:r>
              <a:rPr lang="ru" sz="1200" b="1" dirty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ДИНАМИКА СТРУКТУРЫ ПРИЧИН СМЕРТНОСТИ НАСЕЛЕНИЯ ТРУДОСПОСОБНОГО ВОЗРАСТА </a:t>
            </a:r>
            <a:endParaRPr sz="1200" b="1" dirty="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58" name="Google Shape;558;p83"/>
          <p:cNvSpPr/>
          <p:nvPr/>
        </p:nvSpPr>
        <p:spPr>
          <a:xfrm>
            <a:off x="408267" y="1060600"/>
            <a:ext cx="4938800" cy="304800"/>
          </a:xfrm>
          <a:prstGeom prst="roundRect">
            <a:avLst>
              <a:gd name="adj" fmla="val 50000"/>
            </a:avLst>
          </a:prstGeom>
          <a:solidFill>
            <a:srgbClr val="F3F3F3"/>
          </a:solidFill>
          <a:ln w="9525" cap="flat" cmpd="sng">
            <a:solidFill>
              <a:srgbClr val="F3F3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chemeClr val="dk1"/>
              </a:buClr>
              <a:buSzPts val="1100"/>
            </a:pPr>
            <a:r>
              <a:rPr lang="ru" sz="1200" b="1" dirty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Структура причин смертности в 202</a:t>
            </a:r>
            <a:r>
              <a:rPr lang="en-US" sz="1200" b="1" dirty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4</a:t>
            </a:r>
            <a:r>
              <a:rPr lang="ru" sz="1200" b="1" dirty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 г</a:t>
            </a:r>
            <a:endParaRPr sz="1200" b="1" dirty="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59" name="Google Shape;559;p83"/>
          <p:cNvSpPr/>
          <p:nvPr/>
        </p:nvSpPr>
        <p:spPr>
          <a:xfrm>
            <a:off x="5753500" y="1060600"/>
            <a:ext cx="5755200" cy="304800"/>
          </a:xfrm>
          <a:prstGeom prst="roundRect">
            <a:avLst>
              <a:gd name="adj" fmla="val 50000"/>
            </a:avLst>
          </a:prstGeom>
          <a:solidFill>
            <a:srgbClr val="F3F3F3"/>
          </a:solidFill>
          <a:ln w="9525" cap="flat" cmpd="sng">
            <a:solidFill>
              <a:srgbClr val="F3F3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rgbClr val="000000"/>
              </a:buClr>
              <a:buSzPts val="900"/>
            </a:pPr>
            <a:r>
              <a:rPr lang="ru" sz="1200" b="1" dirty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ТОП ПРИЧИН СМЕРТИ  </a:t>
            </a:r>
            <a:r>
              <a:rPr lang="ru" sz="1067" b="1" dirty="0">
                <a:solidFill>
                  <a:srgbClr val="B7B7B7"/>
                </a:solidFill>
                <a:latin typeface="Roboto"/>
                <a:ea typeface="Roboto"/>
                <a:cs typeface="Roboto"/>
                <a:sym typeface="Roboto"/>
              </a:rPr>
              <a:t>ЗА ПЕРИОД С 202</a:t>
            </a:r>
            <a:r>
              <a:rPr lang="en-US" sz="1067" b="1" dirty="0">
                <a:solidFill>
                  <a:srgbClr val="B7B7B7"/>
                </a:solidFill>
                <a:latin typeface="Roboto"/>
                <a:ea typeface="Roboto"/>
                <a:cs typeface="Roboto"/>
                <a:sym typeface="Roboto"/>
              </a:rPr>
              <a:t>2</a:t>
            </a:r>
            <a:r>
              <a:rPr lang="ru" sz="1067" b="1" dirty="0">
                <a:solidFill>
                  <a:srgbClr val="B7B7B7"/>
                </a:solidFill>
                <a:latin typeface="Roboto"/>
                <a:ea typeface="Roboto"/>
                <a:cs typeface="Roboto"/>
                <a:sym typeface="Roboto"/>
              </a:rPr>
              <a:t> ПО 202</a:t>
            </a:r>
            <a:r>
              <a:rPr lang="en-US" sz="1067" b="1" dirty="0">
                <a:solidFill>
                  <a:srgbClr val="B7B7B7"/>
                </a:solidFill>
                <a:latin typeface="Roboto"/>
                <a:ea typeface="Roboto"/>
                <a:cs typeface="Roboto"/>
                <a:sym typeface="Roboto"/>
              </a:rPr>
              <a:t>4</a:t>
            </a:r>
            <a:r>
              <a:rPr lang="ru" sz="1067" b="1" dirty="0">
                <a:solidFill>
                  <a:srgbClr val="B7B7B7"/>
                </a:solidFill>
                <a:latin typeface="Roboto"/>
                <a:ea typeface="Roboto"/>
                <a:cs typeface="Roboto"/>
                <a:sym typeface="Roboto"/>
              </a:rPr>
              <a:t> ГГ</a:t>
            </a:r>
            <a:endParaRPr sz="1200" b="1" dirty="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61" name="Google Shape;561;p83"/>
          <p:cNvSpPr/>
          <p:nvPr/>
        </p:nvSpPr>
        <p:spPr>
          <a:xfrm>
            <a:off x="5753500" y="3123033"/>
            <a:ext cx="5755200" cy="2336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rgbClr val="000000"/>
              </a:buClr>
              <a:buSzPts val="1400"/>
            </a:pPr>
            <a:endParaRPr sz="1867">
              <a:solidFill>
                <a:srgbClr val="000000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562" name="Google Shape;562;p83"/>
          <p:cNvSpPr/>
          <p:nvPr/>
        </p:nvSpPr>
        <p:spPr>
          <a:xfrm>
            <a:off x="1535229" y="2844536"/>
            <a:ext cx="1766800" cy="1404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rgbClr val="000000"/>
              </a:buClr>
              <a:buSzPts val="1400"/>
            </a:pPr>
            <a:endParaRPr sz="1867">
              <a:solidFill>
                <a:srgbClr val="000000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16962CF-5394-E0CF-87BE-05498F9B77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5871" y="3413211"/>
            <a:ext cx="10755226" cy="277216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C26071A-EA28-A992-82DF-9544D61CD2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6678" y="6498435"/>
            <a:ext cx="235163" cy="19596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9EF3118-C173-8982-2FF9-B6316059265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85261" y="6488097"/>
            <a:ext cx="171474" cy="19596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3EEC19F-F573-4B2A-67D0-FF1B9A1906A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31841" y="6524160"/>
            <a:ext cx="342948" cy="12384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117FCA3-4F81-E770-6285-CB7990A5B31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02444" y="6506132"/>
            <a:ext cx="362001" cy="13336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38"/>
          <p:cNvSpPr txBox="1"/>
          <p:nvPr/>
        </p:nvSpPr>
        <p:spPr>
          <a:xfrm>
            <a:off x="1013226" y="251927"/>
            <a:ext cx="11178809" cy="7459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>
              <a:lnSpc>
                <a:spcPct val="90000"/>
              </a:lnSpc>
              <a:buClr>
                <a:schemeClr val="dk1"/>
              </a:buClr>
              <a:buSzPts val="1100"/>
            </a:pPr>
            <a:r>
              <a:rPr lang="ru" sz="2400" b="1" dirty="0">
                <a:solidFill>
                  <a:srgbClr val="00206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ОБЩАЯ СМЕРТНОСТЬ</a:t>
            </a:r>
            <a:endParaRPr sz="2400" b="1" dirty="0">
              <a:solidFill>
                <a:srgbClr val="002060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>
              <a:lnSpc>
                <a:spcPct val="90000"/>
              </a:lnSpc>
              <a:buClr>
                <a:schemeClr val="dk1"/>
              </a:buClr>
              <a:buSzPts val="1100"/>
            </a:pPr>
            <a:r>
              <a:rPr lang="ru" sz="2400" b="1" dirty="0">
                <a:solidFill>
                  <a:srgbClr val="00206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ХОБЛ</a:t>
            </a:r>
            <a:endParaRPr sz="2400" b="1" dirty="0">
              <a:solidFill>
                <a:srgbClr val="002060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1" name="Google Shape;331;p38"/>
          <p:cNvSpPr/>
          <p:nvPr/>
        </p:nvSpPr>
        <p:spPr>
          <a:xfrm>
            <a:off x="915900" y="1271533"/>
            <a:ext cx="10068800" cy="5148000"/>
          </a:xfrm>
          <a:prstGeom prst="roundRect">
            <a:avLst>
              <a:gd name="adj" fmla="val 2744"/>
            </a:avLst>
          </a:prstGeom>
          <a:solidFill>
            <a:srgbClr val="084F9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332" name="Google Shape;332;p38"/>
          <p:cNvSpPr/>
          <p:nvPr/>
        </p:nvSpPr>
        <p:spPr>
          <a:xfrm>
            <a:off x="428233" y="1445463"/>
            <a:ext cx="11044000" cy="4828000"/>
          </a:xfrm>
          <a:prstGeom prst="roundRect">
            <a:avLst>
              <a:gd name="adj" fmla="val 3311"/>
            </a:avLst>
          </a:prstGeom>
          <a:solidFill>
            <a:srgbClr val="FFFFFF"/>
          </a:solidFill>
          <a:ln w="9525" cap="flat" cmpd="sng">
            <a:solidFill>
              <a:srgbClr val="F3F3F3"/>
            </a:solidFill>
            <a:prstDash val="solid"/>
            <a:round/>
            <a:headEnd type="none" w="sm" len="sm"/>
            <a:tailEnd type="none" w="sm" len="sm"/>
          </a:ln>
          <a:effectLst>
            <a:outerShdw blurRad="100013" dist="19050" dir="5400000" algn="bl" rotWithShape="0">
              <a:srgbClr val="000000">
                <a:alpha val="17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lnSpc>
                <a:spcPct val="115000"/>
              </a:lnSpc>
            </a:pPr>
            <a:endParaRPr sz="933" b="1">
              <a:solidFill>
                <a:srgbClr val="83838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3" name="Google Shape;333;p38"/>
          <p:cNvSpPr/>
          <p:nvPr/>
        </p:nvSpPr>
        <p:spPr>
          <a:xfrm>
            <a:off x="643363" y="1549596"/>
            <a:ext cx="5201600" cy="1476000"/>
          </a:xfrm>
          <a:prstGeom prst="roundRect">
            <a:avLst>
              <a:gd name="adj" fmla="val 9271"/>
            </a:avLst>
          </a:prstGeom>
          <a:solidFill>
            <a:srgbClr val="F3F3F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334" name="Google Shape;334;p38"/>
          <p:cNvSpPr/>
          <p:nvPr/>
        </p:nvSpPr>
        <p:spPr>
          <a:xfrm>
            <a:off x="6059663" y="1549596"/>
            <a:ext cx="5201600" cy="1476000"/>
          </a:xfrm>
          <a:prstGeom prst="roundRect">
            <a:avLst>
              <a:gd name="adj" fmla="val 9271"/>
            </a:avLst>
          </a:prstGeom>
          <a:solidFill>
            <a:srgbClr val="F3F3F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335" name="Google Shape;335;p38"/>
          <p:cNvSpPr/>
          <p:nvPr/>
        </p:nvSpPr>
        <p:spPr>
          <a:xfrm>
            <a:off x="641317" y="3149049"/>
            <a:ext cx="5201600" cy="1476000"/>
          </a:xfrm>
          <a:prstGeom prst="roundRect">
            <a:avLst>
              <a:gd name="adj" fmla="val 9271"/>
            </a:avLst>
          </a:prstGeom>
          <a:solidFill>
            <a:srgbClr val="F3F3F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336" name="Google Shape;336;p38"/>
          <p:cNvSpPr/>
          <p:nvPr/>
        </p:nvSpPr>
        <p:spPr>
          <a:xfrm>
            <a:off x="641317" y="4748532"/>
            <a:ext cx="10620000" cy="1356000"/>
          </a:xfrm>
          <a:prstGeom prst="roundRect">
            <a:avLst>
              <a:gd name="adj" fmla="val 9271"/>
            </a:avLst>
          </a:prstGeom>
          <a:solidFill>
            <a:srgbClr val="F3F3F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337" name="Google Shape;337;p38"/>
          <p:cNvSpPr/>
          <p:nvPr/>
        </p:nvSpPr>
        <p:spPr>
          <a:xfrm>
            <a:off x="6057619" y="3149049"/>
            <a:ext cx="5201600" cy="1476000"/>
          </a:xfrm>
          <a:prstGeom prst="roundRect">
            <a:avLst>
              <a:gd name="adj" fmla="val 9271"/>
            </a:avLst>
          </a:prstGeom>
          <a:solidFill>
            <a:srgbClr val="F3F3F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338" name="Google Shape;338;p38"/>
          <p:cNvSpPr txBox="1"/>
          <p:nvPr/>
        </p:nvSpPr>
        <p:spPr>
          <a:xfrm>
            <a:off x="915904" y="4758448"/>
            <a:ext cx="9506400" cy="656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algn="ctr">
              <a:buClr>
                <a:srgbClr val="000000"/>
              </a:buClr>
              <a:buSzPts val="1100"/>
            </a:pPr>
            <a:r>
              <a:rPr lang="ru" sz="1733">
                <a:solidFill>
                  <a:srgbClr val="434343"/>
                </a:solidFill>
                <a:latin typeface="Roboto Black"/>
                <a:ea typeface="Roboto Black"/>
                <a:cs typeface="Roboto Black"/>
                <a:sym typeface="Roboto Black"/>
              </a:rPr>
              <a:t>РАСПРЕДЕЛЕНИЕ УМЕРШИХ ПО ПОЛУ (ХОБЛ) </a:t>
            </a:r>
            <a:endParaRPr sz="1733">
              <a:solidFill>
                <a:srgbClr val="434343"/>
              </a:solidFill>
              <a:latin typeface="Roboto Black"/>
              <a:ea typeface="Roboto Black"/>
              <a:cs typeface="Roboto Black"/>
              <a:sym typeface="Roboto Black"/>
            </a:endParaRPr>
          </a:p>
          <a:p>
            <a:pPr algn="ctr">
              <a:buClr>
                <a:srgbClr val="000000"/>
              </a:buClr>
              <a:buSzPts val="1100"/>
            </a:pPr>
            <a:r>
              <a:rPr lang="ru" sz="1733">
                <a:solidFill>
                  <a:srgbClr val="434343"/>
                </a:solidFill>
                <a:latin typeface="Roboto Black"/>
                <a:ea typeface="Roboto Black"/>
                <a:cs typeface="Roboto Black"/>
                <a:sym typeface="Roboto Black"/>
              </a:rPr>
              <a:t>за 8 мес 2025 года</a:t>
            </a:r>
            <a:endParaRPr sz="1733">
              <a:solidFill>
                <a:srgbClr val="434343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339" name="Google Shape;339;p38"/>
          <p:cNvSpPr txBox="1"/>
          <p:nvPr/>
        </p:nvSpPr>
        <p:spPr>
          <a:xfrm>
            <a:off x="1936649" y="5384951"/>
            <a:ext cx="1924000" cy="820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buClr>
                <a:srgbClr val="000000"/>
              </a:buClr>
              <a:buSzPts val="1100"/>
            </a:pPr>
            <a:r>
              <a:rPr lang="ru" sz="2933">
                <a:solidFill>
                  <a:srgbClr val="3D85C6"/>
                </a:solidFill>
                <a:latin typeface="Roboto Black"/>
                <a:ea typeface="Roboto Black"/>
                <a:cs typeface="Roboto Black"/>
                <a:sym typeface="Roboto Black"/>
              </a:rPr>
              <a:t>455 </a:t>
            </a:r>
            <a:r>
              <a:rPr lang="ru" sz="2400">
                <a:solidFill>
                  <a:srgbClr val="3D85C6"/>
                </a:solidFill>
                <a:latin typeface="Roboto Black"/>
                <a:ea typeface="Roboto Black"/>
                <a:cs typeface="Roboto Black"/>
                <a:sym typeface="Roboto Black"/>
              </a:rPr>
              <a:t>человека</a:t>
            </a:r>
            <a:endParaRPr sz="2400">
              <a:solidFill>
                <a:srgbClr val="3D85C6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grpSp>
        <p:nvGrpSpPr>
          <p:cNvPr id="340" name="Google Shape;340;p38"/>
          <p:cNvGrpSpPr/>
          <p:nvPr/>
        </p:nvGrpSpPr>
        <p:grpSpPr>
          <a:xfrm>
            <a:off x="10346587" y="4871400"/>
            <a:ext cx="419933" cy="1041483"/>
            <a:chOff x="3343310" y="4475555"/>
            <a:chExt cx="127717" cy="316753"/>
          </a:xfrm>
        </p:grpSpPr>
        <p:sp>
          <p:nvSpPr>
            <p:cNvPr id="341" name="Google Shape;341;p38"/>
            <p:cNvSpPr/>
            <p:nvPr/>
          </p:nvSpPr>
          <p:spPr>
            <a:xfrm>
              <a:off x="3343310" y="4535967"/>
              <a:ext cx="127717" cy="256341"/>
            </a:xfrm>
            <a:custGeom>
              <a:avLst/>
              <a:gdLst/>
              <a:ahLst/>
              <a:cxnLst/>
              <a:rect l="l" t="t" r="r" b="b"/>
              <a:pathLst>
                <a:path w="77995" h="156544" extrusionOk="0">
                  <a:moveTo>
                    <a:pt x="18496" y="1"/>
                  </a:moveTo>
                  <a:cubicBezTo>
                    <a:pt x="8514" y="1"/>
                    <a:pt x="359" y="8123"/>
                    <a:pt x="327" y="18105"/>
                  </a:cubicBezTo>
                  <a:lnTo>
                    <a:pt x="33" y="74537"/>
                  </a:lnTo>
                  <a:cubicBezTo>
                    <a:pt x="0" y="78778"/>
                    <a:pt x="3425" y="82235"/>
                    <a:pt x="7666" y="82268"/>
                  </a:cubicBezTo>
                  <a:lnTo>
                    <a:pt x="7731" y="82268"/>
                  </a:lnTo>
                  <a:cubicBezTo>
                    <a:pt x="11939" y="82268"/>
                    <a:pt x="15364" y="78843"/>
                    <a:pt x="15397" y="74635"/>
                  </a:cubicBezTo>
                  <a:lnTo>
                    <a:pt x="15691" y="18170"/>
                  </a:lnTo>
                  <a:cubicBezTo>
                    <a:pt x="15691" y="17341"/>
                    <a:pt x="16344" y="16668"/>
                    <a:pt x="17166" y="16668"/>
                  </a:cubicBezTo>
                  <a:cubicBezTo>
                    <a:pt x="17185" y="16668"/>
                    <a:pt x="17204" y="16669"/>
                    <a:pt x="17224" y="16669"/>
                  </a:cubicBezTo>
                  <a:cubicBezTo>
                    <a:pt x="18039" y="16669"/>
                    <a:pt x="18724" y="17355"/>
                    <a:pt x="18724" y="18170"/>
                  </a:cubicBezTo>
                  <a:lnTo>
                    <a:pt x="18724" y="147345"/>
                  </a:lnTo>
                  <a:cubicBezTo>
                    <a:pt x="18724" y="152433"/>
                    <a:pt x="22867" y="156543"/>
                    <a:pt x="27956" y="156543"/>
                  </a:cubicBezTo>
                  <a:cubicBezTo>
                    <a:pt x="33044" y="156543"/>
                    <a:pt x="37187" y="152433"/>
                    <a:pt x="37187" y="147345"/>
                  </a:cubicBezTo>
                  <a:lnTo>
                    <a:pt x="37187" y="73656"/>
                  </a:lnTo>
                  <a:lnTo>
                    <a:pt x="41167" y="73656"/>
                  </a:lnTo>
                  <a:lnTo>
                    <a:pt x="41167" y="147345"/>
                  </a:lnTo>
                  <a:cubicBezTo>
                    <a:pt x="41167" y="152433"/>
                    <a:pt x="45277" y="156543"/>
                    <a:pt x="50365" y="156543"/>
                  </a:cubicBezTo>
                  <a:cubicBezTo>
                    <a:pt x="55454" y="156543"/>
                    <a:pt x="59597" y="152433"/>
                    <a:pt x="59597" y="147345"/>
                  </a:cubicBezTo>
                  <a:cubicBezTo>
                    <a:pt x="59597" y="25477"/>
                    <a:pt x="59434" y="95153"/>
                    <a:pt x="59434" y="18300"/>
                  </a:cubicBezTo>
                  <a:cubicBezTo>
                    <a:pt x="59434" y="17420"/>
                    <a:pt x="60119" y="16702"/>
                    <a:pt x="60967" y="16669"/>
                  </a:cubicBezTo>
                  <a:cubicBezTo>
                    <a:pt x="60988" y="16669"/>
                    <a:pt x="61009" y="16668"/>
                    <a:pt x="61030" y="16668"/>
                  </a:cubicBezTo>
                  <a:cubicBezTo>
                    <a:pt x="61882" y="16668"/>
                    <a:pt x="62567" y="17310"/>
                    <a:pt x="62631" y="18170"/>
                  </a:cubicBezTo>
                  <a:lnTo>
                    <a:pt x="62598" y="74570"/>
                  </a:lnTo>
                  <a:cubicBezTo>
                    <a:pt x="62598" y="78810"/>
                    <a:pt x="66023" y="82268"/>
                    <a:pt x="70264" y="82268"/>
                  </a:cubicBezTo>
                  <a:cubicBezTo>
                    <a:pt x="74504" y="82268"/>
                    <a:pt x="77962" y="78843"/>
                    <a:pt x="77962" y="74602"/>
                  </a:cubicBezTo>
                  <a:lnTo>
                    <a:pt x="77994" y="18137"/>
                  </a:lnTo>
                  <a:cubicBezTo>
                    <a:pt x="77994" y="18137"/>
                    <a:pt x="77994" y="18105"/>
                    <a:pt x="77994" y="18105"/>
                  </a:cubicBezTo>
                  <a:cubicBezTo>
                    <a:pt x="77962" y="8123"/>
                    <a:pt x="69807" y="1"/>
                    <a:pt x="59825" y="1"/>
                  </a:cubicBezTo>
                  <a:close/>
                </a:path>
              </a:pathLst>
            </a:custGeom>
            <a:solidFill>
              <a:srgbClr val="084F91"/>
            </a:solidFill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" name="Google Shape;342;p38"/>
            <p:cNvSpPr/>
            <p:nvPr/>
          </p:nvSpPr>
          <p:spPr>
            <a:xfrm>
              <a:off x="3381341" y="4475555"/>
              <a:ext cx="52189" cy="52135"/>
            </a:xfrm>
            <a:custGeom>
              <a:avLst/>
              <a:gdLst/>
              <a:ahLst/>
              <a:cxnLst/>
              <a:rect l="l" t="t" r="r" b="b"/>
              <a:pathLst>
                <a:path w="31871" h="31838" extrusionOk="0">
                  <a:moveTo>
                    <a:pt x="15952" y="1"/>
                  </a:moveTo>
                  <a:cubicBezTo>
                    <a:pt x="7144" y="1"/>
                    <a:pt x="1" y="7112"/>
                    <a:pt x="1" y="15919"/>
                  </a:cubicBezTo>
                  <a:cubicBezTo>
                    <a:pt x="1" y="24694"/>
                    <a:pt x="7144" y="31838"/>
                    <a:pt x="15952" y="31838"/>
                  </a:cubicBezTo>
                  <a:cubicBezTo>
                    <a:pt x="24727" y="31838"/>
                    <a:pt x="31870" y="24694"/>
                    <a:pt x="31870" y="15919"/>
                  </a:cubicBezTo>
                  <a:cubicBezTo>
                    <a:pt x="31870" y="7112"/>
                    <a:pt x="24727" y="1"/>
                    <a:pt x="15952" y="1"/>
                  </a:cubicBezTo>
                  <a:close/>
                </a:path>
              </a:pathLst>
            </a:custGeom>
            <a:solidFill>
              <a:srgbClr val="084F91"/>
            </a:solidFill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3" name="Google Shape;343;p38"/>
          <p:cNvGrpSpPr/>
          <p:nvPr/>
        </p:nvGrpSpPr>
        <p:grpSpPr>
          <a:xfrm>
            <a:off x="1013226" y="4871334"/>
            <a:ext cx="518353" cy="1041615"/>
            <a:chOff x="3527539" y="4476677"/>
            <a:chExt cx="159232" cy="314510"/>
          </a:xfrm>
        </p:grpSpPr>
        <p:sp>
          <p:nvSpPr>
            <p:cNvPr id="344" name="Google Shape;344;p38"/>
            <p:cNvSpPr/>
            <p:nvPr/>
          </p:nvSpPr>
          <p:spPr>
            <a:xfrm>
              <a:off x="3527539" y="4536716"/>
              <a:ext cx="159232" cy="254471"/>
            </a:xfrm>
            <a:custGeom>
              <a:avLst/>
              <a:gdLst/>
              <a:ahLst/>
              <a:cxnLst/>
              <a:rect l="l" t="t" r="r" b="b"/>
              <a:pathLst>
                <a:path w="97241" h="155402" extrusionOk="0">
                  <a:moveTo>
                    <a:pt x="35360" y="0"/>
                  </a:moveTo>
                  <a:cubicBezTo>
                    <a:pt x="27173" y="0"/>
                    <a:pt x="21268" y="5220"/>
                    <a:pt x="17713" y="15527"/>
                  </a:cubicBezTo>
                  <a:cubicBezTo>
                    <a:pt x="15527" y="21921"/>
                    <a:pt x="1533" y="61750"/>
                    <a:pt x="1403" y="62174"/>
                  </a:cubicBezTo>
                  <a:cubicBezTo>
                    <a:pt x="0" y="66121"/>
                    <a:pt x="2088" y="70492"/>
                    <a:pt x="6068" y="71895"/>
                  </a:cubicBezTo>
                  <a:cubicBezTo>
                    <a:pt x="6895" y="72179"/>
                    <a:pt x="7739" y="72315"/>
                    <a:pt x="8570" y="72315"/>
                  </a:cubicBezTo>
                  <a:cubicBezTo>
                    <a:pt x="11735" y="72315"/>
                    <a:pt x="14703" y="70350"/>
                    <a:pt x="15788" y="67197"/>
                  </a:cubicBezTo>
                  <a:cubicBezTo>
                    <a:pt x="16245" y="65925"/>
                    <a:pt x="24661" y="42569"/>
                    <a:pt x="29358" y="29130"/>
                  </a:cubicBezTo>
                  <a:lnTo>
                    <a:pt x="29358" y="29130"/>
                  </a:lnTo>
                  <a:cubicBezTo>
                    <a:pt x="28869" y="33142"/>
                    <a:pt x="30272" y="24824"/>
                    <a:pt x="18431" y="85856"/>
                  </a:cubicBezTo>
                  <a:cubicBezTo>
                    <a:pt x="17941" y="88498"/>
                    <a:pt x="19964" y="90912"/>
                    <a:pt x="22606" y="90912"/>
                  </a:cubicBezTo>
                  <a:lnTo>
                    <a:pt x="28412" y="90912"/>
                  </a:lnTo>
                  <a:lnTo>
                    <a:pt x="28412" y="146235"/>
                  </a:lnTo>
                  <a:cubicBezTo>
                    <a:pt x="28412" y="151291"/>
                    <a:pt x="32522" y="155401"/>
                    <a:pt x="37578" y="155401"/>
                  </a:cubicBezTo>
                  <a:cubicBezTo>
                    <a:pt x="42634" y="155401"/>
                    <a:pt x="46745" y="151291"/>
                    <a:pt x="46745" y="146235"/>
                  </a:cubicBezTo>
                  <a:lnTo>
                    <a:pt x="46745" y="90912"/>
                  </a:lnTo>
                  <a:lnTo>
                    <a:pt x="50692" y="90912"/>
                  </a:lnTo>
                  <a:lnTo>
                    <a:pt x="50692" y="146235"/>
                  </a:lnTo>
                  <a:cubicBezTo>
                    <a:pt x="50692" y="151291"/>
                    <a:pt x="54769" y="155401"/>
                    <a:pt x="59825" y="155401"/>
                  </a:cubicBezTo>
                  <a:cubicBezTo>
                    <a:pt x="64881" y="155401"/>
                    <a:pt x="68991" y="151291"/>
                    <a:pt x="68991" y="146235"/>
                  </a:cubicBezTo>
                  <a:lnTo>
                    <a:pt x="68991" y="90912"/>
                  </a:lnTo>
                  <a:lnTo>
                    <a:pt x="74798" y="90912"/>
                  </a:lnTo>
                  <a:cubicBezTo>
                    <a:pt x="77472" y="90912"/>
                    <a:pt x="79462" y="88498"/>
                    <a:pt x="78973" y="85856"/>
                  </a:cubicBezTo>
                  <a:cubicBezTo>
                    <a:pt x="67262" y="25379"/>
                    <a:pt x="68535" y="32392"/>
                    <a:pt x="68143" y="29130"/>
                  </a:cubicBezTo>
                  <a:lnTo>
                    <a:pt x="68143" y="29130"/>
                  </a:lnTo>
                  <a:cubicBezTo>
                    <a:pt x="72873" y="42667"/>
                    <a:pt x="81028" y="65958"/>
                    <a:pt x="81485" y="67197"/>
                  </a:cubicBezTo>
                  <a:cubicBezTo>
                    <a:pt x="82570" y="70350"/>
                    <a:pt x="85538" y="72315"/>
                    <a:pt x="88687" y="72315"/>
                  </a:cubicBezTo>
                  <a:cubicBezTo>
                    <a:pt x="89513" y="72315"/>
                    <a:pt x="90352" y="72179"/>
                    <a:pt x="91173" y="71895"/>
                  </a:cubicBezTo>
                  <a:cubicBezTo>
                    <a:pt x="95152" y="70492"/>
                    <a:pt x="97240" y="66121"/>
                    <a:pt x="95870" y="62174"/>
                  </a:cubicBezTo>
                  <a:cubicBezTo>
                    <a:pt x="95707" y="61750"/>
                    <a:pt x="81746" y="21921"/>
                    <a:pt x="79560" y="15527"/>
                  </a:cubicBezTo>
                  <a:cubicBezTo>
                    <a:pt x="76005" y="5220"/>
                    <a:pt x="70068" y="0"/>
                    <a:pt x="61913" y="0"/>
                  </a:cubicBezTo>
                  <a:close/>
                </a:path>
              </a:pathLst>
            </a:custGeom>
            <a:solidFill>
              <a:srgbClr val="3D85C6"/>
            </a:solidFill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9FC5E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" name="Google Shape;345;p38"/>
            <p:cNvSpPr/>
            <p:nvPr/>
          </p:nvSpPr>
          <p:spPr>
            <a:xfrm>
              <a:off x="3581381" y="4476677"/>
              <a:ext cx="51814" cy="51761"/>
            </a:xfrm>
            <a:custGeom>
              <a:avLst/>
              <a:gdLst/>
              <a:ahLst/>
              <a:cxnLst/>
              <a:rect l="l" t="t" r="r" b="b"/>
              <a:pathLst>
                <a:path w="31642" h="31610" extrusionOk="0">
                  <a:moveTo>
                    <a:pt x="15821" y="1"/>
                  </a:moveTo>
                  <a:cubicBezTo>
                    <a:pt x="7079" y="1"/>
                    <a:pt x="0" y="7079"/>
                    <a:pt x="0" y="15821"/>
                  </a:cubicBezTo>
                  <a:cubicBezTo>
                    <a:pt x="0" y="24531"/>
                    <a:pt x="7079" y="31609"/>
                    <a:pt x="15821" y="31609"/>
                  </a:cubicBezTo>
                  <a:cubicBezTo>
                    <a:pt x="24563" y="31609"/>
                    <a:pt x="31641" y="24531"/>
                    <a:pt x="31641" y="15821"/>
                  </a:cubicBezTo>
                  <a:cubicBezTo>
                    <a:pt x="31641" y="7079"/>
                    <a:pt x="24563" y="1"/>
                    <a:pt x="15821" y="1"/>
                  </a:cubicBezTo>
                  <a:close/>
                </a:path>
              </a:pathLst>
            </a:custGeom>
            <a:solidFill>
              <a:srgbClr val="3D85C6"/>
            </a:solidFill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9FC5E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46" name="Google Shape;346;p38"/>
          <p:cNvSpPr txBox="1"/>
          <p:nvPr/>
        </p:nvSpPr>
        <p:spPr>
          <a:xfrm>
            <a:off x="7712567" y="5395367"/>
            <a:ext cx="2296000" cy="820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r">
              <a:buClr>
                <a:srgbClr val="000000"/>
              </a:buClr>
              <a:buSzPts val="1100"/>
            </a:pPr>
            <a:r>
              <a:rPr lang="ru" sz="2933">
                <a:solidFill>
                  <a:srgbClr val="084F91"/>
                </a:solidFill>
                <a:latin typeface="Roboto Black"/>
                <a:ea typeface="Roboto Black"/>
                <a:cs typeface="Roboto Black"/>
                <a:sym typeface="Roboto Black"/>
              </a:rPr>
              <a:t>1 058 </a:t>
            </a:r>
            <a:r>
              <a:rPr lang="ru" sz="2400">
                <a:solidFill>
                  <a:srgbClr val="084F91"/>
                </a:solidFill>
                <a:latin typeface="Roboto Black"/>
                <a:ea typeface="Roboto Black"/>
                <a:cs typeface="Roboto Black"/>
                <a:sym typeface="Roboto Black"/>
              </a:rPr>
              <a:t>человека</a:t>
            </a:r>
            <a:endParaRPr sz="2400">
              <a:solidFill>
                <a:srgbClr val="084F91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347" name="Google Shape;347;p38"/>
          <p:cNvSpPr/>
          <p:nvPr/>
        </p:nvSpPr>
        <p:spPr>
          <a:xfrm>
            <a:off x="3949376" y="5348500"/>
            <a:ext cx="1780800" cy="5908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348" name="Google Shape;348;p38"/>
          <p:cNvSpPr/>
          <p:nvPr/>
        </p:nvSpPr>
        <p:spPr>
          <a:xfrm rot="10800000">
            <a:off x="6107208" y="5348500"/>
            <a:ext cx="1779200" cy="5904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349" name="Google Shape;349;p38"/>
          <p:cNvSpPr txBox="1"/>
          <p:nvPr/>
        </p:nvSpPr>
        <p:spPr>
          <a:xfrm>
            <a:off x="857900" y="2325001"/>
            <a:ext cx="1780800" cy="5333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ru" sz="1733" b="1" dirty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Всего умерших (8 мес 2025 г.)</a:t>
            </a:r>
            <a:endParaRPr sz="1733" dirty="0">
              <a:solidFill>
                <a:srgbClr val="434343"/>
              </a:solidFill>
            </a:endParaRPr>
          </a:p>
        </p:txBody>
      </p:sp>
      <p:sp>
        <p:nvSpPr>
          <p:cNvPr id="350" name="Google Shape;350;p38"/>
          <p:cNvSpPr txBox="1"/>
          <p:nvPr/>
        </p:nvSpPr>
        <p:spPr>
          <a:xfrm>
            <a:off x="857893" y="1831785"/>
            <a:ext cx="2296000" cy="4513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ru" sz="2933" b="1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66 035</a:t>
            </a:r>
            <a:r>
              <a:rPr lang="ru" sz="1733" b="1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 человек</a:t>
            </a:r>
            <a:endParaRPr sz="1733" b="1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51" name="Google Shape;351;p38"/>
          <p:cNvSpPr txBox="1"/>
          <p:nvPr/>
        </p:nvSpPr>
        <p:spPr>
          <a:xfrm>
            <a:off x="6173033" y="1555367"/>
            <a:ext cx="2082400" cy="3488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ru" sz="2267" b="1" dirty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из них</a:t>
            </a:r>
            <a:r>
              <a:rPr lang="en-US" sz="2267" b="1" dirty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 c</a:t>
            </a:r>
            <a:r>
              <a:rPr lang="ru" sz="2267" b="1" dirty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ru" sz="2267" b="1" u="sng" dirty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ХОБЛ</a:t>
            </a:r>
            <a:endParaRPr sz="2267" b="1" u="sng" dirty="0">
              <a:solidFill>
                <a:srgbClr val="434343"/>
              </a:solidFill>
            </a:endParaRPr>
          </a:p>
        </p:txBody>
      </p:sp>
      <p:sp>
        <p:nvSpPr>
          <p:cNvPr id="352" name="Google Shape;352;p38"/>
          <p:cNvSpPr txBox="1"/>
          <p:nvPr/>
        </p:nvSpPr>
        <p:spPr>
          <a:xfrm>
            <a:off x="6252233" y="2033917"/>
            <a:ext cx="1924000" cy="7180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ru" sz="2933" b="1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1 513</a:t>
            </a:r>
            <a:r>
              <a:rPr lang="ru" sz="1733" b="1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 человек</a:t>
            </a:r>
            <a:endParaRPr sz="1733" b="1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>
              <a:buClr>
                <a:schemeClr val="dk1"/>
              </a:buClr>
              <a:buSzPts val="1100"/>
            </a:pPr>
            <a:r>
              <a:rPr lang="ru" sz="1733" b="1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(8 мес 2025 г.)</a:t>
            </a:r>
            <a:endParaRPr sz="1733" b="1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353" name="Google Shape;353;p38"/>
          <p:cNvCxnSpPr/>
          <p:nvPr/>
        </p:nvCxnSpPr>
        <p:spPr>
          <a:xfrm>
            <a:off x="3346857" y="1703996"/>
            <a:ext cx="0" cy="116720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354" name="Google Shape;354;p38"/>
          <p:cNvSpPr txBox="1"/>
          <p:nvPr/>
        </p:nvSpPr>
        <p:spPr>
          <a:xfrm>
            <a:off x="3472981" y="2325015"/>
            <a:ext cx="2733600" cy="5333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ru" sz="1733" b="1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смертность</a:t>
            </a:r>
            <a:endParaRPr sz="1733" b="1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r>
              <a:rPr lang="ru" sz="1733" b="1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(на 1 тыс. населения)</a:t>
            </a:r>
            <a:endParaRPr sz="1733">
              <a:solidFill>
                <a:srgbClr val="434343"/>
              </a:solidFill>
            </a:endParaRPr>
          </a:p>
        </p:txBody>
      </p:sp>
      <p:sp>
        <p:nvSpPr>
          <p:cNvPr id="355" name="Google Shape;355;p38"/>
          <p:cNvSpPr txBox="1"/>
          <p:nvPr/>
        </p:nvSpPr>
        <p:spPr>
          <a:xfrm>
            <a:off x="3442299" y="1831807"/>
            <a:ext cx="2082400" cy="4513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ru" sz="2933" b="1" dirty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11,3 </a:t>
            </a:r>
            <a:r>
              <a:rPr lang="ru" sz="1733" b="1" dirty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случаев</a:t>
            </a:r>
            <a:endParaRPr sz="1733" b="1" dirty="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56" name="Google Shape;356;p38"/>
          <p:cNvSpPr txBox="1"/>
          <p:nvPr/>
        </p:nvSpPr>
        <p:spPr>
          <a:xfrm>
            <a:off x="8844909" y="2292415"/>
            <a:ext cx="2878400" cy="512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ru" sz="1733" b="1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смертность</a:t>
            </a:r>
            <a:endParaRPr sz="1733" b="1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r>
              <a:rPr lang="ru" sz="1600" b="1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(на 100 тыс. населения)</a:t>
            </a:r>
            <a:endParaRPr sz="1600">
              <a:solidFill>
                <a:srgbClr val="434343"/>
              </a:solidFill>
            </a:endParaRPr>
          </a:p>
        </p:txBody>
      </p:sp>
      <p:sp>
        <p:nvSpPr>
          <p:cNvPr id="357" name="Google Shape;357;p38"/>
          <p:cNvSpPr txBox="1"/>
          <p:nvPr/>
        </p:nvSpPr>
        <p:spPr>
          <a:xfrm>
            <a:off x="8844909" y="1873391"/>
            <a:ext cx="2034000" cy="4513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ru" sz="2933" b="1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25,9 </a:t>
            </a:r>
            <a:r>
              <a:rPr lang="ru" sz="1733" b="1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случаев</a:t>
            </a:r>
            <a:endParaRPr sz="2800" b="1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58" name="Google Shape;358;p38"/>
          <p:cNvSpPr txBox="1"/>
          <p:nvPr/>
        </p:nvSpPr>
        <p:spPr>
          <a:xfrm>
            <a:off x="857891" y="3204497"/>
            <a:ext cx="2919600" cy="656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algn="ctr">
              <a:buClr>
                <a:srgbClr val="000000"/>
              </a:buClr>
              <a:buSzPts val="1100"/>
            </a:pPr>
            <a:r>
              <a:rPr lang="ru" sz="1733">
                <a:solidFill>
                  <a:srgbClr val="434343"/>
                </a:solidFill>
                <a:latin typeface="Roboto Black"/>
                <a:ea typeface="Roboto Black"/>
                <a:cs typeface="Roboto Black"/>
                <a:sym typeface="Roboto Black"/>
              </a:rPr>
              <a:t>ДИНАМИКА</a:t>
            </a:r>
            <a:endParaRPr sz="1733">
              <a:solidFill>
                <a:srgbClr val="434343"/>
              </a:solidFill>
              <a:latin typeface="Roboto Black"/>
              <a:ea typeface="Roboto Black"/>
              <a:cs typeface="Roboto Black"/>
              <a:sym typeface="Roboto Black"/>
            </a:endParaRPr>
          </a:p>
          <a:p>
            <a:pPr algn="ctr">
              <a:buClr>
                <a:srgbClr val="000000"/>
              </a:buClr>
              <a:buSzPts val="1100"/>
            </a:pPr>
            <a:r>
              <a:rPr lang="ru" sz="1733">
                <a:solidFill>
                  <a:srgbClr val="434343"/>
                </a:solidFill>
                <a:latin typeface="Roboto Black"/>
                <a:ea typeface="Roboto Black"/>
                <a:cs typeface="Roboto Black"/>
                <a:sym typeface="Roboto Black"/>
              </a:rPr>
              <a:t>ОБЩЕЙ СМЕРТНОСТИ</a:t>
            </a:r>
            <a:endParaRPr sz="1733">
              <a:solidFill>
                <a:srgbClr val="434343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359" name="Google Shape;359;p38"/>
          <p:cNvSpPr txBox="1"/>
          <p:nvPr/>
        </p:nvSpPr>
        <p:spPr>
          <a:xfrm>
            <a:off x="9074564" y="3388768"/>
            <a:ext cx="2034000" cy="697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algn="ctr">
              <a:buClr>
                <a:srgbClr val="000000"/>
              </a:buClr>
              <a:buSzPts val="1100"/>
            </a:pPr>
            <a:r>
              <a:rPr lang="ru" sz="3733">
                <a:solidFill>
                  <a:srgbClr val="C00000"/>
                </a:solidFill>
                <a:latin typeface="Roboto Black"/>
                <a:ea typeface="Roboto Black"/>
                <a:cs typeface="Roboto Black"/>
                <a:sym typeface="Roboto Black"/>
              </a:rPr>
              <a:t>+9%</a:t>
            </a:r>
            <a:endParaRPr sz="2400">
              <a:solidFill>
                <a:srgbClr val="C00000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360" name="Google Shape;360;p38"/>
          <p:cNvSpPr txBox="1"/>
          <p:nvPr/>
        </p:nvSpPr>
        <p:spPr>
          <a:xfrm>
            <a:off x="9520171" y="4082267"/>
            <a:ext cx="114280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/>
            <a:r>
              <a:rPr lang="ru" sz="1600" b="1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к 2024 году</a:t>
            </a:r>
            <a:endParaRPr sz="1600">
              <a:solidFill>
                <a:srgbClr val="434343"/>
              </a:solidFill>
            </a:endParaRPr>
          </a:p>
        </p:txBody>
      </p:sp>
      <p:sp>
        <p:nvSpPr>
          <p:cNvPr id="361" name="Google Shape;361;p38"/>
          <p:cNvSpPr txBox="1"/>
          <p:nvPr/>
        </p:nvSpPr>
        <p:spPr>
          <a:xfrm>
            <a:off x="6465733" y="3883351"/>
            <a:ext cx="1848400" cy="410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ru" sz="2667">
                <a:solidFill>
                  <a:srgbClr val="434343"/>
                </a:solidFill>
                <a:latin typeface="Roboto Black"/>
                <a:ea typeface="Roboto Black"/>
                <a:cs typeface="Roboto Black"/>
                <a:sym typeface="Roboto Black"/>
              </a:rPr>
              <a:t>1 388</a:t>
            </a:r>
            <a:r>
              <a:rPr lang="ru" sz="2667" b="1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ru" sz="1467" b="1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человек</a:t>
            </a:r>
            <a:endParaRPr sz="1467" b="1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62" name="Google Shape;362;p38"/>
          <p:cNvSpPr txBox="1"/>
          <p:nvPr/>
        </p:nvSpPr>
        <p:spPr>
          <a:xfrm>
            <a:off x="1117100" y="3883351"/>
            <a:ext cx="2660400" cy="410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ru" sz="2667">
                <a:solidFill>
                  <a:srgbClr val="434343"/>
                </a:solidFill>
                <a:latin typeface="Roboto Black"/>
                <a:ea typeface="Roboto Black"/>
                <a:cs typeface="Roboto Black"/>
                <a:sym typeface="Roboto Black"/>
              </a:rPr>
              <a:t>64 784</a:t>
            </a:r>
            <a:r>
              <a:rPr lang="ru" sz="2667" b="1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ru" sz="1467" b="1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человек</a:t>
            </a:r>
            <a:endParaRPr sz="2800">
              <a:solidFill>
                <a:schemeClr val="dk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363" name="Google Shape;363;p38"/>
          <p:cNvSpPr txBox="1"/>
          <p:nvPr/>
        </p:nvSpPr>
        <p:spPr>
          <a:xfrm>
            <a:off x="1117100" y="4282400"/>
            <a:ext cx="2660400" cy="2257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ru" sz="1467" b="1" dirty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всего умерших (8 мес 2025 г.)</a:t>
            </a:r>
            <a:endParaRPr sz="1467" dirty="0">
              <a:solidFill>
                <a:srgbClr val="434343"/>
              </a:solidFill>
            </a:endParaRPr>
          </a:p>
        </p:txBody>
      </p:sp>
      <p:sp>
        <p:nvSpPr>
          <p:cNvPr id="364" name="Google Shape;364;p38"/>
          <p:cNvSpPr txBox="1"/>
          <p:nvPr/>
        </p:nvSpPr>
        <p:spPr>
          <a:xfrm>
            <a:off x="6465733" y="4282400"/>
            <a:ext cx="2919600" cy="2257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ru" sz="1467" b="1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умерших от ХОБЛ (8 мес 2025 г.)</a:t>
            </a:r>
            <a:endParaRPr sz="1467" dirty="0">
              <a:solidFill>
                <a:srgbClr val="434343"/>
              </a:solidFill>
            </a:endParaRPr>
          </a:p>
        </p:txBody>
      </p:sp>
      <p:cxnSp>
        <p:nvCxnSpPr>
          <p:cNvPr id="365" name="Google Shape;365;p38"/>
          <p:cNvCxnSpPr/>
          <p:nvPr/>
        </p:nvCxnSpPr>
        <p:spPr>
          <a:xfrm>
            <a:off x="8661900" y="1703996"/>
            <a:ext cx="0" cy="116720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366" name="Google Shape;366;p38"/>
          <p:cNvSpPr txBox="1"/>
          <p:nvPr/>
        </p:nvSpPr>
        <p:spPr>
          <a:xfrm>
            <a:off x="3978691" y="3388768"/>
            <a:ext cx="1312464" cy="697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algn="ctr">
              <a:buClr>
                <a:srgbClr val="000000"/>
              </a:buClr>
              <a:buSzPts val="1100"/>
            </a:pPr>
            <a:r>
              <a:rPr lang="ru" sz="3733" dirty="0">
                <a:solidFill>
                  <a:srgbClr val="C00000"/>
                </a:solidFill>
                <a:latin typeface="Roboto Black"/>
                <a:ea typeface="Roboto Black"/>
                <a:cs typeface="Roboto Black"/>
                <a:sym typeface="Roboto Black"/>
              </a:rPr>
              <a:t>+2%</a:t>
            </a:r>
            <a:endParaRPr sz="2400" dirty="0">
              <a:solidFill>
                <a:srgbClr val="C00000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367" name="Google Shape;367;p38"/>
          <p:cNvSpPr txBox="1"/>
          <p:nvPr/>
        </p:nvSpPr>
        <p:spPr>
          <a:xfrm>
            <a:off x="3816028" y="4082267"/>
            <a:ext cx="184840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/>
            <a:r>
              <a:rPr lang="ru" sz="1600" b="1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к 2024 году</a:t>
            </a:r>
            <a:endParaRPr sz="1600">
              <a:solidFill>
                <a:srgbClr val="434343"/>
              </a:solidFill>
            </a:endParaRPr>
          </a:p>
        </p:txBody>
      </p:sp>
      <p:sp>
        <p:nvSpPr>
          <p:cNvPr id="368" name="Google Shape;368;p38"/>
          <p:cNvSpPr txBox="1"/>
          <p:nvPr/>
        </p:nvSpPr>
        <p:spPr>
          <a:xfrm>
            <a:off x="6202567" y="3204498"/>
            <a:ext cx="3010400" cy="656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algn="ctr">
              <a:buClr>
                <a:srgbClr val="000000"/>
              </a:buClr>
              <a:buSzPts val="1100"/>
            </a:pPr>
            <a:r>
              <a:rPr lang="ru" sz="1733" dirty="0">
                <a:solidFill>
                  <a:srgbClr val="434343"/>
                </a:solidFill>
                <a:latin typeface="Roboto Black"/>
                <a:ea typeface="Roboto Black"/>
                <a:cs typeface="Roboto Black"/>
                <a:sym typeface="Roboto Black"/>
              </a:rPr>
              <a:t>ДИНАМИКА</a:t>
            </a:r>
            <a:br>
              <a:rPr lang="ru" sz="1733" dirty="0">
                <a:solidFill>
                  <a:srgbClr val="434343"/>
                </a:solidFill>
                <a:latin typeface="Roboto Black"/>
                <a:ea typeface="Roboto Black"/>
                <a:cs typeface="Roboto Black"/>
                <a:sym typeface="Roboto Black"/>
              </a:rPr>
            </a:br>
            <a:r>
              <a:rPr lang="ru" sz="1733" dirty="0">
                <a:solidFill>
                  <a:srgbClr val="434343"/>
                </a:solidFill>
                <a:latin typeface="Roboto Black"/>
                <a:ea typeface="Roboto Black"/>
                <a:cs typeface="Roboto Black"/>
                <a:sym typeface="Roboto Black"/>
              </a:rPr>
              <a:t>СМЕРТНОСТИ ОТ ХОБЛ</a:t>
            </a:r>
            <a:endParaRPr sz="1733" dirty="0">
              <a:solidFill>
                <a:srgbClr val="434343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cxnSp>
        <p:nvCxnSpPr>
          <p:cNvPr id="369" name="Google Shape;369;p38"/>
          <p:cNvCxnSpPr/>
          <p:nvPr/>
        </p:nvCxnSpPr>
        <p:spPr>
          <a:xfrm flipH="1">
            <a:off x="5918633" y="5401033"/>
            <a:ext cx="12000" cy="60920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2" name="Google Shape;551;p83">
            <a:extLst>
              <a:ext uri="{FF2B5EF4-FFF2-40B4-BE49-F238E27FC236}">
                <a16:creationId xmlns:a16="http://schemas.microsoft.com/office/drawing/2014/main" id="{11D209E0-88EA-DAB3-D97C-6784409C5782}"/>
              </a:ext>
            </a:extLst>
          </p:cNvPr>
          <p:cNvSpPr txBox="1"/>
          <p:nvPr/>
        </p:nvSpPr>
        <p:spPr>
          <a:xfrm>
            <a:off x="406400" y="6498435"/>
            <a:ext cx="10648800" cy="49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ru-RU" sz="800" dirty="0" err="1"/>
              <a:t>Макарьянц</a:t>
            </a:r>
            <a:r>
              <a:rPr lang="ru-RU" sz="800" dirty="0"/>
              <a:t> Н.Н., д.м.н., руководитель отделения пульмонологии ГБУЗ МО МОНИКИ им. М.Ф. Владимирского (Москва) (из личного архива) 2025 </a:t>
            </a:r>
          </a:p>
          <a:p>
            <a:pPr>
              <a:buClr>
                <a:schemeClr val="dk1"/>
              </a:buClr>
              <a:buSzPts val="1100"/>
            </a:pPr>
            <a:r>
              <a:rPr lang="ru" sz="8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ХОБЛ хроническая обструктивная болезнь легких </a:t>
            </a:r>
            <a:endParaRPr sz="8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8238891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386;p39">
            <a:extLst>
              <a:ext uri="{FF2B5EF4-FFF2-40B4-BE49-F238E27FC236}">
                <a16:creationId xmlns:a16="http://schemas.microsoft.com/office/drawing/2014/main" id="{942E536E-E8AA-ABA1-3BCF-02676CD31B65}"/>
              </a:ext>
            </a:extLst>
          </p:cNvPr>
          <p:cNvSpPr txBox="1"/>
          <p:nvPr/>
        </p:nvSpPr>
        <p:spPr>
          <a:xfrm>
            <a:off x="379784" y="152262"/>
            <a:ext cx="11420330" cy="66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b="1" dirty="0">
                <a:solidFill>
                  <a:srgbClr val="00206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СМЕРТНОСТЬ </a:t>
            </a:r>
            <a:endParaRPr sz="2400" b="1" dirty="0">
              <a:solidFill>
                <a:srgbClr val="002060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b="1" dirty="0">
                <a:solidFill>
                  <a:srgbClr val="00206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ОТ ХОБЛ В МОСКОВСКОЙ ОБЛАСТИ</a:t>
            </a:r>
            <a:endParaRPr sz="2400" b="1" dirty="0">
              <a:solidFill>
                <a:srgbClr val="002060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6" name="Google Shape;374;p39" title="Диаграмма">
            <a:extLst>
              <a:ext uri="{FF2B5EF4-FFF2-40B4-BE49-F238E27FC236}">
                <a16:creationId xmlns:a16="http://schemas.microsoft.com/office/drawing/2014/main" id="{92951E63-E9E0-C04B-A705-831333F39A22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9783" y="1518991"/>
            <a:ext cx="8363423" cy="167564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397;p39">
            <a:extLst>
              <a:ext uri="{FF2B5EF4-FFF2-40B4-BE49-F238E27FC236}">
                <a16:creationId xmlns:a16="http://schemas.microsoft.com/office/drawing/2014/main" id="{4CE52D2D-D09D-4517-E88A-3E8E5897FD90}"/>
              </a:ext>
            </a:extLst>
          </p:cNvPr>
          <p:cNvSpPr/>
          <p:nvPr/>
        </p:nvSpPr>
        <p:spPr>
          <a:xfrm>
            <a:off x="2165094" y="1233035"/>
            <a:ext cx="4792800" cy="26580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9525" cap="flat" cmpd="sng">
            <a:solidFill>
              <a:srgbClr val="F3F3F3"/>
            </a:solidFill>
            <a:prstDash val="solid"/>
            <a:round/>
            <a:headEnd type="none" w="sm" len="sm"/>
            <a:tailEnd type="none" w="sm" len="sm"/>
          </a:ln>
          <a:effectLst>
            <a:outerShdw blurRad="100013" dist="19050" dir="5400000" algn="bl" rotWithShape="0">
              <a:srgbClr val="000000">
                <a:alpha val="1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700" b="1" dirty="0">
                <a:solidFill>
                  <a:srgbClr val="0B5394"/>
                </a:solidFill>
                <a:latin typeface="Roboto"/>
                <a:ea typeface="Roboto"/>
                <a:cs typeface="Roboto"/>
                <a:sym typeface="Roboto"/>
              </a:rPr>
              <a:t>ДИНАМИКА СМЕРТНОСТИ ОТ ХОБЛ НА 100 ТЫС. НАСЕЛЕНИЯ</a:t>
            </a:r>
            <a:endParaRPr sz="700" b="1" dirty="0">
              <a:solidFill>
                <a:srgbClr val="0B5394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" name="Google Shape;398;p39">
            <a:extLst>
              <a:ext uri="{FF2B5EF4-FFF2-40B4-BE49-F238E27FC236}">
                <a16:creationId xmlns:a16="http://schemas.microsoft.com/office/drawing/2014/main" id="{8FB1CC7D-5BCC-24BE-14B9-CB27093B01DB}"/>
              </a:ext>
            </a:extLst>
          </p:cNvPr>
          <p:cNvSpPr/>
          <p:nvPr/>
        </p:nvSpPr>
        <p:spPr>
          <a:xfrm>
            <a:off x="1493588" y="1195054"/>
            <a:ext cx="514200" cy="193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 b="1" dirty="0">
                <a:solidFill>
                  <a:srgbClr val="3D85C6"/>
                </a:solidFill>
                <a:latin typeface="Montserrat"/>
                <a:ea typeface="Montserrat"/>
                <a:cs typeface="Montserrat"/>
                <a:sym typeface="Montserrat"/>
              </a:rPr>
              <a:t>ХОБЛ</a:t>
            </a:r>
            <a:endParaRPr sz="700" dirty="0">
              <a:solidFill>
                <a:srgbClr val="3D85C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9" name="Google Shape;403;p40" title="Диаграмма">
            <a:extLst>
              <a:ext uri="{FF2B5EF4-FFF2-40B4-BE49-F238E27FC236}">
                <a16:creationId xmlns:a16="http://schemas.microsoft.com/office/drawing/2014/main" id="{74B7B4D9-7DE3-9EB5-5F83-7DE5859FE846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3962" y="4693623"/>
            <a:ext cx="8563973" cy="157362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423;p40">
            <a:extLst>
              <a:ext uri="{FF2B5EF4-FFF2-40B4-BE49-F238E27FC236}">
                <a16:creationId xmlns:a16="http://schemas.microsoft.com/office/drawing/2014/main" id="{CDB01392-CB84-80E7-1746-4A1FE893BEC1}"/>
              </a:ext>
            </a:extLst>
          </p:cNvPr>
          <p:cNvSpPr/>
          <p:nvPr/>
        </p:nvSpPr>
        <p:spPr>
          <a:xfrm>
            <a:off x="2165094" y="4080202"/>
            <a:ext cx="4792800" cy="26580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9525" cap="flat" cmpd="sng">
            <a:solidFill>
              <a:srgbClr val="F3F3F3"/>
            </a:solidFill>
            <a:prstDash val="solid"/>
            <a:round/>
            <a:headEnd type="none" w="sm" len="sm"/>
            <a:tailEnd type="none" w="sm" len="sm"/>
          </a:ln>
          <a:effectLst>
            <a:outerShdw blurRad="100013" dist="19050" dir="5400000" algn="bl" rotWithShape="0">
              <a:srgbClr val="000000">
                <a:alpha val="1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700" b="1" dirty="0">
                <a:solidFill>
                  <a:srgbClr val="0B5394"/>
                </a:solidFill>
                <a:latin typeface="Roboto"/>
                <a:ea typeface="Roboto"/>
                <a:cs typeface="Roboto"/>
                <a:sym typeface="Roboto"/>
              </a:rPr>
              <a:t>ДИНАМИКА СМЕРТНОСТИ ТРУДОСПОСОБНОГО ВОЗРАСТА ОТ ХОБЛ НА 100 ТЫС. НАСЕЛЕНИЯ</a:t>
            </a:r>
            <a:endParaRPr sz="700" b="1" dirty="0">
              <a:solidFill>
                <a:srgbClr val="0B5394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" name="Google Shape;424;p40">
            <a:extLst>
              <a:ext uri="{FF2B5EF4-FFF2-40B4-BE49-F238E27FC236}">
                <a16:creationId xmlns:a16="http://schemas.microsoft.com/office/drawing/2014/main" id="{D6CE94A1-6E0A-3591-6054-123529A4D517}"/>
              </a:ext>
            </a:extLst>
          </p:cNvPr>
          <p:cNvSpPr/>
          <p:nvPr/>
        </p:nvSpPr>
        <p:spPr>
          <a:xfrm>
            <a:off x="1445956" y="4116202"/>
            <a:ext cx="514200" cy="193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 b="1" dirty="0">
                <a:solidFill>
                  <a:srgbClr val="3D85C6"/>
                </a:solidFill>
                <a:latin typeface="Montserrat"/>
                <a:ea typeface="Montserrat"/>
                <a:cs typeface="Montserrat"/>
                <a:sym typeface="Montserrat"/>
              </a:rPr>
              <a:t>ХОБЛ</a:t>
            </a:r>
            <a:endParaRPr sz="700" dirty="0">
              <a:solidFill>
                <a:srgbClr val="3D85C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" name="Google Shape;419;p40">
            <a:extLst>
              <a:ext uri="{FF2B5EF4-FFF2-40B4-BE49-F238E27FC236}">
                <a16:creationId xmlns:a16="http://schemas.microsoft.com/office/drawing/2014/main" id="{C06107D1-769C-CB42-32F0-501C335FBCD9}"/>
              </a:ext>
            </a:extLst>
          </p:cNvPr>
          <p:cNvSpPr txBox="1"/>
          <p:nvPr/>
        </p:nvSpPr>
        <p:spPr>
          <a:xfrm>
            <a:off x="188872" y="6595188"/>
            <a:ext cx="9384000" cy="376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36000" rIns="91425" bIns="91425" anchor="t" anchorCtr="0">
            <a:spAutoFit/>
          </a:bodyPr>
          <a:lstStyle/>
          <a:p>
            <a:pPr marL="171450" lvl="0" indent="-1714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ru-RU" sz="700" dirty="0" err="1"/>
              <a:t>Макарьянц</a:t>
            </a:r>
            <a:r>
              <a:rPr lang="ru-RU" sz="700" dirty="0"/>
              <a:t> Н.Н., д.м.н., руководитель отделения пульмонологии ГБУЗ МО МОНИКИ им. М.Ф. Владимирского (Москва) (из личного архива) 2025 </a:t>
            </a:r>
          </a:p>
          <a:p>
            <a:pPr marL="171450" lvl="0" indent="-1714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ru" sz="7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ХОБЛ хроническая обструктивная болезнь легких</a:t>
            </a:r>
            <a:r>
              <a:rPr lang="ru-RU" sz="7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х, МО Московская область</a:t>
            </a:r>
            <a:endParaRPr sz="6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BE57A9B9-EC32-FD29-2287-1B0DC7335B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43206" y="3479572"/>
            <a:ext cx="3322462" cy="1649325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5B44D0D7-F8A8-6EC5-7AB4-92985425F5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43206" y="1234669"/>
            <a:ext cx="3322462" cy="1537708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10535447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81"/>
          <p:cNvSpPr txBox="1"/>
          <p:nvPr/>
        </p:nvSpPr>
        <p:spPr>
          <a:xfrm>
            <a:off x="420433" y="147369"/>
            <a:ext cx="11103600" cy="7397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>
              <a:lnSpc>
                <a:spcPct val="90000"/>
              </a:lnSpc>
              <a:buClr>
                <a:schemeClr val="dk1"/>
              </a:buClr>
              <a:buSzPts val="1500"/>
            </a:pPr>
            <a:r>
              <a:rPr lang="ru" sz="2400" b="1" dirty="0">
                <a:solidFill>
                  <a:srgbClr val="00206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ЗАБОЛЕВАЕМОСТЬ ХОБЛ </a:t>
            </a:r>
            <a:br>
              <a:rPr lang="ru" sz="2400" b="1" dirty="0">
                <a:solidFill>
                  <a:srgbClr val="43434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</a:br>
            <a:endParaRPr sz="2400" b="1" dirty="0">
              <a:solidFill>
                <a:srgbClr val="434343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16" name="Google Shape;516;p81"/>
          <p:cNvSpPr txBox="1"/>
          <p:nvPr/>
        </p:nvSpPr>
        <p:spPr>
          <a:xfrm>
            <a:off x="1575733" y="7553333"/>
            <a:ext cx="8114000" cy="28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buClr>
                <a:srgbClr val="000000"/>
              </a:buClr>
              <a:buSzPts val="2100"/>
            </a:pPr>
            <a:endParaRPr sz="2800">
              <a:solidFill>
                <a:schemeClr val="dk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pic>
        <p:nvPicPr>
          <p:cNvPr id="518" name="Google Shape;518;p81" title="Chart"/>
          <p:cNvPicPr preferRelativeResize="0"/>
          <p:nvPr/>
        </p:nvPicPr>
        <p:blipFill rotWithShape="1">
          <a:blip r:embed="rId3">
            <a:alphaModFix/>
          </a:blip>
          <a:srcRect l="4241" b="6366"/>
          <a:stretch/>
        </p:blipFill>
        <p:spPr>
          <a:xfrm>
            <a:off x="667567" y="3382434"/>
            <a:ext cx="11413469" cy="310166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19" name="Google Shape;519;p81"/>
          <p:cNvCxnSpPr/>
          <p:nvPr/>
        </p:nvCxnSpPr>
        <p:spPr>
          <a:xfrm>
            <a:off x="5736507" y="1024003"/>
            <a:ext cx="0" cy="5265600"/>
          </a:xfrm>
          <a:prstGeom prst="straightConnector1">
            <a:avLst/>
          </a:prstGeom>
          <a:noFill/>
          <a:ln w="9525" cap="flat" cmpd="sng">
            <a:solidFill>
              <a:srgbClr val="0070C0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520" name="Google Shape;520;p81"/>
          <p:cNvCxnSpPr/>
          <p:nvPr/>
        </p:nvCxnSpPr>
        <p:spPr>
          <a:xfrm>
            <a:off x="11680803" y="3376011"/>
            <a:ext cx="142000" cy="0"/>
          </a:xfrm>
          <a:prstGeom prst="straightConnector1">
            <a:avLst/>
          </a:prstGeom>
          <a:noFill/>
          <a:ln w="9525" cap="flat" cmpd="sng">
            <a:solidFill>
              <a:srgbClr val="6FA8DC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23" name="Google Shape;523;p81"/>
          <p:cNvSpPr/>
          <p:nvPr/>
        </p:nvSpPr>
        <p:spPr>
          <a:xfrm rot="-5400000">
            <a:off x="-939367" y="4832400"/>
            <a:ext cx="2719600" cy="35440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9525" cap="flat" cmpd="sng">
            <a:solidFill>
              <a:srgbClr val="F3F3F3"/>
            </a:solidFill>
            <a:prstDash val="solid"/>
            <a:round/>
            <a:headEnd type="none" w="sm" len="sm"/>
            <a:tailEnd type="none" w="sm" len="sm"/>
          </a:ln>
          <a:effectLst>
            <a:outerShdw blurRad="100013" dist="19050" dir="5400000" algn="bl" rotWithShape="0">
              <a:srgbClr val="000000">
                <a:alpha val="16862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lnSpc>
                <a:spcPct val="115000"/>
              </a:lnSpc>
              <a:buClr>
                <a:srgbClr val="000000"/>
              </a:buClr>
              <a:buSzPts val="700"/>
            </a:pPr>
            <a:r>
              <a:rPr lang="ru" sz="933" b="1">
                <a:solidFill>
                  <a:srgbClr val="838383"/>
                </a:solidFill>
                <a:latin typeface="Roboto"/>
                <a:ea typeface="Roboto"/>
                <a:cs typeface="Roboto"/>
                <a:sym typeface="Roboto"/>
              </a:rPr>
              <a:t>ЗАРЕГИСТРИРОВАНО ЗАБОЛЕВАНИЙ</a:t>
            </a:r>
            <a:endParaRPr sz="933" b="1">
              <a:solidFill>
                <a:srgbClr val="83838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24" name="Google Shape;524;p81"/>
          <p:cNvSpPr txBox="1"/>
          <p:nvPr/>
        </p:nvSpPr>
        <p:spPr>
          <a:xfrm>
            <a:off x="253942" y="1662926"/>
            <a:ext cx="2278353" cy="943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>
              <a:buClr>
                <a:srgbClr val="000000"/>
              </a:buClr>
              <a:buSzPts val="1200"/>
            </a:pPr>
            <a:r>
              <a:rPr lang="ru" sz="1600" dirty="0">
                <a:solidFill>
                  <a:srgbClr val="999999"/>
                </a:solidFill>
                <a:latin typeface="Roboto Black"/>
                <a:ea typeface="Roboto Black"/>
                <a:cs typeface="Roboto Black"/>
                <a:sym typeface="Roboto Black"/>
              </a:rPr>
              <a:t>ЗАБОЛЕВАЕМОСТЬ ХОБЛ  МО  377,39 </a:t>
            </a:r>
          </a:p>
          <a:p>
            <a:pPr>
              <a:buClr>
                <a:srgbClr val="000000"/>
              </a:buClr>
              <a:buSzPts val="1200"/>
            </a:pPr>
            <a:r>
              <a:rPr lang="ru" sz="1333" dirty="0">
                <a:solidFill>
                  <a:srgbClr val="999999"/>
                </a:solidFill>
                <a:latin typeface="Roboto Black"/>
                <a:ea typeface="Roboto Black"/>
                <a:cs typeface="Roboto Black"/>
                <a:sym typeface="Roboto Black"/>
              </a:rPr>
              <a:t>на 100 тыс. населения</a:t>
            </a:r>
            <a:endParaRPr sz="1333" dirty="0">
              <a:solidFill>
                <a:srgbClr val="999999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8C981AC-25DE-95E1-E62C-B922C5FABF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2098" y="160842"/>
            <a:ext cx="7179470" cy="3360784"/>
          </a:xfrm>
          <a:prstGeom prst="rect">
            <a:avLst/>
          </a:prstGeom>
          <a:ln w="38100">
            <a:solidFill>
              <a:srgbClr val="2F5394"/>
            </a:solidFill>
          </a:ln>
        </p:spPr>
      </p:pic>
      <p:sp>
        <p:nvSpPr>
          <p:cNvPr id="3" name="Google Shape;419;p40">
            <a:extLst>
              <a:ext uri="{FF2B5EF4-FFF2-40B4-BE49-F238E27FC236}">
                <a16:creationId xmlns:a16="http://schemas.microsoft.com/office/drawing/2014/main" id="{4FBC00B5-C80B-D4CB-3EF0-F7D8360990D5}"/>
              </a:ext>
            </a:extLst>
          </p:cNvPr>
          <p:cNvSpPr txBox="1"/>
          <p:nvPr/>
        </p:nvSpPr>
        <p:spPr>
          <a:xfrm>
            <a:off x="188872" y="6595188"/>
            <a:ext cx="9384000" cy="376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36000" rIns="91425" bIns="91425" anchor="t" anchorCtr="0">
            <a:spAutoFit/>
          </a:bodyPr>
          <a:lstStyle/>
          <a:p>
            <a:pPr marL="171450" lvl="0" indent="-1714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ru-RU" sz="700" dirty="0" err="1"/>
              <a:t>Макарьянц</a:t>
            </a:r>
            <a:r>
              <a:rPr lang="ru-RU" sz="700" dirty="0"/>
              <a:t> Н.Н., д.м.н., руководитель отделения пульмонологии ГБУЗ МО МОНИКИ им. М.Ф. Владимирского (Москва) (из личного архива) 2025 </a:t>
            </a:r>
          </a:p>
          <a:p>
            <a:pPr marL="171450" lvl="0" indent="-1714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ru" sz="7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ХОБЛ хроническая обструктивная болезнь легких</a:t>
            </a:r>
            <a:endParaRPr sz="6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814F3EAA-43BB-EBB4-B5BE-16E4335567D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7763366"/>
              </p:ext>
            </p:extLst>
          </p:nvPr>
        </p:nvGraphicFramePr>
        <p:xfrm>
          <a:off x="230402" y="2416373"/>
          <a:ext cx="9144000" cy="44416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Google Shape;386;p39">
            <a:extLst>
              <a:ext uri="{FF2B5EF4-FFF2-40B4-BE49-F238E27FC236}">
                <a16:creationId xmlns:a16="http://schemas.microsoft.com/office/drawing/2014/main" id="{CA4522B3-9CFC-F6F9-9D09-57DC76779AD6}"/>
              </a:ext>
            </a:extLst>
          </p:cNvPr>
          <p:cNvSpPr txBox="1"/>
          <p:nvPr/>
        </p:nvSpPr>
        <p:spPr>
          <a:xfrm>
            <a:off x="230402" y="152262"/>
            <a:ext cx="4515769" cy="364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rgbClr val="00206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Федеральный Инцидент №9</a:t>
            </a:r>
            <a:endParaRPr sz="2400" b="1" dirty="0">
              <a:solidFill>
                <a:srgbClr val="002060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" name="Google Shape;101;p14">
            <a:extLst>
              <a:ext uri="{FF2B5EF4-FFF2-40B4-BE49-F238E27FC236}">
                <a16:creationId xmlns:a16="http://schemas.microsoft.com/office/drawing/2014/main" id="{A5AB8B8A-0682-3B25-426A-DE6D5AFD0FB6}"/>
              </a:ext>
            </a:extLst>
          </p:cNvPr>
          <p:cNvSpPr/>
          <p:nvPr/>
        </p:nvSpPr>
        <p:spPr>
          <a:xfrm>
            <a:off x="5005920" y="297671"/>
            <a:ext cx="6743700" cy="1800070"/>
          </a:xfrm>
          <a:prstGeom prst="roundRect">
            <a:avLst>
              <a:gd name="adj" fmla="val 12913"/>
            </a:avLst>
          </a:prstGeom>
          <a:solidFill>
            <a:schemeClr val="lt1"/>
          </a:solidFill>
          <a:ln w="3810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  <a:effectLst>
            <a:outerShdw blurRad="71438" dist="57150" dir="5400000" algn="bl" rotWithShape="0">
              <a:srgbClr val="B7B7B7">
                <a:alpha val="50000"/>
              </a:srgbClr>
            </a:outerShdw>
          </a:effectLst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>
              <a:buClr>
                <a:schemeClr val="dk1"/>
              </a:buClr>
              <a:buSzPts val="523"/>
            </a:pPr>
            <a:r>
              <a:rPr lang="ru-RU" sz="1200" dirty="0">
                <a:solidFill>
                  <a:srgbClr val="404040"/>
                </a:solidFill>
                <a:latin typeface="Roboto Black"/>
                <a:ea typeface="Roboto Black"/>
                <a:cs typeface="Roboto Black"/>
                <a:sym typeface="Roboto Black"/>
              </a:rPr>
              <a:t>В мае 2024 года в запущен </a:t>
            </a:r>
            <a:r>
              <a:rPr lang="ru-RU" sz="1200" dirty="0">
                <a:solidFill>
                  <a:srgbClr val="C00000"/>
                </a:solidFill>
                <a:latin typeface="Roboto Black"/>
                <a:ea typeface="Roboto Black"/>
                <a:cs typeface="Roboto Black"/>
                <a:sym typeface="Roboto Black"/>
              </a:rPr>
              <a:t>Инцидент И9 </a:t>
            </a:r>
            <a:r>
              <a:rPr lang="ru-RU" sz="1200" dirty="0">
                <a:solidFill>
                  <a:srgbClr val="404040"/>
                </a:solidFill>
                <a:latin typeface="Roboto Black"/>
                <a:ea typeface="Roboto Black"/>
                <a:cs typeface="Roboto Black"/>
                <a:sym typeface="Roboto Black"/>
              </a:rPr>
              <a:t>Повышение эффективности</a:t>
            </a:r>
          </a:p>
          <a:p>
            <a:pPr>
              <a:buClr>
                <a:schemeClr val="dk1"/>
              </a:buClr>
              <a:buSzPts val="523"/>
            </a:pPr>
            <a:r>
              <a:rPr lang="ru-RU" sz="1200" dirty="0">
                <a:solidFill>
                  <a:srgbClr val="404040"/>
                </a:solidFill>
                <a:latin typeface="Roboto Black"/>
                <a:ea typeface="Roboto Black"/>
                <a:cs typeface="Roboto Black"/>
                <a:sym typeface="Roboto Black"/>
              </a:rPr>
              <a:t> управления системой мер по снижению смертности взрослого населения</a:t>
            </a:r>
          </a:p>
          <a:p>
            <a:pPr>
              <a:buClr>
                <a:schemeClr val="dk1"/>
              </a:buClr>
              <a:buSzPts val="523"/>
            </a:pPr>
            <a:endParaRPr lang="ru-RU" sz="1600" dirty="0">
              <a:solidFill>
                <a:srgbClr val="404040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>
              <a:buClr>
                <a:schemeClr val="dk1"/>
              </a:buClr>
              <a:buSzPts val="523"/>
            </a:pPr>
            <a:r>
              <a:rPr lang="ru-RU" sz="1050" b="1" dirty="0">
                <a:solidFill>
                  <a:srgbClr val="404040"/>
                </a:solidFill>
                <a:latin typeface="Roboto"/>
                <a:ea typeface="Roboto"/>
                <a:cs typeface="Roboto"/>
                <a:sym typeface="Roboto Medium"/>
              </a:rPr>
              <a:t>В который вошла </a:t>
            </a:r>
            <a:r>
              <a:rPr lang="ru-RU" sz="1050" b="1" u="sng" dirty="0">
                <a:solidFill>
                  <a:srgbClr val="404040"/>
                </a:solidFill>
                <a:latin typeface="Roboto"/>
                <a:ea typeface="Roboto"/>
                <a:cs typeface="Roboto"/>
                <a:sym typeface="Roboto Medium"/>
              </a:rPr>
              <a:t>группа №4 «Диспансерное наблюдение» 12 показателей.</a:t>
            </a:r>
          </a:p>
          <a:p>
            <a:pPr>
              <a:buClr>
                <a:schemeClr val="dk1"/>
              </a:buClr>
              <a:buSzPts val="523"/>
            </a:pPr>
            <a:endParaRPr lang="ru-RU" sz="1050" b="1" dirty="0">
              <a:solidFill>
                <a:srgbClr val="404040"/>
              </a:solidFill>
              <a:latin typeface="Roboto"/>
              <a:ea typeface="Roboto"/>
              <a:cs typeface="Roboto"/>
              <a:sym typeface="Roboto Medium"/>
            </a:endParaRPr>
          </a:p>
          <a:p>
            <a:pPr>
              <a:buClr>
                <a:schemeClr val="dk1"/>
              </a:buClr>
              <a:buSzPts val="523"/>
            </a:pPr>
            <a:r>
              <a:rPr lang="ru-RU" sz="1050" b="1" dirty="0">
                <a:solidFill>
                  <a:srgbClr val="404040"/>
                </a:solidFill>
                <a:latin typeface="Roboto"/>
                <a:ea typeface="Roboto"/>
                <a:cs typeface="Roboto"/>
                <a:sym typeface="Roboto Medium"/>
              </a:rPr>
              <a:t>Показатели направлены на контроль активности постановки на Диспансерный учет и оказания в рамках него медицинских услуг по группам диагнозов, в том числе ХОБЛ</a:t>
            </a:r>
            <a:endParaRPr lang="ru-RU" sz="900" b="1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" name="Google Shape;419;p40">
            <a:extLst>
              <a:ext uri="{FF2B5EF4-FFF2-40B4-BE49-F238E27FC236}">
                <a16:creationId xmlns:a16="http://schemas.microsoft.com/office/drawing/2014/main" id="{6B28324C-6B7A-A615-A73F-FCC63C63DA42}"/>
              </a:ext>
            </a:extLst>
          </p:cNvPr>
          <p:cNvSpPr txBox="1"/>
          <p:nvPr/>
        </p:nvSpPr>
        <p:spPr>
          <a:xfrm>
            <a:off x="188872" y="6595188"/>
            <a:ext cx="9384000" cy="376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36000" rIns="91425" bIns="91425" anchor="t" anchorCtr="0">
            <a:spAutoFit/>
          </a:bodyPr>
          <a:lstStyle/>
          <a:p>
            <a:pPr marL="171450" lvl="0" indent="-1714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ru-RU" sz="700" dirty="0" err="1"/>
              <a:t>Макарьянц</a:t>
            </a:r>
            <a:r>
              <a:rPr lang="ru-RU" sz="700" dirty="0"/>
              <a:t> Н.Н., д.м.н., руководитель отделения пульмонологии ГБУЗ МО МОНИКИ им. М.Ф. Владимирского (Москва) (из личного архива) 2025 </a:t>
            </a:r>
          </a:p>
          <a:p>
            <a:pPr marL="171450" lvl="0" indent="-1714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ru" sz="7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ХОБЛ хроническая обструктивная болезнь легких</a:t>
            </a:r>
            <a:endParaRPr sz="6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5932249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E09F60C-AC20-F0A1-C6DF-94104A7A9CD2}"/>
              </a:ext>
            </a:extLst>
          </p:cNvPr>
          <p:cNvSpPr txBox="1"/>
          <p:nvPr/>
        </p:nvSpPr>
        <p:spPr>
          <a:xfrm>
            <a:off x="283152" y="82081"/>
            <a:ext cx="11281930" cy="3877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400" b="1" dirty="0">
                <a:solidFill>
                  <a:srgbClr val="00206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</a:rPr>
              <a:t>ДИСПАНСЕРНОЕ НАБЛЮДЕНИЕ. УВЕЛИЧЕНИЕ ОХВАТА. ЭФФЕКТИВНОСТЬ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A564070-1165-235B-04E3-3D81622B94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28411"/>
            <a:ext cx="12192000" cy="89006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B36F085-1D08-CA86-42E3-F7AD7E813057}"/>
              </a:ext>
            </a:extLst>
          </p:cNvPr>
          <p:cNvSpPr txBox="1"/>
          <p:nvPr/>
        </p:nvSpPr>
        <p:spPr>
          <a:xfrm>
            <a:off x="99588" y="805759"/>
            <a:ext cx="5540721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>
              <a:latin typeface="Roboto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latin typeface="Roboto"/>
              </a:rPr>
              <a:t>Уменьшение  смертности  лиц, находящихся под диспансерным наблюдением, в т.ч. в трудоспособном возрасте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latin typeface="Roboto"/>
              </a:rPr>
              <a:t>Уменьшение числа экстренных госпитализаций пациентов, находящихся на ДН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latin typeface="Roboto"/>
              </a:rPr>
              <a:t>Снижение числа вызовов скорой медицинской помощи лицам находящимся на диспансерном наблюдении, в связи с обострением или осложнениями хронических заболеваний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latin typeface="Roboto"/>
              </a:rPr>
              <a:t>Увеличение доли пациентов, взятых на диспансерное наблюдение из числа лиц  с впервые установленным диагнозом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ru-RU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otham Medium" pitchFamily="50" charset="0"/>
                <a:ea typeface="+mn-ea"/>
                <a:cs typeface="Gotham Medium" pitchFamily="50" charset="0"/>
              </a:rPr>
            </a:br>
            <a:endParaRPr kumimoji="0" lang="ru-RU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Gotham Medium" pitchFamily="50" charset="0"/>
              <a:ea typeface="+mn-ea"/>
              <a:cs typeface="Gotham Medium" pitchFamily="50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otham Medium" pitchFamily="50" charset="0"/>
                <a:ea typeface="+mn-ea"/>
                <a:cs typeface="Gotham Medium" pitchFamily="50" charset="0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3024E02-0FA4-B676-07AD-F91460960DCB}"/>
              </a:ext>
            </a:extLst>
          </p:cNvPr>
          <p:cNvSpPr txBox="1"/>
          <p:nvPr/>
        </p:nvSpPr>
        <p:spPr>
          <a:xfrm>
            <a:off x="5739897" y="1200976"/>
            <a:ext cx="6355533" cy="62170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sz="1200" dirty="0"/>
          </a:p>
          <a:p>
            <a:r>
              <a:rPr lang="ru-RU" sz="1200" b="1" dirty="0">
                <a:latin typeface="Roboto"/>
              </a:rPr>
              <a:t>Создание и внедрение </a:t>
            </a:r>
            <a:r>
              <a:rPr lang="ru-RU" sz="1200" b="1" dirty="0" err="1">
                <a:latin typeface="Roboto"/>
              </a:rPr>
              <a:t>Дашборда</a:t>
            </a:r>
            <a:r>
              <a:rPr lang="ru-RU" sz="1200" b="1" dirty="0">
                <a:latin typeface="Roboto"/>
              </a:rPr>
              <a:t> в ЕМИАС Московской области  для оперативного мониторинга ключевых показателей эффективности медицинских организаций</a:t>
            </a:r>
          </a:p>
          <a:p>
            <a:endParaRPr lang="ru-RU" sz="1200" b="1" dirty="0">
              <a:latin typeface="Roboto"/>
            </a:endParaRPr>
          </a:p>
          <a:p>
            <a:r>
              <a:rPr lang="ru-RU" sz="1200" b="1" dirty="0">
                <a:latin typeface="Roboto"/>
              </a:rPr>
              <a:t>Создание и внедрение регистра ХОБЛ, шаблонов осмотра пульмонолога, СППВР (система поддержки принятия врачебных решений) </a:t>
            </a:r>
          </a:p>
          <a:p>
            <a:endParaRPr lang="ru-RU" sz="1200" b="1" dirty="0">
              <a:latin typeface="Roboto"/>
            </a:endParaRPr>
          </a:p>
          <a:p>
            <a:r>
              <a:rPr lang="ru-RU" sz="1200" b="1" dirty="0">
                <a:latin typeface="Roboto"/>
              </a:rPr>
              <a:t>СМС-оповещения и обзвон пациентов, состоящих на диспансерном наблюдении, для приглашения на диспансерный осмотр с последующей записью на  прием, в т.ч. посредством робота “Светланы” </a:t>
            </a:r>
          </a:p>
          <a:p>
            <a:endParaRPr lang="ru-RU" sz="1200" b="1" dirty="0">
              <a:latin typeface="Roboto"/>
            </a:endParaRPr>
          </a:p>
          <a:p>
            <a:r>
              <a:rPr lang="ru-RU" sz="1200" b="1" dirty="0">
                <a:latin typeface="Roboto"/>
              </a:rPr>
              <a:t>Организация профилактических мероприятий и диспансерного наблюдения на предприятиях Московской области, в том числе посредством выездной мобильной бригады</a:t>
            </a:r>
          </a:p>
          <a:p>
            <a:endParaRPr lang="ru-RU" sz="1200" b="1" dirty="0">
              <a:latin typeface="Roboto"/>
            </a:endParaRPr>
          </a:p>
          <a:p>
            <a:r>
              <a:rPr lang="ru-RU" sz="1200" b="1" dirty="0">
                <a:latin typeface="Roboto"/>
              </a:rPr>
              <a:t>Организация и внедрение маршрутизации в рамках  Школ ХНИЗ и Центров здоровья, в том числе для пациентов с ХОБЛ</a:t>
            </a:r>
          </a:p>
          <a:p>
            <a:endParaRPr lang="ru-RU" sz="1200" b="1" dirty="0">
              <a:latin typeface="Roboto"/>
            </a:endParaRPr>
          </a:p>
          <a:p>
            <a:r>
              <a:rPr lang="ru-RU" sz="1200" b="1" dirty="0">
                <a:latin typeface="Roboto"/>
              </a:rPr>
              <a:t>Мониторинг обеспечения льготными лекарственными препаратами в ЕМИАС МО пациентов с ХОБЛ, не достигающих контроля</a:t>
            </a:r>
          </a:p>
          <a:p>
            <a:endParaRPr lang="ru-RU" sz="1200" b="1" dirty="0">
              <a:latin typeface="Roboto"/>
            </a:endParaRPr>
          </a:p>
          <a:p>
            <a:r>
              <a:rPr lang="ru-RU" sz="1200" b="1" dirty="0">
                <a:latin typeface="Roboto"/>
              </a:rPr>
              <a:t>Обеспечение доступных ячеек для самозаписи пациентов в системе , в том числе к пульмонологу. </a:t>
            </a:r>
          </a:p>
          <a:p>
            <a:endParaRPr lang="ru-RU" sz="1200" b="1" dirty="0">
              <a:latin typeface="Roboto"/>
            </a:endParaRPr>
          </a:p>
          <a:p>
            <a:r>
              <a:rPr lang="ru-RU" sz="1200" b="1" dirty="0">
                <a:latin typeface="Roboto"/>
              </a:rPr>
              <a:t>Проведение телемедицинских консультаций в формате «врач-пациент» посредством ЕМИАС Московской области</a:t>
            </a:r>
          </a:p>
          <a:p>
            <a:endParaRPr lang="ru-RU" sz="1400" dirty="0"/>
          </a:p>
          <a:p>
            <a:endParaRPr lang="en-US" sz="1400" dirty="0"/>
          </a:p>
          <a:p>
            <a:endParaRPr lang="en-US" sz="1400" dirty="0"/>
          </a:p>
          <a:p>
            <a:endParaRPr lang="ru-RU" sz="1400" dirty="0"/>
          </a:p>
          <a:p>
            <a:endParaRPr lang="ru-RU" dirty="0"/>
          </a:p>
        </p:txBody>
      </p:sp>
      <p:sp>
        <p:nvSpPr>
          <p:cNvPr id="2" name="Google Shape;419;p40">
            <a:extLst>
              <a:ext uri="{FF2B5EF4-FFF2-40B4-BE49-F238E27FC236}">
                <a16:creationId xmlns:a16="http://schemas.microsoft.com/office/drawing/2014/main" id="{DD0F11A1-0801-DA6C-12DC-A4AF2997B777}"/>
              </a:ext>
            </a:extLst>
          </p:cNvPr>
          <p:cNvSpPr txBox="1"/>
          <p:nvPr/>
        </p:nvSpPr>
        <p:spPr>
          <a:xfrm>
            <a:off x="283152" y="6227176"/>
            <a:ext cx="9384000" cy="5764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36000" rIns="91425" bIns="91425" anchor="t" anchorCtr="0">
            <a:spAutoFit/>
          </a:bodyPr>
          <a:lstStyle/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lang="ru-RU" sz="800" dirty="0"/>
              <a:t> </a:t>
            </a:r>
            <a:r>
              <a:rPr lang="ru-RU" sz="800" dirty="0" err="1"/>
              <a:t>Макарьянц</a:t>
            </a:r>
            <a:r>
              <a:rPr lang="ru-RU" sz="800" dirty="0"/>
              <a:t> Н.Н., д.м.н., руководитель отделения пульмонологии ГБУЗ МО МОНИКИ им. М.Ф. Владимирского (Москва) (из личного архива) 2025 </a:t>
            </a:r>
            <a:endParaRPr lang="ru" sz="8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>
              <a:lnSpc>
                <a:spcPct val="115000"/>
              </a:lnSpc>
            </a:pPr>
            <a:r>
              <a:rPr lang="ru" sz="6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ЕМИАС единая медицинская информационная система,</a:t>
            </a:r>
            <a:r>
              <a:rPr lang="ru" sz="7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ХОБЛ хроническая обструктивная болезнь легких, СППВР система поддержки принятия врачебных решений, ХНИЗ хронические неинфекционные заболевания, ДН диспансерное наблюдение</a:t>
            </a:r>
            <a:endParaRPr sz="6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2864781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6A250CB-5189-4D4B-7CAF-2A807B2E71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850" y="1378686"/>
            <a:ext cx="11165231" cy="502423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2E73D0F-F34F-42DB-3520-EC31ECF53344}"/>
              </a:ext>
            </a:extLst>
          </p:cNvPr>
          <p:cNvSpPr txBox="1"/>
          <p:nvPr/>
        </p:nvSpPr>
        <p:spPr>
          <a:xfrm>
            <a:off x="283152" y="82081"/>
            <a:ext cx="112819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Roboto" panose="02000000000000000000" pitchFamily="2" charset="0"/>
              </a:rPr>
              <a:t>ДАШБОРД МОСКОВСКОЙ ОБЛАСТИ – ЕДИНАЯ ТОЧКА ВХОДА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8" name="Google Shape;898;p97">
            <a:extLst>
              <a:ext uri="{FF2B5EF4-FFF2-40B4-BE49-F238E27FC236}">
                <a16:creationId xmlns:a16="http://schemas.microsoft.com/office/drawing/2014/main" id="{4142E2FD-1E2E-1885-7430-AF339FA61EEE}"/>
              </a:ext>
            </a:extLst>
          </p:cNvPr>
          <p:cNvSpPr/>
          <p:nvPr/>
        </p:nvSpPr>
        <p:spPr>
          <a:xfrm>
            <a:off x="4257821" y="524976"/>
            <a:ext cx="3332591" cy="888750"/>
          </a:xfrm>
          <a:prstGeom prst="rect">
            <a:avLst/>
          </a:prstGeom>
          <a:solidFill>
            <a:srgbClr val="4285F4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lvl="0">
              <a:buClr>
                <a:srgbClr val="000000"/>
              </a:buClr>
              <a:buSzPts val="1100"/>
            </a:pPr>
            <a:r>
              <a:rPr lang="ru-RU" sz="110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МОНИТОРИНГ И ОТРАБОТКА ПОКАЗАТЕЛЕЙ КР</a:t>
            </a:r>
            <a:br>
              <a:rPr lang="ru-RU" sz="110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</a:br>
            <a:r>
              <a:rPr lang="ru-RU" sz="110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+ КРАСНЫЕ ЗОНЫ</a:t>
            </a:r>
            <a:endParaRPr lang="ru-RU" sz="1100" dirty="0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9" name="Google Shape;899;p97">
            <a:extLst>
              <a:ext uri="{FF2B5EF4-FFF2-40B4-BE49-F238E27FC236}">
                <a16:creationId xmlns:a16="http://schemas.microsoft.com/office/drawing/2014/main" id="{CB6EAE4B-F3A7-D8DE-6943-9B6DB2E16714}"/>
              </a:ext>
            </a:extLst>
          </p:cNvPr>
          <p:cNvSpPr/>
          <p:nvPr/>
        </p:nvSpPr>
        <p:spPr>
          <a:xfrm>
            <a:off x="7993501" y="524976"/>
            <a:ext cx="3332591" cy="888750"/>
          </a:xfrm>
          <a:prstGeom prst="rect">
            <a:avLst/>
          </a:prstGeom>
          <a:solidFill>
            <a:srgbClr val="2154AC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lvl="0">
              <a:buClr>
                <a:srgbClr val="000000"/>
              </a:buClr>
              <a:buSzPts val="1100"/>
            </a:pPr>
            <a:r>
              <a:rPr lang="ru-RU" sz="1100" dirty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ДАШБОРД - ЕДИНАЯ ТОЧКА ВХОДА ДЛЯ ВСЕХ: </a:t>
            </a:r>
          </a:p>
          <a:p>
            <a:pPr lvl="0">
              <a:buClr>
                <a:srgbClr val="000000"/>
              </a:buClr>
              <a:buSzPts val="1100"/>
            </a:pPr>
            <a:r>
              <a:rPr lang="ru-RU" sz="1100" dirty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ДЛЯ РУКОВОДСТВА</a:t>
            </a:r>
          </a:p>
          <a:p>
            <a:pPr lvl="0">
              <a:buClr>
                <a:srgbClr val="000000"/>
              </a:buClr>
              <a:buSzPts val="1100"/>
            </a:pPr>
            <a:r>
              <a:rPr lang="ru-RU" sz="1100" dirty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ДЛЯ МЕД ОРГАНИЗАЦИЙ</a:t>
            </a:r>
          </a:p>
        </p:txBody>
      </p:sp>
      <p:sp>
        <p:nvSpPr>
          <p:cNvPr id="10" name="Google Shape;897;p97">
            <a:extLst>
              <a:ext uri="{FF2B5EF4-FFF2-40B4-BE49-F238E27FC236}">
                <a16:creationId xmlns:a16="http://schemas.microsoft.com/office/drawing/2014/main" id="{1ADB902D-3182-716F-1D6A-0482F9D1C3BB}"/>
              </a:ext>
            </a:extLst>
          </p:cNvPr>
          <p:cNvSpPr/>
          <p:nvPr/>
        </p:nvSpPr>
        <p:spPr>
          <a:xfrm>
            <a:off x="470189" y="524976"/>
            <a:ext cx="3239074" cy="888750"/>
          </a:xfrm>
          <a:prstGeom prst="rect">
            <a:avLst/>
          </a:prstGeom>
          <a:solidFill>
            <a:srgbClr val="D9E0F4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342900" lvl="0" indent="-234950">
              <a:lnSpc>
                <a:spcPct val="150000"/>
              </a:lnSpc>
              <a:buClr>
                <a:srgbClr val="002060"/>
              </a:buClr>
              <a:buSzPts val="1100"/>
              <a:buFont typeface="Montserrat"/>
              <a:buChar char="●"/>
            </a:pPr>
            <a:r>
              <a:rPr lang="ru-RU" sz="1100" b="1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СНИЖЕНИЕ СМЕРТНОСТИ</a:t>
            </a:r>
          </a:p>
          <a:p>
            <a:pPr marL="342900" lvl="0" indent="-234950">
              <a:lnSpc>
                <a:spcPct val="150000"/>
              </a:lnSpc>
              <a:buClr>
                <a:srgbClr val="002060"/>
              </a:buClr>
              <a:buSzPts val="1100"/>
              <a:buFont typeface="Montserrat"/>
              <a:buChar char="●"/>
            </a:pPr>
            <a:r>
              <a:rPr lang="ru-RU" sz="1100" b="1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ПОВЫШЕНИЕ </a:t>
            </a:r>
            <a:r>
              <a:rPr lang="ru-RU" sz="11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ru-RU" sz="1100" b="1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УДОВЛЕТВОРЕННОСТИ</a:t>
            </a:r>
            <a:endParaRPr lang="ru-RU" sz="1100" dirty="0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" name="Google Shape;419;p40">
            <a:extLst>
              <a:ext uri="{FF2B5EF4-FFF2-40B4-BE49-F238E27FC236}">
                <a16:creationId xmlns:a16="http://schemas.microsoft.com/office/drawing/2014/main" id="{12A2F5D0-83F3-5F24-A235-D153034B2542}"/>
              </a:ext>
            </a:extLst>
          </p:cNvPr>
          <p:cNvSpPr txBox="1"/>
          <p:nvPr/>
        </p:nvSpPr>
        <p:spPr>
          <a:xfrm>
            <a:off x="4814660" y="6470692"/>
            <a:ext cx="9384000" cy="464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36000" rIns="91425" bIns="91425" anchor="t" anchorCtr="0">
            <a:spAutoFit/>
          </a:bodyPr>
          <a:lstStyle/>
          <a:p>
            <a:pPr lvl="0">
              <a:lnSpc>
                <a:spcPct val="115000"/>
              </a:lnSpc>
            </a:pPr>
            <a:r>
              <a:rPr lang="ru-RU" sz="700" dirty="0" err="1"/>
              <a:t>Макарьянц</a:t>
            </a:r>
            <a:r>
              <a:rPr lang="ru-RU" sz="700" dirty="0"/>
              <a:t> Н.Н., д.м.н., руководитель отделения пульмонологии ГБУЗ МО МОНИКИ им. М.Ф. Владимирского (Москва) (из личного архива) 2025 </a:t>
            </a:r>
          </a:p>
          <a:p>
            <a:pPr lvl="0">
              <a:lnSpc>
                <a:spcPct val="115000"/>
              </a:lnSpc>
            </a:pPr>
            <a:r>
              <a:rPr lang="ru" sz="6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*</a:t>
            </a:r>
            <a:r>
              <a:rPr lang="ru-RU" sz="6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ЕМИАС МО единая медицинская информационная система Московской области </a:t>
            </a:r>
          </a:p>
          <a:p>
            <a:pPr lvl="0">
              <a:lnSpc>
                <a:spcPct val="115000"/>
              </a:lnSpc>
            </a:pPr>
            <a:r>
              <a:rPr lang="ru-RU" sz="6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КР комплексный рейтинг, СМП скорая медицинская помощь, Д учет диспансерный учет, ЕМИАС </a:t>
            </a:r>
            <a:r>
              <a:rPr lang="ru" sz="6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единая медицинская информационная система</a:t>
            </a:r>
            <a:endParaRPr sz="6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3887303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B59443-CD14-A747-C7F4-0CE211BA8C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70425A7-B16D-E0B1-56EB-539135D0E783}"/>
              </a:ext>
            </a:extLst>
          </p:cNvPr>
          <p:cNvSpPr txBox="1"/>
          <p:nvPr/>
        </p:nvSpPr>
        <p:spPr>
          <a:xfrm>
            <a:off x="283152" y="82081"/>
            <a:ext cx="1128193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Roboto" panose="02000000000000000000" pitchFamily="2" charset="0"/>
              </a:rPr>
              <a:t>РЕГИСТР ХОБЛ МОСКОВСКОЙ ОБЛАСТИ. ПРЕДПОСЫЛКИ СОЗДАНИЯ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AEBBF09-A30F-E8C6-432B-BAE6E1743B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28411"/>
            <a:ext cx="12192000" cy="89006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63C7716-C515-F12D-09F0-3377B5378074}"/>
              </a:ext>
            </a:extLst>
          </p:cNvPr>
          <p:cNvSpPr txBox="1"/>
          <p:nvPr/>
        </p:nvSpPr>
        <p:spPr>
          <a:xfrm>
            <a:off x="374689" y="2084925"/>
            <a:ext cx="498417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latin typeface="Roboto"/>
              </a:rPr>
              <a:t>Обеспечить контроль над симптомами ХОБЛ: является фактором риска обострений, развитием у пациента сердечно-сосудистых патологий и как следствие - повышение риска летальных исходов.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F64E37-5535-5077-6AD0-060658A51B1B}"/>
              </a:ext>
            </a:extLst>
          </p:cNvPr>
          <p:cNvSpPr txBox="1"/>
          <p:nvPr/>
        </p:nvSpPr>
        <p:spPr>
          <a:xfrm>
            <a:off x="330442" y="3880631"/>
            <a:ext cx="534241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latin typeface="Roboto"/>
              </a:rPr>
              <a:t>Обеспечить возможность использования ЕМИАС МО с целью достижения эффективного контроля ХОБЛ.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C56CEC-36E8-F7E0-0980-3AE8BE691E54}"/>
              </a:ext>
            </a:extLst>
          </p:cNvPr>
          <p:cNvSpPr txBox="1"/>
          <p:nvPr/>
        </p:nvSpPr>
        <p:spPr>
          <a:xfrm>
            <a:off x="283152" y="5002463"/>
            <a:ext cx="507571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latin typeface="Roboto"/>
              </a:rPr>
              <a:t>Достичь своевременного выявления ХОБЛ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C74E5BE-7D25-07A1-7FB9-77DAD2ACA569}"/>
              </a:ext>
            </a:extLst>
          </p:cNvPr>
          <p:cNvSpPr txBox="1"/>
          <p:nvPr/>
        </p:nvSpPr>
        <p:spPr>
          <a:xfrm>
            <a:off x="6934201" y="1618474"/>
            <a:ext cx="4808143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latin typeface="Roboto"/>
              </a:rPr>
              <a:t>Регистр формируется на основе анализа данных по определенным критериям: </a:t>
            </a:r>
          </a:p>
          <a:p>
            <a:pPr marL="285750" indent="-285750">
              <a:buFontTx/>
              <a:buChar char="-"/>
            </a:pPr>
            <a:r>
              <a:rPr lang="ru-RU" b="1" dirty="0">
                <a:latin typeface="Roboto"/>
              </a:rPr>
              <a:t>возраст (18 лет и старше)</a:t>
            </a:r>
          </a:p>
          <a:p>
            <a:pPr marL="285750" indent="-285750">
              <a:buFontTx/>
              <a:buChar char="-"/>
            </a:pPr>
            <a:r>
              <a:rPr lang="ru-RU" b="1" dirty="0">
                <a:latin typeface="Roboto"/>
              </a:rPr>
              <a:t> основной диагноз ХОБЛ(J 44) </a:t>
            </a:r>
          </a:p>
          <a:p>
            <a:r>
              <a:rPr lang="ru-RU" b="1" dirty="0">
                <a:latin typeface="Roboto"/>
              </a:rPr>
              <a:t>- критерии недостаточного контроля над заболеванием у пациента: частые госпитализации, вызовы </a:t>
            </a:r>
            <a:r>
              <a:rPr lang="ru-RU" b="1" dirty="0" err="1">
                <a:latin typeface="Roboto"/>
              </a:rPr>
              <a:t>СМП,обращения</a:t>
            </a:r>
            <a:r>
              <a:rPr lang="ru-RU" b="1" dirty="0">
                <a:latin typeface="Roboto"/>
              </a:rPr>
              <a:t> к терапевту или пульмонологу чаще 1р в месяц, выдача листка нетрудоспособности по основному диагнозу ХОБЛ) </a:t>
            </a:r>
          </a:p>
          <a:p>
            <a:pPr algn="ctr"/>
            <a:endParaRPr lang="ru-RU" b="1" dirty="0">
              <a:latin typeface="Roboto"/>
            </a:endParaRPr>
          </a:p>
          <a:p>
            <a:pPr algn="ctr"/>
            <a:r>
              <a:rPr lang="ru-RU" b="1" dirty="0">
                <a:solidFill>
                  <a:srgbClr val="C00000"/>
                </a:solidFill>
                <a:latin typeface="Roboto"/>
              </a:rPr>
              <a:t>ФУНКЦИОНИРУЕТ В ЕМИАС С АВГУСТА 2024. ПРЕДУСМОТРЕН АВТОМАТИЧЕСКИЙ ПЕРЕНОС ПАЦИЕНТОВ В РЕГИСТР ПРИ ПОСТАНОВКЕ НА ДН И ЗАПОЛНЕНИЯ ШАБЛОНА ХОБЛ</a:t>
            </a:r>
          </a:p>
        </p:txBody>
      </p:sp>
      <p:sp>
        <p:nvSpPr>
          <p:cNvPr id="8" name="Google Shape;419;p40">
            <a:extLst>
              <a:ext uri="{FF2B5EF4-FFF2-40B4-BE49-F238E27FC236}">
                <a16:creationId xmlns:a16="http://schemas.microsoft.com/office/drawing/2014/main" id="{3394BBB9-5226-C870-19CD-D290FE58F321}"/>
              </a:ext>
            </a:extLst>
          </p:cNvPr>
          <p:cNvSpPr txBox="1"/>
          <p:nvPr/>
        </p:nvSpPr>
        <p:spPr>
          <a:xfrm>
            <a:off x="330442" y="6323401"/>
            <a:ext cx="9384000" cy="376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36000" rIns="91425" bIns="91425" anchor="t" anchorCtr="0">
            <a:spAutoFit/>
          </a:bodyPr>
          <a:lstStyle/>
          <a:p>
            <a:pPr lvl="0">
              <a:lnSpc>
                <a:spcPct val="115000"/>
              </a:lnSpc>
            </a:pPr>
            <a:r>
              <a:rPr lang="ru-RU" sz="700" dirty="0" err="1"/>
              <a:t>Макарьянц</a:t>
            </a:r>
            <a:r>
              <a:rPr lang="ru-RU" sz="700" dirty="0"/>
              <a:t> Н.Н., д.м.н., руководитель отделения пульмонологии ГБУЗ МО МОНИКИ им. М.Ф. Владимирского (Москва) (из личного архива) 2025</a:t>
            </a:r>
          </a:p>
          <a:p>
            <a:pPr lvl="0">
              <a:lnSpc>
                <a:spcPct val="115000"/>
              </a:lnSpc>
            </a:pPr>
            <a:r>
              <a:rPr lang="ru-RU" sz="700" dirty="0"/>
              <a:t> </a:t>
            </a:r>
            <a:r>
              <a:rPr lang="ru" sz="6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ЕМИАС единая медицинская информационная система,</a:t>
            </a:r>
            <a:r>
              <a:rPr lang="ru" sz="7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ХОБЛ хроническая обструктивная болезнь легких, СМП скорая медицинская помощь, ДН диспансерное наблюдение</a:t>
            </a:r>
            <a:endParaRPr sz="6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88551017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1993</TotalTime>
  <Words>2143</Words>
  <Application>Microsoft Office PowerPoint</Application>
  <PresentationFormat>Широкоэкранный</PresentationFormat>
  <Paragraphs>225</Paragraphs>
  <Slides>17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31" baseType="lpstr">
      <vt:lpstr>Aptos</vt:lpstr>
      <vt:lpstr>Aptos Display</vt:lpstr>
      <vt:lpstr>Arial</vt:lpstr>
      <vt:lpstr>Arial Black</vt:lpstr>
      <vt:lpstr>Calibri</vt:lpstr>
      <vt:lpstr>Gotham Medium</vt:lpstr>
      <vt:lpstr>Montserrat</vt:lpstr>
      <vt:lpstr>Montserrat Medium</vt:lpstr>
      <vt:lpstr>Roboto</vt:lpstr>
      <vt:lpstr>Roboto Black</vt:lpstr>
      <vt:lpstr>Roboto Light</vt:lpstr>
      <vt:lpstr>Roboto Medium</vt:lpstr>
      <vt:lpstr>Times New Roman</vt:lpstr>
      <vt:lpstr>Тема Office</vt:lpstr>
      <vt:lpstr>Комплексные решения по  организации помощи пациентам с ХОБЛ: региональная практика Московской области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ПРЕДЛОЖЕНИЯ ПО СОВЕРШЕНСТВОВАНИЮ ОРГАНИЗАЦИИ МЕДИЦИНСКОЙ ПОМОЩИ ПАЦИЕНТАМ С ХОБЛ</vt:lpstr>
      <vt:lpstr>Презентация PowerPoint</vt:lpstr>
    </vt:vector>
  </TitlesOfParts>
  <Company>LightKey.Store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Никита Пучков</dc:creator>
  <cp:lastModifiedBy>User</cp:lastModifiedBy>
  <cp:revision>38</cp:revision>
  <dcterms:created xsi:type="dcterms:W3CDTF">2025-01-22T12:12:04Z</dcterms:created>
  <dcterms:modified xsi:type="dcterms:W3CDTF">2025-11-20T06:35:06Z</dcterms:modified>
</cp:coreProperties>
</file>