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(MS)" panose="020F0502020204030204"/>
      <p:regular r:id="rId19"/>
    </p:embeddedFont>
    <p:embeddedFont>
      <p:font typeface="Calibri (MS) Bold" panose="020F0702030404030204"/>
      <p:regular r:id="rId20"/>
    </p:embeddedFont>
    <p:embeddedFont>
      <p:font typeface="Gotham"/>
      <p:regular r:id="rId21"/>
    </p:embeddedFont>
    <p:embeddedFont>
      <p:font typeface="Gotham Bold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2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4.fntdata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font" Target="fonts/font7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3.fntdata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font" Target="fonts/font2.fntdata" /><Relationship Id="rId20" Type="http://schemas.openxmlformats.org/officeDocument/2006/relationships/font" Target="fonts/font6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font" Target="fonts/font1.fntdata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font" Target="fonts/font5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8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8.png" /><Relationship Id="rId4" Type="http://schemas.openxmlformats.org/officeDocument/2006/relationships/image" Target="../media/image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9.png" /><Relationship Id="rId4" Type="http://schemas.openxmlformats.org/officeDocument/2006/relationships/image" Target="../media/image9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.png" /><Relationship Id="rId4" Type="http://schemas.openxmlformats.org/officeDocument/2006/relationships/image" Target="../media/image8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 /><Relationship Id="rId3" Type="http://schemas.openxmlformats.org/officeDocument/2006/relationships/image" Target="../media/image2.png" /><Relationship Id="rId7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11.png" /><Relationship Id="rId4" Type="http://schemas.openxmlformats.org/officeDocument/2006/relationships/image" Target="../media/image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11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.png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3.jpeg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4.png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5.jpeg" /><Relationship Id="rId4" Type="http://schemas.openxmlformats.org/officeDocument/2006/relationships/image" Target="../media/image9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11.png" /><Relationship Id="rId4" Type="http://schemas.openxmlformats.org/officeDocument/2006/relationships/image" Target="../media/image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7.png" /><Relationship Id="rId4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6530638" y="8532020"/>
            <a:ext cx="2105025" cy="1402555"/>
            <a:chOff x="0" y="0"/>
            <a:chExt cx="2806700" cy="1870074"/>
          </a:xfrm>
        </p:grpSpPr>
        <p:sp>
          <p:nvSpPr>
            <p:cNvPr id="3" name="Freeform 3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806700" cy="1870075"/>
            </a:xfrm>
            <a:custGeom>
              <a:avLst/>
              <a:gdLst/>
              <a:ahLst/>
              <a:cxnLst/>
              <a:rect l="l" t="t" r="r" b="b"/>
              <a:pathLst>
                <a:path w="2806700" h="1870075">
                  <a:moveTo>
                    <a:pt x="0" y="0"/>
                  </a:moveTo>
                  <a:lnTo>
                    <a:pt x="2806700" y="0"/>
                  </a:lnTo>
                  <a:lnTo>
                    <a:pt x="2806700" y="1870075"/>
                  </a:lnTo>
                  <a:lnTo>
                    <a:pt x="0" y="18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16196"/>
            <a:ext cx="6479074" cy="2429939"/>
            <a:chOff x="0" y="0"/>
            <a:chExt cx="8638765" cy="3239919"/>
          </a:xfrm>
        </p:grpSpPr>
        <p:sp>
          <p:nvSpPr>
            <p:cNvPr id="7" name="Freeform 7" descr="E:\РАБОТА\3 конгресс ВСП\2025\XVI Конгресс шаблон презентации\элементы презентации\05.png"/>
            <p:cNvSpPr/>
            <p:nvPr/>
          </p:nvSpPr>
          <p:spPr>
            <a:xfrm>
              <a:off x="0" y="0"/>
              <a:ext cx="8638794" cy="3239897"/>
            </a:xfrm>
            <a:custGeom>
              <a:avLst/>
              <a:gdLst/>
              <a:ahLst/>
              <a:cxnLst/>
              <a:rect l="l" t="t" r="r" b="b"/>
              <a:pathLst>
                <a:path w="8638794" h="3239897">
                  <a:moveTo>
                    <a:pt x="0" y="0"/>
                  </a:moveTo>
                  <a:lnTo>
                    <a:pt x="8638794" y="0"/>
                  </a:lnTo>
                  <a:lnTo>
                    <a:pt x="8638794" y="3239897"/>
                  </a:lnTo>
                  <a:lnTo>
                    <a:pt x="0" y="3239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" b="-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118671" y="7063115"/>
            <a:ext cx="8165996" cy="3239602"/>
            <a:chOff x="0" y="0"/>
            <a:chExt cx="10887994" cy="4319469"/>
          </a:xfrm>
        </p:grpSpPr>
        <p:sp>
          <p:nvSpPr>
            <p:cNvPr id="9" name="Freeform 9" descr="E:\РАБОТА\3 конгресс ВСП\2025\XVI Конгресс шаблон презентации\элементы презентации\03.png"/>
            <p:cNvSpPr/>
            <p:nvPr/>
          </p:nvSpPr>
          <p:spPr>
            <a:xfrm>
              <a:off x="0" y="0"/>
              <a:ext cx="10887964" cy="4319524"/>
            </a:xfrm>
            <a:custGeom>
              <a:avLst/>
              <a:gdLst/>
              <a:ahLst/>
              <a:cxnLst/>
              <a:rect l="l" t="t" r="r" b="b"/>
              <a:pathLst>
                <a:path w="10887964" h="4319524">
                  <a:moveTo>
                    <a:pt x="0" y="0"/>
                  </a:moveTo>
                  <a:lnTo>
                    <a:pt x="10887964" y="0"/>
                  </a:lnTo>
                  <a:lnTo>
                    <a:pt x="10887964" y="4319524"/>
                  </a:lnTo>
                  <a:lnTo>
                    <a:pt x="0" y="4319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828" r="-80" b="1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0" y="8683392"/>
            <a:ext cx="7510658" cy="1619325"/>
            <a:chOff x="0" y="0"/>
            <a:chExt cx="10014211" cy="2159099"/>
          </a:xfrm>
        </p:grpSpPr>
        <p:sp>
          <p:nvSpPr>
            <p:cNvPr id="11" name="Freeform 11" descr="E:\РАБОТА\3 конгресс ВСП\2025\XVI Конгресс шаблон презентации\элементы презентации\010.png"/>
            <p:cNvSpPr/>
            <p:nvPr/>
          </p:nvSpPr>
          <p:spPr>
            <a:xfrm flipH="1">
              <a:off x="0" y="0"/>
              <a:ext cx="10014204" cy="2159127"/>
            </a:xfrm>
            <a:custGeom>
              <a:avLst/>
              <a:gdLst/>
              <a:ahLst/>
              <a:cxnLst/>
              <a:rect l="l" t="t" r="r" b="b"/>
              <a:pathLst>
                <a:path w="10014204" h="2159127">
                  <a:moveTo>
                    <a:pt x="10014204" y="0"/>
                  </a:moveTo>
                  <a:lnTo>
                    <a:pt x="0" y="0"/>
                  </a:lnTo>
                  <a:lnTo>
                    <a:pt x="0" y="2159127"/>
                  </a:lnTo>
                  <a:lnTo>
                    <a:pt x="10014204" y="2159127"/>
                  </a:lnTo>
                  <a:lnTo>
                    <a:pt x="10014204" y="0"/>
                  </a:lnTo>
                  <a:close/>
                </a:path>
              </a:pathLst>
            </a:custGeom>
            <a:blipFill>
              <a:blip r:embed="rId6"/>
              <a:stretch>
                <a:fillRect t="-38" b="-3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5400000">
            <a:off x="14235460" y="-1671655"/>
            <a:ext cx="2429939" cy="5668475"/>
            <a:chOff x="0" y="0"/>
            <a:chExt cx="3239919" cy="7557967"/>
          </a:xfrm>
        </p:grpSpPr>
        <p:sp>
          <p:nvSpPr>
            <p:cNvPr id="13" name="Freeform 13" descr="E:\РАБОТА\3 конгресс ВСП\2025\XVI Конгресс шаблон презентации\элементы презентации\013.png"/>
            <p:cNvSpPr/>
            <p:nvPr/>
          </p:nvSpPr>
          <p:spPr>
            <a:xfrm>
              <a:off x="0" y="0"/>
              <a:ext cx="3239897" cy="7558024"/>
            </a:xfrm>
            <a:custGeom>
              <a:avLst/>
              <a:gdLst/>
              <a:ahLst/>
              <a:cxnLst/>
              <a:rect l="l" t="t" r="r" b="b"/>
              <a:pathLst>
                <a:path w="3239897" h="7558024">
                  <a:moveTo>
                    <a:pt x="0" y="0"/>
                  </a:moveTo>
                  <a:lnTo>
                    <a:pt x="3239897" y="0"/>
                  </a:lnTo>
                  <a:lnTo>
                    <a:pt x="3239897" y="7558024"/>
                  </a:lnTo>
                  <a:lnTo>
                    <a:pt x="0" y="755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2" r="-43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7658100" y="271462"/>
            <a:ext cx="2969420" cy="2969420"/>
            <a:chOff x="0" y="0"/>
            <a:chExt cx="3959226" cy="3959226"/>
          </a:xfrm>
        </p:grpSpPr>
        <p:sp>
          <p:nvSpPr>
            <p:cNvPr id="15" name="Freeform 15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3959225" cy="3959225"/>
            </a:xfrm>
            <a:custGeom>
              <a:avLst/>
              <a:gdLst/>
              <a:ahLst/>
              <a:cxnLst/>
              <a:rect l="l" t="t" r="r" b="b"/>
              <a:pathLst>
                <a:path w="3959225" h="3959225">
                  <a:moveTo>
                    <a:pt x="0" y="0"/>
                  </a:moveTo>
                  <a:lnTo>
                    <a:pt x="3959225" y="0"/>
                  </a:lnTo>
                  <a:lnTo>
                    <a:pt x="3959225" y="3959225"/>
                  </a:lnTo>
                  <a:lnTo>
                    <a:pt x="0" y="3959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371636" y="3195639"/>
            <a:ext cx="15545205" cy="2205038"/>
            <a:chOff x="0" y="0"/>
            <a:chExt cx="20726940" cy="29400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726940" cy="2940050"/>
            </a:xfrm>
            <a:custGeom>
              <a:avLst/>
              <a:gdLst/>
              <a:ahLst/>
              <a:cxnLst/>
              <a:rect l="l" t="t" r="r" b="b"/>
              <a:pathLst>
                <a:path w="20726940" h="2940050">
                  <a:moveTo>
                    <a:pt x="0" y="0"/>
                  </a:moveTo>
                  <a:lnTo>
                    <a:pt x="20726940" y="0"/>
                  </a:lnTo>
                  <a:lnTo>
                    <a:pt x="20726940" y="2940050"/>
                  </a:lnTo>
                  <a:lnTo>
                    <a:pt x="0" y="29400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20726940" cy="2940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759"/>
                </a:lnSpc>
              </a:pP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Эффект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умножения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: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как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передача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знаний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по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модели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ru-RU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«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равный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—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равному</a:t>
              </a:r>
              <a:r>
                <a:rPr lang="ru-RU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»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повышает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личную</a:t>
              </a:r>
              <a:r>
                <a:rPr lang="en-US" sz="4800" b="1" dirty="0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4800" b="1" dirty="0" err="1">
                  <a:solidFill>
                    <a:srgbClr val="00ADD9"/>
                  </a:solidFill>
                  <a:latin typeface="Gotham"/>
                  <a:ea typeface="Gotham"/>
                  <a:cs typeface="Gotham"/>
                  <a:sym typeface="Gotham"/>
                </a:rPr>
                <a:t>ответственность</a:t>
              </a:r>
              <a:endParaRPr lang="en-US" sz="4800" b="1" dirty="0">
                <a:solidFill>
                  <a:srgbClr val="00ADD9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834712" y="5808345"/>
            <a:ext cx="12619054" cy="260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Шаталова Наталья Викторовна 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Директор Межрегиональной благотворительной организации инвалидов «Общество взаимопомощи при болезни Бехтерева»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 25.11.2025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Обработка протоколов обратной связи нашей Службы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9052560" cy="509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4000" b="1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100% 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—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доверительная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атмосфера</a:t>
            </a:r>
            <a:endParaRPr lang="ru-RU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4000" b="1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98,6% 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—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улучшение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восприятия</a:t>
            </a:r>
            <a:endParaRPr lang="ru-RU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271463" lvl="1" algn="l">
              <a:lnSpc>
                <a:spcPts val="3600"/>
              </a:lnSpc>
            </a:pP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проблемы</a:t>
            </a:r>
            <a:endParaRPr lang="ru-RU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271463" lvl="1" algn="l">
              <a:lnSpc>
                <a:spcPts val="3600"/>
              </a:lnSpc>
            </a:pPr>
            <a:endParaRPr lang="en-US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4000" b="1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100% 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—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готовы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рекомендовать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другим</a:t>
            </a:r>
            <a:endParaRPr lang="ru-RU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4000" b="1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40% 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—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запрашивают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продолжение</a:t>
            </a:r>
            <a:r>
              <a:rPr lang="en-US" sz="4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контакта</a:t>
            </a:r>
            <a:endParaRPr lang="en-US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endParaRPr lang="en-US" sz="4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r>
              <a:rPr lang="en-US" sz="4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Это</a:t>
            </a:r>
            <a:r>
              <a:rPr lang="en-US" sz="4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и </a:t>
            </a:r>
            <a:r>
              <a:rPr lang="en-US" sz="4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есть</a:t>
            </a:r>
            <a:r>
              <a:rPr lang="en-US" sz="4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эффект</a:t>
            </a:r>
            <a:r>
              <a:rPr lang="en-US" sz="4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умножения</a:t>
            </a:r>
            <a:endParaRPr lang="en-US" sz="4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260" y="2857500"/>
            <a:ext cx="8321040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Почему это важно государству и системе здравоохранения?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6276320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Повышение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приверженности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терапии</a:t>
            </a:r>
            <a:endParaRPr lang="en-US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Равные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консультанты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помогают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пациентам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понимать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лечение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соблюдать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рекомендации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→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меньше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обострений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госпитализаций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осложнений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endParaRPr lang="ru-RU" sz="3000" b="1" dirty="0">
              <a:solidFill>
                <a:srgbClr val="004985"/>
              </a:solidFill>
              <a:latin typeface="Calibri (MS)"/>
              <a:ea typeface="Calibri (MS) Bold"/>
              <a:cs typeface="Calibri (MS)"/>
              <a:sym typeface="Calibri (MS)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Снижение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нагрузки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на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врачей</a:t>
            </a:r>
            <a:endParaRPr lang="en-US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Пациент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приходит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к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врачу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подготовленным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понимающим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свой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диагноз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вопросы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→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приём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проходит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быстрее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эффективнее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l">
              <a:lnSpc>
                <a:spcPts val="3600"/>
              </a:lnSpc>
            </a:pPr>
            <a:endParaRPr lang="ru-RU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Формирование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культуры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ответственности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за</a:t>
            </a:r>
            <a:r>
              <a:rPr lang="en-US" sz="30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0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здоровье</a:t>
            </a:r>
            <a:endParaRPr lang="en-US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Через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модель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«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равный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—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равному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»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государство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получает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активного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партнёра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а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пассивного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потребителя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медицинских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услуг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042867" y="6362700"/>
            <a:ext cx="5942715" cy="4457036"/>
          </a:xfrm>
          <a:custGeom>
            <a:avLst/>
            <a:gdLst/>
            <a:ahLst/>
            <a:cxnLst/>
            <a:rect l="l" t="t" r="r" b="b"/>
            <a:pathLst>
              <a:path w="5942715" h="4457036">
                <a:moveTo>
                  <a:pt x="0" y="0"/>
                </a:moveTo>
                <a:lnTo>
                  <a:pt x="5942716" y="0"/>
                </a:lnTo>
                <a:lnTo>
                  <a:pt x="5942716" y="4457036"/>
                </a:lnTo>
                <a:lnTo>
                  <a:pt x="0" y="44570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6530638" y="8532020"/>
            <a:ext cx="2105025" cy="1402555"/>
            <a:chOff x="0" y="0"/>
            <a:chExt cx="2806700" cy="1870074"/>
          </a:xfrm>
        </p:grpSpPr>
        <p:sp>
          <p:nvSpPr>
            <p:cNvPr id="3" name="Freeform 3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806700" cy="1870075"/>
            </a:xfrm>
            <a:custGeom>
              <a:avLst/>
              <a:gdLst/>
              <a:ahLst/>
              <a:cxnLst/>
              <a:rect l="l" t="t" r="r" b="b"/>
              <a:pathLst>
                <a:path w="2806700" h="1870075">
                  <a:moveTo>
                    <a:pt x="0" y="0"/>
                  </a:moveTo>
                  <a:lnTo>
                    <a:pt x="2806700" y="0"/>
                  </a:lnTo>
                  <a:lnTo>
                    <a:pt x="2806700" y="1870075"/>
                  </a:lnTo>
                  <a:lnTo>
                    <a:pt x="0" y="18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" r="-5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202150" y="9734550"/>
            <a:ext cx="1083470" cy="538162"/>
            <a:chOff x="0" y="0"/>
            <a:chExt cx="1444626" cy="717550"/>
          </a:xfrm>
        </p:grpSpPr>
        <p:sp>
          <p:nvSpPr>
            <p:cNvPr id="11" name="Freeform 11" descr="E:\РАБОТА\3 конгресс ВСП\2025\XVI Конгресс шаблон презентации\элементы презентации\04.png"/>
            <p:cNvSpPr/>
            <p:nvPr/>
          </p:nvSpPr>
          <p:spPr>
            <a:xfrm flipH="1">
              <a:off x="0" y="0"/>
              <a:ext cx="1444625" cy="717550"/>
            </a:xfrm>
            <a:custGeom>
              <a:avLst/>
              <a:gdLst/>
              <a:ahLst/>
              <a:cxnLst/>
              <a:rect l="l" t="t" r="r" b="b"/>
              <a:pathLst>
                <a:path w="1444625" h="717550">
                  <a:moveTo>
                    <a:pt x="1444625" y="0"/>
                  </a:moveTo>
                  <a:lnTo>
                    <a:pt x="0" y="0"/>
                  </a:lnTo>
                  <a:lnTo>
                    <a:pt x="0" y="717550"/>
                  </a:lnTo>
                  <a:lnTo>
                    <a:pt x="1444625" y="717550"/>
                  </a:lnTo>
                  <a:lnTo>
                    <a:pt x="1444625" y="0"/>
                  </a:lnTo>
                  <a:close/>
                </a:path>
              </a:pathLst>
            </a:custGeom>
            <a:blipFill>
              <a:blip r:embed="rId5"/>
              <a:stretch>
                <a:fillRect t="-331" b="-33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Равное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консультирование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: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эффект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умножения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,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который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меняет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систему</a:t>
              </a:r>
              <a:endParaRPr lang="en-US" sz="4000" b="1" dirty="0">
                <a:solidFill>
                  <a:srgbClr val="1663A4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6276320" cy="676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Равное консультирование — это:</a:t>
            </a:r>
          </a:p>
          <a:p>
            <a:pPr algn="l">
              <a:lnSpc>
                <a:spcPts val="3600"/>
              </a:lnSpc>
            </a:pPr>
            <a:endParaRPr lang="en-US" sz="3000" b="1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Признанная мировая практика</a:t>
            </a: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доказавшая эффективность в разных областях медицины.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Социальная технология</a:t>
            </a: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которая снижает тревожность, улучшает коммуникацию и повышает доверие к медицине.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Инструмент формирования ответственного пациента</a:t>
            </a: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— подготовленного, мотивированного, включённого в заботу о своём здоровье.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Эффект умножения знаний и поведения:</a:t>
            </a: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один обученный пациент влияет на десятки других, улучшая приверженность терапии и качество жизни.</a:t>
            </a:r>
          </a:p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Ресурс, который укрепляет систему здравоохранения</a:t>
            </a: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— снижает нагрузку на врачей, повышает эффективность маршрутизации и улучшает качество самоконтроля и наблюдения за своим состоянием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6530638" y="8532020"/>
            <a:ext cx="2105025" cy="1402555"/>
            <a:chOff x="0" y="0"/>
            <a:chExt cx="2806700" cy="1870074"/>
          </a:xfrm>
        </p:grpSpPr>
        <p:sp>
          <p:nvSpPr>
            <p:cNvPr id="3" name="Freeform 3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806700" cy="1870075"/>
            </a:xfrm>
            <a:custGeom>
              <a:avLst/>
              <a:gdLst/>
              <a:ahLst/>
              <a:cxnLst/>
              <a:rect l="l" t="t" r="r" b="b"/>
              <a:pathLst>
                <a:path w="2806700" h="1870075">
                  <a:moveTo>
                    <a:pt x="0" y="0"/>
                  </a:moveTo>
                  <a:lnTo>
                    <a:pt x="2806700" y="0"/>
                  </a:lnTo>
                  <a:lnTo>
                    <a:pt x="2806700" y="1870075"/>
                  </a:lnTo>
                  <a:lnTo>
                    <a:pt x="0" y="18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" r="-5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202150" y="9734550"/>
            <a:ext cx="1083470" cy="538162"/>
            <a:chOff x="0" y="0"/>
            <a:chExt cx="1444626" cy="717550"/>
          </a:xfrm>
        </p:grpSpPr>
        <p:sp>
          <p:nvSpPr>
            <p:cNvPr id="11" name="Freeform 11" descr="E:\РАБОТА\3 конгресс ВСП\2025\XVI Конгресс шаблон презентации\элементы презентации\04.png"/>
            <p:cNvSpPr/>
            <p:nvPr/>
          </p:nvSpPr>
          <p:spPr>
            <a:xfrm flipH="1">
              <a:off x="0" y="0"/>
              <a:ext cx="1444625" cy="717550"/>
            </a:xfrm>
            <a:custGeom>
              <a:avLst/>
              <a:gdLst/>
              <a:ahLst/>
              <a:cxnLst/>
              <a:rect l="l" t="t" r="r" b="b"/>
              <a:pathLst>
                <a:path w="1444625" h="717550">
                  <a:moveTo>
                    <a:pt x="1444625" y="0"/>
                  </a:moveTo>
                  <a:lnTo>
                    <a:pt x="0" y="0"/>
                  </a:lnTo>
                  <a:lnTo>
                    <a:pt x="0" y="717550"/>
                  </a:lnTo>
                  <a:lnTo>
                    <a:pt x="1444625" y="717550"/>
                  </a:lnTo>
                  <a:lnTo>
                    <a:pt x="1444625" y="0"/>
                  </a:lnTo>
                  <a:close/>
                </a:path>
              </a:pathLst>
            </a:custGeom>
            <a:blipFill>
              <a:blip r:embed="rId5"/>
              <a:stretch>
                <a:fillRect t="-331" b="-33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Благодарю за внимание!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8108752" y="2713608"/>
            <a:ext cx="2070496" cy="1842741"/>
          </a:xfrm>
          <a:custGeom>
            <a:avLst/>
            <a:gdLst/>
            <a:ahLst/>
            <a:cxnLst/>
            <a:rect l="l" t="t" r="r" b="b"/>
            <a:pathLst>
              <a:path w="2070496" h="1842741">
                <a:moveTo>
                  <a:pt x="0" y="0"/>
                </a:moveTo>
                <a:lnTo>
                  <a:pt x="2070496" y="0"/>
                </a:lnTo>
                <a:lnTo>
                  <a:pt x="2070496" y="1842741"/>
                </a:lnTo>
                <a:lnTo>
                  <a:pt x="0" y="1842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24965" y="5076825"/>
            <a:ext cx="1122230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Шаталова Наталья Викторовна shatalova@bbehtereva.ru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5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Кто</a:t>
              </a:r>
              <a:r>
                <a:rPr lang="en-US" sz="5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5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такой</a:t>
              </a:r>
              <a:r>
                <a:rPr lang="en-US" sz="5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5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равный</a:t>
              </a:r>
              <a:r>
                <a:rPr lang="en-US" sz="5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5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консультант</a:t>
              </a:r>
              <a:r>
                <a:rPr lang="en-US" sz="5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24100"/>
            <a:ext cx="10728960" cy="693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Равный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консультант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—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это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«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специалист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обученный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собственным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опытом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»: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человек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живущий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с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заболеванием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прошедший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обучение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обладает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релевантным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личным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опытом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владеет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навыками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консультирования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этическими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принципами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консультирует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без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оценок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без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навязывания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советов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создаёт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безопасное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эмпатичное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пространство</a:t>
            </a: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3059260" y="3322675"/>
            <a:ext cx="4913622" cy="6964325"/>
          </a:xfrm>
          <a:custGeom>
            <a:avLst/>
            <a:gdLst/>
            <a:ahLst/>
            <a:cxnLst/>
            <a:rect l="l" t="t" r="r" b="b"/>
            <a:pathLst>
              <a:path w="4913622" h="6964325">
                <a:moveTo>
                  <a:pt x="0" y="0"/>
                </a:moveTo>
                <a:lnTo>
                  <a:pt x="4913622" y="0"/>
                </a:lnTo>
                <a:lnTo>
                  <a:pt x="4913622" y="6964325"/>
                </a:lnTo>
                <a:lnTo>
                  <a:pt x="0" y="6964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6530638" y="8532020"/>
            <a:ext cx="2105025" cy="1402555"/>
            <a:chOff x="0" y="0"/>
            <a:chExt cx="2806700" cy="1870074"/>
          </a:xfrm>
        </p:grpSpPr>
        <p:sp>
          <p:nvSpPr>
            <p:cNvPr id="3" name="Freeform 3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806700" cy="1870075"/>
            </a:xfrm>
            <a:custGeom>
              <a:avLst/>
              <a:gdLst/>
              <a:ahLst/>
              <a:cxnLst/>
              <a:rect l="l" t="t" r="r" b="b"/>
              <a:pathLst>
                <a:path w="2806700" h="1870075">
                  <a:moveTo>
                    <a:pt x="0" y="0"/>
                  </a:moveTo>
                  <a:lnTo>
                    <a:pt x="2806700" y="0"/>
                  </a:lnTo>
                  <a:lnTo>
                    <a:pt x="2806700" y="1870075"/>
                  </a:lnTo>
                  <a:lnTo>
                    <a:pt x="0" y="18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" r="-5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202150" y="9734550"/>
            <a:ext cx="1083470" cy="538162"/>
            <a:chOff x="0" y="0"/>
            <a:chExt cx="1444626" cy="717550"/>
          </a:xfrm>
        </p:grpSpPr>
        <p:sp>
          <p:nvSpPr>
            <p:cNvPr id="11" name="Freeform 11" descr="E:\РАБОТА\3 конгресс ВСП\2025\XVI Конгресс шаблон презентации\элементы презентации\04.png"/>
            <p:cNvSpPr/>
            <p:nvPr/>
          </p:nvSpPr>
          <p:spPr>
            <a:xfrm flipH="1">
              <a:off x="0" y="0"/>
              <a:ext cx="1444625" cy="717550"/>
            </a:xfrm>
            <a:custGeom>
              <a:avLst/>
              <a:gdLst/>
              <a:ahLst/>
              <a:cxnLst/>
              <a:rect l="l" t="t" r="r" b="b"/>
              <a:pathLst>
                <a:path w="1444625" h="717550">
                  <a:moveTo>
                    <a:pt x="1444625" y="0"/>
                  </a:moveTo>
                  <a:lnTo>
                    <a:pt x="0" y="0"/>
                  </a:lnTo>
                  <a:lnTo>
                    <a:pt x="0" y="717550"/>
                  </a:lnTo>
                  <a:lnTo>
                    <a:pt x="1444625" y="717550"/>
                  </a:lnTo>
                  <a:lnTo>
                    <a:pt x="1444625" y="0"/>
                  </a:lnTo>
                  <a:close/>
                </a:path>
              </a:pathLst>
            </a:custGeom>
            <a:blipFill>
              <a:blip r:embed="rId5"/>
              <a:stretch>
                <a:fillRect t="-331" b="-33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04813"/>
            <a:ext cx="16459200" cy="1721644"/>
            <a:chOff x="0" y="-9525"/>
            <a:chExt cx="21945600" cy="22955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5999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Где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в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России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уже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есть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равные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консультанты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22278" y="1966454"/>
            <a:ext cx="5118928" cy="419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ОНКОЛОГИЯ                             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«Александра»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Онкологика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Фонд борьбы с лейкозом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AdVita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Круг доверия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Вместе против рака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540525" y="1966455"/>
            <a:ext cx="5118928" cy="419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РЕВМАТОЛОГИЯ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МРОБОИ «Общество взаимопомощи при болезни Бехтерева» - </a:t>
            </a: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первая в России Служба равного консультирования по профилю «ревматология»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19323" y="1966452"/>
            <a:ext cx="5118928" cy="419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ПОМОЩЬ РОДИТЕЛЯМ ДЕТЕЙ С ИНВАЛИДНОСТЬЮ И/ИЛИ С ОВЗ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РОО «Контакт»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АНО ЦПИИПМ «Душа мамы»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Антон тут рядом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567416" y="6003025"/>
            <a:ext cx="5118928" cy="419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ВИЧ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Ассоциация «Е.В.А»: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«Шаги»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«Астарта»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«Гуманитарное действие»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Вектор жизни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Гуманитарный проект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4281" y="6046725"/>
            <a:ext cx="5118928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ПСИХИАТРИЯ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АНО «Партнерство равных»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АНО «Как ты»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АНО «Равновесие»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354518" y="5671443"/>
            <a:ext cx="5118928" cy="419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МАТЕРИНСТВО И РОДИТЕЛЬСТВО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АНО ЦПИИПМ «Душа мамы»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«Быть мамой»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БФ «Право на чудо»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Арифметика добра</a:t>
            </a:r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Дети наши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Зачем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пациенту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равный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консультант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0195560" cy="600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Равный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консультант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помогает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  <a:endParaRPr lang="ru-RU" sz="36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3600"/>
              </a:lnSpc>
            </a:pPr>
            <a:endParaRPr lang="en-US" sz="36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понять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болезнь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маршрут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лечения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вернуть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доверие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к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медицине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повысить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приверженность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терапии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справиться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стрессом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изоляцией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принять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диагноз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выстроить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жизнь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с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ним</a:t>
            </a:r>
            <a:endParaRPr lang="ru-RU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получить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правовую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социальную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информацию</a:t>
            </a: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2039600" y="2174082"/>
            <a:ext cx="5748095" cy="8160543"/>
          </a:xfrm>
          <a:custGeom>
            <a:avLst/>
            <a:gdLst/>
            <a:ahLst/>
            <a:cxnLst/>
            <a:rect l="l" t="t" r="r" b="b"/>
            <a:pathLst>
              <a:path w="5748095" h="8160543">
                <a:moveTo>
                  <a:pt x="0" y="0"/>
                </a:moveTo>
                <a:lnTo>
                  <a:pt x="5748095" y="0"/>
                </a:lnTo>
                <a:lnTo>
                  <a:pt x="5748095" y="8160543"/>
                </a:lnTo>
                <a:lnTo>
                  <a:pt x="0" y="8160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Что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происходит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с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самим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равным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4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консультантом</a:t>
              </a:r>
              <a:r>
                <a:rPr lang="en-US" sz="44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9509760" cy="600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Растёт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личная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дисциплина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приверженность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терапии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повышается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уровень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знаний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о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заболевании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формируются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навыки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коммуникации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лидерства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растёт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ответственность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свой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образ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жизни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усиливается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ощущение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контроля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над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своей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жизнью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Помогая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другим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человек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помогает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себе</a:t>
            </a:r>
            <a:r>
              <a:rPr lang="ru-RU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»</a:t>
            </a:r>
            <a:endParaRPr lang="en-US" sz="36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515600" y="5912543"/>
            <a:ext cx="7266681" cy="3990223"/>
          </a:xfrm>
          <a:custGeom>
            <a:avLst/>
            <a:gdLst/>
            <a:ahLst/>
            <a:cxnLst/>
            <a:rect l="l" t="t" r="r" b="b"/>
            <a:pathLst>
              <a:path w="7266681" h="3990223">
                <a:moveTo>
                  <a:pt x="0" y="0"/>
                </a:moveTo>
                <a:lnTo>
                  <a:pt x="7266681" y="0"/>
                </a:lnTo>
                <a:lnTo>
                  <a:pt x="7266681" y="3990224"/>
                </a:lnTo>
                <a:lnTo>
                  <a:pt x="0" y="399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3422" b="-15127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04813"/>
            <a:ext cx="16459200" cy="1721644"/>
            <a:chOff x="0" y="-9525"/>
            <a:chExt cx="21945600" cy="22955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05232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Как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участие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равного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консультанта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влияет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на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 </a:t>
              </a:r>
              <a:r>
                <a:rPr lang="en-US" sz="4000" b="1" dirty="0" err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пациента</a:t>
              </a:r>
              <a:r>
                <a:rPr lang="en-US" sz="4000" b="1" dirty="0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6276320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Снимается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тревожность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(«я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не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один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»)</a:t>
            </a:r>
            <a:endParaRPr lang="ru-RU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формируется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реалистичное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понимание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будущего</a:t>
            </a:r>
            <a:endParaRPr lang="ru-RU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повышается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доверие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к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врачу</a:t>
            </a:r>
            <a:endParaRPr lang="ru-RU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появляется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чёткий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план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действий</a:t>
            </a:r>
            <a:endParaRPr lang="ru-RU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укрепляется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способность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принимать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решения</a:t>
            </a:r>
            <a:endParaRPr lang="ru-RU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возникает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мотивация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соблюдать</a:t>
            </a:r>
            <a:r>
              <a:rPr lang="en-US" sz="32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2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лечение</a:t>
            </a:r>
            <a:endParaRPr lang="en-US" sz="32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2496800" y="2473583"/>
            <a:ext cx="5298325" cy="7468929"/>
          </a:xfrm>
          <a:custGeom>
            <a:avLst/>
            <a:gdLst/>
            <a:ahLst/>
            <a:cxnLst/>
            <a:rect l="l" t="t" r="r" b="b"/>
            <a:pathLst>
              <a:path w="5298325" h="7468929">
                <a:moveTo>
                  <a:pt x="0" y="0"/>
                </a:moveTo>
                <a:lnTo>
                  <a:pt x="5298325" y="0"/>
                </a:lnTo>
                <a:lnTo>
                  <a:pt x="5298325" y="7468929"/>
                </a:lnTo>
                <a:lnTo>
                  <a:pt x="0" y="7468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361336" y="357188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Равное консультирование, как технология формирования ответственности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004316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Механизмы</a:t>
            </a:r>
            <a:r>
              <a:rPr lang="en-US" sz="32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</a:t>
            </a:r>
          </a:p>
          <a:p>
            <a:pPr algn="l">
              <a:lnSpc>
                <a:spcPts val="3600"/>
              </a:lnSpc>
            </a:pPr>
            <a:endParaRPr lang="en-US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работа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через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идентификацию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: «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он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справился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— и я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смогу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»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обучение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навыкам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самоконтроля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дневник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симптомов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вопросы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врачу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)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разъяснение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рисков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отказа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от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терапии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поддержка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в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выборе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безопасных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и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доказательных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решений</a:t>
            </a:r>
            <a:endParaRPr lang="ru-RU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формирование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привычки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регулярного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заботливого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отношения</a:t>
            </a:r>
            <a:r>
              <a:rPr lang="en-US" sz="30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к </a:t>
            </a:r>
            <a:r>
              <a:rPr lang="en-US" sz="30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себе</a:t>
            </a:r>
            <a:endParaRPr lang="en-US" sz="30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2317372" y="3543300"/>
            <a:ext cx="4964788" cy="4018376"/>
          </a:xfrm>
          <a:custGeom>
            <a:avLst/>
            <a:gdLst/>
            <a:ahLst/>
            <a:cxnLst/>
            <a:rect l="l" t="t" r="r" b="b"/>
            <a:pathLst>
              <a:path w="4964788" h="4018376">
                <a:moveTo>
                  <a:pt x="0" y="0"/>
                </a:moveTo>
                <a:lnTo>
                  <a:pt x="4964789" y="0"/>
                </a:lnTo>
                <a:lnTo>
                  <a:pt x="4964789" y="4018375"/>
                </a:lnTo>
                <a:lnTo>
                  <a:pt x="0" y="4018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5400000">
            <a:off x="16530638" y="8532020"/>
            <a:ext cx="2105025" cy="1402555"/>
            <a:chOff x="0" y="0"/>
            <a:chExt cx="2806700" cy="1870074"/>
          </a:xfrm>
        </p:grpSpPr>
        <p:sp>
          <p:nvSpPr>
            <p:cNvPr id="3" name="Freeform 3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806700" cy="1870075"/>
            </a:xfrm>
            <a:custGeom>
              <a:avLst/>
              <a:gdLst/>
              <a:ahLst/>
              <a:cxnLst/>
              <a:rect l="l" t="t" r="r" b="b"/>
              <a:pathLst>
                <a:path w="2806700" h="1870075">
                  <a:moveTo>
                    <a:pt x="0" y="0"/>
                  </a:moveTo>
                  <a:lnTo>
                    <a:pt x="2806700" y="0"/>
                  </a:lnTo>
                  <a:lnTo>
                    <a:pt x="2806700" y="1870075"/>
                  </a:lnTo>
                  <a:lnTo>
                    <a:pt x="0" y="187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9" r="-59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202150" y="9734550"/>
            <a:ext cx="1083470" cy="538162"/>
            <a:chOff x="0" y="0"/>
            <a:chExt cx="1444626" cy="717550"/>
          </a:xfrm>
        </p:grpSpPr>
        <p:sp>
          <p:nvSpPr>
            <p:cNvPr id="11" name="Freeform 11" descr="E:\РАБОТА\3 конгресс ВСП\2025\XVI Конгресс шаблон презентации\элементы презентации\04.png"/>
            <p:cNvSpPr/>
            <p:nvPr/>
          </p:nvSpPr>
          <p:spPr>
            <a:xfrm flipH="1">
              <a:off x="0" y="0"/>
              <a:ext cx="1444625" cy="717550"/>
            </a:xfrm>
            <a:custGeom>
              <a:avLst/>
              <a:gdLst/>
              <a:ahLst/>
              <a:cxnLst/>
              <a:rect l="l" t="t" r="r" b="b"/>
              <a:pathLst>
                <a:path w="1444625" h="717550">
                  <a:moveTo>
                    <a:pt x="1444625" y="0"/>
                  </a:moveTo>
                  <a:lnTo>
                    <a:pt x="0" y="0"/>
                  </a:lnTo>
                  <a:lnTo>
                    <a:pt x="0" y="717550"/>
                  </a:lnTo>
                  <a:lnTo>
                    <a:pt x="1444625" y="717550"/>
                  </a:lnTo>
                  <a:lnTo>
                    <a:pt x="1444625" y="0"/>
                  </a:lnTo>
                  <a:close/>
                </a:path>
              </a:pathLst>
            </a:custGeom>
            <a:blipFill>
              <a:blip r:embed="rId5"/>
              <a:stretch>
                <a:fillRect t="-331" b="-33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Признание в международном сообществе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6276320" cy="676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Равные консультанты участвуют в мероприятиях ВОЗ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Технология доказана как эффективная модель поддержки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Применяется в здравоохранении многих стран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Это часть современного пациенториентированного здравоохранения 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40981" y="2126457"/>
            <a:ext cx="12469091" cy="8229600"/>
          </a:xfrm>
          <a:custGeom>
            <a:avLst/>
            <a:gdLst/>
            <a:ahLst/>
            <a:cxnLst/>
            <a:rect l="l" t="t" r="r" b="b"/>
            <a:pathLst>
              <a:path w="12469091" h="8229600">
                <a:moveTo>
                  <a:pt x="0" y="0"/>
                </a:moveTo>
                <a:lnTo>
                  <a:pt x="12469091" y="0"/>
                </a:lnTo>
                <a:lnTo>
                  <a:pt x="124690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205912"/>
            <a:ext cx="1619250" cy="1081088"/>
            <a:chOff x="0" y="0"/>
            <a:chExt cx="2159000" cy="1441450"/>
          </a:xfrm>
        </p:grpSpPr>
        <p:sp>
          <p:nvSpPr>
            <p:cNvPr id="5" name="Freeform 5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41450"/>
            </a:xfrm>
            <a:custGeom>
              <a:avLst/>
              <a:gdLst/>
              <a:ahLst/>
              <a:cxnLst/>
              <a:rect l="l" t="t" r="r" b="b"/>
              <a:pathLst>
                <a:path w="2159000" h="1441450">
                  <a:moveTo>
                    <a:pt x="0" y="0"/>
                  </a:moveTo>
                  <a:lnTo>
                    <a:pt x="2159000" y="0"/>
                  </a:lnTo>
                  <a:lnTo>
                    <a:pt x="2159000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0" r="-17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78594" y="269082"/>
            <a:ext cx="1078706" cy="1081088"/>
            <a:chOff x="0" y="0"/>
            <a:chExt cx="1438274" cy="1441450"/>
          </a:xfrm>
        </p:grpSpPr>
        <p:sp>
          <p:nvSpPr>
            <p:cNvPr id="7" name="Freeform 7" descr="E:\РАБОТА\3 конгресс ВСП\2025\XVI Конгресс шаблон презентации\элементы презентации\06.png"/>
            <p:cNvSpPr/>
            <p:nvPr/>
          </p:nvSpPr>
          <p:spPr>
            <a:xfrm>
              <a:off x="0" y="0"/>
              <a:ext cx="1438275" cy="1441450"/>
            </a:xfrm>
            <a:custGeom>
              <a:avLst/>
              <a:gdLst/>
              <a:ahLst/>
              <a:cxnLst/>
              <a:rect l="l" t="t" r="r" b="b"/>
              <a:pathLst>
                <a:path w="1438275" h="1441450">
                  <a:moveTo>
                    <a:pt x="0" y="0"/>
                  </a:moveTo>
                  <a:lnTo>
                    <a:pt x="1438275" y="0"/>
                  </a:lnTo>
                  <a:lnTo>
                    <a:pt x="1438275" y="1441450"/>
                  </a:lnTo>
                  <a:lnTo>
                    <a:pt x="0" y="14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0" r="-11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0" y="9194007"/>
            <a:ext cx="1619250" cy="1078705"/>
            <a:chOff x="0" y="0"/>
            <a:chExt cx="2159000" cy="1438274"/>
          </a:xfrm>
        </p:grpSpPr>
        <p:sp>
          <p:nvSpPr>
            <p:cNvPr id="9" name="Freeform 9" descr="E:\РАБОТА\3 конгресс ВСП\2025\XVI Конгресс шаблон презентации\элементы презентации\02.png"/>
            <p:cNvSpPr/>
            <p:nvPr/>
          </p:nvSpPr>
          <p:spPr>
            <a:xfrm>
              <a:off x="0" y="0"/>
              <a:ext cx="2159000" cy="1438275"/>
            </a:xfrm>
            <a:custGeom>
              <a:avLst/>
              <a:gdLst/>
              <a:ahLst/>
              <a:cxnLst/>
              <a:rect l="l" t="t" r="r" b="b"/>
              <a:pathLst>
                <a:path w="2159000" h="1438275">
                  <a:moveTo>
                    <a:pt x="0" y="0"/>
                  </a:moveTo>
                  <a:lnTo>
                    <a:pt x="2159000" y="0"/>
                  </a:lnTo>
                  <a:lnTo>
                    <a:pt x="2159000" y="1438275"/>
                  </a:lnTo>
                  <a:lnTo>
                    <a:pt x="0" y="143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9" r="-59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5810072" y="924402"/>
            <a:ext cx="2369820" cy="26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82"/>
              </a:lnSpc>
            </a:pPr>
            <a:r>
              <a:rPr lang="en-US" sz="1650">
                <a:solidFill>
                  <a:srgbClr val="114C7D"/>
                </a:solidFill>
                <a:latin typeface="Gotham"/>
                <a:ea typeface="Gotham"/>
                <a:cs typeface="Gotham"/>
                <a:sym typeface="Gotham"/>
              </a:rPr>
              <a:t>congress-vsp.ru/xvi/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825788" y="357188"/>
            <a:ext cx="2159795" cy="431007"/>
            <a:chOff x="0" y="0"/>
            <a:chExt cx="2879726" cy="574676"/>
          </a:xfrm>
        </p:grpSpPr>
        <p:sp>
          <p:nvSpPr>
            <p:cNvPr id="14" name="Freeform 14" descr="E:\РАБОТА\3 конгресс ВСП\2025\XVI Конгресс шаблон презентации\элементы презентации\07.png"/>
            <p:cNvSpPr/>
            <p:nvPr/>
          </p:nvSpPr>
          <p:spPr>
            <a:xfrm>
              <a:off x="0" y="0"/>
              <a:ext cx="2879725" cy="574675"/>
            </a:xfrm>
            <a:custGeom>
              <a:avLst/>
              <a:gdLst/>
              <a:ahLst/>
              <a:cxnLst/>
              <a:rect l="l" t="t" r="r" b="b"/>
              <a:pathLst>
                <a:path w="2879725" h="574675">
                  <a:moveTo>
                    <a:pt x="0" y="0"/>
                  </a:moveTo>
                  <a:lnTo>
                    <a:pt x="2879725" y="0"/>
                  </a:lnTo>
                  <a:lnTo>
                    <a:pt x="2879725" y="574675"/>
                  </a:lnTo>
                  <a:lnTo>
                    <a:pt x="0" y="574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" r="-179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14400" y="411957"/>
            <a:ext cx="16459200" cy="1714500"/>
            <a:chOff x="0" y="0"/>
            <a:chExt cx="21945600" cy="2286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21945600" cy="22955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663A4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Эффект умножения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05840" y="2379345"/>
            <a:ext cx="10119360" cy="4623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Когда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один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пациент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проходит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путь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равного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консультанта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:</a:t>
            </a:r>
          </a:p>
          <a:p>
            <a:pPr algn="l">
              <a:lnSpc>
                <a:spcPts val="3600"/>
              </a:lnSpc>
            </a:pP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он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влияет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на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десятки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других</a:t>
            </a: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меняется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их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отношение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к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болезни</a:t>
            </a: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растёт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приверженность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терапии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в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сообществе</a:t>
            </a: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улучшается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качество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жизни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всей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группы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пациентов</a:t>
            </a:r>
            <a:endParaRPr lang="en-US" sz="3600" dirty="0">
              <a:solidFill>
                <a:srgbClr val="004985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формируется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новая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600" dirty="0" err="1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культура</a:t>
            </a:r>
            <a:r>
              <a:rPr lang="en-US" sz="3600" dirty="0">
                <a:solidFill>
                  <a:srgbClr val="004985"/>
                </a:solidFill>
                <a:latin typeface="Calibri (MS)"/>
                <a:ea typeface="Calibri (MS)"/>
                <a:cs typeface="Calibri (MS)"/>
                <a:sym typeface="Calibri (MS)"/>
              </a:rPr>
              <a:t> —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культура</a:t>
            </a:r>
            <a:r>
              <a:rPr lang="en-US" sz="3600" b="1" dirty="0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00" b="1" dirty="0" err="1">
                <a:solidFill>
                  <a:srgbClr val="00498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ответственности</a:t>
            </a:r>
            <a:endParaRPr lang="en-US" sz="3000" b="1" dirty="0">
              <a:solidFill>
                <a:srgbClr val="004985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1506200" y="3508850"/>
            <a:ext cx="6918298" cy="6752750"/>
          </a:xfrm>
          <a:custGeom>
            <a:avLst/>
            <a:gdLst/>
            <a:ahLst/>
            <a:cxnLst/>
            <a:rect l="l" t="t" r="r" b="b"/>
            <a:pathLst>
              <a:path w="9629590" h="6752750">
                <a:moveTo>
                  <a:pt x="0" y="0"/>
                </a:moveTo>
                <a:lnTo>
                  <a:pt x="9629590" y="0"/>
                </a:lnTo>
                <a:lnTo>
                  <a:pt x="9629590" y="6752749"/>
                </a:lnTo>
                <a:lnTo>
                  <a:pt x="0" y="6752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727</Words>
  <Application>Microsoft Office PowerPoint</Application>
  <PresentationFormat>Произвольный</PresentationFormat>
  <Paragraphs>153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 умножения: как передача знаний по модели «равный - равному» повышает личную ответственность</dc:title>
  <dc:creator>ВСП</dc:creator>
  <cp:lastModifiedBy>Наталья Шаталова</cp:lastModifiedBy>
  <cp:revision>4</cp:revision>
  <dcterms:created xsi:type="dcterms:W3CDTF">2006-08-16T00:00:00Z</dcterms:created>
  <dcterms:modified xsi:type="dcterms:W3CDTF">2025-11-25T11:10:37Z</dcterms:modified>
  <dc:identifier>DAG5pNg11Zs</dc:identifier>
</cp:coreProperties>
</file>