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48" r:id="rId2"/>
    <p:sldId id="349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2" r:id="rId13"/>
    <p:sldId id="363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ADD9"/>
    <a:srgbClr val="135891"/>
    <a:srgbClr val="1663A4"/>
    <a:srgbClr val="1E29A1"/>
    <a:srgbClr val="1A4394"/>
    <a:srgbClr val="0070BA"/>
    <a:srgbClr val="60497C"/>
    <a:srgbClr val="93A9CF"/>
    <a:srgbClr val="0071C1"/>
    <a:srgbClr val="21439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2" autoAdjust="0"/>
    <p:restoredTop sz="79537" autoAdjust="0"/>
  </p:normalViewPr>
  <p:slideViewPr>
    <p:cSldViewPr>
      <p:cViewPr varScale="1">
        <p:scale>
          <a:sx n="88" d="100"/>
          <a:sy n="88" d="100"/>
        </p:scale>
        <p:origin x="-788" y="-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4319863" cy="1843198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61;&#1086;&#1079;&#1103;&#1081;&#1082;&#1072;\Documents\0_&#1057;&#1052;&#1045;&#1061;\&#1050;&#1086;&#1085;&#1075;&#1088;&#1077;&#1089;&#1089;&#1099;%20&#1087;&#1072;&#1094;&#1080;&#1077;&#1085;&#1090;&#1086;&#1074;\2025_&#1050;&#1086;&#1085;&#1075;&#1088;&#1077;&#1089;&#1089;%2016\&#1053;&#1050;&#1054;%202025_&#1090;&#1072;&#1073;&#1083;%20&#1080;%20&#1076;&#1080;&#1072;&#1075;&#1088;_3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2519573412120897E-2"/>
          <c:y val="2.0010317569667717E-3"/>
          <c:w val="0.91645013122533858"/>
          <c:h val="0.60115582102220932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годам'!$A$18</c:f>
              <c:strCache>
                <c:ptCount val="1"/>
                <c:pt idx="0">
                  <c:v>Наша активность существенно выросла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годам'!$B$17:$E$17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годам'!$B$18:$E$18</c:f>
              <c:numCache>
                <c:formatCode>0.0%</c:formatCode>
                <c:ptCount val="4"/>
                <c:pt idx="0">
                  <c:v>0.23900000000000021</c:v>
                </c:pt>
                <c:pt idx="1">
                  <c:v>0.20100000000000001</c:v>
                </c:pt>
                <c:pt idx="2">
                  <c:v>0.23200000000000001</c:v>
                </c:pt>
                <c:pt idx="3">
                  <c:v>0.16800000000000023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1"/>
          <c:order val="1"/>
          <c:tx>
            <c:strRef>
              <c:f>'по годам'!$A$19</c:f>
              <c:strCache>
                <c:ptCount val="1"/>
                <c:pt idx="0">
                  <c:v>Наша активность, скорее, выросла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годам'!$B$17:$E$17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годам'!$B$19:$E$19</c:f>
              <c:numCache>
                <c:formatCode>0.0%</c:formatCode>
                <c:ptCount val="4"/>
                <c:pt idx="0">
                  <c:v>0.28400000000000031</c:v>
                </c:pt>
                <c:pt idx="1">
                  <c:v>0.35700000000000032</c:v>
                </c:pt>
                <c:pt idx="2">
                  <c:v>0.28800000000000031</c:v>
                </c:pt>
                <c:pt idx="3">
                  <c:v>0.30300000000000032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ser>
          <c:idx val="2"/>
          <c:order val="2"/>
          <c:tx>
            <c:strRef>
              <c:f>'по годам'!$A$20</c:f>
              <c:strCache>
                <c:ptCount val="1"/>
                <c:pt idx="0">
                  <c:v>Наша активность не изменилась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годам'!$B$17:$E$17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годам'!$B$20:$E$20</c:f>
              <c:numCache>
                <c:formatCode>0.0%</c:formatCode>
                <c:ptCount val="4"/>
                <c:pt idx="0">
                  <c:v>0.23100000000000001</c:v>
                </c:pt>
                <c:pt idx="1">
                  <c:v>0.35700000000000032</c:v>
                </c:pt>
                <c:pt idx="2">
                  <c:v>0.33600000000000063</c:v>
                </c:pt>
                <c:pt idx="3">
                  <c:v>0.21000000000000021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3"/>
          <c:order val="3"/>
          <c:tx>
            <c:strRef>
              <c:f>'по годам'!$A$21</c:f>
              <c:strCache>
                <c:ptCount val="1"/>
                <c:pt idx="0">
                  <c:v>Наша активность, скорее, снизилась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-3.1358024691358023E-3"/>
                  <c:y val="1.8978507960512758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20-4884-B194-50152E8E51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годам'!$B$17:$E$17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годам'!$B$21:$E$21</c:f>
              <c:numCache>
                <c:formatCode>0.0%</c:formatCode>
                <c:ptCount val="4"/>
                <c:pt idx="0">
                  <c:v>6.0000000000000046E-2</c:v>
                </c:pt>
                <c:pt idx="1">
                  <c:v>3.9000000000000049E-2</c:v>
                </c:pt>
                <c:pt idx="2">
                  <c:v>0.11200000000000007</c:v>
                </c:pt>
                <c:pt idx="3">
                  <c:v>0.19300000000000017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4"/>
          <c:order val="4"/>
          <c:tx>
            <c:strRef>
              <c:f>'по годам'!$A$22</c:f>
              <c:strCache>
                <c:ptCount val="1"/>
                <c:pt idx="0">
                  <c:v>Наша активность существенно снизилась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3.1358024691358023E-3"/>
                  <c:y val="0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2AA-42CD-A939-0441596C8452}"/>
                </c:ext>
              </c:extLst>
            </c:dLbl>
            <c:dLbl>
              <c:idx val="1"/>
              <c:layout>
                <c:manualLayout>
                  <c:x val="1.5679012345677869E-3"/>
                  <c:y val="-2.3723134950640969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2AA-42CD-A939-0441596C8452}"/>
                </c:ext>
              </c:extLst>
            </c:dLbl>
            <c:dLbl>
              <c:idx val="2"/>
              <c:layout>
                <c:manualLayout>
                  <c:x val="-7.8395061728396276E-3"/>
                  <c:y val="4.7446269901281913E-3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2AA-42CD-A939-0441596C84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годам'!$B$17:$E$17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годам'!$B$22:$E$22</c:f>
              <c:numCache>
                <c:formatCode>0.0%</c:formatCode>
                <c:ptCount val="4"/>
                <c:pt idx="0">
                  <c:v>2.200000000000002E-2</c:v>
                </c:pt>
                <c:pt idx="1">
                  <c:v>1.2999999999999998E-2</c:v>
                </c:pt>
                <c:pt idx="2">
                  <c:v>2.4000000000000021E-2</c:v>
                </c:pt>
                <c:pt idx="3">
                  <c:v>8.4000000000000186E-2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92D3-43B1-85C7-98848A1260CE}"/>
            </c:ext>
          </c:extLst>
        </c:ser>
        <c:ser>
          <c:idx val="5"/>
          <c:order val="5"/>
          <c:tx>
            <c:strRef>
              <c:f>'по годам'!$A$23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1"/>
              <c:layout>
                <c:manualLayout>
                  <c:x val="3.1358024691355737E-3"/>
                  <c:y val="1.8978507960512758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2AA-42CD-A939-0441596C8452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4.6648024691358023E-2"/>
                      <c:h val="9.21881024181906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E2AA-42CD-A939-0441596C84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годам'!$B$17:$E$17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годам'!$B$23:$E$23</c:f>
              <c:numCache>
                <c:formatCode>0.0%</c:formatCode>
                <c:ptCount val="4"/>
                <c:pt idx="0">
                  <c:v>0.16400000000000023</c:v>
                </c:pt>
                <c:pt idx="1">
                  <c:v>3.2000000000000049E-2</c:v>
                </c:pt>
                <c:pt idx="2">
                  <c:v>8.0000000000000175E-3</c:v>
                </c:pt>
                <c:pt idx="3">
                  <c:v>4.2000000000000079E-2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2D3-43B1-85C7-98848A1260CE}"/>
            </c:ext>
          </c:extLst>
        </c:ser>
        <c:dLbls>
          <c:showVal val="1"/>
        </c:dLbls>
        <c:gapWidth val="13"/>
        <c:overlap val="100"/>
        <c:axId val="148693376"/>
        <c:axId val="148694912"/>
      </c:barChart>
      <c:catAx>
        <c:axId val="148693376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8694912"/>
        <c:crosses val="autoZero"/>
        <c:auto val="1"/>
        <c:lblAlgn val="ctr"/>
        <c:lblOffset val="100"/>
      </c:catAx>
      <c:valAx>
        <c:axId val="148694912"/>
        <c:scaling>
          <c:orientation val="minMax"/>
        </c:scaling>
        <c:delete val="1"/>
        <c:axPos val="b"/>
        <c:numFmt formatCode="0%" sourceLinked="1"/>
        <c:tickLblPos val="none"/>
        <c:crossAx val="1486933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2178777777777778"/>
          <c:y val="0.60304582637205728"/>
          <c:w val="0.424910353535354"/>
          <c:h val="0.39695417362794433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7.2760111149882234E-2"/>
          <c:y val="1.791448011592437E-3"/>
          <c:w val="0.8832017275651427"/>
          <c:h val="0.66268111111111117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годам'!$A$28</c:f>
              <c:strCache>
                <c:ptCount val="1"/>
                <c:pt idx="0">
                  <c:v>Число обращений существенно выросло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годам'!$B$27:$E$27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годам'!$B$28:$E$28</c:f>
              <c:numCache>
                <c:formatCode>0.0%</c:formatCode>
                <c:ptCount val="4"/>
                <c:pt idx="0">
                  <c:v>0.15700000000000003</c:v>
                </c:pt>
                <c:pt idx="1">
                  <c:v>0.27300000000000002</c:v>
                </c:pt>
                <c:pt idx="2">
                  <c:v>0.2</c:v>
                </c:pt>
                <c:pt idx="3">
                  <c:v>0.252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1"/>
          <c:order val="1"/>
          <c:tx>
            <c:strRef>
              <c:f>'по годам'!$A$29</c:f>
              <c:strCache>
                <c:ptCount val="1"/>
                <c:pt idx="0">
                  <c:v>Число обращений, скорее, выросло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годам'!$B$27:$E$27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годам'!$B$29:$E$29</c:f>
              <c:numCache>
                <c:formatCode>0.0%</c:formatCode>
                <c:ptCount val="4"/>
                <c:pt idx="0">
                  <c:v>0.30600000000000011</c:v>
                </c:pt>
                <c:pt idx="1">
                  <c:v>0.2990000000000001</c:v>
                </c:pt>
                <c:pt idx="2">
                  <c:v>0.4</c:v>
                </c:pt>
                <c:pt idx="3">
                  <c:v>0.41200000000000003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ser>
          <c:idx val="2"/>
          <c:order val="2"/>
          <c:tx>
            <c:strRef>
              <c:f>'по годам'!$A$30</c:f>
              <c:strCache>
                <c:ptCount val="1"/>
                <c:pt idx="0">
                  <c:v>Число обращений не изменилось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годам'!$B$27:$E$27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годам'!$B$30:$E$30</c:f>
              <c:numCache>
                <c:formatCode>0.0%</c:formatCode>
                <c:ptCount val="4"/>
                <c:pt idx="0">
                  <c:v>0.21600000000000003</c:v>
                </c:pt>
                <c:pt idx="1">
                  <c:v>0.35100000000000003</c:v>
                </c:pt>
                <c:pt idx="2">
                  <c:v>0.3040000000000001</c:v>
                </c:pt>
                <c:pt idx="3">
                  <c:v>0.21000000000000002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3"/>
          <c:order val="3"/>
          <c:tx>
            <c:strRef>
              <c:f>'по годам'!$A$31</c:f>
              <c:strCache>
                <c:ptCount val="1"/>
                <c:pt idx="0">
                  <c:v>Число обращений, скорее, снизилось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-3.6340279804602318E-3"/>
                  <c:y val="-1.5312633947868321E-2"/>
                </c:manualLayout>
              </c:layout>
              <c:showVal val="1"/>
            </c:dLbl>
            <c:dLbl>
              <c:idx val="1"/>
              <c:layout>
                <c:manualLayout>
                  <c:x val="-1.1692649821447181E-2"/>
                  <c:y val="-1.535181494414568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CAC-405C-89A0-A23804F882E4}"/>
                </c:ext>
              </c:extLst>
            </c:dLbl>
            <c:dLbl>
              <c:idx val="2"/>
              <c:layout>
                <c:manualLayout>
                  <c:x val="1.4993605458610709E-3"/>
                  <c:y val="7.6759099110721828E-3"/>
                </c:manualLayout>
              </c:layout>
              <c:tx>
                <c:rich>
                  <a:bodyPr/>
                  <a:lstStyle/>
                  <a:p>
                    <a:r>
                      <a:t>4%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0"/>
                  <c:y val="1.151386120810934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CAC-405C-89A0-A23804F882E4}"/>
                </c:ext>
              </c:extLst>
            </c:dLbl>
            <c:dLbl>
              <c:idx val="4"/>
              <c:layout>
                <c:manualLayout>
                  <c:x val="1.6703785459210177E-3"/>
                  <c:y val="-1.15138612081093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CAC-405C-89A0-A23804F882E4}"/>
                </c:ext>
              </c:extLst>
            </c:dLbl>
            <c:dLbl>
              <c:idx val="5"/>
              <c:layout>
                <c:manualLayout>
                  <c:x val="-1.5033406913289075E-2"/>
                  <c:y val="-4.3976045210390926E-18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CAC-405C-89A0-A23804F882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годам'!$B$27:$E$27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годам'!$B$31:$E$31</c:f>
              <c:numCache>
                <c:formatCode>0.0%</c:formatCode>
                <c:ptCount val="4"/>
                <c:pt idx="0">
                  <c:v>4.5000000000000005E-2</c:v>
                </c:pt>
                <c:pt idx="1">
                  <c:v>1.9000000000000003E-2</c:v>
                </c:pt>
                <c:pt idx="2">
                  <c:v>4.0000000000000008E-2</c:v>
                </c:pt>
                <c:pt idx="3">
                  <c:v>5.9000000000000004E-2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4"/>
          <c:order val="4"/>
          <c:tx>
            <c:strRef>
              <c:f>'по годам'!$A$32</c:f>
              <c:strCache>
                <c:ptCount val="1"/>
                <c:pt idx="0">
                  <c:v>Число обращений существенно снизилось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1.0872839506172842E-2"/>
                  <c:y val="4.8277407407407408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4.9866795507906006E-3"/>
                  <c:y val="3.8320770743946839E-2"/>
                </c:manualLayout>
              </c:layout>
              <c:dLblPos val="ctr"/>
              <c:showVal val="1"/>
            </c:dLbl>
            <c:dLbl>
              <c:idx val="2"/>
              <c:delete val="1"/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7F4-40A5-B68C-C8A3A79E8C7B}"/>
                </c:ext>
              </c:extLst>
            </c:dLbl>
            <c:dLbl>
              <c:idx val="4"/>
              <c:layout>
                <c:manualLayout>
                  <c:x val="0"/>
                  <c:y val="1.1513861208109318E-2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CAC-405C-89A0-A23804F882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годам'!$B$27:$E$27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годам'!$B$32:$E$32</c:f>
              <c:numCache>
                <c:formatCode>0.0%</c:formatCode>
                <c:ptCount val="4"/>
                <c:pt idx="0">
                  <c:v>2.1999999999999999E-2</c:v>
                </c:pt>
                <c:pt idx="1">
                  <c:v>6.000000000000001E-3</c:v>
                </c:pt>
                <c:pt idx="2">
                  <c:v>0</c:v>
                </c:pt>
                <c:pt idx="3">
                  <c:v>1.7000000000000001E-2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87F4-40A5-B68C-C8A3A79E8C7B}"/>
            </c:ext>
          </c:extLst>
        </c:ser>
        <c:ser>
          <c:idx val="5"/>
          <c:order val="5"/>
          <c:tx>
            <c:strRef>
              <c:f>'по годам'!$A$33</c:f>
              <c:strCache>
                <c:ptCount val="1"/>
                <c:pt idx="0">
                  <c:v>Вопрос неактуален для профиля нашей НКО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5.0111356377630237E-3"/>
                  <c:y val="-1.9189768680182174E-2"/>
                </c:manualLayout>
              </c:layout>
              <c:tx>
                <c:rich>
                  <a:bodyPr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en-US" sz="1100" b="1" i="0" u="none" strike="noStrike" kern="1200" baseline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defRPr>
                    </a:pPr>
                    <a:r>
                      <a:t>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Val val="1"/>
            </c:dLbl>
            <c:dLbl>
              <c:idx val="1"/>
              <c:layout>
                <c:manualLayout>
                  <c:x val="2.9628832680284292E-3"/>
                  <c:y val="-1.53518149441456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87F4-40A5-B68C-C8A3A79E8C7B}"/>
                </c:ext>
              </c:extLst>
            </c:dLbl>
            <c:dLbl>
              <c:idx val="2"/>
              <c:layout>
                <c:manualLayout>
                  <c:x val="6.5837596792931458E-3"/>
                  <c:y val="7.705148601878154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dLblPos val="ctr"/>
              <c:showVal val="1"/>
            </c:dLbl>
            <c:dLbl>
              <c:idx val="3"/>
              <c:layout>
                <c:manualLayout>
                  <c:x val="0"/>
                  <c:y val="1.1425696649487201E-2"/>
                </c:manualLayout>
              </c:layout>
              <c:tx>
                <c:rich>
                  <a:bodyPr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en-US" sz="1100" b="1" i="0" u="none" strike="noStrike" kern="1200" baseline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defRPr>
                    </a:pPr>
                    <a:r>
                      <a:rPr lang="ru-RU"/>
                      <a:t>1</a:t>
                    </a:r>
                    <a:r>
                      <a:t>,</a:t>
                    </a:r>
                    <a:r>
                      <a:rPr lang="ru-RU"/>
                      <a:t>7</a:t>
                    </a:r>
                    <a: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Val val="1"/>
            </c:dLbl>
            <c:dLbl>
              <c:idx val="4"/>
              <c:layout>
                <c:manualLayout>
                  <c:x val="1.6703785459208928E-3"/>
                  <c:y val="-5.373135230450986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CAC-405C-89A0-A23804F882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годам'!$B$27:$E$27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годам'!$B$33:$E$33</c:f>
              <c:numCache>
                <c:formatCode>0.0%</c:formatCode>
                <c:ptCount val="4"/>
                <c:pt idx="0">
                  <c:v>3.0000000000000002E-2</c:v>
                </c:pt>
                <c:pt idx="1">
                  <c:v>2.5999999999999999E-2</c:v>
                </c:pt>
                <c:pt idx="2">
                  <c:v>3.2000000000000008E-2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87F4-40A5-B68C-C8A3A79E8C7B}"/>
            </c:ext>
          </c:extLst>
        </c:ser>
        <c:ser>
          <c:idx val="6"/>
          <c:order val="6"/>
          <c:tx>
            <c:strRef>
              <c:f>'по годам'!$A$34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1"/>
              <c:layout>
                <c:manualLayout>
                  <c:x val="3.1590511921011595E-2"/>
                  <c:y val="0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87F4-40A5-B68C-C8A3A79E8C7B}"/>
                </c:ext>
              </c:extLst>
            </c:dLbl>
            <c:dLbl>
              <c:idx val="2"/>
              <c:layout>
                <c:manualLayout>
                  <c:x val="3.1589345506895093E-2"/>
                  <c:y val="7.6563169739341632E-3"/>
                </c:manualLayout>
              </c:layout>
              <c:dLblPos val="ctr"/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D04-4015-9300-67A63B35C636}"/>
                </c:ext>
              </c:extLst>
            </c:dLbl>
            <c:dLbl>
              <c:idx val="3"/>
              <c:layout>
                <c:manualLayout>
                  <c:x val="4.1270712274668199E-2"/>
                  <c:y val="1.150406839803928E-2"/>
                </c:manualLayout>
              </c:layout>
              <c:dLblPos val="ctr"/>
              <c:showVal val="1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dLblPos val="ctr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годам'!$B$27:$E$27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годам'!$B$34:$E$34</c:f>
              <c:numCache>
                <c:formatCode>0.0%</c:formatCode>
                <c:ptCount val="4"/>
                <c:pt idx="0">
                  <c:v>0.224</c:v>
                </c:pt>
                <c:pt idx="1">
                  <c:v>2.5999999999999999E-2</c:v>
                </c:pt>
                <c:pt idx="2">
                  <c:v>2.4E-2</c:v>
                </c:pt>
                <c:pt idx="3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87F4-40A5-B68C-C8A3A79E8C7B}"/>
            </c:ext>
          </c:extLst>
        </c:ser>
        <c:gapWidth val="13"/>
        <c:overlap val="100"/>
        <c:axId val="149149568"/>
        <c:axId val="149151104"/>
      </c:barChart>
      <c:catAx>
        <c:axId val="149149568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9151104"/>
        <c:crosses val="autoZero"/>
        <c:auto val="1"/>
        <c:lblAlgn val="ctr"/>
        <c:lblOffset val="100"/>
      </c:catAx>
      <c:valAx>
        <c:axId val="149151104"/>
        <c:scaling>
          <c:orientation val="minMax"/>
        </c:scaling>
        <c:delete val="1"/>
        <c:axPos val="b"/>
        <c:numFmt formatCode="0%" sourceLinked="1"/>
        <c:tickLblPos val="none"/>
        <c:crossAx val="1491495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953679012345677"/>
          <c:y val="0.73192592592592598"/>
          <c:w val="0.87393358024691359"/>
          <c:h val="0.26807407407407408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8.1406385971706227E-2"/>
          <c:y val="1.1688904078730885E-2"/>
          <c:w val="0.90233697090207399"/>
          <c:h val="0.5976955291408419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годам'!$A$41</c:f>
              <c:strCache>
                <c:ptCount val="1"/>
                <c:pt idx="0">
                  <c:v>Вовлеченность пациентов в наши мероприятия существенно выросла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годам'!$B$40:$E$40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годам'!$B$41:$E$41</c:f>
              <c:numCache>
                <c:formatCode>0.0%</c:formatCode>
                <c:ptCount val="4"/>
                <c:pt idx="0">
                  <c:v>9.7000000000000003E-2</c:v>
                </c:pt>
                <c:pt idx="1">
                  <c:v>0.15600000000000022</c:v>
                </c:pt>
                <c:pt idx="2">
                  <c:v>9.6000000000000002E-2</c:v>
                </c:pt>
                <c:pt idx="3">
                  <c:v>0.1090000000000001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1"/>
          <c:order val="1"/>
          <c:tx>
            <c:strRef>
              <c:f>'по годам'!$A$42</c:f>
              <c:strCache>
                <c:ptCount val="1"/>
                <c:pt idx="0">
                  <c:v>Вовлеченность пациентов в наши мероприятия, скорее, выросла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годам'!$B$40:$E$40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годам'!$B$42:$E$42</c:f>
              <c:numCache>
                <c:formatCode>0.0%</c:formatCode>
                <c:ptCount val="4"/>
                <c:pt idx="0">
                  <c:v>0.28400000000000031</c:v>
                </c:pt>
                <c:pt idx="1">
                  <c:v>0.253</c:v>
                </c:pt>
                <c:pt idx="2">
                  <c:v>0.40800000000000008</c:v>
                </c:pt>
                <c:pt idx="3">
                  <c:v>0.26100000000000001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ser>
          <c:idx val="2"/>
          <c:order val="2"/>
          <c:tx>
            <c:strRef>
              <c:f>'по годам'!$A$43</c:f>
              <c:strCache>
                <c:ptCount val="1"/>
                <c:pt idx="0">
                  <c:v>Вовлеченность не изменилась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годам'!$B$40:$E$40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годам'!$B$43:$E$43</c:f>
              <c:numCache>
                <c:formatCode>0.0%</c:formatCode>
                <c:ptCount val="4"/>
                <c:pt idx="0">
                  <c:v>0.28400000000000031</c:v>
                </c:pt>
                <c:pt idx="1">
                  <c:v>0.442</c:v>
                </c:pt>
                <c:pt idx="2">
                  <c:v>0.27200000000000002</c:v>
                </c:pt>
                <c:pt idx="3">
                  <c:v>0.193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3"/>
          <c:order val="3"/>
          <c:tx>
            <c:strRef>
              <c:f>'по годам'!$A$44</c:f>
              <c:strCache>
                <c:ptCount val="1"/>
                <c:pt idx="0">
                  <c:v>Вовлеченность пациентов в наши мероприятия, скорее, снизилась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годам'!$B$40:$E$40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годам'!$B$44:$E$44</c:f>
              <c:numCache>
                <c:formatCode>0.0%</c:formatCode>
                <c:ptCount val="4"/>
                <c:pt idx="0">
                  <c:v>4.5000000000000012E-2</c:v>
                </c:pt>
                <c:pt idx="1">
                  <c:v>5.8000000000000003E-2</c:v>
                </c:pt>
                <c:pt idx="2">
                  <c:v>0.12000000000000002</c:v>
                </c:pt>
                <c:pt idx="3">
                  <c:v>0.20200000000000001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4"/>
          <c:order val="4"/>
          <c:tx>
            <c:strRef>
              <c:f>'по годам'!$A$45</c:f>
              <c:strCache>
                <c:ptCount val="1"/>
                <c:pt idx="0">
                  <c:v>Вовлеченность пациентов в наши мероприятия существенно снизилась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3.1731468769135227E-3"/>
                  <c:y val="-4.1416339347246089E-2"/>
                </c:manualLayout>
              </c:layout>
              <c:tx>
                <c:rich>
                  <a:bodyPr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lang="en-US" sz="1100" b="1" i="0" u="none" strike="noStrike" kern="1200" baseline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84A-4FF9-9491-06218C65BC40}"/>
                </c:ext>
              </c:extLst>
            </c:dLbl>
            <c:dLbl>
              <c:idx val="1"/>
              <c:layout>
                <c:manualLayout>
                  <c:x val="1.6392685912788325E-3"/>
                  <c:y val="-4.45059104548125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125-4857-AECF-C5039D6073FD}"/>
                </c:ext>
              </c:extLst>
            </c:dLbl>
            <c:dLbl>
              <c:idx val="2"/>
              <c:layout>
                <c:manualLayout>
                  <c:x val="3.5132825145092086E-3"/>
                  <c:y val="-3.05942895041962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474-4ABD-85FF-9B37FBE1055A}"/>
                </c:ext>
              </c:extLst>
            </c:dLbl>
            <c:dLbl>
              <c:idx val="3"/>
              <c:layout>
                <c:manualLayout>
                  <c:x val="0"/>
                  <c:y val="-3.329532606839655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39E-42FB-A1DC-228A204DB6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годам'!$B$40:$E$40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годам'!$B$45:$E$45</c:f>
              <c:numCache>
                <c:formatCode>0.0%</c:formatCode>
                <c:ptCount val="4"/>
                <c:pt idx="0">
                  <c:v>3.0000000000000002E-2</c:v>
                </c:pt>
                <c:pt idx="1">
                  <c:v>1.9000000000000024E-2</c:v>
                </c:pt>
                <c:pt idx="2">
                  <c:v>1.6000000000000021E-2</c:v>
                </c:pt>
                <c:pt idx="3">
                  <c:v>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B84A-4FF9-9491-06218C65BC40}"/>
            </c:ext>
          </c:extLst>
        </c:ser>
        <c:ser>
          <c:idx val="5"/>
          <c:order val="5"/>
          <c:tx>
            <c:strRef>
              <c:f>'по годам'!$A$46</c:f>
              <c:strCache>
                <c:ptCount val="1"/>
                <c:pt idx="0">
                  <c:v>Вопрос неактуален для профиля нашей НКО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-1.7566412572546039E-3"/>
                  <c:y val="-2.934584838548403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474-4ABD-85FF-9B37FBE1055A}"/>
                </c:ext>
              </c:extLst>
            </c:dLbl>
            <c:dLbl>
              <c:idx val="1"/>
              <c:layout>
                <c:manualLayout>
                  <c:x val="0"/>
                  <c:y val="-6.6424353433149551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25-4857-AECF-C5039D6073FD}"/>
                </c:ext>
              </c:extLst>
            </c:dLbl>
            <c:dLbl>
              <c:idx val="2"/>
              <c:layout>
                <c:manualLayout>
                  <c:x val="1.4385640557240936E-3"/>
                  <c:y val="1.024512681751462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B84A-4FF9-9491-06218C65BC40}"/>
                </c:ext>
              </c:extLst>
            </c:dLbl>
            <c:dLbl>
              <c:idx val="3"/>
              <c:layout>
                <c:manualLayout>
                  <c:x val="-1.0375634741710021E-2"/>
                  <c:y val="-4.0296429944736969E-4"/>
                </c:manualLayout>
              </c:layout>
              <c:showVal val="1"/>
            </c:dLbl>
            <c:dLbl>
              <c:idx val="4"/>
              <c:layout>
                <c:manualLayout>
                  <c:x val="5.2698341828002022E-3"/>
                  <c:y val="-4.77514889398408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100" b="1" i="0" u="none" strike="noStrike" kern="1200" baseline="0">
                      <a:solidFill>
                        <a:schemeClr val="tx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74-4ABD-85FF-9B37FBE105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годам'!$B$40:$E$40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годам'!$B$46:$E$46</c:f>
              <c:numCache>
                <c:formatCode>0.0%</c:formatCode>
                <c:ptCount val="4"/>
                <c:pt idx="0">
                  <c:v>4.5000000000000012E-2</c:v>
                </c:pt>
                <c:pt idx="1">
                  <c:v>3.9000000000000014E-2</c:v>
                </c:pt>
                <c:pt idx="2">
                  <c:v>4.0000000000000022E-2</c:v>
                </c:pt>
                <c:pt idx="3">
                  <c:v>8.000000000000014E-3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84A-4FF9-9491-06218C65BC40}"/>
            </c:ext>
          </c:extLst>
        </c:ser>
        <c:ser>
          <c:idx val="6"/>
          <c:order val="6"/>
          <c:tx>
            <c:strRef>
              <c:f>'по годам'!$A$47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0"/>
              <c:layout>
                <c:manualLayout>
                  <c:x val="5.2698341828002144E-3"/>
                  <c:y val="-7.246376811594257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B84A-4FF9-9491-06218C65BC40}"/>
                </c:ext>
              </c:extLst>
            </c:dLbl>
            <c:dLbl>
              <c:idx val="1"/>
              <c:layout>
                <c:manualLayout>
                  <c:x val="5.0577959727678224E-3"/>
                  <c:y val="-6.2451958462541084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B84A-4FF9-9491-06218C65BC40}"/>
                </c:ext>
              </c:extLst>
            </c:dLbl>
            <c:dLbl>
              <c:idx val="2"/>
              <c:layout>
                <c:manualLayout>
                  <c:x val="3.3012381072571092E-3"/>
                  <c:y val="-3.3373397686283628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B84A-4FF9-9491-06218C65BC40}"/>
                </c:ext>
              </c:extLst>
            </c:dLbl>
            <c:dLbl>
              <c:idx val="3"/>
              <c:layout>
                <c:manualLayout>
                  <c:x val="-1.6506190536286262E-3"/>
                  <c:y val="-1.6686698843141697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B84A-4FF9-9491-06218C65BC40}"/>
                </c:ext>
              </c:extLst>
            </c:dLbl>
            <c:dLbl>
              <c:idx val="5"/>
              <c:layout>
                <c:manualLayout>
                  <c:x val="5.269834182800202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9E-42FB-A1DC-228A204DB6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'по годам'!$B$40:$E$40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годам'!$B$47:$E$47</c:f>
              <c:numCache>
                <c:formatCode>0.0%</c:formatCode>
                <c:ptCount val="4"/>
                <c:pt idx="0">
                  <c:v>0.21600000000000019</c:v>
                </c:pt>
                <c:pt idx="1">
                  <c:v>3.2000000000000042E-2</c:v>
                </c:pt>
                <c:pt idx="2">
                  <c:v>4.8000000000000001E-2</c:v>
                </c:pt>
                <c:pt idx="3">
                  <c:v>6.7000000000000004E-2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B84A-4FF9-9491-06218C65BC40}"/>
            </c:ext>
          </c:extLst>
        </c:ser>
        <c:gapWidth val="13"/>
        <c:overlap val="100"/>
        <c:axId val="149414272"/>
        <c:axId val="149415808"/>
      </c:barChart>
      <c:catAx>
        <c:axId val="149414272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9415808"/>
        <c:crosses val="autoZero"/>
        <c:auto val="1"/>
        <c:lblAlgn val="ctr"/>
        <c:lblOffset val="100"/>
      </c:catAx>
      <c:valAx>
        <c:axId val="149415808"/>
        <c:scaling>
          <c:orientation val="minMax"/>
        </c:scaling>
        <c:delete val="1"/>
        <c:axPos val="b"/>
        <c:numFmt formatCode="0%" sourceLinked="1"/>
        <c:tickLblPos val="none"/>
        <c:crossAx val="1494142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3194388444046926"/>
          <c:y val="0.60801631102359743"/>
          <c:w val="0.73042554115758995"/>
          <c:h val="0.39198368897640418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6012830687830731E-2"/>
          <c:y val="0"/>
          <c:w val="0.93398716931216841"/>
          <c:h val="0.65416608403300069"/>
        </c:manualLayout>
      </c:layout>
      <c:barChart>
        <c:barDir val="bar"/>
        <c:grouping val="percentStacked"/>
        <c:ser>
          <c:idx val="4"/>
          <c:order val="0"/>
          <c:tx>
            <c:strRef>
              <c:f>'по годам'!$A$106</c:f>
              <c:strCache>
                <c:ptCount val="1"/>
                <c:pt idx="0">
                  <c:v>Появились новые формы работы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5.0704223102840899E-3"/>
                  <c:y val="-7.8965365510608291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92D3-43B1-85C7-98848A1260CE}"/>
                </c:ext>
              </c:extLst>
            </c:dLbl>
            <c:dLbl>
              <c:idx val="1"/>
              <c:layout>
                <c:manualLayout>
                  <c:x val="1.1830985390662888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92D3-43B1-85C7-98848A1260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годам'!$B$105:$E$105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годам'!$B$106:$E$106</c:f>
              <c:numCache>
                <c:formatCode>###0.0%</c:formatCode>
                <c:ptCount val="4"/>
                <c:pt idx="0">
                  <c:v>0.41800000000000032</c:v>
                </c:pt>
                <c:pt idx="1">
                  <c:v>0.28571428571428614</c:v>
                </c:pt>
                <c:pt idx="2" formatCode="0.0%">
                  <c:v>0.27400000000000002</c:v>
                </c:pt>
                <c:pt idx="3" formatCode="0.0%">
                  <c:v>0.63000000000000078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92D3-43B1-85C7-98848A1260CE}"/>
            </c:ext>
          </c:extLst>
        </c:ser>
        <c:ser>
          <c:idx val="3"/>
          <c:order val="1"/>
          <c:tx>
            <c:strRef>
              <c:f>'по годам'!$A$107</c:f>
              <c:strCache>
                <c:ptCount val="1"/>
                <c:pt idx="0">
                  <c:v>Формы работы нашей НКО не изменились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годам'!$B$105:$E$105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годам'!$B$107:$E$107</c:f>
              <c:numCache>
                <c:formatCode>###0.0%</c:formatCode>
                <c:ptCount val="4"/>
                <c:pt idx="0">
                  <c:v>0.27600000000000002</c:v>
                </c:pt>
                <c:pt idx="1">
                  <c:v>0.61688311688311781</c:v>
                </c:pt>
                <c:pt idx="2" formatCode="0.0%">
                  <c:v>0.58099999999999996</c:v>
                </c:pt>
                <c:pt idx="3" formatCode="0.0%">
                  <c:v>0.13400000000000001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2"/>
          <c:order val="2"/>
          <c:tx>
            <c:strRef>
              <c:f>'по годам'!$A$108</c:f>
              <c:strCache>
                <c:ptCount val="1"/>
                <c:pt idx="0">
                  <c:v>Исчезли некоторые формы работы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годам'!$B$105:$E$105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годам'!$B$108:$E$108</c:f>
              <c:numCache>
                <c:formatCode>###0.0%</c:formatCode>
                <c:ptCount val="4"/>
                <c:pt idx="0">
                  <c:v>0.11899999999999998</c:v>
                </c:pt>
                <c:pt idx="1">
                  <c:v>6.4935064935064929E-2</c:v>
                </c:pt>
                <c:pt idx="2" formatCode="0.0%">
                  <c:v>9.7000000000000003E-2</c:v>
                </c:pt>
                <c:pt idx="3" formatCode="0.0%">
                  <c:v>0.52100000000000002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0"/>
          <c:order val="3"/>
          <c:tx>
            <c:strRef>
              <c:f>'по годам'!$A$109</c:f>
              <c:strCache>
                <c:ptCount val="1"/>
                <c:pt idx="0">
                  <c:v>Не знаю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'по годам'!$B$105:$E$105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годам'!$B$109:$E$109</c:f>
              <c:numCache>
                <c:formatCode>###0.0%</c:formatCode>
                <c:ptCount val="4"/>
                <c:pt idx="0">
                  <c:v>0.21600000000000016</c:v>
                </c:pt>
                <c:pt idx="1">
                  <c:v>6.4935064935064929E-2</c:v>
                </c:pt>
                <c:pt idx="2" formatCode="0.0%">
                  <c:v>8.1000000000000003E-2</c:v>
                </c:pt>
                <c:pt idx="3" formatCode="0.0%">
                  <c:v>6.7000000000000004E-2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82-494D-A7DC-4D7D0E01F2DF}"/>
            </c:ext>
          </c:extLst>
        </c:ser>
        <c:gapWidth val="30"/>
        <c:overlap val="100"/>
        <c:axId val="149537152"/>
        <c:axId val="149538688"/>
      </c:barChart>
      <c:catAx>
        <c:axId val="149537152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9538688"/>
        <c:crosses val="autoZero"/>
        <c:auto val="1"/>
        <c:lblAlgn val="ctr"/>
        <c:lblOffset val="100"/>
      </c:catAx>
      <c:valAx>
        <c:axId val="149538688"/>
        <c:scaling>
          <c:orientation val="minMax"/>
        </c:scaling>
        <c:delete val="1"/>
        <c:axPos val="b"/>
        <c:numFmt formatCode="0%" sourceLinked="1"/>
        <c:tickLblPos val="none"/>
        <c:crossAx val="1495371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2974012863776644"/>
          <c:y val="0.65723225703162835"/>
          <c:w val="0.45947632275132277"/>
          <c:h val="0.34276774296837159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599691358024698E-2"/>
          <c:y val="0"/>
          <c:w val="0.92750987654321082"/>
          <c:h val="0.59464570146000062"/>
        </c:manualLayout>
      </c:layout>
      <c:barChart>
        <c:barDir val="bar"/>
        <c:grouping val="percentStacked"/>
        <c:ser>
          <c:idx val="0"/>
          <c:order val="0"/>
          <c:tx>
            <c:strRef>
              <c:f>'по годам'!$A$52</c:f>
              <c:strCache>
                <c:ptCount val="1"/>
                <c:pt idx="0">
                  <c:v>Взаимодействие значительно улучшилось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годам'!$B$52:$E$52</c:f>
              <c:numCache>
                <c:formatCode>0.0%</c:formatCode>
                <c:ptCount val="4"/>
                <c:pt idx="0">
                  <c:v>0.10400000000000002</c:v>
                </c:pt>
                <c:pt idx="1">
                  <c:v>0.13</c:v>
                </c:pt>
                <c:pt idx="2">
                  <c:v>0.10400000000000002</c:v>
                </c:pt>
                <c:pt idx="3">
                  <c:v>4.2000000000000023E-2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43-4A8A-8AF5-72AA5D32045B}"/>
            </c:ext>
          </c:extLst>
        </c:ser>
        <c:ser>
          <c:idx val="1"/>
          <c:order val="1"/>
          <c:tx>
            <c:strRef>
              <c:f>'по годам'!$A$53</c:f>
              <c:strCache>
                <c:ptCount val="1"/>
                <c:pt idx="0">
                  <c:v>Взаимодействие, скорее, улучшилось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годам'!$B$53:$E$53</c:f>
              <c:numCache>
                <c:formatCode>0.0%</c:formatCode>
                <c:ptCount val="4"/>
                <c:pt idx="0">
                  <c:v>0.13400000000000001</c:v>
                </c:pt>
                <c:pt idx="1">
                  <c:v>0.24700000000000014</c:v>
                </c:pt>
                <c:pt idx="2">
                  <c:v>0.26400000000000001</c:v>
                </c:pt>
                <c:pt idx="3">
                  <c:v>0.18500000000000014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43-4A8A-8AF5-72AA5D32045B}"/>
            </c:ext>
          </c:extLst>
        </c:ser>
        <c:ser>
          <c:idx val="2"/>
          <c:order val="2"/>
          <c:tx>
            <c:strRef>
              <c:f>'по годам'!$A$54</c:f>
              <c:strCache>
                <c:ptCount val="1"/>
                <c:pt idx="0">
                  <c:v>Взаимодействие осталось на прежнем уровне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годам'!$B$54:$E$54</c:f>
              <c:numCache>
                <c:formatCode>0.0%</c:formatCode>
                <c:ptCount val="4"/>
                <c:pt idx="0">
                  <c:v>0.37300000000000028</c:v>
                </c:pt>
                <c:pt idx="1">
                  <c:v>0.43500000000000028</c:v>
                </c:pt>
                <c:pt idx="2">
                  <c:v>0.36800000000000033</c:v>
                </c:pt>
                <c:pt idx="3">
                  <c:v>0.36100000000000032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BA1-45B7-B519-FB874CE63A18}"/>
            </c:ext>
          </c:extLst>
        </c:ser>
        <c:ser>
          <c:idx val="3"/>
          <c:order val="3"/>
          <c:tx>
            <c:strRef>
              <c:f>'по годам'!$A$55</c:f>
              <c:strCache>
                <c:ptCount val="1"/>
                <c:pt idx="0">
                  <c:v>Взаимодействие, скорее, ухудшилось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годам'!$B$55:$E$55</c:f>
              <c:numCache>
                <c:formatCode>0.0%</c:formatCode>
                <c:ptCount val="4"/>
                <c:pt idx="0">
                  <c:v>0.11899999999999998</c:v>
                </c:pt>
                <c:pt idx="1">
                  <c:v>0.10400000000000002</c:v>
                </c:pt>
                <c:pt idx="2">
                  <c:v>0.13600000000000001</c:v>
                </c:pt>
                <c:pt idx="3">
                  <c:v>0.21000000000000013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C4A-45C1-B7BA-855DDBBEFE2E}"/>
            </c:ext>
          </c:extLst>
        </c:ser>
        <c:ser>
          <c:idx val="4"/>
          <c:order val="4"/>
          <c:tx>
            <c:strRef>
              <c:f>'по годам'!$A$56</c:f>
              <c:strCache>
                <c:ptCount val="1"/>
                <c:pt idx="0">
                  <c:v>Взаимодействие практически прекратилось</c:v>
                </c:pt>
              </c:strCache>
            </c:strRef>
          </c:tx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годам'!$B$56:$E$56</c:f>
              <c:numCache>
                <c:formatCode>0.0%</c:formatCode>
                <c:ptCount val="4"/>
                <c:pt idx="0">
                  <c:v>6.0000000000000032E-2</c:v>
                </c:pt>
                <c:pt idx="1">
                  <c:v>2.5999999999999999E-2</c:v>
                </c:pt>
                <c:pt idx="2">
                  <c:v>6.4000000000000071E-2</c:v>
                </c:pt>
                <c:pt idx="3">
                  <c:v>0.11799999999999998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490A-4B43-8103-D38F16E569BF}"/>
            </c:ext>
          </c:extLst>
        </c:ser>
        <c:ser>
          <c:idx val="5"/>
          <c:order val="5"/>
          <c:tx>
            <c:strRef>
              <c:f>'по годам'!$A$57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'по годам'!$B$51:$E$51</c:f>
              <c:strCache>
                <c:ptCount val="4"/>
                <c:pt idx="0">
                  <c:v>2025 г.</c:v>
                </c:pt>
                <c:pt idx="1">
                  <c:v>2024 г.</c:v>
                </c:pt>
                <c:pt idx="2">
                  <c:v>2022 г.</c:v>
                </c:pt>
                <c:pt idx="3">
                  <c:v>2020 г.</c:v>
                </c:pt>
              </c:strCache>
            </c:strRef>
          </c:cat>
          <c:val>
            <c:numRef>
              <c:f>'по годам'!$B$57:$E$57</c:f>
              <c:numCache>
                <c:formatCode>0.0%</c:formatCode>
                <c:ptCount val="4"/>
                <c:pt idx="0">
                  <c:v>0.20900000000000013</c:v>
                </c:pt>
                <c:pt idx="1">
                  <c:v>5.8000000000000003E-2</c:v>
                </c:pt>
                <c:pt idx="2">
                  <c:v>6.4000000000000071E-2</c:v>
                </c:pt>
                <c:pt idx="3">
                  <c:v>8.4000000000000047E-2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490A-4B43-8103-D38F16E569BF}"/>
            </c:ext>
          </c:extLst>
        </c:ser>
        <c:gapWidth val="30"/>
        <c:overlap val="100"/>
        <c:axId val="149679488"/>
        <c:axId val="149566592"/>
      </c:barChart>
      <c:catAx>
        <c:axId val="149679488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000">
                <a:latin typeface="+mn-lt"/>
              </a:defRPr>
            </a:pPr>
            <a:endParaRPr lang="ru-RU"/>
          </a:p>
        </c:txPr>
        <c:crossAx val="149566592"/>
        <c:crosses val="autoZero"/>
        <c:auto val="1"/>
        <c:lblAlgn val="ctr"/>
        <c:lblOffset val="100"/>
      </c:catAx>
      <c:valAx>
        <c:axId val="149566592"/>
        <c:scaling>
          <c:orientation val="minMax"/>
        </c:scaling>
        <c:delete val="1"/>
        <c:axPos val="b"/>
        <c:numFmt formatCode="0%" sourceLinked="1"/>
        <c:tickLblPos val="none"/>
        <c:crossAx val="1496794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0036172839506172"/>
          <c:y val="0.5960466531809212"/>
          <c:w val="0.60051481481481483"/>
          <c:h val="0.40395293331502924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8391157987471729"/>
          <c:y val="2.8657153347113884E-2"/>
          <c:w val="0.81608844009370163"/>
          <c:h val="0.70977491449932484"/>
        </c:manualLayout>
      </c:layout>
      <c:barChart>
        <c:barDir val="bar"/>
        <c:grouping val="percentStacked"/>
        <c:ser>
          <c:idx val="4"/>
          <c:order val="0"/>
          <c:tx>
            <c:strRef>
              <c:f>'Оценки ОС'!$B$55</c:f>
              <c:strCache>
                <c:ptCount val="1"/>
                <c:pt idx="0">
                  <c:v>1 балл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5.0704223102841133E-3"/>
                  <c:y val="-7.8965365510609166E-17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5FA-407A-B41C-1677879CAD58}"/>
                </c:ext>
              </c:extLst>
            </c:dLbl>
            <c:dLbl>
              <c:idx val="1"/>
              <c:layout>
                <c:manualLayout>
                  <c:x val="1.1830985390662947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5FA-407A-B41C-1677879CAD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ОС'!$A$56:$A$58</c:f>
              <c:strCache>
                <c:ptCount val="3"/>
                <c:pt idx="0">
                  <c:v>Скорость реакции на обращения:</c:v>
                </c:pt>
                <c:pt idx="1">
                  <c:v>Открытость для НКО:</c:v>
                </c:pt>
                <c:pt idx="2">
                  <c:v>Открытость для пациентов:</c:v>
                </c:pt>
              </c:strCache>
            </c:strRef>
          </c:cat>
          <c:val>
            <c:numRef>
              <c:f>'Оценки ОС'!$B$56:$B$58</c:f>
              <c:numCache>
                <c:formatCode>0.0%</c:formatCode>
                <c:ptCount val="3"/>
                <c:pt idx="0">
                  <c:v>0.14900000000000024</c:v>
                </c:pt>
                <c:pt idx="1">
                  <c:v>0.127</c:v>
                </c:pt>
                <c:pt idx="2">
                  <c:v>0.15700000000000044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FA-407A-B41C-1677879CAD58}"/>
            </c:ext>
          </c:extLst>
        </c:ser>
        <c:ser>
          <c:idx val="3"/>
          <c:order val="1"/>
          <c:tx>
            <c:strRef>
              <c:f>'Оценки ОС'!$C$55</c:f>
              <c:strCache>
                <c:ptCount val="1"/>
                <c:pt idx="0">
                  <c:v>2 балла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ОС'!$A$56:$A$58</c:f>
              <c:strCache>
                <c:ptCount val="3"/>
                <c:pt idx="0">
                  <c:v>Скорость реакции на обращения:</c:v>
                </c:pt>
                <c:pt idx="1">
                  <c:v>Открытость для НКО:</c:v>
                </c:pt>
                <c:pt idx="2">
                  <c:v>Открытость для пациентов:</c:v>
                </c:pt>
              </c:strCache>
            </c:strRef>
          </c:cat>
          <c:val>
            <c:numRef>
              <c:f>'Оценки ОС'!$C$56:$C$58</c:f>
              <c:numCache>
                <c:formatCode>0.0%</c:formatCode>
                <c:ptCount val="3"/>
                <c:pt idx="0">
                  <c:v>0.15700000000000044</c:v>
                </c:pt>
                <c:pt idx="1">
                  <c:v>0.17900000000000021</c:v>
                </c:pt>
                <c:pt idx="2">
                  <c:v>0.224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FA-407A-B41C-1677879CAD58}"/>
            </c:ext>
          </c:extLst>
        </c:ser>
        <c:ser>
          <c:idx val="2"/>
          <c:order val="2"/>
          <c:tx>
            <c:strRef>
              <c:f>'Оценки ОС'!$D$55</c:f>
              <c:strCache>
                <c:ptCount val="1"/>
                <c:pt idx="0">
                  <c:v>3 балла</c:v>
                </c:pt>
              </c:strCache>
            </c:strRef>
          </c:tx>
          <c:spPr>
            <a:solidFill>
              <a:srgbClr val="FF9999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00" b="1" i="0" u="none" strike="noStrike" kern="1200" baseline="0">
                    <a:solidFill>
                      <a:sysClr val="windowText" lastClr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ОС'!$A$56:$A$58</c:f>
              <c:strCache>
                <c:ptCount val="3"/>
                <c:pt idx="0">
                  <c:v>Скорость реакции на обращения:</c:v>
                </c:pt>
                <c:pt idx="1">
                  <c:v>Открытость для НКО:</c:v>
                </c:pt>
                <c:pt idx="2">
                  <c:v>Открытость для пациентов:</c:v>
                </c:pt>
              </c:strCache>
            </c:strRef>
          </c:cat>
          <c:val>
            <c:numRef>
              <c:f>'Оценки ОС'!$D$56:$D$58</c:f>
              <c:numCache>
                <c:formatCode>0.0%</c:formatCode>
                <c:ptCount val="3"/>
                <c:pt idx="0">
                  <c:v>0.34300000000000008</c:v>
                </c:pt>
                <c:pt idx="1">
                  <c:v>0.28400000000000031</c:v>
                </c:pt>
                <c:pt idx="2">
                  <c:v>0.33600000000000185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FA-407A-B41C-1677879CAD58}"/>
            </c:ext>
          </c:extLst>
        </c:ser>
        <c:ser>
          <c:idx val="0"/>
          <c:order val="3"/>
          <c:tx>
            <c:strRef>
              <c:f>'Оценки ОС'!$E$55</c:f>
              <c:strCache>
                <c:ptCount val="1"/>
                <c:pt idx="0">
                  <c:v>4 балла</c:v>
                </c:pt>
              </c:strCache>
            </c:strRef>
          </c:tx>
          <c:spPr>
            <a:solidFill>
              <a:srgbClr val="00B0F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ОС'!$A$56:$A$58</c:f>
              <c:strCache>
                <c:ptCount val="3"/>
                <c:pt idx="0">
                  <c:v>Скорость реакции на обращения:</c:v>
                </c:pt>
                <c:pt idx="1">
                  <c:v>Открытость для НКО:</c:v>
                </c:pt>
                <c:pt idx="2">
                  <c:v>Открытость для пациентов:</c:v>
                </c:pt>
              </c:strCache>
            </c:strRef>
          </c:cat>
          <c:val>
            <c:numRef>
              <c:f>'Оценки ОС'!$E$56:$E$58</c:f>
              <c:numCache>
                <c:formatCode>0.0%</c:formatCode>
                <c:ptCount val="3"/>
                <c:pt idx="0">
                  <c:v>0.20100000000000001</c:v>
                </c:pt>
                <c:pt idx="1">
                  <c:v>0.20100000000000001</c:v>
                </c:pt>
                <c:pt idx="2">
                  <c:v>0.17200000000000001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5FA-407A-B41C-1677879CAD58}"/>
            </c:ext>
          </c:extLst>
        </c:ser>
        <c:ser>
          <c:idx val="1"/>
          <c:order val="4"/>
          <c:tx>
            <c:strRef>
              <c:f>'Оценки ОС'!$F$55</c:f>
              <c:strCache>
                <c:ptCount val="1"/>
                <c:pt idx="0">
                  <c:v>5 баллов</c:v>
                </c:pt>
              </c:strCache>
            </c:strRef>
          </c:tx>
          <c:spPr>
            <a:solidFill>
              <a:srgbClr val="00407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ОС'!$A$56:$A$58</c:f>
              <c:strCache>
                <c:ptCount val="3"/>
                <c:pt idx="0">
                  <c:v>Скорость реакции на обращения:</c:v>
                </c:pt>
                <c:pt idx="1">
                  <c:v>Открытость для НКО:</c:v>
                </c:pt>
                <c:pt idx="2">
                  <c:v>Открытость для пациентов:</c:v>
                </c:pt>
              </c:strCache>
            </c:strRef>
          </c:cat>
          <c:val>
            <c:numRef>
              <c:f>'Оценки ОС'!$F$56:$F$58</c:f>
              <c:numCache>
                <c:formatCode>0.0%</c:formatCode>
                <c:ptCount val="3"/>
                <c:pt idx="0">
                  <c:v>9.0000000000000024E-2</c:v>
                </c:pt>
                <c:pt idx="1">
                  <c:v>6.0000000000000032E-2</c:v>
                </c:pt>
                <c:pt idx="2">
                  <c:v>4.5000000000000012E-2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5FA-407A-B41C-1677879CAD58}"/>
            </c:ext>
          </c:extLst>
        </c:ser>
        <c:ser>
          <c:idx val="5"/>
          <c:order val="5"/>
          <c:tx>
            <c:strRef>
              <c:f>'Оценки ОС'!$G$55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rgbClr val="CCC0DA"/>
            </a:solidFill>
          </c:spPr>
          <c:dLbls>
            <c:dLbl>
              <c:idx val="0"/>
              <c:layout>
                <c:manualLayout>
                  <c:x val="1.0055697510838159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5FA-407A-B41C-1677879CAD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latin typeface="+mn-lt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'Оценки ОС'!$A$56:$A$58</c:f>
              <c:strCache>
                <c:ptCount val="3"/>
                <c:pt idx="0">
                  <c:v>Скорость реакции на обращения:</c:v>
                </c:pt>
                <c:pt idx="1">
                  <c:v>Открытость для НКО:</c:v>
                </c:pt>
                <c:pt idx="2">
                  <c:v>Открытость для пациентов:</c:v>
                </c:pt>
              </c:strCache>
            </c:strRef>
          </c:cat>
          <c:val>
            <c:numRef>
              <c:f>'Оценки ОС'!$G$56:$G$58</c:f>
              <c:numCache>
                <c:formatCode>0.0%</c:formatCode>
                <c:ptCount val="3"/>
                <c:pt idx="0">
                  <c:v>6.0000000000000032E-2</c:v>
                </c:pt>
                <c:pt idx="1">
                  <c:v>0.14900000000000024</c:v>
                </c:pt>
                <c:pt idx="2">
                  <c:v>6.7000000000000004E-2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5FA-407A-B41C-1677879CAD58}"/>
            </c:ext>
          </c:extLst>
        </c:ser>
        <c:gapWidth val="30"/>
        <c:overlap val="100"/>
        <c:axId val="149756928"/>
        <c:axId val="149771008"/>
      </c:barChart>
      <c:catAx>
        <c:axId val="149756928"/>
        <c:scaling>
          <c:orientation val="maxMin"/>
        </c:scaling>
        <c:axPos val="l"/>
        <c:numFmt formatCode="General" sourceLinked="0"/>
        <c:tickLblPos val="nextTo"/>
        <c:txPr>
          <a:bodyPr/>
          <a:lstStyle/>
          <a:p>
            <a:pPr>
              <a:defRPr sz="1100">
                <a:latin typeface="+mn-lt"/>
              </a:defRPr>
            </a:pPr>
            <a:endParaRPr lang="ru-RU"/>
          </a:p>
        </c:txPr>
        <c:crossAx val="149771008"/>
        <c:crosses val="autoZero"/>
        <c:auto val="1"/>
        <c:lblAlgn val="ctr"/>
        <c:lblOffset val="100"/>
      </c:catAx>
      <c:valAx>
        <c:axId val="149771008"/>
        <c:scaling>
          <c:orientation val="minMax"/>
        </c:scaling>
        <c:delete val="1"/>
        <c:axPos val="t"/>
        <c:numFmt formatCode="0%" sourceLinked="1"/>
        <c:tickLblPos val="none"/>
        <c:crossAx val="1497569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7703817480596951"/>
          <c:y val="0.84928991787199393"/>
          <c:w val="0.8229618251940326"/>
          <c:h val="0.15071008212800627"/>
        </c:manualLayout>
      </c:layout>
      <c:txPr>
        <a:bodyPr/>
        <a:lstStyle/>
        <a:p>
          <a:pPr>
            <a:defRPr>
              <a:latin typeface="Calibri" panose="020F0502020204030204" pitchFamily="34" charset="0"/>
              <a:cs typeface="Calibri" panose="020F0502020204030204" pitchFamily="34" charset="0"/>
            </a:defRPr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 algn="l" rtl="0">
        <a:defRPr lang="en-US" sz="10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DE1BA-1993-4F61-BDC4-8C868C15453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FF97C-B6B0-45E2-BA23-FF8F9F9F51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057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45447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8007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0343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3273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9240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6108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67188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6718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6846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2670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FF97C-B6B0-45E2-BA23-FF8F9F9F51F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9129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6386-EE37-45FB-9ABA-88399FBC201B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263D-5D03-4CFC-837C-EE3DA46A6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-vsp.ru/xvi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xmlns="" id="{E412FAB5-BA62-E94E-8A9B-8D4FAB6B6CA3}"/>
              </a:ext>
            </a:extLst>
          </p:cNvPr>
          <p:cNvSpPr txBox="1">
            <a:spLocks/>
          </p:cNvSpPr>
          <p:nvPr/>
        </p:nvSpPr>
        <p:spPr>
          <a:xfrm>
            <a:off x="1152000" y="3291750"/>
            <a:ext cx="7380000" cy="360000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r>
              <a:rPr lang="ru-RU" b="1" dirty="0">
                <a:solidFill>
                  <a:srgbClr val="0070BA"/>
                </a:solidFill>
                <a:ea typeface="+mj-ea"/>
                <a:cs typeface="+mj-cs"/>
              </a:rPr>
              <a:t>Результаты социологического </a:t>
            </a:r>
            <a:r>
              <a:rPr lang="ru-RU" b="1" dirty="0" smtClean="0">
                <a:solidFill>
                  <a:srgbClr val="0070BA"/>
                </a:solidFill>
                <a:ea typeface="+mj-ea"/>
                <a:cs typeface="+mj-cs"/>
              </a:rPr>
              <a:t>исследования «Оценка российского здравоохранения в 2025 году пациентами и </a:t>
            </a:r>
            <a:r>
              <a:rPr lang="ru-RU" b="1" dirty="0" err="1" smtClean="0">
                <a:solidFill>
                  <a:srgbClr val="0070BA"/>
                </a:solidFill>
                <a:ea typeface="+mj-ea"/>
                <a:cs typeface="+mj-cs"/>
              </a:rPr>
              <a:t>пациентскими</a:t>
            </a:r>
            <a:r>
              <a:rPr lang="ru-RU" b="1" dirty="0" smtClean="0">
                <a:solidFill>
                  <a:srgbClr val="0070BA"/>
                </a:solidFill>
                <a:ea typeface="+mj-ea"/>
                <a:cs typeface="+mj-cs"/>
              </a:rPr>
              <a:t> НКО»</a:t>
            </a:r>
            <a:endParaRPr lang="ru-RU" b="1" dirty="0">
              <a:solidFill>
                <a:srgbClr val="0070BA"/>
              </a:solidFill>
              <a:ea typeface="+mj-ea"/>
              <a:cs typeface="+mj-cs"/>
            </a:endParaRPr>
          </a:p>
          <a:p>
            <a:pPr algn="ctr" defTabSz="685800">
              <a:spcBef>
                <a:spcPct val="0"/>
              </a:spcBef>
            </a:pPr>
            <a:endParaRPr lang="ru-RU" sz="1600" dirty="0">
              <a:solidFill>
                <a:srgbClr val="0070BA"/>
              </a:solidFill>
              <a:latin typeface="Verdana" pitchFamily="34" charset="0"/>
              <a:ea typeface="Verdana" pitchFamily="34" charset="0"/>
              <a:cs typeface="+mj-cs"/>
            </a:endParaRPr>
          </a:p>
        </p:txBody>
      </p:sp>
      <p:pic>
        <p:nvPicPr>
          <p:cNvPr id="10" name="Picture 3" descr="E:\РАБОТА\3 конгресс ВСП\2022\презентации\кубики7.png">
            <a:extLst>
              <a:ext uri="{FF2B5EF4-FFF2-40B4-BE49-F238E27FC236}">
                <a16:creationId xmlns:a16="http://schemas.microsoft.com/office/drawing/2014/main" xmlns="" id="{8C7DFDC6-3246-462C-B333-8ECD82234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81"/>
            <a:ext cx="5256583" cy="1264283"/>
          </a:xfrm>
          <a:prstGeom prst="rect">
            <a:avLst/>
          </a:prstGeom>
          <a:noFill/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xmlns="" id="{DB3D76CF-ACAE-4FF1-86F0-5C1810AF7956}"/>
              </a:ext>
            </a:extLst>
          </p:cNvPr>
          <p:cNvSpPr txBox="1">
            <a:spLocks/>
          </p:cNvSpPr>
          <p:nvPr/>
        </p:nvSpPr>
        <p:spPr>
          <a:xfrm>
            <a:off x="972000" y="1851750"/>
            <a:ext cx="8185528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Активность пациентских НКО в 2025 году</a:t>
            </a:r>
            <a:endParaRPr lang="ru-RU" sz="2600" b="1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xmlns="" id="{60D271C1-BC57-4E0A-AC76-4B00F26B6991}"/>
              </a:ext>
            </a:extLst>
          </p:cNvPr>
          <p:cNvSpPr txBox="1">
            <a:spLocks/>
          </p:cNvSpPr>
          <p:nvPr/>
        </p:nvSpPr>
        <p:spPr>
          <a:xfrm>
            <a:off x="1152000" y="4371750"/>
            <a:ext cx="5832000" cy="5400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defTabSz="685800">
              <a:buClr>
                <a:srgbClr val="35A5D6"/>
              </a:buClr>
            </a:pPr>
            <a:r>
              <a:rPr lang="en-US" sz="1300" b="1" dirty="0" smtClean="0">
                <a:solidFill>
                  <a:srgbClr val="1663A4"/>
                </a:solidFill>
              </a:rPr>
              <a:t>XVI </a:t>
            </a:r>
            <a:r>
              <a:rPr lang="ru-RU" sz="1300" b="1" dirty="0">
                <a:solidFill>
                  <a:srgbClr val="1663A4"/>
                </a:solidFill>
              </a:rPr>
              <a:t>Всероссийский конгресс пациентов</a:t>
            </a:r>
          </a:p>
          <a:p>
            <a:pPr defTabSz="685800">
              <a:buClr>
                <a:srgbClr val="35A5D6"/>
              </a:buClr>
            </a:pPr>
            <a:r>
              <a:rPr lang="ru-RU" sz="1300" b="1" dirty="0">
                <a:solidFill>
                  <a:srgbClr val="1663A4"/>
                </a:solidFill>
              </a:rPr>
              <a:t>Москва, ноябрь </a:t>
            </a:r>
            <a:r>
              <a:rPr lang="ru-RU" sz="1300" b="1" dirty="0" smtClean="0">
                <a:solidFill>
                  <a:srgbClr val="1663A4"/>
                </a:solidFill>
              </a:rPr>
              <a:t>2025 </a:t>
            </a:r>
            <a:r>
              <a:rPr lang="ru-RU" sz="1300" b="1" dirty="0">
                <a:solidFill>
                  <a:srgbClr val="1663A4"/>
                </a:solidFill>
              </a:rPr>
              <a:t>г.</a:t>
            </a:r>
          </a:p>
          <a:p>
            <a:pPr defTabSz="685800">
              <a:buClr>
                <a:srgbClr val="35A5D6"/>
              </a:buClr>
            </a:pPr>
            <a:r>
              <a:rPr lang="en-US" sz="1300" b="1" dirty="0" smtClean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xmlns:lc="http://schemas.openxmlformats.org/drawingml/2006/lockedCanvas" val="tx"/>
                    </a:ext>
                  </a:extLst>
                </a:hlinkClick>
              </a:rPr>
              <a:t>https://congress-vsp.ru/xvi/</a:t>
            </a:r>
            <a:r>
              <a:rPr lang="ru-RU" sz="1300" b="1" dirty="0" smtClean="0">
                <a:solidFill>
                  <a:srgbClr val="1663A4"/>
                </a:solidFill>
              </a:rPr>
              <a:t> </a:t>
            </a:r>
          </a:p>
        </p:txBody>
      </p:sp>
      <p:pic>
        <p:nvPicPr>
          <p:cNvPr id="9" name="Рисунок 8" descr="логотип">
            <a:extLst>
              <a:ext uri="{FF2B5EF4-FFF2-40B4-BE49-F238E27FC236}">
                <a16:creationId xmlns:a16="http://schemas.microsoft.com/office/drawing/2014/main" xmlns="" id="{6BA85FF9-C181-48D8-B00B-C5B3219DFC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59500" y="4796550"/>
            <a:ext cx="1465000" cy="23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16283" y="7937"/>
            <a:ext cx="1290427" cy="129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91730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xmlns="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55523" y="1146892"/>
            <a:ext cx="8060110" cy="884858"/>
          </a:xfrm>
          <a:prstGeom prst="rect">
            <a:avLst/>
          </a:prstGeom>
          <a:noFill/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 marL="179388" indent="-179388">
              <a:buClr>
                <a:srgbClr val="00ADD9"/>
              </a:buClr>
            </a:pPr>
            <a:r>
              <a:rPr lang="ru-RU" sz="1100" b="1" dirty="0">
                <a:solidFill>
                  <a:srgbClr val="1663A4"/>
                </a:solidFill>
              </a:rPr>
              <a:t>В 2025 году в оценках динамики взаимоотношений с властью меньше положительных коннотаций</a:t>
            </a:r>
            <a:r>
              <a:rPr lang="ru-RU" sz="1100" dirty="0">
                <a:solidFill>
                  <a:srgbClr val="1663A4"/>
                </a:solidFill>
              </a:rPr>
              <a:t>:</a:t>
            </a:r>
          </a:p>
          <a:p>
            <a:pPr marL="1346200" indent="-1793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Улучшение во взаимоотношениях с властью </a:t>
            </a:r>
            <a:r>
              <a:rPr lang="ru-RU" sz="1100" dirty="0" smtClean="0">
                <a:solidFill>
                  <a:srgbClr val="1663A4"/>
                </a:solidFill>
              </a:rPr>
              <a:t>–	                   </a:t>
            </a:r>
            <a:r>
              <a:rPr lang="ru-RU" sz="1400" b="1" dirty="0" smtClean="0">
                <a:solidFill>
                  <a:srgbClr val="1663A4"/>
                </a:solidFill>
              </a:rPr>
              <a:t>23,8</a:t>
            </a:r>
            <a:r>
              <a:rPr lang="ru-RU" sz="1400" b="1" dirty="0">
                <a:solidFill>
                  <a:srgbClr val="1663A4"/>
                </a:solidFill>
              </a:rPr>
              <a:t>%</a:t>
            </a:r>
            <a:r>
              <a:rPr lang="ru-RU" sz="1100" dirty="0">
                <a:solidFill>
                  <a:srgbClr val="1663A4"/>
                </a:solidFill>
              </a:rPr>
              <a:t> опрошенных НКО (</a:t>
            </a:r>
            <a:r>
              <a:rPr lang="ru-RU" sz="1100" dirty="0" smtClean="0">
                <a:solidFill>
                  <a:srgbClr val="1663A4"/>
                </a:solidFill>
              </a:rPr>
              <a:t>37,7% </a:t>
            </a:r>
            <a:r>
              <a:rPr lang="ru-RU" sz="1100" dirty="0">
                <a:solidFill>
                  <a:srgbClr val="1663A4"/>
                </a:solidFill>
              </a:rPr>
              <a:t>в 2024 году</a:t>
            </a:r>
            <a:r>
              <a:rPr lang="ru-RU" sz="1100" dirty="0" smtClean="0">
                <a:solidFill>
                  <a:srgbClr val="1663A4"/>
                </a:solidFill>
              </a:rPr>
              <a:t>).</a:t>
            </a:r>
            <a:endParaRPr lang="ru-RU" sz="1100" dirty="0">
              <a:solidFill>
                <a:srgbClr val="1663A4"/>
              </a:solidFill>
            </a:endParaRPr>
          </a:p>
          <a:p>
            <a:pPr marL="1346200" indent="-1793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Сохранение прежнего уровня взаимодействия с властью – </a:t>
            </a:r>
            <a:r>
              <a:rPr lang="ru-RU" sz="1100" dirty="0" smtClean="0">
                <a:solidFill>
                  <a:srgbClr val="1663A4"/>
                </a:solidFill>
              </a:rPr>
              <a:t>          </a:t>
            </a:r>
            <a:r>
              <a:rPr lang="ru-RU" sz="1400" b="1" dirty="0" smtClean="0">
                <a:solidFill>
                  <a:srgbClr val="1663A4"/>
                </a:solidFill>
              </a:rPr>
              <a:t>37,3</a:t>
            </a:r>
            <a:r>
              <a:rPr lang="ru-RU" sz="1400" b="1" dirty="0">
                <a:solidFill>
                  <a:srgbClr val="1663A4"/>
                </a:solidFill>
              </a:rPr>
              <a:t>%</a:t>
            </a:r>
            <a:r>
              <a:rPr lang="ru-RU" sz="1100" dirty="0">
                <a:solidFill>
                  <a:srgbClr val="1663A4"/>
                </a:solidFill>
              </a:rPr>
              <a:t> НКО. </a:t>
            </a:r>
          </a:p>
          <a:p>
            <a:pPr marL="1346200" indent="-179388"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Снижение продуктивности или прекращение взаимодействия – </a:t>
            </a:r>
            <a:r>
              <a:rPr lang="ru-RU" sz="1400" b="1" dirty="0">
                <a:solidFill>
                  <a:srgbClr val="1663A4"/>
                </a:solidFill>
              </a:rPr>
              <a:t>18%</a:t>
            </a:r>
            <a:r>
              <a:rPr lang="ru-RU" sz="1100" dirty="0">
                <a:solidFill>
                  <a:srgbClr val="1663A4"/>
                </a:solidFill>
              </a:rPr>
              <a:t> НКО (13% в 2024 году).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55523" y="2130140"/>
            <a:ext cx="788935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23. «Произошли ли изменения во взаимодействии вашей НКО с органами власти в последний год?»</a:t>
            </a:r>
          </a:p>
        </p:txBody>
      </p:sp>
      <p:pic>
        <p:nvPicPr>
          <p:cNvPr id="17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9920FA1C-8470-4D98-88BA-6C6E37664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1424EB3A-848D-4F4D-939C-59E7EB2B3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xmlns="" id="{3C5ED687-F99C-43D5-87F9-00B9F65B668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8814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Взаимодействие пациентских НКО </a:t>
            </a:r>
            <a:br>
              <a:rPr lang="ru-RU" sz="2400" b="1" dirty="0">
                <a:solidFill>
                  <a:srgbClr val="0070BA"/>
                </a:solidFill>
              </a:rPr>
            </a:br>
            <a:r>
              <a:rPr lang="ru-RU" sz="2400" b="1" dirty="0">
                <a:solidFill>
                  <a:srgbClr val="0070BA"/>
                </a:solidFill>
              </a:rPr>
              <a:t>с органами власти в здравоохранении</a:t>
            </a:r>
          </a:p>
        </p:txBody>
      </p:sp>
      <p:pic>
        <p:nvPicPr>
          <p:cNvPr id="11" name="Рисунок 10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5B6303C9-4536-4310-877D-F1F63F855BB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xmlns="" id="{00000000-0008-0000-0300-000006000000}"/>
              </a:ext>
            </a:extLst>
          </p:cNvPr>
          <p:cNvGraphicFramePr/>
          <p:nvPr/>
        </p:nvGraphicFramePr>
        <p:xfrm>
          <a:off x="972000" y="2391750"/>
          <a:ext cx="7920000" cy="2418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0371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0192" y="2670140"/>
            <a:ext cx="826492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24. Оценка работы органов власти в сфере здравоохранения</a:t>
            </a:r>
          </a:p>
        </p:txBody>
      </p:sp>
      <p:pic>
        <p:nvPicPr>
          <p:cNvPr id="19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E724E97D-AFFA-4C0D-BE01-0073DB189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20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77B9E5BC-0433-4442-ADC2-F5A02FECC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pic>
        <p:nvPicPr>
          <p:cNvPr id="13" name="Рисунок 12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xmlns="" id="{3C5ED687-F99C-43D5-87F9-00B9F65B668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10541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>
              <a:lnSpc>
                <a:spcPts val="2300"/>
              </a:lnSpc>
            </a:pPr>
            <a:r>
              <a:rPr lang="ru-RU" sz="2400" b="1" dirty="0">
                <a:solidFill>
                  <a:srgbClr val="0070BA"/>
                </a:solidFill>
              </a:rPr>
              <a:t>Взаимодействие пациентских НКО </a:t>
            </a:r>
            <a:br>
              <a:rPr lang="ru-RU" sz="2400" b="1" dirty="0">
                <a:solidFill>
                  <a:srgbClr val="0070BA"/>
                </a:solidFill>
              </a:rPr>
            </a:br>
            <a:r>
              <a:rPr lang="ru-RU" sz="2400" b="1" dirty="0">
                <a:solidFill>
                  <a:srgbClr val="0070BA"/>
                </a:solidFill>
              </a:rPr>
              <a:t>с органами власти в здравоохранении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727F1754-9938-4453-886E-8360618AD755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xmlns="" id="{00000000-0008-0000-0400-000005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307746913"/>
              </p:ext>
            </p:extLst>
          </p:nvPr>
        </p:nvGraphicFramePr>
        <p:xfrm>
          <a:off x="780192" y="2970046"/>
          <a:ext cx="7978101" cy="164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Subtitle 2">
            <a:extLst>
              <a:ext uri="{FF2B5EF4-FFF2-40B4-BE49-F238E27FC236}">
                <a16:creationId xmlns:a16="http://schemas.microsoft.com/office/drawing/2014/main" xmlns="" id="{39019DAB-D2B3-4708-8869-06558ABABFFF}"/>
              </a:ext>
            </a:extLst>
          </p:cNvPr>
          <p:cNvSpPr txBox="1">
            <a:spLocks/>
          </p:cNvSpPr>
          <p:nvPr/>
        </p:nvSpPr>
        <p:spPr>
          <a:xfrm>
            <a:off x="802940" y="1058001"/>
            <a:ext cx="8089540" cy="1377300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70BA"/>
                </a:solidFill>
              </a:rPr>
              <a:t>Взаимодействие органов власти с </a:t>
            </a:r>
            <a:r>
              <a:rPr lang="ru-RU" sz="1100" b="1" dirty="0" err="1">
                <a:solidFill>
                  <a:srgbClr val="0070BA"/>
                </a:solidFill>
              </a:rPr>
              <a:t>пациентской</a:t>
            </a:r>
            <a:r>
              <a:rPr lang="ru-RU" sz="1100" b="1" dirty="0">
                <a:solidFill>
                  <a:srgbClr val="0070BA"/>
                </a:solidFill>
              </a:rPr>
              <a:t> общественностью в 2025 году оценивается, как и в прошлые годы, невысоко. Распространенными остаются оценка «на троечку» (28-34%) и низкие оценки (30-38%)</a:t>
            </a:r>
            <a:r>
              <a:rPr lang="ru-RU" sz="1100" b="1" dirty="0">
                <a:solidFill>
                  <a:srgbClr val="1663A4"/>
                </a:solidFill>
              </a:rPr>
              <a:t>:</a:t>
            </a:r>
            <a:r>
              <a:rPr lang="ru-RU" sz="1100" dirty="0">
                <a:solidFill>
                  <a:srgbClr val="1663A4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ru-RU" sz="1100" dirty="0">
                <a:solidFill>
                  <a:srgbClr val="1663A4"/>
                </a:solidFill>
              </a:rPr>
              <a:t>				                        </a:t>
            </a:r>
            <a:r>
              <a:rPr lang="ru-RU" sz="1100" b="1" dirty="0">
                <a:solidFill>
                  <a:srgbClr val="00ADD9"/>
                </a:solidFill>
              </a:rPr>
              <a:t>Высокие баллы                Балл «3»                  Низкие баллы</a:t>
            </a:r>
          </a:p>
          <a:p>
            <a:pPr marL="179388" indent="-179388">
              <a:buClr>
                <a:srgbClr val="00ADD9"/>
              </a:buClr>
              <a:buSzPct val="120000"/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Скорость реакции власти на обращения оценивается чуть выше:	</a:t>
            </a:r>
            <a:r>
              <a:rPr lang="ru-RU" sz="1400" b="1" dirty="0">
                <a:solidFill>
                  <a:srgbClr val="1663A4"/>
                </a:solidFill>
              </a:rPr>
              <a:t>29%</a:t>
            </a:r>
            <a:r>
              <a:rPr lang="ru-RU" sz="1000" b="1" dirty="0">
                <a:solidFill>
                  <a:srgbClr val="1663A4"/>
                </a:solidFill>
              </a:rPr>
              <a:t> </a:t>
            </a:r>
            <a:r>
              <a:rPr lang="ru-RU" sz="1000" dirty="0">
                <a:solidFill>
                  <a:srgbClr val="1663A4"/>
                </a:solidFill>
              </a:rPr>
              <a:t>	                </a:t>
            </a:r>
            <a:r>
              <a:rPr lang="ru-RU" sz="1400" b="1" dirty="0">
                <a:solidFill>
                  <a:srgbClr val="FF0000"/>
                </a:solidFill>
              </a:rPr>
              <a:t>34,3%	                     30,6%</a:t>
            </a:r>
            <a:endParaRPr lang="ru-RU" sz="1100" dirty="0">
              <a:solidFill>
                <a:srgbClr val="FF0000"/>
              </a:solidFill>
            </a:endParaRPr>
          </a:p>
          <a:p>
            <a:pPr marL="179388" lvl="0" indent="-179388">
              <a:buClr>
                <a:srgbClr val="00ADD9"/>
              </a:buClr>
              <a:buSzPct val="120000"/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Открытость органов власти </a:t>
            </a:r>
            <a:r>
              <a:rPr lang="ru-RU" sz="1100" u="sng" dirty="0">
                <a:solidFill>
                  <a:srgbClr val="1663A4"/>
                </a:solidFill>
              </a:rPr>
              <a:t>для НКО</a:t>
            </a:r>
            <a:r>
              <a:rPr lang="ru-RU" sz="1100" dirty="0">
                <a:solidFill>
                  <a:srgbClr val="1663A4"/>
                </a:solidFill>
              </a:rPr>
              <a:t> : </a:t>
            </a:r>
            <a:r>
              <a:rPr lang="ru-RU" sz="1100" b="1" dirty="0">
                <a:solidFill>
                  <a:srgbClr val="1663A4"/>
                </a:solidFill>
              </a:rPr>
              <a:t> 			</a:t>
            </a:r>
            <a:r>
              <a:rPr lang="ru-RU" sz="1400" b="1" dirty="0">
                <a:solidFill>
                  <a:srgbClr val="0070BA"/>
                </a:solidFill>
              </a:rPr>
              <a:t>26%</a:t>
            </a:r>
            <a:r>
              <a:rPr lang="ru-RU" sz="1100" b="1" dirty="0">
                <a:solidFill>
                  <a:srgbClr val="0070BA"/>
                </a:solidFill>
              </a:rPr>
              <a:t> </a:t>
            </a:r>
            <a:r>
              <a:rPr lang="ru-RU" sz="1100" dirty="0">
                <a:solidFill>
                  <a:srgbClr val="1663A4"/>
                </a:solidFill>
              </a:rPr>
              <a:t>	              </a:t>
            </a:r>
            <a:r>
              <a:rPr lang="ru-RU" sz="1400" b="1" dirty="0">
                <a:solidFill>
                  <a:srgbClr val="FF0000"/>
                </a:solidFill>
              </a:rPr>
              <a:t>28,4%	                     30,6%</a:t>
            </a:r>
            <a:endParaRPr lang="ru-RU" sz="1100" dirty="0">
              <a:solidFill>
                <a:srgbClr val="FF0000"/>
              </a:solidFill>
            </a:endParaRPr>
          </a:p>
          <a:p>
            <a:pPr marL="179388" indent="-179388">
              <a:buClr>
                <a:srgbClr val="00ADD9"/>
              </a:buClr>
              <a:buSzPct val="120000"/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Открытость органов власти </a:t>
            </a:r>
            <a:r>
              <a:rPr lang="ru-RU" sz="1100" u="sng" dirty="0">
                <a:solidFill>
                  <a:srgbClr val="1663A4"/>
                </a:solidFill>
              </a:rPr>
              <a:t>для пациентов</a:t>
            </a:r>
            <a:r>
              <a:rPr lang="ru-RU" sz="1100" dirty="0">
                <a:solidFill>
                  <a:srgbClr val="1663A4"/>
                </a:solidFill>
              </a:rPr>
              <a:t> оценивается ниже: 	</a:t>
            </a:r>
            <a:r>
              <a:rPr lang="ru-RU" sz="1400" b="1" dirty="0">
                <a:solidFill>
                  <a:srgbClr val="1663A4"/>
                </a:solidFill>
              </a:rPr>
              <a:t>21,7% </a:t>
            </a:r>
            <a:r>
              <a:rPr lang="ru-RU" sz="1100" dirty="0">
                <a:solidFill>
                  <a:srgbClr val="1663A4"/>
                </a:solidFill>
              </a:rPr>
              <a:t>	              </a:t>
            </a:r>
            <a:r>
              <a:rPr lang="ru-RU" sz="1400" b="1" dirty="0">
                <a:solidFill>
                  <a:srgbClr val="FF0000"/>
                </a:solidFill>
              </a:rPr>
              <a:t>33,6%	                     37%</a:t>
            </a:r>
            <a:endParaRPr lang="ru-RU" sz="1100" dirty="0">
              <a:solidFill>
                <a:srgbClr val="1663A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724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BD2A6313-702F-4AF7-8384-C286CAD68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6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F4DB0533-FCBB-40D0-B211-BE703399B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7998D8B-FBD7-4695-B2D5-F6466AD3B2F0}"/>
              </a:ext>
            </a:extLst>
          </p:cNvPr>
          <p:cNvSpPr/>
          <p:nvPr/>
        </p:nvSpPr>
        <p:spPr>
          <a:xfrm>
            <a:off x="792000" y="1012320"/>
            <a:ext cx="771156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 smtClean="0">
                <a:solidFill>
                  <a:srgbClr val="135891"/>
                </a:solidFill>
              </a:rPr>
              <a:t>У </a:t>
            </a:r>
            <a:r>
              <a:rPr lang="ru-RU" sz="1200" b="1" dirty="0">
                <a:solidFill>
                  <a:srgbClr val="135891"/>
                </a:solidFill>
              </a:rPr>
              <a:t>общественных пациентских организаций сохраняются </a:t>
            </a:r>
            <a:r>
              <a:rPr lang="ru-RU" sz="1200" b="1" dirty="0" smtClean="0">
                <a:solidFill>
                  <a:srgbClr val="135891"/>
                </a:solidFill>
              </a:rPr>
              <a:t>тенденции расширения деятельности:</a:t>
            </a:r>
            <a:endParaRPr lang="ru-RU" sz="1200" b="1" dirty="0">
              <a:solidFill>
                <a:srgbClr val="135891"/>
              </a:solidFill>
            </a:endParaRPr>
          </a:p>
          <a:p>
            <a:pPr marL="268288" indent="-266700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135891"/>
                </a:solidFill>
              </a:rPr>
              <a:t>На рост своей активности указали </a:t>
            </a:r>
            <a:r>
              <a:rPr lang="ru-RU" sz="1200" b="1" dirty="0" smtClean="0">
                <a:solidFill>
                  <a:srgbClr val="135891"/>
                </a:solidFill>
              </a:rPr>
              <a:t>52,3</a:t>
            </a:r>
            <a:r>
              <a:rPr lang="ru-RU" sz="1200" dirty="0" smtClean="0">
                <a:solidFill>
                  <a:srgbClr val="135891"/>
                </a:solidFill>
              </a:rPr>
              <a:t>% опрошенных НКО.</a:t>
            </a:r>
            <a:endParaRPr lang="ru-RU" sz="1200" dirty="0">
              <a:solidFill>
                <a:srgbClr val="135891"/>
              </a:solidFill>
            </a:endParaRPr>
          </a:p>
          <a:p>
            <a:pPr marL="268288" indent="-266700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>
                <a:solidFill>
                  <a:srgbClr val="135891"/>
                </a:solidFill>
              </a:rPr>
              <a:t>Рост числа обращений пациентов в НКО в 2025 году сохраняется </a:t>
            </a:r>
            <a:r>
              <a:rPr lang="ru-RU" sz="1200" dirty="0" smtClean="0">
                <a:solidFill>
                  <a:srgbClr val="135891"/>
                </a:solidFill>
              </a:rPr>
              <a:t>у </a:t>
            </a:r>
            <a:r>
              <a:rPr lang="ru-RU" sz="1200" b="1" dirty="0">
                <a:solidFill>
                  <a:srgbClr val="135891"/>
                </a:solidFill>
              </a:rPr>
              <a:t>46,3</a:t>
            </a:r>
            <a:r>
              <a:rPr lang="ru-RU" sz="1200" b="1" dirty="0" smtClean="0">
                <a:solidFill>
                  <a:srgbClr val="135891"/>
                </a:solidFill>
              </a:rPr>
              <a:t>%</a:t>
            </a:r>
            <a:r>
              <a:rPr lang="ru-RU" sz="1200" dirty="0" smtClean="0">
                <a:solidFill>
                  <a:srgbClr val="135891"/>
                </a:solidFill>
              </a:rPr>
              <a:t> НКО.</a:t>
            </a:r>
            <a:endParaRPr lang="ru-RU" sz="1200" dirty="0">
              <a:solidFill>
                <a:srgbClr val="135891"/>
              </a:solidFill>
            </a:endParaRPr>
          </a:p>
          <a:p>
            <a:pPr marL="268288" indent="-266700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>
                <a:solidFill>
                  <a:srgbClr val="135891"/>
                </a:solidFill>
              </a:rPr>
              <a:t>Вовлеченность пациентов в мероприятия НКО </a:t>
            </a:r>
            <a:r>
              <a:rPr lang="ru-RU" sz="1200" dirty="0" smtClean="0">
                <a:solidFill>
                  <a:srgbClr val="135891"/>
                </a:solidFill>
              </a:rPr>
              <a:t>продолжает </a:t>
            </a:r>
            <a:r>
              <a:rPr lang="ru-RU" sz="1200" dirty="0">
                <a:solidFill>
                  <a:srgbClr val="135891"/>
                </a:solidFill>
              </a:rPr>
              <a:t>расти </a:t>
            </a:r>
            <a:r>
              <a:rPr lang="ru-RU" sz="1200" dirty="0" smtClean="0">
                <a:solidFill>
                  <a:srgbClr val="135891"/>
                </a:solidFill>
              </a:rPr>
              <a:t>у </a:t>
            </a:r>
            <a:r>
              <a:rPr lang="ru-RU" sz="1200" b="1" dirty="0">
                <a:solidFill>
                  <a:srgbClr val="135891"/>
                </a:solidFill>
              </a:rPr>
              <a:t>38</a:t>
            </a:r>
            <a:r>
              <a:rPr lang="ru-RU" sz="1200" b="1" dirty="0" smtClean="0">
                <a:solidFill>
                  <a:srgbClr val="135891"/>
                </a:solidFill>
              </a:rPr>
              <a:t>%</a:t>
            </a:r>
            <a:r>
              <a:rPr lang="en-US" sz="1200" dirty="0" smtClean="0">
                <a:solidFill>
                  <a:srgbClr val="135891"/>
                </a:solidFill>
              </a:rPr>
              <a:t> </a:t>
            </a:r>
            <a:r>
              <a:rPr lang="ru-RU" sz="1200" dirty="0" smtClean="0">
                <a:solidFill>
                  <a:srgbClr val="135891"/>
                </a:solidFill>
              </a:rPr>
              <a:t>НКО.</a:t>
            </a:r>
            <a:endParaRPr lang="ru-RU" sz="1200" dirty="0">
              <a:solidFill>
                <a:srgbClr val="135891"/>
              </a:solidFill>
            </a:endParaRPr>
          </a:p>
          <a:p>
            <a:pPr marL="268288" indent="-266700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>
                <a:solidFill>
                  <a:srgbClr val="135891"/>
                </a:solidFill>
              </a:rPr>
              <a:t>Новые формы работы появились у </a:t>
            </a:r>
            <a:r>
              <a:rPr lang="ru-RU" sz="1200" b="1" dirty="0">
                <a:solidFill>
                  <a:srgbClr val="135891"/>
                </a:solidFill>
              </a:rPr>
              <a:t>41,8% </a:t>
            </a:r>
            <a:r>
              <a:rPr lang="ru-RU" sz="1200" dirty="0">
                <a:solidFill>
                  <a:srgbClr val="135891"/>
                </a:solidFill>
              </a:rPr>
              <a:t>опрошенных НКО.</a:t>
            </a:r>
            <a:endParaRPr lang="ru-RU" sz="1200" b="1" dirty="0">
              <a:solidFill>
                <a:srgbClr val="135891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1200" b="1" dirty="0" smtClean="0">
                <a:solidFill>
                  <a:srgbClr val="135891"/>
                </a:solidFill>
              </a:rPr>
              <a:t>На фоне роста собственной активности в отношении пациентов, пациентские НКО продолжают испытывать сложности при взаимодействии с органами власти:</a:t>
            </a:r>
            <a:endParaRPr lang="ru-RU" sz="1200" b="1" dirty="0">
              <a:solidFill>
                <a:srgbClr val="135891"/>
              </a:solidFill>
            </a:endParaRPr>
          </a:p>
          <a:p>
            <a:pPr marL="268288" indent="-268288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135891"/>
                </a:solidFill>
              </a:rPr>
              <a:t>Улучшения </a:t>
            </a:r>
            <a:r>
              <a:rPr lang="ru-RU" sz="1200" dirty="0">
                <a:solidFill>
                  <a:srgbClr val="135891"/>
                </a:solidFill>
              </a:rPr>
              <a:t>взаимодействия с властью отметили </a:t>
            </a:r>
            <a:r>
              <a:rPr lang="ru-RU" sz="1200" b="1" dirty="0">
                <a:solidFill>
                  <a:srgbClr val="135891"/>
                </a:solidFill>
              </a:rPr>
              <a:t>23,8%</a:t>
            </a:r>
            <a:r>
              <a:rPr lang="ru-RU" sz="1200" dirty="0">
                <a:solidFill>
                  <a:srgbClr val="135891"/>
                </a:solidFill>
              </a:rPr>
              <a:t> НКО (меньше, чем в прошлые годы).</a:t>
            </a:r>
          </a:p>
          <a:p>
            <a:pPr marL="268288" indent="-268288">
              <a:spcAft>
                <a:spcPts val="6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135891"/>
                </a:solidFill>
              </a:rPr>
              <a:t>«На троечку» </a:t>
            </a:r>
            <a:r>
              <a:rPr lang="ru-RU" sz="1200" dirty="0">
                <a:solidFill>
                  <a:srgbClr val="135891"/>
                </a:solidFill>
              </a:rPr>
              <a:t>– частая оценка открытости власти для НКО и для пациентов (</a:t>
            </a:r>
            <a:r>
              <a:rPr lang="ru-RU" sz="1200" b="1" dirty="0">
                <a:solidFill>
                  <a:srgbClr val="135891"/>
                </a:solidFill>
              </a:rPr>
              <a:t>30-40%</a:t>
            </a:r>
            <a:r>
              <a:rPr lang="ru-RU" sz="1200" dirty="0">
                <a:solidFill>
                  <a:srgbClr val="135891"/>
                </a:solidFill>
              </a:rPr>
              <a:t> ответов). </a:t>
            </a:r>
          </a:p>
          <a:p>
            <a:pPr marL="900113" indent="-179388">
              <a:spcAft>
                <a:spcPts val="600"/>
              </a:spcAft>
              <a:buClr>
                <a:srgbClr val="00ADD9"/>
              </a:buClr>
              <a:buSzPct val="120000"/>
              <a:buFont typeface="Arial" pitchFamily="34" charset="0"/>
              <a:buChar char="•"/>
            </a:pPr>
            <a:r>
              <a:rPr lang="ru-RU" sz="1200" dirty="0">
                <a:solidFill>
                  <a:srgbClr val="1663A4"/>
                </a:solidFill>
              </a:rPr>
              <a:t>Скорость реакции власти на обращения положительно (на «4» и «5») оценивают </a:t>
            </a:r>
            <a:r>
              <a:rPr lang="ru-RU" sz="1200" b="1" dirty="0">
                <a:solidFill>
                  <a:srgbClr val="1663A4"/>
                </a:solidFill>
              </a:rPr>
              <a:t>32,5% </a:t>
            </a:r>
            <a:r>
              <a:rPr lang="ru-RU" sz="1200" dirty="0">
                <a:solidFill>
                  <a:srgbClr val="1663A4"/>
                </a:solidFill>
              </a:rPr>
              <a:t>НКО.</a:t>
            </a:r>
          </a:p>
          <a:p>
            <a:pPr marL="900113" lvl="0" indent="-179388">
              <a:spcAft>
                <a:spcPts val="600"/>
              </a:spcAft>
              <a:buClr>
                <a:srgbClr val="00ADD9"/>
              </a:buClr>
              <a:buSzPct val="120000"/>
              <a:buFont typeface="Arial" pitchFamily="34" charset="0"/>
              <a:buChar char="•"/>
            </a:pPr>
            <a:r>
              <a:rPr lang="ru-RU" sz="1200" dirty="0">
                <a:solidFill>
                  <a:srgbClr val="1663A4"/>
                </a:solidFill>
              </a:rPr>
              <a:t>Открытость органов власти </a:t>
            </a:r>
            <a:r>
              <a:rPr lang="ru-RU" sz="1200" u="sng" dirty="0">
                <a:solidFill>
                  <a:srgbClr val="1663A4"/>
                </a:solidFill>
              </a:rPr>
              <a:t>для НКО</a:t>
            </a:r>
            <a:r>
              <a:rPr lang="ru-RU" sz="1200" dirty="0">
                <a:solidFill>
                  <a:srgbClr val="1663A4"/>
                </a:solidFill>
              </a:rPr>
              <a:t> оценивается чуть </a:t>
            </a:r>
            <a:r>
              <a:rPr lang="ru-RU" sz="1200" dirty="0" smtClean="0">
                <a:solidFill>
                  <a:srgbClr val="1663A4"/>
                </a:solidFill>
              </a:rPr>
              <a:t>выше: баллы </a:t>
            </a:r>
            <a:r>
              <a:rPr lang="ru-RU" sz="1200" dirty="0">
                <a:solidFill>
                  <a:srgbClr val="1663A4"/>
                </a:solidFill>
              </a:rPr>
              <a:t>«4» и «5» дают </a:t>
            </a:r>
            <a:r>
              <a:rPr lang="ru-RU" sz="1200" b="1" dirty="0">
                <a:solidFill>
                  <a:srgbClr val="1663A4"/>
                </a:solidFill>
              </a:rPr>
              <a:t>37,6</a:t>
            </a:r>
            <a:r>
              <a:rPr lang="ru-RU" sz="1200" b="1" dirty="0" smtClean="0">
                <a:solidFill>
                  <a:srgbClr val="1663A4"/>
                </a:solidFill>
              </a:rPr>
              <a:t>%</a:t>
            </a:r>
            <a:r>
              <a:rPr lang="ru-RU" sz="1200" dirty="0" smtClean="0">
                <a:solidFill>
                  <a:srgbClr val="1663A4"/>
                </a:solidFill>
              </a:rPr>
              <a:t>.</a:t>
            </a:r>
            <a:endParaRPr lang="ru-RU" sz="1200" dirty="0">
              <a:solidFill>
                <a:srgbClr val="1663A4"/>
              </a:solidFill>
            </a:endParaRPr>
          </a:p>
          <a:p>
            <a:pPr marL="900113" indent="-179388">
              <a:spcAft>
                <a:spcPts val="600"/>
              </a:spcAft>
              <a:buClr>
                <a:srgbClr val="00ADD9"/>
              </a:buClr>
              <a:buSzPct val="120000"/>
              <a:buFont typeface="Arial" pitchFamily="34" charset="0"/>
              <a:buChar char="•"/>
            </a:pPr>
            <a:r>
              <a:rPr lang="ru-RU" sz="1200" dirty="0">
                <a:solidFill>
                  <a:srgbClr val="1663A4"/>
                </a:solidFill>
              </a:rPr>
              <a:t>Открытость органов власти </a:t>
            </a:r>
            <a:r>
              <a:rPr lang="ru-RU" sz="1200" u="sng" dirty="0">
                <a:solidFill>
                  <a:srgbClr val="1663A4"/>
                </a:solidFill>
              </a:rPr>
              <a:t>для пациентов</a:t>
            </a:r>
            <a:r>
              <a:rPr lang="ru-RU" sz="1200" dirty="0">
                <a:solidFill>
                  <a:srgbClr val="1663A4"/>
                </a:solidFill>
              </a:rPr>
              <a:t> оценивается </a:t>
            </a:r>
            <a:r>
              <a:rPr lang="ru-RU" sz="1200" dirty="0" smtClean="0">
                <a:solidFill>
                  <a:srgbClr val="1663A4"/>
                </a:solidFill>
              </a:rPr>
              <a:t>ниже: </a:t>
            </a:r>
            <a:r>
              <a:rPr lang="ru-RU" sz="1200" b="1" dirty="0" smtClean="0">
                <a:solidFill>
                  <a:srgbClr val="1663A4"/>
                </a:solidFill>
              </a:rPr>
              <a:t>24</a:t>
            </a:r>
            <a:r>
              <a:rPr lang="ru-RU" sz="1200" b="1" dirty="0">
                <a:solidFill>
                  <a:srgbClr val="1663A4"/>
                </a:solidFill>
              </a:rPr>
              <a:t>% </a:t>
            </a:r>
            <a:r>
              <a:rPr lang="ru-RU" sz="1200" dirty="0">
                <a:solidFill>
                  <a:srgbClr val="1663A4"/>
                </a:solidFill>
              </a:rPr>
              <a:t>НКО поставили «4» или «5</a:t>
            </a:r>
            <a:r>
              <a:rPr lang="ru-RU" sz="1200" dirty="0" smtClean="0">
                <a:solidFill>
                  <a:srgbClr val="1663A4"/>
                </a:solidFill>
              </a:rPr>
              <a:t>».</a:t>
            </a:r>
            <a:endParaRPr lang="ru-RU" sz="1200" dirty="0">
              <a:solidFill>
                <a:srgbClr val="1663A4"/>
              </a:solidFill>
            </a:endParaRPr>
          </a:p>
        </p:txBody>
      </p:sp>
      <p:pic>
        <p:nvPicPr>
          <p:cNvPr id="9" name="Рисунок 8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xmlns="" id="{E2F4DC7B-46B0-49CC-A471-869093A0B3D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600" b="1" dirty="0">
                <a:solidFill>
                  <a:srgbClr val="0070BA"/>
                </a:solidFill>
              </a:rPr>
              <a:t>Выводы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87FE93B6-E86E-4073-9506-611693327C0D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</a:t>
            </a: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5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год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9043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РАБОТА\3 конгресс ВСП\2022\презентации\кубики6.png">
            <a:extLst>
              <a:ext uri="{FF2B5EF4-FFF2-40B4-BE49-F238E27FC236}">
                <a16:creationId xmlns:a16="http://schemas.microsoft.com/office/drawing/2014/main" xmlns="" id="{6DFC27A1-1B3C-4866-A163-796A2047B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25337" cy="3867895"/>
          </a:xfrm>
          <a:prstGeom prst="rect">
            <a:avLst/>
          </a:prstGeom>
          <a:noFill/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xmlns="" id="{BC05D970-F053-4653-9437-3F3FA2B8F984}"/>
              </a:ext>
            </a:extLst>
          </p:cNvPr>
          <p:cNvSpPr txBox="1">
            <a:spLocks/>
          </p:cNvSpPr>
          <p:nvPr/>
        </p:nvSpPr>
        <p:spPr>
          <a:xfrm>
            <a:off x="2915815" y="2499742"/>
            <a:ext cx="6241713" cy="1368152"/>
          </a:xfrm>
          <a:prstGeom prst="rect">
            <a:avLst/>
          </a:prstGeom>
          <a:solidFill>
            <a:srgbClr val="00ADD9"/>
          </a:solidFill>
        </p:spPr>
        <p:txBody>
          <a:bodyPr vert="horz" lIns="68580" tIns="34290" rIns="68580" bIns="34290" rtlCol="0" anchor="ctr">
            <a:noAutofit/>
          </a:bodyPr>
          <a:lstStyle/>
          <a:p>
            <a:pPr marL="177800" defTabSz="685800"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Спасибо за внимание!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5D5B7EE-E318-4D97-8DEE-DEEA8B26B03F}"/>
              </a:ext>
            </a:extLst>
          </p:cNvPr>
          <p:cNvSpPr/>
          <p:nvPr/>
        </p:nvSpPr>
        <p:spPr>
          <a:xfrm>
            <a:off x="72000" y="4551750"/>
            <a:ext cx="22583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buClr>
                <a:srgbClr val="35A5D6"/>
              </a:buClr>
            </a:pPr>
            <a:r>
              <a:rPr lang="ru-RU" sz="1200" b="1" dirty="0">
                <a:solidFill>
                  <a:srgbClr val="1663A4"/>
                </a:solidFill>
              </a:rPr>
              <a:t>Москва, ноябрь 2025</a:t>
            </a:r>
            <a:endParaRPr lang="ru-RU" sz="1200" dirty="0">
              <a:solidFill>
                <a:srgbClr val="1E29A1"/>
              </a:solidFill>
            </a:endParaRPr>
          </a:p>
          <a:p>
            <a:pPr defTabSz="685800">
              <a:buClr>
                <a:srgbClr val="35A5D6"/>
              </a:buClr>
            </a:pPr>
            <a:r>
              <a:rPr lang="en-US" sz="1200" b="1" dirty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https://congress-vsp.ru/xvi/</a:t>
            </a:r>
            <a:r>
              <a:rPr lang="ru-RU" sz="1200" b="1" dirty="0">
                <a:solidFill>
                  <a:srgbClr val="1663A4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ru-RU" sz="1200" b="1" dirty="0">
              <a:solidFill>
                <a:srgbClr val="1663A4"/>
              </a:solidFill>
            </a:endParaRPr>
          </a:p>
        </p:txBody>
      </p:sp>
      <p:pic>
        <p:nvPicPr>
          <p:cNvPr id="8" name="Рисунок 7" descr="логотип">
            <a:extLst>
              <a:ext uri="{FF2B5EF4-FFF2-40B4-BE49-F238E27FC236}">
                <a16:creationId xmlns:a16="http://schemas.microsoft.com/office/drawing/2014/main" xmlns="" id="{59CC1FD7-22F4-43B0-9404-5FFBABA4DD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75375" y="4731045"/>
            <a:ext cx="1465000" cy="23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42898" y="7936"/>
            <a:ext cx="1663813" cy="166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800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4723" y="986677"/>
            <a:ext cx="7560439" cy="505073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endParaRPr lang="ru-RU" sz="1150" dirty="0">
              <a:solidFill>
                <a:srgbClr val="1663A4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xmlns="" id="{5CA61B07-BDAC-8E40-A78F-CF9E4CB8763B}"/>
              </a:ext>
            </a:extLst>
          </p:cNvPr>
          <p:cNvSpPr txBox="1">
            <a:spLocks/>
          </p:cNvSpPr>
          <p:nvPr/>
        </p:nvSpPr>
        <p:spPr>
          <a:xfrm>
            <a:off x="844723" y="1007923"/>
            <a:ext cx="8047277" cy="1563827"/>
          </a:xfrm>
          <a:prstGeom prst="rect">
            <a:avLst/>
          </a:prstGeom>
        </p:spPr>
        <p:txBody>
          <a:bodyPr vert="horz" lIns="68580" tIns="34290" rIns="68580" bIns="34290" rtlCol="0" anchor="t" anchorCtr="0">
            <a:noAutofit/>
          </a:bodyPr>
          <a:lstStyle/>
          <a:p>
            <a:pPr>
              <a:spcAft>
                <a:spcPts val="600"/>
              </a:spcAft>
              <a:buClr>
                <a:srgbClr val="35A5D6"/>
              </a:buClr>
              <a:defRPr/>
            </a:pPr>
            <a:r>
              <a:rPr lang="ru-RU" sz="1150" b="1" dirty="0" smtClean="0">
                <a:solidFill>
                  <a:srgbClr val="00ADD9"/>
                </a:solidFill>
                <a:ea typeface="Verdana" pitchFamily="34" charset="0"/>
              </a:rPr>
              <a:t>Цели исследования</a:t>
            </a:r>
            <a:endParaRPr lang="ru-RU" sz="1150" dirty="0" smtClean="0">
              <a:solidFill>
                <a:srgbClr val="1663A4"/>
              </a:solidFill>
            </a:endParaRPr>
          </a:p>
          <a:p>
            <a:pPr marL="266700" indent="-266700">
              <a:spcAft>
                <a:spcPts val="1200"/>
              </a:spcAft>
              <a:buClr>
                <a:srgbClr val="35A5D6"/>
              </a:buClr>
              <a:buFont typeface="Wingdings" pitchFamily="2" charset="2"/>
              <a:buChar char="§"/>
              <a:defRPr/>
            </a:pPr>
            <a:r>
              <a:rPr lang="ru-RU" sz="1150" dirty="0" smtClean="0">
                <a:solidFill>
                  <a:srgbClr val="1663A4"/>
                </a:solidFill>
              </a:rPr>
              <a:t>Анализ качества и доступности услуг здравоохранения в 202</a:t>
            </a:r>
            <a:r>
              <a:rPr lang="en-US" sz="1150" dirty="0" smtClean="0">
                <a:solidFill>
                  <a:srgbClr val="1663A4"/>
                </a:solidFill>
              </a:rPr>
              <a:t>5</a:t>
            </a:r>
            <a:r>
              <a:rPr lang="ru-RU" sz="1150" dirty="0" smtClean="0">
                <a:solidFill>
                  <a:srgbClr val="1663A4"/>
                </a:solidFill>
              </a:rPr>
              <a:t> году с точки зрения пациентов и руководителей общественных организаций пациентов. Выявление нарушений прав пациентов.</a:t>
            </a:r>
            <a:endParaRPr lang="ru-RU" sz="1150" dirty="0" smtClean="0">
              <a:solidFill>
                <a:srgbClr val="00ADD9"/>
              </a:solidFill>
              <a:ea typeface="Verdana" pitchFamily="34" charset="0"/>
            </a:endParaRPr>
          </a:p>
          <a:p>
            <a:pPr marL="266700" lvl="0" indent="-266700">
              <a:spcAft>
                <a:spcPts val="1200"/>
              </a:spcAft>
              <a:buClr>
                <a:srgbClr val="00ADD9"/>
              </a:buClr>
              <a:buFont typeface="Wingdings" pitchFamily="2" charset="2"/>
              <a:buChar char="§"/>
            </a:pPr>
            <a:r>
              <a:rPr lang="ru-RU" sz="1150" b="1" dirty="0" smtClean="0">
                <a:solidFill>
                  <a:srgbClr val="1663A4"/>
                </a:solidFill>
              </a:rPr>
              <a:t>Оценка изменений </a:t>
            </a:r>
            <a:r>
              <a:rPr lang="ru-RU" sz="1150" b="1" dirty="0">
                <a:solidFill>
                  <a:srgbClr val="1663A4"/>
                </a:solidFill>
              </a:rPr>
              <a:t>в работе пациентских </a:t>
            </a:r>
            <a:r>
              <a:rPr lang="ru-RU" sz="1150" b="1" dirty="0" smtClean="0">
                <a:solidFill>
                  <a:srgbClr val="1663A4"/>
                </a:solidFill>
              </a:rPr>
              <a:t>НКО</a:t>
            </a:r>
            <a:r>
              <a:rPr lang="ru-RU" sz="1150" dirty="0" smtClean="0">
                <a:solidFill>
                  <a:srgbClr val="1663A4"/>
                </a:solidFill>
              </a:rPr>
              <a:t>. </a:t>
            </a:r>
          </a:p>
          <a:p>
            <a:pPr>
              <a:buClr>
                <a:srgbClr val="00ADD9"/>
              </a:buClr>
            </a:pPr>
            <a:r>
              <a:rPr lang="ru-RU" sz="1100" i="1" dirty="0" smtClean="0">
                <a:solidFill>
                  <a:srgbClr val="1663A4"/>
                </a:solidFill>
              </a:rPr>
              <a:t>Полученные данные сравниваются с результатами предыдущих волн мониторинга, с 2020 года ежегодно проводимого </a:t>
            </a:r>
          </a:p>
          <a:p>
            <a:pPr>
              <a:spcAft>
                <a:spcPts val="1200"/>
              </a:spcAft>
              <a:buClr>
                <a:srgbClr val="00ADD9"/>
              </a:buClr>
            </a:pPr>
            <a:r>
              <a:rPr lang="ru-RU" sz="1100" i="1" dirty="0" smtClean="0">
                <a:solidFill>
                  <a:srgbClr val="1663A4"/>
                </a:solidFill>
              </a:rPr>
              <a:t>Всероссийским союзом пациентов и Центром «Социальная Механика» перед Всероссийским конгрессом пациентов</a:t>
            </a:r>
            <a:r>
              <a:rPr lang="ru-RU" sz="1100" dirty="0" smtClean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400"/>
              </a:spcAft>
            </a:pPr>
            <a:endParaRPr lang="ru-RU" sz="1150" b="1" dirty="0" smtClean="0">
              <a:solidFill>
                <a:srgbClr val="00ADD9"/>
              </a:solidFill>
            </a:endParaRPr>
          </a:p>
          <a:p>
            <a:pPr>
              <a:spcAft>
                <a:spcPts val="400"/>
              </a:spcAft>
            </a:pPr>
            <a:r>
              <a:rPr lang="ru-RU" sz="1150" b="1" dirty="0" smtClean="0">
                <a:solidFill>
                  <a:srgbClr val="00ADD9"/>
                </a:solidFill>
              </a:rPr>
              <a:t>Рамки исследования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Период проведения: 	сентябрь – ноябрь 2025 года.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Метод: 		анкетный </a:t>
            </a:r>
            <a:r>
              <a:rPr lang="ru-RU" sz="1150" dirty="0" err="1" smtClean="0">
                <a:solidFill>
                  <a:srgbClr val="1663A4"/>
                </a:solidFill>
              </a:rPr>
              <a:t>онлайн-опрос</a:t>
            </a:r>
            <a:r>
              <a:rPr lang="ru-RU" sz="1150" dirty="0" smtClean="0">
                <a:solidFill>
                  <a:srgbClr val="1663A4"/>
                </a:solidFill>
              </a:rPr>
              <a:t>.</a:t>
            </a:r>
          </a:p>
          <a:p>
            <a:pPr>
              <a:spcAft>
                <a:spcPts val="400"/>
              </a:spcAft>
            </a:pPr>
            <a:r>
              <a:rPr lang="ru-RU" sz="1150" dirty="0" smtClean="0">
                <a:solidFill>
                  <a:srgbClr val="1663A4"/>
                </a:solidFill>
              </a:rPr>
              <a:t>Выборка: 	</a:t>
            </a:r>
            <a:r>
              <a:rPr lang="ru-RU" sz="1150" b="1" dirty="0" smtClean="0">
                <a:solidFill>
                  <a:srgbClr val="1663A4"/>
                </a:solidFill>
              </a:rPr>
              <a:t>1880</a:t>
            </a:r>
            <a:r>
              <a:rPr lang="ru-RU" sz="1150" dirty="0" smtClean="0">
                <a:solidFill>
                  <a:srgbClr val="1663A4"/>
                </a:solidFill>
              </a:rPr>
              <a:t> пациентов и родителей детей-пациентов из </a:t>
            </a:r>
            <a:r>
              <a:rPr lang="ru-RU" sz="1150" b="1" dirty="0" smtClean="0">
                <a:solidFill>
                  <a:srgbClr val="1663A4"/>
                </a:solidFill>
              </a:rPr>
              <a:t>78 </a:t>
            </a:r>
            <a:r>
              <a:rPr lang="ru-RU" sz="1150" dirty="0" smtClean="0">
                <a:solidFill>
                  <a:srgbClr val="1663A4"/>
                </a:solidFill>
              </a:rPr>
              <a:t>регионов Российской Федерации,</a:t>
            </a:r>
          </a:p>
          <a:p>
            <a:pPr>
              <a:spcAft>
                <a:spcPts val="400"/>
              </a:spcAft>
            </a:pPr>
            <a:r>
              <a:rPr lang="ru-RU" sz="1150" b="1" dirty="0" smtClean="0">
                <a:solidFill>
                  <a:srgbClr val="1663A4"/>
                </a:solidFill>
              </a:rPr>
              <a:t>	134</a:t>
            </a:r>
            <a:r>
              <a:rPr lang="ru-RU" sz="1150" dirty="0" smtClean="0">
                <a:solidFill>
                  <a:srgbClr val="1663A4"/>
                </a:solidFill>
              </a:rPr>
              <a:t> пациентских НКО из </a:t>
            </a:r>
            <a:r>
              <a:rPr lang="ru-RU" sz="1150" b="1" dirty="0" smtClean="0">
                <a:solidFill>
                  <a:srgbClr val="1663A4"/>
                </a:solidFill>
              </a:rPr>
              <a:t>58</a:t>
            </a:r>
            <a:r>
              <a:rPr lang="ru-RU" sz="1150" dirty="0" smtClean="0">
                <a:solidFill>
                  <a:srgbClr val="1663A4"/>
                </a:solidFill>
              </a:rPr>
              <a:t> регионов:</a:t>
            </a:r>
          </a:p>
          <a:p>
            <a:pPr marL="2779713" indent="-266700">
              <a:spcAft>
                <a:spcPts val="3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663A4"/>
                </a:solidFill>
              </a:rPr>
              <a:t>24,6% </a:t>
            </a:r>
            <a:r>
              <a:rPr lang="ru-RU" sz="1100" dirty="0" smtClean="0">
                <a:solidFill>
                  <a:srgbClr val="1663A4"/>
                </a:solidFill>
              </a:rPr>
              <a:t>- общероссийские или межрегиональные – </a:t>
            </a:r>
            <a:r>
              <a:rPr lang="ru-RU" sz="1100" b="1" dirty="0" smtClean="0">
                <a:solidFill>
                  <a:srgbClr val="1663A4"/>
                </a:solidFill>
              </a:rPr>
              <a:t>33</a:t>
            </a:r>
            <a:r>
              <a:rPr lang="ru-RU" sz="1100" dirty="0" smtClean="0">
                <a:solidFill>
                  <a:srgbClr val="1663A4"/>
                </a:solidFill>
              </a:rPr>
              <a:t> НКО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.</a:t>
            </a:r>
          </a:p>
          <a:p>
            <a:pPr marL="2779713" indent="-266700">
              <a:spcAft>
                <a:spcPts val="3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34,3% 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- региональные отделения более крупных НКО – </a:t>
            </a: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46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 НКО.</a:t>
            </a:r>
          </a:p>
          <a:p>
            <a:pPr marL="2779713" indent="-266700">
              <a:spcAft>
                <a:spcPts val="300"/>
              </a:spcAft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21,7% 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- самостоятельные региональные или местные организации – </a:t>
            </a:r>
            <a:r>
              <a:rPr lang="ru-RU" sz="1100" b="1" dirty="0" smtClean="0">
                <a:solidFill>
                  <a:srgbClr val="1663A4"/>
                </a:solidFill>
                <a:ea typeface="Verdana" pitchFamily="34" charset="0"/>
              </a:rPr>
              <a:t>29</a:t>
            </a: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 НКО.</a:t>
            </a:r>
          </a:p>
          <a:p>
            <a:pPr marL="5378450" indent="-266700">
              <a:spcAft>
                <a:spcPts val="600"/>
              </a:spcAft>
              <a:buClr>
                <a:srgbClr val="00ADD9"/>
              </a:buClr>
              <a:buSzPct val="80000"/>
            </a:pPr>
            <a:r>
              <a:rPr lang="ru-RU" sz="1100" dirty="0" smtClean="0">
                <a:solidFill>
                  <a:srgbClr val="1663A4"/>
                </a:solidFill>
                <a:ea typeface="Verdana" pitchFamily="34" charset="0"/>
              </a:rPr>
              <a:t>	(4,5% - 7 НКО отметили «другое»)</a:t>
            </a:r>
            <a:endParaRPr lang="ru-RU" sz="1100" dirty="0" smtClean="0">
              <a:solidFill>
                <a:srgbClr val="1663A4"/>
              </a:solidFill>
            </a:endParaRPr>
          </a:p>
          <a:p>
            <a:pPr>
              <a:spcAft>
                <a:spcPts val="400"/>
              </a:spcAft>
            </a:pPr>
            <a:endParaRPr lang="ru-RU" sz="1150" dirty="0" smtClean="0">
              <a:solidFill>
                <a:srgbClr val="1663A4"/>
              </a:solidFill>
            </a:endParaRPr>
          </a:p>
          <a:p>
            <a:pPr algn="r">
              <a:lnSpc>
                <a:spcPct val="90000"/>
              </a:lnSpc>
              <a:spcBef>
                <a:spcPts val="750"/>
              </a:spcBef>
              <a:buClr>
                <a:srgbClr val="00ADD9"/>
              </a:buClr>
              <a:defRPr/>
            </a:pPr>
            <a:endParaRPr lang="ru-RU" sz="1100" dirty="0">
              <a:solidFill>
                <a:srgbClr val="1663A4"/>
              </a:solidFill>
              <a:cs typeface="Gotham Pro" panose="02000503040000020004" pitchFamily="50" charset="0"/>
            </a:endParaRPr>
          </a:p>
        </p:txBody>
      </p:sp>
      <p:pic>
        <p:nvPicPr>
          <p:cNvPr id="20" name="Рисунок 19" descr="логотип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633" y="4906473"/>
            <a:ext cx="1331818" cy="20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E37A5049-DD06-4234-BF0D-743613D11E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/>
          <a:srcRect t="37037"/>
          <a:stretch/>
        </p:blipFill>
        <p:spPr bwMode="auto">
          <a:xfrm rot="16200000" flipV="1">
            <a:off x="-666925" y="3864573"/>
            <a:ext cx="1945851" cy="611999"/>
          </a:xfrm>
          <a:prstGeom prst="rect">
            <a:avLst/>
          </a:prstGeom>
          <a:noFill/>
        </p:spPr>
      </p:pic>
      <p:pic>
        <p:nvPicPr>
          <p:cNvPr id="22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951AC1A8-ED2E-4EBD-8FE7-2B44786EA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xmlns="" id="{B23CFAD7-65E2-4DE4-AC50-6DE8AE6B532C}"/>
              </a:ext>
            </a:extLst>
          </p:cNvPr>
          <p:cNvSpPr txBox="1">
            <a:spLocks/>
          </p:cNvSpPr>
          <p:nvPr/>
        </p:nvSpPr>
        <p:spPr>
          <a:xfrm>
            <a:off x="72000" y="0"/>
            <a:ext cx="8820480" cy="951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8038" algn="l"/>
            <a:r>
              <a:rPr lang="ru-RU" sz="2600" b="1" dirty="0">
                <a:solidFill>
                  <a:srgbClr val="0070BA"/>
                </a:solidFill>
              </a:rPr>
              <a:t>Общая характеристика исследования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23F5D55C-C715-4B35-BD4D-E916CACE6EB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</a:t>
            </a:r>
            <a:r>
              <a:rPr lang="ru-RU" sz="1000" dirty="0" smtClean="0">
                <a:solidFill>
                  <a:schemeClr val="bg1"/>
                </a:solidFill>
                <a:ea typeface="+mj-ea"/>
                <a:cs typeface="+mj-cs"/>
              </a:rPr>
              <a:t>2025 год</a:t>
            </a:r>
            <a:endParaRPr lang="ru-RU" sz="1000" dirty="0">
              <a:solidFill>
                <a:schemeClr val="bg1"/>
              </a:solidFill>
              <a:ea typeface="+mj-ea"/>
              <a:cs typeface="+mj-cs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4370" y="159223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8055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46709493-CCFD-4E03-AB29-AA6D5C22E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7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2AC8CA4D-1D08-49A3-852D-ABF4F0B24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xmlns="" id="{9CD712CF-BF1F-4DAD-818D-D8E1F06C3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07745657"/>
              </p:ext>
            </p:extLst>
          </p:nvPr>
        </p:nvGraphicFramePr>
        <p:xfrm>
          <a:off x="972000" y="1491750"/>
          <a:ext cx="7955994" cy="2571248"/>
        </p:xfrm>
        <a:graphic>
          <a:graphicData uri="http://schemas.openxmlformats.org/drawingml/2006/table">
            <a:tbl>
              <a:tblPr/>
              <a:tblGrid>
                <a:gridCol w="27346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62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6248">
                  <a:extLst>
                    <a:ext uri="{9D8B030D-6E8A-4147-A177-3AD203B41FA5}">
                      <a16:colId xmlns:a16="http://schemas.microsoft.com/office/drawing/2014/main" xmlns="" val="3474043091"/>
                    </a:ext>
                  </a:extLst>
                </a:gridCol>
                <a:gridCol w="706248">
                  <a:extLst>
                    <a:ext uri="{9D8B030D-6E8A-4147-A177-3AD203B41FA5}">
                      <a16:colId xmlns:a16="http://schemas.microsoft.com/office/drawing/2014/main" xmlns="" val="3122787842"/>
                    </a:ext>
                  </a:extLst>
                </a:gridCol>
                <a:gridCol w="706248">
                  <a:extLst>
                    <a:ext uri="{9D8B030D-6E8A-4147-A177-3AD203B41FA5}">
                      <a16:colId xmlns:a16="http://schemas.microsoft.com/office/drawing/2014/main" xmlns="" val="4137423850"/>
                    </a:ext>
                  </a:extLst>
                </a:gridCol>
                <a:gridCol w="7062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06248">
                  <a:extLst>
                    <a:ext uri="{9D8B030D-6E8A-4147-A177-3AD203B41FA5}">
                      <a16:colId xmlns:a16="http://schemas.microsoft.com/office/drawing/2014/main" xmlns="" val="2577422486"/>
                    </a:ext>
                  </a:extLst>
                </a:gridCol>
                <a:gridCol w="983814">
                  <a:extLst>
                    <a:ext uri="{9D8B030D-6E8A-4147-A177-3AD203B41FA5}">
                      <a16:colId xmlns:a16="http://schemas.microsoft.com/office/drawing/2014/main" xmlns="" val="2004273910"/>
                    </a:ext>
                  </a:extLst>
                </a:gridCol>
              </a:tblGrid>
              <a:tr h="1669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Каков статус вашей НКО?</a:t>
                      </a:r>
                    </a:p>
                  </a:txBody>
                  <a:tcPr marL="68570" marR="6857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2022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2023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2024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Кол-во, 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28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Общероссийская или межрегиональная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20,2%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23,5%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26,4%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21,4%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19,5%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24,6%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33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0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Региональное отделение общероссийской или межрегиональной НКО с образованием юр.лица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 dirty="0" err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23,4%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14,2%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19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Региональное отделение общероссийской или межрегиональной НКО без образования юр.лица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42,9%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22,4%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25,6%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18,2%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29,2%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20,1%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27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4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Региональная или местная организация - юридическое лицо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34,5%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43,5%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41,6%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24,0%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16,2%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14,2%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19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3963415"/>
                  </a:ext>
                </a:extLst>
              </a:tr>
              <a:tr h="2928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Региональная или местная организация без образования юридического лица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en-US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9,1%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4856118"/>
                  </a:ext>
                </a:extLst>
              </a:tr>
              <a:tr h="1578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Другое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1,5%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10,6%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3,9%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19,4%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26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Всего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100,0%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134 НКО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A391E5CB-DA7B-4A0E-8D4F-91E308F7A956}"/>
              </a:ext>
            </a:extLst>
          </p:cNvPr>
          <p:cNvSpPr/>
          <p:nvPr/>
        </p:nvSpPr>
        <p:spPr>
          <a:xfrm>
            <a:off x="900000" y="951750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4. Статус НКО, принявших участие в исследовании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xmlns="" id="{88C51687-9739-4E90-BCA4-89E7403DE5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/>
            <a:r>
              <a:rPr lang="ru-RU" sz="2600" b="1" dirty="0">
                <a:solidFill>
                  <a:srgbClr val="0070BA"/>
                </a:solidFill>
              </a:rPr>
              <a:t>Выборка исследования: НКО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pic>
        <p:nvPicPr>
          <p:cNvPr id="11" name="Рисунок 10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27F4C857-7678-46CF-85DB-6AD34F63F6D0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805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D1B57874-9868-47C7-828E-5E86252F5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xmlns="" id="{89BA02C6-DD29-42D6-BA2F-C9A6FC296A6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/>
            <a:r>
              <a:rPr lang="ru-RU" sz="2600" b="1" dirty="0">
                <a:solidFill>
                  <a:srgbClr val="0070BA"/>
                </a:solidFill>
              </a:rPr>
              <a:t>Выборка исследования: НКО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E9E2D443-E1F7-46A4-B29B-1CF7B76B2D95}"/>
              </a:ext>
            </a:extLst>
          </p:cNvPr>
          <p:cNvSpPr/>
          <p:nvPr/>
        </p:nvSpPr>
        <p:spPr>
          <a:xfrm>
            <a:off x="813200" y="696725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5. Профиль НКО, принявших участие в исследовании </a:t>
            </a: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7566605"/>
              </p:ext>
            </p:extLst>
          </p:nvPr>
        </p:nvGraphicFramePr>
        <p:xfrm>
          <a:off x="431998" y="1082347"/>
          <a:ext cx="8460002" cy="3555680"/>
        </p:xfrm>
        <a:graphic>
          <a:graphicData uri="http://schemas.openxmlformats.org/drawingml/2006/table">
            <a:tbl>
              <a:tblPr/>
              <a:tblGrid>
                <a:gridCol w="47370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67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76728">
                  <a:extLst>
                    <a:ext uri="{9D8B030D-6E8A-4147-A177-3AD203B41FA5}">
                      <a16:colId xmlns:a16="http://schemas.microsoft.com/office/drawing/2014/main" xmlns="" val="3450836063"/>
                    </a:ext>
                  </a:extLst>
                </a:gridCol>
                <a:gridCol w="569452">
                  <a:extLst>
                    <a:ext uri="{9D8B030D-6E8A-4147-A177-3AD203B41FA5}">
                      <a16:colId xmlns:a16="http://schemas.microsoft.com/office/drawing/2014/main" xmlns="" val="50068971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20891821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83051121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xmlns="" val="1386693686"/>
                    </a:ext>
                  </a:extLst>
                </a:gridCol>
              </a:tblGrid>
              <a:tr h="15037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Каков профиль целевых групп вашей НКО?</a:t>
                      </a:r>
                    </a:p>
                  </a:txBody>
                  <a:tcPr marL="60039" marR="6003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2021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2022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2023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2024 г. 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крови, кроветворных органов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Орфанные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заболевания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нервной системы, неврологические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забол-я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18,8%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эндокринной системы, расстройства питания, нарушения обмена веществ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15,1%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костно-мышечной системы и соединительной ткани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11,1%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мочеполовой системы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Новообразования, онкологические заболевания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13,6%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органов пищеварения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4,2%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органов дыхания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6,3%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опорно-двигательн.аппарата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дефекты конечностей, последствия травм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системы кровообращения (сердце, сосуды)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Врожденные аномалии (пороки развития), деформации и хромосомные нарушения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Психические расстройства и расстройства поведения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зрения, болезни глаз, придаточного аппарата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Болезни кожи и подкожной клетчатки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речи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Нарушения слуха, болезни уха, сосцевидного отростка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Некоторые инфекционные и паразитарные болезни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2,4%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н/д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79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 организации нет узкого профиля по заболеванию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5,9%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8,8%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13,0%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059981A5-2D28-47B7-973D-42546F7BD7F6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1" name="Рисунок 10" descr="логотип">
            <a:extLst>
              <a:ext uri="{FF2B5EF4-FFF2-40B4-BE49-F238E27FC236}">
                <a16:creationId xmlns:a16="http://schemas.microsoft.com/office/drawing/2014/main" xmlns="" id="{FE831718-F575-426F-BD16-40BD1FE7AA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318" y="4906473"/>
            <a:ext cx="1331818" cy="2094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EC298D9C-319A-40C9-8393-90F3793309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77436"/>
          <a:stretch/>
        </p:blipFill>
        <p:spPr bwMode="auto">
          <a:xfrm rot="16200000" flipV="1">
            <a:off x="-857536" y="4290633"/>
            <a:ext cx="1957874" cy="246367"/>
          </a:xfrm>
          <a:prstGeom prst="rect">
            <a:avLst/>
          </a:prstGeom>
          <a:noFill/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119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DFA2120D-C35E-4DB3-BCA3-D09EDFA2B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18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78DB0918-CE8E-4A25-A0CB-5056AAFAA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xmlns="" id="{412AC8C0-B1B2-47D1-BB0B-D724984A44F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6450" indent="-1588" algn="l"/>
            <a:r>
              <a:rPr lang="ru-RU" sz="2600" b="1" dirty="0">
                <a:solidFill>
                  <a:srgbClr val="0070BA"/>
                </a:solidFill>
              </a:rPr>
              <a:t>Выборка исследования: НКО</a:t>
            </a:r>
            <a:endParaRPr lang="ru-RU" sz="2600" b="1" dirty="0">
              <a:solidFill>
                <a:srgbClr val="0070BA"/>
              </a:solidFill>
              <a:latin typeface="+mn-lt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F7A6326E-12D0-47A6-AB84-8837C314AC33}"/>
              </a:ext>
            </a:extLst>
          </p:cNvPr>
          <p:cNvSpPr/>
          <p:nvPr/>
        </p:nvSpPr>
        <p:spPr>
          <a:xfrm>
            <a:off x="821671" y="683609"/>
            <a:ext cx="62883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Таблица 6. Территории НКО, участников исследования</a:t>
            </a:r>
          </a:p>
        </p:txBody>
      </p:sp>
      <p:pic>
        <p:nvPicPr>
          <p:cNvPr id="10" name="Рисунок 9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8847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xmlns="" id="{E6CAADFF-69EC-475C-9CC9-DD9816998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18960159"/>
              </p:ext>
            </p:extLst>
          </p:nvPr>
        </p:nvGraphicFramePr>
        <p:xfrm>
          <a:off x="821671" y="955231"/>
          <a:ext cx="8070809" cy="4008120"/>
        </p:xfrm>
        <a:graphic>
          <a:graphicData uri="http://schemas.openxmlformats.org/drawingml/2006/table">
            <a:tbl>
              <a:tblPr/>
              <a:tblGrid>
                <a:gridCol w="60252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57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8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80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Регион НКО:</a:t>
                      </a:r>
                    </a:p>
                  </a:txBody>
                  <a:tcPr marL="60039" marR="60039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Кол-во, 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bg1"/>
                          </a:solidFill>
                          <a:latin typeface="Calibri"/>
                          <a:ea typeface="+mn-ea"/>
                          <a:cs typeface="+mn-cs"/>
                        </a:rPr>
                        <a:t>Доля, 2025 г.</a:t>
                      </a:r>
                    </a:p>
                  </a:txBody>
                  <a:tcPr marL="68572" marR="68572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Российская Федерация (всероссийская НКО)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Москва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5,2%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Иркутская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Калининградская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3,7%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Нижегородская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Кировская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Краснодарский край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Оренбургская область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Санкт-Петербург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9064857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Ставропольский край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9635210"/>
                  </a:ext>
                </a:extLst>
              </a:tr>
              <a:tr h="160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Ульяновская область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ru-RU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8943779"/>
                  </a:ext>
                </a:extLst>
              </a:tr>
              <a:tr h="3429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Владимирская, Вологодская, Ивановская, Калужская, Московская, Новгородская, Самарская, Челябинская области, Республика Татарстан</a:t>
                      </a: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3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2,2%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97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Архангельская, Брянская, Костромская, Ростовская, Тверская, Томская области, Пермский край, Приморский край, Республика Башкортостан, Удмуртская Республика</a:t>
                      </a: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2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1,5%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0115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Алтайский край, Амурская, Астраханская, Волгоградская, Воронежская области, Донецкая Народная Республика,</a:t>
                      </a:r>
                      <a:r>
                        <a:rPr lang="ru-RU" sz="10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Забайкальский край, Курская, Ленинградская, Липецкая, Мурманская, Омская, Орловская, Псковская области,</a:t>
                      </a:r>
                      <a:r>
                        <a:rPr lang="ru-RU" sz="10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Республика Карелия, Республика Коми, Республика Крым, Республика Мордовия, Республика Саха (Якутия), Республика Хакасия, Рязанская, Тюменская области, Хабаровский край,</a:t>
                      </a:r>
                      <a:r>
                        <a:rPr lang="ru-RU" sz="10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Чувашская Республика – Чувашия, Луганская Народная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Республика, Самарская, Тамбовская, Челябинская, Ярославская области</a:t>
                      </a:r>
                      <a:endParaRPr lang="ru-RU" sz="1000" dirty="0">
                        <a:effectLst/>
                        <a:latin typeface="+mn-lt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 1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0,7%</a:t>
                      </a:r>
                      <a:endParaRPr lang="ru-RU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611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70BA"/>
                          </a:solidFill>
                          <a:latin typeface="+mn-lt"/>
                          <a:ea typeface="Calibri" panose="020F0502020204030204" pitchFamily="34" charset="0"/>
                          <a:cs typeface="Arial"/>
                        </a:rPr>
                        <a:t>Всего</a:t>
                      </a:r>
                    </a:p>
                  </a:txBody>
                  <a:tcPr marL="68580" marR="68580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solidFill>
                            <a:srgbClr val="0070B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134</a:t>
                      </a:r>
                      <a:endParaRPr lang="ru-RU" sz="1000" b="1" kern="1200" dirty="0">
                        <a:solidFill>
                          <a:srgbClr val="0070BA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rgbClr val="0070BA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663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879A95EB-56D9-4150-9D3C-D2C0E8777B5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805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5ABAACB-E9A6-8748-84EA-C5F6AAD71095}"/>
              </a:ext>
            </a:extLst>
          </p:cNvPr>
          <p:cNvSpPr txBox="1">
            <a:spLocks/>
          </p:cNvSpPr>
          <p:nvPr/>
        </p:nvSpPr>
        <p:spPr>
          <a:xfrm>
            <a:off x="758483" y="676783"/>
            <a:ext cx="7704856" cy="3600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endParaRPr lang="ru-RU" sz="1600" b="1" dirty="0">
              <a:solidFill>
                <a:srgbClr val="214391"/>
              </a:solidFill>
              <a:latin typeface="Verdana" pitchFamily="34" charset="0"/>
              <a:ea typeface="Verdana" pitchFamily="34" charset="0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6083" y="1950140"/>
            <a:ext cx="71122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19. «Изменилась ли активность вашей НКО в последний год?»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xmlns="" id="{3B0C784D-9043-42AA-89DF-4549138EDAE6}"/>
              </a:ext>
            </a:extLst>
          </p:cNvPr>
          <p:cNvSpPr txBox="1">
            <a:spLocks/>
          </p:cNvSpPr>
          <p:nvPr/>
        </p:nvSpPr>
        <p:spPr>
          <a:xfrm>
            <a:off x="844432" y="900671"/>
            <a:ext cx="7867568" cy="961802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 smtClean="0">
                <a:solidFill>
                  <a:srgbClr val="135891"/>
                </a:solidFill>
              </a:rPr>
              <a:t>С 2022 года </a:t>
            </a:r>
            <a:r>
              <a:rPr lang="ru-RU" sz="1100" b="1" dirty="0">
                <a:solidFill>
                  <a:srgbClr val="135891"/>
                </a:solidFill>
              </a:rPr>
              <a:t>пациентские НКО чаще говорят о росте собственной активности.</a:t>
            </a:r>
          </a:p>
          <a:p>
            <a:pPr marL="1973263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35891"/>
                </a:solidFill>
              </a:rPr>
              <a:t>Рост активности – </a:t>
            </a:r>
            <a:r>
              <a:rPr lang="ru-RU" sz="1100" dirty="0" smtClean="0">
                <a:solidFill>
                  <a:srgbClr val="135891"/>
                </a:solidFill>
              </a:rPr>
              <a:t>	</a:t>
            </a:r>
            <a:r>
              <a:rPr lang="ru-RU" sz="1400" b="1" dirty="0" smtClean="0">
                <a:solidFill>
                  <a:srgbClr val="135891"/>
                </a:solidFill>
              </a:rPr>
              <a:t>52,3</a:t>
            </a:r>
            <a:r>
              <a:rPr lang="ru-RU" sz="1400" b="1" dirty="0">
                <a:solidFill>
                  <a:srgbClr val="135891"/>
                </a:solidFill>
              </a:rPr>
              <a:t>%</a:t>
            </a:r>
            <a:r>
              <a:rPr lang="ru-RU" sz="1100" dirty="0">
                <a:solidFill>
                  <a:srgbClr val="135891"/>
                </a:solidFill>
              </a:rPr>
              <a:t> опрошенных </a:t>
            </a:r>
            <a:r>
              <a:rPr lang="ru-RU" sz="1100" dirty="0" smtClean="0">
                <a:solidFill>
                  <a:srgbClr val="135891"/>
                </a:solidFill>
              </a:rPr>
              <a:t>НКО.</a:t>
            </a:r>
            <a:endParaRPr lang="ru-RU" sz="1100" dirty="0">
              <a:solidFill>
                <a:srgbClr val="135891"/>
              </a:solidFill>
            </a:endParaRPr>
          </a:p>
          <a:p>
            <a:pPr marL="1973263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35891"/>
                </a:solidFill>
              </a:rPr>
              <a:t>Снижение активности – </a:t>
            </a:r>
            <a:r>
              <a:rPr lang="ru-RU" sz="1100" dirty="0" smtClean="0">
                <a:solidFill>
                  <a:srgbClr val="135891"/>
                </a:solidFill>
              </a:rPr>
              <a:t>	</a:t>
            </a:r>
            <a:r>
              <a:rPr lang="ru-RU" sz="1400" b="1" dirty="0" smtClean="0">
                <a:solidFill>
                  <a:srgbClr val="135891"/>
                </a:solidFill>
              </a:rPr>
              <a:t>8,2</a:t>
            </a:r>
            <a:r>
              <a:rPr lang="ru-RU" sz="1400" b="1" dirty="0">
                <a:solidFill>
                  <a:srgbClr val="135891"/>
                </a:solidFill>
              </a:rPr>
              <a:t>%</a:t>
            </a:r>
            <a:r>
              <a:rPr lang="ru-RU" sz="1100" dirty="0">
                <a:solidFill>
                  <a:srgbClr val="135891"/>
                </a:solidFill>
              </a:rPr>
              <a:t> опрошенных </a:t>
            </a:r>
            <a:r>
              <a:rPr lang="ru-RU" sz="1100" dirty="0" smtClean="0">
                <a:solidFill>
                  <a:srgbClr val="135891"/>
                </a:solidFill>
              </a:rPr>
              <a:t>НКО.</a:t>
            </a:r>
            <a:endParaRPr lang="ru-RU" sz="1100" dirty="0">
              <a:solidFill>
                <a:srgbClr val="135891"/>
              </a:solidFill>
            </a:endParaRPr>
          </a:p>
          <a:p>
            <a:pPr marL="1973263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35891"/>
                </a:solidFill>
              </a:rPr>
              <a:t>Отсутствие изменений – </a:t>
            </a:r>
            <a:r>
              <a:rPr lang="ru-RU" sz="1100" dirty="0" smtClean="0">
                <a:solidFill>
                  <a:srgbClr val="135891"/>
                </a:solidFill>
              </a:rPr>
              <a:t>	</a:t>
            </a:r>
            <a:r>
              <a:rPr lang="ru-RU" sz="1400" b="1" dirty="0" smtClean="0">
                <a:solidFill>
                  <a:srgbClr val="135891"/>
                </a:solidFill>
              </a:rPr>
              <a:t>23</a:t>
            </a:r>
            <a:r>
              <a:rPr lang="ru-RU" sz="1400" b="1" dirty="0">
                <a:solidFill>
                  <a:srgbClr val="135891"/>
                </a:solidFill>
              </a:rPr>
              <a:t>%</a:t>
            </a:r>
            <a:r>
              <a:rPr lang="ru-RU" sz="1100" dirty="0">
                <a:solidFill>
                  <a:srgbClr val="135891"/>
                </a:solidFill>
              </a:rPr>
              <a:t> опрошенных </a:t>
            </a:r>
            <a:r>
              <a:rPr lang="ru-RU" sz="1100" dirty="0" smtClean="0">
                <a:solidFill>
                  <a:srgbClr val="135891"/>
                </a:solidFill>
              </a:rPr>
              <a:t>НКО.</a:t>
            </a:r>
            <a:endParaRPr lang="ru-RU" sz="1100" dirty="0">
              <a:solidFill>
                <a:srgbClr val="135891"/>
              </a:solidFill>
            </a:endParaRPr>
          </a:p>
        </p:txBody>
      </p:sp>
      <p:pic>
        <p:nvPicPr>
          <p:cNvPr id="23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3B2B403D-DAD9-4E70-8E94-7C9048642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24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26F4BFAE-4945-44A0-8F9B-71D166A8D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8" name="Title 1">
            <a:extLst>
              <a:ext uri="{FF2B5EF4-FFF2-40B4-BE49-F238E27FC236}">
                <a16:creationId xmlns:a16="http://schemas.microsoft.com/office/drawing/2014/main" xmlns="" id="{D4E952B3-D34B-4AF6-89B7-9FBEACD702F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/>
            <a:r>
              <a:rPr lang="ru-RU" sz="2600" b="1" dirty="0">
                <a:solidFill>
                  <a:srgbClr val="0070BA"/>
                </a:solidFill>
              </a:rPr>
              <a:t>Работа пациентских НКО в 2025 году</a:t>
            </a:r>
          </a:p>
        </p:txBody>
      </p:sp>
      <p:pic>
        <p:nvPicPr>
          <p:cNvPr id="15" name="Рисунок 14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6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617C93BC-3764-47C4-B263-AEAD2A4A3B35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xmlns="" id="{00000000-0008-0000-03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05083206"/>
              </p:ext>
            </p:extLst>
          </p:nvPr>
        </p:nvGraphicFramePr>
        <p:xfrm>
          <a:off x="792000" y="2211750"/>
          <a:ext cx="8100000" cy="267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1215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5ABAACB-E9A6-8748-84EA-C5F6AAD71095}"/>
              </a:ext>
            </a:extLst>
          </p:cNvPr>
          <p:cNvSpPr txBox="1">
            <a:spLocks/>
          </p:cNvSpPr>
          <p:nvPr/>
        </p:nvSpPr>
        <p:spPr>
          <a:xfrm>
            <a:off x="758483" y="676783"/>
            <a:ext cx="7704856" cy="3600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endParaRPr lang="ru-RU" sz="1600" b="1" dirty="0">
              <a:solidFill>
                <a:srgbClr val="214391"/>
              </a:solidFill>
              <a:latin typeface="Verdana" pitchFamily="34" charset="0"/>
              <a:ea typeface="Verdana" pitchFamily="34" charset="0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6083" y="1950140"/>
            <a:ext cx="71122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20. «Изменилось ли число обращений пациентов в вашу НКО в последний год?»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xmlns="" id="{3B0C784D-9043-42AA-89DF-4549138EDAE6}"/>
              </a:ext>
            </a:extLst>
          </p:cNvPr>
          <p:cNvSpPr txBox="1">
            <a:spLocks/>
          </p:cNvSpPr>
          <p:nvPr/>
        </p:nvSpPr>
        <p:spPr>
          <a:xfrm>
            <a:off x="844432" y="889948"/>
            <a:ext cx="7687567" cy="961802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100" b="1" dirty="0">
                <a:solidFill>
                  <a:srgbClr val="1663A4"/>
                </a:solidFill>
              </a:rPr>
              <a:t>Рост числа обращений пациентов в общественные организации в 2025 году </a:t>
            </a:r>
            <a:r>
              <a:rPr lang="ru-RU" sz="1100" b="1" dirty="0" smtClean="0">
                <a:solidFill>
                  <a:srgbClr val="1663A4"/>
                </a:solidFill>
              </a:rPr>
              <a:t>сохраняется, хотя и не столь интенсивно:</a:t>
            </a:r>
            <a:endParaRPr lang="ru-RU" sz="1100" b="1" dirty="0">
              <a:solidFill>
                <a:srgbClr val="1663A4"/>
              </a:solidFill>
            </a:endParaRPr>
          </a:p>
          <a:p>
            <a:pPr marL="1612900" indent="-266700"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 smtClean="0">
                <a:solidFill>
                  <a:srgbClr val="1663A4"/>
                </a:solidFill>
              </a:rPr>
              <a:t>46,3%</a:t>
            </a:r>
            <a:r>
              <a:rPr lang="ru-RU" sz="1100" dirty="0" smtClean="0">
                <a:solidFill>
                  <a:srgbClr val="1663A4"/>
                </a:solidFill>
              </a:rPr>
              <a:t> опрошенных НКО говорят о росте числа обращений </a:t>
            </a:r>
            <a:r>
              <a:rPr lang="ru-RU" sz="1100" dirty="0">
                <a:solidFill>
                  <a:srgbClr val="1663A4"/>
                </a:solidFill>
              </a:rPr>
              <a:t>граждан за последний </a:t>
            </a:r>
            <a:r>
              <a:rPr lang="ru-RU" sz="1100" dirty="0" smtClean="0">
                <a:solidFill>
                  <a:srgbClr val="1663A4"/>
                </a:solidFill>
              </a:rPr>
              <a:t>год.</a:t>
            </a:r>
            <a:endParaRPr lang="ru-RU" sz="1100" dirty="0">
              <a:solidFill>
                <a:srgbClr val="1663A4"/>
              </a:solidFill>
            </a:endParaRPr>
          </a:p>
          <a:p>
            <a:pPr marL="1612900" indent="-266700"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 smtClean="0">
                <a:solidFill>
                  <a:srgbClr val="1663A4"/>
                </a:solidFill>
              </a:rPr>
              <a:t>21,6%</a:t>
            </a:r>
            <a:r>
              <a:rPr lang="ru-RU" sz="1100" dirty="0" smtClean="0">
                <a:solidFill>
                  <a:srgbClr val="1663A4"/>
                </a:solidFill>
              </a:rPr>
              <a:t> – 	число </a:t>
            </a:r>
            <a:r>
              <a:rPr lang="ru-RU" sz="1100" dirty="0">
                <a:solidFill>
                  <a:srgbClr val="1663A4"/>
                </a:solidFill>
              </a:rPr>
              <a:t>обращений не </a:t>
            </a:r>
            <a:r>
              <a:rPr lang="ru-RU" sz="1100" dirty="0" smtClean="0">
                <a:solidFill>
                  <a:srgbClr val="1663A4"/>
                </a:solidFill>
              </a:rPr>
              <a:t>изменилось.</a:t>
            </a:r>
            <a:endParaRPr lang="ru-RU" sz="1100" dirty="0">
              <a:solidFill>
                <a:srgbClr val="1663A4"/>
              </a:solidFill>
            </a:endParaRPr>
          </a:p>
          <a:p>
            <a:pPr marL="1612900" indent="-266700">
              <a:buClr>
                <a:srgbClr val="00ADD9"/>
              </a:buClr>
              <a:buSzPct val="80000"/>
              <a:buFont typeface="Wingdings" pitchFamily="2" charset="2"/>
              <a:buChar char="§"/>
            </a:pPr>
            <a:r>
              <a:rPr lang="ru-RU" sz="1400" b="1" dirty="0" smtClean="0">
                <a:solidFill>
                  <a:srgbClr val="1663A4"/>
                </a:solidFill>
              </a:rPr>
              <a:t>6,7%</a:t>
            </a:r>
            <a:r>
              <a:rPr lang="ru-RU" sz="1100" dirty="0" smtClean="0">
                <a:solidFill>
                  <a:srgbClr val="1663A4"/>
                </a:solidFill>
              </a:rPr>
              <a:t> –	число </a:t>
            </a:r>
            <a:r>
              <a:rPr lang="ru-RU" sz="1100" dirty="0">
                <a:solidFill>
                  <a:srgbClr val="1663A4"/>
                </a:solidFill>
              </a:rPr>
              <a:t>обращений </a:t>
            </a:r>
            <a:r>
              <a:rPr lang="ru-RU" sz="1100" dirty="0" smtClean="0">
                <a:solidFill>
                  <a:srgbClr val="1663A4"/>
                </a:solidFill>
              </a:rPr>
              <a:t>снизилось.</a:t>
            </a:r>
            <a:endParaRPr lang="ru-RU" sz="1100" dirty="0">
              <a:solidFill>
                <a:srgbClr val="1663A4"/>
              </a:solidFill>
            </a:endParaRPr>
          </a:p>
        </p:txBody>
      </p:sp>
      <p:pic>
        <p:nvPicPr>
          <p:cNvPr id="23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3B2B403D-DAD9-4E70-8E94-7C9048642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72741"/>
          <a:stretch>
            <a:fillRect/>
          </a:stretch>
        </p:blipFill>
        <p:spPr bwMode="auto">
          <a:xfrm rot="5400000">
            <a:off x="8077621" y="-406112"/>
            <a:ext cx="660266" cy="1472491"/>
          </a:xfrm>
          <a:prstGeom prst="rect">
            <a:avLst/>
          </a:prstGeom>
          <a:noFill/>
        </p:spPr>
      </p:pic>
      <p:pic>
        <p:nvPicPr>
          <p:cNvPr id="24" name="Picture 2" descr="E:\РАБОТА\3 конгресс ВСП\2022\презентации\кубики1.png">
            <a:extLst>
              <a:ext uri="{FF2B5EF4-FFF2-40B4-BE49-F238E27FC236}">
                <a16:creationId xmlns:a16="http://schemas.microsoft.com/office/drawing/2014/main" xmlns="" id="{26F4BFAE-4945-44A0-8F9B-71D166A8D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b="72729"/>
          <a:stretch>
            <a:fillRect/>
          </a:stretch>
        </p:blipFill>
        <p:spPr bwMode="auto">
          <a:xfrm>
            <a:off x="0" y="3670325"/>
            <a:ext cx="660264" cy="1473175"/>
          </a:xfrm>
          <a:prstGeom prst="rect">
            <a:avLst/>
          </a:prstGeom>
          <a:noFill/>
        </p:spPr>
      </p:pic>
      <p:sp>
        <p:nvSpPr>
          <p:cNvPr id="28" name="Title 1">
            <a:extLst>
              <a:ext uri="{FF2B5EF4-FFF2-40B4-BE49-F238E27FC236}">
                <a16:creationId xmlns:a16="http://schemas.microsoft.com/office/drawing/2014/main" xmlns="" id="{D4E952B3-D34B-4AF6-89B7-9FBEACD702F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/>
            <a:r>
              <a:rPr lang="ru-RU" sz="2600" b="1" dirty="0">
                <a:solidFill>
                  <a:srgbClr val="0070BA"/>
                </a:solidFill>
              </a:rPr>
              <a:t>Работа пациентских НКО в 2025 году</a:t>
            </a:r>
          </a:p>
        </p:txBody>
      </p:sp>
      <p:pic>
        <p:nvPicPr>
          <p:cNvPr id="15" name="Рисунок 14" descr="логотип">
            <a:extLst>
              <a:ext uri="{FF2B5EF4-FFF2-40B4-BE49-F238E27FC236}">
                <a16:creationId xmlns:a16="http://schemas.microsoft.com/office/drawing/2014/main" xmlns="" id="{9639DC8E-5D45-46EC-93A3-4C4E91569A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226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617C93BC-3764-47C4-B263-AEAD2A4A3B35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2" name="Диаграмма 11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00000000-0008-0000-0300-000003000000}"/>
              </a:ext>
            </a:extLst>
          </p:cNvPr>
          <p:cNvGraphicFramePr/>
          <p:nvPr/>
        </p:nvGraphicFramePr>
        <p:xfrm>
          <a:off x="792000" y="2211750"/>
          <a:ext cx="810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1215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313F306C-9E5E-4DFF-9583-39CE3B94F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22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7BA82EC4-0D35-4ADC-9061-C5483C191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27" name="Subtitle 2">
            <a:extLst>
              <a:ext uri="{FF2B5EF4-FFF2-40B4-BE49-F238E27FC236}">
                <a16:creationId xmlns:a16="http://schemas.microsoft.com/office/drawing/2014/main" xmlns="" id="{47F6219F-2A8E-4916-B2E0-A09E9218ED33}"/>
              </a:ext>
            </a:extLst>
          </p:cNvPr>
          <p:cNvSpPr txBox="1">
            <a:spLocks/>
          </p:cNvSpPr>
          <p:nvPr/>
        </p:nvSpPr>
        <p:spPr>
          <a:xfrm>
            <a:off x="837271" y="754746"/>
            <a:ext cx="7891569" cy="961802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400"/>
              </a:spcAft>
            </a:pPr>
            <a:r>
              <a:rPr lang="ru-RU" sz="1100" b="1" dirty="0">
                <a:solidFill>
                  <a:srgbClr val="1663A4"/>
                </a:solidFill>
              </a:rPr>
              <a:t>Вовлеченность пациентов в мероприятия НКО также продолжает расти:</a:t>
            </a:r>
          </a:p>
          <a:p>
            <a:pPr marL="1973263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Вовлеченность пациентов выросла у </a:t>
            </a:r>
            <a:r>
              <a:rPr lang="ru-RU" sz="1400" b="1" dirty="0">
                <a:solidFill>
                  <a:srgbClr val="1663A4"/>
                </a:solidFill>
              </a:rPr>
              <a:t>38% </a:t>
            </a:r>
            <a:r>
              <a:rPr lang="ru-RU" sz="1100" dirty="0">
                <a:solidFill>
                  <a:srgbClr val="1663A4"/>
                </a:solidFill>
              </a:rPr>
              <a:t>НКО</a:t>
            </a:r>
          </a:p>
          <a:p>
            <a:pPr marL="1973263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Вовлеченность пациентов не изменилась у </a:t>
            </a:r>
            <a:r>
              <a:rPr lang="ru-RU" sz="1400" b="1" dirty="0">
                <a:solidFill>
                  <a:srgbClr val="1663A4"/>
                </a:solidFill>
              </a:rPr>
              <a:t>28,4% </a:t>
            </a:r>
            <a:r>
              <a:rPr lang="ru-RU" sz="1100" dirty="0">
                <a:solidFill>
                  <a:srgbClr val="1663A4"/>
                </a:solidFill>
              </a:rPr>
              <a:t>НКО</a:t>
            </a:r>
          </a:p>
          <a:p>
            <a:pPr marL="1973263" lvl="0" indent="-179388">
              <a:buFont typeface="Wingdings" pitchFamily="2" charset="2"/>
              <a:buChar char="§"/>
            </a:pPr>
            <a:r>
              <a:rPr lang="ru-RU" sz="1100" dirty="0">
                <a:solidFill>
                  <a:srgbClr val="1663A4"/>
                </a:solidFill>
              </a:rPr>
              <a:t>Вовлеченность пациентов снизилась у </a:t>
            </a:r>
            <a:r>
              <a:rPr lang="ru-RU" sz="1400" b="1" dirty="0">
                <a:solidFill>
                  <a:srgbClr val="1663A4"/>
                </a:solidFill>
              </a:rPr>
              <a:t>7,5% </a:t>
            </a:r>
            <a:r>
              <a:rPr lang="ru-RU" sz="1100" dirty="0">
                <a:solidFill>
                  <a:srgbClr val="1663A4"/>
                </a:solidFill>
              </a:rPr>
              <a:t>НКО.</a:t>
            </a:r>
          </a:p>
        </p:txBody>
      </p:sp>
      <p:pic>
        <p:nvPicPr>
          <p:cNvPr id="14" name="Рисунок 13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xmlns="" id="{D4E952B3-D34B-4AF6-89B7-9FBEACD702F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/>
            <a:r>
              <a:rPr lang="ru-RU" sz="2600" b="1" dirty="0">
                <a:solidFill>
                  <a:srgbClr val="0070BA"/>
                </a:solidFill>
              </a:rPr>
              <a:t>Работа пациентских НКО в 2025 году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7EAD8A1-F954-476C-B172-F58BAA1894FF}"/>
              </a:ext>
            </a:extLst>
          </p:cNvPr>
          <p:cNvSpPr/>
          <p:nvPr/>
        </p:nvSpPr>
        <p:spPr>
          <a:xfrm>
            <a:off x="799831" y="1770140"/>
            <a:ext cx="75443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61925"/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21. «Изменилась ли вовлеченность пациентов в работу вашей НКО?»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189984FA-BD55-4E30-B492-F377B1C6E512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>
                <a:solidFill>
                  <a:schemeClr val="bg1"/>
                </a:solidFill>
              </a:rPr>
              <a:t>XVI </a:t>
            </a:r>
            <a:r>
              <a:rPr lang="ru-RU" sz="1000" dirty="0">
                <a:solidFill>
                  <a:schemeClr val="bg1"/>
                </a:solidFill>
              </a:rPr>
              <a:t>Всероссийский конгресс пациентов,  2025 год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xmlns="" id="{00000000-0008-0000-0300-000005000000}"/>
              </a:ext>
            </a:extLst>
          </p:cNvPr>
          <p:cNvGraphicFramePr/>
          <p:nvPr/>
        </p:nvGraphicFramePr>
        <p:xfrm>
          <a:off x="792000" y="2031750"/>
          <a:ext cx="8172065" cy="2951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55254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43391" y="2310140"/>
            <a:ext cx="75443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61925"/>
            <a:r>
              <a:rPr lang="ru-RU" sz="1100" b="1" dirty="0">
                <a:solidFill>
                  <a:srgbClr val="00ADD9"/>
                </a:solidFill>
                <a:ea typeface="Verdana" pitchFamily="34" charset="0"/>
                <a:cs typeface="+mj-cs"/>
              </a:rPr>
              <a:t>Диаграмма 22. «Изменились ли формы работы вашей НКО за последний год?»</a:t>
            </a:r>
          </a:p>
        </p:txBody>
      </p:sp>
      <p:pic>
        <p:nvPicPr>
          <p:cNvPr id="19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313F306C-9E5E-4DFF-9583-39CE3B94F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 flipV="1">
            <a:off x="7198149" y="0"/>
            <a:ext cx="1945851" cy="972000"/>
          </a:xfrm>
          <a:prstGeom prst="rect">
            <a:avLst/>
          </a:prstGeom>
          <a:noFill/>
        </p:spPr>
      </p:pic>
      <p:pic>
        <p:nvPicPr>
          <p:cNvPr id="22" name="Picture 2" descr="E:\РАБОТА\3 конгресс ВСП\2022\презентации\кубики9.png">
            <a:extLst>
              <a:ext uri="{FF2B5EF4-FFF2-40B4-BE49-F238E27FC236}">
                <a16:creationId xmlns:a16="http://schemas.microsoft.com/office/drawing/2014/main" xmlns="" id="{7BA82EC4-0D35-4ADC-9061-C5483C191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 flipV="1">
            <a:off x="-486925" y="3684573"/>
            <a:ext cx="1945851" cy="972000"/>
          </a:xfrm>
          <a:prstGeom prst="rect">
            <a:avLst/>
          </a:prstGeom>
          <a:noFill/>
        </p:spPr>
      </p:pic>
      <p:sp>
        <p:nvSpPr>
          <p:cNvPr id="28" name="Subtitle 2">
            <a:extLst>
              <a:ext uri="{FF2B5EF4-FFF2-40B4-BE49-F238E27FC236}">
                <a16:creationId xmlns:a16="http://schemas.microsoft.com/office/drawing/2014/main" xmlns="" id="{B004D7D0-A210-418F-A671-164F0EF47671}"/>
              </a:ext>
            </a:extLst>
          </p:cNvPr>
          <p:cNvSpPr txBox="1">
            <a:spLocks/>
          </p:cNvSpPr>
          <p:nvPr/>
        </p:nvSpPr>
        <p:spPr>
          <a:xfrm>
            <a:off x="869113" y="916524"/>
            <a:ext cx="7842887" cy="1295226"/>
          </a:xfrm>
          <a:prstGeom prst="rect">
            <a:avLst/>
          </a:prstGeom>
        </p:spPr>
        <p:txBody>
          <a:bodyPr vert="horz" wrap="square" lIns="68580" tIns="34290" rIns="68580" bIns="34290" rtlCol="0" anchor="t" anchorCtr="0">
            <a:spAutoFit/>
          </a:bodyPr>
          <a:lstStyle/>
          <a:p>
            <a:pPr>
              <a:spcAft>
                <a:spcPts val="300"/>
              </a:spcAft>
            </a:pPr>
            <a:r>
              <a:rPr lang="ru-RU" sz="1100" b="1" dirty="0">
                <a:solidFill>
                  <a:srgbClr val="1663A4"/>
                </a:solidFill>
              </a:rPr>
              <a:t>В 2025 году отмечается второй всплеск во внедрении новых технологий работы в деятельности пациентских НКО. </a:t>
            </a:r>
          </a:p>
          <a:p>
            <a:pPr>
              <a:spcAft>
                <a:spcPts val="600"/>
              </a:spcAft>
            </a:pPr>
            <a:r>
              <a:rPr lang="ru-RU" sz="1100" dirty="0">
                <a:solidFill>
                  <a:srgbClr val="1663A4"/>
                </a:solidFill>
              </a:rPr>
              <a:t>Новые формы работы появились у </a:t>
            </a:r>
            <a:r>
              <a:rPr lang="ru-RU" sz="1400" b="1" dirty="0">
                <a:solidFill>
                  <a:srgbClr val="1663A4"/>
                </a:solidFill>
              </a:rPr>
              <a:t>41,8%</a:t>
            </a:r>
            <a:r>
              <a:rPr lang="ru-RU" sz="1100" dirty="0">
                <a:solidFill>
                  <a:srgbClr val="1663A4"/>
                </a:solidFill>
              </a:rPr>
              <a:t> опрошенных НКО.</a:t>
            </a:r>
          </a:p>
          <a:p>
            <a:pPr marL="900113" lvl="1" indent="-179388">
              <a:spcAft>
                <a:spcPts val="300"/>
              </a:spcAft>
              <a:buClr>
                <a:srgbClr val="00ADD9"/>
              </a:buClr>
              <a:buSzPct val="120000"/>
              <a:buFont typeface="Courier New" pitchFamily="49" charset="0"/>
              <a:buChar char="o"/>
            </a:pPr>
            <a:r>
              <a:rPr lang="ru-RU" sz="1000" dirty="0">
                <a:solidFill>
                  <a:srgbClr val="135891"/>
                </a:solidFill>
              </a:rPr>
              <a:t>расширяется спектр как дистанционных, так и </a:t>
            </a:r>
            <a:r>
              <a:rPr lang="ru-RU" sz="1000" dirty="0" err="1">
                <a:solidFill>
                  <a:srgbClr val="135891"/>
                </a:solidFill>
              </a:rPr>
              <a:t>офлайн</a:t>
            </a:r>
            <a:r>
              <a:rPr lang="ru-RU" sz="1000" dirty="0">
                <a:solidFill>
                  <a:srgbClr val="135891"/>
                </a:solidFill>
              </a:rPr>
              <a:t> </a:t>
            </a:r>
            <a:r>
              <a:rPr lang="ru-RU" sz="1000" dirty="0" smtClean="0">
                <a:solidFill>
                  <a:srgbClr val="135891"/>
                </a:solidFill>
              </a:rPr>
              <a:t>мероприятий :</a:t>
            </a:r>
          </a:p>
          <a:p>
            <a:pPr marL="1166813" lvl="2" indent="11113">
              <a:buClr>
                <a:srgbClr val="00ADD9"/>
              </a:buClr>
              <a:buSzPct val="120000"/>
            </a:pPr>
            <a:r>
              <a:rPr lang="ru-RU" sz="1000" i="1" dirty="0" smtClean="0">
                <a:solidFill>
                  <a:srgbClr val="135891"/>
                </a:solidFill>
              </a:rPr>
              <a:t>больше направлений консультирования… ведение пациентов 24/7 в индивидуальном порядке…</a:t>
            </a:r>
          </a:p>
          <a:p>
            <a:pPr marL="1166813" lvl="2" indent="11113">
              <a:spcAft>
                <a:spcPts val="500"/>
              </a:spcAft>
              <a:buClr>
                <a:srgbClr val="00ADD9"/>
              </a:buClr>
              <a:buSzPct val="120000"/>
            </a:pPr>
            <a:r>
              <a:rPr lang="ru-RU" sz="1000" i="1" dirty="0" smtClean="0">
                <a:solidFill>
                  <a:srgbClr val="135891"/>
                </a:solidFill>
              </a:rPr>
              <a:t>маршрутизация пациентов… новые проекты реабилитации... создание </a:t>
            </a:r>
            <a:r>
              <a:rPr lang="ru-RU" sz="1000" i="1" dirty="0" err="1" smtClean="0">
                <a:solidFill>
                  <a:srgbClr val="135891"/>
                </a:solidFill>
              </a:rPr>
              <a:t>экологичной</a:t>
            </a:r>
            <a:r>
              <a:rPr lang="ru-RU" sz="1000" i="1" dirty="0" smtClean="0">
                <a:solidFill>
                  <a:srgbClr val="135891"/>
                </a:solidFill>
              </a:rPr>
              <a:t> среды для подопечных…</a:t>
            </a:r>
            <a:endParaRPr lang="ru-RU" sz="1000" dirty="0">
              <a:solidFill>
                <a:srgbClr val="135891"/>
              </a:solidFill>
            </a:endParaRPr>
          </a:p>
          <a:p>
            <a:pPr marL="900113" indent="-179388">
              <a:buClr>
                <a:srgbClr val="00ADD9"/>
              </a:buClr>
              <a:buSzPct val="120000"/>
              <a:buFont typeface="Courier New" pitchFamily="49" charset="0"/>
              <a:buChar char="o"/>
            </a:pPr>
            <a:r>
              <a:rPr lang="ru-RU" sz="1000" dirty="0">
                <a:solidFill>
                  <a:srgbClr val="135891"/>
                </a:solidFill>
              </a:rPr>
              <a:t>расширяется круг участников: разные ветви власти, медицинские учреждения разного уровня, окружение пациентов</a:t>
            </a:r>
            <a:r>
              <a:rPr lang="ru-RU" sz="1050" dirty="0">
                <a:solidFill>
                  <a:srgbClr val="135891"/>
                </a:solidFill>
              </a:rPr>
              <a:t>.</a:t>
            </a:r>
          </a:p>
        </p:txBody>
      </p:sp>
      <p:pic>
        <p:nvPicPr>
          <p:cNvPr id="14" name="Рисунок 13" descr="логотип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4000" y="4896000"/>
            <a:ext cx="1465000" cy="2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xmlns="" id="{D4E952B3-D34B-4AF6-89B7-9FBEACD702F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889248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04863" algn="l" defTabSz="900113"/>
            <a:r>
              <a:rPr lang="ru-RU" sz="2600" b="1" dirty="0">
                <a:solidFill>
                  <a:srgbClr val="0070BA"/>
                </a:solidFill>
              </a:rPr>
              <a:t>Работа пациентских НКО в 2025 году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507DBEBD-B4D0-4E5B-A659-F581FD9E9784}"/>
              </a:ext>
            </a:extLst>
          </p:cNvPr>
          <p:cNvSpPr/>
          <p:nvPr/>
        </p:nvSpPr>
        <p:spPr>
          <a:xfrm>
            <a:off x="4139952" y="4896000"/>
            <a:ext cx="5004049" cy="230832"/>
          </a:xfrm>
          <a:prstGeom prst="rect">
            <a:avLst/>
          </a:prstGeom>
          <a:solidFill>
            <a:srgbClr val="00ADD9"/>
          </a:solidFill>
        </p:spPr>
        <p:txBody>
          <a:bodyPr wrap="square">
            <a:spAutoFit/>
          </a:bodyPr>
          <a:lstStyle/>
          <a:p>
            <a:pPr marL="985838" defTabSz="685800">
              <a:lnSpc>
                <a:spcPct val="90000"/>
              </a:lnSpc>
              <a:spcBef>
                <a:spcPts val="750"/>
              </a:spcBef>
              <a:buClr>
                <a:srgbClr val="35A5D6"/>
              </a:buClr>
            </a:pPr>
            <a:r>
              <a:rPr lang="en-US" sz="1000" dirty="0" smtClean="0">
                <a:solidFill>
                  <a:schemeClr val="bg1"/>
                </a:solidFill>
                <a:ea typeface="+mj-ea"/>
                <a:cs typeface="+mj-cs"/>
              </a:rPr>
              <a:t>XVI 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Всероссийский конгресс пациентов,  202</a:t>
            </a:r>
            <a:r>
              <a:rPr lang="en-US" sz="1000" dirty="0">
                <a:solidFill>
                  <a:schemeClr val="bg1"/>
                </a:solidFill>
                <a:ea typeface="+mj-ea"/>
                <a:cs typeface="+mj-cs"/>
              </a:rPr>
              <a:t>5</a:t>
            </a:r>
            <a:r>
              <a:rPr lang="ru-RU" sz="1000" dirty="0">
                <a:solidFill>
                  <a:schemeClr val="bg1"/>
                </a:solidFill>
                <a:ea typeface="+mj-ea"/>
                <a:cs typeface="+mj-cs"/>
              </a:rPr>
              <a:t> год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7" y="65918"/>
            <a:ext cx="660353" cy="660353"/>
          </a:xfrm>
          <a:prstGeom prst="rect">
            <a:avLst/>
          </a:prstGeom>
        </p:spPr>
      </p:pic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xmlns="" id="{00000000-0008-0000-0300-000009000000}"/>
              </a:ext>
            </a:extLst>
          </p:cNvPr>
          <p:cNvGraphicFramePr/>
          <p:nvPr/>
        </p:nvGraphicFramePr>
        <p:xfrm>
          <a:off x="972000" y="2571750"/>
          <a:ext cx="7740000" cy="2287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86581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15677</TotalTime>
  <Words>1548</Words>
  <Application>Microsoft Office PowerPoint</Application>
  <PresentationFormat>Экран (16:9)</PresentationFormat>
  <Paragraphs>391</Paragraphs>
  <Slides>13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!!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Нат.Полярная</cp:lastModifiedBy>
  <cp:revision>1257</cp:revision>
  <dcterms:created xsi:type="dcterms:W3CDTF">2019-11-22T11:09:28Z</dcterms:created>
  <dcterms:modified xsi:type="dcterms:W3CDTF">2025-11-19T08:59:18Z</dcterms:modified>
</cp:coreProperties>
</file>