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theme/themeOverride7.xml" ContentType="application/vnd.openxmlformats-officedocument.themeOverr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Override5.xml" ContentType="application/vnd.openxmlformats-officedocument.themeOverr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9.xml" ContentType="application/vnd.openxmlformats-officedocument.themeOverr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Override8.xml" ContentType="application/vnd.openxmlformats-officedocument.themeOverr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Override6.xml" ContentType="application/vnd.openxmlformats-officedocument.themeOverrid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theme/themeOverride4.xml" ContentType="application/vnd.openxmlformats-officedocument.themeOverr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50" r:id="rId2"/>
    <p:sldId id="352" r:id="rId3"/>
    <p:sldId id="353" r:id="rId4"/>
    <p:sldId id="354" r:id="rId5"/>
    <p:sldId id="355" r:id="rId6"/>
    <p:sldId id="360" r:id="rId7"/>
    <p:sldId id="356" r:id="rId8"/>
    <p:sldId id="357" r:id="rId9"/>
    <p:sldId id="358" r:id="rId10"/>
    <p:sldId id="359" r:id="rId11"/>
    <p:sldId id="325" r:id="rId12"/>
    <p:sldId id="267" r:id="rId13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1663A4"/>
    <a:srgbClr val="00ADD9"/>
    <a:srgbClr val="135891"/>
    <a:srgbClr val="1E29A1"/>
    <a:srgbClr val="1A4394"/>
    <a:srgbClr val="0070BA"/>
    <a:srgbClr val="60497C"/>
    <a:srgbClr val="93A9CF"/>
    <a:srgbClr val="0071C1"/>
    <a:srgbClr val="214391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822" autoAdjust="0"/>
    <p:restoredTop sz="79537" autoAdjust="0"/>
  </p:normalViewPr>
  <p:slideViewPr>
    <p:cSldViewPr>
      <p:cViewPr varScale="1">
        <p:scale>
          <a:sx n="88" d="100"/>
          <a:sy n="88" d="100"/>
        </p:scale>
        <p:origin x="-788" y="-5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184319863" cy="184319863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&#1061;&#1086;&#1079;&#1103;&#1081;&#1082;&#1072;\Documents\0_&#1057;&#1052;&#1045;&#1061;\&#1050;&#1086;&#1085;&#1075;&#1088;&#1077;&#1089;&#1089;&#1099;%20&#1087;&#1072;&#1094;&#1080;&#1077;&#1085;&#1090;&#1086;&#1074;\2025_&#1050;&#1086;&#1085;&#1075;&#1088;&#1077;&#1089;&#1089;%2016\&#1053;&#1050;&#1054;%202025_&#1090;&#1072;&#1073;&#1083;%20&#1080;%20&#1076;&#1080;&#1072;&#1075;&#1088;_3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&#1061;&#1086;&#1079;&#1103;&#1081;&#1082;&#1072;\Documents\0_&#1057;&#1052;&#1045;&#1061;\&#1050;&#1086;&#1085;&#1075;&#1088;&#1077;&#1089;&#1089;&#1099;%20&#1087;&#1072;&#1094;&#1080;&#1077;&#1085;&#1090;&#1086;&#1074;\2025_&#1050;&#1086;&#1085;&#1075;&#1088;&#1077;&#1089;&#1089;%2016\&#1053;&#1050;&#1054;%202025_&#1090;&#1072;&#1073;&#1083;%20&#1080;%20&#1076;&#1080;&#1072;&#1075;&#1088;_3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&#1061;&#1086;&#1079;&#1103;&#1081;&#1082;&#1072;\Documents\0_&#1057;&#1052;&#1045;&#1061;\&#1050;&#1086;&#1085;&#1075;&#1088;&#1077;&#1089;&#1089;&#1099;%20&#1087;&#1072;&#1094;&#1080;&#1077;&#1085;&#1090;&#1086;&#1074;\2025_&#1050;&#1086;&#1085;&#1075;&#1088;&#1077;&#1089;&#1089;%2016\&#1053;&#1050;&#1054;%202025_&#1090;&#1072;&#1073;&#1083;%20&#1080;%20&#1076;&#1080;&#1072;&#1075;&#1088;_3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&#1061;&#1086;&#1079;&#1103;&#1081;&#1082;&#1072;\Documents\0_&#1057;&#1052;&#1045;&#1061;\&#1050;&#1086;&#1085;&#1075;&#1088;&#1077;&#1089;&#1089;&#1099;%20&#1087;&#1072;&#1094;&#1080;&#1077;&#1085;&#1090;&#1086;&#1074;\2025_&#1050;&#1086;&#1085;&#1075;&#1088;&#1077;&#1089;&#1089;%2016\&#1053;&#1050;&#1054;%202025_&#1090;&#1072;&#1073;&#1083;%20&#1080;%20&#1076;&#1080;&#1072;&#1075;&#1088;_3.xlsx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&#1061;&#1086;&#1079;&#1103;&#1081;&#1082;&#1072;\Documents\0_&#1057;&#1052;&#1045;&#1061;\&#1050;&#1086;&#1085;&#1075;&#1088;&#1077;&#1089;&#1089;&#1099;%20&#1087;&#1072;&#1094;&#1080;&#1077;&#1085;&#1090;&#1086;&#1074;\2025_&#1050;&#1086;&#1085;&#1075;&#1088;&#1077;&#1089;&#1089;%2016\&#1053;&#1050;&#1054;%202025_&#1090;&#1072;&#1073;&#1083;%20&#1080;%20&#1076;&#1080;&#1072;&#1075;&#1088;_3.xlsx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&#1061;&#1086;&#1079;&#1103;&#1081;&#1082;&#1072;\Documents\0_&#1057;&#1052;&#1045;&#1061;\&#1050;&#1086;&#1085;&#1075;&#1088;&#1077;&#1089;&#1089;&#1099;%20&#1087;&#1072;&#1094;&#1080;&#1077;&#1085;&#1090;&#1086;&#1074;\2025_&#1050;&#1086;&#1085;&#1075;&#1088;&#1077;&#1089;&#1089;%2016\&#1053;&#1050;&#1054;%202025_&#1090;&#1072;&#1073;&#1083;%20&#1080;%20&#1076;&#1080;&#1072;&#1075;&#1088;_3.xlsx" TargetMode="External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&#1061;&#1086;&#1079;&#1103;&#1081;&#1082;&#1072;\Documents\0_&#1057;&#1052;&#1045;&#1061;\&#1050;&#1086;&#1085;&#1075;&#1088;&#1077;&#1089;&#1089;&#1099;%20&#1087;&#1072;&#1094;&#1080;&#1077;&#1085;&#1090;&#1086;&#1074;\2025_&#1050;&#1086;&#1085;&#1075;&#1088;&#1077;&#1089;&#1089;%2016\&#1053;&#1050;&#1054;%202025_&#1090;&#1072;&#1073;&#1083;%20&#1080;%20&#1076;&#1080;&#1072;&#1075;&#1088;_3.xlsx" TargetMode="External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&#1061;&#1086;&#1079;&#1103;&#1081;&#1082;&#1072;\Documents\0_&#1057;&#1052;&#1045;&#1061;\&#1050;&#1086;&#1085;&#1075;&#1088;&#1077;&#1089;&#1089;&#1099;%20&#1087;&#1072;&#1094;&#1080;&#1077;&#1085;&#1090;&#1086;&#1074;\2025_&#1050;&#1086;&#1085;&#1075;&#1088;&#1077;&#1089;&#1089;%2016\&#1053;&#1050;&#1054;%202025_&#1090;&#1072;&#1073;&#1083;%20&#1080;%20&#1076;&#1080;&#1072;&#1075;&#1088;_3.xlsx" TargetMode="External"/><Relationship Id="rId1" Type="http://schemas.openxmlformats.org/officeDocument/2006/relationships/themeOverride" Target="../theme/themeOverride8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&#1061;&#1086;&#1079;&#1103;&#1081;&#1082;&#1072;\Documents\0_&#1057;&#1052;&#1045;&#1061;\&#1050;&#1086;&#1085;&#1075;&#1088;&#1077;&#1089;&#1089;&#1099;%20&#1087;&#1072;&#1094;&#1080;&#1077;&#1085;&#1090;&#1086;&#1074;\2025_&#1050;&#1086;&#1085;&#1075;&#1088;&#1077;&#1089;&#1089;%2016\&#1053;&#1050;&#1054;%202025_&#1090;&#1072;&#1073;&#1083;%20&#1080;%20&#1076;&#1080;&#1072;&#1075;&#1088;_3.xlsx" TargetMode="External"/><Relationship Id="rId1" Type="http://schemas.openxmlformats.org/officeDocument/2006/relationships/themeOverride" Target="../theme/themeOverrid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8.6379612214150983E-2"/>
          <c:y val="0"/>
          <c:w val="0.90712715547013567"/>
          <c:h val="0.56000239732974344"/>
        </c:manualLayout>
      </c:layout>
      <c:barChart>
        <c:barDir val="bar"/>
        <c:grouping val="percentStacked"/>
        <c:ser>
          <c:idx val="0"/>
          <c:order val="0"/>
          <c:tx>
            <c:strRef>
              <c:f>'по годам'!$A$52</c:f>
              <c:strCache>
                <c:ptCount val="1"/>
                <c:pt idx="0">
                  <c:v>Взаимодействие значительно улучшилось</c:v>
                </c:pt>
              </c:strCache>
            </c:strRef>
          </c:tx>
          <c:spPr>
            <a:solidFill>
              <a:srgbClr val="00407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'по годам'!$B$51:$E$51</c:f>
              <c:strCache>
                <c:ptCount val="4"/>
                <c:pt idx="0">
                  <c:v>2025 г.</c:v>
                </c:pt>
                <c:pt idx="1">
                  <c:v>2024 г.</c:v>
                </c:pt>
                <c:pt idx="2">
                  <c:v>2022 г.</c:v>
                </c:pt>
                <c:pt idx="3">
                  <c:v>2020 г.</c:v>
                </c:pt>
              </c:strCache>
            </c:strRef>
          </c:cat>
          <c:val>
            <c:numRef>
              <c:f>'по годам'!$B$52:$E$52</c:f>
              <c:numCache>
                <c:formatCode>0.0%</c:formatCode>
                <c:ptCount val="4"/>
                <c:pt idx="0">
                  <c:v>0.10400000000000002</c:v>
                </c:pt>
                <c:pt idx="1">
                  <c:v>0.13</c:v>
                </c:pt>
                <c:pt idx="2">
                  <c:v>0.10400000000000002</c:v>
                </c:pt>
                <c:pt idx="3">
                  <c:v>4.2000000000000016E-2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843-4A8A-8AF5-72AA5D32045B}"/>
            </c:ext>
          </c:extLst>
        </c:ser>
        <c:ser>
          <c:idx val="1"/>
          <c:order val="1"/>
          <c:tx>
            <c:strRef>
              <c:f>'по годам'!$A$53</c:f>
              <c:strCache>
                <c:ptCount val="1"/>
                <c:pt idx="0">
                  <c:v>Взаимодействие, скорее, улучшилось</c:v>
                </c:pt>
              </c:strCache>
            </c:strRef>
          </c:tx>
          <c:spPr>
            <a:solidFill>
              <a:srgbClr val="00B0F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en-US" sz="1100" b="1" i="0" u="none" strike="noStrike" kern="1200" baseline="0">
                    <a:solidFill>
                      <a:sysClr val="windowText" lastClr="000000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'по годам'!$B$51:$E$51</c:f>
              <c:strCache>
                <c:ptCount val="4"/>
                <c:pt idx="0">
                  <c:v>2025 г.</c:v>
                </c:pt>
                <c:pt idx="1">
                  <c:v>2024 г.</c:v>
                </c:pt>
                <c:pt idx="2">
                  <c:v>2022 г.</c:v>
                </c:pt>
                <c:pt idx="3">
                  <c:v>2020 г.</c:v>
                </c:pt>
              </c:strCache>
            </c:strRef>
          </c:cat>
          <c:val>
            <c:numRef>
              <c:f>'по годам'!$B$53:$E$53</c:f>
              <c:numCache>
                <c:formatCode>0.0%</c:formatCode>
                <c:ptCount val="4"/>
                <c:pt idx="0">
                  <c:v>0.13400000000000001</c:v>
                </c:pt>
                <c:pt idx="1">
                  <c:v>0.24700000000000005</c:v>
                </c:pt>
                <c:pt idx="2">
                  <c:v>0.26400000000000001</c:v>
                </c:pt>
                <c:pt idx="3">
                  <c:v>0.18500000000000005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843-4A8A-8AF5-72AA5D32045B}"/>
            </c:ext>
          </c:extLst>
        </c:ser>
        <c:ser>
          <c:idx val="2"/>
          <c:order val="2"/>
          <c:tx>
            <c:strRef>
              <c:f>'по годам'!$A$54</c:f>
              <c:strCache>
                <c:ptCount val="1"/>
                <c:pt idx="0">
                  <c:v>Взаимодействие осталось на прежнем уровне</c:v>
                </c:pt>
              </c:strCache>
            </c:strRef>
          </c:tx>
          <c:spPr>
            <a:solidFill>
              <a:srgbClr val="FF9999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100" b="1" i="0" u="none" strike="noStrike" kern="1200" baseline="0">
                    <a:solidFill>
                      <a:sysClr val="windowText" lastClr="000000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'по годам'!$B$51:$E$51</c:f>
              <c:strCache>
                <c:ptCount val="4"/>
                <c:pt idx="0">
                  <c:v>2025 г.</c:v>
                </c:pt>
                <c:pt idx="1">
                  <c:v>2024 г.</c:v>
                </c:pt>
                <c:pt idx="2">
                  <c:v>2022 г.</c:v>
                </c:pt>
                <c:pt idx="3">
                  <c:v>2020 г.</c:v>
                </c:pt>
              </c:strCache>
            </c:strRef>
          </c:cat>
          <c:val>
            <c:numRef>
              <c:f>'по годам'!$B$54:$E$54</c:f>
              <c:numCache>
                <c:formatCode>0.0%</c:formatCode>
                <c:ptCount val="4"/>
                <c:pt idx="0">
                  <c:v>0.37300000000000011</c:v>
                </c:pt>
                <c:pt idx="1">
                  <c:v>0.43500000000000011</c:v>
                </c:pt>
                <c:pt idx="2">
                  <c:v>0.36800000000000016</c:v>
                </c:pt>
                <c:pt idx="3">
                  <c:v>0.36100000000000015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CBA1-45B7-B519-FB874CE63A18}"/>
            </c:ext>
          </c:extLst>
        </c:ser>
        <c:ser>
          <c:idx val="3"/>
          <c:order val="3"/>
          <c:tx>
            <c:strRef>
              <c:f>'по годам'!$A$55</c:f>
              <c:strCache>
                <c:ptCount val="1"/>
                <c:pt idx="0">
                  <c:v>Взаимодействие, скорее, ухудшилось</c:v>
                </c:pt>
              </c:strCache>
            </c:strRef>
          </c:tx>
          <c:spPr>
            <a:solidFill>
              <a:srgbClr val="FF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100" b="1" i="0" u="none" strike="noStrike" kern="1200" baseline="0">
                    <a:solidFill>
                      <a:sysClr val="windowText" lastClr="000000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'по годам'!$B$51:$E$51</c:f>
              <c:strCache>
                <c:ptCount val="4"/>
                <c:pt idx="0">
                  <c:v>2025 г.</c:v>
                </c:pt>
                <c:pt idx="1">
                  <c:v>2024 г.</c:v>
                </c:pt>
                <c:pt idx="2">
                  <c:v>2022 г.</c:v>
                </c:pt>
                <c:pt idx="3">
                  <c:v>2020 г.</c:v>
                </c:pt>
              </c:strCache>
            </c:strRef>
          </c:cat>
          <c:val>
            <c:numRef>
              <c:f>'по годам'!$B$55:$E$55</c:f>
              <c:numCache>
                <c:formatCode>0.0%</c:formatCode>
                <c:ptCount val="4"/>
                <c:pt idx="0">
                  <c:v>0.11899999999999998</c:v>
                </c:pt>
                <c:pt idx="1">
                  <c:v>0.10400000000000002</c:v>
                </c:pt>
                <c:pt idx="2">
                  <c:v>0.13600000000000001</c:v>
                </c:pt>
                <c:pt idx="3">
                  <c:v>0.21000000000000005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8C4A-45C1-B7BA-855DDBBEFE2E}"/>
            </c:ext>
          </c:extLst>
        </c:ser>
        <c:ser>
          <c:idx val="4"/>
          <c:order val="4"/>
          <c:tx>
            <c:strRef>
              <c:f>'по годам'!$A$56</c:f>
              <c:strCache>
                <c:ptCount val="1"/>
                <c:pt idx="0">
                  <c:v>Взаимодействие практически прекратилось</c:v>
                </c:pt>
              </c:strCache>
            </c:strRef>
          </c:tx>
          <c:spPr>
            <a:solidFill>
              <a:srgbClr val="C0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100" b="1" i="0" u="none" strike="noStrike" kern="1200" baseline="0">
                    <a:solidFill>
                      <a:schemeClr val="bg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'по годам'!$B$51:$E$51</c:f>
              <c:strCache>
                <c:ptCount val="4"/>
                <c:pt idx="0">
                  <c:v>2025 г.</c:v>
                </c:pt>
                <c:pt idx="1">
                  <c:v>2024 г.</c:v>
                </c:pt>
                <c:pt idx="2">
                  <c:v>2022 г.</c:v>
                </c:pt>
                <c:pt idx="3">
                  <c:v>2020 г.</c:v>
                </c:pt>
              </c:strCache>
            </c:strRef>
          </c:cat>
          <c:val>
            <c:numRef>
              <c:f>'по годам'!$B$56:$E$56</c:f>
              <c:numCache>
                <c:formatCode>0.0%</c:formatCode>
                <c:ptCount val="4"/>
                <c:pt idx="0">
                  <c:v>6.0000000000000019E-2</c:v>
                </c:pt>
                <c:pt idx="1">
                  <c:v>2.6000000000000002E-2</c:v>
                </c:pt>
                <c:pt idx="2">
                  <c:v>6.4000000000000029E-2</c:v>
                </c:pt>
                <c:pt idx="3">
                  <c:v>0.11799999999999998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B-490A-4B43-8103-D38F16E569BF}"/>
            </c:ext>
          </c:extLst>
        </c:ser>
        <c:ser>
          <c:idx val="5"/>
          <c:order val="5"/>
          <c:tx>
            <c:strRef>
              <c:f>'по годам'!$A$57</c:f>
              <c:strCache>
                <c:ptCount val="1"/>
                <c:pt idx="0">
                  <c:v>Затрудняюсь ответить</c:v>
                </c:pt>
              </c:strCache>
            </c:strRef>
          </c:tx>
          <c:spPr>
            <a:solidFill>
              <a:srgbClr val="CCC0DA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 rtl="0">
                  <a:defRPr lang="en-US" sz="1100" b="1" i="0" u="none" strike="noStrike" kern="1200" baseline="0">
                    <a:solidFill>
                      <a:sysClr val="windowText" lastClr="000000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'по годам'!$B$51:$E$51</c:f>
              <c:strCache>
                <c:ptCount val="4"/>
                <c:pt idx="0">
                  <c:v>2025 г.</c:v>
                </c:pt>
                <c:pt idx="1">
                  <c:v>2024 г.</c:v>
                </c:pt>
                <c:pt idx="2">
                  <c:v>2022 г.</c:v>
                </c:pt>
                <c:pt idx="3">
                  <c:v>2020 г.</c:v>
                </c:pt>
              </c:strCache>
            </c:strRef>
          </c:cat>
          <c:val>
            <c:numRef>
              <c:f>'по годам'!$B$57:$E$57</c:f>
              <c:numCache>
                <c:formatCode>0.0%</c:formatCode>
                <c:ptCount val="4"/>
                <c:pt idx="0">
                  <c:v>0.20900000000000005</c:v>
                </c:pt>
                <c:pt idx="1">
                  <c:v>5.8000000000000017E-2</c:v>
                </c:pt>
                <c:pt idx="2">
                  <c:v>6.4000000000000029E-2</c:v>
                </c:pt>
                <c:pt idx="3">
                  <c:v>8.4000000000000047E-2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490A-4B43-8103-D38F16E569BF}"/>
            </c:ext>
          </c:extLst>
        </c:ser>
        <c:gapWidth val="30"/>
        <c:overlap val="100"/>
        <c:axId val="152873216"/>
        <c:axId val="153016192"/>
      </c:barChart>
      <c:catAx>
        <c:axId val="152873216"/>
        <c:scaling>
          <c:orientation val="minMax"/>
        </c:scaling>
        <c:axPos val="l"/>
        <c:numFmt formatCode="General" sourceLinked="0"/>
        <c:tickLblPos val="nextTo"/>
        <c:txPr>
          <a:bodyPr/>
          <a:lstStyle/>
          <a:p>
            <a:pPr>
              <a:defRPr sz="1000">
                <a:latin typeface="+mn-lt"/>
              </a:defRPr>
            </a:pPr>
            <a:endParaRPr lang="ru-RU"/>
          </a:p>
        </c:txPr>
        <c:crossAx val="153016192"/>
        <c:crosses val="autoZero"/>
        <c:auto val="1"/>
        <c:lblAlgn val="ctr"/>
        <c:lblOffset val="100"/>
      </c:catAx>
      <c:valAx>
        <c:axId val="153016192"/>
        <c:scaling>
          <c:orientation val="minMax"/>
        </c:scaling>
        <c:delete val="1"/>
        <c:axPos val="b"/>
        <c:numFmt formatCode="0%" sourceLinked="1"/>
        <c:tickLblPos val="none"/>
        <c:crossAx val="15287321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22202962962962963"/>
          <c:y val="0.5747262800034606"/>
          <c:w val="0.5956998048106017"/>
          <c:h val="0.41690911887314197"/>
        </c:manualLayout>
      </c:layout>
      <c:txPr>
        <a:bodyPr/>
        <a:lstStyle/>
        <a:p>
          <a:pPr>
            <a:defRPr>
              <a:latin typeface="Calibri" panose="020F0502020204030204" pitchFamily="34" charset="0"/>
              <a:cs typeface="Calibri" panose="020F0502020204030204" pitchFamily="34" charset="0"/>
            </a:defRPr>
          </a:pPr>
          <a:endParaRPr lang="ru-RU"/>
        </a:p>
      </c:txPr>
    </c:legend>
    <c:plotVisOnly val="1"/>
    <c:dispBlanksAs val="gap"/>
  </c:chart>
  <c:spPr>
    <a:ln>
      <a:noFill/>
    </a:ln>
  </c:spPr>
  <c:txPr>
    <a:bodyPr/>
    <a:lstStyle/>
    <a:p>
      <a:pPr algn="l" rtl="0">
        <a:defRPr lang="en-US" sz="1000" b="0" i="0" u="none" strike="noStrike" kern="1200" baseline="0">
          <a:solidFill>
            <a:sysClr val="windowText" lastClr="00000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pPr>
      <a:endParaRPr lang="ru-RU"/>
    </a:p>
  </c:tx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11853292057445609"/>
          <c:y val="2.8657153347113884E-2"/>
          <c:w val="0.8709315089250006"/>
          <c:h val="0.97134278215223069"/>
        </c:manualLayout>
      </c:layout>
      <c:barChart>
        <c:barDir val="bar"/>
        <c:grouping val="percentStacked"/>
        <c:ser>
          <c:idx val="4"/>
          <c:order val="0"/>
          <c:tx>
            <c:strRef>
              <c:f>'Оценки ОС ведомств по годам'!$A$13</c:f>
              <c:strCache>
                <c:ptCount val="1"/>
                <c:pt idx="0">
                  <c:v>1 балл</c:v>
                </c:pt>
              </c:strCache>
            </c:strRef>
          </c:tx>
          <c:spPr>
            <a:solidFill>
              <a:srgbClr val="C00000"/>
            </a:solidFill>
          </c:spPr>
          <c:dLbls>
            <c:dLbl>
              <c:idx val="0"/>
              <c:layout>
                <c:manualLayout>
                  <c:x val="5.0704223102840777E-3"/>
                  <c:y val="-7.8965365510607934E-17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FE66-499B-9AAB-3E288CEA78B0}"/>
                </c:ext>
              </c:extLst>
            </c:dLbl>
            <c:dLbl>
              <c:idx val="1"/>
              <c:layout>
                <c:manualLayout>
                  <c:x val="1.2325813733894001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FE66-499B-9AAB-3E288CEA78B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100" b="1" i="0" u="none" strike="noStrike" kern="1200" baseline="0">
                    <a:solidFill>
                      <a:schemeClr val="bg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'Оценки ОС ведомств по годам'!$B$12:$C$12</c:f>
              <c:strCache>
                <c:ptCount val="2"/>
                <c:pt idx="0">
                  <c:v>2025 г.</c:v>
                </c:pt>
                <c:pt idx="1">
                  <c:v>2024 г.</c:v>
                </c:pt>
              </c:strCache>
            </c:strRef>
          </c:cat>
          <c:val>
            <c:numRef>
              <c:f>'Оценки ОС ведомств по годам'!$B$13:$C$13</c:f>
              <c:numCache>
                <c:formatCode>0.0%</c:formatCode>
                <c:ptCount val="2"/>
                <c:pt idx="0">
                  <c:v>0.21100000000000008</c:v>
                </c:pt>
                <c:pt idx="1">
                  <c:v>0.19500000000000001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FE66-499B-9AAB-3E288CEA78B0}"/>
            </c:ext>
          </c:extLst>
        </c:ser>
        <c:ser>
          <c:idx val="3"/>
          <c:order val="1"/>
          <c:tx>
            <c:strRef>
              <c:f>'Оценки ОС ведомств по годам'!$A$14</c:f>
              <c:strCache>
                <c:ptCount val="1"/>
                <c:pt idx="0">
                  <c:v>2 балла</c:v>
                </c:pt>
              </c:strCache>
            </c:strRef>
          </c:tx>
          <c:spPr>
            <a:solidFill>
              <a:srgbClr val="FF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100" b="1" i="0" u="none" strike="noStrike" kern="1200" baseline="0">
                    <a:solidFill>
                      <a:schemeClr val="bg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'Оценки ОС ведомств по годам'!$B$12:$C$12</c:f>
              <c:strCache>
                <c:ptCount val="2"/>
                <c:pt idx="0">
                  <c:v>2025 г.</c:v>
                </c:pt>
                <c:pt idx="1">
                  <c:v>2024 г.</c:v>
                </c:pt>
              </c:strCache>
            </c:strRef>
          </c:cat>
          <c:val>
            <c:numRef>
              <c:f>'Оценки ОС ведомств по годам'!$B$14:$C$14</c:f>
              <c:numCache>
                <c:formatCode>0.0%</c:formatCode>
                <c:ptCount val="2"/>
                <c:pt idx="0">
                  <c:v>6.7000000000000004E-2</c:v>
                </c:pt>
                <c:pt idx="1">
                  <c:v>9.7000000000000003E-2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FE66-499B-9AAB-3E288CEA78B0}"/>
            </c:ext>
          </c:extLst>
        </c:ser>
        <c:ser>
          <c:idx val="2"/>
          <c:order val="2"/>
          <c:tx>
            <c:strRef>
              <c:f>'Оценки ОС ведомств по годам'!$A$15</c:f>
              <c:strCache>
                <c:ptCount val="1"/>
                <c:pt idx="0">
                  <c:v>3 балла</c:v>
                </c:pt>
              </c:strCache>
            </c:strRef>
          </c:tx>
          <c:spPr>
            <a:solidFill>
              <a:srgbClr val="FF9999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100" b="1" i="0" u="none" strike="noStrike" kern="1200" baseline="0">
                    <a:solidFill>
                      <a:sysClr val="windowText" lastClr="000000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'Оценки ОС ведомств по годам'!$B$12:$C$12</c:f>
              <c:strCache>
                <c:ptCount val="2"/>
                <c:pt idx="0">
                  <c:v>2025 г.</c:v>
                </c:pt>
                <c:pt idx="1">
                  <c:v>2024 г.</c:v>
                </c:pt>
              </c:strCache>
            </c:strRef>
          </c:cat>
          <c:val>
            <c:numRef>
              <c:f>'Оценки ОС ведомств по годам'!$B$15:$C$15</c:f>
              <c:numCache>
                <c:formatCode>0.0%</c:formatCode>
                <c:ptCount val="2"/>
                <c:pt idx="0">
                  <c:v>0.127</c:v>
                </c:pt>
                <c:pt idx="1">
                  <c:v>0.14300000000000004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FE66-499B-9AAB-3E288CEA78B0}"/>
            </c:ext>
          </c:extLst>
        </c:ser>
        <c:ser>
          <c:idx val="0"/>
          <c:order val="3"/>
          <c:tx>
            <c:strRef>
              <c:f>'Оценки ОС ведомств по годам'!$A$16</c:f>
              <c:strCache>
                <c:ptCount val="1"/>
                <c:pt idx="0">
                  <c:v>4 балла</c:v>
                </c:pt>
              </c:strCache>
            </c:strRef>
          </c:tx>
          <c:spPr>
            <a:solidFill>
              <a:srgbClr val="00407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bg1"/>
                    </a:solidFill>
                    <a:latin typeface="+mn-lt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'Оценки ОС ведомств по годам'!$B$12:$C$12</c:f>
              <c:strCache>
                <c:ptCount val="2"/>
                <c:pt idx="0">
                  <c:v>2025 г.</c:v>
                </c:pt>
                <c:pt idx="1">
                  <c:v>2024 г.</c:v>
                </c:pt>
              </c:strCache>
            </c:strRef>
          </c:cat>
          <c:val>
            <c:numRef>
              <c:f>'Оценки ОС ведомств по годам'!$B$16:$C$16</c:f>
              <c:numCache>
                <c:formatCode>0.0%</c:formatCode>
                <c:ptCount val="2"/>
                <c:pt idx="0">
                  <c:v>6.7000000000000004E-2</c:v>
                </c:pt>
                <c:pt idx="1">
                  <c:v>0.13600000000000001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FE66-499B-9AAB-3E288CEA78B0}"/>
            </c:ext>
          </c:extLst>
        </c:ser>
        <c:ser>
          <c:idx val="1"/>
          <c:order val="4"/>
          <c:tx>
            <c:strRef>
              <c:f>'Оценки ОС ведомств по годам'!$A$17</c:f>
              <c:strCache>
                <c:ptCount val="1"/>
                <c:pt idx="0">
                  <c:v>5 баллов</c:v>
                </c:pt>
              </c:strCache>
            </c:strRef>
          </c:tx>
          <c:spPr>
            <a:solidFill>
              <a:srgbClr val="00B0F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bg1"/>
                    </a:solidFill>
                    <a:latin typeface="+mn-lt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'Оценки ОС ведомств по годам'!$B$12:$C$12</c:f>
              <c:strCache>
                <c:ptCount val="2"/>
                <c:pt idx="0">
                  <c:v>2025 г.</c:v>
                </c:pt>
                <c:pt idx="1">
                  <c:v>2024 г.</c:v>
                </c:pt>
              </c:strCache>
            </c:strRef>
          </c:cat>
          <c:val>
            <c:numRef>
              <c:f>'Оценки ОС ведомств по годам'!$B$17:$C$17</c:f>
              <c:numCache>
                <c:formatCode>0.0%</c:formatCode>
                <c:ptCount val="2"/>
                <c:pt idx="0">
                  <c:v>0.10400000000000002</c:v>
                </c:pt>
                <c:pt idx="1">
                  <c:v>0.14900000000000008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E66-499B-9AAB-3E288CEA78B0}"/>
            </c:ext>
          </c:extLst>
        </c:ser>
        <c:ser>
          <c:idx val="5"/>
          <c:order val="5"/>
          <c:tx>
            <c:strRef>
              <c:f>'Оценки ОС ведомств по годам'!$A$18</c:f>
              <c:strCache>
                <c:ptCount val="1"/>
                <c:pt idx="0">
                  <c:v>Затрудняюсь ответить</c:v>
                </c:pt>
              </c:strCache>
            </c:strRef>
          </c:tx>
          <c:spPr>
            <a:solidFill>
              <a:srgbClr val="CCC0DA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latin typeface="+mn-lt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'Оценки ОС ведомств по годам'!$B$12:$C$12</c:f>
              <c:strCache>
                <c:ptCount val="2"/>
                <c:pt idx="0">
                  <c:v>2025 г.</c:v>
                </c:pt>
                <c:pt idx="1">
                  <c:v>2024 г.</c:v>
                </c:pt>
              </c:strCache>
            </c:strRef>
          </c:cat>
          <c:val>
            <c:numRef>
              <c:f>'Оценки ОС ведомств по годам'!$B$18:$C$18</c:f>
              <c:numCache>
                <c:formatCode>0.0%</c:formatCode>
                <c:ptCount val="2"/>
                <c:pt idx="0">
                  <c:v>0.43300000000000016</c:v>
                </c:pt>
                <c:pt idx="1">
                  <c:v>0.27900000000000008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FE66-499B-9AAB-3E288CEA78B0}"/>
            </c:ext>
          </c:extLst>
        </c:ser>
        <c:gapWidth val="30"/>
        <c:overlap val="100"/>
        <c:axId val="156088960"/>
        <c:axId val="156517888"/>
      </c:barChart>
      <c:catAx>
        <c:axId val="156088960"/>
        <c:scaling>
          <c:orientation val="minMax"/>
        </c:scaling>
        <c:axPos val="l"/>
        <c:numFmt formatCode="General" sourceLinked="0"/>
        <c:tickLblPos val="nextTo"/>
        <c:txPr>
          <a:bodyPr/>
          <a:lstStyle/>
          <a:p>
            <a:pPr>
              <a:defRPr sz="950">
                <a:latin typeface="+mn-lt"/>
              </a:defRPr>
            </a:pPr>
            <a:endParaRPr lang="ru-RU"/>
          </a:p>
        </c:txPr>
        <c:crossAx val="156517888"/>
        <c:crosses val="autoZero"/>
        <c:auto val="1"/>
        <c:lblAlgn val="ctr"/>
        <c:lblOffset val="100"/>
      </c:catAx>
      <c:valAx>
        <c:axId val="156517888"/>
        <c:scaling>
          <c:orientation val="minMax"/>
        </c:scaling>
        <c:delete val="1"/>
        <c:axPos val="b"/>
        <c:numFmt formatCode="0%" sourceLinked="1"/>
        <c:tickLblPos val="none"/>
        <c:crossAx val="156088960"/>
        <c:crosses val="autoZero"/>
        <c:crossBetween val="between"/>
      </c:valAx>
    </c:plotArea>
    <c:plotVisOnly val="1"/>
    <c:dispBlanksAs val="gap"/>
  </c:chart>
  <c:spPr>
    <a:ln>
      <a:noFill/>
    </a:ln>
  </c:spPr>
  <c:txPr>
    <a:bodyPr/>
    <a:lstStyle/>
    <a:p>
      <a:pPr algn="l" rtl="0">
        <a:defRPr lang="en-US" sz="1000" b="0" i="0" u="none" strike="noStrike" kern="1200" baseline="0">
          <a:solidFill>
            <a:sysClr val="windowText" lastClr="00000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pPr>
      <a:endParaRPr lang="ru-RU"/>
    </a:p>
  </c:txPr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14706211948037196"/>
          <c:y val="0"/>
          <c:w val="0.84417570236894135"/>
          <c:h val="0.52531002221274203"/>
        </c:manualLayout>
      </c:layout>
      <c:barChart>
        <c:barDir val="bar"/>
        <c:grouping val="percentStacked"/>
        <c:ser>
          <c:idx val="4"/>
          <c:order val="0"/>
          <c:tx>
            <c:strRef>
              <c:f>'Оценки ОС ведомств по годам'!$A$33</c:f>
              <c:strCache>
                <c:ptCount val="1"/>
                <c:pt idx="0">
                  <c:v>1 балл</c:v>
                </c:pt>
              </c:strCache>
            </c:strRef>
          </c:tx>
          <c:spPr>
            <a:solidFill>
              <a:srgbClr val="C00000"/>
            </a:solidFill>
          </c:spPr>
          <c:dLbls>
            <c:dLbl>
              <c:idx val="0"/>
              <c:layout>
                <c:manualLayout>
                  <c:x val="5.0704223102840777E-3"/>
                  <c:y val="-7.8965365510607934E-17"/>
                </c:manualLayout>
              </c:layout>
              <c:showVal val="1"/>
            </c:dLbl>
            <c:dLbl>
              <c:idx val="1"/>
              <c:layout>
                <c:manualLayout>
                  <c:x val="1.2325813733894001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3C8-48BE-A94C-F96B8B67D97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100" b="1" i="0" u="none" strike="noStrike" kern="1200" baseline="0">
                    <a:solidFill>
                      <a:schemeClr val="bg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'Оценки ОС ведомств по годам'!$B$32:$C$32</c:f>
              <c:strCache>
                <c:ptCount val="2"/>
                <c:pt idx="0">
                  <c:v>2025 г.</c:v>
                </c:pt>
                <c:pt idx="1">
                  <c:v>2024 г.</c:v>
                </c:pt>
              </c:strCache>
            </c:strRef>
          </c:cat>
          <c:val>
            <c:numRef>
              <c:f>'Оценки ОС ведомств по годам'!$B$33:$C$33</c:f>
              <c:numCache>
                <c:formatCode>0.0%</c:formatCode>
                <c:ptCount val="2"/>
                <c:pt idx="0">
                  <c:v>6.7000000000000004E-2</c:v>
                </c:pt>
                <c:pt idx="1">
                  <c:v>0.13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53C8-48BE-A94C-F96B8B67D97E}"/>
            </c:ext>
          </c:extLst>
        </c:ser>
        <c:ser>
          <c:idx val="3"/>
          <c:order val="1"/>
          <c:tx>
            <c:strRef>
              <c:f>'Оценки ОС ведомств по годам'!$A$34</c:f>
              <c:strCache>
                <c:ptCount val="1"/>
                <c:pt idx="0">
                  <c:v>2 балла</c:v>
                </c:pt>
              </c:strCache>
            </c:strRef>
          </c:tx>
          <c:spPr>
            <a:solidFill>
              <a:srgbClr val="FF0000"/>
            </a:solidFill>
          </c:spPr>
          <c:dLbls>
            <c:dLbl>
              <c:idx val="0"/>
              <c:layout>
                <c:manualLayout>
                  <c:x val="-2.5783950617283957E-3"/>
                  <c:y val="-5.058621044734403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 anchorCtr="0">
                  <a:spAutoFit/>
                </a:bodyPr>
                <a:lstStyle/>
                <a:p>
                  <a:pPr algn="ctr">
                    <a:defRPr lang="en-US" sz="1000" b="1" i="0" u="none" strike="noStrike" kern="1200" baseline="0">
                      <a:solidFill>
                        <a:schemeClr val="bg1"/>
                      </a:solidFill>
                      <a:latin typeface="Calibri" panose="020F0502020204030204" pitchFamily="34" charset="0"/>
                      <a:ea typeface="+mn-ea"/>
                      <a:cs typeface="Calibri" panose="020F0502020204030204" pitchFamily="34" charset="0"/>
                    </a:defRPr>
                  </a:pPr>
                  <a:endParaRPr lang="ru-RU"/>
                </a:p>
              </c:txPr>
              <c:showVal val="1"/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100" b="1" i="0" u="none" strike="noStrike" kern="1200" baseline="0">
                    <a:solidFill>
                      <a:schemeClr val="bg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'Оценки ОС ведомств по годам'!$B$32:$C$32</c:f>
              <c:strCache>
                <c:ptCount val="2"/>
                <c:pt idx="0">
                  <c:v>2025 г.</c:v>
                </c:pt>
                <c:pt idx="1">
                  <c:v>2024 г.</c:v>
                </c:pt>
              </c:strCache>
            </c:strRef>
          </c:cat>
          <c:val>
            <c:numRef>
              <c:f>'Оценки ОС ведомств по годам'!$B$34:$C$34</c:f>
              <c:numCache>
                <c:formatCode>0.0%</c:formatCode>
                <c:ptCount val="2"/>
                <c:pt idx="0">
                  <c:v>4.5000000000000012E-2</c:v>
                </c:pt>
                <c:pt idx="1">
                  <c:v>4.5000000000000012E-2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53C8-48BE-A94C-F96B8B67D97E}"/>
            </c:ext>
          </c:extLst>
        </c:ser>
        <c:ser>
          <c:idx val="2"/>
          <c:order val="2"/>
          <c:tx>
            <c:strRef>
              <c:f>'Оценки ОС ведомств по годам'!$A$35</c:f>
              <c:strCache>
                <c:ptCount val="1"/>
                <c:pt idx="0">
                  <c:v>3 балла</c:v>
                </c:pt>
              </c:strCache>
            </c:strRef>
          </c:tx>
          <c:spPr>
            <a:solidFill>
              <a:srgbClr val="FF9999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100" b="1" i="0" u="none" strike="noStrike" kern="1200" baseline="0">
                    <a:solidFill>
                      <a:sysClr val="windowText" lastClr="000000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'Оценки ОС ведомств по годам'!$B$32:$C$32</c:f>
              <c:strCache>
                <c:ptCount val="2"/>
                <c:pt idx="0">
                  <c:v>2025 г.</c:v>
                </c:pt>
                <c:pt idx="1">
                  <c:v>2024 г.</c:v>
                </c:pt>
              </c:strCache>
            </c:strRef>
          </c:cat>
          <c:val>
            <c:numRef>
              <c:f>'Оценки ОС ведомств по годам'!$B$35:$C$35</c:f>
              <c:numCache>
                <c:formatCode>0.0%</c:formatCode>
                <c:ptCount val="2"/>
                <c:pt idx="0">
                  <c:v>9.6000000000000002E-2</c:v>
                </c:pt>
                <c:pt idx="1">
                  <c:v>0.12300000000000004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53C8-48BE-A94C-F96B8B67D97E}"/>
            </c:ext>
          </c:extLst>
        </c:ser>
        <c:ser>
          <c:idx val="0"/>
          <c:order val="3"/>
          <c:tx>
            <c:strRef>
              <c:f>'Оценки ОС ведомств по годам'!$A$36</c:f>
              <c:strCache>
                <c:ptCount val="1"/>
                <c:pt idx="0">
                  <c:v>4 балла</c:v>
                </c:pt>
              </c:strCache>
            </c:strRef>
          </c:tx>
          <c:spPr>
            <a:solidFill>
              <a:srgbClr val="00407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bg1"/>
                    </a:solidFill>
                    <a:latin typeface="+mn-lt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'Оценки ОС ведомств по годам'!$B$32:$C$32</c:f>
              <c:strCache>
                <c:ptCount val="2"/>
                <c:pt idx="0">
                  <c:v>2025 г.</c:v>
                </c:pt>
                <c:pt idx="1">
                  <c:v>2024 г.</c:v>
                </c:pt>
              </c:strCache>
            </c:strRef>
          </c:cat>
          <c:val>
            <c:numRef>
              <c:f>'Оценки ОС ведомств по годам'!$B$36:$C$36</c:f>
              <c:numCache>
                <c:formatCode>0.0%</c:formatCode>
                <c:ptCount val="2"/>
                <c:pt idx="0">
                  <c:v>7.5000000000000011E-2</c:v>
                </c:pt>
                <c:pt idx="1">
                  <c:v>8.4000000000000047E-2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53C8-48BE-A94C-F96B8B67D97E}"/>
            </c:ext>
          </c:extLst>
        </c:ser>
        <c:ser>
          <c:idx val="1"/>
          <c:order val="4"/>
          <c:tx>
            <c:strRef>
              <c:f>'Оценки ОС ведомств по годам'!$A$37</c:f>
              <c:strCache>
                <c:ptCount val="1"/>
                <c:pt idx="0">
                  <c:v>5 баллов</c:v>
                </c:pt>
              </c:strCache>
            </c:strRef>
          </c:tx>
          <c:spPr>
            <a:solidFill>
              <a:srgbClr val="00B0F0"/>
            </a:solidFill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smtClean="0"/>
                      <a:t>6%</a:t>
                    </a:r>
                    <a:endParaRPr/>
                  </a:p>
                </c:rich>
              </c:tx>
              <c:showVal val="1"/>
            </c:dLbl>
            <c:dLbl>
              <c:idx val="1"/>
              <c:layout>
                <c:manualLayout>
                  <c:x val="1.7649005345292072E-2"/>
                  <c:y val="-9.6545811195261171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100" b="1">
                      <a:solidFill>
                        <a:schemeClr val="bg1"/>
                      </a:solidFill>
                      <a:latin typeface="+mn-lt"/>
                    </a:defRPr>
                  </a:pPr>
                  <a:endParaRPr lang="ru-RU"/>
                </a:p>
              </c:txPr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5.8519433740995143E-2"/>
                      <c:h val="0.1296874999999999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53C8-48BE-A94C-F96B8B67D97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bg1"/>
                    </a:solidFill>
                    <a:latin typeface="+mn-lt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'Оценки ОС ведомств по годам'!$B$32:$C$32</c:f>
              <c:strCache>
                <c:ptCount val="2"/>
                <c:pt idx="0">
                  <c:v>2025 г.</c:v>
                </c:pt>
                <c:pt idx="1">
                  <c:v>2024 г.</c:v>
                </c:pt>
              </c:strCache>
            </c:strRef>
          </c:cat>
          <c:val>
            <c:numRef>
              <c:f>'Оценки ОС ведомств по годам'!$B$37:$C$37</c:f>
              <c:numCache>
                <c:formatCode>0.0%</c:formatCode>
                <c:ptCount val="2"/>
                <c:pt idx="0">
                  <c:v>6.0000000000000026E-2</c:v>
                </c:pt>
                <c:pt idx="1">
                  <c:v>5.1999999999999998E-2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53C8-48BE-A94C-F96B8B67D97E}"/>
            </c:ext>
          </c:extLst>
        </c:ser>
        <c:ser>
          <c:idx val="5"/>
          <c:order val="5"/>
          <c:tx>
            <c:strRef>
              <c:f>'Оценки ОС ведомств по годам'!$A$38</c:f>
              <c:strCache>
                <c:ptCount val="1"/>
                <c:pt idx="0">
                  <c:v>Затрудняюсь ответить</c:v>
                </c:pt>
              </c:strCache>
            </c:strRef>
          </c:tx>
          <c:spPr>
            <a:solidFill>
              <a:srgbClr val="CCC0DA"/>
            </a:solidFill>
          </c:spPr>
          <c:dLbls>
            <c:dLbl>
              <c:idx val="1"/>
              <c:layout>
                <c:manualLayout>
                  <c:x val="1.5274325114097483E-2"/>
                  <c:y val="5.4664511101548498E-5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53C8-48BE-A94C-F96B8B67D97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latin typeface="+mn-lt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'Оценки ОС ведомств по годам'!$B$32:$C$32</c:f>
              <c:strCache>
                <c:ptCount val="2"/>
                <c:pt idx="0">
                  <c:v>2025 г.</c:v>
                </c:pt>
                <c:pt idx="1">
                  <c:v>2024 г.</c:v>
                </c:pt>
              </c:strCache>
            </c:strRef>
          </c:cat>
          <c:val>
            <c:numRef>
              <c:f>'Оценки ОС ведомств по годам'!$B$38:$C$38</c:f>
              <c:numCache>
                <c:formatCode>0.0%</c:formatCode>
                <c:ptCount val="2"/>
                <c:pt idx="0">
                  <c:v>8.2000000000000003E-2</c:v>
                </c:pt>
                <c:pt idx="1">
                  <c:v>0.11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53C8-48BE-A94C-F96B8B67D97E}"/>
            </c:ext>
          </c:extLst>
        </c:ser>
        <c:ser>
          <c:idx val="6"/>
          <c:order val="6"/>
          <c:tx>
            <c:strRef>
              <c:f>'Оценки ОС ведомств по годам'!$A$39</c:f>
              <c:strCache>
                <c:ptCount val="1"/>
                <c:pt idx="0">
                  <c:v>Пациентского ОС нет или о нем неизвестно</c:v>
                </c:pt>
              </c:strCache>
            </c:strRef>
          </c:tx>
          <c:spPr>
            <a:solidFill>
              <a:srgbClr val="7030A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bg1"/>
                    </a:solidFill>
                    <a:latin typeface="+mn-lt"/>
                  </a:defRPr>
                </a:pPr>
                <a:endParaRPr lang="ru-RU"/>
              </a:p>
            </c:txPr>
            <c:dLblPos val="ctr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'Оценки ОС ведомств по годам'!$B$32:$C$32</c:f>
              <c:strCache>
                <c:ptCount val="2"/>
                <c:pt idx="0">
                  <c:v>2025 г.</c:v>
                </c:pt>
                <c:pt idx="1">
                  <c:v>2024 г.</c:v>
                </c:pt>
              </c:strCache>
            </c:strRef>
          </c:cat>
          <c:val>
            <c:numRef>
              <c:f>'Оценки ОС ведомств по годам'!$B$39:$C$39</c:f>
              <c:numCache>
                <c:formatCode>0.0%</c:formatCode>
                <c:ptCount val="2"/>
                <c:pt idx="0">
                  <c:v>0.57500000000000029</c:v>
                </c:pt>
                <c:pt idx="1">
                  <c:v>0.45500000000000002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E-53C8-48BE-A94C-F96B8B67D97E}"/>
            </c:ext>
          </c:extLst>
        </c:ser>
        <c:gapWidth val="30"/>
        <c:overlap val="100"/>
        <c:axId val="161412992"/>
        <c:axId val="161649024"/>
      </c:barChart>
      <c:catAx>
        <c:axId val="161412992"/>
        <c:scaling>
          <c:orientation val="minMax"/>
        </c:scaling>
        <c:axPos val="l"/>
        <c:numFmt formatCode="General" sourceLinked="0"/>
        <c:tickLblPos val="nextTo"/>
        <c:txPr>
          <a:bodyPr/>
          <a:lstStyle/>
          <a:p>
            <a:pPr>
              <a:defRPr sz="950">
                <a:latin typeface="+mn-lt"/>
              </a:defRPr>
            </a:pPr>
            <a:endParaRPr lang="ru-RU"/>
          </a:p>
        </c:txPr>
        <c:crossAx val="161649024"/>
        <c:crosses val="autoZero"/>
        <c:auto val="1"/>
        <c:lblAlgn val="ctr"/>
        <c:lblOffset val="100"/>
      </c:catAx>
      <c:valAx>
        <c:axId val="161649024"/>
        <c:scaling>
          <c:orientation val="minMax"/>
        </c:scaling>
        <c:delete val="1"/>
        <c:axPos val="b"/>
        <c:numFmt formatCode="0%" sourceLinked="1"/>
        <c:tickLblPos val="none"/>
        <c:crossAx val="16141299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3.3971193415637868E-2"/>
          <c:y val="0.5317877579840834"/>
          <c:w val="0.96602880658436241"/>
          <c:h val="0.4607717089101046"/>
        </c:manualLayout>
      </c:layout>
      <c:txPr>
        <a:bodyPr/>
        <a:lstStyle/>
        <a:p>
          <a:pPr>
            <a:defRPr sz="900">
              <a:latin typeface="Calibri" panose="020F0502020204030204" pitchFamily="34" charset="0"/>
              <a:cs typeface="Calibri" panose="020F0502020204030204" pitchFamily="34" charset="0"/>
            </a:defRPr>
          </a:pPr>
          <a:endParaRPr lang="ru-RU"/>
        </a:p>
      </c:txPr>
    </c:legend>
    <c:plotVisOnly val="1"/>
    <c:dispBlanksAs val="gap"/>
  </c:chart>
  <c:spPr>
    <a:ln>
      <a:noFill/>
    </a:ln>
  </c:spPr>
  <c:txPr>
    <a:bodyPr/>
    <a:lstStyle/>
    <a:p>
      <a:pPr algn="l" rtl="0">
        <a:defRPr lang="en-US" sz="1000" b="0" i="0" u="none" strike="noStrike" kern="1200" baseline="0">
          <a:solidFill>
            <a:sysClr val="windowText" lastClr="00000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pPr>
      <a:endParaRPr lang="ru-RU"/>
    </a:p>
  </c:txPr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14809401459973195"/>
          <c:y val="6.3355361829771613E-3"/>
          <c:w val="0.84314369736066075"/>
          <c:h val="0.97971468430160025"/>
        </c:manualLayout>
      </c:layout>
      <c:barChart>
        <c:barDir val="bar"/>
        <c:grouping val="percentStacked"/>
        <c:ser>
          <c:idx val="4"/>
          <c:order val="0"/>
          <c:tx>
            <c:strRef>
              <c:f>'Оценки ОС ведомств по годам'!$A$53</c:f>
              <c:strCache>
                <c:ptCount val="1"/>
                <c:pt idx="0">
                  <c:v>1 балл</c:v>
                </c:pt>
              </c:strCache>
            </c:strRef>
          </c:tx>
          <c:spPr>
            <a:solidFill>
              <a:srgbClr val="C00000"/>
            </a:solidFill>
          </c:spPr>
          <c:dLbls>
            <c:dLbl>
              <c:idx val="0"/>
              <c:layout>
                <c:manualLayout>
                  <c:x val="5.0704223102840777E-3"/>
                  <c:y val="-7.8965365510607934E-17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6B9-49DC-B674-87312B849DAE}"/>
                </c:ext>
              </c:extLst>
            </c:dLbl>
            <c:dLbl>
              <c:idx val="1"/>
              <c:layout>
                <c:manualLayout>
                  <c:x val="1.2325813733894001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6B9-49DC-B674-87312B849DA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100" b="1" i="0" u="none" strike="noStrike" kern="1200" baseline="0">
                    <a:solidFill>
                      <a:schemeClr val="bg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'Оценки ОС ведомств по годам'!$B$52:$C$52</c:f>
              <c:strCache>
                <c:ptCount val="2"/>
                <c:pt idx="0">
                  <c:v>2025 г.</c:v>
                </c:pt>
                <c:pt idx="1">
                  <c:v>2024 г.</c:v>
                </c:pt>
              </c:strCache>
            </c:strRef>
          </c:cat>
          <c:val>
            <c:numRef>
              <c:f>'Оценки ОС ведомств по годам'!$B$53:$C$53</c:f>
              <c:numCache>
                <c:formatCode>0.0%</c:formatCode>
                <c:ptCount val="2"/>
                <c:pt idx="0">
                  <c:v>0.14900000000000008</c:v>
                </c:pt>
                <c:pt idx="1">
                  <c:v>0.13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6B9-49DC-B674-87312B849DAE}"/>
            </c:ext>
          </c:extLst>
        </c:ser>
        <c:ser>
          <c:idx val="3"/>
          <c:order val="1"/>
          <c:tx>
            <c:strRef>
              <c:f>'Оценки ОС ведомств по годам'!$A$54</c:f>
              <c:strCache>
                <c:ptCount val="1"/>
                <c:pt idx="0">
                  <c:v>2 балла</c:v>
                </c:pt>
              </c:strCache>
            </c:strRef>
          </c:tx>
          <c:spPr>
            <a:solidFill>
              <a:srgbClr val="FF0000"/>
            </a:solidFill>
          </c:spPr>
          <c:dLbls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 anchorCtr="0">
                  <a:spAutoFit/>
                </a:bodyPr>
                <a:lstStyle/>
                <a:p>
                  <a:pPr algn="ctr">
                    <a:defRPr lang="en-US" sz="1000" b="1" i="0" u="none" strike="noStrike" kern="1200" baseline="0">
                      <a:solidFill>
                        <a:schemeClr val="bg1"/>
                      </a:solidFill>
                      <a:latin typeface="Calibri" panose="020F0502020204030204" pitchFamily="34" charset="0"/>
                      <a:ea typeface="+mn-ea"/>
                      <a:cs typeface="Calibri" panose="020F0502020204030204" pitchFamily="34" charset="0"/>
                    </a:defRPr>
                  </a:pPr>
                  <a:endParaRPr lang="ru-RU"/>
                </a:p>
              </c:txPr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100" b="1" i="0" u="none" strike="noStrike" kern="1200" baseline="0">
                    <a:solidFill>
                      <a:schemeClr val="bg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'Оценки ОС ведомств по годам'!$B$52:$C$52</c:f>
              <c:strCache>
                <c:ptCount val="2"/>
                <c:pt idx="0">
                  <c:v>2025 г.</c:v>
                </c:pt>
                <c:pt idx="1">
                  <c:v>2024 г.</c:v>
                </c:pt>
              </c:strCache>
            </c:strRef>
          </c:cat>
          <c:val>
            <c:numRef>
              <c:f>'Оценки ОС ведомств по годам'!$B$54:$C$54</c:f>
              <c:numCache>
                <c:formatCode>0.0%</c:formatCode>
                <c:ptCount val="2"/>
                <c:pt idx="0">
                  <c:v>6.7000000000000004E-2</c:v>
                </c:pt>
                <c:pt idx="1">
                  <c:v>4.5000000000000012E-2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76B9-49DC-B674-87312B849DAE}"/>
            </c:ext>
          </c:extLst>
        </c:ser>
        <c:ser>
          <c:idx val="2"/>
          <c:order val="2"/>
          <c:tx>
            <c:strRef>
              <c:f>'Оценки ОС ведомств по годам'!$A$55</c:f>
              <c:strCache>
                <c:ptCount val="1"/>
                <c:pt idx="0">
                  <c:v>3 балла</c:v>
                </c:pt>
              </c:strCache>
            </c:strRef>
          </c:tx>
          <c:spPr>
            <a:solidFill>
              <a:srgbClr val="FF9999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100" b="1" i="0" u="none" strike="noStrike" kern="1200" baseline="0">
                    <a:solidFill>
                      <a:sysClr val="windowText" lastClr="000000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'Оценки ОС ведомств по годам'!$B$52:$C$52</c:f>
              <c:strCache>
                <c:ptCount val="2"/>
                <c:pt idx="0">
                  <c:v>2025 г.</c:v>
                </c:pt>
                <c:pt idx="1">
                  <c:v>2024 г.</c:v>
                </c:pt>
              </c:strCache>
            </c:strRef>
          </c:cat>
          <c:val>
            <c:numRef>
              <c:f>'Оценки ОС ведомств по годам'!$B$55:$C$55</c:f>
              <c:numCache>
                <c:formatCode>0.0%</c:formatCode>
                <c:ptCount val="2"/>
                <c:pt idx="0">
                  <c:v>9.0000000000000024E-2</c:v>
                </c:pt>
                <c:pt idx="1">
                  <c:v>8.4000000000000047E-2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76B9-49DC-B674-87312B849DAE}"/>
            </c:ext>
          </c:extLst>
        </c:ser>
        <c:ser>
          <c:idx val="0"/>
          <c:order val="3"/>
          <c:tx>
            <c:strRef>
              <c:f>'Оценки ОС ведомств по годам'!$A$56</c:f>
              <c:strCache>
                <c:ptCount val="1"/>
                <c:pt idx="0">
                  <c:v>4 балла</c:v>
                </c:pt>
              </c:strCache>
            </c:strRef>
          </c:tx>
          <c:spPr>
            <a:solidFill>
              <a:srgbClr val="00407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bg1"/>
                    </a:solidFill>
                    <a:latin typeface="+mn-lt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'Оценки ОС ведомств по годам'!$B$52:$C$52</c:f>
              <c:strCache>
                <c:ptCount val="2"/>
                <c:pt idx="0">
                  <c:v>2025 г.</c:v>
                </c:pt>
                <c:pt idx="1">
                  <c:v>2024 г.</c:v>
                </c:pt>
              </c:strCache>
            </c:strRef>
          </c:cat>
          <c:val>
            <c:numRef>
              <c:f>'Оценки ОС ведомств по годам'!$B$56:$C$56</c:f>
              <c:numCache>
                <c:formatCode>0.0%</c:formatCode>
                <c:ptCount val="2"/>
                <c:pt idx="0">
                  <c:v>6.7000000000000004E-2</c:v>
                </c:pt>
                <c:pt idx="1">
                  <c:v>0.10400000000000002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76B9-49DC-B674-87312B849DAE}"/>
            </c:ext>
          </c:extLst>
        </c:ser>
        <c:ser>
          <c:idx val="1"/>
          <c:order val="4"/>
          <c:tx>
            <c:strRef>
              <c:f>'Оценки ОС ведомств по годам'!$A$57</c:f>
              <c:strCache>
                <c:ptCount val="1"/>
                <c:pt idx="0">
                  <c:v>5 баллов</c:v>
                </c:pt>
              </c:strCache>
            </c:strRef>
          </c:tx>
          <c:spPr>
            <a:solidFill>
              <a:srgbClr val="00B0F0"/>
            </a:solidFill>
          </c:spPr>
          <c:dLbls>
            <c:dLbl>
              <c:idx val="1"/>
              <c:layout>
                <c:manualLayout>
                  <c:x val="-6.6786853825108725E-17"/>
                  <c:y val="1.116100721784787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100" b="1">
                      <a:solidFill>
                        <a:schemeClr val="bg1"/>
                      </a:solidFill>
                      <a:latin typeface="+mn-lt"/>
                    </a:defRPr>
                  </a:pPr>
                  <a:endParaRPr lang="ru-RU"/>
                </a:p>
              </c:txPr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7.0930781258725636E-2"/>
                      <c:h val="0.1296874999999999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76B9-49DC-B674-87312B849DA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bg1"/>
                    </a:solidFill>
                    <a:latin typeface="+mn-lt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'Оценки ОС ведомств по годам'!$B$52:$C$52</c:f>
              <c:strCache>
                <c:ptCount val="2"/>
                <c:pt idx="0">
                  <c:v>2025 г.</c:v>
                </c:pt>
                <c:pt idx="1">
                  <c:v>2024 г.</c:v>
                </c:pt>
              </c:strCache>
            </c:strRef>
          </c:cat>
          <c:val>
            <c:numRef>
              <c:f>'Оценки ОС ведомств по годам'!$B$57:$C$57</c:f>
              <c:numCache>
                <c:formatCode>0.0%</c:formatCode>
                <c:ptCount val="2"/>
                <c:pt idx="0">
                  <c:v>0.13400000000000001</c:v>
                </c:pt>
                <c:pt idx="1">
                  <c:v>0.18200000000000008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76B9-49DC-B674-87312B849DAE}"/>
            </c:ext>
          </c:extLst>
        </c:ser>
        <c:ser>
          <c:idx val="5"/>
          <c:order val="5"/>
          <c:tx>
            <c:strRef>
              <c:f>'Оценки ОС ведомств по годам'!$A$58</c:f>
              <c:strCache>
                <c:ptCount val="1"/>
                <c:pt idx="0">
                  <c:v>Затрудняюсь ответить</c:v>
                </c:pt>
              </c:strCache>
            </c:strRef>
          </c:tx>
          <c:spPr>
            <a:solidFill>
              <a:srgbClr val="CCC0DA"/>
            </a:solidFill>
          </c:spPr>
          <c:dLbls>
            <c:dLbl>
              <c:idx val="1"/>
              <c:layout>
                <c:manualLayout>
                  <c:x val="1.9503546099290801E-2"/>
                  <c:y val="7.4404761904762334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6B9-49DC-B674-87312B849DA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latin typeface="+mn-lt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'Оценки ОС ведомств по годам'!$B$52:$C$52</c:f>
              <c:strCache>
                <c:ptCount val="2"/>
                <c:pt idx="0">
                  <c:v>2025 г.</c:v>
                </c:pt>
                <c:pt idx="1">
                  <c:v>2024 г.</c:v>
                </c:pt>
              </c:strCache>
            </c:strRef>
          </c:cat>
          <c:val>
            <c:numRef>
              <c:f>'Оценки ОС ведомств по годам'!$B$58:$C$58</c:f>
              <c:numCache>
                <c:formatCode>0.0%</c:formatCode>
                <c:ptCount val="2"/>
                <c:pt idx="0">
                  <c:v>0.49300000000000022</c:v>
                </c:pt>
                <c:pt idx="1">
                  <c:v>0.45500000000000002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76B9-49DC-B674-87312B849DAE}"/>
            </c:ext>
          </c:extLst>
        </c:ser>
        <c:gapWidth val="30"/>
        <c:overlap val="100"/>
        <c:axId val="163760384"/>
        <c:axId val="164135680"/>
      </c:barChart>
      <c:catAx>
        <c:axId val="163760384"/>
        <c:scaling>
          <c:orientation val="minMax"/>
        </c:scaling>
        <c:axPos val="l"/>
        <c:numFmt formatCode="General" sourceLinked="0"/>
        <c:tickLblPos val="nextTo"/>
        <c:txPr>
          <a:bodyPr/>
          <a:lstStyle/>
          <a:p>
            <a:pPr>
              <a:defRPr sz="950">
                <a:latin typeface="+mn-lt"/>
              </a:defRPr>
            </a:pPr>
            <a:endParaRPr lang="ru-RU"/>
          </a:p>
        </c:txPr>
        <c:crossAx val="164135680"/>
        <c:crosses val="autoZero"/>
        <c:auto val="1"/>
        <c:lblAlgn val="ctr"/>
        <c:lblOffset val="100"/>
      </c:catAx>
      <c:valAx>
        <c:axId val="164135680"/>
        <c:scaling>
          <c:orientation val="minMax"/>
        </c:scaling>
        <c:delete val="1"/>
        <c:axPos val="b"/>
        <c:numFmt formatCode="0%" sourceLinked="1"/>
        <c:tickLblPos val="none"/>
        <c:crossAx val="163760384"/>
        <c:crosses val="autoZero"/>
        <c:crossBetween val="between"/>
      </c:valAx>
    </c:plotArea>
    <c:plotVisOnly val="1"/>
    <c:dispBlanksAs val="gap"/>
  </c:chart>
  <c:spPr>
    <a:ln>
      <a:noFill/>
    </a:ln>
  </c:spPr>
  <c:txPr>
    <a:bodyPr/>
    <a:lstStyle/>
    <a:p>
      <a:pPr algn="l" rtl="0">
        <a:defRPr lang="en-US" sz="1000" b="0" i="0" u="none" strike="noStrike" kern="1200" baseline="0">
          <a:solidFill>
            <a:sysClr val="windowText" lastClr="00000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pPr>
      <a:endParaRPr lang="ru-RU"/>
    </a:p>
  </c:txPr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1472399327994395"/>
          <c:y val="2.8657153347113884E-2"/>
          <c:w val="0.84240458447996858"/>
          <c:h val="0.97134297747665266"/>
        </c:manualLayout>
      </c:layout>
      <c:barChart>
        <c:barDir val="bar"/>
        <c:grouping val="percentStacked"/>
        <c:ser>
          <c:idx val="4"/>
          <c:order val="0"/>
          <c:tx>
            <c:strRef>
              <c:f>'Оценки ОС ведомств по годам'!$A$4</c:f>
              <c:strCache>
                <c:ptCount val="1"/>
                <c:pt idx="0">
                  <c:v>1 балл</c:v>
                </c:pt>
              </c:strCache>
            </c:strRef>
          </c:tx>
          <c:spPr>
            <a:solidFill>
              <a:srgbClr val="C00000"/>
            </a:solidFill>
          </c:spPr>
          <c:dLbls>
            <c:dLbl>
              <c:idx val="0"/>
              <c:layout>
                <c:manualLayout>
                  <c:x val="5.0704223102840777E-3"/>
                  <c:y val="-7.8965365510607934E-17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41A7-473E-A420-82D7784E10A4}"/>
                </c:ext>
              </c:extLst>
            </c:dLbl>
            <c:dLbl>
              <c:idx val="1"/>
              <c:layout>
                <c:manualLayout>
                  <c:x val="1.2325813733894001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41A7-473E-A420-82D7784E10A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100" b="1" i="0" u="none" strike="noStrike" kern="1200" baseline="0">
                    <a:solidFill>
                      <a:schemeClr val="bg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'Оценки ОС ведомств по годам'!$B$3:$C$3</c:f>
              <c:strCache>
                <c:ptCount val="2"/>
                <c:pt idx="0">
                  <c:v>2025 г.</c:v>
                </c:pt>
                <c:pt idx="1">
                  <c:v>2024 г.</c:v>
                </c:pt>
              </c:strCache>
            </c:strRef>
          </c:cat>
          <c:val>
            <c:numRef>
              <c:f>'Оценки ОС ведомств по годам'!$B$4:$C$4</c:f>
              <c:numCache>
                <c:formatCode>0.0%</c:formatCode>
                <c:ptCount val="2"/>
                <c:pt idx="0">
                  <c:v>0.18700000000000008</c:v>
                </c:pt>
                <c:pt idx="1">
                  <c:v>0.19500000000000001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41A7-473E-A420-82D7784E10A4}"/>
            </c:ext>
          </c:extLst>
        </c:ser>
        <c:ser>
          <c:idx val="3"/>
          <c:order val="1"/>
          <c:tx>
            <c:strRef>
              <c:f>'Оценки ОС ведомств по годам'!$A$5</c:f>
              <c:strCache>
                <c:ptCount val="1"/>
                <c:pt idx="0">
                  <c:v>2 балла</c:v>
                </c:pt>
              </c:strCache>
            </c:strRef>
          </c:tx>
          <c:spPr>
            <a:solidFill>
              <a:srgbClr val="FF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100" b="1" i="0" u="none" strike="noStrike" kern="1200" baseline="0">
                    <a:solidFill>
                      <a:schemeClr val="bg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'Оценки ОС ведомств по годам'!$B$3:$C$3</c:f>
              <c:strCache>
                <c:ptCount val="2"/>
                <c:pt idx="0">
                  <c:v>2025 г.</c:v>
                </c:pt>
                <c:pt idx="1">
                  <c:v>2024 г.</c:v>
                </c:pt>
              </c:strCache>
            </c:strRef>
          </c:cat>
          <c:val>
            <c:numRef>
              <c:f>'Оценки ОС ведомств по годам'!$B$5:$C$5</c:f>
              <c:numCache>
                <c:formatCode>0.0%</c:formatCode>
                <c:ptCount val="2"/>
                <c:pt idx="0">
                  <c:v>8.2000000000000003E-2</c:v>
                </c:pt>
                <c:pt idx="1">
                  <c:v>7.8000000000000014E-2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41A7-473E-A420-82D7784E10A4}"/>
            </c:ext>
          </c:extLst>
        </c:ser>
        <c:ser>
          <c:idx val="2"/>
          <c:order val="2"/>
          <c:tx>
            <c:strRef>
              <c:f>'Оценки ОС ведомств по годам'!$A$6</c:f>
              <c:strCache>
                <c:ptCount val="1"/>
                <c:pt idx="0">
                  <c:v>3 балла</c:v>
                </c:pt>
              </c:strCache>
            </c:strRef>
          </c:tx>
          <c:spPr>
            <a:solidFill>
              <a:srgbClr val="FF9999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100" b="1" i="0" u="none" strike="noStrike" kern="1200" baseline="0">
                    <a:solidFill>
                      <a:sysClr val="windowText" lastClr="000000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'Оценки ОС ведомств по годам'!$B$3:$C$3</c:f>
              <c:strCache>
                <c:ptCount val="2"/>
                <c:pt idx="0">
                  <c:v>2025 г.</c:v>
                </c:pt>
                <c:pt idx="1">
                  <c:v>2024 г.</c:v>
                </c:pt>
              </c:strCache>
            </c:strRef>
          </c:cat>
          <c:val>
            <c:numRef>
              <c:f>'Оценки ОС ведомств по годам'!$B$6:$C$6</c:f>
              <c:numCache>
                <c:formatCode>0.0%</c:formatCode>
                <c:ptCount val="2"/>
                <c:pt idx="0">
                  <c:v>0.11899999999999998</c:v>
                </c:pt>
                <c:pt idx="1">
                  <c:v>0.14900000000000008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41A7-473E-A420-82D7784E10A4}"/>
            </c:ext>
          </c:extLst>
        </c:ser>
        <c:ser>
          <c:idx val="0"/>
          <c:order val="3"/>
          <c:tx>
            <c:strRef>
              <c:f>'Оценки ОС ведомств по годам'!$A$7</c:f>
              <c:strCache>
                <c:ptCount val="1"/>
                <c:pt idx="0">
                  <c:v>4 балла</c:v>
                </c:pt>
              </c:strCache>
            </c:strRef>
          </c:tx>
          <c:spPr>
            <a:solidFill>
              <a:srgbClr val="00407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bg1"/>
                    </a:solidFill>
                    <a:latin typeface="+mn-lt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'Оценки ОС ведомств по годам'!$B$3:$C$3</c:f>
              <c:strCache>
                <c:ptCount val="2"/>
                <c:pt idx="0">
                  <c:v>2025 г.</c:v>
                </c:pt>
                <c:pt idx="1">
                  <c:v>2024 г.</c:v>
                </c:pt>
              </c:strCache>
            </c:strRef>
          </c:cat>
          <c:val>
            <c:numRef>
              <c:f>'Оценки ОС ведомств по годам'!$B$7:$C$7</c:f>
              <c:numCache>
                <c:formatCode>0.0%</c:formatCode>
                <c:ptCount val="2"/>
                <c:pt idx="0">
                  <c:v>9.7000000000000003E-2</c:v>
                </c:pt>
                <c:pt idx="1">
                  <c:v>0.18200000000000008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41A7-473E-A420-82D7784E10A4}"/>
            </c:ext>
          </c:extLst>
        </c:ser>
        <c:ser>
          <c:idx val="1"/>
          <c:order val="4"/>
          <c:tx>
            <c:strRef>
              <c:f>'Оценки ОС ведомств по годам'!$A$8</c:f>
              <c:strCache>
                <c:ptCount val="1"/>
                <c:pt idx="0">
                  <c:v>5 баллов</c:v>
                </c:pt>
              </c:strCache>
            </c:strRef>
          </c:tx>
          <c:spPr>
            <a:solidFill>
              <a:srgbClr val="00B0F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bg1"/>
                    </a:solidFill>
                    <a:latin typeface="+mn-lt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'Оценки ОС ведомств по годам'!$B$3:$C$3</c:f>
              <c:strCache>
                <c:ptCount val="2"/>
                <c:pt idx="0">
                  <c:v>2025 г.</c:v>
                </c:pt>
                <c:pt idx="1">
                  <c:v>2024 г.</c:v>
                </c:pt>
              </c:strCache>
            </c:strRef>
          </c:cat>
          <c:val>
            <c:numRef>
              <c:f>'Оценки ОС ведомств по годам'!$B$8:$C$8</c:f>
              <c:numCache>
                <c:formatCode>0.0%</c:formatCode>
                <c:ptCount val="2"/>
                <c:pt idx="0">
                  <c:v>6.7000000000000004E-2</c:v>
                </c:pt>
                <c:pt idx="1">
                  <c:v>0.10400000000000002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41A7-473E-A420-82D7784E10A4}"/>
            </c:ext>
          </c:extLst>
        </c:ser>
        <c:ser>
          <c:idx val="5"/>
          <c:order val="5"/>
          <c:tx>
            <c:strRef>
              <c:f>'Оценки ОС ведомств по годам'!$A$9</c:f>
              <c:strCache>
                <c:ptCount val="1"/>
                <c:pt idx="0">
                  <c:v>Затрудняюсь ответить</c:v>
                </c:pt>
              </c:strCache>
            </c:strRef>
          </c:tx>
          <c:spPr>
            <a:solidFill>
              <a:srgbClr val="CCC0DA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latin typeface="+mn-lt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'Оценки ОС ведомств по годам'!$B$3:$C$3</c:f>
              <c:strCache>
                <c:ptCount val="2"/>
                <c:pt idx="0">
                  <c:v>2025 г.</c:v>
                </c:pt>
                <c:pt idx="1">
                  <c:v>2024 г.</c:v>
                </c:pt>
              </c:strCache>
            </c:strRef>
          </c:cat>
          <c:val>
            <c:numRef>
              <c:f>'Оценки ОС ведомств по годам'!$B$9:$C$9</c:f>
              <c:numCache>
                <c:formatCode>0.0%</c:formatCode>
                <c:ptCount val="2"/>
                <c:pt idx="0">
                  <c:v>0.44800000000000001</c:v>
                </c:pt>
                <c:pt idx="1">
                  <c:v>0.29200000000000015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41A7-473E-A420-82D7784E10A4}"/>
            </c:ext>
          </c:extLst>
        </c:ser>
        <c:gapWidth val="30"/>
        <c:overlap val="100"/>
        <c:axId val="180831744"/>
        <c:axId val="180838784"/>
      </c:barChart>
      <c:catAx>
        <c:axId val="180831744"/>
        <c:scaling>
          <c:orientation val="minMax"/>
        </c:scaling>
        <c:axPos val="l"/>
        <c:numFmt formatCode="General" sourceLinked="0"/>
        <c:tickLblPos val="nextTo"/>
        <c:txPr>
          <a:bodyPr/>
          <a:lstStyle/>
          <a:p>
            <a:pPr>
              <a:defRPr sz="950">
                <a:latin typeface="+mn-lt"/>
              </a:defRPr>
            </a:pPr>
            <a:endParaRPr lang="ru-RU"/>
          </a:p>
        </c:txPr>
        <c:crossAx val="180838784"/>
        <c:crosses val="autoZero"/>
        <c:auto val="1"/>
        <c:lblAlgn val="ctr"/>
        <c:lblOffset val="100"/>
      </c:catAx>
      <c:valAx>
        <c:axId val="180838784"/>
        <c:scaling>
          <c:orientation val="minMax"/>
        </c:scaling>
        <c:delete val="1"/>
        <c:axPos val="b"/>
        <c:numFmt formatCode="0%" sourceLinked="1"/>
        <c:tickLblPos val="none"/>
        <c:crossAx val="180831744"/>
        <c:crosses val="autoZero"/>
        <c:crossBetween val="between"/>
      </c:valAx>
    </c:plotArea>
    <c:plotVisOnly val="1"/>
    <c:dispBlanksAs val="gap"/>
  </c:chart>
  <c:spPr>
    <a:ln>
      <a:noFill/>
    </a:ln>
  </c:spPr>
  <c:txPr>
    <a:bodyPr/>
    <a:lstStyle/>
    <a:p>
      <a:pPr algn="l" rtl="0">
        <a:defRPr lang="en-US" sz="1000" b="0" i="0" u="none" strike="noStrike" kern="1200" baseline="0">
          <a:solidFill>
            <a:sysClr val="windowText" lastClr="00000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pPr>
      <a:endParaRPr lang="ru-RU"/>
    </a:p>
  </c:txPr>
  <c:externalData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1521973357369697"/>
          <c:y val="6.3355361829771613E-3"/>
          <c:w val="0.83904015260294962"/>
          <c:h val="0.96824453448740122"/>
        </c:manualLayout>
      </c:layout>
      <c:barChart>
        <c:barDir val="bar"/>
        <c:grouping val="percentStacked"/>
        <c:ser>
          <c:idx val="4"/>
          <c:order val="0"/>
          <c:tx>
            <c:strRef>
              <c:f>'Оценки ОС ведомств по годам'!$A$44</c:f>
              <c:strCache>
                <c:ptCount val="1"/>
                <c:pt idx="0">
                  <c:v>1 балл</c:v>
                </c:pt>
              </c:strCache>
            </c:strRef>
          </c:tx>
          <c:spPr>
            <a:solidFill>
              <a:srgbClr val="C00000"/>
            </a:solidFill>
          </c:spPr>
          <c:dLbls>
            <c:dLbl>
              <c:idx val="0"/>
              <c:layout>
                <c:manualLayout>
                  <c:x val="-1.7326008940931659E-2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938-4F78-976F-CBDC56F86D9C}"/>
                </c:ext>
              </c:extLst>
            </c:dLbl>
            <c:dLbl>
              <c:idx val="1"/>
              <c:layout>
                <c:manualLayout>
                  <c:x val="1.2325813733894001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938-4F78-976F-CBDC56F86D9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100" b="1" i="0" u="none" strike="noStrike" kern="1200" baseline="0">
                    <a:solidFill>
                      <a:schemeClr val="bg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'Оценки ОС ведомств по годам'!$B$43:$C$43</c:f>
              <c:strCache>
                <c:ptCount val="2"/>
                <c:pt idx="0">
                  <c:v>2025 г.</c:v>
                </c:pt>
                <c:pt idx="1">
                  <c:v>2024 г.</c:v>
                </c:pt>
              </c:strCache>
            </c:strRef>
          </c:cat>
          <c:val>
            <c:numRef>
              <c:f>'Оценки ОС ведомств по годам'!$B$44:$C$44</c:f>
              <c:numCache>
                <c:formatCode>0.0%</c:formatCode>
                <c:ptCount val="2"/>
                <c:pt idx="0">
                  <c:v>0.14200000000000004</c:v>
                </c:pt>
                <c:pt idx="1">
                  <c:v>0.10400000000000002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D938-4F78-976F-CBDC56F86D9C}"/>
            </c:ext>
          </c:extLst>
        </c:ser>
        <c:ser>
          <c:idx val="3"/>
          <c:order val="1"/>
          <c:tx>
            <c:strRef>
              <c:f>'Оценки ОС ведомств по годам'!$A$45</c:f>
              <c:strCache>
                <c:ptCount val="1"/>
                <c:pt idx="0">
                  <c:v>2 балла</c:v>
                </c:pt>
              </c:strCache>
            </c:strRef>
          </c:tx>
          <c:spPr>
            <a:solidFill>
              <a:srgbClr val="FF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000" b="1" i="0" u="none" strike="noStrike" kern="1200" baseline="0">
                    <a:solidFill>
                      <a:schemeClr val="bg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'Оценки ОС ведомств по годам'!$B$43:$C$43</c:f>
              <c:strCache>
                <c:ptCount val="2"/>
                <c:pt idx="0">
                  <c:v>2025 г.</c:v>
                </c:pt>
                <c:pt idx="1">
                  <c:v>2024 г.</c:v>
                </c:pt>
              </c:strCache>
            </c:strRef>
          </c:cat>
          <c:val>
            <c:numRef>
              <c:f>'Оценки ОС ведомств по годам'!$B$45:$C$45</c:f>
              <c:numCache>
                <c:formatCode>0.0%</c:formatCode>
                <c:ptCount val="2"/>
                <c:pt idx="0">
                  <c:v>3.6999999999999998E-2</c:v>
                </c:pt>
                <c:pt idx="1">
                  <c:v>5.8000000000000003E-2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D938-4F78-976F-CBDC56F86D9C}"/>
            </c:ext>
          </c:extLst>
        </c:ser>
        <c:ser>
          <c:idx val="2"/>
          <c:order val="2"/>
          <c:tx>
            <c:strRef>
              <c:f>'Оценки ОС ведомств по годам'!$A$46</c:f>
              <c:strCache>
                <c:ptCount val="1"/>
                <c:pt idx="0">
                  <c:v>3 балла</c:v>
                </c:pt>
              </c:strCache>
            </c:strRef>
          </c:tx>
          <c:spPr>
            <a:solidFill>
              <a:srgbClr val="FF9999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100" b="1" i="0" u="none" strike="noStrike" kern="1200" baseline="0">
                    <a:solidFill>
                      <a:sysClr val="windowText" lastClr="000000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'Оценки ОС ведомств по годам'!$B$43:$C$43</c:f>
              <c:strCache>
                <c:ptCount val="2"/>
                <c:pt idx="0">
                  <c:v>2025 г.</c:v>
                </c:pt>
                <c:pt idx="1">
                  <c:v>2024 г.</c:v>
                </c:pt>
              </c:strCache>
            </c:strRef>
          </c:cat>
          <c:val>
            <c:numRef>
              <c:f>'Оценки ОС ведомств по годам'!$B$46:$C$46</c:f>
              <c:numCache>
                <c:formatCode>0.0%</c:formatCode>
                <c:ptCount val="2"/>
                <c:pt idx="0">
                  <c:v>0.112</c:v>
                </c:pt>
                <c:pt idx="1">
                  <c:v>0.11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D938-4F78-976F-CBDC56F86D9C}"/>
            </c:ext>
          </c:extLst>
        </c:ser>
        <c:ser>
          <c:idx val="0"/>
          <c:order val="3"/>
          <c:tx>
            <c:strRef>
              <c:f>'Оценки ОС ведомств по годам'!$A$47</c:f>
              <c:strCache>
                <c:ptCount val="1"/>
                <c:pt idx="0">
                  <c:v>4 балла</c:v>
                </c:pt>
              </c:strCache>
            </c:strRef>
          </c:tx>
          <c:spPr>
            <a:solidFill>
              <a:srgbClr val="00407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bg1"/>
                    </a:solidFill>
                    <a:latin typeface="+mn-lt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'Оценки ОС ведомств по годам'!$B$43:$C$43</c:f>
              <c:strCache>
                <c:ptCount val="2"/>
                <c:pt idx="0">
                  <c:v>2025 г.</c:v>
                </c:pt>
                <c:pt idx="1">
                  <c:v>2024 г.</c:v>
                </c:pt>
              </c:strCache>
            </c:strRef>
          </c:cat>
          <c:val>
            <c:numRef>
              <c:f>'Оценки ОС ведомств по годам'!$B$47:$C$47</c:f>
              <c:numCache>
                <c:formatCode>0.0%</c:formatCode>
                <c:ptCount val="2"/>
                <c:pt idx="0">
                  <c:v>8.2000000000000003E-2</c:v>
                </c:pt>
                <c:pt idx="1">
                  <c:v>0.12300000000000004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D938-4F78-976F-CBDC56F86D9C}"/>
            </c:ext>
          </c:extLst>
        </c:ser>
        <c:ser>
          <c:idx val="1"/>
          <c:order val="4"/>
          <c:tx>
            <c:strRef>
              <c:f>'Оценки ОС ведомств по годам'!$A$48</c:f>
              <c:strCache>
                <c:ptCount val="1"/>
                <c:pt idx="0">
                  <c:v>5 баллов</c:v>
                </c:pt>
              </c:strCache>
            </c:strRef>
          </c:tx>
          <c:spPr>
            <a:solidFill>
              <a:srgbClr val="00B0F0"/>
            </a:solidFill>
          </c:spPr>
          <c:dLbls>
            <c:dLbl>
              <c:idx val="1"/>
              <c:layout>
                <c:manualLayout>
                  <c:x val="-6.6786853825108725E-17"/>
                  <c:y val="1.116100721784787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100" b="1">
                      <a:solidFill>
                        <a:schemeClr val="bg1"/>
                      </a:solidFill>
                      <a:latin typeface="+mn-lt"/>
                    </a:defRPr>
                  </a:pPr>
                  <a:endParaRPr lang="ru-RU"/>
                </a:p>
              </c:txPr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7.0930781258725636E-2"/>
                      <c:h val="0.1296874999999999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D938-4F78-976F-CBDC56F86D9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bg1"/>
                    </a:solidFill>
                    <a:latin typeface="+mn-lt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'Оценки ОС ведомств по годам'!$B$43:$C$43</c:f>
              <c:strCache>
                <c:ptCount val="2"/>
                <c:pt idx="0">
                  <c:v>2025 г.</c:v>
                </c:pt>
                <c:pt idx="1">
                  <c:v>2024 г.</c:v>
                </c:pt>
              </c:strCache>
            </c:strRef>
          </c:cat>
          <c:val>
            <c:numRef>
              <c:f>'Оценки ОС ведомств по годам'!$B$48:$C$48</c:f>
              <c:numCache>
                <c:formatCode>0.0%</c:formatCode>
                <c:ptCount val="2"/>
                <c:pt idx="0">
                  <c:v>0.13400000000000001</c:v>
                </c:pt>
                <c:pt idx="1">
                  <c:v>0.14300000000000004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D938-4F78-976F-CBDC56F86D9C}"/>
            </c:ext>
          </c:extLst>
        </c:ser>
        <c:ser>
          <c:idx val="5"/>
          <c:order val="5"/>
          <c:tx>
            <c:strRef>
              <c:f>'Оценки ОС ведомств по годам'!$A$49</c:f>
              <c:strCache>
                <c:ptCount val="1"/>
                <c:pt idx="0">
                  <c:v>Затрудняюсь ответить</c:v>
                </c:pt>
              </c:strCache>
            </c:strRef>
          </c:tx>
          <c:spPr>
            <a:solidFill>
              <a:srgbClr val="CCC0DA"/>
            </a:solidFill>
          </c:spPr>
          <c:dLbls>
            <c:dLbl>
              <c:idx val="1"/>
              <c:layout>
                <c:manualLayout>
                  <c:x val="1.9503546099290801E-2"/>
                  <c:y val="7.4404761904762334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938-4F78-976F-CBDC56F86D9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latin typeface="+mn-lt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'Оценки ОС ведомств по годам'!$B$43:$C$43</c:f>
              <c:strCache>
                <c:ptCount val="2"/>
                <c:pt idx="0">
                  <c:v>2025 г.</c:v>
                </c:pt>
                <c:pt idx="1">
                  <c:v>2024 г.</c:v>
                </c:pt>
              </c:strCache>
            </c:strRef>
          </c:cat>
          <c:val>
            <c:numRef>
              <c:f>'Оценки ОС ведомств по годам'!$B$49:$C$49</c:f>
              <c:numCache>
                <c:formatCode>0.0%</c:formatCode>
                <c:ptCount val="2"/>
                <c:pt idx="0">
                  <c:v>0.49300000000000022</c:v>
                </c:pt>
                <c:pt idx="1">
                  <c:v>0.46100000000000002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D938-4F78-976F-CBDC56F86D9C}"/>
            </c:ext>
          </c:extLst>
        </c:ser>
        <c:gapWidth val="30"/>
        <c:overlap val="100"/>
        <c:axId val="185373440"/>
        <c:axId val="185374976"/>
      </c:barChart>
      <c:catAx>
        <c:axId val="185373440"/>
        <c:scaling>
          <c:orientation val="minMax"/>
        </c:scaling>
        <c:axPos val="l"/>
        <c:numFmt formatCode="General" sourceLinked="0"/>
        <c:tickLblPos val="nextTo"/>
        <c:txPr>
          <a:bodyPr/>
          <a:lstStyle/>
          <a:p>
            <a:pPr>
              <a:defRPr sz="950">
                <a:latin typeface="+mn-lt"/>
              </a:defRPr>
            </a:pPr>
            <a:endParaRPr lang="ru-RU"/>
          </a:p>
        </c:txPr>
        <c:crossAx val="185374976"/>
        <c:crosses val="autoZero"/>
        <c:auto val="1"/>
        <c:lblAlgn val="ctr"/>
        <c:lblOffset val="100"/>
      </c:catAx>
      <c:valAx>
        <c:axId val="185374976"/>
        <c:scaling>
          <c:orientation val="minMax"/>
        </c:scaling>
        <c:delete val="1"/>
        <c:axPos val="b"/>
        <c:numFmt formatCode="0%" sourceLinked="1"/>
        <c:tickLblPos val="none"/>
        <c:crossAx val="185373440"/>
        <c:crosses val="autoZero"/>
        <c:crossBetween val="between"/>
      </c:valAx>
    </c:plotArea>
    <c:plotVisOnly val="1"/>
    <c:dispBlanksAs val="gap"/>
  </c:chart>
  <c:spPr>
    <a:ln>
      <a:noFill/>
    </a:ln>
  </c:spPr>
  <c:txPr>
    <a:bodyPr/>
    <a:lstStyle/>
    <a:p>
      <a:pPr algn="l" rtl="0">
        <a:defRPr lang="en-US" sz="1000" b="0" i="0" u="none" strike="noStrike" kern="1200" baseline="0">
          <a:solidFill>
            <a:sysClr val="windowText" lastClr="00000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pPr>
      <a:endParaRPr lang="ru-RU"/>
    </a:p>
  </c:txPr>
  <c:externalData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15091661962017225"/>
          <c:y val="0"/>
          <c:w val="0.84032118939134759"/>
          <c:h val="0.52594032290125226"/>
        </c:manualLayout>
      </c:layout>
      <c:barChart>
        <c:barDir val="bar"/>
        <c:grouping val="percentStacked"/>
        <c:ser>
          <c:idx val="4"/>
          <c:order val="0"/>
          <c:tx>
            <c:strRef>
              <c:f>'Оценки ОС ведомств по годам'!$A$23</c:f>
              <c:strCache>
                <c:ptCount val="1"/>
                <c:pt idx="0">
                  <c:v>1 балл</c:v>
                </c:pt>
              </c:strCache>
            </c:strRef>
          </c:tx>
          <c:spPr>
            <a:solidFill>
              <a:srgbClr val="C00000"/>
            </a:solidFill>
          </c:spPr>
          <c:dLbls>
            <c:dLbl>
              <c:idx val="0"/>
              <c:layout>
                <c:manualLayout>
                  <c:x val="5.0704223102840777E-3"/>
                  <c:y val="-7.8965365510607934E-17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54E8-44A3-B2E6-B401BE0E939E}"/>
                </c:ext>
              </c:extLst>
            </c:dLbl>
            <c:dLbl>
              <c:idx val="1"/>
              <c:layout>
                <c:manualLayout>
                  <c:x val="1.2325813733894001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54E8-44A3-B2E6-B401BE0E939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100" b="1" i="0" u="none" strike="noStrike" kern="1200" baseline="0">
                    <a:solidFill>
                      <a:schemeClr val="bg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'Оценки ОС ведомств по годам'!$B$22:$C$22</c:f>
              <c:strCache>
                <c:ptCount val="2"/>
                <c:pt idx="0">
                  <c:v>2025 г.</c:v>
                </c:pt>
                <c:pt idx="1">
                  <c:v>2024 г.</c:v>
                </c:pt>
              </c:strCache>
            </c:strRef>
          </c:cat>
          <c:val>
            <c:numRef>
              <c:f>'Оценки ОС ведомств по годам'!$B$23:$C$23</c:f>
              <c:numCache>
                <c:formatCode>0.0%</c:formatCode>
                <c:ptCount val="2"/>
                <c:pt idx="0">
                  <c:v>6.7000000000000004E-2</c:v>
                </c:pt>
                <c:pt idx="1">
                  <c:v>0.11700000000000002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54E8-44A3-B2E6-B401BE0E939E}"/>
            </c:ext>
          </c:extLst>
        </c:ser>
        <c:ser>
          <c:idx val="3"/>
          <c:order val="1"/>
          <c:tx>
            <c:strRef>
              <c:f>'Оценки ОС ведомств по годам'!$A$24</c:f>
              <c:strCache>
                <c:ptCount val="1"/>
                <c:pt idx="0">
                  <c:v>2 балла</c:v>
                </c:pt>
              </c:strCache>
            </c:strRef>
          </c:tx>
          <c:spPr>
            <a:solidFill>
              <a:srgbClr val="FF0000"/>
            </a:solidFill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sz="1000"/>
                      <a:t>6</a:t>
                    </a:r>
                    <a:r>
                      <a:t>%</a:t>
                    </a:r>
                  </a:p>
                </c:rich>
              </c:tx>
              <c:showVal val="1"/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000" b="1" i="0" u="none" strike="noStrike" kern="1200" baseline="0">
                    <a:solidFill>
                      <a:schemeClr val="bg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'Оценки ОС ведомств по годам'!$B$22:$C$22</c:f>
              <c:strCache>
                <c:ptCount val="2"/>
                <c:pt idx="0">
                  <c:v>2025 г.</c:v>
                </c:pt>
                <c:pt idx="1">
                  <c:v>2024 г.</c:v>
                </c:pt>
              </c:strCache>
            </c:strRef>
          </c:cat>
          <c:val>
            <c:numRef>
              <c:f>'Оценки ОС ведомств по годам'!$B$24:$C$24</c:f>
              <c:numCache>
                <c:formatCode>0.0%</c:formatCode>
                <c:ptCount val="2"/>
                <c:pt idx="0">
                  <c:v>6.0000000000000026E-2</c:v>
                </c:pt>
                <c:pt idx="1">
                  <c:v>5.1999999999999998E-2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54E8-44A3-B2E6-B401BE0E939E}"/>
            </c:ext>
          </c:extLst>
        </c:ser>
        <c:ser>
          <c:idx val="2"/>
          <c:order val="2"/>
          <c:tx>
            <c:strRef>
              <c:f>'Оценки ОС ведомств по годам'!$A$25</c:f>
              <c:strCache>
                <c:ptCount val="1"/>
                <c:pt idx="0">
                  <c:v>3 балла</c:v>
                </c:pt>
              </c:strCache>
            </c:strRef>
          </c:tx>
          <c:spPr>
            <a:solidFill>
              <a:srgbClr val="FF9999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100" b="1" i="0" u="none" strike="noStrike" kern="1200" baseline="0">
                    <a:solidFill>
                      <a:sysClr val="windowText" lastClr="000000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'Оценки ОС ведомств по годам'!$B$22:$C$22</c:f>
              <c:strCache>
                <c:ptCount val="2"/>
                <c:pt idx="0">
                  <c:v>2025 г.</c:v>
                </c:pt>
                <c:pt idx="1">
                  <c:v>2024 г.</c:v>
                </c:pt>
              </c:strCache>
            </c:strRef>
          </c:cat>
          <c:val>
            <c:numRef>
              <c:f>'Оценки ОС ведомств по годам'!$B$25:$C$25</c:f>
              <c:numCache>
                <c:formatCode>0.0%</c:formatCode>
                <c:ptCount val="2"/>
                <c:pt idx="0">
                  <c:v>6.7000000000000004E-2</c:v>
                </c:pt>
                <c:pt idx="1">
                  <c:v>0.13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54E8-44A3-B2E6-B401BE0E939E}"/>
            </c:ext>
          </c:extLst>
        </c:ser>
        <c:ser>
          <c:idx val="0"/>
          <c:order val="3"/>
          <c:tx>
            <c:strRef>
              <c:f>'Оценки ОС ведомств по годам'!$A$26</c:f>
              <c:strCache>
                <c:ptCount val="1"/>
                <c:pt idx="0">
                  <c:v>4 балла</c:v>
                </c:pt>
              </c:strCache>
            </c:strRef>
          </c:tx>
          <c:spPr>
            <a:solidFill>
              <a:srgbClr val="004070"/>
            </a:solidFill>
          </c:spPr>
          <c:dLbls>
            <c:dLbl>
              <c:idx val="1"/>
              <c:layout/>
              <c:tx>
                <c:rich>
                  <a:bodyPr/>
                  <a:lstStyle/>
                  <a:p>
                    <a:r>
                      <a:rPr lang="en-US"/>
                      <a:t>11%</a:t>
                    </a:r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242D-4012-A9A9-780608E39F2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bg1"/>
                    </a:solidFill>
                    <a:latin typeface="+mn-lt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'Оценки ОС ведомств по годам'!$B$22:$C$22</c:f>
              <c:strCache>
                <c:ptCount val="2"/>
                <c:pt idx="0">
                  <c:v>2025 г.</c:v>
                </c:pt>
                <c:pt idx="1">
                  <c:v>2024 г.</c:v>
                </c:pt>
              </c:strCache>
            </c:strRef>
          </c:cat>
          <c:val>
            <c:numRef>
              <c:f>'Оценки ОС ведомств по годам'!$B$26:$C$26</c:f>
              <c:numCache>
                <c:formatCode>0.0%</c:formatCode>
                <c:ptCount val="2"/>
                <c:pt idx="0">
                  <c:v>0.11899999999999998</c:v>
                </c:pt>
                <c:pt idx="1">
                  <c:v>9.1000000000000025E-2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54E8-44A3-B2E6-B401BE0E939E}"/>
            </c:ext>
          </c:extLst>
        </c:ser>
        <c:ser>
          <c:idx val="1"/>
          <c:order val="4"/>
          <c:tx>
            <c:strRef>
              <c:f>'Оценки ОС ведомств по годам'!$A$27</c:f>
              <c:strCache>
                <c:ptCount val="1"/>
                <c:pt idx="0">
                  <c:v>5 баллов</c:v>
                </c:pt>
              </c:strCache>
            </c:strRef>
          </c:tx>
          <c:spPr>
            <a:solidFill>
              <a:srgbClr val="00B0F0"/>
            </a:solidFill>
          </c:spPr>
          <c:dLbls>
            <c:dLbl>
              <c:idx val="1"/>
              <c:layout>
                <c:manualLayout>
                  <c:x val="7.0922694395065692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54E8-44A3-B2E6-B401BE0E939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1">
                    <a:solidFill>
                      <a:schemeClr val="bg1"/>
                    </a:solidFill>
                    <a:latin typeface="+mn-lt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'Оценки ОС ведомств по годам'!$B$22:$C$22</c:f>
              <c:strCache>
                <c:ptCount val="2"/>
                <c:pt idx="0">
                  <c:v>2025 г.</c:v>
                </c:pt>
                <c:pt idx="1">
                  <c:v>2024 г.</c:v>
                </c:pt>
              </c:strCache>
            </c:strRef>
          </c:cat>
          <c:val>
            <c:numRef>
              <c:f>'Оценки ОС ведомств по годам'!$B$27:$C$27</c:f>
              <c:numCache>
                <c:formatCode>0.0%</c:formatCode>
                <c:ptCount val="2"/>
                <c:pt idx="0">
                  <c:v>4.5000000000000012E-2</c:v>
                </c:pt>
                <c:pt idx="1">
                  <c:v>5.8000000000000003E-2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54E8-44A3-B2E6-B401BE0E939E}"/>
            </c:ext>
          </c:extLst>
        </c:ser>
        <c:ser>
          <c:idx val="5"/>
          <c:order val="5"/>
          <c:tx>
            <c:strRef>
              <c:f>'Оценки ОС ведомств по годам'!$A$28</c:f>
              <c:strCache>
                <c:ptCount val="1"/>
                <c:pt idx="0">
                  <c:v>Затрудняюсь ответить</c:v>
                </c:pt>
              </c:strCache>
            </c:strRef>
          </c:tx>
          <c:spPr>
            <a:solidFill>
              <a:srgbClr val="CCC0DA"/>
            </a:solidFill>
          </c:spPr>
          <c:dLbls>
            <c:dLbl>
              <c:idx val="1"/>
              <c:layout>
                <c:manualLayout>
                  <c:x val="1.2411347517730497E-2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54E8-44A3-B2E6-B401BE0E939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latin typeface="+mn-lt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'Оценки ОС ведомств по годам'!$B$22:$C$22</c:f>
              <c:strCache>
                <c:ptCount val="2"/>
                <c:pt idx="0">
                  <c:v>2025 г.</c:v>
                </c:pt>
                <c:pt idx="1">
                  <c:v>2024 г.</c:v>
                </c:pt>
              </c:strCache>
            </c:strRef>
          </c:cat>
          <c:val>
            <c:numRef>
              <c:f>'Оценки ОС ведомств по годам'!$B$28:$C$28</c:f>
              <c:numCache>
                <c:formatCode>0.0%</c:formatCode>
                <c:ptCount val="2"/>
                <c:pt idx="0">
                  <c:v>6.7000000000000004E-2</c:v>
                </c:pt>
                <c:pt idx="1">
                  <c:v>9.7000000000000003E-2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54E8-44A3-B2E6-B401BE0E939E}"/>
            </c:ext>
          </c:extLst>
        </c:ser>
        <c:ser>
          <c:idx val="6"/>
          <c:order val="6"/>
          <c:tx>
            <c:strRef>
              <c:f>'Оценки ОС ведомств по годам'!$A$29</c:f>
              <c:strCache>
                <c:ptCount val="1"/>
                <c:pt idx="0">
                  <c:v>Пациентского ОС нет или о нем неизвестно</c:v>
                </c:pt>
              </c:strCache>
            </c:strRef>
          </c:tx>
          <c:spPr>
            <a:solidFill>
              <a:srgbClr val="7030A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bg1"/>
                    </a:solidFill>
                    <a:latin typeface="+mn-lt"/>
                  </a:defRPr>
                </a:pPr>
                <a:endParaRPr lang="ru-RU"/>
              </a:p>
            </c:txPr>
            <c:dLblPos val="ctr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'Оценки ОС ведомств по годам'!$B$22:$C$22</c:f>
              <c:strCache>
                <c:ptCount val="2"/>
                <c:pt idx="0">
                  <c:v>2025 г.</c:v>
                </c:pt>
                <c:pt idx="1">
                  <c:v>2024 г.</c:v>
                </c:pt>
              </c:strCache>
            </c:strRef>
          </c:cat>
          <c:val>
            <c:numRef>
              <c:f>'Оценки ОС ведомств по годам'!$B$29:$C$29</c:f>
              <c:numCache>
                <c:formatCode>0.0%</c:formatCode>
                <c:ptCount val="2"/>
                <c:pt idx="0">
                  <c:v>0.57500000000000029</c:v>
                </c:pt>
                <c:pt idx="1">
                  <c:v>0.45500000000000002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54E8-44A3-B2E6-B401BE0E939E}"/>
            </c:ext>
          </c:extLst>
        </c:ser>
        <c:gapWidth val="30"/>
        <c:overlap val="100"/>
        <c:axId val="199960832"/>
        <c:axId val="199972736"/>
      </c:barChart>
      <c:catAx>
        <c:axId val="199960832"/>
        <c:scaling>
          <c:orientation val="minMax"/>
        </c:scaling>
        <c:axPos val="l"/>
        <c:numFmt formatCode="General" sourceLinked="0"/>
        <c:tickLblPos val="nextTo"/>
        <c:txPr>
          <a:bodyPr/>
          <a:lstStyle/>
          <a:p>
            <a:pPr>
              <a:defRPr sz="950">
                <a:latin typeface="+mn-lt"/>
              </a:defRPr>
            </a:pPr>
            <a:endParaRPr lang="ru-RU"/>
          </a:p>
        </c:txPr>
        <c:crossAx val="199972736"/>
        <c:crosses val="autoZero"/>
        <c:auto val="1"/>
        <c:lblAlgn val="ctr"/>
        <c:lblOffset val="100"/>
      </c:catAx>
      <c:valAx>
        <c:axId val="199972736"/>
        <c:scaling>
          <c:orientation val="minMax"/>
        </c:scaling>
        <c:delete val="1"/>
        <c:axPos val="b"/>
        <c:numFmt formatCode="0%" sourceLinked="1"/>
        <c:tickLblPos val="none"/>
        <c:crossAx val="19996083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3.5722245891214512E-2"/>
          <c:y val="0.5721083490051676"/>
          <c:w val="0.96164112164439575"/>
          <c:h val="0.42045082204697876"/>
        </c:manualLayout>
      </c:layout>
      <c:txPr>
        <a:bodyPr/>
        <a:lstStyle/>
        <a:p>
          <a:pPr>
            <a:defRPr sz="900">
              <a:latin typeface="Calibri" panose="020F0502020204030204" pitchFamily="34" charset="0"/>
              <a:cs typeface="Calibri" panose="020F0502020204030204" pitchFamily="34" charset="0"/>
            </a:defRPr>
          </a:pPr>
          <a:endParaRPr lang="ru-RU"/>
        </a:p>
      </c:txPr>
    </c:legend>
    <c:plotVisOnly val="1"/>
    <c:dispBlanksAs val="gap"/>
  </c:chart>
  <c:spPr>
    <a:ln>
      <a:noFill/>
    </a:ln>
  </c:spPr>
  <c:txPr>
    <a:bodyPr/>
    <a:lstStyle/>
    <a:p>
      <a:pPr algn="l" rtl="0">
        <a:defRPr lang="en-US" sz="1000" b="0" i="0" u="none" strike="noStrike" kern="1200" baseline="0">
          <a:solidFill>
            <a:sysClr val="windowText" lastClr="00000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pPr>
      <a:endParaRPr lang="ru-RU"/>
    </a:p>
  </c:txPr>
  <c:externalData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9.2318310558587996E-2"/>
          <c:y val="0"/>
          <c:w val="0.90476051797640744"/>
          <c:h val="0.47615937007874032"/>
        </c:manualLayout>
      </c:layout>
      <c:barChart>
        <c:barDir val="bar"/>
        <c:grouping val="percentStacked"/>
        <c:ser>
          <c:idx val="0"/>
          <c:order val="0"/>
          <c:tx>
            <c:strRef>
              <c:f>'по годам'!$A$137</c:f>
              <c:strCache>
                <c:ptCount val="1"/>
                <c:pt idx="0">
                  <c:v>Пациентские советы и комиссии оказывают большое влияние на принятие решений в области здравоохранения</c:v>
                </c:pt>
              </c:strCache>
            </c:strRef>
          </c:tx>
          <c:spPr>
            <a:solidFill>
              <a:srgbClr val="00B0F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solidFill>
                      <a:sysClr val="windowText" lastClr="0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'по годам'!$B$136:$C$136</c:f>
              <c:strCache>
                <c:ptCount val="2"/>
                <c:pt idx="0">
                  <c:v>2025 г.</c:v>
                </c:pt>
                <c:pt idx="1">
                  <c:v>2024 г.</c:v>
                </c:pt>
              </c:strCache>
            </c:strRef>
          </c:cat>
          <c:val>
            <c:numRef>
              <c:f>'по годам'!$B$137:$C$137</c:f>
              <c:numCache>
                <c:formatCode>0.0%</c:formatCode>
                <c:ptCount val="2"/>
                <c:pt idx="0">
                  <c:v>0.16400000000000001</c:v>
                </c:pt>
                <c:pt idx="1">
                  <c:v>0.13600000000000001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E3D-4BDF-9C49-8F38539C1C2A}"/>
            </c:ext>
          </c:extLst>
        </c:ser>
        <c:ser>
          <c:idx val="1"/>
          <c:order val="1"/>
          <c:tx>
            <c:strRef>
              <c:f>'по годам'!$A$138</c:f>
              <c:strCache>
                <c:ptCount val="1"/>
                <c:pt idx="0">
                  <c:v>Возможности советов и комиссий влиять на решения в здравоохранении ограничены, но их присутствие важно</c:v>
                </c:pt>
              </c:strCache>
            </c:strRef>
          </c:tx>
          <c:spPr>
            <a:solidFill>
              <a:srgbClr val="FF9999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en-US" sz="1100" b="1" i="0" u="none" strike="noStrike" kern="1200" baseline="0">
                    <a:solidFill>
                      <a:sysClr val="windowText" lastClr="000000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'по годам'!$B$136:$C$136</c:f>
              <c:strCache>
                <c:ptCount val="2"/>
                <c:pt idx="0">
                  <c:v>2025 г.</c:v>
                </c:pt>
                <c:pt idx="1">
                  <c:v>2024 г.</c:v>
                </c:pt>
              </c:strCache>
            </c:strRef>
          </c:cat>
          <c:val>
            <c:numRef>
              <c:f>'по годам'!$B$138:$C$138</c:f>
              <c:numCache>
                <c:formatCode>0.0%</c:formatCode>
                <c:ptCount val="2"/>
                <c:pt idx="0">
                  <c:v>0.41800000000000032</c:v>
                </c:pt>
                <c:pt idx="1">
                  <c:v>0.54500000000000004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E3D-4BDF-9C49-8F38539C1C2A}"/>
            </c:ext>
          </c:extLst>
        </c:ser>
        <c:ser>
          <c:idx val="2"/>
          <c:order val="2"/>
          <c:tx>
            <c:strRef>
              <c:f>'по годам'!$A$139</c:f>
              <c:strCache>
                <c:ptCount val="1"/>
                <c:pt idx="0">
                  <c:v>Пациентские советы и общественные комиссии при органах власти, скорее, формальны и ни на что не влияют.</c:v>
                </c:pt>
              </c:strCache>
            </c:strRef>
          </c:tx>
          <c:spPr>
            <a:solidFill>
              <a:srgbClr val="FF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100" b="1" i="0" u="none" strike="noStrike" kern="1200" baseline="0">
                    <a:solidFill>
                      <a:sysClr val="windowText" lastClr="000000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'по годам'!$B$136:$C$136</c:f>
              <c:strCache>
                <c:ptCount val="2"/>
                <c:pt idx="0">
                  <c:v>2025 г.</c:v>
                </c:pt>
                <c:pt idx="1">
                  <c:v>2024 г.</c:v>
                </c:pt>
              </c:strCache>
            </c:strRef>
          </c:cat>
          <c:val>
            <c:numRef>
              <c:f>'по годам'!$B$139:$C$139</c:f>
              <c:numCache>
                <c:formatCode>0.0%</c:formatCode>
                <c:ptCount val="2"/>
                <c:pt idx="0">
                  <c:v>0.26900000000000002</c:v>
                </c:pt>
                <c:pt idx="1">
                  <c:v>0.221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DE3D-4BDF-9C49-8F38539C1C2A}"/>
            </c:ext>
          </c:extLst>
        </c:ser>
        <c:ser>
          <c:idx val="3"/>
          <c:order val="3"/>
          <c:tx>
            <c:strRef>
              <c:f>'по годам'!$A$140</c:f>
              <c:strCache>
                <c:ptCount val="1"/>
                <c:pt idx="0">
                  <c:v>Затрудняюсь ответить</c:v>
                </c:pt>
              </c:strCache>
            </c:strRef>
          </c:tx>
          <c:spPr>
            <a:solidFill>
              <a:srgbClr val="CCC0DA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100" b="1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'по годам'!$B$136:$C$136</c:f>
              <c:strCache>
                <c:ptCount val="2"/>
                <c:pt idx="0">
                  <c:v>2025 г.</c:v>
                </c:pt>
                <c:pt idx="1">
                  <c:v>2024 г.</c:v>
                </c:pt>
              </c:strCache>
            </c:strRef>
          </c:cat>
          <c:val>
            <c:numRef>
              <c:f>'по годам'!$B$140:$C$140</c:f>
              <c:numCache>
                <c:formatCode>0.0%</c:formatCode>
                <c:ptCount val="2"/>
                <c:pt idx="0">
                  <c:v>0.112</c:v>
                </c:pt>
                <c:pt idx="1">
                  <c:v>9.8000000000000226E-2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DE3D-4BDF-9C49-8F38539C1C2A}"/>
            </c:ext>
          </c:extLst>
        </c:ser>
        <c:gapWidth val="30"/>
        <c:overlap val="100"/>
        <c:axId val="80521088"/>
        <c:axId val="80522624"/>
        <c:extLst xmlns:c16r2="http://schemas.microsoft.com/office/drawing/2015/06/chart"/>
      </c:barChart>
      <c:catAx>
        <c:axId val="80521088"/>
        <c:scaling>
          <c:orientation val="minMax"/>
        </c:scaling>
        <c:axPos val="l"/>
        <c:numFmt formatCode="General" sourceLinked="0"/>
        <c:tickLblPos val="nextTo"/>
        <c:txPr>
          <a:bodyPr/>
          <a:lstStyle/>
          <a:p>
            <a:pPr>
              <a:defRPr sz="1100">
                <a:latin typeface="+mn-lt"/>
              </a:defRPr>
            </a:pPr>
            <a:endParaRPr lang="ru-RU"/>
          </a:p>
        </c:txPr>
        <c:crossAx val="80522624"/>
        <c:crosses val="autoZero"/>
        <c:auto val="1"/>
        <c:lblAlgn val="ctr"/>
        <c:lblOffset val="100"/>
      </c:catAx>
      <c:valAx>
        <c:axId val="80522624"/>
        <c:scaling>
          <c:orientation val="minMax"/>
        </c:scaling>
        <c:delete val="1"/>
        <c:axPos val="b"/>
        <c:numFmt formatCode="0%" sourceLinked="1"/>
        <c:tickLblPos val="none"/>
        <c:crossAx val="8052108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4.0598290598290634E-2"/>
          <c:y val="0.47746204724409463"/>
          <c:w val="0.95932700720102293"/>
          <c:h val="0.5225379527559052"/>
        </c:manualLayout>
      </c:layout>
      <c:txPr>
        <a:bodyPr/>
        <a:lstStyle/>
        <a:p>
          <a:pPr>
            <a:defRPr sz="1000">
              <a:latin typeface="Calibri" panose="020F0502020204030204" pitchFamily="34" charset="0"/>
              <a:cs typeface="Calibri" panose="020F0502020204030204" pitchFamily="34" charset="0"/>
            </a:defRPr>
          </a:pPr>
          <a:endParaRPr lang="ru-RU"/>
        </a:p>
      </c:txPr>
    </c:legend>
    <c:plotVisOnly val="1"/>
    <c:dispBlanksAs val="gap"/>
  </c:chart>
  <c:spPr>
    <a:ln>
      <a:noFill/>
    </a:ln>
  </c:spPr>
  <c:txPr>
    <a:bodyPr/>
    <a:lstStyle/>
    <a:p>
      <a:pPr algn="l" rtl="0">
        <a:defRPr lang="en-US" sz="1000" b="0" i="0" u="none" strike="noStrike" kern="1200" baseline="0">
          <a:solidFill>
            <a:sysClr val="windowText" lastClr="00000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pPr>
      <a:endParaRPr lang="ru-RU"/>
    </a:p>
  </c:txPr>
  <c:externalData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15921794733752859"/>
          <c:y val="2.8657153347113884E-2"/>
          <c:w val="0.83847535158678665"/>
          <c:h val="0.48724633890085833"/>
        </c:manualLayout>
      </c:layout>
      <c:barChart>
        <c:barDir val="bar"/>
        <c:grouping val="percentStacked"/>
        <c:ser>
          <c:idx val="4"/>
          <c:order val="0"/>
          <c:tx>
            <c:strRef>
              <c:f>'Оценки ОС'!$A$8</c:f>
              <c:strCache>
                <c:ptCount val="1"/>
                <c:pt idx="0">
                  <c:v>НКО входит в ОС</c:v>
                </c:pt>
              </c:strCache>
            </c:strRef>
          </c:tx>
          <c:spPr>
            <a:solidFill>
              <a:srgbClr val="00B0F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latin typeface="+mn-lt"/>
                  </a:defRPr>
                </a:pPr>
                <a:endParaRPr lang="ru-RU"/>
              </a:p>
            </c:txPr>
            <c:dLblPos val="ctr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'Оценки ОС'!$B$7:$D$7</c:f>
              <c:strCache>
                <c:ptCount val="3"/>
                <c:pt idx="0">
                  <c:v>ГБ МСЭ</c:v>
                </c:pt>
                <c:pt idx="1">
                  <c:v>Росздравнадзор</c:v>
                </c:pt>
                <c:pt idx="2">
                  <c:v>Минздрав</c:v>
                </c:pt>
              </c:strCache>
            </c:strRef>
          </c:cat>
          <c:val>
            <c:numRef>
              <c:f>'Оценки ОС'!$B$8:$D$8</c:f>
              <c:numCache>
                <c:formatCode>0.0%</c:formatCode>
                <c:ptCount val="3"/>
                <c:pt idx="0">
                  <c:v>0.24600000000000008</c:v>
                </c:pt>
                <c:pt idx="1">
                  <c:v>0.26900000000000002</c:v>
                </c:pt>
                <c:pt idx="2">
                  <c:v>0.23900000000000007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B-92D3-43B1-85C7-98848A1260CE}"/>
            </c:ext>
          </c:extLst>
        </c:ser>
        <c:ser>
          <c:idx val="3"/>
          <c:order val="1"/>
          <c:tx>
            <c:strRef>
              <c:f>'Оценки ОС'!$A$9</c:f>
              <c:strCache>
                <c:ptCount val="1"/>
                <c:pt idx="0">
                  <c:v>НКО входила прежде, но сейчас не входит в ОС</c:v>
                </c:pt>
              </c:strCache>
            </c:strRef>
          </c:tx>
          <c:spPr>
            <a:solidFill>
              <a:srgbClr val="00407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bg1"/>
                    </a:solidFill>
                    <a:latin typeface="+mn-lt"/>
                  </a:defRPr>
                </a:pPr>
                <a:endParaRPr lang="ru-RU"/>
              </a:p>
            </c:txPr>
            <c:dLblPos val="ctr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'Оценки ОС'!$B$7:$D$7</c:f>
              <c:strCache>
                <c:ptCount val="3"/>
                <c:pt idx="0">
                  <c:v>ГБ МСЭ</c:v>
                </c:pt>
                <c:pt idx="1">
                  <c:v>Росздравнадзор</c:v>
                </c:pt>
                <c:pt idx="2">
                  <c:v>Минздрав</c:v>
                </c:pt>
              </c:strCache>
            </c:strRef>
          </c:cat>
          <c:val>
            <c:numRef>
              <c:f>'Оценки ОС'!$B$9:$D$9</c:f>
              <c:numCache>
                <c:formatCode>0.0%</c:formatCode>
                <c:ptCount val="3"/>
                <c:pt idx="0">
                  <c:v>5.1999999999999998E-2</c:v>
                </c:pt>
                <c:pt idx="1">
                  <c:v>9.7000000000000003E-2</c:v>
                </c:pt>
                <c:pt idx="2">
                  <c:v>4.3999999999999997E-2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8C4A-45C1-B7BA-855DDBBEFE2E}"/>
            </c:ext>
          </c:extLst>
        </c:ser>
        <c:ser>
          <c:idx val="2"/>
          <c:order val="2"/>
          <c:tx>
            <c:strRef>
              <c:f>'Оценки ОС'!$A$10</c:f>
              <c:strCache>
                <c:ptCount val="1"/>
                <c:pt idx="0">
                  <c:v>НКО не входит в ОС</c:v>
                </c:pt>
              </c:strCache>
            </c:strRef>
          </c:tx>
          <c:spPr>
            <a:solidFill>
              <a:srgbClr val="CCC0DA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latin typeface="+mn-lt"/>
                  </a:defRPr>
                </a:pPr>
                <a:endParaRPr lang="ru-RU"/>
              </a:p>
            </c:txPr>
            <c:dLblPos val="ctr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'Оценки ОС'!$B$7:$D$7</c:f>
              <c:strCache>
                <c:ptCount val="3"/>
                <c:pt idx="0">
                  <c:v>ГБ МСЭ</c:v>
                </c:pt>
                <c:pt idx="1">
                  <c:v>Росздравнадзор</c:v>
                </c:pt>
                <c:pt idx="2">
                  <c:v>Минздрав</c:v>
                </c:pt>
              </c:strCache>
            </c:strRef>
          </c:cat>
          <c:val>
            <c:numRef>
              <c:f>'Оценки ОС'!$B$10:$D$10</c:f>
              <c:numCache>
                <c:formatCode>0.0%</c:formatCode>
                <c:ptCount val="3"/>
                <c:pt idx="0">
                  <c:v>0.70100000000000029</c:v>
                </c:pt>
                <c:pt idx="1">
                  <c:v>0.63400000000000034</c:v>
                </c:pt>
                <c:pt idx="2">
                  <c:v>0.14200000000000004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CBA1-45B7-B519-FB874CE63A18}"/>
            </c:ext>
          </c:extLst>
        </c:ser>
        <c:ser>
          <c:idx val="0"/>
          <c:order val="3"/>
          <c:tx>
            <c:strRef>
              <c:f>'Оценки ОС'!$A$11</c:f>
              <c:strCache>
                <c:ptCount val="1"/>
                <c:pt idx="0">
                  <c:v>Пациентский ОС при "минздраве" был, но сейчас нет</c:v>
                </c:pt>
              </c:strCache>
            </c:strRef>
          </c:tx>
          <c:spPr>
            <a:solidFill>
              <a:srgbClr val="FF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latin typeface="+mn-lt"/>
                  </a:defRPr>
                </a:pPr>
                <a:endParaRPr lang="ru-RU"/>
              </a:p>
            </c:txPr>
            <c:dLblPos val="ctr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'Оценки ОС'!$B$7:$D$7</c:f>
              <c:strCache>
                <c:ptCount val="3"/>
                <c:pt idx="0">
                  <c:v>ГБ МСЭ</c:v>
                </c:pt>
                <c:pt idx="1">
                  <c:v>Росздравнадзор</c:v>
                </c:pt>
                <c:pt idx="2">
                  <c:v>Минздрав</c:v>
                </c:pt>
              </c:strCache>
            </c:strRef>
          </c:cat>
          <c:val>
            <c:numRef>
              <c:f>'Оценки ОС'!$B$11:$D$11</c:f>
              <c:numCache>
                <c:formatCode>General</c:formatCode>
                <c:ptCount val="3"/>
                <c:pt idx="2" formatCode="0.0%">
                  <c:v>9.7000000000000003E-2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E21-41BD-87AD-BAB02A5A792E}"/>
            </c:ext>
          </c:extLst>
        </c:ser>
        <c:ser>
          <c:idx val="1"/>
          <c:order val="4"/>
          <c:tx>
            <c:strRef>
              <c:f>'Оценки ОС'!$A$12</c:f>
              <c:strCache>
                <c:ptCount val="1"/>
                <c:pt idx="0">
                  <c:v>Пациентский ОС при "минздраве" никогда не было</c:v>
                </c:pt>
              </c:strCache>
            </c:strRef>
          </c:tx>
          <c:spPr>
            <a:solidFill>
              <a:srgbClr val="FF9999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latin typeface="+mn-lt"/>
                  </a:defRPr>
                </a:pPr>
                <a:endParaRPr lang="ru-RU"/>
              </a:p>
            </c:txPr>
            <c:dLblPos val="ctr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'Оценки ОС'!$B$7:$D$7</c:f>
              <c:strCache>
                <c:ptCount val="3"/>
                <c:pt idx="0">
                  <c:v>ГБ МСЭ</c:v>
                </c:pt>
                <c:pt idx="1">
                  <c:v>Росздравнадзор</c:v>
                </c:pt>
                <c:pt idx="2">
                  <c:v>Минздрав</c:v>
                </c:pt>
              </c:strCache>
            </c:strRef>
          </c:cat>
          <c:val>
            <c:numRef>
              <c:f>'Оценки ОС'!$B$12:$D$12</c:f>
              <c:numCache>
                <c:formatCode>General</c:formatCode>
                <c:ptCount val="3"/>
                <c:pt idx="2" formatCode="0.0%">
                  <c:v>0.112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E21-41BD-87AD-BAB02A5A792E}"/>
            </c:ext>
          </c:extLst>
        </c:ser>
        <c:ser>
          <c:idx val="5"/>
          <c:order val="5"/>
          <c:tx>
            <c:strRef>
              <c:f>'Оценки ОС'!$A$13</c:f>
              <c:strCache>
                <c:ptCount val="1"/>
                <c:pt idx="0">
                  <c:v>НКО не знает о существовании пациентского ОС при "минздраве"</c:v>
                </c:pt>
              </c:strCache>
            </c:strRef>
          </c:tx>
          <c:spPr>
            <a:solidFill>
              <a:srgbClr val="C0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bg1"/>
                    </a:solidFill>
                    <a:latin typeface="+mn-lt"/>
                  </a:defRPr>
                </a:pPr>
                <a:endParaRPr lang="ru-RU"/>
              </a:p>
            </c:txPr>
            <c:dLblPos val="ctr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'Оценки ОС'!$B$7:$D$7</c:f>
              <c:strCache>
                <c:ptCount val="3"/>
                <c:pt idx="0">
                  <c:v>ГБ МСЭ</c:v>
                </c:pt>
                <c:pt idx="1">
                  <c:v>Росздравнадзор</c:v>
                </c:pt>
                <c:pt idx="2">
                  <c:v>Минздрав</c:v>
                </c:pt>
              </c:strCache>
            </c:strRef>
          </c:cat>
          <c:val>
            <c:numRef>
              <c:f>'Оценки ОС'!$B$13:$D$13</c:f>
              <c:numCache>
                <c:formatCode>General</c:formatCode>
                <c:ptCount val="3"/>
                <c:pt idx="2" formatCode="0.0%">
                  <c:v>0.36600000000000021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EE21-41BD-87AD-BAB02A5A792E}"/>
            </c:ext>
          </c:extLst>
        </c:ser>
        <c:dLbls>
          <c:showVal val="1"/>
        </c:dLbls>
        <c:gapWidth val="30"/>
        <c:overlap val="100"/>
        <c:axId val="80982784"/>
        <c:axId val="80984320"/>
      </c:barChart>
      <c:catAx>
        <c:axId val="80982784"/>
        <c:scaling>
          <c:orientation val="minMax"/>
        </c:scaling>
        <c:axPos val="l"/>
        <c:numFmt formatCode="General" sourceLinked="0"/>
        <c:tickLblPos val="nextTo"/>
        <c:txPr>
          <a:bodyPr/>
          <a:lstStyle/>
          <a:p>
            <a:pPr>
              <a:defRPr sz="1100">
                <a:latin typeface="+mn-lt"/>
              </a:defRPr>
            </a:pPr>
            <a:endParaRPr lang="ru-RU"/>
          </a:p>
        </c:txPr>
        <c:crossAx val="80984320"/>
        <c:crosses val="autoZero"/>
        <c:auto val="1"/>
        <c:lblAlgn val="ctr"/>
        <c:lblOffset val="100"/>
      </c:catAx>
      <c:valAx>
        <c:axId val="80984320"/>
        <c:scaling>
          <c:orientation val="minMax"/>
        </c:scaling>
        <c:delete val="1"/>
        <c:axPos val="b"/>
        <c:numFmt formatCode="0%" sourceLinked="1"/>
        <c:tickLblPos val="none"/>
        <c:crossAx val="8098278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23251609013951061"/>
          <c:y val="0.51490047109088743"/>
          <c:w val="0.72229895198007299"/>
          <c:h val="0.48509952890911295"/>
        </c:manualLayout>
      </c:layout>
      <c:txPr>
        <a:bodyPr/>
        <a:lstStyle/>
        <a:p>
          <a:pPr>
            <a:defRPr>
              <a:latin typeface="Calibri" panose="020F0502020204030204" pitchFamily="34" charset="0"/>
              <a:cs typeface="Calibri" panose="020F0502020204030204" pitchFamily="34" charset="0"/>
            </a:defRPr>
          </a:pPr>
          <a:endParaRPr lang="ru-RU"/>
        </a:p>
      </c:txPr>
    </c:legend>
    <c:plotVisOnly val="1"/>
    <c:dispBlanksAs val="gap"/>
  </c:chart>
  <c:spPr>
    <a:ln>
      <a:noFill/>
    </a:ln>
  </c:spPr>
  <c:txPr>
    <a:bodyPr/>
    <a:lstStyle/>
    <a:p>
      <a:pPr algn="l" rtl="0">
        <a:defRPr lang="en-US" sz="1000" b="0" i="0" u="none" strike="noStrike" kern="1200" baseline="0">
          <a:solidFill>
            <a:sysClr val="windowText" lastClr="00000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pPr>
      <a:endParaRPr lang="ru-RU"/>
    </a:p>
  </c:txPr>
  <c:externalData r:id="rId2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8DE1BA-1993-4F61-BDC4-8C868C15453B}" type="datetimeFigureOut">
              <a:rPr lang="ru-RU" smtClean="0"/>
              <a:pPr/>
              <a:t>18.11.2025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6FF97C-B6B0-45E2-BA23-FF8F9F9F51F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80578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FF97C-B6B0-45E2-BA23-FF8F9F9F51F3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745447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FF97C-B6B0-45E2-BA23-FF8F9F9F51F3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218633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FF97C-B6B0-45E2-BA23-FF8F9F9F51F3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432735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FF97C-B6B0-45E2-BA23-FF8F9F9F51F3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592406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FF97C-B6B0-45E2-BA23-FF8F9F9F51F3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661080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FF97C-B6B0-45E2-BA23-FF8F9F9F51F3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591293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FF97C-B6B0-45E2-BA23-FF8F9F9F51F3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58778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FF97C-B6B0-45E2-BA23-FF8F9F9F51F3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58778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FF97C-B6B0-45E2-BA23-FF8F9F9F51F3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146607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FF97C-B6B0-45E2-BA23-FF8F9F9F51F3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780074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6386-EE37-45FB-9ABA-88399FBC201B}" type="datetimeFigureOut">
              <a:rPr lang="ru-RU" smtClean="0"/>
              <a:pPr/>
              <a:t>18.11.2025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263D-5D03-4CFC-837C-EE3DA46A6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6386-EE37-45FB-9ABA-88399FBC201B}" type="datetimeFigureOut">
              <a:rPr lang="ru-RU" smtClean="0"/>
              <a:pPr/>
              <a:t>18.11.2025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263D-5D03-4CFC-837C-EE3DA46A6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6386-EE37-45FB-9ABA-88399FBC201B}" type="datetimeFigureOut">
              <a:rPr lang="ru-RU" smtClean="0"/>
              <a:pPr/>
              <a:t>18.11.2025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263D-5D03-4CFC-837C-EE3DA46A6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6386-EE37-45FB-9ABA-88399FBC201B}" type="datetimeFigureOut">
              <a:rPr lang="ru-RU" smtClean="0"/>
              <a:pPr/>
              <a:t>18.11.2025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263D-5D03-4CFC-837C-EE3DA46A6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6386-EE37-45FB-9ABA-88399FBC201B}" type="datetimeFigureOut">
              <a:rPr lang="ru-RU" smtClean="0"/>
              <a:pPr/>
              <a:t>18.11.2025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263D-5D03-4CFC-837C-EE3DA46A6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6386-EE37-45FB-9ABA-88399FBC201B}" type="datetimeFigureOut">
              <a:rPr lang="ru-RU" smtClean="0"/>
              <a:pPr/>
              <a:t>18.11.2025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263D-5D03-4CFC-837C-EE3DA46A6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6386-EE37-45FB-9ABA-88399FBC201B}" type="datetimeFigureOut">
              <a:rPr lang="ru-RU" smtClean="0"/>
              <a:pPr/>
              <a:t>18.11.2025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263D-5D03-4CFC-837C-EE3DA46A6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6386-EE37-45FB-9ABA-88399FBC201B}" type="datetimeFigureOut">
              <a:rPr lang="ru-RU" smtClean="0"/>
              <a:pPr/>
              <a:t>18.11.2025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263D-5D03-4CFC-837C-EE3DA46A6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6386-EE37-45FB-9ABA-88399FBC201B}" type="datetimeFigureOut">
              <a:rPr lang="ru-RU" smtClean="0"/>
              <a:pPr/>
              <a:t>18.11.2025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263D-5D03-4CFC-837C-EE3DA46A6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6386-EE37-45FB-9ABA-88399FBC201B}" type="datetimeFigureOut">
              <a:rPr lang="ru-RU" smtClean="0"/>
              <a:pPr/>
              <a:t>18.11.2025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263D-5D03-4CFC-837C-EE3DA46A6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6386-EE37-45FB-9ABA-88399FBC201B}" type="datetimeFigureOut">
              <a:rPr lang="ru-RU" smtClean="0"/>
              <a:pPr/>
              <a:t>18.11.2025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263D-5D03-4CFC-837C-EE3DA46A6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66386-EE37-45FB-9ABA-88399FBC201B}" type="datetimeFigureOut">
              <a:rPr lang="ru-RU" smtClean="0"/>
              <a:pPr/>
              <a:t>18.11.2025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ED263D-5D03-4CFC-837C-EE3DA46A6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ongress-vsp.ru/xvi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9.xml"/><Relationship Id="rId5" Type="http://schemas.openxmlformats.org/officeDocument/2006/relationships/image" Target="../media/image6.jpeg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congress-vsp.ru/xvi/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.xml"/><Relationship Id="rId5" Type="http://schemas.openxmlformats.org/officeDocument/2006/relationships/image" Target="../media/image6.jpeg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chart" Target="../charts/chart4.xml"/><Relationship Id="rId3" Type="http://schemas.openxmlformats.org/officeDocument/2006/relationships/image" Target="../media/image7.png"/><Relationship Id="rId7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.xml"/><Relationship Id="rId5" Type="http://schemas.openxmlformats.org/officeDocument/2006/relationships/image" Target="../media/image6.jpeg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chart" Target="../charts/chart7.xml"/><Relationship Id="rId3" Type="http://schemas.openxmlformats.org/officeDocument/2006/relationships/image" Target="../media/image7.png"/><Relationship Id="rId7" Type="http://schemas.openxmlformats.org/officeDocument/2006/relationships/chart" Target="../charts/chart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5.xml"/><Relationship Id="rId5" Type="http://schemas.openxmlformats.org/officeDocument/2006/relationships/image" Target="../media/image6.jpeg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8.xml"/><Relationship Id="rId5" Type="http://schemas.openxmlformats.org/officeDocument/2006/relationships/image" Target="../media/image6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="" xmlns:a16="http://schemas.microsoft.com/office/drawing/2014/main" id="{E412FAB5-BA62-E94E-8A9B-8D4FAB6B6CA3}"/>
              </a:ext>
            </a:extLst>
          </p:cNvPr>
          <p:cNvSpPr txBox="1">
            <a:spLocks/>
          </p:cNvSpPr>
          <p:nvPr/>
        </p:nvSpPr>
        <p:spPr>
          <a:xfrm>
            <a:off x="1152000" y="3291750"/>
            <a:ext cx="7380000" cy="360000"/>
          </a:xfrm>
          <a:prstGeom prst="rect">
            <a:avLst/>
          </a:prstGeom>
        </p:spPr>
        <p:txBody>
          <a:bodyPr vert="horz" lIns="68580" tIns="34290" rIns="68580" bIns="34290" rtlCol="0" anchor="t" anchorCtr="0">
            <a:noAutofit/>
          </a:bodyPr>
          <a:lstStyle/>
          <a:p>
            <a:r>
              <a:rPr lang="ru-RU" b="1" dirty="0">
                <a:solidFill>
                  <a:srgbClr val="0070BA"/>
                </a:solidFill>
                <a:ea typeface="+mj-ea"/>
                <a:cs typeface="+mj-cs"/>
              </a:rPr>
              <a:t>Результаты социологического </a:t>
            </a:r>
            <a:r>
              <a:rPr lang="ru-RU" b="1" dirty="0" smtClean="0">
                <a:solidFill>
                  <a:srgbClr val="0070BA"/>
                </a:solidFill>
                <a:ea typeface="+mj-ea"/>
                <a:cs typeface="+mj-cs"/>
              </a:rPr>
              <a:t>исследования «Оценка российского здравоохранения в 2025 году пациентами и </a:t>
            </a:r>
            <a:r>
              <a:rPr lang="ru-RU" b="1" dirty="0" err="1" smtClean="0">
                <a:solidFill>
                  <a:srgbClr val="0070BA"/>
                </a:solidFill>
                <a:ea typeface="+mj-ea"/>
                <a:cs typeface="+mj-cs"/>
              </a:rPr>
              <a:t>пациентскими</a:t>
            </a:r>
            <a:r>
              <a:rPr lang="ru-RU" b="1" dirty="0" smtClean="0">
                <a:solidFill>
                  <a:srgbClr val="0070BA"/>
                </a:solidFill>
                <a:ea typeface="+mj-ea"/>
                <a:cs typeface="+mj-cs"/>
              </a:rPr>
              <a:t> НКО»</a:t>
            </a:r>
            <a:endParaRPr lang="ru-RU" b="1" dirty="0">
              <a:solidFill>
                <a:srgbClr val="0070BA"/>
              </a:solidFill>
              <a:ea typeface="+mj-ea"/>
              <a:cs typeface="+mj-cs"/>
            </a:endParaRPr>
          </a:p>
          <a:p>
            <a:pPr algn="ctr" defTabSz="685800">
              <a:spcBef>
                <a:spcPct val="0"/>
              </a:spcBef>
            </a:pPr>
            <a:endParaRPr lang="ru-RU" sz="1600" dirty="0">
              <a:solidFill>
                <a:srgbClr val="0070BA"/>
              </a:solidFill>
              <a:latin typeface="Verdana" pitchFamily="34" charset="0"/>
              <a:ea typeface="Verdana" pitchFamily="34" charset="0"/>
              <a:cs typeface="+mj-cs"/>
            </a:endParaRPr>
          </a:p>
        </p:txBody>
      </p:sp>
      <p:pic>
        <p:nvPicPr>
          <p:cNvPr id="10" name="Picture 3" descr="E:\РАБОТА\3 конгресс ВСП\2022\презентации\кубики7.png">
            <a:extLst>
              <a:ext uri="{FF2B5EF4-FFF2-40B4-BE49-F238E27FC236}">
                <a16:creationId xmlns="" xmlns:a16="http://schemas.microsoft.com/office/drawing/2014/main" id="{8C7DFDC6-3246-462C-B333-8ECD822346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481"/>
            <a:ext cx="5256583" cy="1264283"/>
          </a:xfrm>
          <a:prstGeom prst="rect">
            <a:avLst/>
          </a:prstGeom>
          <a:noFill/>
        </p:spPr>
      </p:pic>
      <p:sp>
        <p:nvSpPr>
          <p:cNvPr id="13" name="Title 1">
            <a:extLst>
              <a:ext uri="{FF2B5EF4-FFF2-40B4-BE49-F238E27FC236}">
                <a16:creationId xmlns="" xmlns:a16="http://schemas.microsoft.com/office/drawing/2014/main" id="{DB3D76CF-ACAE-4FF1-86F0-5C1810AF7956}"/>
              </a:ext>
            </a:extLst>
          </p:cNvPr>
          <p:cNvSpPr txBox="1">
            <a:spLocks/>
          </p:cNvSpPr>
          <p:nvPr/>
        </p:nvSpPr>
        <p:spPr>
          <a:xfrm>
            <a:off x="972000" y="1851750"/>
            <a:ext cx="8185528" cy="1368152"/>
          </a:xfrm>
          <a:prstGeom prst="rect">
            <a:avLst/>
          </a:prstGeom>
          <a:solidFill>
            <a:srgbClr val="00ADD9"/>
          </a:solidFill>
        </p:spPr>
        <p:txBody>
          <a:bodyPr vert="horz" lIns="68580" tIns="34290" rIns="68580" bIns="34290" rtlCol="0" anchor="ctr">
            <a:noAutofit/>
          </a:bodyPr>
          <a:lstStyle/>
          <a:p>
            <a:pPr marL="177800" defTabSz="685800">
              <a:lnSpc>
                <a:spcPct val="90000"/>
              </a:lnSpc>
              <a:spcBef>
                <a:spcPct val="0"/>
              </a:spcBef>
            </a:pPr>
            <a:r>
              <a:rPr lang="ru-RU" sz="2600" b="1" dirty="0" smtClean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Участие пациентских НКО </a:t>
            </a:r>
          </a:p>
          <a:p>
            <a:pPr marL="177800" defTabSz="685800">
              <a:lnSpc>
                <a:spcPct val="90000"/>
              </a:lnSpc>
              <a:spcBef>
                <a:spcPct val="0"/>
              </a:spcBef>
            </a:pPr>
            <a:r>
              <a:rPr lang="ru-RU" sz="2600" b="1" dirty="0" smtClean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в работе общественных советов и комиссий </a:t>
            </a:r>
          </a:p>
          <a:p>
            <a:pPr marL="177800" defTabSz="685800">
              <a:lnSpc>
                <a:spcPct val="90000"/>
              </a:lnSpc>
              <a:spcBef>
                <a:spcPct val="0"/>
              </a:spcBef>
            </a:pPr>
            <a:r>
              <a:rPr lang="ru-RU" sz="2600" b="1" dirty="0" smtClean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в здравоохранении</a:t>
            </a:r>
            <a:endParaRPr lang="ru-RU" sz="2600" b="1" dirty="0">
              <a:solidFill>
                <a:schemeClr val="bg1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8" name="Subtitle 2">
            <a:extLst>
              <a:ext uri="{FF2B5EF4-FFF2-40B4-BE49-F238E27FC236}">
                <a16:creationId xmlns="" xmlns:a16="http://schemas.microsoft.com/office/drawing/2014/main" id="{60D271C1-BC57-4E0A-AC76-4B00F26B6991}"/>
              </a:ext>
            </a:extLst>
          </p:cNvPr>
          <p:cNvSpPr txBox="1">
            <a:spLocks/>
          </p:cNvSpPr>
          <p:nvPr/>
        </p:nvSpPr>
        <p:spPr>
          <a:xfrm>
            <a:off x="1152000" y="4371750"/>
            <a:ext cx="5832000" cy="540000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pPr defTabSz="685800">
              <a:buClr>
                <a:srgbClr val="35A5D6"/>
              </a:buClr>
            </a:pPr>
            <a:r>
              <a:rPr lang="en-US" sz="1300" b="1" dirty="0" smtClean="0">
                <a:solidFill>
                  <a:srgbClr val="1663A4"/>
                </a:solidFill>
              </a:rPr>
              <a:t>XVI </a:t>
            </a:r>
            <a:r>
              <a:rPr lang="ru-RU" sz="1300" b="1" dirty="0">
                <a:solidFill>
                  <a:srgbClr val="1663A4"/>
                </a:solidFill>
              </a:rPr>
              <a:t>Всероссийский конгресс пациентов</a:t>
            </a:r>
          </a:p>
          <a:p>
            <a:pPr defTabSz="685800">
              <a:buClr>
                <a:srgbClr val="35A5D6"/>
              </a:buClr>
            </a:pPr>
            <a:r>
              <a:rPr lang="ru-RU" sz="1300" b="1" dirty="0">
                <a:solidFill>
                  <a:srgbClr val="1663A4"/>
                </a:solidFill>
              </a:rPr>
              <a:t>Москва, ноябрь </a:t>
            </a:r>
            <a:r>
              <a:rPr lang="ru-RU" sz="1300" b="1" dirty="0" smtClean="0">
                <a:solidFill>
                  <a:srgbClr val="1663A4"/>
                </a:solidFill>
              </a:rPr>
              <a:t>2025 </a:t>
            </a:r>
            <a:r>
              <a:rPr lang="ru-RU" sz="1300" b="1" dirty="0">
                <a:solidFill>
                  <a:srgbClr val="1663A4"/>
                </a:solidFill>
              </a:rPr>
              <a:t>г.</a:t>
            </a:r>
          </a:p>
          <a:p>
            <a:pPr defTabSz="685800">
              <a:buClr>
                <a:srgbClr val="35A5D6"/>
              </a:buClr>
            </a:pPr>
            <a:r>
              <a:rPr lang="en-US" sz="1300" b="1" dirty="0" smtClean="0">
                <a:solidFill>
                  <a:srgbClr val="1663A4"/>
                </a:solidFill>
                <a:hlinkClick r:id="rId3">
                  <a:extLst>
                    <a:ext uri="{A12FA001-AC4F-418D-AE19-62706E023703}">
                      <ahyp:hlinkClr xmlns:lc="http://schemas.openxmlformats.org/drawingml/2006/lockedCanvas" xmlns="" xmlns:ahyp="http://schemas.microsoft.com/office/drawing/2018/hyperlinkcolor" val="tx"/>
                    </a:ext>
                  </a:extLst>
                </a:hlinkClick>
              </a:rPr>
              <a:t>https://congress-vsp.ru/xvi</a:t>
            </a:r>
            <a:r>
              <a:rPr lang="en-US" sz="1300" b="1" dirty="0" smtClean="0">
                <a:solidFill>
                  <a:srgbClr val="1663A4"/>
                </a:solidFill>
                <a:hlinkClick r:id="rId3">
                  <a:extLst>
                    <a:ext uri="{A12FA001-AC4F-418D-AE19-62706E023703}">
                      <ahyp:hlinkClr xmlns:lc="http://schemas.openxmlformats.org/drawingml/2006/lockedCanvas" xmlns="" xmlns:ahyp="http://schemas.microsoft.com/office/drawing/2018/hyperlinkcolor" val="tx"/>
                    </a:ext>
                  </a:extLst>
                </a:hlinkClick>
              </a:rPr>
              <a:t>/</a:t>
            </a:r>
            <a:r>
              <a:rPr lang="ru-RU" sz="1300" b="1" dirty="0" smtClean="0">
                <a:solidFill>
                  <a:srgbClr val="1663A4"/>
                </a:solidFill>
              </a:rPr>
              <a:t> </a:t>
            </a:r>
            <a:endParaRPr lang="ru-RU" sz="1300" b="1" dirty="0">
              <a:solidFill>
                <a:srgbClr val="1663A4"/>
              </a:solidFill>
            </a:endParaRPr>
          </a:p>
          <a:p>
            <a:pPr defTabSz="685800">
              <a:buClr>
                <a:srgbClr val="35A5D6"/>
              </a:buClr>
            </a:pPr>
            <a:endParaRPr lang="ru-RU" sz="1200" dirty="0">
              <a:solidFill>
                <a:srgbClr val="1E29A1"/>
              </a:solidFill>
            </a:endParaRPr>
          </a:p>
        </p:txBody>
      </p:sp>
      <p:pic>
        <p:nvPicPr>
          <p:cNvPr id="9" name="Рисунок 8" descr="логотип">
            <a:extLst>
              <a:ext uri="{FF2B5EF4-FFF2-40B4-BE49-F238E27FC236}">
                <a16:creationId xmlns="" xmlns:a16="http://schemas.microsoft.com/office/drawing/2014/main" id="{6BA85FF9-C181-48D8-B00B-C5B3219DFC9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9500" y="4796550"/>
            <a:ext cx="1465000" cy="230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816283" y="21323"/>
            <a:ext cx="1290427" cy="129042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8917305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7540" y="2490140"/>
            <a:ext cx="826492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b="1" dirty="0">
                <a:solidFill>
                  <a:srgbClr val="00ADD9"/>
                </a:solidFill>
                <a:ea typeface="Verdana" pitchFamily="34" charset="0"/>
                <a:cs typeface="+mj-cs"/>
              </a:rPr>
              <a:t>Диаграмма 25. Участие пациентских НКО в деятельности советов трех ветвей власти</a:t>
            </a:r>
          </a:p>
        </p:txBody>
      </p:sp>
      <p:pic>
        <p:nvPicPr>
          <p:cNvPr id="19" name="Picture 2" descr="E:\РАБОТА\3 конгресс ВСП\2022\презентации\кубики9.png">
            <a:extLst>
              <a:ext uri="{FF2B5EF4-FFF2-40B4-BE49-F238E27FC236}">
                <a16:creationId xmlns:a16="http://schemas.microsoft.com/office/drawing/2014/main" xmlns="" id="{E724E97D-AFFA-4C0D-BE01-0073DB189F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 flipV="1">
            <a:off x="7198149" y="0"/>
            <a:ext cx="1945851" cy="972000"/>
          </a:xfrm>
          <a:prstGeom prst="rect">
            <a:avLst/>
          </a:prstGeom>
          <a:noFill/>
        </p:spPr>
      </p:pic>
      <p:pic>
        <p:nvPicPr>
          <p:cNvPr id="20" name="Picture 2" descr="E:\РАБОТА\3 конгресс ВСП\2022\презентации\кубики9.png">
            <a:extLst>
              <a:ext uri="{FF2B5EF4-FFF2-40B4-BE49-F238E27FC236}">
                <a16:creationId xmlns:a16="http://schemas.microsoft.com/office/drawing/2014/main" xmlns="" id="{77B9E5BC-0433-4442-ADC2-F5A02FECC8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 flipV="1">
            <a:off x="-486925" y="3713141"/>
            <a:ext cx="1945851" cy="972000"/>
          </a:xfrm>
          <a:prstGeom prst="rect">
            <a:avLst/>
          </a:prstGeom>
          <a:noFill/>
        </p:spPr>
      </p:pic>
      <p:sp>
        <p:nvSpPr>
          <p:cNvPr id="27" name="Subtitle 2">
            <a:extLst>
              <a:ext uri="{FF2B5EF4-FFF2-40B4-BE49-F238E27FC236}">
                <a16:creationId xmlns:a16="http://schemas.microsoft.com/office/drawing/2014/main" xmlns="" id="{39019DAB-D2B3-4708-8869-06558ABABFFF}"/>
              </a:ext>
            </a:extLst>
          </p:cNvPr>
          <p:cNvSpPr txBox="1">
            <a:spLocks/>
          </p:cNvSpPr>
          <p:nvPr/>
        </p:nvSpPr>
        <p:spPr>
          <a:xfrm>
            <a:off x="828000" y="940039"/>
            <a:ext cx="8244000" cy="1351652"/>
          </a:xfrm>
          <a:prstGeom prst="rect">
            <a:avLst/>
          </a:prstGeom>
        </p:spPr>
        <p:txBody>
          <a:bodyPr vert="horz" wrap="square" lIns="68580" tIns="34290" rIns="68580" bIns="34290" rtlCol="0" anchor="t" anchorCtr="0">
            <a:spAutoFit/>
          </a:bodyPr>
          <a:lstStyle/>
          <a:p>
            <a:pPr marL="176213" indent="-176213">
              <a:spcAft>
                <a:spcPts val="200"/>
              </a:spcAft>
              <a:buClr>
                <a:srgbClr val="00ADD9"/>
              </a:buClr>
              <a:buSzPct val="80000"/>
              <a:buFont typeface="Wingdings" pitchFamily="2" charset="2"/>
              <a:buChar char="§"/>
            </a:pPr>
            <a:r>
              <a:rPr lang="ru-RU" sz="1400" b="1" dirty="0">
                <a:solidFill>
                  <a:srgbClr val="1663A4"/>
                </a:solidFill>
              </a:rPr>
              <a:t>27% </a:t>
            </a:r>
            <a:r>
              <a:rPr lang="ru-RU" sz="1100" dirty="0">
                <a:solidFill>
                  <a:srgbClr val="1663A4"/>
                </a:solidFill>
              </a:rPr>
              <a:t>опрошенных НКО входят в пациентские советы при ТО </a:t>
            </a:r>
            <a:r>
              <a:rPr lang="ru-RU" sz="1100" dirty="0" err="1">
                <a:solidFill>
                  <a:srgbClr val="1663A4"/>
                </a:solidFill>
              </a:rPr>
              <a:t>Росздравнадзора</a:t>
            </a:r>
            <a:r>
              <a:rPr lang="ru-RU" sz="1100" dirty="0">
                <a:solidFill>
                  <a:srgbClr val="1663A4"/>
                </a:solidFill>
              </a:rPr>
              <a:t>.</a:t>
            </a:r>
          </a:p>
          <a:p>
            <a:pPr marL="176213" indent="-176213">
              <a:spcAft>
                <a:spcPts val="200"/>
              </a:spcAft>
              <a:buClr>
                <a:srgbClr val="00ADD9"/>
              </a:buClr>
              <a:buSzPct val="80000"/>
              <a:buFont typeface="Wingdings" pitchFamily="2" charset="2"/>
              <a:buChar char="§"/>
            </a:pPr>
            <a:r>
              <a:rPr lang="ru-RU" sz="1400" b="1" dirty="0">
                <a:solidFill>
                  <a:srgbClr val="1663A4"/>
                </a:solidFill>
              </a:rPr>
              <a:t>24% </a:t>
            </a:r>
            <a:r>
              <a:rPr lang="ru-RU" sz="1100" dirty="0">
                <a:solidFill>
                  <a:srgbClr val="1663A4"/>
                </a:solidFill>
              </a:rPr>
              <a:t>опрошенных НКО входят в советы при местных «</a:t>
            </a:r>
            <a:r>
              <a:rPr lang="ru-RU" sz="1100" dirty="0" err="1">
                <a:solidFill>
                  <a:srgbClr val="1663A4"/>
                </a:solidFill>
              </a:rPr>
              <a:t>минздравах</a:t>
            </a:r>
            <a:r>
              <a:rPr lang="ru-RU" sz="1100" dirty="0">
                <a:solidFill>
                  <a:srgbClr val="1663A4"/>
                </a:solidFill>
              </a:rPr>
              <a:t>» </a:t>
            </a:r>
          </a:p>
          <a:p>
            <a:pPr marL="176213" indent="-176213">
              <a:spcAft>
                <a:spcPts val="600"/>
              </a:spcAft>
              <a:buClr>
                <a:srgbClr val="00ADD9"/>
              </a:buClr>
              <a:buSzPct val="80000"/>
              <a:buFont typeface="Wingdings" pitchFamily="2" charset="2"/>
              <a:buChar char="§"/>
            </a:pPr>
            <a:r>
              <a:rPr lang="ru-RU" sz="1400" b="1" dirty="0">
                <a:solidFill>
                  <a:srgbClr val="1663A4"/>
                </a:solidFill>
              </a:rPr>
              <a:t>24,6% </a:t>
            </a:r>
            <a:r>
              <a:rPr lang="ru-RU" sz="1100" dirty="0">
                <a:solidFill>
                  <a:srgbClr val="1663A4"/>
                </a:solidFill>
              </a:rPr>
              <a:t>опрошенных НКО входят в общественные комиссии при региональных ГБ МСЭ.</a:t>
            </a:r>
          </a:p>
          <a:p>
            <a:pPr marL="176213" indent="-176213">
              <a:spcAft>
                <a:spcPts val="200"/>
              </a:spcAft>
              <a:buClr>
                <a:srgbClr val="00ADD9"/>
              </a:buClr>
              <a:buSzPct val="80000"/>
              <a:buFont typeface="Wingdings" pitchFamily="2" charset="2"/>
              <a:buChar char="§"/>
            </a:pPr>
            <a:r>
              <a:rPr lang="ru-RU" sz="1400" b="1" dirty="0">
                <a:solidFill>
                  <a:srgbClr val="FF0000"/>
                </a:solidFill>
              </a:rPr>
              <a:t>36,6% </a:t>
            </a:r>
            <a:r>
              <a:rPr lang="ru-RU" sz="1100" dirty="0">
                <a:solidFill>
                  <a:srgbClr val="FF0000"/>
                </a:solidFill>
              </a:rPr>
              <a:t>опрошенных</a:t>
            </a:r>
            <a:r>
              <a:rPr lang="ru-RU" sz="1200" b="1" dirty="0">
                <a:solidFill>
                  <a:srgbClr val="FF0000"/>
                </a:solidFill>
              </a:rPr>
              <a:t> </a:t>
            </a:r>
            <a:r>
              <a:rPr lang="ru-RU" sz="1100" dirty="0">
                <a:solidFill>
                  <a:srgbClr val="FF0000"/>
                </a:solidFill>
              </a:rPr>
              <a:t>НКО не знают, существует ли </a:t>
            </a:r>
            <a:r>
              <a:rPr lang="ru-RU" sz="1100" dirty="0" err="1">
                <a:solidFill>
                  <a:srgbClr val="FF0000"/>
                </a:solidFill>
              </a:rPr>
              <a:t>пациентский</a:t>
            </a:r>
            <a:r>
              <a:rPr lang="ru-RU" sz="1100" dirty="0">
                <a:solidFill>
                  <a:srgbClr val="FF0000"/>
                </a:solidFill>
              </a:rPr>
              <a:t> совет при местном управлении здравоохранением.</a:t>
            </a:r>
          </a:p>
          <a:p>
            <a:pPr marL="176213" indent="-176213">
              <a:spcAft>
                <a:spcPts val="200"/>
              </a:spcAft>
              <a:buClr>
                <a:srgbClr val="00ADD9"/>
              </a:buClr>
              <a:buSzPct val="80000"/>
              <a:buFont typeface="Wingdings" pitchFamily="2" charset="2"/>
              <a:buChar char="§"/>
            </a:pPr>
            <a:r>
              <a:rPr lang="ru-RU" sz="1400" b="1" dirty="0">
                <a:solidFill>
                  <a:srgbClr val="FF0000"/>
                </a:solidFill>
              </a:rPr>
              <a:t>11,2%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100" dirty="0">
                <a:solidFill>
                  <a:srgbClr val="FF0000"/>
                </a:solidFill>
              </a:rPr>
              <a:t>опрошенных НКО указали, что пациентских советов при «</a:t>
            </a:r>
            <a:r>
              <a:rPr lang="ru-RU" sz="1100" dirty="0" err="1">
                <a:solidFill>
                  <a:srgbClr val="FF0000"/>
                </a:solidFill>
              </a:rPr>
              <a:t>минздраве</a:t>
            </a:r>
            <a:r>
              <a:rPr lang="ru-RU" sz="1100" dirty="0">
                <a:solidFill>
                  <a:srgbClr val="FF0000"/>
                </a:solidFill>
              </a:rPr>
              <a:t>» в регионе никогда не было, </a:t>
            </a:r>
            <a:r>
              <a:rPr lang="ru-RU" sz="1400" b="1" dirty="0">
                <a:solidFill>
                  <a:srgbClr val="FF0000"/>
                </a:solidFill>
              </a:rPr>
              <a:t>9,7%</a:t>
            </a:r>
            <a:r>
              <a:rPr lang="ru-RU" sz="1100" dirty="0">
                <a:solidFill>
                  <a:srgbClr val="FF0000"/>
                </a:solidFill>
              </a:rPr>
              <a:t> - были прежде.</a:t>
            </a:r>
          </a:p>
        </p:txBody>
      </p:sp>
      <p:pic>
        <p:nvPicPr>
          <p:cNvPr id="13" name="Рисунок 12" descr="логотип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24000" y="4896000"/>
            <a:ext cx="1465000" cy="23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xmlns="" id="{3C5ED687-F99C-43D5-87F9-00B9F65B668C}"/>
              </a:ext>
            </a:extLst>
          </p:cNvPr>
          <p:cNvSpPr txBox="1">
            <a:spLocks/>
          </p:cNvSpPr>
          <p:nvPr/>
        </p:nvSpPr>
        <p:spPr>
          <a:xfrm>
            <a:off x="0" y="-9343"/>
            <a:ext cx="8892480" cy="81860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804863" algn="l">
              <a:lnSpc>
                <a:spcPts val="2300"/>
              </a:lnSpc>
            </a:pPr>
            <a:r>
              <a:rPr lang="ru-RU" sz="2400" b="1" dirty="0">
                <a:solidFill>
                  <a:srgbClr val="0070BA"/>
                </a:solidFill>
              </a:rPr>
              <a:t>Взаимодействие пациентских НКО </a:t>
            </a:r>
            <a:br>
              <a:rPr lang="ru-RU" sz="2400" b="1" dirty="0">
                <a:solidFill>
                  <a:srgbClr val="0070BA"/>
                </a:solidFill>
              </a:rPr>
            </a:br>
            <a:r>
              <a:rPr lang="ru-RU" sz="2400" b="1" dirty="0">
                <a:solidFill>
                  <a:srgbClr val="0070BA"/>
                </a:solidFill>
              </a:rPr>
              <a:t>с органами власти в здравоохранении</a:t>
            </a:r>
          </a:p>
        </p:txBody>
      </p:sp>
      <p:sp>
        <p:nvSpPr>
          <p:cNvPr id="42" name="Прямоугольник 41">
            <a:extLst>
              <a:ext uri="{FF2B5EF4-FFF2-40B4-BE49-F238E27FC236}">
                <a16:creationId xmlns:a16="http://schemas.microsoft.com/office/drawing/2014/main" xmlns="" id="{727F1754-9938-4453-886E-8360618AD755}"/>
              </a:ext>
            </a:extLst>
          </p:cNvPr>
          <p:cNvSpPr/>
          <p:nvPr/>
        </p:nvSpPr>
        <p:spPr>
          <a:xfrm>
            <a:off x="4139952" y="4896000"/>
            <a:ext cx="5004049" cy="230832"/>
          </a:xfrm>
          <a:prstGeom prst="rect">
            <a:avLst/>
          </a:prstGeom>
          <a:solidFill>
            <a:srgbClr val="00ADD9"/>
          </a:solidFill>
        </p:spPr>
        <p:txBody>
          <a:bodyPr wrap="square">
            <a:spAutoFit/>
          </a:bodyPr>
          <a:lstStyle/>
          <a:p>
            <a:pPr marL="985838" defTabSz="685800">
              <a:lnSpc>
                <a:spcPct val="90000"/>
              </a:lnSpc>
              <a:spcBef>
                <a:spcPts val="750"/>
              </a:spcBef>
              <a:buClr>
                <a:srgbClr val="35A5D6"/>
              </a:buClr>
            </a:pPr>
            <a:r>
              <a:rPr lang="en-US" sz="1000" dirty="0">
                <a:solidFill>
                  <a:schemeClr val="bg1"/>
                </a:solidFill>
              </a:rPr>
              <a:t>XVI </a:t>
            </a:r>
            <a:r>
              <a:rPr lang="ru-RU" sz="1000" dirty="0">
                <a:solidFill>
                  <a:schemeClr val="bg1"/>
                </a:solidFill>
              </a:rPr>
              <a:t>Всероссийский конгресс пациентов,  2025 год</a:t>
            </a: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7647" y="65918"/>
            <a:ext cx="660353" cy="660353"/>
          </a:xfrm>
          <a:prstGeom prst="rect">
            <a:avLst/>
          </a:prstGeom>
        </p:spPr>
      </p:pic>
      <p:graphicFrame>
        <p:nvGraphicFramePr>
          <p:cNvPr id="15" name="Диаграмма 14">
            <a:extLst>
              <a:ext uri="{FF2B5EF4-FFF2-40B4-BE49-F238E27FC236}">
                <a16:creationId xmlns:lc="http://schemas.openxmlformats.org/drawingml/2006/lockedCanvas" xmlns:a16="http://schemas.microsoft.com/office/drawing/2014/main" xmlns="" xmlns:xdr="http://schemas.openxmlformats.org/drawingml/2006/spreadsheetDrawing" id="{00000000-0008-0000-0400-000002000000}"/>
              </a:ext>
            </a:extLst>
          </p:cNvPr>
          <p:cNvGraphicFramePr/>
          <p:nvPr/>
        </p:nvGraphicFramePr>
        <p:xfrm>
          <a:off x="792000" y="2751750"/>
          <a:ext cx="7716838" cy="20872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xmlns="" val="41397244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E:\РАБОТА\3 конгресс ВСП\2022\презентации\кубики9.png">
            <a:extLst>
              <a:ext uri="{FF2B5EF4-FFF2-40B4-BE49-F238E27FC236}">
                <a16:creationId xmlns="" xmlns:a16="http://schemas.microsoft.com/office/drawing/2014/main" id="{74CED9D7-1350-4842-89E2-E75991F7BE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 flipV="1">
            <a:off x="7198149" y="0"/>
            <a:ext cx="1945851" cy="972000"/>
          </a:xfrm>
          <a:prstGeom prst="rect">
            <a:avLst/>
          </a:prstGeom>
          <a:noFill/>
        </p:spPr>
      </p:pic>
      <p:pic>
        <p:nvPicPr>
          <p:cNvPr id="11" name="Picture 2" descr="E:\РАБОТА\3 конгресс ВСП\2022\презентации\кубики9.png">
            <a:extLst>
              <a:ext uri="{FF2B5EF4-FFF2-40B4-BE49-F238E27FC236}">
                <a16:creationId xmlns="" xmlns:a16="http://schemas.microsoft.com/office/drawing/2014/main" id="{DB6D7651-63F9-4B55-8C2B-0BE76B7235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 flipV="1">
            <a:off x="-486925" y="3684573"/>
            <a:ext cx="1945851" cy="972000"/>
          </a:xfrm>
          <a:prstGeom prst="rect">
            <a:avLst/>
          </a:prstGeom>
          <a:noFill/>
        </p:spPr>
      </p:pic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F17D0F46-990C-44DF-83E2-C8F3C318D2D5}"/>
              </a:ext>
            </a:extLst>
          </p:cNvPr>
          <p:cNvSpPr/>
          <p:nvPr/>
        </p:nvSpPr>
        <p:spPr>
          <a:xfrm>
            <a:off x="792000" y="951750"/>
            <a:ext cx="7936940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sz="1200" b="1" dirty="0" smtClean="0">
                <a:solidFill>
                  <a:srgbClr val="135891"/>
                </a:solidFill>
              </a:rPr>
              <a:t>Взаимодействие органов </a:t>
            </a:r>
            <a:r>
              <a:rPr lang="ru-RU" sz="1200" b="1" dirty="0">
                <a:solidFill>
                  <a:srgbClr val="135891"/>
                </a:solidFill>
              </a:rPr>
              <a:t>власти с пациентской общественностью </a:t>
            </a:r>
            <a:r>
              <a:rPr lang="ru-RU" sz="1200" b="1" dirty="0" smtClean="0">
                <a:solidFill>
                  <a:srgbClr val="135891"/>
                </a:solidFill>
              </a:rPr>
              <a:t>оценивается как недостаточно продуктивное: </a:t>
            </a:r>
            <a:endParaRPr lang="ru-RU" sz="1200" b="1" dirty="0">
              <a:solidFill>
                <a:srgbClr val="135891"/>
              </a:solidFill>
            </a:endParaRPr>
          </a:p>
          <a:p>
            <a:pPr marL="265113" indent="-265113">
              <a:spcAft>
                <a:spcPts val="600"/>
              </a:spcAft>
              <a:buClr>
                <a:srgbClr val="00ADD9"/>
              </a:buClr>
              <a:buFont typeface="Wingdings" pitchFamily="2" charset="2"/>
              <a:buChar char="§"/>
            </a:pPr>
            <a:r>
              <a:rPr lang="ru-RU" sz="1200" dirty="0" smtClean="0">
                <a:solidFill>
                  <a:srgbClr val="135891"/>
                </a:solidFill>
              </a:rPr>
              <a:t>При </a:t>
            </a:r>
            <a:r>
              <a:rPr lang="ru-RU" sz="1200" dirty="0">
                <a:solidFill>
                  <a:srgbClr val="135891"/>
                </a:solidFill>
              </a:rPr>
              <a:t>оценке заинтересованности власти в </a:t>
            </a:r>
            <a:r>
              <a:rPr lang="ru-RU" sz="1200" dirty="0" smtClean="0">
                <a:solidFill>
                  <a:srgbClr val="135891"/>
                </a:solidFill>
              </a:rPr>
              <a:t>работе пациентских </a:t>
            </a:r>
            <a:r>
              <a:rPr lang="ru-RU" sz="1200" dirty="0">
                <a:solidFill>
                  <a:srgbClr val="135891"/>
                </a:solidFill>
              </a:rPr>
              <a:t>советов многие </a:t>
            </a:r>
            <a:r>
              <a:rPr lang="ru-RU" sz="1200" dirty="0" smtClean="0">
                <a:solidFill>
                  <a:srgbClr val="135891"/>
                </a:solidFill>
              </a:rPr>
              <a:t>НКО затруднились </a:t>
            </a:r>
            <a:r>
              <a:rPr lang="ru-RU" sz="1200" dirty="0">
                <a:solidFill>
                  <a:srgbClr val="135891"/>
                </a:solidFill>
              </a:rPr>
              <a:t>с ответом.</a:t>
            </a:r>
          </a:p>
          <a:p>
            <a:pPr marL="265113" indent="-265113">
              <a:spcAft>
                <a:spcPts val="600"/>
              </a:spcAft>
              <a:buClr>
                <a:srgbClr val="00ADD9"/>
              </a:buClr>
              <a:buFont typeface="Wingdings" pitchFamily="2" charset="2"/>
              <a:buChar char="§"/>
            </a:pPr>
            <a:r>
              <a:rPr lang="ru-RU" sz="1200" dirty="0">
                <a:solidFill>
                  <a:srgbClr val="1663A4"/>
                </a:solidFill>
              </a:rPr>
              <a:t>Большинство пациентских НКО сегодня признают ограниченность возможностей </a:t>
            </a:r>
            <a:r>
              <a:rPr lang="ru-RU" sz="1200" dirty="0" smtClean="0">
                <a:solidFill>
                  <a:srgbClr val="1663A4"/>
                </a:solidFill>
              </a:rPr>
              <a:t>пациентских советов </a:t>
            </a:r>
            <a:r>
              <a:rPr lang="ru-RU" sz="1200" dirty="0">
                <a:solidFill>
                  <a:srgbClr val="1663A4"/>
                </a:solidFill>
              </a:rPr>
              <a:t>влиять на решения в здравоохранении – </a:t>
            </a:r>
            <a:r>
              <a:rPr lang="ru-RU" sz="1200" b="1" dirty="0" smtClean="0">
                <a:solidFill>
                  <a:srgbClr val="135891"/>
                </a:solidFill>
              </a:rPr>
              <a:t>41,8</a:t>
            </a:r>
            <a:r>
              <a:rPr lang="ru-RU" sz="1200" b="1" dirty="0" smtClean="0">
                <a:solidFill>
                  <a:srgbClr val="1663A4"/>
                </a:solidFill>
              </a:rPr>
              <a:t>%</a:t>
            </a:r>
            <a:r>
              <a:rPr lang="ru-RU" sz="1200" dirty="0" smtClean="0">
                <a:solidFill>
                  <a:srgbClr val="1663A4"/>
                </a:solidFill>
              </a:rPr>
              <a:t>. </a:t>
            </a:r>
          </a:p>
          <a:p>
            <a:pPr marL="265113" indent="-265113">
              <a:spcAft>
                <a:spcPts val="600"/>
              </a:spcAft>
              <a:buClr>
                <a:srgbClr val="00ADD9"/>
              </a:buClr>
              <a:buFont typeface="Wingdings" pitchFamily="2" charset="2"/>
              <a:buChar char="§"/>
            </a:pPr>
            <a:r>
              <a:rPr lang="ru-RU" sz="1200" dirty="0" smtClean="0">
                <a:solidFill>
                  <a:srgbClr val="1663A4"/>
                </a:solidFill>
              </a:rPr>
              <a:t>Считают </a:t>
            </a:r>
            <a:r>
              <a:rPr lang="ru-RU" sz="1200" dirty="0">
                <a:solidFill>
                  <a:srgbClr val="1663A4"/>
                </a:solidFill>
              </a:rPr>
              <a:t>существующие советы формальными </a:t>
            </a:r>
            <a:r>
              <a:rPr lang="ru-RU" sz="1200" b="1" dirty="0" smtClean="0">
                <a:solidFill>
                  <a:srgbClr val="1663A4"/>
                </a:solidFill>
              </a:rPr>
              <a:t>2</a:t>
            </a:r>
            <a:r>
              <a:rPr lang="en-US" sz="1200" b="1" dirty="0" smtClean="0">
                <a:solidFill>
                  <a:srgbClr val="1663A4"/>
                </a:solidFill>
              </a:rPr>
              <a:t>7</a:t>
            </a:r>
            <a:r>
              <a:rPr lang="ru-RU" sz="1200" b="1" dirty="0" smtClean="0">
                <a:solidFill>
                  <a:srgbClr val="1663A4"/>
                </a:solidFill>
              </a:rPr>
              <a:t>%</a:t>
            </a:r>
            <a:r>
              <a:rPr lang="ru-RU" sz="1200" dirty="0" smtClean="0">
                <a:solidFill>
                  <a:srgbClr val="1663A4"/>
                </a:solidFill>
              </a:rPr>
              <a:t> </a:t>
            </a:r>
            <a:r>
              <a:rPr lang="ru-RU" sz="1200" dirty="0">
                <a:solidFill>
                  <a:srgbClr val="1663A4"/>
                </a:solidFill>
              </a:rPr>
              <a:t>опрошенных НКО. </a:t>
            </a:r>
            <a:endParaRPr lang="ru-RU" sz="1200" dirty="0" smtClean="0">
              <a:solidFill>
                <a:srgbClr val="1663A4"/>
              </a:solidFill>
            </a:endParaRPr>
          </a:p>
          <a:p>
            <a:pPr marL="265113" indent="-265113">
              <a:spcAft>
                <a:spcPts val="600"/>
              </a:spcAft>
              <a:buClr>
                <a:srgbClr val="00ADD9"/>
              </a:buClr>
            </a:pPr>
            <a:endParaRPr lang="ru-RU" sz="1200" dirty="0" smtClean="0">
              <a:solidFill>
                <a:srgbClr val="135891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ADD9"/>
              </a:buClr>
            </a:pPr>
            <a:r>
              <a:rPr lang="ru-RU" sz="1200" dirty="0" smtClean="0">
                <a:solidFill>
                  <a:srgbClr val="1663A4"/>
                </a:solidFill>
              </a:rPr>
              <a:t>В ГБ МСЭ заинтересованность профильного органа власти и активность общественных комиссий оценивается выше, чем в двух других ведомствах.</a:t>
            </a:r>
          </a:p>
          <a:p>
            <a:pPr>
              <a:spcAft>
                <a:spcPts val="600"/>
              </a:spcAft>
              <a:buClr>
                <a:srgbClr val="00ADD9"/>
              </a:buClr>
            </a:pPr>
            <a:r>
              <a:rPr lang="ru-RU" sz="1200" dirty="0" smtClean="0">
                <a:solidFill>
                  <a:srgbClr val="1663A4"/>
                </a:solidFill>
              </a:rPr>
              <a:t>ТО </a:t>
            </a:r>
            <a:r>
              <a:rPr lang="ru-RU" sz="1200" dirty="0" err="1" smtClean="0">
                <a:solidFill>
                  <a:srgbClr val="1663A4"/>
                </a:solidFill>
              </a:rPr>
              <a:t>Росздравнадзора</a:t>
            </a:r>
            <a:r>
              <a:rPr lang="ru-RU" sz="1200" dirty="0" smtClean="0">
                <a:solidFill>
                  <a:srgbClr val="1663A4"/>
                </a:solidFill>
              </a:rPr>
              <a:t> – в 2025 году меньше положительных оценок заинтересованности ведомства и активности его общественных советов.</a:t>
            </a:r>
          </a:p>
          <a:p>
            <a:pPr algn="just">
              <a:spcAft>
                <a:spcPts val="600"/>
              </a:spcAft>
              <a:buClr>
                <a:srgbClr val="00ADD9"/>
              </a:buClr>
            </a:pPr>
            <a:r>
              <a:rPr lang="ru-RU" sz="1200" dirty="0" smtClean="0">
                <a:solidFill>
                  <a:srgbClr val="1663A4"/>
                </a:solidFill>
              </a:rPr>
              <a:t>Советы пациентских организаций при органах управления здравоохранением оцениваются ниже других, иногда НКО не знают об их существовании.</a:t>
            </a:r>
          </a:p>
          <a:p>
            <a:pPr>
              <a:spcAft>
                <a:spcPts val="600"/>
              </a:spcAft>
              <a:buClr>
                <a:srgbClr val="00ADD9"/>
              </a:buClr>
            </a:pPr>
            <a:endParaRPr lang="ru-RU" sz="1200" b="1" dirty="0" smtClean="0">
              <a:solidFill>
                <a:srgbClr val="1663A4"/>
              </a:solidFill>
            </a:endParaRPr>
          </a:p>
          <a:p>
            <a:pPr>
              <a:spcAft>
                <a:spcPts val="600"/>
              </a:spcAft>
              <a:buClr>
                <a:srgbClr val="00ADD9"/>
              </a:buClr>
            </a:pPr>
            <a:r>
              <a:rPr lang="ru-RU" sz="1200" b="1" dirty="0" smtClean="0">
                <a:solidFill>
                  <a:srgbClr val="1663A4"/>
                </a:solidFill>
              </a:rPr>
              <a:t>Наличие у пациентских советов реальной силы и возможности влиять на принятие решений в здравоохранении признают лишь 16,</a:t>
            </a:r>
            <a:r>
              <a:rPr lang="en-US" sz="1200" b="1" dirty="0" smtClean="0">
                <a:solidFill>
                  <a:srgbClr val="1663A4"/>
                </a:solidFill>
              </a:rPr>
              <a:t>4</a:t>
            </a:r>
            <a:r>
              <a:rPr lang="ru-RU" sz="1200" b="1" dirty="0" smtClean="0">
                <a:solidFill>
                  <a:srgbClr val="1663A4"/>
                </a:solidFill>
              </a:rPr>
              <a:t>% участвовавших в опросе лидеров НКО.</a:t>
            </a:r>
            <a:endParaRPr lang="ru-RU" sz="1200" b="1" dirty="0">
              <a:solidFill>
                <a:srgbClr val="1663A4"/>
              </a:solidFill>
            </a:endParaRPr>
          </a:p>
        </p:txBody>
      </p:sp>
      <p:pic>
        <p:nvPicPr>
          <p:cNvPr id="10" name="Рисунок 9" descr="логотип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4000" y="4896000"/>
            <a:ext cx="1465000" cy="23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Title 1">
            <a:extLst>
              <a:ext uri="{FF2B5EF4-FFF2-40B4-BE49-F238E27FC236}">
                <a16:creationId xmlns="" xmlns:a16="http://schemas.microsoft.com/office/drawing/2014/main" id="{E2F4DC7B-46B0-49CC-A471-869093A0B3D9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8892480" cy="79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804863" algn="l"/>
            <a:r>
              <a:rPr lang="ru-RU" sz="2600" b="1" dirty="0" smtClean="0">
                <a:solidFill>
                  <a:srgbClr val="0070BA"/>
                </a:solidFill>
              </a:rPr>
              <a:t>Выводы</a:t>
            </a:r>
            <a:endParaRPr lang="ru-RU" sz="2600" b="1" dirty="0">
              <a:solidFill>
                <a:srgbClr val="0070BA"/>
              </a:solidFill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="" xmlns:a16="http://schemas.microsoft.com/office/drawing/2014/main" id="{086C973A-E500-44E1-9369-779D055A68A0}"/>
              </a:ext>
            </a:extLst>
          </p:cNvPr>
          <p:cNvSpPr/>
          <p:nvPr/>
        </p:nvSpPr>
        <p:spPr>
          <a:xfrm>
            <a:off x="4139952" y="4896000"/>
            <a:ext cx="5004049" cy="230832"/>
          </a:xfrm>
          <a:prstGeom prst="rect">
            <a:avLst/>
          </a:prstGeom>
          <a:solidFill>
            <a:srgbClr val="00ADD9"/>
          </a:solidFill>
        </p:spPr>
        <p:txBody>
          <a:bodyPr wrap="square">
            <a:spAutoFit/>
          </a:bodyPr>
          <a:lstStyle/>
          <a:p>
            <a:pPr marL="985838" defTabSz="685800">
              <a:lnSpc>
                <a:spcPct val="90000"/>
              </a:lnSpc>
              <a:spcBef>
                <a:spcPts val="750"/>
              </a:spcBef>
              <a:buClr>
                <a:srgbClr val="35A5D6"/>
              </a:buClr>
            </a:pPr>
            <a:r>
              <a:rPr lang="en-US" sz="1000" dirty="0" smtClean="0">
                <a:solidFill>
                  <a:schemeClr val="bg1"/>
                </a:solidFill>
                <a:ea typeface="+mj-ea"/>
                <a:cs typeface="+mj-cs"/>
              </a:rPr>
              <a:t>XVI </a:t>
            </a:r>
            <a:r>
              <a:rPr lang="ru-RU" sz="1000" dirty="0">
                <a:solidFill>
                  <a:schemeClr val="bg1"/>
                </a:solidFill>
                <a:ea typeface="+mj-ea"/>
                <a:cs typeface="+mj-cs"/>
              </a:rPr>
              <a:t>Всероссийский конгресс пациентов,  </a:t>
            </a:r>
            <a:r>
              <a:rPr lang="ru-RU" sz="1000" dirty="0" smtClean="0">
                <a:solidFill>
                  <a:schemeClr val="bg1"/>
                </a:solidFill>
                <a:ea typeface="+mj-ea"/>
                <a:cs typeface="+mj-cs"/>
              </a:rPr>
              <a:t>202</a:t>
            </a:r>
            <a:r>
              <a:rPr lang="en-US" sz="1000" dirty="0" smtClean="0">
                <a:solidFill>
                  <a:schemeClr val="bg1"/>
                </a:solidFill>
                <a:ea typeface="+mj-ea"/>
                <a:cs typeface="+mj-cs"/>
              </a:rPr>
              <a:t>5</a:t>
            </a:r>
            <a:r>
              <a:rPr lang="ru-RU" sz="1000" dirty="0" smtClean="0">
                <a:solidFill>
                  <a:schemeClr val="bg1"/>
                </a:solidFill>
                <a:ea typeface="+mj-ea"/>
                <a:cs typeface="+mj-cs"/>
              </a:rPr>
              <a:t> </a:t>
            </a:r>
            <a:r>
              <a:rPr lang="ru-RU" sz="1000" dirty="0">
                <a:solidFill>
                  <a:schemeClr val="bg1"/>
                </a:solidFill>
                <a:ea typeface="+mj-ea"/>
                <a:cs typeface="+mj-cs"/>
              </a:rPr>
              <a:t>год</a:t>
            </a: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7647" y="65918"/>
            <a:ext cx="660353" cy="66035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1376861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E:\РАБОТА\3 конгресс ВСП\2022\презентации\кубики6.png">
            <a:extLst>
              <a:ext uri="{FF2B5EF4-FFF2-40B4-BE49-F238E27FC236}">
                <a16:creationId xmlns="" xmlns:a16="http://schemas.microsoft.com/office/drawing/2014/main" id="{6DFC27A1-1B3C-4866-A163-796A2047BE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025337" cy="3867895"/>
          </a:xfrm>
          <a:prstGeom prst="rect">
            <a:avLst/>
          </a:prstGeom>
          <a:noFill/>
        </p:spPr>
      </p:pic>
      <p:sp>
        <p:nvSpPr>
          <p:cNvPr id="7" name="Title 1">
            <a:extLst>
              <a:ext uri="{FF2B5EF4-FFF2-40B4-BE49-F238E27FC236}">
                <a16:creationId xmlns="" xmlns:a16="http://schemas.microsoft.com/office/drawing/2014/main" id="{BC05D970-F053-4653-9437-3F3FA2B8F984}"/>
              </a:ext>
            </a:extLst>
          </p:cNvPr>
          <p:cNvSpPr txBox="1">
            <a:spLocks/>
          </p:cNvSpPr>
          <p:nvPr/>
        </p:nvSpPr>
        <p:spPr>
          <a:xfrm>
            <a:off x="2915815" y="2499742"/>
            <a:ext cx="6241713" cy="1368152"/>
          </a:xfrm>
          <a:prstGeom prst="rect">
            <a:avLst/>
          </a:prstGeom>
          <a:solidFill>
            <a:srgbClr val="00ADD9"/>
          </a:solidFill>
        </p:spPr>
        <p:txBody>
          <a:bodyPr vert="horz" lIns="68580" tIns="34290" rIns="68580" bIns="34290" rtlCol="0" anchor="ctr">
            <a:noAutofit/>
          </a:bodyPr>
          <a:lstStyle/>
          <a:p>
            <a:pPr marL="177800" defTabSz="685800">
              <a:lnSpc>
                <a:spcPct val="90000"/>
              </a:lnSpc>
              <a:spcBef>
                <a:spcPct val="0"/>
              </a:spcBef>
            </a:pPr>
            <a:r>
              <a:rPr lang="ru-RU" sz="3200" b="1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Спасибо за внимание!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75D5B7EE-E318-4D97-8DEE-DEEA8B26B03F}"/>
              </a:ext>
            </a:extLst>
          </p:cNvPr>
          <p:cNvSpPr/>
          <p:nvPr/>
        </p:nvSpPr>
        <p:spPr>
          <a:xfrm>
            <a:off x="72000" y="4551750"/>
            <a:ext cx="225838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>
              <a:buClr>
                <a:srgbClr val="35A5D6"/>
              </a:buClr>
            </a:pPr>
            <a:r>
              <a:rPr lang="ru-RU" sz="1200" b="1" dirty="0">
                <a:solidFill>
                  <a:srgbClr val="1663A4"/>
                </a:solidFill>
              </a:rPr>
              <a:t>Москва, ноябрь </a:t>
            </a:r>
            <a:r>
              <a:rPr lang="ru-RU" sz="1200" b="1" dirty="0" smtClean="0">
                <a:solidFill>
                  <a:srgbClr val="1663A4"/>
                </a:solidFill>
              </a:rPr>
              <a:t>2025</a:t>
            </a:r>
            <a:endParaRPr lang="ru-RU" sz="1200" dirty="0">
              <a:solidFill>
                <a:srgbClr val="1E29A1"/>
              </a:solidFill>
            </a:endParaRPr>
          </a:p>
          <a:p>
            <a:pPr defTabSz="685800">
              <a:buClr>
                <a:srgbClr val="35A5D6"/>
              </a:buClr>
            </a:pPr>
            <a:r>
              <a:rPr lang="en-US" sz="1200" b="1" dirty="0" smtClean="0">
                <a:solidFill>
                  <a:srgbClr val="1663A4"/>
                </a:solidFill>
                <a:hlinkClick r:id="rId3">
                  <a:extLst>
                    <a:ext uri="{A12FA001-AC4F-418D-AE19-62706E023703}">
                      <ahyp:hlinkClr xmlns:lc="http://schemas.openxmlformats.org/drawingml/2006/lockedCanvas" xmlns="" xmlns:ahyp="http://schemas.microsoft.com/office/drawing/2018/hyperlinkcolor" val="tx"/>
                    </a:ext>
                  </a:extLst>
                </a:hlinkClick>
              </a:rPr>
              <a:t>https://congress-vsp.ru/xvi</a:t>
            </a:r>
            <a:r>
              <a:rPr lang="en-US" sz="1200" b="1" dirty="0" smtClean="0">
                <a:solidFill>
                  <a:srgbClr val="1663A4"/>
                </a:solidFill>
                <a:hlinkClick r:id="rId3">
                  <a:extLst>
                    <a:ext uri="{A12FA001-AC4F-418D-AE19-62706E023703}">
                      <ahyp:hlinkClr xmlns:lc="http://schemas.openxmlformats.org/drawingml/2006/lockedCanvas" xmlns="" xmlns:ahyp="http://schemas.microsoft.com/office/drawing/2018/hyperlinkcolor" val="tx"/>
                    </a:ext>
                  </a:extLst>
                </a:hlinkClick>
              </a:rPr>
              <a:t>/</a:t>
            </a:r>
            <a:r>
              <a:rPr lang="ru-RU" sz="1200" b="1" dirty="0" smtClean="0">
                <a:solidFill>
                  <a:srgbClr val="1663A4"/>
                </a:solidFill>
              </a:rPr>
              <a:t> </a:t>
            </a:r>
            <a:endParaRPr lang="ru-RU" sz="1200" b="1" dirty="0">
              <a:solidFill>
                <a:srgbClr val="1663A4"/>
              </a:solidFill>
            </a:endParaRPr>
          </a:p>
        </p:txBody>
      </p:sp>
      <p:pic>
        <p:nvPicPr>
          <p:cNvPr id="8" name="Рисунок 7" descr="логотип">
            <a:extLst>
              <a:ext uri="{FF2B5EF4-FFF2-40B4-BE49-F238E27FC236}">
                <a16:creationId xmlns="" xmlns:a16="http://schemas.microsoft.com/office/drawing/2014/main" id="{59CC1FD7-22F4-43B0-9404-5FFBABA4DD5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5375" y="4731045"/>
            <a:ext cx="1465000" cy="230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816283" y="21323"/>
            <a:ext cx="1290427" cy="129042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848004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2">
            <a:extLst>
              <a:ext uri="{FF2B5EF4-FFF2-40B4-BE49-F238E27FC236}">
                <a16:creationId xmlns="" xmlns:a16="http://schemas.microsoft.com/office/drawing/2014/main" id="{5CA61B07-BDAC-8E40-A78F-CF9E4CB8763B}"/>
              </a:ext>
            </a:extLst>
          </p:cNvPr>
          <p:cNvSpPr txBox="1">
            <a:spLocks/>
          </p:cNvSpPr>
          <p:nvPr/>
        </p:nvSpPr>
        <p:spPr>
          <a:xfrm>
            <a:off x="844723" y="986677"/>
            <a:ext cx="7560439" cy="505073"/>
          </a:xfrm>
          <a:prstGeom prst="rect">
            <a:avLst/>
          </a:prstGeom>
        </p:spPr>
        <p:txBody>
          <a:bodyPr vert="horz" lIns="68580" tIns="34290" rIns="68580" bIns="34290" rtlCol="0" anchor="t" anchorCtr="0">
            <a:noAutofit/>
          </a:bodyPr>
          <a:lstStyle/>
          <a:p>
            <a:pPr>
              <a:spcAft>
                <a:spcPts val="600"/>
              </a:spcAft>
              <a:buClr>
                <a:srgbClr val="35A5D6"/>
              </a:buClr>
              <a:defRPr/>
            </a:pPr>
            <a:endParaRPr lang="ru-RU" sz="1150" dirty="0">
              <a:solidFill>
                <a:srgbClr val="1663A4"/>
              </a:solidFill>
            </a:endParaRPr>
          </a:p>
        </p:txBody>
      </p:sp>
      <p:sp>
        <p:nvSpPr>
          <p:cNvPr id="16" name="Subtitle 2">
            <a:extLst>
              <a:ext uri="{FF2B5EF4-FFF2-40B4-BE49-F238E27FC236}">
                <a16:creationId xmlns="" xmlns:a16="http://schemas.microsoft.com/office/drawing/2014/main" id="{5CA61B07-BDAC-8E40-A78F-CF9E4CB8763B}"/>
              </a:ext>
            </a:extLst>
          </p:cNvPr>
          <p:cNvSpPr txBox="1">
            <a:spLocks/>
          </p:cNvSpPr>
          <p:nvPr/>
        </p:nvSpPr>
        <p:spPr>
          <a:xfrm>
            <a:off x="844723" y="1007923"/>
            <a:ext cx="8047277" cy="1563827"/>
          </a:xfrm>
          <a:prstGeom prst="rect">
            <a:avLst/>
          </a:prstGeom>
        </p:spPr>
        <p:txBody>
          <a:bodyPr vert="horz" lIns="68580" tIns="34290" rIns="68580" bIns="34290" rtlCol="0" anchor="t" anchorCtr="0">
            <a:noAutofit/>
          </a:bodyPr>
          <a:lstStyle/>
          <a:p>
            <a:pPr>
              <a:spcAft>
                <a:spcPts val="600"/>
              </a:spcAft>
              <a:buClr>
                <a:srgbClr val="35A5D6"/>
              </a:buClr>
              <a:defRPr/>
            </a:pPr>
            <a:r>
              <a:rPr lang="ru-RU" sz="1150" b="1" dirty="0" smtClean="0">
                <a:solidFill>
                  <a:srgbClr val="00ADD9"/>
                </a:solidFill>
                <a:ea typeface="Verdana" pitchFamily="34" charset="0"/>
              </a:rPr>
              <a:t>Цели исследования</a:t>
            </a:r>
            <a:endParaRPr lang="ru-RU" sz="1150" dirty="0" smtClean="0">
              <a:solidFill>
                <a:srgbClr val="1663A4"/>
              </a:solidFill>
            </a:endParaRPr>
          </a:p>
          <a:p>
            <a:pPr marL="266700" indent="-266700">
              <a:spcAft>
                <a:spcPts val="1200"/>
              </a:spcAft>
              <a:buClr>
                <a:srgbClr val="35A5D6"/>
              </a:buClr>
              <a:buFont typeface="Wingdings" pitchFamily="2" charset="2"/>
              <a:buChar char="§"/>
              <a:defRPr/>
            </a:pPr>
            <a:r>
              <a:rPr lang="ru-RU" sz="1150" dirty="0" smtClean="0">
                <a:solidFill>
                  <a:srgbClr val="1663A4"/>
                </a:solidFill>
              </a:rPr>
              <a:t>Анализ качества и доступности услуг здравоохранения в 202</a:t>
            </a:r>
            <a:r>
              <a:rPr lang="en-US" sz="1150" dirty="0" smtClean="0">
                <a:solidFill>
                  <a:srgbClr val="1663A4"/>
                </a:solidFill>
              </a:rPr>
              <a:t>5</a:t>
            </a:r>
            <a:r>
              <a:rPr lang="ru-RU" sz="1150" dirty="0" smtClean="0">
                <a:solidFill>
                  <a:srgbClr val="1663A4"/>
                </a:solidFill>
              </a:rPr>
              <a:t> году с точки зрения пациентов и руководителей общественных организаций пациентов. Выявление нарушений прав пациентов.</a:t>
            </a:r>
            <a:endParaRPr lang="ru-RU" sz="1150" dirty="0" smtClean="0">
              <a:solidFill>
                <a:srgbClr val="00ADD9"/>
              </a:solidFill>
              <a:ea typeface="Verdana" pitchFamily="34" charset="0"/>
            </a:endParaRPr>
          </a:p>
          <a:p>
            <a:pPr marL="266700" lvl="0" indent="-266700">
              <a:spcAft>
                <a:spcPts val="1200"/>
              </a:spcAft>
              <a:buClr>
                <a:srgbClr val="00ADD9"/>
              </a:buClr>
              <a:buFont typeface="Wingdings" pitchFamily="2" charset="2"/>
              <a:buChar char="§"/>
            </a:pPr>
            <a:r>
              <a:rPr lang="ru-RU" sz="1150" b="1" dirty="0" smtClean="0">
                <a:solidFill>
                  <a:srgbClr val="1663A4"/>
                </a:solidFill>
              </a:rPr>
              <a:t>Оценка изменений </a:t>
            </a:r>
            <a:r>
              <a:rPr lang="ru-RU" sz="1150" b="1" dirty="0">
                <a:solidFill>
                  <a:srgbClr val="1663A4"/>
                </a:solidFill>
              </a:rPr>
              <a:t>в работе пациентских </a:t>
            </a:r>
            <a:r>
              <a:rPr lang="ru-RU" sz="1150" b="1" dirty="0" smtClean="0">
                <a:solidFill>
                  <a:srgbClr val="1663A4"/>
                </a:solidFill>
              </a:rPr>
              <a:t>НКО, их участие в принятии решений в области здравоохранения</a:t>
            </a:r>
            <a:r>
              <a:rPr lang="ru-RU" sz="1150" dirty="0" smtClean="0">
                <a:solidFill>
                  <a:srgbClr val="1663A4"/>
                </a:solidFill>
              </a:rPr>
              <a:t>. </a:t>
            </a:r>
          </a:p>
          <a:p>
            <a:pPr>
              <a:buClr>
                <a:srgbClr val="00ADD9"/>
              </a:buClr>
            </a:pPr>
            <a:r>
              <a:rPr lang="ru-RU" sz="1100" i="1" dirty="0" smtClean="0">
                <a:solidFill>
                  <a:srgbClr val="1663A4"/>
                </a:solidFill>
              </a:rPr>
              <a:t>Полученные данные сравниваются с результатами предыдущих волн мониторинга, с 2020 года ежегодно проводимого </a:t>
            </a:r>
          </a:p>
          <a:p>
            <a:pPr>
              <a:spcAft>
                <a:spcPts val="1200"/>
              </a:spcAft>
              <a:buClr>
                <a:srgbClr val="00ADD9"/>
              </a:buClr>
            </a:pPr>
            <a:r>
              <a:rPr lang="ru-RU" sz="1100" i="1" dirty="0" smtClean="0">
                <a:solidFill>
                  <a:srgbClr val="1663A4"/>
                </a:solidFill>
              </a:rPr>
              <a:t>Всероссийским союзом пациентов и Центром «Социальная Механика» перед Всероссийским конгрессом пациентов</a:t>
            </a:r>
            <a:r>
              <a:rPr lang="ru-RU" sz="1100" dirty="0" smtClean="0">
                <a:solidFill>
                  <a:srgbClr val="1663A4"/>
                </a:solidFill>
              </a:rPr>
              <a:t>.</a:t>
            </a:r>
          </a:p>
          <a:p>
            <a:pPr>
              <a:spcAft>
                <a:spcPts val="400"/>
              </a:spcAft>
            </a:pPr>
            <a:endParaRPr lang="ru-RU" sz="1150" b="1" dirty="0" smtClean="0">
              <a:solidFill>
                <a:srgbClr val="00ADD9"/>
              </a:solidFill>
            </a:endParaRPr>
          </a:p>
          <a:p>
            <a:pPr>
              <a:spcAft>
                <a:spcPts val="400"/>
              </a:spcAft>
            </a:pPr>
            <a:r>
              <a:rPr lang="ru-RU" sz="1150" b="1" dirty="0" smtClean="0">
                <a:solidFill>
                  <a:srgbClr val="00ADD9"/>
                </a:solidFill>
              </a:rPr>
              <a:t>Рамки исследования</a:t>
            </a:r>
          </a:p>
          <a:p>
            <a:pPr>
              <a:spcAft>
                <a:spcPts val="400"/>
              </a:spcAft>
            </a:pPr>
            <a:r>
              <a:rPr lang="ru-RU" sz="1150" dirty="0" smtClean="0">
                <a:solidFill>
                  <a:srgbClr val="1663A4"/>
                </a:solidFill>
              </a:rPr>
              <a:t>Период проведения: 	сентябрь – ноябрь 2025 года.</a:t>
            </a:r>
          </a:p>
          <a:p>
            <a:pPr>
              <a:spcAft>
                <a:spcPts val="400"/>
              </a:spcAft>
            </a:pPr>
            <a:r>
              <a:rPr lang="ru-RU" sz="1150" dirty="0" smtClean="0">
                <a:solidFill>
                  <a:srgbClr val="1663A4"/>
                </a:solidFill>
              </a:rPr>
              <a:t>Метод: 		анкетный </a:t>
            </a:r>
            <a:r>
              <a:rPr lang="ru-RU" sz="1150" dirty="0" err="1" smtClean="0">
                <a:solidFill>
                  <a:srgbClr val="1663A4"/>
                </a:solidFill>
              </a:rPr>
              <a:t>онлайн-опрос</a:t>
            </a:r>
            <a:r>
              <a:rPr lang="ru-RU" sz="1150" dirty="0" smtClean="0">
                <a:solidFill>
                  <a:srgbClr val="1663A4"/>
                </a:solidFill>
              </a:rPr>
              <a:t>.</a:t>
            </a:r>
          </a:p>
          <a:p>
            <a:pPr>
              <a:spcAft>
                <a:spcPts val="400"/>
              </a:spcAft>
            </a:pPr>
            <a:r>
              <a:rPr lang="ru-RU" sz="1150" dirty="0" smtClean="0">
                <a:solidFill>
                  <a:srgbClr val="1663A4"/>
                </a:solidFill>
              </a:rPr>
              <a:t>Выборка: 	</a:t>
            </a:r>
            <a:r>
              <a:rPr lang="ru-RU" sz="1150" b="1" dirty="0" smtClean="0">
                <a:solidFill>
                  <a:srgbClr val="1663A4"/>
                </a:solidFill>
              </a:rPr>
              <a:t>1880</a:t>
            </a:r>
            <a:r>
              <a:rPr lang="ru-RU" sz="1150" dirty="0" smtClean="0">
                <a:solidFill>
                  <a:srgbClr val="1663A4"/>
                </a:solidFill>
              </a:rPr>
              <a:t> пациентов и родителей детей-пациентов из </a:t>
            </a:r>
            <a:r>
              <a:rPr lang="ru-RU" sz="1150" b="1" dirty="0" smtClean="0">
                <a:solidFill>
                  <a:srgbClr val="1663A4"/>
                </a:solidFill>
              </a:rPr>
              <a:t>78 </a:t>
            </a:r>
            <a:r>
              <a:rPr lang="ru-RU" sz="1150" dirty="0" smtClean="0">
                <a:solidFill>
                  <a:srgbClr val="1663A4"/>
                </a:solidFill>
              </a:rPr>
              <a:t>регионов Российской Федерации,</a:t>
            </a:r>
          </a:p>
          <a:p>
            <a:pPr>
              <a:spcAft>
                <a:spcPts val="400"/>
              </a:spcAft>
            </a:pPr>
            <a:r>
              <a:rPr lang="ru-RU" sz="1150" b="1" dirty="0" smtClean="0">
                <a:solidFill>
                  <a:srgbClr val="1663A4"/>
                </a:solidFill>
              </a:rPr>
              <a:t>	134</a:t>
            </a:r>
            <a:r>
              <a:rPr lang="ru-RU" sz="1150" dirty="0" smtClean="0">
                <a:solidFill>
                  <a:srgbClr val="1663A4"/>
                </a:solidFill>
              </a:rPr>
              <a:t> пациентских НКО из </a:t>
            </a:r>
            <a:r>
              <a:rPr lang="ru-RU" sz="1150" b="1" dirty="0" smtClean="0">
                <a:solidFill>
                  <a:srgbClr val="1663A4"/>
                </a:solidFill>
              </a:rPr>
              <a:t>58</a:t>
            </a:r>
            <a:r>
              <a:rPr lang="ru-RU" sz="1150" dirty="0" smtClean="0">
                <a:solidFill>
                  <a:srgbClr val="1663A4"/>
                </a:solidFill>
              </a:rPr>
              <a:t> регионов:</a:t>
            </a:r>
          </a:p>
          <a:p>
            <a:pPr marL="2779713" indent="-266700">
              <a:spcAft>
                <a:spcPts val="300"/>
              </a:spcAft>
              <a:buClr>
                <a:srgbClr val="00ADD9"/>
              </a:buClr>
              <a:buSzPct val="80000"/>
              <a:buFont typeface="Wingdings" pitchFamily="2" charset="2"/>
              <a:buChar char="§"/>
            </a:pPr>
            <a:r>
              <a:rPr lang="ru-RU" sz="1100" b="1" dirty="0" smtClean="0">
                <a:solidFill>
                  <a:srgbClr val="1663A4"/>
                </a:solidFill>
              </a:rPr>
              <a:t>24,6% </a:t>
            </a:r>
            <a:r>
              <a:rPr lang="ru-RU" sz="1100" dirty="0" smtClean="0">
                <a:solidFill>
                  <a:srgbClr val="1663A4"/>
                </a:solidFill>
              </a:rPr>
              <a:t>- общероссийские или межрегиональные – </a:t>
            </a:r>
            <a:r>
              <a:rPr lang="ru-RU" sz="1100" b="1" dirty="0" smtClean="0">
                <a:solidFill>
                  <a:srgbClr val="1663A4"/>
                </a:solidFill>
              </a:rPr>
              <a:t>33</a:t>
            </a:r>
            <a:r>
              <a:rPr lang="ru-RU" sz="1100" dirty="0" smtClean="0">
                <a:solidFill>
                  <a:srgbClr val="1663A4"/>
                </a:solidFill>
              </a:rPr>
              <a:t> НКО</a:t>
            </a:r>
            <a:r>
              <a:rPr lang="ru-RU" sz="1100" dirty="0" smtClean="0">
                <a:solidFill>
                  <a:srgbClr val="1663A4"/>
                </a:solidFill>
                <a:ea typeface="Verdana" pitchFamily="34" charset="0"/>
              </a:rPr>
              <a:t>.</a:t>
            </a:r>
          </a:p>
          <a:p>
            <a:pPr marL="2779713" indent="-266700">
              <a:spcAft>
                <a:spcPts val="300"/>
              </a:spcAft>
              <a:buClr>
                <a:srgbClr val="00ADD9"/>
              </a:buClr>
              <a:buSzPct val="80000"/>
              <a:buFont typeface="Wingdings" pitchFamily="2" charset="2"/>
              <a:buChar char="§"/>
            </a:pPr>
            <a:r>
              <a:rPr lang="ru-RU" sz="1100" b="1" dirty="0" smtClean="0">
                <a:solidFill>
                  <a:srgbClr val="1663A4"/>
                </a:solidFill>
                <a:ea typeface="Verdana" pitchFamily="34" charset="0"/>
              </a:rPr>
              <a:t>34,3% </a:t>
            </a:r>
            <a:r>
              <a:rPr lang="ru-RU" sz="1100" dirty="0" smtClean="0">
                <a:solidFill>
                  <a:srgbClr val="1663A4"/>
                </a:solidFill>
                <a:ea typeface="Verdana" pitchFamily="34" charset="0"/>
              </a:rPr>
              <a:t>- региональные отделения более крупных НКО – </a:t>
            </a:r>
            <a:r>
              <a:rPr lang="ru-RU" sz="1100" b="1" dirty="0" smtClean="0">
                <a:solidFill>
                  <a:srgbClr val="1663A4"/>
                </a:solidFill>
                <a:ea typeface="Verdana" pitchFamily="34" charset="0"/>
              </a:rPr>
              <a:t>46</a:t>
            </a:r>
            <a:r>
              <a:rPr lang="ru-RU" sz="1100" dirty="0" smtClean="0">
                <a:solidFill>
                  <a:srgbClr val="1663A4"/>
                </a:solidFill>
                <a:ea typeface="Verdana" pitchFamily="34" charset="0"/>
              </a:rPr>
              <a:t> НКО.</a:t>
            </a:r>
          </a:p>
          <a:p>
            <a:pPr marL="2779713" indent="-266700">
              <a:spcAft>
                <a:spcPts val="300"/>
              </a:spcAft>
              <a:buClr>
                <a:srgbClr val="00ADD9"/>
              </a:buClr>
              <a:buSzPct val="80000"/>
              <a:buFont typeface="Wingdings" pitchFamily="2" charset="2"/>
              <a:buChar char="§"/>
            </a:pPr>
            <a:r>
              <a:rPr lang="ru-RU" sz="1100" b="1" dirty="0" smtClean="0">
                <a:solidFill>
                  <a:srgbClr val="1663A4"/>
                </a:solidFill>
                <a:ea typeface="Verdana" pitchFamily="34" charset="0"/>
              </a:rPr>
              <a:t>21,7% </a:t>
            </a:r>
            <a:r>
              <a:rPr lang="ru-RU" sz="1100" dirty="0" smtClean="0">
                <a:solidFill>
                  <a:srgbClr val="1663A4"/>
                </a:solidFill>
                <a:ea typeface="Verdana" pitchFamily="34" charset="0"/>
              </a:rPr>
              <a:t>- самостоятельные региональные или местные организации – </a:t>
            </a:r>
            <a:r>
              <a:rPr lang="ru-RU" sz="1100" b="1" dirty="0" smtClean="0">
                <a:solidFill>
                  <a:srgbClr val="1663A4"/>
                </a:solidFill>
                <a:ea typeface="Verdana" pitchFamily="34" charset="0"/>
              </a:rPr>
              <a:t>29</a:t>
            </a:r>
            <a:r>
              <a:rPr lang="ru-RU" sz="1100" dirty="0" smtClean="0">
                <a:solidFill>
                  <a:srgbClr val="1663A4"/>
                </a:solidFill>
                <a:ea typeface="Verdana" pitchFamily="34" charset="0"/>
              </a:rPr>
              <a:t> НКО.</a:t>
            </a:r>
          </a:p>
          <a:p>
            <a:pPr marL="5378450" indent="-266700">
              <a:spcAft>
                <a:spcPts val="600"/>
              </a:spcAft>
              <a:buClr>
                <a:srgbClr val="00ADD9"/>
              </a:buClr>
              <a:buSzPct val="80000"/>
            </a:pPr>
            <a:r>
              <a:rPr lang="ru-RU" sz="1100" dirty="0" smtClean="0">
                <a:solidFill>
                  <a:srgbClr val="1663A4"/>
                </a:solidFill>
                <a:ea typeface="Verdana" pitchFamily="34" charset="0"/>
              </a:rPr>
              <a:t>	(4,5% - 7 НКО отметили «другое»)</a:t>
            </a:r>
            <a:endParaRPr lang="ru-RU" sz="1100" dirty="0" smtClean="0">
              <a:solidFill>
                <a:srgbClr val="1663A4"/>
              </a:solidFill>
            </a:endParaRPr>
          </a:p>
          <a:p>
            <a:pPr>
              <a:spcAft>
                <a:spcPts val="400"/>
              </a:spcAft>
            </a:pPr>
            <a:endParaRPr lang="ru-RU" sz="1150" dirty="0" smtClean="0">
              <a:solidFill>
                <a:srgbClr val="1663A4"/>
              </a:solidFill>
            </a:endParaRPr>
          </a:p>
          <a:p>
            <a:pPr algn="r">
              <a:lnSpc>
                <a:spcPct val="90000"/>
              </a:lnSpc>
              <a:spcBef>
                <a:spcPts val="750"/>
              </a:spcBef>
              <a:buClr>
                <a:srgbClr val="00ADD9"/>
              </a:buClr>
              <a:defRPr/>
            </a:pPr>
            <a:endParaRPr lang="ru-RU" sz="1100" dirty="0">
              <a:solidFill>
                <a:srgbClr val="1663A4"/>
              </a:solidFill>
              <a:cs typeface="Gotham Pro" panose="02000503040000020004" pitchFamily="50" charset="0"/>
            </a:endParaRPr>
          </a:p>
        </p:txBody>
      </p:sp>
      <p:pic>
        <p:nvPicPr>
          <p:cNvPr id="20" name="Рисунок 19" descr="логотип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633" y="4906473"/>
            <a:ext cx="1331818" cy="209455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Picture 2" descr="E:\РАБОТА\3 конгресс ВСП\2022\презентации\кубики9.png">
            <a:extLst>
              <a:ext uri="{FF2B5EF4-FFF2-40B4-BE49-F238E27FC236}">
                <a16:creationId xmlns="" xmlns:a16="http://schemas.microsoft.com/office/drawing/2014/main" id="{E37A5049-DD06-4234-BF0D-743613D11EF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/>
          <a:srcRect t="37037"/>
          <a:stretch/>
        </p:blipFill>
        <p:spPr bwMode="auto">
          <a:xfrm rot="16200000" flipV="1">
            <a:off x="-666925" y="3864573"/>
            <a:ext cx="1945851" cy="611999"/>
          </a:xfrm>
          <a:prstGeom prst="rect">
            <a:avLst/>
          </a:prstGeom>
          <a:noFill/>
        </p:spPr>
      </p:pic>
      <p:pic>
        <p:nvPicPr>
          <p:cNvPr id="22" name="Picture 2" descr="E:\РАБОТА\3 конгресс ВСП\2022\презентации\кубики9.png">
            <a:extLst>
              <a:ext uri="{FF2B5EF4-FFF2-40B4-BE49-F238E27FC236}">
                <a16:creationId xmlns="" xmlns:a16="http://schemas.microsoft.com/office/drawing/2014/main" id="{951AC1A8-ED2E-4EBD-8FE7-2B44786EA3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 flipV="1">
            <a:off x="7198149" y="0"/>
            <a:ext cx="1945851" cy="972000"/>
          </a:xfrm>
          <a:prstGeom prst="rect">
            <a:avLst/>
          </a:prstGeom>
          <a:noFill/>
        </p:spPr>
      </p:pic>
      <p:sp>
        <p:nvSpPr>
          <p:cNvPr id="25" name="Title 1">
            <a:extLst>
              <a:ext uri="{FF2B5EF4-FFF2-40B4-BE49-F238E27FC236}">
                <a16:creationId xmlns="" xmlns:a16="http://schemas.microsoft.com/office/drawing/2014/main" id="{B23CFAD7-65E2-4DE4-AC50-6DE8AE6B532C}"/>
              </a:ext>
            </a:extLst>
          </p:cNvPr>
          <p:cNvSpPr txBox="1">
            <a:spLocks/>
          </p:cNvSpPr>
          <p:nvPr/>
        </p:nvSpPr>
        <p:spPr>
          <a:xfrm>
            <a:off x="72000" y="0"/>
            <a:ext cx="8820480" cy="9517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808038" algn="l"/>
            <a:r>
              <a:rPr lang="ru-RU" sz="2600" b="1" dirty="0">
                <a:solidFill>
                  <a:srgbClr val="0070BA"/>
                </a:solidFill>
              </a:rPr>
              <a:t>Общая характеристика исследования</a:t>
            </a:r>
            <a:endParaRPr lang="ru-RU" sz="2600" b="1" dirty="0">
              <a:solidFill>
                <a:srgbClr val="0070BA"/>
              </a:solidFill>
              <a:latin typeface="+mn-lt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="" xmlns:a16="http://schemas.microsoft.com/office/drawing/2014/main" id="{23F5D55C-C715-4B35-BD4D-E916CACE6EB6}"/>
              </a:ext>
            </a:extLst>
          </p:cNvPr>
          <p:cNvSpPr/>
          <p:nvPr/>
        </p:nvSpPr>
        <p:spPr>
          <a:xfrm>
            <a:off x="4139952" y="4896000"/>
            <a:ext cx="5004049" cy="230832"/>
          </a:xfrm>
          <a:prstGeom prst="rect">
            <a:avLst/>
          </a:prstGeom>
          <a:solidFill>
            <a:srgbClr val="00ADD9"/>
          </a:solidFill>
        </p:spPr>
        <p:txBody>
          <a:bodyPr wrap="square">
            <a:spAutoFit/>
          </a:bodyPr>
          <a:lstStyle/>
          <a:p>
            <a:pPr marL="985838" defTabSz="685800">
              <a:lnSpc>
                <a:spcPct val="90000"/>
              </a:lnSpc>
              <a:spcBef>
                <a:spcPts val="750"/>
              </a:spcBef>
              <a:buClr>
                <a:srgbClr val="35A5D6"/>
              </a:buClr>
            </a:pPr>
            <a:r>
              <a:rPr lang="en-US" sz="1000" dirty="0" smtClean="0">
                <a:solidFill>
                  <a:schemeClr val="bg1"/>
                </a:solidFill>
                <a:ea typeface="+mj-ea"/>
                <a:cs typeface="+mj-cs"/>
              </a:rPr>
              <a:t>XVI </a:t>
            </a:r>
            <a:r>
              <a:rPr lang="ru-RU" sz="1000" dirty="0">
                <a:solidFill>
                  <a:schemeClr val="bg1"/>
                </a:solidFill>
                <a:ea typeface="+mj-ea"/>
                <a:cs typeface="+mj-cs"/>
              </a:rPr>
              <a:t>Всероссийский конгресс пациентов,  </a:t>
            </a:r>
            <a:r>
              <a:rPr lang="ru-RU" sz="1000" dirty="0" smtClean="0">
                <a:solidFill>
                  <a:schemeClr val="bg1"/>
                </a:solidFill>
                <a:ea typeface="+mj-ea"/>
                <a:cs typeface="+mj-cs"/>
              </a:rPr>
              <a:t>2025 год</a:t>
            </a:r>
            <a:endParaRPr lang="ru-RU" sz="1000" dirty="0">
              <a:solidFill>
                <a:schemeClr val="bg1"/>
              </a:solidFill>
              <a:ea typeface="+mj-ea"/>
              <a:cs typeface="+mj-cs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370" y="159223"/>
            <a:ext cx="660353" cy="66035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048055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 descr="E:\РАБОТА\3 конгресс ВСП\2022\презентации\кубики1.png">
            <a:extLst>
              <a:ext uri="{FF2B5EF4-FFF2-40B4-BE49-F238E27FC236}">
                <a16:creationId xmlns="" xmlns:a16="http://schemas.microsoft.com/office/drawing/2014/main" id="{46709493-CCFD-4E03-AB29-AA6D5C22EE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 t="72741"/>
          <a:stretch>
            <a:fillRect/>
          </a:stretch>
        </p:blipFill>
        <p:spPr bwMode="auto">
          <a:xfrm rot="5400000">
            <a:off x="8077621" y="-406112"/>
            <a:ext cx="660266" cy="1472491"/>
          </a:xfrm>
          <a:prstGeom prst="rect">
            <a:avLst/>
          </a:prstGeom>
          <a:noFill/>
        </p:spPr>
      </p:pic>
      <p:pic>
        <p:nvPicPr>
          <p:cNvPr id="17" name="Picture 2" descr="E:\РАБОТА\3 конгресс ВСП\2022\презентации\кубики1.png">
            <a:extLst>
              <a:ext uri="{FF2B5EF4-FFF2-40B4-BE49-F238E27FC236}">
                <a16:creationId xmlns="" xmlns:a16="http://schemas.microsoft.com/office/drawing/2014/main" id="{2AC8CA4D-1D08-49A3-852D-ABF4F0B24B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 b="72729"/>
          <a:stretch>
            <a:fillRect/>
          </a:stretch>
        </p:blipFill>
        <p:spPr bwMode="auto">
          <a:xfrm>
            <a:off x="0" y="3670325"/>
            <a:ext cx="660264" cy="1473175"/>
          </a:xfrm>
          <a:prstGeom prst="rect">
            <a:avLst/>
          </a:prstGeom>
          <a:noFill/>
        </p:spPr>
      </p:pic>
      <p:graphicFrame>
        <p:nvGraphicFramePr>
          <p:cNvPr id="22" name="Таблица 21">
            <a:extLst>
              <a:ext uri="{FF2B5EF4-FFF2-40B4-BE49-F238E27FC236}">
                <a16:creationId xmlns="" xmlns:a16="http://schemas.microsoft.com/office/drawing/2014/main" id="{9CD712CF-BF1F-4DAD-818D-D8E1F06C39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107745657"/>
              </p:ext>
            </p:extLst>
          </p:nvPr>
        </p:nvGraphicFramePr>
        <p:xfrm>
          <a:off x="972000" y="1491750"/>
          <a:ext cx="7955994" cy="2571248"/>
        </p:xfrm>
        <a:graphic>
          <a:graphicData uri="http://schemas.openxmlformats.org/drawingml/2006/table">
            <a:tbl>
              <a:tblPr/>
              <a:tblGrid>
                <a:gridCol w="273469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0624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706248">
                  <a:extLst>
                    <a:ext uri="{9D8B030D-6E8A-4147-A177-3AD203B41FA5}">
                      <a16:colId xmlns="" xmlns:a16="http://schemas.microsoft.com/office/drawing/2014/main" val="3474043091"/>
                    </a:ext>
                  </a:extLst>
                </a:gridCol>
                <a:gridCol w="706248">
                  <a:extLst>
                    <a:ext uri="{9D8B030D-6E8A-4147-A177-3AD203B41FA5}">
                      <a16:colId xmlns="" xmlns:a16="http://schemas.microsoft.com/office/drawing/2014/main" val="3122787842"/>
                    </a:ext>
                  </a:extLst>
                </a:gridCol>
                <a:gridCol w="706248">
                  <a:extLst>
                    <a:ext uri="{9D8B030D-6E8A-4147-A177-3AD203B41FA5}">
                      <a16:colId xmlns="" xmlns:a16="http://schemas.microsoft.com/office/drawing/2014/main" val="4137423850"/>
                    </a:ext>
                  </a:extLst>
                </a:gridCol>
                <a:gridCol w="70624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706248">
                  <a:extLst>
                    <a:ext uri="{9D8B030D-6E8A-4147-A177-3AD203B41FA5}">
                      <a16:colId xmlns="" xmlns:a16="http://schemas.microsoft.com/office/drawing/2014/main" val="2577422486"/>
                    </a:ext>
                  </a:extLst>
                </a:gridCol>
                <a:gridCol w="983814">
                  <a:extLst>
                    <a:ext uri="{9D8B030D-6E8A-4147-A177-3AD203B41FA5}">
                      <a16:colId xmlns="" xmlns:a16="http://schemas.microsoft.com/office/drawing/2014/main" val="2004273910"/>
                    </a:ext>
                  </a:extLst>
                </a:gridCol>
              </a:tblGrid>
              <a:tr h="16691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Каков статус вашей НКО?</a:t>
                      </a:r>
                    </a:p>
                  </a:txBody>
                  <a:tcPr marL="68570" marR="6857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2020 г.</a:t>
                      </a:r>
                    </a:p>
                  </a:txBody>
                  <a:tcPr marL="68572" marR="68572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2021 г.</a:t>
                      </a:r>
                    </a:p>
                  </a:txBody>
                  <a:tcPr marL="68572" marR="68572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2022 г.</a:t>
                      </a:r>
                    </a:p>
                  </a:txBody>
                  <a:tcPr marL="68572" marR="68572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2023 г.</a:t>
                      </a:r>
                    </a:p>
                  </a:txBody>
                  <a:tcPr marL="68572" marR="68572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2024 г.</a:t>
                      </a:r>
                    </a:p>
                  </a:txBody>
                  <a:tcPr marL="68572" marR="68572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2025 г.</a:t>
                      </a:r>
                    </a:p>
                  </a:txBody>
                  <a:tcPr marL="68572" marR="68572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Кол-во, 2025 г.</a:t>
                      </a:r>
                    </a:p>
                  </a:txBody>
                  <a:tcPr marL="68572" marR="68572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286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Общероссийская или межрегиональная НКО</a:t>
                      </a:r>
                      <a:endParaRPr lang="ru-RU" sz="1000" dirty="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20,2%</a:t>
                      </a:r>
                      <a:endParaRPr lang="ru-RU" sz="1000" dirty="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23,5%</a:t>
                      </a:r>
                      <a:endParaRPr lang="ru-RU" sz="1000" dirty="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26,4%</a:t>
                      </a:r>
                      <a:endParaRPr lang="ru-RU" sz="1000" dirty="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21,4%</a:t>
                      </a:r>
                      <a:endParaRPr lang="ru-RU" sz="1000" dirty="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19,5%</a:t>
                      </a:r>
                      <a:endParaRPr lang="ru-RU" sz="100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24,6%</a:t>
                      </a:r>
                      <a:endParaRPr lang="ru-RU" sz="1000" dirty="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33 НКО</a:t>
                      </a:r>
                      <a:endParaRPr lang="ru-RU" sz="1000" dirty="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5026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Региональное отделение общероссийской или межрегиональной НКО с образованием юр.лица</a:t>
                      </a:r>
                      <a:endParaRPr lang="ru-RU" sz="1000" dirty="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н</a:t>
                      </a:r>
                      <a:r>
                        <a:rPr lang="en-US" sz="1000" dirty="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ru-RU" sz="1000" dirty="0" err="1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д</a:t>
                      </a:r>
                      <a:endParaRPr lang="ru-RU" sz="1000" dirty="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н</a:t>
                      </a:r>
                      <a:r>
                        <a:rPr lang="en-US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д</a:t>
                      </a:r>
                      <a:endParaRPr lang="ru-RU" sz="100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н</a:t>
                      </a:r>
                      <a:r>
                        <a:rPr lang="en-US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д</a:t>
                      </a:r>
                      <a:endParaRPr lang="ru-RU" sz="100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23,4%</a:t>
                      </a:r>
                      <a:endParaRPr lang="ru-RU" sz="100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24,0%</a:t>
                      </a:r>
                      <a:endParaRPr lang="ru-RU" sz="1000" dirty="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14,2%</a:t>
                      </a:r>
                      <a:endParaRPr lang="ru-RU" sz="1000" dirty="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19 НКО</a:t>
                      </a:r>
                      <a:endParaRPr lang="ru-RU" sz="1000" dirty="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Региональное отделение общероссийской или межрегиональной НКО без образования юр.лица</a:t>
                      </a:r>
                      <a:endParaRPr lang="ru-RU" sz="100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42,9%</a:t>
                      </a:r>
                      <a:endParaRPr lang="ru-RU" sz="100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22,4%</a:t>
                      </a:r>
                      <a:endParaRPr lang="ru-RU" sz="100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25,6%</a:t>
                      </a:r>
                      <a:endParaRPr lang="ru-RU" sz="100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18,2%</a:t>
                      </a:r>
                      <a:endParaRPr lang="ru-RU" sz="1000" dirty="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29,2%</a:t>
                      </a:r>
                      <a:endParaRPr lang="ru-RU" sz="100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20,1%</a:t>
                      </a:r>
                      <a:endParaRPr lang="ru-RU" sz="100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27 НКО</a:t>
                      </a:r>
                      <a:endParaRPr lang="ru-RU" sz="1000" dirty="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045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Региональная или местная организация - юридическое лицо</a:t>
                      </a:r>
                      <a:endParaRPr lang="ru-RU" sz="100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34,5%</a:t>
                      </a:r>
                      <a:endParaRPr lang="ru-RU" sz="1000" dirty="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43,5%</a:t>
                      </a:r>
                      <a:endParaRPr lang="ru-RU" sz="100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41,6%</a:t>
                      </a:r>
                      <a:endParaRPr lang="ru-RU" sz="100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24,0%</a:t>
                      </a:r>
                      <a:endParaRPr lang="ru-RU" sz="100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16,2%</a:t>
                      </a:r>
                      <a:endParaRPr lang="ru-RU" sz="100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14,2%</a:t>
                      </a:r>
                      <a:endParaRPr lang="ru-RU" sz="100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19 НКО</a:t>
                      </a:r>
                      <a:endParaRPr lang="ru-RU" sz="1000" dirty="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23963415"/>
                  </a:ext>
                </a:extLst>
              </a:tr>
              <a:tr h="29286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Региональная или местная организация без образования юридического лица</a:t>
                      </a:r>
                      <a:endParaRPr lang="ru-RU" sz="100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н</a:t>
                      </a:r>
                      <a:r>
                        <a:rPr lang="en-US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д</a:t>
                      </a:r>
                      <a:endParaRPr lang="ru-RU" sz="100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н</a:t>
                      </a:r>
                      <a:r>
                        <a:rPr lang="en-US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д</a:t>
                      </a:r>
                      <a:endParaRPr lang="ru-RU" sz="100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н</a:t>
                      </a:r>
                      <a:r>
                        <a:rPr lang="en-US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д</a:t>
                      </a:r>
                      <a:endParaRPr lang="ru-RU" sz="100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9,1%</a:t>
                      </a:r>
                      <a:endParaRPr lang="ru-RU" sz="100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6,5%</a:t>
                      </a:r>
                      <a:endParaRPr lang="ru-RU" sz="100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7,5%</a:t>
                      </a:r>
                      <a:endParaRPr lang="ru-RU" sz="100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10 НКО</a:t>
                      </a:r>
                      <a:endParaRPr lang="ru-RU" sz="1000" dirty="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94856118"/>
                  </a:ext>
                </a:extLst>
              </a:tr>
              <a:tr h="15787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Другое</a:t>
                      </a:r>
                      <a:endParaRPr lang="ru-RU" sz="100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1,5%</a:t>
                      </a:r>
                      <a:endParaRPr lang="ru-RU" sz="100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10,6%</a:t>
                      </a:r>
                      <a:endParaRPr lang="ru-RU" sz="100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6,4%</a:t>
                      </a:r>
                      <a:endParaRPr lang="ru-RU" sz="100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3,9%</a:t>
                      </a:r>
                      <a:endParaRPr lang="ru-RU" sz="100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4,5%</a:t>
                      </a:r>
                      <a:endParaRPr lang="ru-RU" sz="1000" dirty="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19,4%</a:t>
                      </a:r>
                      <a:endParaRPr lang="ru-RU" sz="100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26 НКО</a:t>
                      </a:r>
                      <a:endParaRPr lang="ru-RU" sz="1000" dirty="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6101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Всего</a:t>
                      </a:r>
                      <a:endParaRPr lang="ru-RU" sz="1000" dirty="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100,0%</a:t>
                      </a:r>
                      <a:endParaRPr lang="ru-RU" sz="1000" dirty="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100,0%</a:t>
                      </a:r>
                      <a:endParaRPr lang="ru-RU" sz="1000" dirty="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100,0%</a:t>
                      </a:r>
                      <a:endParaRPr lang="ru-RU" sz="100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100,0%</a:t>
                      </a:r>
                      <a:endParaRPr lang="ru-RU" sz="100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100,0%</a:t>
                      </a:r>
                      <a:endParaRPr lang="ru-RU" sz="1000" dirty="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100,0%</a:t>
                      </a:r>
                      <a:endParaRPr lang="ru-RU" sz="1000" dirty="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134 НКО</a:t>
                      </a:r>
                      <a:endParaRPr lang="ru-RU" sz="1000" dirty="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3" name="Прямоугольник 22">
            <a:extLst>
              <a:ext uri="{FF2B5EF4-FFF2-40B4-BE49-F238E27FC236}">
                <a16:creationId xmlns="" xmlns:a16="http://schemas.microsoft.com/office/drawing/2014/main" id="{A391E5CB-DA7B-4A0E-8D4F-91E308F7A956}"/>
              </a:ext>
            </a:extLst>
          </p:cNvPr>
          <p:cNvSpPr/>
          <p:nvPr/>
        </p:nvSpPr>
        <p:spPr>
          <a:xfrm>
            <a:off x="900000" y="951750"/>
            <a:ext cx="628837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sz="1100" b="1" dirty="0">
                <a:solidFill>
                  <a:srgbClr val="00ADD9"/>
                </a:solidFill>
                <a:ea typeface="Verdana" pitchFamily="34" charset="0"/>
                <a:cs typeface="+mj-cs"/>
              </a:rPr>
              <a:t>Таблица 4. Статус НКО, принявших участие в исследовании</a:t>
            </a:r>
          </a:p>
        </p:txBody>
      </p:sp>
      <p:sp>
        <p:nvSpPr>
          <p:cNvPr id="24" name="Title 1">
            <a:extLst>
              <a:ext uri="{FF2B5EF4-FFF2-40B4-BE49-F238E27FC236}">
                <a16:creationId xmlns="" xmlns:a16="http://schemas.microsoft.com/office/drawing/2014/main" id="{88C51687-9739-4E90-BCA4-89E7403DE581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8892480" cy="79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804863" algn="l"/>
            <a:r>
              <a:rPr lang="ru-RU" sz="2600" b="1" dirty="0">
                <a:solidFill>
                  <a:srgbClr val="0070BA"/>
                </a:solidFill>
              </a:rPr>
              <a:t>Выборка исследования: НКО</a:t>
            </a:r>
            <a:endParaRPr lang="ru-RU" sz="2600" b="1" dirty="0">
              <a:solidFill>
                <a:srgbClr val="0070BA"/>
              </a:solidFill>
              <a:latin typeface="+mn-lt"/>
            </a:endParaRPr>
          </a:p>
        </p:txBody>
      </p:sp>
      <p:pic>
        <p:nvPicPr>
          <p:cNvPr id="11" name="Рисунок 10" descr="логотип">
            <a:extLst>
              <a:ext uri="{FF2B5EF4-FFF2-40B4-BE49-F238E27FC236}">
                <a16:creationId xmlns="" xmlns:a16="http://schemas.microsoft.com/office/drawing/2014/main" id="{9639DC8E-5D45-46EC-93A3-4C4E91569A0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000" y="4896000"/>
            <a:ext cx="1465000" cy="23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Прямоугольник 12">
            <a:extLst>
              <a:ext uri="{FF2B5EF4-FFF2-40B4-BE49-F238E27FC236}">
                <a16:creationId xmlns="" xmlns:a16="http://schemas.microsoft.com/office/drawing/2014/main" id="{27F4C857-7678-46CF-85DB-6AD34F63F6D0}"/>
              </a:ext>
            </a:extLst>
          </p:cNvPr>
          <p:cNvSpPr/>
          <p:nvPr/>
        </p:nvSpPr>
        <p:spPr>
          <a:xfrm>
            <a:off x="4139952" y="4896000"/>
            <a:ext cx="5004049" cy="230832"/>
          </a:xfrm>
          <a:prstGeom prst="rect">
            <a:avLst/>
          </a:prstGeom>
          <a:solidFill>
            <a:srgbClr val="00ADD9"/>
          </a:solidFill>
        </p:spPr>
        <p:txBody>
          <a:bodyPr wrap="square">
            <a:spAutoFit/>
          </a:bodyPr>
          <a:lstStyle/>
          <a:p>
            <a:pPr marL="985838" defTabSz="685800">
              <a:lnSpc>
                <a:spcPct val="90000"/>
              </a:lnSpc>
              <a:spcBef>
                <a:spcPts val="750"/>
              </a:spcBef>
              <a:buClr>
                <a:srgbClr val="35A5D6"/>
              </a:buClr>
            </a:pPr>
            <a:r>
              <a:rPr lang="en-US" sz="1000" dirty="0">
                <a:solidFill>
                  <a:schemeClr val="bg1"/>
                </a:solidFill>
              </a:rPr>
              <a:t>XVI </a:t>
            </a:r>
            <a:r>
              <a:rPr lang="ru-RU" sz="1000" dirty="0">
                <a:solidFill>
                  <a:schemeClr val="bg1"/>
                </a:solidFill>
              </a:rPr>
              <a:t>Всероссийский конгресс пациентов,  2025 год</a:t>
            </a: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7" y="65918"/>
            <a:ext cx="660353" cy="66035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048055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E:\РАБОТА\3 конгресс ВСП\2022\презентации\кубики9.png">
            <a:extLst>
              <a:ext uri="{FF2B5EF4-FFF2-40B4-BE49-F238E27FC236}">
                <a16:creationId xmlns="" xmlns:a16="http://schemas.microsoft.com/office/drawing/2014/main" id="{D1B57874-9868-47C7-828E-5E86252F58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 flipV="1">
            <a:off x="7198149" y="0"/>
            <a:ext cx="1945851" cy="972000"/>
          </a:xfrm>
          <a:prstGeom prst="rect">
            <a:avLst/>
          </a:prstGeom>
          <a:noFill/>
        </p:spPr>
      </p:pic>
      <p:sp>
        <p:nvSpPr>
          <p:cNvPr id="20" name="Title 1">
            <a:extLst>
              <a:ext uri="{FF2B5EF4-FFF2-40B4-BE49-F238E27FC236}">
                <a16:creationId xmlns="" xmlns:a16="http://schemas.microsoft.com/office/drawing/2014/main" id="{89BA02C6-DD29-42D6-BA2F-C9A6FC296A61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8892480" cy="79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804863" algn="l" defTabSz="900113"/>
            <a:r>
              <a:rPr lang="ru-RU" sz="2600" b="1" dirty="0">
                <a:solidFill>
                  <a:srgbClr val="0070BA"/>
                </a:solidFill>
              </a:rPr>
              <a:t>Выборка исследования: НКО</a:t>
            </a:r>
            <a:endParaRPr lang="ru-RU" sz="2600" b="1" dirty="0">
              <a:solidFill>
                <a:srgbClr val="0070BA"/>
              </a:solidFill>
              <a:latin typeface="+mn-lt"/>
            </a:endParaRPr>
          </a:p>
        </p:txBody>
      </p:sp>
      <p:sp>
        <p:nvSpPr>
          <p:cNvPr id="22" name="Прямоугольник 21">
            <a:extLst>
              <a:ext uri="{FF2B5EF4-FFF2-40B4-BE49-F238E27FC236}">
                <a16:creationId xmlns="" xmlns:a16="http://schemas.microsoft.com/office/drawing/2014/main" id="{E9E2D443-E1F7-46A4-B29B-1CF7B76B2D95}"/>
              </a:ext>
            </a:extLst>
          </p:cNvPr>
          <p:cNvSpPr/>
          <p:nvPr/>
        </p:nvSpPr>
        <p:spPr>
          <a:xfrm>
            <a:off x="813200" y="696725"/>
            <a:ext cx="628837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sz="1100" b="1" dirty="0">
                <a:solidFill>
                  <a:srgbClr val="00ADD9"/>
                </a:solidFill>
                <a:ea typeface="Verdana" pitchFamily="34" charset="0"/>
                <a:cs typeface="+mj-cs"/>
              </a:rPr>
              <a:t>Таблица 5. Профиль НКО, принявших участие в исследовании </a:t>
            </a:r>
          </a:p>
        </p:txBody>
      </p:sp>
      <p:graphicFrame>
        <p:nvGraphicFramePr>
          <p:cNvPr id="23" name="Таблица 2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177566605"/>
              </p:ext>
            </p:extLst>
          </p:nvPr>
        </p:nvGraphicFramePr>
        <p:xfrm>
          <a:off x="431998" y="1082347"/>
          <a:ext cx="8460002" cy="3555680"/>
        </p:xfrm>
        <a:graphic>
          <a:graphicData uri="http://schemas.openxmlformats.org/drawingml/2006/table">
            <a:tbl>
              <a:tblPr/>
              <a:tblGrid>
                <a:gridCol w="473709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7672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676728">
                  <a:extLst>
                    <a:ext uri="{9D8B030D-6E8A-4147-A177-3AD203B41FA5}">
                      <a16:colId xmlns="" xmlns:a16="http://schemas.microsoft.com/office/drawing/2014/main" val="3450836063"/>
                    </a:ext>
                  </a:extLst>
                </a:gridCol>
                <a:gridCol w="569452">
                  <a:extLst>
                    <a:ext uri="{9D8B030D-6E8A-4147-A177-3AD203B41FA5}">
                      <a16:colId xmlns="" xmlns:a16="http://schemas.microsoft.com/office/drawing/2014/main" val="500689718"/>
                    </a:ext>
                  </a:extLst>
                </a:gridCol>
                <a:gridCol w="540000">
                  <a:extLst>
                    <a:ext uri="{9D8B030D-6E8A-4147-A177-3AD203B41FA5}">
                      <a16:colId xmlns="" xmlns:a16="http://schemas.microsoft.com/office/drawing/2014/main" val="2208918211"/>
                    </a:ext>
                  </a:extLst>
                </a:gridCol>
                <a:gridCol w="540000">
                  <a:extLst>
                    <a:ext uri="{9D8B030D-6E8A-4147-A177-3AD203B41FA5}">
                      <a16:colId xmlns="" xmlns:a16="http://schemas.microsoft.com/office/drawing/2014/main" val="2830511214"/>
                    </a:ext>
                  </a:extLst>
                </a:gridCol>
                <a:gridCol w="720000">
                  <a:extLst>
                    <a:ext uri="{9D8B030D-6E8A-4147-A177-3AD203B41FA5}">
                      <a16:colId xmlns="" xmlns:a16="http://schemas.microsoft.com/office/drawing/2014/main" val="1386693686"/>
                    </a:ext>
                  </a:extLst>
                </a:gridCol>
              </a:tblGrid>
              <a:tr h="150379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bg1"/>
                          </a:solidFill>
                          <a:latin typeface="Calibri"/>
                          <a:ea typeface="+mn-ea"/>
                          <a:cs typeface="+mn-cs"/>
                        </a:rPr>
                        <a:t>Каков профиль целевых групп вашей НКО?</a:t>
                      </a:r>
                    </a:p>
                  </a:txBody>
                  <a:tcPr marL="60039" marR="60039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bg1"/>
                          </a:solidFill>
                          <a:latin typeface="Calibri"/>
                          <a:ea typeface="+mn-ea"/>
                          <a:cs typeface="+mn-cs"/>
                        </a:rPr>
                        <a:t>2020 г.</a:t>
                      </a:r>
                    </a:p>
                  </a:txBody>
                  <a:tcPr marL="68572" marR="68572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bg1"/>
                          </a:solidFill>
                          <a:latin typeface="Calibri"/>
                          <a:ea typeface="+mn-ea"/>
                          <a:cs typeface="+mn-cs"/>
                        </a:rPr>
                        <a:t>2021 г.</a:t>
                      </a:r>
                    </a:p>
                  </a:txBody>
                  <a:tcPr marL="68572" marR="68572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bg1"/>
                          </a:solidFill>
                          <a:latin typeface="Calibri"/>
                          <a:ea typeface="+mn-ea"/>
                          <a:cs typeface="+mn-cs"/>
                        </a:rPr>
                        <a:t>2022 г.</a:t>
                      </a:r>
                    </a:p>
                  </a:txBody>
                  <a:tcPr marL="68572" marR="68572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bg1"/>
                          </a:solidFill>
                          <a:latin typeface="Calibri"/>
                          <a:ea typeface="+mn-ea"/>
                          <a:cs typeface="+mn-cs"/>
                        </a:rPr>
                        <a:t>2023 г.</a:t>
                      </a:r>
                    </a:p>
                  </a:txBody>
                  <a:tcPr marL="68572" marR="68572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bg1"/>
                          </a:solidFill>
                          <a:latin typeface="Calibri"/>
                          <a:ea typeface="+mn-ea"/>
                          <a:cs typeface="+mn-cs"/>
                        </a:rPr>
                        <a:t>2024 г. </a:t>
                      </a:r>
                    </a:p>
                  </a:txBody>
                  <a:tcPr marL="68572" marR="68572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2025 г.</a:t>
                      </a:r>
                    </a:p>
                  </a:txBody>
                  <a:tcPr marL="68572" marR="68572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79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Болезни крови, кроветворных органов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15,1%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8,2%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15,2%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15,6%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29,2%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21,6%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79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Орфанные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заболевания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6,7%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12,9%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27,2%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16,9%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19,4%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21,6%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79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Болезни нервной системы, неврологические </a:t>
                      </a: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забол-я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12,6%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16,5%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26,4%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24,0%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18,8%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18,9%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79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Болезни эндокринной системы, расстройства питания, нарушения обмена веществ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15,1%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8,2%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16,0%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14,3%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16,0%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17,1%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79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Болезни костно-мышечной системы и соединительной ткани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10,9%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10,6%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15,2%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9,7%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11,1%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15,3%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79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Болезни мочеполовой системы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2,5%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1,2%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7,2%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6,5%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10,4%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15,3%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79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Новообразования, онкологические заболевания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8,4%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5,9%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13,6%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11,0%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8,3%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13,5%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79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Болезни органов пищеварения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2,5%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н/д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12,0%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7,8%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4,2%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13,5%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79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Болезни органов дыхания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н/д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н/д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6,4%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5,2%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2,1%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6,3%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179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Нарушения </a:t>
                      </a: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опорно-двигательн.аппарата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, дефекты конечностей, последствия травм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5,0%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1,2%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19,2%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10,4%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9,7%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5,4%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179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Болезни системы кровообращения (сердце, сосуды)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н/д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н/д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6,4%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5,8%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0,7%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5,4%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179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Врожденные аномалии (пороки развития), деформации и хромосомные нарушения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0,8%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н/д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15,2%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1,3%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2,1%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4,5%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179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Психические расстройства и расстройства поведения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0,8%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1,2%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14,4%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3,9%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1,4%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4,5%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179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Нарушения зрения, болезни глаз, придаточного аппарата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1,7%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н/д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8,0%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5,8%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н/д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4,5%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179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Болезни кожи и подкожной клетчатки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н/д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1,2%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4,0%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1,3%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1,4%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3,6%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179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Нарушения речи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н/д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н/д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10,4%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1,9%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0,7%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3,6%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179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Нарушения слуха, болезни уха, сосцевидного отростка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0,8%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н/д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11,2%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3,2%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0,7%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3,6%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  <a:tr h="179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Некоторые инфекционные и паразитарные болезни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2,5%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1,2%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2,4%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н/д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4,2%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2,7%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  <a:tr h="179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У организации нет узкого профиля по заболеванию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5,9%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20,0%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8,8%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13,0%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2,1%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9,0%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9"/>
                  </a:ext>
                </a:extLst>
              </a:tr>
            </a:tbl>
          </a:graphicData>
        </a:graphic>
      </p:graphicFrame>
      <p:sp>
        <p:nvSpPr>
          <p:cNvPr id="13" name="Прямоугольник 12">
            <a:extLst>
              <a:ext uri="{FF2B5EF4-FFF2-40B4-BE49-F238E27FC236}">
                <a16:creationId xmlns="" xmlns:a16="http://schemas.microsoft.com/office/drawing/2014/main" id="{059981A5-2D28-47B7-973D-42546F7BD7F6}"/>
              </a:ext>
            </a:extLst>
          </p:cNvPr>
          <p:cNvSpPr/>
          <p:nvPr/>
        </p:nvSpPr>
        <p:spPr>
          <a:xfrm>
            <a:off x="4139952" y="4896000"/>
            <a:ext cx="5004049" cy="230832"/>
          </a:xfrm>
          <a:prstGeom prst="rect">
            <a:avLst/>
          </a:prstGeom>
          <a:solidFill>
            <a:srgbClr val="00ADD9"/>
          </a:solidFill>
        </p:spPr>
        <p:txBody>
          <a:bodyPr wrap="square">
            <a:spAutoFit/>
          </a:bodyPr>
          <a:lstStyle/>
          <a:p>
            <a:pPr marL="985838" defTabSz="685800">
              <a:lnSpc>
                <a:spcPct val="90000"/>
              </a:lnSpc>
              <a:spcBef>
                <a:spcPts val="750"/>
              </a:spcBef>
              <a:buClr>
                <a:srgbClr val="35A5D6"/>
              </a:buClr>
            </a:pPr>
            <a:r>
              <a:rPr lang="en-US" sz="1000" dirty="0">
                <a:solidFill>
                  <a:schemeClr val="bg1"/>
                </a:solidFill>
              </a:rPr>
              <a:t>XVI </a:t>
            </a:r>
            <a:r>
              <a:rPr lang="ru-RU" sz="1000" dirty="0">
                <a:solidFill>
                  <a:schemeClr val="bg1"/>
                </a:solidFill>
              </a:rPr>
              <a:t>Всероссийский конгресс пациентов,  2025 год</a:t>
            </a:r>
          </a:p>
        </p:txBody>
      </p:sp>
      <p:pic>
        <p:nvPicPr>
          <p:cNvPr id="11" name="Рисунок 10" descr="логотип">
            <a:extLst>
              <a:ext uri="{FF2B5EF4-FFF2-40B4-BE49-F238E27FC236}">
                <a16:creationId xmlns="" xmlns:a16="http://schemas.microsoft.com/office/drawing/2014/main" id="{FE831718-F575-426F-BD16-40BD1FE7AAD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318" y="4906473"/>
            <a:ext cx="1331818" cy="2094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2" descr="E:\РАБОТА\3 конгресс ВСП\2022\презентации\кубики9.png">
            <a:extLst>
              <a:ext uri="{FF2B5EF4-FFF2-40B4-BE49-F238E27FC236}">
                <a16:creationId xmlns="" xmlns:a16="http://schemas.microsoft.com/office/drawing/2014/main" id="{EC298D9C-319A-40C9-8393-90F3793309A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/>
          <a:srcRect t="77436"/>
          <a:stretch/>
        </p:blipFill>
        <p:spPr bwMode="auto">
          <a:xfrm rot="16200000" flipV="1">
            <a:off x="-857536" y="4290633"/>
            <a:ext cx="1957874" cy="246367"/>
          </a:xfrm>
          <a:prstGeom prst="rect">
            <a:avLst/>
          </a:prstGeom>
          <a:noFill/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7" y="65918"/>
            <a:ext cx="660353" cy="66035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411195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E:\РАБОТА\3 конгресс ВСП\2022\презентации\кубики1.png">
            <a:extLst>
              <a:ext uri="{FF2B5EF4-FFF2-40B4-BE49-F238E27FC236}">
                <a16:creationId xmlns="" xmlns:a16="http://schemas.microsoft.com/office/drawing/2014/main" id="{DFA2120D-C35E-4DB3-BCA3-D09EDFA2B0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 t="72741"/>
          <a:stretch>
            <a:fillRect/>
          </a:stretch>
        </p:blipFill>
        <p:spPr bwMode="auto">
          <a:xfrm rot="5400000">
            <a:off x="8077621" y="-406112"/>
            <a:ext cx="660266" cy="1472491"/>
          </a:xfrm>
          <a:prstGeom prst="rect">
            <a:avLst/>
          </a:prstGeom>
          <a:noFill/>
        </p:spPr>
      </p:pic>
      <p:pic>
        <p:nvPicPr>
          <p:cNvPr id="18" name="Picture 2" descr="E:\РАБОТА\3 конгресс ВСП\2022\презентации\кубики1.png">
            <a:extLst>
              <a:ext uri="{FF2B5EF4-FFF2-40B4-BE49-F238E27FC236}">
                <a16:creationId xmlns="" xmlns:a16="http://schemas.microsoft.com/office/drawing/2014/main" id="{78DB0918-CE8E-4A25-A0CB-5056AAFAA4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 b="72729"/>
          <a:stretch>
            <a:fillRect/>
          </a:stretch>
        </p:blipFill>
        <p:spPr bwMode="auto">
          <a:xfrm>
            <a:off x="0" y="3670325"/>
            <a:ext cx="660264" cy="1473175"/>
          </a:xfrm>
          <a:prstGeom prst="rect">
            <a:avLst/>
          </a:prstGeom>
          <a:noFill/>
        </p:spPr>
      </p:pic>
      <p:sp>
        <p:nvSpPr>
          <p:cNvPr id="20" name="Title 1">
            <a:extLst>
              <a:ext uri="{FF2B5EF4-FFF2-40B4-BE49-F238E27FC236}">
                <a16:creationId xmlns="" xmlns:a16="http://schemas.microsoft.com/office/drawing/2014/main" id="{412AC8C0-B1B2-47D1-BB0B-D724984A44F9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8892480" cy="79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806450" indent="-1588" algn="l"/>
            <a:r>
              <a:rPr lang="ru-RU" sz="2600" b="1" dirty="0">
                <a:solidFill>
                  <a:srgbClr val="0070BA"/>
                </a:solidFill>
              </a:rPr>
              <a:t>Выборка исследования: НКО</a:t>
            </a:r>
            <a:endParaRPr lang="ru-RU" sz="2600" b="1" dirty="0">
              <a:solidFill>
                <a:srgbClr val="0070BA"/>
              </a:solidFill>
              <a:latin typeface="+mn-lt"/>
            </a:endParaRPr>
          </a:p>
        </p:txBody>
      </p:sp>
      <p:sp>
        <p:nvSpPr>
          <p:cNvPr id="23" name="Прямоугольник 22">
            <a:extLst>
              <a:ext uri="{FF2B5EF4-FFF2-40B4-BE49-F238E27FC236}">
                <a16:creationId xmlns="" xmlns:a16="http://schemas.microsoft.com/office/drawing/2014/main" id="{F7A6326E-12D0-47A6-AB84-8837C314AC33}"/>
              </a:ext>
            </a:extLst>
          </p:cNvPr>
          <p:cNvSpPr/>
          <p:nvPr/>
        </p:nvSpPr>
        <p:spPr>
          <a:xfrm>
            <a:off x="821671" y="683609"/>
            <a:ext cx="628837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sz="1100" b="1" dirty="0">
                <a:solidFill>
                  <a:srgbClr val="00ADD9"/>
                </a:solidFill>
                <a:ea typeface="Verdana" pitchFamily="34" charset="0"/>
                <a:cs typeface="+mj-cs"/>
              </a:rPr>
              <a:t>Таблица 6. Территории НКО, участников исследования</a:t>
            </a:r>
          </a:p>
        </p:txBody>
      </p:sp>
      <p:pic>
        <p:nvPicPr>
          <p:cNvPr id="10" name="Рисунок 9" descr="логотип">
            <a:extLst>
              <a:ext uri="{FF2B5EF4-FFF2-40B4-BE49-F238E27FC236}">
                <a16:creationId xmlns="" xmlns:a16="http://schemas.microsoft.com/office/drawing/2014/main" id="{9639DC8E-5D45-46EC-93A3-4C4E91569A0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847" y="4896000"/>
            <a:ext cx="1465000" cy="2304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6" name="Таблица 15">
            <a:extLst>
              <a:ext uri="{FF2B5EF4-FFF2-40B4-BE49-F238E27FC236}">
                <a16:creationId xmlns="" xmlns:a16="http://schemas.microsoft.com/office/drawing/2014/main" id="{E6CAADFF-69EC-475C-9CC9-DD98169984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518960159"/>
              </p:ext>
            </p:extLst>
          </p:nvPr>
        </p:nvGraphicFramePr>
        <p:xfrm>
          <a:off x="821671" y="955231"/>
          <a:ext cx="8070809" cy="4008120"/>
        </p:xfrm>
        <a:graphic>
          <a:graphicData uri="http://schemas.openxmlformats.org/drawingml/2006/table">
            <a:tbl>
              <a:tblPr/>
              <a:tblGrid>
                <a:gridCol w="602521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1578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2981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48052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bg1"/>
                          </a:solidFill>
                          <a:latin typeface="Calibri"/>
                          <a:ea typeface="+mn-ea"/>
                          <a:cs typeface="+mn-cs"/>
                        </a:rPr>
                        <a:t>Регион НКО:</a:t>
                      </a:r>
                    </a:p>
                  </a:txBody>
                  <a:tcPr marL="60039" marR="60039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bg1"/>
                          </a:solidFill>
                          <a:latin typeface="Calibri"/>
                          <a:ea typeface="+mn-ea"/>
                          <a:cs typeface="+mn-cs"/>
                        </a:rPr>
                        <a:t>Кол-во, 2025 г.</a:t>
                      </a:r>
                    </a:p>
                  </a:txBody>
                  <a:tcPr marL="68572" marR="68572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bg1"/>
                          </a:solidFill>
                          <a:latin typeface="Calibri"/>
                          <a:ea typeface="+mn-ea"/>
                          <a:cs typeface="+mn-cs"/>
                        </a:rPr>
                        <a:t>Доля, 2025 г.</a:t>
                      </a:r>
                    </a:p>
                  </a:txBody>
                  <a:tcPr marL="68572" marR="68572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6026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Российская Федерация (всероссийская НКО)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8,2%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6026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Москва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5,2%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6026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Иркутская область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4,5%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6026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Калининградская область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3,7%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6026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Нижегородская область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3,7%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6026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Кировская область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3,0%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6026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Краснодарский край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3,0%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6026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Оренбургская область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3,0%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6026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Санкт-Петербург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3,0%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69064857"/>
                  </a:ext>
                </a:extLst>
              </a:tr>
              <a:tr h="16026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Ставропольский край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3,0%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49635210"/>
                  </a:ext>
                </a:extLst>
              </a:tr>
              <a:tr h="16026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Ульяновская область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3,0%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128943779"/>
                  </a:ext>
                </a:extLst>
              </a:tr>
              <a:tr h="34296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Владимирская, Вологодская, Ивановская, Калужская, Московская, Новгородская, Самарская, Челябинская области, Республика Татарстан</a:t>
                      </a:r>
                    </a:p>
                  </a:txBody>
                  <a:tcPr marL="68580" marR="6858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по 3</a:t>
                      </a: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по 2,2%</a:t>
                      </a: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4972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Архангельская, Брянская, Костромская, Ростовская, Тверская, Томская области, Пермский край, Приморский край, Республика Башкортостан, Удмуртская Республика</a:t>
                      </a:r>
                    </a:p>
                  </a:txBody>
                  <a:tcPr marL="68580" marR="6858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по 2</a:t>
                      </a: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по 1,5%</a:t>
                      </a: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  <a:tr h="101156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Алтайский край, Амурская, Астраханская, Волгоградская, Воронежская области, Донецкая Народная Республика,</a:t>
                      </a:r>
                      <a:r>
                        <a:rPr lang="ru-RU" sz="10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Забайкальский край, Курская, Ленинградская, Липецкая, Мурманская, Омская, Орловская, Псковская области,</a:t>
                      </a:r>
                      <a:r>
                        <a:rPr lang="ru-RU" sz="10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Республика Карелия, Республика Коми, Республика Крым, Республика Мордовия, Республика Саха (Якутия), Республика Хакасия, Рязанская, Тюменская области, Хабаровский край,</a:t>
                      </a:r>
                      <a:r>
                        <a:rPr lang="ru-RU" sz="10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Чувашская Республика – Чувашия, Луганская Народная</a:t>
                      </a:r>
                      <a:endParaRPr lang="ru-RU" sz="1000" dirty="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Республика, Самарская, Тамбовская, Челябинская, Ярославская области</a:t>
                      </a:r>
                      <a:endParaRPr lang="ru-RU" sz="1000" dirty="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по 1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0,7%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  <a:tr h="16115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rgbClr val="0070BA"/>
                          </a:solidFill>
                          <a:latin typeface="+mn-lt"/>
                          <a:ea typeface="Calibri" panose="020F0502020204030204" pitchFamily="34" charset="0"/>
                          <a:cs typeface="Arial"/>
                        </a:rPr>
                        <a:t>Всего</a:t>
                      </a:r>
                    </a:p>
                  </a:txBody>
                  <a:tcPr marL="68580" marR="6858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solidFill>
                            <a:srgbClr val="0070BA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134</a:t>
                      </a:r>
                      <a:endParaRPr lang="ru-RU" sz="1000" b="1" kern="1200" dirty="0">
                        <a:solidFill>
                          <a:srgbClr val="0070BA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rgbClr val="0070BA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9"/>
                  </a:ext>
                </a:extLst>
              </a:tr>
            </a:tbl>
          </a:graphicData>
        </a:graphic>
      </p:graphicFrame>
      <p:sp>
        <p:nvSpPr>
          <p:cNvPr id="12" name="Прямоугольник 11">
            <a:extLst>
              <a:ext uri="{FF2B5EF4-FFF2-40B4-BE49-F238E27FC236}">
                <a16:creationId xmlns="" xmlns:a16="http://schemas.microsoft.com/office/drawing/2014/main" id="{879A95EB-56D9-4150-9D3C-D2C0E8777B52}"/>
              </a:ext>
            </a:extLst>
          </p:cNvPr>
          <p:cNvSpPr/>
          <p:nvPr/>
        </p:nvSpPr>
        <p:spPr>
          <a:xfrm>
            <a:off x="4139952" y="4896000"/>
            <a:ext cx="5004049" cy="230832"/>
          </a:xfrm>
          <a:prstGeom prst="rect">
            <a:avLst/>
          </a:prstGeom>
          <a:solidFill>
            <a:srgbClr val="00ADD9"/>
          </a:solidFill>
        </p:spPr>
        <p:txBody>
          <a:bodyPr wrap="square">
            <a:spAutoFit/>
          </a:bodyPr>
          <a:lstStyle/>
          <a:p>
            <a:pPr marL="985838" defTabSz="685800">
              <a:lnSpc>
                <a:spcPct val="90000"/>
              </a:lnSpc>
              <a:spcBef>
                <a:spcPts val="750"/>
              </a:spcBef>
              <a:buClr>
                <a:srgbClr val="35A5D6"/>
              </a:buClr>
            </a:pPr>
            <a:r>
              <a:rPr lang="en-US" sz="1000" dirty="0">
                <a:solidFill>
                  <a:schemeClr val="bg1"/>
                </a:solidFill>
              </a:rPr>
              <a:t>XVI </a:t>
            </a:r>
            <a:r>
              <a:rPr lang="ru-RU" sz="1000" dirty="0">
                <a:solidFill>
                  <a:schemeClr val="bg1"/>
                </a:solidFill>
              </a:rPr>
              <a:t>Всероссийский конгресс пациентов,  2025 год</a:t>
            </a: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7" y="65918"/>
            <a:ext cx="660353" cy="66035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0480556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btitle 2">
            <a:extLst>
              <a:ext uri="{FF2B5EF4-FFF2-40B4-BE49-F238E27FC236}">
                <a16:creationId xmlns:a16="http://schemas.microsoft.com/office/drawing/2014/main" xmlns="" id="{5CA61B07-BDAC-8E40-A78F-CF9E4CB8763B}"/>
              </a:ext>
            </a:extLst>
          </p:cNvPr>
          <p:cNvSpPr txBox="1">
            <a:spLocks/>
          </p:cNvSpPr>
          <p:nvPr/>
        </p:nvSpPr>
        <p:spPr>
          <a:xfrm>
            <a:off x="855523" y="1131750"/>
            <a:ext cx="8060110" cy="884858"/>
          </a:xfrm>
          <a:prstGeom prst="rect">
            <a:avLst/>
          </a:prstGeom>
          <a:noFill/>
        </p:spPr>
        <p:txBody>
          <a:bodyPr vert="horz" wrap="square" lIns="68580" tIns="34290" rIns="68580" bIns="34290" rtlCol="0" anchor="t" anchorCtr="0">
            <a:spAutoFit/>
          </a:bodyPr>
          <a:lstStyle/>
          <a:p>
            <a:pPr marL="179388" indent="-179388">
              <a:buClr>
                <a:srgbClr val="00ADD9"/>
              </a:buClr>
            </a:pPr>
            <a:r>
              <a:rPr lang="ru-RU" sz="1100" b="1" dirty="0">
                <a:solidFill>
                  <a:srgbClr val="1663A4"/>
                </a:solidFill>
              </a:rPr>
              <a:t>В 2025 году в оценках динамики взаимоотношений с властью меньше положительных коннотаций</a:t>
            </a:r>
            <a:r>
              <a:rPr lang="ru-RU" sz="1100" dirty="0">
                <a:solidFill>
                  <a:srgbClr val="1663A4"/>
                </a:solidFill>
              </a:rPr>
              <a:t>:</a:t>
            </a:r>
          </a:p>
          <a:p>
            <a:pPr marL="1346200" indent="-179388">
              <a:buClr>
                <a:srgbClr val="00ADD9"/>
              </a:buClr>
              <a:buFont typeface="Wingdings" pitchFamily="2" charset="2"/>
              <a:buChar char="§"/>
            </a:pPr>
            <a:r>
              <a:rPr lang="ru-RU" sz="1100" dirty="0">
                <a:solidFill>
                  <a:srgbClr val="1663A4"/>
                </a:solidFill>
              </a:rPr>
              <a:t>Улучшение во взаимоотношениях с властью – </a:t>
            </a:r>
            <a:r>
              <a:rPr lang="ru-RU" sz="1400" b="1" dirty="0">
                <a:solidFill>
                  <a:srgbClr val="1663A4"/>
                </a:solidFill>
              </a:rPr>
              <a:t>23,8%</a:t>
            </a:r>
            <a:r>
              <a:rPr lang="ru-RU" sz="1100" dirty="0">
                <a:solidFill>
                  <a:srgbClr val="1663A4"/>
                </a:solidFill>
              </a:rPr>
              <a:t> опрошенных НКО (37% в 2024 году).</a:t>
            </a:r>
          </a:p>
          <a:p>
            <a:pPr marL="1346200" indent="-179388">
              <a:buClr>
                <a:srgbClr val="00ADD9"/>
              </a:buClr>
              <a:buFont typeface="Wingdings" pitchFamily="2" charset="2"/>
              <a:buChar char="§"/>
            </a:pPr>
            <a:r>
              <a:rPr lang="ru-RU" sz="1100" dirty="0">
                <a:solidFill>
                  <a:srgbClr val="1663A4"/>
                </a:solidFill>
              </a:rPr>
              <a:t>Сохранение прежнего уровня взаимодействия с властью – </a:t>
            </a:r>
            <a:r>
              <a:rPr lang="ru-RU" sz="1400" b="1" dirty="0">
                <a:solidFill>
                  <a:srgbClr val="1663A4"/>
                </a:solidFill>
              </a:rPr>
              <a:t>37,3%</a:t>
            </a:r>
            <a:r>
              <a:rPr lang="ru-RU" sz="1100" dirty="0">
                <a:solidFill>
                  <a:srgbClr val="1663A4"/>
                </a:solidFill>
              </a:rPr>
              <a:t> НКО. </a:t>
            </a:r>
          </a:p>
          <a:p>
            <a:pPr marL="1346200" indent="-179388">
              <a:buClr>
                <a:srgbClr val="00ADD9"/>
              </a:buClr>
              <a:buFont typeface="Wingdings" pitchFamily="2" charset="2"/>
              <a:buChar char="§"/>
            </a:pPr>
            <a:r>
              <a:rPr lang="ru-RU" sz="1100" dirty="0">
                <a:solidFill>
                  <a:srgbClr val="1663A4"/>
                </a:solidFill>
              </a:rPr>
              <a:t>Снижение продуктивности или прекращение взаимодействия – </a:t>
            </a:r>
            <a:r>
              <a:rPr lang="ru-RU" sz="1400" b="1" dirty="0">
                <a:solidFill>
                  <a:srgbClr val="1663A4"/>
                </a:solidFill>
              </a:rPr>
              <a:t>18%</a:t>
            </a:r>
            <a:r>
              <a:rPr lang="ru-RU" sz="1100" dirty="0">
                <a:solidFill>
                  <a:srgbClr val="1663A4"/>
                </a:solidFill>
              </a:rPr>
              <a:t> НКО (13% в 2024 году).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855523" y="2130140"/>
            <a:ext cx="788935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b="1" dirty="0">
                <a:solidFill>
                  <a:srgbClr val="00ADD9"/>
                </a:solidFill>
                <a:ea typeface="Verdana" pitchFamily="34" charset="0"/>
                <a:cs typeface="+mj-cs"/>
              </a:rPr>
              <a:t>Диаграмма 23. «Произошли ли изменения во взаимодействии вашей НКО с органами власти в последний год?»</a:t>
            </a:r>
          </a:p>
        </p:txBody>
      </p:sp>
      <p:pic>
        <p:nvPicPr>
          <p:cNvPr id="17" name="Picture 2" descr="E:\РАБОТА\3 конгресс ВСП\2022\презентации\кубики1.png">
            <a:extLst>
              <a:ext uri="{FF2B5EF4-FFF2-40B4-BE49-F238E27FC236}">
                <a16:creationId xmlns:a16="http://schemas.microsoft.com/office/drawing/2014/main" xmlns="" id="{9920FA1C-8470-4D98-88BA-6C6E37664F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 t="72741"/>
          <a:stretch>
            <a:fillRect/>
          </a:stretch>
        </p:blipFill>
        <p:spPr bwMode="auto">
          <a:xfrm rot="5400000">
            <a:off x="8077621" y="-406112"/>
            <a:ext cx="660266" cy="1472491"/>
          </a:xfrm>
          <a:prstGeom prst="rect">
            <a:avLst/>
          </a:prstGeom>
          <a:noFill/>
        </p:spPr>
      </p:pic>
      <p:pic>
        <p:nvPicPr>
          <p:cNvPr id="18" name="Picture 2" descr="E:\РАБОТА\3 конгресс ВСП\2022\презентации\кубики1.png">
            <a:extLst>
              <a:ext uri="{FF2B5EF4-FFF2-40B4-BE49-F238E27FC236}">
                <a16:creationId xmlns:a16="http://schemas.microsoft.com/office/drawing/2014/main" xmlns="" id="{1424EB3A-848D-4F4D-939C-59E7EB2B38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 b="72729"/>
          <a:stretch>
            <a:fillRect/>
          </a:stretch>
        </p:blipFill>
        <p:spPr bwMode="auto">
          <a:xfrm>
            <a:off x="0" y="3670325"/>
            <a:ext cx="660264" cy="1473175"/>
          </a:xfrm>
          <a:prstGeom prst="rect">
            <a:avLst/>
          </a:prstGeom>
          <a:noFill/>
        </p:spPr>
      </p:pic>
      <p:sp>
        <p:nvSpPr>
          <p:cNvPr id="23" name="Title 1">
            <a:extLst>
              <a:ext uri="{FF2B5EF4-FFF2-40B4-BE49-F238E27FC236}">
                <a16:creationId xmlns:a16="http://schemas.microsoft.com/office/drawing/2014/main" xmlns="" id="{3C5ED687-F99C-43D5-87F9-00B9F65B668C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8892480" cy="88144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804863" algn="l">
              <a:lnSpc>
                <a:spcPts val="2300"/>
              </a:lnSpc>
            </a:pPr>
            <a:r>
              <a:rPr lang="ru-RU" sz="2400" b="1" dirty="0">
                <a:solidFill>
                  <a:srgbClr val="0070BA"/>
                </a:solidFill>
              </a:rPr>
              <a:t>Взаимодействие пациентских НКО </a:t>
            </a:r>
            <a:br>
              <a:rPr lang="ru-RU" sz="2400" b="1" dirty="0">
                <a:solidFill>
                  <a:srgbClr val="0070BA"/>
                </a:solidFill>
              </a:rPr>
            </a:br>
            <a:r>
              <a:rPr lang="ru-RU" sz="2400" b="1" dirty="0">
                <a:solidFill>
                  <a:srgbClr val="0070BA"/>
                </a:solidFill>
              </a:rPr>
              <a:t>с органами власти в здравоохранении</a:t>
            </a:r>
          </a:p>
        </p:txBody>
      </p:sp>
      <p:pic>
        <p:nvPicPr>
          <p:cNvPr id="11" name="Рисунок 10" descr="логотип">
            <a:extLst>
              <a:ext uri="{FF2B5EF4-FFF2-40B4-BE49-F238E27FC236}">
                <a16:creationId xmlns:a16="http://schemas.microsoft.com/office/drawing/2014/main" xmlns="" id="{9639DC8E-5D45-46EC-93A3-4C4E91569A0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36000" y="4896000"/>
            <a:ext cx="1465000" cy="23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xmlns="" id="{5B6303C9-4536-4310-877D-F1F63F855BB2}"/>
              </a:ext>
            </a:extLst>
          </p:cNvPr>
          <p:cNvSpPr/>
          <p:nvPr/>
        </p:nvSpPr>
        <p:spPr>
          <a:xfrm>
            <a:off x="4139952" y="4896000"/>
            <a:ext cx="5004049" cy="230832"/>
          </a:xfrm>
          <a:prstGeom prst="rect">
            <a:avLst/>
          </a:prstGeom>
          <a:solidFill>
            <a:srgbClr val="00ADD9"/>
          </a:solidFill>
        </p:spPr>
        <p:txBody>
          <a:bodyPr wrap="square">
            <a:spAutoFit/>
          </a:bodyPr>
          <a:lstStyle/>
          <a:p>
            <a:pPr marL="985838" defTabSz="685800">
              <a:lnSpc>
                <a:spcPct val="90000"/>
              </a:lnSpc>
              <a:spcBef>
                <a:spcPts val="750"/>
              </a:spcBef>
              <a:buClr>
                <a:srgbClr val="35A5D6"/>
              </a:buClr>
            </a:pPr>
            <a:r>
              <a:rPr lang="en-US" sz="1000" dirty="0">
                <a:solidFill>
                  <a:schemeClr val="bg1"/>
                </a:solidFill>
              </a:rPr>
              <a:t>XVI </a:t>
            </a:r>
            <a:r>
              <a:rPr lang="ru-RU" sz="1000" dirty="0">
                <a:solidFill>
                  <a:schemeClr val="bg1"/>
                </a:solidFill>
              </a:rPr>
              <a:t>Всероссийский конгресс пациентов,  2025 год</a:t>
            </a: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7647" y="65918"/>
            <a:ext cx="660353" cy="660353"/>
          </a:xfrm>
          <a:prstGeom prst="rect">
            <a:avLst/>
          </a:prstGeom>
        </p:spPr>
      </p:pic>
      <p:graphicFrame>
        <p:nvGraphicFramePr>
          <p:cNvPr id="13" name="Диаграмма 12">
            <a:extLst>
              <a:ext uri="{FF2B5EF4-FFF2-40B4-BE49-F238E27FC236}">
                <a16:creationId xmlns:xdr="http://schemas.openxmlformats.org/drawingml/2006/spreadsheetDrawing" xmlns:a16="http://schemas.microsoft.com/office/drawing/2014/main" xmlns="" xmlns:lc="http://schemas.openxmlformats.org/drawingml/2006/lockedCanvas" id="{00000000-0008-0000-0300-000006000000}"/>
              </a:ext>
            </a:extLst>
          </p:cNvPr>
          <p:cNvGraphicFramePr/>
          <p:nvPr/>
        </p:nvGraphicFramePr>
        <p:xfrm>
          <a:off x="792000" y="2391750"/>
          <a:ext cx="8100000" cy="2496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xmlns="" val="37037143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12000" y="885529"/>
            <a:ext cx="48600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</a:pPr>
            <a:r>
              <a:rPr lang="ru-RU" sz="1100" b="1" dirty="0">
                <a:solidFill>
                  <a:srgbClr val="00ADD9"/>
                </a:solidFill>
                <a:ea typeface="Verdana" pitchFamily="34" charset="0"/>
                <a:cs typeface="+mj-cs"/>
              </a:rPr>
              <a:t>Диаграмма 26. Оценка заинтересованности органов власти в советах</a:t>
            </a:r>
          </a:p>
        </p:txBody>
      </p:sp>
      <p:pic>
        <p:nvPicPr>
          <p:cNvPr id="19" name="Picture 2" descr="E:\РАБОТА\3 конгресс ВСП\2022\презентации\кубики1.png">
            <a:extLst>
              <a:ext uri="{FF2B5EF4-FFF2-40B4-BE49-F238E27FC236}">
                <a16:creationId xmlns:a16="http://schemas.microsoft.com/office/drawing/2014/main" xmlns="" id="{DE8BA657-9DEE-4AD7-8712-62A78ECA8D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 t="72741"/>
          <a:stretch>
            <a:fillRect/>
          </a:stretch>
        </p:blipFill>
        <p:spPr bwMode="auto">
          <a:xfrm rot="5400000">
            <a:off x="8077621" y="-406112"/>
            <a:ext cx="660266" cy="1472491"/>
          </a:xfrm>
          <a:prstGeom prst="rect">
            <a:avLst/>
          </a:prstGeom>
          <a:noFill/>
        </p:spPr>
      </p:pic>
      <p:pic>
        <p:nvPicPr>
          <p:cNvPr id="20" name="Picture 2" descr="E:\РАБОТА\3 конгресс ВСП\2022\презентации\кубики1.png">
            <a:extLst>
              <a:ext uri="{FF2B5EF4-FFF2-40B4-BE49-F238E27FC236}">
                <a16:creationId xmlns:a16="http://schemas.microsoft.com/office/drawing/2014/main" xmlns="" id="{ACDE3B8D-1020-4669-A94B-0C890940C4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 b="72729"/>
          <a:stretch>
            <a:fillRect/>
          </a:stretch>
        </p:blipFill>
        <p:spPr bwMode="auto">
          <a:xfrm>
            <a:off x="0" y="3670325"/>
            <a:ext cx="660264" cy="1473175"/>
          </a:xfrm>
          <a:prstGeom prst="rect">
            <a:avLst/>
          </a:prstGeom>
          <a:noFill/>
        </p:spPr>
      </p:pic>
      <p:sp>
        <p:nvSpPr>
          <p:cNvPr id="27" name="Subtitle 2">
            <a:extLst>
              <a:ext uri="{FF2B5EF4-FFF2-40B4-BE49-F238E27FC236}">
                <a16:creationId xmlns:a16="http://schemas.microsoft.com/office/drawing/2014/main" xmlns="" id="{71E0C41D-92A0-49B4-A851-37701671C810}"/>
              </a:ext>
            </a:extLst>
          </p:cNvPr>
          <p:cNvSpPr txBox="1">
            <a:spLocks/>
          </p:cNvSpPr>
          <p:nvPr/>
        </p:nvSpPr>
        <p:spPr>
          <a:xfrm>
            <a:off x="612000" y="1065210"/>
            <a:ext cx="3600000" cy="3408625"/>
          </a:xfrm>
          <a:prstGeom prst="rect">
            <a:avLst/>
          </a:prstGeom>
        </p:spPr>
        <p:txBody>
          <a:bodyPr vert="horz" wrap="square" lIns="68580" tIns="34290" rIns="68580" bIns="34290" rtlCol="0" anchor="t" anchorCtr="0">
            <a:spAutoFit/>
          </a:bodyPr>
          <a:lstStyle/>
          <a:p>
            <a:r>
              <a:rPr lang="ru-RU" sz="1100" b="1" dirty="0">
                <a:solidFill>
                  <a:srgbClr val="1663A4"/>
                </a:solidFill>
              </a:rPr>
              <a:t>Заинтересованность власти в работе советов оценивается невысоко, </a:t>
            </a:r>
          </a:p>
          <a:p>
            <a:pPr>
              <a:spcAft>
                <a:spcPts val="1200"/>
              </a:spcAft>
            </a:pPr>
            <a:r>
              <a:rPr lang="ru-RU" sz="1100" b="1" dirty="0">
                <a:solidFill>
                  <a:srgbClr val="1663A4"/>
                </a:solidFill>
              </a:rPr>
              <a:t>многие НКО затруднились с ответом.</a:t>
            </a:r>
          </a:p>
          <a:p>
            <a:pPr marL="179388" indent="-179388">
              <a:spcAft>
                <a:spcPts val="400"/>
              </a:spcAft>
              <a:buClr>
                <a:srgbClr val="00ADD9"/>
              </a:buClr>
              <a:buFont typeface="Wingdings" pitchFamily="2" charset="2"/>
              <a:buChar char="§"/>
            </a:pPr>
            <a:r>
              <a:rPr lang="ru-RU" sz="1100" b="1" dirty="0">
                <a:solidFill>
                  <a:srgbClr val="00ADD9"/>
                </a:solidFill>
              </a:rPr>
              <a:t>Оценки заинтересованности ГБ МСЭ в работе общественных комиссий немного снизились, но выше, чем в других </a:t>
            </a:r>
            <a:r>
              <a:rPr lang="ru-RU" sz="1100" b="1" dirty="0" smtClean="0">
                <a:solidFill>
                  <a:srgbClr val="00ADD9"/>
                </a:solidFill>
              </a:rPr>
              <a:t>ведомствах</a:t>
            </a:r>
            <a:r>
              <a:rPr lang="ru-RU" sz="1100" dirty="0" smtClean="0">
                <a:solidFill>
                  <a:srgbClr val="1663A4"/>
                </a:solidFill>
              </a:rPr>
              <a:t>: </a:t>
            </a:r>
            <a:endParaRPr lang="ru-RU" sz="1100" dirty="0">
              <a:solidFill>
                <a:srgbClr val="1663A4"/>
              </a:solidFill>
            </a:endParaRPr>
          </a:p>
          <a:p>
            <a:pPr marL="179388" indent="-179388">
              <a:spcAft>
                <a:spcPts val="1200"/>
              </a:spcAft>
              <a:buClr>
                <a:srgbClr val="00ADD9"/>
              </a:buClr>
            </a:pPr>
            <a:r>
              <a:rPr lang="ru-RU" sz="1100" b="1" dirty="0">
                <a:solidFill>
                  <a:srgbClr val="1663A4"/>
                </a:solidFill>
              </a:rPr>
              <a:t>	20% </a:t>
            </a:r>
            <a:r>
              <a:rPr lang="ru-RU" sz="1100" dirty="0" smtClean="0">
                <a:solidFill>
                  <a:srgbClr val="1663A4"/>
                </a:solidFill>
              </a:rPr>
              <a:t>положительных и </a:t>
            </a:r>
            <a:r>
              <a:rPr lang="ru-RU" sz="1100" b="1" dirty="0" smtClean="0">
                <a:solidFill>
                  <a:srgbClr val="FF0000"/>
                </a:solidFill>
              </a:rPr>
              <a:t>21,6</a:t>
            </a:r>
            <a:r>
              <a:rPr lang="ru-RU" sz="1100" b="1" dirty="0">
                <a:solidFill>
                  <a:srgbClr val="FF0000"/>
                </a:solidFill>
              </a:rPr>
              <a:t>%</a:t>
            </a:r>
            <a:r>
              <a:rPr lang="ru-RU" sz="1100" dirty="0">
                <a:solidFill>
                  <a:srgbClr val="1663A4"/>
                </a:solidFill>
              </a:rPr>
              <a:t> </a:t>
            </a:r>
            <a:r>
              <a:rPr lang="ru-RU" sz="1100" dirty="0" smtClean="0">
                <a:solidFill>
                  <a:srgbClr val="1663A4"/>
                </a:solidFill>
              </a:rPr>
              <a:t>отрицательных оценок (28,6%	                 и </a:t>
            </a:r>
            <a:r>
              <a:rPr lang="ru-RU" sz="1100" dirty="0" smtClean="0">
                <a:solidFill>
                  <a:srgbClr val="FF0000"/>
                </a:solidFill>
              </a:rPr>
              <a:t>17,5</a:t>
            </a:r>
            <a:r>
              <a:rPr lang="ru-RU" sz="1100" dirty="0">
                <a:solidFill>
                  <a:srgbClr val="FF0000"/>
                </a:solidFill>
              </a:rPr>
              <a:t>%</a:t>
            </a:r>
            <a:r>
              <a:rPr lang="ru-RU" sz="1100" dirty="0">
                <a:solidFill>
                  <a:srgbClr val="1663A4"/>
                </a:solidFill>
              </a:rPr>
              <a:t> в 2024 году</a:t>
            </a:r>
            <a:r>
              <a:rPr lang="ru-RU" sz="1100" dirty="0" smtClean="0">
                <a:solidFill>
                  <a:srgbClr val="1663A4"/>
                </a:solidFill>
              </a:rPr>
              <a:t>)</a:t>
            </a:r>
            <a:endParaRPr lang="ru-RU" sz="1100" b="1" dirty="0">
              <a:solidFill>
                <a:srgbClr val="1663A4"/>
              </a:solidFill>
            </a:endParaRPr>
          </a:p>
          <a:p>
            <a:pPr marL="179388" indent="-179388">
              <a:spcAft>
                <a:spcPts val="400"/>
              </a:spcAft>
              <a:buClr>
                <a:srgbClr val="00ADD9"/>
              </a:buClr>
              <a:buFont typeface="Wingdings" pitchFamily="2" charset="2"/>
              <a:buChar char="§"/>
            </a:pPr>
            <a:r>
              <a:rPr lang="ru-RU" sz="1100" b="1" dirty="0">
                <a:solidFill>
                  <a:srgbClr val="00ADD9"/>
                </a:solidFill>
              </a:rPr>
              <a:t>Оценки заинтересованности ТО </a:t>
            </a:r>
            <a:r>
              <a:rPr lang="ru-RU" sz="1100" b="1" dirty="0" err="1">
                <a:solidFill>
                  <a:srgbClr val="00ADD9"/>
                </a:solidFill>
              </a:rPr>
              <a:t>Росзднавнадзора</a:t>
            </a:r>
            <a:r>
              <a:rPr lang="ru-RU" sz="1100" b="1" dirty="0">
                <a:solidFill>
                  <a:srgbClr val="00ADD9"/>
                </a:solidFill>
              </a:rPr>
              <a:t> в работе советов в 2025 году </a:t>
            </a:r>
            <a:r>
              <a:rPr lang="ru-RU" sz="1100" b="1" dirty="0" smtClean="0">
                <a:solidFill>
                  <a:srgbClr val="00ADD9"/>
                </a:solidFill>
              </a:rPr>
              <a:t>снизились</a:t>
            </a:r>
            <a:r>
              <a:rPr lang="ru-RU" sz="1100" dirty="0" smtClean="0">
                <a:solidFill>
                  <a:srgbClr val="1663A4"/>
                </a:solidFill>
              </a:rPr>
              <a:t>:</a:t>
            </a:r>
            <a:endParaRPr lang="ru-RU" sz="1100" dirty="0">
              <a:solidFill>
                <a:srgbClr val="1663A4"/>
              </a:solidFill>
            </a:endParaRPr>
          </a:p>
          <a:p>
            <a:pPr marL="179388" indent="-179388">
              <a:buClr>
                <a:srgbClr val="00ADD9"/>
              </a:buClr>
            </a:pPr>
            <a:r>
              <a:rPr lang="ru-RU" sz="1100" dirty="0">
                <a:solidFill>
                  <a:srgbClr val="1663A4"/>
                </a:solidFill>
              </a:rPr>
              <a:t>	</a:t>
            </a:r>
            <a:r>
              <a:rPr lang="ru-RU" sz="1100" b="1" dirty="0">
                <a:solidFill>
                  <a:srgbClr val="1663A4"/>
                </a:solidFill>
              </a:rPr>
              <a:t>17%</a:t>
            </a:r>
            <a:r>
              <a:rPr lang="ru-RU" sz="1100" dirty="0">
                <a:solidFill>
                  <a:srgbClr val="1663A4"/>
                </a:solidFill>
              </a:rPr>
              <a:t> положительных и </a:t>
            </a:r>
            <a:r>
              <a:rPr lang="ru-RU" sz="1100" b="1" dirty="0">
                <a:solidFill>
                  <a:srgbClr val="FF0000"/>
                </a:solidFill>
              </a:rPr>
              <a:t>27,8%</a:t>
            </a:r>
            <a:r>
              <a:rPr lang="ru-RU" sz="1100" dirty="0">
                <a:solidFill>
                  <a:srgbClr val="1663A4"/>
                </a:solidFill>
              </a:rPr>
              <a:t> отрицательных </a:t>
            </a:r>
            <a:r>
              <a:rPr lang="ru-RU" sz="1100" dirty="0" smtClean="0">
                <a:solidFill>
                  <a:srgbClr val="1663A4"/>
                </a:solidFill>
              </a:rPr>
              <a:t>оценок (28,5%	                 и </a:t>
            </a:r>
            <a:r>
              <a:rPr lang="ru-RU" sz="1100" dirty="0" smtClean="0">
                <a:solidFill>
                  <a:srgbClr val="FF0000"/>
                </a:solidFill>
              </a:rPr>
              <a:t>29,2</a:t>
            </a:r>
            <a:r>
              <a:rPr lang="ru-RU" sz="1100" dirty="0">
                <a:solidFill>
                  <a:srgbClr val="FF0000"/>
                </a:solidFill>
              </a:rPr>
              <a:t>% </a:t>
            </a:r>
            <a:r>
              <a:rPr lang="ru-RU" sz="1100" dirty="0">
                <a:solidFill>
                  <a:srgbClr val="1663A4"/>
                </a:solidFill>
              </a:rPr>
              <a:t>в 2024 году</a:t>
            </a:r>
            <a:r>
              <a:rPr lang="ru-RU" sz="1100" dirty="0" smtClean="0">
                <a:solidFill>
                  <a:srgbClr val="1663A4"/>
                </a:solidFill>
              </a:rPr>
              <a:t>)</a:t>
            </a:r>
            <a:endParaRPr lang="ru-RU" sz="1100" dirty="0">
              <a:solidFill>
                <a:srgbClr val="1663A4"/>
              </a:solidFill>
            </a:endParaRPr>
          </a:p>
          <a:p>
            <a:pPr marL="179388" indent="-179388">
              <a:buClr>
                <a:srgbClr val="00ADD9"/>
              </a:buClr>
            </a:pPr>
            <a:endParaRPr lang="ru-RU" sz="1100" dirty="0">
              <a:solidFill>
                <a:srgbClr val="1663A4"/>
              </a:solidFill>
            </a:endParaRPr>
          </a:p>
          <a:p>
            <a:pPr marL="179388" indent="-179388">
              <a:spcAft>
                <a:spcPts val="400"/>
              </a:spcAft>
              <a:buClr>
                <a:srgbClr val="00ADD9"/>
              </a:buClr>
              <a:buFont typeface="Wingdings" pitchFamily="2" charset="2"/>
              <a:buChar char="§"/>
            </a:pPr>
            <a:r>
              <a:rPr lang="ru-RU" sz="1100" b="1" dirty="0">
                <a:solidFill>
                  <a:srgbClr val="00ADD9"/>
                </a:solidFill>
              </a:rPr>
              <a:t>Заинтересованность «</a:t>
            </a:r>
            <a:r>
              <a:rPr lang="ru-RU" sz="1100" b="1" dirty="0" err="1">
                <a:solidFill>
                  <a:srgbClr val="00ADD9"/>
                </a:solidFill>
              </a:rPr>
              <a:t>минздравов</a:t>
            </a:r>
            <a:r>
              <a:rPr lang="ru-RU" sz="1100" b="1" dirty="0">
                <a:solidFill>
                  <a:srgbClr val="00ADD9"/>
                </a:solidFill>
              </a:rPr>
              <a:t>» остается самой критично </a:t>
            </a:r>
            <a:r>
              <a:rPr lang="ru-RU" sz="1100" b="1" dirty="0" smtClean="0">
                <a:solidFill>
                  <a:srgbClr val="00ADD9"/>
                </a:solidFill>
              </a:rPr>
              <a:t>оцениваемой</a:t>
            </a:r>
            <a:r>
              <a:rPr lang="ru-RU" sz="1100" dirty="0" smtClean="0">
                <a:solidFill>
                  <a:srgbClr val="1663A4"/>
                </a:solidFill>
              </a:rPr>
              <a:t>:</a:t>
            </a:r>
            <a:endParaRPr lang="ru-RU" sz="1100" dirty="0">
              <a:solidFill>
                <a:srgbClr val="1663A4"/>
              </a:solidFill>
            </a:endParaRPr>
          </a:p>
          <a:p>
            <a:pPr marL="179388" indent="-179388">
              <a:spcAft>
                <a:spcPts val="400"/>
              </a:spcAft>
              <a:buClr>
                <a:srgbClr val="00ADD9"/>
              </a:buClr>
            </a:pPr>
            <a:r>
              <a:rPr lang="ru-RU" sz="1100" dirty="0">
                <a:solidFill>
                  <a:srgbClr val="1663A4"/>
                </a:solidFill>
              </a:rPr>
              <a:t>	 </a:t>
            </a:r>
            <a:r>
              <a:rPr lang="ru-RU" sz="1100" b="1" dirty="0">
                <a:solidFill>
                  <a:srgbClr val="1663A4"/>
                </a:solidFill>
              </a:rPr>
              <a:t>13,5%</a:t>
            </a:r>
            <a:r>
              <a:rPr lang="ru-RU" sz="1100" dirty="0">
                <a:solidFill>
                  <a:srgbClr val="1663A4"/>
                </a:solidFill>
              </a:rPr>
              <a:t> положительных и </a:t>
            </a:r>
            <a:r>
              <a:rPr lang="ru-RU" sz="1100" b="1" dirty="0">
                <a:solidFill>
                  <a:srgbClr val="FF0000"/>
                </a:solidFill>
              </a:rPr>
              <a:t>11,2%</a:t>
            </a:r>
            <a:r>
              <a:rPr lang="ru-RU" sz="1100" dirty="0">
                <a:solidFill>
                  <a:srgbClr val="1663A4"/>
                </a:solidFill>
              </a:rPr>
              <a:t> отрицательных </a:t>
            </a:r>
            <a:r>
              <a:rPr lang="ru-RU" sz="1100" dirty="0" smtClean="0">
                <a:solidFill>
                  <a:srgbClr val="1663A4"/>
                </a:solidFill>
              </a:rPr>
              <a:t>оценок (13,6%	                     и </a:t>
            </a:r>
            <a:r>
              <a:rPr lang="ru-RU" sz="1100" dirty="0" smtClean="0">
                <a:solidFill>
                  <a:srgbClr val="FF0000"/>
                </a:solidFill>
              </a:rPr>
              <a:t>17,5</a:t>
            </a:r>
            <a:r>
              <a:rPr lang="ru-RU" sz="1100" dirty="0">
                <a:solidFill>
                  <a:srgbClr val="FF0000"/>
                </a:solidFill>
              </a:rPr>
              <a:t>%</a:t>
            </a:r>
            <a:r>
              <a:rPr lang="ru-RU" sz="1100" dirty="0">
                <a:solidFill>
                  <a:srgbClr val="1663A4"/>
                </a:solidFill>
              </a:rPr>
              <a:t> в 2024 году</a:t>
            </a:r>
            <a:r>
              <a:rPr lang="ru-RU" sz="1100" dirty="0" smtClean="0">
                <a:solidFill>
                  <a:srgbClr val="1663A4"/>
                </a:solidFill>
              </a:rPr>
              <a:t>)</a:t>
            </a:r>
            <a:endParaRPr lang="ru-RU" sz="1100" dirty="0">
              <a:solidFill>
                <a:srgbClr val="1663A4"/>
              </a:solidFill>
            </a:endParaRPr>
          </a:p>
        </p:txBody>
      </p:sp>
      <p:pic>
        <p:nvPicPr>
          <p:cNvPr id="14" name="Рисунок 13" descr="логотип">
            <a:extLst>
              <a:ext uri="{FF2B5EF4-FFF2-40B4-BE49-F238E27FC236}">
                <a16:creationId xmlns:a16="http://schemas.microsoft.com/office/drawing/2014/main" xmlns="" id="{9639DC8E-5D45-46EC-93A3-4C4E91569A0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36000" y="4896000"/>
            <a:ext cx="1465000" cy="23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xmlns="" id="{3C5ED687-F99C-43D5-87F9-00B9F65B668C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8892480" cy="9517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804863" algn="l">
              <a:lnSpc>
                <a:spcPts val="2300"/>
              </a:lnSpc>
            </a:pPr>
            <a:r>
              <a:rPr lang="ru-RU" sz="2400" b="1" dirty="0">
                <a:solidFill>
                  <a:srgbClr val="0070BA"/>
                </a:solidFill>
              </a:rPr>
              <a:t>Взаимодействие пациентских НКО </a:t>
            </a:r>
            <a:br>
              <a:rPr lang="ru-RU" sz="2400" b="1" dirty="0">
                <a:solidFill>
                  <a:srgbClr val="0070BA"/>
                </a:solidFill>
              </a:rPr>
            </a:br>
            <a:r>
              <a:rPr lang="ru-RU" sz="2400" b="1" dirty="0">
                <a:solidFill>
                  <a:srgbClr val="0070BA"/>
                </a:solidFill>
              </a:rPr>
              <a:t>с органами власти в здравоохранении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A812139F-AFF2-4725-8E76-60C19D962C81}"/>
              </a:ext>
            </a:extLst>
          </p:cNvPr>
          <p:cNvSpPr/>
          <p:nvPr/>
        </p:nvSpPr>
        <p:spPr>
          <a:xfrm>
            <a:off x="4139952" y="4896000"/>
            <a:ext cx="5004049" cy="230832"/>
          </a:xfrm>
          <a:prstGeom prst="rect">
            <a:avLst/>
          </a:prstGeom>
          <a:solidFill>
            <a:srgbClr val="00ADD9"/>
          </a:solidFill>
        </p:spPr>
        <p:txBody>
          <a:bodyPr wrap="square">
            <a:spAutoFit/>
          </a:bodyPr>
          <a:lstStyle/>
          <a:p>
            <a:pPr marL="985838" defTabSz="685800">
              <a:lnSpc>
                <a:spcPct val="90000"/>
              </a:lnSpc>
              <a:spcBef>
                <a:spcPts val="750"/>
              </a:spcBef>
              <a:buClr>
                <a:srgbClr val="35A5D6"/>
              </a:buClr>
            </a:pPr>
            <a:r>
              <a:rPr lang="en-US" sz="1000" dirty="0">
                <a:solidFill>
                  <a:schemeClr val="bg1"/>
                </a:solidFill>
              </a:rPr>
              <a:t>XVI </a:t>
            </a:r>
            <a:r>
              <a:rPr lang="ru-RU" sz="1000" dirty="0">
                <a:solidFill>
                  <a:schemeClr val="bg1"/>
                </a:solidFill>
              </a:rPr>
              <a:t>Всероссийский конгресс пациентов,  2025 год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4212000" y="1131750"/>
            <a:ext cx="36000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</a:pPr>
            <a:r>
              <a:rPr lang="ru-RU" sz="1100" b="1" dirty="0">
                <a:solidFill>
                  <a:srgbClr val="0070BA"/>
                </a:solidFill>
                <a:ea typeface="Verdana" pitchFamily="34" charset="0"/>
                <a:cs typeface="+mj-cs"/>
              </a:rPr>
              <a:t>ГБ МСЭ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4212000" y="2145529"/>
            <a:ext cx="36000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</a:pPr>
            <a:r>
              <a:rPr lang="ru-RU" sz="1100" b="1" dirty="0">
                <a:solidFill>
                  <a:srgbClr val="0070BA"/>
                </a:solidFill>
                <a:ea typeface="Verdana" pitchFamily="34" charset="0"/>
                <a:cs typeface="+mj-cs"/>
              </a:rPr>
              <a:t>ТО </a:t>
            </a:r>
            <a:r>
              <a:rPr lang="ru-RU" sz="1100" b="1" dirty="0" err="1">
                <a:solidFill>
                  <a:srgbClr val="0070BA"/>
                </a:solidFill>
                <a:ea typeface="Verdana" pitchFamily="34" charset="0"/>
                <a:cs typeface="+mj-cs"/>
              </a:rPr>
              <a:t>Росздравнадзора</a:t>
            </a:r>
            <a:endParaRPr lang="ru-RU" sz="1100" b="1" dirty="0">
              <a:solidFill>
                <a:srgbClr val="0070BA"/>
              </a:solidFill>
              <a:ea typeface="Verdana" pitchFamily="34" charset="0"/>
              <a:cs typeface="+mj-cs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4212000" y="3225529"/>
            <a:ext cx="36000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</a:pPr>
            <a:r>
              <a:rPr lang="ru-RU" sz="1100" b="1" dirty="0">
                <a:solidFill>
                  <a:srgbClr val="0070BA"/>
                </a:solidFill>
                <a:ea typeface="Verdana" pitchFamily="34" charset="0"/>
                <a:cs typeface="+mj-cs"/>
              </a:rPr>
              <a:t>«Минздрав»</a:t>
            </a: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7647" y="65918"/>
            <a:ext cx="660353" cy="660353"/>
          </a:xfrm>
          <a:prstGeom prst="rect">
            <a:avLst/>
          </a:prstGeom>
        </p:spPr>
      </p:pic>
      <p:graphicFrame>
        <p:nvGraphicFramePr>
          <p:cNvPr id="17" name="Диаграмма 16">
            <a:extLst>
              <a:ext uri="{FF2B5EF4-FFF2-40B4-BE49-F238E27FC236}">
                <a16:creationId xmlns:lc="http://schemas.openxmlformats.org/drawingml/2006/lockedCanvas" xmlns:a16="http://schemas.microsoft.com/office/drawing/2014/main" xmlns="" xmlns:xdr="http://schemas.openxmlformats.org/drawingml/2006/spreadsheetDrawing" id="{00000000-0008-0000-0500-000003000000}"/>
              </a:ext>
            </a:extLst>
          </p:cNvPr>
          <p:cNvGraphicFramePr>
            <a:graphicFrameLocks/>
          </p:cNvGraphicFramePr>
          <p:nvPr/>
        </p:nvGraphicFramePr>
        <p:xfrm>
          <a:off x="4212000" y="2391750"/>
          <a:ext cx="4680000" cy="719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28" name="Диаграмма 27">
            <a:extLst>
              <a:ext uri="{FF2B5EF4-FFF2-40B4-BE49-F238E27FC236}">
                <a16:creationId xmlns:lc="http://schemas.openxmlformats.org/drawingml/2006/lockedCanvas" xmlns:a16="http://schemas.microsoft.com/office/drawing/2014/main" xmlns="" xmlns:xdr="http://schemas.openxmlformats.org/drawingml/2006/spreadsheetDrawing" id="{00000000-0008-0000-0500-000005000000}"/>
              </a:ext>
            </a:extLst>
          </p:cNvPr>
          <p:cNvGraphicFramePr>
            <a:graphicFrameLocks/>
          </p:cNvGraphicFramePr>
          <p:nvPr/>
        </p:nvGraphicFramePr>
        <p:xfrm>
          <a:off x="4032000" y="3471750"/>
          <a:ext cx="4860000" cy="13595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29" name="Диаграмма 28">
            <a:extLst>
              <a:ext uri="{FF2B5EF4-FFF2-40B4-BE49-F238E27FC236}">
                <a16:creationId xmlns:lc="http://schemas.openxmlformats.org/drawingml/2006/lockedCanvas" xmlns:a16="http://schemas.microsoft.com/office/drawing/2014/main" xmlns="" xmlns:xdr="http://schemas.openxmlformats.org/drawingml/2006/spreadsheetDrawing" id="{00000000-0008-0000-0500-000007000000}"/>
              </a:ext>
            </a:extLst>
          </p:cNvPr>
          <p:cNvGraphicFramePr>
            <a:graphicFrameLocks/>
          </p:cNvGraphicFramePr>
          <p:nvPr/>
        </p:nvGraphicFramePr>
        <p:xfrm>
          <a:off x="4032000" y="1311750"/>
          <a:ext cx="4860000" cy="7454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xmlns="" val="3785970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12000" y="885529"/>
            <a:ext cx="48600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</a:pPr>
            <a:r>
              <a:rPr lang="ru-RU" sz="1100" b="1" dirty="0">
                <a:solidFill>
                  <a:srgbClr val="00ADD9"/>
                </a:solidFill>
                <a:ea typeface="Verdana" pitchFamily="34" charset="0"/>
                <a:cs typeface="+mj-cs"/>
              </a:rPr>
              <a:t>Диаграмма 27. Оценка активности советов при органах власти </a:t>
            </a:r>
          </a:p>
        </p:txBody>
      </p:sp>
      <p:pic>
        <p:nvPicPr>
          <p:cNvPr id="19" name="Picture 2" descr="E:\РАБОТА\3 конгресс ВСП\2022\презентации\кубики1.png">
            <a:extLst>
              <a:ext uri="{FF2B5EF4-FFF2-40B4-BE49-F238E27FC236}">
                <a16:creationId xmlns:a16="http://schemas.microsoft.com/office/drawing/2014/main" xmlns="" id="{DE8BA657-9DEE-4AD7-8712-62A78ECA8D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 t="72741"/>
          <a:stretch>
            <a:fillRect/>
          </a:stretch>
        </p:blipFill>
        <p:spPr bwMode="auto">
          <a:xfrm rot="5400000">
            <a:off x="8077621" y="-406112"/>
            <a:ext cx="660266" cy="1472491"/>
          </a:xfrm>
          <a:prstGeom prst="rect">
            <a:avLst/>
          </a:prstGeom>
          <a:noFill/>
        </p:spPr>
      </p:pic>
      <p:pic>
        <p:nvPicPr>
          <p:cNvPr id="20" name="Picture 2" descr="E:\РАБОТА\3 конгресс ВСП\2022\презентации\кубики1.png">
            <a:extLst>
              <a:ext uri="{FF2B5EF4-FFF2-40B4-BE49-F238E27FC236}">
                <a16:creationId xmlns:a16="http://schemas.microsoft.com/office/drawing/2014/main" xmlns="" id="{ACDE3B8D-1020-4669-A94B-0C890940C4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 b="72729"/>
          <a:stretch>
            <a:fillRect/>
          </a:stretch>
        </p:blipFill>
        <p:spPr bwMode="auto">
          <a:xfrm>
            <a:off x="0" y="3670325"/>
            <a:ext cx="660264" cy="1473175"/>
          </a:xfrm>
          <a:prstGeom prst="rect">
            <a:avLst/>
          </a:prstGeom>
          <a:noFill/>
        </p:spPr>
      </p:pic>
      <p:sp>
        <p:nvSpPr>
          <p:cNvPr id="27" name="Subtitle 2">
            <a:extLst>
              <a:ext uri="{FF2B5EF4-FFF2-40B4-BE49-F238E27FC236}">
                <a16:creationId xmlns:a16="http://schemas.microsoft.com/office/drawing/2014/main" xmlns="" id="{71E0C41D-92A0-49B4-A851-37701671C810}"/>
              </a:ext>
            </a:extLst>
          </p:cNvPr>
          <p:cNvSpPr txBox="1">
            <a:spLocks/>
          </p:cNvSpPr>
          <p:nvPr/>
        </p:nvSpPr>
        <p:spPr>
          <a:xfrm>
            <a:off x="612000" y="964378"/>
            <a:ext cx="3780000" cy="3459922"/>
          </a:xfrm>
          <a:prstGeom prst="rect">
            <a:avLst/>
          </a:prstGeom>
        </p:spPr>
        <p:txBody>
          <a:bodyPr vert="horz" wrap="square" lIns="68580" tIns="34290" rIns="68580" bIns="34290" rtlCol="0" anchor="t" anchorCtr="0">
            <a:spAutoFit/>
          </a:bodyPr>
          <a:lstStyle/>
          <a:p>
            <a:r>
              <a:rPr lang="ru-RU" sz="1100" b="1" dirty="0">
                <a:solidFill>
                  <a:srgbClr val="1663A4"/>
                </a:solidFill>
              </a:rPr>
              <a:t>Активность пациентских советов и комиссий </a:t>
            </a:r>
            <a:endParaRPr lang="ru-RU" sz="1100" b="1" dirty="0" smtClean="0">
              <a:solidFill>
                <a:srgbClr val="1663A4"/>
              </a:solidFill>
            </a:endParaRPr>
          </a:p>
          <a:p>
            <a:r>
              <a:rPr lang="ru-RU" sz="1100" b="1" dirty="0" smtClean="0">
                <a:solidFill>
                  <a:srgbClr val="1663A4"/>
                </a:solidFill>
              </a:rPr>
              <a:t>при </a:t>
            </a:r>
            <a:r>
              <a:rPr lang="ru-RU" sz="1100" b="1" dirty="0">
                <a:solidFill>
                  <a:srgbClr val="1663A4"/>
                </a:solidFill>
              </a:rPr>
              <a:t>органах власти также оценивается невысоко, </a:t>
            </a:r>
          </a:p>
          <a:p>
            <a:pPr>
              <a:spcAft>
                <a:spcPts val="1200"/>
              </a:spcAft>
            </a:pPr>
            <a:r>
              <a:rPr lang="ru-RU" sz="1100" b="1" dirty="0">
                <a:solidFill>
                  <a:srgbClr val="1663A4"/>
                </a:solidFill>
              </a:rPr>
              <a:t>многие НКО затруднились с ответом.</a:t>
            </a:r>
          </a:p>
          <a:p>
            <a:pPr marL="268288" indent="-268288">
              <a:buClr>
                <a:srgbClr val="00ADD9"/>
              </a:buClr>
              <a:buFont typeface="Wingdings" pitchFamily="2" charset="2"/>
              <a:buChar char="§"/>
            </a:pPr>
            <a:r>
              <a:rPr lang="ru-RU" sz="1100" b="1" dirty="0">
                <a:solidFill>
                  <a:srgbClr val="00ADD9"/>
                </a:solidFill>
              </a:rPr>
              <a:t>Активность комиссий при ГБ МСЭ </a:t>
            </a:r>
            <a:endParaRPr lang="ru-RU" sz="1100" b="1" dirty="0" smtClean="0">
              <a:solidFill>
                <a:srgbClr val="00ADD9"/>
              </a:solidFill>
            </a:endParaRPr>
          </a:p>
          <a:p>
            <a:pPr marL="268288" indent="-268288">
              <a:spcAft>
                <a:spcPts val="400"/>
              </a:spcAft>
              <a:buClr>
                <a:srgbClr val="00ADD9"/>
              </a:buClr>
            </a:pPr>
            <a:r>
              <a:rPr lang="ru-RU" sz="1100" b="1" dirty="0" smtClean="0">
                <a:solidFill>
                  <a:srgbClr val="00ADD9"/>
                </a:solidFill>
              </a:rPr>
              <a:t>	оценивается </a:t>
            </a:r>
            <a:r>
              <a:rPr lang="ru-RU" sz="1100" b="1" dirty="0">
                <a:solidFill>
                  <a:srgbClr val="00ADD9"/>
                </a:solidFill>
              </a:rPr>
              <a:t>выше </a:t>
            </a:r>
            <a:r>
              <a:rPr lang="ru-RU" sz="1100" b="1" dirty="0" smtClean="0">
                <a:solidFill>
                  <a:srgbClr val="00ADD9"/>
                </a:solidFill>
              </a:rPr>
              <a:t>других</a:t>
            </a:r>
            <a:r>
              <a:rPr lang="ru-RU" sz="1100" dirty="0" smtClean="0">
                <a:solidFill>
                  <a:srgbClr val="1663A4"/>
                </a:solidFill>
              </a:rPr>
              <a:t>: </a:t>
            </a:r>
            <a:endParaRPr lang="ru-RU" sz="1100" dirty="0">
              <a:solidFill>
                <a:srgbClr val="1663A4"/>
              </a:solidFill>
            </a:endParaRPr>
          </a:p>
          <a:p>
            <a:pPr marL="268288" indent="-268288">
              <a:spcAft>
                <a:spcPts val="1200"/>
              </a:spcAft>
              <a:buClr>
                <a:srgbClr val="00ADD9"/>
              </a:buClr>
            </a:pPr>
            <a:r>
              <a:rPr lang="ru-RU" sz="1100" b="1" dirty="0">
                <a:solidFill>
                  <a:srgbClr val="1663A4"/>
                </a:solidFill>
              </a:rPr>
              <a:t>	21,6% </a:t>
            </a:r>
            <a:r>
              <a:rPr lang="ru-RU" sz="1100" dirty="0">
                <a:solidFill>
                  <a:srgbClr val="1663A4"/>
                </a:solidFill>
              </a:rPr>
              <a:t>положительных и </a:t>
            </a:r>
            <a:r>
              <a:rPr lang="ru-RU" sz="1100" b="1" dirty="0">
                <a:solidFill>
                  <a:srgbClr val="FF0000"/>
                </a:solidFill>
              </a:rPr>
              <a:t>18%</a:t>
            </a:r>
            <a:r>
              <a:rPr lang="ru-RU" sz="1100" dirty="0">
                <a:solidFill>
                  <a:srgbClr val="FF0000"/>
                </a:solidFill>
              </a:rPr>
              <a:t> </a:t>
            </a:r>
            <a:r>
              <a:rPr lang="ru-RU" sz="1100" dirty="0" smtClean="0">
                <a:solidFill>
                  <a:srgbClr val="1663A4"/>
                </a:solidFill>
              </a:rPr>
              <a:t>отрицательных оценок (</a:t>
            </a:r>
            <a:r>
              <a:rPr lang="ru-RU" sz="1100" dirty="0">
                <a:solidFill>
                  <a:srgbClr val="1663A4"/>
                </a:solidFill>
              </a:rPr>
              <a:t>26,6</a:t>
            </a:r>
            <a:r>
              <a:rPr lang="ru-RU" sz="1100" dirty="0" smtClean="0">
                <a:solidFill>
                  <a:srgbClr val="1663A4"/>
                </a:solidFill>
              </a:rPr>
              <a:t>%	                       и </a:t>
            </a:r>
            <a:r>
              <a:rPr lang="ru-RU" sz="1100" dirty="0" smtClean="0">
                <a:solidFill>
                  <a:srgbClr val="FF0000"/>
                </a:solidFill>
              </a:rPr>
              <a:t>16,2</a:t>
            </a:r>
            <a:r>
              <a:rPr lang="ru-RU" sz="1100" dirty="0">
                <a:solidFill>
                  <a:srgbClr val="FF0000"/>
                </a:solidFill>
              </a:rPr>
              <a:t>% </a:t>
            </a:r>
            <a:r>
              <a:rPr lang="ru-RU" sz="1100" dirty="0">
                <a:solidFill>
                  <a:srgbClr val="1663A4"/>
                </a:solidFill>
              </a:rPr>
              <a:t>в 2024 году</a:t>
            </a:r>
            <a:r>
              <a:rPr lang="ru-RU" sz="1100" dirty="0" smtClean="0">
                <a:solidFill>
                  <a:srgbClr val="1663A4"/>
                </a:solidFill>
              </a:rPr>
              <a:t>)</a:t>
            </a:r>
            <a:endParaRPr lang="ru-RU" sz="1100" b="1" dirty="0">
              <a:solidFill>
                <a:srgbClr val="1663A4"/>
              </a:solidFill>
            </a:endParaRPr>
          </a:p>
          <a:p>
            <a:pPr marL="268288" indent="-268288">
              <a:buClr>
                <a:srgbClr val="00ADD9"/>
              </a:buClr>
              <a:buFont typeface="Wingdings" pitchFamily="2" charset="2"/>
              <a:buChar char="§"/>
            </a:pPr>
            <a:r>
              <a:rPr lang="ru-RU" sz="1100" b="1" dirty="0">
                <a:solidFill>
                  <a:srgbClr val="00ADD9"/>
                </a:solidFill>
              </a:rPr>
              <a:t>Активность советов при «</a:t>
            </a:r>
            <a:r>
              <a:rPr lang="ru-RU" sz="1100" b="1" dirty="0" err="1">
                <a:solidFill>
                  <a:srgbClr val="00ADD9"/>
                </a:solidFill>
              </a:rPr>
              <a:t>минздравах</a:t>
            </a:r>
            <a:r>
              <a:rPr lang="ru-RU" sz="1100" b="1" dirty="0" smtClean="0">
                <a:solidFill>
                  <a:srgbClr val="00ADD9"/>
                </a:solidFill>
              </a:rPr>
              <a:t>» – </a:t>
            </a:r>
          </a:p>
          <a:p>
            <a:pPr marL="268288" indent="-268288">
              <a:buClr>
                <a:srgbClr val="00ADD9"/>
              </a:buClr>
            </a:pPr>
            <a:r>
              <a:rPr lang="ru-RU" sz="1100" b="1" dirty="0" smtClean="0">
                <a:solidFill>
                  <a:srgbClr val="00ADD9"/>
                </a:solidFill>
              </a:rPr>
              <a:t>	по </a:t>
            </a:r>
            <a:r>
              <a:rPr lang="ru-RU" sz="1100" b="1" dirty="0">
                <a:solidFill>
                  <a:srgbClr val="00ADD9"/>
                </a:solidFill>
              </a:rPr>
              <a:t>сравнению с прошлыми годами </a:t>
            </a:r>
            <a:endParaRPr lang="ru-RU" sz="1100" b="1" dirty="0" smtClean="0">
              <a:solidFill>
                <a:srgbClr val="00ADD9"/>
              </a:solidFill>
            </a:endParaRPr>
          </a:p>
          <a:p>
            <a:pPr marL="268288" indent="-268288">
              <a:spcAft>
                <a:spcPts val="400"/>
              </a:spcAft>
              <a:buClr>
                <a:srgbClr val="00ADD9"/>
              </a:buClr>
            </a:pPr>
            <a:r>
              <a:rPr lang="ru-RU" sz="1100" b="1" dirty="0" smtClean="0">
                <a:solidFill>
                  <a:srgbClr val="00ADD9"/>
                </a:solidFill>
              </a:rPr>
              <a:t>	изменений </a:t>
            </a:r>
            <a:r>
              <a:rPr lang="ru-RU" sz="1100" b="1" dirty="0">
                <a:solidFill>
                  <a:srgbClr val="00ADD9"/>
                </a:solidFill>
              </a:rPr>
              <a:t>в оценках </a:t>
            </a:r>
            <a:r>
              <a:rPr lang="ru-RU" sz="1100" b="1" dirty="0" smtClean="0">
                <a:solidFill>
                  <a:srgbClr val="00ADD9"/>
                </a:solidFill>
              </a:rPr>
              <a:t>нет</a:t>
            </a:r>
            <a:r>
              <a:rPr lang="ru-RU" sz="1100" dirty="0" smtClean="0">
                <a:solidFill>
                  <a:srgbClr val="1663A4"/>
                </a:solidFill>
              </a:rPr>
              <a:t>: </a:t>
            </a:r>
            <a:endParaRPr lang="ru-RU" sz="1100" dirty="0">
              <a:solidFill>
                <a:srgbClr val="1663A4"/>
              </a:solidFill>
            </a:endParaRPr>
          </a:p>
          <a:p>
            <a:pPr marL="268288" indent="-268288">
              <a:buClr>
                <a:srgbClr val="00ADD9"/>
              </a:buClr>
            </a:pPr>
            <a:r>
              <a:rPr lang="ru-RU" sz="1100" b="1" dirty="0">
                <a:solidFill>
                  <a:srgbClr val="1663A4"/>
                </a:solidFill>
              </a:rPr>
              <a:t>	16,4%</a:t>
            </a:r>
            <a:r>
              <a:rPr lang="ru-RU" sz="1100" dirty="0">
                <a:solidFill>
                  <a:srgbClr val="1663A4"/>
                </a:solidFill>
              </a:rPr>
              <a:t> положительных и </a:t>
            </a:r>
            <a:r>
              <a:rPr lang="ru-RU" sz="1100" b="1" dirty="0">
                <a:solidFill>
                  <a:srgbClr val="FF0000"/>
                </a:solidFill>
              </a:rPr>
              <a:t>12,7%</a:t>
            </a:r>
            <a:r>
              <a:rPr lang="ru-RU" sz="1100" dirty="0">
                <a:solidFill>
                  <a:srgbClr val="FF0000"/>
                </a:solidFill>
              </a:rPr>
              <a:t> </a:t>
            </a:r>
            <a:r>
              <a:rPr lang="ru-RU" sz="1100" dirty="0" smtClean="0">
                <a:solidFill>
                  <a:srgbClr val="1663A4"/>
                </a:solidFill>
              </a:rPr>
              <a:t>отрицательных оценок (</a:t>
            </a:r>
            <a:r>
              <a:rPr lang="ru-RU" sz="1100" dirty="0">
                <a:solidFill>
                  <a:srgbClr val="1663A4"/>
                </a:solidFill>
              </a:rPr>
              <a:t>15</a:t>
            </a:r>
            <a:r>
              <a:rPr lang="ru-RU" sz="1100" dirty="0" smtClean="0">
                <a:solidFill>
                  <a:srgbClr val="1663A4"/>
                </a:solidFill>
              </a:rPr>
              <a:t>%	                       и </a:t>
            </a:r>
            <a:r>
              <a:rPr lang="ru-RU" sz="1100" dirty="0" smtClean="0">
                <a:solidFill>
                  <a:srgbClr val="FF0000"/>
                </a:solidFill>
              </a:rPr>
              <a:t>17</a:t>
            </a:r>
            <a:r>
              <a:rPr lang="ru-RU" sz="1100" dirty="0">
                <a:solidFill>
                  <a:srgbClr val="FF0000"/>
                </a:solidFill>
              </a:rPr>
              <a:t>%</a:t>
            </a:r>
            <a:r>
              <a:rPr lang="ru-RU" sz="1100" dirty="0">
                <a:solidFill>
                  <a:srgbClr val="1663A4"/>
                </a:solidFill>
              </a:rPr>
              <a:t> в 2024 году</a:t>
            </a:r>
            <a:r>
              <a:rPr lang="ru-RU" sz="1100" dirty="0" smtClean="0">
                <a:solidFill>
                  <a:srgbClr val="1663A4"/>
                </a:solidFill>
              </a:rPr>
              <a:t>)</a:t>
            </a:r>
            <a:endParaRPr lang="ru-RU" sz="1100" dirty="0">
              <a:solidFill>
                <a:srgbClr val="1663A4"/>
              </a:solidFill>
            </a:endParaRPr>
          </a:p>
          <a:p>
            <a:pPr marL="268288" indent="-268288">
              <a:spcAft>
                <a:spcPts val="400"/>
              </a:spcAft>
              <a:buClr>
                <a:srgbClr val="00ADD9"/>
              </a:buClr>
            </a:pPr>
            <a:endParaRPr lang="ru-RU" sz="1100" dirty="0">
              <a:solidFill>
                <a:srgbClr val="1663A4"/>
              </a:solidFill>
            </a:endParaRPr>
          </a:p>
          <a:p>
            <a:pPr marL="268288" indent="-268288">
              <a:buClr>
                <a:srgbClr val="00ADD9"/>
              </a:buClr>
              <a:buFont typeface="Wingdings" pitchFamily="2" charset="2"/>
              <a:buChar char="§"/>
            </a:pPr>
            <a:r>
              <a:rPr lang="ru-RU" sz="1100" b="1" dirty="0">
                <a:solidFill>
                  <a:srgbClr val="00ADD9"/>
                </a:solidFill>
              </a:rPr>
              <a:t>Активность советов при ТО </a:t>
            </a:r>
            <a:r>
              <a:rPr lang="ru-RU" sz="1100" b="1" dirty="0" err="1">
                <a:solidFill>
                  <a:srgbClr val="00ADD9"/>
                </a:solidFill>
              </a:rPr>
              <a:t>Росзднавнадзора</a:t>
            </a:r>
            <a:r>
              <a:rPr lang="ru-RU" sz="1100" b="1" dirty="0">
                <a:solidFill>
                  <a:srgbClr val="00ADD9"/>
                </a:solidFill>
              </a:rPr>
              <a:t>: </a:t>
            </a:r>
          </a:p>
          <a:p>
            <a:pPr marL="268288" indent="-268288">
              <a:spcAft>
                <a:spcPts val="400"/>
              </a:spcAft>
              <a:buClr>
                <a:srgbClr val="00ADD9"/>
              </a:buClr>
            </a:pPr>
            <a:r>
              <a:rPr lang="ru-RU" sz="1100" b="1" dirty="0">
                <a:solidFill>
                  <a:srgbClr val="00ADD9"/>
                </a:solidFill>
              </a:rPr>
              <a:t>	в 2025 оценивается </a:t>
            </a:r>
            <a:r>
              <a:rPr lang="ru-RU" sz="1100" b="1" dirty="0" smtClean="0">
                <a:solidFill>
                  <a:srgbClr val="00ADD9"/>
                </a:solidFill>
              </a:rPr>
              <a:t>ниже</a:t>
            </a:r>
            <a:r>
              <a:rPr lang="ru-RU" sz="1100" dirty="0" smtClean="0">
                <a:solidFill>
                  <a:srgbClr val="1663A4"/>
                </a:solidFill>
              </a:rPr>
              <a:t>:  </a:t>
            </a:r>
            <a:endParaRPr lang="ru-RU" sz="1100" dirty="0">
              <a:solidFill>
                <a:srgbClr val="1663A4"/>
              </a:solidFill>
            </a:endParaRPr>
          </a:p>
          <a:p>
            <a:pPr marL="268288" indent="-268288">
              <a:buClr>
                <a:srgbClr val="00ADD9"/>
              </a:buClr>
            </a:pPr>
            <a:r>
              <a:rPr lang="ru-RU" sz="1100" b="1" dirty="0">
                <a:solidFill>
                  <a:srgbClr val="1663A4"/>
                </a:solidFill>
              </a:rPr>
              <a:t>	16,4%</a:t>
            </a:r>
            <a:r>
              <a:rPr lang="ru-RU" sz="1100" dirty="0">
                <a:solidFill>
                  <a:srgbClr val="1663A4"/>
                </a:solidFill>
              </a:rPr>
              <a:t> положительных и </a:t>
            </a:r>
            <a:r>
              <a:rPr lang="ru-RU" sz="1100" b="1" dirty="0">
                <a:solidFill>
                  <a:srgbClr val="FF0000"/>
                </a:solidFill>
              </a:rPr>
              <a:t>27%</a:t>
            </a:r>
            <a:r>
              <a:rPr lang="ru-RU" sz="1100" dirty="0">
                <a:solidFill>
                  <a:srgbClr val="1663A4"/>
                </a:solidFill>
              </a:rPr>
              <a:t> </a:t>
            </a:r>
            <a:r>
              <a:rPr lang="ru-RU" sz="1100" dirty="0" smtClean="0">
                <a:solidFill>
                  <a:srgbClr val="1663A4"/>
                </a:solidFill>
              </a:rPr>
              <a:t>отрицательных</a:t>
            </a:r>
          </a:p>
          <a:p>
            <a:pPr marL="268288" indent="-268288">
              <a:spcAft>
                <a:spcPts val="1200"/>
              </a:spcAft>
              <a:buClr>
                <a:srgbClr val="00ADD9"/>
              </a:buClr>
            </a:pPr>
            <a:r>
              <a:rPr lang="ru-RU" sz="1100" dirty="0" smtClean="0">
                <a:solidFill>
                  <a:srgbClr val="1663A4"/>
                </a:solidFill>
              </a:rPr>
              <a:t>	(</a:t>
            </a:r>
            <a:r>
              <a:rPr lang="ru-RU" sz="1100" dirty="0">
                <a:solidFill>
                  <a:srgbClr val="1663A4"/>
                </a:solidFill>
              </a:rPr>
              <a:t>28,6</a:t>
            </a:r>
            <a:r>
              <a:rPr lang="ru-RU" sz="1100" dirty="0" smtClean="0">
                <a:solidFill>
                  <a:srgbClr val="1663A4"/>
                </a:solidFill>
              </a:rPr>
              <a:t>%	                       и </a:t>
            </a:r>
            <a:r>
              <a:rPr lang="ru-RU" sz="1100" dirty="0" smtClean="0">
                <a:solidFill>
                  <a:srgbClr val="FF0000"/>
                </a:solidFill>
              </a:rPr>
              <a:t>27,3</a:t>
            </a:r>
            <a:r>
              <a:rPr lang="ru-RU" sz="1100" dirty="0">
                <a:solidFill>
                  <a:srgbClr val="FF0000"/>
                </a:solidFill>
              </a:rPr>
              <a:t>%</a:t>
            </a:r>
            <a:r>
              <a:rPr lang="ru-RU" sz="1100" dirty="0">
                <a:solidFill>
                  <a:srgbClr val="1663A4"/>
                </a:solidFill>
              </a:rPr>
              <a:t> в 2024 году</a:t>
            </a:r>
            <a:r>
              <a:rPr lang="ru-RU" sz="1100" dirty="0" smtClean="0">
                <a:solidFill>
                  <a:srgbClr val="1663A4"/>
                </a:solidFill>
              </a:rPr>
              <a:t>)</a:t>
            </a:r>
            <a:endParaRPr lang="ru-RU" sz="1100" dirty="0">
              <a:solidFill>
                <a:srgbClr val="1663A4"/>
              </a:solidFill>
            </a:endParaRPr>
          </a:p>
        </p:txBody>
      </p:sp>
      <p:pic>
        <p:nvPicPr>
          <p:cNvPr id="14" name="Рисунок 13" descr="логотип">
            <a:extLst>
              <a:ext uri="{FF2B5EF4-FFF2-40B4-BE49-F238E27FC236}">
                <a16:creationId xmlns:a16="http://schemas.microsoft.com/office/drawing/2014/main" xmlns="" id="{9639DC8E-5D45-46EC-93A3-4C4E91569A0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36000" y="4896000"/>
            <a:ext cx="1465000" cy="23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xmlns="" id="{3C5ED687-F99C-43D5-87F9-00B9F65B668C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8892480" cy="8855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804863" algn="l">
              <a:lnSpc>
                <a:spcPts val="2300"/>
              </a:lnSpc>
            </a:pPr>
            <a:r>
              <a:rPr lang="ru-RU" sz="2400" b="1" dirty="0">
                <a:solidFill>
                  <a:srgbClr val="0070BA"/>
                </a:solidFill>
              </a:rPr>
              <a:t>Взаимодействие пациентских НКО </a:t>
            </a:r>
            <a:br>
              <a:rPr lang="ru-RU" sz="2400" b="1" dirty="0">
                <a:solidFill>
                  <a:srgbClr val="0070BA"/>
                </a:solidFill>
              </a:rPr>
            </a:br>
            <a:r>
              <a:rPr lang="ru-RU" sz="2400" b="1" dirty="0">
                <a:solidFill>
                  <a:srgbClr val="0070BA"/>
                </a:solidFill>
              </a:rPr>
              <a:t>с органами власти в здравоохранении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A812139F-AFF2-4725-8E76-60C19D962C81}"/>
              </a:ext>
            </a:extLst>
          </p:cNvPr>
          <p:cNvSpPr/>
          <p:nvPr/>
        </p:nvSpPr>
        <p:spPr>
          <a:xfrm>
            <a:off x="4139952" y="4896000"/>
            <a:ext cx="5004049" cy="230832"/>
          </a:xfrm>
          <a:prstGeom prst="rect">
            <a:avLst/>
          </a:prstGeom>
          <a:solidFill>
            <a:srgbClr val="00ADD9"/>
          </a:solidFill>
        </p:spPr>
        <p:txBody>
          <a:bodyPr wrap="square">
            <a:spAutoFit/>
          </a:bodyPr>
          <a:lstStyle/>
          <a:p>
            <a:pPr marL="985838" defTabSz="685800">
              <a:lnSpc>
                <a:spcPct val="90000"/>
              </a:lnSpc>
              <a:spcBef>
                <a:spcPts val="750"/>
              </a:spcBef>
              <a:buClr>
                <a:srgbClr val="35A5D6"/>
              </a:buClr>
            </a:pPr>
            <a:r>
              <a:rPr lang="en-US" sz="1000" dirty="0">
                <a:solidFill>
                  <a:schemeClr val="bg1"/>
                </a:solidFill>
              </a:rPr>
              <a:t>XVI </a:t>
            </a:r>
            <a:r>
              <a:rPr lang="ru-RU" sz="1000" dirty="0">
                <a:solidFill>
                  <a:schemeClr val="bg1"/>
                </a:solidFill>
              </a:rPr>
              <a:t>Всероссийский конгресс пациентов,  2025 год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4212000" y="1131750"/>
            <a:ext cx="36000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</a:pPr>
            <a:r>
              <a:rPr lang="ru-RU" sz="1100" b="1" dirty="0">
                <a:solidFill>
                  <a:srgbClr val="0070BA"/>
                </a:solidFill>
                <a:ea typeface="Verdana" pitchFamily="34" charset="0"/>
                <a:cs typeface="+mj-cs"/>
              </a:rPr>
              <a:t>ГБ МСЭ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4212000" y="2145529"/>
            <a:ext cx="36000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</a:pPr>
            <a:r>
              <a:rPr lang="ru-RU" sz="1100" b="1" dirty="0">
                <a:solidFill>
                  <a:srgbClr val="0070BA"/>
                </a:solidFill>
                <a:ea typeface="Verdana" pitchFamily="34" charset="0"/>
                <a:cs typeface="+mj-cs"/>
              </a:rPr>
              <a:t>ТО </a:t>
            </a:r>
            <a:r>
              <a:rPr lang="ru-RU" sz="1100" b="1" dirty="0" err="1">
                <a:solidFill>
                  <a:srgbClr val="0070BA"/>
                </a:solidFill>
                <a:ea typeface="Verdana" pitchFamily="34" charset="0"/>
                <a:cs typeface="+mj-cs"/>
              </a:rPr>
              <a:t>Росздравнадзора</a:t>
            </a:r>
            <a:endParaRPr lang="ru-RU" sz="1100" b="1" dirty="0">
              <a:solidFill>
                <a:srgbClr val="0070BA"/>
              </a:solidFill>
              <a:ea typeface="Verdana" pitchFamily="34" charset="0"/>
              <a:cs typeface="+mj-cs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4212000" y="3225529"/>
            <a:ext cx="36000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</a:pPr>
            <a:r>
              <a:rPr lang="ru-RU" sz="1100" b="1" dirty="0">
                <a:solidFill>
                  <a:srgbClr val="0070BA"/>
                </a:solidFill>
                <a:ea typeface="Verdana" pitchFamily="34" charset="0"/>
                <a:cs typeface="+mj-cs"/>
              </a:rPr>
              <a:t>«Минздрав»</a:t>
            </a:r>
          </a:p>
        </p:txBody>
      </p:sp>
      <p:pic>
        <p:nvPicPr>
          <p:cNvPr id="24" name="Рисунок 2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7647" y="65918"/>
            <a:ext cx="660353" cy="660353"/>
          </a:xfrm>
          <a:prstGeom prst="rect">
            <a:avLst/>
          </a:prstGeom>
        </p:spPr>
      </p:pic>
      <p:graphicFrame>
        <p:nvGraphicFramePr>
          <p:cNvPr id="29" name="Диаграмма 28">
            <a:extLst>
              <a:ext uri="{FF2B5EF4-FFF2-40B4-BE49-F238E27FC236}">
                <a16:creationId xmlns:lc="http://schemas.openxmlformats.org/drawingml/2006/lockedCanvas" xmlns:a16="http://schemas.microsoft.com/office/drawing/2014/main" xmlns="" xmlns:xdr="http://schemas.openxmlformats.org/drawingml/2006/spreadsheetDrawing" id="{00000000-0008-0000-0500-000002000000}"/>
              </a:ext>
            </a:extLst>
          </p:cNvPr>
          <p:cNvGraphicFramePr>
            <a:graphicFrameLocks/>
          </p:cNvGraphicFramePr>
          <p:nvPr/>
        </p:nvGraphicFramePr>
        <p:xfrm>
          <a:off x="4032000" y="2391750"/>
          <a:ext cx="4851150" cy="7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1" name="Диаграмма 30">
            <a:extLst>
              <a:ext uri="{FF2B5EF4-FFF2-40B4-BE49-F238E27FC236}">
                <a16:creationId xmlns:lc="http://schemas.openxmlformats.org/drawingml/2006/lockedCanvas" xmlns:a16="http://schemas.microsoft.com/office/drawing/2014/main" xmlns="" xmlns:xdr="http://schemas.openxmlformats.org/drawingml/2006/spreadsheetDrawing" id="{00000000-0008-0000-0500-000006000000}"/>
              </a:ext>
            </a:extLst>
          </p:cNvPr>
          <p:cNvGraphicFramePr>
            <a:graphicFrameLocks/>
          </p:cNvGraphicFramePr>
          <p:nvPr/>
        </p:nvGraphicFramePr>
        <p:xfrm>
          <a:off x="4032000" y="1311751"/>
          <a:ext cx="4860000" cy="7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2" name="Диаграмма 31">
            <a:extLst>
              <a:ext uri="{FF2B5EF4-FFF2-40B4-BE49-F238E27FC236}">
                <a16:creationId xmlns:lc="http://schemas.openxmlformats.org/drawingml/2006/lockedCanvas" xmlns:a16="http://schemas.microsoft.com/office/drawing/2014/main" xmlns="" xmlns:xdr="http://schemas.openxmlformats.org/drawingml/2006/spreadsheetDrawing" id="{00000000-0008-0000-0500-000004000000}"/>
              </a:ext>
            </a:extLst>
          </p:cNvPr>
          <p:cNvGraphicFramePr>
            <a:graphicFrameLocks/>
          </p:cNvGraphicFramePr>
          <p:nvPr/>
        </p:nvGraphicFramePr>
        <p:xfrm>
          <a:off x="4032000" y="3471750"/>
          <a:ext cx="4860000" cy="13583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xmlns="" val="3785970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E:\РАБОТА\3 конгресс ВСП\2022\презентации\кубики9.png">
            <a:extLst>
              <a:ext uri="{FF2B5EF4-FFF2-40B4-BE49-F238E27FC236}">
                <a16:creationId xmlns:a16="http://schemas.microsoft.com/office/drawing/2014/main" xmlns="" id="{8AB3C6D1-B397-4E0D-BB35-20CB33AF2A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 flipV="1">
            <a:off x="7198149" y="0"/>
            <a:ext cx="1945851" cy="972000"/>
          </a:xfrm>
          <a:prstGeom prst="rect">
            <a:avLst/>
          </a:prstGeom>
          <a:noFill/>
        </p:spPr>
      </p:pic>
      <p:pic>
        <p:nvPicPr>
          <p:cNvPr id="18" name="Picture 2" descr="E:\РАБОТА\3 конгресс ВСП\2022\презентации\кубики9.png">
            <a:extLst>
              <a:ext uri="{FF2B5EF4-FFF2-40B4-BE49-F238E27FC236}">
                <a16:creationId xmlns:a16="http://schemas.microsoft.com/office/drawing/2014/main" xmlns="" id="{D3C57CA4-433C-470E-8228-66FA966E16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 flipV="1">
            <a:off x="-486925" y="3684573"/>
            <a:ext cx="1945851" cy="972000"/>
          </a:xfrm>
          <a:prstGeom prst="rect">
            <a:avLst/>
          </a:prstGeom>
          <a:noFill/>
        </p:spPr>
      </p:pic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xmlns="" id="{21890FFA-19B8-4654-9325-7A4FB41DDED8}"/>
              </a:ext>
            </a:extLst>
          </p:cNvPr>
          <p:cNvSpPr/>
          <p:nvPr/>
        </p:nvSpPr>
        <p:spPr>
          <a:xfrm>
            <a:off x="783264" y="2508368"/>
            <a:ext cx="7936759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b="1" dirty="0">
                <a:solidFill>
                  <a:srgbClr val="00ADD9"/>
                </a:solidFill>
                <a:ea typeface="Verdana" pitchFamily="34" charset="0"/>
                <a:cs typeface="+mj-cs"/>
              </a:rPr>
              <a:t>Диаграмма 29. «Как Вы оцениваете возможности пациентских советов и общественных комиссий влиять на решения в области здравоохранения?»</a:t>
            </a:r>
          </a:p>
        </p:txBody>
      </p:sp>
      <p:pic>
        <p:nvPicPr>
          <p:cNvPr id="11" name="Рисунок 10" descr="логотип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24000" y="4896000"/>
            <a:ext cx="1465000" cy="23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xmlns="" id="{3C5ED687-F99C-43D5-87F9-00B9F65B668C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8892480" cy="10027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804863" algn="l">
              <a:lnSpc>
                <a:spcPts val="2300"/>
              </a:lnSpc>
            </a:pPr>
            <a:r>
              <a:rPr lang="ru-RU" sz="2400" b="1" dirty="0">
                <a:solidFill>
                  <a:srgbClr val="0070BA"/>
                </a:solidFill>
              </a:rPr>
              <a:t>Взаимодействие пациентских НКО </a:t>
            </a:r>
            <a:br>
              <a:rPr lang="ru-RU" sz="2400" b="1" dirty="0">
                <a:solidFill>
                  <a:srgbClr val="0070BA"/>
                </a:solidFill>
              </a:rPr>
            </a:br>
            <a:r>
              <a:rPr lang="ru-RU" sz="2400" b="1" dirty="0">
                <a:solidFill>
                  <a:srgbClr val="0070BA"/>
                </a:solidFill>
              </a:rPr>
              <a:t>с органами власти в здравоохранении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2BFF0998-EC31-486C-804C-21911F3543A7}"/>
              </a:ext>
            </a:extLst>
          </p:cNvPr>
          <p:cNvSpPr/>
          <p:nvPr/>
        </p:nvSpPr>
        <p:spPr>
          <a:xfrm>
            <a:off x="4139952" y="4896000"/>
            <a:ext cx="5004049" cy="230832"/>
          </a:xfrm>
          <a:prstGeom prst="rect">
            <a:avLst/>
          </a:prstGeom>
          <a:solidFill>
            <a:srgbClr val="00ADD9"/>
          </a:solidFill>
        </p:spPr>
        <p:txBody>
          <a:bodyPr wrap="square">
            <a:spAutoFit/>
          </a:bodyPr>
          <a:lstStyle/>
          <a:p>
            <a:pPr marL="985838" defTabSz="685800">
              <a:lnSpc>
                <a:spcPct val="90000"/>
              </a:lnSpc>
              <a:spcBef>
                <a:spcPts val="750"/>
              </a:spcBef>
              <a:buClr>
                <a:srgbClr val="35A5D6"/>
              </a:buClr>
            </a:pPr>
            <a:r>
              <a:rPr lang="en-US" sz="1000" dirty="0">
                <a:solidFill>
                  <a:schemeClr val="bg1"/>
                </a:solidFill>
              </a:rPr>
              <a:t>XVI </a:t>
            </a:r>
            <a:r>
              <a:rPr lang="ru-RU" sz="1000" dirty="0">
                <a:solidFill>
                  <a:schemeClr val="bg1"/>
                </a:solidFill>
              </a:rPr>
              <a:t>Всероссийский конгресс пациентов,  2025 год</a:t>
            </a: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xmlns="" id="{71E0C41D-92A0-49B4-A851-37701671C810}"/>
              </a:ext>
            </a:extLst>
          </p:cNvPr>
          <p:cNvSpPr txBox="1">
            <a:spLocks/>
          </p:cNvSpPr>
          <p:nvPr/>
        </p:nvSpPr>
        <p:spPr>
          <a:xfrm>
            <a:off x="847954" y="1057897"/>
            <a:ext cx="7884000" cy="1156727"/>
          </a:xfrm>
          <a:prstGeom prst="rect">
            <a:avLst/>
          </a:prstGeom>
        </p:spPr>
        <p:txBody>
          <a:bodyPr vert="horz" wrap="square" lIns="68580" tIns="34290" rIns="68580" bIns="34290" rtlCol="0" anchor="t" anchorCtr="0">
            <a:spAutoFit/>
          </a:bodyPr>
          <a:lstStyle/>
          <a:p>
            <a:pPr>
              <a:spcAft>
                <a:spcPts val="800"/>
              </a:spcAft>
            </a:pPr>
            <a:r>
              <a:rPr lang="ru-RU" sz="1100" dirty="0">
                <a:solidFill>
                  <a:srgbClr val="1663A4"/>
                </a:solidFill>
              </a:rPr>
              <a:t>Оценка реальных возможностей общественных структур влиять на решения в области здравоохранения остается скептична:</a:t>
            </a:r>
          </a:p>
          <a:p>
            <a:pPr marL="268288" lvl="0" indent="-268288">
              <a:buClr>
                <a:srgbClr val="00ADD9"/>
              </a:buClr>
              <a:buFont typeface="Wingdings" pitchFamily="2" charset="2"/>
              <a:buChar char="§"/>
            </a:pPr>
            <a:r>
              <a:rPr lang="ru-RU" sz="1100" b="1" dirty="0">
                <a:solidFill>
                  <a:srgbClr val="1663A4"/>
                </a:solidFill>
              </a:rPr>
              <a:t>Большинство пациентских НКО сегодня признают ограниченность возможностей советов и комиссий влиять на решения в здравоохранении – </a:t>
            </a:r>
            <a:r>
              <a:rPr lang="ru-RU" sz="1400" b="1" dirty="0">
                <a:solidFill>
                  <a:srgbClr val="1663A4"/>
                </a:solidFill>
              </a:rPr>
              <a:t>41,8%</a:t>
            </a:r>
            <a:r>
              <a:rPr lang="ru-RU" sz="1400" dirty="0">
                <a:solidFill>
                  <a:srgbClr val="1663A4"/>
                </a:solidFill>
              </a:rPr>
              <a:t> </a:t>
            </a:r>
            <a:r>
              <a:rPr lang="ru-RU" sz="1100" dirty="0">
                <a:solidFill>
                  <a:srgbClr val="1663A4"/>
                </a:solidFill>
              </a:rPr>
              <a:t>(54,5% в 2024 году).</a:t>
            </a:r>
          </a:p>
          <a:p>
            <a:pPr marL="268288" lvl="0" indent="-268288">
              <a:buClr>
                <a:srgbClr val="00ADD9"/>
              </a:buClr>
              <a:buFont typeface="Wingdings" pitchFamily="2" charset="2"/>
              <a:buChar char="§"/>
            </a:pPr>
            <a:r>
              <a:rPr lang="ru-RU" sz="1100" dirty="0">
                <a:solidFill>
                  <a:srgbClr val="1663A4"/>
                </a:solidFill>
              </a:rPr>
              <a:t>На формальность пациентских советов указывают </a:t>
            </a:r>
            <a:r>
              <a:rPr lang="ru-RU" sz="1400" b="1" dirty="0">
                <a:solidFill>
                  <a:srgbClr val="1663A4"/>
                </a:solidFill>
              </a:rPr>
              <a:t>27% </a:t>
            </a:r>
            <a:r>
              <a:rPr lang="ru-RU" sz="1100" dirty="0">
                <a:solidFill>
                  <a:srgbClr val="1663A4"/>
                </a:solidFill>
              </a:rPr>
              <a:t>опрошенных НКО (22% в 2024 году).</a:t>
            </a:r>
          </a:p>
          <a:p>
            <a:pPr marL="268288" lvl="0" indent="-268288">
              <a:buClr>
                <a:srgbClr val="00ADD9"/>
              </a:buClr>
              <a:buFont typeface="Wingdings" pitchFamily="2" charset="2"/>
              <a:buChar char="§"/>
            </a:pPr>
            <a:r>
              <a:rPr lang="ru-RU" sz="1100" dirty="0">
                <a:solidFill>
                  <a:srgbClr val="1663A4"/>
                </a:solidFill>
              </a:rPr>
              <a:t>Влияние советов на принятие решений в здравоохранении есть, по мнению </a:t>
            </a:r>
            <a:r>
              <a:rPr lang="ru-RU" sz="1400" b="1" dirty="0">
                <a:solidFill>
                  <a:srgbClr val="1663A4"/>
                </a:solidFill>
              </a:rPr>
              <a:t>16,4%</a:t>
            </a:r>
            <a:r>
              <a:rPr lang="ru-RU" sz="1100" dirty="0">
                <a:solidFill>
                  <a:srgbClr val="1663A4"/>
                </a:solidFill>
              </a:rPr>
              <a:t> пациентских НКО (13,6% в 2024 году).</a:t>
            </a: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7647" y="65918"/>
            <a:ext cx="660353" cy="660353"/>
          </a:xfrm>
          <a:prstGeom prst="rect">
            <a:avLst/>
          </a:prstGeom>
        </p:spPr>
      </p:pic>
      <p:graphicFrame>
        <p:nvGraphicFramePr>
          <p:cNvPr id="14" name="Диаграмма 13">
            <a:extLst>
              <a:ext uri="{FF2B5EF4-FFF2-40B4-BE49-F238E27FC236}">
                <a16:creationId xmlns:a16="http://schemas.microsoft.com/office/drawing/2014/main" xmlns="" id="{00000000-0008-0000-0300-00000B0000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1971271862"/>
              </p:ext>
            </p:extLst>
          </p:nvPr>
        </p:nvGraphicFramePr>
        <p:xfrm>
          <a:off x="801257" y="3071157"/>
          <a:ext cx="7920000" cy="1587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xmlns="" val="69253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16650</TotalTime>
  <Words>1531</Words>
  <Application>Microsoft Office PowerPoint</Application>
  <PresentationFormat>Экран (16:9)</PresentationFormat>
  <Paragraphs>393</Paragraphs>
  <Slides>12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Company>!!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Владелец</dc:creator>
  <cp:lastModifiedBy>Нат.Полярная</cp:lastModifiedBy>
  <cp:revision>1245</cp:revision>
  <dcterms:created xsi:type="dcterms:W3CDTF">2019-11-22T11:09:28Z</dcterms:created>
  <dcterms:modified xsi:type="dcterms:W3CDTF">2025-11-18T11:25:08Z</dcterms:modified>
</cp:coreProperties>
</file>