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9" r:id="rId2"/>
    <p:sldId id="272" r:id="rId3"/>
    <p:sldId id="267" r:id="rId4"/>
    <p:sldId id="298" r:id="rId5"/>
    <p:sldId id="944" r:id="rId6"/>
    <p:sldId id="299" r:id="rId7"/>
    <p:sldId id="335" r:id="rId8"/>
    <p:sldId id="591" r:id="rId9"/>
    <p:sldId id="593" r:id="rId10"/>
    <p:sldId id="2123260174" r:id="rId11"/>
    <p:sldId id="2123260172" r:id="rId12"/>
    <p:sldId id="2123260173" r:id="rId13"/>
    <p:sldId id="263" r:id="rId14"/>
    <p:sldId id="2123260170" r:id="rId15"/>
    <p:sldId id="262" r:id="rId16"/>
    <p:sldId id="2123260175" r:id="rId17"/>
    <p:sldId id="274" r:id="rId18"/>
    <p:sldId id="338" r:id="rId19"/>
    <p:sldId id="342" r:id="rId20"/>
    <p:sldId id="2123260176" r:id="rId21"/>
    <p:sldId id="319" r:id="rId22"/>
    <p:sldId id="528" r:id="rId23"/>
    <p:sldId id="531" r:id="rId24"/>
    <p:sldId id="519" r:id="rId25"/>
    <p:sldId id="2123260169" r:id="rId26"/>
    <p:sldId id="260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0"/>
  </p:normalViewPr>
  <p:slideViewPr>
    <p:cSldViewPr snapToGrid="0">
      <p:cViewPr varScale="1">
        <p:scale>
          <a:sx n="103" d="100"/>
          <a:sy n="103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хочу попробовать еще раз</c:v>
                </c:pt>
                <c:pt idx="1">
                  <c:v>получили эффективную помощь родственники или знакомые</c:v>
                </c:pt>
                <c:pt idx="2">
                  <c:v>настояли родствениики</c:v>
                </c:pt>
                <c:pt idx="3">
                  <c:v>приходят за конкретной помощью</c:v>
                </c:pt>
                <c:pt idx="4">
                  <c:v>не могу так больше жить</c:v>
                </c:pt>
                <c:pt idx="5">
                  <c:v>другие причины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32</c:v>
                </c:pt>
                <c:pt idx="1">
                  <c:v>24</c:v>
                </c:pt>
                <c:pt idx="2">
                  <c:v>21</c:v>
                </c:pt>
                <c:pt idx="3">
                  <c:v>13</c:v>
                </c:pt>
                <c:pt idx="4">
                  <c:v>8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8B-4A53-9C83-79B728FA261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хочу попробовать еще раз</c:v>
                </c:pt>
                <c:pt idx="1">
                  <c:v>получили эффективную помощь родственники или знакомые</c:v>
                </c:pt>
                <c:pt idx="2">
                  <c:v>настояли родствениики</c:v>
                </c:pt>
                <c:pt idx="3">
                  <c:v>приходят за конкретной помощью</c:v>
                </c:pt>
                <c:pt idx="4">
                  <c:v>не могу так больше жить</c:v>
                </c:pt>
                <c:pt idx="5">
                  <c:v>другие причины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B08B-4A53-9C83-79B728FA261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хочу попробовать еще раз</c:v>
                </c:pt>
                <c:pt idx="1">
                  <c:v>получили эффективную помощь родственники или знакомые</c:v>
                </c:pt>
                <c:pt idx="2">
                  <c:v>настояли родствениики</c:v>
                </c:pt>
                <c:pt idx="3">
                  <c:v>приходят за конкретной помощью</c:v>
                </c:pt>
                <c:pt idx="4">
                  <c:v>не могу так больше жить</c:v>
                </c:pt>
                <c:pt idx="5">
                  <c:v>другие причины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B08B-4A53-9C83-79B728FA26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"/>
        <c:overlap val="56"/>
        <c:axId val="137930240"/>
        <c:axId val="137931776"/>
      </c:barChart>
      <c:catAx>
        <c:axId val="1379302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37931776"/>
        <c:crosses val="autoZero"/>
        <c:auto val="1"/>
        <c:lblAlgn val="ctr"/>
        <c:lblOffset val="100"/>
        <c:noMultiLvlLbl val="0"/>
      </c:catAx>
      <c:valAx>
        <c:axId val="1379317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7930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765743621079138E-2"/>
          <c:y val="5.6349455409091163E-2"/>
          <c:w val="0.91748391460780754"/>
          <c:h val="0.84360836830115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Антидепрессанты</c:v>
                </c:pt>
                <c:pt idx="1">
                  <c:v>Гипотензивные</c:v>
                </c:pt>
                <c:pt idx="2">
                  <c:v>Антиконвульсанты</c:v>
                </c:pt>
                <c:pt idx="3">
                  <c:v>Всего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29</c:v>
                </c:pt>
                <c:pt idx="1">
                  <c:v>29</c:v>
                </c:pt>
                <c:pt idx="2">
                  <c:v>28</c:v>
                </c:pt>
                <c:pt idx="3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D4-4E6B-94B6-D96C002F297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Антидепрессанты</c:v>
                </c:pt>
                <c:pt idx="1">
                  <c:v>Гипотензивные</c:v>
                </c:pt>
                <c:pt idx="2">
                  <c:v>Антиконвульсанты</c:v>
                </c:pt>
                <c:pt idx="3">
                  <c:v>Всего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26</c:v>
                </c:pt>
                <c:pt idx="1">
                  <c:v>27</c:v>
                </c:pt>
                <c:pt idx="2">
                  <c:v>24</c:v>
                </c:pt>
                <c:pt idx="3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D4-4E6B-94B6-D96C002F297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Антидепрессанты</c:v>
                </c:pt>
                <c:pt idx="1">
                  <c:v>Гипотензивные</c:v>
                </c:pt>
                <c:pt idx="2">
                  <c:v>Антиконвульсанты</c:v>
                </c:pt>
                <c:pt idx="3">
                  <c:v>Всего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19</c:v>
                </c:pt>
                <c:pt idx="1">
                  <c:v>21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D4-4E6B-94B6-D96C002F297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Антидепрессанты</c:v>
                </c:pt>
                <c:pt idx="1">
                  <c:v>Гипотензивные</c:v>
                </c:pt>
                <c:pt idx="2">
                  <c:v>Антиконвульсанты</c:v>
                </c:pt>
                <c:pt idx="3">
                  <c:v>Всего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16</c:v>
                </c:pt>
                <c:pt idx="1">
                  <c:v>18</c:v>
                </c:pt>
                <c:pt idx="2">
                  <c:v>17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D4-4E6B-94B6-D96C002F29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433472"/>
        <c:axId val="176631808"/>
      </c:barChart>
      <c:catAx>
        <c:axId val="55433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>
            <a:solidFill>
              <a:srgbClr val="646464"/>
            </a:solidFill>
          </a:ln>
        </c:spPr>
        <c:txPr>
          <a:bodyPr/>
          <a:lstStyle/>
          <a:p>
            <a:pPr>
              <a:defRPr sz="1800" b="1"/>
            </a:pPr>
            <a:endParaRPr lang="ru-RU"/>
          </a:p>
        </c:txPr>
        <c:crossAx val="176631808"/>
        <c:crosses val="autoZero"/>
        <c:auto val="1"/>
        <c:lblAlgn val="ctr"/>
        <c:lblOffset val="100"/>
        <c:noMultiLvlLbl val="0"/>
      </c:catAx>
      <c:valAx>
        <c:axId val="176631808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>
            <a:solidFill>
              <a:srgbClr val="646464"/>
            </a:solidFill>
          </a:ln>
        </c:spPr>
        <c:crossAx val="55433472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57501770636595"/>
          <c:y val="0.16443101982400454"/>
          <c:w val="0.84704086087461328"/>
          <c:h val="0.67977914378077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D4F-4F70-98AF-5AECDBFB317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2D4F-4F70-98AF-5AECDBFB317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EB5-4585-B98C-46B8B3B592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2024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20</c:v>
                </c:pt>
                <c:pt idx="1">
                  <c:v>45</c:v>
                </c:pt>
                <c:pt idx="2">
                  <c:v>104</c:v>
                </c:pt>
                <c:pt idx="3">
                  <c:v>210</c:v>
                </c:pt>
                <c:pt idx="4">
                  <c:v>287</c:v>
                </c:pt>
                <c:pt idx="5">
                  <c:v>561</c:v>
                </c:pt>
                <c:pt idx="6">
                  <c:v>1080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95-4EA8-994D-20BC9CBFABE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63573504"/>
        <c:axId val="263575040"/>
      </c:barChart>
      <c:catAx>
        <c:axId val="26357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3575040"/>
        <c:crosses val="autoZero"/>
        <c:auto val="1"/>
        <c:lblAlgn val="ctr"/>
        <c:lblOffset val="100"/>
        <c:noMultiLvlLbl val="0"/>
      </c:catAx>
      <c:valAx>
        <c:axId val="2635750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63573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556730866320051E-2"/>
          <c:y val="7.5413244633401766E-2"/>
          <c:w val="0.91844326913367991"/>
          <c:h val="0.8675974211072577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Ботокс (n = 108)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6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  <a:effectLst/>
            </c:spPr>
          </c:marker>
          <c:cat>
            <c:strRef>
              <c:f>Лист1!$A$2:$A$5</c:f>
              <c:strCache>
                <c:ptCount val="4"/>
                <c:pt idx="0">
                  <c:v>0 неделя</c:v>
                </c:pt>
                <c:pt idx="1">
                  <c:v>4 недели</c:v>
                </c:pt>
                <c:pt idx="2">
                  <c:v>8 недель</c:v>
                </c:pt>
                <c:pt idx="3">
                  <c:v>12 недель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-7</c:v>
                </c:pt>
                <c:pt idx="2">
                  <c:v>-9</c:v>
                </c:pt>
                <c:pt idx="3">
                  <c:v>-9.5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38-40C7-B6B1-73C6F87B5FA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Релатокс® (n = 101)</c:v>
                </c:pt>
              </c:strCache>
            </c:strRef>
          </c:tx>
          <c:spPr>
            <a:ln w="28575" cap="rnd">
              <a:solidFill>
                <a:srgbClr val="0F5AA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F5AA7"/>
              </a:solidFill>
              <a:ln w="9525">
                <a:solidFill>
                  <a:srgbClr val="0F5AA7"/>
                </a:solidFill>
              </a:ln>
              <a:effectLst/>
            </c:spPr>
          </c:marker>
          <c:cat>
            <c:strRef>
              <c:f>Лист1!$A$2:$A$5</c:f>
              <c:strCache>
                <c:ptCount val="4"/>
                <c:pt idx="0">
                  <c:v>0 неделя</c:v>
                </c:pt>
                <c:pt idx="1">
                  <c:v>4 недели</c:v>
                </c:pt>
                <c:pt idx="2">
                  <c:v>8 недель</c:v>
                </c:pt>
                <c:pt idx="3">
                  <c:v>12 недель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-7</c:v>
                </c:pt>
                <c:pt idx="2">
                  <c:v>-10</c:v>
                </c:pt>
                <c:pt idx="3">
                  <c:v>-11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38-40C7-B6B1-73C6F87B5F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2013359"/>
        <c:axId val="1994337600"/>
      </c:lineChart>
      <c:catAx>
        <c:axId val="73201335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94337600"/>
        <c:crosses val="autoZero"/>
        <c:auto val="1"/>
        <c:lblAlgn val="ctr"/>
        <c:lblOffset val="100"/>
        <c:noMultiLvlLbl val="0"/>
      </c:catAx>
      <c:valAx>
        <c:axId val="1994337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732013359"/>
        <c:crosses val="autoZero"/>
        <c:crossBetween val="between"/>
        <c:minorUnit val="0.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0898856499025932"/>
          <c:y val="6.4285106244983653E-2"/>
          <c:w val="0.56765591495403067"/>
          <c:h val="0.305141187057650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556730866320051E-2"/>
          <c:y val="7.5413244633401766E-2"/>
          <c:w val="0.91844326913367991"/>
          <c:h val="0.8675974211072577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Ботокс (n = 108)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6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  <a:effectLst/>
            </c:spPr>
          </c:marker>
          <c:cat>
            <c:strRef>
              <c:f>Лист1!$A$2:$A$5</c:f>
              <c:strCache>
                <c:ptCount val="4"/>
                <c:pt idx="0">
                  <c:v>0 неделя</c:v>
                </c:pt>
                <c:pt idx="1">
                  <c:v>4 недели</c:v>
                </c:pt>
                <c:pt idx="2">
                  <c:v>8 недель</c:v>
                </c:pt>
                <c:pt idx="3">
                  <c:v>12 недель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-0.9</c:v>
                </c:pt>
                <c:pt idx="2">
                  <c:v>-1.25</c:v>
                </c:pt>
                <c:pt idx="3">
                  <c:v>-1.1499999999999999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38-40C7-B6B1-73C6F87B5FA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Релатокс® (n = 101)</c:v>
                </c:pt>
              </c:strCache>
            </c:strRef>
          </c:tx>
          <c:spPr>
            <a:ln w="28575" cap="rnd">
              <a:solidFill>
                <a:srgbClr val="0F5AA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F5AA7"/>
              </a:solidFill>
              <a:ln w="9525">
                <a:solidFill>
                  <a:srgbClr val="0F5AA7"/>
                </a:solidFill>
              </a:ln>
              <a:effectLst/>
            </c:spPr>
          </c:marker>
          <c:cat>
            <c:strRef>
              <c:f>Лист1!$A$2:$A$5</c:f>
              <c:strCache>
                <c:ptCount val="4"/>
                <c:pt idx="0">
                  <c:v>0 неделя</c:v>
                </c:pt>
                <c:pt idx="1">
                  <c:v>4 недели</c:v>
                </c:pt>
                <c:pt idx="2">
                  <c:v>8 недель</c:v>
                </c:pt>
                <c:pt idx="3">
                  <c:v>12 недель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-1.1000000000000001</c:v>
                </c:pt>
                <c:pt idx="2">
                  <c:v>-1.3</c:v>
                </c:pt>
                <c:pt idx="3">
                  <c:v>-1.23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38-40C7-B6B1-73C6F87B5F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2013359"/>
        <c:axId val="1994337600"/>
      </c:lineChart>
      <c:catAx>
        <c:axId val="73201335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94337600"/>
        <c:crosses val="autoZero"/>
        <c:auto val="1"/>
        <c:lblAlgn val="ctr"/>
        <c:lblOffset val="100"/>
        <c:noMultiLvlLbl val="0"/>
      </c:catAx>
      <c:valAx>
        <c:axId val="1994337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732013359"/>
        <c:crosses val="autoZero"/>
        <c:crossBetween val="between"/>
        <c:min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320278353662646"/>
          <c:y val="7.3521244943127909E-2"/>
          <c:w val="0.61506762066712184"/>
          <c:h val="0.250793493153461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556730866320051E-2"/>
          <c:y val="7.5413244633401766E-2"/>
          <c:w val="0.91844326913367991"/>
          <c:h val="0.8675974211072577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Ботокс (n = 108)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6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  <a:effectLst/>
            </c:spPr>
          </c:marker>
          <c:cat>
            <c:strRef>
              <c:f>Лист1!$A$2:$A$5</c:f>
              <c:strCache>
                <c:ptCount val="4"/>
                <c:pt idx="0">
                  <c:v>0 неделя</c:v>
                </c:pt>
                <c:pt idx="1">
                  <c:v>4 недели</c:v>
                </c:pt>
                <c:pt idx="2">
                  <c:v>8 недель</c:v>
                </c:pt>
                <c:pt idx="3">
                  <c:v>12 недель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-6</c:v>
                </c:pt>
                <c:pt idx="2">
                  <c:v>-7.45</c:v>
                </c:pt>
                <c:pt idx="3">
                  <c:v>-7.4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38-40C7-B6B1-73C6F87B5FA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Релатокс® (n = 101)</c:v>
                </c:pt>
              </c:strCache>
            </c:strRef>
          </c:tx>
          <c:spPr>
            <a:ln w="28575" cap="rnd">
              <a:solidFill>
                <a:srgbClr val="0F5AA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F5AA7"/>
              </a:solidFill>
              <a:ln w="9525">
                <a:solidFill>
                  <a:srgbClr val="0F5AA7"/>
                </a:solidFill>
              </a:ln>
              <a:effectLst/>
            </c:spPr>
          </c:marker>
          <c:cat>
            <c:strRef>
              <c:f>Лист1!$A$2:$A$5</c:f>
              <c:strCache>
                <c:ptCount val="4"/>
                <c:pt idx="0">
                  <c:v>0 неделя</c:v>
                </c:pt>
                <c:pt idx="1">
                  <c:v>4 недели</c:v>
                </c:pt>
                <c:pt idx="2">
                  <c:v>8 недель</c:v>
                </c:pt>
                <c:pt idx="3">
                  <c:v>12 недель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-6</c:v>
                </c:pt>
                <c:pt idx="2">
                  <c:v>-7.55</c:v>
                </c:pt>
                <c:pt idx="3">
                  <c:v>-7.7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38-40C7-B6B1-73C6F87B5F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2013359"/>
        <c:axId val="1994337600"/>
      </c:lineChart>
      <c:catAx>
        <c:axId val="73201335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94337600"/>
        <c:crosses val="autoZero"/>
        <c:auto val="1"/>
        <c:lblAlgn val="ctr"/>
        <c:lblOffset val="100"/>
        <c:noMultiLvlLbl val="0"/>
      </c:catAx>
      <c:valAx>
        <c:axId val="1994337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732013359"/>
        <c:crosses val="autoZero"/>
        <c:crossBetween val="between"/>
        <c:min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709537021257812"/>
          <c:y val="8.6391440407954767E-2"/>
          <c:w val="0.61117503399117024"/>
          <c:h val="0.244358395421047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556730866320051E-2"/>
          <c:y val="7.5413244633401766E-2"/>
          <c:w val="0.91844326913367991"/>
          <c:h val="0.8675974211072577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Ботокс (n = 108)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6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  <a:effectLst/>
            </c:spPr>
          </c:marker>
          <c:cat>
            <c:strRef>
              <c:f>Лист1!$A$2:$A$5</c:f>
              <c:strCache>
                <c:ptCount val="4"/>
                <c:pt idx="0">
                  <c:v>0 неделя</c:v>
                </c:pt>
                <c:pt idx="1">
                  <c:v>4 недели</c:v>
                </c:pt>
                <c:pt idx="2">
                  <c:v>8 недель</c:v>
                </c:pt>
                <c:pt idx="3">
                  <c:v>12 недель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-7</c:v>
                </c:pt>
                <c:pt idx="2">
                  <c:v>-11</c:v>
                </c:pt>
                <c:pt idx="3">
                  <c:v>-12.5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38-40C7-B6B1-73C6F87B5FA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Релатокс® (n = 101)</c:v>
                </c:pt>
              </c:strCache>
            </c:strRef>
          </c:tx>
          <c:spPr>
            <a:ln w="28575" cap="rnd">
              <a:solidFill>
                <a:srgbClr val="0F5AA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F5AA7"/>
              </a:solidFill>
              <a:ln w="9525">
                <a:solidFill>
                  <a:srgbClr val="0F5AA7"/>
                </a:solidFill>
              </a:ln>
              <a:effectLst/>
            </c:spPr>
          </c:marker>
          <c:cat>
            <c:strRef>
              <c:f>Лист1!$A$2:$A$5</c:f>
              <c:strCache>
                <c:ptCount val="4"/>
                <c:pt idx="0">
                  <c:v>0 неделя</c:v>
                </c:pt>
                <c:pt idx="1">
                  <c:v>4 недели</c:v>
                </c:pt>
                <c:pt idx="2">
                  <c:v>8 недель</c:v>
                </c:pt>
                <c:pt idx="3">
                  <c:v>12 недель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-8</c:v>
                </c:pt>
                <c:pt idx="2">
                  <c:v>-11.5</c:v>
                </c:pt>
                <c:pt idx="3">
                  <c:v>-12.5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38-40C7-B6B1-73C6F87B5F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2013359"/>
        <c:axId val="1994337600"/>
      </c:lineChart>
      <c:catAx>
        <c:axId val="73201335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94337600"/>
        <c:crosses val="autoZero"/>
        <c:auto val="1"/>
        <c:lblAlgn val="ctr"/>
        <c:lblOffset val="100"/>
        <c:noMultiLvlLbl val="0"/>
      </c:catAx>
      <c:valAx>
        <c:axId val="1994337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732013359"/>
        <c:crosses val="autoZero"/>
        <c:crossBetween val="between"/>
        <c:min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6883969040756301"/>
          <c:y val="8.6391440407954767E-2"/>
          <c:w val="0.52943071379618534"/>
          <c:h val="0.237923297688634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556730866320051E-2"/>
          <c:y val="7.5413244633401766E-2"/>
          <c:w val="0.91844326913367991"/>
          <c:h val="0.8675974211072577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Ботокс (n = 108)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6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  <a:effectLst/>
            </c:spPr>
          </c:marker>
          <c:cat>
            <c:strRef>
              <c:f>Лист1!$A$2:$A$5</c:f>
              <c:strCache>
                <c:ptCount val="4"/>
                <c:pt idx="0">
                  <c:v>0 неделя</c:v>
                </c:pt>
                <c:pt idx="1">
                  <c:v>4 недели</c:v>
                </c:pt>
                <c:pt idx="2">
                  <c:v>8 недель</c:v>
                </c:pt>
                <c:pt idx="3">
                  <c:v>12 недель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90</c:v>
                </c:pt>
                <c:pt idx="1">
                  <c:v>45</c:v>
                </c:pt>
                <c:pt idx="2">
                  <c:v>30</c:v>
                </c:pt>
                <c:pt idx="3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38-40C7-B6B1-73C6F87B5FA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Релатокс® (n = 101)</c:v>
                </c:pt>
              </c:strCache>
            </c:strRef>
          </c:tx>
          <c:spPr>
            <a:ln w="28575" cap="rnd">
              <a:solidFill>
                <a:srgbClr val="0F5AA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F5AA7"/>
              </a:solidFill>
              <a:ln w="9525">
                <a:solidFill>
                  <a:srgbClr val="0F5AA7"/>
                </a:solidFill>
              </a:ln>
              <a:effectLst/>
            </c:spPr>
          </c:marker>
          <c:cat>
            <c:strRef>
              <c:f>Лист1!$A$2:$A$5</c:f>
              <c:strCache>
                <c:ptCount val="4"/>
                <c:pt idx="0">
                  <c:v>0 неделя</c:v>
                </c:pt>
                <c:pt idx="1">
                  <c:v>4 недели</c:v>
                </c:pt>
                <c:pt idx="2">
                  <c:v>8 недель</c:v>
                </c:pt>
                <c:pt idx="3">
                  <c:v>12 недель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90</c:v>
                </c:pt>
                <c:pt idx="1">
                  <c:v>55</c:v>
                </c:pt>
                <c:pt idx="2">
                  <c:v>35</c:v>
                </c:pt>
                <c:pt idx="3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38-40C7-B6B1-73C6F87B5F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2013359"/>
        <c:axId val="1994337600"/>
      </c:lineChart>
      <c:catAx>
        <c:axId val="73201335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94337600"/>
        <c:crosses val="autoZero"/>
        <c:auto val="1"/>
        <c:lblAlgn val="ctr"/>
        <c:lblOffset val="100"/>
        <c:noMultiLvlLbl val="0"/>
      </c:catAx>
      <c:valAx>
        <c:axId val="1994337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732013359"/>
        <c:crosses val="autoZero"/>
        <c:crossBetween val="between"/>
        <c:min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6883965260965726"/>
          <c:y val="5.2937776880999585E-2"/>
          <c:w val="0.52943071379618534"/>
          <c:h val="0.237923297688634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6C7116-F14B-4EB0-A20F-A109EC598A36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404678-68CF-45FC-83E7-7720A5CE5B50}">
      <dgm:prSet phldrT="[Текст]" custT="1"/>
      <dgm:spPr/>
      <dgm:t>
        <a:bodyPr/>
        <a:lstStyle/>
        <a:p>
          <a:r>
            <a:rPr lang="ru-RU" sz="2400" dirty="0"/>
            <a:t>2013-2014</a:t>
          </a:r>
        </a:p>
      </dgm:t>
    </dgm:pt>
    <dgm:pt modelId="{10E13D9A-C4EB-48C9-AA89-0C14E2FA1DCE}" type="parTrans" cxnId="{012F79BB-21C7-41D8-AD95-E4D626561F43}">
      <dgm:prSet/>
      <dgm:spPr/>
      <dgm:t>
        <a:bodyPr/>
        <a:lstStyle/>
        <a:p>
          <a:endParaRPr lang="ru-RU"/>
        </a:p>
      </dgm:t>
    </dgm:pt>
    <dgm:pt modelId="{36D4946D-276A-4A16-AD33-A46206294F67}" type="sibTrans" cxnId="{012F79BB-21C7-41D8-AD95-E4D626561F43}">
      <dgm:prSet/>
      <dgm:spPr/>
      <dgm:t>
        <a:bodyPr/>
        <a:lstStyle/>
        <a:p>
          <a:endParaRPr lang="ru-RU"/>
        </a:p>
      </dgm:t>
    </dgm:pt>
    <dgm:pt modelId="{61135E1A-5121-49BD-8324-75168E10CFD6}">
      <dgm:prSet phldrT="[Текст]"/>
      <dgm:spPr/>
      <dgm:t>
        <a:bodyPr/>
        <a:lstStyle/>
        <a:p>
          <a:r>
            <a:rPr lang="ru-RU" dirty="0"/>
            <a:t>40 чел</a:t>
          </a:r>
        </a:p>
      </dgm:t>
    </dgm:pt>
    <dgm:pt modelId="{CB22431B-3B3A-45AF-A5C5-9DD67721C1D3}" type="parTrans" cxnId="{BC381D46-D1D5-41E8-9FE0-3CB35110847C}">
      <dgm:prSet/>
      <dgm:spPr/>
      <dgm:t>
        <a:bodyPr/>
        <a:lstStyle/>
        <a:p>
          <a:endParaRPr lang="ru-RU"/>
        </a:p>
      </dgm:t>
    </dgm:pt>
    <dgm:pt modelId="{09899AF5-7740-42E6-AF6D-A171F536CA0F}" type="sibTrans" cxnId="{BC381D46-D1D5-41E8-9FE0-3CB35110847C}">
      <dgm:prSet/>
      <dgm:spPr/>
      <dgm:t>
        <a:bodyPr/>
        <a:lstStyle/>
        <a:p>
          <a:endParaRPr lang="ru-RU"/>
        </a:p>
      </dgm:t>
    </dgm:pt>
    <dgm:pt modelId="{D8003BA5-CF43-43F7-896A-DBE22E855CAF}" type="pres">
      <dgm:prSet presAssocID="{176C7116-F14B-4EB0-A20F-A109EC598A36}" presName="compositeShape" presStyleCnt="0">
        <dgm:presLayoutVars>
          <dgm:chMax val="2"/>
          <dgm:dir/>
          <dgm:resizeHandles val="exact"/>
        </dgm:presLayoutVars>
      </dgm:prSet>
      <dgm:spPr/>
    </dgm:pt>
    <dgm:pt modelId="{36068DDB-CD4D-4911-A529-01739E3497B0}" type="pres">
      <dgm:prSet presAssocID="{176C7116-F14B-4EB0-A20F-A109EC598A36}" presName="divider" presStyleLbl="fgShp" presStyleIdx="0" presStyleCnt="1"/>
      <dgm:spPr/>
    </dgm:pt>
    <dgm:pt modelId="{5011D5D6-5571-49D3-9B82-3DAD0CBD47D7}" type="pres">
      <dgm:prSet presAssocID="{D1404678-68CF-45FC-83E7-7720A5CE5B50}" presName="downArrow" presStyleLbl="node1" presStyleIdx="0" presStyleCnt="2"/>
      <dgm:spPr/>
    </dgm:pt>
    <dgm:pt modelId="{F9E2CAE1-48AE-4C0B-85A1-D90AB5AAC6FB}" type="pres">
      <dgm:prSet presAssocID="{D1404678-68CF-45FC-83E7-7720A5CE5B50}" presName="downArrowText" presStyleLbl="revTx" presStyleIdx="0" presStyleCnt="2" custScaleX="126133">
        <dgm:presLayoutVars>
          <dgm:bulletEnabled val="1"/>
        </dgm:presLayoutVars>
      </dgm:prSet>
      <dgm:spPr/>
    </dgm:pt>
    <dgm:pt modelId="{89965505-1705-47AF-A6A2-705375FA0C8D}" type="pres">
      <dgm:prSet presAssocID="{61135E1A-5121-49BD-8324-75168E10CFD6}" presName="upArrow" presStyleLbl="node1" presStyleIdx="1" presStyleCnt="2"/>
      <dgm:spPr/>
    </dgm:pt>
    <dgm:pt modelId="{91B2A49A-58FC-4453-8FB8-D164434A85F2}" type="pres">
      <dgm:prSet presAssocID="{61135E1A-5121-49BD-8324-75168E10CFD6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93DB0E3B-D745-4055-8714-AC4CA048997B}" type="presOf" srcId="{61135E1A-5121-49BD-8324-75168E10CFD6}" destId="{91B2A49A-58FC-4453-8FB8-D164434A85F2}" srcOrd="0" destOrd="0" presId="urn:microsoft.com/office/officeart/2005/8/layout/arrow3"/>
    <dgm:cxn modelId="{BC381D46-D1D5-41E8-9FE0-3CB35110847C}" srcId="{176C7116-F14B-4EB0-A20F-A109EC598A36}" destId="{61135E1A-5121-49BD-8324-75168E10CFD6}" srcOrd="1" destOrd="0" parTransId="{CB22431B-3B3A-45AF-A5C5-9DD67721C1D3}" sibTransId="{09899AF5-7740-42E6-AF6D-A171F536CA0F}"/>
    <dgm:cxn modelId="{E5F0895F-5820-49A6-AEEE-BC31EF4789BC}" type="presOf" srcId="{176C7116-F14B-4EB0-A20F-A109EC598A36}" destId="{D8003BA5-CF43-43F7-896A-DBE22E855CAF}" srcOrd="0" destOrd="0" presId="urn:microsoft.com/office/officeart/2005/8/layout/arrow3"/>
    <dgm:cxn modelId="{012F79BB-21C7-41D8-AD95-E4D626561F43}" srcId="{176C7116-F14B-4EB0-A20F-A109EC598A36}" destId="{D1404678-68CF-45FC-83E7-7720A5CE5B50}" srcOrd="0" destOrd="0" parTransId="{10E13D9A-C4EB-48C9-AA89-0C14E2FA1DCE}" sibTransId="{36D4946D-276A-4A16-AD33-A46206294F67}"/>
    <dgm:cxn modelId="{9FA8BCBE-590D-4508-9DAE-4DF68E22F4B0}" type="presOf" srcId="{D1404678-68CF-45FC-83E7-7720A5CE5B50}" destId="{F9E2CAE1-48AE-4C0B-85A1-D90AB5AAC6FB}" srcOrd="0" destOrd="0" presId="urn:microsoft.com/office/officeart/2005/8/layout/arrow3"/>
    <dgm:cxn modelId="{E4954498-ECD2-4787-9307-C383A6938732}" type="presParOf" srcId="{D8003BA5-CF43-43F7-896A-DBE22E855CAF}" destId="{36068DDB-CD4D-4911-A529-01739E3497B0}" srcOrd="0" destOrd="0" presId="urn:microsoft.com/office/officeart/2005/8/layout/arrow3"/>
    <dgm:cxn modelId="{982611AD-9785-482F-9CB9-39A798F052F9}" type="presParOf" srcId="{D8003BA5-CF43-43F7-896A-DBE22E855CAF}" destId="{5011D5D6-5571-49D3-9B82-3DAD0CBD47D7}" srcOrd="1" destOrd="0" presId="urn:microsoft.com/office/officeart/2005/8/layout/arrow3"/>
    <dgm:cxn modelId="{8C73E571-3EC9-4CDF-A29E-411B5498000A}" type="presParOf" srcId="{D8003BA5-CF43-43F7-896A-DBE22E855CAF}" destId="{F9E2CAE1-48AE-4C0B-85A1-D90AB5AAC6FB}" srcOrd="2" destOrd="0" presId="urn:microsoft.com/office/officeart/2005/8/layout/arrow3"/>
    <dgm:cxn modelId="{DD89EFC1-5BB0-4D3C-8664-8C94BF819EFA}" type="presParOf" srcId="{D8003BA5-CF43-43F7-896A-DBE22E855CAF}" destId="{89965505-1705-47AF-A6A2-705375FA0C8D}" srcOrd="3" destOrd="0" presId="urn:microsoft.com/office/officeart/2005/8/layout/arrow3"/>
    <dgm:cxn modelId="{D03A9CAF-C6A4-4282-9D2C-6B7E6412F609}" type="presParOf" srcId="{D8003BA5-CF43-43F7-896A-DBE22E855CAF}" destId="{91B2A49A-58FC-4453-8FB8-D164434A85F2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68DDB-CD4D-4911-A529-01739E3497B0}">
      <dsp:nvSpPr>
        <dsp:cNvPr id="0" name=""/>
        <dsp:cNvSpPr/>
      </dsp:nvSpPr>
      <dsp:spPr>
        <a:xfrm rot="21300000">
          <a:off x="120134" y="748168"/>
          <a:ext cx="4296235" cy="375871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11D5D6-5571-49D3-9B82-3DAD0CBD47D7}">
      <dsp:nvSpPr>
        <dsp:cNvPr id="0" name=""/>
        <dsp:cNvSpPr/>
      </dsp:nvSpPr>
      <dsp:spPr>
        <a:xfrm>
          <a:off x="544380" y="93610"/>
          <a:ext cx="1360951" cy="748883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E2CAE1-48AE-4C0B-85A1-D90AB5AAC6FB}">
      <dsp:nvSpPr>
        <dsp:cNvPr id="0" name=""/>
        <dsp:cNvSpPr/>
      </dsp:nvSpPr>
      <dsp:spPr>
        <a:xfrm>
          <a:off x="2214663" y="0"/>
          <a:ext cx="1831049" cy="786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2013-2014</a:t>
          </a:r>
        </a:p>
      </dsp:txBody>
      <dsp:txXfrm>
        <a:off x="2214663" y="0"/>
        <a:ext cx="1831049" cy="786327"/>
      </dsp:txXfrm>
    </dsp:sp>
    <dsp:sp modelId="{89965505-1705-47AF-A6A2-705375FA0C8D}">
      <dsp:nvSpPr>
        <dsp:cNvPr id="0" name=""/>
        <dsp:cNvSpPr/>
      </dsp:nvSpPr>
      <dsp:spPr>
        <a:xfrm>
          <a:off x="2631172" y="1029714"/>
          <a:ext cx="1360951" cy="748883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B2A49A-58FC-4453-8FB8-D164434A85F2}">
      <dsp:nvSpPr>
        <dsp:cNvPr id="0" name=""/>
        <dsp:cNvSpPr/>
      </dsp:nvSpPr>
      <dsp:spPr>
        <a:xfrm>
          <a:off x="680475" y="1085880"/>
          <a:ext cx="1451681" cy="786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40 чел</a:t>
          </a:r>
        </a:p>
      </dsp:txBody>
      <dsp:txXfrm>
        <a:off x="680475" y="1085880"/>
        <a:ext cx="1451681" cy="786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FBFAB-4DBE-4A4E-AAC6-B1249FCA53CB}" type="datetimeFigureOut">
              <a:rPr lang="ru-RU" smtClean="0"/>
              <a:t>15.11.2025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91DD5-D0E4-4847-9D67-EC3246CC9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84157-82A2-49D0-A246-C4CA710E9D8F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815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Количество дней с ГБ — главный показатель эффективности. После инъекций обоих препаратов достоверно снизилось среднее количество дней с ГБ по сравнению с исходным уровнем, начиная с визита 2 (через 4 </a:t>
            </a:r>
            <a:r>
              <a:rPr lang="ru-RU" dirty="0" err="1"/>
              <a:t>нед</a:t>
            </a:r>
            <a:r>
              <a:rPr lang="ru-RU" dirty="0"/>
              <a:t>) и до визита 4 (через 12 </a:t>
            </a:r>
            <a:r>
              <a:rPr lang="ru-RU" dirty="0" err="1"/>
              <a:t>нед</a:t>
            </a:r>
            <a:r>
              <a:rPr lang="ru-RU" dirty="0"/>
              <a:t> — в первичной конечной точке): –10,89 дней в 1-й группе против –10,06 дней во 2-й группе; p=0,365; среднее и 95% ДИ –0,83 [–0,87; –0,8]. Отмечалась сходная динамика, без статистически значимых различий между группами не только через 12, но и через 4 и 8 </a:t>
            </a:r>
            <a:r>
              <a:rPr lang="ru-RU" dirty="0" err="1"/>
              <a:t>нед</a:t>
            </a:r>
            <a:r>
              <a:rPr lang="ru-RU" dirty="0"/>
              <a:t> лечения.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7E231-F401-472E-B969-83F2678AE415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815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Частыми НЯ, которые отмечались у ≥1% пациентов, были инфекции верхних дыхательных путей, локальные боли легкой интенсивности, напряжение мышц, птоз век и бровей</a:t>
            </a:r>
          </a:p>
          <a:p>
            <a:r>
              <a:rPr lang="ru-RU" dirty="0"/>
              <a:t>В 1-й группе зарегистрированы следующие связанные с лечением НЯ: боль в месте инъекции (n=5), гриппоподобное состояние (n=1), миалгия (n=1), боль в шее (n=1), напряженность мышц (n=2), птоз век (n=3), птоз бровей (n=2), мышечная слабость (n=1). Во 2-й группе также были выявлены связанные с лечением НЯ: напряженность мышц (n=1) и </a:t>
            </a:r>
            <a:r>
              <a:rPr lang="ru-RU" dirty="0" err="1"/>
              <a:t>периорбитальный</a:t>
            </a:r>
            <a:r>
              <a:rPr lang="ru-RU" dirty="0"/>
              <a:t> отек (n=1). Самым частым связанным с лечением НЯ была боль в месте инъекции (5% в 1-й группе). Данное НЯ имело легкую степень тяжести, не требовало лечения и разрешалось самостоятельно в течение нескольких минут после </a:t>
            </a:r>
            <a:r>
              <a:rPr lang="ru-RU" dirty="0" err="1"/>
              <a:t>инъек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7E231-F401-472E-B969-83F2678AE415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8349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dirty="0"/>
              <a:t>Ретроспективный анализ базы данных заявок на получение препаратов в США для оценки приверженности к приему </a:t>
            </a:r>
            <a:r>
              <a:rPr lang="en-GB" dirty="0"/>
              <a:t>14 </a:t>
            </a:r>
            <a:r>
              <a:rPr lang="ru-RU" dirty="0"/>
              <a:t>наиболее часто назначаемых  ПОППЛМ</a:t>
            </a:r>
            <a:r>
              <a:rPr lang="en-GB" dirty="0"/>
              <a:t>. </a:t>
            </a:r>
            <a:r>
              <a:rPr lang="ru-RU" dirty="0"/>
              <a:t>Показания могут различаться, показание к приему при ХМ может не быть зарегистрировано</a:t>
            </a:r>
            <a:r>
              <a:rPr lang="en-GB" dirty="0"/>
              <a:t>.</a:t>
            </a:r>
          </a:p>
          <a:p>
            <a:pPr algn="l"/>
            <a:r>
              <a:rPr lang="en-GB" dirty="0"/>
              <a:t>MPR = (</a:t>
            </a:r>
            <a:r>
              <a:rPr lang="ru-RU" dirty="0"/>
              <a:t>общее число дней обладания препаратом</a:t>
            </a:r>
            <a:r>
              <a:rPr lang="en-GB" dirty="0"/>
              <a:t>)/(</a:t>
            </a:r>
            <a:r>
              <a:rPr lang="ru-RU" dirty="0"/>
              <a:t>период наблюдения</a:t>
            </a:r>
            <a:r>
              <a:rPr lang="en-GB" dirty="0"/>
              <a:t>); PDC = (</a:t>
            </a:r>
            <a:r>
              <a:rPr lang="ru-RU" dirty="0"/>
              <a:t>общее число дней наличия препарата</a:t>
            </a:r>
            <a:r>
              <a:rPr lang="en-GB" dirty="0"/>
              <a:t>)/(</a:t>
            </a:r>
            <a:r>
              <a:rPr lang="ru-RU" dirty="0"/>
              <a:t>период наблюдения</a:t>
            </a:r>
            <a:r>
              <a:rPr lang="en-GB" dirty="0"/>
              <a:t>); </a:t>
            </a:r>
            <a:r>
              <a:rPr lang="ru-RU" dirty="0"/>
              <a:t>точка отсечения на уровне </a:t>
            </a:r>
            <a:r>
              <a:rPr lang="en-GB" dirty="0"/>
              <a:t>80% </a:t>
            </a:r>
            <a:r>
              <a:rPr lang="ru-RU" dirty="0"/>
              <a:t>использовалась для определения приверженности к лечению</a:t>
            </a:r>
            <a:r>
              <a:rPr lang="en-GB" dirty="0"/>
              <a:t>.</a:t>
            </a:r>
          </a:p>
          <a:p>
            <a:pPr algn="l"/>
            <a:r>
              <a:rPr lang="en-GB" dirty="0"/>
              <a:t>MPR, </a:t>
            </a:r>
            <a:r>
              <a:rPr lang="ru-RU" dirty="0"/>
              <a:t>относительное время обладания препаратом</a:t>
            </a:r>
            <a:r>
              <a:rPr lang="en-GB" dirty="0"/>
              <a:t>; </a:t>
            </a:r>
            <a:r>
              <a:rPr lang="ru-RU" dirty="0"/>
              <a:t>ПОППЛМ,</a:t>
            </a:r>
            <a:r>
              <a:rPr lang="en-GB" dirty="0"/>
              <a:t> </a:t>
            </a:r>
            <a:r>
              <a:rPr lang="ru-RU" dirty="0"/>
              <a:t>пероральные препараты для профилактического лечения мигрени</a:t>
            </a:r>
            <a:r>
              <a:rPr lang="en-GB" dirty="0"/>
              <a:t>; PDC,</a:t>
            </a:r>
            <a:r>
              <a:rPr lang="ru-RU" dirty="0"/>
              <a:t> доля дней наличия препарата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BADEB-04A4-43FB-ADC3-47383E624412}" type="slidenum">
              <a:rPr lang="en-GB" sz="1700" kern="0">
                <a:solidFill>
                  <a:sysClr val="windowText" lastClr="000000"/>
                </a:solidFill>
              </a:rPr>
              <a:pPr>
                <a:defRPr/>
              </a:pPr>
              <a:t>3</a:t>
            </a:fld>
            <a:endParaRPr lang="en-GB" sz="17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484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38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Маргарита Валентиновна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4" name="Google Shape;76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Азбука – «я буду знать»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982C6-85CE-E544-BA16-1DCBF6E13FD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902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baseline="0" dirty="0">
                <a:solidFill>
                  <a:schemeClr val="tx1"/>
                </a:solidFill>
                <a:ea typeface="+mn-ea"/>
                <a:cs typeface="+mn-cs"/>
              </a:rPr>
              <a:t>Возможности </a:t>
            </a:r>
            <a:r>
              <a:rPr lang="ru-RU" sz="1200" b="1" kern="1200" baseline="0" dirty="0" err="1">
                <a:solidFill>
                  <a:schemeClr val="tx1"/>
                </a:solidFill>
                <a:ea typeface="+mn-ea"/>
                <a:cs typeface="+mn-cs"/>
              </a:rPr>
              <a:t>ботулинотерапии</a:t>
            </a:r>
            <a:r>
              <a:rPr lang="ru-RU" sz="1200" b="1" kern="120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ru-RU" sz="1200" b="0" kern="1200" baseline="0" dirty="0">
                <a:solidFill>
                  <a:schemeClr val="tx1"/>
                </a:solidFill>
                <a:ea typeface="+mn-ea"/>
                <a:cs typeface="+mn-cs"/>
              </a:rPr>
              <a:t>в лечении хронических болевых расстройств </a:t>
            </a:r>
            <a:r>
              <a:rPr lang="ru-RU" sz="1200" b="1" kern="1200" baseline="0" dirty="0">
                <a:solidFill>
                  <a:schemeClr val="tx1"/>
                </a:solidFill>
                <a:ea typeface="+mn-ea"/>
                <a:cs typeface="+mn-cs"/>
              </a:rPr>
              <a:t>активно изучаются, </a:t>
            </a:r>
            <a:r>
              <a:rPr lang="ru-RU" sz="1200" b="0" kern="1200" baseline="0" dirty="0">
                <a:solidFill>
                  <a:schemeClr val="tx1"/>
                </a:solidFill>
                <a:ea typeface="+mn-ea"/>
                <a:cs typeface="+mn-cs"/>
              </a:rPr>
              <a:t>что связано с </a:t>
            </a:r>
            <a:r>
              <a:rPr lang="ru-RU" sz="1200" b="1" kern="1200" baseline="0" dirty="0">
                <a:solidFill>
                  <a:schemeClr val="tx1"/>
                </a:solidFill>
                <a:ea typeface="+mn-ea"/>
                <a:cs typeface="+mn-cs"/>
              </a:rPr>
              <a:t>открытием уникального </a:t>
            </a:r>
            <a:r>
              <a:rPr lang="ru-RU" sz="1200" b="1" kern="1200" baseline="0" dirty="0" err="1">
                <a:solidFill>
                  <a:schemeClr val="tx1"/>
                </a:solidFill>
                <a:ea typeface="+mn-ea"/>
                <a:cs typeface="+mn-cs"/>
              </a:rPr>
              <a:t>безболивающего</a:t>
            </a:r>
            <a:r>
              <a:rPr lang="ru-RU" sz="1200" b="1" kern="1200" baseline="0" dirty="0">
                <a:solidFill>
                  <a:schemeClr val="tx1"/>
                </a:solidFill>
                <a:ea typeface="+mn-ea"/>
                <a:cs typeface="+mn-cs"/>
              </a:rPr>
              <a:t> действия БТА </a:t>
            </a:r>
            <a:r>
              <a:rPr lang="ru-RU" sz="1200" b="0" kern="1200" baseline="0" dirty="0">
                <a:solidFill>
                  <a:schemeClr val="tx1"/>
                </a:solidFill>
                <a:ea typeface="+mn-ea"/>
                <a:cs typeface="+mn-cs"/>
              </a:rPr>
              <a:t>в начале 21 века. Существует своя доказательная база. А 5 нозологий даже имеют самый высокий уровень доказательности эффективности и безопасности - уровень А. </a:t>
            </a:r>
            <a:r>
              <a:rPr lang="ru-RU" sz="1200" b="1" kern="1200" baseline="0" dirty="0">
                <a:solidFill>
                  <a:schemeClr val="tx1"/>
                </a:solidFill>
                <a:ea typeface="+mn-ea"/>
                <a:cs typeface="+mn-cs"/>
              </a:rPr>
              <a:t>Но из всех хронических болевых расстройств, только Хроническая Мигрень</a:t>
            </a:r>
            <a:r>
              <a:rPr lang="ru-RU" sz="1200" b="0" kern="120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ru-RU" sz="1200" b="1" kern="1200" baseline="0" dirty="0">
                <a:solidFill>
                  <a:schemeClr val="tx1"/>
                </a:solidFill>
                <a:ea typeface="+mn-ea"/>
                <a:cs typeface="+mn-cs"/>
              </a:rPr>
              <a:t>внесена в</a:t>
            </a:r>
            <a:r>
              <a:rPr lang="ru-RU" sz="1200" b="0" kern="1200" baseline="0" dirty="0">
                <a:solidFill>
                  <a:schemeClr val="tx1"/>
                </a:solidFill>
                <a:ea typeface="+mn-ea"/>
                <a:cs typeface="+mn-cs"/>
              </a:rPr>
              <a:t> перечень </a:t>
            </a:r>
            <a:r>
              <a:rPr lang="ru-RU" sz="1200" b="1" kern="1200" baseline="0" dirty="0">
                <a:solidFill>
                  <a:schemeClr val="tx1"/>
                </a:solidFill>
                <a:ea typeface="+mn-ea"/>
                <a:cs typeface="+mn-cs"/>
              </a:rPr>
              <a:t>зарегистрированных</a:t>
            </a:r>
            <a:r>
              <a:rPr lang="ru-RU" sz="1200" b="0" kern="1200" baseline="0" dirty="0">
                <a:solidFill>
                  <a:schemeClr val="tx1"/>
                </a:solidFill>
                <a:ea typeface="+mn-ea"/>
                <a:cs typeface="+mn-cs"/>
              </a:rPr>
              <a:t> показаний для </a:t>
            </a:r>
            <a:r>
              <a:rPr lang="ru-RU" sz="1200" b="0" kern="1200" baseline="0" dirty="0" err="1">
                <a:solidFill>
                  <a:schemeClr val="tx1"/>
                </a:solidFill>
                <a:ea typeface="+mn-ea"/>
                <a:cs typeface="+mn-cs"/>
              </a:rPr>
              <a:t>Ботулинотерапии</a:t>
            </a:r>
            <a:r>
              <a:rPr lang="ru-RU" sz="1200" b="0" kern="1200" baseline="0" dirty="0">
                <a:solidFill>
                  <a:schemeClr val="tx1"/>
                </a:solidFill>
                <a:ea typeface="+mn-ea"/>
                <a:cs typeface="+mn-cs"/>
              </a:rPr>
              <a:t>. 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499A99-5C4B-3C41-9268-1E730C07BE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531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F880E-B368-4C6D-9819-97466E3E8E4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337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1F64BC-EDE0-4229-9B1B-5E834B369DA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485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1F64BC-EDE0-4229-9B1B-5E834B369DA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044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78E86-5FCA-42DD-B8AA-D8E5982642B9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607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3EDEA3-08EF-CD6F-B49D-6EAD692E2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77B420-1807-6A12-D639-1420D16FD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A7598D-DF64-D99D-D11E-3A4D09884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AE57-C4A0-8944-B24F-90801D4282B4}" type="datetimeFigureOut">
              <a:rPr lang="ru-RU" smtClean="0"/>
              <a:t>15.11.2025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DE0E4D-4611-DB11-BD9D-57E0E085C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B875CD-A3CC-ED04-B1DF-600F96CEF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A80F-7943-804C-8EDD-D8A587EDD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41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16B171-CE0C-BFD1-C27E-848D8E976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D1092D-95CF-C83E-8B98-7C06C1317B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E7CB28-93A0-248B-01C5-606E45F34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AE57-C4A0-8944-B24F-90801D4282B4}" type="datetimeFigureOut">
              <a:rPr lang="ru-RU" smtClean="0"/>
              <a:t>15.11.2025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C5AC2B-367E-78F1-C246-55854898E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1426D3-A02C-C102-BE4B-EFE8D1F10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A80F-7943-804C-8EDD-D8A587EDD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795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BB711E5-0E33-14A8-4CD1-4C3C4AF998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7403D1-4866-462B-0B4D-55D3BECE2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69B88E-6A3A-78AC-769D-B85E8F7FF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AE57-C4A0-8944-B24F-90801D4282B4}" type="datetimeFigureOut">
              <a:rPr lang="ru-RU" smtClean="0"/>
              <a:t>15.11.2025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C4D812-0AE9-3B50-8A43-F2C0BC72E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83F216-A03C-81CE-1B16-B3EBD0600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A80F-7943-804C-8EDD-D8A587EDD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302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71778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FF352EE-259A-98A9-60F6-0019DEFE18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9272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60" y="1"/>
            <a:ext cx="8382059" cy="980728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0073A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60" y="1428736"/>
            <a:ext cx="11430080" cy="4448536"/>
          </a:xfrm>
          <a:prstGeom prst="rect">
            <a:avLst/>
          </a:prstGeom>
        </p:spPr>
        <p:txBody>
          <a:bodyPr/>
          <a:lstStyle>
            <a:lvl1pPr>
              <a:buClr>
                <a:srgbClr val="0073AE"/>
              </a:buClr>
              <a:defRPr>
                <a:solidFill>
                  <a:srgbClr val="646464"/>
                </a:solidFill>
              </a:defRPr>
            </a:lvl1pPr>
            <a:lvl2pPr>
              <a:buClr>
                <a:srgbClr val="0073AE"/>
              </a:buClr>
              <a:defRPr>
                <a:solidFill>
                  <a:srgbClr val="646464"/>
                </a:solidFill>
              </a:defRPr>
            </a:lvl2pPr>
            <a:lvl3pPr>
              <a:buClr>
                <a:srgbClr val="0073AE"/>
              </a:buClr>
              <a:defRPr>
                <a:solidFill>
                  <a:srgbClr val="646464"/>
                </a:solidFill>
              </a:defRPr>
            </a:lvl3pPr>
            <a:lvl4pPr>
              <a:buClr>
                <a:srgbClr val="0073AE"/>
              </a:buClr>
              <a:defRPr>
                <a:solidFill>
                  <a:srgbClr val="646464"/>
                </a:solidFill>
              </a:defRPr>
            </a:lvl4pPr>
            <a:lvl5pPr>
              <a:buClr>
                <a:srgbClr val="0073AE"/>
              </a:buClr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116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657AE-795C-4EB0-8DCF-953F426FE3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5AE2420-1A59-4BB5-9898-615A486DB87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19" y="1566311"/>
            <a:ext cx="5487376" cy="50811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67"/>
              </a:spcBef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D5B8C7C8-4307-46F5-A1E5-25890CBAA2C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9897" y="2158673"/>
            <a:ext cx="5486400" cy="358799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0369E44-B0A0-40E2-A9D8-6F849E84099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61753" y="1566311"/>
            <a:ext cx="5487376" cy="50811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67"/>
              </a:spcBef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515E2B59-5AE8-452A-8D8C-43659355E2D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262732" y="2158673"/>
            <a:ext cx="5486400" cy="358799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71F6A910-624E-40FB-B478-70DE369E4D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8923" y="1078161"/>
            <a:ext cx="11280208" cy="4039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400"/>
              </a:spcBef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Slide Subtitle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D66831EA-6114-4C71-98F5-FEC28F162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924" y="5822057"/>
            <a:ext cx="11280209" cy="403905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350552556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0197" y="133380"/>
            <a:ext cx="10951633" cy="307777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>
          <a:xfrm>
            <a:off x="4143385" y="6378575"/>
            <a:ext cx="3905251" cy="369888"/>
          </a:xfrm>
          <a:prstGeom prst="rect">
            <a:avLst/>
          </a:prstGeom>
        </p:spPr>
        <p:txBody>
          <a:bodyPr lIns="91386" tIns="45695" rIns="91386" bIns="45695"/>
          <a:lstStyle>
            <a:lvl1pPr eaLnBrk="0" hangingPunct="0">
              <a:defRPr sz="2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>
          <a:xfrm>
            <a:off x="609601" y="6378575"/>
            <a:ext cx="2803525" cy="369888"/>
          </a:xfrm>
          <a:prstGeom prst="rect">
            <a:avLst/>
          </a:prstGeom>
        </p:spPr>
        <p:txBody>
          <a:bodyPr lIns="91386" tIns="45695" rIns="91386" bIns="45695"/>
          <a:lstStyle>
            <a:lvl1pPr eaLnBrk="0" hangingPunct="0">
              <a:defRPr sz="2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8FBAF1-61C3-4A82-9148-DBA4416A36B6}" type="datetimeFigureOut">
              <a:rPr lang="en-US">
                <a:solidFill>
                  <a:prstClr val="black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11/15/25</a:t>
            </a:fld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>
          <a:xfrm>
            <a:off x="8778884" y="6378575"/>
            <a:ext cx="2803525" cy="369888"/>
          </a:xfrm>
          <a:prstGeom prst="rect">
            <a:avLst/>
          </a:prstGeom>
        </p:spPr>
        <p:txBody>
          <a:bodyPr lIns="91386" tIns="45695" rIns="91386" bIns="45695"/>
          <a:lstStyle>
            <a:lvl1pPr eaLnBrk="0" hangingPunct="0">
              <a:defRPr sz="2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900D7A-B574-424A-B623-ECE8A83C59E6}" type="slidenum">
              <a:rPr>
                <a:solidFill>
                  <a:prstClr val="black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139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">
            <a:extLst>
              <a:ext uri="{FF2B5EF4-FFF2-40B4-BE49-F238E27FC236}">
                <a16:creationId xmlns:a16="http://schemas.microsoft.com/office/drawing/2014/main" id="{0331DD30-07BF-EB51-D0B6-A0A3A2CAC587}"/>
              </a:ext>
            </a:extLst>
          </p:cNvPr>
          <p:cNvSpPr/>
          <p:nvPr userDrawn="1"/>
        </p:nvSpPr>
        <p:spPr>
          <a:xfrm>
            <a:off x="1" y="-2239"/>
            <a:ext cx="12192000" cy="6860240"/>
          </a:xfrm>
          <a:prstGeom prst="rect">
            <a:avLst/>
          </a:prstGeom>
          <a:solidFill>
            <a:srgbClr val="0552A4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</a:endParaRPr>
          </a:p>
        </p:txBody>
      </p:sp>
      <p:pic>
        <p:nvPicPr>
          <p:cNvPr id="4" name="Изображение" descr="Изображение">
            <a:extLst>
              <a:ext uri="{FF2B5EF4-FFF2-40B4-BE49-F238E27FC236}">
                <a16:creationId xmlns:a16="http://schemas.microsoft.com/office/drawing/2014/main" id="{54208176-BF74-8B86-1C52-B751C89E41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260607">
            <a:off x="6269063" y="-207935"/>
            <a:ext cx="6634143" cy="10211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" y="4418"/>
                </a:moveTo>
                <a:lnTo>
                  <a:pt x="0" y="21600"/>
                </a:lnTo>
                <a:lnTo>
                  <a:pt x="21600" y="10763"/>
                </a:lnTo>
                <a:lnTo>
                  <a:pt x="8806" y="0"/>
                </a:lnTo>
                <a:lnTo>
                  <a:pt x="1" y="441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" name="Номер слайда">
            <a:extLst>
              <a:ext uri="{FF2B5EF4-FFF2-40B4-BE49-F238E27FC236}">
                <a16:creationId xmlns:a16="http://schemas.microsoft.com/office/drawing/2014/main" id="{6FD9B0C1-878D-30A3-F5C2-35C5E30E7A58}"/>
              </a:ext>
            </a:extLst>
          </p:cNvPr>
          <p:cNvSpPr txBox="1">
            <a:spLocks/>
          </p:cNvSpPr>
          <p:nvPr userDrawn="1"/>
        </p:nvSpPr>
        <p:spPr>
          <a:xfrm>
            <a:off x="11511665" y="6234785"/>
            <a:ext cx="343043" cy="34881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Helvetica Neue"/>
              </a:defRPr>
            </a:lvl1pPr>
            <a:lvl2pPr marL="0" marR="0" indent="2286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4572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6858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9144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0" marR="0" indent="11430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0" marR="0" indent="13716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0" marR="0" indent="16002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0" marR="0" indent="18288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fld id="{86CB4B4D-7CA3-9044-876B-883B54F8677D}" type="slidenum">
              <a:rPr lang="ru-RU" smtClean="0">
                <a:solidFill>
                  <a:schemeClr val="bg1"/>
                </a:solidFill>
              </a:rPr>
              <a:pPr/>
              <a:t>‹#›</a:t>
            </a:fld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537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73DDE3-B2F9-784A-018B-40B944EFE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A188AB-88D6-D4AA-D566-3D8C02FB8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7A613B-68A2-572F-0D6D-232F3D6A0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AE57-C4A0-8944-B24F-90801D4282B4}" type="datetimeFigureOut">
              <a:rPr lang="ru-RU" smtClean="0"/>
              <a:t>15.11.2025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E265B0-DDB8-E933-7260-83032E83F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F69B08-C22F-36A1-6626-02EF59BE1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A80F-7943-804C-8EDD-D8A587EDD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104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75D045-B66F-B619-1CBE-12694C786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74B023-93B1-C43B-9E59-017735DE7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C8AD9F-9412-4130-3AE7-F2ACAF72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AE57-C4A0-8944-B24F-90801D4282B4}" type="datetimeFigureOut">
              <a:rPr lang="ru-RU" smtClean="0"/>
              <a:t>15.11.2025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A0CE78-9DB8-83A2-F93F-BDA68F11D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17DFF2-398C-F1D5-25F2-C4FAE3A9F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A80F-7943-804C-8EDD-D8A587EDD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946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C8AF8-BBB4-1931-F259-50BED5C8A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448765-8D63-6ADD-07DE-2D77AEFDBF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4DFB8B-4FE6-827E-6F5C-0399AF5FA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43B9BA-9EEE-25CD-6A09-1A1C02392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AE57-C4A0-8944-B24F-90801D4282B4}" type="datetimeFigureOut">
              <a:rPr lang="ru-RU" smtClean="0"/>
              <a:t>15.11.2025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49379B-CDEF-FFC1-9E47-EE7131D98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F6453A-33DD-BA33-4739-796B8DF2A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A80F-7943-804C-8EDD-D8A587EDD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85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17D20E-8610-6B96-F585-87BB802BE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433F69-4748-D4B4-9904-3CAC1C52E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1D4AFE-D00C-9228-992F-3BF06CBE7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4EFDB74-EB3F-BBFF-9C5B-262CB83AAD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6B6B89F-3618-FD0D-FEF4-C6E295840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230A5CA-DEBA-00FB-6E51-D18513258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AE57-C4A0-8944-B24F-90801D4282B4}" type="datetimeFigureOut">
              <a:rPr lang="ru-RU" smtClean="0"/>
              <a:t>15.11.2025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E480659-C7FA-6526-BA57-BFABB486D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5DF01B-0F81-FE74-C365-1E0498AC8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A80F-7943-804C-8EDD-D8A587EDD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270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5A968-8EF1-E879-B538-E17E2F752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02E06D0-8230-08C6-FA5D-8A2A82C66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AE57-C4A0-8944-B24F-90801D4282B4}" type="datetimeFigureOut">
              <a:rPr lang="ru-RU" smtClean="0"/>
              <a:t>15.11.2025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2B16024-C056-D6DE-AB8A-1EF988706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35E3EDE-A903-2365-7016-5CE47F59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A80F-7943-804C-8EDD-D8A587EDD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928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0648448-0CB5-D4E4-935D-864084FC3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AE57-C4A0-8944-B24F-90801D4282B4}" type="datetimeFigureOut">
              <a:rPr lang="ru-RU" smtClean="0"/>
              <a:t>15.11.2025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3DB2FC6-E693-0CDF-FC98-7EB4A4E44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2FB97D-F626-78CB-3086-657DD33F3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A80F-7943-804C-8EDD-D8A587EDD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09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F35FD2-D305-933C-4E04-C3FD88436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1600A8-6477-6B27-64A9-379E562AC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F871C5-7D5A-9E97-19E6-F2BD14E30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C3505E-5408-7BED-ADE9-33E2A63F5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AE57-C4A0-8944-B24F-90801D4282B4}" type="datetimeFigureOut">
              <a:rPr lang="ru-RU" smtClean="0"/>
              <a:t>15.11.2025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4FA862-BE99-1163-07D3-962794587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27EBAF-E43C-72C9-7B9C-4E949646B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A80F-7943-804C-8EDD-D8A587EDD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7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FF1B8A-5BE2-E67C-8B8D-1AE9653C2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8EAD898-4871-FC2B-A425-824EF1509D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344F2F-8635-E27C-9964-A006865B44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0859B3-2D32-3701-7687-35C9BCEF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AE57-C4A0-8944-B24F-90801D4282B4}" type="datetimeFigureOut">
              <a:rPr lang="ru-RU" smtClean="0"/>
              <a:t>15.11.2025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6EEAAF-82A6-E376-220F-BFEAAD479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0F6B3F-95ED-8DD8-F148-DE4C10068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A80F-7943-804C-8EDD-D8A587EDD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15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35516-FD60-2B58-4E2A-E25CDF726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B380B2-299D-DBC0-459B-651770727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AF7509-1203-7B8A-CFD0-6CC001E25D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3AE57-C4A0-8944-B24F-90801D4282B4}" type="datetimeFigureOut">
              <a:rPr lang="ru-RU" smtClean="0"/>
              <a:t>15.11.2025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597C13-76D9-655D-9F01-52253097C4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A2E97-5B64-D772-610D-AE6E0A67E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0A80F-7943-804C-8EDD-D8A587EDD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343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https://www.zdrav.ru/articles/4293665927-preparaty-off-leybl-23-m11-14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793" y="-6840"/>
            <a:ext cx="12190413" cy="6858000"/>
            <a:chOff x="0" y="0"/>
            <a:chExt cx="12190413" cy="6858000"/>
          </a:xfrm>
        </p:grpSpPr>
        <p:pic>
          <p:nvPicPr>
            <p:cNvPr id="1026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5105206" y="260648"/>
              <a:ext cx="1980000" cy="1980000"/>
            </a:xfrm>
            <a:prstGeom prst="rect">
              <a:avLst/>
            </a:prstGeom>
            <a:noFill/>
          </p:spPr>
        </p:pic>
        <p:pic>
          <p:nvPicPr>
            <p:cNvPr id="1034" name="Picture 10" descr="E:\РАБОТА\3 конгресс ВСП\2025\XVI Конгресс шаблон презентации\элементы презентации\0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319737" cy="1620000"/>
            </a:xfrm>
            <a:prstGeom prst="rect">
              <a:avLst/>
            </a:prstGeom>
            <a:noFill/>
          </p:spPr>
        </p:pic>
        <p:pic>
          <p:nvPicPr>
            <p:cNvPr id="1035" name="Picture 11" descr="E:\РАБОТА\3 конгресс ВСП\2025\XVI Конгресс шаблон презентации\элементы презентации\03.png"/>
            <p:cNvPicPr>
              <a:picLocks noChangeAspect="1" noChangeArrowheads="1"/>
            </p:cNvPicPr>
            <p:nvPr/>
          </p:nvPicPr>
          <p:blipFill>
            <a:blip r:embed="rId4" cstate="print"/>
            <a:srcRect l="-834"/>
            <a:stretch>
              <a:fillRect/>
            </a:stretch>
          </p:blipFill>
          <p:spPr bwMode="auto">
            <a:xfrm>
              <a:off x="6746186" y="4698000"/>
              <a:ext cx="5444227" cy="2160000"/>
            </a:xfrm>
            <a:prstGeom prst="rect">
              <a:avLst/>
            </a:prstGeom>
            <a:noFill/>
          </p:spPr>
        </p:pic>
        <p:pic>
          <p:nvPicPr>
            <p:cNvPr id="1037" name="Picture 13" descr="E:\РАБОТА\3 конгресс ВСП\2025\XVI Конгресс шаблон презентации\элементы презентации\013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9490833" y="-1079578"/>
              <a:ext cx="1620000" cy="3779157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10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1" y="5778000"/>
              <a:ext cx="5007082" cy="1080000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5" y="2439351"/>
            <a:ext cx="12190412" cy="194664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latin typeface="SIGNPAINTER-HOUSESCRIPT SEMIBOL" panose="02000006070000020004" pitchFamily="2" charset="0"/>
              </a:rPr>
              <a:t>БОТУЛИНОТЕРАПИЯ ХРОНИЧЕСКОЙ МИГРЕНИ: </a:t>
            </a:r>
            <a:br>
              <a:rPr lang="ru-RU" sz="4800" b="1" dirty="0">
                <a:solidFill>
                  <a:srgbClr val="002060"/>
                </a:solidFill>
                <a:latin typeface="SIGNPAINTER-HOUSESCRIPT SEMIBOL" panose="02000006070000020004" pitchFamily="2" charset="0"/>
              </a:rPr>
            </a:br>
            <a:r>
              <a:rPr lang="ru-RU" sz="4800" b="1" dirty="0">
                <a:solidFill>
                  <a:srgbClr val="002060"/>
                </a:solidFill>
                <a:latin typeface="SIGNPAINTER-HOUSESCRIPT SEMIBOL" panose="02000006070000020004" pitchFamily="2" charset="0"/>
              </a:rPr>
              <a:t>БЕЗОПАСНОСТЬ И НАДЕЖНОСТЬ</a:t>
            </a:r>
            <a:endParaRPr lang="ru-RU" sz="9600" b="1" dirty="0">
              <a:solidFill>
                <a:srgbClr val="002060"/>
              </a:solidFill>
              <a:latin typeface="SIGNPAINTER-HOUSESCRIPT SEMIBOL" panose="02000006070000020004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357" y="5016198"/>
            <a:ext cx="8533289" cy="1296144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SignPainter-HouseScript" panose="02000006070000020004" pitchFamily="2" charset="0"/>
              </a:rPr>
              <a:t>Наприенко Маргарита Валентиновна – д.м.н., профессор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SignPainter-HouseScript" panose="02000006070000020004" pitchFamily="2" charset="0"/>
              </a:rPr>
              <a:t>главный врач клиники головной боли академика Александра Вейна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795" y="0"/>
            <a:ext cx="12190413" cy="6858000"/>
            <a:chOff x="0" y="0"/>
            <a:chExt cx="12190413" cy="6858000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90550" y="188640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9" name="Picture 4" descr="E:\РАБОТА\3 конгресс ВСП\2025\XVI Конгресс шаблон презентации\элементы презентации\01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1470413" y="0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138000"/>
              <a:ext cx="1080263" cy="720000"/>
            </a:xfrm>
            <a:prstGeom prst="rect">
              <a:avLst/>
            </a:prstGeom>
            <a:noFill/>
          </p:spPr>
        </p:pic>
        <p:pic>
          <p:nvPicPr>
            <p:cNvPr id="2051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68837" y="6498000"/>
              <a:ext cx="721576" cy="360000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7622" y="222426"/>
            <a:ext cx="10897456" cy="1080000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/>
                <a:latin typeface="SIGNPAINTER-HOUSESCRIPT SEMIBOL" panose="02000006070000020004" pitchFamily="2" charset="0"/>
              </a:rPr>
              <a:t>Оценка продолжительностью до 11 лет эффективности и переносимости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effectLst/>
                <a:latin typeface="SIGNPAINTER-HOUSESCRIPT SEMIBOL" panose="02000006070000020004" pitchFamily="2" charset="0"/>
              </a:rPr>
              <a:t>онаботулотоксина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/>
                <a:latin typeface="SIGNPAINTER-HOUSESCRIPT SEMIBOL" panose="02000006070000020004" pitchFamily="2" charset="0"/>
              </a:rPr>
              <a:t> А при хронической мигрени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505E8AA-4CF3-42DD-A828-77C9D4AD9919}"/>
              </a:ext>
            </a:extLst>
          </p:cNvPr>
          <p:cNvSpPr/>
          <p:nvPr/>
        </p:nvSpPr>
        <p:spPr>
          <a:xfrm>
            <a:off x="4460793" y="6439195"/>
            <a:ext cx="700940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lnSpc>
                <a:spcPct val="90000"/>
              </a:lnSpc>
              <a:spcBef>
                <a:spcPts val="750"/>
              </a:spcBef>
              <a:buClr>
                <a:srgbClr val="35A5D6"/>
              </a:buClr>
            </a:pPr>
            <a:r>
              <a:rPr lang="en" sz="800" b="0" i="0" dirty="0">
                <a:solidFill>
                  <a:srgbClr val="172B4D"/>
                </a:solidFill>
                <a:effectLst/>
                <a:latin typeface="Suisse Int'l"/>
              </a:rPr>
              <a:t>Santoro, A.; Fontana, A.; </a:t>
            </a:r>
            <a:r>
              <a:rPr lang="en" sz="800" b="0" i="0" dirty="0" err="1">
                <a:solidFill>
                  <a:srgbClr val="172B4D"/>
                </a:solidFill>
                <a:effectLst/>
                <a:latin typeface="Suisse Int'l"/>
              </a:rPr>
              <a:t>Copetti</a:t>
            </a:r>
            <a:r>
              <a:rPr lang="en" sz="800" b="0" i="0" dirty="0">
                <a:solidFill>
                  <a:srgbClr val="172B4D"/>
                </a:solidFill>
                <a:effectLst/>
                <a:latin typeface="Suisse Int'l"/>
              </a:rPr>
              <a:t>, M.; </a:t>
            </a:r>
            <a:r>
              <a:rPr lang="en" sz="800" b="0" i="0" dirty="0" err="1">
                <a:solidFill>
                  <a:srgbClr val="172B4D"/>
                </a:solidFill>
                <a:effectLst/>
                <a:latin typeface="Suisse Int'l"/>
              </a:rPr>
              <a:t>Miscio</a:t>
            </a:r>
            <a:r>
              <a:rPr lang="en" sz="800" b="0" i="0" dirty="0">
                <a:solidFill>
                  <a:srgbClr val="172B4D"/>
                </a:solidFill>
                <a:effectLst/>
                <a:latin typeface="Suisse Int'l"/>
              </a:rPr>
              <a:t>, A.M.; </a:t>
            </a:r>
            <a:r>
              <a:rPr lang="en" sz="800" b="0" i="0" dirty="0" err="1">
                <a:solidFill>
                  <a:srgbClr val="172B4D"/>
                </a:solidFill>
                <a:effectLst/>
                <a:latin typeface="Suisse Int'l"/>
              </a:rPr>
              <a:t>d’Orsi</a:t>
            </a:r>
            <a:r>
              <a:rPr lang="en" sz="800" b="0" i="0" dirty="0">
                <a:solidFill>
                  <a:srgbClr val="172B4D"/>
                </a:solidFill>
                <a:effectLst/>
                <a:latin typeface="Suisse Int'l"/>
              </a:rPr>
              <a:t>, G. Real-World Insights into the Effectiveness and Tolerability of </a:t>
            </a:r>
            <a:r>
              <a:rPr lang="en" sz="800" b="0" i="0" dirty="0" err="1">
                <a:solidFill>
                  <a:srgbClr val="172B4D"/>
                </a:solidFill>
                <a:effectLst/>
                <a:latin typeface="Suisse Int'l"/>
              </a:rPr>
              <a:t>OnabotulinumtoxinA</a:t>
            </a:r>
            <a:r>
              <a:rPr lang="en" sz="800" b="0" i="0" dirty="0">
                <a:solidFill>
                  <a:srgbClr val="172B4D"/>
                </a:solidFill>
                <a:effectLst/>
                <a:latin typeface="Suisse Int'l"/>
              </a:rPr>
              <a:t> in Chronic Migraine: A Long-Term Evaluation of up to 11 Years. </a:t>
            </a:r>
            <a:r>
              <a:rPr lang="en" sz="800" b="0" i="1" dirty="0">
                <a:solidFill>
                  <a:srgbClr val="172B4D"/>
                </a:solidFill>
                <a:effectLst/>
                <a:latin typeface="Suisse Int'l"/>
              </a:rPr>
              <a:t>Toxins</a:t>
            </a:r>
            <a:r>
              <a:rPr lang="en" sz="800" b="0" i="0" dirty="0">
                <a:solidFill>
                  <a:srgbClr val="172B4D"/>
                </a:solidFill>
                <a:effectLst/>
                <a:latin typeface="Suisse Int'l"/>
              </a:rPr>
              <a:t> </a:t>
            </a:r>
            <a:r>
              <a:rPr lang="en" sz="800" b="1" i="0" dirty="0">
                <a:solidFill>
                  <a:srgbClr val="172B4D"/>
                </a:solidFill>
                <a:effectLst/>
                <a:latin typeface="Suisse Int'l"/>
              </a:rPr>
              <a:t>2025</a:t>
            </a:r>
            <a:r>
              <a:rPr lang="en" sz="800" b="0" i="0" dirty="0">
                <a:solidFill>
                  <a:srgbClr val="172B4D"/>
                </a:solidFill>
                <a:effectLst/>
                <a:latin typeface="Suisse Int'l"/>
              </a:rPr>
              <a:t>, </a:t>
            </a:r>
            <a:r>
              <a:rPr lang="en" sz="800" b="0" i="1" dirty="0">
                <a:solidFill>
                  <a:srgbClr val="172B4D"/>
                </a:solidFill>
                <a:effectLst/>
                <a:latin typeface="Suisse Int'l"/>
              </a:rPr>
              <a:t>17</a:t>
            </a:r>
            <a:r>
              <a:rPr lang="en" sz="800" b="0" i="0" dirty="0">
                <a:solidFill>
                  <a:srgbClr val="172B4D"/>
                </a:solidFill>
                <a:effectLst/>
                <a:latin typeface="Suisse Int'l"/>
              </a:rPr>
              <a:t>, 208. https://</a:t>
            </a:r>
            <a:r>
              <a:rPr lang="en" sz="800" b="0" i="0" dirty="0" err="1">
                <a:solidFill>
                  <a:srgbClr val="172B4D"/>
                </a:solidFill>
                <a:effectLst/>
                <a:latin typeface="Suisse Int'l"/>
              </a:rPr>
              <a:t>doi.org</a:t>
            </a:r>
            <a:r>
              <a:rPr lang="en" sz="800" b="0" i="0" dirty="0">
                <a:solidFill>
                  <a:srgbClr val="172B4D"/>
                </a:solidFill>
                <a:effectLst/>
                <a:latin typeface="Suisse Int'l"/>
              </a:rPr>
              <a:t>/10.3390/toxins17040208 </a:t>
            </a:r>
            <a:r>
              <a:rPr lang="en-US" sz="800" dirty="0">
                <a:solidFill>
                  <a:srgbClr val="114C7D"/>
                </a:solidFill>
                <a:latin typeface="Gotham Pro" pitchFamily="2" charset="0"/>
                <a:ea typeface="+mj-ea"/>
                <a:cs typeface="Gotham Pro" pitchFamily="2" charset="0"/>
              </a:rPr>
              <a:t>/</a:t>
            </a:r>
            <a:endParaRPr lang="ru-RU" sz="800" dirty="0">
              <a:solidFill>
                <a:srgbClr val="114C7D"/>
              </a:solidFill>
              <a:latin typeface="Gotham Pro" pitchFamily="2" charset="0"/>
              <a:ea typeface="+mj-ea"/>
              <a:cs typeface="Gotham Pro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E0D35B-E584-498D-E979-38D2179FF0F9}"/>
              </a:ext>
            </a:extLst>
          </p:cNvPr>
          <p:cNvSpPr txBox="1"/>
          <p:nvPr/>
        </p:nvSpPr>
        <p:spPr>
          <a:xfrm>
            <a:off x="790832" y="1294014"/>
            <a:ext cx="113558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74151"/>
                </a:solidFill>
                <a:latin typeface="Suisse Int'l"/>
              </a:rPr>
              <a:t>Р</a:t>
            </a:r>
            <a:r>
              <a:rPr lang="ru-RU" sz="1600" b="0" i="0" dirty="0">
                <a:solidFill>
                  <a:srgbClr val="374151"/>
                </a:solidFill>
                <a:effectLst/>
                <a:latin typeface="Suisse Int'l"/>
              </a:rPr>
              <a:t>етроспективный анализ включал 579 пациентов с диагнозом ХМ, которые впервые прошли лечение </a:t>
            </a:r>
            <a:r>
              <a:rPr lang="ru-RU" sz="1600" dirty="0">
                <a:solidFill>
                  <a:srgbClr val="374151"/>
                </a:solidFill>
                <a:latin typeface="Suisse Int'l"/>
              </a:rPr>
              <a:t>Б</a:t>
            </a:r>
            <a:r>
              <a:rPr lang="en" sz="1600" b="0" i="0" dirty="0">
                <a:solidFill>
                  <a:srgbClr val="374151"/>
                </a:solidFill>
                <a:effectLst/>
                <a:latin typeface="Suisse Int'l"/>
              </a:rPr>
              <a:t>TA </a:t>
            </a:r>
            <a:r>
              <a:rPr lang="ru-RU" sz="1600" b="0" i="0" dirty="0">
                <a:solidFill>
                  <a:srgbClr val="374151"/>
                </a:solidFill>
                <a:effectLst/>
                <a:latin typeface="Suisse Int'l"/>
              </a:rPr>
              <a:t>в соответствии с протоколом </a:t>
            </a:r>
            <a:r>
              <a:rPr lang="en" sz="1600" b="0" i="0" dirty="0">
                <a:solidFill>
                  <a:srgbClr val="374151"/>
                </a:solidFill>
                <a:effectLst/>
                <a:latin typeface="Suisse Int'l"/>
              </a:rPr>
              <a:t>PREEMPT, </a:t>
            </a:r>
            <a:r>
              <a:rPr lang="ru-RU" sz="1600" b="0" i="0" dirty="0">
                <a:solidFill>
                  <a:srgbClr val="374151"/>
                </a:solidFill>
                <a:effectLst/>
                <a:latin typeface="Suisse Int'l"/>
              </a:rPr>
              <a:t>получавших инъекции каждые 12 недель в дозах 155–195 единиц в 31–39 центрах. </a:t>
            </a:r>
            <a:endParaRPr lang="ru-RU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8922BD-60A0-663F-9774-024C4AAFA1FB}"/>
              </a:ext>
            </a:extLst>
          </p:cNvPr>
          <p:cNvSpPr txBox="1"/>
          <p:nvPr/>
        </p:nvSpPr>
        <p:spPr>
          <a:xfrm>
            <a:off x="1081058" y="5705396"/>
            <a:ext cx="103885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i="0" dirty="0">
                <a:solidFill>
                  <a:srgbClr val="374151"/>
                </a:solidFill>
                <a:effectLst/>
                <a:latin typeface="Suisse Int'l"/>
              </a:rPr>
              <a:t>Графики средних значений для количества дней и часов головной боли в месяц, количества принятых симптоматических препаратов, латентного времени после приема симптоматических препаратов, средних значений ВАШ исходно и через 60 месяцев</a:t>
            </a:r>
            <a:endParaRPr lang="ru-RU" sz="1600" dirty="0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FBEAC27A-9D75-755B-4F35-F575164C7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692" y="1959577"/>
            <a:ext cx="5901810" cy="367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841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795" y="0"/>
            <a:ext cx="12190413" cy="6858000"/>
            <a:chOff x="0" y="0"/>
            <a:chExt cx="12190413" cy="6858000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90550" y="188640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9" name="Picture 4" descr="E:\РАБОТА\3 конгресс ВСП\2025\XVI Конгресс шаблон презентации\элементы презентации\01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1470413" y="0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138000"/>
              <a:ext cx="1080263" cy="720000"/>
            </a:xfrm>
            <a:prstGeom prst="rect">
              <a:avLst/>
            </a:prstGeom>
            <a:noFill/>
          </p:spPr>
        </p:pic>
        <p:pic>
          <p:nvPicPr>
            <p:cNvPr id="2051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68837" y="6498000"/>
              <a:ext cx="721576" cy="360000"/>
            </a:xfrm>
            <a:prstGeom prst="rect">
              <a:avLst/>
            </a:prstGeom>
            <a:noFill/>
          </p:spPr>
        </p:pic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758688-6002-8980-EE35-F20985BE2FF3}"/>
              </a:ext>
            </a:extLst>
          </p:cNvPr>
          <p:cNvSpPr/>
          <p:nvPr/>
        </p:nvSpPr>
        <p:spPr>
          <a:xfrm>
            <a:off x="4460793" y="6439195"/>
            <a:ext cx="700940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lnSpc>
                <a:spcPct val="90000"/>
              </a:lnSpc>
              <a:spcBef>
                <a:spcPts val="750"/>
              </a:spcBef>
              <a:buClr>
                <a:srgbClr val="35A5D6"/>
              </a:buClr>
            </a:pPr>
            <a:r>
              <a:rPr lang="en" sz="800" b="0" i="0" dirty="0">
                <a:solidFill>
                  <a:srgbClr val="172B4D"/>
                </a:solidFill>
                <a:effectLst/>
                <a:latin typeface="Suisse Int'l"/>
              </a:rPr>
              <a:t>Santoro, A.; Fontana, A.; </a:t>
            </a:r>
            <a:r>
              <a:rPr lang="en" sz="800" b="0" i="0" dirty="0" err="1">
                <a:solidFill>
                  <a:srgbClr val="172B4D"/>
                </a:solidFill>
                <a:effectLst/>
                <a:latin typeface="Suisse Int'l"/>
              </a:rPr>
              <a:t>Copetti</a:t>
            </a:r>
            <a:r>
              <a:rPr lang="en" sz="800" b="0" i="0" dirty="0">
                <a:solidFill>
                  <a:srgbClr val="172B4D"/>
                </a:solidFill>
                <a:effectLst/>
                <a:latin typeface="Suisse Int'l"/>
              </a:rPr>
              <a:t>, M.; </a:t>
            </a:r>
            <a:r>
              <a:rPr lang="en" sz="800" b="0" i="0" dirty="0" err="1">
                <a:solidFill>
                  <a:srgbClr val="172B4D"/>
                </a:solidFill>
                <a:effectLst/>
                <a:latin typeface="Suisse Int'l"/>
              </a:rPr>
              <a:t>Miscio</a:t>
            </a:r>
            <a:r>
              <a:rPr lang="en" sz="800" b="0" i="0" dirty="0">
                <a:solidFill>
                  <a:srgbClr val="172B4D"/>
                </a:solidFill>
                <a:effectLst/>
                <a:latin typeface="Suisse Int'l"/>
              </a:rPr>
              <a:t>, A.M.; </a:t>
            </a:r>
            <a:r>
              <a:rPr lang="en" sz="800" b="0" i="0" dirty="0" err="1">
                <a:solidFill>
                  <a:srgbClr val="172B4D"/>
                </a:solidFill>
                <a:effectLst/>
                <a:latin typeface="Suisse Int'l"/>
              </a:rPr>
              <a:t>d’Orsi</a:t>
            </a:r>
            <a:r>
              <a:rPr lang="en" sz="800" b="0" i="0" dirty="0">
                <a:solidFill>
                  <a:srgbClr val="172B4D"/>
                </a:solidFill>
                <a:effectLst/>
                <a:latin typeface="Suisse Int'l"/>
              </a:rPr>
              <a:t>, G. Real-World Insights into the Effectiveness and Tolerability of </a:t>
            </a:r>
            <a:r>
              <a:rPr lang="en" sz="800" b="0" i="0" dirty="0" err="1">
                <a:solidFill>
                  <a:srgbClr val="172B4D"/>
                </a:solidFill>
                <a:effectLst/>
                <a:latin typeface="Suisse Int'l"/>
              </a:rPr>
              <a:t>OnabotulinumtoxinA</a:t>
            </a:r>
            <a:r>
              <a:rPr lang="en" sz="800" b="0" i="0" dirty="0">
                <a:solidFill>
                  <a:srgbClr val="172B4D"/>
                </a:solidFill>
                <a:effectLst/>
                <a:latin typeface="Suisse Int'l"/>
              </a:rPr>
              <a:t> in Chronic Migraine: A Long-Term Evaluation of up to 11 Years. </a:t>
            </a:r>
            <a:r>
              <a:rPr lang="en" sz="800" b="0" i="1" dirty="0">
                <a:solidFill>
                  <a:srgbClr val="172B4D"/>
                </a:solidFill>
                <a:effectLst/>
                <a:latin typeface="Suisse Int'l"/>
              </a:rPr>
              <a:t>Toxins</a:t>
            </a:r>
            <a:r>
              <a:rPr lang="en" sz="800" b="0" i="0" dirty="0">
                <a:solidFill>
                  <a:srgbClr val="172B4D"/>
                </a:solidFill>
                <a:effectLst/>
                <a:latin typeface="Suisse Int'l"/>
              </a:rPr>
              <a:t> </a:t>
            </a:r>
            <a:r>
              <a:rPr lang="en" sz="800" b="1" i="0" dirty="0">
                <a:solidFill>
                  <a:srgbClr val="172B4D"/>
                </a:solidFill>
                <a:effectLst/>
                <a:latin typeface="Suisse Int'l"/>
              </a:rPr>
              <a:t>2025</a:t>
            </a:r>
            <a:r>
              <a:rPr lang="en" sz="800" b="0" i="0" dirty="0">
                <a:solidFill>
                  <a:srgbClr val="172B4D"/>
                </a:solidFill>
                <a:effectLst/>
                <a:latin typeface="Suisse Int'l"/>
              </a:rPr>
              <a:t>, </a:t>
            </a:r>
            <a:r>
              <a:rPr lang="en" sz="800" b="0" i="1" dirty="0">
                <a:solidFill>
                  <a:srgbClr val="172B4D"/>
                </a:solidFill>
                <a:effectLst/>
                <a:latin typeface="Suisse Int'l"/>
              </a:rPr>
              <a:t>17</a:t>
            </a:r>
            <a:r>
              <a:rPr lang="en" sz="800" b="0" i="0" dirty="0">
                <a:solidFill>
                  <a:srgbClr val="172B4D"/>
                </a:solidFill>
                <a:effectLst/>
                <a:latin typeface="Suisse Int'l"/>
              </a:rPr>
              <a:t>, 208. https://</a:t>
            </a:r>
            <a:r>
              <a:rPr lang="en" sz="800" b="0" i="0" dirty="0" err="1">
                <a:solidFill>
                  <a:srgbClr val="172B4D"/>
                </a:solidFill>
                <a:effectLst/>
                <a:latin typeface="Suisse Int'l"/>
              </a:rPr>
              <a:t>doi.org</a:t>
            </a:r>
            <a:r>
              <a:rPr lang="en" sz="800" b="0" i="0" dirty="0">
                <a:solidFill>
                  <a:srgbClr val="172B4D"/>
                </a:solidFill>
                <a:effectLst/>
                <a:latin typeface="Suisse Int'l"/>
              </a:rPr>
              <a:t>/10.3390/toxins17040208 </a:t>
            </a:r>
            <a:r>
              <a:rPr lang="en-US" sz="800" dirty="0">
                <a:solidFill>
                  <a:srgbClr val="114C7D"/>
                </a:solidFill>
                <a:latin typeface="Gotham Pro" pitchFamily="2" charset="0"/>
                <a:ea typeface="+mj-ea"/>
                <a:cs typeface="Gotham Pro" pitchFamily="2" charset="0"/>
              </a:rPr>
              <a:t>/</a:t>
            </a:r>
            <a:endParaRPr lang="ru-RU" sz="800" dirty="0">
              <a:solidFill>
                <a:srgbClr val="114C7D"/>
              </a:solidFill>
              <a:latin typeface="Gotham Pro" pitchFamily="2" charset="0"/>
              <a:ea typeface="+mj-ea"/>
              <a:cs typeface="Gotham Pro" pitchFamily="2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B5CA138-F5A6-32CA-2CD7-D1D44F4C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622" y="222426"/>
            <a:ext cx="10897456" cy="1080000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/>
                <a:latin typeface="SIGNPAINTER-HOUSESCRIPT SEMIBOL" panose="02000006070000020004" pitchFamily="2" charset="0"/>
              </a:rPr>
              <a:t>Оценка продолжительностью до 11 лет эффективности и переносимости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effectLst/>
                <a:latin typeface="SIGNPAINTER-HOUSESCRIPT SEMIBOL" panose="02000006070000020004" pitchFamily="2" charset="0"/>
              </a:rPr>
              <a:t>онаботулотоксина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/>
                <a:latin typeface="SIGNPAINTER-HOUSESCRIPT SEMIBOL" panose="02000006070000020004" pitchFamily="2" charset="0"/>
              </a:rPr>
              <a:t> А при хронической мигрени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A1EF0E6-33A7-4238-CD6F-2AEDC1C30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894" y="1487781"/>
            <a:ext cx="7639521" cy="448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32A3BF3-CBCD-9218-5FF0-7A57BC198855}"/>
              </a:ext>
            </a:extLst>
          </p:cNvPr>
          <p:cNvSpPr txBox="1"/>
          <p:nvPr/>
        </p:nvSpPr>
        <p:spPr>
          <a:xfrm>
            <a:off x="-1" y="5972611"/>
            <a:ext cx="121912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0" i="0" dirty="0">
                <a:solidFill>
                  <a:srgbClr val="314568"/>
                </a:solidFill>
                <a:effectLst/>
                <a:latin typeface="Suisse Int'l"/>
              </a:rPr>
              <a:t>Диаграммы оценок по шкале </a:t>
            </a:r>
            <a:r>
              <a:rPr lang="en" sz="1600" b="0" i="0" dirty="0">
                <a:solidFill>
                  <a:srgbClr val="314568"/>
                </a:solidFill>
                <a:effectLst/>
                <a:latin typeface="Suisse Int'l"/>
              </a:rPr>
              <a:t>MIDAS </a:t>
            </a:r>
            <a:r>
              <a:rPr lang="ru-RU" sz="1600" b="0" i="0" dirty="0">
                <a:solidFill>
                  <a:srgbClr val="314568"/>
                </a:solidFill>
                <a:effectLst/>
                <a:latin typeface="Suisse Int'l"/>
              </a:rPr>
              <a:t>на исходном уровне и через 60 месяцев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84215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795" y="0"/>
            <a:ext cx="12190413" cy="6858000"/>
            <a:chOff x="0" y="0"/>
            <a:chExt cx="12190413" cy="6858000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90550" y="188640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9" name="Picture 4" descr="E:\РАБОТА\3 конгресс ВСП\2025\XVI Конгресс шаблон презентации\элементы презентации\01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1470413" y="0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138000"/>
              <a:ext cx="1080263" cy="720000"/>
            </a:xfrm>
            <a:prstGeom prst="rect">
              <a:avLst/>
            </a:prstGeom>
            <a:noFill/>
          </p:spPr>
        </p:pic>
        <p:pic>
          <p:nvPicPr>
            <p:cNvPr id="2051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68837" y="6498000"/>
              <a:ext cx="721576" cy="360000"/>
            </a:xfrm>
            <a:prstGeom prst="rect">
              <a:avLst/>
            </a:prstGeom>
            <a:noFill/>
          </p:spPr>
        </p:pic>
      </p:grp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08C949D8-50F7-E4C5-3820-EEB089EE0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622" y="222426"/>
            <a:ext cx="10897456" cy="1080000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/>
                <a:latin typeface="SIGNPAINTER-HOUSESCRIPT SEMIBOL" panose="02000006070000020004" pitchFamily="2" charset="0"/>
              </a:rPr>
              <a:t>Оценка продолжительностью до 11 лет эффективности и переносимости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effectLst/>
                <a:latin typeface="SIGNPAINTER-HOUSESCRIPT SEMIBOL" panose="02000006070000020004" pitchFamily="2" charset="0"/>
              </a:rPr>
              <a:t>онаботулотоксина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/>
                <a:latin typeface="SIGNPAINTER-HOUSESCRIPT SEMIBOL" panose="02000006070000020004" pitchFamily="2" charset="0"/>
              </a:rPr>
              <a:t> А при хронической мигрени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54D22D4-DC52-3441-7CE8-8DF5FCB4667B}"/>
              </a:ext>
            </a:extLst>
          </p:cNvPr>
          <p:cNvSpPr/>
          <p:nvPr/>
        </p:nvSpPr>
        <p:spPr>
          <a:xfrm>
            <a:off x="4460793" y="6439195"/>
            <a:ext cx="700940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lnSpc>
                <a:spcPct val="90000"/>
              </a:lnSpc>
              <a:spcBef>
                <a:spcPts val="750"/>
              </a:spcBef>
              <a:buClr>
                <a:srgbClr val="35A5D6"/>
              </a:buClr>
            </a:pPr>
            <a:r>
              <a:rPr lang="en" sz="800" b="0" i="0" dirty="0">
                <a:solidFill>
                  <a:srgbClr val="172B4D"/>
                </a:solidFill>
                <a:effectLst/>
                <a:latin typeface="Suisse Int'l"/>
              </a:rPr>
              <a:t>Santoro, A.; Fontana, A.; </a:t>
            </a:r>
            <a:r>
              <a:rPr lang="en" sz="800" b="0" i="0" dirty="0" err="1">
                <a:solidFill>
                  <a:srgbClr val="172B4D"/>
                </a:solidFill>
                <a:effectLst/>
                <a:latin typeface="Suisse Int'l"/>
              </a:rPr>
              <a:t>Copetti</a:t>
            </a:r>
            <a:r>
              <a:rPr lang="en" sz="800" b="0" i="0" dirty="0">
                <a:solidFill>
                  <a:srgbClr val="172B4D"/>
                </a:solidFill>
                <a:effectLst/>
                <a:latin typeface="Suisse Int'l"/>
              </a:rPr>
              <a:t>, M.; </a:t>
            </a:r>
            <a:r>
              <a:rPr lang="en" sz="800" b="0" i="0" dirty="0" err="1">
                <a:solidFill>
                  <a:srgbClr val="172B4D"/>
                </a:solidFill>
                <a:effectLst/>
                <a:latin typeface="Suisse Int'l"/>
              </a:rPr>
              <a:t>Miscio</a:t>
            </a:r>
            <a:r>
              <a:rPr lang="en" sz="800" b="0" i="0" dirty="0">
                <a:solidFill>
                  <a:srgbClr val="172B4D"/>
                </a:solidFill>
                <a:effectLst/>
                <a:latin typeface="Suisse Int'l"/>
              </a:rPr>
              <a:t>, A.M.; </a:t>
            </a:r>
            <a:r>
              <a:rPr lang="en" sz="800" b="0" i="0" dirty="0" err="1">
                <a:solidFill>
                  <a:srgbClr val="172B4D"/>
                </a:solidFill>
                <a:effectLst/>
                <a:latin typeface="Suisse Int'l"/>
              </a:rPr>
              <a:t>d’Orsi</a:t>
            </a:r>
            <a:r>
              <a:rPr lang="en" sz="800" b="0" i="0" dirty="0">
                <a:solidFill>
                  <a:srgbClr val="172B4D"/>
                </a:solidFill>
                <a:effectLst/>
                <a:latin typeface="Suisse Int'l"/>
              </a:rPr>
              <a:t>, G. Real-World Insights into the Effectiveness and Tolerability of </a:t>
            </a:r>
            <a:r>
              <a:rPr lang="en" sz="800" b="0" i="0" dirty="0" err="1">
                <a:solidFill>
                  <a:srgbClr val="172B4D"/>
                </a:solidFill>
                <a:effectLst/>
                <a:latin typeface="Suisse Int'l"/>
              </a:rPr>
              <a:t>OnabotulinumtoxinA</a:t>
            </a:r>
            <a:r>
              <a:rPr lang="en" sz="800" b="0" i="0" dirty="0">
                <a:solidFill>
                  <a:srgbClr val="172B4D"/>
                </a:solidFill>
                <a:effectLst/>
                <a:latin typeface="Suisse Int'l"/>
              </a:rPr>
              <a:t> in Chronic Migraine: A Long-Term Evaluation of up to 11 Years. </a:t>
            </a:r>
            <a:r>
              <a:rPr lang="en" sz="800" b="0" i="1" dirty="0">
                <a:solidFill>
                  <a:srgbClr val="172B4D"/>
                </a:solidFill>
                <a:effectLst/>
                <a:latin typeface="Suisse Int'l"/>
              </a:rPr>
              <a:t>Toxins</a:t>
            </a:r>
            <a:r>
              <a:rPr lang="en" sz="800" b="0" i="0" dirty="0">
                <a:solidFill>
                  <a:srgbClr val="172B4D"/>
                </a:solidFill>
                <a:effectLst/>
                <a:latin typeface="Suisse Int'l"/>
              </a:rPr>
              <a:t> </a:t>
            </a:r>
            <a:r>
              <a:rPr lang="en" sz="800" b="1" i="0" dirty="0">
                <a:solidFill>
                  <a:srgbClr val="172B4D"/>
                </a:solidFill>
                <a:effectLst/>
                <a:latin typeface="Suisse Int'l"/>
              </a:rPr>
              <a:t>2025</a:t>
            </a:r>
            <a:r>
              <a:rPr lang="en" sz="800" b="0" i="0" dirty="0">
                <a:solidFill>
                  <a:srgbClr val="172B4D"/>
                </a:solidFill>
                <a:effectLst/>
                <a:latin typeface="Suisse Int'l"/>
              </a:rPr>
              <a:t>, </a:t>
            </a:r>
            <a:r>
              <a:rPr lang="en" sz="800" b="0" i="1" dirty="0">
                <a:solidFill>
                  <a:srgbClr val="172B4D"/>
                </a:solidFill>
                <a:effectLst/>
                <a:latin typeface="Suisse Int'l"/>
              </a:rPr>
              <a:t>17</a:t>
            </a:r>
            <a:r>
              <a:rPr lang="en" sz="800" b="0" i="0" dirty="0">
                <a:solidFill>
                  <a:srgbClr val="172B4D"/>
                </a:solidFill>
                <a:effectLst/>
                <a:latin typeface="Suisse Int'l"/>
              </a:rPr>
              <a:t>, 208. https://</a:t>
            </a:r>
            <a:r>
              <a:rPr lang="en" sz="800" b="0" i="0" dirty="0" err="1">
                <a:solidFill>
                  <a:srgbClr val="172B4D"/>
                </a:solidFill>
                <a:effectLst/>
                <a:latin typeface="Suisse Int'l"/>
              </a:rPr>
              <a:t>doi.org</a:t>
            </a:r>
            <a:r>
              <a:rPr lang="en" sz="800" b="0" i="0" dirty="0">
                <a:solidFill>
                  <a:srgbClr val="172B4D"/>
                </a:solidFill>
                <a:effectLst/>
                <a:latin typeface="Suisse Int'l"/>
              </a:rPr>
              <a:t>/10.3390/toxins17040208 </a:t>
            </a:r>
            <a:r>
              <a:rPr lang="en-US" sz="800" dirty="0">
                <a:solidFill>
                  <a:srgbClr val="114C7D"/>
                </a:solidFill>
                <a:latin typeface="Gotham Pro" pitchFamily="2" charset="0"/>
                <a:ea typeface="+mj-ea"/>
                <a:cs typeface="Gotham Pro" pitchFamily="2" charset="0"/>
              </a:rPr>
              <a:t>/</a:t>
            </a:r>
            <a:endParaRPr lang="ru-RU" sz="800" dirty="0">
              <a:solidFill>
                <a:srgbClr val="114C7D"/>
              </a:solidFill>
              <a:latin typeface="Gotham Pro" pitchFamily="2" charset="0"/>
              <a:ea typeface="+mj-ea"/>
              <a:cs typeface="Gotham Pro" pitchFamily="2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11463FC8-4C89-70A3-390B-CD7F3FED5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449" y="1395755"/>
            <a:ext cx="8139101" cy="361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3392672-42C6-AA57-B4E4-8C2D46B5999C}"/>
              </a:ext>
            </a:extLst>
          </p:cNvPr>
          <p:cNvSpPr txBox="1"/>
          <p:nvPr/>
        </p:nvSpPr>
        <p:spPr>
          <a:xfrm>
            <a:off x="383059" y="5090129"/>
            <a:ext cx="113805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314568"/>
                </a:solidFill>
                <a:effectLst/>
                <a:latin typeface="Suisse Int'l"/>
              </a:rPr>
              <a:t>Кривые Каплана–Майера частоты нежелательных последствий</a:t>
            </a:r>
            <a:r>
              <a:rPr lang="ru-RU" dirty="0">
                <a:solidFill>
                  <a:srgbClr val="314568"/>
                </a:solidFill>
                <a:latin typeface="Suisse Int'l"/>
              </a:rPr>
              <a:t> </a:t>
            </a:r>
            <a:r>
              <a:rPr lang="ru-RU" b="0" i="0" dirty="0">
                <a:solidFill>
                  <a:srgbClr val="314568"/>
                </a:solidFill>
                <a:effectLst/>
                <a:latin typeface="Suisse Int'l"/>
              </a:rPr>
              <a:t>в ходе лечения (28 пациентов с болью в шее и 4 с птозом), в общей части когорте ( </a:t>
            </a:r>
            <a:r>
              <a:rPr lang="ru-RU" b="1" i="0" dirty="0">
                <a:solidFill>
                  <a:srgbClr val="314568"/>
                </a:solidFill>
                <a:effectLst/>
                <a:latin typeface="Suisse Int'l"/>
              </a:rPr>
              <a:t>слева</a:t>
            </a:r>
            <a:r>
              <a:rPr lang="ru-RU" b="0" i="0" dirty="0">
                <a:solidFill>
                  <a:srgbClr val="314568"/>
                </a:solidFill>
                <a:effectLst/>
                <a:latin typeface="Suisse Int'l"/>
              </a:rPr>
              <a:t> ) и по полу ( </a:t>
            </a:r>
            <a:r>
              <a:rPr lang="ru-RU" b="1" i="0" dirty="0">
                <a:solidFill>
                  <a:srgbClr val="314568"/>
                </a:solidFill>
                <a:effectLst/>
                <a:latin typeface="Suisse Int'l"/>
              </a:rPr>
              <a:t>справа</a:t>
            </a:r>
            <a:r>
              <a:rPr lang="ru-RU" b="0" i="0" dirty="0">
                <a:solidFill>
                  <a:srgbClr val="314568"/>
                </a:solidFill>
                <a:effectLst/>
                <a:latin typeface="Suisse Int'l"/>
              </a:rPr>
              <a:t> ). </a:t>
            </a:r>
            <a:r>
              <a:rPr lang="ru-RU" b="0" i="0" dirty="0">
                <a:solidFill>
                  <a:srgbClr val="374151"/>
                </a:solidFill>
                <a:effectLst/>
                <a:latin typeface="Suisse Int'l"/>
              </a:rPr>
              <a:t>32 явления наблюдались у 579 пациентов с общей частотой 3,0 явления на 100 человеко-лет. Большинство этих явлений (87,5%, </a:t>
            </a:r>
            <a:r>
              <a:rPr lang="en" b="0" i="0" dirty="0">
                <a:solidFill>
                  <a:srgbClr val="374151"/>
                </a:solidFill>
                <a:effectLst/>
                <a:latin typeface="Suisse Int'l"/>
              </a:rPr>
              <a:t>n = 28) </a:t>
            </a:r>
            <a:r>
              <a:rPr lang="ru-RU" b="0" i="0" dirty="0">
                <a:solidFill>
                  <a:srgbClr val="374151"/>
                </a:solidFill>
                <a:effectLst/>
                <a:latin typeface="Suisse Int'l"/>
              </a:rPr>
              <a:t>представляли собой легкие случаи боли в шее, тогда как 12,5% (</a:t>
            </a:r>
            <a:r>
              <a:rPr lang="en" b="0" i="0" dirty="0">
                <a:solidFill>
                  <a:srgbClr val="374151"/>
                </a:solidFill>
                <a:effectLst/>
                <a:latin typeface="Suisse Int'l"/>
              </a:rPr>
              <a:t>n = 4) </a:t>
            </a:r>
            <a:r>
              <a:rPr lang="ru-RU" b="0" i="0" dirty="0">
                <a:solidFill>
                  <a:srgbClr val="374151"/>
                </a:solidFill>
                <a:effectLst/>
                <a:latin typeface="Suisse Int'l"/>
              </a:rPr>
              <a:t>включали птоз.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920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795" y="189026"/>
            <a:ext cx="12190413" cy="6668975"/>
            <a:chOff x="0" y="189025"/>
            <a:chExt cx="12190413" cy="6668975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8542" y="189025"/>
              <a:ext cx="720000" cy="719229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138000"/>
              <a:ext cx="1080263" cy="720000"/>
            </a:xfrm>
            <a:prstGeom prst="rect">
              <a:avLst/>
            </a:prstGeom>
            <a:noFill/>
          </p:spPr>
        </p:pic>
        <p:pic>
          <p:nvPicPr>
            <p:cNvPr id="2051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1468837" y="6498000"/>
              <a:ext cx="721576" cy="360000"/>
            </a:xfrm>
            <a:prstGeom prst="rect">
              <a:avLst/>
            </a:prstGeom>
            <a:noFill/>
          </p:spPr>
        </p:pic>
        <p:grpSp>
          <p:nvGrpSpPr>
            <p:cNvPr id="10" name="Группа 9"/>
            <p:cNvGrpSpPr/>
            <p:nvPr/>
          </p:nvGrpSpPr>
          <p:grpSpPr>
            <a:xfrm>
              <a:off x="10478550" y="246294"/>
              <a:ext cx="1702718" cy="586402"/>
              <a:chOff x="10478550" y="404696"/>
              <a:chExt cx="1702718" cy="586402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10478550" y="746416"/>
                <a:ext cx="1702718" cy="244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lnSpc>
                    <a:spcPct val="90000"/>
                  </a:lnSpc>
                  <a:spcBef>
                    <a:spcPts val="750"/>
                  </a:spcBef>
                  <a:buClr>
                    <a:srgbClr val="35A5D6"/>
                  </a:buClr>
                </a:pPr>
                <a:r>
                  <a:rPr lang="en-US" sz="1100" dirty="0">
                    <a:solidFill>
                      <a:srgbClr val="114C7D"/>
                    </a:solidFill>
                    <a:latin typeface="Gotham Pro" pitchFamily="2" charset="0"/>
                    <a:ea typeface="+mj-ea"/>
                    <a:cs typeface="Gotham Pro" pitchFamily="2" charset="0"/>
                  </a:rPr>
                  <a:t>congress-vsp.ru/xvi/</a:t>
                </a:r>
                <a:endParaRPr lang="ru-RU" sz="1100" dirty="0">
                  <a:solidFill>
                    <a:srgbClr val="114C7D"/>
                  </a:solidFill>
                  <a:latin typeface="Gotham Pro" pitchFamily="2" charset="0"/>
                  <a:ea typeface="+mj-ea"/>
                  <a:cs typeface="Gotham Pro" pitchFamily="2" charset="0"/>
                </a:endParaRPr>
              </a:p>
            </p:txBody>
          </p:sp>
          <p:pic>
            <p:nvPicPr>
              <p:cNvPr id="4098" name="Picture 2" descr="E:\РАБОТА\3 конгресс ВСП\2025\XVI Конгресс шаблон презентации\элементы презентации\07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550475" y="404696"/>
                <a:ext cx="1440243" cy="28800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251763E-6419-08DE-352D-1BF547FA7D03}"/>
              </a:ext>
            </a:extLst>
          </p:cNvPr>
          <p:cNvGrpSpPr/>
          <p:nvPr/>
        </p:nvGrpSpPr>
        <p:grpSpPr>
          <a:xfrm>
            <a:off x="3076832" y="883541"/>
            <a:ext cx="8233039" cy="5515603"/>
            <a:chOff x="2921000" y="1773020"/>
            <a:chExt cx="6362357" cy="4046845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8B81572F-C708-312D-4ED4-4EB960141B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1611"/>
            <a:stretch/>
          </p:blipFill>
          <p:spPr>
            <a:xfrm>
              <a:off x="2921000" y="1773020"/>
              <a:ext cx="6247714" cy="1384300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A4C9151C-70C7-EF0E-3191-4BF1A0436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33357" y="3089365"/>
              <a:ext cx="6350000" cy="2730500"/>
            </a:xfrm>
            <a:prstGeom prst="rect">
              <a:avLst/>
            </a:prstGeom>
          </p:spPr>
        </p:pic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3160682-A43C-02DF-8B41-1F6D240721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062" y="1801421"/>
            <a:ext cx="3122025" cy="3698785"/>
          </a:xfrm>
          <a:prstGeom prst="rect">
            <a:avLst/>
          </a:prstGeom>
          <a:effectLst>
            <a:outerShdw blurRad="50800" dist="296688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76882DFB-555F-CFC8-5893-6B99695A2D78}"/>
              </a:ext>
            </a:extLst>
          </p:cNvPr>
          <p:cNvGrpSpPr/>
          <p:nvPr/>
        </p:nvGrpSpPr>
        <p:grpSpPr>
          <a:xfrm>
            <a:off x="4284365" y="1175339"/>
            <a:ext cx="6486602" cy="4255414"/>
            <a:chOff x="4720281" y="1274195"/>
            <a:chExt cx="6050686" cy="3789420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5E64CC14-2241-6A9D-4882-DB1E6B1571F7}"/>
                </a:ext>
              </a:extLst>
            </p:cNvPr>
            <p:cNvCxnSpPr/>
            <p:nvPr/>
          </p:nvCxnSpPr>
          <p:spPr>
            <a:xfrm>
              <a:off x="5684108" y="1274195"/>
              <a:ext cx="506627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4DE5339C-8EBD-A26D-0984-8C0CB124DC32}"/>
                </a:ext>
              </a:extLst>
            </p:cNvPr>
            <p:cNvCxnSpPr>
              <a:cxnSpLocks/>
            </p:cNvCxnSpPr>
            <p:nvPr/>
          </p:nvCxnSpPr>
          <p:spPr>
            <a:xfrm>
              <a:off x="4720281" y="1525451"/>
              <a:ext cx="6034213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43CB26DB-F3DD-751A-EA8D-0211C1A46989}"/>
                </a:ext>
              </a:extLst>
            </p:cNvPr>
            <p:cNvCxnSpPr>
              <a:cxnSpLocks/>
            </p:cNvCxnSpPr>
            <p:nvPr/>
          </p:nvCxnSpPr>
          <p:spPr>
            <a:xfrm>
              <a:off x="4724397" y="1801421"/>
              <a:ext cx="1676403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07A2A61E-F7B8-403E-4C5C-1310B299C002}"/>
                </a:ext>
              </a:extLst>
            </p:cNvPr>
            <p:cNvCxnSpPr>
              <a:cxnSpLocks/>
            </p:cNvCxnSpPr>
            <p:nvPr/>
          </p:nvCxnSpPr>
          <p:spPr>
            <a:xfrm>
              <a:off x="6549081" y="4248063"/>
              <a:ext cx="4221886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5C914316-3998-9186-568E-490DEE31A7ED}"/>
                </a:ext>
              </a:extLst>
            </p:cNvPr>
            <p:cNvCxnSpPr>
              <a:cxnSpLocks/>
            </p:cNvCxnSpPr>
            <p:nvPr/>
          </p:nvCxnSpPr>
          <p:spPr>
            <a:xfrm>
              <a:off x="4724397" y="4519915"/>
              <a:ext cx="6034213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B5F28572-D56C-0B69-3B92-76161B91EF75}"/>
                </a:ext>
              </a:extLst>
            </p:cNvPr>
            <p:cNvCxnSpPr>
              <a:cxnSpLocks/>
            </p:cNvCxnSpPr>
            <p:nvPr/>
          </p:nvCxnSpPr>
          <p:spPr>
            <a:xfrm>
              <a:off x="4724397" y="4791765"/>
              <a:ext cx="6034213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16B8D021-A475-2CA1-ED8E-BCDAA552029B}"/>
                </a:ext>
              </a:extLst>
            </p:cNvPr>
            <p:cNvCxnSpPr>
              <a:cxnSpLocks/>
            </p:cNvCxnSpPr>
            <p:nvPr/>
          </p:nvCxnSpPr>
          <p:spPr>
            <a:xfrm>
              <a:off x="4724397" y="5063615"/>
              <a:ext cx="2318954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795" y="0"/>
            <a:ext cx="12190413" cy="6858000"/>
            <a:chOff x="0" y="0"/>
            <a:chExt cx="12190413" cy="6858000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90550" y="188640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9" name="Picture 4" descr="E:\РАБОТА\3 конгресс ВСП\2025\XVI Конгресс шаблон презентации\элементы презентации\01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1470413" y="0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138000"/>
              <a:ext cx="1080263" cy="720000"/>
            </a:xfrm>
            <a:prstGeom prst="rect">
              <a:avLst/>
            </a:prstGeom>
            <a:noFill/>
          </p:spPr>
        </p:pic>
        <p:pic>
          <p:nvPicPr>
            <p:cNvPr id="2051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68837" y="6498000"/>
              <a:ext cx="721576" cy="360000"/>
            </a:xfrm>
            <a:prstGeom prst="rect">
              <a:avLst/>
            </a:prstGeom>
            <a:noFill/>
          </p:spPr>
        </p:pic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505E8AA-4CF3-42DD-A828-77C9D4AD9919}"/>
              </a:ext>
            </a:extLst>
          </p:cNvPr>
          <p:cNvSpPr/>
          <p:nvPr/>
        </p:nvSpPr>
        <p:spPr>
          <a:xfrm>
            <a:off x="8904312" y="6550406"/>
            <a:ext cx="2232248" cy="272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>
              <a:lnSpc>
                <a:spcPct val="90000"/>
              </a:lnSpc>
              <a:spcBef>
                <a:spcPts val="750"/>
              </a:spcBef>
              <a:buClr>
                <a:srgbClr val="35A5D6"/>
              </a:buClr>
            </a:pPr>
            <a:r>
              <a:rPr lang="en-US" sz="1300" dirty="0">
                <a:solidFill>
                  <a:srgbClr val="114C7D"/>
                </a:solidFill>
                <a:latin typeface="Gotham Pro" pitchFamily="2" charset="0"/>
                <a:ea typeface="+mj-ea"/>
                <a:cs typeface="Gotham Pro" pitchFamily="2" charset="0"/>
              </a:rPr>
              <a:t>congress-vsp.ru/xvi/</a:t>
            </a:r>
            <a:endParaRPr lang="ru-RU" sz="1300" dirty="0">
              <a:solidFill>
                <a:srgbClr val="114C7D"/>
              </a:solidFill>
              <a:latin typeface="Gotham Pro" pitchFamily="2" charset="0"/>
              <a:ea typeface="+mj-ea"/>
              <a:cs typeface="Gotham Pro" pitchFamily="2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5AF4822-9A9E-CC30-A471-377ADCD1DE31}"/>
              </a:ext>
            </a:extLst>
          </p:cNvPr>
          <p:cNvGrpSpPr/>
          <p:nvPr/>
        </p:nvGrpSpPr>
        <p:grpSpPr>
          <a:xfrm>
            <a:off x="537336" y="2132538"/>
            <a:ext cx="11300437" cy="2218744"/>
            <a:chOff x="516078" y="2341813"/>
            <a:chExt cx="10728571" cy="2025033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0FAF0894-A814-35F8-7092-055AF2AADC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3026" r="11261" b="1"/>
            <a:stretch/>
          </p:blipFill>
          <p:spPr>
            <a:xfrm>
              <a:off x="4347525" y="2391653"/>
              <a:ext cx="6897124" cy="1975193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404A963A-BD4C-F913-41E8-1C80C067C9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83104"/>
            <a:stretch/>
          </p:blipFill>
          <p:spPr>
            <a:xfrm>
              <a:off x="516078" y="2341813"/>
              <a:ext cx="3848603" cy="568634"/>
            </a:xfrm>
            <a:prstGeom prst="rect">
              <a:avLst/>
            </a:prstGeom>
            <a:effectLst>
              <a:reflection endPos="0" dist="50800" dir="5400000" sy="-100000" algn="bl" rotWithShape="0"/>
            </a:effec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FF943D-0CC6-9F98-955D-8854363248E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7278"/>
          <a:stretch/>
        </p:blipFill>
        <p:spPr>
          <a:xfrm>
            <a:off x="354227" y="2718487"/>
            <a:ext cx="4053744" cy="1944127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75034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98730EE-A329-4E42-234F-47A40BCC0298}"/>
              </a:ext>
            </a:extLst>
          </p:cNvPr>
          <p:cNvGrpSpPr/>
          <p:nvPr/>
        </p:nvGrpSpPr>
        <p:grpSpPr>
          <a:xfrm>
            <a:off x="795" y="0"/>
            <a:ext cx="12190413" cy="6858000"/>
            <a:chOff x="795" y="0"/>
            <a:chExt cx="12190413" cy="6858000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795" y="0"/>
              <a:ext cx="12190413" cy="6858000"/>
              <a:chOff x="0" y="0"/>
              <a:chExt cx="12190413" cy="6858000"/>
            </a:xfrm>
          </p:grpSpPr>
          <p:pic>
            <p:nvPicPr>
              <p:cNvPr id="5" name="Picture 2" descr="E:\РАБОТА\3 конгресс ВСП\2025\XVI Конгресс шаблон презентации\элементы презентации\06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 bwMode="auto">
              <a:xfrm>
                <a:off x="334566" y="3356992"/>
                <a:ext cx="1080000" cy="1080000"/>
              </a:xfrm>
              <a:prstGeom prst="rect">
                <a:avLst/>
              </a:prstGeom>
              <a:noFill/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8903518" y="6559550"/>
                <a:ext cx="2232248" cy="2723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defTabSz="685800">
                  <a:lnSpc>
                    <a:spcPct val="90000"/>
                  </a:lnSpc>
                  <a:spcBef>
                    <a:spcPts val="750"/>
                  </a:spcBef>
                  <a:buClr>
                    <a:srgbClr val="35A5D6"/>
                  </a:buClr>
                </a:pPr>
                <a:r>
                  <a:rPr lang="en-US" sz="1300" dirty="0">
                    <a:solidFill>
                      <a:srgbClr val="114C7D"/>
                    </a:solidFill>
                    <a:latin typeface="Gotham Pro" pitchFamily="2" charset="0"/>
                    <a:ea typeface="+mj-ea"/>
                    <a:cs typeface="Gotham Pro" pitchFamily="2" charset="0"/>
                  </a:rPr>
                  <a:t>congress-vsp.ru/xvi/</a:t>
                </a:r>
                <a:endParaRPr lang="ru-RU" sz="1300" dirty="0">
                  <a:solidFill>
                    <a:srgbClr val="114C7D"/>
                  </a:solidFill>
                  <a:latin typeface="Gotham Pro" pitchFamily="2" charset="0"/>
                  <a:ea typeface="+mj-ea"/>
                  <a:cs typeface="Gotham Pro" pitchFamily="2" charset="0"/>
                </a:endParaRPr>
              </a:p>
            </p:txBody>
          </p:sp>
          <p:pic>
            <p:nvPicPr>
              <p:cNvPr id="2050" name="Picture 2" descr="E:\РАБОТА\3 конгресс ВСП\2025\XVI Конгресс шаблон презентации\элементы презентации\02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6200000">
                <a:off x="11020527" y="5688114"/>
                <a:ext cx="1404000" cy="935772"/>
              </a:xfrm>
              <a:prstGeom prst="rect">
                <a:avLst/>
              </a:prstGeom>
              <a:noFill/>
            </p:spPr>
          </p:pic>
          <p:pic>
            <p:nvPicPr>
              <p:cNvPr id="3074" name="Picture 2" descr="E:\РАБОТА\3 конгресс ВСП\2025\XVI Конгресс шаблон презентации\элементы презентации\013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0"/>
                <a:ext cx="1404000" cy="3275270"/>
              </a:xfrm>
              <a:prstGeom prst="rect">
                <a:avLst/>
              </a:prstGeom>
              <a:noFill/>
            </p:spPr>
          </p:pic>
          <p:pic>
            <p:nvPicPr>
              <p:cNvPr id="3075" name="Picture 3" descr="E:\РАБОТА\3 конгресс ВСП\2025\XVI Конгресс шаблон презентации\элементы презентации\011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16200000">
                <a:off x="-467698" y="4986302"/>
                <a:ext cx="2339397" cy="1404000"/>
              </a:xfrm>
              <a:prstGeom prst="rect">
                <a:avLst/>
              </a:prstGeom>
              <a:noFill/>
            </p:spPr>
          </p:pic>
          <p:pic>
            <p:nvPicPr>
              <p:cNvPr id="12" name="Picture 3" descr="E:\РАБОТА\3 конгресс ВСП\2025\XVI Конгресс шаблон презентации\элементы презентации\04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flipH="1">
                <a:off x="11252364" y="0"/>
                <a:ext cx="938049" cy="468000"/>
              </a:xfrm>
              <a:prstGeom prst="rect">
                <a:avLst/>
              </a:prstGeom>
              <a:noFill/>
            </p:spPr>
          </p:pic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85E943D9-A7A7-0DF7-1C7B-E6C78A1CEDC5}"/>
                </a:ext>
              </a:extLst>
            </p:cNvPr>
            <p:cNvGrpSpPr/>
            <p:nvPr/>
          </p:nvGrpSpPr>
          <p:grpSpPr>
            <a:xfrm>
              <a:off x="2551404" y="230575"/>
              <a:ext cx="8145162" cy="6576627"/>
              <a:chOff x="2209800" y="157805"/>
              <a:chExt cx="7772400" cy="6220314"/>
            </a:xfrm>
          </p:grpSpPr>
          <p:pic>
            <p:nvPicPr>
              <p:cNvPr id="4" name="Рисунок 3">
                <a:extLst>
                  <a:ext uri="{FF2B5EF4-FFF2-40B4-BE49-F238E27FC236}">
                    <a16:creationId xmlns:a16="http://schemas.microsoft.com/office/drawing/2014/main" id="{6A0BD5D2-D7B1-AF38-88FF-DD883D80D8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09800" y="157805"/>
                <a:ext cx="7772400" cy="5232566"/>
              </a:xfrm>
              <a:prstGeom prst="rect">
                <a:avLst/>
              </a:prstGeom>
            </p:spPr>
          </p:pic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6CC9BEF8-EC13-8890-E40F-EA856156A9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02692" y="2422168"/>
                <a:ext cx="5387548" cy="3955951"/>
              </a:xfrm>
              <a:prstGeom prst="rect">
                <a:avLst/>
              </a:prstGeom>
            </p:spPr>
          </p:pic>
        </p:grp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0968248C-2DB8-02CF-C69C-3317A6244EC0}"/>
                </a:ext>
              </a:extLst>
            </p:cNvPr>
            <p:cNvCxnSpPr/>
            <p:nvPr/>
          </p:nvCxnSpPr>
          <p:spPr>
            <a:xfrm>
              <a:off x="3929442" y="6252521"/>
              <a:ext cx="4139514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43500E6F-C42A-8263-3E35-28098A6A5E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39488" b="83104"/>
            <a:stretch/>
          </p:blipFill>
          <p:spPr>
            <a:xfrm>
              <a:off x="639047" y="1168711"/>
              <a:ext cx="2452999" cy="623019"/>
            </a:xfrm>
            <a:prstGeom prst="rect">
              <a:avLst/>
            </a:prstGeom>
            <a:effectLst>
              <a:reflection endPos="0" dist="50800" dir="5400000" sy="-100000" algn="bl" rotWithShape="0"/>
            </a:effectLst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042401D-D78B-7886-4EFE-1F82D59A3CBE}"/>
              </a:ext>
            </a:extLst>
          </p:cNvPr>
          <p:cNvGrpSpPr/>
          <p:nvPr/>
        </p:nvGrpSpPr>
        <p:grpSpPr>
          <a:xfrm>
            <a:off x="197708" y="185352"/>
            <a:ext cx="11936630" cy="6512010"/>
            <a:chOff x="197708" y="185352"/>
            <a:chExt cx="11936630" cy="651201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CBEE67E6-43C4-DC45-32ED-691F98F1F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7857" y="298719"/>
              <a:ext cx="10726481" cy="6398643"/>
            </a:xfrm>
            <a:prstGeom prst="rect">
              <a:avLst/>
            </a:prstGeom>
          </p:spPr>
        </p:pic>
        <p:pic>
          <p:nvPicPr>
            <p:cNvPr id="1026" name="Picture 2" descr="Picture background">
              <a:extLst>
                <a:ext uri="{FF2B5EF4-FFF2-40B4-BE49-F238E27FC236}">
                  <a16:creationId xmlns:a16="http://schemas.microsoft.com/office/drawing/2014/main" id="{FA83C75D-32D1-D487-9457-4FA7FED356A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1" t="18600" r="74414" b="20368"/>
            <a:stretch/>
          </p:blipFill>
          <p:spPr bwMode="auto">
            <a:xfrm>
              <a:off x="197708" y="185352"/>
              <a:ext cx="1112108" cy="852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A5AA3C1-FCCA-D077-AF1A-67625267502B}"/>
                </a:ext>
              </a:extLst>
            </p:cNvPr>
            <p:cNvSpPr/>
            <p:nvPr/>
          </p:nvSpPr>
          <p:spPr>
            <a:xfrm>
              <a:off x="1407856" y="4893276"/>
              <a:ext cx="10726481" cy="1260389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94608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40260" y="272364"/>
            <a:ext cx="9841005" cy="8366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>
              <a:spcBef>
                <a:spcPct val="20000"/>
              </a:spcBef>
              <a:buFont typeface="Arial" panose="020B0604020202020204" pitchFamily="34" charset="0"/>
              <a:defRPr/>
            </a:pPr>
            <a:r>
              <a:rPr lang="ru-RU" sz="4000" b="1" dirty="0">
                <a:solidFill>
                  <a:srgbClr val="002060"/>
                </a:solidFill>
                <a:latin typeface="SIGNPAINTER-HOUSESCRIPT SEMIBOL" panose="0200000607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РЕЛАТОКС®: Первый российский ботулотоксин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4294967295"/>
          </p:nvPr>
        </p:nvSpPr>
        <p:spPr>
          <a:xfrm>
            <a:off x="3905250" y="1285875"/>
            <a:ext cx="8286750" cy="34972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sz="16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sz="16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ДЕЙСТВУЮЩЕЕ ВЕЩЕСТВО:</a:t>
            </a:r>
          </a:p>
          <a:p>
            <a:pPr>
              <a:spcBef>
                <a:spcPct val="0"/>
              </a:spcBef>
              <a:defRPr/>
            </a:pPr>
            <a:r>
              <a:rPr lang="ru-RU" sz="16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БОТУЛИНИЧЕСКИЙ ТОКСИН ТИПА А-ГЕМАГГЛЮТИНИН КОМПЛЕКС</a:t>
            </a:r>
          </a:p>
          <a:p>
            <a:pPr>
              <a:spcBef>
                <a:spcPct val="0"/>
              </a:spcBef>
              <a:defRPr/>
            </a:pPr>
            <a:endParaRPr lang="ru-RU" sz="16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sz="16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ФАРМАКОТЕРАПЕВТИЧЕСКАЯ ГРУППА: </a:t>
            </a:r>
          </a:p>
          <a:p>
            <a:pPr>
              <a:spcBef>
                <a:spcPct val="0"/>
              </a:spcBef>
              <a:defRPr/>
            </a:pPr>
            <a:r>
              <a:rPr lang="ru-RU" sz="16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МИОРЕЛАКСАНТ ПЕРИФЕРИЧЕСКОГО ДЕЙСТВИЯ.</a:t>
            </a:r>
          </a:p>
          <a:p>
            <a:pPr>
              <a:spcBef>
                <a:spcPct val="0"/>
              </a:spcBef>
              <a:defRPr/>
            </a:pPr>
            <a:endParaRPr lang="ru-RU" sz="16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sz="16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ФОРМА ВЫПУСКА: </a:t>
            </a:r>
          </a:p>
          <a:p>
            <a:pPr>
              <a:spcBef>
                <a:spcPct val="0"/>
              </a:spcBef>
              <a:defRPr/>
            </a:pPr>
            <a:r>
              <a:rPr lang="ru-RU" sz="16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ЛИОФИЛИЗАТ ДЛЯ ПРИГОТОВЛЕНИЯ РАСТВОРА ДЛЯ ИНЪЕКЦИЙ 50 ЕД, 100 ЕД</a:t>
            </a:r>
          </a:p>
          <a:p>
            <a:pPr algn="l"/>
            <a:endParaRPr lang="ru-RU" sz="16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283" y="3261621"/>
            <a:ext cx="2567342" cy="25673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924" y="4389924"/>
            <a:ext cx="1686954" cy="168695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55" y="1320695"/>
            <a:ext cx="2954109" cy="417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BF5CA8-A56E-C936-C03E-AB007007CE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4400"/>
            <a:ext cx="12192000" cy="8636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8A60BA0-DF1E-19A0-3150-CC11F99228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791" y="6086789"/>
            <a:ext cx="2609314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92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1650" y="427038"/>
            <a:ext cx="11690350" cy="6683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ru-RU" sz="4000" b="1" dirty="0">
                <a:solidFill>
                  <a:srgbClr val="002060"/>
                </a:solidFill>
                <a:latin typeface="SIGNPAINTER-HOUSESCRIPT SEMIBOL" panose="0200000607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РЕЛАТОКС</a:t>
            </a:r>
            <a:r>
              <a:rPr lang="ru-RU" sz="4000" b="1" baseline="30000" dirty="0">
                <a:solidFill>
                  <a:srgbClr val="002060"/>
                </a:solidFill>
                <a:latin typeface="SIGNPAINTER-HOUSESCRIPT SEMIBOL" panose="0200000607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ru-RU" sz="4000" b="1" dirty="0">
                <a:solidFill>
                  <a:srgbClr val="002060"/>
                </a:solidFill>
                <a:latin typeface="SIGNPAINTER-HOUSESCRIPT SEMIBOL" panose="0200000607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 - высокотехнологичный инновационный продукт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3" t="38516" r="75821" b="18206"/>
          <a:stretch/>
        </p:blipFill>
        <p:spPr bwMode="auto">
          <a:xfrm>
            <a:off x="523409" y="1372143"/>
            <a:ext cx="900778" cy="440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07523" y="1433932"/>
            <a:ext cx="1108401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Хорошо изученный и проверенный штамм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Clostridium botulinum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 501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серотипа А</a:t>
            </a:r>
          </a:p>
          <a:p>
            <a:r>
              <a:rPr lang="ru-RU" sz="1400" b="1" dirty="0">
                <a:ea typeface="Tahoma" panose="020B0604030504040204" pitchFamily="34" charset="0"/>
                <a:cs typeface="Tahoma" panose="020B0604030504040204" pitchFamily="34" charset="0"/>
              </a:rPr>
              <a:t>Длительный  опыт  селекции  и использования штамма для производства ботулинического анатоксина</a:t>
            </a:r>
            <a:endParaRPr lang="en-US" sz="14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4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Запатентованная высокоочищенная питательная среда</a:t>
            </a:r>
          </a:p>
          <a:p>
            <a:r>
              <a:rPr lang="ru-RU" sz="1400" b="1" dirty="0">
                <a:ea typeface="Tahoma" panose="020B0604030504040204" pitchFamily="34" charset="0"/>
                <a:cs typeface="Tahoma" panose="020B0604030504040204" pitchFamily="34" charset="0"/>
              </a:rPr>
              <a:t>Содержит меньше балластных белков,  что снижает необходимость использования в производстве </a:t>
            </a:r>
            <a:r>
              <a:rPr lang="ru-RU" sz="1400" b="1" dirty="0" err="1">
                <a:ea typeface="Tahoma" panose="020B0604030504040204" pitchFamily="34" charset="0"/>
                <a:cs typeface="Tahoma" panose="020B0604030504040204" pitchFamily="34" charset="0"/>
              </a:rPr>
              <a:t>аллергизирующих</a:t>
            </a:r>
            <a:endParaRPr lang="en-US" sz="14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b="1" dirty="0">
                <a:ea typeface="Tahoma" panose="020B0604030504040204" pitchFamily="34" charset="0"/>
                <a:cs typeface="Tahoma" panose="020B0604030504040204" pitchFamily="34" charset="0"/>
              </a:rPr>
              <a:t>химических компонентов для очистки.</a:t>
            </a:r>
            <a:endParaRPr lang="en-US" sz="14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4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Желатин в качестве стабилизатора</a:t>
            </a:r>
          </a:p>
          <a:p>
            <a:r>
              <a:rPr lang="ru-RU" sz="1400" b="1" dirty="0">
                <a:ea typeface="Tahoma" panose="020B0604030504040204" pitchFamily="34" charset="0"/>
                <a:cs typeface="Tahoma" panose="020B0604030504040204" pitchFamily="34" charset="0"/>
              </a:rPr>
              <a:t>Желатин признан одним из самых безопасных стабилизаторов, который  лишен рисков связанных </a:t>
            </a:r>
            <a:endParaRPr lang="en-US" sz="14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b="1" dirty="0">
                <a:ea typeface="Tahoma" panose="020B0604030504040204" pitchFamily="34" charset="0"/>
                <a:cs typeface="Tahoma" panose="020B0604030504040204" pitchFamily="34" charset="0"/>
              </a:rPr>
              <a:t>с использованием альбуминов крови в качестве стабилизаторов.</a:t>
            </a:r>
          </a:p>
          <a:p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Уникальная технология очистки</a:t>
            </a:r>
          </a:p>
          <a:p>
            <a:r>
              <a:rPr lang="ru-RU" sz="1400" b="1" dirty="0">
                <a:ea typeface="Tahoma" panose="020B0604030504040204" pitchFamily="34" charset="0"/>
                <a:cs typeface="Tahoma" panose="020B0604030504040204" pitchFamily="34" charset="0"/>
              </a:rPr>
              <a:t>Запатентованная  трехступенчатая технология очистки позволяет еще до стадии культивирования избавиться</a:t>
            </a:r>
          </a:p>
          <a:p>
            <a:r>
              <a:rPr lang="ru-RU" sz="1400" b="1" dirty="0">
                <a:ea typeface="Tahoma" panose="020B0604030504040204" pitchFamily="34" charset="0"/>
                <a:cs typeface="Tahoma" panose="020B0604030504040204" pitchFamily="34" charset="0"/>
              </a:rPr>
              <a:t> от 90 % высокомолекулярных белковых загрязнителей и минимизировать накопление денатурированных </a:t>
            </a:r>
          </a:p>
          <a:p>
            <a:r>
              <a:rPr lang="ru-RU" sz="1400" b="1" dirty="0">
                <a:ea typeface="Tahoma" panose="020B0604030504040204" pitchFamily="34" charset="0"/>
                <a:cs typeface="Tahoma" panose="020B0604030504040204" pitchFamily="34" charset="0"/>
              </a:rPr>
              <a:t>молекул токсина, и получить  степень очистки: по белку  на 94,5±1,5 % , по нуклеиновым кислотам: 86,6±1,5%,</a:t>
            </a:r>
          </a:p>
          <a:p>
            <a:r>
              <a:rPr lang="ru-RU" sz="1400" b="1" dirty="0">
                <a:ea typeface="Tahoma" panose="020B0604030504040204" pitchFamily="34" charset="0"/>
                <a:cs typeface="Tahoma" panose="020B0604030504040204" pitchFamily="34" charset="0"/>
              </a:rPr>
              <a:t>что соответствует требованиям, предъявляемым ВОЗ к инъекционным препаратам </a:t>
            </a:r>
          </a:p>
          <a:p>
            <a:endParaRPr lang="ru-RU" sz="14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Оригинальная упаковка</a:t>
            </a:r>
          </a:p>
          <a:p>
            <a:r>
              <a:rPr lang="ru-RU" sz="1400" dirty="0"/>
              <a:t>  </a:t>
            </a:r>
            <a:r>
              <a:rPr lang="ru-RU" sz="1400" b="1" dirty="0">
                <a:ea typeface="Tahoma" panose="020B0604030504040204" pitchFamily="34" charset="0"/>
                <a:cs typeface="Tahoma" panose="020B0604030504040204" pitchFamily="34" charset="0"/>
              </a:rPr>
              <a:t>Оригинальный пластиковый контейнер, дополнительно сохраняющий свойства продукта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86D305-3EBA-A620-F34C-B46DC35954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4400"/>
            <a:ext cx="12192000" cy="8636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32F9A1-F485-9824-93FD-457F78F4F1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791" y="6086789"/>
            <a:ext cx="2609314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87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91978" y="309563"/>
            <a:ext cx="7895968" cy="97554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ru-RU" sz="4000" b="1" dirty="0">
                <a:solidFill>
                  <a:srgbClr val="002060"/>
                </a:solidFill>
                <a:latin typeface="SIGNPAINTER-HOUSESCRIPT SEMIBOL" panose="02000006070000020004" pitchFamily="2" charset="0"/>
                <a:ea typeface="+mn-ea"/>
                <a:cs typeface="+mn-cs"/>
              </a:rPr>
              <a:t>РЕЛАТОКС</a:t>
            </a:r>
            <a:r>
              <a:rPr lang="ru-RU" sz="4000" b="1" baseline="30000" dirty="0">
                <a:solidFill>
                  <a:srgbClr val="002060"/>
                </a:solidFill>
                <a:latin typeface="SIGNPAINTER-HOUSESCRIPT SEMIBOL" panose="02000006070000020004" pitchFamily="2" charset="0"/>
                <a:ea typeface="+mn-ea"/>
                <a:cs typeface="+mn-cs"/>
              </a:rPr>
              <a:t>®</a:t>
            </a:r>
            <a:r>
              <a:rPr lang="ru-RU" sz="4000" b="1" dirty="0">
                <a:solidFill>
                  <a:srgbClr val="002060"/>
                </a:solidFill>
                <a:latin typeface="SIGNPAINTER-HOUSESCRIPT SEMIBOL" panose="02000006070000020004" pitchFamily="2" charset="0"/>
                <a:ea typeface="+mn-ea"/>
                <a:cs typeface="+mn-cs"/>
              </a:rPr>
              <a:t>: преимущества </a:t>
            </a:r>
          </a:p>
        </p:txBody>
      </p:sp>
      <p:sp>
        <p:nvSpPr>
          <p:cNvPr id="6" name="Подзаголовок 4">
            <a:extLst>
              <a:ext uri="{FF2B5EF4-FFF2-40B4-BE49-F238E27FC236}">
                <a16:creationId xmlns:a16="http://schemas.microsoft.com/office/drawing/2014/main" id="{AC175A43-CE79-41D2-BDAF-F1319CEF4C54}"/>
              </a:ext>
            </a:extLst>
          </p:cNvPr>
          <p:cNvSpPr txBox="1">
            <a:spLocks/>
          </p:cNvSpPr>
          <p:nvPr/>
        </p:nvSpPr>
        <p:spPr>
          <a:xfrm>
            <a:off x="444843" y="2014150"/>
            <a:ext cx="11516498" cy="3951643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285750" indent="-285750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+mn-lt"/>
              </a:rPr>
              <a:t>Эффективность, переносимость и безопасность, сопоставимые с импортными ботулотоксинами*</a:t>
            </a:r>
          </a:p>
          <a:p>
            <a:pPr marL="0" indent="0" hangingPunct="1">
              <a:spcBef>
                <a:spcPct val="0"/>
              </a:spcBef>
              <a:buNone/>
            </a:pP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marL="285750" indent="-285750" hangingPunct="1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/>
                </a:solidFill>
                <a:latin typeface="Calibri"/>
                <a:cs typeface="Calibri" panose="020F0502020204030204" pitchFamily="34" charset="0"/>
              </a:rPr>
              <a:t>Флаконы по 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50 ЕД и 100 ЕД – удобство дозирования </a:t>
            </a:r>
            <a:r>
              <a:rPr lang="ru-RU" sz="2400" dirty="0">
                <a:solidFill>
                  <a:schemeClr val="tx1"/>
                </a:solidFill>
                <a:latin typeface="Calibri"/>
                <a:cs typeface="Calibri" panose="020F0502020204030204" pitchFamily="34" charset="0"/>
              </a:rPr>
              <a:t>для врачей и пациентов</a:t>
            </a:r>
          </a:p>
          <a:p>
            <a:pPr marL="285750" indent="-285750" hangingPunct="1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ru-RU" sz="2400" dirty="0">
              <a:solidFill>
                <a:schemeClr val="tx1"/>
              </a:solidFill>
              <a:latin typeface="Calibri"/>
              <a:cs typeface="Calibri" panose="020F0502020204030204" pitchFamily="34" charset="0"/>
            </a:endParaRPr>
          </a:p>
          <a:p>
            <a:pPr marL="285750" indent="-285750" hangingPunct="1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/>
                </a:solidFill>
                <a:latin typeface="+mn-lt"/>
              </a:rPr>
              <a:t>Полный цикл производства в РФ</a:t>
            </a:r>
            <a:r>
              <a:rPr lang="ru-RU" sz="2400" dirty="0">
                <a:solidFill>
                  <a:schemeClr val="tx1"/>
                </a:solidFill>
                <a:latin typeface="Calibri"/>
                <a:cs typeface="Calibri" panose="020F0502020204030204" pitchFamily="34" charset="0"/>
              </a:rPr>
              <a:t>, обеспечивающий стабильность поставок</a:t>
            </a:r>
          </a:p>
          <a:p>
            <a:pPr marL="285750" indent="-285750" hangingPunct="1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en-US" sz="2400" dirty="0">
              <a:solidFill>
                <a:schemeClr val="tx1"/>
              </a:solidFill>
              <a:latin typeface="Calibri"/>
              <a:cs typeface="Calibri" panose="020F0502020204030204" pitchFamily="34" charset="0"/>
            </a:endParaRPr>
          </a:p>
          <a:p>
            <a:pPr marL="285750" indent="-285750" hangingPunct="1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/>
                </a:solidFill>
                <a:latin typeface="+mn-lt"/>
              </a:rPr>
              <a:t>Доступная цена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hangingPunct="1">
              <a:spcBef>
                <a:spcPct val="0"/>
              </a:spcBef>
            </a:pPr>
            <a:endParaRPr lang="ru-RU" sz="1800" b="1" dirty="0">
              <a:solidFill>
                <a:srgbClr val="0000FF"/>
              </a:solidFill>
              <a:latin typeface="+mn-lt"/>
            </a:endParaRPr>
          </a:p>
          <a:p>
            <a:pPr hangingPunct="1">
              <a:spcBef>
                <a:spcPct val="0"/>
              </a:spcBef>
            </a:pPr>
            <a:endParaRPr lang="ru-RU" sz="1800" b="1" dirty="0">
              <a:solidFill>
                <a:srgbClr val="0000FF"/>
              </a:solidFill>
              <a:latin typeface="+mn-lt"/>
            </a:endParaRPr>
          </a:p>
          <a:p>
            <a:pPr hangingPunct="1">
              <a:spcBef>
                <a:spcPct val="0"/>
              </a:spcBef>
            </a:pPr>
            <a:endParaRPr lang="ru-RU" sz="1800" b="1" dirty="0">
              <a:solidFill>
                <a:srgbClr val="0000FF"/>
              </a:solidFill>
              <a:latin typeface="+mn-lt"/>
            </a:endParaRPr>
          </a:p>
          <a:p>
            <a:pPr hangingPunct="1">
              <a:spcBef>
                <a:spcPct val="0"/>
              </a:spcBef>
            </a:pPr>
            <a:endParaRPr lang="ru-RU" sz="1800" b="1" dirty="0">
              <a:solidFill>
                <a:srgbClr val="0000FF"/>
              </a:solidFill>
              <a:latin typeface="+mn-lt"/>
            </a:endParaRPr>
          </a:p>
          <a:p>
            <a:pPr hangingPunct="1">
              <a:spcBef>
                <a:spcPct val="0"/>
              </a:spcBef>
            </a:pPr>
            <a:endParaRPr lang="ru-RU" sz="1800" b="1" dirty="0">
              <a:solidFill>
                <a:srgbClr val="0000FF"/>
              </a:solidFill>
              <a:latin typeface="+mn-lt"/>
            </a:endParaRPr>
          </a:p>
          <a:p>
            <a:pPr hangingPunct="1">
              <a:spcBef>
                <a:spcPct val="0"/>
              </a:spcBef>
            </a:pPr>
            <a:endParaRPr lang="ru-RU" sz="1800" b="1" dirty="0">
              <a:solidFill>
                <a:srgbClr val="0000FF"/>
              </a:solidFill>
              <a:latin typeface="+mn-lt"/>
            </a:endParaRPr>
          </a:p>
          <a:p>
            <a:pPr hangingPunct="1">
              <a:spcBef>
                <a:spcPct val="0"/>
              </a:spcBef>
            </a:pPr>
            <a:endParaRPr lang="ru-RU" sz="1800" b="1" dirty="0">
              <a:solidFill>
                <a:srgbClr val="0000FF"/>
              </a:solidFill>
              <a:latin typeface="+mn-lt"/>
            </a:endParaRPr>
          </a:p>
          <a:p>
            <a:pPr hangingPunct="1">
              <a:spcBef>
                <a:spcPct val="0"/>
              </a:spcBef>
            </a:pPr>
            <a:endParaRPr lang="ru-RU" sz="1800" b="1" dirty="0">
              <a:solidFill>
                <a:srgbClr val="0000FF"/>
              </a:solidFill>
              <a:latin typeface="+mn-lt"/>
            </a:endParaRPr>
          </a:p>
          <a:p>
            <a:pPr hangingPunct="1">
              <a:spcBef>
                <a:spcPct val="0"/>
              </a:spcBef>
            </a:pPr>
            <a:endParaRPr lang="ru-RU" sz="1800" b="1" dirty="0">
              <a:solidFill>
                <a:srgbClr val="0000FF"/>
              </a:solidFill>
              <a:latin typeface="+mn-lt"/>
            </a:endParaRPr>
          </a:p>
          <a:p>
            <a:pPr hangingPunct="1">
              <a:spcBef>
                <a:spcPct val="0"/>
              </a:spcBef>
            </a:pPr>
            <a:endParaRPr lang="ru-RU" sz="1800" b="1" dirty="0">
              <a:solidFill>
                <a:srgbClr val="0000FF"/>
              </a:solidFill>
              <a:latin typeface="+mn-lt"/>
            </a:endParaRPr>
          </a:p>
          <a:p>
            <a:pPr hangingPunct="1">
              <a:spcBef>
                <a:spcPct val="0"/>
              </a:spcBef>
            </a:pPr>
            <a:endParaRPr lang="ru-RU" sz="1800" b="1" dirty="0">
              <a:solidFill>
                <a:srgbClr val="0000FF"/>
              </a:solidFill>
              <a:latin typeface="+mn-lt"/>
            </a:endParaRPr>
          </a:p>
          <a:p>
            <a:pPr hangingPunct="1">
              <a:spcBef>
                <a:spcPct val="0"/>
              </a:spcBef>
            </a:pPr>
            <a:endParaRPr lang="ru-RU" sz="1800" b="1" dirty="0">
              <a:solidFill>
                <a:srgbClr val="0000FF"/>
              </a:solidFill>
              <a:latin typeface="+mn-lt"/>
            </a:endParaRPr>
          </a:p>
          <a:p>
            <a:pPr hangingPunct="1">
              <a:spcBef>
                <a:spcPct val="0"/>
              </a:spcBef>
            </a:pPr>
            <a:endParaRPr lang="ru-RU" sz="1800" b="1" dirty="0">
              <a:solidFill>
                <a:srgbClr val="0000FF"/>
              </a:solidFill>
              <a:latin typeface="+mn-lt"/>
            </a:endParaRPr>
          </a:p>
          <a:p>
            <a:pPr marL="0" indent="0" algn="r" hangingPunct="1">
              <a:spcBef>
                <a:spcPct val="0"/>
              </a:spcBef>
              <a:buNone/>
            </a:pPr>
            <a:r>
              <a:rPr lang="ru-RU" sz="1050" b="1" dirty="0">
                <a:solidFill>
                  <a:srgbClr val="0000FF"/>
                </a:solidFill>
                <a:latin typeface="+mn-lt"/>
              </a:rPr>
              <a:t>*по данным регистрационного клинического исследования</a:t>
            </a:r>
          </a:p>
          <a:p>
            <a:pPr hangingPunct="1"/>
            <a:endParaRPr lang="ru-RU" sz="18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2" descr="C:\Users\d.m.trofimov\Desktop\Конференция\Новая папка\КИ.jpg">
            <a:extLst>
              <a:ext uri="{FF2B5EF4-FFF2-40B4-BE49-F238E27FC236}">
                <a16:creationId xmlns:a16="http://schemas.microsoft.com/office/drawing/2014/main" id="{3218BCB7-EF0B-41BA-BE98-98D5BE39E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184" y="4369641"/>
            <a:ext cx="2181666" cy="190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697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3512" y="3356993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</a:t>
            </a:r>
            <a:r>
              <a:rPr lang="ru-RU" sz="2400" dirty="0">
                <a:solidFill>
                  <a:srgbClr val="000000"/>
                </a:solidFill>
                <a:ea typeface="Times New Roman"/>
                <a:cs typeface="Times New Roman"/>
              </a:rPr>
              <a:t>80% пациентов разочарованы результатами лечения, полученного до прихода в клинику</a:t>
            </a:r>
            <a:endParaRPr lang="ru-RU" sz="2400" dirty="0">
              <a:solidFill>
                <a:srgbClr val="2F2B2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032" y="24192"/>
            <a:ext cx="8460432" cy="317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/>
          <p:cNvGraphicFramePr/>
          <p:nvPr/>
        </p:nvGraphicFramePr>
        <p:xfrm>
          <a:off x="1775520" y="1628800"/>
          <a:ext cx="4536504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1775520" y="4187988"/>
          <a:ext cx="7920880" cy="267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03512" y="24192"/>
            <a:ext cx="228600" cy="333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176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D5B0ED0-64E7-80F4-6E06-9488C81D5B2B}"/>
              </a:ext>
            </a:extLst>
          </p:cNvPr>
          <p:cNvGrpSpPr/>
          <p:nvPr/>
        </p:nvGrpSpPr>
        <p:grpSpPr>
          <a:xfrm>
            <a:off x="568411" y="630195"/>
            <a:ext cx="11446475" cy="5721178"/>
            <a:chOff x="2172729" y="1001973"/>
            <a:chExt cx="9353471" cy="4501125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59D9A4EA-536A-6CE7-8E6A-ECBA92FC8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9799" y="1001973"/>
              <a:ext cx="9316401" cy="1810754"/>
            </a:xfrm>
            <a:prstGeom prst="rect">
              <a:avLst/>
            </a:prstGeom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4D8CEBFF-1003-B74C-3FEB-F4CD1C0C2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72729" y="2891209"/>
              <a:ext cx="9316402" cy="2533407"/>
            </a:xfrm>
            <a:prstGeom prst="rect">
              <a:avLst/>
            </a:prstGeom>
          </p:spPr>
        </p:pic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E4FBDB23-7CE0-F158-8196-9DA4302AA305}"/>
                </a:ext>
              </a:extLst>
            </p:cNvPr>
            <p:cNvSpPr/>
            <p:nvPr/>
          </p:nvSpPr>
          <p:spPr>
            <a:xfrm>
              <a:off x="7475838" y="4942703"/>
              <a:ext cx="3768811" cy="5603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446565EB-6990-62DD-AE56-E6B7D350D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14" y="147938"/>
            <a:ext cx="3478988" cy="106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181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ЕЛАТОКС® общие…">
            <a:extLst>
              <a:ext uri="{FF2B5EF4-FFF2-40B4-BE49-F238E27FC236}">
                <a16:creationId xmlns:a16="http://schemas.microsoft.com/office/drawing/2014/main" id="{12B898D6-CCCF-2887-FDB1-428DB2DA9BA2}"/>
              </a:ext>
            </a:extLst>
          </p:cNvPr>
          <p:cNvSpPr txBox="1"/>
          <p:nvPr/>
        </p:nvSpPr>
        <p:spPr>
          <a:xfrm>
            <a:off x="635307" y="1632002"/>
            <a:ext cx="10921385" cy="2907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defTabSz="228600">
              <a:lnSpc>
                <a:spcPct val="120000"/>
              </a:lnSpc>
              <a:defRPr sz="9000" cap="all">
                <a:solidFill>
                  <a:srgbClr val="0452A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ru-RU" sz="3200" dirty="0" err="1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Ботулинотерапия</a:t>
            </a:r>
            <a:r>
              <a:rPr lang="ru-RU" sz="32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хронической мигрени:</a:t>
            </a:r>
            <a:br>
              <a:rPr lang="ru-RU" sz="32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3200" dirty="0" err="1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Релатокс</a:t>
            </a:r>
            <a:r>
              <a:rPr lang="ru-RU" sz="32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® </a:t>
            </a:r>
            <a:r>
              <a:rPr lang="ru-RU" sz="3200" dirty="0" err="1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vs</a:t>
            </a:r>
            <a:r>
              <a:rPr lang="ru-RU" sz="32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Ботокс® </a:t>
            </a:r>
          </a:p>
          <a:p>
            <a:pPr defTabSz="228600">
              <a:lnSpc>
                <a:spcPct val="120000"/>
              </a:lnSpc>
              <a:defRPr sz="9000" cap="all">
                <a:solidFill>
                  <a:srgbClr val="0452A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 lang="ru-RU" sz="32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defTabSz="228600">
              <a:lnSpc>
                <a:spcPct val="120000"/>
              </a:lnSpc>
              <a:defRPr sz="9000" cap="all">
                <a:solidFill>
                  <a:srgbClr val="0452A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ru-RU" sz="20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Ботулинический токсин типа А (Релатокс</a:t>
            </a:r>
            <a:r>
              <a:rPr lang="ru-RU" sz="2000" baseline="300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®</a:t>
            </a:r>
            <a:r>
              <a:rPr lang="ru-RU" sz="20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) в лечении хронической мигрени у взрослых: результаты мультицентрового, простого слепого, рандомизированного, сравнительного исследования IIIb фазы</a:t>
            </a:r>
            <a:r>
              <a:rPr lang="ru-RU" sz="2000" baseline="300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*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3EE8C8-D13D-F85A-90B2-9AF023047C1F}"/>
              </a:ext>
            </a:extLst>
          </p:cNvPr>
          <p:cNvSpPr txBox="1"/>
          <p:nvPr/>
        </p:nvSpPr>
        <p:spPr>
          <a:xfrm>
            <a:off x="635307" y="6344101"/>
            <a:ext cx="105071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* А.Р. АРТЕМЕНКО, В.Г. АБРАМОВ, З.Н. КОНОВАЛОВА, А.Н. КОРЕНКО, Д.А. КРАСАВИНА, А.Л. КУРЕНКОВ, Н.В. ЛАТЫШЕВА, М.В. НАПРИЕНКО, О.Р. ОРЛОВА, Е.Г. ФИЛАТОВА,</a:t>
            </a:r>
            <a:r>
              <a:rPr lang="ru-RU" altLang="ru-RU" sz="800" dirty="0"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 </a:t>
            </a:r>
            <a:r>
              <a:rPr kumimoji="0" lang="ru-RU" altLang="ru-RU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В.С. ШЕВЧЕНКО, П.Н. ЯКОВЛЕВА. Журнал неврологии и психиатрии им. С.С. Корсакова, 2023, т. 123, №5, с. 89–99</a:t>
            </a:r>
          </a:p>
        </p:txBody>
      </p:sp>
    </p:spTree>
    <p:extLst>
      <p:ext uri="{BB962C8B-B14F-4D97-AF65-F5344CB8AC3E}">
        <p14:creationId xmlns:p14="http://schemas.microsoft.com/office/powerpoint/2010/main" val="1530199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488F3D3-ADFE-1FC0-9C5F-6322E346A404}"/>
              </a:ext>
            </a:extLst>
          </p:cNvPr>
          <p:cNvGrpSpPr/>
          <p:nvPr/>
        </p:nvGrpSpPr>
        <p:grpSpPr>
          <a:xfrm>
            <a:off x="8820692" y="675816"/>
            <a:ext cx="2961023" cy="1388916"/>
            <a:chOff x="8820692" y="524814"/>
            <a:chExt cx="2961023" cy="1388916"/>
          </a:xfrm>
        </p:grpSpPr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148E6033-18F7-EFC9-E7F9-A208AB58D474}"/>
                </a:ext>
              </a:extLst>
            </p:cNvPr>
            <p:cNvSpPr/>
            <p:nvPr/>
          </p:nvSpPr>
          <p:spPr>
            <a:xfrm>
              <a:off x="8820692" y="524814"/>
              <a:ext cx="2961023" cy="1388916"/>
            </a:xfrm>
            <a:prstGeom prst="rect">
              <a:avLst/>
            </a:prstGeom>
            <a:solidFill>
              <a:srgbClr val="0F5A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" dirty="0">
                <a:latin typeface="Arial" panose="020B0604020202020204" pitchFamily="34" charset="0"/>
              </a:endParaRPr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E5B0B735-CC85-24AE-9E3E-B0E199018DAA}"/>
                </a:ext>
              </a:extLst>
            </p:cNvPr>
            <p:cNvSpPr/>
            <p:nvPr/>
          </p:nvSpPr>
          <p:spPr>
            <a:xfrm>
              <a:off x="9004053" y="723506"/>
              <a:ext cx="257275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Релатокс</a:t>
              </a:r>
              <a:r>
                <a:rPr lang="ru-RU" sz="1500" baseline="300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®</a:t>
              </a:r>
              <a:r>
                <a:rPr lang="ru-RU" sz="15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достоверно снижал частоту дней с ГБ и Мигренью, интенсивность ГБ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02FEC9AD-333D-7023-D9B4-717F490A3C4B}"/>
              </a:ext>
            </a:extLst>
          </p:cNvPr>
          <p:cNvGrpSpPr/>
          <p:nvPr/>
        </p:nvGrpSpPr>
        <p:grpSpPr>
          <a:xfrm>
            <a:off x="8820692" y="2128381"/>
            <a:ext cx="2961023" cy="1655053"/>
            <a:chOff x="8820692" y="2027713"/>
            <a:chExt cx="2961023" cy="1655053"/>
          </a:xfrm>
        </p:grpSpPr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E890FFC4-9D96-3A33-D695-212E6C879C80}"/>
                </a:ext>
              </a:extLst>
            </p:cNvPr>
            <p:cNvSpPr/>
            <p:nvPr/>
          </p:nvSpPr>
          <p:spPr>
            <a:xfrm>
              <a:off x="8820692" y="2027713"/>
              <a:ext cx="2961023" cy="165505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" dirty="0">
                <a:latin typeface="Arial" panose="020B0604020202020204" pitchFamily="34" charset="0"/>
              </a:endParaRPr>
            </a:p>
          </p:txBody>
        </p:sp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D547C093-AE82-8D02-4B98-8066EF3EF4EC}"/>
                </a:ext>
              </a:extLst>
            </p:cNvPr>
            <p:cNvSpPr/>
            <p:nvPr/>
          </p:nvSpPr>
          <p:spPr>
            <a:xfrm>
              <a:off x="9004052" y="2226405"/>
              <a:ext cx="2572755" cy="1246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Релатокс</a:t>
              </a:r>
              <a:r>
                <a:rPr lang="ru-RU" sz="1500" baseline="300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®</a:t>
              </a:r>
              <a:r>
                <a:rPr lang="ru-RU" sz="15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и Ботокс</a:t>
              </a:r>
              <a:r>
                <a:rPr lang="ru-RU" sz="1500" baseline="300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®</a:t>
              </a:r>
              <a:r>
                <a:rPr lang="ru-RU" sz="15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показали клинически и статистически значимое влияние, без достоверных различий между группами </a:t>
              </a:r>
            </a:p>
          </p:txBody>
        </p:sp>
      </p:grpSp>
      <p:sp>
        <p:nvSpPr>
          <p:cNvPr id="2" name="МЕХАНИЗМ ДЕЙСТВИЯ…">
            <a:extLst>
              <a:ext uri="{FF2B5EF4-FFF2-40B4-BE49-F238E27FC236}">
                <a16:creationId xmlns:a16="http://schemas.microsoft.com/office/drawing/2014/main" id="{CA9F8806-E8B7-C68A-87E9-907B10846F81}"/>
              </a:ext>
            </a:extLst>
          </p:cNvPr>
          <p:cNvSpPr txBox="1"/>
          <p:nvPr/>
        </p:nvSpPr>
        <p:spPr>
          <a:xfrm>
            <a:off x="1015510" y="335902"/>
            <a:ext cx="7003075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defTabSz="228600">
              <a:buClr>
                <a:srgbClr val="0752A5"/>
              </a:buClr>
              <a:defRPr sz="5200">
                <a:solidFill>
                  <a:srgbClr val="0552A4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pPr>
            <a:r>
              <a:rPr lang="ru-RU" sz="3200" cap="all" dirty="0">
                <a:latin typeface="+mj-lt"/>
                <a:cs typeface="Arial" panose="020B0604020202020204" pitchFamily="34" charset="0"/>
              </a:rPr>
              <a:t>Оценка эффективности: частота </a:t>
            </a:r>
            <a:br>
              <a:rPr lang="ru-RU" sz="3200" cap="all" dirty="0">
                <a:latin typeface="+mj-lt"/>
                <a:cs typeface="Arial" panose="020B0604020202020204" pitchFamily="34" charset="0"/>
              </a:rPr>
            </a:br>
            <a:r>
              <a:rPr lang="ru-RU" sz="3200" cap="all" dirty="0">
                <a:latin typeface="+mj-lt"/>
                <a:cs typeface="Arial" panose="020B0604020202020204" pitchFamily="34" charset="0"/>
              </a:rPr>
              <a:t>и интенсивность головной боли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C2F4CE-E49D-E025-4941-EECB2A3EC87C}"/>
              </a:ext>
            </a:extLst>
          </p:cNvPr>
          <p:cNvSpPr txBox="1"/>
          <p:nvPr/>
        </p:nvSpPr>
        <p:spPr>
          <a:xfrm>
            <a:off x="5009087" y="3958270"/>
            <a:ext cx="67726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52A5"/>
              </a:buClr>
              <a:buSzTx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Средние изменения значений по сравнению с исходным уровнем, рассчитанных методом наименьших квадратов (МНК), и 95% ДИ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DBAC164-90F5-1FAB-5095-CBA480E605D3}"/>
              </a:ext>
            </a:extLst>
          </p:cNvPr>
          <p:cNvGrpSpPr/>
          <p:nvPr/>
        </p:nvGrpSpPr>
        <p:grpSpPr>
          <a:xfrm>
            <a:off x="5119362" y="4473508"/>
            <a:ext cx="6662353" cy="1727646"/>
            <a:chOff x="5119362" y="4278871"/>
            <a:chExt cx="6662353" cy="1727646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ACD37E6D-C428-7B5D-3CBE-9C23F6390564}"/>
                </a:ext>
              </a:extLst>
            </p:cNvPr>
            <p:cNvSpPr/>
            <p:nvPr/>
          </p:nvSpPr>
          <p:spPr>
            <a:xfrm>
              <a:off x="5119362" y="4278871"/>
              <a:ext cx="6662353" cy="1727646"/>
            </a:xfrm>
            <a:prstGeom prst="rect">
              <a:avLst/>
            </a:prstGeom>
            <a:noFill/>
            <a:ln w="38100">
              <a:solidFill>
                <a:srgbClr val="0752A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E2F743A8-4DDF-E3B7-6CC7-D743773CDDBE}"/>
                </a:ext>
              </a:extLst>
            </p:cNvPr>
            <p:cNvSpPr/>
            <p:nvPr/>
          </p:nvSpPr>
          <p:spPr>
            <a:xfrm>
              <a:off x="5299934" y="4452396"/>
              <a:ext cx="6276873" cy="1400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ru-RU" sz="1500" b="1" dirty="0" err="1">
                  <a:solidFill>
                    <a:srgbClr val="0752A5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Релатокс</a:t>
              </a:r>
              <a:r>
                <a:rPr lang="ru-RU" sz="1500" b="1" baseline="30000" dirty="0">
                  <a:solidFill>
                    <a:srgbClr val="0752A5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®</a:t>
              </a:r>
              <a:r>
                <a:rPr lang="ru-RU" sz="1500" b="1" dirty="0">
                  <a:solidFill>
                    <a:srgbClr val="0752A5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и Ботокс</a:t>
              </a:r>
              <a:r>
                <a:rPr lang="ru-RU" sz="1500" b="1" baseline="30000" dirty="0">
                  <a:solidFill>
                    <a:srgbClr val="0752A5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®</a:t>
              </a:r>
              <a:r>
                <a:rPr lang="ru-RU" sz="1500" b="1" dirty="0">
                  <a:solidFill>
                    <a:srgbClr val="0752A5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в лечении ХМ: </a:t>
              </a:r>
            </a:p>
            <a:p>
              <a:pPr marL="285750" indent="-285750">
                <a:spcAft>
                  <a:spcPts val="400"/>
                </a:spcAft>
                <a:buClr>
                  <a:srgbClr val="0752A5"/>
                </a:buClr>
                <a:buFont typeface="Wingdings" panose="05000000000000000000" pitchFamily="2" charset="2"/>
                <a:buChar char="§"/>
              </a:pPr>
              <a:r>
                <a:rPr lang="ru-RU" sz="1500" b="1" dirty="0">
                  <a:solidFill>
                    <a:srgbClr val="0752A5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быстрота эффекта (первые 4 </a:t>
              </a:r>
              <a:r>
                <a:rPr lang="ru-RU" sz="1500" b="1" dirty="0" err="1">
                  <a:solidFill>
                    <a:srgbClr val="0752A5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нед</a:t>
              </a:r>
              <a:r>
                <a:rPr lang="ru-RU" sz="1500" b="1" dirty="0">
                  <a:solidFill>
                    <a:srgbClr val="0752A5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.);</a:t>
              </a:r>
            </a:p>
            <a:p>
              <a:pPr marL="285750" indent="-285750">
                <a:spcAft>
                  <a:spcPts val="400"/>
                </a:spcAft>
                <a:buClr>
                  <a:srgbClr val="0752A5"/>
                </a:buClr>
                <a:buFont typeface="Wingdings" panose="05000000000000000000" pitchFamily="2" charset="2"/>
                <a:buChar char="§"/>
              </a:pPr>
              <a:r>
                <a:rPr lang="ru-RU" sz="1500" b="1" dirty="0">
                  <a:solidFill>
                    <a:srgbClr val="0752A5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стабильность (в течение 12 </a:t>
              </a:r>
              <a:r>
                <a:rPr lang="ru-RU" sz="1500" b="1" dirty="0" err="1">
                  <a:solidFill>
                    <a:srgbClr val="0752A5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нед</a:t>
              </a:r>
              <a:r>
                <a:rPr lang="ru-RU" sz="1500" b="1" dirty="0">
                  <a:solidFill>
                    <a:srgbClr val="0752A5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.); </a:t>
              </a:r>
            </a:p>
            <a:p>
              <a:pPr marL="285750" indent="-285750">
                <a:spcAft>
                  <a:spcPts val="400"/>
                </a:spcAft>
                <a:buClr>
                  <a:srgbClr val="0752A5"/>
                </a:buClr>
                <a:buFont typeface="Wingdings" panose="05000000000000000000" pitchFamily="2" charset="2"/>
                <a:buChar char="§"/>
              </a:pPr>
              <a:r>
                <a:rPr lang="ru-RU" sz="1500" b="1" dirty="0">
                  <a:solidFill>
                    <a:srgbClr val="0752A5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выраженность улучшения (соответствие критериям «эпизодической М» с 4-й </a:t>
              </a:r>
              <a:r>
                <a:rPr lang="ru-RU" sz="1500" b="1" dirty="0" err="1">
                  <a:solidFill>
                    <a:srgbClr val="0752A5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нед</a:t>
              </a:r>
              <a:r>
                <a:rPr lang="ru-RU" sz="1500" b="1" dirty="0">
                  <a:solidFill>
                    <a:srgbClr val="0752A5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. и далее)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47CAB32-7CDB-33A1-7D10-EB15BC49A70B}"/>
              </a:ext>
            </a:extLst>
          </p:cNvPr>
          <p:cNvSpPr txBox="1"/>
          <p:nvPr/>
        </p:nvSpPr>
        <p:spPr>
          <a:xfrm>
            <a:off x="965059" y="6449944"/>
            <a:ext cx="609765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hangingPunct="1">
              <a:spcBef>
                <a:spcPct val="0"/>
              </a:spcBef>
              <a:buNone/>
            </a:pP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https://doi.org/10.17116/jnevro20231230511</a:t>
            </a: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01EE9A92-2C23-625E-BC4F-FC12C71906A7}"/>
              </a:ext>
            </a:extLst>
          </p:cNvPr>
          <p:cNvGrpSpPr/>
          <p:nvPr/>
        </p:nvGrpSpPr>
        <p:grpSpPr>
          <a:xfrm>
            <a:off x="994688" y="1487472"/>
            <a:ext cx="3517021" cy="2479538"/>
            <a:chOff x="994688" y="1487472"/>
            <a:chExt cx="3517021" cy="2479538"/>
          </a:xfrm>
        </p:grpSpPr>
        <p:graphicFrame>
          <p:nvGraphicFramePr>
            <p:cNvPr id="19" name="Диаграмма 18">
              <a:extLst>
                <a:ext uri="{FF2B5EF4-FFF2-40B4-BE49-F238E27FC236}">
                  <a16:creationId xmlns:a16="http://schemas.microsoft.com/office/drawing/2014/main" id="{C0646B15-6FDE-B85D-05C2-62B51633B565}"/>
                </a:ext>
              </a:extLst>
            </p:cNvPr>
            <p:cNvGraphicFramePr/>
            <p:nvPr/>
          </p:nvGraphicFramePr>
          <p:xfrm>
            <a:off x="1249097" y="1916614"/>
            <a:ext cx="3262612" cy="19735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30251BB-14B9-B75C-FA29-61E60ED6AD3A}"/>
                </a:ext>
              </a:extLst>
            </p:cNvPr>
            <p:cNvSpPr txBox="1"/>
            <p:nvPr/>
          </p:nvSpPr>
          <p:spPr>
            <a:xfrm>
              <a:off x="1353999" y="1487472"/>
              <a:ext cx="3157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0F5AA7"/>
                  </a:solidFill>
                  <a:latin typeface="Arial" panose="020B0604020202020204" pitchFamily="34" charset="0"/>
                </a:rPr>
                <a:t>Частота дней ГБ</a:t>
              </a:r>
            </a:p>
          </p:txBody>
        </p:sp>
        <p:sp>
          <p:nvSpPr>
            <p:cNvPr id="18" name="ПРАКТИЧЕСКОЕ ПРИМЕНЕНИЕ ПРЕПАРАТА НАЧАЛОСЬ С 2014 ГОДА В КОСМЕТОЛОГИИ">
              <a:extLst>
                <a:ext uri="{FF2B5EF4-FFF2-40B4-BE49-F238E27FC236}">
                  <a16:creationId xmlns:a16="http://schemas.microsoft.com/office/drawing/2014/main" id="{EAB029E7-2FA9-7D97-901E-29637D4606A7}"/>
                </a:ext>
              </a:extLst>
            </p:cNvPr>
            <p:cNvSpPr txBox="1"/>
            <p:nvPr/>
          </p:nvSpPr>
          <p:spPr>
            <a:xfrm rot="16200000">
              <a:off x="31698" y="2801849"/>
              <a:ext cx="2128151" cy="20217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5400" tIns="25400" rIns="25400" bIns="25400" anchor="t">
              <a:spAutoFit/>
            </a:bodyPr>
            <a:lstStyle>
              <a:lvl1pPr algn="l" defTabSz="457200">
                <a:defRPr sz="3000" cap="all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ru-RU" sz="900" cap="none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Среднее изменение МНК и 95% ДИ</a:t>
              </a:r>
            </a:p>
          </p:txBody>
        </p:sp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D95143E0-4F47-E47F-2A5B-5B13511E99CC}"/>
                </a:ext>
              </a:extLst>
            </p:cNvPr>
            <p:cNvGrpSpPr/>
            <p:nvPr/>
          </p:nvGrpSpPr>
          <p:grpSpPr>
            <a:xfrm>
              <a:off x="2331993" y="1823225"/>
              <a:ext cx="2131082" cy="202171"/>
              <a:chOff x="2331993" y="1823225"/>
              <a:chExt cx="2131082" cy="202171"/>
            </a:xfrm>
          </p:grpSpPr>
          <p:sp>
            <p:nvSpPr>
              <p:cNvPr id="22" name="ПРАКТИЧЕСКОЕ ПРИМЕНЕНИЕ ПРЕПАРАТА НАЧАЛОСЬ С 2014 ГОДА В КОСМЕТОЛОГИИ">
                <a:extLst>
                  <a:ext uri="{FF2B5EF4-FFF2-40B4-BE49-F238E27FC236}">
                    <a16:creationId xmlns:a16="http://schemas.microsoft.com/office/drawing/2014/main" id="{70BD9CBB-EF56-0AB4-576E-17983B282547}"/>
                  </a:ext>
                </a:extLst>
              </p:cNvPr>
              <p:cNvSpPr txBox="1"/>
              <p:nvPr/>
            </p:nvSpPr>
            <p:spPr>
              <a:xfrm>
                <a:off x="2331993" y="1823225"/>
                <a:ext cx="548410" cy="20217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5400" tIns="25400" rIns="25400" bIns="25400" anchor="t">
                <a:spAutoFit/>
              </a:bodyPr>
              <a:lstStyle>
                <a:lvl1pPr algn="l" defTabSz="457200">
                  <a:defRPr sz="3000" cap="all">
                    <a:solidFill>
                      <a:srgbClr val="FFFFFF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defRPr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ru-RU" sz="900" cap="none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4 недели</a:t>
                </a:r>
              </a:p>
            </p:txBody>
          </p:sp>
          <p:sp>
            <p:nvSpPr>
              <p:cNvPr id="25" name="ПРАКТИЧЕСКОЕ ПРИМЕНЕНИЕ ПРЕПАРАТА НАЧАЛОСЬ С 2014 ГОДА В КОСМЕТОЛОГИИ">
                <a:extLst>
                  <a:ext uri="{FF2B5EF4-FFF2-40B4-BE49-F238E27FC236}">
                    <a16:creationId xmlns:a16="http://schemas.microsoft.com/office/drawing/2014/main" id="{8C5C675A-D3D8-ACE3-6DEA-45ADB6EEE1B3}"/>
                  </a:ext>
                </a:extLst>
              </p:cNvPr>
              <p:cNvSpPr txBox="1"/>
              <p:nvPr/>
            </p:nvSpPr>
            <p:spPr>
              <a:xfrm>
                <a:off x="3134005" y="1823225"/>
                <a:ext cx="548410" cy="20217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5400" tIns="25400" rIns="25400" bIns="25400" anchor="t">
                <a:spAutoFit/>
              </a:bodyPr>
              <a:lstStyle>
                <a:lvl1pPr algn="l" defTabSz="457200">
                  <a:defRPr sz="3000" cap="all">
                    <a:solidFill>
                      <a:srgbClr val="FFFFFF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defRPr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ru-RU" sz="900" cap="none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8 недель</a:t>
                </a:r>
              </a:p>
            </p:txBody>
          </p:sp>
          <p:sp>
            <p:nvSpPr>
              <p:cNvPr id="26" name="ПРАКТИЧЕСКОЕ ПРИМЕНЕНИЕ ПРЕПАРАТА НАЧАЛОСЬ С 2014 ГОДА В КОСМЕТОЛОГИИ">
                <a:extLst>
                  <a:ext uri="{FF2B5EF4-FFF2-40B4-BE49-F238E27FC236}">
                    <a16:creationId xmlns:a16="http://schemas.microsoft.com/office/drawing/2014/main" id="{8FD589DE-6871-AC5E-F83B-8E8C8633153D}"/>
                  </a:ext>
                </a:extLst>
              </p:cNvPr>
              <p:cNvSpPr txBox="1"/>
              <p:nvPr/>
            </p:nvSpPr>
            <p:spPr>
              <a:xfrm>
                <a:off x="3790431" y="1823225"/>
                <a:ext cx="672644" cy="20217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5400" tIns="25400" rIns="25400" bIns="25400" anchor="t">
                <a:spAutoFit/>
              </a:bodyPr>
              <a:lstStyle>
                <a:lvl1pPr algn="l" defTabSz="457200">
                  <a:defRPr sz="3000" cap="all">
                    <a:solidFill>
                      <a:srgbClr val="FFFFFF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defRPr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ru-RU" sz="900" cap="none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12 недель</a:t>
                </a:r>
              </a:p>
            </p:txBody>
          </p:sp>
        </p:grp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7C583C34-53F7-7A4B-CD97-B28D0A9C7A4C}"/>
              </a:ext>
            </a:extLst>
          </p:cNvPr>
          <p:cNvGrpSpPr/>
          <p:nvPr/>
        </p:nvGrpSpPr>
        <p:grpSpPr>
          <a:xfrm>
            <a:off x="5032335" y="1487472"/>
            <a:ext cx="3517021" cy="2479538"/>
            <a:chOff x="5032335" y="1487472"/>
            <a:chExt cx="3517021" cy="2479538"/>
          </a:xfrm>
        </p:grpSpPr>
        <p:graphicFrame>
          <p:nvGraphicFramePr>
            <p:cNvPr id="5" name="Диаграмма 4">
              <a:extLst>
                <a:ext uri="{FF2B5EF4-FFF2-40B4-BE49-F238E27FC236}">
                  <a16:creationId xmlns:a16="http://schemas.microsoft.com/office/drawing/2014/main" id="{B15EEEDB-476B-EA46-10F3-58DF1FC94ACA}"/>
                </a:ext>
              </a:extLst>
            </p:cNvPr>
            <p:cNvGraphicFramePr/>
            <p:nvPr/>
          </p:nvGraphicFramePr>
          <p:xfrm>
            <a:off x="5286744" y="1916614"/>
            <a:ext cx="3262612" cy="19735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EEA7B67-C2D1-A683-228E-3FA5CB398226}"/>
                </a:ext>
              </a:extLst>
            </p:cNvPr>
            <p:cNvSpPr txBox="1"/>
            <p:nvPr/>
          </p:nvSpPr>
          <p:spPr>
            <a:xfrm>
              <a:off x="5391646" y="1487472"/>
              <a:ext cx="3157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0F5AA7"/>
                  </a:solidFill>
                  <a:latin typeface="Arial" panose="020B0604020202020204" pitchFamily="34" charset="0"/>
                </a:rPr>
                <a:t>Интенсивность ГБ</a:t>
              </a:r>
            </a:p>
          </p:txBody>
        </p:sp>
        <p:sp>
          <p:nvSpPr>
            <p:cNvPr id="7" name="ПРАКТИЧЕСКОЕ ПРИМЕНЕНИЕ ПРЕПАРАТА НАЧАЛОСЬ С 2014 ГОДА В КОСМЕТОЛОГИИ">
              <a:extLst>
                <a:ext uri="{FF2B5EF4-FFF2-40B4-BE49-F238E27FC236}">
                  <a16:creationId xmlns:a16="http://schemas.microsoft.com/office/drawing/2014/main" id="{3DB6511E-7066-0E30-8940-C20570B91915}"/>
                </a:ext>
              </a:extLst>
            </p:cNvPr>
            <p:cNvSpPr txBox="1"/>
            <p:nvPr/>
          </p:nvSpPr>
          <p:spPr>
            <a:xfrm rot="16200000">
              <a:off x="4069345" y="2801849"/>
              <a:ext cx="2128151" cy="20217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5400" tIns="25400" rIns="25400" bIns="25400" anchor="t">
              <a:spAutoFit/>
            </a:bodyPr>
            <a:lstStyle>
              <a:lvl1pPr algn="l" defTabSz="457200">
                <a:defRPr sz="3000" cap="all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ru-RU" sz="900" cap="none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Среднее изменение МНК и 95% ДИ</a:t>
              </a:r>
            </a:p>
          </p:txBody>
        </p:sp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34065378-C98A-C82A-0C24-950582FE633C}"/>
                </a:ext>
              </a:extLst>
            </p:cNvPr>
            <p:cNvGrpSpPr/>
            <p:nvPr/>
          </p:nvGrpSpPr>
          <p:grpSpPr>
            <a:xfrm>
              <a:off x="6359773" y="1823225"/>
              <a:ext cx="2131082" cy="202171"/>
              <a:chOff x="2331993" y="1823225"/>
              <a:chExt cx="2131082" cy="202171"/>
            </a:xfrm>
          </p:grpSpPr>
          <p:sp>
            <p:nvSpPr>
              <p:cNvPr id="30" name="ПРАКТИЧЕСКОЕ ПРИМЕНЕНИЕ ПРЕПАРАТА НАЧАЛОСЬ С 2014 ГОДА В КОСМЕТОЛОГИИ">
                <a:extLst>
                  <a:ext uri="{FF2B5EF4-FFF2-40B4-BE49-F238E27FC236}">
                    <a16:creationId xmlns:a16="http://schemas.microsoft.com/office/drawing/2014/main" id="{9EAB75BA-41DF-A62E-B65D-600168424714}"/>
                  </a:ext>
                </a:extLst>
              </p:cNvPr>
              <p:cNvSpPr txBox="1"/>
              <p:nvPr/>
            </p:nvSpPr>
            <p:spPr>
              <a:xfrm>
                <a:off x="2331993" y="1823225"/>
                <a:ext cx="548410" cy="20217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5400" tIns="25400" rIns="25400" bIns="25400" anchor="t">
                <a:spAutoFit/>
              </a:bodyPr>
              <a:lstStyle>
                <a:lvl1pPr algn="l" defTabSz="457200">
                  <a:defRPr sz="3000" cap="all">
                    <a:solidFill>
                      <a:srgbClr val="FFFFFF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defRPr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ru-RU" sz="900" cap="none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4 недели</a:t>
                </a:r>
              </a:p>
            </p:txBody>
          </p:sp>
          <p:sp>
            <p:nvSpPr>
              <p:cNvPr id="31" name="ПРАКТИЧЕСКОЕ ПРИМЕНЕНИЕ ПРЕПАРАТА НАЧАЛОСЬ С 2014 ГОДА В КОСМЕТОЛОГИИ">
                <a:extLst>
                  <a:ext uri="{FF2B5EF4-FFF2-40B4-BE49-F238E27FC236}">
                    <a16:creationId xmlns:a16="http://schemas.microsoft.com/office/drawing/2014/main" id="{6DA3F7E8-B9B8-50C0-FC29-776BE40ECBB1}"/>
                  </a:ext>
                </a:extLst>
              </p:cNvPr>
              <p:cNvSpPr txBox="1"/>
              <p:nvPr/>
            </p:nvSpPr>
            <p:spPr>
              <a:xfrm>
                <a:off x="3134005" y="1823225"/>
                <a:ext cx="548410" cy="20217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5400" tIns="25400" rIns="25400" bIns="25400" anchor="t">
                <a:spAutoFit/>
              </a:bodyPr>
              <a:lstStyle>
                <a:lvl1pPr algn="l" defTabSz="457200">
                  <a:defRPr sz="3000" cap="all">
                    <a:solidFill>
                      <a:srgbClr val="FFFFFF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defRPr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ru-RU" sz="900" cap="none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8 недель</a:t>
                </a:r>
              </a:p>
            </p:txBody>
          </p:sp>
          <p:sp>
            <p:nvSpPr>
              <p:cNvPr id="32" name="ПРАКТИЧЕСКОЕ ПРИМЕНЕНИЕ ПРЕПАРАТА НАЧАЛОСЬ С 2014 ГОДА В КОСМЕТОЛОГИИ">
                <a:extLst>
                  <a:ext uri="{FF2B5EF4-FFF2-40B4-BE49-F238E27FC236}">
                    <a16:creationId xmlns:a16="http://schemas.microsoft.com/office/drawing/2014/main" id="{7BDE4857-6BDD-64E6-E267-BF71680584EE}"/>
                  </a:ext>
                </a:extLst>
              </p:cNvPr>
              <p:cNvSpPr txBox="1"/>
              <p:nvPr/>
            </p:nvSpPr>
            <p:spPr>
              <a:xfrm>
                <a:off x="3790431" y="1823225"/>
                <a:ext cx="672644" cy="20217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5400" tIns="25400" rIns="25400" bIns="25400" anchor="t">
                <a:spAutoFit/>
              </a:bodyPr>
              <a:lstStyle>
                <a:lvl1pPr algn="l" defTabSz="457200">
                  <a:defRPr sz="3000" cap="all">
                    <a:solidFill>
                      <a:srgbClr val="FFFFFF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defRPr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ru-RU" sz="900" cap="none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12 недель</a:t>
                </a:r>
              </a:p>
            </p:txBody>
          </p:sp>
        </p:grp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41F3DF33-AB22-C636-E396-E7E764984200}"/>
              </a:ext>
            </a:extLst>
          </p:cNvPr>
          <p:cNvGrpSpPr/>
          <p:nvPr/>
        </p:nvGrpSpPr>
        <p:grpSpPr>
          <a:xfrm>
            <a:off x="1249097" y="3971094"/>
            <a:ext cx="3262612" cy="2402694"/>
            <a:chOff x="1249097" y="3971094"/>
            <a:chExt cx="3262612" cy="2402694"/>
          </a:xfrm>
        </p:grpSpPr>
        <p:graphicFrame>
          <p:nvGraphicFramePr>
            <p:cNvPr id="11" name="Диаграмма 10">
              <a:extLst>
                <a:ext uri="{FF2B5EF4-FFF2-40B4-BE49-F238E27FC236}">
                  <a16:creationId xmlns:a16="http://schemas.microsoft.com/office/drawing/2014/main" id="{BB02AC2C-A011-2982-24C1-39AF3187AE42}"/>
                </a:ext>
              </a:extLst>
            </p:cNvPr>
            <p:cNvGraphicFramePr/>
            <p:nvPr/>
          </p:nvGraphicFramePr>
          <p:xfrm>
            <a:off x="1249097" y="4400236"/>
            <a:ext cx="3262612" cy="19735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32C6A2B-15A1-69ED-0C98-A8386F2045E2}"/>
                </a:ext>
              </a:extLst>
            </p:cNvPr>
            <p:cNvSpPr txBox="1"/>
            <p:nvPr/>
          </p:nvSpPr>
          <p:spPr>
            <a:xfrm>
              <a:off x="1353999" y="3971094"/>
              <a:ext cx="3157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0F5AA7"/>
                  </a:solidFill>
                  <a:latin typeface="Arial" panose="020B0604020202020204" pitchFamily="34" charset="0"/>
                </a:rPr>
                <a:t>Число дней М</a:t>
              </a:r>
            </a:p>
          </p:txBody>
        </p:sp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7D7740AD-210B-0F16-C099-6F6B6036FB81}"/>
                </a:ext>
              </a:extLst>
            </p:cNvPr>
            <p:cNvGrpSpPr/>
            <p:nvPr/>
          </p:nvGrpSpPr>
          <p:grpSpPr>
            <a:xfrm>
              <a:off x="2331993" y="4306748"/>
              <a:ext cx="2131082" cy="202171"/>
              <a:chOff x="2331993" y="1823225"/>
              <a:chExt cx="2131082" cy="202171"/>
            </a:xfrm>
          </p:grpSpPr>
          <p:sp>
            <p:nvSpPr>
              <p:cNvPr id="35" name="ПРАКТИЧЕСКОЕ ПРИМЕНЕНИЕ ПРЕПАРАТА НАЧАЛОСЬ С 2014 ГОДА В КОСМЕТОЛОГИИ">
                <a:extLst>
                  <a:ext uri="{FF2B5EF4-FFF2-40B4-BE49-F238E27FC236}">
                    <a16:creationId xmlns:a16="http://schemas.microsoft.com/office/drawing/2014/main" id="{9FE000B6-FFC4-4320-EF87-F32EC577714C}"/>
                  </a:ext>
                </a:extLst>
              </p:cNvPr>
              <p:cNvSpPr txBox="1"/>
              <p:nvPr/>
            </p:nvSpPr>
            <p:spPr>
              <a:xfrm>
                <a:off x="2331993" y="1823225"/>
                <a:ext cx="548410" cy="20217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5400" tIns="25400" rIns="25400" bIns="25400" anchor="t">
                <a:spAutoFit/>
              </a:bodyPr>
              <a:lstStyle>
                <a:lvl1pPr algn="l" defTabSz="457200">
                  <a:defRPr sz="3000" cap="all">
                    <a:solidFill>
                      <a:srgbClr val="FFFFFF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defRPr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ru-RU" sz="900" cap="none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4 недели</a:t>
                </a:r>
              </a:p>
            </p:txBody>
          </p:sp>
          <p:sp>
            <p:nvSpPr>
              <p:cNvPr id="36" name="ПРАКТИЧЕСКОЕ ПРИМЕНЕНИЕ ПРЕПАРАТА НАЧАЛОСЬ С 2014 ГОДА В КОСМЕТОЛОГИИ">
                <a:extLst>
                  <a:ext uri="{FF2B5EF4-FFF2-40B4-BE49-F238E27FC236}">
                    <a16:creationId xmlns:a16="http://schemas.microsoft.com/office/drawing/2014/main" id="{F565A66C-E218-0172-9746-D24A79CA4FE9}"/>
                  </a:ext>
                </a:extLst>
              </p:cNvPr>
              <p:cNvSpPr txBox="1"/>
              <p:nvPr/>
            </p:nvSpPr>
            <p:spPr>
              <a:xfrm>
                <a:off x="3134005" y="1823225"/>
                <a:ext cx="548410" cy="20217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5400" tIns="25400" rIns="25400" bIns="25400" anchor="t">
                <a:spAutoFit/>
              </a:bodyPr>
              <a:lstStyle>
                <a:lvl1pPr algn="l" defTabSz="457200">
                  <a:defRPr sz="3000" cap="all">
                    <a:solidFill>
                      <a:srgbClr val="FFFFFF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defRPr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ru-RU" sz="900" cap="none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8 недель</a:t>
                </a:r>
              </a:p>
            </p:txBody>
          </p:sp>
          <p:sp>
            <p:nvSpPr>
              <p:cNvPr id="37" name="ПРАКТИЧЕСКОЕ ПРИМЕНЕНИЕ ПРЕПАРАТА НАЧАЛОСЬ С 2014 ГОДА В КОСМЕТОЛОГИИ">
                <a:extLst>
                  <a:ext uri="{FF2B5EF4-FFF2-40B4-BE49-F238E27FC236}">
                    <a16:creationId xmlns:a16="http://schemas.microsoft.com/office/drawing/2014/main" id="{DFFEA5A0-870F-C251-4514-2DB0AE0FFDCB}"/>
                  </a:ext>
                </a:extLst>
              </p:cNvPr>
              <p:cNvSpPr txBox="1"/>
              <p:nvPr/>
            </p:nvSpPr>
            <p:spPr>
              <a:xfrm>
                <a:off x="3790431" y="1823225"/>
                <a:ext cx="672644" cy="20217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5400" tIns="25400" rIns="25400" bIns="25400" anchor="t">
                <a:spAutoFit/>
              </a:bodyPr>
              <a:lstStyle>
                <a:lvl1pPr algn="l" defTabSz="457200">
                  <a:defRPr sz="3000" cap="all">
                    <a:solidFill>
                      <a:srgbClr val="FFFFFF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defRPr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ru-RU" sz="900" cap="none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12 недель</a:t>
                </a: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22312A8-206E-A0FF-EC83-4EEB771F43E5}"/>
              </a:ext>
            </a:extLst>
          </p:cNvPr>
          <p:cNvSpPr txBox="1"/>
          <p:nvPr/>
        </p:nvSpPr>
        <p:spPr>
          <a:xfrm>
            <a:off x="1745534" y="3430918"/>
            <a:ext cx="18568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52A5"/>
              </a:buClr>
              <a:buSzTx/>
              <a:tabLst/>
              <a:defRPr/>
            </a:pPr>
            <a:r>
              <a:rPr kumimoji="0" lang="ru-RU" alt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Разница между группами</a:t>
            </a:r>
            <a:br>
              <a:rPr kumimoji="0" lang="ru-RU" alt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</a:br>
            <a:r>
              <a:rPr kumimoji="0" lang="ru-RU" alt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–0,83, </a:t>
            </a:r>
            <a:r>
              <a:rPr kumimoji="0" lang="en-US" alt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p = 0,365</a:t>
            </a: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575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0E4B6482-5D7E-F283-BCF0-145E43F0A17B}"/>
              </a:ext>
            </a:extLst>
          </p:cNvPr>
          <p:cNvGrpSpPr/>
          <p:nvPr/>
        </p:nvGrpSpPr>
        <p:grpSpPr>
          <a:xfrm>
            <a:off x="8692876" y="1605858"/>
            <a:ext cx="3086173" cy="1978171"/>
            <a:chOff x="8692876" y="1248505"/>
            <a:chExt cx="3086173" cy="1978171"/>
          </a:xfrm>
        </p:grpSpPr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E890FFC4-9D96-3A33-D695-212E6C879C80}"/>
                </a:ext>
              </a:extLst>
            </p:cNvPr>
            <p:cNvSpPr/>
            <p:nvPr/>
          </p:nvSpPr>
          <p:spPr>
            <a:xfrm>
              <a:off x="8692876" y="1248505"/>
              <a:ext cx="3086173" cy="197817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D547C093-AE82-8D02-4B98-8066EF3EF4EC}"/>
                </a:ext>
              </a:extLst>
            </p:cNvPr>
            <p:cNvSpPr/>
            <p:nvPr/>
          </p:nvSpPr>
          <p:spPr>
            <a:xfrm>
              <a:off x="8876236" y="1447198"/>
              <a:ext cx="2819079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Релатокс</a:t>
              </a:r>
              <a:r>
                <a:rPr lang="ru-RU" sz="1400" baseline="300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®</a:t>
              </a:r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и Ботокс</a:t>
              </a:r>
              <a:r>
                <a:rPr lang="ru-RU" sz="1400" baseline="300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®</a:t>
              </a:r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показали клинически и статистически значимое влияние на показатели качества жизни, связанного с ГБ, без достоверных различий между группами </a:t>
              </a:r>
            </a:p>
          </p:txBody>
        </p:sp>
      </p:grpSp>
      <p:sp>
        <p:nvSpPr>
          <p:cNvPr id="2" name="МЕХАНИЗМ ДЕЙСТВИЯ…">
            <a:extLst>
              <a:ext uri="{FF2B5EF4-FFF2-40B4-BE49-F238E27FC236}">
                <a16:creationId xmlns:a16="http://schemas.microsoft.com/office/drawing/2014/main" id="{CA9F8806-E8B7-C68A-87E9-907B10846F81}"/>
              </a:ext>
            </a:extLst>
          </p:cNvPr>
          <p:cNvSpPr txBox="1"/>
          <p:nvPr/>
        </p:nvSpPr>
        <p:spPr>
          <a:xfrm>
            <a:off x="1015510" y="335902"/>
            <a:ext cx="7725367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defTabSz="228600">
              <a:buClr>
                <a:srgbClr val="0752A5"/>
              </a:buClr>
              <a:defRPr sz="5200">
                <a:solidFill>
                  <a:srgbClr val="0552A4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pPr>
            <a:r>
              <a:rPr lang="ru-RU" sz="3200" cap="all" dirty="0">
                <a:latin typeface="+mj-lt"/>
                <a:cs typeface="Arial" panose="020B0604020202020204" pitchFamily="34" charset="0"/>
              </a:rPr>
              <a:t>Оценка эффективности: улучшение качества жизни пациентов с ХМ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7CAB32-7CDB-33A1-7D10-EB15BC49A70B}"/>
              </a:ext>
            </a:extLst>
          </p:cNvPr>
          <p:cNvSpPr txBox="1"/>
          <p:nvPr/>
        </p:nvSpPr>
        <p:spPr>
          <a:xfrm>
            <a:off x="965059" y="6449944"/>
            <a:ext cx="609765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hangingPunct="1">
              <a:spcBef>
                <a:spcPct val="0"/>
              </a:spcBef>
              <a:buNone/>
            </a:pP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https://doi.org/10.17116/jnevro20231230511</a:t>
            </a:r>
          </a:p>
        </p:txBody>
      </p:sp>
      <p:sp>
        <p:nvSpPr>
          <p:cNvPr id="18" name="ПРАКТИЧЕСКОЕ ПРИМЕНЕНИЕ ПРЕПАРАТА НАЧАЛОСЬ С 2014 ГОДА В КОСМЕТОЛОГИИ">
            <a:extLst>
              <a:ext uri="{FF2B5EF4-FFF2-40B4-BE49-F238E27FC236}">
                <a16:creationId xmlns:a16="http://schemas.microsoft.com/office/drawing/2014/main" id="{EAB029E7-2FA9-7D97-901E-29637D4606A7}"/>
              </a:ext>
            </a:extLst>
          </p:cNvPr>
          <p:cNvSpPr txBox="1"/>
          <p:nvPr/>
        </p:nvSpPr>
        <p:spPr>
          <a:xfrm rot="16200000">
            <a:off x="175371" y="2730578"/>
            <a:ext cx="1985610" cy="202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 defTabSz="457200">
              <a:defRPr sz="3000" cap="all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9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Среднее изменение МНК и 95% ДИ</a:t>
            </a:r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C0646B15-6FDE-B85D-05C2-62B51633B565}"/>
              </a:ext>
            </a:extLst>
          </p:cNvPr>
          <p:cNvGraphicFramePr/>
          <p:nvPr/>
        </p:nvGraphicFramePr>
        <p:xfrm>
          <a:off x="1140080" y="1916614"/>
          <a:ext cx="7148514" cy="1848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230251BB-14B9-B75C-FA29-61E60ED6AD3A}"/>
              </a:ext>
            </a:extLst>
          </p:cNvPr>
          <p:cNvSpPr txBox="1"/>
          <p:nvPr/>
        </p:nvSpPr>
        <p:spPr>
          <a:xfrm>
            <a:off x="1415388" y="1487472"/>
            <a:ext cx="687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F5AA7"/>
                </a:solidFill>
                <a:latin typeface="Arial" panose="020B0604020202020204" pitchFamily="34" charset="0"/>
              </a:rPr>
              <a:t>Качество жизни, </a:t>
            </a:r>
            <a:r>
              <a:rPr lang="en-US" sz="1400" b="1" dirty="0">
                <a:solidFill>
                  <a:srgbClr val="0F5AA7"/>
                </a:solidFill>
                <a:latin typeface="Arial" panose="020B0604020202020204" pitchFamily="34" charset="0"/>
              </a:rPr>
              <a:t>HIT</a:t>
            </a:r>
            <a:r>
              <a:rPr lang="ru-RU" sz="1400" b="1" dirty="0">
                <a:solidFill>
                  <a:srgbClr val="0F5AA7"/>
                </a:solidFill>
                <a:latin typeface="Arial" panose="020B0604020202020204" pitchFamily="34" charset="0"/>
              </a:rPr>
              <a:t>-6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D95143E0-4F47-E47F-2A5B-5B13511E99CC}"/>
              </a:ext>
            </a:extLst>
          </p:cNvPr>
          <p:cNvGrpSpPr/>
          <p:nvPr/>
        </p:nvGrpSpPr>
        <p:grpSpPr>
          <a:xfrm>
            <a:off x="3562813" y="1823225"/>
            <a:ext cx="4539256" cy="202171"/>
            <a:chOff x="2232532" y="1823225"/>
            <a:chExt cx="2189219" cy="202171"/>
          </a:xfrm>
        </p:grpSpPr>
        <p:sp>
          <p:nvSpPr>
            <p:cNvPr id="22" name="ПРАКТИЧЕСКОЕ ПРИМЕНЕНИЕ ПРЕПАРАТА НАЧАЛОСЬ С 2014 ГОДА В КОСМЕТОЛОГИИ">
              <a:extLst>
                <a:ext uri="{FF2B5EF4-FFF2-40B4-BE49-F238E27FC236}">
                  <a16:creationId xmlns:a16="http://schemas.microsoft.com/office/drawing/2014/main" id="{70BD9CBB-EF56-0AB4-576E-17983B282547}"/>
                </a:ext>
              </a:extLst>
            </p:cNvPr>
            <p:cNvSpPr txBox="1"/>
            <p:nvPr/>
          </p:nvSpPr>
          <p:spPr>
            <a:xfrm>
              <a:off x="2232532" y="1823225"/>
              <a:ext cx="548410" cy="20217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anchor="t">
              <a:spAutoFit/>
            </a:bodyPr>
            <a:lstStyle>
              <a:lvl1pPr algn="l" defTabSz="457200">
                <a:defRPr sz="3000" cap="all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ru-RU" sz="900" cap="none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4 недели</a:t>
              </a:r>
            </a:p>
          </p:txBody>
        </p:sp>
        <p:sp>
          <p:nvSpPr>
            <p:cNvPr id="25" name="ПРАКТИЧЕСКОЕ ПРИМЕНЕНИЕ ПРЕПАРАТА НАЧАЛОСЬ С 2014 ГОДА В КОСМЕТОЛОГИИ">
              <a:extLst>
                <a:ext uri="{FF2B5EF4-FFF2-40B4-BE49-F238E27FC236}">
                  <a16:creationId xmlns:a16="http://schemas.microsoft.com/office/drawing/2014/main" id="{8C5C675A-D3D8-ACE3-6DEA-45ADB6EEE1B3}"/>
                </a:ext>
              </a:extLst>
            </p:cNvPr>
            <p:cNvSpPr txBox="1"/>
            <p:nvPr/>
          </p:nvSpPr>
          <p:spPr>
            <a:xfrm>
              <a:off x="3053077" y="1823225"/>
              <a:ext cx="548410" cy="20217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anchor="t">
              <a:spAutoFit/>
            </a:bodyPr>
            <a:lstStyle>
              <a:lvl1pPr algn="l" defTabSz="457200">
                <a:defRPr sz="3000" cap="all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ru-RU" sz="900" cap="none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8 недель</a:t>
              </a:r>
            </a:p>
          </p:txBody>
        </p:sp>
        <p:sp>
          <p:nvSpPr>
            <p:cNvPr id="26" name="ПРАКТИЧЕСКОЕ ПРИМЕНЕНИЕ ПРЕПАРАТА НАЧАЛОСЬ С 2014 ГОДА В КОСМЕТОЛОГИИ">
              <a:extLst>
                <a:ext uri="{FF2B5EF4-FFF2-40B4-BE49-F238E27FC236}">
                  <a16:creationId xmlns:a16="http://schemas.microsoft.com/office/drawing/2014/main" id="{8FD589DE-6871-AC5E-F83B-8E8C8633153D}"/>
                </a:ext>
              </a:extLst>
            </p:cNvPr>
            <p:cNvSpPr txBox="1"/>
            <p:nvPr/>
          </p:nvSpPr>
          <p:spPr>
            <a:xfrm>
              <a:off x="3749107" y="1823225"/>
              <a:ext cx="672644" cy="20217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anchor="t">
              <a:spAutoFit/>
            </a:bodyPr>
            <a:lstStyle>
              <a:lvl1pPr algn="l" defTabSz="457200">
                <a:defRPr sz="3000" cap="all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ru-RU" sz="900" cap="none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12 недель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3C70E8D-14F3-48FA-13C0-C197A302F37C}"/>
              </a:ext>
            </a:extLst>
          </p:cNvPr>
          <p:cNvGrpSpPr/>
          <p:nvPr/>
        </p:nvGrpSpPr>
        <p:grpSpPr>
          <a:xfrm>
            <a:off x="1140080" y="4050580"/>
            <a:ext cx="7148514" cy="2305627"/>
            <a:chOff x="1140543" y="1487472"/>
            <a:chExt cx="7246373" cy="2397212"/>
          </a:xfrm>
        </p:grpSpPr>
        <p:graphicFrame>
          <p:nvGraphicFramePr>
            <p:cNvPr id="9" name="Диаграмма 8">
              <a:extLst>
                <a:ext uri="{FF2B5EF4-FFF2-40B4-BE49-F238E27FC236}">
                  <a16:creationId xmlns:a16="http://schemas.microsoft.com/office/drawing/2014/main" id="{70CE5F75-AD59-08DD-EB7D-ACA0B47005BB}"/>
                </a:ext>
              </a:extLst>
            </p:cNvPr>
            <p:cNvGraphicFramePr/>
            <p:nvPr/>
          </p:nvGraphicFramePr>
          <p:xfrm>
            <a:off x="1140543" y="1773498"/>
            <a:ext cx="7246373" cy="19735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9B116F-0F41-A573-6F89-1C4EFF3AC21B}"/>
                </a:ext>
              </a:extLst>
            </p:cNvPr>
            <p:cNvSpPr txBox="1"/>
            <p:nvPr/>
          </p:nvSpPr>
          <p:spPr>
            <a:xfrm>
              <a:off x="1419620" y="1487472"/>
              <a:ext cx="6967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0F5AA7"/>
                  </a:solidFill>
                  <a:latin typeface="Arial" panose="020B0604020202020204" pitchFamily="34" charset="0"/>
                </a:rPr>
                <a:t>% пациентов с тяжелым нарушением качества жизни, </a:t>
              </a:r>
              <a:r>
                <a:rPr lang="en-US" sz="1400" b="1" dirty="0">
                  <a:solidFill>
                    <a:srgbClr val="0F5AA7"/>
                  </a:solidFill>
                  <a:latin typeface="Arial" panose="020B0604020202020204" pitchFamily="34" charset="0"/>
                </a:rPr>
                <a:t>HIT-6 ≥ 60</a:t>
              </a:r>
              <a:endParaRPr lang="ru-RU" sz="1400" b="1" dirty="0">
                <a:solidFill>
                  <a:srgbClr val="0F5AA7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3A3DCF22-7B1E-9B02-401C-DF8BF33E7FE1}"/>
                </a:ext>
              </a:extLst>
            </p:cNvPr>
            <p:cNvGrpSpPr/>
            <p:nvPr/>
          </p:nvGrpSpPr>
          <p:grpSpPr>
            <a:xfrm>
              <a:off x="3596442" y="3682493"/>
              <a:ext cx="4601396" cy="202191"/>
              <a:chOff x="2232532" y="3682493"/>
              <a:chExt cx="2189219" cy="202191"/>
            </a:xfrm>
          </p:grpSpPr>
          <p:sp>
            <p:nvSpPr>
              <p:cNvPr id="21" name="ПРАКТИЧЕСКОЕ ПРИМЕНЕНИЕ ПРЕПАРАТА НАЧАЛОСЬ С 2014 ГОДА В КОСМЕТОЛОГИИ">
                <a:extLst>
                  <a:ext uri="{FF2B5EF4-FFF2-40B4-BE49-F238E27FC236}">
                    <a16:creationId xmlns:a16="http://schemas.microsoft.com/office/drawing/2014/main" id="{5167EEFF-4B5A-C727-6DBC-1A83EFFD77D7}"/>
                  </a:ext>
                </a:extLst>
              </p:cNvPr>
              <p:cNvSpPr txBox="1"/>
              <p:nvPr/>
            </p:nvSpPr>
            <p:spPr>
              <a:xfrm>
                <a:off x="2232532" y="3682493"/>
                <a:ext cx="548410" cy="20217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5400" tIns="25400" rIns="25400" bIns="25400" anchor="t">
                <a:spAutoFit/>
              </a:bodyPr>
              <a:lstStyle>
                <a:lvl1pPr algn="l" defTabSz="457200">
                  <a:defRPr sz="3000" cap="all">
                    <a:solidFill>
                      <a:srgbClr val="FFFFFF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defRPr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ru-RU" sz="900" cap="none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4 недели</a:t>
                </a:r>
              </a:p>
            </p:txBody>
          </p:sp>
          <p:sp>
            <p:nvSpPr>
              <p:cNvPr id="23" name="ПРАКТИЧЕСКОЕ ПРИМЕНЕНИЕ ПРЕПАРАТА НАЧАЛОСЬ С 2014 ГОДА В КОСМЕТОЛОГИИ">
                <a:extLst>
                  <a:ext uri="{FF2B5EF4-FFF2-40B4-BE49-F238E27FC236}">
                    <a16:creationId xmlns:a16="http://schemas.microsoft.com/office/drawing/2014/main" id="{FBA7D888-8905-D829-5054-D0B9E151C2CD}"/>
                  </a:ext>
                </a:extLst>
              </p:cNvPr>
              <p:cNvSpPr txBox="1"/>
              <p:nvPr/>
            </p:nvSpPr>
            <p:spPr>
              <a:xfrm>
                <a:off x="3053077" y="3682513"/>
                <a:ext cx="548410" cy="20217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5400" tIns="25400" rIns="25400" bIns="25400" anchor="t">
                <a:spAutoFit/>
              </a:bodyPr>
              <a:lstStyle>
                <a:lvl1pPr algn="l" defTabSz="457200">
                  <a:defRPr sz="3000" cap="all">
                    <a:solidFill>
                      <a:srgbClr val="FFFFFF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defRPr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ru-RU" sz="900" cap="none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8 недель</a:t>
                </a:r>
              </a:p>
            </p:txBody>
          </p:sp>
          <p:sp>
            <p:nvSpPr>
              <p:cNvPr id="24" name="ПРАКТИЧЕСКОЕ ПРИМЕНЕНИЕ ПРЕПАРАТА НАЧАЛОСЬ С 2014 ГОДА В КОСМЕТОЛОГИИ">
                <a:extLst>
                  <a:ext uri="{FF2B5EF4-FFF2-40B4-BE49-F238E27FC236}">
                    <a16:creationId xmlns:a16="http://schemas.microsoft.com/office/drawing/2014/main" id="{67E1CC4C-1FB0-3A11-5050-5E61A6A3A46E}"/>
                  </a:ext>
                </a:extLst>
              </p:cNvPr>
              <p:cNvSpPr txBox="1"/>
              <p:nvPr/>
            </p:nvSpPr>
            <p:spPr>
              <a:xfrm>
                <a:off x="3749107" y="3682513"/>
                <a:ext cx="672644" cy="20217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5400" tIns="25400" rIns="25400" bIns="25400" anchor="t">
                <a:spAutoFit/>
              </a:bodyPr>
              <a:lstStyle>
                <a:lvl1pPr algn="l" defTabSz="457200">
                  <a:defRPr sz="3000" cap="all">
                    <a:solidFill>
                      <a:srgbClr val="FFFFFF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defRPr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ru-RU" sz="900" cap="none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12 недель</a:t>
                </a:r>
              </a:p>
            </p:txBody>
          </p:sp>
        </p:grp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A107334-9D11-FF2E-0A32-2FD054ED8A86}"/>
              </a:ext>
            </a:extLst>
          </p:cNvPr>
          <p:cNvGrpSpPr/>
          <p:nvPr/>
        </p:nvGrpSpPr>
        <p:grpSpPr>
          <a:xfrm>
            <a:off x="8703386" y="3664596"/>
            <a:ext cx="3075663" cy="2147629"/>
            <a:chOff x="8703386" y="3506937"/>
            <a:chExt cx="3075663" cy="2147629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FE7F7C07-6AB8-5081-AD13-CCA1E6584CD5}"/>
                </a:ext>
              </a:extLst>
            </p:cNvPr>
            <p:cNvSpPr/>
            <p:nvPr/>
          </p:nvSpPr>
          <p:spPr>
            <a:xfrm>
              <a:off x="8703386" y="3506937"/>
              <a:ext cx="3075663" cy="2147629"/>
            </a:xfrm>
            <a:prstGeom prst="rect">
              <a:avLst/>
            </a:prstGeom>
            <a:noFill/>
            <a:ln w="38100">
              <a:solidFill>
                <a:srgbClr val="0752A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7466B421-B402-DC7D-7631-1BB6E13B8874}"/>
                </a:ext>
              </a:extLst>
            </p:cNvPr>
            <p:cNvSpPr/>
            <p:nvPr/>
          </p:nvSpPr>
          <p:spPr>
            <a:xfrm>
              <a:off x="8883959" y="3663685"/>
              <a:ext cx="2811356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 err="1">
                  <a:solidFill>
                    <a:srgbClr val="0752A5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Релатокс</a:t>
              </a:r>
              <a:r>
                <a:rPr lang="ru-RU" sz="1400" b="1" baseline="30000" dirty="0">
                  <a:solidFill>
                    <a:srgbClr val="0752A5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®</a:t>
              </a:r>
              <a:r>
                <a:rPr lang="ru-RU" sz="1400" b="1" dirty="0">
                  <a:solidFill>
                    <a:srgbClr val="0752A5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и Ботокс</a:t>
              </a:r>
              <a:r>
                <a:rPr lang="ru-RU" sz="1400" b="1" baseline="30000" dirty="0">
                  <a:solidFill>
                    <a:srgbClr val="0752A5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®</a:t>
              </a:r>
              <a:r>
                <a:rPr lang="ru-RU" sz="1400" b="1" dirty="0">
                  <a:solidFill>
                    <a:srgbClr val="0752A5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в лечении ХМ: </a:t>
              </a:r>
            </a:p>
            <a:p>
              <a:pPr marL="216000" indent="-216000">
                <a:buClr>
                  <a:srgbClr val="0752A5"/>
                </a:buClr>
                <a:buFont typeface="Wingdings" panose="05000000000000000000" pitchFamily="2" charset="2"/>
                <a:buChar char="§"/>
              </a:pPr>
              <a:r>
                <a:rPr lang="ru-RU" sz="1400" b="1" dirty="0">
                  <a:solidFill>
                    <a:srgbClr val="0752A5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значительно улучшалось качество жизни, связанное с ГБ;</a:t>
              </a:r>
            </a:p>
            <a:p>
              <a:pPr marL="216000" indent="-216000">
                <a:buClr>
                  <a:srgbClr val="0752A5"/>
                </a:buClr>
                <a:buFont typeface="Wingdings" panose="05000000000000000000" pitchFamily="2" charset="2"/>
                <a:buChar char="§"/>
              </a:pPr>
              <a:r>
                <a:rPr lang="ru-RU" sz="1400" b="1" dirty="0">
                  <a:solidFill>
                    <a:srgbClr val="0752A5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доля пациентов с тяжелой степенью нарушений КЖ снизилась в 3 раза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1667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ЕХАНИЗМ ДЕЙСТВИЯ…">
            <a:extLst>
              <a:ext uri="{FF2B5EF4-FFF2-40B4-BE49-F238E27FC236}">
                <a16:creationId xmlns:a16="http://schemas.microsoft.com/office/drawing/2014/main" id="{84A759B1-D042-1FA0-D6B2-BED22FED1138}"/>
              </a:ext>
            </a:extLst>
          </p:cNvPr>
          <p:cNvSpPr txBox="1"/>
          <p:nvPr/>
        </p:nvSpPr>
        <p:spPr>
          <a:xfrm>
            <a:off x="1015510" y="306085"/>
            <a:ext cx="10859164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defTabSz="228600">
              <a:defRPr sz="5200">
                <a:solidFill>
                  <a:srgbClr val="0552A4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pPr>
            <a:r>
              <a:rPr lang="ru-RU" sz="3200" cap="all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Нежелательные явления, о которых сообщили ≥1% пациентов за 12-недель слепого исследования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EA68A03-652C-1190-0173-5C0F8C3231CD}"/>
              </a:ext>
            </a:extLst>
          </p:cNvPr>
          <p:cNvGraphicFramePr>
            <a:graphicFrameLocks noGrp="1"/>
          </p:cNvGraphicFramePr>
          <p:nvPr/>
        </p:nvGraphicFramePr>
        <p:xfrm>
          <a:off x="1015510" y="2059820"/>
          <a:ext cx="7223922" cy="4115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542">
                  <a:extLst>
                    <a:ext uri="{9D8B030D-6E8A-4147-A177-3AD203B41FA5}">
                      <a16:colId xmlns:a16="http://schemas.microsoft.com/office/drawing/2014/main" val="2812834710"/>
                    </a:ext>
                  </a:extLst>
                </a:gridCol>
                <a:gridCol w="1941534">
                  <a:extLst>
                    <a:ext uri="{9D8B030D-6E8A-4147-A177-3AD203B41FA5}">
                      <a16:colId xmlns:a16="http://schemas.microsoft.com/office/drawing/2014/main" val="3581030117"/>
                    </a:ext>
                  </a:extLst>
                </a:gridCol>
                <a:gridCol w="1700846">
                  <a:extLst>
                    <a:ext uri="{9D8B030D-6E8A-4147-A177-3AD203B41FA5}">
                      <a16:colId xmlns:a16="http://schemas.microsoft.com/office/drawing/2014/main" val="3561455727"/>
                    </a:ext>
                  </a:extLst>
                </a:gridCol>
              </a:tblGrid>
              <a:tr h="55089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</a:t>
                      </a:r>
                    </a:p>
                  </a:txBody>
                  <a:tcPr anchor="ctr">
                    <a:solidFill>
                      <a:srgbClr val="0752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Релатокс</a:t>
                      </a:r>
                      <a:r>
                        <a:rPr lang="ru-RU" sz="140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101) </a:t>
                      </a:r>
                      <a:br>
                        <a:rPr lang="ru-RU" sz="1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пациентов</a:t>
                      </a:r>
                    </a:p>
                  </a:txBody>
                  <a:tcPr anchor="ctr">
                    <a:solidFill>
                      <a:srgbClr val="0752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Ботокс</a:t>
                      </a:r>
                      <a:r>
                        <a:rPr lang="ru-RU" sz="140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10</a:t>
                      </a:r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br>
                        <a:rPr lang="ru-RU" sz="1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пациентов</a:t>
                      </a:r>
                    </a:p>
                  </a:txBody>
                  <a:tcPr anchor="ctr">
                    <a:solidFill>
                      <a:srgbClr val="0752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279340"/>
                  </a:ext>
                </a:extLst>
              </a:tr>
              <a:tr h="550895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752A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Инфекционные заболевания</a:t>
                      </a:r>
                    </a:p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Вирусные инфекции дыхательных путей</a:t>
                      </a:r>
                    </a:p>
                  </a:txBody>
                  <a:tcPr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321604"/>
                  </a:ext>
                </a:extLst>
              </a:tr>
              <a:tr h="1231413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752A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Нарушения со стороны костной, мышечной и соединительной ткани</a:t>
                      </a:r>
                    </a:p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Боль в спине</a:t>
                      </a:r>
                    </a:p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Боль в шее</a:t>
                      </a:r>
                    </a:p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Напряженность мышц</a:t>
                      </a:r>
                    </a:p>
                  </a:txBody>
                  <a:tcPr mar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6061"/>
                  </a:ext>
                </a:extLst>
              </a:tr>
              <a:tr h="777735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752A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Общие нарушения и реакции в месте введения</a:t>
                      </a:r>
                    </a:p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Боль в месте инъекции</a:t>
                      </a:r>
                    </a:p>
                  </a:txBody>
                  <a:tcPr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027421"/>
                  </a:ext>
                </a:extLst>
              </a:tr>
              <a:tr h="1004574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752A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Нарушения со стороны нервной системы</a:t>
                      </a:r>
                    </a:p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Птоз век</a:t>
                      </a:r>
                    </a:p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Птоз бровей</a:t>
                      </a:r>
                    </a:p>
                  </a:txBody>
                  <a:tcPr mar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75744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E20FB8A-FE1E-1420-46DA-5A1327C38DBD}"/>
              </a:ext>
            </a:extLst>
          </p:cNvPr>
          <p:cNvSpPr txBox="1"/>
          <p:nvPr/>
        </p:nvSpPr>
        <p:spPr>
          <a:xfrm>
            <a:off x="965059" y="6449944"/>
            <a:ext cx="609765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hangingPunct="1">
              <a:spcBef>
                <a:spcPct val="0"/>
              </a:spcBef>
              <a:buNone/>
            </a:pP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https://doi.org/10.17116/jnevro20231230511</a:t>
            </a:r>
          </a:p>
        </p:txBody>
      </p:sp>
    </p:spTree>
    <p:extLst>
      <p:ext uri="{BB962C8B-B14F-4D97-AF65-F5344CB8AC3E}">
        <p14:creationId xmlns:p14="http://schemas.microsoft.com/office/powerpoint/2010/main" val="402258024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795" y="0"/>
            <a:ext cx="12190413" cy="6858000"/>
            <a:chOff x="0" y="0"/>
            <a:chExt cx="12190413" cy="6858000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90550" y="188640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9" name="Picture 4" descr="E:\РАБОТА\3 конгресс ВСП\2025\XVI Конгресс шаблон презентации\элементы презентации\01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1470413" y="0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138000"/>
              <a:ext cx="1080263" cy="720000"/>
            </a:xfrm>
            <a:prstGeom prst="rect">
              <a:avLst/>
            </a:prstGeom>
            <a:noFill/>
          </p:spPr>
        </p:pic>
        <p:pic>
          <p:nvPicPr>
            <p:cNvPr id="2051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68837" y="6498000"/>
              <a:ext cx="721576" cy="360000"/>
            </a:xfrm>
            <a:prstGeom prst="rect">
              <a:avLst/>
            </a:prstGeom>
            <a:noFill/>
          </p:spPr>
        </p:pic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505E8AA-4CF3-42DD-A828-77C9D4AD9919}"/>
              </a:ext>
            </a:extLst>
          </p:cNvPr>
          <p:cNvSpPr/>
          <p:nvPr/>
        </p:nvSpPr>
        <p:spPr>
          <a:xfrm>
            <a:off x="8904312" y="6550406"/>
            <a:ext cx="2232248" cy="272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>
              <a:lnSpc>
                <a:spcPct val="90000"/>
              </a:lnSpc>
              <a:spcBef>
                <a:spcPts val="750"/>
              </a:spcBef>
              <a:buClr>
                <a:srgbClr val="35A5D6"/>
              </a:buClr>
            </a:pPr>
            <a:r>
              <a:rPr lang="en-US" sz="1300" dirty="0">
                <a:solidFill>
                  <a:srgbClr val="114C7D"/>
                </a:solidFill>
                <a:latin typeface="Gotham Pro" pitchFamily="2" charset="0"/>
                <a:ea typeface="+mj-ea"/>
                <a:cs typeface="Gotham Pro" pitchFamily="2" charset="0"/>
              </a:rPr>
              <a:t>congress-vsp.ru/xvi/</a:t>
            </a:r>
            <a:endParaRPr lang="ru-RU" sz="1300" dirty="0">
              <a:solidFill>
                <a:srgbClr val="114C7D"/>
              </a:solidFill>
              <a:latin typeface="Gotham Pro" pitchFamily="2" charset="0"/>
              <a:ea typeface="+mj-ea"/>
              <a:cs typeface="Gotham Pro" pitchFamily="2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092F11E-576B-8F64-4D79-0E1FD1584E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3344" y="544502"/>
            <a:ext cx="10196288" cy="54732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9A98D0B-DC36-13F2-2F33-AB80A7C3E712}"/>
              </a:ext>
            </a:extLst>
          </p:cNvPr>
          <p:cNvSpPr txBox="1"/>
          <p:nvPr/>
        </p:nvSpPr>
        <p:spPr>
          <a:xfrm>
            <a:off x="2208768" y="6103386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900" b="0" i="0" dirty="0">
                <a:solidFill>
                  <a:srgbClr val="2B2B2B"/>
                </a:solidFill>
                <a:effectLst/>
                <a:latin typeface="PT Sans" panose="020B0503020203020204" pitchFamily="34" charset="0"/>
              </a:rPr>
              <a:t>Источник: </a:t>
            </a:r>
            <a:r>
              <a:rPr lang="en" sz="900" b="0" i="0" dirty="0">
                <a:solidFill>
                  <a:srgbClr val="004077"/>
                </a:solidFill>
                <a:effectLst/>
                <a:latin typeface="PT Sans" panose="020B0503020203020204" pitchFamily="34" charset="0"/>
                <a:hlinkClick r:id="rId7"/>
              </a:rPr>
              <a:t>https://www.zdrav.ru/articles/4293665927-preparaty-off-leybl-23-m11-14</a:t>
            </a:r>
            <a:endParaRPr lang="en" sz="900" b="0" i="0" dirty="0">
              <a:solidFill>
                <a:srgbClr val="2B2B2B"/>
              </a:solidFill>
              <a:effectLst/>
              <a:latin typeface="PT Sans" panose="020B0503020203020204" pitchFamily="34" charset="0"/>
            </a:endParaRPr>
          </a:p>
          <a:p>
            <a:pPr algn="l"/>
            <a:r>
              <a:rPr lang="ru-RU" sz="900" b="0" i="0" dirty="0">
                <a:solidFill>
                  <a:srgbClr val="2B2B2B"/>
                </a:solidFill>
                <a:effectLst/>
                <a:latin typeface="PT Sans" panose="020B0503020203020204" pitchFamily="34" charset="0"/>
              </a:rPr>
              <a:t>Любое использование материалов допускается только при наличии гиперссылки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E0DEAD05-C5A4-4A51-E4F4-44ED503D325B}"/>
              </a:ext>
            </a:extLst>
          </p:cNvPr>
          <p:cNvCxnSpPr/>
          <p:nvPr/>
        </p:nvCxnSpPr>
        <p:spPr>
          <a:xfrm>
            <a:off x="1865870" y="3052119"/>
            <a:ext cx="863737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9E4817E-971E-9C7B-C97D-25FA492F56C4}"/>
              </a:ext>
            </a:extLst>
          </p:cNvPr>
          <p:cNvCxnSpPr>
            <a:cxnSpLocks/>
          </p:cNvCxnSpPr>
          <p:nvPr/>
        </p:nvCxnSpPr>
        <p:spPr>
          <a:xfrm>
            <a:off x="1882343" y="3291018"/>
            <a:ext cx="327042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790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795" y="0"/>
            <a:ext cx="12190413" cy="6858000"/>
            <a:chOff x="0" y="0"/>
            <a:chExt cx="12190413" cy="6858000"/>
          </a:xfrm>
        </p:grpSpPr>
        <p:pic>
          <p:nvPicPr>
            <p:cNvPr id="1026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622598" y="1953056"/>
              <a:ext cx="1980000" cy="1980000"/>
            </a:xfrm>
            <a:prstGeom prst="rect">
              <a:avLst/>
            </a:prstGeom>
            <a:noFill/>
          </p:spPr>
        </p:pic>
        <p:sp>
          <p:nvSpPr>
            <p:cNvPr id="10" name="Прямоугольник 9"/>
            <p:cNvSpPr/>
            <p:nvPr/>
          </p:nvSpPr>
          <p:spPr>
            <a:xfrm>
              <a:off x="8831510" y="6309320"/>
              <a:ext cx="3014206" cy="341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685800">
                <a:lnSpc>
                  <a:spcPct val="90000"/>
                </a:lnSpc>
                <a:spcBef>
                  <a:spcPts val="750"/>
                </a:spcBef>
                <a:buClr>
                  <a:srgbClr val="35A5D6"/>
                </a:buClr>
              </a:pPr>
              <a:r>
                <a:rPr lang="en-US" dirty="0">
                  <a:solidFill>
                    <a:srgbClr val="114C7D"/>
                  </a:solidFill>
                  <a:latin typeface="Gotham Pro" pitchFamily="2" charset="0"/>
                  <a:cs typeface="Gotham Pro" pitchFamily="2" charset="0"/>
                </a:rPr>
                <a:t>congress-vsp.ru/xvi/</a:t>
              </a:r>
              <a:endParaRPr lang="ru-RU" dirty="0">
                <a:solidFill>
                  <a:srgbClr val="114C7D"/>
                </a:solidFill>
                <a:latin typeface="Gotham Pro" pitchFamily="2" charset="0"/>
                <a:cs typeface="Gotham Pro" pitchFamily="2" charset="0"/>
              </a:endParaRPr>
            </a:p>
          </p:txBody>
        </p:sp>
        <p:pic>
          <p:nvPicPr>
            <p:cNvPr id="8" name="Picture 13" descr="E:\РАБОТА\3 конгресс ВСП\2025\XVI Конгресс шаблон презентации\элементы презентации\01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 flipH="1">
              <a:off x="1079579" y="-1079578"/>
              <a:ext cx="1620000" cy="3779157"/>
            </a:xfrm>
            <a:prstGeom prst="rect">
              <a:avLst/>
            </a:prstGeom>
            <a:noFill/>
          </p:spPr>
        </p:pic>
        <p:pic>
          <p:nvPicPr>
            <p:cNvPr id="3" name="Picture 2" descr="E:\РАБОТА\3 конгресс ВСП\2025\XVI Конгресс шаблон презентации\элементы презентации\0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0" y="4698000"/>
              <a:ext cx="5399214" cy="2160000"/>
            </a:xfrm>
            <a:prstGeom prst="rect">
              <a:avLst/>
            </a:prstGeom>
            <a:noFill/>
          </p:spPr>
        </p:pic>
        <p:pic>
          <p:nvPicPr>
            <p:cNvPr id="1028" name="Picture 4" descr="E:\РАБОТА\3 конгресс ВСП\2025\XVI Конгресс шаблон презентации\элементы презентации\01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1110413" y="0"/>
              <a:ext cx="1080000" cy="1080000"/>
            </a:xfrm>
            <a:prstGeom prst="rect">
              <a:avLst/>
            </a:prstGeom>
            <a:noFill/>
          </p:spPr>
        </p:pic>
      </p:grp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359697" y="2456864"/>
            <a:ext cx="8149983" cy="1143000"/>
          </a:xfrm>
        </p:spPr>
        <p:txBody>
          <a:bodyPr>
            <a:normAutofit/>
          </a:bodyPr>
          <a:lstStyle/>
          <a:p>
            <a:pPr algn="l"/>
            <a:r>
              <a:rPr lang="ru-RU" sz="5400" b="1" dirty="0">
                <a:solidFill>
                  <a:srgbClr val="002060"/>
                </a:solidFill>
                <a:latin typeface="SIGNPAINTER-HOUSESCRIPT SEMIBOL" panose="02000006070000020004" pitchFamily="2" charset="0"/>
                <a:cs typeface="Gotham Pro Medium" pitchFamily="2" charset="0"/>
              </a:rPr>
              <a:t>БЛАГОДАРЮ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ru-RU" sz="1050" dirty="0">
                <a:solidFill>
                  <a:prstClr val="black"/>
                </a:solidFill>
              </a:rPr>
              <a:t>По материалам</a:t>
            </a:r>
            <a:r>
              <a:rPr lang="en-GB" sz="1050" dirty="0">
                <a:solidFill>
                  <a:prstClr val="black"/>
                </a:solidFill>
              </a:rPr>
              <a:t> Hepp et al. Cephalalgia 2015;35:478–88.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26757" y="287338"/>
            <a:ext cx="11265243" cy="981075"/>
          </a:xfrm>
        </p:spPr>
        <p:txBody>
          <a:bodyPr>
            <a:noAutofit/>
          </a:bodyPr>
          <a:lstStyle/>
          <a:p>
            <a:r>
              <a:rPr lang="ru-RU" altLang="it-IT" sz="4000" b="1" dirty="0">
                <a:solidFill>
                  <a:schemeClr val="accent1">
                    <a:lumMod val="50000"/>
                  </a:schemeClr>
                </a:solidFill>
                <a:latin typeface="SIGNPAINTER-HOUSESCRIPT SEMIBOL" panose="02000006070000020004" pitchFamily="2" charset="0"/>
                <a:cs typeface="Arial" charset="0"/>
              </a:rPr>
              <a:t>Приверженность к приему пероральных препаратов для профилактики мигрени низка</a:t>
            </a:r>
            <a:endParaRPr lang="en-GB" sz="4000" b="1" dirty="0">
              <a:solidFill>
                <a:schemeClr val="accent1">
                  <a:lumMod val="50000"/>
                </a:schemeClr>
              </a:solidFill>
              <a:latin typeface="SIGNPAINTER-HOUSESCRIPT SEMIBOL" panose="02000006070000020004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527175" y="1520825"/>
            <a:ext cx="10664825" cy="6127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Приверженность к приему препаратов низкая у пациентов с хронической мигренью через</a:t>
            </a:r>
            <a:r>
              <a:rPr lang="en-GB" sz="2400" dirty="0">
                <a:solidFill>
                  <a:schemeClr val="tx1"/>
                </a:solidFill>
              </a:rPr>
              <a:t> 6 </a:t>
            </a:r>
            <a:r>
              <a:rPr lang="ru-RU" sz="2400" dirty="0">
                <a:solidFill>
                  <a:schemeClr val="tx1"/>
                </a:solidFill>
              </a:rPr>
              <a:t>месяцев</a:t>
            </a:r>
            <a:r>
              <a:rPr lang="en-GB" sz="2400" dirty="0">
                <a:solidFill>
                  <a:schemeClr val="tx1"/>
                </a:solidFill>
              </a:rPr>
              <a:t> (26–29%) </a:t>
            </a:r>
            <a:r>
              <a:rPr lang="ru-RU" sz="2400" dirty="0">
                <a:solidFill>
                  <a:schemeClr val="tx1"/>
                </a:solidFill>
              </a:rPr>
              <a:t>и ухудшается к </a:t>
            </a:r>
            <a:r>
              <a:rPr lang="en-GB" sz="2400" dirty="0">
                <a:solidFill>
                  <a:schemeClr val="tx1"/>
                </a:solidFill>
              </a:rPr>
              <a:t>12 </a:t>
            </a:r>
            <a:r>
              <a:rPr lang="ru-RU" sz="2400" dirty="0">
                <a:solidFill>
                  <a:schemeClr val="tx1"/>
                </a:solidFill>
              </a:rPr>
              <a:t>месяцам</a:t>
            </a:r>
            <a:r>
              <a:rPr lang="en-GB" sz="2400" dirty="0">
                <a:solidFill>
                  <a:schemeClr val="tx1"/>
                </a:solidFill>
              </a:rPr>
              <a:t> (17–20%)</a:t>
            </a:r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1746089" y="2379083"/>
          <a:ext cx="8640960" cy="3881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 rot="16200000">
            <a:off x="1043071" y="3502933"/>
            <a:ext cx="2847194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kern="0" dirty="0">
                <a:solidFill>
                  <a:srgbClr val="665B5E"/>
                </a:solidFill>
              </a:rPr>
              <a:t>Пациенты </a:t>
            </a:r>
            <a:r>
              <a:rPr lang="en-GB" sz="1400" b="1" kern="0" dirty="0">
                <a:solidFill>
                  <a:srgbClr val="665B5E"/>
                </a:solidFill>
              </a:rPr>
              <a:t>(%)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11624" y="5281463"/>
            <a:ext cx="1445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kern="0" dirty="0">
                <a:solidFill>
                  <a:prstClr val="black"/>
                </a:solidFill>
              </a:rPr>
              <a:t>(n = 3951)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38294" y="5281463"/>
            <a:ext cx="1445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kern="0" dirty="0">
                <a:solidFill>
                  <a:prstClr val="black"/>
                </a:solidFill>
              </a:rPr>
              <a:t>(n = 3474)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84864" y="5281463"/>
            <a:ext cx="1727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kern="0" dirty="0">
                <a:solidFill>
                  <a:prstClr val="black"/>
                </a:solidFill>
              </a:rPr>
              <a:t>(n = 1263)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82510" y="5281463"/>
            <a:ext cx="1445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kern="0" dirty="0">
                <a:solidFill>
                  <a:prstClr val="black"/>
                </a:solidFill>
              </a:rPr>
              <a:t>(n = 8688)</a:t>
            </a:r>
          </a:p>
        </p:txBody>
      </p:sp>
    </p:spTree>
    <p:extLst>
      <p:ext uri="{BB962C8B-B14F-4D97-AF65-F5344CB8AC3E}">
        <p14:creationId xmlns:p14="http://schemas.microsoft.com/office/powerpoint/2010/main" val="3909604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6" name="Google Shape;766;p43" descr="Вид на Москва-Веху из речки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701" y="1"/>
            <a:ext cx="12204701" cy="6859694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p43"/>
          <p:cNvSpPr txBox="1"/>
          <p:nvPr/>
        </p:nvSpPr>
        <p:spPr>
          <a:xfrm>
            <a:off x="3895506" y="1007144"/>
            <a:ext cx="4320842" cy="3385502"/>
          </a:xfrm>
          <a:prstGeom prst="rect">
            <a:avLst/>
          </a:prstGeom>
          <a:solidFill>
            <a:srgbClr val="A59E79"/>
          </a:solidFill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bg1"/>
                </a:solidFill>
                <a:latin typeface="SIGNPAINTER-HOUSESCRIPT SEMIBOL" panose="02000006070000020004" pitchFamily="2" charset="0"/>
                <a:sym typeface="Arial"/>
              </a:rPr>
              <a:t>Нормативно-правовая иерархия Здравоохранения РФ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bg1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70000"/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  <a:sym typeface="Arial"/>
              </a:rPr>
              <a:t>Конституция РФ</a:t>
            </a:r>
            <a:endParaRPr dirty="0">
              <a:solidFill>
                <a:schemeClr val="bg1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70000"/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  <a:sym typeface="Arial"/>
              </a:rPr>
              <a:t>Федеральные Законы</a:t>
            </a:r>
            <a:endParaRPr dirty="0">
              <a:solidFill>
                <a:schemeClr val="bg1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70000"/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  <a:sym typeface="Arial"/>
              </a:rPr>
              <a:t>Указы Президента </a:t>
            </a:r>
            <a:endParaRPr dirty="0">
              <a:solidFill>
                <a:schemeClr val="bg1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70000"/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  <a:sym typeface="Arial"/>
              </a:rPr>
              <a:t>Постановления Правительства </a:t>
            </a:r>
            <a:endParaRPr dirty="0">
              <a:solidFill>
                <a:schemeClr val="bg1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70000"/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  <a:sym typeface="Arial"/>
              </a:rPr>
              <a:t>Приказы Минздрава </a:t>
            </a:r>
            <a:endParaRPr dirty="0">
              <a:solidFill>
                <a:schemeClr val="bg1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70000"/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  <a:sym typeface="Arial"/>
              </a:rPr>
              <a:t>Клинические рекомендации </a:t>
            </a:r>
            <a:endParaRPr dirty="0">
              <a:solidFill>
                <a:schemeClr val="bg1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70000"/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  <a:sym typeface="Arial"/>
              </a:rPr>
              <a:t>Локальные акты ЛПУ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769" name="Google Shape;769;p43"/>
          <p:cNvSpPr txBox="1"/>
          <p:nvPr/>
        </p:nvSpPr>
        <p:spPr>
          <a:xfrm>
            <a:off x="396903" y="6005281"/>
            <a:ext cx="11398200" cy="400069"/>
          </a:xfrm>
          <a:prstGeom prst="rect">
            <a:avLst/>
          </a:prstGeom>
          <a:solidFill>
            <a:srgbClr val="A59E79"/>
          </a:solidFill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При противоречии между актами применяется документ высшей юридической силы</a:t>
            </a:r>
            <a:endParaRPr sz="2000" b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7E30902-3EEF-5049-B244-C867FDDC23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873458"/>
              </p:ext>
            </p:extLst>
          </p:nvPr>
        </p:nvGraphicFramePr>
        <p:xfrm>
          <a:off x="533400" y="1732069"/>
          <a:ext cx="3200400" cy="320583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1111909524"/>
                    </a:ext>
                  </a:extLst>
                </a:gridCol>
              </a:tblGrid>
              <a:tr h="1202106"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chemeClr val="tx1"/>
                          </a:solidFill>
                        </a:rPr>
                        <a:t>Длительность действия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872257"/>
                  </a:ext>
                </a:extLst>
              </a:tr>
              <a:tr h="1202106">
                <a:tc>
                  <a:txBody>
                    <a:bodyPr/>
                    <a:lstStyle/>
                    <a:p>
                      <a:r>
                        <a:rPr lang="ru-RU" sz="3200" dirty="0"/>
                        <a:t>Быстрота действия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364086"/>
                  </a:ext>
                </a:extLst>
              </a:tr>
              <a:tr h="801618">
                <a:tc>
                  <a:txBody>
                    <a:bodyPr/>
                    <a:lstStyle/>
                    <a:p>
                      <a:r>
                        <a:rPr lang="ru-RU" sz="3200" dirty="0"/>
                        <a:t>Безопасность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525179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1B0F3D6-A9B7-D940-8FE5-BAB6AD5403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87107"/>
              </p:ext>
            </p:extLst>
          </p:nvPr>
        </p:nvGraphicFramePr>
        <p:xfrm>
          <a:off x="8108051" y="1892704"/>
          <a:ext cx="3461649" cy="3205831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461649">
                  <a:extLst>
                    <a:ext uri="{9D8B030D-6E8A-4147-A177-3AD203B41FA5}">
                      <a16:colId xmlns:a16="http://schemas.microsoft.com/office/drawing/2014/main" val="214737925"/>
                    </a:ext>
                  </a:extLst>
                </a:gridCol>
              </a:tblGrid>
              <a:tr h="1202106"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chemeClr val="tx1"/>
                          </a:solidFill>
                        </a:rPr>
                        <a:t>Быстрота действия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767093"/>
                  </a:ext>
                </a:extLst>
              </a:tr>
              <a:tr h="1202106">
                <a:tc>
                  <a:txBody>
                    <a:bodyPr/>
                    <a:lstStyle/>
                    <a:p>
                      <a:r>
                        <a:rPr lang="ru-RU" sz="3200" dirty="0"/>
                        <a:t>Длительность действия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917821"/>
                  </a:ext>
                </a:extLst>
              </a:tr>
              <a:tr h="801619">
                <a:tc>
                  <a:txBody>
                    <a:bodyPr/>
                    <a:lstStyle/>
                    <a:p>
                      <a:r>
                        <a:rPr lang="ru-RU" sz="3200" dirty="0"/>
                        <a:t>Безопасность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93491"/>
                  </a:ext>
                </a:extLst>
              </a:tr>
            </a:tbl>
          </a:graphicData>
        </a:graphic>
      </p:graphicFrame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78CF22F-E444-0040-8334-289CC32DF27C}"/>
              </a:ext>
            </a:extLst>
          </p:cNvPr>
          <p:cNvGrpSpPr/>
          <p:nvPr/>
        </p:nvGrpSpPr>
        <p:grpSpPr>
          <a:xfrm>
            <a:off x="3714745" y="265879"/>
            <a:ext cx="4393305" cy="5016236"/>
            <a:chOff x="3714745" y="330464"/>
            <a:chExt cx="4393305" cy="5016236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9AE6E223-86E5-9343-AEAB-0FCA78065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4745" y="330464"/>
              <a:ext cx="4393305" cy="5016236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D0D7A856-DD52-3C46-BB9C-A48D351A1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44999" y="756322"/>
              <a:ext cx="870849" cy="595948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5DFFB4BF-9C20-014F-ACA9-6B485816A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09490" y="1074265"/>
              <a:ext cx="865707" cy="59746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18C9FA7-2C40-2442-8444-7415B3E21B37}"/>
              </a:ext>
            </a:extLst>
          </p:cNvPr>
          <p:cNvSpPr txBox="1"/>
          <p:nvPr/>
        </p:nvSpPr>
        <p:spPr>
          <a:xfrm>
            <a:off x="333631" y="5532786"/>
            <a:ext cx="114794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*по данным анкетирования 400 пациентов и 385 врачей-неврологов в Москве и МО  </a:t>
            </a: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B49E8687-4655-D04E-A9D6-C46D155A6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2700" y="6521796"/>
            <a:ext cx="58039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en-US" sz="1000" dirty="0">
                <a:latin typeface="Tahoma" panose="020B0604030504040204" pitchFamily="34" charset="0"/>
              </a:rPr>
              <a:t>Ко</a:t>
            </a:r>
            <a:r>
              <a:rPr lang="ru-RU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зуб О.В., </a:t>
            </a:r>
            <a:r>
              <a:rPr lang="ru-RU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Глембоцкая</a:t>
            </a:r>
            <a:r>
              <a:rPr lang="ru-RU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Г.Т. Научно-практический журнал «Фармация». 2012. № 2. С. 30-32.</a:t>
            </a:r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248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872655"/>
              </p:ext>
            </p:extLst>
          </p:nvPr>
        </p:nvGraphicFramePr>
        <p:xfrm>
          <a:off x="2112103" y="1060513"/>
          <a:ext cx="9897167" cy="530676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65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9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7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52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39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Уровень А	</a:t>
                      </a:r>
                    </a:p>
                  </a:txBody>
                  <a:tcPr marL="121920" marR="12192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Уровень В</a:t>
                      </a:r>
                    </a:p>
                  </a:txBody>
                  <a:tcPr marL="121920" marR="12192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Уровень С</a:t>
                      </a:r>
                    </a:p>
                  </a:txBody>
                  <a:tcPr marL="121920" marR="12192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Уровень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0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altLang="ru-RU" sz="140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Боль при цервикальной </a:t>
                      </a:r>
                      <a:r>
                        <a:rPr lang="ru-RU" altLang="ru-RU" sz="1400" dirty="0" err="1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дистонии</a:t>
                      </a:r>
                      <a:endParaRPr lang="ru-RU" sz="140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B w="19050" cap="flat" cmpd="sng" algn="ctr">
                      <a:solidFill>
                        <a:srgbClr val="075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altLang="ru-RU" sz="140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Диабетическая </a:t>
                      </a:r>
                      <a:r>
                        <a:rPr lang="ru-RU" altLang="ru-RU" sz="1400" dirty="0" err="1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нейропатия</a:t>
                      </a:r>
                      <a:endParaRPr lang="ru-RU" altLang="ru-RU" sz="140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Тазовая боль у женщин</a:t>
                      </a:r>
                    </a:p>
                  </a:txBody>
                  <a:tcPr marL="121920" marR="12192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altLang="ru-RU" sz="1400" dirty="0" err="1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Миофасциальный</a:t>
                      </a:r>
                      <a:r>
                        <a:rPr lang="ru-RU" altLang="ru-RU" sz="140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болевой синдром</a:t>
                      </a:r>
                      <a:endParaRPr lang="ru-RU" sz="140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909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u-RU" altLang="ru-RU" sz="14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Хроническая мигрень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rgbClr val="075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5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5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5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altLang="ru-RU" sz="1400" dirty="0" err="1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Плантарный</a:t>
                      </a:r>
                      <a:r>
                        <a:rPr lang="ru-RU" altLang="ru-RU" sz="140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ru-RU" sz="1400" dirty="0" err="1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фасциит</a:t>
                      </a:r>
                      <a:endParaRPr lang="ru-RU" sz="140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rgbClr val="075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Интерстициальный цистит (болевой мочевой пузырь) </a:t>
                      </a:r>
                    </a:p>
                  </a:txBody>
                  <a:tcPr marL="121920" marR="12192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Боли после </a:t>
                      </a:r>
                      <a:r>
                        <a:rPr lang="ru-RU" sz="1400" dirty="0" err="1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геморроидэктомии</a:t>
                      </a:r>
                      <a:r>
                        <a:rPr lang="ru-RU" sz="140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121920" marR="12192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364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ru-RU" altLang="ru-RU" sz="140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Невралгии:</a:t>
                      </a:r>
                    </a:p>
                    <a:p>
                      <a:pPr eaLnBrk="1" hangingPunct="1">
                        <a:lnSpc>
                          <a:spcPct val="100000"/>
                        </a:lnSpc>
                      </a:pPr>
                      <a:r>
                        <a:rPr lang="ru-RU" altLang="ru-RU" sz="1400" dirty="0" err="1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постгерпетическая</a:t>
                      </a:r>
                      <a:r>
                        <a:rPr lang="ru-RU" altLang="ru-RU" sz="140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, посттравматическая, </a:t>
                      </a:r>
                      <a:r>
                        <a:rPr lang="ru-RU" altLang="ru-RU" sz="1400" dirty="0" err="1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тригеминальная</a:t>
                      </a:r>
                      <a:endParaRPr lang="ru-RU" sz="140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T w="19050" cap="flat" cmpd="sng" algn="ctr">
                      <a:solidFill>
                        <a:srgbClr val="075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u-RU" altLang="ru-RU" sz="140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Синдром грушевидной мышцы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40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Тазовая боль у мужчин</a:t>
                      </a:r>
                      <a:endParaRPr lang="ru-RU" sz="140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Боль при </a:t>
                      </a:r>
                      <a:r>
                        <a:rPr lang="ru-RU" sz="1400" dirty="0" err="1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остеоартрите</a:t>
                      </a:r>
                      <a:r>
                        <a:rPr lang="ru-RU" sz="140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Боль после артропластики</a:t>
                      </a:r>
                    </a:p>
                  </a:txBody>
                  <a:tcPr marL="121920" marR="12192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aseline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40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т.ч. боли при спазме сфинктеров</a:t>
                      </a:r>
                    </a:p>
                  </a:txBody>
                  <a:tcPr marL="121920" marR="12192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3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u-RU" altLang="ru-RU" sz="140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Хроническая боль с спине </a:t>
                      </a:r>
                    </a:p>
                    <a:p>
                      <a:pPr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u-RU" altLang="ru-RU" sz="140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ru-RU" sz="140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low back pain</a:t>
                      </a:r>
                      <a:r>
                        <a:rPr lang="ru-RU" altLang="ru-RU" sz="140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40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Латеральный </a:t>
                      </a:r>
                      <a:r>
                        <a:rPr lang="ru-RU" altLang="ru-RU" sz="1400" dirty="0" err="1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эпикондилит</a:t>
                      </a:r>
                      <a:endParaRPr lang="ru-RU" altLang="ru-RU" sz="140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Боль в области передней поверхности колена при мышечном дисбалансе 4-главой мышцы бедра</a:t>
                      </a:r>
                      <a:r>
                        <a:rPr lang="en-US" sz="140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03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Хроническая </a:t>
                      </a:r>
                      <a:r>
                        <a:rPr lang="ru-RU" altLang="ru-RU" sz="1400" dirty="0" err="1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нейропатическая</a:t>
                      </a:r>
                      <a:r>
                        <a:rPr lang="ru-RU" altLang="ru-RU" sz="140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боль после спинальной травмы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Постоперационные</a:t>
                      </a:r>
                      <a:r>
                        <a:rPr lang="ru-RU" sz="140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боли у детей с ДЦП после хирургического лечения аддукторного спазма</a:t>
                      </a:r>
                    </a:p>
                  </a:txBody>
                  <a:tcPr marL="121920" marR="1219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9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dirty="0" err="1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Карпальный</a:t>
                      </a:r>
                      <a:r>
                        <a:rPr lang="ru-RU" altLang="ru-RU" sz="140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туннельный синдром</a:t>
                      </a: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Послеоперационные боли после </a:t>
                      </a:r>
                      <a:r>
                        <a:rPr lang="ru-RU" sz="1400" dirty="0" err="1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мастэктомии</a:t>
                      </a:r>
                      <a:endParaRPr lang="ru-RU" sz="140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B0E1A02-A612-66FD-9690-A35AEB2E4979}"/>
              </a:ext>
            </a:extLst>
          </p:cNvPr>
          <p:cNvSpPr txBox="1"/>
          <p:nvPr/>
        </p:nvSpPr>
        <p:spPr>
          <a:xfrm>
            <a:off x="5191838" y="6595483"/>
            <a:ext cx="1050710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Y. </a:t>
            </a:r>
            <a:r>
              <a:rPr kumimoji="0" lang="en-US" alt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Safarpour</a:t>
            </a:r>
            <a:r>
              <a:rPr kumimoji="0" lang="en-US" alt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, B. Jabbari. Botulinum toxin treatment of pain syndromes –</a:t>
            </a:r>
            <a:r>
              <a:rPr kumimoji="0" lang="ru-RU" alt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 </a:t>
            </a:r>
            <a:r>
              <a:rPr kumimoji="0" lang="en-US" alt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an evidence based review </a:t>
            </a:r>
            <a:r>
              <a:rPr kumimoji="0" lang="ru-RU" alt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Т</a:t>
            </a:r>
            <a:r>
              <a:rPr kumimoji="0" lang="en-US" alt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oxins</a:t>
            </a:r>
            <a:r>
              <a:rPr kumimoji="0" lang="en-US" alt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 2018 DOI: 10.1016/j.toxicon.2018.01.017</a:t>
            </a:r>
          </a:p>
        </p:txBody>
      </p:sp>
      <p:sp>
        <p:nvSpPr>
          <p:cNvPr id="4" name="МЕХАНИЗМ ДЕЙСТВИЯ…">
            <a:extLst>
              <a:ext uri="{FF2B5EF4-FFF2-40B4-BE49-F238E27FC236}">
                <a16:creationId xmlns:a16="http://schemas.microsoft.com/office/drawing/2014/main" id="{55224AA1-FFE3-A12D-7609-66848542A9BD}"/>
              </a:ext>
            </a:extLst>
          </p:cNvPr>
          <p:cNvSpPr txBox="1"/>
          <p:nvPr/>
        </p:nvSpPr>
        <p:spPr>
          <a:xfrm>
            <a:off x="2372496" y="306085"/>
            <a:ext cx="9593725" cy="1159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defTabSz="228600">
              <a:defRPr sz="5200">
                <a:solidFill>
                  <a:srgbClr val="0552A4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pPr>
            <a:r>
              <a:rPr lang="ru-RU" sz="4000" b="1" dirty="0">
                <a:solidFill>
                  <a:srgbClr val="002060"/>
                </a:solidFill>
                <a:latin typeface="SIGNPAINTER-HOUSESCRIPT SEMIBOL" panose="02000006070000020004" pitchFamily="2" charset="0"/>
                <a:cs typeface="Arial" panose="020B0604020202020204" pitchFamily="34" charset="0"/>
              </a:rPr>
              <a:t>БТА в лечении боли. Анализ доказательности </a:t>
            </a:r>
            <a:br>
              <a:rPr lang="ru-RU" sz="3200" b="1" cap="all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</a:br>
            <a:endParaRPr lang="ru-RU" sz="3200" b="1" cap="all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25E995A-1A1C-D6C2-7080-5CA3817EE987}"/>
              </a:ext>
            </a:extLst>
          </p:cNvPr>
          <p:cNvSpPr/>
          <p:nvPr/>
        </p:nvSpPr>
        <p:spPr>
          <a:xfrm>
            <a:off x="211906" y="3137486"/>
            <a:ext cx="27184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Токсикон">
            <a:extLst>
              <a:ext uri="{FF2B5EF4-FFF2-40B4-BE49-F238E27FC236}">
                <a16:creationId xmlns:a16="http://schemas.microsoft.com/office/drawing/2014/main" id="{A4A2AD1D-F986-5D83-9413-61DC5C675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47" y="306085"/>
            <a:ext cx="14351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112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724500" y="481913"/>
            <a:ext cx="11331575" cy="10389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rgbClr val="002060"/>
                </a:solidFill>
                <a:latin typeface="SIGNPAINTER-HOUSESCRIPT SEMIBOL" panose="02000006070000020004" pitchFamily="2" charset="0"/>
              </a:rPr>
              <a:t>Динамика числа процедур БТ в КГБ (количество процедур)</a:t>
            </a:r>
          </a:p>
          <a:p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446563622"/>
              </p:ext>
            </p:extLst>
          </p:nvPr>
        </p:nvGraphicFramePr>
        <p:xfrm>
          <a:off x="1136829" y="1125538"/>
          <a:ext cx="9848335" cy="5449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Текст 7"/>
          <p:cNvSpPr>
            <a:spLocks noGrp="1"/>
          </p:cNvSpPr>
          <p:nvPr>
            <p:ph type="body" sz="quarter" idx="4294967295"/>
          </p:nvPr>
        </p:nvSpPr>
        <p:spPr>
          <a:xfrm>
            <a:off x="7835900" y="1781175"/>
            <a:ext cx="4356100" cy="639763"/>
          </a:xfrm>
        </p:spPr>
        <p:txBody>
          <a:bodyPr>
            <a:noAutofit/>
          </a:bodyPr>
          <a:lstStyle/>
          <a:p>
            <a:endParaRPr lang="ru-RU" dirty="0">
              <a:solidFill>
                <a:srgbClr val="2A6FB0"/>
              </a:solidFill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49B377-9745-45EA-68FD-EA1CF9DB55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410" y="6293131"/>
            <a:ext cx="1237523" cy="28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24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543" y="5037769"/>
            <a:ext cx="1584325" cy="1376362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03526" y="6416070"/>
            <a:ext cx="27364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/>
            </a:pPr>
            <a:r>
              <a:rPr lang="ru-RU" sz="1600" b="1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Clostridium</a:t>
            </a:r>
            <a:r>
              <a:rPr lang="ru-RU" sz="16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botu</a:t>
            </a:r>
            <a:r>
              <a:rPr lang="ru-RU" sz="1600" b="1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linum</a:t>
            </a:r>
            <a:endParaRPr lang="ru-RU" sz="1600" b="1" i="1" dirty="0">
              <a:solidFill>
                <a:prstClr val="black">
                  <a:lumMod val="85000"/>
                  <a:lumOff val="1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336324" y="413195"/>
            <a:ext cx="7512204" cy="587701"/>
          </a:xfrm>
          <a:prstGeom prst="rect">
            <a:avLst/>
          </a:prstGeom>
          <a:ln>
            <a:noFill/>
          </a:ln>
        </p:spPr>
        <p:txBody>
          <a:bodyPr lIns="45720" tIns="0" rIns="45720" bIns="0" anchor="b"/>
          <a:lstStyle>
            <a:lvl1pPr algn="r" rtl="0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endParaRPr lang="ru-RU" sz="4000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solidFill>
                <a:srgbClr val="002060"/>
              </a:solidFill>
              <a:latin typeface="SIGNPAINTER-HOUSESCRIPT SEMIBOL" panose="02000006070000020004" pitchFamily="2" charset="0"/>
              <a:cs typeface="Arial" pitchFamily="34" charset="0"/>
            </a:endParaRPr>
          </a:p>
          <a:p>
            <a:pPr>
              <a:defRPr/>
            </a:pPr>
            <a:endParaRPr lang="ru-RU" sz="4000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solidFill>
                <a:srgbClr val="002060"/>
              </a:solidFill>
              <a:latin typeface="SIGNPAINTER-HOUSESCRIPT SEMIBOL" panose="02000006070000020004" pitchFamily="2" charset="0"/>
              <a:cs typeface="Arial" pitchFamily="34" charset="0"/>
            </a:endParaRPr>
          </a:p>
          <a:p>
            <a:pPr algn="l">
              <a:defRPr/>
            </a:pPr>
            <a:r>
              <a:rPr lang="ru-RU" sz="4000" cap="sm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2060"/>
                </a:solidFill>
                <a:latin typeface="SIGNPAINTER-HOUSESCRIPT SEMIBOL" panose="02000006070000020004" pitchFamily="2" charset="0"/>
                <a:cs typeface="Arial" pitchFamily="34" charset="0"/>
              </a:rPr>
              <a:t>   История ботулинического токсина </a:t>
            </a: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43" y="221443"/>
            <a:ext cx="1353844" cy="17281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8527" y="1949635"/>
            <a:ext cx="1749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J. </a:t>
            </a:r>
            <a:r>
              <a:rPr lang="ru-RU" sz="1600" b="1" i="1" dirty="0" err="1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Kerner</a:t>
            </a:r>
            <a:r>
              <a:rPr lang="ru-RU" sz="1600" b="1" i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600" b="1" i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1822</a:t>
            </a:r>
            <a:r>
              <a:rPr lang="ru-RU" sz="1600" b="1" i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b="1" i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50" y="2462983"/>
            <a:ext cx="1305422" cy="179090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6519" y="4255633"/>
            <a:ext cx="1866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Emile</a:t>
            </a:r>
            <a:r>
              <a:rPr lang="ru-RU" sz="1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 </a:t>
            </a:r>
            <a:r>
              <a:rPr lang="ru-RU" sz="16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Pierre</a:t>
            </a:r>
            <a:r>
              <a:rPr lang="ru-RU" sz="1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 </a:t>
            </a:r>
            <a:r>
              <a:rPr lang="ru-RU" sz="16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van</a:t>
            </a:r>
            <a:r>
              <a:rPr lang="ru-RU" sz="1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 </a:t>
            </a:r>
            <a:endParaRPr lang="en-US" sz="1600" b="1" i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</a:endParaRPr>
          </a:p>
          <a:p>
            <a:r>
              <a:rPr lang="ru-RU" sz="16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Ermengem</a:t>
            </a:r>
            <a:r>
              <a:rPr lang="ru-RU" sz="1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 1895г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91670" y="1124692"/>
            <a:ext cx="924852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античные времена употребление в пищу зараженной колбасы считалось опасным (лат. </a:t>
            </a:r>
            <a:r>
              <a:rPr lang="ru-RU" sz="2000" dirty="0" err="1"/>
              <a:t>botulus</a:t>
            </a:r>
            <a:r>
              <a:rPr lang="ru-RU" sz="2000" dirty="0"/>
              <a:t> - «черная кровяная колбаса»).</a:t>
            </a:r>
          </a:p>
          <a:p>
            <a:endParaRPr lang="en-US" sz="1000" dirty="0"/>
          </a:p>
          <a:p>
            <a:r>
              <a:rPr lang="en-US" sz="2000" b="1" dirty="0"/>
              <a:t>1822 </a:t>
            </a:r>
            <a:r>
              <a:rPr lang="en-US" sz="2000" dirty="0"/>
              <a:t>-   </a:t>
            </a:r>
            <a:r>
              <a:rPr lang="ru-RU" sz="2000" dirty="0"/>
              <a:t>Немецкий врач J. </a:t>
            </a:r>
            <a:r>
              <a:rPr lang="ru-RU" sz="2000" dirty="0" err="1"/>
              <a:t>Kerner</a:t>
            </a:r>
            <a:r>
              <a:rPr lang="ru-RU" sz="2000" dirty="0"/>
              <a:t>  высказал предположение, что</a:t>
            </a:r>
            <a:r>
              <a:rPr lang="en-US" sz="2000" dirty="0"/>
              <a:t> </a:t>
            </a:r>
            <a:r>
              <a:rPr lang="ru-RU" sz="2000" dirty="0"/>
              <a:t>заболевание может быть вызвано интоксикацией ядом, содержащимся в мясных продуктах</a:t>
            </a:r>
          </a:p>
          <a:p>
            <a:endParaRPr lang="en-US" sz="1000" dirty="0"/>
          </a:p>
          <a:p>
            <a:r>
              <a:rPr lang="ru-RU" sz="2000" b="1" dirty="0"/>
              <a:t>1895 </a:t>
            </a:r>
            <a:r>
              <a:rPr lang="ru-RU" sz="2000" dirty="0"/>
              <a:t>– Бельгиец  Е. Van </a:t>
            </a:r>
            <a:r>
              <a:rPr lang="ru-RU" sz="2000" dirty="0" err="1"/>
              <a:t>Ermengem</a:t>
            </a:r>
            <a:r>
              <a:rPr lang="ru-RU" sz="2000" dirty="0"/>
              <a:t>  выделил  из зараженного мяса спорообразующие микроорганизмы, которые он назвал </a:t>
            </a:r>
            <a:r>
              <a:rPr lang="ru-RU" sz="2000" dirty="0" err="1"/>
              <a:t>Bacillus</a:t>
            </a:r>
            <a:r>
              <a:rPr lang="ru-RU" sz="2000" dirty="0"/>
              <a:t> </a:t>
            </a:r>
            <a:r>
              <a:rPr lang="ru-RU" sz="2000" dirty="0" err="1"/>
              <a:t>botulinus</a:t>
            </a:r>
            <a:r>
              <a:rPr lang="ru-RU" sz="2000" dirty="0"/>
              <a:t> </a:t>
            </a:r>
          </a:p>
          <a:p>
            <a:endParaRPr lang="en-US" sz="1000" dirty="0"/>
          </a:p>
          <a:p>
            <a:r>
              <a:rPr lang="ru-RU" sz="2000" b="1" dirty="0"/>
              <a:t>1920 </a:t>
            </a:r>
            <a:r>
              <a:rPr lang="ru-RU" sz="2000" dirty="0"/>
              <a:t>– выделение чистой формы ботулотоксина, дифференцирование  типов</a:t>
            </a:r>
          </a:p>
          <a:p>
            <a:endParaRPr lang="en-US" sz="1000" dirty="0"/>
          </a:p>
          <a:p>
            <a:r>
              <a:rPr lang="ru-RU" sz="2000" b="1" dirty="0"/>
              <a:t>1949 </a:t>
            </a:r>
            <a:r>
              <a:rPr lang="ru-RU" sz="2000" dirty="0"/>
              <a:t>–  </a:t>
            </a:r>
            <a:r>
              <a:rPr lang="ru-RU" sz="2000" dirty="0" err="1"/>
              <a:t>Burgen</a:t>
            </a:r>
            <a:r>
              <a:rPr lang="ru-RU" sz="2000" dirty="0"/>
              <a:t>   продемонстрировал,  что ботулинический  экзотоксин  блокирует </a:t>
            </a:r>
            <a:r>
              <a:rPr lang="en-US" sz="2000" dirty="0"/>
              <a:t> </a:t>
            </a:r>
            <a:r>
              <a:rPr lang="ru-RU" sz="2000" dirty="0"/>
              <a:t>передачу импульсов  в  нервно-мышечных синапсах</a:t>
            </a:r>
          </a:p>
          <a:p>
            <a:endParaRPr lang="ru-RU" sz="1000" dirty="0"/>
          </a:p>
          <a:p>
            <a:r>
              <a:rPr lang="ru-RU" sz="2800" b="1" dirty="0">
                <a:latin typeface="SIGNPAINTER-HOUSESCRIPT SEMIBOL" panose="02000006070000020004" pitchFamily="2" charset="0"/>
              </a:rPr>
              <a:t>1973 -  A. </a:t>
            </a:r>
            <a:r>
              <a:rPr lang="ru-RU" sz="2800" b="1" dirty="0" err="1">
                <a:latin typeface="SIGNPAINTER-HOUSESCRIPT SEMIBOL" panose="02000006070000020004" pitchFamily="2" charset="0"/>
              </a:rPr>
              <a:t>Scott</a:t>
            </a:r>
            <a:r>
              <a:rPr lang="ru-RU" sz="2800" b="1" dirty="0">
                <a:latin typeface="SIGNPAINTER-HOUSESCRIPT SEMIBOL" panose="02000006070000020004" pitchFamily="2" charset="0"/>
              </a:rPr>
              <a:t> впервые применил БТА </a:t>
            </a:r>
            <a:r>
              <a:rPr lang="en-US" sz="2800" b="1" dirty="0">
                <a:latin typeface="SIGNPAINTER-HOUSESCRIPT SEMIBOL" panose="02000006070000020004" pitchFamily="2" charset="0"/>
              </a:rPr>
              <a:t> </a:t>
            </a:r>
            <a:r>
              <a:rPr lang="ru-RU" sz="2800" b="1" dirty="0">
                <a:latin typeface="SIGNPAINTER-HOUSESCRIPT SEMIBOL" panose="02000006070000020004" pitchFamily="2" charset="0"/>
              </a:rPr>
              <a:t>в клинической практике  (лечение косоглазия).</a:t>
            </a:r>
          </a:p>
          <a:p>
            <a:endParaRPr lang="ru-RU" sz="1000" dirty="0"/>
          </a:p>
          <a:p>
            <a:r>
              <a:rPr lang="ru-RU" sz="2000" b="1" dirty="0"/>
              <a:t>1979</a:t>
            </a:r>
            <a:r>
              <a:rPr lang="ru-RU" sz="2000" dirty="0"/>
              <a:t> -  E. </a:t>
            </a:r>
            <a:r>
              <a:rPr lang="ru-RU" sz="2000" dirty="0" err="1"/>
              <a:t>Schantz</a:t>
            </a:r>
            <a:r>
              <a:rPr lang="ru-RU" sz="2000" dirty="0"/>
              <a:t>  получил  высокоочищенный БТА, пригодный  для  терапевтических  целей.</a:t>
            </a:r>
          </a:p>
          <a:p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37954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013253" y="71462"/>
            <a:ext cx="10527957" cy="155733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SIGNPAINTER-HOUSESCRIPT SEMIBOL" panose="02000006070000020004" pitchFamily="2" charset="0"/>
                <a:cs typeface="Arial" panose="020B0604020202020204" pitchFamily="34" charset="0"/>
              </a:rPr>
              <a:t>Применение ботулинического токсина типа А в лечении головной боли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PAINTER-HOUSESCRIPT SEMIBOL" panose="02000006070000020004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390775" y="25733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4000">
              <a:solidFill>
                <a:srgbClr val="1F497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97284" name="Rectangle 6"/>
          <p:cNvSpPr>
            <a:spLocks noChangeArrowheads="1"/>
          </p:cNvSpPr>
          <p:nvPr/>
        </p:nvSpPr>
        <p:spPr bwMode="auto">
          <a:xfrm>
            <a:off x="243713" y="4214814"/>
            <a:ext cx="5833614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SzPct val="60000"/>
              <a:buFont typeface="Wingdings" pitchFamily="2" charset="2"/>
              <a:buChar char=""/>
              <a:defRPr sz="21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itchFamily="2" charset="2"/>
              <a:buChar char=""/>
              <a:defRPr sz="19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itchFamily="2" charset="2"/>
              <a:buChar char=""/>
              <a:defRPr sz="17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itchFamily="2" charset="2"/>
              <a:buChar char=""/>
              <a:defRPr sz="16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ru-RU" sz="2400" dirty="0">
                <a:solidFill>
                  <a:prstClr val="black"/>
                </a:solidFill>
                <a:latin typeface="Tahoma" pitchFamily="34" charset="0"/>
              </a:rPr>
              <a:t>    </a:t>
            </a:r>
            <a:r>
              <a:rPr lang="ru-RU" altLang="ru-RU" sz="2400" dirty="0">
                <a:solidFill>
                  <a:prstClr val="black"/>
                </a:solidFill>
                <a:latin typeface="Tahoma" pitchFamily="34" charset="0"/>
              </a:rPr>
              <a:t>Впервые эффективность БТА при </a:t>
            </a:r>
            <a:br>
              <a:rPr lang="ru-RU" altLang="ru-RU" sz="2400" dirty="0">
                <a:solidFill>
                  <a:prstClr val="black"/>
                </a:solidFill>
                <a:latin typeface="Tahoma" pitchFamily="34" charset="0"/>
              </a:rPr>
            </a:br>
            <a:r>
              <a:rPr lang="ru-RU" altLang="ru-RU" sz="2400" dirty="0">
                <a:solidFill>
                  <a:prstClr val="black"/>
                </a:solidFill>
                <a:latin typeface="Tahoma" pitchFamily="34" charset="0"/>
              </a:rPr>
              <a:t>головной боли отметил</a:t>
            </a:r>
            <a:r>
              <a:rPr lang="en-US" altLang="ru-RU" sz="2400" dirty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ru-RU" altLang="ru-RU" sz="2400" dirty="0">
                <a:solidFill>
                  <a:prstClr val="black"/>
                </a:solidFill>
                <a:latin typeface="Tahoma" pitchFamily="34" charset="0"/>
              </a:rPr>
              <a:t>пластический хирург </a:t>
            </a:r>
            <a:r>
              <a:rPr lang="en-US" altLang="ru-RU" sz="2400" dirty="0">
                <a:solidFill>
                  <a:prstClr val="black"/>
                </a:solidFill>
                <a:latin typeface="Tahoma" pitchFamily="34" charset="0"/>
              </a:rPr>
              <a:t>William Binder</a:t>
            </a:r>
            <a:r>
              <a:rPr lang="ru-RU" altLang="ru-RU" sz="2400" dirty="0">
                <a:solidFill>
                  <a:prstClr val="black"/>
                </a:solidFill>
                <a:latin typeface="Tahoma" pitchFamily="34" charset="0"/>
              </a:rPr>
              <a:t> в 1997г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3216275" y="4149726"/>
            <a:ext cx="730885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97286" name="Прямоугольник 7"/>
          <p:cNvSpPr>
            <a:spLocks noChangeArrowheads="1"/>
          </p:cNvSpPr>
          <p:nvPr/>
        </p:nvSpPr>
        <p:spPr bwMode="auto">
          <a:xfrm>
            <a:off x="5317149" y="1870076"/>
            <a:ext cx="60486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60000"/>
              <a:buFont typeface="Wingdings" pitchFamily="2" charset="2"/>
              <a:buChar char=""/>
              <a:defRPr sz="21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itchFamily="2" charset="2"/>
              <a:buChar char=""/>
              <a:defRPr sz="19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itchFamily="2" charset="2"/>
              <a:buChar char=""/>
              <a:defRPr sz="17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itchFamily="2" charset="2"/>
              <a:buChar char=""/>
              <a:defRPr sz="16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ru-RU" altLang="ru-RU" sz="2400" dirty="0">
                <a:solidFill>
                  <a:prstClr val="black"/>
                </a:solidFill>
                <a:latin typeface="Tahoma" pitchFamily="34" charset="0"/>
              </a:rPr>
              <a:t>Впервые эффективность БТА при боли, </a:t>
            </a:r>
            <a:br>
              <a:rPr lang="ru-RU" altLang="ru-RU" sz="2400" dirty="0">
                <a:solidFill>
                  <a:prstClr val="black"/>
                </a:solidFill>
                <a:latin typeface="Tahoma" pitchFamily="34" charset="0"/>
              </a:rPr>
            </a:br>
            <a:r>
              <a:rPr lang="ru-RU" altLang="ru-RU" sz="2400" dirty="0">
                <a:solidFill>
                  <a:prstClr val="black"/>
                </a:solidFill>
                <a:latin typeface="Tahoma" pitchFamily="34" charset="0"/>
              </a:rPr>
              <a:t>связанной с кривошеей, отметил </a:t>
            </a:r>
            <a:r>
              <a:rPr lang="en-US" altLang="ru-RU" sz="2400" dirty="0" err="1">
                <a:solidFill>
                  <a:prstClr val="black"/>
                </a:solidFill>
                <a:latin typeface="Tahoma" pitchFamily="34" charset="0"/>
              </a:rPr>
              <a:t>Tsui</a:t>
            </a:r>
            <a:r>
              <a:rPr lang="ru-RU" altLang="ru-RU" sz="2400" dirty="0">
                <a:solidFill>
                  <a:prstClr val="black"/>
                </a:solidFill>
                <a:latin typeface="Tahoma" pitchFamily="34" charset="0"/>
              </a:rPr>
              <a:t> и </a:t>
            </a:r>
            <a:br>
              <a:rPr lang="ru-RU" altLang="ru-RU" sz="2400" dirty="0">
                <a:solidFill>
                  <a:prstClr val="black"/>
                </a:solidFill>
                <a:latin typeface="Tahoma" pitchFamily="34" charset="0"/>
              </a:rPr>
            </a:br>
            <a:r>
              <a:rPr lang="ru-RU" altLang="ru-RU" sz="2400" dirty="0">
                <a:solidFill>
                  <a:prstClr val="black"/>
                </a:solidFill>
                <a:latin typeface="Tahoma" pitchFamily="34" charset="0"/>
              </a:rPr>
              <a:t>соавторы в 1985 году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999" y="1639484"/>
            <a:ext cx="2649979" cy="219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7" y="4149725"/>
            <a:ext cx="3205163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6384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12518</TotalTime>
  <Words>2103</Words>
  <Application>Microsoft Macintosh PowerPoint</Application>
  <PresentationFormat>Широкоэкранный</PresentationFormat>
  <Paragraphs>256</Paragraphs>
  <Slides>26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9" baseType="lpstr">
      <vt:lpstr>Arial</vt:lpstr>
      <vt:lpstr>Calibri</vt:lpstr>
      <vt:lpstr>Calibri Light</vt:lpstr>
      <vt:lpstr>Gotham Pro</vt:lpstr>
      <vt:lpstr>Open Sans Medium</vt:lpstr>
      <vt:lpstr>PT Sans</vt:lpstr>
      <vt:lpstr>SignPainter-HouseScript</vt:lpstr>
      <vt:lpstr>SIGNPAINTER-HOUSESCRIPT SEMIBOL</vt:lpstr>
      <vt:lpstr>Suisse Int'l</vt:lpstr>
      <vt:lpstr>Tahoma</vt:lpstr>
      <vt:lpstr>Times New Roman</vt:lpstr>
      <vt:lpstr>Wingdings</vt:lpstr>
      <vt:lpstr>Тема Office</vt:lpstr>
      <vt:lpstr>БОТУЛИНОТЕРАПИЯ ХРОНИЧЕСКОЙ МИГРЕНИ:  БЕЗОПАСНОСТЬ И НАДЕЖНОСТЬ</vt:lpstr>
      <vt:lpstr>Презентация PowerPoint</vt:lpstr>
      <vt:lpstr>Приверженность к приему пероральных препаратов для профилактики мигрени низка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Оценка продолжительностью до 11 лет эффективности и переносимости онаботулотоксина А при хронической мигрени</vt:lpstr>
      <vt:lpstr>Оценка продолжительностью до 11 лет эффективности и переносимости онаботулотоксина А при хронической мигрени</vt:lpstr>
      <vt:lpstr>Оценка продолжительностью до 11 лет эффективности и переносимости онаботулотоксина А при хронической мигрени</vt:lpstr>
      <vt:lpstr>Презентация PowerPoint</vt:lpstr>
      <vt:lpstr>Презентация PowerPoint</vt:lpstr>
      <vt:lpstr>Презентация PowerPoint</vt:lpstr>
      <vt:lpstr>Презентация PowerPoint</vt:lpstr>
      <vt:lpstr>РЕЛАТОКС®: Первый российский ботулотоксин</vt:lpstr>
      <vt:lpstr>РЕЛАТОКС® - высокотехнологичный инновационный продукт</vt:lpstr>
      <vt:lpstr>РЕЛАТОКС®: преимущества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ботулотоксина  в профилактике хронической мигрени</dc:title>
  <dc:creator>Book Mac</dc:creator>
  <cp:lastModifiedBy>Book Mac</cp:lastModifiedBy>
  <cp:revision>31</cp:revision>
  <dcterms:created xsi:type="dcterms:W3CDTF">2025-11-10T17:46:58Z</dcterms:created>
  <dcterms:modified xsi:type="dcterms:W3CDTF">2025-11-19T10:33:21Z</dcterms:modified>
</cp:coreProperties>
</file>