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7057" r:id="rId3"/>
    <p:sldId id="7058" r:id="rId4"/>
    <p:sldId id="7066" r:id="rId5"/>
    <p:sldId id="7064" r:id="rId6"/>
    <p:sldId id="7059" r:id="rId7"/>
    <p:sldId id="7063" r:id="rId8"/>
    <p:sldId id="7070" r:id="rId9"/>
    <p:sldId id="7054" r:id="rId10"/>
    <p:sldId id="7060" r:id="rId11"/>
    <p:sldId id="7056" r:id="rId12"/>
    <p:sldId id="7061" r:id="rId13"/>
    <p:sldId id="7067" r:id="rId14"/>
    <p:sldId id="7065" r:id="rId15"/>
    <p:sldId id="7068" r:id="rId16"/>
    <p:sldId id="7077" r:id="rId17"/>
    <p:sldId id="7078" r:id="rId18"/>
    <p:sldId id="7079" r:id="rId19"/>
    <p:sldId id="7075" r:id="rId20"/>
    <p:sldId id="70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Latysheva" initials="EL" lastIdx="1" clrIdx="0">
    <p:extLst>
      <p:ext uri="{19B8F6BF-5375-455C-9EA6-DF929625EA0E}">
        <p15:presenceInfo xmlns:p15="http://schemas.microsoft.com/office/powerpoint/2012/main" userId="ac2de55adb91a7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31" autoAdjust="0"/>
    <p:restoredTop sz="76840" autoAdjust="0"/>
  </p:normalViewPr>
  <p:slideViewPr>
    <p:cSldViewPr snapToGrid="0">
      <p:cViewPr varScale="1">
        <p:scale>
          <a:sx n="87" d="100"/>
          <a:sy n="87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0044458100629"/>
          <c:y val="0.13275181828495078"/>
          <c:w val="0.32991936850887649"/>
          <c:h val="0.74070216681582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09838055580237E-3"/>
          <c:y val="0.17141140370085831"/>
          <c:w val="0.9837952886837712"/>
          <c:h val="0.591775485055634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7625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 w="15875" cap="rnd">
                <a:solidFill>
                  <a:schemeClr val="accent2">
                    <a:lumMod val="75000"/>
                  </a:schemeClr>
                </a:solidFill>
                <a:miter lim="800000"/>
              </a:ln>
            </c:spPr>
          </c:marker>
          <c:dLbls>
            <c:dLbl>
              <c:idx val="0"/>
              <c:layout>
                <c:manualLayout>
                  <c:x val="-2.3780129298991728E-2"/>
                  <c:y val="-7.3455456708464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29-419E-A67A-C1D427CDC553}"/>
                </c:ext>
              </c:extLst>
            </c:dLbl>
            <c:dLbl>
              <c:idx val="1"/>
              <c:layout>
                <c:manualLayout>
                  <c:x val="-3.4851992814808476E-2"/>
                  <c:y val="-8.6458157165900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29-419E-A67A-C1D427CDC553}"/>
                </c:ext>
              </c:extLst>
            </c:dLbl>
            <c:dLbl>
              <c:idx val="2"/>
              <c:layout>
                <c:manualLayout>
                  <c:x val="-4.0433346942986725E-2"/>
                  <c:y val="-7.732163672502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29-419E-A67A-C1D427CDC553}"/>
                </c:ext>
              </c:extLst>
            </c:dLbl>
            <c:dLbl>
              <c:idx val="3"/>
              <c:layout>
                <c:manualLayout>
                  <c:x val="-4.0924418804602118E-2"/>
                  <c:y val="-7.8065040561699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29-419E-A67A-C1D427CDC553}"/>
                </c:ext>
              </c:extLst>
            </c:dLbl>
            <c:dLbl>
              <c:idx val="4"/>
              <c:layout>
                <c:manualLayout>
                  <c:x val="-3.5929264487887552E-2"/>
                  <c:y val="-9.1922029885270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29-419E-A67A-C1D427CDC553}"/>
                </c:ext>
              </c:extLst>
            </c:dLbl>
            <c:dLbl>
              <c:idx val="5"/>
              <c:layout>
                <c:manualLayout>
                  <c:x val="-3.9661631094912782E-2"/>
                  <c:y val="-6.613857353024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C29-419E-A67A-C1D427CDC553}"/>
                </c:ext>
              </c:extLst>
            </c:dLbl>
            <c:dLbl>
              <c:idx val="6"/>
              <c:layout>
                <c:manualLayout>
                  <c:x val="-4.0827306726020043E-2"/>
                  <c:y val="-7.9575852468526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C29-419E-A67A-C1D427CDC553}"/>
                </c:ext>
              </c:extLst>
            </c:dLbl>
            <c:dLbl>
              <c:idx val="7"/>
              <c:layout>
                <c:manualLayout>
                  <c:x val="-3.5570277438828062E-2"/>
                  <c:y val="-6.6138484612820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C29-419E-A67A-C1D427CDC553}"/>
                </c:ext>
              </c:extLst>
            </c:dLbl>
            <c:dLbl>
              <c:idx val="8"/>
              <c:layout>
                <c:manualLayout>
                  <c:x val="-3.6312752480381377E-2"/>
                  <c:y val="-5.731992733263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C29-419E-A67A-C1D427CDC553}"/>
                </c:ext>
              </c:extLst>
            </c:dLbl>
            <c:dLbl>
              <c:idx val="9"/>
              <c:layout>
                <c:manualLayout>
                  <c:x val="-4.3049310449127486E-2"/>
                  <c:y val="-7.0757569971431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C29-419E-A67A-C1D427CDC553}"/>
                </c:ext>
              </c:extLst>
            </c:dLbl>
            <c:dLbl>
              <c:idx val="10"/>
              <c:layout>
                <c:manualLayout>
                  <c:x val="-4.2317497634477633E-2"/>
                  <c:y val="-6.0470664826342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C29-419E-A67A-C1D427CDC553}"/>
                </c:ext>
              </c:extLst>
            </c:dLbl>
            <c:dLbl>
              <c:idx val="11"/>
              <c:layout>
                <c:manualLayout>
                  <c:x val="-4.6197130685300528E-2"/>
                  <c:y val="-8.7760932382620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C29-419E-A67A-C1D427CDC553}"/>
                </c:ext>
              </c:extLst>
            </c:dLbl>
            <c:dLbl>
              <c:idx val="12"/>
              <c:layout>
                <c:manualLayout>
                  <c:x val="-4.3397304583161107E-2"/>
                  <c:y val="-7.852293950023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C29-419E-A67A-C1D427CDC553}"/>
                </c:ext>
              </c:extLst>
            </c:dLbl>
            <c:dLbl>
              <c:idx val="13"/>
              <c:layout>
                <c:manualLayout>
                  <c:x val="-4.1997391532091297E-2"/>
                  <c:y val="-7.8522939500239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C29-419E-A67A-C1D427CDC553}"/>
                </c:ext>
              </c:extLst>
            </c:dLbl>
            <c:dLbl>
              <c:idx val="14"/>
              <c:layout>
                <c:manualLayout>
                  <c:x val="-6.9995652553487553E-3"/>
                  <c:y val="-5.5427957294286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C29-419E-A67A-C1D427CDC5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до 2015</c:v>
                </c:pt>
                <c:pt idx="1">
                  <c:v>2015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июнь 2020</c:v>
                </c:pt>
                <c:pt idx="6">
                  <c:v>декабрь 2020</c:v>
                </c:pt>
                <c:pt idx="7">
                  <c:v>июнь 2021</c:v>
                </c:pt>
                <c:pt idx="8">
                  <c:v>декабрь 2021</c:v>
                </c:pt>
                <c:pt idx="9">
                  <c:v>июнь 2022</c:v>
                </c:pt>
                <c:pt idx="10">
                  <c:v>декабрь 2022</c:v>
                </c:pt>
                <c:pt idx="11">
                  <c:v>июнь 2023</c:v>
                </c:pt>
                <c:pt idx="12">
                  <c:v>декабрь 2023</c:v>
                </c:pt>
                <c:pt idx="13">
                  <c:v>июнь 2024</c:v>
                </c:pt>
                <c:pt idx="14">
                  <c:v>декабрь 2024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237</c:v>
                </c:pt>
                <c:pt idx="1">
                  <c:v>277</c:v>
                </c:pt>
                <c:pt idx="2">
                  <c:v>914</c:v>
                </c:pt>
                <c:pt idx="3">
                  <c:v>2360</c:v>
                </c:pt>
                <c:pt idx="4">
                  <c:v>2942</c:v>
                </c:pt>
                <c:pt idx="5">
                  <c:v>3222</c:v>
                </c:pt>
                <c:pt idx="6">
                  <c:v>3477</c:v>
                </c:pt>
                <c:pt idx="7">
                  <c:v>3862</c:v>
                </c:pt>
                <c:pt idx="8">
                  <c:v>4202</c:v>
                </c:pt>
                <c:pt idx="9">
                  <c:v>4490</c:v>
                </c:pt>
                <c:pt idx="10">
                  <c:v>4811</c:v>
                </c:pt>
                <c:pt idx="11">
                  <c:v>5197</c:v>
                </c:pt>
                <c:pt idx="12">
                  <c:v>5724</c:v>
                </c:pt>
                <c:pt idx="13">
                  <c:v>6086</c:v>
                </c:pt>
                <c:pt idx="14">
                  <c:v>6380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C29-419E-A67A-C1D427CDC5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723107616"/>
        <c:axId val="-723107072"/>
      </c:lineChart>
      <c:catAx>
        <c:axId val="-723107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-723107072"/>
        <c:crosses val="autoZero"/>
        <c:auto val="1"/>
        <c:lblAlgn val="ctr"/>
        <c:lblOffset val="100"/>
        <c:noMultiLvlLbl val="0"/>
      </c:catAx>
      <c:valAx>
        <c:axId val="-723107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72310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Средневзвешенная стоимость введения ВВИГ в зависимости от дозировки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0,4 г/кг</c:v>
                </c:pt>
                <c:pt idx="1">
                  <c:v>0,5 г/кг</c:v>
                </c:pt>
                <c:pt idx="2">
                  <c:v>0,6 г/кг</c:v>
                </c:pt>
                <c:pt idx="3">
                  <c:v>0,7 г/кг</c:v>
                </c:pt>
                <c:pt idx="4">
                  <c:v>0,8 г/кг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173826</c:v>
                </c:pt>
                <c:pt idx="1">
                  <c:v>217283</c:v>
                </c:pt>
                <c:pt idx="2">
                  <c:v>260739</c:v>
                </c:pt>
                <c:pt idx="3">
                  <c:v>304196</c:v>
                </c:pt>
                <c:pt idx="4">
                  <c:v>347652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1-41C9-8F13-B6D3C0CFA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592760"/>
        <c:axId val="746584480"/>
      </c:barChart>
      <c:catAx>
        <c:axId val="74659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6584480"/>
        <c:crosses val="autoZero"/>
        <c:auto val="1"/>
        <c:lblAlgn val="ctr"/>
        <c:lblOffset val="100"/>
        <c:noMultiLvlLbl val="0"/>
      </c:catAx>
      <c:valAx>
        <c:axId val="7465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659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6331820309E-2"/>
          <c:y val="0.89766729637997689"/>
          <c:w val="0.95000002366817971"/>
          <c:h val="8.7357933749024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Средневзвешенная стоимость введения ВВИГ в зависимости от дозировки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0,4 г/кг</c:v>
                </c:pt>
                <c:pt idx="1">
                  <c:v>0,5 г/кг</c:v>
                </c:pt>
                <c:pt idx="2">
                  <c:v>0,6 г/кг</c:v>
                </c:pt>
                <c:pt idx="3">
                  <c:v>0,7 г/кг</c:v>
                </c:pt>
                <c:pt idx="4">
                  <c:v>0,8 г/кг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173826</c:v>
                </c:pt>
                <c:pt idx="1">
                  <c:v>217283</c:v>
                </c:pt>
                <c:pt idx="2">
                  <c:v>260739</c:v>
                </c:pt>
                <c:pt idx="3">
                  <c:v>304196</c:v>
                </c:pt>
                <c:pt idx="4">
                  <c:v>347652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A-4932-A7EF-5854FD2B6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592760"/>
        <c:axId val="746584480"/>
      </c:barChart>
      <c:catAx>
        <c:axId val="74659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6584480"/>
        <c:crosses val="autoZero"/>
        <c:auto val="1"/>
        <c:lblAlgn val="ctr"/>
        <c:lblOffset val="100"/>
        <c:noMultiLvlLbl val="0"/>
      </c:catAx>
      <c:valAx>
        <c:axId val="7465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659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57681-DB33-4875-8977-1568A7131BD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BE5A9-DF31-466E-91C3-FE808C4E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0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52037389-6F6A-CD3D-238B-B8717DDF1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667ECC-4EF8-DD44-BCE7-FD26276B16DC}" type="slidenum">
              <a:rPr kumimoji="0" lang="ru-RU" altLang="ru-RU" sz="1200"/>
              <a:pPr/>
              <a:t>7</a:t>
            </a:fld>
            <a:endParaRPr kumimoji="0" lang="ru-RU" altLang="ru-RU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E096068-AAE5-4D81-7526-328D90795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44FB230-B5BE-C89B-9DD6-B81030AAB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altLang="ru-RU">
                <a:latin typeface="Arial" panose="020B0604020202020204" pitchFamily="34" charset="0"/>
              </a:rPr>
              <a:t>Данилин С.В. 42 года, 12.09.2013г.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sz="1200" b="1" dirty="0" smtClean="0"/>
              <a:t>Заместительная терапия</a:t>
            </a:r>
            <a:r>
              <a:rPr lang="ru-RU" sz="1200" b="1" baseline="0" dirty="0" smtClean="0"/>
              <a:t> ВВИГ в КСГ оплачивается двумя видами тарифов, как  и в круглосуточном , так и  в дневном стационаре </a:t>
            </a:r>
          </a:p>
          <a:p>
            <a:pPr marL="0" indent="0">
              <a:buFontTx/>
              <a:buNone/>
            </a:pPr>
            <a:endParaRPr lang="ru-RU" sz="1200" b="1" baseline="0" dirty="0" smtClean="0"/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При постановке и подтверждения диагноза применяем</a:t>
            </a:r>
            <a:r>
              <a:rPr lang="ru-RU" sz="1200" b="1" baseline="0" dirty="0" smtClean="0"/>
              <a:t> </a:t>
            </a:r>
            <a:r>
              <a:rPr lang="en-US" sz="1200" b="1" baseline="0" dirty="0" err="1" smtClean="0"/>
              <a:t>st</a:t>
            </a:r>
            <a:r>
              <a:rPr lang="ru-RU" sz="1200" b="1" dirty="0" smtClean="0"/>
              <a:t>03.001</a:t>
            </a:r>
            <a:r>
              <a:rPr lang="ru-RU" sz="1200" b="1" baseline="0" dirty="0" smtClean="0"/>
              <a:t> и составляет </a:t>
            </a:r>
            <a:r>
              <a:rPr lang="en-US" sz="1200" b="1" baseline="0" dirty="0" smtClean="0"/>
              <a:t>145 </a:t>
            </a:r>
            <a:r>
              <a:rPr lang="ru-RU" sz="1200" b="1" baseline="0" dirty="0" smtClean="0"/>
              <a:t>тыс., но размер тарифа не в полной мере покрывает сам ИГ, не говоря уже об обследованиях и дополнительных манипуляциях </a:t>
            </a:r>
          </a:p>
          <a:p>
            <a:pPr marL="171450" indent="-171450">
              <a:buFontTx/>
              <a:buChar char="-"/>
            </a:pPr>
            <a:endParaRPr lang="ru-RU" sz="1200" b="1" baseline="0" dirty="0" smtClean="0"/>
          </a:p>
          <a:p>
            <a:pPr marL="171450" indent="-171450">
              <a:buFontTx/>
              <a:buChar char="-"/>
            </a:pPr>
            <a:r>
              <a:rPr lang="ru-RU" sz="1200" b="1" baseline="0" dirty="0" smtClean="0"/>
              <a:t>Этот же тариф в дневном стационаре крайне низкий  -  17 </a:t>
            </a:r>
            <a:r>
              <a:rPr lang="ru-RU" sz="1200" b="1" baseline="0" dirty="0" err="1" smtClean="0"/>
              <a:t>тыс</a:t>
            </a:r>
            <a:r>
              <a:rPr lang="ru-RU" sz="1200" b="1" baseline="0" dirty="0" smtClean="0"/>
              <a:t> и практически не используется, требует модернизации.</a:t>
            </a:r>
          </a:p>
          <a:p>
            <a:pPr marL="171450" indent="-171450">
              <a:buFontTx/>
              <a:buChar char="-"/>
            </a:pPr>
            <a:endParaRPr lang="ru-RU" sz="1200" b="1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1" baseline="0" dirty="0" smtClean="0"/>
              <a:t>Для проведения последующих переливаний иммуноглобулинов используем тарифы </a:t>
            </a:r>
            <a:r>
              <a:rPr lang="en-US" sz="1200" b="1" baseline="0" dirty="0" smtClean="0"/>
              <a:t>st36.001</a:t>
            </a:r>
            <a:r>
              <a:rPr lang="ru-RU" sz="1200" b="1" baseline="0" dirty="0" smtClean="0"/>
              <a:t> </a:t>
            </a:r>
            <a:r>
              <a:rPr lang="en-US" sz="1200" b="1" dirty="0" err="1" smtClean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Комплексное</a:t>
            </a:r>
            <a:r>
              <a:rPr lang="en-US" sz="1200" b="1" dirty="0" smtClean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200" b="1" dirty="0" err="1" smtClean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лечение</a:t>
            </a:r>
            <a:r>
              <a:rPr lang="en-US" sz="1200" b="1" dirty="0" smtClean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с </a:t>
            </a:r>
            <a:r>
              <a:rPr lang="en-US" sz="1200" b="1" dirty="0" err="1" smtClean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применением</a:t>
            </a:r>
            <a:r>
              <a:rPr lang="en-US" sz="1200" b="1" dirty="0" smtClean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200" b="1" dirty="0" err="1" smtClean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препаратов</a:t>
            </a:r>
            <a:r>
              <a:rPr lang="en-US" sz="1200" b="1" dirty="0" smtClean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200" b="1" dirty="0" err="1" smtClean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иммуноглобулина</a:t>
            </a:r>
            <a:endParaRPr lang="ru-RU" sz="1200" b="1" dirty="0" smtClean="0">
              <a:solidFill>
                <a:srgbClr val="0F4370"/>
              </a:solidFill>
              <a:latin typeface="Lato 2"/>
              <a:ea typeface="Lato 2"/>
              <a:cs typeface="Lato 2"/>
              <a:sym typeface="Lato 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b="1" dirty="0" smtClean="0">
              <a:solidFill>
                <a:srgbClr val="0F4370"/>
              </a:solidFill>
              <a:latin typeface="Lato 2"/>
              <a:ea typeface="Lato 2"/>
              <a:cs typeface="Lato 2"/>
              <a:sym typeface="Lato 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1" dirty="0" smtClean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Несмотря на тенденцию</a:t>
            </a:r>
            <a:r>
              <a:rPr lang="ru-RU" sz="1200" b="1" baseline="0" dirty="0" smtClean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к увеличению размер тарифа не позволяет покрыть даже минимальную дозировку иммуноглобулина 0,4 мг/кг</a:t>
            </a:r>
            <a:endParaRPr lang="en-US" sz="12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E5A9-DF31-466E-91C3-FE808C4E9BA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3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слайде видно, что тариф 03.001 тарифа способен покрыть лишь дозировку 0,2, но в соответствии с КР и практикой применения ИГ при ПИД назначаются в дозировках 0,4 – 0,8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Таким образом тариф не в полной мере покрывает даже в минимально используемой дозировке 0,4, не говоря уже о более высоких дозировках,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Пациенты ПИД должны получать насыщающие дозировки в рамках этого тарифа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рамках законченного случая проводятся обследования, оказываются услуги, и тариф требует существенного увеличения, как минимум для покрытия ИГ 0,5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Расчёт стоимости 1 введения исходя из средневзвешенной закупочной цены за МНН иммуноглобулин человека нормальный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Хотя учет цен государственного регистра более объективен для оценки стоимости, так как закупочные цены варьируют из-за короткого срока годности и ухода с рынка препаратов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Тариф 03.001 для ПИД является ключевым и требует пересмотра в сторону повышения.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E5A9-DF31-466E-91C3-FE808C4E9B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5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видно, что тариф 03.001 тарифа способен покрыть лишь дозировку 0,2, но в соответствии с КР и практикой применения ИГ при ПИД назначаются в дозировках 0,4 – 0,8</a:t>
            </a:r>
          </a:p>
          <a:p>
            <a:endParaRPr lang="ru-RU" dirty="0" smtClean="0"/>
          </a:p>
          <a:p>
            <a:r>
              <a:rPr lang="ru-RU" dirty="0" smtClean="0"/>
              <a:t>Таким образом тариф не в полной мере покрывает даже в минимально используемой дозировке 0,4, не говоря уже о более высоких дозировках, </a:t>
            </a:r>
          </a:p>
          <a:p>
            <a:endParaRPr lang="ru-RU" dirty="0" smtClean="0"/>
          </a:p>
          <a:p>
            <a:r>
              <a:rPr lang="ru-RU" dirty="0" smtClean="0"/>
              <a:t>Пациенты ПИД должны получать насыщающие дозировки в рамках этого тарифа</a:t>
            </a:r>
          </a:p>
          <a:p>
            <a:endParaRPr lang="ru-RU" dirty="0" smtClean="0"/>
          </a:p>
          <a:p>
            <a:r>
              <a:rPr lang="ru-RU" dirty="0" smtClean="0"/>
              <a:t>В рамках законченного случая проводятся обследования, оказываются услуги, и тариф требует существенного увеличения, как минимум для покрытия ИГ 0,5</a:t>
            </a:r>
          </a:p>
          <a:p>
            <a:endParaRPr lang="ru-RU" dirty="0" smtClean="0"/>
          </a:p>
          <a:p>
            <a:r>
              <a:rPr lang="ru-RU" dirty="0" smtClean="0"/>
              <a:t>Расчёт стоимости 1 введения исходя из средневзвешенной закупочной цены за МНН иммуноглобулин человека нормальный</a:t>
            </a:r>
          </a:p>
          <a:p>
            <a:endParaRPr lang="ru-RU" dirty="0" smtClean="0"/>
          </a:p>
          <a:p>
            <a:r>
              <a:rPr lang="ru-RU" dirty="0" smtClean="0"/>
              <a:t>Хотя учет цен государственного регистра более объективен для оценки стоимости, так как закупочные цены варьируют из-за короткого срока годности и ухода с рынка препаратов</a:t>
            </a:r>
          </a:p>
          <a:p>
            <a:endParaRPr lang="ru-RU" dirty="0" smtClean="0"/>
          </a:p>
          <a:p>
            <a:r>
              <a:rPr lang="ru-RU" dirty="0" smtClean="0"/>
              <a:t>Тариф 03.001 для ПИД является ключевым и требует пересмотра в сторону повышения.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E5A9-DF31-466E-91C3-FE808C4E9BA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 рамках работы Экспертного Совета по применению иммуноглобулинов в различных терапевтических областях с участием представителей МЗ и ФФОМС и ведущих клиницистов были определены основные направления для совершенствования тарифов КСГ 36.001 «Комплексное лечение с применением препаратов иммуноглобулина» </a:t>
            </a:r>
          </a:p>
          <a:p>
            <a:endParaRPr lang="ru-RU" dirty="0" smtClean="0"/>
          </a:p>
          <a:p>
            <a:r>
              <a:rPr lang="ru-RU" dirty="0" smtClean="0"/>
              <a:t>Предложения были</a:t>
            </a:r>
            <a:r>
              <a:rPr lang="ru-RU" baseline="0" dirty="0" smtClean="0"/>
              <a:t> </a:t>
            </a:r>
            <a:r>
              <a:rPr lang="ru-RU" dirty="0" smtClean="0"/>
              <a:t>размещены в рамках общественного обсуждения проекта ПГГ 2026 на сайте </a:t>
            </a:r>
            <a:r>
              <a:rPr lang="en-US" dirty="0" smtClean="0"/>
              <a:t>regulation</a:t>
            </a:r>
          </a:p>
          <a:p>
            <a:endParaRPr lang="en-US" dirty="0" smtClean="0"/>
          </a:p>
          <a:p>
            <a:r>
              <a:rPr lang="ru-RU" dirty="0" smtClean="0"/>
              <a:t>С нашей стороны было предложено актуализировать подходы к расчёту стоимости КСГ «Комплексное лечение с применением препаратов иммуноглобулина» с учётом необходимости индивидуального подбора препарата для каждого пациента для снижения риска развития нежелательных явлений на фоне заместительной терапии. </a:t>
            </a:r>
          </a:p>
          <a:p>
            <a:endParaRPr lang="ru-RU" dirty="0" smtClean="0"/>
          </a:p>
          <a:p>
            <a:r>
              <a:rPr lang="ru-RU" dirty="0" smtClean="0"/>
              <a:t>Ввиду</a:t>
            </a:r>
            <a:r>
              <a:rPr lang="ru-RU" baseline="0" dirty="0" smtClean="0"/>
              <a:t> отсутствия дополнительного финансирования программы предлагаем разгруппировать тариф дневного стационара </a:t>
            </a:r>
            <a:r>
              <a:rPr lang="ru-RU" dirty="0" smtClean="0"/>
              <a:t>на 2 уровня исходя из дозировки:</a:t>
            </a:r>
          </a:p>
          <a:p>
            <a:r>
              <a:rPr lang="ru-RU" dirty="0" smtClean="0"/>
              <a:t>– 1ый уровень менее затратный на дозировки 0,2-0,3 г/кг составит 128 691,20 руб.</a:t>
            </a:r>
            <a:r>
              <a:rPr lang="ru-RU" baseline="0" dirty="0" smtClean="0"/>
              <a:t> для покрытия  </a:t>
            </a:r>
            <a:r>
              <a:rPr lang="ru-RU" dirty="0" smtClean="0"/>
              <a:t>усредненной дозировки</a:t>
            </a:r>
            <a:r>
              <a:rPr lang="ru-RU" baseline="0" dirty="0" smtClean="0"/>
              <a:t> - </a:t>
            </a:r>
            <a:r>
              <a:rPr lang="ru-RU" dirty="0" smtClean="0"/>
              <a:t>0,28 г/кг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2ой уровень более дорогостоящий на дозировки 0,4-0,8 г/кг -</a:t>
            </a:r>
            <a:r>
              <a:rPr lang="ru-RU" baseline="0" dirty="0" smtClean="0"/>
              <a:t> </a:t>
            </a:r>
            <a:r>
              <a:rPr lang="ru-RU" dirty="0" smtClean="0"/>
              <a:t>202 567,25 руб. </a:t>
            </a:r>
            <a:r>
              <a:rPr lang="ru-RU" baseline="0" dirty="0" smtClean="0"/>
              <a:t>для покрытия  хотя бы </a:t>
            </a:r>
            <a:r>
              <a:rPr lang="ru-RU" dirty="0" smtClean="0"/>
              <a:t>усредненной дозировки</a:t>
            </a:r>
            <a:r>
              <a:rPr lang="ru-RU" baseline="0" dirty="0" smtClean="0"/>
              <a:t> - </a:t>
            </a:r>
            <a:r>
              <a:rPr lang="ru-RU" dirty="0" smtClean="0"/>
              <a:t>0,45 г/кг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0" indent="0">
              <a:buFontTx/>
              <a:buNone/>
            </a:pPr>
            <a:r>
              <a:rPr lang="ru-RU" dirty="0" smtClean="0"/>
              <a:t>Также</a:t>
            </a:r>
            <a:r>
              <a:rPr lang="ru-RU" baseline="0" dirty="0" smtClean="0"/>
              <a:t> д</a:t>
            </a:r>
            <a:r>
              <a:rPr lang="ru-RU" dirty="0" smtClean="0"/>
              <a:t>ля тарифа</a:t>
            </a:r>
            <a:r>
              <a:rPr lang="ru-RU" baseline="0" dirty="0" smtClean="0"/>
              <a:t> круглосуточного стационара предлагаем заложить небольшое увеличения размера тарифа до 150 954,99 руб. для возможности покрытия применения иммуноглобулина как минимум в дозировке 0,3 г/кг. </a:t>
            </a:r>
          </a:p>
          <a:p>
            <a:pPr marL="0" indent="0">
              <a:buFontTx/>
              <a:buNone/>
            </a:pPr>
            <a:endParaRPr lang="ru-RU" baseline="0" dirty="0" smtClean="0"/>
          </a:p>
          <a:p>
            <a:pPr marL="0" indent="0">
              <a:buFontTx/>
              <a:buNone/>
            </a:pPr>
            <a:r>
              <a:rPr lang="ru-RU" baseline="0" dirty="0" smtClean="0"/>
              <a:t>Но даже с учетом возможных изменений в тарификации применения иммуноглобулинов Остается открытым вопрос неполного покрытия тарифом КСГ применения ВВИГ в дозировках 0,6-0,8 г/кг</a:t>
            </a:r>
          </a:p>
          <a:p>
            <a:pPr marL="0" indent="0">
              <a:buFontTx/>
              <a:buNone/>
            </a:pP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F0AC3-6A88-493F-B2B1-06982A38CFA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6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08DB-5E4C-4ADA-8568-58EE76153E9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54B8-D293-4278-80C3-8BF0941E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08DB-5E4C-4ADA-8568-58EE76153E9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54B8-D293-4278-80C3-8BF0941E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08DB-5E4C-4ADA-8568-58EE76153E9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54B8-D293-4278-80C3-8BF0941E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0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without Sub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gray">
          <a:xfrm>
            <a:off x="439102" y="445199"/>
            <a:ext cx="9798220" cy="85653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254983" y="6424616"/>
            <a:ext cx="8081539" cy="4333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798">
                <a:solidFill>
                  <a:schemeClr val="tx1"/>
                </a:solidFill>
              </a:defRPr>
            </a:lvl1pPr>
            <a:lvl2pPr marL="0" indent="0">
              <a:defRPr sz="798">
                <a:solidFill>
                  <a:schemeClr val="tx1"/>
                </a:solidFill>
              </a:defRPr>
            </a:lvl2pPr>
            <a:lvl3pPr marL="1584" indent="0">
              <a:defRPr sz="798">
                <a:solidFill>
                  <a:schemeClr val="tx1"/>
                </a:solidFill>
              </a:defRPr>
            </a:lvl3pPr>
            <a:lvl4pPr marL="3166" indent="0">
              <a:defRPr sz="798">
                <a:solidFill>
                  <a:schemeClr val="tx1"/>
                </a:solidFill>
              </a:defRPr>
            </a:lvl4pPr>
            <a:lvl5pPr marL="3166" indent="0">
              <a:defRPr sz="798">
                <a:solidFill>
                  <a:schemeClr val="tx1"/>
                </a:solidFill>
              </a:defRPr>
            </a:lvl5pPr>
            <a:lvl6pPr marL="0" indent="0">
              <a:defRPr sz="798">
                <a:solidFill>
                  <a:schemeClr val="tx1"/>
                </a:solidFill>
              </a:defRPr>
            </a:lvl6pPr>
            <a:lvl7pPr marL="0" indent="0" algn="l">
              <a:defRPr sz="798">
                <a:solidFill>
                  <a:schemeClr val="tx1"/>
                </a:solidFill>
              </a:defRPr>
            </a:lvl7pPr>
            <a:lvl8pPr marL="0" indent="0">
              <a:defRPr sz="798">
                <a:solidFill>
                  <a:schemeClr val="tx1"/>
                </a:solidFill>
              </a:defRPr>
            </a:lvl8pPr>
            <a:lvl9pPr marL="0" indent="0">
              <a:defRPr sz="798"/>
            </a:lvl9pPr>
          </a:lstStyle>
          <a:p>
            <a:r>
              <a:rPr lang="en-US" dirty="0"/>
              <a:t>   4:3 Template • October 2016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474777" y="6424616"/>
            <a:ext cx="761156" cy="433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98">
                <a:solidFill>
                  <a:schemeClr val="tx1"/>
                </a:solidFill>
              </a:defRPr>
            </a:lvl1pPr>
            <a:lvl2pPr marL="1584" indent="0" algn="l">
              <a:defRPr sz="798">
                <a:solidFill>
                  <a:schemeClr val="tx1"/>
                </a:solidFill>
              </a:defRPr>
            </a:lvl2pPr>
            <a:lvl3pPr marL="0" indent="0" algn="l">
              <a:defRPr sz="798">
                <a:solidFill>
                  <a:schemeClr val="tx1"/>
                </a:solidFill>
              </a:defRPr>
            </a:lvl3pPr>
            <a:lvl4pPr marL="0" indent="0" algn="l">
              <a:defRPr sz="798">
                <a:solidFill>
                  <a:schemeClr val="tx1"/>
                </a:solidFill>
              </a:defRPr>
            </a:lvl4pPr>
            <a:lvl5pPr marL="0" indent="0" algn="l">
              <a:defRPr sz="798">
                <a:solidFill>
                  <a:schemeClr val="tx1"/>
                </a:solidFill>
              </a:defRPr>
            </a:lvl5pPr>
            <a:lvl6pPr marL="0" indent="0" algn="l">
              <a:defRPr sz="798">
                <a:solidFill>
                  <a:schemeClr val="tx1"/>
                </a:solidFill>
              </a:defRPr>
            </a:lvl6pPr>
            <a:lvl7pPr marL="0" indent="0" algn="l">
              <a:defRPr sz="798">
                <a:solidFill>
                  <a:schemeClr val="tx1"/>
                </a:solidFill>
              </a:defRPr>
            </a:lvl7pPr>
            <a:lvl8pPr marL="0" indent="0" algn="l">
              <a:defRPr sz="798">
                <a:solidFill>
                  <a:schemeClr val="tx1"/>
                </a:solidFill>
              </a:defRPr>
            </a:lvl8pPr>
            <a:lvl9pPr marL="0" indent="0" algn="l">
              <a:defRPr sz="798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Gerader Verbinder 13"/>
          <p:cNvCxnSpPr/>
          <p:nvPr userDrawn="1"/>
        </p:nvCxnSpPr>
        <p:spPr bwMode="gray">
          <a:xfrm>
            <a:off x="0" y="6416923"/>
            <a:ext cx="12192000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5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08DB-5E4C-4ADA-8568-58EE76153E9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54B8-D293-4278-80C3-8BF0941E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08DB-5E4C-4ADA-8568-58EE76153E9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54B8-D293-4278-80C3-8BF0941E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7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08DB-5E4C-4ADA-8568-58EE76153E9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54B8-D293-4278-80C3-8BF0941E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5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08DB-5E4C-4ADA-8568-58EE76153E9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54B8-D293-4278-80C3-8BF0941E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8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08DB-5E4C-4ADA-8568-58EE76153E9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54B8-D293-4278-80C3-8BF0941E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0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08DB-5E4C-4ADA-8568-58EE76153E9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54B8-D293-4278-80C3-8BF0941E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5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08DB-5E4C-4ADA-8568-58EE76153E9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54B8-D293-4278-80C3-8BF0941E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0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08DB-5E4C-4ADA-8568-58EE76153E9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54B8-D293-4278-80C3-8BF0941E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08DB-5E4C-4ADA-8568-58EE76153E9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554B8-D293-4278-80C3-8BF0941E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903" y="1338411"/>
            <a:ext cx="6393756" cy="3212437"/>
          </a:xfrm>
        </p:spPr>
        <p:txBody>
          <a:bodyPr>
            <a:normAutofit/>
          </a:bodyPr>
          <a:lstStyle/>
          <a:p>
            <a:pPr algn="l"/>
            <a:r>
              <a:rPr lang="ru-RU" sz="3700" dirty="0" smtClean="0"/>
              <a:t>Предложения </a:t>
            </a:r>
            <a:r>
              <a:rPr lang="ru-RU" sz="3700" dirty="0"/>
              <a:t>по совершенствованию модели оплаты медицинской помощи пациентам с иммунологическими заболеваниями </a:t>
            </a:r>
            <a:endParaRPr lang="ru-RU" sz="3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ru-RU" sz="1700"/>
              <a:t>ФГБУ ГНЦ Институт иммунологии ФМБА России</a:t>
            </a:r>
          </a:p>
          <a:p>
            <a:pPr algn="l"/>
            <a:r>
              <a:rPr lang="ru-RU" sz="1700"/>
              <a:t>Д.м.н Латышева Е.А.</a:t>
            </a:r>
            <a:endParaRPr lang="ru-RU" sz="1700" dirty="0"/>
          </a:p>
        </p:txBody>
      </p:sp>
      <p:pic>
        <p:nvPicPr>
          <p:cNvPr id="7" name="Рисунок 6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7469AC2-1959-D90E-054A-99EF2FED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62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FEA0C0D-07AE-31F8-0579-21C42D13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D16D2-8F9F-6AF9-BE00-9E6C3637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2" y="445199"/>
            <a:ext cx="10868978" cy="1490281"/>
          </a:xfrm>
        </p:spPr>
        <p:txBody>
          <a:bodyPr/>
          <a:lstStyle/>
          <a:p>
            <a:r>
              <a:rPr lang="ru-RU" dirty="0"/>
              <a:t>Обеспечение препаратами иммуноглобулинов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075A71-F69D-51D1-2B23-F94034125335}"/>
              </a:ext>
            </a:extLst>
          </p:cNvPr>
          <p:cNvSpPr txBox="1">
            <a:spLocks/>
          </p:cNvSpPr>
          <p:nvPr/>
        </p:nvSpPr>
        <p:spPr>
          <a:xfrm>
            <a:off x="554831" y="2153054"/>
            <a:ext cx="9503569" cy="40421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Обеспечение детей – за счет средств фонда Круг добра</a:t>
            </a:r>
          </a:p>
          <a:p>
            <a:r>
              <a:rPr lang="ru-RU" sz="3200" dirty="0"/>
              <a:t>Число взрослых пациентов в РФ 1187 (декабрь 2024г)</a:t>
            </a:r>
            <a:r>
              <a:rPr lang="en-US" sz="3200" dirty="0"/>
              <a:t>*</a:t>
            </a:r>
            <a:endParaRPr lang="ru-RU" sz="3200" dirty="0"/>
          </a:p>
          <a:p>
            <a:r>
              <a:rPr lang="ru-RU" sz="3200" dirty="0"/>
              <a:t>70</a:t>
            </a:r>
            <a:r>
              <a:rPr lang="en-US" sz="3200" dirty="0"/>
              <a:t>% </a:t>
            </a:r>
            <a:r>
              <a:rPr lang="ru-RU" sz="3200" dirty="0"/>
              <a:t>пациентов старше 18 лет нуждаются в плановой пожизненной терапии иммуноглобулином человека нормальным (ИЧН) ∽ 900 человек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80AAF-ED31-D2C7-DBAF-A362D0D60F00}"/>
              </a:ext>
            </a:extLst>
          </p:cNvPr>
          <p:cNvSpPr txBox="1"/>
          <p:nvPr/>
        </p:nvSpPr>
        <p:spPr>
          <a:xfrm>
            <a:off x="7741920" y="6412801"/>
            <a:ext cx="414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ru-RU" dirty="0"/>
              <a:t> Данные отчета регистра НАЭПИД 2024</a:t>
            </a:r>
          </a:p>
        </p:txBody>
      </p:sp>
    </p:spTree>
    <p:extLst>
      <p:ext uri="{BB962C8B-B14F-4D97-AF65-F5344CB8AC3E}">
        <p14:creationId xmlns:p14="http://schemas.microsoft.com/office/powerpoint/2010/main" val="24961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A18FFBC-3583-EADE-72CA-DDD4401A6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053"/>
          <a:stretch>
            <a:fillRect/>
          </a:stretch>
        </p:blipFill>
        <p:spPr>
          <a:xfrm>
            <a:off x="6229175" y="0"/>
            <a:ext cx="596282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D78C6-8303-4BC5-3993-FCC29CC09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84" y="245326"/>
            <a:ext cx="11247865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Пациенты с ПИД, старше 18 лет, нуждающиеся в иммуноглобулинах с учетом режима дозирования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84" y="6359323"/>
            <a:ext cx="103390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* - около 70% пациентов с различными формами ПИДС от общего числа пациентов (данные аналитического отчета на основании данных регистра пациентов с первичными </a:t>
            </a:r>
            <a:r>
              <a:rPr lang="ru-RU" sz="1100" dirty="0" err="1"/>
              <a:t>иммунодефицитными</a:t>
            </a:r>
            <a:r>
              <a:rPr lang="ru-RU" sz="1100" dirty="0"/>
              <a:t> состояниями за 2024 год (НАЭПИД))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448397"/>
              </p:ext>
            </p:extLst>
          </p:nvPr>
        </p:nvGraphicFramePr>
        <p:xfrm>
          <a:off x="658621" y="1816215"/>
          <a:ext cx="8743392" cy="4064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8346">
                  <a:extLst>
                    <a:ext uri="{9D8B030D-6E8A-4147-A177-3AD203B41FA5}">
                      <a16:colId xmlns:a16="http://schemas.microsoft.com/office/drawing/2014/main" val="1999253692"/>
                    </a:ext>
                  </a:extLst>
                </a:gridCol>
                <a:gridCol w="1038985">
                  <a:extLst>
                    <a:ext uri="{9D8B030D-6E8A-4147-A177-3AD203B41FA5}">
                      <a16:colId xmlns:a16="http://schemas.microsoft.com/office/drawing/2014/main" val="42360507"/>
                    </a:ext>
                  </a:extLst>
                </a:gridCol>
                <a:gridCol w="1415576">
                  <a:extLst>
                    <a:ext uri="{9D8B030D-6E8A-4147-A177-3AD203B41FA5}">
                      <a16:colId xmlns:a16="http://schemas.microsoft.com/office/drawing/2014/main" val="1445860259"/>
                    </a:ext>
                  </a:extLst>
                </a:gridCol>
                <a:gridCol w="1213831">
                  <a:extLst>
                    <a:ext uri="{9D8B030D-6E8A-4147-A177-3AD203B41FA5}">
                      <a16:colId xmlns:a16="http://schemas.microsoft.com/office/drawing/2014/main" val="124667630"/>
                    </a:ext>
                  </a:extLst>
                </a:gridCol>
                <a:gridCol w="1348327">
                  <a:extLst>
                    <a:ext uri="{9D8B030D-6E8A-4147-A177-3AD203B41FA5}">
                      <a16:colId xmlns:a16="http://schemas.microsoft.com/office/drawing/2014/main" val="756048062"/>
                    </a:ext>
                  </a:extLst>
                </a:gridCol>
                <a:gridCol w="1348327">
                  <a:extLst>
                    <a:ext uri="{9D8B030D-6E8A-4147-A177-3AD203B41FA5}">
                      <a16:colId xmlns:a16="http://schemas.microsoft.com/office/drawing/2014/main" val="2227195337"/>
                    </a:ext>
                  </a:extLst>
                </a:gridCol>
              </a:tblGrid>
              <a:tr h="1454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Коды МКБ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Общее число случаев лечения по данным ГВС 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Расчетное кол-во больных, нуждающихся в высокодозных ВВИГ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Средняя курсовая доза ВВИГ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Усредненный показатель частоты  предоставления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Усредненный показатель кратности  предоставления в год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761416"/>
                  </a:ext>
                </a:extLst>
              </a:tr>
              <a:tr h="47211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D80, D80.0, D80.1, D80.2, D80.3, D80.4, D80.5, D80.6, D80.7, D80.8, D80.9, D81, D81.0, D81.1, D81.2, D81.3, D81.4, D81.5, D81.6, D81.7, D81.8, D81.9, D82.3, D82.8, D83, D83.0, D83.1, D83.2, D83.8, D83.9, D84.9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1187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 г/кг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5200782"/>
                  </a:ext>
                </a:extLst>
              </a:tr>
              <a:tr h="507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 г/кг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2426690"/>
                  </a:ext>
                </a:extLst>
              </a:tr>
              <a:tr h="496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0,6 г/кг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3216574"/>
                  </a:ext>
                </a:extLst>
              </a:tr>
              <a:tr h="400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0,7 г/кг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665498"/>
                  </a:ext>
                </a:extLst>
              </a:tr>
              <a:tr h="326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0,8 г/кг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366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44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43B28-A028-C1CD-6048-E95679D1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дозирования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768422-BD0D-6195-D6A7-8B17C6B92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148" y="167640"/>
            <a:ext cx="4407852" cy="4754738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985F0178-DF2D-A900-4459-627359D6EBE9}"/>
              </a:ext>
            </a:extLst>
          </p:cNvPr>
          <p:cNvSpPr txBox="1">
            <a:spLocks/>
          </p:cNvSpPr>
          <p:nvPr/>
        </p:nvSpPr>
        <p:spPr>
          <a:xfrm>
            <a:off x="439101" y="1741573"/>
            <a:ext cx="9166371" cy="44712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Режим насыщения - 0.6-0.8 г/кг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При инициации терапии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При перерывах в терапии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При развитии тяжелых инфекций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200" dirty="0"/>
          </a:p>
          <a:p>
            <a:r>
              <a:rPr lang="ru-RU" sz="3200" dirty="0"/>
              <a:t>Поддерживающий режим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0.4 г/кг</a:t>
            </a:r>
          </a:p>
          <a:p>
            <a:pPr>
              <a:buFont typeface="Wingdings" pitchFamily="2" charset="2"/>
              <a:buChar char="ü"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Интервал введения 1 раз в 4 недели</a:t>
            </a:r>
          </a:p>
        </p:txBody>
      </p:sp>
    </p:spTree>
    <p:extLst>
      <p:ext uri="{BB962C8B-B14F-4D97-AF65-F5344CB8AC3E}">
        <p14:creationId xmlns:p14="http://schemas.microsoft.com/office/powerpoint/2010/main" val="38022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67CA906-8536-45AF-9840-9AB0C9D63C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175" y="0"/>
            <a:ext cx="596282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0F594-224C-4E59-A1A1-DAB25FEA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1" y="445199"/>
            <a:ext cx="10845197" cy="856531"/>
          </a:xfrm>
        </p:spPr>
        <p:txBody>
          <a:bodyPr/>
          <a:lstStyle/>
          <a:p>
            <a:r>
              <a:rPr lang="ru-RU" dirty="0"/>
              <a:t>Несоответствие тарифа реальным затратам стоимости ИЧН приводит к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4E094D0-8407-4B46-B7E7-AB37810F713B}"/>
              </a:ext>
            </a:extLst>
          </p:cNvPr>
          <p:cNvSpPr txBox="1">
            <a:spLocks/>
          </p:cNvSpPr>
          <p:nvPr/>
        </p:nvSpPr>
        <p:spPr>
          <a:xfrm>
            <a:off x="439101" y="1741573"/>
            <a:ext cx="9166371" cy="44712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D53A047-64AD-4DDB-8B05-541187B0A169}"/>
              </a:ext>
            </a:extLst>
          </p:cNvPr>
          <p:cNvSpPr txBox="1">
            <a:spLocks/>
          </p:cNvSpPr>
          <p:nvPr/>
        </p:nvSpPr>
        <p:spPr>
          <a:xfrm>
            <a:off x="591501" y="1893973"/>
            <a:ext cx="10287295" cy="44712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Перебоям в проведении жизненно-важной терапии</a:t>
            </a:r>
          </a:p>
          <a:p>
            <a:r>
              <a:rPr lang="ru-RU" sz="3200" dirty="0"/>
              <a:t>Утере клинического эффекта</a:t>
            </a:r>
          </a:p>
          <a:p>
            <a:r>
              <a:rPr lang="ru-RU" sz="3200" dirty="0"/>
              <a:t>Повышению стоимости лечения пациента в связи с расходами на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Препараты для контроля инфекций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Необходимость вновь работать ИЧН в режиме насыщения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Госпитализации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Утерю трудоспособности</a:t>
            </a:r>
          </a:p>
        </p:txBody>
      </p:sp>
    </p:spTree>
    <p:extLst>
      <p:ext uri="{BB962C8B-B14F-4D97-AF65-F5344CB8AC3E}">
        <p14:creationId xmlns:p14="http://schemas.microsoft.com/office/powerpoint/2010/main" val="18773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3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A7A0A50-996F-442E-B1D8-5BF17DE502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175" y="0"/>
            <a:ext cx="596282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F6E7FB88-40BE-572A-CDBC-3ECF0BF8C530}"/>
              </a:ext>
            </a:extLst>
          </p:cNvPr>
          <p:cNvSpPr txBox="1"/>
          <p:nvPr/>
        </p:nvSpPr>
        <p:spPr>
          <a:xfrm>
            <a:off x="556084" y="279585"/>
            <a:ext cx="4103046" cy="34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3200" dirty="0" err="1">
                <a:latin typeface="+mj-lt"/>
                <a:ea typeface="Lato 1 Bold Italics"/>
                <a:cs typeface="Lato 1 Bold Italics"/>
                <a:sym typeface="Lato 1 Bold Italics"/>
              </a:rPr>
              <a:t>До</a:t>
            </a:r>
            <a:r>
              <a:rPr lang="en-US" sz="3200" dirty="0">
                <a:latin typeface="+mj-lt"/>
                <a:ea typeface="Lato 1 Bold Italics"/>
                <a:cs typeface="Lato 1 Bold Italics"/>
                <a:sym typeface="Lato 1 Bold Italics"/>
              </a:rPr>
              <a:t> </a:t>
            </a:r>
            <a:r>
              <a:rPr lang="en-US" sz="3200" dirty="0" err="1">
                <a:latin typeface="+mj-lt"/>
                <a:ea typeface="Lato 1 Bold Italics"/>
                <a:cs typeface="Lato 1 Bold Italics"/>
                <a:sym typeface="Lato 1 Bold Italics"/>
              </a:rPr>
              <a:t>начала</a:t>
            </a:r>
            <a:r>
              <a:rPr lang="en-US" sz="3200" dirty="0">
                <a:latin typeface="+mj-lt"/>
                <a:ea typeface="Lato 1 Bold Italics"/>
                <a:cs typeface="Lato 1 Bold Italics"/>
                <a:sym typeface="Lato 1 Bold Italics"/>
              </a:rPr>
              <a:t> </a:t>
            </a:r>
            <a:r>
              <a:rPr lang="en-US" sz="3200" dirty="0" err="1">
                <a:latin typeface="+mj-lt"/>
                <a:ea typeface="Lato 1 Bold Italics"/>
                <a:cs typeface="Lato 1 Bold Italics"/>
                <a:sym typeface="Lato 1 Bold Italics"/>
              </a:rPr>
              <a:t>терапии</a:t>
            </a:r>
            <a:endParaRPr lang="en-US" sz="3200" dirty="0">
              <a:latin typeface="+mj-lt"/>
              <a:ea typeface="Lato 1 Bold Italics"/>
              <a:cs typeface="Lato 1 Bold Italics"/>
              <a:sym typeface="Lato 1 Bold Italics"/>
            </a:endParaRP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822F294A-747F-974E-E099-4725F531386F}"/>
              </a:ext>
            </a:extLst>
          </p:cNvPr>
          <p:cNvGrpSpPr/>
          <p:nvPr/>
        </p:nvGrpSpPr>
        <p:grpSpPr>
          <a:xfrm>
            <a:off x="692842" y="889488"/>
            <a:ext cx="4319382" cy="4749309"/>
            <a:chOff x="0" y="0"/>
            <a:chExt cx="3686048" cy="4138916"/>
          </a:xfrm>
        </p:grpSpPr>
        <p:sp>
          <p:nvSpPr>
            <p:cNvPr id="12" name="Freeform 14" descr="Изображение выглядит как Грудь, человек, Человеческое лицо, мускул  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ADDB40F-FCDC-C7BD-08AA-7610AA2FC6B4}"/>
                </a:ext>
              </a:extLst>
            </p:cNvPr>
            <p:cNvSpPr/>
            <p:nvPr/>
          </p:nvSpPr>
          <p:spPr>
            <a:xfrm>
              <a:off x="0" y="0"/>
              <a:ext cx="3686048" cy="4138947"/>
            </a:xfrm>
            <a:custGeom>
              <a:avLst/>
              <a:gdLst/>
              <a:ahLst/>
              <a:cxnLst/>
              <a:rect l="l" t="t" r="r" b="b"/>
              <a:pathLst>
                <a:path w="3686048" h="4138947">
                  <a:moveTo>
                    <a:pt x="313286" y="0"/>
                  </a:moveTo>
                  <a:lnTo>
                    <a:pt x="3372762" y="0"/>
                  </a:lnTo>
                  <a:cubicBezTo>
                    <a:pt x="3545785" y="0"/>
                    <a:pt x="3686048" y="140263"/>
                    <a:pt x="3686048" y="313286"/>
                  </a:cubicBezTo>
                  <a:lnTo>
                    <a:pt x="3686048" y="3825662"/>
                  </a:lnTo>
                  <a:cubicBezTo>
                    <a:pt x="3686048" y="3908750"/>
                    <a:pt x="3653041" y="3988436"/>
                    <a:pt x="3594289" y="4047188"/>
                  </a:cubicBezTo>
                  <a:cubicBezTo>
                    <a:pt x="3535536" y="4105940"/>
                    <a:pt x="3455851" y="4138947"/>
                    <a:pt x="3372762" y="4138947"/>
                  </a:cubicBezTo>
                  <a:lnTo>
                    <a:pt x="313286" y="4138947"/>
                  </a:lnTo>
                  <a:cubicBezTo>
                    <a:pt x="140263" y="4138947"/>
                    <a:pt x="0" y="3998685"/>
                    <a:pt x="0" y="3825662"/>
                  </a:cubicBezTo>
                  <a:lnTo>
                    <a:pt x="0" y="313286"/>
                  </a:lnTo>
                  <a:cubicBezTo>
                    <a:pt x="0" y="230197"/>
                    <a:pt x="33007" y="150512"/>
                    <a:pt x="91759" y="91759"/>
                  </a:cubicBezTo>
                  <a:cubicBezTo>
                    <a:pt x="150512" y="33007"/>
                    <a:pt x="230197" y="0"/>
                    <a:pt x="313286" y="0"/>
                  </a:cubicBezTo>
                  <a:close/>
                </a:path>
              </a:pathLst>
            </a:custGeom>
            <a:blipFill>
              <a:blip r:embed="rId3"/>
              <a:stretch>
                <a:fillRect l="-7120" t="-7900" r="-2711" b="-22518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TextBox 15">
            <a:extLst>
              <a:ext uri="{FF2B5EF4-FFF2-40B4-BE49-F238E27FC236}">
                <a16:creationId xmlns:a16="http://schemas.microsoft.com/office/drawing/2014/main" id="{A9D8727A-9B4B-7561-E70E-3F03F31D0629}"/>
              </a:ext>
            </a:extLst>
          </p:cNvPr>
          <p:cNvSpPr txBox="1"/>
          <p:nvPr/>
        </p:nvSpPr>
        <p:spPr>
          <a:xfrm>
            <a:off x="6846752" y="316133"/>
            <a:ext cx="3988873" cy="34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3200" dirty="0" err="1">
                <a:latin typeface="+mj-lt"/>
                <a:sym typeface="Lato 1 Bold Italics"/>
              </a:rPr>
              <a:t>На</a:t>
            </a:r>
            <a:r>
              <a:rPr lang="en-US" sz="3200" dirty="0">
                <a:latin typeface="+mj-lt"/>
                <a:sym typeface="Lato 1 Bold Italics"/>
              </a:rPr>
              <a:t> </a:t>
            </a:r>
            <a:r>
              <a:rPr lang="en-US" sz="3200" dirty="0" err="1">
                <a:latin typeface="+mj-lt"/>
                <a:sym typeface="Lato 1 Bold Italics"/>
              </a:rPr>
              <a:t>фоне</a:t>
            </a:r>
            <a:r>
              <a:rPr lang="en-US" sz="3200" dirty="0">
                <a:latin typeface="+mj-lt"/>
                <a:sym typeface="Lato 1 Bold Italics"/>
              </a:rPr>
              <a:t> </a:t>
            </a:r>
            <a:r>
              <a:rPr lang="en-US" sz="3200" dirty="0" err="1">
                <a:latin typeface="+mj-lt"/>
                <a:sym typeface="Lato 1 Bold Italics"/>
              </a:rPr>
              <a:t>терапии</a:t>
            </a:r>
            <a:endParaRPr lang="en-US" sz="3200" dirty="0">
              <a:latin typeface="+mj-lt"/>
              <a:sym typeface="Lato 1 Bold Italics"/>
            </a:endParaRPr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C176A78E-2E23-66E3-40F1-03BB32245385}"/>
              </a:ext>
            </a:extLst>
          </p:cNvPr>
          <p:cNvGrpSpPr/>
          <p:nvPr/>
        </p:nvGrpSpPr>
        <p:grpSpPr>
          <a:xfrm>
            <a:off x="6671310" y="889488"/>
            <a:ext cx="4164329" cy="4596912"/>
            <a:chOff x="0" y="0"/>
            <a:chExt cx="7386675" cy="8361573"/>
          </a:xfrm>
        </p:grpSpPr>
        <p:sp>
          <p:nvSpPr>
            <p:cNvPr id="15" name="Freeform 17" descr="Изображение выглядит как мускул, человек, бодибилдинг, Грудь  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EAEBA4-C688-E20A-FBAF-DA39F99F2A82}"/>
                </a:ext>
              </a:extLst>
            </p:cNvPr>
            <p:cNvSpPr/>
            <p:nvPr/>
          </p:nvSpPr>
          <p:spPr>
            <a:xfrm>
              <a:off x="0" y="0"/>
              <a:ext cx="7386651" cy="8361480"/>
            </a:xfrm>
            <a:custGeom>
              <a:avLst/>
              <a:gdLst/>
              <a:ahLst/>
              <a:cxnLst/>
              <a:rect l="l" t="t" r="r" b="b"/>
              <a:pathLst>
                <a:path w="7386651" h="8361480">
                  <a:moveTo>
                    <a:pt x="270476" y="0"/>
                  </a:moveTo>
                  <a:lnTo>
                    <a:pt x="7116175" y="0"/>
                  </a:lnTo>
                  <a:cubicBezTo>
                    <a:pt x="7187910" y="0"/>
                    <a:pt x="7256707" y="28497"/>
                    <a:pt x="7307431" y="79221"/>
                  </a:cubicBezTo>
                  <a:cubicBezTo>
                    <a:pt x="7358155" y="129945"/>
                    <a:pt x="7386651" y="198741"/>
                    <a:pt x="7386651" y="270476"/>
                  </a:cubicBezTo>
                  <a:lnTo>
                    <a:pt x="7386651" y="8091003"/>
                  </a:lnTo>
                  <a:cubicBezTo>
                    <a:pt x="7386651" y="8162738"/>
                    <a:pt x="7358155" y="8231535"/>
                    <a:pt x="7307431" y="8282259"/>
                  </a:cubicBezTo>
                  <a:cubicBezTo>
                    <a:pt x="7256707" y="8332983"/>
                    <a:pt x="7187910" y="8361480"/>
                    <a:pt x="7116175" y="8361480"/>
                  </a:cubicBezTo>
                  <a:lnTo>
                    <a:pt x="270476" y="8361480"/>
                  </a:lnTo>
                  <a:cubicBezTo>
                    <a:pt x="198741" y="8361480"/>
                    <a:pt x="129945" y="8332983"/>
                    <a:pt x="79221" y="8282259"/>
                  </a:cubicBezTo>
                  <a:cubicBezTo>
                    <a:pt x="28497" y="8231535"/>
                    <a:pt x="0" y="8162738"/>
                    <a:pt x="0" y="8091003"/>
                  </a:cubicBezTo>
                  <a:lnTo>
                    <a:pt x="0" y="270476"/>
                  </a:lnTo>
                  <a:cubicBezTo>
                    <a:pt x="0" y="198741"/>
                    <a:pt x="28497" y="129945"/>
                    <a:pt x="79221" y="79221"/>
                  </a:cubicBezTo>
                  <a:cubicBezTo>
                    <a:pt x="129945" y="28497"/>
                    <a:pt x="198741" y="0"/>
                    <a:pt x="270476" y="0"/>
                  </a:cubicBezTo>
                  <a:close/>
                </a:path>
              </a:pathLst>
            </a:custGeom>
            <a:blipFill>
              <a:blip r:embed="rId4"/>
              <a:stretch>
                <a:fillRect t="-28266" b="-4328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AutoShape 22">
            <a:extLst>
              <a:ext uri="{FF2B5EF4-FFF2-40B4-BE49-F238E27FC236}">
                <a16:creationId xmlns:a16="http://schemas.microsoft.com/office/drawing/2014/main" id="{08AD5EA7-914D-59F7-5ABF-6FE2ABDDDFDC}"/>
              </a:ext>
            </a:extLst>
          </p:cNvPr>
          <p:cNvSpPr/>
          <p:nvPr/>
        </p:nvSpPr>
        <p:spPr>
          <a:xfrm flipH="1" flipV="1">
            <a:off x="5012224" y="9099695"/>
            <a:ext cx="326425" cy="472930"/>
          </a:xfrm>
          <a:prstGeom prst="line">
            <a:avLst/>
          </a:prstGeom>
          <a:ln w="47625" cap="rnd">
            <a:solidFill>
              <a:srgbClr val="B0C5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1556C7D-A8A0-4E04-B7D6-806D67FF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01" y="5761692"/>
            <a:ext cx="10845197" cy="8565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Адекватная терапия – залог сохранения трудоспособного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82021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AAC7BC9-7C72-4ED8-8F0A-CBD781D8CF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175" y="0"/>
            <a:ext cx="596282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3A1-CCDC-4900-838E-F0944996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99B8F8-6480-4037-9C1E-D106224E9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79" y="1837981"/>
            <a:ext cx="9170773" cy="4351338"/>
          </a:xfrm>
        </p:spPr>
        <p:txBody>
          <a:bodyPr/>
          <a:lstStyle/>
          <a:p>
            <a:r>
              <a:rPr lang="ru-RU" dirty="0"/>
              <a:t>Целесообразно рассмотреть возможность использования отдельных тарифов на пациентов при постановке диагноза/коррекции терапии и при проведении циклического планового лечения</a:t>
            </a:r>
          </a:p>
          <a:p>
            <a:r>
              <a:rPr lang="ru-RU" dirty="0"/>
              <a:t>Необходима преемственность при переходе во взрослый сегмент здравоохранения по достижению 18 лет </a:t>
            </a:r>
          </a:p>
          <a:p>
            <a:r>
              <a:rPr lang="ru-RU" dirty="0"/>
              <a:t>Несмотря на высокую стоимость лечения, регулярная в адекватной дозе заместительная терапия способна снизить затраты на лечение пациента в долгосрочной перспективе</a:t>
            </a:r>
          </a:p>
        </p:txBody>
      </p:sp>
    </p:spTree>
    <p:extLst>
      <p:ext uri="{BB962C8B-B14F-4D97-AF65-F5344CB8AC3E}">
        <p14:creationId xmlns:p14="http://schemas.microsoft.com/office/powerpoint/2010/main" val="270586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832E06-84DC-639E-BC48-D58E1C5909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7" name="Table 8"/>
          <p:cNvGraphicFramePr>
            <a:graphicFrameLocks noGrp="1"/>
          </p:cNvGraphicFramePr>
          <p:nvPr>
            <p:extLst/>
          </p:nvPr>
        </p:nvGraphicFramePr>
        <p:xfrm>
          <a:off x="812800" y="2209800"/>
          <a:ext cx="7097293" cy="4434454"/>
        </p:xfrm>
        <a:graphic>
          <a:graphicData uri="http://schemas.openxmlformats.org/drawingml/2006/table">
            <a:tbl>
              <a:tblPr/>
              <a:tblGrid>
                <a:gridCol w="1192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3733"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КСГ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Наименование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 КСГ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Тариф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 2024,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руб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.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Тариф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 2025,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руб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.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587"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0F4370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st03.001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Нарушения с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вовлечением</a:t>
                      </a: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иммунного</a:t>
                      </a: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механизма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F41C1C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 126 577,58</a:t>
                      </a:r>
                      <a:endParaRPr lang="en-US" sz="700" b="1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F41C1C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145 182,94</a:t>
                      </a:r>
                      <a:endParaRPr lang="en-US" sz="700" b="1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587"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0F4370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ds03.001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Нарушения с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вовлечением</a:t>
                      </a: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иммунного</a:t>
                      </a: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механизма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F41C1C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15 705,42</a:t>
                      </a:r>
                      <a:endParaRPr lang="en-US" sz="700" b="1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F41C1C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17 269,56</a:t>
                      </a:r>
                      <a:endParaRPr lang="en-US" sz="700" b="1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395226"/>
                  </a:ext>
                </a:extLst>
              </a:tr>
              <a:tr h="195580">
                <a:tc gridSpan="4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0F4370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ds36.001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Комплексное</a:t>
                      </a: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лечение</a:t>
                      </a: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с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применением</a:t>
                      </a: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препаратов</a:t>
                      </a: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иммуноглобулина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F41C1C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125 963,89 </a:t>
                      </a:r>
                      <a:endParaRPr lang="en-US" sz="700" b="1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F41C1C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138 508,92 </a:t>
                      </a:r>
                      <a:endParaRPr lang="en-US" sz="700" b="1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892"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0F4370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st36.001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Комплексное</a:t>
                      </a: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лечение</a:t>
                      </a: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с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применением</a:t>
                      </a: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препаратов</a:t>
                      </a:r>
                      <a:r>
                        <a:rPr lang="en-US" sz="1400" dirty="0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F437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иммуноглобулина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0F4370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120 976,80 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0F4370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138 758,92 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9"/>
          <p:cNvGraphicFramePr>
            <a:graphicFrameLocks noGrp="1"/>
          </p:cNvGraphicFramePr>
          <p:nvPr>
            <p:extLst/>
          </p:nvPr>
        </p:nvGraphicFramePr>
        <p:xfrm>
          <a:off x="8940800" y="3022600"/>
          <a:ext cx="3005666" cy="2055913"/>
        </p:xfrm>
        <a:graphic>
          <a:graphicData uri="http://schemas.openxmlformats.org/drawingml/2006/table">
            <a:tbl>
              <a:tblPr/>
              <a:tblGrid>
                <a:gridCol w="112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713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Код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по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ato 2 Bold"/>
                          <a:ea typeface="Lato 2 Bold"/>
                          <a:cs typeface="Lato 2 Bold"/>
                          <a:sym typeface="Lato 2 Bold"/>
                        </a:rPr>
                        <a:t> МКБ-10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220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ПИД</a:t>
                      </a:r>
                      <a:endParaRPr lang="en-US" sz="70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Lato 2"/>
                          <a:ea typeface="Lato 2"/>
                          <a:cs typeface="Lato 2"/>
                          <a:sym typeface="Lato 2"/>
                        </a:rPr>
                        <a:t>D80.0, D80.1, D80.2, D80.3, D80.4, D80.5, D80.6, D80.7, D80.8, D80.9, D83.0, D83.1, D83.2, D83.8, D83.9</a:t>
                      </a:r>
                      <a:endParaRPr lang="en-US" sz="700" dirty="0"/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AutoShape 10"/>
          <p:cNvSpPr/>
          <p:nvPr/>
        </p:nvSpPr>
        <p:spPr>
          <a:xfrm flipH="1">
            <a:off x="8331200" y="3642612"/>
            <a:ext cx="591351" cy="192788"/>
          </a:xfrm>
          <a:prstGeom prst="line">
            <a:avLst/>
          </a:prstGeom>
          <a:ln w="47625" cap="rnd">
            <a:solidFill>
              <a:srgbClr val="F41C1C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72102ACC-FE9A-1682-A682-86DAC18CEFDF}"/>
              </a:ext>
            </a:extLst>
          </p:cNvPr>
          <p:cNvSpPr txBox="1"/>
          <p:nvPr/>
        </p:nvSpPr>
        <p:spPr>
          <a:xfrm>
            <a:off x="697345" y="443345"/>
            <a:ext cx="6709058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b="1" spc="96" dirty="0">
                <a:solidFill>
                  <a:schemeClr val="tx2"/>
                </a:solidFill>
                <a:latin typeface="Lato 1 Bold"/>
                <a:ea typeface="Lato 1 Bold"/>
                <a:cs typeface="Lato 1 Bold"/>
                <a:sym typeface="Lato 2 Bold"/>
              </a:rPr>
              <a:t>Оплата заместительной терапии </a:t>
            </a:r>
            <a:r>
              <a:rPr lang="ru-RU" sz="3200" b="1" spc="96" dirty="0">
                <a:solidFill>
                  <a:schemeClr val="tx2"/>
                </a:solidFill>
                <a:latin typeface="Lato 1 Bold"/>
                <a:ea typeface="Lato 1 Bold"/>
                <a:cs typeface="Lato 1 Bold"/>
                <a:sym typeface="Lato 2 Bold"/>
              </a:rPr>
              <a:t>ВВИГ в </a:t>
            </a:r>
            <a:r>
              <a:rPr lang="ru-RU" sz="3200" b="1" spc="96" dirty="0">
                <a:solidFill>
                  <a:schemeClr val="tx2"/>
                </a:solidFill>
                <a:latin typeface="Lato 1 Bold"/>
                <a:ea typeface="Lato 1 Bold"/>
                <a:cs typeface="Lato 1 Bold"/>
                <a:sym typeface="Lato 2 Bold"/>
              </a:rPr>
              <a:t>текущей модели КСГ </a:t>
            </a:r>
          </a:p>
        </p:txBody>
      </p:sp>
    </p:spTree>
    <p:extLst>
      <p:ext uri="{BB962C8B-B14F-4D97-AF65-F5344CB8AC3E}">
        <p14:creationId xmlns:p14="http://schemas.microsoft.com/office/powerpoint/2010/main" val="363660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AAC7BC9-7C72-4ED8-8F0A-CBD781D8C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53"/>
          <a:stretch>
            <a:fillRect/>
          </a:stretch>
        </p:blipFill>
        <p:spPr>
          <a:xfrm>
            <a:off x="6229175" y="0"/>
            <a:ext cx="596282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7233BD5-F1D9-AEFC-F782-4EFEF5BBE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141992"/>
              </p:ext>
            </p:extLst>
          </p:nvPr>
        </p:nvGraphicFramePr>
        <p:xfrm>
          <a:off x="1870917" y="2413000"/>
          <a:ext cx="8450164" cy="339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9">
            <a:extLst>
              <a:ext uri="{FF2B5EF4-FFF2-40B4-BE49-F238E27FC236}">
                <a16:creationId xmlns:a16="http://schemas.microsoft.com/office/drawing/2014/main" id="{3867F792-E6DC-6768-EFD3-6BE0184F208F}"/>
              </a:ext>
            </a:extLst>
          </p:cNvPr>
          <p:cNvSpPr txBox="1"/>
          <p:nvPr/>
        </p:nvSpPr>
        <p:spPr>
          <a:xfrm>
            <a:off x="558800" y="330200"/>
            <a:ext cx="111252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160"/>
              </a:lnSpc>
              <a:defRPr/>
            </a:pPr>
            <a:r>
              <a:rPr lang="ru-RU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Сравнение тарифов КСГ </a:t>
            </a:r>
            <a:r>
              <a:rPr lang="en-US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st03.001</a:t>
            </a:r>
            <a:r>
              <a:rPr lang="ru-RU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 </a:t>
            </a:r>
            <a:r>
              <a:rPr lang="ru-RU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со </a:t>
            </a:r>
            <a:r>
              <a:rPr lang="ru-RU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стоимостью законченного случая лечения </a:t>
            </a:r>
            <a:r>
              <a:rPr lang="ru-RU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ВВИГ</a:t>
            </a:r>
            <a:endParaRPr lang="en-US" sz="3200" b="1" spc="96" dirty="0">
              <a:solidFill>
                <a:srgbClr val="0F4370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F5946DAA-C391-4459-FCF8-47E5D7380C1A}"/>
              </a:ext>
            </a:extLst>
          </p:cNvPr>
          <p:cNvSpPr txBox="1"/>
          <p:nvPr/>
        </p:nvSpPr>
        <p:spPr>
          <a:xfrm>
            <a:off x="245123" y="6400586"/>
            <a:ext cx="1175255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680"/>
              </a:lnSpc>
              <a:defRPr/>
            </a:pP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Средний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вес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взрослого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человека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по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данным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Росстата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– 78,3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кг</a:t>
            </a:r>
            <a:endParaRPr lang="ru-RU" sz="1067" i="1" dirty="0">
              <a:solidFill>
                <a:srgbClr val="0F4370"/>
              </a:solidFill>
              <a:latin typeface="Lato 2"/>
              <a:ea typeface="Lato 2"/>
              <a:cs typeface="Lato 2"/>
              <a:sym typeface="Lato 2"/>
            </a:endParaRPr>
          </a:p>
          <a:p>
            <a:pPr>
              <a:lnSpc>
                <a:spcPts val="1680"/>
              </a:lnSpc>
              <a:defRPr/>
            </a:pPr>
            <a:r>
              <a:rPr lang="ru-RU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Расчёт стоимости 1 введения исходя из средневзвешенной закупочной цены за МНН иммуноглобулин человека нормальный</a:t>
            </a:r>
            <a:endParaRPr lang="en-US" sz="1067" i="1" dirty="0">
              <a:solidFill>
                <a:srgbClr val="0F4370"/>
              </a:solidFill>
              <a:latin typeface="Lato 2"/>
              <a:ea typeface="Lato 2"/>
              <a:cs typeface="Lato 2"/>
              <a:sym typeface="Lato 2"/>
            </a:endParaRPr>
          </a:p>
        </p:txBody>
      </p:sp>
      <p:sp>
        <p:nvSpPr>
          <p:cNvPr id="10" name="Rectangle 39">
            <a:extLst>
              <a:ext uri="{FF2B5EF4-FFF2-40B4-BE49-F238E27FC236}">
                <a16:creationId xmlns:a16="http://schemas.microsoft.com/office/drawing/2014/main" id="{A7CCD27B-1C12-A1E6-5BF9-6F08D249680A}"/>
              </a:ext>
            </a:extLst>
          </p:cNvPr>
          <p:cNvSpPr/>
          <p:nvPr/>
        </p:nvSpPr>
        <p:spPr>
          <a:xfrm>
            <a:off x="2550131" y="4114801"/>
            <a:ext cx="7358088" cy="827530"/>
          </a:xfrm>
          <a:prstGeom prst="rect">
            <a:avLst/>
          </a:prstGeom>
          <a:solidFill>
            <a:srgbClr val="BE2BBB">
              <a:alpha val="47843"/>
            </a:srgbClr>
          </a:solidFill>
          <a:ln w="19050">
            <a:solidFill>
              <a:srgbClr val="BE2BB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251B1-069B-F4C1-81B9-56E942A76A83}"/>
              </a:ext>
            </a:extLst>
          </p:cNvPr>
          <p:cNvSpPr txBox="1"/>
          <p:nvPr/>
        </p:nvSpPr>
        <p:spPr>
          <a:xfrm>
            <a:off x="621145" y="4109186"/>
            <a:ext cx="1168400" cy="4856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609630">
              <a:buSzPct val="100000"/>
              <a:defRPr/>
            </a:pPr>
            <a:r>
              <a:rPr lang="en-US" sz="1600" b="1" dirty="0">
                <a:solidFill>
                  <a:srgbClr val="BE2BBB"/>
                </a:solidFill>
                <a:latin typeface="Calibri"/>
              </a:rPr>
              <a:t>st03.001 </a:t>
            </a:r>
          </a:p>
          <a:p>
            <a:pPr algn="ctr" defTabSz="609630">
              <a:buSzPct val="100000"/>
              <a:defRPr/>
            </a:pPr>
            <a:r>
              <a:rPr lang="ru-RU" sz="1600" b="1" dirty="0">
                <a:solidFill>
                  <a:srgbClr val="BE2BBB"/>
                </a:solidFill>
                <a:latin typeface="Calibri"/>
              </a:rPr>
              <a:t>тариф</a:t>
            </a:r>
            <a:r>
              <a:rPr lang="en-US" sz="1600" b="1" dirty="0">
                <a:solidFill>
                  <a:srgbClr val="BE2BBB"/>
                </a:solidFill>
                <a:latin typeface="Calibri"/>
              </a:rPr>
              <a:t> </a:t>
            </a:r>
            <a:endParaRPr lang="ru-RU" sz="1600" b="1" dirty="0">
              <a:solidFill>
                <a:srgbClr val="BE2BBB"/>
              </a:solidFill>
              <a:latin typeface="Calibri"/>
            </a:endParaRPr>
          </a:p>
          <a:p>
            <a:pPr algn="ctr" defTabSz="609630">
              <a:buSzPct val="100000"/>
              <a:defRPr/>
            </a:pPr>
            <a:r>
              <a:rPr lang="ru-RU" sz="1600" b="1" dirty="0">
                <a:solidFill>
                  <a:srgbClr val="BE2BBB"/>
                </a:solidFill>
                <a:latin typeface="Calibri"/>
              </a:rPr>
              <a:t>145 182</a:t>
            </a:r>
            <a:endParaRPr lang="ru-RU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EC073-90CB-8BBD-4EC7-8AAAA82739B2}"/>
              </a:ext>
            </a:extLst>
          </p:cNvPr>
          <p:cNvSpPr txBox="1"/>
          <p:nvPr/>
        </p:nvSpPr>
        <p:spPr>
          <a:xfrm>
            <a:off x="334401" y="1663247"/>
            <a:ext cx="2424855" cy="2384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ts val="1200"/>
              </a:spcBef>
              <a:buSzPct val="100000"/>
              <a:defRPr sz="1600"/>
            </a:lvl1pPr>
          </a:lstStyle>
          <a:p>
            <a:pPr defTabSz="609630">
              <a:spcBef>
                <a:spcPts val="8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Круглосуточный  стационар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30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AAC7BC9-7C72-4ED8-8F0A-CBD781D8C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53"/>
          <a:stretch>
            <a:fillRect/>
          </a:stretch>
        </p:blipFill>
        <p:spPr>
          <a:xfrm>
            <a:off x="6277666" y="0"/>
            <a:ext cx="596282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BA7358C-30DE-A57F-D9B2-9D10D7050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241896"/>
              </p:ext>
            </p:extLst>
          </p:nvPr>
        </p:nvGraphicFramePr>
        <p:xfrm>
          <a:off x="2032000" y="2311400"/>
          <a:ext cx="8885382" cy="382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39">
            <a:extLst>
              <a:ext uri="{FF2B5EF4-FFF2-40B4-BE49-F238E27FC236}">
                <a16:creationId xmlns:a16="http://schemas.microsoft.com/office/drawing/2014/main" id="{904B7037-B5EB-43A3-985B-5D423B7DFC3C}"/>
              </a:ext>
            </a:extLst>
          </p:cNvPr>
          <p:cNvSpPr/>
          <p:nvPr/>
        </p:nvSpPr>
        <p:spPr>
          <a:xfrm>
            <a:off x="3015463" y="4350327"/>
            <a:ext cx="7394297" cy="792943"/>
          </a:xfrm>
          <a:prstGeom prst="rect">
            <a:avLst/>
          </a:prstGeom>
          <a:solidFill>
            <a:srgbClr val="BE2BBB">
              <a:alpha val="47843"/>
            </a:srgbClr>
          </a:solidFill>
          <a:ln w="19050">
            <a:solidFill>
              <a:srgbClr val="BE2BB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dirty="0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24CBEDEB-B689-BBDD-7BB6-EEA88A7C941B}"/>
              </a:ext>
            </a:extLst>
          </p:cNvPr>
          <p:cNvSpPr txBox="1"/>
          <p:nvPr/>
        </p:nvSpPr>
        <p:spPr>
          <a:xfrm>
            <a:off x="558799" y="330200"/>
            <a:ext cx="1059410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Сравнение тарифа КСГ </a:t>
            </a:r>
            <a:r>
              <a:rPr lang="en-US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st36.001</a:t>
            </a:r>
            <a:r>
              <a:rPr lang="ru-RU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/</a:t>
            </a:r>
            <a:r>
              <a:rPr lang="en-US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ds36.001</a:t>
            </a:r>
            <a:r>
              <a:rPr lang="ru-RU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 </a:t>
            </a:r>
            <a:r>
              <a:rPr lang="ru-RU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со стоимостью законченного случая </a:t>
            </a:r>
            <a:r>
              <a:rPr lang="ru-RU" sz="3200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лечения ВВИГ</a:t>
            </a:r>
            <a:endParaRPr lang="en-US" sz="3200" b="1" spc="96" dirty="0">
              <a:solidFill>
                <a:srgbClr val="0F4370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AF5A1B-D59C-596C-86D6-8DBBB8543B14}"/>
              </a:ext>
            </a:extLst>
          </p:cNvPr>
          <p:cNvSpPr txBox="1"/>
          <p:nvPr/>
        </p:nvSpPr>
        <p:spPr>
          <a:xfrm>
            <a:off x="762000" y="4495800"/>
            <a:ext cx="1168400" cy="9053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buSzPct val="100000"/>
            </a:pPr>
            <a:r>
              <a:rPr lang="en-US" sz="1867" b="1" dirty="0">
                <a:solidFill>
                  <a:srgbClr val="BE2BBB"/>
                </a:solidFill>
              </a:rPr>
              <a:t>ds36.001 </a:t>
            </a:r>
          </a:p>
          <a:p>
            <a:pPr algn="ctr">
              <a:lnSpc>
                <a:spcPct val="100000"/>
              </a:lnSpc>
              <a:buSzPct val="100000"/>
            </a:pPr>
            <a:r>
              <a:rPr lang="ru-RU" sz="1867" b="1" dirty="0">
                <a:solidFill>
                  <a:srgbClr val="BE2BBB"/>
                </a:solidFill>
              </a:rPr>
              <a:t>тариф</a:t>
            </a:r>
            <a:r>
              <a:rPr lang="en-US" sz="1867" b="1" dirty="0">
                <a:solidFill>
                  <a:srgbClr val="BE2BBB"/>
                </a:solidFill>
              </a:rPr>
              <a:t> </a:t>
            </a:r>
            <a:endParaRPr lang="ru-RU" sz="1867" b="1" dirty="0">
              <a:solidFill>
                <a:srgbClr val="BE2BBB"/>
              </a:solidFill>
            </a:endParaRPr>
          </a:p>
          <a:p>
            <a:pPr algn="ctr">
              <a:lnSpc>
                <a:spcPct val="100000"/>
              </a:lnSpc>
              <a:buSzPct val="100000"/>
            </a:pPr>
            <a:r>
              <a:rPr lang="ru-RU" sz="1867" b="1" dirty="0">
                <a:solidFill>
                  <a:srgbClr val="BE2BBB"/>
                </a:solidFill>
              </a:rPr>
              <a:t>138 508</a:t>
            </a:r>
            <a:endParaRPr lang="ru-RU" sz="1867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88E01C-DE36-C333-1B24-0AA96B62567E}"/>
              </a:ext>
            </a:extLst>
          </p:cNvPr>
          <p:cNvSpPr txBox="1"/>
          <p:nvPr/>
        </p:nvSpPr>
        <p:spPr>
          <a:xfrm>
            <a:off x="863601" y="2010967"/>
            <a:ext cx="2424855" cy="2384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ts val="1200"/>
              </a:spcBef>
              <a:buSzPct val="100000"/>
              <a:defRPr sz="1600"/>
            </a:lvl1pPr>
          </a:lstStyle>
          <a:p>
            <a:r>
              <a:rPr lang="ru-RU" dirty="0"/>
              <a:t>Дневной </a:t>
            </a:r>
            <a:r>
              <a:rPr lang="ru-RU" dirty="0"/>
              <a:t>и круглосуточный стационар</a:t>
            </a:r>
            <a:endParaRPr lang="en-US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8542402A-941A-1674-E514-7495C94C4B85}"/>
              </a:ext>
            </a:extLst>
          </p:cNvPr>
          <p:cNvSpPr txBox="1"/>
          <p:nvPr/>
        </p:nvSpPr>
        <p:spPr>
          <a:xfrm>
            <a:off x="175979" y="6354766"/>
            <a:ext cx="1175255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680"/>
              </a:lnSpc>
              <a:defRPr/>
            </a:pP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Средний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вес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взрослого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человека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по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данным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Росстата</a:t>
            </a:r>
            <a:r>
              <a:rPr lang="en-US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 – 78,3 </a:t>
            </a:r>
            <a:r>
              <a:rPr lang="en-US" sz="1067" i="1" dirty="0" err="1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кг</a:t>
            </a:r>
            <a:endParaRPr lang="ru-RU" sz="1067" i="1" dirty="0">
              <a:solidFill>
                <a:srgbClr val="0F4370"/>
              </a:solidFill>
              <a:latin typeface="Lato 2"/>
              <a:ea typeface="Lato 2"/>
              <a:cs typeface="Lato 2"/>
              <a:sym typeface="Lato 2"/>
            </a:endParaRPr>
          </a:p>
          <a:p>
            <a:pPr>
              <a:lnSpc>
                <a:spcPts val="1680"/>
              </a:lnSpc>
              <a:defRPr/>
            </a:pPr>
            <a:r>
              <a:rPr lang="ru-RU" sz="1067" i="1" dirty="0">
                <a:solidFill>
                  <a:srgbClr val="0F4370"/>
                </a:solidFill>
                <a:latin typeface="Lato 2"/>
                <a:ea typeface="Lato 2"/>
                <a:cs typeface="Lato 2"/>
                <a:sym typeface="Lato 2"/>
              </a:rPr>
              <a:t>Расчёт стоимости 1 введения исходя из средневзвешенной закупочной цены за МНН иммуноглобулин человека нормальный</a:t>
            </a:r>
            <a:endParaRPr lang="en-US" sz="1067" i="1" dirty="0">
              <a:solidFill>
                <a:srgbClr val="0F4370"/>
              </a:solidFill>
              <a:latin typeface="Lato 2"/>
              <a:ea typeface="Lato 2"/>
              <a:cs typeface="Lato 2"/>
              <a:sym typeface="Lato 2"/>
            </a:endParaRPr>
          </a:p>
        </p:txBody>
      </p:sp>
      <p:sp>
        <p:nvSpPr>
          <p:cNvPr id="17" name="Rectangle 39">
            <a:extLst>
              <a:ext uri="{FF2B5EF4-FFF2-40B4-BE49-F238E27FC236}">
                <a16:creationId xmlns:a16="http://schemas.microsoft.com/office/drawing/2014/main" id="{904B7037-B5EB-43A3-985B-5D423B7DFC3C}"/>
              </a:ext>
            </a:extLst>
          </p:cNvPr>
          <p:cNvSpPr/>
          <p:nvPr/>
        </p:nvSpPr>
        <p:spPr>
          <a:xfrm>
            <a:off x="3089564" y="4287983"/>
            <a:ext cx="7246096" cy="855288"/>
          </a:xfrm>
          <a:prstGeom prst="rect">
            <a:avLst/>
          </a:prstGeom>
          <a:solidFill>
            <a:srgbClr val="BE2BBB">
              <a:alpha val="47843"/>
            </a:srgbClr>
          </a:solidFill>
          <a:ln w="19050">
            <a:solidFill>
              <a:srgbClr val="BE2BB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AF5A1B-D59C-596C-86D6-8DBBB8543B14}"/>
              </a:ext>
            </a:extLst>
          </p:cNvPr>
          <p:cNvSpPr txBox="1"/>
          <p:nvPr/>
        </p:nvSpPr>
        <p:spPr>
          <a:xfrm>
            <a:off x="747697" y="2919963"/>
            <a:ext cx="1168400" cy="9053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buSzPct val="100000"/>
            </a:pPr>
            <a:r>
              <a:rPr lang="en-US" sz="1867" b="1" dirty="0">
                <a:solidFill>
                  <a:srgbClr val="BE2BBB"/>
                </a:solidFill>
              </a:rPr>
              <a:t>st36.001 </a:t>
            </a:r>
            <a:endParaRPr lang="en-US" sz="1867" b="1" dirty="0">
              <a:solidFill>
                <a:srgbClr val="BE2BBB"/>
              </a:solidFill>
            </a:endParaRPr>
          </a:p>
          <a:p>
            <a:pPr algn="ctr">
              <a:lnSpc>
                <a:spcPct val="100000"/>
              </a:lnSpc>
              <a:buSzPct val="100000"/>
            </a:pPr>
            <a:r>
              <a:rPr lang="ru-RU" sz="1867" b="1" dirty="0">
                <a:solidFill>
                  <a:srgbClr val="BE2BBB"/>
                </a:solidFill>
              </a:rPr>
              <a:t>тариф</a:t>
            </a:r>
            <a:r>
              <a:rPr lang="en-US" sz="1867" b="1" dirty="0">
                <a:solidFill>
                  <a:srgbClr val="BE2BBB"/>
                </a:solidFill>
              </a:rPr>
              <a:t> </a:t>
            </a:r>
            <a:endParaRPr lang="ru-RU" sz="1867" b="1" dirty="0">
              <a:solidFill>
                <a:srgbClr val="BE2BBB"/>
              </a:solidFill>
            </a:endParaRPr>
          </a:p>
          <a:p>
            <a:pPr algn="ctr">
              <a:lnSpc>
                <a:spcPct val="100000"/>
              </a:lnSpc>
              <a:buSzPct val="100000"/>
            </a:pPr>
            <a:r>
              <a:rPr lang="ru-RU" sz="1867" b="1" dirty="0">
                <a:solidFill>
                  <a:srgbClr val="BE2BBB"/>
                </a:solidFill>
              </a:rPr>
              <a:t>138 </a:t>
            </a:r>
            <a:r>
              <a:rPr lang="ru-RU" sz="1867" b="1" dirty="0">
                <a:solidFill>
                  <a:srgbClr val="BE2BBB"/>
                </a:solidFill>
              </a:rPr>
              <a:t>758 </a:t>
            </a:r>
            <a:endParaRPr lang="ru-RU" sz="1867" b="1" dirty="0">
              <a:solidFill>
                <a:srgbClr val="BE2B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55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9205" y="6034114"/>
            <a:ext cx="8483600" cy="764957"/>
            <a:chOff x="0" y="0"/>
            <a:chExt cx="16486813" cy="1751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86812" cy="1751692"/>
            </a:xfrm>
            <a:custGeom>
              <a:avLst/>
              <a:gdLst/>
              <a:ahLst/>
              <a:cxnLst/>
              <a:rect l="l" t="t" r="r" b="b"/>
              <a:pathLst>
                <a:path w="16486812" h="1751692">
                  <a:moveTo>
                    <a:pt x="0" y="0"/>
                  </a:moveTo>
                  <a:lnTo>
                    <a:pt x="16486812" y="0"/>
                  </a:lnTo>
                  <a:lnTo>
                    <a:pt x="16486812" y="1751692"/>
                  </a:lnTo>
                  <a:lnTo>
                    <a:pt x="0" y="1751692"/>
                  </a:lnTo>
                  <a:close/>
                </a:path>
              </a:pathLst>
            </a:custGeom>
            <a:solidFill>
              <a:srgbClr val="CACCD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04801" y="191670"/>
            <a:ext cx="1183178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2933" b="1" spc="96" dirty="0" err="1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Предложения</a:t>
            </a:r>
            <a:r>
              <a:rPr lang="en-US" sz="2933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 по </a:t>
            </a:r>
            <a:r>
              <a:rPr lang="en-US" sz="2933" b="1" spc="96" dirty="0" err="1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совершенствованию</a:t>
            </a:r>
            <a:r>
              <a:rPr lang="en-US" sz="2933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 </a:t>
            </a:r>
            <a:r>
              <a:rPr lang="en-US" sz="2933" b="1" spc="96" dirty="0" err="1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оплаты</a:t>
            </a:r>
            <a:r>
              <a:rPr lang="en-US" sz="2933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 </a:t>
            </a:r>
            <a:r>
              <a:rPr lang="ru-RU" sz="2933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ВВИГ </a:t>
            </a:r>
            <a:r>
              <a:rPr lang="en-US" sz="2933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в </a:t>
            </a:r>
            <a:r>
              <a:rPr lang="en-US" sz="2933" b="1" spc="96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ОМС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8800" y="6139192"/>
            <a:ext cx="737559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0"/>
              </a:lnSpc>
            </a:pPr>
            <a:r>
              <a:rPr lang="en-US" sz="1867" b="1" i="1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Остается </a:t>
            </a:r>
            <a:r>
              <a:rPr lang="en-US" sz="1867" b="1" i="1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открытым</a:t>
            </a:r>
            <a:r>
              <a:rPr lang="en-US" sz="1867" b="1" i="1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</a:t>
            </a:r>
            <a:r>
              <a:rPr lang="en-US" sz="1867" b="1" i="1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вопрос</a:t>
            </a:r>
            <a:r>
              <a:rPr lang="en-US" sz="1867" b="1" i="1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</a:t>
            </a:r>
            <a:r>
              <a:rPr lang="en-US" sz="1867" b="1" i="1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неполного</a:t>
            </a:r>
            <a:r>
              <a:rPr lang="en-US" sz="1867" b="1" i="1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</a:t>
            </a:r>
            <a:r>
              <a:rPr lang="en-US" sz="1867" b="1" i="1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покрытия</a:t>
            </a:r>
            <a:r>
              <a:rPr lang="en-US" sz="1867" b="1" i="1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</a:t>
            </a:r>
            <a:r>
              <a:rPr lang="en-US" sz="1867" b="1" i="1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тарифом</a:t>
            </a:r>
            <a:r>
              <a:rPr lang="en-US" sz="1867" b="1" i="1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КСГ </a:t>
            </a:r>
            <a:r>
              <a:rPr lang="en-US" sz="1867" b="1" i="1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применения</a:t>
            </a:r>
            <a:r>
              <a:rPr lang="en-US" sz="1867" b="1" i="1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</a:t>
            </a:r>
            <a:r>
              <a:rPr lang="ru-RU" sz="1867" b="1" i="1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ВВИГ</a:t>
            </a:r>
            <a:r>
              <a:rPr lang="en-US" sz="1867" b="1" i="1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</a:t>
            </a:r>
            <a:r>
              <a:rPr lang="en-US" sz="1867" b="1" i="1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в </a:t>
            </a:r>
            <a:r>
              <a:rPr lang="en-US" sz="1867" b="1" i="1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дозировках</a:t>
            </a:r>
            <a:r>
              <a:rPr lang="en-US" sz="1867" b="1" i="1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0,6-0,8 г/</a:t>
            </a:r>
            <a:r>
              <a:rPr lang="en-US" sz="1867" b="1" i="1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кг</a:t>
            </a:r>
            <a:endParaRPr lang="en-US" sz="1867" b="1" i="1" spc="48" dirty="0">
              <a:solidFill>
                <a:srgbClr val="0F4370"/>
              </a:solidFill>
              <a:latin typeface="Lato 1" panose="020B0604020202020204" charset="0"/>
              <a:ea typeface="Lato 1" panose="020B0604020202020204" charset="0"/>
              <a:cs typeface="Lato 1" panose="020B0604020202020204" charset="0"/>
              <a:sym typeface="Lato 2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0672" y="1029484"/>
            <a:ext cx="11218529" cy="1312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В рамках работы Экспертного Совета с участием представителей МЗ и ФФОМС были определены основные направления для со</a:t>
            </a:r>
            <a:r>
              <a:rPr lang="en-US" sz="2133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вершенствовани</a:t>
            </a:r>
            <a:r>
              <a:rPr lang="ru-RU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я</a:t>
            </a:r>
            <a:r>
              <a:rPr lang="en-US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</a:t>
            </a:r>
            <a:r>
              <a:rPr lang="en-US" sz="2133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тарифов</a:t>
            </a:r>
            <a:r>
              <a:rPr lang="en-US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КСГ</a:t>
            </a:r>
            <a:r>
              <a:rPr lang="ru-RU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</a:t>
            </a:r>
            <a:r>
              <a:rPr lang="en-US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36.001</a:t>
            </a:r>
            <a:r>
              <a:rPr lang="ru-RU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</a:t>
            </a:r>
            <a:r>
              <a:rPr lang="en-US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«</a:t>
            </a:r>
            <a:r>
              <a:rPr lang="en-US" sz="2133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Комплексное</a:t>
            </a:r>
            <a:r>
              <a:rPr lang="en-US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</a:t>
            </a:r>
            <a:r>
              <a:rPr lang="en-US" sz="2133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лечение</a:t>
            </a:r>
            <a:r>
              <a:rPr lang="en-US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с </a:t>
            </a:r>
            <a:r>
              <a:rPr lang="en-US" sz="2133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применением</a:t>
            </a:r>
            <a:r>
              <a:rPr lang="en-US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</a:t>
            </a:r>
            <a:r>
              <a:rPr lang="en-US" sz="2133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препаратов</a:t>
            </a:r>
            <a:r>
              <a:rPr lang="en-US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 </a:t>
            </a:r>
            <a:r>
              <a:rPr lang="en-US" sz="2133" spc="48" dirty="0" err="1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иммуноглобулина</a:t>
            </a:r>
            <a:r>
              <a:rPr lang="en-US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» </a:t>
            </a:r>
            <a:endParaRPr lang="ru-RU" sz="2133" spc="48" dirty="0">
              <a:solidFill>
                <a:srgbClr val="0F4370"/>
              </a:solidFill>
              <a:latin typeface="Lato 1" panose="020B0604020202020204" charset="0"/>
              <a:ea typeface="Lato 1" panose="020B0604020202020204" charset="0"/>
              <a:cs typeface="Lato 1" panose="020B0604020202020204" charset="0"/>
              <a:sym typeface="Lato 2 Bold"/>
            </a:endParaRPr>
          </a:p>
          <a:p>
            <a:r>
              <a:rPr lang="ru-RU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Предложения направлены в </a:t>
            </a:r>
            <a:r>
              <a:rPr lang="ru-RU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р</a:t>
            </a:r>
            <a:r>
              <a:rPr lang="ru-RU" sz="2133" spc="48" dirty="0">
                <a:solidFill>
                  <a:srgbClr val="0F4370"/>
                </a:solidFill>
                <a:latin typeface="Lato 1" panose="020B0604020202020204" charset="0"/>
                <a:ea typeface="Lato 1" panose="020B0604020202020204" charset="0"/>
                <a:cs typeface="Lato 1" panose="020B0604020202020204" charset="0"/>
                <a:sym typeface="Lato 2 Bold"/>
              </a:rPr>
              <a:t>амках общественного обсуждения проекта ПГГ 2026:</a:t>
            </a:r>
            <a:endParaRPr lang="en-US" sz="1867" b="1" spc="48" dirty="0">
              <a:solidFill>
                <a:srgbClr val="0F4370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6569714" y="2432782"/>
          <a:ext cx="5334000" cy="34714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72861165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9721761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360052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04761959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173112620"/>
                    </a:ext>
                  </a:extLst>
                </a:gridCol>
              </a:tblGrid>
              <a:tr h="507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</a:rPr>
                        <a:t>Тип стационара 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Тариф КСГ</a:t>
                      </a:r>
                      <a:endParaRPr lang="ru-RU" sz="1300" kern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Дозировка</a:t>
                      </a:r>
                      <a:endParaRPr lang="ru-RU" sz="1300" kern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Усредненная дозировка</a:t>
                      </a:r>
                      <a:endParaRPr lang="ru-RU" sz="1300" kern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Стоимость тарифа, руб. </a:t>
                      </a:r>
                      <a:endParaRPr lang="ru-RU" sz="1300" kern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138573472"/>
                  </a:ext>
                </a:extLst>
              </a:tr>
              <a:tr h="242335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</a:rPr>
                        <a:t>Дневной</a:t>
                      </a:r>
                      <a:endParaRPr lang="ru-RU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vert="vert27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</a:rPr>
                        <a:t>ds36.001 (уровень1)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0,2 г/кг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0,28 г/кг</a:t>
                      </a:r>
                      <a:endParaRPr lang="ru-RU" sz="13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128 691,20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781145045"/>
                  </a:ext>
                </a:extLst>
              </a:tr>
              <a:tr h="253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0,3 г/кг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114713"/>
                  </a:ext>
                </a:extLst>
              </a:tr>
              <a:tr h="242335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</a:rPr>
                        <a:t>ds36.001 (уровень2)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0,4 г/кг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0,45 г/кг</a:t>
                      </a:r>
                      <a:endParaRPr lang="ru-RU" sz="13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202 567,25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759847637"/>
                  </a:ext>
                </a:extLst>
              </a:tr>
              <a:tr h="242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0,5 г/кг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732670"/>
                  </a:ext>
                </a:extLst>
              </a:tr>
              <a:tr h="242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0,6 г/кг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728656"/>
                  </a:ext>
                </a:extLst>
              </a:tr>
              <a:tr h="242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0,7 г/кг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5245"/>
                  </a:ext>
                </a:extLst>
              </a:tr>
              <a:tr h="242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0,8 г/кг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3727"/>
                  </a:ext>
                </a:extLst>
              </a:tr>
              <a:tr h="1256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</a:rPr>
                        <a:t>Круглосуточный </a:t>
                      </a:r>
                      <a:endParaRPr lang="ru-RU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effectLst/>
                        </a:rPr>
                        <a:t>s</a:t>
                      </a:r>
                      <a:r>
                        <a:rPr lang="en-US" sz="1300" b="1" kern="1200" dirty="0" smtClean="0">
                          <a:effectLst/>
                        </a:rPr>
                        <a:t>t</a:t>
                      </a:r>
                      <a:r>
                        <a:rPr lang="ru-RU" sz="1300" b="1" kern="1200" dirty="0" smtClean="0">
                          <a:effectLst/>
                        </a:rPr>
                        <a:t>36.001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0,2 </a:t>
                      </a:r>
                      <a:r>
                        <a:rPr lang="ru-RU" sz="1300" kern="1200" dirty="0" smtClean="0">
                          <a:effectLst/>
                        </a:rPr>
                        <a:t>- 0,8 г/кг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</a:rPr>
                        <a:t>0,3 г/кг</a:t>
                      </a:r>
                      <a:endParaRPr lang="ru-RU" sz="13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150 954,99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261962963"/>
                  </a:ext>
                </a:extLst>
              </a:tr>
            </a:tbl>
          </a:graphicData>
        </a:graphic>
      </p:graphicFrame>
      <p:sp>
        <p:nvSpPr>
          <p:cNvPr id="13" name="TextBox 5"/>
          <p:cNvSpPr txBox="1"/>
          <p:nvPr/>
        </p:nvSpPr>
        <p:spPr>
          <a:xfrm>
            <a:off x="390381" y="2761113"/>
            <a:ext cx="5696559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0"/>
              </a:lnSpc>
            </a:pPr>
            <a:endParaRPr lang="ru-RU" sz="1867" b="1" spc="48" dirty="0">
              <a:solidFill>
                <a:srgbClr val="0F4370"/>
              </a:solidFill>
              <a:latin typeface="Lato 2 Bold"/>
              <a:ea typeface="Lato 2 Bold"/>
              <a:cs typeface="Lato 2 Bold"/>
              <a:sym typeface="Lato 2 Bold"/>
            </a:endParaRPr>
          </a:p>
          <a:p>
            <a:pPr>
              <a:lnSpc>
                <a:spcPts val="2080"/>
              </a:lnSpc>
            </a:pP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1. </a:t>
            </a:r>
            <a:r>
              <a:rPr lang="ru-RU" sz="1867" spc="48" dirty="0" err="1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Разгруппировка</a:t>
            </a: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 тарифа дневного стационара на 2 уровня, </a:t>
            </a:r>
            <a:r>
              <a:rPr lang="ru-RU" sz="1867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с учетом </a:t>
            </a:r>
            <a:r>
              <a:rPr lang="en-US" sz="1867" dirty="0" err="1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рекомендуем</a:t>
            </a:r>
            <a:r>
              <a:rPr lang="ru-RU" sz="1867" dirty="0" err="1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ых</a:t>
            </a:r>
            <a:r>
              <a:rPr lang="ru-RU" sz="1867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 режимов </a:t>
            </a:r>
            <a:r>
              <a:rPr lang="en-US" sz="1867" dirty="0" err="1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дозиров</a:t>
            </a:r>
            <a:r>
              <a:rPr lang="ru-RU" sz="1867" dirty="0" err="1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ания</a:t>
            </a:r>
            <a:r>
              <a:rPr lang="ru-RU" sz="1867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 ВВИГ</a:t>
            </a:r>
            <a:r>
              <a:rPr lang="en-US" sz="1867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 </a:t>
            </a:r>
            <a:r>
              <a:rPr lang="en-US" sz="1867" dirty="0" err="1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от</a:t>
            </a:r>
            <a:r>
              <a:rPr lang="en-US" sz="1867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 0,4 </a:t>
            </a:r>
            <a:r>
              <a:rPr lang="en-US" sz="1867" dirty="0" err="1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до</a:t>
            </a:r>
            <a:r>
              <a:rPr lang="en-US" sz="1867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 0,8 </a:t>
            </a:r>
            <a:r>
              <a:rPr lang="en-US" sz="1867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г/</a:t>
            </a:r>
            <a:r>
              <a:rPr lang="en-US" sz="1867" dirty="0" err="1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кг</a:t>
            </a:r>
            <a:r>
              <a:rPr lang="ru-RU" sz="1867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, для возможности покрытия </a:t>
            </a:r>
            <a:r>
              <a:rPr lang="ru-RU" sz="1867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дозировки 0,45 </a:t>
            </a:r>
            <a:r>
              <a:rPr lang="ru-RU" sz="1867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г/кг</a:t>
            </a:r>
          </a:p>
          <a:p>
            <a:pPr>
              <a:lnSpc>
                <a:spcPts val="2080"/>
              </a:lnSpc>
            </a:pPr>
            <a:endParaRPr lang="en-US" sz="1600" spc="48" dirty="0">
              <a:solidFill>
                <a:srgbClr val="0F4370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086939" y="3412944"/>
            <a:ext cx="299715" cy="80906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6" name="TextBox 5"/>
          <p:cNvSpPr txBox="1"/>
          <p:nvPr/>
        </p:nvSpPr>
        <p:spPr>
          <a:xfrm>
            <a:off x="325676" y="4548048"/>
            <a:ext cx="607512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0"/>
              </a:lnSpc>
            </a:pPr>
            <a:endParaRPr lang="ru-RU" sz="1867" b="1" spc="48" dirty="0">
              <a:solidFill>
                <a:srgbClr val="0F4370"/>
              </a:solidFill>
              <a:latin typeface="Lato 2 Bold"/>
              <a:ea typeface="Lato 2 Bold"/>
              <a:cs typeface="Lato 2 Bold"/>
              <a:sym typeface="Lato 2 Bold"/>
            </a:endParaRPr>
          </a:p>
          <a:p>
            <a:pPr>
              <a:lnSpc>
                <a:spcPts val="2080"/>
              </a:lnSpc>
            </a:pP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2</a:t>
            </a: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. </a:t>
            </a: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У</a:t>
            </a: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величение </a:t>
            </a: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размера </a:t>
            </a: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тарифа </a:t>
            </a: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круглосуточного стационара </a:t>
            </a: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для </a:t>
            </a: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возможности покрытия применения </a:t>
            </a: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ВВИГ в </a:t>
            </a: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дозировке 0,3 </a:t>
            </a:r>
            <a:r>
              <a:rPr lang="ru-RU" sz="1867" spc="48" dirty="0">
                <a:solidFill>
                  <a:srgbClr val="0F4370"/>
                </a:solidFill>
                <a:latin typeface="Lato 2 Bold"/>
                <a:ea typeface="Lato 2 Bold"/>
                <a:cs typeface="Lato 2 Bold"/>
                <a:sym typeface="Lato 2 Bold"/>
              </a:rPr>
              <a:t>г/кг</a:t>
            </a:r>
            <a:endParaRPr lang="en-US" sz="1600" spc="48" dirty="0">
              <a:solidFill>
                <a:srgbClr val="0F4370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085775" y="4799102"/>
            <a:ext cx="299715" cy="80906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24391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832E06-84DC-639E-BC48-D58E1C59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9D1F9-A394-DB62-4234-2C56D099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Врожденные дефекты иммунной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A4162-A39B-C9BC-DA25-12C82EC5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181"/>
            <a:ext cx="10515600" cy="3903782"/>
          </a:xfrm>
        </p:spPr>
        <p:txBody>
          <a:bodyPr/>
          <a:lstStyle/>
          <a:p>
            <a:r>
              <a:rPr lang="ru-RU" dirty="0"/>
              <a:t>Генетически детерминированные нарушения, приводящие к неправильной работе иммунной системы</a:t>
            </a:r>
          </a:p>
          <a:p>
            <a:r>
              <a:rPr lang="ru-RU" dirty="0"/>
              <a:t>Дебют возможен в любом возрасте</a:t>
            </a:r>
          </a:p>
          <a:p>
            <a:r>
              <a:rPr lang="ru-RU" dirty="0"/>
              <a:t>Клинические проявления многообразны</a:t>
            </a:r>
          </a:p>
          <a:p>
            <a:r>
              <a:rPr lang="ru-RU" dirty="0"/>
              <a:t>При отсутствии адекватной терапии – быстрая инвалидизация и ранняя смертность</a:t>
            </a:r>
          </a:p>
        </p:txBody>
      </p:sp>
    </p:spTree>
    <p:extLst>
      <p:ext uri="{BB962C8B-B14F-4D97-AF65-F5344CB8AC3E}">
        <p14:creationId xmlns:p14="http://schemas.microsoft.com/office/powerpoint/2010/main" val="303291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EED56-530C-4106-BB17-8608CB24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4" y="2218638"/>
            <a:ext cx="10515600" cy="132556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Объект 3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E9F92E2-BEB6-4F75-9CB8-D52E73CA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175" y="0"/>
            <a:ext cx="596282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889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BFAF9D7-4EBB-79F2-C876-D140FF7263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6B68B-7A14-2FCC-A6F4-99EEE462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форма ПИД у взрослых – ПИД с нарушением синтеза антител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E7A1C-0048-15C0-60E4-9B789B20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5519"/>
            <a:ext cx="9296400" cy="3921443"/>
          </a:xfrm>
        </p:spPr>
        <p:txBody>
          <a:bodyPr>
            <a:normAutofit/>
          </a:bodyPr>
          <a:lstStyle/>
          <a:p>
            <a:r>
              <a:rPr lang="ru-RU" sz="3600" dirty="0"/>
              <a:t>Рецидивирующие сино-пульмональные инфекции</a:t>
            </a:r>
          </a:p>
          <a:p>
            <a:r>
              <a:rPr lang="ru-RU" sz="3600" dirty="0"/>
              <a:t>Аутоиммунные проявления</a:t>
            </a:r>
          </a:p>
          <a:p>
            <a:r>
              <a:rPr lang="ru-RU" sz="3600" dirty="0"/>
              <a:t>ВЗК-подобные состояния</a:t>
            </a:r>
          </a:p>
          <a:p>
            <a:r>
              <a:rPr lang="ru-RU" sz="3600" dirty="0"/>
              <a:t>Патологическая </a:t>
            </a:r>
            <a:r>
              <a:rPr lang="ru-RU" sz="3600" dirty="0" err="1"/>
              <a:t>лимфопролиферация</a:t>
            </a:r>
            <a:endParaRPr lang="ru-RU" sz="3600" dirty="0"/>
          </a:p>
          <a:p>
            <a:r>
              <a:rPr lang="ru-RU" sz="3600" dirty="0"/>
              <a:t>Опухоли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9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326A4FC-0B6E-483B-A00E-9C802CBF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93F9907-E861-4F10-B60D-34265D899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056"/>
            <a:ext cx="9481457" cy="4481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Высокая нагрузка на систему здравоохранения</a:t>
            </a:r>
          </a:p>
          <a:p>
            <a:r>
              <a:rPr lang="ru-RU" dirty="0"/>
              <a:t>Ежемесячные госпитализации в стационары различного профиля</a:t>
            </a:r>
          </a:p>
          <a:p>
            <a:r>
              <a:rPr lang="ru-RU" dirty="0"/>
              <a:t>Использование комбинаций антибактериальных препаратов, часто препаратов групп резерва</a:t>
            </a:r>
          </a:p>
          <a:p>
            <a:r>
              <a:rPr lang="ru-RU" dirty="0"/>
              <a:t>Формирование </a:t>
            </a:r>
            <a:r>
              <a:rPr lang="ru-RU" dirty="0" err="1"/>
              <a:t>полирезистентной</a:t>
            </a:r>
            <a:r>
              <a:rPr lang="ru-RU" dirty="0"/>
              <a:t> флоры</a:t>
            </a:r>
          </a:p>
          <a:p>
            <a:r>
              <a:rPr lang="ru-RU" dirty="0"/>
              <a:t>Утеря трудоспособности</a:t>
            </a:r>
          </a:p>
          <a:p>
            <a:r>
              <a:rPr lang="ru-RU" dirty="0"/>
              <a:t>Высокая стоимость терапии осложнений основного заболевания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B1D29B-5CD1-44B9-B090-23196756F5E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Пациент с врожденным дефектом иммунной системы без адекватной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91816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96CB439-1307-ACB0-ED7E-5D403D25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D63FF-D985-60FD-40F3-E5F03AE1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0435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Основной механизм развития болезни –</a:t>
            </a:r>
            <a:br>
              <a:rPr lang="ru-RU" sz="4800" dirty="0"/>
            </a:br>
            <a:r>
              <a:rPr lang="ru-RU" sz="4800" dirty="0"/>
              <a:t>неспособность формировать иммунный ответ на инфекцию или вакцинацию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19ECA-F4D3-3FF5-A427-3C7385326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81" y="2846309"/>
            <a:ext cx="11403554" cy="3465591"/>
          </a:xfrm>
        </p:spPr>
        <p:txBody>
          <a:bodyPr>
            <a:normAutofit/>
          </a:bodyPr>
          <a:lstStyle/>
          <a:p>
            <a:r>
              <a:rPr lang="ru-RU" sz="3600" dirty="0"/>
              <a:t>До появления иммуноглобулинов – не доживали до взрослого возраста</a:t>
            </a:r>
          </a:p>
          <a:p>
            <a:r>
              <a:rPr lang="ru-RU" sz="3600" dirty="0"/>
              <a:t>В настоящее время: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/>
              <a:t> средний возраст пациента взрослого сегмента с ПИД – 30 лет</a:t>
            </a:r>
            <a:r>
              <a:rPr lang="en-US" sz="3600" dirty="0"/>
              <a:t>*</a:t>
            </a:r>
            <a:endParaRPr lang="ru-RU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/>
              <a:t>самый взрослый пациент – 82 года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81DDB-7173-E5C1-6988-DC4539C9A399}"/>
              </a:ext>
            </a:extLst>
          </p:cNvPr>
          <p:cNvSpPr txBox="1"/>
          <p:nvPr/>
        </p:nvSpPr>
        <p:spPr>
          <a:xfrm>
            <a:off x="6614160" y="6311900"/>
            <a:ext cx="405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Отечет регистра НАЭПИД декабрь 2024</a:t>
            </a:r>
          </a:p>
        </p:txBody>
      </p:sp>
    </p:spTree>
    <p:extLst>
      <p:ext uri="{BB962C8B-B14F-4D97-AF65-F5344CB8AC3E}">
        <p14:creationId xmlns:p14="http://schemas.microsoft.com/office/powerpoint/2010/main" val="281245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99CE8D2-03FD-792F-15DE-61CCED1A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5AD7D-488B-16BB-A6C6-6916E3AA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 терапии – иммуноглобулин человека нормальный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3BCC2-E13F-91DA-110C-94E82206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7440"/>
            <a:ext cx="9265920" cy="3799522"/>
          </a:xfrm>
        </p:spPr>
        <p:txBody>
          <a:bodyPr>
            <a:normAutofit/>
          </a:bodyPr>
          <a:lstStyle/>
          <a:p>
            <a:r>
              <a:rPr lang="ru-RU" sz="3200" dirty="0"/>
              <a:t>Позволяет контролировать развитие инфекций</a:t>
            </a:r>
          </a:p>
          <a:p>
            <a:r>
              <a:rPr lang="ru-RU" sz="3200" dirty="0"/>
              <a:t>Предотвращает формирование необратимых изменений органов (например, </a:t>
            </a:r>
            <a:r>
              <a:rPr lang="ru-RU" sz="3200" dirty="0" err="1"/>
              <a:t>бронхоэктазов</a:t>
            </a:r>
            <a:r>
              <a:rPr lang="ru-RU" sz="3200" dirty="0"/>
              <a:t>)</a:t>
            </a:r>
          </a:p>
          <a:p>
            <a:r>
              <a:rPr lang="ru-RU" sz="3200" dirty="0"/>
              <a:t>Увеличивает продолжительность жизни до общепопуляционных значений</a:t>
            </a:r>
          </a:p>
          <a:p>
            <a:r>
              <a:rPr lang="ru-RU" sz="3200" dirty="0"/>
              <a:t>Сохраняет трудоспособный слой населения</a:t>
            </a:r>
          </a:p>
          <a:p>
            <a:r>
              <a:rPr lang="ru-RU" sz="3200" dirty="0"/>
              <a:t>Возможность иметь здоровое потомство</a:t>
            </a:r>
          </a:p>
        </p:txBody>
      </p:sp>
    </p:spTree>
    <p:extLst>
      <p:ext uri="{BB962C8B-B14F-4D97-AF65-F5344CB8AC3E}">
        <p14:creationId xmlns:p14="http://schemas.microsoft.com/office/powerpoint/2010/main" val="329496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2">
            <a:extLst>
              <a:ext uri="{FF2B5EF4-FFF2-40B4-BE49-F238E27FC236}">
                <a16:creationId xmlns:a16="http://schemas.microsoft.com/office/drawing/2014/main" id="{96866880-6EF1-8E91-75D9-C58D3020B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1460790"/>
            <a:ext cx="3352800" cy="365759"/>
          </a:xfrm>
        </p:spPr>
        <p:txBody>
          <a:bodyPr>
            <a:noAutofit/>
          </a:bodyPr>
          <a:lstStyle/>
          <a:p>
            <a:r>
              <a:rPr lang="ru-RU" altLang="ru-RU" sz="2400" dirty="0"/>
              <a:t>Пациент Д., 42г. </a:t>
            </a:r>
            <a:br>
              <a:rPr lang="ru-RU" altLang="ru-RU" sz="2400" dirty="0"/>
            </a:br>
            <a:endParaRPr lang="ru-RU" altLang="ru-RU" sz="2400" dirty="0"/>
          </a:p>
        </p:txBody>
      </p:sp>
      <p:pic>
        <p:nvPicPr>
          <p:cNvPr id="14338" name="Picture 9" descr="mpr010">
            <a:extLst>
              <a:ext uri="{FF2B5EF4-FFF2-40B4-BE49-F238E27FC236}">
                <a16:creationId xmlns:a16="http://schemas.microsoft.com/office/drawing/2014/main" id="{A9796D5D-627E-6853-C2A2-8A3AEDF85E7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0914" r="9369" b="12936"/>
          <a:stretch>
            <a:fillRect/>
          </a:stretch>
        </p:blipFill>
        <p:spPr>
          <a:xfrm>
            <a:off x="381000" y="1155832"/>
            <a:ext cx="3352800" cy="2714625"/>
          </a:xfrm>
          <a:noFill/>
        </p:spPr>
      </p:pic>
      <p:sp>
        <p:nvSpPr>
          <p:cNvPr id="14339" name="Rectangle 13">
            <a:extLst>
              <a:ext uri="{FF2B5EF4-FFF2-40B4-BE49-F238E27FC236}">
                <a16:creationId xmlns:a16="http://schemas.microsoft.com/office/drawing/2014/main" id="{19C404CD-B012-7AAA-5CF7-645F1A6B320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1826549"/>
            <a:ext cx="3794760" cy="13613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dirty="0"/>
              <a:t>Перестройка структуры легочной ткани 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Буллезная эмфизема, </a:t>
            </a:r>
            <a:r>
              <a:rPr lang="ru-RU" altLang="ru-RU" sz="2000" dirty="0" err="1"/>
              <a:t>бронхоэктазы</a:t>
            </a:r>
            <a:endParaRPr lang="ru-RU" altLang="ru-RU" sz="2000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59A0AE4-E83F-11B1-072F-D63CFE1D317E}"/>
              </a:ext>
            </a:extLst>
          </p:cNvPr>
          <p:cNvCxnSpPr/>
          <p:nvPr/>
        </p:nvCxnSpPr>
        <p:spPr>
          <a:xfrm flipV="1">
            <a:off x="609600" y="2832231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95C1D9C8-1537-99B4-539F-0485A9B8FA41}"/>
              </a:ext>
            </a:extLst>
          </p:cNvPr>
          <p:cNvCxnSpPr/>
          <p:nvPr/>
        </p:nvCxnSpPr>
        <p:spPr>
          <a:xfrm flipH="1" flipV="1">
            <a:off x="2895600" y="3289431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3A221-CE3C-27D0-143B-84518A869566}"/>
              </a:ext>
            </a:extLst>
          </p:cNvPr>
          <p:cNvSpPr txBox="1">
            <a:spLocks/>
          </p:cNvSpPr>
          <p:nvPr/>
        </p:nvSpPr>
        <p:spPr>
          <a:xfrm>
            <a:off x="609600" y="99431"/>
            <a:ext cx="11345630" cy="85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КТ легких пациента с нерегулярной терапией ИЧН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255BB24-CD79-487B-53A3-8B4FA16BC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0" y="4114800"/>
            <a:ext cx="32273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FF5A694-0DBE-AA18-9650-4A5C1FAEFDD9}"/>
              </a:ext>
            </a:extLst>
          </p:cNvPr>
          <p:cNvSpPr txBox="1">
            <a:spLocks/>
          </p:cNvSpPr>
          <p:nvPr/>
        </p:nvSpPr>
        <p:spPr>
          <a:xfrm>
            <a:off x="1249680" y="4058495"/>
            <a:ext cx="7528560" cy="13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dirty="0"/>
              <a:t>КТ легких пациента с </a:t>
            </a:r>
          </a:p>
          <a:p>
            <a:r>
              <a:rPr lang="ru-RU" sz="4100" dirty="0"/>
              <a:t>регулярной терапией ИЧН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D831592-77BB-47D9-F989-87BE1F7848D3}"/>
              </a:ext>
            </a:extLst>
          </p:cNvPr>
          <p:cNvSpPr txBox="1">
            <a:spLocks noChangeArrowheads="1"/>
          </p:cNvSpPr>
          <p:nvPr/>
        </p:nvSpPr>
        <p:spPr>
          <a:xfrm>
            <a:off x="8458200" y="3702367"/>
            <a:ext cx="3352800" cy="365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/>
              <a:t>Пациент А., 46лет </a:t>
            </a:r>
            <a:br>
              <a:rPr lang="ru-RU" altLang="ru-RU" sz="2400" dirty="0"/>
            </a:br>
            <a:endParaRPr lang="ru-RU" altLang="ru-RU" sz="2400" dirty="0"/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86E89A41-D8B2-F191-E255-ECBA8CCA6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760" y="5556683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ru-RU" altLang="ru-RU" sz="2000" dirty="0">
                <a:latin typeface="+mn-lt"/>
              </a:rPr>
              <a:t>фиброзные изменения в средней доле правого легкого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ru-RU" altLang="ru-RU" sz="2000" dirty="0">
                <a:latin typeface="+mn-lt"/>
              </a:rPr>
              <a:t>участки локального фиброза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9" grpId="0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5DF431C-F11F-4825-B024-18F917F3D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3"/>
          <a:stretch>
            <a:fillRect/>
          </a:stretch>
        </p:blipFill>
        <p:spPr>
          <a:xfrm>
            <a:off x="6229216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Дата 2"/>
          <p:cNvSpPr txBox="1">
            <a:spLocks/>
          </p:cNvSpPr>
          <p:nvPr/>
        </p:nvSpPr>
        <p:spPr>
          <a:xfrm>
            <a:off x="380392" y="6356350"/>
            <a:ext cx="101034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endParaRPr lang="ru-RU" dirty="0">
              <a:solidFill>
                <a:srgbClr val="212121">
                  <a:tint val="75000"/>
                </a:srgbClr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6933063" y="361010"/>
          <a:ext cx="5258937" cy="317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2">
            <a:extLst>
              <a:ext uri="{FF2B5EF4-FFF2-40B4-BE49-F238E27FC236}">
                <a16:creationId xmlns:a16="http://schemas.microsoft.com/office/drawing/2014/main" id="{63728620-B7CE-5E18-C448-209F8D62B708}"/>
              </a:ext>
            </a:extLst>
          </p:cNvPr>
          <p:cNvSpPr txBox="1">
            <a:spLocks/>
          </p:cNvSpPr>
          <p:nvPr/>
        </p:nvSpPr>
        <p:spPr>
          <a:xfrm>
            <a:off x="350413" y="1028096"/>
            <a:ext cx="9592039" cy="2964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пациентов с ВДИ неуклонно возрастает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&gt;18 лет в международных регистрах составляют ≥50%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форма ВДИ у взрослых – нарушение синтеза антител (&gt;70%)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популяции пациентов старше 18 лет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70</a:t>
            </a:r>
            <a:r>
              <a:rPr lang="en-US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с инфекционными проявлениями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6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обеспечиваются через Фонд Круг Добра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6" name="Заголовок 6">
            <a:extLst>
              <a:ext uri="{FF2B5EF4-FFF2-40B4-BE49-F238E27FC236}">
                <a16:creationId xmlns:a16="http://schemas.microsoft.com/office/drawing/2014/main" id="{9A461ACE-2051-DB99-D07D-D02E57262B90}"/>
              </a:ext>
            </a:extLst>
          </p:cNvPr>
          <p:cNvSpPr txBox="1">
            <a:spLocks/>
          </p:cNvSpPr>
          <p:nvPr/>
        </p:nvSpPr>
        <p:spPr>
          <a:xfrm>
            <a:off x="282500" y="99364"/>
            <a:ext cx="118462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33" b="1" spc="71" dirty="0">
                <a:solidFill>
                  <a:srgbClr val="0F4370"/>
                </a:solidFill>
                <a:latin typeface="Lato 1 Bold"/>
                <a:ea typeface="Lato 1 Bold"/>
                <a:cs typeface="Lato 1 Bold"/>
              </a:rPr>
              <a:t>Врожденные дефекты иммунной системы 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62B167C-35F6-8862-18B4-90D680CF1449}"/>
              </a:ext>
            </a:extLst>
          </p:cNvPr>
          <p:cNvGraphicFramePr/>
          <p:nvPr>
            <p:extLst/>
          </p:nvPr>
        </p:nvGraphicFramePr>
        <p:xfrm>
          <a:off x="527226" y="3393353"/>
          <a:ext cx="9300022" cy="328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Объект 2">
            <a:extLst>
              <a:ext uri="{FF2B5EF4-FFF2-40B4-BE49-F238E27FC236}">
                <a16:creationId xmlns:a16="http://schemas.microsoft.com/office/drawing/2014/main" id="{EA91A0FC-F76A-81B4-F53A-F84EB8B6B2BF}"/>
              </a:ext>
            </a:extLst>
          </p:cNvPr>
          <p:cNvSpPr txBox="1">
            <a:spLocks/>
          </p:cNvSpPr>
          <p:nvPr/>
        </p:nvSpPr>
        <p:spPr>
          <a:xfrm>
            <a:off x="211508" y="3443107"/>
            <a:ext cx="11142293" cy="3545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171459" indent="-171459" defTabSz="914446">
              <a:spcBef>
                <a:spcPts val="1200"/>
              </a:spcBef>
              <a:buClr>
                <a:srgbClr val="51626F"/>
              </a:buClr>
              <a:buSzPct val="150000"/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Содержимое 2">
            <a:extLst>
              <a:ext uri="{FF2B5EF4-FFF2-40B4-BE49-F238E27FC236}">
                <a16:creationId xmlns:a16="http://schemas.microsoft.com/office/drawing/2014/main" id="{5FB6935A-770C-A75C-113C-65B62D174ED2}"/>
              </a:ext>
            </a:extLst>
          </p:cNvPr>
          <p:cNvSpPr txBox="1">
            <a:spLocks/>
          </p:cNvSpPr>
          <p:nvPr/>
        </p:nvSpPr>
        <p:spPr>
          <a:xfrm>
            <a:off x="8646308" y="4629739"/>
            <a:ext cx="1296144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176222" indent="-176222" defTabSz="914446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 =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6380</a:t>
            </a:r>
          </a:p>
          <a:p>
            <a:pPr defTabSz="914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/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6222" indent="-176222" defTabSz="914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Содержимое 2">
            <a:extLst>
              <a:ext uri="{FF2B5EF4-FFF2-40B4-BE49-F238E27FC236}">
                <a16:creationId xmlns:a16="http://schemas.microsoft.com/office/drawing/2014/main" id="{4D99612B-2F49-1C9F-A5EC-D51CE9FE4C77}"/>
              </a:ext>
            </a:extLst>
          </p:cNvPr>
          <p:cNvSpPr txBox="1">
            <a:spLocks/>
          </p:cNvSpPr>
          <p:nvPr/>
        </p:nvSpPr>
        <p:spPr>
          <a:xfrm>
            <a:off x="9144001" y="6379065"/>
            <a:ext cx="2765501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176222" indent="-176222" defTabSz="914446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Регистр НАЭПИД 2024г</a:t>
            </a:r>
          </a:p>
          <a:p>
            <a:pPr defTabSz="914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defRPr/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6222" indent="-176222" defTabSz="914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8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снимок экрана, облако, вод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A18FFBC-3583-EADE-72CA-DDD4401A6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053"/>
          <a:stretch>
            <a:fillRect/>
          </a:stretch>
        </p:blipFill>
        <p:spPr>
          <a:xfrm>
            <a:off x="6229175" y="0"/>
            <a:ext cx="596282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D78C6-8303-4BC5-3993-FCC29CC09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19" y="163124"/>
            <a:ext cx="11603872" cy="812271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Пациенты с ПИДС, нуждающиеся в иммуноглобулинах</a:t>
            </a:r>
            <a:br>
              <a:rPr lang="ru-RU" sz="2800" b="1" dirty="0"/>
            </a:br>
            <a:r>
              <a:rPr lang="ru-RU" sz="2800" b="1" dirty="0"/>
              <a:t>(согласно данным регистра НАЭПИД 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826750"/>
              </p:ext>
            </p:extLst>
          </p:nvPr>
        </p:nvGraphicFramePr>
        <p:xfrm>
          <a:off x="505519" y="1107687"/>
          <a:ext cx="11473122" cy="5185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2538">
                  <a:extLst>
                    <a:ext uri="{9D8B030D-6E8A-4147-A177-3AD203B41FA5}">
                      <a16:colId xmlns:a16="http://schemas.microsoft.com/office/drawing/2014/main" val="557000226"/>
                    </a:ext>
                  </a:extLst>
                </a:gridCol>
                <a:gridCol w="2274188">
                  <a:extLst>
                    <a:ext uri="{9D8B030D-6E8A-4147-A177-3AD203B41FA5}">
                      <a16:colId xmlns:a16="http://schemas.microsoft.com/office/drawing/2014/main" val="935492603"/>
                    </a:ext>
                  </a:extLst>
                </a:gridCol>
                <a:gridCol w="1211903">
                  <a:extLst>
                    <a:ext uri="{9D8B030D-6E8A-4147-A177-3AD203B41FA5}">
                      <a16:colId xmlns:a16="http://schemas.microsoft.com/office/drawing/2014/main" val="3405735382"/>
                    </a:ext>
                  </a:extLst>
                </a:gridCol>
                <a:gridCol w="2154493">
                  <a:extLst>
                    <a:ext uri="{9D8B030D-6E8A-4147-A177-3AD203B41FA5}">
                      <a16:colId xmlns:a16="http://schemas.microsoft.com/office/drawing/2014/main" val="3996846174"/>
                    </a:ext>
                  </a:extLst>
                </a:gridCol>
              </a:tblGrid>
              <a:tr h="726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Нозологические формы ПИДС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число случаев лечения по данным регистра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случаев, нуждающихся в ИГ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526786"/>
                  </a:ext>
                </a:extLst>
              </a:tr>
              <a:tr h="352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Нарушения гуморального звена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1 573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937994"/>
                  </a:ext>
                </a:extLst>
              </a:tr>
              <a:tr h="54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Комбинированные ИД с </a:t>
                      </a:r>
                      <a:r>
                        <a:rPr lang="ru-RU" sz="2000" dirty="0" err="1">
                          <a:effectLst/>
                        </a:rPr>
                        <a:t>синдромальной</a:t>
                      </a:r>
                      <a:r>
                        <a:rPr lang="ru-RU" sz="2000" dirty="0">
                          <a:effectLst/>
                        </a:rPr>
                        <a:t> патологией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1 326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5241010"/>
                  </a:ext>
                </a:extLst>
              </a:tr>
              <a:tr h="54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Нарушения клеточного и гуморального иммунитета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706761"/>
                  </a:ext>
                </a:extLst>
              </a:tr>
              <a:tr h="32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Иммунная </a:t>
                      </a:r>
                      <a:r>
                        <a:rPr lang="ru-RU" sz="2000" dirty="0" err="1">
                          <a:effectLst/>
                        </a:rPr>
                        <a:t>дисрегуляция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594905"/>
                  </a:ext>
                </a:extLst>
              </a:tr>
              <a:tr h="685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Первичный иммунодефицит неуточненный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419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1107405"/>
                  </a:ext>
                </a:extLst>
              </a:tr>
              <a:tr h="54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Первичный иммунодефицит уточненный, другое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290219"/>
                  </a:ext>
                </a:extLst>
              </a:tr>
              <a:tr h="54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Первичный иммунодефицит уточненный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133199"/>
                  </a:ext>
                </a:extLst>
              </a:tr>
              <a:tr h="326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4280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2269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9584" y="6359323"/>
            <a:ext cx="103390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* - около 70% пациентов с различными формами ПИДС от общего числа пациентов (данные аналитического отчета на основании данных регистра пациентов с первичными </a:t>
            </a:r>
            <a:r>
              <a:rPr lang="ru-RU" sz="1100" dirty="0" err="1"/>
              <a:t>иммунодефицитными</a:t>
            </a:r>
            <a:r>
              <a:rPr lang="ru-RU" sz="1100" dirty="0"/>
              <a:t> состояниями за 2024 год (НАЭПИД))</a:t>
            </a:r>
          </a:p>
        </p:txBody>
      </p:sp>
    </p:spTree>
    <p:extLst>
      <p:ext uri="{BB962C8B-B14F-4D97-AF65-F5344CB8AC3E}">
        <p14:creationId xmlns:p14="http://schemas.microsoft.com/office/powerpoint/2010/main" val="2037244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8936</TotalTime>
  <Words>1721</Words>
  <Application>Microsoft Office PowerPoint</Application>
  <PresentationFormat>Широкоэкранный</PresentationFormat>
  <Paragraphs>293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Lato 1</vt:lpstr>
      <vt:lpstr>Lato 1 Bold</vt:lpstr>
      <vt:lpstr>Lato 1 Bold Italics</vt:lpstr>
      <vt:lpstr>Lato 2</vt:lpstr>
      <vt:lpstr>Lato 2 Bold</vt:lpstr>
      <vt:lpstr>Times New Roman</vt:lpstr>
      <vt:lpstr>Verdana</vt:lpstr>
      <vt:lpstr>Wingdings</vt:lpstr>
      <vt:lpstr>Тема Office</vt:lpstr>
      <vt:lpstr>Предложения по совершенствованию модели оплаты медицинской помощи пациентам с иммунологическими заболеваниями </vt:lpstr>
      <vt:lpstr>Врожденные дефекты иммунной системы</vt:lpstr>
      <vt:lpstr>Основная форма ПИД у взрослых – ПИД с нарушением синтеза антител</vt:lpstr>
      <vt:lpstr>Презентация PowerPoint</vt:lpstr>
      <vt:lpstr>Основной механизм развития болезни – неспособность формировать иммунный ответ на инфекцию или вакцинацию </vt:lpstr>
      <vt:lpstr>Основа терапии – иммуноглобулин человека нормальный</vt:lpstr>
      <vt:lpstr>Пациент Д., 42г.  </vt:lpstr>
      <vt:lpstr>Презентация PowerPoint</vt:lpstr>
      <vt:lpstr>Пациенты с ПИДС, нуждающиеся в иммуноглобулинах (согласно данным регистра НАЭПИД )</vt:lpstr>
      <vt:lpstr>Обеспечение препаратами иммуноглобулинов</vt:lpstr>
      <vt:lpstr>Пациенты с ПИД, старше 18 лет, нуждающиеся в иммуноглобулинах с учетом режима дозирования   </vt:lpstr>
      <vt:lpstr>Режим дозирования </vt:lpstr>
      <vt:lpstr>Несоответствие тарифа реальным затратам стоимости ИЧН приводит к</vt:lpstr>
      <vt:lpstr>Адекватная терапия – залог сохранения трудоспособного населения</vt:lpstr>
      <vt:lpstr>Заключение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Pharmstandart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Дзанаева Алана Викторовна</dc:creator>
  <cp:lastModifiedBy>Дзанаева Алана Викторовна</cp:lastModifiedBy>
  <cp:revision>26</cp:revision>
  <dcterms:created xsi:type="dcterms:W3CDTF">2025-05-20T14:33:47Z</dcterms:created>
  <dcterms:modified xsi:type="dcterms:W3CDTF">2025-11-11T18:11:30Z</dcterms:modified>
</cp:coreProperties>
</file>