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147471976" r:id="rId3"/>
    <p:sldId id="2147471971" r:id="rId4"/>
    <p:sldId id="418" r:id="rId5"/>
    <p:sldId id="258" r:id="rId6"/>
    <p:sldId id="259" r:id="rId7"/>
    <p:sldId id="260" r:id="rId8"/>
    <p:sldId id="262" r:id="rId9"/>
    <p:sldId id="266" r:id="rId10"/>
    <p:sldId id="2147471967" r:id="rId11"/>
    <p:sldId id="2147471963" r:id="rId12"/>
    <p:sldId id="2147327933" r:id="rId13"/>
    <p:sldId id="2147471977" r:id="rId14"/>
    <p:sldId id="1080" r:id="rId15"/>
    <p:sldId id="1015" r:id="rId16"/>
    <p:sldId id="1018" r:id="rId17"/>
    <p:sldId id="1022" r:id="rId18"/>
    <p:sldId id="2147471969" r:id="rId19"/>
    <p:sldId id="256" r:id="rId20"/>
    <p:sldId id="3489" r:id="rId21"/>
    <p:sldId id="2147471972" r:id="rId22"/>
    <p:sldId id="2147471970" r:id="rId23"/>
    <p:sldId id="2147471978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497DDE-6097-4DB8-88A5-7FA7E54EE677}" v="12" dt="2025-03-27T06:53:33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447" autoAdjust="0"/>
  </p:normalViewPr>
  <p:slideViewPr>
    <p:cSldViewPr snapToGrid="0">
      <p:cViewPr varScale="1">
        <p:scale>
          <a:sx n="64" d="100"/>
          <a:sy n="64" d="100"/>
        </p:scale>
        <p:origin x="6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7B04FA-EB41-4011-A443-BCEADC172C30}" type="doc">
      <dgm:prSet loTypeId="urn:microsoft.com/office/officeart/2005/8/layout/radial5" loCatId="cycle" qsTypeId="urn:microsoft.com/office/officeart/2005/8/quickstyle/3d2" qsCatId="3D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2F17A34F-A030-4208-84A2-B1657DCDA994}">
      <dgm:prSet phldrT="[Текст]" custT="1"/>
      <dgm:spPr/>
      <dgm:t>
        <a:bodyPr/>
        <a:lstStyle/>
        <a:p>
          <a:r>
            <a:rPr lang="ru-RU" sz="1800" b="1"/>
            <a:t>Пациент</a:t>
          </a:r>
          <a:r>
            <a:rPr lang="ru-RU" sz="1600" b="1"/>
            <a:t> </a:t>
          </a:r>
          <a:endParaRPr lang="ru-RU" sz="1600" b="1" dirty="0"/>
        </a:p>
      </dgm:t>
    </dgm:pt>
    <dgm:pt modelId="{D5D2E321-3C4B-46E7-A28F-C99B5C40F327}" type="parTrans" cxnId="{9A4C458E-67B7-4592-B813-E6F2839F32E3}">
      <dgm:prSet/>
      <dgm:spPr/>
      <dgm:t>
        <a:bodyPr/>
        <a:lstStyle/>
        <a:p>
          <a:endParaRPr lang="ru-RU" dirty="0"/>
        </a:p>
      </dgm:t>
    </dgm:pt>
    <dgm:pt modelId="{0C6456F2-9FE3-440A-950A-71141B4DE759}" type="sibTrans" cxnId="{9A4C458E-67B7-4592-B813-E6F2839F32E3}">
      <dgm:prSet/>
      <dgm:spPr/>
      <dgm:t>
        <a:bodyPr/>
        <a:lstStyle/>
        <a:p>
          <a:endParaRPr lang="ru-RU" dirty="0"/>
        </a:p>
      </dgm:t>
    </dgm:pt>
    <dgm:pt modelId="{0BE7141B-254B-411E-990A-D454127CC34F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dirty="0">
            <a:solidFill>
              <a:schemeClr val="bg1"/>
            </a:solidFill>
          </a:endParaRPr>
        </a:p>
        <a:p>
          <a:pPr marL="0" marR="0" lvl="0" indent="0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900" b="1" dirty="0"/>
            <a:t>Онколог в стационаре </a:t>
          </a:r>
        </a:p>
        <a:p>
          <a:pPr marL="0" lvl="0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>
            <a:solidFill>
              <a:schemeClr val="bg1"/>
            </a:solidFill>
          </a:endParaRPr>
        </a:p>
      </dgm:t>
    </dgm:pt>
    <dgm:pt modelId="{1C2F0B87-BDD7-4636-984B-1B9B9D99B369}" type="parTrans" cxnId="{DCB5A14C-9ED1-4504-9390-B15329A6504C}">
      <dgm:prSet/>
      <dgm:spPr/>
      <dgm:t>
        <a:bodyPr/>
        <a:lstStyle/>
        <a:p>
          <a:endParaRPr lang="ru-RU" dirty="0"/>
        </a:p>
      </dgm:t>
    </dgm:pt>
    <dgm:pt modelId="{CA434392-455C-4588-861E-8DC0B604F2E8}" type="sibTrans" cxnId="{DCB5A14C-9ED1-4504-9390-B15329A6504C}">
      <dgm:prSet/>
      <dgm:spPr/>
      <dgm:t>
        <a:bodyPr/>
        <a:lstStyle/>
        <a:p>
          <a:endParaRPr lang="ru-RU" dirty="0"/>
        </a:p>
      </dgm:t>
    </dgm:pt>
    <dgm:pt modelId="{369D08D9-0D8D-4007-A09F-4B2C1A229950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/>
            <a:t>Онколог по месту жительства</a:t>
          </a:r>
          <a:endParaRPr lang="ru-RU" sz="800" dirty="0"/>
        </a:p>
        <a:p>
          <a:pPr marL="0" lvl="0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dirty="0"/>
        </a:p>
      </dgm:t>
    </dgm:pt>
    <dgm:pt modelId="{7EF7F47D-B6F2-4EA7-A086-BF5E8E1CC0D3}" type="parTrans" cxnId="{AB1CFE54-C24D-4C92-A5F4-A9606AECDF64}">
      <dgm:prSet/>
      <dgm:spPr/>
      <dgm:t>
        <a:bodyPr/>
        <a:lstStyle/>
        <a:p>
          <a:endParaRPr lang="ru-RU" dirty="0"/>
        </a:p>
      </dgm:t>
    </dgm:pt>
    <dgm:pt modelId="{D615DDE0-F7AA-4C27-BC84-D4CADA5FC5E1}" type="sibTrans" cxnId="{AB1CFE54-C24D-4C92-A5F4-A9606AECDF64}">
      <dgm:prSet/>
      <dgm:spPr/>
      <dgm:t>
        <a:bodyPr/>
        <a:lstStyle/>
        <a:p>
          <a:endParaRPr lang="ru-RU" dirty="0"/>
        </a:p>
      </dgm:t>
    </dgm:pt>
    <dgm:pt modelId="{61D3F0AA-E796-440D-86FF-04ED71F1D3F8}">
      <dgm:prSet custT="1"/>
      <dgm:spPr>
        <a:solidFill>
          <a:srgbClr val="C00000"/>
        </a:solidFill>
      </dgm:spPr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Узкий специалист</a:t>
          </a:r>
        </a:p>
      </dgm:t>
    </dgm:pt>
    <dgm:pt modelId="{0D968F57-1C89-4C44-B1D4-E41285ED0160}" type="parTrans" cxnId="{563D2FA4-0848-4F6C-BAD9-5B2D957C0976}">
      <dgm:prSet/>
      <dgm:spPr/>
      <dgm:t>
        <a:bodyPr/>
        <a:lstStyle/>
        <a:p>
          <a:endParaRPr lang="ru-RU" dirty="0"/>
        </a:p>
      </dgm:t>
    </dgm:pt>
    <dgm:pt modelId="{61D69E23-B868-41E2-837B-4F5224A911C7}" type="sibTrans" cxnId="{563D2FA4-0848-4F6C-BAD9-5B2D957C0976}">
      <dgm:prSet/>
      <dgm:spPr/>
      <dgm:t>
        <a:bodyPr/>
        <a:lstStyle/>
        <a:p>
          <a:endParaRPr lang="ru-RU" dirty="0"/>
        </a:p>
      </dgm:t>
    </dgm:pt>
    <dgm:pt modelId="{88FE88BC-8160-4FC1-A960-0711305BEF1D}">
      <dgm:prSet custT="1"/>
      <dgm:spPr>
        <a:solidFill>
          <a:srgbClr val="FF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dirty="0"/>
            <a:t>Терапевт</a:t>
          </a:r>
        </a:p>
      </dgm:t>
    </dgm:pt>
    <dgm:pt modelId="{32C7B41B-396F-4923-8FD3-274071D26588}" type="parTrans" cxnId="{32361952-F01B-47BD-A084-6E5A2A4AC466}">
      <dgm:prSet/>
      <dgm:spPr/>
      <dgm:t>
        <a:bodyPr/>
        <a:lstStyle/>
        <a:p>
          <a:endParaRPr lang="ru-RU" dirty="0"/>
        </a:p>
      </dgm:t>
    </dgm:pt>
    <dgm:pt modelId="{F1114F51-84F9-4979-8732-26BE03813AEA}" type="sibTrans" cxnId="{32361952-F01B-47BD-A084-6E5A2A4AC466}">
      <dgm:prSet/>
      <dgm:spPr/>
      <dgm:t>
        <a:bodyPr/>
        <a:lstStyle/>
        <a:p>
          <a:endParaRPr lang="ru-RU" dirty="0"/>
        </a:p>
      </dgm:t>
    </dgm:pt>
    <dgm:pt modelId="{DA39438C-53CF-4337-867E-08CAF16CA30F}">
      <dgm:prSet custScaleX="124034" custScaleY="119926" custRadScaleRad="99067" custRadScaleInc="10632"/>
      <dgm:spPr/>
      <dgm:t>
        <a:bodyPr/>
        <a:lstStyle/>
        <a:p>
          <a:endParaRPr lang="ru-RU"/>
        </a:p>
      </dgm:t>
    </dgm:pt>
    <dgm:pt modelId="{8CAF7A33-FE8F-4B96-8150-B403F0F2DB63}" type="parTrans" cxnId="{E5010252-5E8C-448D-BC9C-F21C6A3B00E4}">
      <dgm:prSet/>
      <dgm:spPr/>
      <dgm:t>
        <a:bodyPr/>
        <a:lstStyle/>
        <a:p>
          <a:endParaRPr lang="ru-RU"/>
        </a:p>
      </dgm:t>
    </dgm:pt>
    <dgm:pt modelId="{835C0F07-AB87-4613-85AE-2A538893F136}" type="sibTrans" cxnId="{E5010252-5E8C-448D-BC9C-F21C6A3B00E4}">
      <dgm:prSet/>
      <dgm:spPr/>
      <dgm:t>
        <a:bodyPr/>
        <a:lstStyle/>
        <a:p>
          <a:endParaRPr lang="ru-RU"/>
        </a:p>
      </dgm:t>
    </dgm:pt>
    <dgm:pt modelId="{5194BA55-B2D6-4F60-A467-C03858505E39}">
      <dgm:prSet/>
      <dgm:spPr/>
      <dgm:t>
        <a:bodyPr/>
        <a:lstStyle/>
        <a:p>
          <a:endParaRPr lang="ru-RU"/>
        </a:p>
      </dgm:t>
    </dgm:pt>
    <dgm:pt modelId="{4FEA1A94-F9F3-439A-A71B-355EAF7C302F}" type="parTrans" cxnId="{6DE6C6DD-0A2A-4D8E-8220-AAA3C8A1C2DA}">
      <dgm:prSet/>
      <dgm:spPr/>
      <dgm:t>
        <a:bodyPr/>
        <a:lstStyle/>
        <a:p>
          <a:endParaRPr lang="ru-RU"/>
        </a:p>
      </dgm:t>
    </dgm:pt>
    <dgm:pt modelId="{9A48D7B5-CC18-4255-B6B3-AB6257B14EB7}" type="sibTrans" cxnId="{6DE6C6DD-0A2A-4D8E-8220-AAA3C8A1C2DA}">
      <dgm:prSet/>
      <dgm:spPr/>
      <dgm:t>
        <a:bodyPr/>
        <a:lstStyle/>
        <a:p>
          <a:endParaRPr lang="ru-RU"/>
        </a:p>
      </dgm:t>
    </dgm:pt>
    <dgm:pt modelId="{A27D34DC-7151-4994-8666-77AADE74C0E3}" type="pres">
      <dgm:prSet presAssocID="{917B04FA-EB41-4011-A443-BCEADC172C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500465-5F82-432E-BEF1-1C2C0685A755}" type="pres">
      <dgm:prSet presAssocID="{2F17A34F-A030-4208-84A2-B1657DCDA994}" presName="centerShape" presStyleLbl="node0" presStyleIdx="0" presStyleCnt="1" custScaleX="127301" custScaleY="128715"/>
      <dgm:spPr/>
    </dgm:pt>
    <dgm:pt modelId="{EE46A0B5-A911-4EB9-91C5-3762B7F3EB35}" type="pres">
      <dgm:prSet presAssocID="{1C2F0B87-BDD7-4636-984B-1B9B9D99B369}" presName="parTrans" presStyleLbl="sibTrans2D1" presStyleIdx="0" presStyleCnt="4" custAng="358101" custScaleX="90676" custScaleY="90676"/>
      <dgm:spPr/>
    </dgm:pt>
    <dgm:pt modelId="{6697B131-2231-4A0E-992F-334E8E32D9ED}" type="pres">
      <dgm:prSet presAssocID="{1C2F0B87-BDD7-4636-984B-1B9B9D99B369}" presName="connectorText" presStyleLbl="sibTrans2D1" presStyleIdx="0" presStyleCnt="4"/>
      <dgm:spPr/>
    </dgm:pt>
    <dgm:pt modelId="{573E20BC-CC5D-4CB1-B9F4-A97905F16392}" type="pres">
      <dgm:prSet presAssocID="{0BE7141B-254B-411E-990A-D454127CC34F}" presName="node" presStyleLbl="node1" presStyleIdx="0" presStyleCnt="4" custScaleX="87548" custScaleY="80989" custRadScaleRad="93414" custRadScaleInc="-6461">
        <dgm:presLayoutVars>
          <dgm:bulletEnabled val="1"/>
        </dgm:presLayoutVars>
      </dgm:prSet>
      <dgm:spPr>
        <a:prstGeom prst="ellipse">
          <a:avLst/>
        </a:prstGeom>
      </dgm:spPr>
    </dgm:pt>
    <dgm:pt modelId="{2034A102-F086-485D-8A36-4A3B5A032DE4}" type="pres">
      <dgm:prSet presAssocID="{0D968F57-1C89-4C44-B1D4-E41285ED0160}" presName="parTrans" presStyleLbl="sibTrans2D1" presStyleIdx="1" presStyleCnt="4"/>
      <dgm:spPr/>
    </dgm:pt>
    <dgm:pt modelId="{0A4A17DD-E0D3-4195-8931-4911FDCDF1ED}" type="pres">
      <dgm:prSet presAssocID="{0D968F57-1C89-4C44-B1D4-E41285ED0160}" presName="connectorText" presStyleLbl="sibTrans2D1" presStyleIdx="1" presStyleCnt="4"/>
      <dgm:spPr/>
    </dgm:pt>
    <dgm:pt modelId="{DCF39C83-B831-4964-A6C8-979D123081E0}" type="pres">
      <dgm:prSet presAssocID="{61D3F0AA-E796-440D-86FF-04ED71F1D3F8}" presName="node" presStyleLbl="node1" presStyleIdx="1" presStyleCnt="4" custScaleX="86253" custScaleY="84380" custRadScaleRad="99648" custRadScaleInc="-2954">
        <dgm:presLayoutVars>
          <dgm:bulletEnabled val="1"/>
        </dgm:presLayoutVars>
      </dgm:prSet>
      <dgm:spPr/>
    </dgm:pt>
    <dgm:pt modelId="{92C67346-8754-4DB9-8B73-B749C1964D8F}" type="pres">
      <dgm:prSet presAssocID="{32C7B41B-396F-4923-8FD3-274071D26588}" presName="parTrans" presStyleLbl="sibTrans2D1" presStyleIdx="2" presStyleCnt="4"/>
      <dgm:spPr/>
    </dgm:pt>
    <dgm:pt modelId="{461E7A6D-C35C-44D0-B348-353C8638AF92}" type="pres">
      <dgm:prSet presAssocID="{32C7B41B-396F-4923-8FD3-274071D26588}" presName="connectorText" presStyleLbl="sibTrans2D1" presStyleIdx="2" presStyleCnt="4"/>
      <dgm:spPr/>
    </dgm:pt>
    <dgm:pt modelId="{AB418336-DA7B-40DB-91BD-A8EC8F2D8BAD}" type="pres">
      <dgm:prSet presAssocID="{88FE88BC-8160-4FC1-A960-0711305BEF1D}" presName="node" presStyleLbl="node1" presStyleIdx="2" presStyleCnt="4" custScaleX="76299" custScaleY="75245" custRadScaleRad="98733" custRadScaleInc="-1779">
        <dgm:presLayoutVars>
          <dgm:bulletEnabled val="1"/>
        </dgm:presLayoutVars>
      </dgm:prSet>
      <dgm:spPr/>
    </dgm:pt>
    <dgm:pt modelId="{875AE2A6-238A-46C8-AA79-2B1DED667715}" type="pres">
      <dgm:prSet presAssocID="{7EF7F47D-B6F2-4EA7-A086-BF5E8E1CC0D3}" presName="parTrans" presStyleLbl="sibTrans2D1" presStyleIdx="3" presStyleCnt="4" custAng="21295791"/>
      <dgm:spPr/>
    </dgm:pt>
    <dgm:pt modelId="{BA1BC85C-E15B-4EBD-A513-65C5CA2D9228}" type="pres">
      <dgm:prSet presAssocID="{7EF7F47D-B6F2-4EA7-A086-BF5E8E1CC0D3}" presName="connectorText" presStyleLbl="sibTrans2D1" presStyleIdx="3" presStyleCnt="4"/>
      <dgm:spPr/>
    </dgm:pt>
    <dgm:pt modelId="{C52FD87E-BE08-4348-98E5-6DA576061CB5}" type="pres">
      <dgm:prSet presAssocID="{369D08D9-0D8D-4007-A09F-4B2C1A229950}" presName="node" presStyleLbl="node1" presStyleIdx="3" presStyleCnt="4" custScaleX="85008" custScaleY="80874" custRadScaleRad="97123" custRadScaleInc="1687">
        <dgm:presLayoutVars>
          <dgm:bulletEnabled val="1"/>
        </dgm:presLayoutVars>
      </dgm:prSet>
      <dgm:spPr/>
    </dgm:pt>
  </dgm:ptLst>
  <dgm:cxnLst>
    <dgm:cxn modelId="{FCB3B406-92B2-4B09-866D-10A0B4FD7983}" type="presOf" srcId="{0BE7141B-254B-411E-990A-D454127CC34F}" destId="{573E20BC-CC5D-4CB1-B9F4-A97905F16392}" srcOrd="0" destOrd="0" presId="urn:microsoft.com/office/officeart/2005/8/layout/radial5"/>
    <dgm:cxn modelId="{56B3F90B-DDE2-4FF0-882C-8E1466AFB9C1}" type="presOf" srcId="{1C2F0B87-BDD7-4636-984B-1B9B9D99B369}" destId="{6697B131-2231-4A0E-992F-334E8E32D9ED}" srcOrd="1" destOrd="0" presId="urn:microsoft.com/office/officeart/2005/8/layout/radial5"/>
    <dgm:cxn modelId="{0E601421-A1D2-498D-A4DF-6B8B3BD5FABE}" type="presOf" srcId="{0D968F57-1C89-4C44-B1D4-E41285ED0160}" destId="{2034A102-F086-485D-8A36-4A3B5A032DE4}" srcOrd="0" destOrd="0" presId="urn:microsoft.com/office/officeart/2005/8/layout/radial5"/>
    <dgm:cxn modelId="{89D88264-AEC2-43FA-9968-3A92A7F982B1}" type="presOf" srcId="{917B04FA-EB41-4011-A443-BCEADC172C30}" destId="{A27D34DC-7151-4994-8666-77AADE74C0E3}" srcOrd="0" destOrd="0" presId="urn:microsoft.com/office/officeart/2005/8/layout/radial5"/>
    <dgm:cxn modelId="{78703248-9673-4E68-B45B-189578CE44E4}" type="presOf" srcId="{1C2F0B87-BDD7-4636-984B-1B9B9D99B369}" destId="{EE46A0B5-A911-4EB9-91C5-3762B7F3EB35}" srcOrd="0" destOrd="0" presId="urn:microsoft.com/office/officeart/2005/8/layout/radial5"/>
    <dgm:cxn modelId="{DCB5A14C-9ED1-4504-9390-B15329A6504C}" srcId="{2F17A34F-A030-4208-84A2-B1657DCDA994}" destId="{0BE7141B-254B-411E-990A-D454127CC34F}" srcOrd="0" destOrd="0" parTransId="{1C2F0B87-BDD7-4636-984B-1B9B9D99B369}" sibTransId="{CA434392-455C-4588-861E-8DC0B604F2E8}"/>
    <dgm:cxn modelId="{2D46E46F-8404-4593-9909-4C09F97240EA}" type="presOf" srcId="{7EF7F47D-B6F2-4EA7-A086-BF5E8E1CC0D3}" destId="{BA1BC85C-E15B-4EBD-A513-65C5CA2D9228}" srcOrd="1" destOrd="0" presId="urn:microsoft.com/office/officeart/2005/8/layout/radial5"/>
    <dgm:cxn modelId="{E5010252-5E8C-448D-BC9C-F21C6A3B00E4}" srcId="{917B04FA-EB41-4011-A443-BCEADC172C30}" destId="{DA39438C-53CF-4337-867E-08CAF16CA30F}" srcOrd="1" destOrd="0" parTransId="{8CAF7A33-FE8F-4B96-8150-B403F0F2DB63}" sibTransId="{835C0F07-AB87-4613-85AE-2A538893F136}"/>
    <dgm:cxn modelId="{32361952-F01B-47BD-A084-6E5A2A4AC466}" srcId="{2F17A34F-A030-4208-84A2-B1657DCDA994}" destId="{88FE88BC-8160-4FC1-A960-0711305BEF1D}" srcOrd="2" destOrd="0" parTransId="{32C7B41B-396F-4923-8FD3-274071D26588}" sibTransId="{F1114F51-84F9-4979-8732-26BE03813AEA}"/>
    <dgm:cxn modelId="{AB1CFE54-C24D-4C92-A5F4-A9606AECDF64}" srcId="{2F17A34F-A030-4208-84A2-B1657DCDA994}" destId="{369D08D9-0D8D-4007-A09F-4B2C1A229950}" srcOrd="3" destOrd="0" parTransId="{7EF7F47D-B6F2-4EA7-A086-BF5E8E1CC0D3}" sibTransId="{D615DDE0-F7AA-4C27-BC84-D4CADA5FC5E1}"/>
    <dgm:cxn modelId="{C0459A7D-5EFA-47B0-A6D4-B2C48BEF5669}" type="presOf" srcId="{88FE88BC-8160-4FC1-A960-0711305BEF1D}" destId="{AB418336-DA7B-40DB-91BD-A8EC8F2D8BAD}" srcOrd="0" destOrd="0" presId="urn:microsoft.com/office/officeart/2005/8/layout/radial5"/>
    <dgm:cxn modelId="{B3ED9B89-A15D-4E31-9DD0-5F410C062DCB}" type="presOf" srcId="{32C7B41B-396F-4923-8FD3-274071D26588}" destId="{92C67346-8754-4DB9-8B73-B749C1964D8F}" srcOrd="0" destOrd="0" presId="urn:microsoft.com/office/officeart/2005/8/layout/radial5"/>
    <dgm:cxn modelId="{EDCEED8D-584C-40AD-8A0D-38688EC95FF4}" type="presOf" srcId="{7EF7F47D-B6F2-4EA7-A086-BF5E8E1CC0D3}" destId="{875AE2A6-238A-46C8-AA79-2B1DED667715}" srcOrd="0" destOrd="0" presId="urn:microsoft.com/office/officeart/2005/8/layout/radial5"/>
    <dgm:cxn modelId="{9A4C458E-67B7-4592-B813-E6F2839F32E3}" srcId="{917B04FA-EB41-4011-A443-BCEADC172C30}" destId="{2F17A34F-A030-4208-84A2-B1657DCDA994}" srcOrd="0" destOrd="0" parTransId="{D5D2E321-3C4B-46E7-A28F-C99B5C40F327}" sibTransId="{0C6456F2-9FE3-440A-950A-71141B4DE759}"/>
    <dgm:cxn modelId="{5ACDEB9B-E9CF-4774-B322-0F22C5F312FD}" type="presOf" srcId="{369D08D9-0D8D-4007-A09F-4B2C1A229950}" destId="{C52FD87E-BE08-4348-98E5-6DA576061CB5}" srcOrd="0" destOrd="0" presId="urn:microsoft.com/office/officeart/2005/8/layout/radial5"/>
    <dgm:cxn modelId="{563D2FA4-0848-4F6C-BAD9-5B2D957C0976}" srcId="{2F17A34F-A030-4208-84A2-B1657DCDA994}" destId="{61D3F0AA-E796-440D-86FF-04ED71F1D3F8}" srcOrd="1" destOrd="0" parTransId="{0D968F57-1C89-4C44-B1D4-E41285ED0160}" sibTransId="{61D69E23-B868-41E2-837B-4F5224A911C7}"/>
    <dgm:cxn modelId="{C624CDA4-0E74-4D80-9D4C-3DCB1A719779}" type="presOf" srcId="{2F17A34F-A030-4208-84A2-B1657DCDA994}" destId="{5B500465-5F82-432E-BEF1-1C2C0685A755}" srcOrd="0" destOrd="0" presId="urn:microsoft.com/office/officeart/2005/8/layout/radial5"/>
    <dgm:cxn modelId="{1F4C08DB-D6BC-4C7B-B14D-78116AF78E5E}" type="presOf" srcId="{32C7B41B-396F-4923-8FD3-274071D26588}" destId="{461E7A6D-C35C-44D0-B348-353C8638AF92}" srcOrd="1" destOrd="0" presId="urn:microsoft.com/office/officeart/2005/8/layout/radial5"/>
    <dgm:cxn modelId="{6DE6C6DD-0A2A-4D8E-8220-AAA3C8A1C2DA}" srcId="{917B04FA-EB41-4011-A443-BCEADC172C30}" destId="{5194BA55-B2D6-4F60-A467-C03858505E39}" srcOrd="2" destOrd="0" parTransId="{4FEA1A94-F9F3-439A-A71B-355EAF7C302F}" sibTransId="{9A48D7B5-CC18-4255-B6B3-AB6257B14EB7}"/>
    <dgm:cxn modelId="{AD856DFD-17A8-41DC-BFE3-C9E35CA54BB2}" type="presOf" srcId="{0D968F57-1C89-4C44-B1D4-E41285ED0160}" destId="{0A4A17DD-E0D3-4195-8931-4911FDCDF1ED}" srcOrd="1" destOrd="0" presId="urn:microsoft.com/office/officeart/2005/8/layout/radial5"/>
    <dgm:cxn modelId="{F280FAFD-2E06-40DA-8DD2-ABCE5A305B56}" type="presOf" srcId="{61D3F0AA-E796-440D-86FF-04ED71F1D3F8}" destId="{DCF39C83-B831-4964-A6C8-979D123081E0}" srcOrd="0" destOrd="0" presId="urn:microsoft.com/office/officeart/2005/8/layout/radial5"/>
    <dgm:cxn modelId="{621A0C8F-063E-4C5B-B73A-3019D07D46BB}" type="presParOf" srcId="{A27D34DC-7151-4994-8666-77AADE74C0E3}" destId="{5B500465-5F82-432E-BEF1-1C2C0685A755}" srcOrd="0" destOrd="0" presId="urn:microsoft.com/office/officeart/2005/8/layout/radial5"/>
    <dgm:cxn modelId="{845FDD49-F2C6-46CE-89DA-7F0D7E4BE2B7}" type="presParOf" srcId="{A27D34DC-7151-4994-8666-77AADE74C0E3}" destId="{EE46A0B5-A911-4EB9-91C5-3762B7F3EB35}" srcOrd="1" destOrd="0" presId="urn:microsoft.com/office/officeart/2005/8/layout/radial5"/>
    <dgm:cxn modelId="{CD71ADA5-1F49-4CA2-BDEB-DD38644525BA}" type="presParOf" srcId="{EE46A0B5-A911-4EB9-91C5-3762B7F3EB35}" destId="{6697B131-2231-4A0E-992F-334E8E32D9ED}" srcOrd="0" destOrd="0" presId="urn:microsoft.com/office/officeart/2005/8/layout/radial5"/>
    <dgm:cxn modelId="{082A6B9E-4796-4018-976F-0F59C9102A67}" type="presParOf" srcId="{A27D34DC-7151-4994-8666-77AADE74C0E3}" destId="{573E20BC-CC5D-4CB1-B9F4-A97905F16392}" srcOrd="2" destOrd="0" presId="urn:microsoft.com/office/officeart/2005/8/layout/radial5"/>
    <dgm:cxn modelId="{A1603125-95BE-4D7E-8ABD-A0C28AC5298B}" type="presParOf" srcId="{A27D34DC-7151-4994-8666-77AADE74C0E3}" destId="{2034A102-F086-485D-8A36-4A3B5A032DE4}" srcOrd="3" destOrd="0" presId="urn:microsoft.com/office/officeart/2005/8/layout/radial5"/>
    <dgm:cxn modelId="{BF92CA00-1289-4DDE-BC3D-F21F09E5D22B}" type="presParOf" srcId="{2034A102-F086-485D-8A36-4A3B5A032DE4}" destId="{0A4A17DD-E0D3-4195-8931-4911FDCDF1ED}" srcOrd="0" destOrd="0" presId="urn:microsoft.com/office/officeart/2005/8/layout/radial5"/>
    <dgm:cxn modelId="{49BF922F-742D-4569-B352-BD0DB9380BBC}" type="presParOf" srcId="{A27D34DC-7151-4994-8666-77AADE74C0E3}" destId="{DCF39C83-B831-4964-A6C8-979D123081E0}" srcOrd="4" destOrd="0" presId="urn:microsoft.com/office/officeart/2005/8/layout/radial5"/>
    <dgm:cxn modelId="{CCC20014-BB02-4397-B707-93C6AEB0E81A}" type="presParOf" srcId="{A27D34DC-7151-4994-8666-77AADE74C0E3}" destId="{92C67346-8754-4DB9-8B73-B749C1964D8F}" srcOrd="5" destOrd="0" presId="urn:microsoft.com/office/officeart/2005/8/layout/radial5"/>
    <dgm:cxn modelId="{EFF8B8FD-5D1E-4898-91B5-4525DAD3E993}" type="presParOf" srcId="{92C67346-8754-4DB9-8B73-B749C1964D8F}" destId="{461E7A6D-C35C-44D0-B348-353C8638AF92}" srcOrd="0" destOrd="0" presId="urn:microsoft.com/office/officeart/2005/8/layout/radial5"/>
    <dgm:cxn modelId="{D78D3745-9ED5-489E-82E6-94D464E28DA1}" type="presParOf" srcId="{A27D34DC-7151-4994-8666-77AADE74C0E3}" destId="{AB418336-DA7B-40DB-91BD-A8EC8F2D8BAD}" srcOrd="6" destOrd="0" presId="urn:microsoft.com/office/officeart/2005/8/layout/radial5"/>
    <dgm:cxn modelId="{9CC2D900-837E-447E-B315-49BF43593392}" type="presParOf" srcId="{A27D34DC-7151-4994-8666-77AADE74C0E3}" destId="{875AE2A6-238A-46C8-AA79-2B1DED667715}" srcOrd="7" destOrd="0" presId="urn:microsoft.com/office/officeart/2005/8/layout/radial5"/>
    <dgm:cxn modelId="{92457DEA-09F9-4458-A9A9-D64A64DC87E4}" type="presParOf" srcId="{875AE2A6-238A-46C8-AA79-2B1DED667715}" destId="{BA1BC85C-E15B-4EBD-A513-65C5CA2D9228}" srcOrd="0" destOrd="0" presId="urn:microsoft.com/office/officeart/2005/8/layout/radial5"/>
    <dgm:cxn modelId="{A0DE24A3-2EBB-45B4-ACD1-F70ACC558AC8}" type="presParOf" srcId="{A27D34DC-7151-4994-8666-77AADE74C0E3}" destId="{C52FD87E-BE08-4348-98E5-6DA576061CB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00465-5F82-432E-BEF1-1C2C0685A755}">
      <dsp:nvSpPr>
        <dsp:cNvPr id="0" name=""/>
        <dsp:cNvSpPr/>
      </dsp:nvSpPr>
      <dsp:spPr>
        <a:xfrm>
          <a:off x="3061413" y="1651514"/>
          <a:ext cx="1652117" cy="1670468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/>
            <a:t>Пациент</a:t>
          </a:r>
          <a:r>
            <a:rPr lang="ru-RU" sz="1600" b="1" kern="1200"/>
            <a:t> </a:t>
          </a:r>
          <a:endParaRPr lang="ru-RU" sz="1600" b="1" kern="1200" dirty="0"/>
        </a:p>
      </dsp:txBody>
      <dsp:txXfrm>
        <a:off x="3303360" y="1896148"/>
        <a:ext cx="1168223" cy="1181200"/>
      </dsp:txXfrm>
    </dsp:sp>
    <dsp:sp modelId="{EE46A0B5-A911-4EB9-91C5-3762B7F3EB35}">
      <dsp:nvSpPr>
        <dsp:cNvPr id="0" name=""/>
        <dsp:cNvSpPr/>
      </dsp:nvSpPr>
      <dsp:spPr>
        <a:xfrm rot="16383654">
          <a:off x="3756221" y="1290023"/>
          <a:ext cx="161262" cy="4001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700" kern="1200" dirty="0"/>
        </a:p>
      </dsp:txBody>
      <dsp:txXfrm rot="10800000">
        <a:off x="3779119" y="1394200"/>
        <a:ext cx="112883" cy="240066"/>
      </dsp:txXfrm>
    </dsp:sp>
    <dsp:sp modelId="{573E20BC-CC5D-4CB1-B9F4-A97905F16392}">
      <dsp:nvSpPr>
        <dsp:cNvPr id="0" name=""/>
        <dsp:cNvSpPr/>
      </dsp:nvSpPr>
      <dsp:spPr>
        <a:xfrm>
          <a:off x="3233325" y="266990"/>
          <a:ext cx="1136201" cy="1051078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900" b="1" kern="1200" dirty="0">
            <a:solidFill>
              <a:schemeClr val="bg1"/>
            </a:solidFill>
          </a:endParaRPr>
        </a:p>
        <a:p>
          <a:pPr marL="0" marR="0" lvl="0" indent="0" algn="ctr" defTabSz="9334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900" b="1" kern="1200" dirty="0"/>
            <a:t>Онколог в стационаре </a:t>
          </a:r>
        </a:p>
        <a:p>
          <a:pPr marL="0"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schemeClr val="bg1"/>
            </a:solidFill>
          </a:endParaRPr>
        </a:p>
      </dsp:txBody>
      <dsp:txXfrm>
        <a:off x="3399718" y="420917"/>
        <a:ext cx="803415" cy="743224"/>
      </dsp:txXfrm>
    </dsp:sp>
    <dsp:sp modelId="{2034A102-F086-485D-8A36-4A3B5A032DE4}">
      <dsp:nvSpPr>
        <dsp:cNvPr id="0" name=""/>
        <dsp:cNvSpPr/>
      </dsp:nvSpPr>
      <dsp:spPr>
        <a:xfrm rot="21520242">
          <a:off x="4806506" y="2242189"/>
          <a:ext cx="224644" cy="441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86173"/>
            <a:satOff val="-17426"/>
            <a:lumOff val="1277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4806515" y="2331222"/>
        <a:ext cx="157251" cy="264751"/>
      </dsp:txXfrm>
    </dsp:sp>
    <dsp:sp modelId="{DCF39C83-B831-4964-A6C8-979D123081E0}">
      <dsp:nvSpPr>
        <dsp:cNvPr id="0" name=""/>
        <dsp:cNvSpPr/>
      </dsp:nvSpPr>
      <dsp:spPr>
        <a:xfrm>
          <a:off x="5136899" y="1897224"/>
          <a:ext cx="1119394" cy="1095086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Узкий специалист</a:t>
          </a:r>
        </a:p>
      </dsp:txBody>
      <dsp:txXfrm>
        <a:off x="5300830" y="2057596"/>
        <a:ext cx="791532" cy="774342"/>
      </dsp:txXfrm>
    </dsp:sp>
    <dsp:sp modelId="{92C67346-8754-4DB9-8B73-B749C1964D8F}">
      <dsp:nvSpPr>
        <dsp:cNvPr id="0" name=""/>
        <dsp:cNvSpPr/>
      </dsp:nvSpPr>
      <dsp:spPr>
        <a:xfrm rot="5351967">
          <a:off x="3777906" y="3328955"/>
          <a:ext cx="248832" cy="441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172345"/>
            <a:satOff val="-34852"/>
            <a:lumOff val="2555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814710" y="3379885"/>
        <a:ext cx="174182" cy="264751"/>
      </dsp:txXfrm>
    </dsp:sp>
    <dsp:sp modelId="{AB418336-DA7B-40DB-91BD-A8EC8F2D8BAD}">
      <dsp:nvSpPr>
        <dsp:cNvPr id="0" name=""/>
        <dsp:cNvSpPr/>
      </dsp:nvSpPr>
      <dsp:spPr>
        <a:xfrm>
          <a:off x="3417417" y="3791302"/>
          <a:ext cx="990211" cy="976532"/>
        </a:xfrm>
        <a:prstGeom prst="ellipse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b="1" kern="1200" dirty="0"/>
            <a:t>Терапевт</a:t>
          </a:r>
        </a:p>
      </dsp:txBody>
      <dsp:txXfrm>
        <a:off x="3562430" y="3934312"/>
        <a:ext cx="700185" cy="690512"/>
      </dsp:txXfrm>
    </dsp:sp>
    <dsp:sp modelId="{875AE2A6-238A-46C8-AA79-2B1DED667715}">
      <dsp:nvSpPr>
        <dsp:cNvPr id="0" name=""/>
        <dsp:cNvSpPr/>
      </dsp:nvSpPr>
      <dsp:spPr>
        <a:xfrm rot="10541340">
          <a:off x="2771937" y="2252696"/>
          <a:ext cx="204624" cy="441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shade val="90000"/>
            <a:hueOff val="-258518"/>
            <a:satOff val="-52278"/>
            <a:lumOff val="3832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 rot="10800000">
        <a:off x="2833237" y="2338640"/>
        <a:ext cx="143237" cy="264751"/>
      </dsp:txXfrm>
    </dsp:sp>
    <dsp:sp modelId="{C52FD87E-BE08-4348-98E5-6DA576061CB5}">
      <dsp:nvSpPr>
        <dsp:cNvPr id="0" name=""/>
        <dsp:cNvSpPr/>
      </dsp:nvSpPr>
      <dsp:spPr>
        <a:xfrm>
          <a:off x="1572250" y="1938586"/>
          <a:ext cx="1103237" cy="1049585"/>
        </a:xfrm>
        <a:prstGeom prst="ellipse">
          <a:avLst/>
        </a:prstGeom>
        <a:solidFill>
          <a:schemeClr val="accent3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/>
            <a:t>Онколог по месту жительства</a:t>
          </a:r>
          <a:endParaRPr lang="ru-RU" sz="800" kern="1200" dirty="0"/>
        </a:p>
        <a:p>
          <a:pPr marL="0"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/>
        </a:p>
      </dsp:txBody>
      <dsp:txXfrm>
        <a:off x="1733815" y="2092294"/>
        <a:ext cx="780107" cy="742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3A8FC-CA2B-49BD-AFC2-DE3D4F649E29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0C5E8-0D73-47C9-847A-82E596FF14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52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C35DB-C2CA-4C10-BCC9-25C91EDF8DD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116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профилактики </a:t>
            </a:r>
            <a:r>
              <a:rPr lang="ru-RU" dirty="0" err="1"/>
              <a:t>нейтропении</a:t>
            </a:r>
            <a:r>
              <a:rPr lang="ru-RU" dirty="0"/>
              <a:t> только 21 схема включают </a:t>
            </a:r>
            <a:r>
              <a:rPr lang="ru-RU" dirty="0" err="1"/>
              <a:t>колониестимулирующие</a:t>
            </a:r>
            <a:r>
              <a:rPr lang="ru-RU" dirty="0"/>
              <a:t> факторы, потребность значительно выше.  В 2021 году была 41 схема. 1 схема </a:t>
            </a:r>
            <a:r>
              <a:rPr lang="ru-RU" dirty="0" err="1"/>
              <a:t>эмпегфилграстим</a:t>
            </a:r>
            <a:r>
              <a:rPr lang="ru-RU" dirty="0"/>
              <a:t>, 20 </a:t>
            </a:r>
            <a:r>
              <a:rPr lang="ru-RU" dirty="0" err="1"/>
              <a:t>филграстим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49D87F-A511-44E4-B36B-6B491D65745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94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362432-A721-4357-AAAE-BFB53560A1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089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330BE-D91A-D240-B266-E5D5F99B4CC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5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>
            <a:extLst>
              <a:ext uri="{FF2B5EF4-FFF2-40B4-BE49-F238E27FC236}">
                <a16:creationId xmlns:a16="http://schemas.microsoft.com/office/drawing/2014/main" id="{A674E90C-6A3E-5053-E101-7EF7B0AA8D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20483" name="Заметки 2">
            <a:extLst>
              <a:ext uri="{FF2B5EF4-FFF2-40B4-BE49-F238E27FC236}">
                <a16:creationId xmlns:a16="http://schemas.microsoft.com/office/drawing/2014/main" id="{CA6D7543-6B2A-39C5-C0DA-BCC641AB2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133 больных . 84 Онкоксин. 49 группа сравнения</a:t>
            </a:r>
          </a:p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Номер слайда 3">
            <a:extLst>
              <a:ext uri="{FF2B5EF4-FFF2-40B4-BE49-F238E27FC236}">
                <a16:creationId xmlns:a16="http://schemas.microsoft.com/office/drawing/2014/main" id="{C73378FD-C25F-BFE1-07D0-06A46CA2C3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693214-EA5C-449D-A124-85B91EEEF02D}" type="slidenum">
              <a:rPr lang="ru-RU" altLang="ru-RU" smtClean="0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>
            <a:extLst>
              <a:ext uri="{FF2B5EF4-FFF2-40B4-BE49-F238E27FC236}">
                <a16:creationId xmlns:a16="http://schemas.microsoft.com/office/drawing/2014/main" id="{CD8038C9-271E-5E18-E520-ED61FFD1F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  <p:txBody>
          <a:bodyPr/>
          <a:lstStyle/>
          <a:p>
            <a:endParaRPr lang="ru-RU"/>
          </a:p>
        </p:txBody>
      </p:sp>
      <p:sp>
        <p:nvSpPr>
          <p:cNvPr id="22531" name="Заметки 2">
            <a:extLst>
              <a:ext uri="{FF2B5EF4-FFF2-40B4-BE49-F238E27FC236}">
                <a16:creationId xmlns:a16="http://schemas.microsoft.com/office/drawing/2014/main" id="{5A43EC2C-5D68-907D-CA68-B260C3E5A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97416D57-DD08-26D8-1D4C-A8DF57603C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920F81-3795-423C-904C-7D9805FBB119}" type="slidenum">
              <a:rPr lang="ru-RU" altLang="ru-RU" smtClean="0">
                <a:latin typeface="Calibri" panose="020F0502020204030204" pitchFamily="34" charset="0"/>
              </a:rPr>
              <a:pPr/>
              <a:t>16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CA2F7F-FC4A-440E-8116-396C6DE595C7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600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CEF1-EE91-59A9-083E-1F008EEBB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2B1C5-6E5C-2EC1-6376-C59449B2B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E95BC-0611-CAE6-5D10-30BCEA4F0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422D-3E7E-488F-9E69-2CA76FCB9FEB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F43E2-A05D-B414-F4B2-A8E089B30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1C1A9-857D-1058-B8C3-0E9D81B2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6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FD439-D5C5-B5EA-D1F4-0BC1CB694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55E59-3EF4-BF97-7544-6F26B341D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99D5A-0D4C-7C84-33E3-E7CAC5755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3F1A-1211-49C9-AD8E-8757FE781F0A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FE7112-ADC7-E9F4-5F23-06251055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6B1BA-E0A4-F18E-816E-5F6CE30BE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213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CD55B8-71CE-FD2D-4ACF-9027C65CE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5F5FF3-8069-39F1-E7C1-02B382A64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CB61A-A78E-8234-D909-8F9C01CBC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5301-D9EC-4E16-91FB-4260638F7F90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9C2321-DB77-3B82-DA6D-3630A55BD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461EC-B709-62F9-3CC7-8A31F00DD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79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914401" y="2130426"/>
            <a:ext cx="10363200" cy="1470024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 sz="3200" b="0">
                <a:solidFill>
                  <a:srgbClr val="00ADD9"/>
                </a:solidFill>
                <a:latin typeface="Gotham Pro Medium"/>
                <a:ea typeface="Gotham Pro Medium"/>
                <a:cs typeface="Gotham Pro Medium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71EC5C29-7721-4C10-A340-ED5691E34D2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7879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>
              <a:defRPr sz="2400" b="1">
                <a:solidFill>
                  <a:srgbClr val="1663A4"/>
                </a:solidFill>
                <a:latin typeface="Gotham Pro"/>
                <a:ea typeface="Gotham Pro"/>
                <a:cs typeface="Gotham Pro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044D7A2E-5F0C-4392-9662-881D70CF42D0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79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995D7D27-CB11-4F20-8905-1F730441A1D0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6808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C8C2A93D-8237-424D-9E30-FA457CFAA12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190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812801" y="1600202"/>
            <a:ext cx="7211484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8227484" y="1600202"/>
            <a:ext cx="7213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43C0D857-60D7-4BEF-AB45-3B13EC57D64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404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56690346-146F-4828-A66B-69F97D7661B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93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6193367" y="1535113"/>
            <a:ext cx="5389033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4"/>
          </p:nvPr>
        </p:nvSpPr>
        <p:spPr>
          <a:xfrm>
            <a:off x="6193367" y="2174875"/>
            <a:ext cx="5389033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B3A91508-480B-4CA5-89FE-AE8C6DC4D6A9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7507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766734" y="273052"/>
            <a:ext cx="6815666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09600" y="1435102"/>
            <a:ext cx="4011084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2218C0CC-A019-460C-89C1-56A1772FD0C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458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C3C3B-0AFC-9421-A276-57556FA54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E7CF6-0EA6-F60E-7986-F6C1A11B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1A2FF-C857-CC62-A741-5110CAF6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D3E5-B1B0-4D1F-A1E7-5C83A1E8282B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A6B3-E6B3-5A12-80C5-8B5DBD59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36596-B91D-A0A2-6CC2-23727CB0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1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2389717" y="4800601"/>
            <a:ext cx="73152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3F62F2F3-0148-40F6-8EC5-666A8244F232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760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6A2B2799-9AF3-485F-9980-6B70B17B5AE7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0522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1785601" y="274640"/>
            <a:ext cx="3655484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812800" y="274640"/>
            <a:ext cx="107696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06.11.2025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fld id="{D293EDC1-0489-452C-85E4-93D07CC15C1A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723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36E08-0031-6FAB-F132-DD1D67F12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BC156-7BCD-58CD-BDAA-E072A70F3F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E71F-926A-92C2-4EC0-D1F81D9F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AE9D-9F78-411E-92C6-C908718EC23D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59C28-12EE-3C4F-6B0B-259E4D397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9C952-6FE3-C0F9-1DDE-B8CA273CD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0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1A0E1-03AF-3855-4FE8-5AEF9E527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AFE17-0DD9-1AAF-1FFC-591C5751EA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8A296-16DA-3A3E-964C-3CD29E39E5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AF15DF-B7FA-8C51-DF3F-1EA03EB1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39CC-BBE4-4FC2-AA17-A19ADCF529B1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5A2E-9CA3-78CB-8717-801B9DA28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11FB8-BA6A-26BA-7A18-13E0A1160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284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FD32E-0D77-CF85-4040-9EE168AE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9935B1-B361-00CB-9C39-80867A294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0F3479-31E5-7E22-8028-8157EA516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45A5DC-2920-C955-5311-5FBB41DA1A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AA23E-20F5-8166-4F4B-98F408B6C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C5E9C3-F51F-5EF7-65A6-F191DABA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9A8F8-1980-43D7-8C21-C944CE03B4EE}" type="datetime1">
              <a:rPr lang="ru-RU" smtClean="0"/>
              <a:t>21.11.2025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33D5F6-10D2-B45F-BA6A-5CC38BE09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4D45E-4AEF-0EAC-3098-EB7478D16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34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4524-44B0-F415-C9BF-3CE0DD03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AE77F-F92E-6CC6-55B1-264C9BEC6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9D1DB-FFA6-42BF-BB45-78855DAA8BA6}" type="datetime1">
              <a:rPr lang="ru-RU" smtClean="0"/>
              <a:t>21.11.2025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9EEA87-9A22-7C6B-3811-5D6BDFF58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C9FD2-A0D9-9296-7999-8197D19B8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19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E3C4D-1FA7-A123-4745-E9C87E437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7E832-06B9-4B60-B3AC-6C10CEB95F6D}" type="datetime1">
              <a:rPr lang="ru-RU" smtClean="0"/>
              <a:t>21.11.2025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901779-2E7D-9D9F-D4E9-68CF0957C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DF128-DC5B-AFFD-73BD-133DA676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07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E4840-1889-45FA-294D-4BA78335D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AF064-9AFD-C3C5-9C0C-C3F7440C4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488B1-4B5D-532A-E1B7-11F5FE777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844E1-25A8-FEE6-8FB3-61DDEB29A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9E85-BFF0-4226-8368-BC892D18788F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0F0B2F-A1F4-1A8F-9A26-A89D22738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68C218-73D5-7CEB-DE7E-56273CFA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27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9F8E-49DB-C35E-CFAB-2284AC97D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FCFD1-0631-5D24-0597-93CBA0EE7A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BC418-67CE-0F88-FD67-ED05E87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50D65F-7067-E8EE-0EFB-2E142233C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5B987-852C-4DEE-8460-3DAFE1DF0DFA}" type="datetime1">
              <a:rPr lang="ru-RU" smtClean="0"/>
              <a:t>21.11.2025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13A92-D607-E070-7AA4-473D00787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28F8E6-73CC-15D4-4522-15646A7B5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97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40ED1-0C12-14FC-D640-99A078D7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756D2-3693-30F5-CD6B-7486EBA81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AF2D-905E-3751-CE76-5C9251C3A6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8BAB1-EEAC-455B-9A9D-93B10C1E3560}" type="datetime1">
              <a:rPr lang="ru-RU" smtClean="0"/>
              <a:t>21.11.2025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2C6E1-6931-5FCC-0F08-E5AC752B7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4F46F4-719F-30D8-96C6-A4FF2F038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65C14-2678-4C97-8D9A-27AC85AFD93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C11B6-587E-EB9E-9F0F-E30453DC6E09}"/>
              </a:ext>
            </a:extLst>
          </p:cNvPr>
          <p:cNvSpPr txBox="1"/>
          <p:nvPr userDrawn="1"/>
        </p:nvSpPr>
        <p:spPr>
          <a:xfrm rot="16200000">
            <a:off x="10956950" y="4941913"/>
            <a:ext cx="22238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effectLst/>
                <a:latin typeface="Lato" panose="020F0502020204030203" pitchFamily="34" charset="0"/>
              </a:rPr>
              <a:t>RUS2350433 (v1.0)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90223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609599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06.11.2025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F1030D-19F7-4EFF-9946-9EDF8CF230AF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881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defPPr/>
      <a:lvl1pPr lvl="0" algn="ctr">
        <a:buNone/>
        <a:defRPr sz="2400" b="1">
          <a:solidFill>
            <a:srgbClr val="1663A4"/>
          </a:solidFill>
          <a:latin typeface="Gotham Pro"/>
          <a:ea typeface="Gotham Pro"/>
          <a:cs typeface="Gotham Pro"/>
        </a:defRPr>
      </a:lvl1pPr>
    </p:titleStyle>
    <p:bodyStyle>
      <a:defPPr/>
      <a:lvl1pPr marL="342900" lvl="0" indent="-342900" algn="l">
        <a:buClr>
          <a:srgbClr val="00ADD9"/>
        </a:buClr>
        <a:buSzPct val="130000"/>
        <a:buFont typeface="Wingdings"/>
        <a:buChar char="§"/>
        <a:defRPr sz="2000">
          <a:solidFill>
            <a:srgbClr val="004985"/>
          </a:solidFill>
          <a:latin typeface="+mn-lt"/>
          <a:ea typeface="+mn-ea"/>
          <a:cs typeface="+mn-cs"/>
        </a:defRPr>
      </a:lvl1pPr>
      <a:lvl2pPr marL="742950" lvl="1" indent="-285750" algn="l">
        <a:buClr>
          <a:srgbClr val="1663A4"/>
        </a:buClr>
        <a:buSzPct val="130000"/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Clr>
          <a:srgbClr val="004985"/>
        </a:buClr>
        <a:buFont typeface="Wingdings"/>
        <a:buChar char="§"/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16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latin typeface="+mn-lt"/>
          <a:ea typeface="+mn-ea"/>
          <a:cs typeface="+mn-cs"/>
        </a:defRPr>
      </a:lvl1pPr>
      <a:lvl2pPr marL="457200" lvl="1" indent="0" algn="l">
        <a:defRPr sz="1800">
          <a:latin typeface="+mn-lt"/>
          <a:ea typeface="+mn-ea"/>
          <a:cs typeface="+mn-cs"/>
        </a:defRPr>
      </a:lvl2pPr>
      <a:lvl3pPr marL="914400" lvl="2" indent="0" algn="l">
        <a:defRPr sz="1800">
          <a:latin typeface="+mn-lt"/>
          <a:ea typeface="+mn-ea"/>
          <a:cs typeface="+mn-cs"/>
        </a:defRPr>
      </a:lvl3pPr>
      <a:lvl4pPr marL="1371600" lvl="3" indent="0" algn="l">
        <a:defRPr sz="1800">
          <a:latin typeface="+mn-lt"/>
          <a:ea typeface="+mn-ea"/>
          <a:cs typeface="+mn-cs"/>
        </a:defRPr>
      </a:lvl4pPr>
      <a:lvl5pPr marL="1828800" lvl="4" indent="0" algn="l">
        <a:defRPr sz="1800">
          <a:latin typeface="+mn-lt"/>
          <a:ea typeface="+mn-ea"/>
          <a:cs typeface="+mn-cs"/>
        </a:defRPr>
      </a:lvl5pPr>
      <a:lvl6pPr marL="2286000" lvl="5" indent="0" algn="l">
        <a:defRPr sz="1800">
          <a:latin typeface="+mn-lt"/>
          <a:ea typeface="+mn-ea"/>
          <a:cs typeface="+mn-cs"/>
        </a:defRPr>
      </a:lvl6pPr>
      <a:lvl7pPr marL="2743200" lvl="6" indent="0" algn="l">
        <a:defRPr sz="1800">
          <a:latin typeface="+mn-lt"/>
          <a:ea typeface="+mn-ea"/>
          <a:cs typeface="+mn-cs"/>
        </a:defRPr>
      </a:lvl7pPr>
      <a:lvl8pPr marL="3200400" lvl="7" indent="0" algn="l">
        <a:defRPr sz="1800">
          <a:latin typeface="+mn-lt"/>
          <a:ea typeface="+mn-ea"/>
          <a:cs typeface="+mn-cs"/>
        </a:defRPr>
      </a:lvl8pPr>
      <a:lvl9pPr marL="3657600" lvl="8" indent="0" algn="l">
        <a:defRPr sz="1800"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oncoweb.ru/standarts/suptherapy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ntd.ru/document/130501932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ntd.ru/document/130501932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ase.garant.ru/408525589/38c57c4f97563a5ad012e40e9df6faeb/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408525589/38c57c4f97563a5ad012e40e9df6faeb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Shape 77"/>
          <p:cNvGrpSpPr/>
          <p:nvPr/>
        </p:nvGrpSpPr>
        <p:grpSpPr>
          <a:xfrm>
            <a:off x="795" y="0"/>
            <a:ext cx="12190413" cy="6858000"/>
            <a:chOff x="0" y="0"/>
            <a:chExt cx="12190413" cy="6858000"/>
          </a:xfrm>
        </p:grpSpPr>
        <p:pic>
          <p:nvPicPr>
            <p:cNvPr id="79" name="Picture 79"/>
            <p:cNvPicPr/>
            <p:nvPr/>
          </p:nvPicPr>
          <p:blipFill>
            <a:blip r:embed="rId2"/>
            <a:stretch/>
          </p:blipFill>
          <p:spPr>
            <a:xfrm>
              <a:off x="5105206" y="260648"/>
              <a:ext cx="1980000" cy="1980000"/>
            </a:xfrm>
            <a:prstGeom prst="rect">
              <a:avLst/>
            </a:prstGeom>
          </p:spPr>
        </p:pic>
        <p:pic>
          <p:nvPicPr>
            <p:cNvPr id="81" name="Picture 81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4319737" cy="1620000"/>
            </a:xfrm>
            <a:prstGeom prst="rect">
              <a:avLst/>
            </a:prstGeom>
          </p:spPr>
        </p:pic>
        <p:pic>
          <p:nvPicPr>
            <p:cNvPr id="83" name="Picture 83"/>
            <p:cNvPicPr/>
            <p:nvPr/>
          </p:nvPicPr>
          <p:blipFill>
            <a:blip r:embed="rId4"/>
            <a:srcRect l="-834"/>
            <a:stretch/>
          </p:blipFill>
          <p:spPr>
            <a:xfrm>
              <a:off x="6746186" y="4698000"/>
              <a:ext cx="5444226" cy="2160000"/>
            </a:xfrm>
            <a:prstGeom prst="rect">
              <a:avLst/>
            </a:prstGeom>
          </p:spPr>
        </p:pic>
        <p:pic>
          <p:nvPicPr>
            <p:cNvPr id="85" name="Picture 85"/>
            <p:cNvPicPr/>
            <p:nvPr/>
          </p:nvPicPr>
          <p:blipFill>
            <a:blip r:embed="rId5"/>
            <a:stretch/>
          </p:blipFill>
          <p:spPr>
            <a:xfrm rot="5400000">
              <a:off x="9490833" y="-1079578"/>
              <a:ext cx="1620000" cy="3779157"/>
            </a:xfrm>
            <a:prstGeom prst="rect">
              <a:avLst/>
            </a:prstGeom>
          </p:spPr>
        </p:pic>
        <p:pic>
          <p:nvPicPr>
            <p:cNvPr id="87" name="Picture 87"/>
            <p:cNvPicPr/>
            <p:nvPr/>
          </p:nvPicPr>
          <p:blipFill>
            <a:blip r:embed="rId6"/>
            <a:stretch/>
          </p:blipFill>
          <p:spPr>
            <a:xfrm flipH="1">
              <a:off x="1" y="5778000"/>
              <a:ext cx="5007082" cy="1080000"/>
            </a:xfrm>
            <a:prstGeom prst="rect">
              <a:avLst/>
            </a:prstGeom>
          </p:spPr>
        </p:pic>
      </p:grp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795" y="2130426"/>
            <a:ext cx="12190412" cy="194664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 algn="ctr">
              <a:buNone/>
            </a:pPr>
            <a:r>
              <a:rPr lang="ru-RU" sz="4000" b="1" dirty="0"/>
              <a:t>Маршрутизация как путь к успеху: организация сопроводительной терапии в онкологии</a:t>
            </a:r>
            <a:endParaRPr sz="4000" b="1" dirty="0"/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829357" y="4077072"/>
            <a:ext cx="8533289" cy="1296144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pPr>
              <a:buClr>
                <a:srgbClr val="35A5D6"/>
              </a:buClr>
            </a:pPr>
            <a:r>
              <a:rPr lang="ru-RU" sz="2800" b="1" dirty="0">
                <a:solidFill>
                  <a:srgbClr val="004985"/>
                </a:solidFill>
              </a:rPr>
              <a:t>Королева Ирина Альбертовна</a:t>
            </a:r>
            <a:endParaRPr sz="2800" b="1" dirty="0">
              <a:solidFill>
                <a:srgbClr val="004985"/>
              </a:solidFill>
            </a:endParaRPr>
          </a:p>
          <a:p>
            <a:pPr>
              <a:buClr>
                <a:srgbClr val="35A5D6"/>
              </a:buClr>
            </a:pPr>
            <a:r>
              <a:rPr lang="ru-RU" sz="1600" dirty="0">
                <a:solidFill>
                  <a:srgbClr val="004985"/>
                </a:solidFill>
              </a:rPr>
              <a:t>Профессор кафедры клинической медицины последипломного образования Медицинского университета «</a:t>
            </a:r>
            <a:r>
              <a:rPr lang="ru-RU" sz="1600" dirty="0" err="1">
                <a:solidFill>
                  <a:srgbClr val="004985"/>
                </a:solidFill>
              </a:rPr>
              <a:t>Реавиз</a:t>
            </a:r>
            <a:r>
              <a:rPr lang="ru-RU" sz="1600" dirty="0">
                <a:solidFill>
                  <a:srgbClr val="004985"/>
                </a:solidFill>
              </a:rPr>
              <a:t>», </a:t>
            </a:r>
            <a:r>
              <a:rPr lang="ru-RU" sz="1600" dirty="0" err="1">
                <a:solidFill>
                  <a:srgbClr val="004985"/>
                </a:solidFill>
              </a:rPr>
              <a:t>г.Самара</a:t>
            </a:r>
            <a:r>
              <a:rPr sz="1600" dirty="0">
                <a:solidFill>
                  <a:srgbClr val="004985"/>
                </a:solidFill>
              </a:rPr>
              <a:t>,  </a:t>
            </a:r>
            <a:r>
              <a:rPr sz="1600" dirty="0" err="1">
                <a:solidFill>
                  <a:srgbClr val="004985"/>
                </a:solidFill>
              </a:rPr>
              <a:t>д.м.н</a:t>
            </a:r>
            <a:r>
              <a:rPr sz="1600" dirty="0">
                <a:solidFill>
                  <a:srgbClr val="004985"/>
                </a:solidFill>
              </a:rPr>
              <a:t>.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3233936" y="5517232"/>
            <a:ext cx="5724128" cy="474672"/>
          </a:xfrm>
          <a:prstGeom prst="rect">
            <a:avLst/>
          </a:prstGeom>
        </p:spPr>
        <p:txBody>
          <a:bodyPr vert="horz" lIns="68580" tIns="34290" rIns="68580" bIns="34290">
            <a:noAutofit/>
          </a:bodyPr>
          <a:lstStyle/>
          <a:p>
            <a:pPr algn="ctr"/>
            <a:r>
              <a:rPr sz="1600">
                <a:solidFill>
                  <a:srgbClr val="00ADD9"/>
                </a:solidFill>
                <a:latin typeface="Calibri"/>
              </a:rPr>
              <a:t>Москва, 20–25 ноября 2025</a:t>
            </a:r>
            <a:endParaRPr>
              <a:solidFill>
                <a:srgbClr val="000000"/>
              </a:solidFill>
              <a:latin typeface="Calibri"/>
            </a:endParaRPr>
          </a:p>
          <a:p>
            <a:pPr algn="ctr"/>
            <a:r>
              <a:rPr sz="1600">
                <a:solidFill>
                  <a:srgbClr val="00ADD9"/>
                </a:solidFill>
                <a:latin typeface="Gotham Pro Medium"/>
                <a:ea typeface="Gotham Pro Medium"/>
                <a:cs typeface="Gotham Pro Medium"/>
              </a:rPr>
              <a:t>https://congress-vsp.ru/xvi/</a:t>
            </a:r>
            <a:endParaRPr sz="1600">
              <a:solidFill>
                <a:srgbClr val="00ADD9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</a:pPr>
            <a:endParaRPr sz="1200">
              <a:solidFill>
                <a:srgbClr val="41A8DC"/>
              </a:solidFill>
              <a:latin typeface="Gotham Pro Medium"/>
              <a:ea typeface="Gotham Pro Medium"/>
              <a:cs typeface="Gotham Pro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00F6BA-BE86-8B99-9E68-3954021B96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500" t="20466" r="18285" b="8527"/>
          <a:stretch/>
        </p:blipFill>
        <p:spPr>
          <a:xfrm>
            <a:off x="2841392" y="606055"/>
            <a:ext cx="4254068" cy="5816009"/>
          </a:xfrm>
          <a:prstGeom prst="rect">
            <a:avLst/>
          </a:prstGeom>
          <a:ln w="9525">
            <a:solidFill>
              <a:schemeClr val="bg2">
                <a:lumMod val="10000"/>
              </a:schemeClr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910A3F-BDF1-D7C7-3B98-C7CA2AF261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25" t="20620" r="18023" b="7907"/>
          <a:stretch/>
        </p:blipFill>
        <p:spPr>
          <a:xfrm>
            <a:off x="7594038" y="606055"/>
            <a:ext cx="4289464" cy="581600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7129BF-DA77-C07C-91CB-628D3669AE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119" y="510364"/>
            <a:ext cx="1516695" cy="10652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816707-FE91-82C4-F9E6-7C9086C66752}"/>
              </a:ext>
            </a:extLst>
          </p:cNvPr>
          <p:cNvSpPr txBox="1"/>
          <p:nvPr/>
        </p:nvSpPr>
        <p:spPr>
          <a:xfrm flipH="1">
            <a:off x="499730" y="1892595"/>
            <a:ext cx="184308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ТЭЛА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– </a:t>
            </a:r>
            <a:r>
              <a:rPr lang="ru-RU" sz="1800" b="1" dirty="0">
                <a:solidFill>
                  <a:srgbClr val="FF0000"/>
                </a:solidFill>
              </a:rPr>
              <a:t>действуй по Приказу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E99C430-D19D-55D9-BDA2-F6CF1CE56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842" y="2974610"/>
            <a:ext cx="2300859" cy="3447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2CB3AA-08B9-9BC7-DE06-04F4F04AC9A6}"/>
              </a:ext>
            </a:extLst>
          </p:cNvPr>
          <p:cNvSpPr txBox="1"/>
          <p:nvPr/>
        </p:nvSpPr>
        <p:spPr>
          <a:xfrm>
            <a:off x="182880" y="652907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FA53A2-C34F-6BFA-5D97-3A3A4C5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18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5920" y="365125"/>
            <a:ext cx="11460480" cy="1325563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Заместительные гемотрансфузии – трудности организации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5920" y="6478577"/>
            <a:ext cx="8586713" cy="303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75" i="1" dirty="0"/>
              <a:t>Орлова Р.В., Гладков О.А., </a:t>
            </a:r>
            <a:r>
              <a:rPr lang="ru-RU" sz="675" i="1" dirty="0" err="1"/>
              <a:t>Кутукова</a:t>
            </a:r>
            <a:r>
              <a:rPr lang="ru-RU" sz="675" i="1" dirty="0"/>
              <a:t> С.И., Копп М.В., Королева И.А., Ларионова В.Б. и </a:t>
            </a:r>
            <a:r>
              <a:rPr lang="ru-RU" sz="675" i="1" dirty="0" err="1"/>
              <a:t>соавт</a:t>
            </a:r>
            <a:r>
              <a:rPr lang="ru-RU" sz="675" i="1" dirty="0"/>
              <a:t>. Практические рекомендации по лечению анемии при злокачественных новообразованиях. Практические рекомендации RUSSCO, часть 2. Злокачественные опухоли, 2023 (том 13), #3s2, стр. 22–28</a:t>
            </a:r>
          </a:p>
        </p:txBody>
      </p:sp>
      <p:sp>
        <p:nvSpPr>
          <p:cNvPr id="7" name="Rectangle 6"/>
          <p:cNvSpPr/>
          <p:nvPr/>
        </p:nvSpPr>
        <p:spPr>
          <a:xfrm>
            <a:off x="375920" y="1346444"/>
            <a:ext cx="11460480" cy="1815882"/>
          </a:xfrm>
          <a:prstGeom prst="rect">
            <a:avLst/>
          </a:prstGeom>
          <a:ln w="38100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Согласно приказу МЗ РФ от 20 октября 2020 г. № 1128Н</a:t>
            </a:r>
          </a:p>
          <a:p>
            <a:r>
              <a:rPr lang="ru-RU" sz="2800" b="1" dirty="0"/>
              <a:t>гемотрансфузии при снижении концентрации </a:t>
            </a:r>
            <a:r>
              <a:rPr lang="ru-RU" sz="2800" b="1" dirty="0" err="1"/>
              <a:t>Hb</a:t>
            </a:r>
            <a:r>
              <a:rPr lang="ru-RU" sz="2800" b="1" dirty="0"/>
              <a:t> &lt; 70–80 г/л показаны </a:t>
            </a:r>
            <a:r>
              <a:rPr lang="ru-RU" sz="2800" b="1" u="sng" dirty="0"/>
              <a:t>только в случае острых постгеморрагических анемий при одномоментном снижении гематокрита ≤ 25</a:t>
            </a:r>
            <a:r>
              <a:rPr lang="ru-RU" sz="2800" b="1" dirty="0"/>
              <a:t>%</a:t>
            </a:r>
            <a:r>
              <a:rPr lang="ru-RU" sz="2800" dirty="0"/>
              <a:t>. </a:t>
            </a:r>
            <a:endParaRPr lang="en-US" sz="28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87C7B0-1AF9-3D25-9E7D-A01E4A50EA38}"/>
              </a:ext>
            </a:extLst>
          </p:cNvPr>
          <p:cNvSpPr txBox="1"/>
          <p:nvPr/>
        </p:nvSpPr>
        <p:spPr>
          <a:xfrm>
            <a:off x="375920" y="3429000"/>
            <a:ext cx="1146048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Повышение концентрации </a:t>
            </a:r>
            <a:r>
              <a:rPr lang="ru-RU" sz="2400" dirty="0" err="1"/>
              <a:t>Hb</a:t>
            </a:r>
            <a:r>
              <a:rPr lang="ru-RU" sz="2400" dirty="0"/>
              <a:t> после гемотрансфузий является кратковременным, и для поддержания его нормального значения их необходимо повторять.</a:t>
            </a:r>
          </a:p>
          <a:p>
            <a:pPr>
              <a:spcBef>
                <a:spcPts val="1200"/>
              </a:spcBef>
            </a:pPr>
            <a:r>
              <a:rPr lang="ru-RU" sz="2400" dirty="0"/>
              <a:t>При хронических анемиях гемотрансфузии – </a:t>
            </a:r>
            <a:r>
              <a:rPr lang="ru-RU" sz="2400" b="1" dirty="0"/>
              <a:t>только для коррекции клинически значимых симптомов,</a:t>
            </a:r>
            <a:r>
              <a:rPr lang="ru-RU" sz="2400" dirty="0"/>
              <a:t> обусловленных гипоксией вследствие снижения </a:t>
            </a:r>
            <a:r>
              <a:rPr lang="ru-RU" sz="2400" dirty="0" err="1"/>
              <a:t>Hb</a:t>
            </a:r>
            <a:r>
              <a:rPr lang="ru-RU" sz="2400" dirty="0"/>
              <a:t> и не поддающихся патогенетической терапии.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AA314-563B-96C7-CF92-FBF996E555E5}"/>
              </a:ext>
            </a:extLst>
          </p:cNvPr>
          <p:cNvSpPr txBox="1"/>
          <p:nvPr/>
        </p:nvSpPr>
        <p:spPr>
          <a:xfrm>
            <a:off x="1853012" y="4686842"/>
            <a:ext cx="203885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/>
            <a:endParaRPr lang="ru-RU" sz="5400" b="1" spc="-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DCDA6E4-99B9-5C5F-5410-AACB39026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818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67B8C-C177-FB9B-43C4-4C40E7F89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Сопроводительная терапия  = </a:t>
            </a:r>
            <a:br>
              <a:rPr lang="ru-RU" sz="3200" b="1" dirty="0"/>
            </a:br>
            <a:r>
              <a:rPr lang="ru-RU" sz="3200" b="1" dirty="0"/>
              <a:t>реабилитация в фазе специального лечения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CA258C-8E4F-07D5-455A-3DB3A230D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1690688"/>
            <a:ext cx="11617186" cy="37360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2017 году Всемирная организация здравоохранения (ВОЗ) инициировала программу «Реабилитация 2030», которая направлена на обеспечение глобального доступа к высококачественной реабилитации как важной услуге здравоохранения для людей с неинфекционными заболеваниями [1]. </a:t>
            </a:r>
          </a:p>
          <a:p>
            <a:pPr marL="0" indent="0">
              <a:buNone/>
            </a:pPr>
            <a:r>
              <a:rPr lang="ru-RU" sz="2400" dirty="0"/>
              <a:t>ВОЗ определила онкологию приоритетной областью для этой инициативы [2]. </a:t>
            </a:r>
          </a:p>
          <a:p>
            <a:pPr marL="0" indent="0">
              <a:buNone/>
            </a:pPr>
            <a:r>
              <a:rPr lang="ru-RU" sz="2400" dirty="0"/>
              <a:t>Реабилитация делится на два основных этапа: реабилитацию на этапе специального лечения и реабилитацию на этапе восстановления. Реабилитационная программа в фазе специального лечения направлена на профилактику и лечение осложнений, возникающих на различных этапах противоопухолевой терапии.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2E9435-340C-668C-7732-90AE1E940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12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3621DC-2A13-B3FC-D0BB-62C1320F3F10}"/>
              </a:ext>
            </a:extLst>
          </p:cNvPr>
          <p:cNvSpPr txBox="1"/>
          <p:nvPr/>
        </p:nvSpPr>
        <p:spPr>
          <a:xfrm>
            <a:off x="407504" y="5357191"/>
            <a:ext cx="106746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/>
              <a:t>1. </a:t>
            </a:r>
            <a:r>
              <a:rPr lang="en-US" sz="1200" dirty="0" err="1"/>
              <a:t>Gimigliano</a:t>
            </a:r>
            <a:r>
              <a:rPr lang="en-US" sz="1200" dirty="0"/>
              <a:t>, F. The World Health Organization “Rehabilitation 2030 – a call for action” / F. </a:t>
            </a:r>
            <a:r>
              <a:rPr lang="en-US" sz="1200" dirty="0" err="1"/>
              <a:t>Gimigliano</a:t>
            </a:r>
            <a:r>
              <a:rPr lang="en-US" sz="1200" dirty="0"/>
              <a:t>, S. Negrini // Eur. J. Phys </a:t>
            </a:r>
            <a:r>
              <a:rPr lang="en-US" sz="1200" dirty="0" err="1"/>
              <a:t>Rehabil</a:t>
            </a:r>
            <a:r>
              <a:rPr lang="en-US" sz="1200" dirty="0"/>
              <a:t>. Med. – 2017. – Vol. 53. – P. 155-168.</a:t>
            </a:r>
            <a:endParaRPr lang="ru-RU" sz="1200" dirty="0"/>
          </a:p>
          <a:p>
            <a:r>
              <a:rPr lang="ru-RU" sz="1200" dirty="0"/>
              <a:t>2. </a:t>
            </a:r>
            <a:r>
              <a:rPr lang="en-US" sz="1200" dirty="0"/>
              <a:t>Delivering high-quality cancer care: charting a new course for a system in crisis / Committee on Improving the Quality of Cancer Care: Addressing the Challenges of an Aging Population; Board on Health Care Services; Institute of Medicine; L. Levit, E. Balogh, S. Nass, P.A. Ganz, eds. – Washington, DC: The National Academies Press, 2013. – 412 p.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54934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87F3F41-E2FC-CF0E-F40E-6ACEBB2B53B6}"/>
              </a:ext>
            </a:extLst>
          </p:cNvPr>
          <p:cNvSpPr txBox="1">
            <a:spLocks/>
          </p:cNvSpPr>
          <p:nvPr/>
        </p:nvSpPr>
        <p:spPr>
          <a:xfrm>
            <a:off x="1827213" y="239713"/>
            <a:ext cx="7848600" cy="457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ОКОКСИН.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Раствор для приема внутрь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E5660B-9853-F3C3-F5F6-BA35479369C9}"/>
              </a:ext>
            </a:extLst>
          </p:cNvPr>
          <p:cNvSpPr txBox="1"/>
          <p:nvPr/>
        </p:nvSpPr>
        <p:spPr>
          <a:xfrm>
            <a:off x="1709739" y="773113"/>
            <a:ext cx="4078287" cy="16303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0070C0"/>
                </a:solidFill>
              </a:rPr>
              <a:t>Уникальный </a:t>
            </a:r>
            <a:r>
              <a:rPr lang="ru-RU" sz="2000" b="1" dirty="0" err="1">
                <a:solidFill>
                  <a:srgbClr val="0070C0"/>
                </a:solidFill>
              </a:rPr>
              <a:t>онконутрицевтик</a:t>
            </a:r>
            <a:r>
              <a:rPr lang="en-US" sz="2000" b="1" dirty="0">
                <a:solidFill>
                  <a:srgbClr val="0070C0"/>
                </a:solidFill>
              </a:rPr>
              <a:t>*</a:t>
            </a:r>
            <a:r>
              <a:rPr lang="ru-RU" sz="2000" b="1" dirty="0">
                <a:solidFill>
                  <a:srgbClr val="0070C0"/>
                </a:solidFill>
              </a:rPr>
              <a:t>, для нутритивной поддержки онкологических пациентов на любом этапе основного противоопухолевого лечения</a:t>
            </a:r>
          </a:p>
        </p:txBody>
      </p:sp>
      <p:pic>
        <p:nvPicPr>
          <p:cNvPr id="15364" name="Рисунок 6">
            <a:extLst>
              <a:ext uri="{FF2B5EF4-FFF2-40B4-BE49-F238E27FC236}">
                <a16:creationId xmlns:a16="http://schemas.microsoft.com/office/drawing/2014/main" id="{861E8535-0F34-E144-0777-A03782E60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358775"/>
            <a:ext cx="5456237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5">
            <a:extLst>
              <a:ext uri="{FF2B5EF4-FFF2-40B4-BE49-F238E27FC236}">
                <a16:creationId xmlns:a16="http://schemas.microsoft.com/office/drawing/2014/main" id="{94777AB1-54B8-73FA-D407-C86F61D94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2392363"/>
            <a:ext cx="424180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7">
            <a:extLst>
              <a:ext uri="{FF2B5EF4-FFF2-40B4-BE49-F238E27FC236}">
                <a16:creationId xmlns:a16="http://schemas.microsoft.com/office/drawing/2014/main" id="{A8ADF707-6E8C-8ACC-A91E-DB5809B240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3074989"/>
            <a:ext cx="403225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0070C0"/>
                </a:solidFill>
                <a:latin typeface="Arial" panose="020B0604020202020204" pitchFamily="34" charset="0"/>
              </a:rPr>
              <a:t>NB! </a:t>
            </a: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Сохранение и поддержание массы</a:t>
            </a: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тела обеспечивается за счёт улучшения аппетита, коррекции</a:t>
            </a: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вкуса и снижения интоксикации и системного воспаления, позволяя</a:t>
            </a: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сохранить естественное питание, как лучший способ</a:t>
            </a:r>
            <a:r>
              <a:rPr lang="en-US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altLang="ru-RU" sz="1800" b="1">
                <a:solidFill>
                  <a:srgbClr val="0070C0"/>
                </a:solidFill>
                <a:latin typeface="Arial" panose="020B0604020202020204" pitchFamily="34" charset="0"/>
              </a:rPr>
              <a:t>устранения его дефицита.</a:t>
            </a:r>
          </a:p>
        </p:txBody>
      </p:sp>
      <p:pic>
        <p:nvPicPr>
          <p:cNvPr id="15367" name="Рисунок 1">
            <a:extLst>
              <a:ext uri="{FF2B5EF4-FFF2-40B4-BE49-F238E27FC236}">
                <a16:creationId xmlns:a16="http://schemas.microsoft.com/office/drawing/2014/main" id="{827805B8-AFAB-B0A4-9954-F1950FEAD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3339"/>
            <a:ext cx="20320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Box 2">
            <a:extLst>
              <a:ext uri="{FF2B5EF4-FFF2-40B4-BE49-F238E27FC236}">
                <a16:creationId xmlns:a16="http://schemas.microsoft.com/office/drawing/2014/main" id="{4BA3381A-3BD4-340A-8CB3-D7A955BB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4" y="5805488"/>
            <a:ext cx="4264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в ряде стран Ококсин раствор для приёма внутрь распространяется под следующими торговыми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FF0000"/>
                </a:solidFill>
                <a:latin typeface="Arial" panose="020B0604020202020204" pitchFamily="34" charset="0"/>
              </a:rPr>
              <a:t>наименованиями: Онкоксин, Oncoxin+Viusid, Ocoxin, Ocoxin+Viusid, Ocoxin-Viusid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0B7C3-17E7-465C-A6C9-693DEADD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288" y="2381250"/>
            <a:ext cx="5486400" cy="566738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4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ОНКОКСИН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435" name="Text Placeholder 3">
            <a:extLst>
              <a:ext uri="{FF2B5EF4-FFF2-40B4-BE49-F238E27FC236}">
                <a16:creationId xmlns:a16="http://schemas.microsoft.com/office/drawing/2014/main" id="{2359C6AA-C2BB-374E-4D1E-CBB1F38CF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altLang="ru-RU"/>
          </a:p>
          <a:p>
            <a:endParaRPr lang="en-US" altLang="ru-RU"/>
          </a:p>
        </p:txBody>
      </p:sp>
      <p:pic>
        <p:nvPicPr>
          <p:cNvPr id="18436" name="4 Imagen" descr="Logo CATALYSIS.jpg">
            <a:extLst>
              <a:ext uri="{FF2B5EF4-FFF2-40B4-BE49-F238E27FC236}">
                <a16:creationId xmlns:a16="http://schemas.microsoft.com/office/drawing/2014/main" id="{4642ACA8-6BA3-7102-13E3-7FDD4A0E21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4" y="153988"/>
            <a:ext cx="1146175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B9EFA48-BED3-021C-4EA2-06C54AEFE9AE}"/>
              </a:ext>
            </a:extLst>
          </p:cNvPr>
          <p:cNvSpPr txBox="1">
            <a:spLocks/>
          </p:cNvSpPr>
          <p:nvPr/>
        </p:nvSpPr>
        <p:spPr>
          <a:xfrm>
            <a:off x="1878013" y="4695825"/>
            <a:ext cx="8763000" cy="566738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br>
              <a:rPr lang="en-US" sz="2800" b="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Новый способ </a:t>
            </a:r>
            <a:r>
              <a:rPr lang="ru-RU" sz="2400" b="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нутритивной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поддержки 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 пациентов, получающих химиотерапию, </a:t>
            </a:r>
            <a:r>
              <a:rPr lang="ru-R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для сохранения аппетита, массы тела и качества жизни</a:t>
            </a:r>
          </a:p>
          <a:p>
            <a:pPr algn="ctr">
              <a:defRPr/>
            </a:pPr>
            <a:endParaRPr lang="en-US" sz="2800" b="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8438" name="Рисунок 6">
            <a:extLst>
              <a:ext uri="{FF2B5EF4-FFF2-40B4-BE49-F238E27FC236}">
                <a16:creationId xmlns:a16="http://schemas.microsoft.com/office/drawing/2014/main" id="{DFA8AB07-DA87-F3AE-7670-2771DC848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33338"/>
            <a:ext cx="2376487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7">
            <a:extLst>
              <a:ext uri="{FF2B5EF4-FFF2-40B4-BE49-F238E27FC236}">
                <a16:creationId xmlns:a16="http://schemas.microsoft.com/office/drawing/2014/main" id="{0E0E01C5-59D1-5EF6-FBF2-8F48041351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463" y="33339"/>
            <a:ext cx="2622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8B7B1F7-47D1-9B5E-2B4D-107E534DBBAD}"/>
              </a:ext>
            </a:extLst>
          </p:cNvPr>
          <p:cNvSpPr/>
          <p:nvPr/>
        </p:nvSpPr>
        <p:spPr>
          <a:xfrm>
            <a:off x="2276476" y="5275264"/>
            <a:ext cx="756761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00" i="1" dirty="0" err="1">
                <a:solidFill>
                  <a:schemeClr val="accent1"/>
                </a:solidFill>
              </a:rPr>
              <a:t>Kaidarova</a:t>
            </a:r>
            <a:r>
              <a:rPr lang="en-US" sz="1600" i="1" dirty="0">
                <a:solidFill>
                  <a:schemeClr val="accent1"/>
                </a:solidFill>
              </a:rPr>
              <a:t> D, Kopp M, </a:t>
            </a:r>
            <a:r>
              <a:rPr lang="en-US" sz="1600" i="1" dirty="0" err="1">
                <a:solidFill>
                  <a:schemeClr val="accent1"/>
                </a:solidFill>
              </a:rPr>
              <a:t>Pokrovsky</a:t>
            </a:r>
            <a:r>
              <a:rPr lang="en-US" sz="1600" i="1" dirty="0">
                <a:solidFill>
                  <a:schemeClr val="accent1"/>
                </a:solidFill>
              </a:rPr>
              <a:t> V, Dzhugashvili M, </a:t>
            </a:r>
            <a:r>
              <a:rPr lang="en-US" sz="1600" i="1" dirty="0" err="1">
                <a:solidFill>
                  <a:schemeClr val="accent1"/>
                </a:solidFill>
              </a:rPr>
              <a:t>Akimzhanova</a:t>
            </a:r>
            <a:r>
              <a:rPr lang="en-US" sz="1600" i="1" dirty="0">
                <a:solidFill>
                  <a:schemeClr val="accent1"/>
                </a:solidFill>
              </a:rPr>
              <a:t> </a:t>
            </a:r>
            <a:r>
              <a:rPr lang="en-US" sz="1600" i="1" dirty="0" err="1">
                <a:solidFill>
                  <a:schemeClr val="accent1"/>
                </a:solidFill>
              </a:rPr>
              <a:t>Zh</a:t>
            </a:r>
            <a:r>
              <a:rPr lang="en-US" sz="1600" i="1" dirty="0">
                <a:solidFill>
                  <a:schemeClr val="accent1"/>
                </a:solidFill>
              </a:rPr>
              <a:t>, </a:t>
            </a:r>
            <a:r>
              <a:rPr lang="en-US" sz="1600" i="1" dirty="0" err="1">
                <a:solidFill>
                  <a:schemeClr val="accent1"/>
                </a:solidFill>
              </a:rPr>
              <a:t>Abdrakhmanov</a:t>
            </a:r>
            <a:r>
              <a:rPr lang="en-US" sz="1600" i="1" dirty="0">
                <a:solidFill>
                  <a:schemeClr val="accent1"/>
                </a:solidFill>
              </a:rPr>
              <a:t> R, </a:t>
            </a:r>
            <a:r>
              <a:rPr lang="en-US" sz="1600" i="1" dirty="0" err="1">
                <a:solidFill>
                  <a:schemeClr val="accent1"/>
                </a:solidFill>
              </a:rPr>
              <a:t>Babich</a:t>
            </a:r>
            <a:r>
              <a:rPr lang="en-US" sz="1600" i="1" dirty="0">
                <a:solidFill>
                  <a:schemeClr val="accent1"/>
                </a:solidFill>
              </a:rPr>
              <a:t> E, </a:t>
            </a:r>
            <a:r>
              <a:rPr lang="en-US" sz="1600" i="1" dirty="0" err="1">
                <a:solidFill>
                  <a:schemeClr val="accent1"/>
                </a:solidFill>
              </a:rPr>
              <a:t>Bilan</a:t>
            </a:r>
            <a:r>
              <a:rPr lang="en-US" sz="1600" i="1" dirty="0">
                <a:solidFill>
                  <a:schemeClr val="accent1"/>
                </a:solidFill>
              </a:rPr>
              <a:t> E, </a:t>
            </a:r>
            <a:r>
              <a:rPr lang="en-US" sz="1600" i="1" dirty="0" err="1">
                <a:solidFill>
                  <a:schemeClr val="accent1"/>
                </a:solidFill>
              </a:rPr>
              <a:t>Byakhov</a:t>
            </a:r>
            <a:r>
              <a:rPr lang="en-US" sz="1600" i="1" dirty="0">
                <a:solidFill>
                  <a:schemeClr val="accent1"/>
                </a:solidFill>
              </a:rPr>
              <a:t> A, </a:t>
            </a:r>
            <a:r>
              <a:rPr lang="en-US" sz="1600" i="1" dirty="0" err="1">
                <a:solidFill>
                  <a:schemeClr val="accent1"/>
                </a:solidFill>
              </a:rPr>
              <a:t>Gurov</a:t>
            </a:r>
            <a:r>
              <a:rPr lang="en-US" sz="1600" i="1" dirty="0">
                <a:solidFill>
                  <a:schemeClr val="accent1"/>
                </a:solidFill>
              </a:rPr>
              <a:t> S,</a:t>
            </a:r>
            <a:r>
              <a:rPr lang="ru-RU" sz="1600" i="1" dirty="0">
                <a:solidFill>
                  <a:schemeClr val="accent1"/>
                </a:solidFill>
              </a:rPr>
              <a:t> </a:t>
            </a:r>
            <a:r>
              <a:rPr lang="en-US" sz="1600" i="1" dirty="0" err="1">
                <a:solidFill>
                  <a:schemeClr val="accent1"/>
                </a:solidFill>
              </a:rPr>
              <a:t>Koroleva</a:t>
            </a:r>
            <a:r>
              <a:rPr lang="en-US" sz="1600" i="1" dirty="0">
                <a:solidFill>
                  <a:schemeClr val="accent1"/>
                </a:solidFill>
              </a:rPr>
              <a:t> I, </a:t>
            </a:r>
            <a:r>
              <a:rPr lang="en-US" sz="1600" i="1" dirty="0" err="1">
                <a:solidFill>
                  <a:schemeClr val="accent1"/>
                </a:solidFill>
              </a:rPr>
              <a:t>Mochalova</a:t>
            </a:r>
            <a:r>
              <a:rPr lang="en-US" sz="1600" i="1" dirty="0">
                <a:solidFill>
                  <a:schemeClr val="accent1"/>
                </a:solidFill>
              </a:rPr>
              <a:t> A, </a:t>
            </a:r>
            <a:r>
              <a:rPr lang="en-US" sz="1600" i="1" dirty="0" err="1">
                <a:solidFill>
                  <a:schemeClr val="accent1"/>
                </a:solidFill>
              </a:rPr>
              <a:t>Povaga</a:t>
            </a:r>
            <a:r>
              <a:rPr lang="en-US" sz="1600" i="1" dirty="0">
                <a:solidFill>
                  <a:schemeClr val="accent1"/>
                </a:solidFill>
              </a:rPr>
              <a:t> S, </a:t>
            </a:r>
            <a:r>
              <a:rPr lang="en-US" sz="1600" i="1" dirty="0" err="1">
                <a:solidFill>
                  <a:schemeClr val="accent1"/>
                </a:solidFill>
              </a:rPr>
              <a:t>Raigorodsky</a:t>
            </a:r>
            <a:r>
              <a:rPr lang="en-US" sz="1600" i="1" dirty="0">
                <a:solidFill>
                  <a:schemeClr val="accent1"/>
                </a:solidFill>
              </a:rPr>
              <a:t> M, </a:t>
            </a:r>
            <a:r>
              <a:rPr lang="en-US" sz="1600" i="1" dirty="0" err="1">
                <a:solidFill>
                  <a:schemeClr val="accent1"/>
                </a:solidFill>
              </a:rPr>
              <a:t>Saifullin</a:t>
            </a:r>
            <a:r>
              <a:rPr lang="en-US" sz="1600" i="1" dirty="0">
                <a:solidFill>
                  <a:schemeClr val="accent1"/>
                </a:solidFill>
              </a:rPr>
              <a:t> A, </a:t>
            </a:r>
            <a:r>
              <a:rPr lang="en-US" sz="1600" i="1" dirty="0" err="1">
                <a:solidFill>
                  <a:schemeClr val="accent1"/>
                </a:solidFill>
              </a:rPr>
              <a:t>Sanz</a:t>
            </a:r>
            <a:r>
              <a:rPr lang="en-US" sz="1600" i="1" dirty="0">
                <a:solidFill>
                  <a:schemeClr val="accent1"/>
                </a:solidFill>
              </a:rPr>
              <a:t> E, </a:t>
            </a:r>
            <a:r>
              <a:rPr lang="en-US" sz="1600" i="1" dirty="0" err="1">
                <a:solidFill>
                  <a:schemeClr val="accent1"/>
                </a:solidFill>
              </a:rPr>
              <a:t>Petrovskiy</a:t>
            </a:r>
            <a:r>
              <a:rPr lang="en-US" sz="1600" i="1" dirty="0">
                <a:solidFill>
                  <a:schemeClr val="accent1"/>
                </a:solidFill>
              </a:rPr>
              <a:t> F. </a:t>
            </a:r>
          </a:p>
          <a:p>
            <a:pPr algn="ctr" eaLnBrk="1" hangingPunct="1">
              <a:defRPr/>
            </a:pPr>
            <a:r>
              <a:rPr lang="en-US" sz="1600" i="1" dirty="0">
                <a:solidFill>
                  <a:schemeClr val="accent1"/>
                </a:solidFill>
              </a:rPr>
              <a:t>Multicomponent nutritional supplement Oncoxin and its influence on quality of life and therapy toxicity in patients receiving adjuvant chemotherapy</a:t>
            </a:r>
            <a:r>
              <a:rPr lang="ru-RU" sz="1600" i="1" dirty="0">
                <a:solidFill>
                  <a:schemeClr val="accent1"/>
                </a:solidFill>
              </a:rPr>
              <a:t>. </a:t>
            </a:r>
            <a:r>
              <a:rPr lang="en-US" sz="1600" i="1" dirty="0">
                <a:solidFill>
                  <a:schemeClr val="accent1"/>
                </a:solidFill>
              </a:rPr>
              <a:t>Oncology Letters. DOI: 10.3892/ol.2019.10868</a:t>
            </a:r>
            <a:r>
              <a:rPr lang="en-US" sz="1600" i="1" dirty="0"/>
              <a:t>.</a:t>
            </a:r>
            <a:endParaRPr lang="ru-RU" sz="1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441" name="Рисунок 2">
            <a:extLst>
              <a:ext uri="{FF2B5EF4-FFF2-40B4-BE49-F238E27FC236}">
                <a16:creationId xmlns:a16="http://schemas.microsoft.com/office/drawing/2014/main" id="{53318F87-EBCD-08F4-2451-EE18237D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238250"/>
            <a:ext cx="203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8EF18E3-EB59-ED5F-E3C5-1C85C0225819}"/>
              </a:ext>
            </a:extLst>
          </p:cNvPr>
          <p:cNvSpPr txBox="1">
            <a:spLocks/>
          </p:cNvSpPr>
          <p:nvPr/>
        </p:nvSpPr>
        <p:spPr bwMode="auto">
          <a:xfrm>
            <a:off x="2057400" y="4572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76092"/>
                </a:solidFill>
              </a:rPr>
              <a:t>ОКОКСИН</a:t>
            </a:r>
            <a:r>
              <a:rPr lang="ru-RU" altLang="ru-RU" sz="2400" b="1">
                <a:solidFill>
                  <a:srgbClr val="558ED5"/>
                </a:solidFill>
              </a:rPr>
              <a:t>: онконутрицевтик</a:t>
            </a:r>
            <a:endParaRPr lang="en-US" altLang="ru-RU" sz="2400" b="1">
              <a:solidFill>
                <a:srgbClr val="558ED5"/>
              </a:solidFill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EA4032C-16FE-8FC4-B65E-FC1220B5C88A}"/>
              </a:ext>
            </a:extLst>
          </p:cNvPr>
          <p:cNvGraphicFramePr>
            <a:graphicFrameLocks noGrp="1"/>
          </p:cNvGraphicFramePr>
          <p:nvPr/>
        </p:nvGraphicFramePr>
        <p:xfrm>
          <a:off x="2209800" y="4038601"/>
          <a:ext cx="7392988" cy="12350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0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2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1692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Химиотерапия </a:t>
                      </a:r>
                      <a:r>
                        <a:rPr lang="en-US" sz="1800" dirty="0">
                          <a:effectLst/>
                        </a:rPr>
                        <a:t>+ </a:t>
                      </a:r>
                      <a:r>
                        <a:rPr lang="ru-RU" sz="1800" dirty="0">
                          <a:effectLst/>
                        </a:rPr>
                        <a:t>поддерживающая терапия </a:t>
                      </a:r>
                      <a:r>
                        <a:rPr lang="en-US" sz="1800" dirty="0">
                          <a:effectLst/>
                        </a:rPr>
                        <a:t>+ </a:t>
                      </a:r>
                      <a:r>
                        <a:rPr lang="ru-RU" sz="1800" dirty="0">
                          <a:effectLst/>
                        </a:rPr>
                        <a:t>ОНКОКСИН </a:t>
                      </a:r>
                      <a:r>
                        <a:rPr lang="en-US" sz="1800" dirty="0">
                          <a:effectLst/>
                        </a:rPr>
                        <a:t>20 </a:t>
                      </a:r>
                      <a:r>
                        <a:rPr lang="ru-RU" sz="1800" dirty="0">
                          <a:effectLst/>
                        </a:rPr>
                        <a:t>дней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69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</a:rPr>
                        <a:t>Chemotherapy + supportive care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9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Визит </a:t>
                      </a:r>
                      <a:r>
                        <a:rPr lang="en-US" sz="1800" dirty="0">
                          <a:effectLst/>
                        </a:rPr>
                        <a:t>1</a:t>
                      </a:r>
                      <a:r>
                        <a:rPr lang="ru-RU" sz="1800" dirty="0">
                          <a:effectLst/>
                        </a:rPr>
                        <a:t>                                                                      Визит </a:t>
                      </a:r>
                      <a:r>
                        <a:rPr lang="en-US" sz="1800" dirty="0">
                          <a:effectLst/>
                        </a:rPr>
                        <a:t>2</a:t>
                      </a:r>
                      <a:endParaRPr lang="ru-RU" sz="1800" dirty="0"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Визит</a:t>
                      </a:r>
                      <a:r>
                        <a:rPr 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 CYR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5F0C63E-5FD4-A06B-CE69-470AF10E13A4}"/>
              </a:ext>
            </a:extLst>
          </p:cNvPr>
          <p:cNvSpPr/>
          <p:nvPr/>
        </p:nvSpPr>
        <p:spPr>
          <a:xfrm>
            <a:off x="2133600" y="1106488"/>
            <a:ext cx="6324600" cy="2170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Основные критерии включения</a:t>
            </a:r>
            <a:r>
              <a:rPr lang="en-US" b="1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rgbClr val="4F81BD">
                  <a:lumMod val="50000"/>
                </a:srgbClr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Рак желудка 2В-3С, рак легких (</a:t>
            </a:r>
            <a:r>
              <a:rPr lang="ru-RU" dirty="0" err="1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немелкоклеточный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) 2В-3А.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Радикальное оперативное вмешательство.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2й и далее курс </a:t>
            </a:r>
            <a:r>
              <a:rPr lang="ru-RU" dirty="0" err="1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адъювантной</a:t>
            </a: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ПХТ. 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  <a:defRPr/>
            </a:pPr>
            <a:r>
              <a:rPr lang="ru-RU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ИМТ ≥ 15, альбумин крови 25 – 35 г/л.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025BBAB-F4F5-3A6B-A3E9-FA9870029468}"/>
              </a:ext>
            </a:extLst>
          </p:cNvPr>
          <p:cNvSpPr/>
          <p:nvPr/>
        </p:nvSpPr>
        <p:spPr>
          <a:xfrm>
            <a:off x="4903788" y="3549650"/>
            <a:ext cx="22606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4F81BD">
                    <a:lumMod val="50000"/>
                  </a:srgbClr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Схема исследования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73" name="Прямоугольник 4">
            <a:extLst>
              <a:ext uri="{FF2B5EF4-FFF2-40B4-BE49-F238E27FC236}">
                <a16:creationId xmlns:a16="http://schemas.microsoft.com/office/drawing/2014/main" id="{349CBE3B-3CDC-E601-59C1-6E460198C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341939"/>
            <a:ext cx="83058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Визит 1 </a:t>
            </a:r>
            <a:r>
              <a:rPr lang="en-US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первый день начала 2го (или далее) курса адъювантной химиотерапии</a:t>
            </a:r>
            <a:r>
              <a:rPr lang="en-US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Визит </a:t>
            </a:r>
            <a:r>
              <a:rPr lang="en-US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2 – 7±1</a:t>
            </a:r>
            <a:r>
              <a:rPr lang="ru-RU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 день перед следующим курсом адъювантной химиотерапии (приблизительно через 2 недели после Визита 1)</a:t>
            </a:r>
            <a:r>
              <a:rPr lang="en-US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;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Визит </a:t>
            </a:r>
            <a:r>
              <a:rPr lang="en-US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3 – </a:t>
            </a:r>
            <a:r>
              <a:rPr lang="ru-RU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первый день следующего курса адъювантной химиотерапии перед применением любых противоопухолевых препаратов.</a:t>
            </a:r>
            <a:r>
              <a:rPr lang="en-US" altLang="ru-RU" sz="1600">
                <a:solidFill>
                  <a:srgbClr val="254061"/>
                </a:solidFill>
                <a:cs typeface="Times New Roman" panose="02020603050405020304" pitchFamily="18" charset="0"/>
              </a:rPr>
              <a:t> </a:t>
            </a:r>
            <a:endParaRPr lang="ru-RU" altLang="ru-RU" sz="1600">
              <a:solidFill>
                <a:srgbClr val="254061"/>
              </a:solidFill>
              <a:cs typeface="Times New Roman" panose="02020603050405020304" pitchFamily="18" charset="0"/>
            </a:endParaRPr>
          </a:p>
        </p:txBody>
      </p:sp>
      <p:pic>
        <p:nvPicPr>
          <p:cNvPr id="19474" name="Рисунок 1">
            <a:extLst>
              <a:ext uri="{FF2B5EF4-FFF2-40B4-BE49-F238E27FC236}">
                <a16:creationId xmlns:a16="http://schemas.microsoft.com/office/drawing/2014/main" id="{1C954C26-8EBE-D9F6-3345-FC33A80CDF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33338"/>
            <a:ext cx="2032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>
            <a:extLst>
              <a:ext uri="{FF2B5EF4-FFF2-40B4-BE49-F238E27FC236}">
                <a16:creationId xmlns:a16="http://schemas.microsoft.com/office/drawing/2014/main" id="{7FAE6CD5-6979-A20D-DF79-CCA8F70BE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9" y="2747964"/>
            <a:ext cx="54895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B98F27A-51A5-CE3A-F617-6C4C515CF85E}"/>
              </a:ext>
            </a:extLst>
          </p:cNvPr>
          <p:cNvSpPr/>
          <p:nvPr/>
        </p:nvSpPr>
        <p:spPr>
          <a:xfrm>
            <a:off x="417443" y="234951"/>
            <a:ext cx="114399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повысить качество жизни при проведении противоопухолевой терапии и улучшить ее переносимость?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24C2AFB-566D-BCC1-8E99-2E58D2B3AB6B}"/>
              </a:ext>
            </a:extLst>
          </p:cNvPr>
          <p:cNvSpPr/>
          <p:nvPr/>
        </p:nvSpPr>
        <p:spPr>
          <a:xfrm>
            <a:off x="3100388" y="6119813"/>
            <a:ext cx="7567612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en-US" sz="1100" i="1" dirty="0" err="1"/>
              <a:t>Kaidarova</a:t>
            </a:r>
            <a:r>
              <a:rPr lang="en-US" sz="1100" i="1" dirty="0"/>
              <a:t> D, Kopp M, </a:t>
            </a:r>
            <a:r>
              <a:rPr lang="en-US" sz="1100" i="1" dirty="0" err="1"/>
              <a:t>Pokrovsky</a:t>
            </a:r>
            <a:r>
              <a:rPr lang="en-US" sz="1100" i="1" dirty="0"/>
              <a:t> V, Dzhugashvili M, </a:t>
            </a:r>
            <a:r>
              <a:rPr lang="en-US" sz="1100" i="1" dirty="0" err="1"/>
              <a:t>Akimzhanova</a:t>
            </a:r>
            <a:r>
              <a:rPr lang="en-US" sz="1100" i="1" dirty="0"/>
              <a:t> </a:t>
            </a:r>
            <a:r>
              <a:rPr lang="en-US" sz="1100" i="1" dirty="0" err="1"/>
              <a:t>Zh</a:t>
            </a:r>
            <a:r>
              <a:rPr lang="en-US" sz="1100" i="1" dirty="0"/>
              <a:t>, </a:t>
            </a:r>
            <a:r>
              <a:rPr lang="en-US" sz="1100" i="1" dirty="0" err="1"/>
              <a:t>Abdrakhmanov</a:t>
            </a:r>
            <a:r>
              <a:rPr lang="en-US" sz="1100" i="1" dirty="0"/>
              <a:t> R, </a:t>
            </a:r>
            <a:r>
              <a:rPr lang="en-US" sz="1100" i="1" dirty="0" err="1"/>
              <a:t>Babich</a:t>
            </a:r>
            <a:r>
              <a:rPr lang="en-US" sz="1100" i="1" dirty="0"/>
              <a:t> E, </a:t>
            </a:r>
            <a:r>
              <a:rPr lang="en-US" sz="1100" i="1" dirty="0" err="1"/>
              <a:t>Bilan</a:t>
            </a:r>
            <a:r>
              <a:rPr lang="en-US" sz="1100" i="1" dirty="0"/>
              <a:t> E, </a:t>
            </a:r>
            <a:r>
              <a:rPr lang="en-US" sz="1100" i="1" dirty="0" err="1"/>
              <a:t>Byakhov</a:t>
            </a:r>
            <a:r>
              <a:rPr lang="en-US" sz="1100" i="1" dirty="0"/>
              <a:t> A, </a:t>
            </a:r>
            <a:r>
              <a:rPr lang="en-US" sz="1100" i="1" dirty="0" err="1"/>
              <a:t>Gurov</a:t>
            </a:r>
            <a:r>
              <a:rPr lang="en-US" sz="1100" i="1" dirty="0"/>
              <a:t> S,</a:t>
            </a:r>
            <a:r>
              <a:rPr lang="ru-RU" sz="1100" i="1" dirty="0"/>
              <a:t> </a:t>
            </a:r>
            <a:r>
              <a:rPr lang="en-US" sz="1100" i="1" dirty="0" err="1"/>
              <a:t>Koroleva</a:t>
            </a:r>
            <a:r>
              <a:rPr lang="en-US" sz="1100" i="1" dirty="0"/>
              <a:t> I, </a:t>
            </a:r>
            <a:r>
              <a:rPr lang="en-US" sz="1100" i="1" dirty="0" err="1"/>
              <a:t>Mochalova</a:t>
            </a:r>
            <a:r>
              <a:rPr lang="en-US" sz="1100" i="1" dirty="0"/>
              <a:t> A, </a:t>
            </a:r>
            <a:r>
              <a:rPr lang="en-US" sz="1100" i="1" dirty="0" err="1"/>
              <a:t>Povaga</a:t>
            </a:r>
            <a:r>
              <a:rPr lang="en-US" sz="1100" i="1" dirty="0"/>
              <a:t> S, </a:t>
            </a:r>
            <a:r>
              <a:rPr lang="en-US" sz="1100" i="1" dirty="0" err="1"/>
              <a:t>Raigorodsky</a:t>
            </a:r>
            <a:r>
              <a:rPr lang="en-US" sz="1100" i="1" dirty="0"/>
              <a:t> M, </a:t>
            </a:r>
            <a:r>
              <a:rPr lang="en-US" sz="1100" i="1" dirty="0" err="1"/>
              <a:t>Saifullin</a:t>
            </a:r>
            <a:r>
              <a:rPr lang="en-US" sz="1100" i="1" dirty="0"/>
              <a:t> A, </a:t>
            </a:r>
            <a:r>
              <a:rPr lang="en-US" sz="1100" i="1" dirty="0" err="1"/>
              <a:t>Sanz</a:t>
            </a:r>
            <a:r>
              <a:rPr lang="en-US" sz="1100" i="1" dirty="0"/>
              <a:t> E, </a:t>
            </a:r>
            <a:r>
              <a:rPr lang="en-US" sz="1100" i="1" dirty="0" err="1"/>
              <a:t>Petrovskiy</a:t>
            </a:r>
            <a:r>
              <a:rPr lang="en-US" sz="1100" i="1" dirty="0"/>
              <a:t> F. </a:t>
            </a:r>
          </a:p>
          <a:p>
            <a:pPr algn="r" eaLnBrk="1" hangingPunct="1">
              <a:defRPr/>
            </a:pPr>
            <a:r>
              <a:rPr lang="en-US" sz="1100" i="1" dirty="0"/>
              <a:t>Multicomponent nutritional supplement Oncoxin and its influence on quality of life and therapy toxicity in patients receiving adjuvant chemotherapy</a:t>
            </a:r>
            <a:r>
              <a:rPr lang="ru-RU" sz="1100" i="1" dirty="0"/>
              <a:t>. </a:t>
            </a:r>
            <a:r>
              <a:rPr lang="en-US" sz="1100" i="1" dirty="0"/>
              <a:t>Oncology Letters. DOI: 10.3892/ol.2019.10868.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CEDA3BB-90F7-3157-8F77-D97BDACF6F09}"/>
              </a:ext>
            </a:extLst>
          </p:cNvPr>
          <p:cNvSpPr/>
          <p:nvPr/>
        </p:nvSpPr>
        <p:spPr>
          <a:xfrm>
            <a:off x="2046288" y="1222376"/>
            <a:ext cx="84201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Доли пациентов (%) в сравниваемых группах, у которых масса тела и уровень альбумина сыворотки оставались неизменными или увеличивались </a:t>
            </a:r>
          </a:p>
        </p:txBody>
      </p:sp>
      <p:graphicFrame>
        <p:nvGraphicFramePr>
          <p:cNvPr id="21510" name="Диаграмма 48">
            <a:extLst>
              <a:ext uri="{FF2B5EF4-FFF2-40B4-BE49-F238E27FC236}">
                <a16:creationId xmlns:a16="http://schemas.microsoft.com/office/drawing/2014/main" id="{F221DD19-67C1-71AF-F566-98F3739CCC8A}"/>
              </a:ext>
            </a:extLst>
          </p:cNvPr>
          <p:cNvGraphicFramePr>
            <a:graphicFrameLocks/>
          </p:cNvGraphicFramePr>
          <p:nvPr/>
        </p:nvGraphicFramePr>
        <p:xfrm>
          <a:off x="2046288" y="1852613"/>
          <a:ext cx="40513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4" imgW="4060288" imgH="3609145" progId="Excel.Chart.8">
                  <p:embed/>
                </p:oleObj>
              </mc:Choice>
              <mc:Fallback>
                <p:oleObj name="Диаграмма" r:id="rId4" imgW="4060288" imgH="3609145" progId="Excel.Chart.8">
                  <p:embed/>
                  <p:pic>
                    <p:nvPicPr>
                      <p:cNvPr id="21510" name="Диаграмма 48">
                        <a:extLst>
                          <a:ext uri="{FF2B5EF4-FFF2-40B4-BE49-F238E27FC236}">
                            <a16:creationId xmlns:a16="http://schemas.microsoft.com/office/drawing/2014/main" id="{F221DD19-67C1-71AF-F566-98F3739CCC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1852613"/>
                        <a:ext cx="405130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1" name="Надпись 2">
            <a:extLst>
              <a:ext uri="{FF2B5EF4-FFF2-40B4-BE49-F238E27FC236}">
                <a16:creationId xmlns:a16="http://schemas.microsoft.com/office/drawing/2014/main" id="{87940604-3D36-73BE-970B-741D8EEB7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9200" y="2273300"/>
            <a:ext cx="1574800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Масса</a:t>
            </a:r>
            <a:r>
              <a:rPr lang="en-US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тела</a:t>
            </a:r>
          </a:p>
        </p:txBody>
      </p:sp>
      <p:sp>
        <p:nvSpPr>
          <p:cNvPr id="21512" name="Text Box 62">
            <a:extLst>
              <a:ext uri="{FF2B5EF4-FFF2-40B4-BE49-F238E27FC236}">
                <a16:creationId xmlns:a16="http://schemas.microsoft.com/office/drawing/2014/main" id="{0965F7A4-B413-28F5-9571-1DAAEFC3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3864" y="2308225"/>
            <a:ext cx="1576387" cy="3517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0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Альбумин</a:t>
            </a:r>
          </a:p>
        </p:txBody>
      </p:sp>
      <p:sp>
        <p:nvSpPr>
          <p:cNvPr id="21513" name="Text Box 53">
            <a:extLst>
              <a:ext uri="{FF2B5EF4-FFF2-40B4-BE49-F238E27FC236}">
                <a16:creationId xmlns:a16="http://schemas.microsoft.com/office/drawing/2014/main" id="{041F12B7-C8D2-3265-5BED-DE82C9349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1" y="5246688"/>
            <a:ext cx="7413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 2</a:t>
            </a:r>
          </a:p>
        </p:txBody>
      </p:sp>
      <p:sp>
        <p:nvSpPr>
          <p:cNvPr id="21514" name="Надпись 15">
            <a:extLst>
              <a:ext uri="{FF2B5EF4-FFF2-40B4-BE49-F238E27FC236}">
                <a16:creationId xmlns:a16="http://schemas.microsoft.com/office/drawing/2014/main" id="{E206512A-DD8D-E463-F693-3B577EBB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4389" y="5246688"/>
            <a:ext cx="731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 3</a:t>
            </a:r>
          </a:p>
        </p:txBody>
      </p:sp>
      <p:sp>
        <p:nvSpPr>
          <p:cNvPr id="21515" name="Text Box 55">
            <a:extLst>
              <a:ext uri="{FF2B5EF4-FFF2-40B4-BE49-F238E27FC236}">
                <a16:creationId xmlns:a16="http://schemas.microsoft.com/office/drawing/2014/main" id="{E2AF3D31-5841-BA59-C55C-0FAA7E667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1639" y="5240339"/>
            <a:ext cx="8096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 2</a:t>
            </a:r>
          </a:p>
        </p:txBody>
      </p:sp>
      <p:sp>
        <p:nvSpPr>
          <p:cNvPr id="21516" name="Надпись 18">
            <a:extLst>
              <a:ext uri="{FF2B5EF4-FFF2-40B4-BE49-F238E27FC236}">
                <a16:creationId xmlns:a16="http://schemas.microsoft.com/office/drawing/2014/main" id="{4CEB6CFC-1F27-6669-490B-B2EA7D956E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6675" y="5246688"/>
            <a:ext cx="717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Визит 3</a:t>
            </a:r>
          </a:p>
        </p:txBody>
      </p:sp>
      <p:pic>
        <p:nvPicPr>
          <p:cNvPr id="21517" name="Рисунок 1">
            <a:extLst>
              <a:ext uri="{FF2B5EF4-FFF2-40B4-BE49-F238E27FC236}">
                <a16:creationId xmlns:a16="http://schemas.microsoft.com/office/drawing/2014/main" id="{D5FAE832-90D9-94D9-5045-8F35AE5C8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389" y="1930401"/>
            <a:ext cx="1666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49FA2-BEA6-CA5A-F5C9-CE8C7CC98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529C0-26E4-7415-5047-AA1E16500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365125"/>
            <a:ext cx="11551920" cy="132556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 развитии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нежизнеугрожающих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 значимых осложнений лекарственной противоопухолевой терапии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CB2717-E68A-90A6-50BB-40F0650A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690688"/>
            <a:ext cx="11551920" cy="4486275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Терапию может назначить:</a:t>
            </a:r>
          </a:p>
          <a:p>
            <a:r>
              <a:rPr lang="ru-RU" dirty="0"/>
              <a:t>Онколог</a:t>
            </a:r>
          </a:p>
          <a:p>
            <a:r>
              <a:rPr lang="ru-RU" dirty="0"/>
              <a:t>Терапевт</a:t>
            </a:r>
          </a:p>
          <a:p>
            <a:r>
              <a:rPr lang="ru-RU" dirty="0"/>
              <a:t>Узкий специалист (кардиолог, гастроэнтеролог, пульмонолог  и пр.)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                                      Главная проблема – время!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CB5252-2735-369C-4F04-960635669C10}"/>
              </a:ext>
            </a:extLst>
          </p:cNvPr>
          <p:cNvSpPr txBox="1"/>
          <p:nvPr/>
        </p:nvSpPr>
        <p:spPr>
          <a:xfrm>
            <a:off x="182880" y="652907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A61F034-CB7C-83F2-33A5-9BF6BE90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735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EC7937-8232-3917-4522-F82CA6F3FA15}"/>
              </a:ext>
            </a:extLst>
          </p:cNvPr>
          <p:cNvSpPr txBox="1"/>
          <p:nvPr/>
        </p:nvSpPr>
        <p:spPr>
          <a:xfrm>
            <a:off x="111364" y="2620795"/>
            <a:ext cx="1284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Консилиум</a:t>
            </a:r>
            <a:r>
              <a:rPr lang="en-US" sz="1200" dirty="0"/>
              <a:t>/ </a:t>
            </a:r>
            <a:r>
              <a:rPr lang="ru-RU" sz="1200" dirty="0"/>
              <a:t>прием онколога</a:t>
            </a:r>
            <a:br>
              <a:rPr lang="ru-RU" sz="1200" dirty="0"/>
            </a:br>
            <a:r>
              <a:rPr lang="ru-RU" sz="1200" i="1" dirty="0"/>
              <a:t>(решение о назначении химиотерапии)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2F4D4E-5AD7-537B-FA40-A05F98DA9C64}"/>
              </a:ext>
            </a:extLst>
          </p:cNvPr>
          <p:cNvSpPr txBox="1"/>
          <p:nvPr/>
        </p:nvSpPr>
        <p:spPr>
          <a:xfrm>
            <a:off x="1581016" y="2690337"/>
            <a:ext cx="132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Первое введение химиотерапии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C4688-5250-CEAF-F02F-6CA4177D5084}"/>
              </a:ext>
            </a:extLst>
          </p:cNvPr>
          <p:cNvSpPr txBox="1"/>
          <p:nvPr/>
        </p:nvSpPr>
        <p:spPr>
          <a:xfrm>
            <a:off x="3036845" y="2506553"/>
            <a:ext cx="1513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Прием онколога во время лечения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/>
              <a:t>анализы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/>
              <a:t>выявление НР, симптомов</a:t>
            </a:r>
            <a:endParaRPr lang="en-US" sz="1200" dirty="0"/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200" dirty="0"/>
              <a:t>И т.д.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BAC056-6D9C-DA58-4353-0E06A4046839}"/>
              </a:ext>
            </a:extLst>
          </p:cNvPr>
          <p:cNvSpPr txBox="1"/>
          <p:nvPr/>
        </p:nvSpPr>
        <p:spPr>
          <a:xfrm>
            <a:off x="4870439" y="2444156"/>
            <a:ext cx="16210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Прием онколога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лечение сопутствующих симптомов, НР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отмена</a:t>
            </a:r>
            <a:r>
              <a:rPr lang="en-US" sz="1200" dirty="0"/>
              <a:t>/</a:t>
            </a:r>
            <a:r>
              <a:rPr lang="ru-RU" sz="1200" dirty="0"/>
              <a:t>отсрочка ХТ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59B79F-27A9-39D8-4DBF-F95C39FE93DE}"/>
              </a:ext>
            </a:extLst>
          </p:cNvPr>
          <p:cNvSpPr txBox="1"/>
          <p:nvPr/>
        </p:nvSpPr>
        <p:spPr>
          <a:xfrm>
            <a:off x="4441237" y="4471290"/>
            <a:ext cx="2046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Направление к узкому специалисту </a:t>
            </a:r>
          </a:p>
          <a:p>
            <a:r>
              <a:rPr lang="ru-RU" sz="1200" dirty="0"/>
              <a:t>(ГЭ, кардиолог, и </a:t>
            </a:r>
            <a:r>
              <a:rPr lang="ru-RU" sz="1200" dirty="0" err="1"/>
              <a:t>тд</a:t>
            </a:r>
            <a:r>
              <a:rPr lang="ru-RU" sz="1200" dirty="0"/>
              <a:t>)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64DD92-0D1A-E8F3-8E71-B5ABD6C93E4C}"/>
              </a:ext>
            </a:extLst>
          </p:cNvPr>
          <p:cNvSpPr txBox="1"/>
          <p:nvPr/>
        </p:nvSpPr>
        <p:spPr>
          <a:xfrm>
            <a:off x="6783306" y="4489143"/>
            <a:ext cx="12256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Прием онколога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3B10C-CEED-E3B4-EA09-973DD9059BEA}"/>
              </a:ext>
            </a:extLst>
          </p:cNvPr>
          <p:cNvSpPr txBox="1"/>
          <p:nvPr/>
        </p:nvSpPr>
        <p:spPr>
          <a:xfrm>
            <a:off x="8231441" y="4421992"/>
            <a:ext cx="1436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Возобновление</a:t>
            </a:r>
            <a:r>
              <a:rPr lang="en-US" sz="1200" dirty="0"/>
              <a:t>/</a:t>
            </a:r>
            <a:r>
              <a:rPr lang="ru-RU" sz="1200" dirty="0"/>
              <a:t> продолжение курса ХТ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E40A3C-432B-B304-5A4D-B696C7823B17}"/>
              </a:ext>
            </a:extLst>
          </p:cNvPr>
          <p:cNvSpPr txBox="1"/>
          <p:nvPr/>
        </p:nvSpPr>
        <p:spPr>
          <a:xfrm>
            <a:off x="10021088" y="4396811"/>
            <a:ext cx="143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Прием онколога после окончания лечения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1A5415-8AA2-AFE0-FD40-EF41A82455FA}"/>
              </a:ext>
            </a:extLst>
          </p:cNvPr>
          <p:cNvSpPr txBox="1"/>
          <p:nvPr/>
        </p:nvSpPr>
        <p:spPr>
          <a:xfrm>
            <a:off x="6879163" y="2721154"/>
            <a:ext cx="1295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Возобновление</a:t>
            </a:r>
            <a:r>
              <a:rPr lang="en-US" sz="1200" dirty="0"/>
              <a:t>/</a:t>
            </a:r>
            <a:r>
              <a:rPr lang="ru-RU" sz="1200" dirty="0"/>
              <a:t> продолжение курса ХТ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E85648-043A-B80B-2CB1-E3ACC77BB6B9}"/>
              </a:ext>
            </a:extLst>
          </p:cNvPr>
          <p:cNvSpPr txBox="1"/>
          <p:nvPr/>
        </p:nvSpPr>
        <p:spPr>
          <a:xfrm>
            <a:off x="8724559" y="2639312"/>
            <a:ext cx="143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Прием онколога после окончания лечения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A94F2E-D3F8-12A3-EA07-D304CD78D422}"/>
              </a:ext>
            </a:extLst>
          </p:cNvPr>
          <p:cNvSpPr txBox="1"/>
          <p:nvPr/>
        </p:nvSpPr>
        <p:spPr>
          <a:xfrm>
            <a:off x="4705179" y="813008"/>
            <a:ext cx="1197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Введение ХТ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B63BDB-2286-FA1E-F3F1-1CBD955FA365}"/>
              </a:ext>
            </a:extLst>
          </p:cNvPr>
          <p:cNvSpPr txBox="1"/>
          <p:nvPr/>
        </p:nvSpPr>
        <p:spPr>
          <a:xfrm>
            <a:off x="6613324" y="641460"/>
            <a:ext cx="1436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Прием онколога после окончания лечения</a:t>
            </a:r>
          </a:p>
          <a:p>
            <a:pPr marL="171450" indent="-171450">
              <a:buFontTx/>
              <a:buChar char="-"/>
            </a:pPr>
            <a:endParaRPr lang="ru-RU" sz="1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63A1AB-4CE9-1FE7-D03F-95B5A8D55DB1}"/>
              </a:ext>
            </a:extLst>
          </p:cNvPr>
          <p:cNvSpPr txBox="1"/>
          <p:nvPr/>
        </p:nvSpPr>
        <p:spPr>
          <a:xfrm rot="5400000">
            <a:off x="9645537" y="2491286"/>
            <a:ext cx="43303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Решение о завершении лечения</a:t>
            </a:r>
            <a:r>
              <a:rPr lang="en-US" sz="1100" dirty="0"/>
              <a:t>/ </a:t>
            </a:r>
            <a:r>
              <a:rPr lang="ru-RU" sz="1100" dirty="0"/>
              <a:t>консилиум</a:t>
            </a:r>
            <a:r>
              <a:rPr lang="en-US" sz="1100" dirty="0"/>
              <a:t>/ </a:t>
            </a:r>
            <a:r>
              <a:rPr lang="ru-RU" sz="1100" dirty="0"/>
              <a:t>хирургия и т.д.</a:t>
            </a:r>
          </a:p>
          <a:p>
            <a:pPr marL="171450" indent="-171450">
              <a:buFontTx/>
              <a:buChar char="-"/>
            </a:pPr>
            <a:endParaRPr lang="ru-RU" sz="1100" dirty="0"/>
          </a:p>
        </p:txBody>
      </p:sp>
      <p:sp>
        <p:nvSpPr>
          <p:cNvPr id="25" name="Right Bracket 24">
            <a:extLst>
              <a:ext uri="{FF2B5EF4-FFF2-40B4-BE49-F238E27FC236}">
                <a16:creationId xmlns:a16="http://schemas.microsoft.com/office/drawing/2014/main" id="{49FB2732-03DB-A043-1AFA-E6253DDEB8D0}"/>
              </a:ext>
            </a:extLst>
          </p:cNvPr>
          <p:cNvSpPr/>
          <p:nvPr/>
        </p:nvSpPr>
        <p:spPr>
          <a:xfrm>
            <a:off x="11461738" y="321715"/>
            <a:ext cx="159548" cy="4909452"/>
          </a:xfrm>
          <a:prstGeom prst="rightBracket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125E90A-2541-EF0F-5C98-901EF7A12105}"/>
              </a:ext>
            </a:extLst>
          </p:cNvPr>
          <p:cNvCxnSpPr>
            <a:cxnSpLocks/>
          </p:cNvCxnSpPr>
          <p:nvPr/>
        </p:nvCxnSpPr>
        <p:spPr>
          <a:xfrm>
            <a:off x="1260114" y="3013502"/>
            <a:ext cx="351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CA43CFB-8BCA-4179-246C-D273CB341DA8}"/>
              </a:ext>
            </a:extLst>
          </p:cNvPr>
          <p:cNvCxnSpPr>
            <a:cxnSpLocks/>
          </p:cNvCxnSpPr>
          <p:nvPr/>
        </p:nvCxnSpPr>
        <p:spPr>
          <a:xfrm>
            <a:off x="2764743" y="2986747"/>
            <a:ext cx="351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21CB54-D57D-F602-59EE-36EE518A1B42}"/>
              </a:ext>
            </a:extLst>
          </p:cNvPr>
          <p:cNvCxnSpPr>
            <a:cxnSpLocks/>
          </p:cNvCxnSpPr>
          <p:nvPr/>
        </p:nvCxnSpPr>
        <p:spPr>
          <a:xfrm>
            <a:off x="4518681" y="3014421"/>
            <a:ext cx="35175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EF8DB92-A7E9-5B4C-E449-8814B000DD87}"/>
              </a:ext>
            </a:extLst>
          </p:cNvPr>
          <p:cNvCxnSpPr>
            <a:cxnSpLocks/>
          </p:cNvCxnSpPr>
          <p:nvPr/>
        </p:nvCxnSpPr>
        <p:spPr>
          <a:xfrm>
            <a:off x="6369576" y="2905564"/>
            <a:ext cx="35175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7406731-201B-F71F-A321-44A1AC2FC7F4}"/>
              </a:ext>
            </a:extLst>
          </p:cNvPr>
          <p:cNvCxnSpPr>
            <a:cxnSpLocks/>
          </p:cNvCxnSpPr>
          <p:nvPr/>
        </p:nvCxnSpPr>
        <p:spPr>
          <a:xfrm>
            <a:off x="8205277" y="2941056"/>
            <a:ext cx="351758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1CE784B-18D4-B2EF-70B5-308B6890A8C0}"/>
              </a:ext>
            </a:extLst>
          </p:cNvPr>
          <p:cNvCxnSpPr>
            <a:cxnSpLocks/>
          </p:cNvCxnSpPr>
          <p:nvPr/>
        </p:nvCxnSpPr>
        <p:spPr>
          <a:xfrm>
            <a:off x="9591102" y="4729165"/>
            <a:ext cx="3517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CE9A1FF-E3C1-18F0-1C54-FE24E2E5BE61}"/>
              </a:ext>
            </a:extLst>
          </p:cNvPr>
          <p:cNvCxnSpPr>
            <a:cxnSpLocks/>
          </p:cNvCxnSpPr>
          <p:nvPr/>
        </p:nvCxnSpPr>
        <p:spPr>
          <a:xfrm>
            <a:off x="7722495" y="4740050"/>
            <a:ext cx="3517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D2D78328-356B-DDF7-4642-A3FF87CB5759}"/>
              </a:ext>
            </a:extLst>
          </p:cNvPr>
          <p:cNvCxnSpPr>
            <a:cxnSpLocks/>
          </p:cNvCxnSpPr>
          <p:nvPr/>
        </p:nvCxnSpPr>
        <p:spPr>
          <a:xfrm>
            <a:off x="6297516" y="4729165"/>
            <a:ext cx="35175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2043A41-AD24-6622-D1AB-89C8CFF26F41}"/>
              </a:ext>
            </a:extLst>
          </p:cNvPr>
          <p:cNvCxnSpPr>
            <a:cxnSpLocks/>
          </p:cNvCxnSpPr>
          <p:nvPr/>
        </p:nvCxnSpPr>
        <p:spPr>
          <a:xfrm>
            <a:off x="6051734" y="927112"/>
            <a:ext cx="3517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81F77C9-A955-00AF-31BB-BB3D589C6CA2}"/>
              </a:ext>
            </a:extLst>
          </p:cNvPr>
          <p:cNvCxnSpPr>
            <a:cxnSpLocks/>
            <a:endCxn id="19" idx="1"/>
          </p:cNvCxnSpPr>
          <p:nvPr/>
        </p:nvCxnSpPr>
        <p:spPr>
          <a:xfrm flipV="1">
            <a:off x="3975832" y="1043841"/>
            <a:ext cx="729347" cy="1399653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03C7B99-7B88-050E-A13F-0D81F67B6760}"/>
              </a:ext>
            </a:extLst>
          </p:cNvPr>
          <p:cNvCxnSpPr>
            <a:cxnSpLocks/>
          </p:cNvCxnSpPr>
          <p:nvPr/>
        </p:nvCxnSpPr>
        <p:spPr>
          <a:xfrm>
            <a:off x="4024512" y="3837129"/>
            <a:ext cx="351473" cy="6971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CEA359B-F1A8-E70B-2FFA-5D1F5D8FF14E}"/>
              </a:ext>
            </a:extLst>
          </p:cNvPr>
          <p:cNvSpPr txBox="1"/>
          <p:nvPr/>
        </p:nvSpPr>
        <p:spPr>
          <a:xfrm rot="17907937">
            <a:off x="3223135" y="1116762"/>
            <a:ext cx="16594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/>
              <a:t>Отсутствие НР</a:t>
            </a:r>
            <a:r>
              <a:rPr lang="en-US" sz="1000" dirty="0"/>
              <a:t>/</a:t>
            </a:r>
            <a:r>
              <a:rPr lang="ru-RU" sz="1000" dirty="0"/>
              <a:t> необходимости </a:t>
            </a:r>
            <a:r>
              <a:rPr lang="ru-RU" sz="1000" dirty="0" err="1"/>
              <a:t>доп.терапии</a:t>
            </a:r>
            <a:endParaRPr lang="ru-RU" sz="10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AD2533D-D048-2A1A-15C0-00661F03C87B}"/>
              </a:ext>
            </a:extLst>
          </p:cNvPr>
          <p:cNvSpPr txBox="1"/>
          <p:nvPr/>
        </p:nvSpPr>
        <p:spPr>
          <a:xfrm>
            <a:off x="4495834" y="3158603"/>
            <a:ext cx="151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Georgia" panose="02040502050405020303" pitchFamily="18" charset="0"/>
              </a:rPr>
              <a:t>I </a:t>
            </a:r>
            <a:endParaRPr lang="ru-RU" sz="3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7D63D48-063F-74F4-87EA-C4BB54F7A4B0}"/>
              </a:ext>
            </a:extLst>
          </p:cNvPr>
          <p:cNvSpPr txBox="1"/>
          <p:nvPr/>
        </p:nvSpPr>
        <p:spPr>
          <a:xfrm>
            <a:off x="3360093" y="4027522"/>
            <a:ext cx="1513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II 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13487F99-8CC8-01D9-B3CE-6C9859EA5CAC}"/>
              </a:ext>
            </a:extLst>
          </p:cNvPr>
          <p:cNvCxnSpPr>
            <a:cxnSpLocks/>
          </p:cNvCxnSpPr>
          <p:nvPr/>
        </p:nvCxnSpPr>
        <p:spPr>
          <a:xfrm flipH="1">
            <a:off x="4288381" y="1228727"/>
            <a:ext cx="582058" cy="1165468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7C76179-9BDE-9518-A7B0-A1119617A639}"/>
              </a:ext>
            </a:extLst>
          </p:cNvPr>
          <p:cNvCxnSpPr>
            <a:cxnSpLocks/>
          </p:cNvCxnSpPr>
          <p:nvPr/>
        </p:nvCxnSpPr>
        <p:spPr>
          <a:xfrm flipH="1">
            <a:off x="6323655" y="3069380"/>
            <a:ext cx="32819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F0ED182E-15E8-7C05-AB5B-A5D5707FA9BE}"/>
              </a:ext>
            </a:extLst>
          </p:cNvPr>
          <p:cNvCxnSpPr>
            <a:cxnSpLocks/>
          </p:cNvCxnSpPr>
          <p:nvPr/>
        </p:nvCxnSpPr>
        <p:spPr>
          <a:xfrm flipH="1">
            <a:off x="7688218" y="4896521"/>
            <a:ext cx="328191" cy="0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D9898F3A-3A9E-D35B-33D3-FB99CCCA78CD}"/>
              </a:ext>
            </a:extLst>
          </p:cNvPr>
          <p:cNvSpPr txBox="1"/>
          <p:nvPr/>
        </p:nvSpPr>
        <p:spPr>
          <a:xfrm>
            <a:off x="105162" y="5346194"/>
            <a:ext cx="746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Вариант </a:t>
            </a:r>
            <a:r>
              <a:rPr lang="en-US" sz="1200" dirty="0">
                <a:latin typeface="Georgia" panose="02040502050405020303" pitchFamily="18" charset="0"/>
              </a:rPr>
              <a:t>I</a:t>
            </a:r>
          </a:p>
          <a:p>
            <a:r>
              <a:rPr lang="ru-RU" sz="1200" dirty="0"/>
              <a:t>НР, к которым написаны КР </a:t>
            </a:r>
            <a:r>
              <a:rPr lang="en-US" sz="1200" dirty="0"/>
              <a:t>RUSSCO; </a:t>
            </a:r>
            <a:r>
              <a:rPr lang="ru-RU" sz="1200" dirty="0"/>
              <a:t>НР, не требующие внимания специалиста узкого профиля</a:t>
            </a:r>
            <a:r>
              <a:rPr lang="en-US" sz="1200" dirty="0"/>
              <a:t>; </a:t>
            </a:r>
            <a:endParaRPr lang="ru-RU" sz="1200" dirty="0"/>
          </a:p>
          <a:p>
            <a:r>
              <a:rPr lang="ru-RU" sz="1200" i="1" dirty="0"/>
              <a:t>Примеры: нарушения стула (запор, диарея), 1-3 степени гепатотоксичности, </a:t>
            </a:r>
          </a:p>
          <a:p>
            <a:r>
              <a:rPr lang="ru-RU" sz="1200" dirty="0"/>
              <a:t>Вариант </a:t>
            </a:r>
            <a:r>
              <a:rPr lang="en-US" sz="1200" dirty="0">
                <a:latin typeface="Georgia" panose="02040502050405020303" pitchFamily="18" charset="0"/>
              </a:rPr>
              <a:t>II</a:t>
            </a:r>
            <a:endParaRPr lang="ru-RU" sz="1200" dirty="0">
              <a:latin typeface="Georgia" panose="02040502050405020303" pitchFamily="18" charset="0"/>
            </a:endParaRPr>
          </a:p>
          <a:p>
            <a:r>
              <a:rPr lang="ru-RU" sz="1200" dirty="0"/>
              <a:t>Тяжелая патология, требующая привлечения узкого специалиста </a:t>
            </a:r>
          </a:p>
          <a:p>
            <a:r>
              <a:rPr lang="ru-RU" sz="1200" i="1" dirty="0"/>
              <a:t>Примеры: </a:t>
            </a:r>
            <a:r>
              <a:rPr lang="ru-RU" sz="1200" i="1" dirty="0" err="1"/>
              <a:t>гепатотоксичность</a:t>
            </a:r>
            <a:r>
              <a:rPr lang="ru-RU" sz="1200" i="1" dirty="0"/>
              <a:t> 4 степени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41D6F4F-EDA6-D9BC-60F1-A2547D707D4A}"/>
              </a:ext>
            </a:extLst>
          </p:cNvPr>
          <p:cNvSpPr txBox="1"/>
          <p:nvPr/>
        </p:nvSpPr>
        <p:spPr>
          <a:xfrm>
            <a:off x="4216940" y="3949115"/>
            <a:ext cx="17744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</a:t>
            </a:r>
            <a:endParaRPr lang="ru-RU" sz="2800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7B1B5DB-7BBC-274A-EB0B-4D79C1A04125}"/>
              </a:ext>
            </a:extLst>
          </p:cNvPr>
          <p:cNvSpPr txBox="1"/>
          <p:nvPr/>
        </p:nvSpPr>
        <p:spPr>
          <a:xfrm>
            <a:off x="7722495" y="5561652"/>
            <a:ext cx="413280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</a:p>
          <a:p>
            <a:r>
              <a:rPr lang="ru-RU" sz="1100" dirty="0"/>
              <a:t>Частная клиника – направление к узкому специалисту (1 день)</a:t>
            </a:r>
          </a:p>
          <a:p>
            <a:r>
              <a:rPr lang="ru-RU" sz="1100" u="sng" dirty="0">
                <a:solidFill>
                  <a:srgbClr val="FF0000"/>
                </a:solidFill>
              </a:rPr>
              <a:t>Онкодиспансер – направление к узкому специалисту по месту жительства (время лечения сильно удлиняется)</a:t>
            </a:r>
          </a:p>
          <a:p>
            <a:r>
              <a:rPr lang="ru-RU" sz="1100" dirty="0"/>
              <a:t>Онкодиспансер (из области) – дневной стационар, направление к узкому специалисту</a:t>
            </a:r>
          </a:p>
          <a:p>
            <a:endParaRPr lang="ru-RU" sz="11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D0D08C-1139-A17C-61F8-45AE00E0E18B}"/>
              </a:ext>
            </a:extLst>
          </p:cNvPr>
          <p:cNvSpPr txBox="1"/>
          <p:nvPr/>
        </p:nvSpPr>
        <p:spPr>
          <a:xfrm>
            <a:off x="105162" y="663210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A1B9806-5050-7D52-ECD0-DE32B04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4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29F2A37-5094-4B7A-B2EB-AB80D8029F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3601837"/>
              </p:ext>
            </p:extLst>
          </p:nvPr>
        </p:nvGraphicFramePr>
        <p:xfrm>
          <a:off x="2194097" y="1423479"/>
          <a:ext cx="7783023" cy="493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1900B80-ACC1-40EE-A214-0BCB5FAE2FA0}"/>
              </a:ext>
            </a:extLst>
          </p:cNvPr>
          <p:cNvSpPr txBox="1"/>
          <p:nvPr/>
        </p:nvSpPr>
        <p:spPr>
          <a:xfrm>
            <a:off x="1037014" y="223150"/>
            <a:ext cx="9482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Междисциплинарное взаимодействие специалистов</a:t>
            </a: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в отношении онкологических пациентов с осложнениями лекарственной терапии</a:t>
            </a:r>
          </a:p>
        </p:txBody>
      </p:sp>
      <p:pic>
        <p:nvPicPr>
          <p:cNvPr id="8" name="Рисунок 7" descr="Изображение выглядит как одежда, человек, сорочка, работа&#10;&#10;Автоматически созданное описание">
            <a:extLst>
              <a:ext uri="{FF2B5EF4-FFF2-40B4-BE49-F238E27FC236}">
                <a16:creationId xmlns:a16="http://schemas.microsoft.com/office/drawing/2014/main" id="{6D182765-3D17-B4B1-BF81-93C86D8EF5B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990" t="-108" r="-1600" b="3294"/>
          <a:stretch/>
        </p:blipFill>
        <p:spPr>
          <a:xfrm>
            <a:off x="9484963" y="2292621"/>
            <a:ext cx="2615609" cy="257307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830242-EEA2-3CC3-31B4-A55B078694A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7108" t="15347" r="12990"/>
          <a:stretch/>
        </p:blipFill>
        <p:spPr>
          <a:xfrm>
            <a:off x="313352" y="1579345"/>
            <a:ext cx="2858483" cy="2651882"/>
          </a:xfrm>
          <a:prstGeom prst="rect">
            <a:avLst/>
          </a:prstGeom>
        </p:spPr>
      </p:pic>
      <p:sp>
        <p:nvSpPr>
          <p:cNvPr id="2" name="Стрелка: изогнутая вправо 1">
            <a:extLst>
              <a:ext uri="{FF2B5EF4-FFF2-40B4-BE49-F238E27FC236}">
                <a16:creationId xmlns:a16="http://schemas.microsoft.com/office/drawing/2014/main" id="{0A9E3E08-B64A-A8CB-0200-6C0ECCB79160}"/>
              </a:ext>
            </a:extLst>
          </p:cNvPr>
          <p:cNvSpPr/>
          <p:nvPr/>
        </p:nvSpPr>
        <p:spPr>
          <a:xfrm>
            <a:off x="3535681" y="1910079"/>
            <a:ext cx="1685142" cy="4406958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: изогнутая вправо 5">
            <a:extLst>
              <a:ext uri="{FF2B5EF4-FFF2-40B4-BE49-F238E27FC236}">
                <a16:creationId xmlns:a16="http://schemas.microsoft.com/office/drawing/2014/main" id="{2F2F9579-F465-16BB-27C6-EDE38EC3E4B5}"/>
              </a:ext>
            </a:extLst>
          </p:cNvPr>
          <p:cNvSpPr/>
          <p:nvPr/>
        </p:nvSpPr>
        <p:spPr>
          <a:xfrm rot="13475880">
            <a:off x="7200855" y="4403095"/>
            <a:ext cx="896098" cy="2073889"/>
          </a:xfrm>
          <a:prstGeom prst="curvedRightArrow">
            <a:avLst>
              <a:gd name="adj1" fmla="val 25000"/>
              <a:gd name="adj2" fmla="val 42453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трелка: изогнутая влево 10">
            <a:extLst>
              <a:ext uri="{FF2B5EF4-FFF2-40B4-BE49-F238E27FC236}">
                <a16:creationId xmlns:a16="http://schemas.microsoft.com/office/drawing/2014/main" id="{D5B139C2-5B40-8589-A9F9-D01A487B4468}"/>
              </a:ext>
            </a:extLst>
          </p:cNvPr>
          <p:cNvSpPr/>
          <p:nvPr/>
        </p:nvSpPr>
        <p:spPr>
          <a:xfrm rot="5400000">
            <a:off x="5554444" y="3095727"/>
            <a:ext cx="784348" cy="3367084"/>
          </a:xfrm>
          <a:prstGeom prst="curvedLeftArrow">
            <a:avLst>
              <a:gd name="adj1" fmla="val 41252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трелка: вверх 12">
            <a:extLst>
              <a:ext uri="{FF2B5EF4-FFF2-40B4-BE49-F238E27FC236}">
                <a16:creationId xmlns:a16="http://schemas.microsoft.com/office/drawing/2014/main" id="{CE3959D1-660F-25CD-86C7-C36BEA5FF93C}"/>
              </a:ext>
            </a:extLst>
          </p:cNvPr>
          <p:cNvSpPr/>
          <p:nvPr/>
        </p:nvSpPr>
        <p:spPr>
          <a:xfrm rot="2593294">
            <a:off x="4976302" y="2567524"/>
            <a:ext cx="484632" cy="97840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верх 13">
            <a:extLst>
              <a:ext uri="{FF2B5EF4-FFF2-40B4-BE49-F238E27FC236}">
                <a16:creationId xmlns:a16="http://schemas.microsoft.com/office/drawing/2014/main" id="{917AB9B6-E0CC-EE47-68B6-9238B8DA1172}"/>
              </a:ext>
            </a:extLst>
          </p:cNvPr>
          <p:cNvSpPr/>
          <p:nvPr/>
        </p:nvSpPr>
        <p:spPr>
          <a:xfrm rot="13423389">
            <a:off x="4610807" y="2328454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highlight>
                <a:srgbClr val="FF0000"/>
              </a:highlight>
            </a:endParaRPr>
          </a:p>
        </p:txBody>
      </p:sp>
      <p:sp>
        <p:nvSpPr>
          <p:cNvPr id="15" name="Стрелка: изогнутая влево 14">
            <a:extLst>
              <a:ext uri="{FF2B5EF4-FFF2-40B4-BE49-F238E27FC236}">
                <a16:creationId xmlns:a16="http://schemas.microsoft.com/office/drawing/2014/main" id="{75CB978D-2E44-C70D-B148-8B4FCAF8365C}"/>
              </a:ext>
            </a:extLst>
          </p:cNvPr>
          <p:cNvSpPr/>
          <p:nvPr/>
        </p:nvSpPr>
        <p:spPr>
          <a:xfrm rot="18632438">
            <a:off x="7430900" y="839221"/>
            <a:ext cx="997521" cy="29068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8716CC5-5615-99C7-B389-33DC72558E91}"/>
              </a:ext>
            </a:extLst>
          </p:cNvPr>
          <p:cNvCxnSpPr>
            <a:cxnSpLocks/>
          </p:cNvCxnSpPr>
          <p:nvPr/>
        </p:nvCxnSpPr>
        <p:spPr>
          <a:xfrm flipH="1" flipV="1">
            <a:off x="6673647" y="2296433"/>
            <a:ext cx="964446" cy="866217"/>
          </a:xfrm>
          <a:prstGeom prst="straightConnector1">
            <a:avLst/>
          </a:prstGeom>
          <a:ln w="762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57BCFF0-9AAF-29E1-055F-9512573FF495}"/>
              </a:ext>
            </a:extLst>
          </p:cNvPr>
          <p:cNvSpPr txBox="1"/>
          <p:nvPr/>
        </p:nvSpPr>
        <p:spPr>
          <a:xfrm>
            <a:off x="2398269" y="4685807"/>
            <a:ext cx="1225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1-3 дня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FF065F-1B65-9D20-EDA5-BA9E36F1BAA0}"/>
              </a:ext>
            </a:extLst>
          </p:cNvPr>
          <p:cNvSpPr txBox="1"/>
          <p:nvPr/>
        </p:nvSpPr>
        <p:spPr>
          <a:xfrm>
            <a:off x="8435545" y="5341192"/>
            <a:ext cx="1469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5 -7 дней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96371F-0D39-DD05-A83A-86300EF5178E}"/>
              </a:ext>
            </a:extLst>
          </p:cNvPr>
          <p:cNvSpPr txBox="1"/>
          <p:nvPr/>
        </p:nvSpPr>
        <p:spPr>
          <a:xfrm>
            <a:off x="8696006" y="1798320"/>
            <a:ext cx="1407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5-7 дней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2326A1-E517-2BAB-E78C-39BB18F125EE}"/>
              </a:ext>
            </a:extLst>
          </p:cNvPr>
          <p:cNvSpPr txBox="1"/>
          <p:nvPr/>
        </p:nvSpPr>
        <p:spPr>
          <a:xfrm>
            <a:off x="105162" y="663210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E50B1F5-E9B7-B352-F1B8-9D4335E68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5304E8-E38E-3739-377B-D32DB5043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53160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Сопроводительная терапия в онкологии – важнейшая составляющая успеха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0E79A8-83A7-6621-6D8C-4EC2CC79A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971040"/>
            <a:ext cx="11531600" cy="4205923"/>
          </a:xfrm>
        </p:spPr>
        <p:txBody>
          <a:bodyPr/>
          <a:lstStyle/>
          <a:p>
            <a:r>
              <a:rPr lang="ru-RU" dirty="0"/>
              <a:t>Возраст – не противопоказание к химиотерапии;</a:t>
            </a:r>
          </a:p>
          <a:p>
            <a:r>
              <a:rPr lang="ru-RU" dirty="0"/>
              <a:t>Увеличение числа больных с сопутствующей патологией;</a:t>
            </a:r>
          </a:p>
          <a:p>
            <a:r>
              <a:rPr lang="ru-RU" dirty="0"/>
              <a:t>Увеличение числа линий лекарственной терапии;</a:t>
            </a:r>
          </a:p>
          <a:p>
            <a:r>
              <a:rPr lang="ru-RU" dirty="0"/>
              <a:t>Необходимость соблюдения интенсивности дозы </a:t>
            </a:r>
            <a:r>
              <a:rPr lang="ru-RU" dirty="0" err="1"/>
              <a:t>противопухолевой</a:t>
            </a:r>
            <a:r>
              <a:rPr lang="ru-RU" dirty="0"/>
              <a:t> терапии.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0673C8-AF4B-E49A-036D-126769B0EDDE}"/>
              </a:ext>
            </a:extLst>
          </p:cNvPr>
          <p:cNvSpPr txBox="1"/>
          <p:nvPr/>
        </p:nvSpPr>
        <p:spPr>
          <a:xfrm>
            <a:off x="182880" y="652907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0DC5F1-E078-4BB7-79EA-4295D483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751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E76B9A6-ABE6-4820-3B76-7532ADED9B86}"/>
              </a:ext>
            </a:extLst>
          </p:cNvPr>
          <p:cNvSpPr/>
          <p:nvPr/>
        </p:nvSpPr>
        <p:spPr>
          <a:xfrm>
            <a:off x="105162" y="2255520"/>
            <a:ext cx="2373878" cy="15443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Онколог  выявил  противопоказания к химиотерапии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7D92D636-5A0E-6050-6802-399725FD6892}"/>
              </a:ext>
            </a:extLst>
          </p:cNvPr>
          <p:cNvSpPr/>
          <p:nvPr/>
        </p:nvSpPr>
        <p:spPr>
          <a:xfrm>
            <a:off x="2519680" y="2255520"/>
            <a:ext cx="1656080" cy="15443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Пациент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7637A4-C308-B3C8-74B9-791CECEFE101}"/>
              </a:ext>
            </a:extLst>
          </p:cNvPr>
          <p:cNvSpPr/>
          <p:nvPr/>
        </p:nvSpPr>
        <p:spPr>
          <a:xfrm>
            <a:off x="4693920" y="949960"/>
            <a:ext cx="165608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Частная клиника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44F59F-C210-93A5-DE9D-C91FFEE1D97F}"/>
              </a:ext>
            </a:extLst>
          </p:cNvPr>
          <p:cNvSpPr/>
          <p:nvPr/>
        </p:nvSpPr>
        <p:spPr>
          <a:xfrm>
            <a:off x="4693920" y="2413000"/>
            <a:ext cx="1778000" cy="12293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Центральная районная больница с поликлиникой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A46825-37A6-2056-034B-D3B861CA73D9}"/>
              </a:ext>
            </a:extLst>
          </p:cNvPr>
          <p:cNvSpPr/>
          <p:nvPr/>
        </p:nvSpPr>
        <p:spPr>
          <a:xfrm>
            <a:off x="4693920" y="4191000"/>
            <a:ext cx="1778000" cy="15189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Городская поликлиника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58C7DEA3-CB41-417A-6612-564166DE87DE}"/>
              </a:ext>
            </a:extLst>
          </p:cNvPr>
          <p:cNvSpPr/>
          <p:nvPr/>
        </p:nvSpPr>
        <p:spPr>
          <a:xfrm rot="20050263">
            <a:off x="3699223" y="145844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11001D91-C2B7-C1A6-F615-DE02DB53FD03}"/>
              </a:ext>
            </a:extLst>
          </p:cNvPr>
          <p:cNvSpPr/>
          <p:nvPr/>
        </p:nvSpPr>
        <p:spPr>
          <a:xfrm>
            <a:off x="4134104" y="2785364"/>
            <a:ext cx="595884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7AE83185-FEB2-3DDD-1FC8-B85E909A861B}"/>
              </a:ext>
            </a:extLst>
          </p:cNvPr>
          <p:cNvSpPr/>
          <p:nvPr/>
        </p:nvSpPr>
        <p:spPr>
          <a:xfrm rot="1830133">
            <a:off x="3696288" y="41194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93891B-731D-DA9E-C8AE-AEC790A800CA}"/>
              </a:ext>
            </a:extLst>
          </p:cNvPr>
          <p:cNvSpPr txBox="1"/>
          <p:nvPr/>
        </p:nvSpPr>
        <p:spPr>
          <a:xfrm>
            <a:off x="6786880" y="1053344"/>
            <a:ext cx="5406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Лечение начато в кратчайшие сроки .</a:t>
            </a:r>
          </a:p>
          <a:p>
            <a:r>
              <a:rPr lang="ru-RU" b="1" dirty="0"/>
              <a:t>Недостаток – «финансовая токсичность».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484E71-A922-47FC-D622-60A625895DE6}"/>
              </a:ext>
            </a:extLst>
          </p:cNvPr>
          <p:cNvSpPr txBox="1"/>
          <p:nvPr/>
        </p:nvSpPr>
        <p:spPr>
          <a:xfrm>
            <a:off x="6786880" y="2413000"/>
            <a:ext cx="5447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Лечение начато быстро, возможна быстрая госпитализация .</a:t>
            </a:r>
          </a:p>
          <a:p>
            <a:r>
              <a:rPr lang="ru-RU" b="1" dirty="0"/>
              <a:t>Недостаток – может не быть узких специалистов.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3070AC-1290-3895-F986-D5678A7FAD54}"/>
              </a:ext>
            </a:extLst>
          </p:cNvPr>
          <p:cNvSpPr txBox="1"/>
          <p:nvPr/>
        </p:nvSpPr>
        <p:spPr>
          <a:xfrm>
            <a:off x="6798889" y="4191000"/>
            <a:ext cx="5447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Начало лечения отложено. </a:t>
            </a:r>
          </a:p>
          <a:p>
            <a:r>
              <a:rPr lang="ru-RU" b="1" dirty="0"/>
              <a:t>Возможна консультация узкого специалиста. </a:t>
            </a:r>
          </a:p>
          <a:p>
            <a:r>
              <a:rPr lang="ru-RU" b="1" dirty="0"/>
              <a:t>Недостаток – сроки ожидания.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037BBA-069C-F7B4-FCAE-B9638413423B}"/>
              </a:ext>
            </a:extLst>
          </p:cNvPr>
          <p:cNvSpPr txBox="1"/>
          <p:nvPr/>
        </p:nvSpPr>
        <p:spPr>
          <a:xfrm>
            <a:off x="105162" y="663210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id="{1BE7B673-FC20-471E-A27E-C2B5F1930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497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6CA81-1CAA-F3C9-4DDE-1104CADF0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41984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Заключение: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294B22-023C-A985-861A-B540F68D0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584960"/>
            <a:ext cx="11419840" cy="4592003"/>
          </a:xfrm>
        </p:spPr>
        <p:txBody>
          <a:bodyPr/>
          <a:lstStyle/>
          <a:p>
            <a:r>
              <a:rPr lang="ru-RU" dirty="0"/>
              <a:t> Для ряда режимов химиотерапии проведение сопроводительной терапии предусмотрено соответствующими клиническими рекомендациями в рамках текущей госпитализаций. </a:t>
            </a:r>
          </a:p>
          <a:p>
            <a:r>
              <a:rPr lang="ru-RU" dirty="0"/>
              <a:t>Для жизнеугрожающих ситуаций (ТЭЛА, острая кишечная непроходимость,  кровотечение и пр.) – маршрутизация определена</a:t>
            </a:r>
          </a:p>
          <a:p>
            <a:r>
              <a:rPr lang="ru-RU" dirty="0"/>
              <a:t>Для значимых нежелательных явлений, требующих помощи узкого специалиста, существует проблема сроков маршрутизации.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CF56A1-FCBA-370C-5F33-F4AF9615E29F}"/>
              </a:ext>
            </a:extLst>
          </p:cNvPr>
          <p:cNvSpPr txBox="1"/>
          <p:nvPr/>
        </p:nvSpPr>
        <p:spPr>
          <a:xfrm>
            <a:off x="105162" y="663210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4C19BB-D026-3899-D77E-EBDB7CE5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634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71236-A104-5DDF-B84D-E65B320F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BDF182B-BB00-3E64-01F4-CC014D2E0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0580" y="2441367"/>
            <a:ext cx="3914983" cy="3914983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E6DE46-23B6-4692-D6A8-47A27D35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22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C7837D4-597E-BABA-0DF2-73973F609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224" y="1452149"/>
            <a:ext cx="3409258" cy="340925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212C822-710B-22B1-3D36-3B1C1F0771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855" y="1003852"/>
            <a:ext cx="4311921" cy="272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726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78360" y="103367"/>
            <a:ext cx="84352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Стандартный режим химиотерапии –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кто наблюдает пациента?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2135560" y="4045140"/>
            <a:ext cx="806489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2532156" y="2809640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8040216" y="2852936"/>
            <a:ext cx="432048" cy="1152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019459" y="4540478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День 1 цикла 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778578" y="4477189"/>
            <a:ext cx="1784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День 22 =</a:t>
            </a:r>
          </a:p>
          <a:p>
            <a:r>
              <a:rPr lang="ru-RU" b="1" dirty="0"/>
              <a:t>День 1 цикла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19458" y="1700808"/>
            <a:ext cx="2060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Введение препаратов в день 1 цикла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80176" y="1725165"/>
            <a:ext cx="2304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Введение препаратов в день 1 цикла</a:t>
            </a:r>
          </a:p>
        </p:txBody>
      </p:sp>
      <p:sp>
        <p:nvSpPr>
          <p:cNvPr id="12" name="Овал 11"/>
          <p:cNvSpPr/>
          <p:nvPr/>
        </p:nvSpPr>
        <p:spPr>
          <a:xfrm>
            <a:off x="1963478" y="5115487"/>
            <a:ext cx="16196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Онколог</a:t>
            </a:r>
          </a:p>
        </p:txBody>
      </p:sp>
      <p:sp>
        <p:nvSpPr>
          <p:cNvPr id="13" name="Овал 12"/>
          <p:cNvSpPr/>
          <p:nvPr/>
        </p:nvSpPr>
        <p:spPr>
          <a:xfrm>
            <a:off x="7662450" y="5133707"/>
            <a:ext cx="161962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Онколог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15681" y="3085400"/>
            <a:ext cx="4562896" cy="892808"/>
          </a:xfrm>
          <a:prstGeom prst="rect">
            <a:avLst/>
          </a:prstGeom>
          <a:solidFill>
            <a:srgbClr val="FFFF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Терапевт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Районный онколог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094E03-9698-B75D-524C-7AFAC558D5BC}"/>
              </a:ext>
            </a:extLst>
          </p:cNvPr>
          <p:cNvSpPr txBox="1"/>
          <p:nvPr/>
        </p:nvSpPr>
        <p:spPr>
          <a:xfrm>
            <a:off x="182880" y="652907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70D5148-EB39-0370-FF61-DDFF809E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451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E958C-8CD2-95B4-9733-E2462322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833" y="247679"/>
            <a:ext cx="11430000" cy="116167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Текущий статус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практических рекомендаций Российского общества клинической онкологии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AA4D42-BF28-C60A-2A98-90577ED0E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69289"/>
            <a:ext cx="7614919" cy="3596791"/>
          </a:xfrm>
        </p:spPr>
        <p:txBody>
          <a:bodyPr/>
          <a:lstStyle/>
          <a:p>
            <a:r>
              <a:rPr lang="ru-RU" dirty="0"/>
              <a:t>Подготовлены  практические рекомендации по профилактике и лечению осложнений противоопухолевой лекарственной терапии </a:t>
            </a:r>
            <a:r>
              <a:rPr lang="ru-RU" b="1" dirty="0"/>
              <a:t>ДЛЯ ОНКОЛОГОВ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66CA3E-64EA-D419-C869-FA0AB98F7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493" y="1869289"/>
            <a:ext cx="3235340" cy="431167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D9FC03-31A3-7074-1C2A-1B04635A2D98}"/>
              </a:ext>
            </a:extLst>
          </p:cNvPr>
          <p:cNvSpPr txBox="1"/>
          <p:nvPr/>
        </p:nvSpPr>
        <p:spPr>
          <a:xfrm>
            <a:off x="86833" y="6394877"/>
            <a:ext cx="6096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dirty="0">
                <a:hlinkClick r:id="rId3"/>
              </a:rPr>
              <a:t>Практические рекомендации по профилактике и лечению осложнений злокачественных опухолей и противоопухолевой лекарственной терапии</a:t>
            </a:r>
            <a:endParaRPr lang="ru-RU" sz="11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259A9A-2649-09F6-B94C-464C739C7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581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DA2989-AB17-0C1A-82C5-965FB184E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5024"/>
            <a:ext cx="10515600" cy="1325563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способам оплаты медицинской помощи за счет средств обязательного медицинского страхования (протокол заседания от 18.10.2022 № 66/31/1)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DE1E61-D85A-CE6B-E925-C00088398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3798"/>
            <a:ext cx="10515600" cy="2435982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highlight>
                  <a:srgbClr val="FFFF00"/>
                </a:highlight>
              </a:rPr>
              <a:t>КСЛП - коэффициент сложности лечения пациента </a:t>
            </a:r>
            <a:r>
              <a:rPr lang="ru-RU" dirty="0"/>
              <a:t>(при необходимости – сумма применяемых КСЛП) * - КД не применяется для КСЛП «проведение сопроводительной лекарственной терапии при злокачественных новообразованиях у взрослых в соответствии с клиническими рекомендациями» (равно единице).</a:t>
            </a:r>
          </a:p>
          <a:p>
            <a:r>
              <a:rPr lang="ru-RU" dirty="0"/>
              <a:t>Стоимость КСЛП «проведение сопроводительной лекарственной терапии при злокачественных новообразованиях у взрослых в соответствии с клиническими рекомендациями» в составе случая лечения в стационарных условиях и в условиях дневного стационара определяется без учета коэффициента дифференциации субъекта Российской Федерации.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89D688-AC09-C056-AAF6-734CACA387D8}"/>
              </a:ext>
            </a:extLst>
          </p:cNvPr>
          <p:cNvSpPr txBox="1"/>
          <p:nvPr/>
        </p:nvSpPr>
        <p:spPr>
          <a:xfrm>
            <a:off x="838200" y="5087414"/>
            <a:ext cx="105931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* - КД (коэффициент дифференциации) не применяется для КСЛП «проведение сопроводительной лекарственной терапии при злокачественных новообразованиях у взрослых в соответствии с клиническими рекомендациями» (равно единице)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A03102-BCFA-AFD7-0C90-0DFBED88EB35}"/>
              </a:ext>
            </a:extLst>
          </p:cNvPr>
          <p:cNvSpPr txBox="1"/>
          <p:nvPr/>
        </p:nvSpPr>
        <p:spPr>
          <a:xfrm>
            <a:off x="218440" y="6135977"/>
            <a:ext cx="681228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2"/>
              </a:rPr>
              <a:t>О методических рекомендациях по способам оплаты медицинской помощи за счет средств обязательного медицинского страхования (заменено на основании письма Минздрава России от 28.01.2025 № 31-2/И/2-1304) от 19 февраля 2024 - docs.cntd.ru</a:t>
            </a:r>
            <a:endParaRPr lang="ru-RU" sz="1000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9ED3AD-0222-4C4D-6517-D555F9BB5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395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3815F-8819-1FD7-908B-FEA7983D8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349" y="0"/>
            <a:ext cx="11601301" cy="132556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по способам оплаты медицинской помощи за счет средств обязательного медицинского страхования (протокол заседания от 18.10.2022 № 66/31/1)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9C516C-91B7-40FA-6E82-1E1D881DE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349" y="1154961"/>
            <a:ext cx="6049219" cy="52966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560483-1628-687D-78FA-02013AF29C4A}"/>
              </a:ext>
            </a:extLst>
          </p:cNvPr>
          <p:cNvSpPr txBox="1"/>
          <p:nvPr/>
        </p:nvSpPr>
        <p:spPr>
          <a:xfrm>
            <a:off x="6679780" y="1835681"/>
            <a:ext cx="521687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КСЛП в случае проведения сопроводительной лекарственной терапии при злокачественных новообразованиях у взрослых может быть применен в случае, если проведение сопроводительной терапии предусмотрено соответствующими клиническими рекомендациями, в рамках госпитализаций </a:t>
            </a:r>
            <a:r>
              <a:rPr lang="ru-RU" dirty="0">
                <a:highlight>
                  <a:srgbClr val="FFFF00"/>
                </a:highlight>
              </a:rPr>
              <a:t>в стационарных условиях по КСГ st19.084-st19.089, st19.094-st19.102, st19.125- st19.143</a:t>
            </a:r>
            <a:r>
              <a:rPr lang="ru-RU" dirty="0"/>
              <a:t>;</a:t>
            </a:r>
          </a:p>
          <a:p>
            <a:endParaRPr lang="ru-RU" dirty="0"/>
          </a:p>
          <a:p>
            <a:r>
              <a:rPr lang="ru-RU" dirty="0">
                <a:highlight>
                  <a:srgbClr val="FFFF00"/>
                </a:highlight>
              </a:rPr>
              <a:t>в условиях дневного стационара по КСГ ds19.058-ds19.062, ds19.067- ds19.078, ds19.097-ds19.115.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953B57-AE6E-65EE-BB0F-92B6461616F5}"/>
              </a:ext>
            </a:extLst>
          </p:cNvPr>
          <p:cNvSpPr txBox="1"/>
          <p:nvPr/>
        </p:nvSpPr>
        <p:spPr>
          <a:xfrm>
            <a:off x="96520" y="6451600"/>
            <a:ext cx="96367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>
                <a:hlinkClick r:id="rId3"/>
              </a:rPr>
              <a:t>О методических рекомендациях по способам оплаты медицинской помощи за счет средств обязательного медицинского страхования (заменено на основании письма Минздрава России от 28.01.2025 № 31-2/И/2-1304) от 19 февраля 2024 - docs.cntd.ru</a:t>
            </a:r>
            <a:endParaRPr lang="ru-RU" sz="1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F1832F2-B229-7B6B-6C6B-3D2BB59F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970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2A73C-83F3-8058-5E71-9C2826389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243" y="53029"/>
            <a:ext cx="11525692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схем сопроводительной лекарственной терапии 1.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E15C8-1B63-6425-DCF0-C70A75F9A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786" y="1192848"/>
            <a:ext cx="6030167" cy="46869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31C7D4-EC73-22F3-E972-9D74F6EDDD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13" y="5879802"/>
            <a:ext cx="6020640" cy="476316"/>
          </a:xfrm>
          <a:prstGeom prst="rect">
            <a:avLst/>
          </a:prstGeom>
        </p:spPr>
      </p:pic>
      <p:sp>
        <p:nvSpPr>
          <p:cNvPr id="8" name="Правая фигурная скобка 7">
            <a:extLst>
              <a:ext uri="{FF2B5EF4-FFF2-40B4-BE49-F238E27FC236}">
                <a16:creationId xmlns:a16="http://schemas.microsoft.com/office/drawing/2014/main" id="{0D12BA1E-C3D6-779F-8F90-17B4BB897D4F}"/>
              </a:ext>
            </a:extLst>
          </p:cNvPr>
          <p:cNvSpPr/>
          <p:nvPr/>
        </p:nvSpPr>
        <p:spPr>
          <a:xfrm>
            <a:off x="7343192" y="1890797"/>
            <a:ext cx="251926" cy="1586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авая фигурная скобка 8">
            <a:extLst>
              <a:ext uri="{FF2B5EF4-FFF2-40B4-BE49-F238E27FC236}">
                <a16:creationId xmlns:a16="http://schemas.microsoft.com/office/drawing/2014/main" id="{4A8B725D-053C-EDE6-A9C9-6C301ACB88B4}"/>
              </a:ext>
            </a:extLst>
          </p:cNvPr>
          <p:cNvSpPr/>
          <p:nvPr/>
        </p:nvSpPr>
        <p:spPr>
          <a:xfrm>
            <a:off x="7402286" y="4632150"/>
            <a:ext cx="251926" cy="15862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авая фигурная скобка 9">
            <a:extLst>
              <a:ext uri="{FF2B5EF4-FFF2-40B4-BE49-F238E27FC236}">
                <a16:creationId xmlns:a16="http://schemas.microsoft.com/office/drawing/2014/main" id="{2F9FF8A8-ADD1-DF1B-5239-A81CED4F69AF}"/>
              </a:ext>
            </a:extLst>
          </p:cNvPr>
          <p:cNvSpPr/>
          <p:nvPr/>
        </p:nvSpPr>
        <p:spPr>
          <a:xfrm>
            <a:off x="7367118" y="3781801"/>
            <a:ext cx="251926" cy="5455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33DFA8-808E-3E07-C55C-3C7FA01447A5}"/>
              </a:ext>
            </a:extLst>
          </p:cNvPr>
          <p:cNvSpPr txBox="1"/>
          <p:nvPr/>
        </p:nvSpPr>
        <p:spPr>
          <a:xfrm>
            <a:off x="8179266" y="2421529"/>
            <a:ext cx="294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Костные метастазы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60E03-3860-DA1B-5916-87F2C26E6804}"/>
              </a:ext>
            </a:extLst>
          </p:cNvPr>
          <p:cNvSpPr txBox="1"/>
          <p:nvPr/>
        </p:nvSpPr>
        <p:spPr>
          <a:xfrm>
            <a:off x="8179266" y="3781801"/>
            <a:ext cx="317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Нейтропения</a:t>
            </a:r>
            <a:r>
              <a:rPr lang="ru-RU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B36E0-1405-26F9-07D3-C1B59CF4F16E}"/>
              </a:ext>
            </a:extLst>
          </p:cNvPr>
          <p:cNvSpPr txBox="1"/>
          <p:nvPr/>
        </p:nvSpPr>
        <p:spPr>
          <a:xfrm>
            <a:off x="8237989" y="5168977"/>
            <a:ext cx="3464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Иммуноопосредованные</a:t>
            </a:r>
            <a:r>
              <a:rPr lang="ru-RU" dirty="0"/>
              <a:t> нежелательные явления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254C62-CF83-9E43-16E0-1C82723C169D}"/>
              </a:ext>
            </a:extLst>
          </p:cNvPr>
          <p:cNvSpPr txBox="1"/>
          <p:nvPr/>
        </p:nvSpPr>
        <p:spPr>
          <a:xfrm>
            <a:off x="121920" y="6497194"/>
            <a:ext cx="11308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hlinkClick r:id="rId5"/>
              </a:rPr>
              <a:t>Приложение 30 /4. Перечень схем сопроводительной лекарственной терапии и перечень схем сопроводительной лекарственной терапии, при применении которых может быть применен КСЛП. Тарифное соглашение в сфере обязательного медицинского страхования на территории Удмуртской Республики на 2024 год от 28.12.2023 (с изменениями и дополнениями) | ГАРАНТ</a:t>
            </a:r>
            <a:endParaRPr lang="ru-RU" sz="700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3AF309-8DD2-7EF0-B773-6FE035464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940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79451DE-2A01-5A97-9119-9D4CF962C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037" y="365125"/>
            <a:ext cx="11483163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схем сопроводительной лекарственной терапии 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FC0832-5A31-1EDC-CCBE-A7FF0AF27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30" t="63333" r="23890" b="16420"/>
          <a:stretch/>
        </p:blipFill>
        <p:spPr>
          <a:xfrm>
            <a:off x="549183" y="2669343"/>
            <a:ext cx="7456565" cy="1519314"/>
          </a:xfrm>
          <a:prstGeom prst="rect">
            <a:avLst/>
          </a:prstGeom>
        </p:spPr>
      </p:pic>
      <p:sp>
        <p:nvSpPr>
          <p:cNvPr id="6" name="Правая фигурная скобка 5">
            <a:extLst>
              <a:ext uri="{FF2B5EF4-FFF2-40B4-BE49-F238E27FC236}">
                <a16:creationId xmlns:a16="http://schemas.microsoft.com/office/drawing/2014/main" id="{DB5A5F84-1182-12B4-9A9A-F69E4C6587DD}"/>
              </a:ext>
            </a:extLst>
          </p:cNvPr>
          <p:cNvSpPr/>
          <p:nvPr/>
        </p:nvSpPr>
        <p:spPr>
          <a:xfrm>
            <a:off x="8451542" y="2636668"/>
            <a:ext cx="497149" cy="165124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452FD-40BB-BBF9-F2FB-BE33659C4010}"/>
              </a:ext>
            </a:extLst>
          </p:cNvPr>
          <p:cNvSpPr txBox="1"/>
          <p:nvPr/>
        </p:nvSpPr>
        <p:spPr>
          <a:xfrm>
            <a:off x="9543495" y="3244334"/>
            <a:ext cx="1171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Анемии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2A3DC8-0AAF-1CD3-D083-F79524AC07EC}"/>
              </a:ext>
            </a:extLst>
          </p:cNvPr>
          <p:cNvSpPr txBox="1"/>
          <p:nvPr/>
        </p:nvSpPr>
        <p:spPr>
          <a:xfrm>
            <a:off x="121920" y="6497194"/>
            <a:ext cx="11308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dirty="0">
                <a:hlinkClick r:id="rId3"/>
              </a:rPr>
              <a:t>Приложение 30 /4. Перечень схем сопроводительной лекарственной терапии и перечень схем сопроводительной лекарственной терапии, при применении которых может быть применен КСЛП. Тарифное соглашение в сфере обязательного медицинского страхования на территории Удмуртской Республики на 2024 год от 28.12.2023 (с изменениями и дополнениями) | ГАРАНТ</a:t>
            </a:r>
            <a:endParaRPr lang="ru-RU" sz="7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67880C6-9E9A-F1C2-3DF5-B1648D2B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04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B77CD-B5CA-B122-2851-2FBCD3CC0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365125"/>
            <a:ext cx="11551920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При развитии жизнеугрожающих осложнений лекарственной противоопухолевой терапии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1BA306-49FA-7383-CC9C-D2976FE8E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1825625"/>
            <a:ext cx="11551920" cy="4351338"/>
          </a:xfrm>
        </p:spPr>
        <p:txBody>
          <a:bodyPr/>
          <a:lstStyle/>
          <a:p>
            <a:r>
              <a:rPr lang="ru-RU" dirty="0"/>
              <a:t>Маршрутизация определена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3E5ABA-A4D6-DA51-FCDE-9DBF0C4FB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0" y="2929081"/>
            <a:ext cx="3367089" cy="23623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670A9E-0B84-7B36-BB96-14DAA3CD1A14}"/>
              </a:ext>
            </a:extLst>
          </p:cNvPr>
          <p:cNvSpPr txBox="1"/>
          <p:nvPr/>
        </p:nvSpPr>
        <p:spPr>
          <a:xfrm>
            <a:off x="182880" y="652907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/>
              <a:t>Авторский слайд Королевой И.А.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290D02-02FE-0C58-3AA2-E66F78E6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65C14-2678-4C97-8D9A-27AC85AFD93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8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1311</TotalTime>
  <Words>1862</Words>
  <Application>Microsoft Office PowerPoint</Application>
  <PresentationFormat>Широкоэкранный</PresentationFormat>
  <Paragraphs>196</Paragraphs>
  <Slides>22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Georgia</vt:lpstr>
      <vt:lpstr>Gotham Pro</vt:lpstr>
      <vt:lpstr>Gotham Pro Medium</vt:lpstr>
      <vt:lpstr>Lato</vt:lpstr>
      <vt:lpstr>Times New Roman</vt:lpstr>
      <vt:lpstr>Times New Roman CYR</vt:lpstr>
      <vt:lpstr>Wingdings</vt:lpstr>
      <vt:lpstr>Office Theme</vt:lpstr>
      <vt:lpstr>Тема Office</vt:lpstr>
      <vt:lpstr>Диаграмма</vt:lpstr>
      <vt:lpstr>Маршрутизация как путь к успеху: организация сопроводительной терапии в онкологии</vt:lpstr>
      <vt:lpstr>Сопроводительная терапия в онкологии – важнейшая составляющая успеха </vt:lpstr>
      <vt:lpstr>Стандартный режим химиотерапии –  кто наблюдает пациента?</vt:lpstr>
      <vt:lpstr>Текущий статус практических рекомендаций Российского общества клинической онкологии</vt:lpstr>
      <vt:lpstr>Методические рекомендации по способам оплаты медицинской помощи за счет средств обязательного медицинского страхования (протокол заседания от 18.10.2022 № 66/31/1)</vt:lpstr>
      <vt:lpstr>Методические рекомендации по способам оплаты медицинской помощи за счет средств обязательного медицинского страхования (протокол заседания от 18.10.2022 № 66/31/1)</vt:lpstr>
      <vt:lpstr>Перечень схем сопроводительной лекарственной терапии 1.</vt:lpstr>
      <vt:lpstr>Перечень схем сопроводительной лекарственной терапии 2.</vt:lpstr>
      <vt:lpstr>При развитии жизнеугрожающих осложнений лекарственной противоопухолевой терапии </vt:lpstr>
      <vt:lpstr>Презентация PowerPoint</vt:lpstr>
      <vt:lpstr>Заместительные гемотрансфузии – трудности организации</vt:lpstr>
      <vt:lpstr>Сопроводительная терапия  =  реабилитация в фазе специального лечения</vt:lpstr>
      <vt:lpstr>Презентация PowerPoint</vt:lpstr>
      <vt:lpstr>        ОНКОКСИН</vt:lpstr>
      <vt:lpstr>Презентация PowerPoint</vt:lpstr>
      <vt:lpstr>Презентация PowerPoint</vt:lpstr>
      <vt:lpstr>При развитии нежизнеугрожающих  значимых осложнений лекарственной противоопухолевой терапии </vt:lpstr>
      <vt:lpstr>Презентация PowerPoint</vt:lpstr>
      <vt:lpstr>Презентация PowerPoint</vt:lpstr>
      <vt:lpstr>Презентация PowerPoint</vt:lpstr>
      <vt:lpstr>Заключение: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Kostrova, Elizaveta A</dc:creator>
  <cp:lastModifiedBy>Ирина</cp:lastModifiedBy>
  <cp:revision>7</cp:revision>
  <dcterms:created xsi:type="dcterms:W3CDTF">2025-03-11T12:04:43Z</dcterms:created>
  <dcterms:modified xsi:type="dcterms:W3CDTF">2025-11-21T06:16:58Z</dcterms:modified>
</cp:coreProperties>
</file>