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layout3.xml" ContentType="application/vnd.openxmlformats-officedocument.drawingml.diagramLayout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drawing3.xml" ContentType="application/vnd.openxmlformats-officedocument.drawingml.diagramDrawing+xml"/>
  <Override PartName="/ppt/slideLayouts/slideLayout10.xml" ContentType="application/vnd.openxmlformats-officedocument.presentationml.slideLayout+xml"/>
  <Override PartName="/ppt/diagrams/colors3.xml" ContentType="application/vnd.openxmlformats-officedocument.drawingml.diagramColors+xml"/>
  <Override PartName="/ppt/diagrams/quickStyle2.xml" ContentType="application/vnd.openxmlformats-officedocument.drawingml.diagramQuickStyl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diagrams/colors2.xml" ContentType="application/vnd.openxmlformats-officedocument.drawingml.diagramColors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diagrams/data2.xml" ContentType="application/vnd.openxmlformats-officedocument.drawingml.diagramData+xml"/>
  <Override PartName="/ppt/diagrams/quickStyle1.xml" ContentType="application/vnd.openxmlformats-officedocument.drawingml.diagramQuickStyle+xml"/>
  <Override PartName="/ppt/viewProps.xml" ContentType="application/vnd.openxmlformats-officedocument.presentationml.viewProps+xml"/>
  <Override PartName="/ppt/slides/slide6.xml" ContentType="application/vnd.openxmlformats-officedocument.presentationml.slide+xml"/>
  <Override PartName="/ppt/diagrams/drawing2.xml" ContentType="application/vnd.openxmlformats-officedocument.drawingml.diagramDrawing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3.xml" ContentType="application/vnd.openxmlformats-officedocument.drawingml.diagramQuickStyle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slides/slide7.xml" ContentType="application/vnd.openxmlformats-officedocument.presentationml.slide+xml"/>
  <Override PartName="/ppt/diagrams/drawing1.xml" ContentType="application/vnd.openxmlformats-officedocument.drawingml.diagramDrawing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embedTrueType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0413" cy="6858000"/>
  <p:notesSz cx="12190413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7" d="100"/>
          <a:sy n="87" d="100"/>
        </p:scale>
        <p:origin x="388" y="60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ata2.xml.rels><?xml version="1.0" encoding="UTF-8" standalone="yes"?><Relationships xmlns="http://schemas.openxmlformats.org/package/2006/relationships"><Relationship Id="rId1" Type="http://schemas.microsoft.com/office/2007/relationships/diagramDrawing" Target="../diagrams/drawing2.xml" /></Relationships>
</file>

<file path=ppt/diagrams/_rels/data3.xml.rels><?xml version="1.0" encoding="UTF-8" standalone="yes"?><Relationships xmlns="http://schemas.openxmlformats.org/package/2006/relationships"><Relationship Id="rId1" Type="http://schemas.microsoft.com/office/2007/relationships/diagramDrawing" Target="../diagrams/drawing3.xml" /></Relationships>
</file>

<file path=ppt/diagrams/_rels/drawing1.xml.rels><?xml version="1.0" encoding="UTF-8" standalone="yes"?><Relationships xmlns="http://schemas.openxmlformats.org/package/2006/relationships"></Relationships>
</file>

<file path=ppt/diagrams/_rels/drawing2.xml.rels><?xml version="1.0" encoding="UTF-8" standalone="yes"?><Relationships xmlns="http://schemas.openxmlformats.org/package/2006/relationships"></Relationships>
</file>

<file path=ppt/diagrams/_rels/drawing3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24F2D41C-E018-41F1-98A3-A34105F1428E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13D2189F-985B-43C0-8F98-E9EC247FB45A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Информация о лечении </a:t>
          </a:r>
          <a:r>
            <a:rPr lang="ru-RU"/>
            <a:t> </a:t>
          </a:r>
          <a:endParaRPr/>
        </a:p>
      </dgm:t>
    </dgm:pt>
    <dgm:pt modelId="{D2735734-37F2-440F-A621-09CAB6160549}" type="parTrans" cxnId="{EDA1A188-73A2-4518-93E9-9B61B5DE5A4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6E42665-0C22-4611-9940-FCAA46E92B80}" type="sibTrans" cxnId="{EDA1A188-73A2-4518-93E9-9B61B5DE5A4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EA9CF35-3620-4848-B987-B477CD27813C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Низкая информированность пациентов о лечении. </a:t>
          </a:r>
          <a:endParaRPr>
            <a:solidFill>
              <a:schemeClr val="tx2"/>
            </a:solidFill>
          </a:endParaRPr>
        </a:p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Страх побочных эффектов. </a:t>
          </a:r>
          <a:endParaRPr/>
        </a:p>
      </dgm:t>
    </dgm:pt>
    <dgm:pt modelId="{A54594B1-C3CB-4477-A0AB-E8EEBCFA8DF6}" type="parTrans" cxnId="{DCE9F51B-BF19-4E1B-9205-CC1FE3019B2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CB355AC-421B-4F0F-9F4A-1B963D13659B}" type="sibTrans" cxnId="{DCE9F51B-BF19-4E1B-9205-CC1FE3019B2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9E9DBF4-BF80-4742-ABAB-207B9C74250F}" type="pres">
      <dgm:prSet presAssocID="{24F2D41C-E018-41F1-98A3-A34105F1428E}" presName="compositeShape" presStyleCnt="0">
        <dgm:presLayoutVars>
          <dgm:chMax val="2"/>
          <dgm:dir val="norm"/>
          <dgm:resizeHandles val="exact"/>
        </dgm:presLayoutVars>
      </dgm:prSet>
      <dgm:spPr bwMode="auto"/>
    </dgm:pt>
    <dgm:pt modelId="{060EDBAD-7181-4BEC-8EF1-461611DD0A18}" type="pres">
      <dgm:prSet presAssocID="{13D2189F-985B-43C0-8F98-E9EC247FB45A}" presName="upArrow" presStyleLbl="node1" presStyleIdx="0" presStyleCnt="2"/>
      <dgm:spPr bwMode="auto"/>
    </dgm:pt>
    <dgm:pt modelId="{8AB363FB-0347-4B32-A980-888FBD3F9B78}" type="pres">
      <dgm:prSet presAssocID="{13D2189F-985B-43C0-8F98-E9EC247FB45A}" presName="upArrowText" presStyleLbl="revTx" presStyleIdx="0" presStyleCnt="2">
        <dgm:presLayoutVars>
          <dgm:chMax val="0"/>
          <dgm:bulletEnabled val="1"/>
        </dgm:presLayoutVars>
      </dgm:prSet>
      <dgm:spPr bwMode="auto"/>
    </dgm:pt>
    <dgm:pt modelId="{7B532603-4324-4488-8A5F-EE035093C985}" type="pres">
      <dgm:prSet custLinFactX="3220" custLinFactY="0" presAssocID="{1EA9CF35-3620-4848-B987-B477CD27813C}" presName="downArrow" presStyleLbl="node1" presStyleIdx="1" presStyleCnt="2"/>
      <dgm:spPr bwMode="auto"/>
    </dgm:pt>
    <dgm:pt modelId="{FD5F6D85-5CCB-4DD9-88A9-7C635CA96A25}" type="pres">
      <dgm:prSet custLinFactX="-380" custLinFactY="0" presAssocID="{1EA9CF35-3620-4848-B987-B477CD27813C}" presName="downArrowText" presStyleLbl="revTx" presStyleIdx="1" presStyleCnt="2">
        <dgm:presLayoutVars>
          <dgm:chMax val="0"/>
          <dgm:bulletEnabled val="1"/>
        </dgm:presLayoutVars>
      </dgm:prSet>
      <dgm:spPr bwMode="auto"/>
    </dgm:pt>
  </dgm:ptLst>
  <dgm:cxnLst>
    <dgm:cxn modelId="{2EC2EA05-EBAF-4CE5-8C53-2130FE2E4039}" type="presOf" srcId="{24F2D41C-E018-41F1-98A3-A34105F1428E}" destId="{69E9DBF4-BF80-4742-ABAB-207B9C74250F}" srcOrd="0" destOrd="0" presId="urn:microsoft.com/office/officeart/2005/8/layout/arrow4"/>
    <dgm:cxn modelId="{DCE9F51B-BF19-4E1B-9205-CC1FE3019B25}" srcId="{24F2D41C-E018-41F1-98A3-A34105F1428E}" destId="{1EA9CF35-3620-4848-B987-B477CD27813C}" srcOrd="1" destOrd="0" parTransId="{A54594B1-C3CB-4477-A0AB-E8EEBCFA8DF6}" sibTransId="{2CB355AC-421B-4F0F-9F4A-1B963D13659B}"/>
    <dgm:cxn modelId="{6640DE1D-1D5E-42F8-B334-6B9B68CBA8BD}" type="presOf" srcId="{1EA9CF35-3620-4848-B987-B477CD27813C}" destId="{FD5F6D85-5CCB-4DD9-88A9-7C635CA96A25}" srcOrd="0" destOrd="0" presId="urn:microsoft.com/office/officeart/2005/8/layout/arrow4"/>
    <dgm:cxn modelId="{EDA1A188-73A2-4518-93E9-9B61B5DE5A47}" srcId="{24F2D41C-E018-41F1-98A3-A34105F1428E}" destId="{13D2189F-985B-43C0-8F98-E9EC247FB45A}" srcOrd="0" destOrd="0" parTransId="{D2735734-37F2-440F-A621-09CAB6160549}" sibTransId="{96E42665-0C22-4611-9940-FCAA46E92B80}"/>
    <dgm:cxn modelId="{837EE9B8-6CDC-4DB4-B15F-E37D8375682D}" type="presOf" srcId="{13D2189F-985B-43C0-8F98-E9EC247FB45A}" destId="{8AB363FB-0347-4B32-A980-888FBD3F9B78}" srcOrd="0" destOrd="0" presId="urn:microsoft.com/office/officeart/2005/8/layout/arrow4"/>
    <dgm:cxn modelId="{52C7D025-729C-477A-90C0-A287388F355B}" type="presParOf" srcId="{69E9DBF4-BF80-4742-ABAB-207B9C74250F}" destId="{060EDBAD-7181-4BEC-8EF1-461611DD0A18}" srcOrd="0" destOrd="0" presId="urn:microsoft.com/office/officeart/2005/8/layout/arrow4"/>
    <dgm:cxn modelId="{AAFF7235-CC51-472B-8AFB-A7234BA0DD62}" type="presParOf" srcId="{69E9DBF4-BF80-4742-ABAB-207B9C74250F}" destId="{8AB363FB-0347-4B32-A980-888FBD3F9B78}" srcOrd="1" destOrd="0" presId="urn:microsoft.com/office/officeart/2005/8/layout/arrow4"/>
    <dgm:cxn modelId="{9A80BF1C-F107-4EE6-A9F2-F557B16470FA}" type="presParOf" srcId="{69E9DBF4-BF80-4742-ABAB-207B9C74250F}" destId="{7B532603-4324-4488-8A5F-EE035093C985}" srcOrd="2" destOrd="0" presId="urn:microsoft.com/office/officeart/2005/8/layout/arrow4"/>
    <dgm:cxn modelId="{543133CC-0609-46CA-B462-FAFC461B8E9A}" type="presParOf" srcId="{69E9DBF4-BF80-4742-ABAB-207B9C74250F}" destId="{FD5F6D85-5CCB-4DD9-88A9-7C635CA96A2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24F2D41C-E018-41F1-98A3-A34105F1428E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13D2189F-985B-43C0-8F98-E9EC247FB45A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Медицинские специалисты</a:t>
          </a:r>
          <a:r>
            <a:rPr lang="ru-RU"/>
            <a:t> </a:t>
          </a:r>
          <a:endParaRPr/>
        </a:p>
      </dgm:t>
    </dgm:pt>
    <dgm:pt modelId="{D2735734-37F2-440F-A621-09CAB6160549}" type="parTrans" cxnId="{EDA1A188-73A2-4518-93E9-9B61B5DE5A4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6E42665-0C22-4611-9940-FCAA46E92B80}" type="sibTrans" cxnId="{EDA1A188-73A2-4518-93E9-9B61B5DE5A4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EA9CF35-3620-4848-B987-B477CD27813C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Негативное отношение к пациентам</a:t>
          </a:r>
          <a:endParaRPr/>
        </a:p>
      </dgm:t>
    </dgm:pt>
    <dgm:pt modelId="{A54594B1-C3CB-4477-A0AB-E8EEBCFA8DF6}" type="parTrans" cxnId="{DCE9F51B-BF19-4E1B-9205-CC1FE3019B2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CB355AC-421B-4F0F-9F4A-1B963D13659B}" type="sibTrans" cxnId="{DCE9F51B-BF19-4E1B-9205-CC1FE3019B2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9E9DBF4-BF80-4742-ABAB-207B9C74250F}" type="pres">
      <dgm:prSet presAssocID="{24F2D41C-E018-41F1-98A3-A34105F1428E}" presName="compositeShape" presStyleCnt="0">
        <dgm:presLayoutVars>
          <dgm:chMax val="2"/>
          <dgm:dir val="norm"/>
          <dgm:resizeHandles val="exact"/>
        </dgm:presLayoutVars>
      </dgm:prSet>
      <dgm:spPr bwMode="auto"/>
    </dgm:pt>
    <dgm:pt modelId="{060EDBAD-7181-4BEC-8EF1-461611DD0A18}" type="pres">
      <dgm:prSet presAssocID="{13D2189F-985B-43C0-8F98-E9EC247FB45A}" presName="upArrow" presStyleLbl="node1" presStyleIdx="0" presStyleCnt="2"/>
      <dgm:spPr bwMode="auto"/>
    </dgm:pt>
    <dgm:pt modelId="{8AB363FB-0347-4B32-A980-888FBD3F9B78}" type="pres">
      <dgm:prSet presAssocID="{13D2189F-985B-43C0-8F98-E9EC247FB45A}" presName="upArrowText" presStyleLbl="revTx" presStyleIdx="0" presStyleCnt="2">
        <dgm:presLayoutVars>
          <dgm:chMax val="0"/>
          <dgm:bulletEnabled val="1"/>
        </dgm:presLayoutVars>
      </dgm:prSet>
      <dgm:spPr bwMode="auto"/>
    </dgm:pt>
    <dgm:pt modelId="{7B532603-4324-4488-8A5F-EE035093C985}" type="pres">
      <dgm:prSet presAssocID="{1EA9CF35-3620-4848-B987-B477CD27813C}" presName="downArrow" presStyleLbl="node1" presStyleIdx="1" presStyleCnt="2"/>
      <dgm:spPr bwMode="auto"/>
    </dgm:pt>
    <dgm:pt modelId="{FD5F6D85-5CCB-4DD9-88A9-7C635CA96A25}" type="pres">
      <dgm:prSet presAssocID="{1EA9CF35-3620-4848-B987-B477CD27813C}" presName="downArrowText" presStyleLbl="revTx" presStyleIdx="1" presStyleCnt="2">
        <dgm:presLayoutVars>
          <dgm:chMax val="0"/>
          <dgm:bulletEnabled val="1"/>
        </dgm:presLayoutVars>
      </dgm:prSet>
      <dgm:spPr bwMode="auto"/>
    </dgm:pt>
  </dgm:ptLst>
  <dgm:cxnLst>
    <dgm:cxn modelId="{2EC2EA05-EBAF-4CE5-8C53-2130FE2E4039}" type="presOf" srcId="{24F2D41C-E018-41F1-98A3-A34105F1428E}" destId="{69E9DBF4-BF80-4742-ABAB-207B9C74250F}" srcOrd="0" destOrd="0" presId="urn:microsoft.com/office/officeart/2005/8/layout/arrow4"/>
    <dgm:cxn modelId="{DCE9F51B-BF19-4E1B-9205-CC1FE3019B25}" srcId="{24F2D41C-E018-41F1-98A3-A34105F1428E}" destId="{1EA9CF35-3620-4848-B987-B477CD27813C}" srcOrd="1" destOrd="0" parTransId="{A54594B1-C3CB-4477-A0AB-E8EEBCFA8DF6}" sibTransId="{2CB355AC-421B-4F0F-9F4A-1B963D13659B}"/>
    <dgm:cxn modelId="{6640DE1D-1D5E-42F8-B334-6B9B68CBA8BD}" type="presOf" srcId="{1EA9CF35-3620-4848-B987-B477CD27813C}" destId="{FD5F6D85-5CCB-4DD9-88A9-7C635CA96A25}" srcOrd="0" destOrd="0" presId="urn:microsoft.com/office/officeart/2005/8/layout/arrow4"/>
    <dgm:cxn modelId="{EDA1A188-73A2-4518-93E9-9B61B5DE5A47}" srcId="{24F2D41C-E018-41F1-98A3-A34105F1428E}" destId="{13D2189F-985B-43C0-8F98-E9EC247FB45A}" srcOrd="0" destOrd="0" parTransId="{D2735734-37F2-440F-A621-09CAB6160549}" sibTransId="{96E42665-0C22-4611-9940-FCAA46E92B80}"/>
    <dgm:cxn modelId="{837EE9B8-6CDC-4DB4-B15F-E37D8375682D}" type="presOf" srcId="{13D2189F-985B-43C0-8F98-E9EC247FB45A}" destId="{8AB363FB-0347-4B32-A980-888FBD3F9B78}" srcOrd="0" destOrd="0" presId="urn:microsoft.com/office/officeart/2005/8/layout/arrow4"/>
    <dgm:cxn modelId="{52C7D025-729C-477A-90C0-A287388F355B}" type="presParOf" srcId="{69E9DBF4-BF80-4742-ABAB-207B9C74250F}" destId="{060EDBAD-7181-4BEC-8EF1-461611DD0A18}" srcOrd="0" destOrd="0" presId="urn:microsoft.com/office/officeart/2005/8/layout/arrow4"/>
    <dgm:cxn modelId="{AAFF7235-CC51-472B-8AFB-A7234BA0DD62}" type="presParOf" srcId="{69E9DBF4-BF80-4742-ABAB-207B9C74250F}" destId="{8AB363FB-0347-4B32-A980-888FBD3F9B78}" srcOrd="1" destOrd="0" presId="urn:microsoft.com/office/officeart/2005/8/layout/arrow4"/>
    <dgm:cxn modelId="{9A80BF1C-F107-4EE6-A9F2-F557B16470FA}" type="presParOf" srcId="{69E9DBF4-BF80-4742-ABAB-207B9C74250F}" destId="{7B532603-4324-4488-8A5F-EE035093C985}" srcOrd="2" destOrd="0" presId="urn:microsoft.com/office/officeart/2005/8/layout/arrow4"/>
    <dgm:cxn modelId="{543133CC-0609-46CA-B462-FAFC461B8E9A}" type="presParOf" srcId="{69E9DBF4-BF80-4742-ABAB-207B9C74250F}" destId="{FD5F6D85-5CCB-4DD9-88A9-7C635CA96A2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24F2D41C-E018-41F1-98A3-A34105F1428E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ru-RU"/>
        </a:p>
      </dgm:t>
    </dgm:pt>
    <dgm:pt modelId="{13D2189F-985B-43C0-8F98-E9EC247FB45A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Доступность лечения </a:t>
          </a:r>
          <a:r>
            <a:rPr lang="ru-RU"/>
            <a:t> </a:t>
          </a:r>
          <a:endParaRPr/>
        </a:p>
      </dgm:t>
    </dgm:pt>
    <dgm:pt modelId="{D2735734-37F2-440F-A621-09CAB6160549}" type="parTrans" cxnId="{EDA1A188-73A2-4518-93E9-9B61B5DE5A4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96E42665-0C22-4611-9940-FCAA46E92B80}" type="sibTrans" cxnId="{EDA1A188-73A2-4518-93E9-9B61B5DE5A47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1EA9CF35-3620-4848-B987-B477CD27813C}">
      <dgm:prSet phldr="0" phldrT="[Текст]"/>
      <dgm:spPr bwMode="auto"/>
      <dgm:t>
        <a:bodyPr vertOverflow="overflow" horzOverflow="overflow" vert="horz" rtlCol="0" fromWordArt="0" anchor="ctr" forceAA="0" upright="0" compatLnSpc="0"/>
        <a:lstStyle/>
        <a:p>
          <a:pPr mar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defRPr/>
          </a:pPr>
          <a:r>
            <a:rPr lang="ru-RU">
              <a:solidFill>
                <a:schemeClr val="tx2"/>
              </a:solidFill>
            </a:rPr>
            <a:t>Долгое ожидание приема врача или лекарств</a:t>
          </a:r>
          <a:endParaRPr/>
        </a:p>
      </dgm:t>
    </dgm:pt>
    <dgm:pt modelId="{A54594B1-C3CB-4477-A0AB-E8EEBCFA8DF6}" type="parTrans" cxnId="{DCE9F51B-BF19-4E1B-9205-CC1FE3019B2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2CB355AC-421B-4F0F-9F4A-1B963D13659B}" type="sibTrans" cxnId="{DCE9F51B-BF19-4E1B-9205-CC1FE3019B25}">
      <dgm:prSet/>
      <dgm:spPr bwMode="auto"/>
      <dgm:t>
        <a:bodyPr/>
        <a:lstStyle/>
        <a:p>
          <a:pPr>
            <a:defRPr/>
          </a:pPr>
          <a:endParaRPr lang="ru-RU"/>
        </a:p>
      </dgm:t>
    </dgm:pt>
    <dgm:pt modelId="{69E9DBF4-BF80-4742-ABAB-207B9C74250F}" type="pres">
      <dgm:prSet presAssocID="{24F2D41C-E018-41F1-98A3-A34105F1428E}" presName="compositeShape" presStyleCnt="0">
        <dgm:presLayoutVars>
          <dgm:chMax val="2"/>
          <dgm:dir val="norm"/>
          <dgm:resizeHandles val="exact"/>
        </dgm:presLayoutVars>
      </dgm:prSet>
      <dgm:spPr bwMode="auto"/>
    </dgm:pt>
    <dgm:pt modelId="{060EDBAD-7181-4BEC-8EF1-461611DD0A18}" type="pres">
      <dgm:prSet presAssocID="{13D2189F-985B-43C0-8F98-E9EC247FB45A}" presName="upArrow" presStyleLbl="node1" presStyleIdx="0" presStyleCnt="2"/>
      <dgm:spPr bwMode="auto"/>
    </dgm:pt>
    <dgm:pt modelId="{8AB363FB-0347-4B32-A980-888FBD3F9B78}" type="pres">
      <dgm:prSet presAssocID="{13D2189F-985B-43C0-8F98-E9EC247FB45A}" presName="upArrowText" presStyleLbl="revTx" presStyleIdx="0" presStyleCnt="2">
        <dgm:presLayoutVars>
          <dgm:chMax val="0"/>
          <dgm:bulletEnabled val="1"/>
        </dgm:presLayoutVars>
      </dgm:prSet>
      <dgm:spPr bwMode="auto"/>
    </dgm:pt>
    <dgm:pt modelId="{7B532603-4324-4488-8A5F-EE035093C985}" type="pres">
      <dgm:prSet custLinFactX="3220" presAssocID="{1EA9CF35-3620-4848-B987-B477CD27813C}" presName="downArrow" presStyleLbl="node1" presStyleIdx="1" presStyleCnt="2"/>
      <dgm:spPr bwMode="auto"/>
    </dgm:pt>
    <dgm:pt modelId="{FD5F6D85-5CCB-4DD9-88A9-7C635CA96A25}" type="pres">
      <dgm:prSet custLinFactX="-380" presAssocID="{1EA9CF35-3620-4848-B987-B477CD27813C}" presName="downArrowText" presStyleLbl="revTx" presStyleIdx="1" presStyleCnt="2">
        <dgm:presLayoutVars>
          <dgm:chMax val="0"/>
          <dgm:bulletEnabled val="1"/>
        </dgm:presLayoutVars>
      </dgm:prSet>
      <dgm:spPr bwMode="auto"/>
    </dgm:pt>
  </dgm:ptLst>
  <dgm:cxnLst>
    <dgm:cxn modelId="{2EC2EA05-EBAF-4CE5-8C53-2130FE2E4039}" type="presOf" srcId="{24F2D41C-E018-41F1-98A3-A34105F1428E}" destId="{69E9DBF4-BF80-4742-ABAB-207B9C74250F}" srcOrd="0" destOrd="0" presId="urn:microsoft.com/office/officeart/2005/8/layout/arrow4"/>
    <dgm:cxn modelId="{DCE9F51B-BF19-4E1B-9205-CC1FE3019B25}" srcId="{24F2D41C-E018-41F1-98A3-A34105F1428E}" destId="{1EA9CF35-3620-4848-B987-B477CD27813C}" srcOrd="1" destOrd="0" parTransId="{A54594B1-C3CB-4477-A0AB-E8EEBCFA8DF6}" sibTransId="{2CB355AC-421B-4F0F-9F4A-1B963D13659B}"/>
    <dgm:cxn modelId="{6640DE1D-1D5E-42F8-B334-6B9B68CBA8BD}" type="presOf" srcId="{1EA9CF35-3620-4848-B987-B477CD27813C}" destId="{FD5F6D85-5CCB-4DD9-88A9-7C635CA96A25}" srcOrd="0" destOrd="0" presId="urn:microsoft.com/office/officeart/2005/8/layout/arrow4"/>
    <dgm:cxn modelId="{EDA1A188-73A2-4518-93E9-9B61B5DE5A47}" srcId="{24F2D41C-E018-41F1-98A3-A34105F1428E}" destId="{13D2189F-985B-43C0-8F98-E9EC247FB45A}" srcOrd="0" destOrd="0" parTransId="{D2735734-37F2-440F-A621-09CAB6160549}" sibTransId="{96E42665-0C22-4611-9940-FCAA46E92B80}"/>
    <dgm:cxn modelId="{837EE9B8-6CDC-4DB4-B15F-E37D8375682D}" type="presOf" srcId="{13D2189F-985B-43C0-8F98-E9EC247FB45A}" destId="{8AB363FB-0347-4B32-A980-888FBD3F9B78}" srcOrd="0" destOrd="0" presId="urn:microsoft.com/office/officeart/2005/8/layout/arrow4"/>
    <dgm:cxn modelId="{52C7D025-729C-477A-90C0-A287388F355B}" type="presParOf" srcId="{69E9DBF4-BF80-4742-ABAB-207B9C74250F}" destId="{060EDBAD-7181-4BEC-8EF1-461611DD0A18}" srcOrd="0" destOrd="0" presId="urn:microsoft.com/office/officeart/2005/8/layout/arrow4"/>
    <dgm:cxn modelId="{AAFF7235-CC51-472B-8AFB-A7234BA0DD62}" type="presParOf" srcId="{69E9DBF4-BF80-4742-ABAB-207B9C74250F}" destId="{8AB363FB-0347-4B32-A980-888FBD3F9B78}" srcOrd="1" destOrd="0" presId="urn:microsoft.com/office/officeart/2005/8/layout/arrow4"/>
    <dgm:cxn modelId="{9A80BF1C-F107-4EE6-A9F2-F557B16470FA}" type="presParOf" srcId="{69E9DBF4-BF80-4742-ABAB-207B9C74250F}" destId="{7B532603-4324-4488-8A5F-EE035093C985}" srcOrd="2" destOrd="0" presId="urn:microsoft.com/office/officeart/2005/8/layout/arrow4"/>
    <dgm:cxn modelId="{543133CC-0609-46CA-B462-FAFC461B8E9A}" type="presParOf" srcId="{69E9DBF4-BF80-4742-ABAB-207B9C74250F}" destId="{FD5F6D85-5CCB-4DD9-88A9-7C635CA96A25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362124412" name=""/>
      <dsp:cNvGrpSpPr/>
    </dsp:nvGrpSpPr>
    <dsp:grpSpPr bwMode="auto">
      <a:xfrm flipH="0" flipV="0">
        <a:off x="0" y="0"/>
        <a:ext cx="4053068" cy="2702045"/>
        <a:chOff x="0" y="0"/>
        <a:chExt cx="4053068" cy="2702045"/>
      </a:xfrm>
    </dsp:grpSpPr>
    <dsp:sp modelId="{060EDBAD-7181-4BEC-8EF1-461611DD0A18}">
      <dsp:nvSpPr>
        <dsp:cNvPr id="0" name=""/>
        <dsp:cNvSpPr/>
      </dsp:nvSpPr>
      <dsp:spPr bwMode="auto">
        <a:xfrm>
          <a:off x="2228" y="0"/>
          <a:ext cx="1337512" cy="1296981"/>
        </a:xfrm>
        <a:prstGeom prst="up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8AB363FB-0347-4B32-A980-888FBD3F9B78}">
      <dsp:nvSpPr>
        <dsp:cNvPr id="0" name=""/>
        <dsp:cNvSpPr/>
      </dsp:nvSpPr>
      <dsp:spPr bwMode="auto">
        <a:xfrm>
          <a:off x="1379866" y="0"/>
          <a:ext cx="2269718" cy="1296981"/>
        </a:xfrm>
        <a:prstGeom prst="rect">
          <a:avLst/>
        </a:prstGeom>
        <a:noFill/>
        <a:ln>
          <a:noFill/>
        </a:ln>
        <a:effectLst/>
      </dsp:spPr>
      <dsp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120904" tIns="0" rIns="120904" bIns="120904" numCol="1" spcCol="1270" rtlCol="0" fromWordArt="0" anchor="ctr" anchorCtr="0" forceAA="0" upright="0" compatLnSpc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700">
              <a:solidFill>
                <a:schemeClr val="tx2"/>
              </a:solidFill>
            </a:rPr>
            <a:t>Информация о лечении </a:t>
          </a:r>
          <a:r>
            <a:rPr lang="ru-RU" sz="1700"/>
            <a:t> </a:t>
          </a:r>
          <a:endParaRPr sz="1700"/>
        </a:p>
      </dsp:txBody>
      <dsp:txXfrm>
        <a:off x="1379866" y="0"/>
        <a:ext cx="2269718" cy="1296981"/>
      </dsp:txXfrm>
    </dsp:sp>
    <dsp:sp modelId="{7B532603-4324-4488-8A5F-EE035093C985}">
      <dsp:nvSpPr>
        <dsp:cNvPr id="0" name=""/>
        <dsp:cNvSpPr/>
      </dsp:nvSpPr>
      <dsp:spPr bwMode="auto">
        <a:xfrm>
          <a:off x="446555" y="1405063"/>
          <a:ext cx="1337512" cy="1296981"/>
        </a:xfrm>
        <a:prstGeom prst="down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FD5F6D85-5CCB-4DD9-88A9-7C635CA96A25}">
      <dsp:nvSpPr>
        <dsp:cNvPr id="0" name=""/>
        <dsp:cNvSpPr/>
      </dsp:nvSpPr>
      <dsp:spPr bwMode="auto">
        <a:xfrm>
          <a:off x="1772506" y="1405063"/>
          <a:ext cx="2269718" cy="1296981"/>
        </a:xfrm>
        <a:prstGeom prst="rect">
          <a:avLst/>
        </a:prstGeom>
        <a:noFill/>
        <a:ln>
          <a:noFill/>
        </a:ln>
        <a:effectLst/>
      </dsp:spPr>
      <dsp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120904" tIns="0" rIns="120904" bIns="120904" numCol="1" spcCol="1270" rtlCol="0" fromWordArt="0" anchor="ctr" anchorCtr="0" forceAA="0" upright="0" compatLnSpc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700">
              <a:solidFill>
                <a:schemeClr val="tx2"/>
              </a:solidFill>
            </a:rPr>
            <a:t>Низкая информированность пациентов о лечении. </a:t>
          </a:r>
          <a:endParaRPr sz="1700">
            <a:solidFill>
              <a:schemeClr val="tx2"/>
            </a:solidFill>
          </a:endParaRPr>
        </a:p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1700">
              <a:solidFill>
                <a:schemeClr val="tx2"/>
              </a:solidFill>
            </a:rPr>
            <a:t>Страх побочных эффектов. </a:t>
          </a:r>
          <a:endParaRPr sz="1700"/>
        </a:p>
      </dsp:txBody>
      <dsp:txXfrm>
        <a:off x="1772506" y="1405063"/>
        <a:ext cx="2269718" cy="1296981"/>
      </dsp:txXfrm>
    </dsp:sp>
  </dsp:spTree>
</dsp:drawing>
</file>

<file path=ppt/diagrams/drawing2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641717075" name=""/>
      <dsp:cNvGrpSpPr/>
    </dsp:nvGrpSpPr>
    <dsp:grpSpPr bwMode="auto">
      <a:xfrm flipH="0" flipV="0">
        <a:off x="0" y="0"/>
        <a:ext cx="3590925" cy="2393949"/>
        <a:chOff x="0" y="0"/>
        <a:chExt cx="3590925" cy="2393949"/>
      </a:xfrm>
    </dsp:grpSpPr>
    <dsp:sp modelId="{060EDBAD-7181-4BEC-8EF1-461611DD0A18}">
      <dsp:nvSpPr>
        <dsp:cNvPr id="1573066813" name=""/>
        <dsp:cNvSpPr/>
      </dsp:nvSpPr>
      <dsp:spPr bwMode="auto">
        <a:xfrm>
          <a:off x="1974" y="0"/>
          <a:ext cx="1185004" cy="1149095"/>
        </a:xfrm>
        <a:prstGeom prst="up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8AB363FB-0347-4B32-A980-888FBD3F9B78}">
      <dsp:nvSpPr>
        <dsp:cNvPr id="14215854" name=""/>
        <dsp:cNvSpPr/>
      </dsp:nvSpPr>
      <dsp:spPr bwMode="auto">
        <a:xfrm>
          <a:off x="1222530" y="0"/>
          <a:ext cx="2010917" cy="1149095"/>
        </a:xfrm>
        <a:prstGeom prst="rect">
          <a:avLst/>
        </a:prstGeom>
        <a:noFill/>
        <a:ln>
          <a:noFill/>
        </a:ln>
        <a:effectLst/>
      </dsp:spPr>
      <dsp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156464" tIns="0" rIns="156464" bIns="156464" numCol="1" spcCol="1270" rtlCol="0" fromWordArt="0" anchor="ctr" anchorCtr="0" forceAA="0" upright="0" compatLnSpc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200">
              <a:solidFill>
                <a:schemeClr val="tx2"/>
              </a:solidFill>
            </a:rPr>
            <a:t>Медицинские специалисты</a:t>
          </a:r>
          <a:r>
            <a:rPr lang="ru-RU" sz="2200"/>
            <a:t> </a:t>
          </a:r>
          <a:endParaRPr sz="2200"/>
        </a:p>
      </dsp:txBody>
      <dsp:txXfrm>
        <a:off x="1222530" y="0"/>
        <a:ext cx="2010917" cy="1149095"/>
      </dsp:txXfrm>
    </dsp:sp>
    <dsp:sp modelId="{7B532603-4324-4488-8A5F-EE035093C985}">
      <dsp:nvSpPr>
        <dsp:cNvPr id="1220488192" name=""/>
        <dsp:cNvSpPr/>
      </dsp:nvSpPr>
      <dsp:spPr bwMode="auto">
        <a:xfrm>
          <a:off x="357476" y="1244853"/>
          <a:ext cx="1185004" cy="1149095"/>
        </a:xfrm>
        <a:prstGeom prst="down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FD5F6D85-5CCB-4DD9-88A9-7C635CA96A25}">
      <dsp:nvSpPr>
        <dsp:cNvPr id="498743438" name=""/>
        <dsp:cNvSpPr/>
      </dsp:nvSpPr>
      <dsp:spPr bwMode="auto">
        <a:xfrm>
          <a:off x="1578031" y="1244853"/>
          <a:ext cx="2010917" cy="1149095"/>
        </a:xfrm>
        <a:prstGeom prst="rect">
          <a:avLst/>
        </a:prstGeom>
        <a:noFill/>
        <a:ln>
          <a:noFill/>
        </a:ln>
        <a:effectLst/>
      </dsp:spPr>
      <dsp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156464" tIns="0" rIns="156464" bIns="156464" numCol="1" spcCol="1270" rtlCol="0" fromWordArt="0" anchor="ctr" anchorCtr="0" forceAA="0" upright="0" compatLnSpc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200">
              <a:solidFill>
                <a:schemeClr val="tx2"/>
              </a:solidFill>
            </a:rPr>
            <a:t>Негативное отношение к пациентам</a:t>
          </a:r>
          <a:endParaRPr sz="2200"/>
        </a:p>
      </dsp:txBody>
      <dsp:txXfrm>
        <a:off x="1578031" y="1244853"/>
        <a:ext cx="2010917" cy="1149095"/>
      </dsp:txXfrm>
    </dsp:sp>
  </dsp:spTree>
</dsp:drawing>
</file>

<file path=ppt/diagrams/drawing3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994521614" name=""/>
      <dsp:cNvGrpSpPr/>
    </dsp:nvGrpSpPr>
    <dsp:grpSpPr bwMode="auto">
      <a:xfrm flipH="0" flipV="0">
        <a:off x="0" y="0"/>
        <a:ext cx="4023824" cy="2682549"/>
        <a:chOff x="0" y="0"/>
        <a:chExt cx="4023824" cy="2682549"/>
      </a:xfrm>
    </dsp:grpSpPr>
    <dsp:sp modelId="{060EDBAD-7181-4BEC-8EF1-461611DD0A18}">
      <dsp:nvSpPr>
        <dsp:cNvPr id="214756586" name=""/>
        <dsp:cNvSpPr/>
      </dsp:nvSpPr>
      <dsp:spPr bwMode="auto">
        <a:xfrm>
          <a:off x="2212" y="0"/>
          <a:ext cx="1327861" cy="1287622"/>
        </a:xfrm>
        <a:prstGeom prst="up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8AB363FB-0347-4B32-A980-888FBD3F9B78}">
      <dsp:nvSpPr>
        <dsp:cNvPr id="831545260" name=""/>
        <dsp:cNvSpPr/>
      </dsp:nvSpPr>
      <dsp:spPr bwMode="auto">
        <a:xfrm>
          <a:off x="1369910" y="0"/>
          <a:ext cx="2253340" cy="1287622"/>
        </a:xfrm>
        <a:prstGeom prst="rect">
          <a:avLst/>
        </a:prstGeom>
        <a:noFill/>
        <a:ln>
          <a:noFill/>
        </a:ln>
        <a:effectLst/>
      </dsp:spPr>
      <dsp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142239" tIns="0" rIns="142239" bIns="142239" numCol="1" spcCol="1270" rtlCol="0" fromWordArt="0" anchor="ctr" anchorCtr="0" forceAA="0" upright="0" compatLnSpc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000">
              <a:solidFill>
                <a:schemeClr val="tx2"/>
              </a:solidFill>
            </a:rPr>
            <a:t>Доступность лечения </a:t>
          </a:r>
          <a:r>
            <a:rPr lang="ru-RU" sz="2000"/>
            <a:t> </a:t>
          </a:r>
          <a:endParaRPr sz="2000"/>
        </a:p>
      </dsp:txBody>
      <dsp:txXfrm>
        <a:off x="1369910" y="0"/>
        <a:ext cx="2253340" cy="1287622"/>
      </dsp:txXfrm>
    </dsp:sp>
    <dsp:sp modelId="{7B532603-4324-4488-8A5F-EE035093C985}">
      <dsp:nvSpPr>
        <dsp:cNvPr id="380466069" name=""/>
        <dsp:cNvSpPr/>
      </dsp:nvSpPr>
      <dsp:spPr bwMode="auto">
        <a:xfrm>
          <a:off x="443333" y="1394925"/>
          <a:ext cx="1327861" cy="1287622"/>
        </a:xfrm>
        <a:prstGeom prst="down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FD5F6D85-5CCB-4DD9-88A9-7C635CA96A25}">
      <dsp:nvSpPr>
        <dsp:cNvPr id="1324056526" name=""/>
        <dsp:cNvSpPr/>
      </dsp:nvSpPr>
      <dsp:spPr bwMode="auto">
        <a:xfrm>
          <a:off x="1759716" y="1394925"/>
          <a:ext cx="2253340" cy="1287622"/>
        </a:xfrm>
        <a:prstGeom prst="rect">
          <a:avLst/>
        </a:prstGeom>
        <a:noFill/>
        <a:ln>
          <a:noFill/>
        </a:ln>
        <a:effectLst/>
      </dsp:spPr>
      <dsp:style>
        <a:lnRef idx="0">
          <a:srgbClr val="000000"/>
        </a:lnRef>
        <a:fillRef idx="0">
          <a:srgbClr val="000000"/>
        </a:fillRef>
        <a:effectRef idx="0">
          <a:srgbClr val="000000"/>
        </a:effectRef>
        <a:fontRef idx="minor"/>
      </dsp:style>
      <dsp:txBody>
        <a:bodyPr spcFirstLastPara="0" vertOverflow="overflow" horzOverflow="overflow" vert="horz" wrap="square" lIns="142239" tIns="0" rIns="142239" bIns="142239" numCol="1" spcCol="1270" rtlCol="0" fromWordArt="0" anchor="ctr" anchorCtr="0" forceAA="0" upright="0" compatLnSpc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ru-RU" sz="2000">
              <a:solidFill>
                <a:schemeClr val="tx2"/>
              </a:solidFill>
            </a:rPr>
            <a:t>Долгое ожидание приема врача или лекарств</a:t>
          </a:r>
          <a:endParaRPr sz="2000"/>
        </a:p>
      </dsp:txBody>
      <dsp:txXfrm>
        <a:off x="1759716" y="1394925"/>
        <a:ext cx="2253340" cy="1287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 val="norm"/>
      <dgm:resizeHandles val="exact"/>
    </dgm:varLst>
    <dgm:alg type="composite"/>
    <dgm:shape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/>
              <dgm:constr type="b" for="ch" forName="upArrow" refType="h" fact="0.480000"/>
              <dgm:constr type="l" for="ch" forName="upArrow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/>
              <dgm:constr type="b" for="ch" forName="upArrowText" refType="h" fact="0.480000"/>
              <dgm:constr type="l" for="ch" forName="upArrowText" refType="w" refFor="ch" refForName="upArrow" fact="1.030000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 fact="0.480000"/>
              <dgm:constr type="b" for="ch" forName="upArrow" refType="h" fact="0.480000"/>
              <dgm:constr type="l" for="ch" forName="upArrow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 fact="0.480000"/>
              <dgm:constr type="b" for="ch" forName="upArrowText" refType="h" fact="0.480000"/>
              <dgm:constr type="l" for="ch" forName="upArrowText" refType="w" refFor="ch" refForName="upArrow" fact="1.030000"/>
              <dgm:constr type="w" for="ch" forName="downArrow" refType="w" fact="0.330000"/>
              <dgm:constr type="h" for="ch" forName="downArrow" refType="h" fact="0.480000"/>
              <dgm:constr type="t" for="ch" forName="downArrow" refType="h" fact="0.520000"/>
              <dgm:constr type="l" for="ch" forName="downArrow" refType="w" refFor="ch" refForName="downArrow" fact="0.300000"/>
              <dgm:constr type="h" for="ch" forName="downArrow" refType="w" refFor="ch" refForName="downArrow" op="gte" fact="0.750000"/>
              <dgm:constr type="w" for="ch" forName="downArrowText" refType="w" fact="0.560000"/>
              <dgm:constr type="h" for="ch" forName="downArrowText" refType="h" fact="0.480000"/>
              <dgm:constr type="t" for="ch" forName="downArrowText" refType="h" fact="0.520000"/>
              <dgm:constr type="l" for="ch" forName="downArrowText" refType="w" refFor="ch" refForName="downArrow" fact="1.330000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/>
              <dgm:constr type="t" for="ch" forName="upArrow"/>
              <dgm:constr type="l" for="ch" forName="upArrow" refType="w" fact="0.670000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/>
              <dgm:constr type="t" for="ch" forName="upArrowText"/>
              <dgm:constr type="l" for="ch" forName="upArrowText" refType="w" fact="0.100000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 fact="0.480000"/>
              <dgm:constr type="t" for="ch" forName="upArrow"/>
              <dgm:constr type="l" for="ch" forName="upArrow" refType="w" fact="0.670000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 fact="0.480000"/>
              <dgm:constr type="t" for="ch" forName="upArrowText"/>
              <dgm:constr type="l" for="ch" forName="upArrowText" refType="w" fact="0.100000"/>
              <dgm:constr type="w" for="ch" forName="downArrow" refType="w" fact="0.330000"/>
              <dgm:constr type="h" for="ch" forName="downArrow" refType="h" fact="0.480000"/>
              <dgm:constr type="t" for="ch" forName="downArrow" refType="h" fact="0.520000"/>
              <dgm:constr type="l" for="ch" forName="downArrow" refType="w" fact="0.570000"/>
              <dgm:constr type="h" for="ch" forName="downArrow" refType="w" refFor="ch" refForName="downArrow" op="gte" fact="0.750000"/>
              <dgm:constr type="w" for="ch" forName="downArrowText" refType="w" fact="0.560000"/>
              <dgm:constr type="h" for="ch" forName="downArrowText" refType="h" fact="0.480000"/>
              <dgm:constr type="t" for="ch" forName="downArrowText" refType="h" fact="0.520000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 val="norm"/>
      <dgm:resizeHandles val="exact"/>
    </dgm:varLst>
    <dgm:alg type="composite"/>
    <dgm:shape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/>
              <dgm:constr type="b" for="ch" forName="upArrow" refType="h" fact="0.480000"/>
              <dgm:constr type="l" for="ch" forName="upArrow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/>
              <dgm:constr type="b" for="ch" forName="upArrowText" refType="h" fact="0.480000"/>
              <dgm:constr type="l" for="ch" forName="upArrowText" refType="w" refFor="ch" refForName="upArrow" fact="1.030000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 fact="0.480000"/>
              <dgm:constr type="b" for="ch" forName="upArrow" refType="h" fact="0.480000"/>
              <dgm:constr type="l" for="ch" forName="upArrow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 fact="0.480000"/>
              <dgm:constr type="b" for="ch" forName="upArrowText" refType="h" fact="0.480000"/>
              <dgm:constr type="l" for="ch" forName="upArrowText" refType="w" refFor="ch" refForName="upArrow" fact="1.030000"/>
              <dgm:constr type="w" for="ch" forName="downArrow" refType="w" fact="0.330000"/>
              <dgm:constr type="h" for="ch" forName="downArrow" refType="h" fact="0.480000"/>
              <dgm:constr type="t" for="ch" forName="downArrow" refType="h" fact="0.520000"/>
              <dgm:constr type="l" for="ch" forName="downArrow" refType="w" refFor="ch" refForName="downArrow" fact="0.300000"/>
              <dgm:constr type="h" for="ch" forName="downArrow" refType="w" refFor="ch" refForName="downArrow" op="gte" fact="0.750000"/>
              <dgm:constr type="w" for="ch" forName="downArrowText" refType="w" fact="0.560000"/>
              <dgm:constr type="h" for="ch" forName="downArrowText" refType="h" fact="0.480000"/>
              <dgm:constr type="t" for="ch" forName="downArrowText" refType="h" fact="0.520000"/>
              <dgm:constr type="l" for="ch" forName="downArrowText" refType="w" refFor="ch" refForName="downArrow" fact="1.330000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/>
              <dgm:constr type="t" for="ch" forName="upArrow"/>
              <dgm:constr type="l" for="ch" forName="upArrow" refType="w" fact="0.670000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/>
              <dgm:constr type="t" for="ch" forName="upArrowText"/>
              <dgm:constr type="l" for="ch" forName="upArrowText" refType="w" fact="0.100000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 fact="0.480000"/>
              <dgm:constr type="t" for="ch" forName="upArrow"/>
              <dgm:constr type="l" for="ch" forName="upArrow" refType="w" fact="0.670000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 fact="0.480000"/>
              <dgm:constr type="t" for="ch" forName="upArrowText"/>
              <dgm:constr type="l" for="ch" forName="upArrowText" refType="w" fact="0.100000"/>
              <dgm:constr type="w" for="ch" forName="downArrow" refType="w" fact="0.330000"/>
              <dgm:constr type="h" for="ch" forName="downArrow" refType="h" fact="0.480000"/>
              <dgm:constr type="t" for="ch" forName="downArrow" refType="h" fact="0.520000"/>
              <dgm:constr type="l" for="ch" forName="downArrow" refType="w" fact="0.570000"/>
              <dgm:constr type="h" for="ch" forName="downArrow" refType="w" refFor="ch" refForName="downArrow" op="gte" fact="0.750000"/>
              <dgm:constr type="w" for="ch" forName="downArrowText" refType="w" fact="0.560000"/>
              <dgm:constr type="h" for="ch" forName="downArrowText" refType="h" fact="0.480000"/>
              <dgm:constr type="t" for="ch" forName="downArrowText" refType="h" fact="0.520000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 val="norm"/>
      <dgm:resizeHandles val="exact"/>
    </dgm:varLst>
    <dgm:alg type="composite"/>
    <dgm:shape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/>
              <dgm:constr type="b" for="ch" forName="upArrow" refType="h" fact="0.480000"/>
              <dgm:constr type="l" for="ch" forName="upArrow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/>
              <dgm:constr type="b" for="ch" forName="upArrowText" refType="h" fact="0.480000"/>
              <dgm:constr type="l" for="ch" forName="upArrowText" refType="w" refFor="ch" refForName="upArrow" fact="1.030000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 fact="0.480000"/>
              <dgm:constr type="b" for="ch" forName="upArrow" refType="h" fact="0.480000"/>
              <dgm:constr type="l" for="ch" forName="upArrow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 fact="0.480000"/>
              <dgm:constr type="b" for="ch" forName="upArrowText" refType="h" fact="0.480000"/>
              <dgm:constr type="l" for="ch" forName="upArrowText" refType="w" refFor="ch" refForName="upArrow" fact="1.030000"/>
              <dgm:constr type="w" for="ch" forName="downArrow" refType="w" fact="0.330000"/>
              <dgm:constr type="h" for="ch" forName="downArrow" refType="h" fact="0.480000"/>
              <dgm:constr type="t" for="ch" forName="downArrow" refType="h" fact="0.520000"/>
              <dgm:constr type="l" for="ch" forName="downArrow" refType="w" refFor="ch" refForName="downArrow" fact="0.300000"/>
              <dgm:constr type="h" for="ch" forName="downArrow" refType="w" refFor="ch" refForName="downArrow" op="gte" fact="0.750000"/>
              <dgm:constr type="w" for="ch" forName="downArrowText" refType="w" fact="0.560000"/>
              <dgm:constr type="h" for="ch" forName="downArrowText" refType="h" fact="0.480000"/>
              <dgm:constr type="t" for="ch" forName="downArrowText" refType="h" fact="0.520000"/>
              <dgm:constr type="l" for="ch" forName="downArrowText" refType="w" refFor="ch" refForName="downArrow" fact="1.330000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/>
              <dgm:constr type="t" for="ch" forName="upArrow"/>
              <dgm:constr type="l" for="ch" forName="upArrow" refType="w" fact="0.670000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/>
              <dgm:constr type="t" for="ch" forName="upArrowText"/>
              <dgm:constr type="l" for="ch" forName="upArrowText" refType="w" fact="0.100000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0000"/>
              <dgm:constr type="h" for="ch" forName="upArrow" refType="h" fact="0.480000"/>
              <dgm:constr type="t" for="ch" forName="upArrow"/>
              <dgm:constr type="l" for="ch" forName="upArrow" refType="w" fact="0.670000"/>
              <dgm:constr type="h" for="ch" forName="upArrow" refType="w" refFor="ch" refForName="upArrow" op="gte" fact="0.750000"/>
              <dgm:constr type="w" for="ch" forName="upArrowText" refType="w" fact="0.560000"/>
              <dgm:constr type="h" for="ch" forName="upArrowText" refType="h" fact="0.480000"/>
              <dgm:constr type="t" for="ch" forName="upArrowText"/>
              <dgm:constr type="l" for="ch" forName="upArrowText" refType="w" fact="0.100000"/>
              <dgm:constr type="w" for="ch" forName="downArrow" refType="w" fact="0.330000"/>
              <dgm:constr type="h" for="ch" forName="downArrow" refType="h" fact="0.480000"/>
              <dgm:constr type="t" for="ch" forName="downArrow" refType="h" fact="0.520000"/>
              <dgm:constr type="l" for="ch" forName="downArrow" refType="w" fact="0.570000"/>
              <dgm:constr type="h" for="ch" forName="downArrow" refType="w" refFor="ch" refForName="downArrow" op="gte" fact="0.750000"/>
              <dgm:constr type="w" for="ch" forName="downArrowText" refType="w" fact="0.560000"/>
              <dgm:constr type="h" for="ch" forName="downArrowText" refType="h" fact="0.480000"/>
              <dgm:constr type="t" for="ch" forName="downArrowText" refType="h" fact="0.520000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 bwMode="auto">
          <a:xfrm>
            <a:off x="914281" y="2130426"/>
            <a:ext cx="10361851" cy="1470025"/>
          </a:xfrm>
        </p:spPr>
        <p:txBody>
          <a:bodyPr>
            <a:normAutofit/>
          </a:bodyPr>
          <a:lstStyle>
            <a:lvl1pPr>
              <a:defRPr sz="3200" b="0">
                <a:solidFill>
                  <a:srgbClr val="00ADD9"/>
                </a:solidFill>
                <a:latin typeface="Gotham Pro Medium"/>
                <a:cs typeface="Gotham Pro Medium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562" y="3886200"/>
            <a:ext cx="853328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11784067" y="274639"/>
            <a:ext cx="3655008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12694" y="274639"/>
            <a:ext cx="10768198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>
            <a:normAutofit/>
          </a:bodyPr>
          <a:lstStyle>
            <a:lvl1pPr>
              <a:defRPr sz="2400" b="1">
                <a:solidFill>
                  <a:srgbClr val="1663A4"/>
                </a:solidFill>
                <a:latin typeface="Gotham Pro"/>
                <a:cs typeface="Gotham Pro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812695" y="1600201"/>
            <a:ext cx="721054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8226413" y="1600201"/>
            <a:ext cx="721266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520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1EE997-5520-408B-BD30-2B944799F37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5E3B5D-327D-4B72-A343-D8AFD73AC99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lang="ru-RU" sz="2400" b="1">
          <a:solidFill>
            <a:srgbClr val="1663A4"/>
          </a:solidFill>
          <a:latin typeface="Gotham Pro"/>
          <a:ea typeface="+mj-ea"/>
          <a:cs typeface="Gotham Pro"/>
        </a:defRPr>
      </a:lvl1pPr>
    </p:titleStyle>
    <p:bodyStyle>
      <a:lvl1pPr marL="342900" indent="-342900" algn="l" defTabSz="914400">
        <a:spcBef>
          <a:spcPts val="0"/>
        </a:spcBef>
        <a:buClr>
          <a:srgbClr val="00ADD9"/>
        </a:buClr>
        <a:buSzPct val="130000"/>
        <a:buFont typeface="Wingdings"/>
        <a:buChar char="§"/>
        <a:defRPr sz="2000">
          <a:solidFill>
            <a:srgbClr val="004985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Clr>
          <a:srgbClr val="1663A4"/>
        </a:buClr>
        <a:buSzPct val="130000"/>
        <a:buFont typeface="Wingdings"/>
        <a:buChar char="§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Clr>
          <a:srgbClr val="004985"/>
        </a:buClr>
        <a:buFont typeface="Wingdings"/>
        <a:buChar char="§"/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24.png"/><Relationship Id="rId5" Type="http://schemas.openxmlformats.org/officeDocument/2006/relationships/image" Target="../media/image7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1.png"/><Relationship Id="rId6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8" Type="http://schemas.openxmlformats.org/officeDocument/2006/relationships/diagramColors" Target="../diagrams/colors1.xml" /><Relationship Id="rId9" Type="http://schemas.openxmlformats.org/officeDocument/2006/relationships/diagramLayout" Target="../diagrams/layout1.xml" /><Relationship Id="rId10" Type="http://schemas.openxmlformats.org/officeDocument/2006/relationships/diagramQuickStyle" Target="../diagrams/quickStyle1.xml" /><Relationship Id="rId11" Type="http://schemas.openxmlformats.org/officeDocument/2006/relationships/diagramData" Target="../diagrams/data2.xml" /><Relationship Id="rId12" Type="http://schemas.microsoft.com/office/2007/relationships/diagramDrawing" Target="../diagrams/drawing2.xml" /><Relationship Id="rId13" Type="http://schemas.openxmlformats.org/officeDocument/2006/relationships/diagramColors" Target="../diagrams/colors2.xml" /><Relationship Id="rId14" Type="http://schemas.openxmlformats.org/officeDocument/2006/relationships/diagramLayout" Target="../diagrams/layout2.xml" /><Relationship Id="rId15" Type="http://schemas.openxmlformats.org/officeDocument/2006/relationships/diagramQuickStyle" Target="../diagrams/quickStyle2.xml" /><Relationship Id="rId16" Type="http://schemas.openxmlformats.org/officeDocument/2006/relationships/diagramData" Target="../diagrams/data3.xml" /><Relationship Id="rId17" Type="http://schemas.microsoft.com/office/2007/relationships/diagramDrawing" Target="../diagrams/drawing3.xml" /><Relationship Id="rId18" Type="http://schemas.openxmlformats.org/officeDocument/2006/relationships/diagramColors" Target="../diagrams/colors3.xml" /><Relationship Id="rId19" Type="http://schemas.openxmlformats.org/officeDocument/2006/relationships/diagramLayout" Target="../diagrams/layout3.xml" /><Relationship Id="rId20" Type="http://schemas.openxmlformats.org/officeDocument/2006/relationships/diagramQuickStyle" Target="../diagrams/quickStyle3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8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1.png"/><Relationship Id="rId6" Type="http://schemas.openxmlformats.org/officeDocument/2006/relationships/image" Target="../media/image19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1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22.png"/><Relationship Id="rId8" Type="http://schemas.openxmlformats.org/officeDocument/2006/relationships/image" Target="../media/image2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1026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5105206" y="260648"/>
              <a:ext cx="1980000" cy="1980000"/>
            </a:xfrm>
            <a:prstGeom prst="rect">
              <a:avLst/>
            </a:prstGeom>
            <a:noFill/>
          </p:spPr>
        </p:pic>
        <p:pic>
          <p:nvPicPr>
            <p:cNvPr id="1034" name="Picture 10" descr="E:\РАБОТА\3 конгресс ВСП\2025\XVI Конгресс шаблон презентации\элементы презентации\05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>
              <a:off x="0" y="0"/>
              <a:ext cx="4319737" cy="1620000"/>
            </a:xfrm>
            <a:prstGeom prst="rect">
              <a:avLst/>
            </a:prstGeom>
            <a:noFill/>
          </p:spPr>
        </p:pic>
        <p:pic>
          <p:nvPicPr>
            <p:cNvPr id="1035" name="Picture 11" descr="E:\РАБОТА\3 конгресс ВСП\2025\XVI Конгресс шаблон презентации\элементы презентации\03.png"/>
            <p:cNvPicPr>
              <a:picLocks noChangeAspect="1" noChangeArrowheads="1"/>
            </p:cNvPicPr>
            <p:nvPr/>
          </p:nvPicPr>
          <p:blipFill>
            <a:blip r:embed="rId4"/>
            <a:srcRect l="-834" t="0" r="0" b="0"/>
            <a:stretch/>
          </p:blipFill>
          <p:spPr bwMode="auto">
            <a:xfrm>
              <a:off x="6746186" y="4698000"/>
              <a:ext cx="5444227" cy="2160000"/>
            </a:xfrm>
            <a:prstGeom prst="rect">
              <a:avLst/>
            </a:prstGeom>
            <a:noFill/>
          </p:spPr>
        </p:pic>
        <p:pic>
          <p:nvPicPr>
            <p:cNvPr id="1037" name="Picture 13" descr="E:\РАБОТА\3 конгресс ВСП\2025\XVI Конгресс шаблон презентации\элементы презентации\013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 rot="5400000">
              <a:off x="9490833" y="-1079578"/>
              <a:ext cx="1620000" cy="3779157"/>
            </a:xfrm>
            <a:prstGeom prst="rect">
              <a:avLst/>
            </a:prstGeom>
            <a:noFill/>
          </p:spPr>
        </p:pic>
        <p:pic>
          <p:nvPicPr>
            <p:cNvPr id="2050" name="Picture 2" descr="E:\РАБОТА\3 конгресс ВСП\2025\XVI Конгресс шаблон презентации\элементы презентации\010.png"/>
            <p:cNvPicPr>
              <a:picLocks noChangeAspect="1" noChangeArrowheads="1"/>
            </p:cNvPicPr>
            <p:nvPr/>
          </p:nvPicPr>
          <p:blipFill>
            <a:blip r:embed="rId6"/>
            <a:stretch/>
          </p:blipFill>
          <p:spPr bwMode="auto">
            <a:xfrm flipH="1">
              <a:off x="1" y="5778000"/>
              <a:ext cx="5007082" cy="1080000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" y="2130426"/>
            <a:ext cx="12190412" cy="19466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/>
              <a:t>Развитие инфраструктуры помощи </a:t>
            </a:r>
            <a:br>
              <a:rPr lang="ru-RU"/>
            </a:br>
            <a:r>
              <a:rPr lang="ru-RU"/>
              <a:t>пациентам с социально-значимыми заболеваниями </a:t>
            </a:r>
            <a:br>
              <a:rPr lang="ru-RU" sz="4000"/>
            </a:br>
            <a:endParaRPr lang="ru-RU" sz="4000" b="0">
              <a:solidFill>
                <a:srgbClr val="00ADD9"/>
              </a:solidFill>
              <a:latin typeface="Gotham Pro Medium"/>
              <a:cs typeface="Gotham Pro Medium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562" y="4077072"/>
            <a:ext cx="8533289" cy="1296144"/>
          </a:xfrm>
        </p:spPr>
        <p:txBody>
          <a:bodyPr>
            <a:noAutofit/>
          </a:bodyPr>
          <a:lstStyle/>
          <a:p>
            <a:pPr defTabSz="685800">
              <a:buClr>
                <a:srgbClr val="35A5D6"/>
              </a:buClr>
              <a:defRPr/>
            </a:pPr>
            <a:r>
              <a:rPr lang="ru-RU" sz="2800" b="1">
                <a:solidFill>
                  <a:srgbClr val="004985"/>
                </a:solidFill>
              </a:rPr>
              <a:t>Савостеенко Дарья Владимировна</a:t>
            </a:r>
            <a:endParaRPr/>
          </a:p>
          <a:p>
            <a:pPr defTabSz="685800">
              <a:buClr>
                <a:srgbClr val="35A5D6"/>
              </a:buClr>
              <a:defRPr/>
            </a:pPr>
            <a:r>
              <a:rPr lang="ru-RU" sz="1600">
                <a:solidFill>
                  <a:srgbClr val="004985"/>
                </a:solidFill>
              </a:rPr>
              <a:t>Координатор проектов </a:t>
            </a:r>
            <a:endParaRPr/>
          </a:p>
          <a:p>
            <a:pPr defTabSz="685800">
              <a:buClr>
                <a:srgbClr val="35A5D6"/>
              </a:buClr>
              <a:defRPr/>
            </a:pPr>
            <a:r>
              <a:rPr lang="ru-RU" sz="1600">
                <a:solidFill>
                  <a:srgbClr val="004985"/>
                </a:solidFill>
              </a:rPr>
              <a:t>Ассоциации пациентов и специалистов, помогающих людям с ВИЧ, гепатитами и другими социально-значимыми заболеваниями «Е.В.А.»</a:t>
            </a:r>
            <a:endParaRPr/>
          </a:p>
        </p:txBody>
      </p:sp>
      <p:sp>
        <p:nvSpPr>
          <p:cNvPr id="10" name="Subtitle 2"/>
          <p:cNvSpPr txBox="1"/>
          <p:nvPr/>
        </p:nvSpPr>
        <p:spPr bwMode="auto">
          <a:xfrm>
            <a:off x="3233142" y="5517232"/>
            <a:ext cx="5724128" cy="47467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algn="ctr" defTabSz="685800">
              <a:buClr>
                <a:srgbClr val="35A5D6"/>
              </a:buClr>
              <a:defRPr/>
            </a:pPr>
            <a:r>
              <a:rPr lang="ru-RU" sz="1600">
                <a:solidFill>
                  <a:srgbClr val="00ADD9"/>
                </a:solidFill>
                <a:ea typeface="Arial"/>
              </a:rPr>
              <a:t>Москва, 20–25 ноября 2025</a:t>
            </a:r>
            <a:endParaRPr/>
          </a:p>
          <a:p>
            <a:pPr algn="ctr" defTabSz="685800">
              <a:buClr>
                <a:srgbClr val="35A5D6"/>
              </a:buClr>
              <a:defRPr/>
            </a:pPr>
            <a:r>
              <a:rPr lang="en-US" sz="1600">
                <a:solidFill>
                  <a:srgbClr val="00ADD9"/>
                </a:solidFill>
                <a:latin typeface="Gotham Pro Medium"/>
                <a:ea typeface="Arial"/>
              </a:rPr>
              <a:t>https://congress-vsp.ru/xvi/</a:t>
            </a:r>
            <a:endParaRPr lang="ru-RU" sz="1600">
              <a:solidFill>
                <a:srgbClr val="00ADD9"/>
              </a:solidFill>
              <a:ea typeface="Arial"/>
            </a:endParaRPr>
          </a:p>
          <a:p>
            <a:pPr algn="ctr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  <a:defRPr/>
            </a:pPr>
            <a:endParaRPr lang="ru-RU" sz="1200">
              <a:solidFill>
                <a:srgbClr val="41A8DC"/>
              </a:solidFill>
              <a:latin typeface="Gotham Pro Medium"/>
              <a:ea typeface="Arial"/>
              <a:cs typeface="Gotham Pro Medium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1026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622598" y="1953056"/>
              <a:ext cx="1980000" cy="1980000"/>
            </a:xfrm>
            <a:prstGeom prst="rect">
              <a:avLst/>
            </a:prstGeom>
            <a:noFill/>
          </p:spPr>
        </p:pic>
        <p:sp>
          <p:nvSpPr>
            <p:cNvPr id="10" name="Прямоугольник 9"/>
            <p:cNvSpPr/>
            <p:nvPr/>
          </p:nvSpPr>
          <p:spPr bwMode="auto">
            <a:xfrm>
              <a:off x="8831510" y="6309320"/>
              <a:ext cx="3014206" cy="34163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 defTabSz="685800">
                <a:lnSpc>
                  <a:spcPct val="90000"/>
                </a:lnSpc>
                <a:spcBef>
                  <a:spcPts val="750"/>
                </a:spcBef>
                <a:buClr>
                  <a:srgbClr val="35A5D6"/>
                </a:buClr>
                <a:defRPr/>
              </a:pPr>
              <a:r>
                <a:rPr lang="en-US">
                  <a:solidFill>
                    <a:srgbClr val="114C7D"/>
                  </a:solidFill>
                  <a:latin typeface="Gotham Pro"/>
                  <a:cs typeface="Gotham Pro"/>
                </a:rPr>
                <a:t>congress-vsp.ru/xvi/</a:t>
              </a:r>
              <a:endParaRPr lang="ru-RU">
                <a:solidFill>
                  <a:srgbClr val="114C7D"/>
                </a:solidFill>
                <a:latin typeface="Gotham Pro"/>
                <a:cs typeface="Gotham Pro"/>
              </a:endParaRPr>
            </a:p>
          </p:txBody>
        </p:sp>
        <p:pic>
          <p:nvPicPr>
            <p:cNvPr id="8" name="Picture 13" descr="E:\РАБОТА\3 конгресс ВСП\2025\XVI Конгресс шаблон презентации\элементы презентации\013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 rot="16199998" flipH="1">
              <a:off x="1079579" y="-1079578"/>
              <a:ext cx="1620000" cy="3779157"/>
            </a:xfrm>
            <a:prstGeom prst="rect">
              <a:avLst/>
            </a:prstGeom>
            <a:noFill/>
          </p:spPr>
        </p:pic>
        <p:pic>
          <p:nvPicPr>
            <p:cNvPr id="3" name="Picture 2" descr="E:\РАБОТА\3 конгресс ВСП\2025\XVI Конгресс шаблон презентации\элементы презентации\03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 flipH="1">
              <a:off x="0" y="4698000"/>
              <a:ext cx="5399214" cy="2160000"/>
            </a:xfrm>
            <a:prstGeom prst="rect">
              <a:avLst/>
            </a:prstGeom>
            <a:noFill/>
          </p:spPr>
        </p:pic>
        <p:pic>
          <p:nvPicPr>
            <p:cNvPr id="1028" name="Picture 4" descr="E:\РАБОТА\3 конгресс ВСП\2025\XVI Конгресс шаблон презентации\элементы презентации\014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 flipH="1">
              <a:off x="11110413" y="0"/>
              <a:ext cx="1080000" cy="1080000"/>
            </a:xfrm>
            <a:prstGeom prst="rect">
              <a:avLst/>
            </a:prstGeom>
            <a:noFill/>
          </p:spPr>
        </p:pic>
      </p:grpSp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3358902" y="2358008"/>
            <a:ext cx="8149983" cy="114300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ru-RU" sz="4000" b="0">
                <a:solidFill>
                  <a:srgbClr val="00ADD9"/>
                </a:solidFill>
                <a:latin typeface="Gotham Pro Medium"/>
                <a:cs typeface="Gotham Pro Medium"/>
              </a:rPr>
              <a:t>БЛАГОДАРЮ ЗА ВНИМАНИЕ!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190550" y="188640"/>
              <a:ext cx="720000" cy="720000"/>
            </a:xfrm>
            <a:prstGeom prst="rect">
              <a:avLst/>
            </a:prstGeom>
            <a:noFill/>
          </p:spPr>
        </p:pic>
        <p:pic>
          <p:nvPicPr>
            <p:cNvPr id="9" name="Picture 4" descr="E:\РАБОТА\3 конгресс ВСП\2025\XVI Конгресс шаблон презентации\элементы презентации\014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 flipH="1">
              <a:off x="11470413" y="0"/>
              <a:ext cx="720000" cy="720000"/>
            </a:xfrm>
            <a:prstGeom prst="rect">
              <a:avLst/>
            </a:prstGeom>
            <a:noFill/>
          </p:spPr>
        </p:pic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>
              <a:off x="0" y="6138000"/>
              <a:ext cx="1080263" cy="720000"/>
            </a:xfrm>
            <a:prstGeom prst="rect">
              <a:avLst/>
            </a:prstGeom>
            <a:noFill/>
          </p:spPr>
        </p:pic>
        <p:pic>
          <p:nvPicPr>
            <p:cNvPr id="2051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>
              <a:off x="11468837" y="6498000"/>
              <a:ext cx="721576" cy="360000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82638" y="0"/>
            <a:ext cx="10513168" cy="10800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/>
              <a:t>АССОЦИАЦИЯ «Е.В.А.». ОБ ОРГАНИЗАЦИИ. 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982637" y="1340768"/>
            <a:ext cx="10801201" cy="4968551"/>
          </a:xfrm>
        </p:spPr>
        <p:txBody>
          <a:bodyPr>
            <a:normAutofit/>
          </a:bodyPr>
          <a:lstStyle/>
          <a:p>
            <a:pPr marL="457200" lvl="1" indent="0">
              <a:buClr>
                <a:srgbClr val="1663A4"/>
              </a:buClr>
              <a:buSzPct val="130000"/>
              <a:buNone/>
              <a:defRPr/>
            </a:pPr>
            <a:r>
              <a:rPr lang="ru-RU" sz="2400">
                <a:solidFill>
                  <a:schemeClr val="tx2"/>
                </a:solidFill>
              </a:rPr>
              <a:t>Ассоциация «Е.В.А.» - первая в России пациентская организация для людей с социально-значимыми заболеваниями: ВИЧ, вирусными гепатитами, туберкулезом. </a:t>
            </a:r>
            <a:endParaRPr/>
          </a:p>
          <a:p>
            <a:pPr marL="0" lvl="1" indent="0">
              <a:buClr>
                <a:srgbClr val="00ADD9"/>
              </a:buClr>
              <a:buNone/>
              <a:defRPr/>
            </a:pPr>
            <a:r>
              <a:rPr lang="ru-RU" sz="2400" b="1">
                <a:solidFill>
                  <a:schemeClr val="tx2"/>
                </a:solidFill>
              </a:rPr>
              <a:t>Период работы </a:t>
            </a:r>
            <a:r>
              <a:rPr lang="ru-RU" sz="2400">
                <a:solidFill>
                  <a:schemeClr val="tx2"/>
                </a:solidFill>
              </a:rPr>
              <a:t>– 15 лет. </a:t>
            </a:r>
            <a:endParaRPr/>
          </a:p>
          <a:p>
            <a:pPr marL="0" lvl="1" indent="0">
              <a:buClr>
                <a:srgbClr val="00ADD9"/>
              </a:buClr>
              <a:buNone/>
              <a:defRPr/>
            </a:pPr>
            <a:r>
              <a:rPr lang="ru-RU" sz="2400" b="1">
                <a:solidFill>
                  <a:schemeClr val="tx2"/>
                </a:solidFill>
              </a:rPr>
              <a:t>Количество участников </a:t>
            </a:r>
            <a:r>
              <a:rPr lang="ru-RU" sz="2400">
                <a:solidFill>
                  <a:schemeClr val="tx2"/>
                </a:solidFill>
              </a:rPr>
              <a:t>– 86 физических членов из 37 регионов и 8 юридических членов. </a:t>
            </a:r>
            <a:endParaRPr/>
          </a:p>
          <a:p>
            <a:pPr marL="0" lvl="1" indent="0">
              <a:buClr>
                <a:srgbClr val="00ADD9"/>
              </a:buClr>
              <a:buNone/>
              <a:defRPr/>
            </a:pPr>
            <a:r>
              <a:rPr lang="ru-RU" sz="2400" b="1">
                <a:solidFill>
                  <a:schemeClr val="tx2"/>
                </a:solidFill>
              </a:rPr>
              <a:t>Направления работы</a:t>
            </a:r>
            <a:r>
              <a:rPr lang="ru-RU" sz="2400">
                <a:solidFill>
                  <a:schemeClr val="tx2"/>
                </a:solidFill>
              </a:rPr>
              <a:t>: </a:t>
            </a:r>
            <a:endParaRPr/>
          </a:p>
          <a:p>
            <a:pPr marL="342900" lvl="1" indent="-342900">
              <a:buClr>
                <a:srgbClr val="00ADD9"/>
              </a:buClr>
              <a:defRPr/>
            </a:pPr>
            <a:r>
              <a:rPr lang="ru-RU" sz="2400">
                <a:solidFill>
                  <a:schemeClr val="tx2"/>
                </a:solidFill>
              </a:rPr>
              <a:t>Профилактика социально-значимых заболеваний (ВИЧ, вирусные гепатиты, туберкулез).</a:t>
            </a:r>
            <a:endParaRPr/>
          </a:p>
          <a:p>
            <a:pPr marL="342900" lvl="1" indent="-342900">
              <a:buClr>
                <a:srgbClr val="00ADD9"/>
              </a:buClr>
              <a:defRPr/>
            </a:pPr>
            <a:r>
              <a:rPr lang="ru-RU" sz="2400">
                <a:solidFill>
                  <a:schemeClr val="tx2"/>
                </a:solidFill>
              </a:rPr>
              <a:t>Материнство и ВИЧ.</a:t>
            </a:r>
            <a:endParaRPr/>
          </a:p>
          <a:p>
            <a:pPr marL="342900" lvl="1" indent="-342900">
              <a:buClr>
                <a:srgbClr val="00ADD9"/>
              </a:buClr>
              <a:defRPr/>
            </a:pPr>
            <a:r>
              <a:rPr lang="ru-RU" sz="2400">
                <a:solidFill>
                  <a:schemeClr val="tx2"/>
                </a:solidFill>
              </a:rPr>
              <a:t>Информационные кампании и повышение осведомлённости о заболеваниях.</a:t>
            </a:r>
            <a:endParaRPr/>
          </a:p>
          <a:p>
            <a:pPr marL="342900" lvl="1" indent="-342900">
              <a:buClr>
                <a:srgbClr val="00ADD9"/>
              </a:buClr>
              <a:defRPr/>
            </a:pPr>
            <a:r>
              <a:rPr lang="ru-RU" sz="2400">
                <a:solidFill>
                  <a:schemeClr val="tx2"/>
                </a:solidFill>
              </a:rPr>
              <a:t>Методическая помощь для региональных НКО. 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903518" y="6550406"/>
            <a:ext cx="2232248" cy="27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  <a:defRPr/>
            </a:pPr>
            <a:r>
              <a:rPr lang="en-US" sz="1300">
                <a:solidFill>
                  <a:srgbClr val="114C7D"/>
                </a:solidFill>
                <a:latin typeface="Gotham Pro"/>
                <a:ea typeface="Arial"/>
                <a:cs typeface="Gotham Pro"/>
              </a:rPr>
              <a:t>congress-vsp.ru/xvi/</a:t>
            </a:r>
            <a:endParaRPr lang="ru-RU" sz="1300">
              <a:solidFill>
                <a:srgbClr val="114C7D"/>
              </a:solidFill>
              <a:latin typeface="Gotham Pro"/>
              <a:ea typeface="Arial"/>
              <a:cs typeface="Gotham Pro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 bwMode="auto">
          <a:xfrm>
            <a:off x="0" y="189025"/>
            <a:ext cx="12190413" cy="6668975"/>
            <a:chOff x="0" y="189025"/>
            <a:chExt cx="12190413" cy="6668975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118542" y="189025"/>
              <a:ext cx="720000" cy="719229"/>
            </a:xfrm>
            <a:prstGeom prst="rect">
              <a:avLst/>
            </a:prstGeom>
            <a:noFill/>
          </p:spPr>
        </p:pic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>
              <a:off x="0" y="6138000"/>
              <a:ext cx="1080263" cy="720000"/>
            </a:xfrm>
            <a:prstGeom prst="rect">
              <a:avLst/>
            </a:prstGeom>
            <a:noFill/>
          </p:spPr>
        </p:pic>
        <p:pic>
          <p:nvPicPr>
            <p:cNvPr id="2051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 flipH="1">
              <a:off x="11468837" y="6498000"/>
              <a:ext cx="721576" cy="360000"/>
            </a:xfrm>
            <a:prstGeom prst="rect">
              <a:avLst/>
            </a:prstGeom>
            <a:noFill/>
          </p:spPr>
        </p:pic>
        <p:grpSp>
          <p:nvGrpSpPr>
            <p:cNvPr id="10" name="Группа 9"/>
            <p:cNvGrpSpPr/>
            <p:nvPr/>
          </p:nvGrpSpPr>
          <p:grpSpPr bwMode="auto">
            <a:xfrm>
              <a:off x="10478550" y="246294"/>
              <a:ext cx="1702718" cy="586402"/>
              <a:chOff x="10478550" y="404696"/>
              <a:chExt cx="1702718" cy="586402"/>
            </a:xfrm>
          </p:grpSpPr>
          <p:sp>
            <p:nvSpPr>
              <p:cNvPr id="6" name="Прямоугольник 5"/>
              <p:cNvSpPr/>
              <p:nvPr/>
            </p:nvSpPr>
            <p:spPr bwMode="auto">
              <a:xfrm>
                <a:off x="10478550" y="746416"/>
                <a:ext cx="1702718" cy="24468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defTabSz="685800">
                  <a:lnSpc>
                    <a:spcPct val="90000"/>
                  </a:lnSpc>
                  <a:spcBef>
                    <a:spcPts val="750"/>
                  </a:spcBef>
                  <a:buClr>
                    <a:srgbClr val="35A5D6"/>
                  </a:buClr>
                  <a:defRPr/>
                </a:pPr>
                <a:r>
                  <a:rPr lang="en-US" sz="1100">
                    <a:solidFill>
                      <a:srgbClr val="114C7D"/>
                    </a:solidFill>
                    <a:latin typeface="Gotham Pro"/>
                    <a:ea typeface="Arial"/>
                    <a:cs typeface="Gotham Pro"/>
                  </a:rPr>
                  <a:t>congress-vsp.ru/xvi/</a:t>
                </a:r>
                <a:endParaRPr lang="ru-RU" sz="1100">
                  <a:solidFill>
                    <a:srgbClr val="114C7D"/>
                  </a:solidFill>
                  <a:latin typeface="Gotham Pro"/>
                  <a:ea typeface="Arial"/>
                  <a:cs typeface="Gotham Pro"/>
                </a:endParaRPr>
              </a:p>
            </p:txBody>
          </p:sp>
          <p:pic>
            <p:nvPicPr>
              <p:cNvPr id="4098" name="Picture 2" descr="E:\РАБОТА\3 конгресс ВСП\2025\XVI Конгресс шаблон презентации\элементы презентации\07.png"/>
              <p:cNvPicPr>
                <a:picLocks noChangeAspect="1" noChangeArrowheads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10550475" y="404696"/>
                <a:ext cx="1440242" cy="288000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910629" y="0"/>
            <a:ext cx="9577064" cy="1266825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ru-RU"/>
            </a:br>
            <a:br>
              <a:rPr lang="ru-RU"/>
            </a:br>
            <a:r>
              <a:rPr lang="ru-RU"/>
              <a:t>ИНФРАСТРУКТУРА ПОМОЩИ ДЛЯ ПАЦИЕНТОВ С СОЦИАЛЬНО-ЗНАЧИМЫМИ ЗАБОЛЕВАНИЯМИ КАК ЭКОСИСТЕМА </a:t>
            </a:r>
            <a:endParaRPr/>
          </a:p>
        </p:txBody>
      </p:sp>
      <p:graphicFrame>
        <p:nvGraphicFramePr>
          <p:cNvPr id="396810449" name=""/>
          <p:cNvGraphicFramePr>
            <a:graphicFrameLocks xmlns:a="http://schemas.openxmlformats.org/drawingml/2006/main"/>
          </p:cNvGraphicFramePr>
          <p:nvPr/>
        </p:nvGraphicFramePr>
        <p:xfrm flipH="0" flipV="0">
          <a:off x="3918346" y="4038600"/>
          <a:ext cx="4053068" cy="2702045"/>
          <a:chOff x="0" y="0"/>
          <a:chExt cx="4053068" cy="2702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9" r:qs="rId10" r:cs="rId8"/>
          </a:graphicData>
        </a:graphic>
      </p:graphicFrame>
      <p:graphicFrame>
        <p:nvGraphicFramePr>
          <p:cNvPr id="842862799" name=""/>
          <p:cNvGraphicFramePr>
            <a:graphicFrameLocks xmlns:a="http://schemas.openxmlformats.org/drawingml/2006/main"/>
          </p:cNvGraphicFramePr>
          <p:nvPr/>
        </p:nvGraphicFramePr>
        <p:xfrm flipH="0" flipV="0">
          <a:off x="1382099" y="1613916"/>
          <a:ext cx="3590925" cy="2393949"/>
          <a:chOff x="0" y="0"/>
          <a:chExt cx="3590925" cy="2393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4" r:qs="rId15" r:cs="rId13"/>
          </a:graphicData>
        </a:graphic>
      </p:graphicFrame>
      <p:graphicFrame>
        <p:nvGraphicFramePr>
          <p:cNvPr id="703421360" name=""/>
          <p:cNvGraphicFramePr>
            <a:graphicFrameLocks xmlns:a="http://schemas.openxmlformats.org/drawingml/2006/main"/>
          </p:cNvGraphicFramePr>
          <p:nvPr/>
        </p:nvGraphicFramePr>
        <p:xfrm flipH="0" flipV="0">
          <a:off x="7245225" y="1590675"/>
          <a:ext cx="4023824" cy="2682549"/>
          <a:chOff x="0" y="0"/>
          <a:chExt cx="4023824" cy="268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9" r:qs="rId20" r:cs="rId18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334566" y="3356992"/>
              <a:ext cx="1080000" cy="1080000"/>
            </a:xfrm>
            <a:prstGeom prst="rect">
              <a:avLst/>
            </a:prstGeom>
            <a:noFill/>
          </p:spPr>
        </p:pic>
        <p:sp>
          <p:nvSpPr>
            <p:cNvPr id="6" name="Прямоугольник 5"/>
            <p:cNvSpPr/>
            <p:nvPr/>
          </p:nvSpPr>
          <p:spPr bwMode="auto">
            <a:xfrm>
              <a:off x="8903518" y="6559550"/>
              <a:ext cx="2232248" cy="27238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 defTabSz="685800">
                <a:lnSpc>
                  <a:spcPct val="90000"/>
                </a:lnSpc>
                <a:spcBef>
                  <a:spcPts val="750"/>
                </a:spcBef>
                <a:buClr>
                  <a:srgbClr val="35A5D6"/>
                </a:buClr>
                <a:defRPr/>
              </a:pPr>
              <a:r>
                <a:rPr lang="en-US" sz="1300">
                  <a:solidFill>
                    <a:srgbClr val="114C7D"/>
                  </a:solidFill>
                  <a:latin typeface="Gotham Pro"/>
                  <a:ea typeface="Arial"/>
                  <a:cs typeface="Gotham Pro"/>
                </a:rPr>
                <a:t>congress-vsp.ru/xvi/</a:t>
              </a:r>
              <a:endParaRPr lang="ru-RU" sz="1300">
                <a:solidFill>
                  <a:srgbClr val="114C7D"/>
                </a:solidFill>
                <a:latin typeface="Gotham Pro"/>
                <a:ea typeface="Arial"/>
                <a:cs typeface="Gotham Pro"/>
              </a:endParaRPr>
            </a:p>
          </p:txBody>
        </p:sp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 rot="16199998">
              <a:off x="11020527" y="5688114"/>
              <a:ext cx="1404000" cy="935772"/>
            </a:xfrm>
            <a:prstGeom prst="rect">
              <a:avLst/>
            </a:prstGeom>
            <a:noFill/>
          </p:spPr>
        </p:pic>
        <p:pic>
          <p:nvPicPr>
            <p:cNvPr id="3074" name="Picture 2" descr="E:\РАБОТА\3 конгресс ВСП\2025\XVI Конгресс шаблон презентации\элементы презентации\013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>
              <a:off x="0" y="0"/>
              <a:ext cx="1404000" cy="3275270"/>
            </a:xfrm>
            <a:prstGeom prst="rect">
              <a:avLst/>
            </a:prstGeom>
            <a:noFill/>
          </p:spPr>
        </p:pic>
        <p:pic>
          <p:nvPicPr>
            <p:cNvPr id="3075" name="Picture 3" descr="E:\РАБОТА\3 конгресс ВСП\2025\XVI Конгресс шаблон презентации\элементы презентации\011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 rot="16199998">
              <a:off x="-467698" y="4986302"/>
              <a:ext cx="2339397" cy="1404000"/>
            </a:xfrm>
            <a:prstGeom prst="rect">
              <a:avLst/>
            </a:prstGeom>
            <a:noFill/>
          </p:spPr>
        </p:pic>
        <p:pic>
          <p:nvPicPr>
            <p:cNvPr id="12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6"/>
            <a:stretch/>
          </p:blipFill>
          <p:spPr bwMode="auto">
            <a:xfrm flipH="1">
              <a:off x="11252364" y="0"/>
              <a:ext cx="938049" cy="468000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58701" y="0"/>
            <a:ext cx="9721079" cy="1076325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ru-RU"/>
            </a:br>
            <a:r>
              <a:rPr lang="ru-RU"/>
              <a:t>ИНФОРМАЦИЯ О ЛЕЧЕНИИ. ВОЗМОЖНОСТИ ПОЛУЧЕНИЯ ПОМОЩИ</a:t>
            </a:r>
            <a:endParaRPr/>
          </a:p>
        </p:txBody>
      </p:sp>
      <p:sp>
        <p:nvSpPr>
          <p:cNvPr id="7" name="TextBox 6"/>
          <p:cNvSpPr txBox="1"/>
          <p:nvPr/>
        </p:nvSpPr>
        <p:spPr bwMode="auto">
          <a:xfrm flipH="0" flipV="0">
            <a:off x="3268050" y="4742493"/>
            <a:ext cx="6214411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Диаграмма 1. Опрос Ассоциации «Е.В.А.» пациентов с вирусным гепатитом С (2025 год). </a:t>
            </a:r>
            <a:endParaRPr/>
          </a:p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Кол-во респондентов – 582. </a:t>
            </a:r>
            <a:endParaRPr/>
          </a:p>
        </p:txBody>
      </p:sp>
      <p:sp>
        <p:nvSpPr>
          <p:cNvPr id="9" name="TextBox 8"/>
          <p:cNvSpPr txBox="1"/>
          <p:nvPr/>
        </p:nvSpPr>
        <p:spPr bwMode="auto">
          <a:xfrm>
            <a:off x="1404000" y="5453999"/>
            <a:ext cx="9083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chemeClr val="tx2"/>
                </a:solidFill>
              </a:rPr>
              <a:t>Возможное решение</a:t>
            </a:r>
            <a:r>
              <a:rPr lang="ru-RU">
                <a:solidFill>
                  <a:schemeClr val="tx2"/>
                </a:solidFill>
              </a:rPr>
              <a:t>: проведение </a:t>
            </a:r>
            <a:r>
              <a:rPr lang="ru-RU">
                <a:solidFill>
                  <a:schemeClr val="tx2"/>
                </a:solidFill>
              </a:rPr>
              <a:t>инфокампаний</a:t>
            </a:r>
            <a:r>
              <a:rPr lang="ru-RU">
                <a:solidFill>
                  <a:schemeClr val="tx2"/>
                </a:solidFill>
              </a:rPr>
              <a:t>, направленных на информирование пациентов о возможностях лечения заболеваний.</a:t>
            </a:r>
            <a:endParaRPr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/>
          <a:stretch/>
        </p:blipFill>
        <p:spPr bwMode="auto">
          <a:xfrm flipH="0" flipV="0">
            <a:off x="2639400" y="1046734"/>
            <a:ext cx="6840182" cy="369575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334566" y="3356992"/>
              <a:ext cx="1080000" cy="1080000"/>
            </a:xfrm>
            <a:prstGeom prst="rect">
              <a:avLst/>
            </a:prstGeom>
            <a:noFill/>
          </p:spPr>
        </p:pic>
        <p:sp>
          <p:nvSpPr>
            <p:cNvPr id="6" name="Прямоугольник 5"/>
            <p:cNvSpPr/>
            <p:nvPr/>
          </p:nvSpPr>
          <p:spPr bwMode="auto">
            <a:xfrm>
              <a:off x="8903518" y="6559550"/>
              <a:ext cx="2232248" cy="27238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 defTabSz="685800">
                <a:lnSpc>
                  <a:spcPct val="90000"/>
                </a:lnSpc>
                <a:spcBef>
                  <a:spcPts val="750"/>
                </a:spcBef>
                <a:buClr>
                  <a:srgbClr val="35A5D6"/>
                </a:buClr>
                <a:defRPr/>
              </a:pPr>
              <a:r>
                <a:rPr lang="en-US" sz="1300">
                  <a:solidFill>
                    <a:srgbClr val="114C7D"/>
                  </a:solidFill>
                  <a:latin typeface="Gotham Pro"/>
                  <a:ea typeface="Arial"/>
                  <a:cs typeface="Gotham Pro"/>
                </a:rPr>
                <a:t>congress-vsp.ru/xvi/</a:t>
              </a:r>
              <a:endParaRPr lang="ru-RU" sz="1300">
                <a:solidFill>
                  <a:srgbClr val="114C7D"/>
                </a:solidFill>
                <a:latin typeface="Gotham Pro"/>
                <a:ea typeface="Arial"/>
                <a:cs typeface="Gotham Pro"/>
              </a:endParaRPr>
            </a:p>
          </p:txBody>
        </p:sp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 rot="16199998">
              <a:off x="11020527" y="5688114"/>
              <a:ext cx="1404000" cy="935772"/>
            </a:xfrm>
            <a:prstGeom prst="rect">
              <a:avLst/>
            </a:prstGeom>
            <a:noFill/>
          </p:spPr>
        </p:pic>
        <p:pic>
          <p:nvPicPr>
            <p:cNvPr id="3074" name="Picture 2" descr="E:\РАБОТА\3 конгресс ВСП\2025\XVI Конгресс шаблон презентации\элементы презентации\013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>
              <a:off x="0" y="0"/>
              <a:ext cx="1404000" cy="3275270"/>
            </a:xfrm>
            <a:prstGeom prst="rect">
              <a:avLst/>
            </a:prstGeom>
            <a:noFill/>
          </p:spPr>
        </p:pic>
        <p:pic>
          <p:nvPicPr>
            <p:cNvPr id="3075" name="Picture 3" descr="E:\РАБОТА\3 конгресс ВСП\2025\XVI Конгресс шаблон презентации\элементы презентации\011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 rot="16199998">
              <a:off x="-467698" y="4986302"/>
              <a:ext cx="2339397" cy="1404000"/>
            </a:xfrm>
            <a:prstGeom prst="rect">
              <a:avLst/>
            </a:prstGeom>
            <a:noFill/>
          </p:spPr>
        </p:pic>
        <p:pic>
          <p:nvPicPr>
            <p:cNvPr id="12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6"/>
            <a:stretch/>
          </p:blipFill>
          <p:spPr bwMode="auto">
            <a:xfrm flipH="1">
              <a:off x="11252364" y="0"/>
              <a:ext cx="938049" cy="468000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58702" y="0"/>
            <a:ext cx="9721079" cy="126876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/>
              <a:t>ИНФОРМАЦИЯ О ЛЕЧЕНИИ. СТРАХ ПОБОЧНЫХ ЭФФЕКТОВ</a:t>
            </a:r>
            <a:endParaRPr/>
          </a:p>
        </p:txBody>
      </p:sp>
      <p:sp>
        <p:nvSpPr>
          <p:cNvPr id="9" name="TextBox 8"/>
          <p:cNvSpPr txBox="1"/>
          <p:nvPr/>
        </p:nvSpPr>
        <p:spPr bwMode="auto">
          <a:xfrm flipH="0" flipV="0">
            <a:off x="1403999" y="5453998"/>
            <a:ext cx="8875169" cy="914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chemeClr val="tx2"/>
                </a:solidFill>
              </a:rPr>
              <a:t>Возможное решение</a:t>
            </a:r>
            <a:r>
              <a:rPr lang="ru-RU">
                <a:solidFill>
                  <a:schemeClr val="tx2"/>
                </a:solidFill>
              </a:rPr>
              <a:t>: повышение информированности о действиях препаратов, возможность удаленной консультации с врачом в случае ухудшения состояния при приеме лекарств</a:t>
            </a:r>
            <a:endParaRPr/>
          </a:p>
        </p:txBody>
      </p:sp>
      <p:pic>
        <p:nvPicPr>
          <p:cNvPr id="1560657699" name="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 flipH="0" flipV="0">
            <a:off x="3163274" y="1038224"/>
            <a:ext cx="6115050" cy="3780957"/>
          </a:xfrm>
          <a:prstGeom prst="rect">
            <a:avLst/>
          </a:prstGeom>
        </p:spPr>
      </p:pic>
      <p:sp>
        <p:nvSpPr>
          <p:cNvPr id="1139713475" name="TextBox 6"/>
          <p:cNvSpPr txBox="1"/>
          <p:nvPr/>
        </p:nvSpPr>
        <p:spPr bwMode="auto">
          <a:xfrm flipH="0" flipV="0">
            <a:off x="3268050" y="4742493"/>
            <a:ext cx="6215490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Диаграмма 2. Опрос Ассоциации «Е.В.А.» пациентов с вирусным гепатитом С (2025 год). </a:t>
            </a:r>
            <a:endParaRPr/>
          </a:p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Кол-во респондентов – 582.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 bwMode="auto">
          <a:xfrm>
            <a:off x="0" y="189025"/>
            <a:ext cx="12190413" cy="6668975"/>
            <a:chOff x="0" y="189025"/>
            <a:chExt cx="12190413" cy="6668975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118542" y="189025"/>
              <a:ext cx="720000" cy="719229"/>
            </a:xfrm>
            <a:prstGeom prst="rect">
              <a:avLst/>
            </a:prstGeom>
            <a:noFill/>
          </p:spPr>
        </p:pic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>
              <a:off x="0" y="6138000"/>
              <a:ext cx="1080263" cy="720000"/>
            </a:xfrm>
            <a:prstGeom prst="rect">
              <a:avLst/>
            </a:prstGeom>
            <a:noFill/>
          </p:spPr>
        </p:pic>
        <p:pic>
          <p:nvPicPr>
            <p:cNvPr id="2051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 flipH="1">
              <a:off x="11468837" y="6498000"/>
              <a:ext cx="721576" cy="360000"/>
            </a:xfrm>
            <a:prstGeom prst="rect">
              <a:avLst/>
            </a:prstGeom>
            <a:noFill/>
          </p:spPr>
        </p:pic>
        <p:grpSp>
          <p:nvGrpSpPr>
            <p:cNvPr id="10" name="Группа 9"/>
            <p:cNvGrpSpPr/>
            <p:nvPr/>
          </p:nvGrpSpPr>
          <p:grpSpPr bwMode="auto">
            <a:xfrm>
              <a:off x="10478550" y="246294"/>
              <a:ext cx="1702718" cy="586402"/>
              <a:chOff x="10478550" y="404696"/>
              <a:chExt cx="1702718" cy="586402"/>
            </a:xfrm>
          </p:grpSpPr>
          <p:sp>
            <p:nvSpPr>
              <p:cNvPr id="6" name="Прямоугольник 5"/>
              <p:cNvSpPr/>
              <p:nvPr/>
            </p:nvSpPr>
            <p:spPr bwMode="auto">
              <a:xfrm>
                <a:off x="10478550" y="746416"/>
                <a:ext cx="1702718" cy="24468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defTabSz="685800">
                  <a:lnSpc>
                    <a:spcPct val="90000"/>
                  </a:lnSpc>
                  <a:spcBef>
                    <a:spcPts val="750"/>
                  </a:spcBef>
                  <a:buClr>
                    <a:srgbClr val="35A5D6"/>
                  </a:buClr>
                  <a:defRPr/>
                </a:pPr>
                <a:r>
                  <a:rPr lang="en-US" sz="1100">
                    <a:solidFill>
                      <a:srgbClr val="114C7D"/>
                    </a:solidFill>
                    <a:latin typeface="Gotham Pro"/>
                    <a:ea typeface="Arial"/>
                    <a:cs typeface="Gotham Pro"/>
                  </a:rPr>
                  <a:t>congress-vsp.ru/xvi/</a:t>
                </a:r>
                <a:endParaRPr lang="ru-RU" sz="1100">
                  <a:solidFill>
                    <a:srgbClr val="114C7D"/>
                  </a:solidFill>
                  <a:latin typeface="Gotham Pro"/>
                  <a:ea typeface="Arial"/>
                  <a:cs typeface="Gotham Pro"/>
                </a:endParaRPr>
              </a:p>
            </p:txBody>
          </p:sp>
          <p:pic>
            <p:nvPicPr>
              <p:cNvPr id="4098" name="Picture 2" descr="E:\РАБОТА\3 конгресс ВСП\2025\XVI Конгресс шаблон презентации\элементы презентации\07.png"/>
              <p:cNvPicPr>
                <a:picLocks noChangeAspect="1" noChangeArrowheads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10550475" y="404696"/>
                <a:ext cx="1440242" cy="288000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10630" y="0"/>
            <a:ext cx="9577064" cy="1080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/>
              <a:t>ДОСТУПНОСТЬ ЛЕЧЕНИЯ. ДОЛГОЕ ОЖИДАНИЕ ЛЕЧЕНИЯ ИЛИ ЗАПИСИ К ВРАЧУ </a:t>
            </a:r>
            <a:endParaRPr/>
          </a:p>
        </p:txBody>
      </p:sp>
      <p:pic>
        <p:nvPicPr>
          <p:cNvPr id="1026" name="Picture 2"/>
          <p:cNvPicPr>
            <a:picLocks noChangeAspect="1" noChangeArrowheads="1" noGrp="1"/>
          </p:cNvPicPr>
          <p:nvPr>
            <p:ph idx="1"/>
          </p:nvPr>
        </p:nvPicPr>
        <p:blipFill>
          <a:blip r:embed="rId6"/>
          <a:stretch/>
        </p:blipFill>
        <p:spPr bwMode="auto">
          <a:xfrm flipH="0" flipV="0">
            <a:off x="1896450" y="981046"/>
            <a:ext cx="6781800" cy="405004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sp>
        <p:nvSpPr>
          <p:cNvPr id="19" name="TextBox 18"/>
          <p:cNvSpPr txBox="1"/>
          <p:nvPr/>
        </p:nvSpPr>
        <p:spPr bwMode="auto">
          <a:xfrm>
            <a:off x="1404000" y="5638665"/>
            <a:ext cx="8579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chemeClr val="tx2"/>
                </a:solidFill>
              </a:rPr>
              <a:t>Возможное решение: </a:t>
            </a:r>
            <a:r>
              <a:rPr lang="ru-RU">
                <a:solidFill>
                  <a:schemeClr val="tx2"/>
                </a:solidFill>
              </a:rPr>
              <a:t>централизация закупок лекарственных препаратов. </a:t>
            </a:r>
            <a:endParaRPr/>
          </a:p>
        </p:txBody>
      </p:sp>
      <p:sp>
        <p:nvSpPr>
          <p:cNvPr id="461166415" name="TextBox 6"/>
          <p:cNvSpPr txBox="1"/>
          <p:nvPr/>
        </p:nvSpPr>
        <p:spPr bwMode="auto">
          <a:xfrm flipH="0" flipV="0">
            <a:off x="2344125" y="5031096"/>
            <a:ext cx="6215850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Диаграмма 3. Опрос Ассоциации «Е.В.А.» пациентов с вирусным гепатитом С (2025 год). </a:t>
            </a:r>
            <a:endParaRPr/>
          </a:p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Кол-во респондентов – 582.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 bwMode="auto">
          <a:xfrm>
            <a:off x="0" y="189025"/>
            <a:ext cx="12190413" cy="6668975"/>
            <a:chOff x="0" y="189025"/>
            <a:chExt cx="12190413" cy="6668975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118542" y="189025"/>
              <a:ext cx="720000" cy="719229"/>
            </a:xfrm>
            <a:prstGeom prst="rect">
              <a:avLst/>
            </a:prstGeom>
            <a:noFill/>
          </p:spPr>
        </p:pic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>
              <a:off x="0" y="6138000"/>
              <a:ext cx="1080263" cy="720000"/>
            </a:xfrm>
            <a:prstGeom prst="rect">
              <a:avLst/>
            </a:prstGeom>
            <a:noFill/>
          </p:spPr>
        </p:pic>
        <p:pic>
          <p:nvPicPr>
            <p:cNvPr id="2051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 flipH="1">
              <a:off x="11468837" y="6498000"/>
              <a:ext cx="721576" cy="360000"/>
            </a:xfrm>
            <a:prstGeom prst="rect">
              <a:avLst/>
            </a:prstGeom>
            <a:noFill/>
          </p:spPr>
        </p:pic>
        <p:grpSp>
          <p:nvGrpSpPr>
            <p:cNvPr id="10" name="Группа 9"/>
            <p:cNvGrpSpPr/>
            <p:nvPr/>
          </p:nvGrpSpPr>
          <p:grpSpPr bwMode="auto">
            <a:xfrm>
              <a:off x="10478550" y="246294"/>
              <a:ext cx="1702718" cy="586402"/>
              <a:chOff x="10478550" y="404696"/>
              <a:chExt cx="1702718" cy="586402"/>
            </a:xfrm>
          </p:grpSpPr>
          <p:sp>
            <p:nvSpPr>
              <p:cNvPr id="6" name="Прямоугольник 5"/>
              <p:cNvSpPr/>
              <p:nvPr/>
            </p:nvSpPr>
            <p:spPr bwMode="auto">
              <a:xfrm>
                <a:off x="10478550" y="746416"/>
                <a:ext cx="1702718" cy="244682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defTabSz="685800">
                  <a:lnSpc>
                    <a:spcPct val="90000"/>
                  </a:lnSpc>
                  <a:spcBef>
                    <a:spcPts val="750"/>
                  </a:spcBef>
                  <a:buClr>
                    <a:srgbClr val="35A5D6"/>
                  </a:buClr>
                  <a:defRPr/>
                </a:pPr>
                <a:r>
                  <a:rPr lang="en-US" sz="1100">
                    <a:solidFill>
                      <a:srgbClr val="114C7D"/>
                    </a:solidFill>
                    <a:latin typeface="Gotham Pro"/>
                    <a:ea typeface="Arial"/>
                    <a:cs typeface="Gotham Pro"/>
                  </a:rPr>
                  <a:t>congress-vsp.ru/xvi/</a:t>
                </a:r>
                <a:endParaRPr lang="ru-RU" sz="1100">
                  <a:solidFill>
                    <a:srgbClr val="114C7D"/>
                  </a:solidFill>
                  <a:latin typeface="Gotham Pro"/>
                  <a:ea typeface="Arial"/>
                  <a:cs typeface="Gotham Pro"/>
                </a:endParaRPr>
              </a:p>
            </p:txBody>
          </p:sp>
          <p:pic>
            <p:nvPicPr>
              <p:cNvPr id="4098" name="Picture 2" descr="E:\РАБОТА\3 конгресс ВСП\2025\XVI Конгресс шаблон презентации\элементы презентации\07.png"/>
              <p:cNvPicPr>
                <a:picLocks noChangeAspect="1" noChangeArrowheads="1"/>
              </p:cNvPicPr>
              <p:nvPr/>
            </p:nvPicPr>
            <p:blipFill>
              <a:blip r:embed="rId5"/>
              <a:stretch/>
            </p:blipFill>
            <p:spPr bwMode="auto">
              <a:xfrm>
                <a:off x="10550475" y="404696"/>
                <a:ext cx="1440242" cy="288000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991574" y="161925"/>
            <a:ext cx="9496118" cy="1023264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ru-RU"/>
            </a:br>
            <a:r>
              <a:rPr lang="ru-RU" sz="2400" b="1" i="0" u="none" strike="noStrike" cap="none" spc="0">
                <a:solidFill>
                  <a:srgbClr val="1663A4"/>
                </a:solidFill>
                <a:latin typeface="Gotham Pro"/>
                <a:ea typeface="Gotham Pro"/>
                <a:cs typeface="Gotham Pro"/>
              </a:rPr>
              <a:t>ДОСТУПНОСТЬ ЛЕЧЕНИЯ. ДОЛГОЕ ОЖИДАНИЕ ЛЕЧЕНИЯ ИЛИ ЗАПИСИ К ВРАЧУ</a:t>
            </a:r>
            <a:endParaRPr/>
          </a:p>
        </p:txBody>
      </p:sp>
      <p:sp>
        <p:nvSpPr>
          <p:cNvPr id="4" name="TextBox 3"/>
          <p:cNvSpPr txBox="1"/>
          <p:nvPr/>
        </p:nvSpPr>
        <p:spPr bwMode="auto">
          <a:xfrm>
            <a:off x="1630710" y="4521013"/>
            <a:ext cx="8445815" cy="27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Диаграмма 4. Опрос Ассоциации «Е.В.А.»  пациентов с ВИЧ (2023 год). Кол-во респондентов – 722.</a:t>
            </a:r>
            <a:endParaRPr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905233" y="1185189"/>
            <a:ext cx="5225103" cy="3230635"/>
          </a:xfrm>
          <a:prstGeom prst="rect">
            <a:avLst/>
          </a:prstGeom>
          <a:noFill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tretch/>
        </p:blipFill>
        <p:spPr bwMode="auto">
          <a:xfrm>
            <a:off x="6671270" y="1236627"/>
            <a:ext cx="5095653" cy="315081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 bwMode="auto">
          <a:xfrm flipH="0" flipV="0">
            <a:off x="1404000" y="5453998"/>
            <a:ext cx="8865644" cy="64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chemeClr val="tx2"/>
                </a:solidFill>
              </a:rPr>
              <a:t>Возможное решение</a:t>
            </a:r>
            <a:r>
              <a:rPr lang="ru-RU">
                <a:solidFill>
                  <a:schemeClr val="tx2"/>
                </a:solidFill>
              </a:rPr>
              <a:t>: развитие записи через Интернет, возможность получения телемедицинских консультаций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334566" y="3356992"/>
              <a:ext cx="1080000" cy="1080000"/>
            </a:xfrm>
            <a:prstGeom prst="rect">
              <a:avLst/>
            </a:prstGeom>
            <a:noFill/>
          </p:spPr>
        </p:pic>
        <p:sp>
          <p:nvSpPr>
            <p:cNvPr id="6" name="Прямоугольник 5"/>
            <p:cNvSpPr/>
            <p:nvPr/>
          </p:nvSpPr>
          <p:spPr bwMode="auto">
            <a:xfrm>
              <a:off x="8903518" y="6559550"/>
              <a:ext cx="2232248" cy="27238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 defTabSz="685800">
                <a:lnSpc>
                  <a:spcPct val="90000"/>
                </a:lnSpc>
                <a:spcBef>
                  <a:spcPts val="750"/>
                </a:spcBef>
                <a:buClr>
                  <a:srgbClr val="35A5D6"/>
                </a:buClr>
                <a:defRPr/>
              </a:pPr>
              <a:r>
                <a:rPr lang="en-US" sz="1300">
                  <a:solidFill>
                    <a:srgbClr val="114C7D"/>
                  </a:solidFill>
                  <a:latin typeface="Gotham Pro"/>
                  <a:ea typeface="Arial"/>
                  <a:cs typeface="Gotham Pro"/>
                </a:rPr>
                <a:t>congress-vsp.ru/xvi/</a:t>
              </a:r>
              <a:endParaRPr lang="ru-RU" sz="1300">
                <a:solidFill>
                  <a:srgbClr val="114C7D"/>
                </a:solidFill>
                <a:latin typeface="Gotham Pro"/>
                <a:ea typeface="Arial"/>
                <a:cs typeface="Gotham Pro"/>
              </a:endParaRPr>
            </a:p>
          </p:txBody>
        </p:sp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 rot="16199998">
              <a:off x="11020527" y="5688114"/>
              <a:ext cx="1404000" cy="935772"/>
            </a:xfrm>
            <a:prstGeom prst="rect">
              <a:avLst/>
            </a:prstGeom>
            <a:noFill/>
          </p:spPr>
        </p:pic>
        <p:pic>
          <p:nvPicPr>
            <p:cNvPr id="3074" name="Picture 2" descr="E:\РАБОТА\3 конгресс ВСП\2025\XVI Конгресс шаблон презентации\элементы презентации\013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>
              <a:off x="0" y="0"/>
              <a:ext cx="1404000" cy="3275270"/>
            </a:xfrm>
            <a:prstGeom prst="rect">
              <a:avLst/>
            </a:prstGeom>
            <a:noFill/>
          </p:spPr>
        </p:pic>
        <p:pic>
          <p:nvPicPr>
            <p:cNvPr id="3075" name="Picture 3" descr="E:\РАБОТА\3 конгресс ВСП\2025\XVI Конгресс шаблон презентации\элементы презентации\011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 rot="16199998">
              <a:off x="-467698" y="4986302"/>
              <a:ext cx="2339397" cy="1404000"/>
            </a:xfrm>
            <a:prstGeom prst="rect">
              <a:avLst/>
            </a:prstGeom>
            <a:noFill/>
          </p:spPr>
        </p:pic>
        <p:pic>
          <p:nvPicPr>
            <p:cNvPr id="12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6"/>
            <a:stretch/>
          </p:blipFill>
          <p:spPr bwMode="auto">
            <a:xfrm flipH="1">
              <a:off x="11252364" y="0"/>
              <a:ext cx="938049" cy="468000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58702" y="0"/>
            <a:ext cx="9721079" cy="1052736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ru-RU"/>
            </a:br>
            <a:r>
              <a:rPr lang="ru-RU"/>
              <a:t>МЕДИЦИНСКИЙ ПЕРСОНАЛ. НЕГАТИВНОЕ ОТНОШЕНИЕ К ПАЦИЕНТАМ. </a:t>
            </a:r>
            <a:endParaRPr/>
          </a:p>
        </p:txBody>
      </p:sp>
      <p:sp>
        <p:nvSpPr>
          <p:cNvPr id="9" name="TextBox 8"/>
          <p:cNvSpPr txBox="1"/>
          <p:nvPr/>
        </p:nvSpPr>
        <p:spPr bwMode="auto">
          <a:xfrm>
            <a:off x="1404000" y="5453999"/>
            <a:ext cx="8579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b="1">
                <a:solidFill>
                  <a:schemeClr val="tx2"/>
                </a:solidFill>
              </a:rPr>
              <a:t>Возможное решение</a:t>
            </a:r>
            <a:r>
              <a:rPr lang="ru-RU">
                <a:solidFill>
                  <a:schemeClr val="tx2"/>
                </a:solidFill>
              </a:rPr>
              <a:t>: создание программ поддержки для медработников с профилактикой эмоционального выгорания.</a:t>
            </a:r>
            <a:endParaRPr/>
          </a:p>
        </p:txBody>
      </p:sp>
      <p:pic>
        <p:nvPicPr>
          <p:cNvPr id="651464042" name="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 flipH="0" flipV="0">
            <a:off x="1073000" y="1209674"/>
            <a:ext cx="5169752" cy="3194253"/>
          </a:xfrm>
          <a:prstGeom prst="rect">
            <a:avLst/>
          </a:prstGeom>
        </p:spPr>
      </p:pic>
      <p:pic>
        <p:nvPicPr>
          <p:cNvPr id="828337009" name="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 flipH="0" flipV="0">
            <a:off x="6419241" y="1159819"/>
            <a:ext cx="5142530" cy="3177434"/>
          </a:xfrm>
          <a:prstGeom prst="rect">
            <a:avLst/>
          </a:prstGeom>
        </p:spPr>
      </p:pic>
      <p:sp>
        <p:nvSpPr>
          <p:cNvPr id="461178889" name="TextBox 3"/>
          <p:cNvSpPr txBox="1"/>
          <p:nvPr/>
        </p:nvSpPr>
        <p:spPr bwMode="auto">
          <a:xfrm>
            <a:off x="1630710" y="4521013"/>
            <a:ext cx="8447254" cy="274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200">
                <a:solidFill>
                  <a:schemeClr val="tx2"/>
                </a:solidFill>
              </a:rPr>
              <a:t>Диаграмма 5. Опрос Ассоциации «Е.В.А.» пациентов с ВИЧ (2023 год). Кол-во респондентов – 722.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 bwMode="auto">
          <a:xfrm>
            <a:off x="0" y="0"/>
            <a:ext cx="12190413" cy="6858000"/>
            <a:chOff x="0" y="0"/>
            <a:chExt cx="12190413" cy="6858000"/>
          </a:xfrm>
        </p:grpSpPr>
        <p:pic>
          <p:nvPicPr>
            <p:cNvPr id="5" name="Picture 2" descr="E:\РАБОТА\3 конгресс ВСП\2025\XVI Конгресс шаблон презентации\элементы презентации\06.png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334566" y="3356992"/>
              <a:ext cx="1080000" cy="1080000"/>
            </a:xfrm>
            <a:prstGeom prst="rect">
              <a:avLst/>
            </a:prstGeom>
            <a:noFill/>
          </p:spPr>
        </p:pic>
        <p:sp>
          <p:nvSpPr>
            <p:cNvPr id="6" name="Прямоугольник 5"/>
            <p:cNvSpPr/>
            <p:nvPr/>
          </p:nvSpPr>
          <p:spPr bwMode="auto">
            <a:xfrm>
              <a:off x="8903518" y="6559550"/>
              <a:ext cx="2232248" cy="27238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 defTabSz="685800">
                <a:lnSpc>
                  <a:spcPct val="90000"/>
                </a:lnSpc>
                <a:spcBef>
                  <a:spcPts val="750"/>
                </a:spcBef>
                <a:buClr>
                  <a:srgbClr val="35A5D6"/>
                </a:buClr>
                <a:defRPr/>
              </a:pPr>
              <a:r>
                <a:rPr lang="en-US" sz="1300">
                  <a:solidFill>
                    <a:srgbClr val="114C7D"/>
                  </a:solidFill>
                  <a:latin typeface="Gotham Pro"/>
                  <a:ea typeface="Arial"/>
                  <a:cs typeface="Gotham Pro"/>
                </a:rPr>
                <a:t>congress-vsp.ru/xvi/</a:t>
              </a:r>
              <a:endParaRPr lang="ru-RU" sz="1300">
                <a:solidFill>
                  <a:srgbClr val="114C7D"/>
                </a:solidFill>
                <a:latin typeface="Gotham Pro"/>
                <a:ea typeface="Arial"/>
                <a:cs typeface="Gotham Pro"/>
              </a:endParaRPr>
            </a:p>
          </p:txBody>
        </p:sp>
        <p:pic>
          <p:nvPicPr>
            <p:cNvPr id="2050" name="Picture 2" descr="E:\РАБОТА\3 конгресс ВСП\2025\XVI Конгресс шаблон презентации\элементы презентации\02.png"/>
            <p:cNvPicPr>
              <a:picLocks noChangeAspect="1" noChangeArrowheads="1"/>
            </p:cNvPicPr>
            <p:nvPr/>
          </p:nvPicPr>
          <p:blipFill>
            <a:blip r:embed="rId3"/>
            <a:stretch/>
          </p:blipFill>
          <p:spPr bwMode="auto">
            <a:xfrm rot="16199998">
              <a:off x="11020527" y="5688114"/>
              <a:ext cx="1404000" cy="935772"/>
            </a:xfrm>
            <a:prstGeom prst="rect">
              <a:avLst/>
            </a:prstGeom>
            <a:noFill/>
          </p:spPr>
        </p:pic>
        <p:pic>
          <p:nvPicPr>
            <p:cNvPr id="3074" name="Picture 2" descr="E:\РАБОТА\3 конгресс ВСП\2025\XVI Конгресс шаблон презентации\элементы презентации\013.png"/>
            <p:cNvPicPr>
              <a:picLocks noChangeAspect="1" noChangeArrowheads="1"/>
            </p:cNvPicPr>
            <p:nvPr/>
          </p:nvPicPr>
          <p:blipFill>
            <a:blip r:embed="rId4"/>
            <a:stretch/>
          </p:blipFill>
          <p:spPr bwMode="auto">
            <a:xfrm>
              <a:off x="0" y="0"/>
              <a:ext cx="1404000" cy="3275270"/>
            </a:xfrm>
            <a:prstGeom prst="rect">
              <a:avLst/>
            </a:prstGeom>
            <a:noFill/>
          </p:spPr>
        </p:pic>
        <p:pic>
          <p:nvPicPr>
            <p:cNvPr id="3075" name="Picture 3" descr="E:\РАБОТА\3 конгресс ВСП\2025\XVI Конгресс шаблон презентации\элементы презентации\011.png"/>
            <p:cNvPicPr>
              <a:picLocks noChangeAspect="1" noChangeArrowheads="1"/>
            </p:cNvPicPr>
            <p:nvPr/>
          </p:nvPicPr>
          <p:blipFill>
            <a:blip r:embed="rId5"/>
            <a:stretch/>
          </p:blipFill>
          <p:spPr bwMode="auto">
            <a:xfrm rot="16199998">
              <a:off x="-467698" y="4986302"/>
              <a:ext cx="2339397" cy="1404000"/>
            </a:xfrm>
            <a:prstGeom prst="rect">
              <a:avLst/>
            </a:prstGeom>
            <a:noFill/>
          </p:spPr>
        </p:pic>
        <p:pic>
          <p:nvPicPr>
            <p:cNvPr id="12" name="Picture 3" descr="E:\РАБОТА\3 конгресс ВСП\2025\XVI Конгресс шаблон презентации\элементы презентации\04.png"/>
            <p:cNvPicPr>
              <a:picLocks noChangeAspect="1" noChangeArrowheads="1"/>
            </p:cNvPicPr>
            <p:nvPr/>
          </p:nvPicPr>
          <p:blipFill>
            <a:blip r:embed="rId6"/>
            <a:stretch/>
          </p:blipFill>
          <p:spPr bwMode="auto">
            <a:xfrm flipH="1">
              <a:off x="11252364" y="0"/>
              <a:ext cx="938049" cy="468000"/>
            </a:xfrm>
            <a:prstGeom prst="rect">
              <a:avLst/>
            </a:prstGeom>
            <a:noFill/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58702" y="0"/>
            <a:ext cx="9721079" cy="126876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 sz="2400" b="1">
                <a:solidFill>
                  <a:srgbClr val="1663A4"/>
                </a:solidFill>
                <a:latin typeface="Gotham Pro"/>
                <a:cs typeface="Gotham Pro"/>
              </a:rPr>
              <a:t>РЕКОМЕНДАЦИИ ПО УЛУЧШЕНИЮ РАЗВИТИЯ ИНФРАСТРУКТУРЫ ПОМОЩИ ПАЦИЕНТАМ </a:t>
            </a:r>
            <a:endParaRPr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 bwMode="auto">
          <a:xfrm flipH="0" flipV="0">
            <a:off x="1403998" y="1600201"/>
            <a:ext cx="9083695" cy="441959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60000" lnSpcReduction="8000"/>
          </a:bodyPr>
          <a:lstStyle/>
          <a:p>
            <a:pPr>
              <a:defRPr/>
            </a:pPr>
            <a:r>
              <a:rPr lang="ru-RU" sz="2400" b="1"/>
              <a:t>ИНФОРМАЦИЯ О ЛЕЧЕНИИ</a:t>
            </a:r>
            <a:endParaRPr sz="2400" b="1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r>
              <a:rPr lang="ru-RU" sz="2400"/>
              <a:t>Просветительская деятельность, направленная на увеличение информации о возможностях лечения, особенно вирусного гепатита с учетом групп риска. Например: равное консультирование на группам поддержки, в реабилитационных центрах, при экспресс-тестировании. </a:t>
            </a:r>
            <a:endParaRPr sz="2400"/>
          </a:p>
          <a:p>
            <a:pPr>
              <a:buClr>
                <a:srgbClr val="00ADD9"/>
              </a:buClr>
              <a:buSzPct val="130000"/>
              <a:buFont typeface="Wingdings"/>
              <a:buChar char="ü"/>
              <a:defRPr/>
            </a:pPr>
            <a:endParaRPr sz="2400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r>
              <a:rPr lang="ru-RU" sz="2400"/>
              <a:t>Разъяснение механизма действия лекарственных препаратов, консультации о возможных побочных эффектах.</a:t>
            </a:r>
            <a:endParaRPr sz="2400"/>
          </a:p>
          <a:p>
            <a:pPr>
              <a:defRPr/>
            </a:pPr>
            <a:endParaRPr sz="2400"/>
          </a:p>
          <a:p>
            <a:pPr>
              <a:defRPr/>
            </a:pPr>
            <a:r>
              <a:rPr lang="ru-RU" sz="2400" b="1" i="0" u="none" strike="noStrike" cap="none" spc="0">
                <a:solidFill>
                  <a:schemeClr val="tx2"/>
                </a:solidFill>
                <a:latin typeface="Calibri"/>
                <a:ea typeface="Arial"/>
                <a:cs typeface="Arial"/>
              </a:rPr>
              <a:t>ДОСТУПНОСТЬ ЛЕЧЕНИЯ </a:t>
            </a:r>
            <a:endParaRPr sz="2400" b="1"/>
          </a:p>
          <a:p>
            <a:pPr>
              <a:defRPr/>
            </a:pPr>
            <a:endParaRPr sz="2400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r>
              <a:rPr lang="ru-RU" sz="2400"/>
              <a:t>Развитие возможности записи к врачам через Интернет, получения удаленных консультаций. </a:t>
            </a:r>
            <a:endParaRPr sz="2400"/>
          </a:p>
          <a:p>
            <a:pPr>
              <a:buClr>
                <a:srgbClr val="00ADD9"/>
              </a:buClr>
              <a:buSzPct val="130000"/>
              <a:buFont typeface="Wingdings"/>
              <a:buChar char="ü"/>
              <a:defRPr/>
            </a:pPr>
            <a:endParaRPr sz="2400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r>
              <a:rPr lang="ru-RU" sz="2400"/>
              <a:t>Для отдаленных территорий – возможность получения препаратов в медицинских организациях первичного амбулаторного звена. </a:t>
            </a:r>
            <a:endParaRPr lang="ru-RU" sz="2400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endParaRPr lang="ru-RU" sz="2400"/>
          </a:p>
          <a:p>
            <a:pPr>
              <a:defRPr/>
            </a:pPr>
            <a:r>
              <a:rPr lang="ru-RU" sz="2400" b="1" i="0" u="none" strike="noStrike" cap="none" spc="0">
                <a:solidFill>
                  <a:srgbClr val="004985"/>
                </a:solidFill>
                <a:latin typeface="Calibri"/>
                <a:ea typeface="Arial"/>
                <a:cs typeface="Arial"/>
              </a:rPr>
              <a:t>ОТНОШЕНИЕ МЕДИЦИНСКИХ СПЕЦИАЛИСТОВ </a:t>
            </a:r>
            <a:endParaRPr sz="2400" b="1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endParaRPr sz="2400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r>
              <a:rPr lang="ru-RU" sz="2400" b="0" i="0" u="none" strike="noStrike" cap="none" spc="0">
                <a:solidFill>
                  <a:srgbClr val="004985"/>
                </a:solidFill>
                <a:latin typeface="Calibri"/>
                <a:ea typeface="Arial"/>
                <a:cs typeface="Arial"/>
              </a:rPr>
              <a:t>Создание программ для медицинских специалистов по взаимодействию с пациентов, в т.ч.  групп повышенного риска (например пациентов с зависимостями). </a:t>
            </a:r>
            <a:endParaRPr sz="2400"/>
          </a:p>
          <a:p>
            <a:pPr marL="0" indent="0">
              <a:buClr>
                <a:srgbClr val="00ADD9"/>
              </a:buClr>
              <a:buSzPct val="130000"/>
              <a:buFont typeface="Wingdings"/>
              <a:buNone/>
              <a:defRPr/>
            </a:pPr>
            <a:endParaRPr sz="2400"/>
          </a:p>
          <a:p>
            <a:pPr>
              <a:buClr>
                <a:srgbClr val="00ADD9"/>
              </a:buClr>
              <a:buSzPct val="130000"/>
              <a:buFont typeface="Wingdings"/>
              <a:buChar char="ü"/>
              <a:defRPr/>
            </a:pPr>
            <a:endParaRPr sz="2400"/>
          </a:p>
          <a:p>
            <a:pPr>
              <a:defRPr/>
            </a:pPr>
            <a:endParaRPr sz="1800"/>
          </a:p>
          <a:p>
            <a:pPr>
              <a:defRPr/>
            </a:pPr>
            <a:endParaRPr sz="1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Произвольный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Пользователь</dc:creator>
  <cp:keywords/>
  <dc:description/>
  <dc:identifier/>
  <dc:language/>
  <cp:lastModifiedBy>Дарья Савостеенко</cp:lastModifiedBy>
  <cp:revision>24</cp:revision>
  <dcterms:created xsi:type="dcterms:W3CDTF">2025-11-05T16:43:17Z</dcterms:created>
  <dcterms:modified xsi:type="dcterms:W3CDTF">2025-11-18T15:27:05Z</dcterms:modified>
  <cp:category/>
  <cp:contentStatus/>
  <cp:version/>
</cp:coreProperties>
</file>