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old" panose="020B0704020202020204" pitchFamily="34" charset="0"/>
      <p:regular r:id="rId15"/>
      <p:bold r:id="rId16"/>
    </p:embeddedFont>
    <p:embeddedFont>
      <p:font typeface="Gotham" pitchFamily="2" charset="0"/>
      <p:regular r:id="rId17"/>
    </p:embeddedFont>
    <p:embeddedFont>
      <p:font typeface="HK Grotesk Bold" pitchFamily="2" charset="0"/>
      <p:regular r:id="rId18"/>
      <p:bold r:id="rId19"/>
    </p:embeddedFont>
    <p:embeddedFont>
      <p:font typeface="HK Grotesk Light" pitchFamily="2" charset="0"/>
      <p:regular r:id="rId20"/>
    </p:embeddedFont>
    <p:embeddedFont>
      <p:font typeface="HK Grotesk Light Bold" pitchFamily="2" charset="0"/>
      <p:regular r:id="rId21"/>
    </p:embeddedFont>
    <p:embeddedFont>
      <p:font typeface="HK Grotesk Medium" pitchFamily="2" charset="0"/>
      <p:regular r:id="rId22"/>
    </p:embeddedFont>
    <p:embeddedFont>
      <p:font typeface="Open Sans 1" pitchFamily="2" charset="0"/>
      <p:regular r:id="rId23"/>
    </p:embeddedFont>
    <p:embeddedFont>
      <p:font typeface="Open Sans 1 Bold" pitchFamily="2" charset="0"/>
      <p:regular r:id="rId24"/>
      <p:bold r:id="rId25"/>
    </p:embeddedFont>
    <p:embeddedFont>
      <p:font typeface="Open Sans 3" panose="020B0606030504020204" pitchFamily="34" charset="0"/>
      <p:regular r:id="rId26"/>
    </p:embeddedFont>
    <p:embeddedFont>
      <p:font typeface="Open Sans 3 Bold" panose="020B0806030504020204" pitchFamily="34" charset="0"/>
      <p:regular r:id="rId27"/>
      <p:bold r:id="rId28"/>
    </p:embeddedFont>
    <p:embeddedFont>
      <p:font typeface="Open Sans Extra Bold" panose="020B0906030804020204" pitchFamily="34" charset="0"/>
      <p:regular r:id="rId29"/>
      <p:bold r:id="rId30"/>
    </p:embeddedFont>
    <p:embeddedFont>
      <p:font typeface="Open Sans Light Bold" panose="020B0806030504020204" pitchFamily="34" charset="0"/>
      <p:regular r:id="rId31"/>
      <p:bold r:id="rId32"/>
    </p:embeddedFont>
    <p:embeddedFont>
      <p:font typeface="PT Sans" panose="020B0503020203020204" pitchFamily="34" charset="0"/>
      <p:regular r:id="rId33"/>
    </p:embeddedFont>
    <p:embeddedFont>
      <p:font typeface="PT Sans Bold" panose="020B0503020203020204" pitchFamily="34" charset="0"/>
      <p:regular r:id="rId34"/>
      <p:boldItalic r:id="rId35"/>
    </p:embeddedFont>
    <p:embeddedFont>
      <p:font typeface="PT Serif Bold" panose="020A0603040505020204" pitchFamily="18" charset="0"/>
      <p:regular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49" autoAdjust="0"/>
  </p:normalViewPr>
  <p:slideViewPr>
    <p:cSldViewPr>
      <p:cViewPr varScale="1">
        <p:scale>
          <a:sx n="68" d="100"/>
          <a:sy n="68" d="100"/>
        </p:scale>
        <p:origin x="9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viewProps" Target="view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7.png"/><Relationship Id="rId5" Type="http://schemas.openxmlformats.org/officeDocument/2006/relationships/image" Target="../media/image32.svg"/><Relationship Id="rId10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ltant.ru/document/cons_doc_LAW_141711/c335af07929c2b2a5df5b1a0380b9e39598f60be/#dst100005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consultant.ru/document/cons_doc_LAW_141711/529d8da5a3fd5a6e7bac9da26bc0f1ce1c48b77a/#dst1001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nsultant.ru/document/cons_doc_LAW_141711/7caa811fc2cc453aba4370b9e6b71332fc802e7f/#dst100116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3714" y="3274607"/>
            <a:ext cx="13959449" cy="3279360"/>
            <a:chOff x="0" y="0"/>
            <a:chExt cx="18612599" cy="4372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12613" cy="4372483"/>
            </a:xfrm>
            <a:custGeom>
              <a:avLst/>
              <a:gdLst/>
              <a:ahLst/>
              <a:cxnLst/>
              <a:rect l="l" t="t" r="r" b="b"/>
              <a:pathLst>
                <a:path w="18612613" h="4372483">
                  <a:moveTo>
                    <a:pt x="0" y="0"/>
                  </a:moveTo>
                  <a:lnTo>
                    <a:pt x="18612613" y="0"/>
                  </a:lnTo>
                  <a:lnTo>
                    <a:pt x="18612613" y="4372483"/>
                  </a:lnTo>
                  <a:lnTo>
                    <a:pt x="0" y="4372483"/>
                  </a:lnTo>
                  <a:close/>
                </a:path>
              </a:pathLst>
            </a:custGeom>
            <a:solidFill>
              <a:srgbClr val="1663A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18612599" cy="4305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188"/>
                </a:lnSpc>
              </a:pPr>
              <a:r>
                <a:rPr lang="en-US" sz="4803" b="1">
                  <a:solidFill>
                    <a:srgbClr val="FFFFF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Подагра: взгляд пациента.</a:t>
              </a:r>
            </a:p>
          </p:txBody>
        </p:sp>
      </p:grpSp>
      <p:sp>
        <p:nvSpPr>
          <p:cNvPr id="5" name="Freeform 5" descr="E:\РАБОТА\3 конгресс ВСП\2024\презентации\04.png"/>
          <p:cNvSpPr/>
          <p:nvPr/>
        </p:nvSpPr>
        <p:spPr>
          <a:xfrm>
            <a:off x="0" y="0"/>
            <a:ext cx="3275385" cy="7634932"/>
          </a:xfrm>
          <a:custGeom>
            <a:avLst/>
            <a:gdLst/>
            <a:ahLst/>
            <a:cxnLst/>
            <a:rect l="l" t="t" r="r" b="b"/>
            <a:pathLst>
              <a:path w="3275385" h="7634932">
                <a:moveTo>
                  <a:pt x="0" y="0"/>
                </a:moveTo>
                <a:lnTo>
                  <a:pt x="3275385" y="0"/>
                </a:lnTo>
                <a:lnTo>
                  <a:pt x="3275385" y="7634932"/>
                </a:lnTo>
                <a:lnTo>
                  <a:pt x="0" y="7634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93714" y="8451778"/>
            <a:ext cx="11301259" cy="1327898"/>
          </a:xfrm>
          <a:custGeom>
            <a:avLst/>
            <a:gdLst/>
            <a:ahLst/>
            <a:cxnLst/>
            <a:rect l="l" t="t" r="r" b="b"/>
            <a:pathLst>
              <a:path w="11301259" h="1327898">
                <a:moveTo>
                  <a:pt x="0" y="0"/>
                </a:moveTo>
                <a:lnTo>
                  <a:pt x="11301259" y="0"/>
                </a:lnTo>
                <a:lnTo>
                  <a:pt x="11301259" y="1327898"/>
                </a:lnTo>
                <a:lnTo>
                  <a:pt x="0" y="13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70950" y="350515"/>
            <a:ext cx="2470108" cy="2485942"/>
          </a:xfrm>
          <a:custGeom>
            <a:avLst/>
            <a:gdLst/>
            <a:ahLst/>
            <a:cxnLst/>
            <a:rect l="l" t="t" r="r" b="b"/>
            <a:pathLst>
              <a:path w="2470108" h="2485942">
                <a:moveTo>
                  <a:pt x="0" y="0"/>
                </a:moveTo>
                <a:lnTo>
                  <a:pt x="2470109" y="0"/>
                </a:lnTo>
                <a:lnTo>
                  <a:pt x="2470109" y="2485942"/>
                </a:lnTo>
                <a:lnTo>
                  <a:pt x="0" y="248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85152" y="6924376"/>
            <a:ext cx="1073390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3"/>
              </a:lnSpc>
            </a:pPr>
            <a:r>
              <a:rPr lang="en-US" sz="3602" b="1" spc="-14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Пчельникова Полина Игоревна</a:t>
            </a:r>
          </a:p>
          <a:p>
            <a:pPr algn="l">
              <a:lnSpc>
                <a:spcPts val="4323"/>
              </a:lnSpc>
            </a:pPr>
            <a:r>
              <a:rPr lang="en-US" sz="3602" spc="-16">
                <a:solidFill>
                  <a:srgbClr val="1663A4"/>
                </a:solidFill>
                <a:latin typeface="Open Sans 1"/>
                <a:ea typeface="Open Sans 1"/>
                <a:cs typeface="Open Sans 1"/>
                <a:sym typeface="Open Sans 1"/>
              </a:rPr>
              <a:t>президент ОООИ РРА “Надежда”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0422" y="3128112"/>
            <a:ext cx="7962454" cy="2759848"/>
          </a:xfrm>
          <a:custGeom>
            <a:avLst/>
            <a:gdLst/>
            <a:ahLst/>
            <a:cxnLst/>
            <a:rect l="l" t="t" r="r" b="b"/>
            <a:pathLst>
              <a:path w="7962454" h="2759848">
                <a:moveTo>
                  <a:pt x="0" y="0"/>
                </a:moveTo>
                <a:lnTo>
                  <a:pt x="7962454" y="0"/>
                </a:lnTo>
                <a:lnTo>
                  <a:pt x="7962454" y="2759848"/>
                </a:lnTo>
                <a:lnTo>
                  <a:pt x="0" y="2759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96731" y="3128112"/>
            <a:ext cx="9299605" cy="3586035"/>
          </a:xfrm>
          <a:custGeom>
            <a:avLst/>
            <a:gdLst/>
            <a:ahLst/>
            <a:cxnLst/>
            <a:rect l="l" t="t" r="r" b="b"/>
            <a:pathLst>
              <a:path w="9299605" h="3586035">
                <a:moveTo>
                  <a:pt x="0" y="0"/>
                </a:moveTo>
                <a:lnTo>
                  <a:pt x="9299605" y="0"/>
                </a:lnTo>
                <a:lnTo>
                  <a:pt x="9299605" y="3586035"/>
                </a:lnTo>
                <a:lnTo>
                  <a:pt x="0" y="35860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18565" y="643511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Продолжение лечения подагры с применением ГИБП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64625" y="7801061"/>
            <a:ext cx="13748655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1663A4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Можно ли проводить в КС/ДС циклическую терапию ГИБП при Подагре, если в КР по Подагре в показаниях к госпитализации указана только инициация ГИБП?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540422" y="2404241"/>
            <a:ext cx="9804186" cy="6095342"/>
            <a:chOff x="0" y="0"/>
            <a:chExt cx="13072249" cy="8127123"/>
          </a:xfrm>
        </p:grpSpPr>
        <p:sp>
          <p:nvSpPr>
            <p:cNvPr id="7" name="Freeform 7"/>
            <p:cNvSpPr/>
            <p:nvPr/>
          </p:nvSpPr>
          <p:spPr>
            <a:xfrm>
              <a:off x="287731" y="0"/>
              <a:ext cx="12630794" cy="3093256"/>
            </a:xfrm>
            <a:custGeom>
              <a:avLst/>
              <a:gdLst/>
              <a:ahLst/>
              <a:cxnLst/>
              <a:rect l="l" t="t" r="r" b="b"/>
              <a:pathLst>
                <a:path w="12630794" h="3093256">
                  <a:moveTo>
                    <a:pt x="0" y="0"/>
                  </a:moveTo>
                  <a:lnTo>
                    <a:pt x="12630793" y="0"/>
                  </a:lnTo>
                  <a:lnTo>
                    <a:pt x="12630793" y="3093256"/>
                  </a:lnTo>
                  <a:lnTo>
                    <a:pt x="0" y="3093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6084584"/>
              <a:ext cx="13072249" cy="2042539"/>
            </a:xfrm>
            <a:custGeom>
              <a:avLst/>
              <a:gdLst/>
              <a:ahLst/>
              <a:cxnLst/>
              <a:rect l="l" t="t" r="r" b="b"/>
              <a:pathLst>
                <a:path w="13072249" h="2042539">
                  <a:moveTo>
                    <a:pt x="0" y="0"/>
                  </a:moveTo>
                  <a:lnTo>
                    <a:pt x="13072249" y="0"/>
                  </a:lnTo>
                  <a:lnTo>
                    <a:pt x="13072249" y="2042539"/>
                  </a:lnTo>
                  <a:lnTo>
                    <a:pt x="0" y="2042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87731" y="3410756"/>
              <a:ext cx="12630794" cy="2353336"/>
            </a:xfrm>
            <a:custGeom>
              <a:avLst/>
              <a:gdLst/>
              <a:ahLst/>
              <a:cxnLst/>
              <a:rect l="l" t="t" r="r" b="b"/>
              <a:pathLst>
                <a:path w="12630794" h="2353336">
                  <a:moveTo>
                    <a:pt x="0" y="0"/>
                  </a:moveTo>
                  <a:lnTo>
                    <a:pt x="12630793" y="0"/>
                  </a:lnTo>
                  <a:lnTo>
                    <a:pt x="12630793" y="2353335"/>
                  </a:lnTo>
                  <a:lnTo>
                    <a:pt x="0" y="2353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418565" y="643511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Питание про подагре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28811" y="2203302"/>
            <a:ext cx="6259744" cy="692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663A4"/>
                </a:solidFill>
                <a:latin typeface="Open Sans 3"/>
                <a:ea typeface="Open Sans 3"/>
                <a:cs typeface="Open Sans 3"/>
                <a:sym typeface="Open Sans 3"/>
              </a:rPr>
              <a:t>Ограниченная доступность консультаций врача-диетолога по ОМС в связи с кадровым дефицитом;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663A4"/>
                </a:solidFill>
                <a:latin typeface="Open Sans 3"/>
                <a:ea typeface="Open Sans 3"/>
                <a:cs typeface="Open Sans 3"/>
                <a:sym typeface="Open Sans 3"/>
              </a:rPr>
              <a:t>Информированность пациентов о принципах здорового питания;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663A4"/>
                </a:solidFill>
                <a:latin typeface="Open Sans 3"/>
                <a:ea typeface="Open Sans 3"/>
                <a:cs typeface="Open Sans 3"/>
                <a:sym typeface="Open Sans 3"/>
              </a:rPr>
              <a:t>Кто и когда информирует пациента с подагрой об ограничениях в диете, если консультация диетолога не доступна по ОМС?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1663A4"/>
                </a:solidFill>
                <a:latin typeface="Open Sans 3"/>
                <a:ea typeface="Open Sans 3"/>
                <a:cs typeface="Open Sans 3"/>
                <a:sym typeface="Open Sans 3"/>
              </a:rPr>
              <a:t>Адаптация Средиземноморской диеты к особенностям в России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4305" y="1845455"/>
            <a:ext cx="13979391" cy="2517754"/>
            <a:chOff x="0" y="0"/>
            <a:chExt cx="3681815" cy="6631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81815" cy="663112"/>
            </a:xfrm>
            <a:custGeom>
              <a:avLst/>
              <a:gdLst/>
              <a:ahLst/>
              <a:cxnLst/>
              <a:rect l="l" t="t" r="r" b="b"/>
              <a:pathLst>
                <a:path w="3681815" h="663112">
                  <a:moveTo>
                    <a:pt x="0" y="0"/>
                  </a:moveTo>
                  <a:lnTo>
                    <a:pt x="3681815" y="0"/>
                  </a:lnTo>
                  <a:lnTo>
                    <a:pt x="3681815" y="663112"/>
                  </a:lnTo>
                  <a:lnTo>
                    <a:pt x="0" y="663112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81815" cy="691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54305" y="4694785"/>
            <a:ext cx="13979391" cy="1968354"/>
            <a:chOff x="0" y="0"/>
            <a:chExt cx="3681815" cy="5184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81815" cy="518414"/>
            </a:xfrm>
            <a:custGeom>
              <a:avLst/>
              <a:gdLst/>
              <a:ahLst/>
              <a:cxnLst/>
              <a:rect l="l" t="t" r="r" b="b"/>
              <a:pathLst>
                <a:path w="3681815" h="518414">
                  <a:moveTo>
                    <a:pt x="0" y="0"/>
                  </a:moveTo>
                  <a:lnTo>
                    <a:pt x="3681815" y="0"/>
                  </a:lnTo>
                  <a:lnTo>
                    <a:pt x="3681815" y="518414"/>
                  </a:lnTo>
                  <a:lnTo>
                    <a:pt x="0" y="518414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681815" cy="546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54305" y="7033090"/>
            <a:ext cx="13979391" cy="2111759"/>
            <a:chOff x="0" y="0"/>
            <a:chExt cx="3681815" cy="5561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81815" cy="556183"/>
            </a:xfrm>
            <a:custGeom>
              <a:avLst/>
              <a:gdLst/>
              <a:ahLst/>
              <a:cxnLst/>
              <a:rect l="l" t="t" r="r" b="b"/>
              <a:pathLst>
                <a:path w="3681815" h="556183">
                  <a:moveTo>
                    <a:pt x="0" y="0"/>
                  </a:moveTo>
                  <a:lnTo>
                    <a:pt x="3681815" y="0"/>
                  </a:lnTo>
                  <a:lnTo>
                    <a:pt x="3681815" y="556183"/>
                  </a:lnTo>
                  <a:lnTo>
                    <a:pt x="0" y="556183"/>
                  </a:lnTo>
                  <a:close/>
                </a:path>
              </a:pathLst>
            </a:custGeom>
            <a:solidFill>
              <a:srgbClr val="CDDDE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681815" cy="584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0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80854" y="5143500"/>
            <a:ext cx="668175" cy="889417"/>
          </a:xfrm>
          <a:custGeom>
            <a:avLst/>
            <a:gdLst/>
            <a:ahLst/>
            <a:cxnLst/>
            <a:rect l="l" t="t" r="r" b="b"/>
            <a:pathLst>
              <a:path w="668175" h="889417">
                <a:moveTo>
                  <a:pt x="0" y="0"/>
                </a:moveTo>
                <a:lnTo>
                  <a:pt x="668175" y="0"/>
                </a:lnTo>
                <a:lnTo>
                  <a:pt x="668175" y="889417"/>
                </a:lnTo>
                <a:lnTo>
                  <a:pt x="0" y="88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4223" y="2659074"/>
            <a:ext cx="381438" cy="890517"/>
          </a:xfrm>
          <a:custGeom>
            <a:avLst/>
            <a:gdLst/>
            <a:ahLst/>
            <a:cxnLst/>
            <a:rect l="l" t="t" r="r" b="b"/>
            <a:pathLst>
              <a:path w="381438" h="890517">
                <a:moveTo>
                  <a:pt x="0" y="0"/>
                </a:moveTo>
                <a:lnTo>
                  <a:pt x="381438" y="0"/>
                </a:lnTo>
                <a:lnTo>
                  <a:pt x="381438" y="890517"/>
                </a:lnTo>
                <a:lnTo>
                  <a:pt x="0" y="8905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28700" y="7644261"/>
            <a:ext cx="972483" cy="889417"/>
          </a:xfrm>
          <a:custGeom>
            <a:avLst/>
            <a:gdLst/>
            <a:ahLst/>
            <a:cxnLst/>
            <a:rect l="l" t="t" r="r" b="b"/>
            <a:pathLst>
              <a:path w="972483" h="889417">
                <a:moveTo>
                  <a:pt x="0" y="0"/>
                </a:moveTo>
                <a:lnTo>
                  <a:pt x="972483" y="0"/>
                </a:lnTo>
                <a:lnTo>
                  <a:pt x="972483" y="889417"/>
                </a:lnTo>
                <a:lnTo>
                  <a:pt x="0" y="88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154305" y="521480"/>
            <a:ext cx="1394056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Выводы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04556" y="2835093"/>
            <a:ext cx="1308898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Разработка и утверждение стандарта МП при Подагре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99509" y="5115685"/>
            <a:ext cx="13088983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Разработка и реализация программ по снижению кадрового дефицита врачей-ревматолгов.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15949" y="7377341"/>
            <a:ext cx="13277590" cy="14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Разработка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и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реализация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программ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по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повышению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информированности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врачей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и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пациентов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о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диагностике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и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лечени</a:t>
            </a:r>
            <a:r>
              <a:rPr lang="ru-RU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и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Подагры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,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о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здоровом</a:t>
            </a:r>
            <a:r>
              <a:rPr lang="en-US" sz="2799" dirty="0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 </a:t>
            </a:r>
            <a:r>
              <a:rPr lang="en-US" sz="2799" dirty="0" err="1">
                <a:solidFill>
                  <a:srgbClr val="014885"/>
                </a:solidFill>
                <a:latin typeface="Open Sans 3"/>
                <a:ea typeface="Open Sans 3"/>
                <a:cs typeface="Open Sans 3"/>
                <a:sym typeface="Open Sans 3"/>
              </a:rPr>
              <a:t>питании</a:t>
            </a:r>
            <a:endParaRPr lang="en-US" sz="2799" dirty="0">
              <a:solidFill>
                <a:srgbClr val="014885"/>
              </a:solidFill>
              <a:latin typeface="Open Sans 3"/>
              <a:ea typeface="Open Sans 3"/>
              <a:cs typeface="Open Sans 3"/>
              <a:sym typeface="Open Sans 3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4627" y="2931875"/>
            <a:ext cx="2972322" cy="2972322"/>
            <a:chOff x="0" y="0"/>
            <a:chExt cx="3963096" cy="3963096"/>
          </a:xfrm>
        </p:grpSpPr>
        <p:sp>
          <p:nvSpPr>
            <p:cNvPr id="3" name="Freeform 3" descr="E:\РАБОТА\3 конгресс ВСП\2025\XVI Конгресс шаблон презентации\элементы презентации\06.png"/>
            <p:cNvSpPr/>
            <p:nvPr/>
          </p:nvSpPr>
          <p:spPr>
            <a:xfrm>
              <a:off x="0" y="0"/>
              <a:ext cx="3963035" cy="3963035"/>
            </a:xfrm>
            <a:custGeom>
              <a:avLst/>
              <a:gdLst/>
              <a:ahLst/>
              <a:cxnLst/>
              <a:rect l="l" t="t" r="r" b="b"/>
              <a:pathLst>
                <a:path w="3963035" h="3963035">
                  <a:moveTo>
                    <a:pt x="0" y="0"/>
                  </a:moveTo>
                  <a:lnTo>
                    <a:pt x="3963035" y="0"/>
                  </a:lnTo>
                  <a:lnTo>
                    <a:pt x="3963035" y="3963035"/>
                  </a:lnTo>
                  <a:lnTo>
                    <a:pt x="0" y="3963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3349063" y="9536150"/>
            <a:ext cx="4341964" cy="40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18"/>
              </a:lnSpc>
            </a:pPr>
            <a:r>
              <a:rPr lang="en-US" sz="2702">
                <a:solidFill>
                  <a:srgbClr val="114C7D"/>
                </a:solidFill>
                <a:latin typeface="Gotham"/>
                <a:ea typeface="Gotham"/>
                <a:cs typeface="Gotham"/>
                <a:sym typeface="Gotham"/>
              </a:rPr>
              <a:t>congress-vsp.ru/xvi/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1620635" y="-1620633"/>
            <a:ext cx="2431900" cy="5673168"/>
            <a:chOff x="0" y="0"/>
            <a:chExt cx="3242533" cy="7564224"/>
          </a:xfrm>
        </p:grpSpPr>
        <p:sp>
          <p:nvSpPr>
            <p:cNvPr id="6" name="Freeform 6" descr="E:\РАБОТА\3 конгресс ВСП\2025\XVI Конгресс шаблон презентации\элементы презентации\013.png"/>
            <p:cNvSpPr/>
            <p:nvPr/>
          </p:nvSpPr>
          <p:spPr>
            <a:xfrm flipH="1">
              <a:off x="0" y="0"/>
              <a:ext cx="3242564" cy="7564247"/>
            </a:xfrm>
            <a:custGeom>
              <a:avLst/>
              <a:gdLst/>
              <a:ahLst/>
              <a:cxnLst/>
              <a:rect l="l" t="t" r="r" b="b"/>
              <a:pathLst>
                <a:path w="3242564" h="7564247">
                  <a:moveTo>
                    <a:pt x="3242564" y="0"/>
                  </a:moveTo>
                  <a:lnTo>
                    <a:pt x="0" y="0"/>
                  </a:lnTo>
                  <a:lnTo>
                    <a:pt x="0" y="7564247"/>
                  </a:lnTo>
                  <a:lnTo>
                    <a:pt x="3242564" y="7564247"/>
                  </a:lnTo>
                  <a:lnTo>
                    <a:pt x="3242564" y="0"/>
                  </a:lnTo>
                  <a:close/>
                </a:path>
              </a:pathLst>
            </a:custGeom>
            <a:blipFill>
              <a:blip r:embed="rId3"/>
              <a:stretch>
                <a:fillRect r="-86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0" y="7052510"/>
            <a:ext cx="8105153" cy="3242533"/>
            <a:chOff x="0" y="0"/>
            <a:chExt cx="10806871" cy="4323378"/>
          </a:xfrm>
        </p:grpSpPr>
        <p:sp>
          <p:nvSpPr>
            <p:cNvPr id="8" name="Freeform 8" descr="E:\РАБОТА\3 конгресс ВСП\2025\XVI Конгресс шаблон презентации\элементы презентации\03.png"/>
            <p:cNvSpPr/>
            <p:nvPr/>
          </p:nvSpPr>
          <p:spPr>
            <a:xfrm flipH="1">
              <a:off x="0" y="0"/>
              <a:ext cx="10806811" cy="4323334"/>
            </a:xfrm>
            <a:custGeom>
              <a:avLst/>
              <a:gdLst/>
              <a:ahLst/>
              <a:cxnLst/>
              <a:rect l="l" t="t" r="r" b="b"/>
              <a:pathLst>
                <a:path w="10806811" h="4323334">
                  <a:moveTo>
                    <a:pt x="10806811" y="0"/>
                  </a:moveTo>
                  <a:lnTo>
                    <a:pt x="0" y="0"/>
                  </a:lnTo>
                  <a:lnTo>
                    <a:pt x="0" y="4323334"/>
                  </a:lnTo>
                  <a:lnTo>
                    <a:pt x="10806811" y="4323334"/>
                  </a:lnTo>
                  <a:lnTo>
                    <a:pt x="10806811" y="0"/>
                  </a:lnTo>
                  <a:close/>
                </a:path>
              </a:pathLst>
            </a:custGeom>
            <a:blipFill>
              <a:blip r:embed="rId4"/>
              <a:stretch>
                <a:fillRect b="-63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6678650" y="0"/>
            <a:ext cx="1621267" cy="1621267"/>
            <a:chOff x="0" y="0"/>
            <a:chExt cx="2161689" cy="2161689"/>
          </a:xfrm>
        </p:grpSpPr>
        <p:sp>
          <p:nvSpPr>
            <p:cNvPr id="10" name="Freeform 10" descr="E:\РАБОТА\3 конгресс ВСП\2025\XVI Конгресс шаблон презентации\элементы презентации\014.png"/>
            <p:cNvSpPr/>
            <p:nvPr/>
          </p:nvSpPr>
          <p:spPr>
            <a:xfrm flipH="1">
              <a:off x="0" y="0"/>
              <a:ext cx="2161667" cy="2161667"/>
            </a:xfrm>
            <a:custGeom>
              <a:avLst/>
              <a:gdLst/>
              <a:ahLst/>
              <a:cxnLst/>
              <a:rect l="l" t="t" r="r" b="b"/>
              <a:pathLst>
                <a:path w="2161667" h="2161667">
                  <a:moveTo>
                    <a:pt x="2161667" y="0"/>
                  </a:moveTo>
                  <a:lnTo>
                    <a:pt x="0" y="0"/>
                  </a:lnTo>
                  <a:lnTo>
                    <a:pt x="0" y="2161667"/>
                  </a:lnTo>
                  <a:lnTo>
                    <a:pt x="2161667" y="2161667"/>
                  </a:lnTo>
                  <a:lnTo>
                    <a:pt x="2161667" y="0"/>
                  </a:lnTo>
                  <a:close/>
                </a:path>
              </a:pathLst>
            </a:custGeom>
            <a:blipFill>
              <a:blip r:embed="rId5"/>
              <a:stretch>
                <a:fillRect r="-1" b="-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5042292" y="3539777"/>
            <a:ext cx="12234533" cy="1715841"/>
            <a:chOff x="0" y="0"/>
            <a:chExt cx="16312710" cy="22877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12710" cy="2287787"/>
            </a:xfrm>
            <a:custGeom>
              <a:avLst/>
              <a:gdLst/>
              <a:ahLst/>
              <a:cxnLst/>
              <a:rect l="l" t="t" r="r" b="b"/>
              <a:pathLst>
                <a:path w="16312710" h="2287787">
                  <a:moveTo>
                    <a:pt x="0" y="0"/>
                  </a:moveTo>
                  <a:lnTo>
                    <a:pt x="16312710" y="0"/>
                  </a:lnTo>
                  <a:lnTo>
                    <a:pt x="16312710" y="2287787"/>
                  </a:lnTo>
                  <a:lnTo>
                    <a:pt x="0" y="22877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6312710" cy="2297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205"/>
                </a:lnSpc>
              </a:pPr>
              <a:r>
                <a:rPr lang="en-US" sz="6004">
                  <a:solidFill>
                    <a:srgbClr val="00ADD9"/>
                  </a:solidFill>
                  <a:latin typeface="Gotham"/>
                  <a:ea typeface="Gotham"/>
                  <a:cs typeface="Gotham"/>
                  <a:sym typeface="Gotham"/>
                </a:rPr>
                <a:t>БЛАГОДАРЮ ЗА ВНИМАНИЕ!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416907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7"/>
                </a:lnTo>
                <a:lnTo>
                  <a:pt x="0" y="9675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18565" y="643511"/>
            <a:ext cx="1345287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ОТ ГИПЕРУРИКЕМИИ ДО ПОДАГРЫ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62904" y="8141881"/>
            <a:ext cx="15829571" cy="780563"/>
            <a:chOff x="0" y="0"/>
            <a:chExt cx="21106094" cy="1040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06130" cy="1040765"/>
            </a:xfrm>
            <a:custGeom>
              <a:avLst/>
              <a:gdLst/>
              <a:ahLst/>
              <a:cxnLst/>
              <a:rect l="l" t="t" r="r" b="b"/>
              <a:pathLst>
                <a:path w="21106130" h="1040765">
                  <a:moveTo>
                    <a:pt x="0" y="0"/>
                  </a:moveTo>
                  <a:lnTo>
                    <a:pt x="21106130" y="0"/>
                  </a:lnTo>
                  <a:lnTo>
                    <a:pt x="21106130" y="1040765"/>
                  </a:lnTo>
                  <a:lnTo>
                    <a:pt x="0" y="1040765"/>
                  </a:lnTo>
                  <a:close/>
                </a:path>
              </a:pathLst>
            </a:custGeom>
            <a:solidFill>
              <a:srgbClr val="119DD9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9" name="AutoShape 9"/>
          <p:cNvSpPr/>
          <p:nvPr/>
        </p:nvSpPr>
        <p:spPr>
          <a:xfrm rot="65510">
            <a:off x="4646589" y="7607545"/>
            <a:ext cx="6249863" cy="0"/>
          </a:xfrm>
          <a:prstGeom prst="line">
            <a:avLst/>
          </a:prstGeom>
          <a:ln w="57150" cap="rnd">
            <a:solidFill>
              <a:srgbClr val="119D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63579">
            <a:off x="4715812" y="2754308"/>
            <a:ext cx="6180601" cy="0"/>
          </a:xfrm>
          <a:prstGeom prst="line">
            <a:avLst/>
          </a:prstGeom>
          <a:ln w="57150" cap="rnd">
            <a:solidFill>
              <a:srgbClr val="119D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584720" y="2716182"/>
            <a:ext cx="3864865" cy="4985808"/>
          </a:xfrm>
          <a:custGeom>
            <a:avLst/>
            <a:gdLst/>
            <a:ahLst/>
            <a:cxnLst/>
            <a:rect l="l" t="t" r="r" b="b"/>
            <a:pathLst>
              <a:path w="3864865" h="4985808">
                <a:moveTo>
                  <a:pt x="0" y="0"/>
                </a:moveTo>
                <a:lnTo>
                  <a:pt x="3864865" y="0"/>
                </a:lnTo>
                <a:lnTo>
                  <a:pt x="3864865" y="4985808"/>
                </a:lnTo>
                <a:lnTo>
                  <a:pt x="0" y="4985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94292" y="9721074"/>
            <a:ext cx="9329655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2878" lvl="1" indent="-81439" algn="l">
              <a:lnSpc>
                <a:spcPts val="1080"/>
              </a:lnSpc>
              <a:buAutoNum type="arabicPeriod"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Dalbeth N. et al, 2018</a:t>
            </a:r>
          </a:p>
          <a:p>
            <a:pPr marL="162878" lvl="1" indent="-81439" algn="l">
              <a:lnSpc>
                <a:spcPts val="1080"/>
              </a:lnSpc>
              <a:buAutoNum type="arabicPeriod"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Chen LX, Schumacher HR (October 2008). "Gout: an evidence-based review". J Clin Rheumatol 14 (5 Suppl): S55–62. doi:10.1097/RHU.0b013e3181896921. PMID 18830092.</a:t>
            </a:r>
          </a:p>
          <a:p>
            <a:pPr marL="162878" lvl="1" indent="-81439" algn="l">
              <a:lnSpc>
                <a:spcPts val="1080"/>
              </a:lnSpc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2.   Burns C, Wortmann R: Latest evidence on gout management: what the clinician needs to know, Ther Adv Chronic Dis2012;3(6)271-286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919067" y="1910623"/>
            <a:ext cx="3337784" cy="704876"/>
            <a:chOff x="0" y="0"/>
            <a:chExt cx="4450378" cy="9398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50378" cy="939834"/>
            </a:xfrm>
            <a:custGeom>
              <a:avLst/>
              <a:gdLst/>
              <a:ahLst/>
              <a:cxnLst/>
              <a:rect l="l" t="t" r="r" b="b"/>
              <a:pathLst>
                <a:path w="4450378" h="939834">
                  <a:moveTo>
                    <a:pt x="0" y="0"/>
                  </a:moveTo>
                  <a:lnTo>
                    <a:pt x="4450378" y="0"/>
                  </a:lnTo>
                  <a:lnTo>
                    <a:pt x="4450378" y="939834"/>
                  </a:lnTo>
                  <a:lnTo>
                    <a:pt x="0" y="939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4450378" cy="949359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494"/>
                </a:lnSpc>
              </a:pPr>
              <a:r>
                <a:rPr lang="en-US" sz="2079" b="1">
                  <a:solidFill>
                    <a:srgbClr val="0C0C0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Повторяющиеся приступы острого артрита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301178" y="2088279"/>
            <a:ext cx="2903388" cy="378810"/>
            <a:chOff x="0" y="0"/>
            <a:chExt cx="3871184" cy="50508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871184" cy="505080"/>
            </a:xfrm>
            <a:custGeom>
              <a:avLst/>
              <a:gdLst/>
              <a:ahLst/>
              <a:cxnLst/>
              <a:rect l="l" t="t" r="r" b="b"/>
              <a:pathLst>
                <a:path w="3871184" h="505080">
                  <a:moveTo>
                    <a:pt x="0" y="0"/>
                  </a:moveTo>
                  <a:lnTo>
                    <a:pt x="3871184" y="0"/>
                  </a:lnTo>
                  <a:lnTo>
                    <a:pt x="3871184" y="505080"/>
                  </a:lnTo>
                  <a:lnTo>
                    <a:pt x="0" y="505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3871184" cy="51460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494"/>
                </a:lnSpc>
              </a:pPr>
              <a:r>
                <a:rPr lang="en-US" sz="2079" b="1">
                  <a:solidFill>
                    <a:srgbClr val="014885"/>
                  </a:solidFill>
                  <a:latin typeface="Arial Bold"/>
                  <a:ea typeface="Arial Bold"/>
                  <a:cs typeface="Arial Bold"/>
                  <a:sym typeface="Arial Bold"/>
                </a:rPr>
                <a:t>Хроническая подагра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92499" y="8213776"/>
            <a:ext cx="7761102" cy="628795"/>
            <a:chOff x="0" y="0"/>
            <a:chExt cx="10348136" cy="8383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348136" cy="838394"/>
            </a:xfrm>
            <a:custGeom>
              <a:avLst/>
              <a:gdLst/>
              <a:ahLst/>
              <a:cxnLst/>
              <a:rect l="l" t="t" r="r" b="b"/>
              <a:pathLst>
                <a:path w="10348136" h="838394">
                  <a:moveTo>
                    <a:pt x="0" y="0"/>
                  </a:moveTo>
                  <a:lnTo>
                    <a:pt x="10348136" y="0"/>
                  </a:lnTo>
                  <a:lnTo>
                    <a:pt x="10348136" y="838394"/>
                  </a:lnTo>
                  <a:lnTo>
                    <a:pt x="0" y="8383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9525"/>
              <a:ext cx="10348136" cy="82886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05"/>
                </a:lnSpc>
              </a:pPr>
              <a:r>
                <a:rPr lang="en-US" sz="2598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В 49% Гиперурикемия переходит в подагру* 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40170" y="1980657"/>
            <a:ext cx="2896758" cy="603188"/>
            <a:chOff x="0" y="0"/>
            <a:chExt cx="3862344" cy="8042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862344" cy="804250"/>
            </a:xfrm>
            <a:custGeom>
              <a:avLst/>
              <a:gdLst/>
              <a:ahLst/>
              <a:cxnLst/>
              <a:rect l="l" t="t" r="r" b="b"/>
              <a:pathLst>
                <a:path w="3862344" h="804250">
                  <a:moveTo>
                    <a:pt x="0" y="0"/>
                  </a:moveTo>
                  <a:lnTo>
                    <a:pt x="3862344" y="0"/>
                  </a:lnTo>
                  <a:lnTo>
                    <a:pt x="3862344" y="804250"/>
                  </a:lnTo>
                  <a:lnTo>
                    <a:pt x="0" y="80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3862344" cy="8137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2494"/>
                </a:lnSpc>
              </a:pPr>
              <a:r>
                <a:rPr lang="en-US" sz="2079" b="1">
                  <a:solidFill>
                    <a:srgbClr val="0C0C0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Повышенный уровень</a:t>
              </a:r>
            </a:p>
            <a:p>
              <a:pPr algn="ctr">
                <a:lnSpc>
                  <a:spcPts val="2494"/>
                </a:lnSpc>
              </a:pPr>
              <a:r>
                <a:rPr lang="en-US" sz="2079" b="1">
                  <a:solidFill>
                    <a:srgbClr val="0C0C0C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мочевой кислоты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 rot="-10743354">
            <a:off x="6443216" y="6075612"/>
            <a:ext cx="596290" cy="0"/>
          </a:xfrm>
          <a:prstGeom prst="line">
            <a:avLst/>
          </a:prstGeom>
          <a:ln w="9525" cap="rnd">
            <a:solidFill>
              <a:srgbClr val="FCE24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-10743354">
            <a:off x="3156081" y="6075612"/>
            <a:ext cx="596290" cy="0"/>
          </a:xfrm>
          <a:prstGeom prst="line">
            <a:avLst/>
          </a:prstGeom>
          <a:ln w="9525" cap="rnd">
            <a:solidFill>
              <a:srgbClr val="78AA3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27"/>
          <p:cNvSpPr/>
          <p:nvPr/>
        </p:nvSpPr>
        <p:spPr>
          <a:xfrm>
            <a:off x="10780712" y="2728318"/>
            <a:ext cx="4463460" cy="4962342"/>
          </a:xfrm>
          <a:custGeom>
            <a:avLst/>
            <a:gdLst/>
            <a:ahLst/>
            <a:cxnLst/>
            <a:rect l="l" t="t" r="r" b="b"/>
            <a:pathLst>
              <a:path w="4463460" h="4962342">
                <a:moveTo>
                  <a:pt x="0" y="0"/>
                </a:moveTo>
                <a:lnTo>
                  <a:pt x="4463460" y="0"/>
                </a:lnTo>
                <a:lnTo>
                  <a:pt x="4463460" y="4962342"/>
                </a:lnTo>
                <a:lnTo>
                  <a:pt x="0" y="49623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937404" y="3029108"/>
            <a:ext cx="2547253" cy="54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Бессимптомная гиперурикемия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26022" y="3027860"/>
            <a:ext cx="2139726" cy="54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b="1">
                <a:solidFill>
                  <a:srgbClr val="060606"/>
                </a:solidFill>
                <a:latin typeface="Arial Bold"/>
                <a:ea typeface="Arial Bold"/>
                <a:cs typeface="Arial Bold"/>
                <a:sym typeface="Arial Bold"/>
              </a:rPr>
              <a:t>Внезапное обострение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551971" y="3031800"/>
            <a:ext cx="2071975" cy="54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b="1">
                <a:solidFill>
                  <a:srgbClr val="060606"/>
                </a:solidFill>
                <a:latin typeface="Arial Bold"/>
                <a:ea typeface="Arial Bold"/>
                <a:cs typeface="Arial Bold"/>
                <a:sym typeface="Arial Bold"/>
              </a:rPr>
              <a:t>Межкритические периоды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780175" y="3031800"/>
            <a:ext cx="2190210" cy="54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800" b="1">
                <a:solidFill>
                  <a:srgbClr val="060606"/>
                </a:solidFill>
                <a:latin typeface="Arial Bold"/>
                <a:ea typeface="Arial Bold"/>
                <a:cs typeface="Arial Bold"/>
                <a:sym typeface="Arial Bold"/>
              </a:rPr>
              <a:t>Прогрессирующая подагра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08834" y="3786567"/>
            <a:ext cx="2891083" cy="2005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Повышение уровня уратов сыворотки крови  без клинических симптомов подагры, бессимптомное накопление кристаллов в тканях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87946" y="3786569"/>
            <a:ext cx="2139726" cy="145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60606"/>
                </a:solidFill>
                <a:latin typeface="Arial"/>
                <a:ea typeface="Arial"/>
                <a:cs typeface="Arial"/>
                <a:sym typeface="Arial"/>
              </a:rPr>
              <a:t>Острое воспаление с фагоцитозом кристаллов моноурата натрия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933564" y="3837362"/>
            <a:ext cx="2038149" cy="620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60606"/>
                </a:solidFill>
                <a:latin typeface="Arial"/>
                <a:ea typeface="Arial"/>
                <a:cs typeface="Arial"/>
                <a:sym typeface="Arial"/>
              </a:rPr>
              <a:t>Интервалы между обострениями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141296" y="3785467"/>
            <a:ext cx="2066432" cy="145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60606"/>
                </a:solidFill>
                <a:latin typeface="Arial"/>
                <a:ea typeface="Arial"/>
                <a:cs typeface="Arial"/>
                <a:sym typeface="Arial"/>
              </a:rPr>
              <a:t>Долгосрочные подагрические осложнения неконтролируемой гиперурикемии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2797425" y="5453390"/>
            <a:ext cx="1220944" cy="2382639"/>
            <a:chOff x="0" y="0"/>
            <a:chExt cx="1627926" cy="3176852"/>
          </a:xfrm>
        </p:grpSpPr>
        <p:sp>
          <p:nvSpPr>
            <p:cNvPr id="37" name="Freeform 37" descr="A picture containing handwear, wall, person  Description automatically generated"/>
            <p:cNvSpPr/>
            <p:nvPr/>
          </p:nvSpPr>
          <p:spPr>
            <a:xfrm>
              <a:off x="0" y="0"/>
              <a:ext cx="1627886" cy="3176905"/>
            </a:xfrm>
            <a:custGeom>
              <a:avLst/>
              <a:gdLst/>
              <a:ahLst/>
              <a:cxnLst/>
              <a:rect l="l" t="t" r="r" b="b"/>
              <a:pathLst>
                <a:path w="1627886" h="3176905">
                  <a:moveTo>
                    <a:pt x="0" y="0"/>
                  </a:moveTo>
                  <a:lnTo>
                    <a:pt x="1627886" y="0"/>
                  </a:lnTo>
                  <a:lnTo>
                    <a:pt x="1627886" y="3176905"/>
                  </a:lnTo>
                  <a:lnTo>
                    <a:pt x="0" y="317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23573" r="-15730" b="1"/>
              </a:stretch>
            </a:blipFill>
          </p:spPr>
        </p:sp>
      </p:grpSp>
      <p:grpSp>
        <p:nvGrpSpPr>
          <p:cNvPr id="38" name="Group 38"/>
          <p:cNvGrpSpPr/>
          <p:nvPr/>
        </p:nvGrpSpPr>
        <p:grpSpPr>
          <a:xfrm>
            <a:off x="5956095" y="5424035"/>
            <a:ext cx="1186328" cy="2382639"/>
            <a:chOff x="0" y="0"/>
            <a:chExt cx="1581770" cy="3176852"/>
          </a:xfrm>
        </p:grpSpPr>
        <p:sp>
          <p:nvSpPr>
            <p:cNvPr id="39" name="Freeform 39" descr="A picture containing handwear, wall, person  Description automatically generated"/>
            <p:cNvSpPr/>
            <p:nvPr/>
          </p:nvSpPr>
          <p:spPr>
            <a:xfrm>
              <a:off x="0" y="0"/>
              <a:ext cx="1581785" cy="3176905"/>
            </a:xfrm>
            <a:custGeom>
              <a:avLst/>
              <a:gdLst/>
              <a:ahLst/>
              <a:cxnLst/>
              <a:rect l="l" t="t" r="r" b="b"/>
              <a:pathLst>
                <a:path w="1581785" h="3176905">
                  <a:moveTo>
                    <a:pt x="0" y="0"/>
                  </a:moveTo>
                  <a:lnTo>
                    <a:pt x="1581785" y="0"/>
                  </a:lnTo>
                  <a:lnTo>
                    <a:pt x="1581785" y="3176905"/>
                  </a:lnTo>
                  <a:lnTo>
                    <a:pt x="0" y="317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29530" r="-122585"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9080148" y="5430005"/>
            <a:ext cx="1210472" cy="2382639"/>
            <a:chOff x="0" y="0"/>
            <a:chExt cx="1613962" cy="3176852"/>
          </a:xfrm>
        </p:grpSpPr>
        <p:sp>
          <p:nvSpPr>
            <p:cNvPr id="41" name="Freeform 41" descr="A picture containing handwear, wall, person  Description automatically generated"/>
            <p:cNvSpPr/>
            <p:nvPr/>
          </p:nvSpPr>
          <p:spPr>
            <a:xfrm>
              <a:off x="0" y="0"/>
              <a:ext cx="1613916" cy="3176905"/>
            </a:xfrm>
            <a:custGeom>
              <a:avLst/>
              <a:gdLst/>
              <a:ahLst/>
              <a:cxnLst/>
              <a:rect l="l" t="t" r="r" b="b"/>
              <a:pathLst>
                <a:path w="1613916" h="3176905">
                  <a:moveTo>
                    <a:pt x="0" y="0"/>
                  </a:moveTo>
                  <a:lnTo>
                    <a:pt x="1613916" y="0"/>
                  </a:lnTo>
                  <a:lnTo>
                    <a:pt x="1613916" y="3176905"/>
                  </a:lnTo>
                  <a:lnTo>
                    <a:pt x="0" y="317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0705" r="-222412" b="-1"/>
              </a:stretch>
            </a:blipFill>
          </p:spPr>
        </p:sp>
      </p:grpSp>
      <p:sp>
        <p:nvSpPr>
          <p:cNvPr id="42" name="TextBox 42"/>
          <p:cNvSpPr txBox="1"/>
          <p:nvPr/>
        </p:nvSpPr>
        <p:spPr>
          <a:xfrm>
            <a:off x="13629404" y="5309311"/>
            <a:ext cx="1229102" cy="79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6"/>
              </a:lnSpc>
            </a:pPr>
            <a:r>
              <a:rPr lang="en-US" sz="1180">
                <a:solidFill>
                  <a:srgbClr val="090909"/>
                </a:solidFill>
                <a:latin typeface="Arial"/>
                <a:ea typeface="Arial"/>
                <a:cs typeface="Arial"/>
                <a:sym typeface="Arial"/>
              </a:rPr>
              <a:t>Восстановление околосуставных тканей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112318" y="6604842"/>
            <a:ext cx="1027591" cy="61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6"/>
              </a:lnSpc>
            </a:pPr>
            <a:r>
              <a:rPr lang="en-US" sz="1180">
                <a:solidFill>
                  <a:srgbClr val="090909"/>
                </a:solidFill>
                <a:latin typeface="Arial"/>
                <a:ea typeface="Arial"/>
                <a:cs typeface="Arial"/>
                <a:sym typeface="Arial"/>
              </a:rPr>
              <a:t>Воспаление оболочки сустава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220526" y="6786066"/>
            <a:ext cx="1027591" cy="792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6"/>
              </a:lnSpc>
            </a:pPr>
            <a:r>
              <a:rPr lang="en-US" sz="1180">
                <a:solidFill>
                  <a:srgbClr val="090909"/>
                </a:solidFill>
                <a:latin typeface="Arial"/>
                <a:ea typeface="Arial"/>
                <a:cs typeface="Arial"/>
                <a:sym typeface="Arial"/>
              </a:rPr>
              <a:t>Отложение солей мочевой кислоты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2236725" y="5716827"/>
            <a:ext cx="1889246" cy="1873668"/>
            <a:chOff x="0" y="0"/>
            <a:chExt cx="2518994" cy="249822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519045" cy="2498217"/>
            </a:xfrm>
            <a:custGeom>
              <a:avLst/>
              <a:gdLst/>
              <a:ahLst/>
              <a:cxnLst/>
              <a:rect l="l" t="t" r="r" b="b"/>
              <a:pathLst>
                <a:path w="2519045" h="2498217">
                  <a:moveTo>
                    <a:pt x="0" y="0"/>
                  </a:moveTo>
                  <a:lnTo>
                    <a:pt x="2519045" y="0"/>
                  </a:lnTo>
                  <a:lnTo>
                    <a:pt x="2519045" y="2498217"/>
                  </a:lnTo>
                  <a:lnTo>
                    <a:pt x="0" y="2498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2" b="-11383"/>
              </a:stretch>
            </a:blipFill>
          </p:spPr>
        </p:sp>
      </p:grpSp>
      <p:sp>
        <p:nvSpPr>
          <p:cNvPr id="47" name="AutoShape 47"/>
          <p:cNvSpPr/>
          <p:nvPr/>
        </p:nvSpPr>
        <p:spPr>
          <a:xfrm rot="56788">
            <a:off x="11876628" y="5516934"/>
            <a:ext cx="1729904" cy="0"/>
          </a:xfrm>
          <a:prstGeom prst="line">
            <a:avLst/>
          </a:prstGeom>
          <a:ln w="19050" cap="rnd">
            <a:solidFill>
              <a:srgbClr val="0C0C0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8"/>
          <p:cNvSpPr/>
          <p:nvPr/>
        </p:nvSpPr>
        <p:spPr>
          <a:xfrm rot="-1821867">
            <a:off x="12084911" y="6928735"/>
            <a:ext cx="637426" cy="0"/>
          </a:xfrm>
          <a:prstGeom prst="line">
            <a:avLst/>
          </a:prstGeom>
          <a:ln w="19050" cap="rnd">
            <a:solidFill>
              <a:srgbClr val="0C0C0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>
            <a:off x="12738069" y="6894716"/>
            <a:ext cx="2374354" cy="19050"/>
          </a:xfrm>
          <a:prstGeom prst="line">
            <a:avLst/>
          </a:prstGeom>
          <a:ln w="19050" cap="rnd">
            <a:solidFill>
              <a:srgbClr val="0C0C0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rot="5521478">
            <a:off x="11252476" y="6140215"/>
            <a:ext cx="1275935" cy="0"/>
          </a:xfrm>
          <a:prstGeom prst="line">
            <a:avLst/>
          </a:prstGeom>
          <a:ln w="19050" cap="rnd">
            <a:solidFill>
              <a:srgbClr val="0C0C0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177110">
            <a:off x="11869669" y="6763497"/>
            <a:ext cx="554890" cy="0"/>
          </a:xfrm>
          <a:prstGeom prst="line">
            <a:avLst/>
          </a:prstGeom>
          <a:ln w="19050" cap="rnd">
            <a:solidFill>
              <a:srgbClr val="0C0C0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2" name="Group 52"/>
          <p:cNvGrpSpPr/>
          <p:nvPr/>
        </p:nvGrpSpPr>
        <p:grpSpPr>
          <a:xfrm>
            <a:off x="7721622" y="2716183"/>
            <a:ext cx="956067" cy="4985808"/>
            <a:chOff x="0" y="0"/>
            <a:chExt cx="1274756" cy="6647744"/>
          </a:xfrm>
        </p:grpSpPr>
        <p:sp>
          <p:nvSpPr>
            <p:cNvPr id="53" name="Freeform 53"/>
            <p:cNvSpPr/>
            <p:nvPr/>
          </p:nvSpPr>
          <p:spPr>
            <a:xfrm>
              <a:off x="8509" y="41275"/>
              <a:ext cx="1266190" cy="6565900"/>
            </a:xfrm>
            <a:custGeom>
              <a:avLst/>
              <a:gdLst/>
              <a:ahLst/>
              <a:cxnLst/>
              <a:rect l="l" t="t" r="r" b="b"/>
              <a:pathLst>
                <a:path w="1266190" h="6565900">
                  <a:moveTo>
                    <a:pt x="135382" y="0"/>
                  </a:moveTo>
                  <a:cubicBezTo>
                    <a:pt x="694182" y="1081659"/>
                    <a:pt x="1266190" y="2185543"/>
                    <a:pt x="1266190" y="3290189"/>
                  </a:cubicBezTo>
                  <a:lnTo>
                    <a:pt x="1189990" y="3290189"/>
                  </a:lnTo>
                  <a:lnTo>
                    <a:pt x="1266190" y="3290189"/>
                  </a:lnTo>
                  <a:cubicBezTo>
                    <a:pt x="1266190" y="4387342"/>
                    <a:pt x="137922" y="6560186"/>
                    <a:pt x="135255" y="6565392"/>
                  </a:cubicBezTo>
                  <a:lnTo>
                    <a:pt x="135001" y="6565900"/>
                  </a:lnTo>
                  <a:lnTo>
                    <a:pt x="135255" y="6565392"/>
                  </a:lnTo>
                  <a:lnTo>
                    <a:pt x="127" y="6495161"/>
                  </a:lnTo>
                  <a:lnTo>
                    <a:pt x="381" y="6494653"/>
                  </a:lnTo>
                  <a:lnTo>
                    <a:pt x="127" y="6495161"/>
                  </a:lnTo>
                  <a:cubicBezTo>
                    <a:pt x="5461" y="6485001"/>
                    <a:pt x="1113917" y="4348988"/>
                    <a:pt x="1113917" y="3290189"/>
                  </a:cubicBezTo>
                  <a:cubicBezTo>
                    <a:pt x="1113790" y="2229739"/>
                    <a:pt x="563626" y="1160907"/>
                    <a:pt x="0" y="69850"/>
                  </a:cubicBezTo>
                  <a:close/>
                </a:path>
              </a:pathLst>
            </a:custGeom>
            <a:solidFill>
              <a:srgbClr val="119DD9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4" name="TextBox 54"/>
          <p:cNvSpPr txBox="1"/>
          <p:nvPr/>
        </p:nvSpPr>
        <p:spPr>
          <a:xfrm>
            <a:off x="13646351" y="8995558"/>
            <a:ext cx="2845408" cy="41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2"/>
              </a:lnSpc>
            </a:pPr>
            <a:r>
              <a:rPr lang="en-US" sz="1299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*при уровне МК более 600 мкмоль/л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941780" y="17369"/>
            <a:ext cx="10964315" cy="10350106"/>
            <a:chOff x="0" y="0"/>
            <a:chExt cx="14619087" cy="13800142"/>
          </a:xfrm>
        </p:grpSpPr>
        <p:sp>
          <p:nvSpPr>
            <p:cNvPr id="7" name="TextBox 7"/>
            <p:cNvSpPr txBox="1"/>
            <p:nvPr/>
          </p:nvSpPr>
          <p:spPr>
            <a:xfrm>
              <a:off x="0" y="278834"/>
              <a:ext cx="14619087" cy="696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70"/>
                </a:lnSpc>
              </a:pPr>
              <a:r>
                <a:rPr lang="en-US" sz="3700" b="1">
                  <a:solidFill>
                    <a:srgbClr val="014885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Основные законы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20568"/>
              <a:ext cx="14619087" cy="3279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000000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Федеральный закон от 21.11.2011 N 323-ФЗ "Об основах охраны здоровья граждан в Российской Федерации" </a:t>
              </a:r>
            </a:p>
            <a:p>
              <a:pPr algn="l">
                <a:lnSpc>
                  <a:spcPts val="2520"/>
                </a:lnSpc>
              </a:pPr>
              <a:endParaRPr lang="en-US" sz="21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000000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Федеральный закон от 29.11.2010 N 326-ФЗ "Об обязательном медицинском страховании в Российской Федерации"</a:t>
              </a:r>
            </a:p>
            <a:p>
              <a:pPr algn="l">
                <a:lnSpc>
                  <a:spcPts val="2520"/>
                </a:lnSpc>
              </a:pPr>
              <a:endParaRPr lang="en-US" sz="2100" b="1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endParaRPr>
            </a:p>
            <a:p>
              <a:pPr algn="l">
                <a:lnSpc>
                  <a:spcPts val="2520"/>
                </a:lnSpc>
              </a:pPr>
              <a:r>
                <a:rPr lang="en-US" sz="2100" b="1">
                  <a:solidFill>
                    <a:srgbClr val="000000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Федеральный закон от 17.07.1999 N 178-ФЗ «О государственной социальной помощи» 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453994"/>
              <a:ext cx="14619087" cy="7878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03"/>
                </a:lnSpc>
              </a:pPr>
              <a:endParaRPr/>
            </a:p>
            <a:p>
              <a:pPr algn="l">
                <a:lnSpc>
                  <a:spcPts val="2940"/>
                </a:lnSpc>
              </a:pPr>
              <a:r>
                <a:rPr lang="en-US" sz="2100" b="1" spc="42">
                  <a:solidFill>
                    <a:srgbClr val="000000">
                      <a:alpha val="60000"/>
                    </a:srgbClr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Постановление Правительства РФ № 890</a:t>
              </a:r>
              <a:r>
                <a:rPr lang="en-US" sz="2100" spc="42">
                  <a:solidFill>
                    <a:srgbClr val="000000">
                      <a:alpha val="60000"/>
                    </a:srgbClr>
                  </a:solidFill>
                  <a:latin typeface="PT Sans"/>
                  <a:ea typeface="PT Sans"/>
                  <a:cs typeface="PT Sans"/>
                  <a:sym typeface="PT Sans"/>
                </a:rPr>
                <a:t> от 30.07.1994 «О государственной поддержке развития медицинской промышленности и улучшении обеспечения населения и учреждений здравоохранения лекарственными средствами и изделиями медицинского назначения»</a:t>
              </a:r>
            </a:p>
            <a:p>
              <a:pPr algn="l">
                <a:lnSpc>
                  <a:spcPts val="2940"/>
                </a:lnSpc>
              </a:pPr>
              <a:r>
                <a:rPr lang="en-US" sz="2100" b="1" spc="42">
                  <a:solidFill>
                    <a:srgbClr val="000000">
                      <a:alpha val="60000"/>
                    </a:srgbClr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Распоряжение Правительства Российской Федерацииот  12.10.2019 г.  № 2406-р</a:t>
              </a:r>
              <a:r>
                <a:rPr lang="en-US" sz="2100" spc="42">
                  <a:solidFill>
                    <a:srgbClr val="000000">
                      <a:alpha val="60000"/>
                    </a:srgbClr>
                  </a:solidFill>
                  <a:latin typeface="PT Sans"/>
                  <a:ea typeface="PT Sans"/>
                  <a:cs typeface="PT Sans"/>
                  <a:sym typeface="PT Sans"/>
                </a:rPr>
                <a:t> (ред. от 24.12.2022) «Перечень лекарственных препаратов для медицинского применения, в том числе лекарственных препаратов для медицинского применения, назначаемых по решению врачебных комиссий медицинских организаций»</a:t>
              </a:r>
            </a:p>
            <a:p>
              <a:pPr algn="l">
                <a:lnSpc>
                  <a:spcPts val="2940"/>
                </a:lnSpc>
              </a:pPr>
              <a:r>
                <a:rPr lang="en-US" sz="2100" b="1" spc="42">
                  <a:solidFill>
                    <a:srgbClr val="000000">
                      <a:alpha val="60000"/>
                    </a:srgbClr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Постановление Правительства РФ от 29 декабря 2022 г. N 2497 </a:t>
              </a:r>
              <a:r>
                <a:rPr lang="en-US" sz="2100" spc="42">
                  <a:solidFill>
                    <a:srgbClr val="000000">
                      <a:alpha val="60000"/>
                    </a:srgbClr>
                  </a:solidFill>
                  <a:latin typeface="PT Sans"/>
                  <a:ea typeface="PT Sans"/>
                  <a:cs typeface="PT Sans"/>
                  <a:sym typeface="PT Sans"/>
                </a:rPr>
                <a:t>"О Программе государственных гарантий бесплатного оказания гражданам медицинской помощи на 2022 год и на плановый период 2023 и 2024 годов"</a:t>
              </a:r>
            </a:p>
            <a:p>
              <a:pPr algn="l">
                <a:lnSpc>
                  <a:spcPts val="2940"/>
                </a:lnSpc>
              </a:pPr>
              <a:r>
                <a:rPr lang="en-US" sz="2100" b="1" spc="42">
                  <a:solidFill>
                    <a:srgbClr val="000000">
                      <a:alpha val="60000"/>
                    </a:srgbClr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Территориальная программа государственных гарантий</a:t>
              </a:r>
              <a:r>
                <a:rPr lang="en-US" sz="2100" spc="42">
                  <a:solidFill>
                    <a:srgbClr val="000000">
                      <a:alpha val="60000"/>
                    </a:srgbClr>
                  </a:solidFill>
                  <a:latin typeface="PT Sans"/>
                  <a:ea typeface="PT Sans"/>
                  <a:cs typeface="PT Sans"/>
                  <a:sym typeface="PT Sans"/>
                </a:rPr>
                <a:t> бесплатного оказания гражданам медицинской помощи" на конкретный период  </a:t>
              </a:r>
            </a:p>
            <a:p>
              <a:pPr algn="l">
                <a:lnSpc>
                  <a:spcPts val="2940"/>
                </a:lnSpc>
              </a:pPr>
              <a:r>
                <a:rPr lang="en-US" sz="2100" b="1" spc="42">
                  <a:solidFill>
                    <a:srgbClr val="000000">
                      <a:alpha val="60000"/>
                    </a:srgbClr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Тарифное соглашение</a:t>
              </a:r>
              <a:r>
                <a:rPr lang="en-US" sz="2100" spc="42">
                  <a:solidFill>
                    <a:srgbClr val="000000">
                      <a:alpha val="60000"/>
                    </a:srgbClr>
                  </a:solidFill>
                  <a:latin typeface="PT Sans"/>
                  <a:ea typeface="PT Sans"/>
                  <a:cs typeface="PT Sans"/>
                  <a:sym typeface="PT Sans"/>
                </a:rPr>
                <a:t> в сфере ОМС субъекта РФ</a:t>
              </a:r>
            </a:p>
            <a:p>
              <a:pPr algn="l">
                <a:lnSpc>
                  <a:spcPts val="2940"/>
                </a:lnSpc>
              </a:pPr>
              <a:endParaRPr lang="en-US" sz="2100" spc="42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97079" y="1712101"/>
            <a:ext cx="4939665" cy="7836969"/>
          </a:xfrm>
          <a:custGeom>
            <a:avLst/>
            <a:gdLst/>
            <a:ahLst/>
            <a:cxnLst/>
            <a:rect l="l" t="t" r="r" b="b"/>
            <a:pathLst>
              <a:path w="4939665" h="7836969">
                <a:moveTo>
                  <a:pt x="0" y="0"/>
                </a:moveTo>
                <a:lnTo>
                  <a:pt x="4939665" y="0"/>
                </a:lnTo>
                <a:lnTo>
                  <a:pt x="4939665" y="7836969"/>
                </a:lnTo>
                <a:lnTo>
                  <a:pt x="0" y="78369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00647" y="471249"/>
            <a:ext cx="13410935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Федеральный закон от 21.11.2011 N 323-ФЗ </a:t>
            </a:r>
          </a:p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"Об основах охраны здоровья граждан в Российской Федерации"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7079" y="2162069"/>
            <a:ext cx="16950118" cy="778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5"/>
              </a:lnSpc>
            </a:pP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Статья 37. Организация оказания медицинской помощи</a:t>
            </a:r>
          </a:p>
          <a:p>
            <a:pPr marL="485079" lvl="1" indent="-242539" algn="l">
              <a:lnSpc>
                <a:spcPts val="3145"/>
              </a:lnSpc>
              <a:buFont typeface="Arial"/>
              <a:buChar char="•"/>
            </a:pP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 в соответствии с 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  <a:hlinkClick r:id="rId6" tooltip="https://www.consultant.ru/document/cons_doc_LAW_141711/7caa811fc2cc453aba4370b9e6b71332fc802e7f/#dst100116"/>
              </a:rPr>
              <a:t>положением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  об организации оказания медицинской помощи по видам медицинской помощи, которое утверждается уполномоченным федеральным органом исполнительной власти</a:t>
            </a:r>
          </a:p>
          <a:p>
            <a:pPr marL="485079" lvl="1" indent="-242539" algn="l">
              <a:lnSpc>
                <a:spcPts val="3145"/>
              </a:lnSpc>
              <a:buFont typeface="Arial"/>
              <a:buChar char="•"/>
            </a:pP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соответствии с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порядками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 оказания медицинской помощи, утверждаемыми уполномоченным федеральным органом исполнительной власти и обязательными для исполнения на территории Российской Федерации всеми медицинскими организациями;</a:t>
            </a:r>
          </a:p>
          <a:p>
            <a:pPr marL="485079" lvl="1" indent="-242539" algn="l">
              <a:lnSpc>
                <a:spcPts val="3145"/>
              </a:lnSpc>
              <a:buFont typeface="Arial"/>
              <a:buChar char="•"/>
            </a:pP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на основе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клинических рекомендаций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 (переходный период);</a:t>
            </a:r>
          </a:p>
          <a:p>
            <a:pPr marL="485079" lvl="1" indent="-242539" algn="l">
              <a:lnSpc>
                <a:spcPts val="3145"/>
              </a:lnSpc>
              <a:buFont typeface="Arial"/>
              <a:buChar char="•"/>
            </a:pP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с учетом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стандартов медицинской помощи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, утверждаемых уполномоченным федеральным органом исполнительной власти.</a:t>
            </a:r>
          </a:p>
          <a:p>
            <a:pPr algn="l">
              <a:lnSpc>
                <a:spcPts val="3145"/>
              </a:lnSpc>
            </a:pPr>
            <a:endParaRPr lang="en-US" sz="2246" spc="44">
              <a:solidFill>
                <a:srgbClr val="000000">
                  <a:alpha val="60000"/>
                </a:srgbClr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>
              <a:lnSpc>
                <a:spcPts val="3145"/>
              </a:lnSpc>
            </a:pP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Ст.80 П.3: 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При оказании медицинской помощи в рамках программы государственных гарантий бесплатного оказания гражданам медицинской помощи и территориальных программ государственных гарантий бесплатного оказания гражданам медицинской помощи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не подлежат оплате за счет личных средств граждан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  <a:p>
            <a:pPr algn="l">
              <a:lnSpc>
                <a:spcPts val="3145"/>
              </a:lnSpc>
            </a:pP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1) оказание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медицинских услуг, назначение и применение лекарственных препаратов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, включенных в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перечень жизненно необходимых и важнейших лекарственных препаратов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, медицинских изделий, компонентов крови, лечебного питания, в том числе специализированных продуктов лечебного питания, по медицинским показаниям на основе </a:t>
            </a:r>
            <a:r>
              <a:rPr lang="en-US" sz="2246" b="1" u="sng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  <a:hlinkClick r:id="rId7" tooltip="https://www.consultant.ru/document/cons_doc_LAW_141711/529d8da5a3fd5a6e7bac9da26bc0f1ce1c48b77a/#dst100123"/>
              </a:rPr>
              <a:t>клинических рекомендаций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 и с учетом </a:t>
            </a:r>
            <a:r>
              <a:rPr lang="en-US" sz="2246" b="1" u="sng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  <a:hlinkClick r:id="rId8" tooltip="https://www.consultant.ru/document/cons_doc_LAW_141711/c335af07929c2b2a5df5b1a0380b9e39598f60be/#dst100005"/>
              </a:rPr>
              <a:t>стандартов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 медицинской помощи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;</a:t>
            </a:r>
          </a:p>
          <a:p>
            <a:pPr algn="l">
              <a:lnSpc>
                <a:spcPts val="3145"/>
              </a:lnSpc>
            </a:pP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2) назначение и применение по медицинским показаниям лекарственных препаратов,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не входящих в перечень жизненно необходимых и важнейших лекарственных препаратов</a:t>
            </a:r>
            <a:r>
              <a:rPr lang="en-US" sz="2246" spc="44">
                <a:solidFill>
                  <a:srgbClr val="000000">
                    <a:alpha val="60000"/>
                  </a:srgbClr>
                </a:solidFill>
                <a:latin typeface="PT Sans"/>
                <a:ea typeface="PT Sans"/>
                <a:cs typeface="PT Sans"/>
                <a:sym typeface="PT Sans"/>
              </a:rPr>
              <a:t>, - в случаях их замены из-за индивидуальной непереносимости, </a:t>
            </a:r>
            <a:r>
              <a:rPr lang="en-US" sz="2246" b="1" spc="44">
                <a:solidFill>
                  <a:srgbClr val="000000">
                    <a:alpha val="60000"/>
                  </a:srgbClr>
                </a:solidFill>
                <a:latin typeface="PT Sans Bold"/>
                <a:ea typeface="PT Sans Bold"/>
                <a:cs typeface="PT Sans Bold"/>
                <a:sym typeface="PT Sans Bold"/>
              </a:rPr>
              <a:t>по жизненным показаниям</a:t>
            </a:r>
          </a:p>
          <a:p>
            <a:pPr algn="l">
              <a:lnSpc>
                <a:spcPts val="2947"/>
              </a:lnSpc>
            </a:pPr>
            <a:endParaRPr lang="en-US" sz="2246" b="1" spc="44">
              <a:solidFill>
                <a:srgbClr val="000000">
                  <a:alpha val="60000"/>
                </a:srgbClr>
              </a:solidFill>
              <a:latin typeface="PT Sans Bold"/>
              <a:ea typeface="PT Sans Bold"/>
              <a:cs typeface="PT Sans Bold"/>
              <a:sym typeface="PT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2965" y="4034235"/>
            <a:ext cx="955625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14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22421" y="2131519"/>
            <a:ext cx="2268633" cy="3909793"/>
            <a:chOff x="0" y="0"/>
            <a:chExt cx="3233819" cy="55732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33819" cy="5573207"/>
            </a:xfrm>
            <a:custGeom>
              <a:avLst/>
              <a:gdLst/>
              <a:ahLst/>
              <a:cxnLst/>
              <a:rect l="l" t="t" r="r" b="b"/>
              <a:pathLst>
                <a:path w="3233819" h="5573207">
                  <a:moveTo>
                    <a:pt x="29290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68407"/>
                  </a:lnTo>
                  <a:cubicBezTo>
                    <a:pt x="0" y="5437317"/>
                    <a:pt x="135890" y="5573207"/>
                    <a:pt x="304800" y="5573207"/>
                  </a:cubicBezTo>
                  <a:lnTo>
                    <a:pt x="2929019" y="5573207"/>
                  </a:lnTo>
                  <a:cubicBezTo>
                    <a:pt x="3097929" y="5573207"/>
                    <a:pt x="3233819" y="5437317"/>
                    <a:pt x="3233819" y="5268407"/>
                  </a:cubicBezTo>
                  <a:lnTo>
                    <a:pt x="3233819" y="304800"/>
                  </a:lnTo>
                  <a:cubicBezTo>
                    <a:pt x="3233819" y="135890"/>
                    <a:pt x="3097929" y="0"/>
                    <a:pt x="2929019" y="0"/>
                  </a:cubicBezTo>
                  <a:close/>
                </a:path>
              </a:pathLst>
            </a:custGeom>
            <a:solidFill>
              <a:srgbClr val="01488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37850" y="8000561"/>
            <a:ext cx="1208894" cy="922295"/>
            <a:chOff x="0" y="0"/>
            <a:chExt cx="1611858" cy="122972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1611858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ФОМС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33518"/>
              <a:ext cx="1611858" cy="39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22421" y="6217829"/>
            <a:ext cx="2268633" cy="3909793"/>
            <a:chOff x="0" y="0"/>
            <a:chExt cx="3233819" cy="55732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33819" cy="5573207"/>
            </a:xfrm>
            <a:custGeom>
              <a:avLst/>
              <a:gdLst/>
              <a:ahLst/>
              <a:cxnLst/>
              <a:rect l="l" t="t" r="r" b="b"/>
              <a:pathLst>
                <a:path w="3233819" h="5573207">
                  <a:moveTo>
                    <a:pt x="292901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68407"/>
                  </a:lnTo>
                  <a:cubicBezTo>
                    <a:pt x="0" y="5437317"/>
                    <a:pt x="135890" y="5573207"/>
                    <a:pt x="304800" y="5573207"/>
                  </a:cubicBezTo>
                  <a:lnTo>
                    <a:pt x="2929019" y="5573207"/>
                  </a:lnTo>
                  <a:cubicBezTo>
                    <a:pt x="3097929" y="5573207"/>
                    <a:pt x="3233819" y="5437317"/>
                    <a:pt x="3233819" y="5268407"/>
                  </a:cubicBezTo>
                  <a:lnTo>
                    <a:pt x="3233819" y="304800"/>
                  </a:lnTo>
                  <a:cubicBezTo>
                    <a:pt x="3233819" y="135890"/>
                    <a:pt x="3097929" y="0"/>
                    <a:pt x="2929019" y="0"/>
                  </a:cubicBezTo>
                  <a:close/>
                </a:path>
              </a:pathLst>
            </a:custGeom>
            <a:solidFill>
              <a:srgbClr val="01488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896781" y="2131519"/>
            <a:ext cx="3299491" cy="1685329"/>
            <a:chOff x="0" y="0"/>
            <a:chExt cx="4703254" cy="24023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03254" cy="2402350"/>
            </a:xfrm>
            <a:custGeom>
              <a:avLst/>
              <a:gdLst/>
              <a:ahLst/>
              <a:cxnLst/>
              <a:rect l="l" t="t" r="r" b="b"/>
              <a:pathLst>
                <a:path w="4703254" h="2402350">
                  <a:moveTo>
                    <a:pt x="439845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4398454" y="2402350"/>
                  </a:lnTo>
                  <a:cubicBezTo>
                    <a:pt x="4567363" y="2402350"/>
                    <a:pt x="4703254" y="2266460"/>
                    <a:pt x="4703254" y="2097550"/>
                  </a:cubicBezTo>
                  <a:lnTo>
                    <a:pt x="4703254" y="304800"/>
                  </a:lnTo>
                  <a:cubicBezTo>
                    <a:pt x="4703254" y="135890"/>
                    <a:pt x="4567363" y="0"/>
                    <a:pt x="4398454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896781" y="4355982"/>
            <a:ext cx="3299491" cy="1685329"/>
            <a:chOff x="0" y="0"/>
            <a:chExt cx="4703254" cy="24023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03254" cy="2402350"/>
            </a:xfrm>
            <a:custGeom>
              <a:avLst/>
              <a:gdLst/>
              <a:ahLst/>
              <a:cxnLst/>
              <a:rect l="l" t="t" r="r" b="b"/>
              <a:pathLst>
                <a:path w="4703254" h="2402350">
                  <a:moveTo>
                    <a:pt x="439845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4398454" y="2402350"/>
                  </a:lnTo>
                  <a:cubicBezTo>
                    <a:pt x="4567363" y="2402350"/>
                    <a:pt x="4703254" y="2266460"/>
                    <a:pt x="4703254" y="2097550"/>
                  </a:cubicBezTo>
                  <a:lnTo>
                    <a:pt x="4703254" y="304800"/>
                  </a:lnTo>
                  <a:cubicBezTo>
                    <a:pt x="4703254" y="135890"/>
                    <a:pt x="4567363" y="0"/>
                    <a:pt x="4398454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896781" y="6315232"/>
            <a:ext cx="3299491" cy="1685329"/>
            <a:chOff x="0" y="0"/>
            <a:chExt cx="4703254" cy="24023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03254" cy="2402350"/>
            </a:xfrm>
            <a:custGeom>
              <a:avLst/>
              <a:gdLst/>
              <a:ahLst/>
              <a:cxnLst/>
              <a:rect l="l" t="t" r="r" b="b"/>
              <a:pathLst>
                <a:path w="4703254" h="2402350">
                  <a:moveTo>
                    <a:pt x="439845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4398454" y="2402350"/>
                  </a:lnTo>
                  <a:cubicBezTo>
                    <a:pt x="4567363" y="2402350"/>
                    <a:pt x="4703254" y="2266460"/>
                    <a:pt x="4703254" y="2097550"/>
                  </a:cubicBezTo>
                  <a:lnTo>
                    <a:pt x="4703254" y="304800"/>
                  </a:lnTo>
                  <a:cubicBezTo>
                    <a:pt x="4703254" y="135890"/>
                    <a:pt x="4567363" y="0"/>
                    <a:pt x="4398454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2896781" y="8442292"/>
            <a:ext cx="3299491" cy="1685329"/>
            <a:chOff x="0" y="0"/>
            <a:chExt cx="4703254" cy="24023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03254" cy="2402350"/>
            </a:xfrm>
            <a:custGeom>
              <a:avLst/>
              <a:gdLst/>
              <a:ahLst/>
              <a:cxnLst/>
              <a:rect l="l" t="t" r="r" b="b"/>
              <a:pathLst>
                <a:path w="4703254" h="2402350">
                  <a:moveTo>
                    <a:pt x="439845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4398454" y="2402350"/>
                  </a:lnTo>
                  <a:cubicBezTo>
                    <a:pt x="4567363" y="2402350"/>
                    <a:pt x="4703254" y="2266460"/>
                    <a:pt x="4703254" y="2097550"/>
                  </a:cubicBezTo>
                  <a:lnTo>
                    <a:pt x="4703254" y="304800"/>
                  </a:lnTo>
                  <a:cubicBezTo>
                    <a:pt x="4703254" y="135890"/>
                    <a:pt x="4567363" y="0"/>
                    <a:pt x="4398454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459046" y="2131519"/>
            <a:ext cx="7057828" cy="1685329"/>
            <a:chOff x="0" y="0"/>
            <a:chExt cx="10060567" cy="24023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060567" cy="2402350"/>
            </a:xfrm>
            <a:custGeom>
              <a:avLst/>
              <a:gdLst/>
              <a:ahLst/>
              <a:cxnLst/>
              <a:rect l="l" t="t" r="r" b="b"/>
              <a:pathLst>
                <a:path w="10060567" h="2402350">
                  <a:moveTo>
                    <a:pt x="975576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9755767" y="2402350"/>
                  </a:lnTo>
                  <a:cubicBezTo>
                    <a:pt x="9924677" y="2402350"/>
                    <a:pt x="10060567" y="2266460"/>
                    <a:pt x="10060567" y="2097550"/>
                  </a:cubicBezTo>
                  <a:lnTo>
                    <a:pt x="10060567" y="304800"/>
                  </a:lnTo>
                  <a:cubicBezTo>
                    <a:pt x="10060567" y="135890"/>
                    <a:pt x="9924677" y="0"/>
                    <a:pt x="9755767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6459046" y="4355982"/>
            <a:ext cx="7057828" cy="1685329"/>
            <a:chOff x="0" y="0"/>
            <a:chExt cx="10060567" cy="24023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060567" cy="2402350"/>
            </a:xfrm>
            <a:custGeom>
              <a:avLst/>
              <a:gdLst/>
              <a:ahLst/>
              <a:cxnLst/>
              <a:rect l="l" t="t" r="r" b="b"/>
              <a:pathLst>
                <a:path w="10060567" h="2402350">
                  <a:moveTo>
                    <a:pt x="975576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9755767" y="2402350"/>
                  </a:lnTo>
                  <a:cubicBezTo>
                    <a:pt x="9924677" y="2402350"/>
                    <a:pt x="10060567" y="2266460"/>
                    <a:pt x="10060567" y="2097550"/>
                  </a:cubicBezTo>
                  <a:lnTo>
                    <a:pt x="10060567" y="304800"/>
                  </a:lnTo>
                  <a:cubicBezTo>
                    <a:pt x="10060567" y="135890"/>
                    <a:pt x="9924677" y="0"/>
                    <a:pt x="9755767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459046" y="6315232"/>
            <a:ext cx="7057828" cy="1685329"/>
            <a:chOff x="0" y="0"/>
            <a:chExt cx="10060567" cy="240235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060567" cy="2402350"/>
            </a:xfrm>
            <a:custGeom>
              <a:avLst/>
              <a:gdLst/>
              <a:ahLst/>
              <a:cxnLst/>
              <a:rect l="l" t="t" r="r" b="b"/>
              <a:pathLst>
                <a:path w="10060567" h="2402350">
                  <a:moveTo>
                    <a:pt x="975576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9755767" y="2402350"/>
                  </a:lnTo>
                  <a:cubicBezTo>
                    <a:pt x="9924677" y="2402350"/>
                    <a:pt x="10060567" y="2266460"/>
                    <a:pt x="10060567" y="2097550"/>
                  </a:cubicBezTo>
                  <a:lnTo>
                    <a:pt x="10060567" y="304800"/>
                  </a:lnTo>
                  <a:cubicBezTo>
                    <a:pt x="10060567" y="135890"/>
                    <a:pt x="9924677" y="0"/>
                    <a:pt x="9755767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6459046" y="8461709"/>
            <a:ext cx="7057828" cy="1685329"/>
            <a:chOff x="0" y="0"/>
            <a:chExt cx="10060567" cy="24023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060567" cy="2402350"/>
            </a:xfrm>
            <a:custGeom>
              <a:avLst/>
              <a:gdLst/>
              <a:ahLst/>
              <a:cxnLst/>
              <a:rect l="l" t="t" r="r" b="b"/>
              <a:pathLst>
                <a:path w="10060567" h="2402350">
                  <a:moveTo>
                    <a:pt x="975576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97550"/>
                  </a:lnTo>
                  <a:cubicBezTo>
                    <a:pt x="0" y="2266460"/>
                    <a:pt x="135890" y="2402350"/>
                    <a:pt x="304800" y="2402350"/>
                  </a:cubicBezTo>
                  <a:lnTo>
                    <a:pt x="9755767" y="2402350"/>
                  </a:lnTo>
                  <a:cubicBezTo>
                    <a:pt x="9924677" y="2402350"/>
                    <a:pt x="10060567" y="2266460"/>
                    <a:pt x="10060567" y="2097550"/>
                  </a:cubicBezTo>
                  <a:lnTo>
                    <a:pt x="10060567" y="304800"/>
                  </a:lnTo>
                  <a:cubicBezTo>
                    <a:pt x="10060567" y="135890"/>
                    <a:pt x="9924677" y="0"/>
                    <a:pt x="9755767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14145524" y="2455012"/>
            <a:ext cx="3537875" cy="1891155"/>
          </a:xfrm>
          <a:custGeom>
            <a:avLst/>
            <a:gdLst/>
            <a:ahLst/>
            <a:cxnLst/>
            <a:rect l="l" t="t" r="r" b="b"/>
            <a:pathLst>
              <a:path w="3537875" h="1891155">
                <a:moveTo>
                  <a:pt x="0" y="0"/>
                </a:moveTo>
                <a:lnTo>
                  <a:pt x="3537875" y="0"/>
                </a:lnTo>
                <a:lnTo>
                  <a:pt x="3537875" y="1891155"/>
                </a:lnTo>
                <a:lnTo>
                  <a:pt x="0" y="1891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582729" y="664669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Финансирование ЛО в ревматологии (подагра)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28700" y="3816848"/>
            <a:ext cx="618888" cy="922295"/>
            <a:chOff x="0" y="0"/>
            <a:chExt cx="825183" cy="1229727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57150"/>
              <a:ext cx="825183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МЗ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843043"/>
              <a:ext cx="825183" cy="386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95421" y="7711578"/>
            <a:ext cx="1322634" cy="922295"/>
            <a:chOff x="0" y="0"/>
            <a:chExt cx="1763512" cy="1229727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57150"/>
              <a:ext cx="1763512" cy="616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1">
                  <a:solidFill>
                    <a:srgbClr val="FFFFFF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ФОМС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843043"/>
              <a:ext cx="1763512" cy="386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091509" y="2547778"/>
            <a:ext cx="2910035" cy="852812"/>
            <a:chOff x="0" y="0"/>
            <a:chExt cx="3880046" cy="1137083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47625"/>
              <a:ext cx="3880046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Федеральная льгота</a:t>
              </a:r>
              <a:r>
                <a:rPr lang="en-US" sz="2399">
                  <a:solidFill>
                    <a:srgbClr val="2E2E2E"/>
                  </a:solidFill>
                  <a:latin typeface="PT Sans"/>
                  <a:ea typeface="PT Sans"/>
                  <a:cs typeface="PT Sans"/>
                  <a:sym typeface="PT Sans"/>
                </a:rPr>
                <a:t>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643688"/>
              <a:ext cx="3880046" cy="493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099" spc="41">
                  <a:solidFill>
                    <a:srgbClr val="741716"/>
                  </a:solidFill>
                  <a:latin typeface="HK Grotesk Light Bold"/>
                  <a:ea typeface="HK Grotesk Light Bold"/>
                  <a:cs typeface="HK Grotesk Light Bold"/>
                  <a:sym typeface="HK Grotesk Light Bold"/>
                </a:rPr>
                <a:t>ЖНВЛП+МС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091509" y="4776163"/>
            <a:ext cx="2910035" cy="844968"/>
            <a:chOff x="0" y="0"/>
            <a:chExt cx="3880046" cy="1126624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47625"/>
              <a:ext cx="3880046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Региональная льгота</a:t>
              </a:r>
              <a:r>
                <a:rPr lang="en-US" sz="2399">
                  <a:solidFill>
                    <a:srgbClr val="2E2E2E"/>
                  </a:solidFill>
                  <a:latin typeface="PT Sans"/>
                  <a:ea typeface="PT Sans"/>
                  <a:cs typeface="PT Sans"/>
                  <a:sym typeface="PT Sans"/>
                </a:rPr>
                <a:t> 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643688"/>
              <a:ext cx="3880046" cy="482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099" spc="41">
                  <a:solidFill>
                    <a:srgbClr val="2E2E2E"/>
                  </a:solidFill>
                  <a:latin typeface="HK Grotesk Light Bold"/>
                  <a:ea typeface="HK Grotesk Light Bold"/>
                  <a:cs typeface="HK Grotesk Light Bold"/>
                  <a:sym typeface="HK Grotesk Light Bold"/>
                </a:rPr>
                <a:t>ЖНВЛП 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091509" y="6666585"/>
            <a:ext cx="2910035" cy="1237174"/>
            <a:chOff x="0" y="0"/>
            <a:chExt cx="3880046" cy="1649565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47625"/>
              <a:ext cx="3880046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КСГ 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643688"/>
              <a:ext cx="3880046" cy="1005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099" spc="41">
                  <a:solidFill>
                    <a:srgbClr val="2E2E2E"/>
                  </a:solidFill>
                  <a:latin typeface="HK Grotesk Light Bold"/>
                  <a:ea typeface="HK Grotesk Light Bold"/>
                  <a:cs typeface="HK Grotesk Light Bold"/>
                  <a:sym typeface="HK Grotesk Light Bold"/>
                </a:rPr>
                <a:t>ЖНВЛП </a:t>
              </a:r>
            </a:p>
            <a:p>
              <a:pPr algn="ctr">
                <a:lnSpc>
                  <a:spcPts val="3149"/>
                </a:lnSpc>
              </a:pPr>
              <a:r>
                <a:rPr lang="en-US" sz="2099" spc="41">
                  <a:solidFill>
                    <a:srgbClr val="2E2E2E"/>
                  </a:solidFill>
                  <a:latin typeface="HK Grotesk Light Bold"/>
                  <a:ea typeface="HK Grotesk Light Bold"/>
                  <a:cs typeface="HK Grotesk Light Bold"/>
                  <a:sym typeface="HK Grotesk Light Bold"/>
                </a:rPr>
                <a:t>+ инструкция/МС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091509" y="8922856"/>
            <a:ext cx="2910035" cy="852812"/>
            <a:chOff x="0" y="0"/>
            <a:chExt cx="3880046" cy="1137083"/>
          </a:xfrm>
        </p:grpSpPr>
        <p:sp>
          <p:nvSpPr>
            <p:cNvPr id="48" name="TextBox 48"/>
            <p:cNvSpPr txBox="1"/>
            <p:nvPr/>
          </p:nvSpPr>
          <p:spPr>
            <a:xfrm>
              <a:off x="0" y="-47625"/>
              <a:ext cx="3880046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ВМП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643688"/>
              <a:ext cx="3880046" cy="493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9"/>
                </a:lnSpc>
              </a:pPr>
              <a:r>
                <a:rPr lang="en-US" sz="2099" spc="41">
                  <a:solidFill>
                    <a:srgbClr val="2E2E2E"/>
                  </a:solidFill>
                  <a:latin typeface="HK Grotesk Light Bold"/>
                  <a:ea typeface="HK Grotesk Light Bold"/>
                  <a:cs typeface="HK Grotesk Light Bold"/>
                  <a:sym typeface="HK Grotesk Light Bold"/>
                </a:rPr>
                <a:t> 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632298" y="2547778"/>
            <a:ext cx="6711324" cy="852812"/>
            <a:chOff x="0" y="0"/>
            <a:chExt cx="8948432" cy="1137083"/>
          </a:xfrm>
        </p:grpSpPr>
        <p:sp>
          <p:nvSpPr>
            <p:cNvPr id="51" name="TextBox 51"/>
            <p:cNvSpPr txBox="1"/>
            <p:nvPr/>
          </p:nvSpPr>
          <p:spPr>
            <a:xfrm>
              <a:off x="0" y="-47625"/>
              <a:ext cx="8948432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Федеральный закон N 178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643688"/>
              <a:ext cx="8948432" cy="493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spc="42">
                  <a:solidFill>
                    <a:srgbClr val="2E2E2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инвалиды 1,2,3гр. 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632298" y="4572216"/>
            <a:ext cx="6711324" cy="1252862"/>
            <a:chOff x="0" y="0"/>
            <a:chExt cx="8948432" cy="1670483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47625"/>
              <a:ext cx="8948432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Постановление Правительства РФ N 890 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643688"/>
              <a:ext cx="8948432" cy="102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spc="42">
                  <a:solidFill>
                    <a:srgbClr val="2E2E2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РА, СКВ, ББ + Системные хронические тяжелые заболевания кожи*+ инвалиды 1,2гр. 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632298" y="6530345"/>
            <a:ext cx="6711324" cy="1255103"/>
            <a:chOff x="0" y="0"/>
            <a:chExt cx="8948432" cy="1673471"/>
          </a:xfrm>
        </p:grpSpPr>
        <p:sp>
          <p:nvSpPr>
            <p:cNvPr id="57" name="TextBox 57"/>
            <p:cNvSpPr txBox="1"/>
            <p:nvPr/>
          </p:nvSpPr>
          <p:spPr>
            <a:xfrm>
              <a:off x="0" y="-47625"/>
              <a:ext cx="8948432" cy="1071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Программа государственных гарантий,</a:t>
              </a:r>
            </a:p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Методические рекомендации ФФОМС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190535"/>
              <a:ext cx="8948432" cy="482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spc="42">
                  <a:solidFill>
                    <a:srgbClr val="2E2E2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все РЗ вне зависимости от инвалидности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632298" y="8513281"/>
            <a:ext cx="6711324" cy="1671962"/>
            <a:chOff x="0" y="0"/>
            <a:chExt cx="8948432" cy="2229283"/>
          </a:xfrm>
        </p:grpSpPr>
        <p:sp>
          <p:nvSpPr>
            <p:cNvPr id="60" name="TextBox 60"/>
            <p:cNvSpPr txBox="1"/>
            <p:nvPr/>
          </p:nvSpPr>
          <p:spPr>
            <a:xfrm>
              <a:off x="0" y="-47625"/>
              <a:ext cx="8948432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Программа государственных гарантий, </a:t>
              </a:r>
            </a:p>
            <a:p>
              <a:pPr algn="ctr">
                <a:lnSpc>
                  <a:spcPts val="3360"/>
                </a:lnSpc>
              </a:pPr>
              <a:r>
                <a:rPr lang="en-US" sz="2400" b="1">
                  <a:solidFill>
                    <a:srgbClr val="2E2E2E"/>
                  </a:solidFill>
                  <a:latin typeface="PT Sans Bold"/>
                  <a:ea typeface="PT Sans Bold"/>
                  <a:cs typeface="PT Sans Bold"/>
                  <a:sym typeface="PT Sans Bold"/>
                </a:rPr>
                <a:t>перечень видов ВМП </a:t>
              </a:r>
              <a:r>
                <a:rPr lang="en-US" sz="2400">
                  <a:solidFill>
                    <a:srgbClr val="2E2E2E"/>
                  </a:solidFill>
                  <a:latin typeface="PT Sans"/>
                  <a:ea typeface="PT Sans"/>
                  <a:cs typeface="PT Sans"/>
                  <a:sym typeface="PT Sans"/>
                </a:rPr>
                <a:t> (инициация)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1202488"/>
              <a:ext cx="8948432" cy="102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spc="42">
                  <a:solidFill>
                    <a:srgbClr val="2E2E2E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М05.0-М05.3, М05.8, М06.0, М06.1, М06.4, М06.8, М07.2, М08, М32, М34, М45 </a:t>
              </a:r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4539871" y="2650651"/>
            <a:ext cx="272957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>
                <a:solidFill>
                  <a:srgbClr val="01488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статус “инвалид”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4539871" y="4575077"/>
            <a:ext cx="272957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>
                <a:solidFill>
                  <a:srgbClr val="00498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НЕТ Подагры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4539871" y="9025730"/>
            <a:ext cx="272957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>
                <a:solidFill>
                  <a:srgbClr val="FFFFF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НЕТ БШ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4529730" y="6704782"/>
            <a:ext cx="272957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>
                <a:solidFill>
                  <a:srgbClr val="00498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иИЛ-1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773442" y="8468835"/>
            <a:ext cx="272957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>
                <a:solidFill>
                  <a:srgbClr val="00498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НЕТ Подагры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53681" y="2503170"/>
            <a:ext cx="5490848" cy="6269993"/>
            <a:chOff x="0" y="0"/>
            <a:chExt cx="1446149" cy="16513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46149" cy="1651356"/>
            </a:xfrm>
            <a:custGeom>
              <a:avLst/>
              <a:gdLst/>
              <a:ahLst/>
              <a:cxnLst/>
              <a:rect l="l" t="t" r="r" b="b"/>
              <a:pathLst>
                <a:path w="1446149" h="1651356">
                  <a:moveTo>
                    <a:pt x="0" y="0"/>
                  </a:moveTo>
                  <a:lnTo>
                    <a:pt x="1446149" y="0"/>
                  </a:lnTo>
                  <a:lnTo>
                    <a:pt x="1446149" y="1651356"/>
                  </a:lnTo>
                  <a:lnTo>
                    <a:pt x="0" y="16513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46149" cy="1689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17531" y="3455144"/>
            <a:ext cx="4202737" cy="1785456"/>
            <a:chOff x="0" y="0"/>
            <a:chExt cx="1106894" cy="4702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6894" cy="470244"/>
            </a:xfrm>
            <a:custGeom>
              <a:avLst/>
              <a:gdLst/>
              <a:ahLst/>
              <a:cxnLst/>
              <a:rect l="l" t="t" r="r" b="b"/>
              <a:pathLst>
                <a:path w="1106894" h="470244">
                  <a:moveTo>
                    <a:pt x="0" y="0"/>
                  </a:moveTo>
                  <a:lnTo>
                    <a:pt x="1106894" y="0"/>
                  </a:lnTo>
                  <a:lnTo>
                    <a:pt x="1106894" y="470244"/>
                  </a:lnTo>
                  <a:lnTo>
                    <a:pt x="0" y="47024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06894" cy="508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0751" y="2248728"/>
            <a:ext cx="8703175" cy="1379083"/>
            <a:chOff x="0" y="0"/>
            <a:chExt cx="2292194" cy="3632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92194" cy="363215"/>
            </a:xfrm>
            <a:custGeom>
              <a:avLst/>
              <a:gdLst/>
              <a:ahLst/>
              <a:cxnLst/>
              <a:rect l="l" t="t" r="r" b="b"/>
              <a:pathLst>
                <a:path w="2292194" h="363215">
                  <a:moveTo>
                    <a:pt x="0" y="0"/>
                  </a:moveTo>
                  <a:lnTo>
                    <a:pt x="2292194" y="0"/>
                  </a:lnTo>
                  <a:lnTo>
                    <a:pt x="2292194" y="363215"/>
                  </a:lnTo>
                  <a:lnTo>
                    <a:pt x="0" y="3632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292194" cy="401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4816593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15" name="Freeform 15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3"/>
            <a:stretch>
              <a:fillRect r="-40"/>
            </a:stretch>
          </a:blipFill>
        </p:spPr>
      </p:sp>
      <p:sp>
        <p:nvSpPr>
          <p:cNvPr id="16" name="Freeform 16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4"/>
            <a:stretch>
              <a:fillRect l="-25300" t="-13892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418565" y="643511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Доступность консультации врача-ревматолога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64458" y="3417044"/>
            <a:ext cx="8593559" cy="291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14885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 ревматолог на 50 тыс. чел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14885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14885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Должно быть 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14885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ок. 3000 врачей-ревматологов</a:t>
            </a:r>
            <a:r>
              <a:rPr lang="en-US" sz="2400" b="1">
                <a:solidFill>
                  <a:srgbClr val="014885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</a:p>
          <a:p>
            <a:pPr algn="ctr">
              <a:lnSpc>
                <a:spcPts val="3359"/>
              </a:lnSpc>
            </a:pPr>
            <a:endParaRPr lang="en-US" sz="2400" b="1">
              <a:solidFill>
                <a:srgbClr val="014885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14885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Есть</a:t>
            </a: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14885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ок. 1500 врачей-ревматологов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6304" y="2768423"/>
            <a:ext cx="10904228" cy="3714867"/>
          </a:xfrm>
          <a:custGeom>
            <a:avLst/>
            <a:gdLst/>
            <a:ahLst/>
            <a:cxnLst/>
            <a:rect l="l" t="t" r="r" b="b"/>
            <a:pathLst>
              <a:path w="10904228" h="3714867">
                <a:moveTo>
                  <a:pt x="0" y="0"/>
                </a:moveTo>
                <a:lnTo>
                  <a:pt x="10904228" y="0"/>
                </a:lnTo>
                <a:lnTo>
                  <a:pt x="10904228" y="3714868"/>
                </a:lnTo>
                <a:lnTo>
                  <a:pt x="0" y="37148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40532" y="2768423"/>
            <a:ext cx="6655804" cy="3714867"/>
          </a:xfrm>
          <a:custGeom>
            <a:avLst/>
            <a:gdLst/>
            <a:ahLst/>
            <a:cxnLst/>
            <a:rect l="l" t="t" r="r" b="b"/>
            <a:pathLst>
              <a:path w="6655804" h="3714867">
                <a:moveTo>
                  <a:pt x="0" y="0"/>
                </a:moveTo>
                <a:lnTo>
                  <a:pt x="6655804" y="0"/>
                </a:lnTo>
                <a:lnTo>
                  <a:pt x="6655804" y="3714868"/>
                </a:lnTo>
                <a:lnTo>
                  <a:pt x="0" y="3714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18565" y="643511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Какой врач лечит подагру?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0844" y="1826083"/>
            <a:ext cx="860546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1488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Порядок по профилю “ревматология”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26005" y="1826083"/>
            <a:ext cx="471899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1488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КР Подагра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0422" y="7150041"/>
            <a:ext cx="927807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1488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Терапевт по рекомендации ревматолога, 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1488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вне зависимости от течения заболевания (есть/нет обострения)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71612" y="7317837"/>
            <a:ext cx="730694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14885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Ревматолог, терапевт в виде исключения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5506" y="1753141"/>
            <a:ext cx="7644182" cy="4776219"/>
          </a:xfrm>
          <a:custGeom>
            <a:avLst/>
            <a:gdLst/>
            <a:ahLst/>
            <a:cxnLst/>
            <a:rect l="l" t="t" r="r" b="b"/>
            <a:pathLst>
              <a:path w="7644182" h="4776219">
                <a:moveTo>
                  <a:pt x="0" y="0"/>
                </a:moveTo>
                <a:lnTo>
                  <a:pt x="7644182" y="0"/>
                </a:lnTo>
                <a:lnTo>
                  <a:pt x="7644182" y="4776219"/>
                </a:lnTo>
                <a:lnTo>
                  <a:pt x="0" y="4776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7079" y="6705954"/>
            <a:ext cx="9656145" cy="3024645"/>
          </a:xfrm>
          <a:custGeom>
            <a:avLst/>
            <a:gdLst/>
            <a:ahLst/>
            <a:cxnLst/>
            <a:rect l="l" t="t" r="r" b="b"/>
            <a:pathLst>
              <a:path w="9656145" h="3024645">
                <a:moveTo>
                  <a:pt x="0" y="0"/>
                </a:moveTo>
                <a:lnTo>
                  <a:pt x="9656145" y="0"/>
                </a:lnTo>
                <a:lnTo>
                  <a:pt x="9656145" y="3024645"/>
                </a:lnTo>
                <a:lnTo>
                  <a:pt x="0" y="30246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29688" y="3111114"/>
            <a:ext cx="9094409" cy="3594840"/>
          </a:xfrm>
          <a:custGeom>
            <a:avLst/>
            <a:gdLst/>
            <a:ahLst/>
            <a:cxnLst/>
            <a:rect l="l" t="t" r="r" b="b"/>
            <a:pathLst>
              <a:path w="9094409" h="3594840">
                <a:moveTo>
                  <a:pt x="0" y="0"/>
                </a:moveTo>
                <a:lnTo>
                  <a:pt x="9094409" y="0"/>
                </a:lnTo>
                <a:lnTo>
                  <a:pt x="9094409" y="3594840"/>
                </a:lnTo>
                <a:lnTo>
                  <a:pt x="0" y="35948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18565" y="643511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Диагностика подагры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53224" y="6639279"/>
            <a:ext cx="7225076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663A4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Возможно выполнить амбулаторно по ОМС?</a:t>
            </a:r>
          </a:p>
          <a:p>
            <a:pPr algn="ctr">
              <a:lnSpc>
                <a:spcPts val="4759"/>
              </a:lnSpc>
            </a:pPr>
            <a:endParaRPr lang="en-US" sz="3399" b="1">
              <a:solidFill>
                <a:srgbClr val="1663A4"/>
              </a:solidFill>
              <a:latin typeface="Open Sans 3 Bold"/>
              <a:ea typeface="Open Sans 3 Bold"/>
              <a:cs typeface="Open Sans 3 Bold"/>
              <a:sym typeface="Open Sans 3 Bold"/>
            </a:endParaRP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1663A4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Кто проводит пункцию и где?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E:\РАБОТА\3 конгресс ВСП\2024\презентации\05.png"/>
          <p:cNvSpPr/>
          <p:nvPr/>
        </p:nvSpPr>
        <p:spPr>
          <a:xfrm flipH="1">
            <a:off x="0" y="8141881"/>
            <a:ext cx="1080844" cy="2155546"/>
          </a:xfrm>
          <a:custGeom>
            <a:avLst/>
            <a:gdLst/>
            <a:ahLst/>
            <a:cxnLst/>
            <a:rect l="l" t="t" r="r" b="b"/>
            <a:pathLst>
              <a:path w="1080844" h="2155546">
                <a:moveTo>
                  <a:pt x="1080844" y="0"/>
                </a:moveTo>
                <a:lnTo>
                  <a:pt x="0" y="0"/>
                </a:lnTo>
                <a:lnTo>
                  <a:pt x="0" y="2155546"/>
                </a:lnTo>
                <a:lnTo>
                  <a:pt x="1080844" y="2155546"/>
                </a:lnTo>
                <a:lnTo>
                  <a:pt x="1080844" y="0"/>
                </a:lnTo>
                <a:close/>
              </a:path>
            </a:pathLst>
          </a:custGeom>
          <a:blipFill>
            <a:blip r:embed="rId2"/>
            <a:stretch>
              <a:fillRect r="-40"/>
            </a:stretch>
          </a:blipFill>
        </p:spPr>
      </p:sp>
      <p:sp>
        <p:nvSpPr>
          <p:cNvPr id="3" name="Freeform 3" descr="E:\РАБОТА\3 конгресс ВСП\2024\презентации\03.png"/>
          <p:cNvSpPr/>
          <p:nvPr/>
        </p:nvSpPr>
        <p:spPr>
          <a:xfrm flipH="1">
            <a:off x="16138227" y="9163771"/>
            <a:ext cx="2161689" cy="1133656"/>
          </a:xfrm>
          <a:custGeom>
            <a:avLst/>
            <a:gdLst/>
            <a:ahLst/>
            <a:cxnLst/>
            <a:rect l="l" t="t" r="r" b="b"/>
            <a:pathLst>
              <a:path w="2161689" h="1133656">
                <a:moveTo>
                  <a:pt x="2161689" y="0"/>
                </a:moveTo>
                <a:lnTo>
                  <a:pt x="0" y="0"/>
                </a:lnTo>
                <a:lnTo>
                  <a:pt x="0" y="1133656"/>
                </a:lnTo>
                <a:lnTo>
                  <a:pt x="2161689" y="1133656"/>
                </a:lnTo>
                <a:lnTo>
                  <a:pt x="2161689" y="0"/>
                </a:lnTo>
                <a:close/>
              </a:path>
            </a:pathLst>
          </a:custGeom>
          <a:blipFill>
            <a:blip r:embed="rId3"/>
            <a:stretch>
              <a:fillRect l="-25300" t="-13892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5594" y="275216"/>
            <a:ext cx="1242971" cy="1250939"/>
          </a:xfrm>
          <a:custGeom>
            <a:avLst/>
            <a:gdLst/>
            <a:ahLst/>
            <a:cxnLst/>
            <a:rect l="l" t="t" r="r" b="b"/>
            <a:pathLst>
              <a:path w="1242971" h="1250939">
                <a:moveTo>
                  <a:pt x="0" y="0"/>
                </a:moveTo>
                <a:lnTo>
                  <a:pt x="1242971" y="0"/>
                </a:lnTo>
                <a:lnTo>
                  <a:pt x="1242971" y="1250939"/>
                </a:lnTo>
                <a:lnTo>
                  <a:pt x="0" y="12509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993664" y="275216"/>
            <a:ext cx="2902672" cy="967557"/>
          </a:xfrm>
          <a:custGeom>
            <a:avLst/>
            <a:gdLst/>
            <a:ahLst/>
            <a:cxnLst/>
            <a:rect l="l" t="t" r="r" b="b"/>
            <a:pathLst>
              <a:path w="2902672" h="967557">
                <a:moveTo>
                  <a:pt x="0" y="0"/>
                </a:moveTo>
                <a:lnTo>
                  <a:pt x="2902672" y="0"/>
                </a:lnTo>
                <a:lnTo>
                  <a:pt x="2902672" y="967558"/>
                </a:lnTo>
                <a:lnTo>
                  <a:pt x="0" y="967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40422" y="2266489"/>
            <a:ext cx="9145123" cy="1629146"/>
          </a:xfrm>
          <a:custGeom>
            <a:avLst/>
            <a:gdLst/>
            <a:ahLst/>
            <a:cxnLst/>
            <a:rect l="l" t="t" r="r" b="b"/>
            <a:pathLst>
              <a:path w="9145123" h="1629146">
                <a:moveTo>
                  <a:pt x="0" y="0"/>
                </a:moveTo>
                <a:lnTo>
                  <a:pt x="9145123" y="0"/>
                </a:lnTo>
                <a:lnTo>
                  <a:pt x="9145123" y="1629147"/>
                </a:lnTo>
                <a:lnTo>
                  <a:pt x="0" y="16291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0422" y="4233915"/>
            <a:ext cx="9145123" cy="1579612"/>
          </a:xfrm>
          <a:custGeom>
            <a:avLst/>
            <a:gdLst/>
            <a:ahLst/>
            <a:cxnLst/>
            <a:rect l="l" t="t" r="r" b="b"/>
            <a:pathLst>
              <a:path w="9145123" h="1579612">
                <a:moveTo>
                  <a:pt x="0" y="0"/>
                </a:moveTo>
                <a:lnTo>
                  <a:pt x="9145123" y="0"/>
                </a:lnTo>
                <a:lnTo>
                  <a:pt x="9145123" y="1579612"/>
                </a:lnTo>
                <a:lnTo>
                  <a:pt x="0" y="15796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0422" y="6156427"/>
            <a:ext cx="10464164" cy="2029890"/>
          </a:xfrm>
          <a:custGeom>
            <a:avLst/>
            <a:gdLst/>
            <a:ahLst/>
            <a:cxnLst/>
            <a:rect l="l" t="t" r="r" b="b"/>
            <a:pathLst>
              <a:path w="10464164" h="2029890">
                <a:moveTo>
                  <a:pt x="0" y="0"/>
                </a:moveTo>
                <a:lnTo>
                  <a:pt x="10464164" y="0"/>
                </a:lnTo>
                <a:lnTo>
                  <a:pt x="10464164" y="2029891"/>
                </a:lnTo>
                <a:lnTo>
                  <a:pt x="0" y="20298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418565" y="643511"/>
            <a:ext cx="1341093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b="1">
                <a:solidFill>
                  <a:srgbClr val="1663A4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Лечение подагры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04586" y="2349403"/>
            <a:ext cx="5987826" cy="410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b="1">
                <a:solidFill>
                  <a:srgbClr val="1663A4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Возможность получать ЛП по льготе только при наличии статуса “инвалид”</a:t>
            </a:r>
          </a:p>
          <a:p>
            <a:pPr algn="l">
              <a:lnSpc>
                <a:spcPts val="3639"/>
              </a:lnSpc>
            </a:pPr>
            <a:endParaRPr lang="en-US" sz="2599" b="1">
              <a:solidFill>
                <a:srgbClr val="1663A4"/>
              </a:solidFill>
              <a:latin typeface="Open Sans 3 Bold"/>
              <a:ea typeface="Open Sans 3 Bold"/>
              <a:cs typeface="Open Sans 3 Bold"/>
              <a:sym typeface="Open Sans 3 Bold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b="1">
                <a:solidFill>
                  <a:srgbClr val="1663A4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Нет стандарта МП при Подагре</a:t>
            </a:r>
          </a:p>
          <a:p>
            <a:pPr algn="l">
              <a:lnSpc>
                <a:spcPts val="3639"/>
              </a:lnSpc>
            </a:pPr>
            <a:endParaRPr lang="en-US" sz="2599" b="1">
              <a:solidFill>
                <a:srgbClr val="1663A4"/>
              </a:solidFill>
              <a:latin typeface="Open Sans 3 Bold"/>
              <a:ea typeface="Open Sans 3 Bold"/>
              <a:cs typeface="Open Sans 3 Bold"/>
              <a:sym typeface="Open Sans 3 Bold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b="1">
                <a:solidFill>
                  <a:srgbClr val="1663A4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Не все ЛП для лечения Подагры есть в Перечне ЖНВЛП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885</Words>
  <Application>Microsoft Macintosh PowerPoint</Application>
  <PresentationFormat>Произвольный</PresentationFormat>
  <Paragraphs>113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HK Grotesk Light</vt:lpstr>
      <vt:lpstr>HK Grotesk Bold</vt:lpstr>
      <vt:lpstr>HK Grotesk Light Bold</vt:lpstr>
      <vt:lpstr>PT Serif Bold</vt:lpstr>
      <vt:lpstr>HK Grotesk Medium</vt:lpstr>
      <vt:lpstr>Open Sans Light Bold</vt:lpstr>
      <vt:lpstr>Arial</vt:lpstr>
      <vt:lpstr>PT Sans Bold</vt:lpstr>
      <vt:lpstr>Open Sans Extra Bold</vt:lpstr>
      <vt:lpstr>Open Sans 3</vt:lpstr>
      <vt:lpstr>Calibri</vt:lpstr>
      <vt:lpstr>Open Sans 3 Bold</vt:lpstr>
      <vt:lpstr>Arial Bold</vt:lpstr>
      <vt:lpstr>Open Sans 1</vt:lpstr>
      <vt:lpstr>Open Sans 1 Bold</vt:lpstr>
      <vt:lpstr>PT Sans</vt:lpstr>
      <vt:lpstr>Gotham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КС30 Пчельникова ПИ Подагра</dc:title>
  <cp:lastModifiedBy>Polina Pchelnikova</cp:lastModifiedBy>
  <cp:revision>2</cp:revision>
  <dcterms:created xsi:type="dcterms:W3CDTF">2006-08-16T00:00:00Z</dcterms:created>
  <dcterms:modified xsi:type="dcterms:W3CDTF">2025-11-19T15:38:52Z</dcterms:modified>
  <dc:identifier>DAG5JNAge0Q</dc:identifier>
</cp:coreProperties>
</file>