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64" r:id="rId2"/>
    <p:sldId id="261" r:id="rId3"/>
    <p:sldId id="2147473007" r:id="rId4"/>
    <p:sldId id="2147473008" r:id="rId5"/>
    <p:sldId id="2145708268" r:id="rId6"/>
    <p:sldId id="2147473001" r:id="rId7"/>
    <p:sldId id="1207" r:id="rId8"/>
    <p:sldId id="2147472873" r:id="rId9"/>
    <p:sldId id="277" r:id="rId10"/>
    <p:sldId id="278" r:id="rId11"/>
    <p:sldId id="2147472579" r:id="rId12"/>
    <p:sldId id="2147473006" r:id="rId13"/>
    <p:sldId id="2147475109" r:id="rId14"/>
    <p:sldId id="2147472779" r:id="rId15"/>
    <p:sldId id="2147475110" r:id="rId16"/>
    <p:sldId id="2147475111" r:id="rId17"/>
    <p:sldId id="2147475112" r:id="rId18"/>
    <p:sldId id="2147475116" r:id="rId19"/>
    <p:sldId id="2147475113" r:id="rId20"/>
    <p:sldId id="2147475114" r:id="rId21"/>
    <p:sldId id="2147475118" r:id="rId22"/>
    <p:sldId id="409" r:id="rId23"/>
    <p:sldId id="260" r:id="rId24"/>
  </p:sldIdLst>
  <p:sldSz cx="12190413" cy="6858000"/>
  <p:notesSz cx="6858000" cy="9144000"/>
  <p:embeddedFontLst>
    <p:embeddedFont>
      <p:font typeface="Gotham Pro" panose="020005030400000200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0"/>
    <a:srgbClr val="FFFFFF"/>
    <a:srgbClr val="0091B8"/>
    <a:srgbClr val="114C7D"/>
    <a:srgbClr val="00ADD9"/>
    <a:srgbClr val="004985"/>
    <a:srgbClr val="1663A4"/>
    <a:srgbClr val="41A8DC"/>
    <a:srgbClr val="C9DEF3"/>
    <a:srgbClr val="AF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1" autoAdjust="0"/>
  </p:normalViewPr>
  <p:slideViewPr>
    <p:cSldViewPr>
      <p:cViewPr varScale="1">
        <p:scale>
          <a:sx n="86" d="100"/>
          <a:sy n="86" d="100"/>
        </p:scale>
        <p:origin x="151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33C2-7EFE-4699-8140-AF6634E3FDB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61290E5-2E68-44FB-8054-68B7D0CEC455}">
      <dgm:prSet phldrT="[Text]"/>
      <dgm:spPr>
        <a:xfrm>
          <a:off x="4904" y="0"/>
          <a:ext cx="1035644" cy="381740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2001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4143C32C-7B9B-4881-A0BC-47AA61DE39E2}" type="parTrans" cxnId="{65A519EB-44CF-4B05-B9CE-D0DD195126A2}">
      <dgm:prSet/>
      <dgm:spPr/>
      <dgm:t>
        <a:bodyPr/>
        <a:lstStyle/>
        <a:p>
          <a:endParaRPr lang="ru-RU"/>
        </a:p>
      </dgm:t>
    </dgm:pt>
    <dgm:pt modelId="{22F42E95-D270-4EE4-B3A7-0CC528C27888}" type="sibTrans" cxnId="{65A519EB-44CF-4B05-B9CE-D0DD195126A2}">
      <dgm:prSet/>
      <dgm:spPr/>
      <dgm:t>
        <a:bodyPr/>
        <a:lstStyle/>
        <a:p>
          <a:endParaRPr lang="ru-RU"/>
        </a:p>
      </dgm:t>
    </dgm:pt>
    <dgm:pt modelId="{717F8B22-5892-4554-BD86-31D8F0AD8D1F}">
      <dgm:prSet phldrT="[Text]"/>
      <dgm:spPr>
        <a:xfrm>
          <a:off x="833419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ru-RU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13ABA159-FB5F-4C41-BDCF-E9E313824626}" type="parTrans" cxnId="{B1E5FFDA-7631-4F2B-84EE-35ADC9C012C1}">
      <dgm:prSet/>
      <dgm:spPr/>
      <dgm:t>
        <a:bodyPr/>
        <a:lstStyle/>
        <a:p>
          <a:endParaRPr lang="ru-RU"/>
        </a:p>
      </dgm:t>
    </dgm:pt>
    <dgm:pt modelId="{A8CDB0C9-5581-4A33-A14C-7C332EC08240}" type="sibTrans" cxnId="{B1E5FFDA-7631-4F2B-84EE-35ADC9C012C1}">
      <dgm:prSet/>
      <dgm:spPr/>
      <dgm:t>
        <a:bodyPr/>
        <a:lstStyle/>
        <a:p>
          <a:endParaRPr lang="ru-RU"/>
        </a:p>
      </dgm:t>
    </dgm:pt>
    <dgm:pt modelId="{CD1CCEC1-4254-4593-8DA9-D94335AC4557}">
      <dgm:prSet phldrT="[Text]"/>
      <dgm:spPr>
        <a:xfrm>
          <a:off x="1661935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7EDDCC8C-7622-4E99-B306-FB616792093F}" type="parTrans" cxnId="{53BF3BFA-396F-4F22-A093-BDA79310D47D}">
      <dgm:prSet/>
      <dgm:spPr/>
      <dgm:t>
        <a:bodyPr/>
        <a:lstStyle/>
        <a:p>
          <a:endParaRPr lang="ru-RU"/>
        </a:p>
      </dgm:t>
    </dgm:pt>
    <dgm:pt modelId="{C89B9AED-02CA-48D9-B2FE-33E94097C501}" type="sibTrans" cxnId="{53BF3BFA-396F-4F22-A093-BDA79310D47D}">
      <dgm:prSet/>
      <dgm:spPr/>
      <dgm:t>
        <a:bodyPr/>
        <a:lstStyle/>
        <a:p>
          <a:endParaRPr lang="ru-RU"/>
        </a:p>
      </dgm:t>
    </dgm:pt>
    <dgm:pt modelId="{578C23CA-2B20-4A8F-9643-EEA1B907583C}">
      <dgm:prSet phldrT="[Text]"/>
      <dgm:spPr>
        <a:xfrm>
          <a:off x="2490451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2013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AA1D784D-5A2F-4001-8C84-CD091AB4E6B3}" type="parTrans" cxnId="{5C7614AE-6549-4C83-91BA-151E7329D7E4}">
      <dgm:prSet/>
      <dgm:spPr/>
      <dgm:t>
        <a:bodyPr/>
        <a:lstStyle/>
        <a:p>
          <a:endParaRPr lang="ru-RU"/>
        </a:p>
      </dgm:t>
    </dgm:pt>
    <dgm:pt modelId="{B4656386-4AC2-46E1-9972-88B0962CB22C}" type="sibTrans" cxnId="{5C7614AE-6549-4C83-91BA-151E7329D7E4}">
      <dgm:prSet/>
      <dgm:spPr/>
      <dgm:t>
        <a:bodyPr/>
        <a:lstStyle/>
        <a:p>
          <a:endParaRPr lang="ru-RU"/>
        </a:p>
      </dgm:t>
    </dgm:pt>
    <dgm:pt modelId="{B35F3284-D862-4C6F-98A0-F7656F0C7464}">
      <dgm:prSet phldrT="[Text]"/>
      <dgm:spPr>
        <a:xfrm>
          <a:off x="3318967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2014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84740E1B-0565-43FF-B177-732ECD8A1E7C}" type="parTrans" cxnId="{0E62F978-B883-41B7-A8A9-CB3FCC7C136D}">
      <dgm:prSet/>
      <dgm:spPr/>
      <dgm:t>
        <a:bodyPr/>
        <a:lstStyle/>
        <a:p>
          <a:endParaRPr lang="ru-RU"/>
        </a:p>
      </dgm:t>
    </dgm:pt>
    <dgm:pt modelId="{C189B751-3872-44E4-8B42-CAD4E65FDB27}" type="sibTrans" cxnId="{0E62F978-B883-41B7-A8A9-CB3FCC7C136D}">
      <dgm:prSet/>
      <dgm:spPr/>
      <dgm:t>
        <a:bodyPr/>
        <a:lstStyle/>
        <a:p>
          <a:endParaRPr lang="ru-RU"/>
        </a:p>
      </dgm:t>
    </dgm:pt>
    <dgm:pt modelId="{23612D71-C6F8-40D9-9102-31E25E42033E}">
      <dgm:prSet phldrT="[Text]"/>
      <dgm:spPr>
        <a:xfrm>
          <a:off x="4147482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1F7471B8-CDA7-4F06-8B5C-FD4F045353CC}" type="parTrans" cxnId="{AB5CD68F-4E3F-4B5B-BEA6-24A9C466E477}">
      <dgm:prSet/>
      <dgm:spPr/>
      <dgm:t>
        <a:bodyPr/>
        <a:lstStyle/>
        <a:p>
          <a:endParaRPr lang="ru-RU"/>
        </a:p>
      </dgm:t>
    </dgm:pt>
    <dgm:pt modelId="{08F1817C-A463-452B-BEA7-09F3F1FD2105}" type="sibTrans" cxnId="{AB5CD68F-4E3F-4B5B-BEA6-24A9C466E477}">
      <dgm:prSet/>
      <dgm:spPr/>
      <dgm:t>
        <a:bodyPr/>
        <a:lstStyle/>
        <a:p>
          <a:endParaRPr lang="ru-RU"/>
        </a:p>
      </dgm:t>
    </dgm:pt>
    <dgm:pt modelId="{E08F44F1-3D59-4548-BBE6-48C2E4265438}">
      <dgm:prSet phldrT="[Text]"/>
      <dgm:spPr>
        <a:xfrm>
          <a:off x="4975998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2016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BD78F33D-0B93-4526-AFA5-C741D24DC731}" type="parTrans" cxnId="{9375FD6D-7372-4E88-AD64-543ED4A2B307}">
      <dgm:prSet/>
      <dgm:spPr/>
      <dgm:t>
        <a:bodyPr/>
        <a:lstStyle/>
        <a:p>
          <a:endParaRPr lang="ru-RU"/>
        </a:p>
      </dgm:t>
    </dgm:pt>
    <dgm:pt modelId="{C1F24BA8-BF6E-4647-B24F-86815ADCC2B4}" type="sibTrans" cxnId="{9375FD6D-7372-4E88-AD64-543ED4A2B307}">
      <dgm:prSet/>
      <dgm:spPr/>
      <dgm:t>
        <a:bodyPr/>
        <a:lstStyle/>
        <a:p>
          <a:endParaRPr lang="ru-RU"/>
        </a:p>
      </dgm:t>
    </dgm:pt>
    <dgm:pt modelId="{938DF922-421B-457C-8439-9C440B94E7D3}">
      <dgm:prSet phldrT="[Text]"/>
      <dgm:spPr>
        <a:xfrm>
          <a:off x="5804514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2017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8C08A314-C3B6-43AF-B486-F5CA59875465}" type="parTrans" cxnId="{516C2F69-331B-4970-858E-54394A9A002A}">
      <dgm:prSet/>
      <dgm:spPr/>
      <dgm:t>
        <a:bodyPr/>
        <a:lstStyle/>
        <a:p>
          <a:endParaRPr lang="ru-RU"/>
        </a:p>
      </dgm:t>
    </dgm:pt>
    <dgm:pt modelId="{D649F014-805B-4DFC-BC66-9980CA296489}" type="sibTrans" cxnId="{516C2F69-331B-4970-858E-54394A9A002A}">
      <dgm:prSet/>
      <dgm:spPr/>
      <dgm:t>
        <a:bodyPr/>
        <a:lstStyle/>
        <a:p>
          <a:endParaRPr lang="ru-RU"/>
        </a:p>
      </dgm:t>
    </dgm:pt>
    <dgm:pt modelId="{E8DDE588-E8DA-4B2D-8DDF-C8BEF40B1D91}">
      <dgm:prSet phldrT="[Text]"/>
      <dgm:spPr>
        <a:xfrm>
          <a:off x="6633030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2018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9AADD272-5BCE-4EDB-BA6B-88AFDA1CC3B0}" type="parTrans" cxnId="{8874D2F2-3098-4DD4-834C-2F9A91BD1FD5}">
      <dgm:prSet/>
      <dgm:spPr/>
      <dgm:t>
        <a:bodyPr/>
        <a:lstStyle/>
        <a:p>
          <a:endParaRPr lang="ru-RU"/>
        </a:p>
      </dgm:t>
    </dgm:pt>
    <dgm:pt modelId="{F6FA9D66-6D2E-495B-BB3C-5D5E093F0101}" type="sibTrans" cxnId="{8874D2F2-3098-4DD4-834C-2F9A91BD1FD5}">
      <dgm:prSet/>
      <dgm:spPr/>
      <dgm:t>
        <a:bodyPr/>
        <a:lstStyle/>
        <a:p>
          <a:endParaRPr lang="ru-RU"/>
        </a:p>
      </dgm:t>
    </dgm:pt>
    <dgm:pt modelId="{DF482742-F7BF-431B-9343-D94D51B3835C}">
      <dgm:prSet phldrT="[Text]"/>
      <dgm:spPr>
        <a:xfrm>
          <a:off x="7461546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EB462B31-274B-473C-8D60-3A31D8681D49}" type="parTrans" cxnId="{63150C40-EAC3-4C16-8ECF-995629F95A08}">
      <dgm:prSet/>
      <dgm:spPr/>
      <dgm:t>
        <a:bodyPr/>
        <a:lstStyle/>
        <a:p>
          <a:endParaRPr lang="ru-RU"/>
        </a:p>
      </dgm:t>
    </dgm:pt>
    <dgm:pt modelId="{C13C493E-4C97-4C5E-ACA1-3770D6A0CD75}" type="sibTrans" cxnId="{63150C40-EAC3-4C16-8ECF-995629F95A08}">
      <dgm:prSet/>
      <dgm:spPr/>
      <dgm:t>
        <a:bodyPr/>
        <a:lstStyle/>
        <a:p>
          <a:endParaRPr lang="ru-RU"/>
        </a:p>
      </dgm:t>
    </dgm:pt>
    <dgm:pt modelId="{200FF653-F581-404E-9978-7D6259AC7104}">
      <dgm:prSet phldrT="[Text]"/>
      <dgm:spPr>
        <a:xfrm>
          <a:off x="8290061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61E41ACE-8D21-4D15-8042-195AB2F4F1CD}" type="parTrans" cxnId="{388636A5-BFE0-4801-B31E-CF9E0C261E1C}">
      <dgm:prSet/>
      <dgm:spPr/>
      <dgm:t>
        <a:bodyPr/>
        <a:lstStyle/>
        <a:p>
          <a:endParaRPr lang="ru-RU"/>
        </a:p>
      </dgm:t>
    </dgm:pt>
    <dgm:pt modelId="{8BF830CD-0BC0-4FFC-A105-249044AA4EF7}" type="sibTrans" cxnId="{388636A5-BFE0-4801-B31E-CF9E0C261E1C}">
      <dgm:prSet/>
      <dgm:spPr/>
      <dgm:t>
        <a:bodyPr/>
        <a:lstStyle/>
        <a:p>
          <a:endParaRPr lang="ru-RU"/>
        </a:p>
      </dgm:t>
    </dgm:pt>
    <dgm:pt modelId="{704B640A-25F5-41F0-835D-EF58D251A734}">
      <dgm:prSet phldrT="[Text]"/>
      <dgm:spPr>
        <a:xfrm>
          <a:off x="9118577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2021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C5D8A91C-5369-4CC7-BC48-892517437FDC}" type="parTrans" cxnId="{910205A5-89FE-456C-841B-EDB09B5C0C0A}">
      <dgm:prSet/>
      <dgm:spPr/>
      <dgm:t>
        <a:bodyPr/>
        <a:lstStyle/>
        <a:p>
          <a:endParaRPr lang="ru-RU"/>
        </a:p>
      </dgm:t>
    </dgm:pt>
    <dgm:pt modelId="{173787F3-2B4C-4B70-8730-803BA0C82CD9}" type="sibTrans" cxnId="{910205A5-89FE-456C-841B-EDB09B5C0C0A}">
      <dgm:prSet/>
      <dgm:spPr/>
      <dgm:t>
        <a:bodyPr/>
        <a:lstStyle/>
        <a:p>
          <a:endParaRPr lang="ru-RU"/>
        </a:p>
      </dgm:t>
    </dgm:pt>
    <dgm:pt modelId="{47C19EE1-DB1E-4AC7-B44C-B09F52F81BD0}">
      <dgm:prSet phldrT="[Text]"/>
      <dgm:spPr>
        <a:xfrm>
          <a:off x="9947093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2022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B3CF867B-51D6-4521-9BB4-86F24E9A5085}" type="parTrans" cxnId="{20C50B61-8DD7-48E3-B3E4-0988446ADC8C}">
      <dgm:prSet/>
      <dgm:spPr/>
      <dgm:t>
        <a:bodyPr/>
        <a:lstStyle/>
        <a:p>
          <a:endParaRPr lang="ru-RU"/>
        </a:p>
      </dgm:t>
    </dgm:pt>
    <dgm:pt modelId="{9FD9B881-961A-425A-A56A-15ED01E45F0F}" type="sibTrans" cxnId="{20C50B61-8DD7-48E3-B3E4-0988446ADC8C}">
      <dgm:prSet/>
      <dgm:spPr/>
      <dgm:t>
        <a:bodyPr/>
        <a:lstStyle/>
        <a:p>
          <a:endParaRPr lang="ru-RU"/>
        </a:p>
      </dgm:t>
    </dgm:pt>
    <dgm:pt modelId="{325ACC05-38CC-4341-83D8-EF0CCAB8AD80}">
      <dgm:prSet phldrT="[Text]"/>
      <dgm:spPr>
        <a:xfrm>
          <a:off x="10775609" y="0"/>
          <a:ext cx="1035644" cy="381740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2023</a:t>
          </a:r>
          <a:endParaRPr lang="ru-RU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gm:t>
    </dgm:pt>
    <dgm:pt modelId="{081D33DD-4F77-4FDD-8D9F-3E1A74440333}" type="parTrans" cxnId="{F940BBEF-71B6-4539-BDF5-934CAA33C03F}">
      <dgm:prSet/>
      <dgm:spPr/>
      <dgm:t>
        <a:bodyPr/>
        <a:lstStyle/>
        <a:p>
          <a:endParaRPr lang="ru-RU"/>
        </a:p>
      </dgm:t>
    </dgm:pt>
    <dgm:pt modelId="{B25D37F2-DD92-4D39-B2E1-AC0E4EBF1DC3}" type="sibTrans" cxnId="{F940BBEF-71B6-4539-BDF5-934CAA33C03F}">
      <dgm:prSet/>
      <dgm:spPr/>
      <dgm:t>
        <a:bodyPr/>
        <a:lstStyle/>
        <a:p>
          <a:endParaRPr lang="ru-RU"/>
        </a:p>
      </dgm:t>
    </dgm:pt>
    <dgm:pt modelId="{A70DC680-3B4F-4E5B-84CB-2292371B0A3A}" type="pres">
      <dgm:prSet presAssocID="{40C333C2-7EFE-4699-8140-AF6634E3FDBD}" presName="Name0" presStyleCnt="0">
        <dgm:presLayoutVars>
          <dgm:dir/>
          <dgm:resizeHandles val="exact"/>
        </dgm:presLayoutVars>
      </dgm:prSet>
      <dgm:spPr/>
    </dgm:pt>
    <dgm:pt modelId="{D7F35FCE-0532-44CC-8153-943E85ED1483}" type="pres">
      <dgm:prSet presAssocID="{C61290E5-2E68-44FB-8054-68B7D0CEC455}" presName="parTxOnly" presStyleLbl="node1" presStyleIdx="0" presStyleCnt="14">
        <dgm:presLayoutVars>
          <dgm:bulletEnabled val="1"/>
        </dgm:presLayoutVars>
      </dgm:prSet>
      <dgm:spPr/>
    </dgm:pt>
    <dgm:pt modelId="{6E3B9CA3-EA2E-4CA0-8BA8-6C2277A84A73}" type="pres">
      <dgm:prSet presAssocID="{22F42E95-D270-4EE4-B3A7-0CC528C27888}" presName="parSpace" presStyleCnt="0"/>
      <dgm:spPr/>
    </dgm:pt>
    <dgm:pt modelId="{73C3C286-69DA-4462-ADE9-5EF1842556DC}" type="pres">
      <dgm:prSet presAssocID="{717F8B22-5892-4554-BD86-31D8F0AD8D1F}" presName="parTxOnly" presStyleLbl="node1" presStyleIdx="1" presStyleCnt="14">
        <dgm:presLayoutVars>
          <dgm:bulletEnabled val="1"/>
        </dgm:presLayoutVars>
      </dgm:prSet>
      <dgm:spPr/>
    </dgm:pt>
    <dgm:pt modelId="{20DD2D32-6B2C-4148-A67F-CF495897EDB6}" type="pres">
      <dgm:prSet presAssocID="{A8CDB0C9-5581-4A33-A14C-7C332EC08240}" presName="parSpace" presStyleCnt="0"/>
      <dgm:spPr/>
    </dgm:pt>
    <dgm:pt modelId="{631AAD35-0DC1-455C-B7BA-1ACE129F083B}" type="pres">
      <dgm:prSet presAssocID="{CD1CCEC1-4254-4593-8DA9-D94335AC4557}" presName="parTxOnly" presStyleLbl="node1" presStyleIdx="2" presStyleCnt="14">
        <dgm:presLayoutVars>
          <dgm:bulletEnabled val="1"/>
        </dgm:presLayoutVars>
      </dgm:prSet>
      <dgm:spPr/>
    </dgm:pt>
    <dgm:pt modelId="{4DAD8AB4-66E6-4FEA-A8F8-5D55BECAF95F}" type="pres">
      <dgm:prSet presAssocID="{C89B9AED-02CA-48D9-B2FE-33E94097C501}" presName="parSpace" presStyleCnt="0"/>
      <dgm:spPr/>
    </dgm:pt>
    <dgm:pt modelId="{203C874B-B77B-418A-A28A-85CFC111B975}" type="pres">
      <dgm:prSet presAssocID="{578C23CA-2B20-4A8F-9643-EEA1B907583C}" presName="parTxOnly" presStyleLbl="node1" presStyleIdx="3" presStyleCnt="14">
        <dgm:presLayoutVars>
          <dgm:bulletEnabled val="1"/>
        </dgm:presLayoutVars>
      </dgm:prSet>
      <dgm:spPr/>
    </dgm:pt>
    <dgm:pt modelId="{A41714EB-FE43-4264-BDAD-BD72F47BE04F}" type="pres">
      <dgm:prSet presAssocID="{B4656386-4AC2-46E1-9972-88B0962CB22C}" presName="parSpace" presStyleCnt="0"/>
      <dgm:spPr/>
    </dgm:pt>
    <dgm:pt modelId="{AE46B0F3-A90E-423A-A073-BB79A4A15C6D}" type="pres">
      <dgm:prSet presAssocID="{B35F3284-D862-4C6F-98A0-F7656F0C7464}" presName="parTxOnly" presStyleLbl="node1" presStyleIdx="4" presStyleCnt="14">
        <dgm:presLayoutVars>
          <dgm:bulletEnabled val="1"/>
        </dgm:presLayoutVars>
      </dgm:prSet>
      <dgm:spPr/>
    </dgm:pt>
    <dgm:pt modelId="{205A670A-CEFD-44B2-95E8-CE5BDA94D56D}" type="pres">
      <dgm:prSet presAssocID="{C189B751-3872-44E4-8B42-CAD4E65FDB27}" presName="parSpace" presStyleCnt="0"/>
      <dgm:spPr/>
    </dgm:pt>
    <dgm:pt modelId="{E56A7611-5CBB-4127-8532-271918183EBB}" type="pres">
      <dgm:prSet presAssocID="{23612D71-C6F8-40D9-9102-31E25E42033E}" presName="parTxOnly" presStyleLbl="node1" presStyleIdx="5" presStyleCnt="14">
        <dgm:presLayoutVars>
          <dgm:bulletEnabled val="1"/>
        </dgm:presLayoutVars>
      </dgm:prSet>
      <dgm:spPr/>
    </dgm:pt>
    <dgm:pt modelId="{17F12C9F-180D-48ED-A19B-410CA60FCD6D}" type="pres">
      <dgm:prSet presAssocID="{08F1817C-A463-452B-BEA7-09F3F1FD2105}" presName="parSpace" presStyleCnt="0"/>
      <dgm:spPr/>
    </dgm:pt>
    <dgm:pt modelId="{4A06D287-6F85-49EE-B340-08C78D484F81}" type="pres">
      <dgm:prSet presAssocID="{E08F44F1-3D59-4548-BBE6-48C2E4265438}" presName="parTxOnly" presStyleLbl="node1" presStyleIdx="6" presStyleCnt="14" custLinFactNeighborY="-2419">
        <dgm:presLayoutVars>
          <dgm:bulletEnabled val="1"/>
        </dgm:presLayoutVars>
      </dgm:prSet>
      <dgm:spPr/>
    </dgm:pt>
    <dgm:pt modelId="{E61E4549-0141-4450-AC9A-311411897224}" type="pres">
      <dgm:prSet presAssocID="{C1F24BA8-BF6E-4647-B24F-86815ADCC2B4}" presName="parSpace" presStyleCnt="0"/>
      <dgm:spPr/>
    </dgm:pt>
    <dgm:pt modelId="{54AB4789-57A0-4A0A-8D51-B55B2D999AE5}" type="pres">
      <dgm:prSet presAssocID="{938DF922-421B-457C-8439-9C440B94E7D3}" presName="parTxOnly" presStyleLbl="node1" presStyleIdx="7" presStyleCnt="14">
        <dgm:presLayoutVars>
          <dgm:bulletEnabled val="1"/>
        </dgm:presLayoutVars>
      </dgm:prSet>
      <dgm:spPr/>
    </dgm:pt>
    <dgm:pt modelId="{4EE3C09F-D193-4F83-A207-A01A0220AF3B}" type="pres">
      <dgm:prSet presAssocID="{D649F014-805B-4DFC-BC66-9980CA296489}" presName="parSpace" presStyleCnt="0"/>
      <dgm:spPr/>
    </dgm:pt>
    <dgm:pt modelId="{906FF848-4862-4189-8D53-4B0364D2DEB8}" type="pres">
      <dgm:prSet presAssocID="{E8DDE588-E8DA-4B2D-8DDF-C8BEF40B1D91}" presName="parTxOnly" presStyleLbl="node1" presStyleIdx="8" presStyleCnt="14">
        <dgm:presLayoutVars>
          <dgm:bulletEnabled val="1"/>
        </dgm:presLayoutVars>
      </dgm:prSet>
      <dgm:spPr/>
    </dgm:pt>
    <dgm:pt modelId="{DE5BE164-C99D-43D7-8D20-BDA330A97696}" type="pres">
      <dgm:prSet presAssocID="{F6FA9D66-6D2E-495B-BB3C-5D5E093F0101}" presName="parSpace" presStyleCnt="0"/>
      <dgm:spPr/>
    </dgm:pt>
    <dgm:pt modelId="{118B72A7-E4C9-4FFC-AA1E-13B81E163D0A}" type="pres">
      <dgm:prSet presAssocID="{DF482742-F7BF-431B-9343-D94D51B3835C}" presName="parTxOnly" presStyleLbl="node1" presStyleIdx="9" presStyleCnt="14">
        <dgm:presLayoutVars>
          <dgm:bulletEnabled val="1"/>
        </dgm:presLayoutVars>
      </dgm:prSet>
      <dgm:spPr/>
    </dgm:pt>
    <dgm:pt modelId="{8743CEBA-88D2-4712-9CBE-58159A1AFBE2}" type="pres">
      <dgm:prSet presAssocID="{C13C493E-4C97-4C5E-ACA1-3770D6A0CD75}" presName="parSpace" presStyleCnt="0"/>
      <dgm:spPr/>
    </dgm:pt>
    <dgm:pt modelId="{BFF0FBAD-A205-4CCA-BD9A-3FE779033012}" type="pres">
      <dgm:prSet presAssocID="{200FF653-F581-404E-9978-7D6259AC7104}" presName="parTxOnly" presStyleLbl="node1" presStyleIdx="10" presStyleCnt="14">
        <dgm:presLayoutVars>
          <dgm:bulletEnabled val="1"/>
        </dgm:presLayoutVars>
      </dgm:prSet>
      <dgm:spPr/>
    </dgm:pt>
    <dgm:pt modelId="{6C5CFE01-901C-497F-B269-679E2E7CD261}" type="pres">
      <dgm:prSet presAssocID="{8BF830CD-0BC0-4FFC-A105-249044AA4EF7}" presName="parSpace" presStyleCnt="0"/>
      <dgm:spPr/>
    </dgm:pt>
    <dgm:pt modelId="{EA397BB0-AC01-4E2A-BB3D-A4381FA7FC54}" type="pres">
      <dgm:prSet presAssocID="{704B640A-25F5-41F0-835D-EF58D251A734}" presName="parTxOnly" presStyleLbl="node1" presStyleIdx="11" presStyleCnt="14">
        <dgm:presLayoutVars>
          <dgm:bulletEnabled val="1"/>
        </dgm:presLayoutVars>
      </dgm:prSet>
      <dgm:spPr/>
    </dgm:pt>
    <dgm:pt modelId="{7D0F28CE-EAC8-4268-8B83-DC9B7D905910}" type="pres">
      <dgm:prSet presAssocID="{173787F3-2B4C-4B70-8730-803BA0C82CD9}" presName="parSpace" presStyleCnt="0"/>
      <dgm:spPr/>
    </dgm:pt>
    <dgm:pt modelId="{88EC0EB7-F508-4CC9-B5EB-215BAFA0DA0F}" type="pres">
      <dgm:prSet presAssocID="{47C19EE1-DB1E-4AC7-B44C-B09F52F81BD0}" presName="parTxOnly" presStyleLbl="node1" presStyleIdx="12" presStyleCnt="14">
        <dgm:presLayoutVars>
          <dgm:bulletEnabled val="1"/>
        </dgm:presLayoutVars>
      </dgm:prSet>
      <dgm:spPr/>
    </dgm:pt>
    <dgm:pt modelId="{A4CEEAA9-9097-494F-94A6-737D82C28FB1}" type="pres">
      <dgm:prSet presAssocID="{9FD9B881-961A-425A-A56A-15ED01E45F0F}" presName="parSpace" presStyleCnt="0"/>
      <dgm:spPr/>
    </dgm:pt>
    <dgm:pt modelId="{C7D9D891-0B59-4C5B-A39F-6AFAB94A9765}" type="pres">
      <dgm:prSet presAssocID="{325ACC05-38CC-4341-83D8-EF0CCAB8AD80}" presName="parTxOnly" presStyleLbl="node1" presStyleIdx="13" presStyleCnt="14">
        <dgm:presLayoutVars>
          <dgm:bulletEnabled val="1"/>
        </dgm:presLayoutVars>
      </dgm:prSet>
      <dgm:spPr/>
    </dgm:pt>
  </dgm:ptLst>
  <dgm:cxnLst>
    <dgm:cxn modelId="{BA576D28-176E-49C3-9DC1-A180548E6DD4}" type="presOf" srcId="{C61290E5-2E68-44FB-8054-68B7D0CEC455}" destId="{D7F35FCE-0532-44CC-8153-943E85ED1483}" srcOrd="0" destOrd="0" presId="urn:microsoft.com/office/officeart/2005/8/layout/hChevron3"/>
    <dgm:cxn modelId="{63150C40-EAC3-4C16-8ECF-995629F95A08}" srcId="{40C333C2-7EFE-4699-8140-AF6634E3FDBD}" destId="{DF482742-F7BF-431B-9343-D94D51B3835C}" srcOrd="9" destOrd="0" parTransId="{EB462B31-274B-473C-8D60-3A31D8681D49}" sibTransId="{C13C493E-4C97-4C5E-ACA1-3770D6A0CD75}"/>
    <dgm:cxn modelId="{03831540-75DD-4DF3-8196-3BE59D0B7516}" type="presOf" srcId="{578C23CA-2B20-4A8F-9643-EEA1B907583C}" destId="{203C874B-B77B-418A-A28A-85CFC111B975}" srcOrd="0" destOrd="0" presId="urn:microsoft.com/office/officeart/2005/8/layout/hChevron3"/>
    <dgm:cxn modelId="{3B228A5C-B1D1-4BE8-B30A-801E53058E74}" type="presOf" srcId="{DF482742-F7BF-431B-9343-D94D51B3835C}" destId="{118B72A7-E4C9-4FFC-AA1E-13B81E163D0A}" srcOrd="0" destOrd="0" presId="urn:microsoft.com/office/officeart/2005/8/layout/hChevron3"/>
    <dgm:cxn modelId="{20C50B61-8DD7-48E3-B3E4-0988446ADC8C}" srcId="{40C333C2-7EFE-4699-8140-AF6634E3FDBD}" destId="{47C19EE1-DB1E-4AC7-B44C-B09F52F81BD0}" srcOrd="12" destOrd="0" parTransId="{B3CF867B-51D6-4521-9BB4-86F24E9A5085}" sibTransId="{9FD9B881-961A-425A-A56A-15ED01E45F0F}"/>
    <dgm:cxn modelId="{C8DBD267-8969-422F-9699-C1C59DAA20F9}" type="presOf" srcId="{E08F44F1-3D59-4548-BBE6-48C2E4265438}" destId="{4A06D287-6F85-49EE-B340-08C78D484F81}" srcOrd="0" destOrd="0" presId="urn:microsoft.com/office/officeart/2005/8/layout/hChevron3"/>
    <dgm:cxn modelId="{516C2F69-331B-4970-858E-54394A9A002A}" srcId="{40C333C2-7EFE-4699-8140-AF6634E3FDBD}" destId="{938DF922-421B-457C-8439-9C440B94E7D3}" srcOrd="7" destOrd="0" parTransId="{8C08A314-C3B6-43AF-B486-F5CA59875465}" sibTransId="{D649F014-805B-4DFC-BC66-9980CA296489}"/>
    <dgm:cxn modelId="{50A3174A-D968-497B-ADC3-F9D520D360C7}" type="presOf" srcId="{200FF653-F581-404E-9978-7D6259AC7104}" destId="{BFF0FBAD-A205-4CCA-BD9A-3FE779033012}" srcOrd="0" destOrd="0" presId="urn:microsoft.com/office/officeart/2005/8/layout/hChevron3"/>
    <dgm:cxn modelId="{39FB896B-797F-4899-BAFF-3F089EC9C2CF}" type="presOf" srcId="{23612D71-C6F8-40D9-9102-31E25E42033E}" destId="{E56A7611-5CBB-4127-8532-271918183EBB}" srcOrd="0" destOrd="0" presId="urn:microsoft.com/office/officeart/2005/8/layout/hChevron3"/>
    <dgm:cxn modelId="{9375FD6D-7372-4E88-AD64-543ED4A2B307}" srcId="{40C333C2-7EFE-4699-8140-AF6634E3FDBD}" destId="{E08F44F1-3D59-4548-BBE6-48C2E4265438}" srcOrd="6" destOrd="0" parTransId="{BD78F33D-0B93-4526-AFA5-C741D24DC731}" sibTransId="{C1F24BA8-BF6E-4647-B24F-86815ADCC2B4}"/>
    <dgm:cxn modelId="{8D961871-2BC4-40D8-8785-AE15934DE0D2}" type="presOf" srcId="{717F8B22-5892-4554-BD86-31D8F0AD8D1F}" destId="{73C3C286-69DA-4462-ADE9-5EF1842556DC}" srcOrd="0" destOrd="0" presId="urn:microsoft.com/office/officeart/2005/8/layout/hChevron3"/>
    <dgm:cxn modelId="{0E62F978-B883-41B7-A8A9-CB3FCC7C136D}" srcId="{40C333C2-7EFE-4699-8140-AF6634E3FDBD}" destId="{B35F3284-D862-4C6F-98A0-F7656F0C7464}" srcOrd="4" destOrd="0" parTransId="{84740E1B-0565-43FF-B177-732ECD8A1E7C}" sibTransId="{C189B751-3872-44E4-8B42-CAD4E65FDB27}"/>
    <dgm:cxn modelId="{CDA7A086-3CFD-4413-93B3-57CCD2DA8E7A}" type="presOf" srcId="{325ACC05-38CC-4341-83D8-EF0CCAB8AD80}" destId="{C7D9D891-0B59-4C5B-A39F-6AFAB94A9765}" srcOrd="0" destOrd="0" presId="urn:microsoft.com/office/officeart/2005/8/layout/hChevron3"/>
    <dgm:cxn modelId="{AB5CD68F-4E3F-4B5B-BEA6-24A9C466E477}" srcId="{40C333C2-7EFE-4699-8140-AF6634E3FDBD}" destId="{23612D71-C6F8-40D9-9102-31E25E42033E}" srcOrd="5" destOrd="0" parTransId="{1F7471B8-CDA7-4F06-8B5C-FD4F045353CC}" sibTransId="{08F1817C-A463-452B-BEA7-09F3F1FD2105}"/>
    <dgm:cxn modelId="{07144891-DAA9-40B8-A726-69834A6365D4}" type="presOf" srcId="{40C333C2-7EFE-4699-8140-AF6634E3FDBD}" destId="{A70DC680-3B4F-4E5B-84CB-2292371B0A3A}" srcOrd="0" destOrd="0" presId="urn:microsoft.com/office/officeart/2005/8/layout/hChevron3"/>
    <dgm:cxn modelId="{11B949A1-0AA6-44E8-B096-986BAE82CF99}" type="presOf" srcId="{704B640A-25F5-41F0-835D-EF58D251A734}" destId="{EA397BB0-AC01-4E2A-BB3D-A4381FA7FC54}" srcOrd="0" destOrd="0" presId="urn:microsoft.com/office/officeart/2005/8/layout/hChevron3"/>
    <dgm:cxn modelId="{910205A5-89FE-456C-841B-EDB09B5C0C0A}" srcId="{40C333C2-7EFE-4699-8140-AF6634E3FDBD}" destId="{704B640A-25F5-41F0-835D-EF58D251A734}" srcOrd="11" destOrd="0" parTransId="{C5D8A91C-5369-4CC7-BC48-892517437FDC}" sibTransId="{173787F3-2B4C-4B70-8730-803BA0C82CD9}"/>
    <dgm:cxn modelId="{388636A5-BFE0-4801-B31E-CF9E0C261E1C}" srcId="{40C333C2-7EFE-4699-8140-AF6634E3FDBD}" destId="{200FF653-F581-404E-9978-7D6259AC7104}" srcOrd="10" destOrd="0" parTransId="{61E41ACE-8D21-4D15-8042-195AB2F4F1CD}" sibTransId="{8BF830CD-0BC0-4FFC-A105-249044AA4EF7}"/>
    <dgm:cxn modelId="{5C7614AE-6549-4C83-91BA-151E7329D7E4}" srcId="{40C333C2-7EFE-4699-8140-AF6634E3FDBD}" destId="{578C23CA-2B20-4A8F-9643-EEA1B907583C}" srcOrd="3" destOrd="0" parTransId="{AA1D784D-5A2F-4001-8C84-CD091AB4E6B3}" sibTransId="{B4656386-4AC2-46E1-9972-88B0962CB22C}"/>
    <dgm:cxn modelId="{D60FACAE-BF6B-4841-B7A1-5829DCE13AA8}" type="presOf" srcId="{47C19EE1-DB1E-4AC7-B44C-B09F52F81BD0}" destId="{88EC0EB7-F508-4CC9-B5EB-215BAFA0DA0F}" srcOrd="0" destOrd="0" presId="urn:microsoft.com/office/officeart/2005/8/layout/hChevron3"/>
    <dgm:cxn modelId="{950D03C1-6F6C-436C-9B2C-5EBE4974BA7C}" type="presOf" srcId="{B35F3284-D862-4C6F-98A0-F7656F0C7464}" destId="{AE46B0F3-A90E-423A-A073-BB79A4A15C6D}" srcOrd="0" destOrd="0" presId="urn:microsoft.com/office/officeart/2005/8/layout/hChevron3"/>
    <dgm:cxn modelId="{B1E5FFDA-7631-4F2B-84EE-35ADC9C012C1}" srcId="{40C333C2-7EFE-4699-8140-AF6634E3FDBD}" destId="{717F8B22-5892-4554-BD86-31D8F0AD8D1F}" srcOrd="1" destOrd="0" parTransId="{13ABA159-FB5F-4C41-BDCF-E9E313824626}" sibTransId="{A8CDB0C9-5581-4A33-A14C-7C332EC08240}"/>
    <dgm:cxn modelId="{336325E9-B193-4635-B9A9-47482D513169}" type="presOf" srcId="{938DF922-421B-457C-8439-9C440B94E7D3}" destId="{54AB4789-57A0-4A0A-8D51-B55B2D999AE5}" srcOrd="0" destOrd="0" presId="urn:microsoft.com/office/officeart/2005/8/layout/hChevron3"/>
    <dgm:cxn modelId="{65A519EB-44CF-4B05-B9CE-D0DD195126A2}" srcId="{40C333C2-7EFE-4699-8140-AF6634E3FDBD}" destId="{C61290E5-2E68-44FB-8054-68B7D0CEC455}" srcOrd="0" destOrd="0" parTransId="{4143C32C-7B9B-4881-A0BC-47AA61DE39E2}" sibTransId="{22F42E95-D270-4EE4-B3A7-0CC528C27888}"/>
    <dgm:cxn modelId="{F940BBEF-71B6-4539-BDF5-934CAA33C03F}" srcId="{40C333C2-7EFE-4699-8140-AF6634E3FDBD}" destId="{325ACC05-38CC-4341-83D8-EF0CCAB8AD80}" srcOrd="13" destOrd="0" parTransId="{081D33DD-4F77-4FDD-8D9F-3E1A74440333}" sibTransId="{B25D37F2-DD92-4D39-B2E1-AC0E4EBF1DC3}"/>
    <dgm:cxn modelId="{8874D2F2-3098-4DD4-834C-2F9A91BD1FD5}" srcId="{40C333C2-7EFE-4699-8140-AF6634E3FDBD}" destId="{E8DDE588-E8DA-4B2D-8DDF-C8BEF40B1D91}" srcOrd="8" destOrd="0" parTransId="{9AADD272-5BCE-4EDB-BA6B-88AFDA1CC3B0}" sibTransId="{F6FA9D66-6D2E-495B-BB3C-5D5E093F0101}"/>
    <dgm:cxn modelId="{EF6531F5-5A74-4529-AEA9-F9AA850A813D}" type="presOf" srcId="{CD1CCEC1-4254-4593-8DA9-D94335AC4557}" destId="{631AAD35-0DC1-455C-B7BA-1ACE129F083B}" srcOrd="0" destOrd="0" presId="urn:microsoft.com/office/officeart/2005/8/layout/hChevron3"/>
    <dgm:cxn modelId="{53BF3BFA-396F-4F22-A093-BDA79310D47D}" srcId="{40C333C2-7EFE-4699-8140-AF6634E3FDBD}" destId="{CD1CCEC1-4254-4593-8DA9-D94335AC4557}" srcOrd="2" destOrd="0" parTransId="{7EDDCC8C-7622-4E99-B306-FB616792093F}" sibTransId="{C89B9AED-02CA-48D9-B2FE-33E94097C501}"/>
    <dgm:cxn modelId="{A1675EFE-12B8-4BF2-A7F8-C4DC9AF77854}" type="presOf" srcId="{E8DDE588-E8DA-4B2D-8DDF-C8BEF40B1D91}" destId="{906FF848-4862-4189-8D53-4B0364D2DEB8}" srcOrd="0" destOrd="0" presId="urn:microsoft.com/office/officeart/2005/8/layout/hChevron3"/>
    <dgm:cxn modelId="{17F60320-3643-4891-A7D9-17F635E16E34}" type="presParOf" srcId="{A70DC680-3B4F-4E5B-84CB-2292371B0A3A}" destId="{D7F35FCE-0532-44CC-8153-943E85ED1483}" srcOrd="0" destOrd="0" presId="urn:microsoft.com/office/officeart/2005/8/layout/hChevron3"/>
    <dgm:cxn modelId="{372DD9F3-C470-4E37-AAC5-AD57D77729B9}" type="presParOf" srcId="{A70DC680-3B4F-4E5B-84CB-2292371B0A3A}" destId="{6E3B9CA3-EA2E-4CA0-8BA8-6C2277A84A73}" srcOrd="1" destOrd="0" presId="urn:microsoft.com/office/officeart/2005/8/layout/hChevron3"/>
    <dgm:cxn modelId="{51A5D841-BD5E-40B2-9228-DA6AB623DFD4}" type="presParOf" srcId="{A70DC680-3B4F-4E5B-84CB-2292371B0A3A}" destId="{73C3C286-69DA-4462-ADE9-5EF1842556DC}" srcOrd="2" destOrd="0" presId="urn:microsoft.com/office/officeart/2005/8/layout/hChevron3"/>
    <dgm:cxn modelId="{C30FEB22-5A32-46DE-A409-66EF9A278C5C}" type="presParOf" srcId="{A70DC680-3B4F-4E5B-84CB-2292371B0A3A}" destId="{20DD2D32-6B2C-4148-A67F-CF495897EDB6}" srcOrd="3" destOrd="0" presId="urn:microsoft.com/office/officeart/2005/8/layout/hChevron3"/>
    <dgm:cxn modelId="{C9EF01ED-E032-4AB0-987E-AAD7071330BC}" type="presParOf" srcId="{A70DC680-3B4F-4E5B-84CB-2292371B0A3A}" destId="{631AAD35-0DC1-455C-B7BA-1ACE129F083B}" srcOrd="4" destOrd="0" presId="urn:microsoft.com/office/officeart/2005/8/layout/hChevron3"/>
    <dgm:cxn modelId="{2745F9C1-F8C6-445B-9E11-00AC04814B8B}" type="presParOf" srcId="{A70DC680-3B4F-4E5B-84CB-2292371B0A3A}" destId="{4DAD8AB4-66E6-4FEA-A8F8-5D55BECAF95F}" srcOrd="5" destOrd="0" presId="urn:microsoft.com/office/officeart/2005/8/layout/hChevron3"/>
    <dgm:cxn modelId="{7B08DA5B-71D8-45A2-8583-7E8A271E20F3}" type="presParOf" srcId="{A70DC680-3B4F-4E5B-84CB-2292371B0A3A}" destId="{203C874B-B77B-418A-A28A-85CFC111B975}" srcOrd="6" destOrd="0" presId="urn:microsoft.com/office/officeart/2005/8/layout/hChevron3"/>
    <dgm:cxn modelId="{C10A315B-BCF4-4510-A5B2-F20AA1676BBB}" type="presParOf" srcId="{A70DC680-3B4F-4E5B-84CB-2292371B0A3A}" destId="{A41714EB-FE43-4264-BDAD-BD72F47BE04F}" srcOrd="7" destOrd="0" presId="urn:microsoft.com/office/officeart/2005/8/layout/hChevron3"/>
    <dgm:cxn modelId="{4A6C193B-B683-4C74-BF09-F2169160C1F8}" type="presParOf" srcId="{A70DC680-3B4F-4E5B-84CB-2292371B0A3A}" destId="{AE46B0F3-A90E-423A-A073-BB79A4A15C6D}" srcOrd="8" destOrd="0" presId="urn:microsoft.com/office/officeart/2005/8/layout/hChevron3"/>
    <dgm:cxn modelId="{C5423247-A286-471F-AA2F-72B5AB35A666}" type="presParOf" srcId="{A70DC680-3B4F-4E5B-84CB-2292371B0A3A}" destId="{205A670A-CEFD-44B2-95E8-CE5BDA94D56D}" srcOrd="9" destOrd="0" presId="urn:microsoft.com/office/officeart/2005/8/layout/hChevron3"/>
    <dgm:cxn modelId="{868E7A37-6546-456A-91CF-AADB424A8BDB}" type="presParOf" srcId="{A70DC680-3B4F-4E5B-84CB-2292371B0A3A}" destId="{E56A7611-5CBB-4127-8532-271918183EBB}" srcOrd="10" destOrd="0" presId="urn:microsoft.com/office/officeart/2005/8/layout/hChevron3"/>
    <dgm:cxn modelId="{D66D6F1A-C659-4FEF-B0E0-D815E2D30010}" type="presParOf" srcId="{A70DC680-3B4F-4E5B-84CB-2292371B0A3A}" destId="{17F12C9F-180D-48ED-A19B-410CA60FCD6D}" srcOrd="11" destOrd="0" presId="urn:microsoft.com/office/officeart/2005/8/layout/hChevron3"/>
    <dgm:cxn modelId="{3C091851-821A-46DA-94BA-0745941E0CA4}" type="presParOf" srcId="{A70DC680-3B4F-4E5B-84CB-2292371B0A3A}" destId="{4A06D287-6F85-49EE-B340-08C78D484F81}" srcOrd="12" destOrd="0" presId="urn:microsoft.com/office/officeart/2005/8/layout/hChevron3"/>
    <dgm:cxn modelId="{5EEE5600-9C72-4403-A90F-73BCE78EC85A}" type="presParOf" srcId="{A70DC680-3B4F-4E5B-84CB-2292371B0A3A}" destId="{E61E4549-0141-4450-AC9A-311411897224}" srcOrd="13" destOrd="0" presId="urn:microsoft.com/office/officeart/2005/8/layout/hChevron3"/>
    <dgm:cxn modelId="{BD74319E-7D72-4DB2-905E-75F22255B357}" type="presParOf" srcId="{A70DC680-3B4F-4E5B-84CB-2292371B0A3A}" destId="{54AB4789-57A0-4A0A-8D51-B55B2D999AE5}" srcOrd="14" destOrd="0" presId="urn:microsoft.com/office/officeart/2005/8/layout/hChevron3"/>
    <dgm:cxn modelId="{F35E368C-609B-47C9-A58C-50923891D550}" type="presParOf" srcId="{A70DC680-3B4F-4E5B-84CB-2292371B0A3A}" destId="{4EE3C09F-D193-4F83-A207-A01A0220AF3B}" srcOrd="15" destOrd="0" presId="urn:microsoft.com/office/officeart/2005/8/layout/hChevron3"/>
    <dgm:cxn modelId="{C015E2DF-FFBF-4DE2-812F-7CE3F36513DD}" type="presParOf" srcId="{A70DC680-3B4F-4E5B-84CB-2292371B0A3A}" destId="{906FF848-4862-4189-8D53-4B0364D2DEB8}" srcOrd="16" destOrd="0" presId="urn:microsoft.com/office/officeart/2005/8/layout/hChevron3"/>
    <dgm:cxn modelId="{1A2F1B67-F9C8-404C-9081-04BA595D72F0}" type="presParOf" srcId="{A70DC680-3B4F-4E5B-84CB-2292371B0A3A}" destId="{DE5BE164-C99D-43D7-8D20-BDA330A97696}" srcOrd="17" destOrd="0" presId="urn:microsoft.com/office/officeart/2005/8/layout/hChevron3"/>
    <dgm:cxn modelId="{7C8BBCC7-B17A-4DD4-98C7-1D24140AEC3F}" type="presParOf" srcId="{A70DC680-3B4F-4E5B-84CB-2292371B0A3A}" destId="{118B72A7-E4C9-4FFC-AA1E-13B81E163D0A}" srcOrd="18" destOrd="0" presId="urn:microsoft.com/office/officeart/2005/8/layout/hChevron3"/>
    <dgm:cxn modelId="{D73702C2-DD21-4878-AAB1-4C50611A5138}" type="presParOf" srcId="{A70DC680-3B4F-4E5B-84CB-2292371B0A3A}" destId="{8743CEBA-88D2-4712-9CBE-58159A1AFBE2}" srcOrd="19" destOrd="0" presId="urn:microsoft.com/office/officeart/2005/8/layout/hChevron3"/>
    <dgm:cxn modelId="{113A2A18-A86D-49A9-B1DF-E30A6E59EFC8}" type="presParOf" srcId="{A70DC680-3B4F-4E5B-84CB-2292371B0A3A}" destId="{BFF0FBAD-A205-4CCA-BD9A-3FE779033012}" srcOrd="20" destOrd="0" presId="urn:microsoft.com/office/officeart/2005/8/layout/hChevron3"/>
    <dgm:cxn modelId="{1245F3F7-8104-4F5F-8345-B9CE59717070}" type="presParOf" srcId="{A70DC680-3B4F-4E5B-84CB-2292371B0A3A}" destId="{6C5CFE01-901C-497F-B269-679E2E7CD261}" srcOrd="21" destOrd="0" presId="urn:microsoft.com/office/officeart/2005/8/layout/hChevron3"/>
    <dgm:cxn modelId="{BA467C0B-C1D5-4D25-8992-3F37D0710131}" type="presParOf" srcId="{A70DC680-3B4F-4E5B-84CB-2292371B0A3A}" destId="{EA397BB0-AC01-4E2A-BB3D-A4381FA7FC54}" srcOrd="22" destOrd="0" presId="urn:microsoft.com/office/officeart/2005/8/layout/hChevron3"/>
    <dgm:cxn modelId="{E511A4CA-4BDA-41D3-8970-2C0086CB3A17}" type="presParOf" srcId="{A70DC680-3B4F-4E5B-84CB-2292371B0A3A}" destId="{7D0F28CE-EAC8-4268-8B83-DC9B7D905910}" srcOrd="23" destOrd="0" presId="urn:microsoft.com/office/officeart/2005/8/layout/hChevron3"/>
    <dgm:cxn modelId="{FB623F33-B552-4006-9834-1900FD884560}" type="presParOf" srcId="{A70DC680-3B4F-4E5B-84CB-2292371B0A3A}" destId="{88EC0EB7-F508-4CC9-B5EB-215BAFA0DA0F}" srcOrd="24" destOrd="0" presId="urn:microsoft.com/office/officeart/2005/8/layout/hChevron3"/>
    <dgm:cxn modelId="{70DCC474-5093-4017-B581-322BAC328AB7}" type="presParOf" srcId="{A70DC680-3B4F-4E5B-84CB-2292371B0A3A}" destId="{A4CEEAA9-9097-494F-94A6-737D82C28FB1}" srcOrd="25" destOrd="0" presId="urn:microsoft.com/office/officeart/2005/8/layout/hChevron3"/>
    <dgm:cxn modelId="{36D17C4A-D62D-4D4A-9C64-6707D6E6B8CD}" type="presParOf" srcId="{A70DC680-3B4F-4E5B-84CB-2292371B0A3A}" destId="{C7D9D891-0B59-4C5B-A39F-6AFAB94A9765}" srcOrd="26" destOrd="0" presId="urn:microsoft.com/office/officeart/2005/8/layout/hChevron3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35FCE-0532-44CC-8153-943E85ED1483}">
      <dsp:nvSpPr>
        <dsp:cNvPr id="0" name=""/>
        <dsp:cNvSpPr/>
      </dsp:nvSpPr>
      <dsp:spPr>
        <a:xfrm>
          <a:off x="3677" y="0"/>
          <a:ext cx="776632" cy="286268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2001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3677" y="0"/>
        <a:ext cx="705065" cy="286268"/>
      </dsp:txXfrm>
    </dsp:sp>
    <dsp:sp modelId="{73C3C286-69DA-4462-ADE9-5EF1842556DC}">
      <dsp:nvSpPr>
        <dsp:cNvPr id="0" name=""/>
        <dsp:cNvSpPr/>
      </dsp:nvSpPr>
      <dsp:spPr>
        <a:xfrm>
          <a:off x="624983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ru-RU" sz="1400" kern="120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768117" y="0"/>
        <a:ext cx="490364" cy="286268"/>
      </dsp:txXfrm>
    </dsp:sp>
    <dsp:sp modelId="{631AAD35-0DC1-455C-B7BA-1ACE129F083B}">
      <dsp:nvSpPr>
        <dsp:cNvPr id="0" name=""/>
        <dsp:cNvSpPr/>
      </dsp:nvSpPr>
      <dsp:spPr>
        <a:xfrm>
          <a:off x="1246289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1389423" y="0"/>
        <a:ext cx="490364" cy="286268"/>
      </dsp:txXfrm>
    </dsp:sp>
    <dsp:sp modelId="{203C874B-B77B-418A-A28A-85CFC111B975}">
      <dsp:nvSpPr>
        <dsp:cNvPr id="0" name=""/>
        <dsp:cNvSpPr/>
      </dsp:nvSpPr>
      <dsp:spPr>
        <a:xfrm>
          <a:off x="1867595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2013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2010729" y="0"/>
        <a:ext cx="490364" cy="286268"/>
      </dsp:txXfrm>
    </dsp:sp>
    <dsp:sp modelId="{AE46B0F3-A90E-423A-A073-BB79A4A15C6D}">
      <dsp:nvSpPr>
        <dsp:cNvPr id="0" name=""/>
        <dsp:cNvSpPr/>
      </dsp:nvSpPr>
      <dsp:spPr>
        <a:xfrm>
          <a:off x="2488901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2014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2035" y="0"/>
        <a:ext cx="490364" cy="286268"/>
      </dsp:txXfrm>
    </dsp:sp>
    <dsp:sp modelId="{E56A7611-5CBB-4127-8532-271918183EBB}">
      <dsp:nvSpPr>
        <dsp:cNvPr id="0" name=""/>
        <dsp:cNvSpPr/>
      </dsp:nvSpPr>
      <dsp:spPr>
        <a:xfrm>
          <a:off x="3110207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3253341" y="0"/>
        <a:ext cx="490364" cy="286268"/>
      </dsp:txXfrm>
    </dsp:sp>
    <dsp:sp modelId="{4A06D287-6F85-49EE-B340-08C78D484F81}">
      <dsp:nvSpPr>
        <dsp:cNvPr id="0" name=""/>
        <dsp:cNvSpPr/>
      </dsp:nvSpPr>
      <dsp:spPr>
        <a:xfrm>
          <a:off x="3731513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2016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3874647" y="0"/>
        <a:ext cx="490364" cy="286268"/>
      </dsp:txXfrm>
    </dsp:sp>
    <dsp:sp modelId="{54AB4789-57A0-4A0A-8D51-B55B2D999AE5}">
      <dsp:nvSpPr>
        <dsp:cNvPr id="0" name=""/>
        <dsp:cNvSpPr/>
      </dsp:nvSpPr>
      <dsp:spPr>
        <a:xfrm>
          <a:off x="4352819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2017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4495953" y="0"/>
        <a:ext cx="490364" cy="286268"/>
      </dsp:txXfrm>
    </dsp:sp>
    <dsp:sp modelId="{906FF848-4862-4189-8D53-4B0364D2DEB8}">
      <dsp:nvSpPr>
        <dsp:cNvPr id="0" name=""/>
        <dsp:cNvSpPr/>
      </dsp:nvSpPr>
      <dsp:spPr>
        <a:xfrm>
          <a:off x="4974125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2018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5117259" y="0"/>
        <a:ext cx="490364" cy="286268"/>
      </dsp:txXfrm>
    </dsp:sp>
    <dsp:sp modelId="{118B72A7-E4C9-4FFC-AA1E-13B81E163D0A}">
      <dsp:nvSpPr>
        <dsp:cNvPr id="0" name=""/>
        <dsp:cNvSpPr/>
      </dsp:nvSpPr>
      <dsp:spPr>
        <a:xfrm>
          <a:off x="5595431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5738565" y="0"/>
        <a:ext cx="490364" cy="286268"/>
      </dsp:txXfrm>
    </dsp:sp>
    <dsp:sp modelId="{BFF0FBAD-A205-4CCA-BD9A-3FE779033012}">
      <dsp:nvSpPr>
        <dsp:cNvPr id="0" name=""/>
        <dsp:cNvSpPr/>
      </dsp:nvSpPr>
      <dsp:spPr>
        <a:xfrm>
          <a:off x="6216737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6359871" y="0"/>
        <a:ext cx="490364" cy="286268"/>
      </dsp:txXfrm>
    </dsp:sp>
    <dsp:sp modelId="{EA397BB0-AC01-4E2A-BB3D-A4381FA7FC54}">
      <dsp:nvSpPr>
        <dsp:cNvPr id="0" name=""/>
        <dsp:cNvSpPr/>
      </dsp:nvSpPr>
      <dsp:spPr>
        <a:xfrm>
          <a:off x="6838043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2021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6981177" y="0"/>
        <a:ext cx="490364" cy="286268"/>
      </dsp:txXfrm>
    </dsp:sp>
    <dsp:sp modelId="{88EC0EB7-F508-4CC9-B5EB-215BAFA0DA0F}">
      <dsp:nvSpPr>
        <dsp:cNvPr id="0" name=""/>
        <dsp:cNvSpPr/>
      </dsp:nvSpPr>
      <dsp:spPr>
        <a:xfrm>
          <a:off x="7459348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2022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7602482" y="0"/>
        <a:ext cx="490364" cy="286268"/>
      </dsp:txXfrm>
    </dsp:sp>
    <dsp:sp modelId="{C7D9D891-0B59-4C5B-A39F-6AFAB94A9765}">
      <dsp:nvSpPr>
        <dsp:cNvPr id="0" name=""/>
        <dsp:cNvSpPr/>
      </dsp:nvSpPr>
      <dsp:spPr>
        <a:xfrm>
          <a:off x="8080654" y="0"/>
          <a:ext cx="776632" cy="286268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25282A"/>
              </a:solidFill>
              <a:latin typeface="Calibri" panose="020F0502020204030204"/>
              <a:ea typeface="+mn-ea"/>
              <a:cs typeface="+mn-cs"/>
            </a:rPr>
            <a:t>2023</a:t>
          </a:r>
          <a:endParaRPr lang="ru-RU" sz="1400" kern="1200" dirty="0">
            <a:solidFill>
              <a:srgbClr val="25282A"/>
            </a:solidFill>
            <a:latin typeface="Calibri" panose="020F0502020204030204"/>
            <a:ea typeface="+mn-ea"/>
            <a:cs typeface="+mn-cs"/>
          </a:endParaRPr>
        </a:p>
      </dsp:txBody>
      <dsp:txXfrm>
        <a:off x="8223788" y="0"/>
        <a:ext cx="490364" cy="28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D7241-88C9-430B-87D1-65BF84DCE7A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CF88-3F4D-41B4-8F2F-3B108484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83;g10621c471f5_0_10:notes">
            <a:extLst>
              <a:ext uri="{FF2B5EF4-FFF2-40B4-BE49-F238E27FC236}">
                <a16:creationId xmlns:a16="http://schemas.microsoft.com/office/drawing/2014/main" id="{2A9F0DED-60C9-A68F-08D8-5B3329EF68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84;g10621c471f5_0_10:notes">
            <a:extLst>
              <a:ext uri="{FF2B5EF4-FFF2-40B4-BE49-F238E27FC236}">
                <a16:creationId xmlns:a16="http://schemas.microsoft.com/office/drawing/2014/main" id="{9EB44E55-349F-3D05-5220-CC64502CD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FB8DF284-080E-5262-6C96-103339B71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B895155B-2EDF-16AF-FEDE-A9BC1C4AF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E741DF15-CE2D-5BE3-C601-349575344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2B4FE9A-D550-4780-AE8E-65D99FAD0371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44213BB-1F80-3FDD-AC05-79FA44D90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4888" cy="3424238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FFAC5B6-D5DA-3A86-0EDC-ADA89CC87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69CA6D5-9735-46BB-714A-016D7F454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710F9-6980-91BA-99E4-0E194A792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0000"/>
              <a:defRPr/>
            </a:pPr>
            <a:endParaRPr 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0B95D9D-E087-0E4D-E791-C453E4BF3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94F9828-B60E-4A56-9CE8-4889B2E677B5}" type="slidenum">
              <a:rPr lang="en-GB" altLang="ru-RU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CB9CC835-7540-A8B3-B824-BAAC005BD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83B47284-EC6A-6BA3-9366-B7147FD22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58750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1BFEE1C-EA0D-C9AC-486B-3A24DAF7A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FC49AD8-A3D1-EFE5-0B7F-FF71946FC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CA8CDEC-769D-3072-704E-E0047E3AF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ED5DA3-1701-4619-9245-66FE04B1B9CE}" type="slidenum">
              <a:rPr lang="en-US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B358150F-AA84-F284-46AE-954E3AD8D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EF6FC972-D7BD-AAB2-D9A3-4974CB4E8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6CD5E-032D-BCBA-60DB-829497E01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039D9-F9F2-4284-9433-488F46BB79D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EF6D177B-33C7-5FFD-2325-AF2CFC703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0FE0D5F-84E7-A43B-8280-AA8C1D482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18D24A-CEC9-C746-575A-B558D4F8B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3045FC-3776-438A-B342-758DD951A4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5C0DAE2D-1C8B-5861-68DA-E17A53D6B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570AEBC9-4739-F7ED-D3F6-657ED56BE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D3307-F191-AE43-E0BE-9136811FB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>
              <a:defRPr/>
            </a:pPr>
            <a:fld id="{AB8BB4AC-30C7-4C99-9BFE-741C2A0D011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BB4D2B0-1707-E98A-45D3-C6677F0DB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5D03F9D-D112-0C23-D9D0-67629993C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1"/>
              </a:buClr>
            </a:pPr>
            <a:endParaRPr lang="en-GB" altLang="ru-RU" sz="1200">
              <a:latin typeface="Johnson Tex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37CB9-CD53-1260-33CD-5E25E98C4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>
              <a:defRPr/>
            </a:pPr>
            <a:fld id="{6FD1BE4C-95A5-4A97-B343-37B0B99BB18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546" y="593367"/>
            <a:ext cx="11359321" cy="763600"/>
          </a:xfrm>
          <a:prstGeom prst="rect">
            <a:avLst/>
          </a:prstGeom>
        </p:spPr>
        <p:txBody>
          <a:bodyPr spcFirstLastPara="1" lIns="91425" tIns="91425" rIns="91425" bIns="91425" anchor="t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546" y="1536633"/>
            <a:ext cx="11359321" cy="45552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609524" lvl="0" indent="-45714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48" lvl="1" indent="-42328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9;p4">
            <a:extLst>
              <a:ext uri="{FF2B5EF4-FFF2-40B4-BE49-F238E27FC236}">
                <a16:creationId xmlns:a16="http://schemas.microsoft.com/office/drawing/2014/main" id="{1A34F823-6157-1589-B8F1-AC984EAB487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5179" y="6218239"/>
            <a:ext cx="731743" cy="523875"/>
          </a:xfrm>
        </p:spPr>
        <p:txBody>
          <a:bodyPr spcFirstLastPara="1" wrap="square" lIns="91425" tIns="91425" rIns="91425" bIns="91425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2B1317C4-0B35-4DC5-99C9-CED0E99EEA57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5719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858A61D1-1411-1214-1923-CB62BF9D2B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9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858A61D1-1411-1214-1923-CB62BF9D2B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21" y="1600200"/>
            <a:ext cx="5384099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521" y="3938589"/>
            <a:ext cx="5384099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793" y="3938589"/>
            <a:ext cx="5384099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>
            <a:extLst>
              <a:ext uri="{FF2B5EF4-FFF2-40B4-BE49-F238E27FC236}">
                <a16:creationId xmlns:a16="http://schemas.microsoft.com/office/drawing/2014/main" id="{54D98C3A-6B81-C5A7-8234-84EA551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25CF2-EBD1-405B-BD78-00FAF273C02B}" type="datetimeFigureOut">
              <a:rPr lang="ru-RU" altLang="ru-RU"/>
              <a:pPr>
                <a:defRPr/>
              </a:pPr>
              <a:t>18.11.2025</a:t>
            </a:fld>
            <a:endParaRPr lang="ru-RU" altLang="ru-RU"/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DB03C79F-54B1-0CA8-C68D-F2BBFBC8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140DB098-C751-D440-368F-DC242376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4E3E-ACD0-4664-A60C-67C58B43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61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73" y="1314700"/>
            <a:ext cx="11123753" cy="20005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5872" y="383959"/>
            <a:ext cx="9216408" cy="731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32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123768" y="293525"/>
            <a:ext cx="3777758" cy="8780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8266" y="348527"/>
            <a:ext cx="6712664" cy="457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6"/>
          </p:nvPr>
        </p:nvSpPr>
        <p:spPr>
          <a:xfrm>
            <a:off x="288265" y="713621"/>
            <a:ext cx="6712664" cy="307777"/>
          </a:xfrm>
        </p:spPr>
        <p:txBody>
          <a:bodyPr lIns="0" tIns="0" rIns="0" bIns="0" rtlCol="0">
            <a:spAutoFit/>
          </a:bodyPr>
          <a:lstStyle>
            <a:lvl1pPr>
              <a:defRPr lang="en-GB" b="1" dirty="0"/>
            </a:lvl1pPr>
          </a:lstStyle>
          <a:p>
            <a:pPr lvl="0"/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D6967C6-E0E9-E88C-0D3A-D2B8F9A51F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EA45-7FE1-4F50-8A60-9E1A45F1D1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803F14-4008-7638-06AC-CF915D3F3E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8887" y="5965825"/>
            <a:ext cx="11607877" cy="304800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legal disclaimer goes here if required </a:t>
            </a:r>
          </a:p>
          <a:p>
            <a:pPr>
              <a:defRPr/>
            </a:pPr>
            <a:r>
              <a:rPr lang="en-US"/>
              <a:t>Slide footer goes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983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9179" y="1520789"/>
            <a:ext cx="3155931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19928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79892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39856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79982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95235" y="549276"/>
            <a:ext cx="10437459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0"/>
          </p:nvPr>
        </p:nvSpPr>
        <p:spPr>
          <a:xfrm>
            <a:off x="697652" y="1520789"/>
            <a:ext cx="7197546" cy="43924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19928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79892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39856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79982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1"/>
          </p:nvPr>
        </p:nvSpPr>
        <p:spPr>
          <a:xfrm>
            <a:off x="695234" y="5995749"/>
            <a:ext cx="7197546" cy="31299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0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9928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79892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39856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79982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57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88603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rls.rosminzdrav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3 конгресс ВСП\2025\XVI Конгресс шаблон презентации\элементы презентации\0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5206" y="260648"/>
            <a:ext cx="1980000" cy="1980000"/>
          </a:xfrm>
          <a:prstGeom prst="rect">
            <a:avLst/>
          </a:prstGeom>
          <a:noFill/>
        </p:spPr>
      </p:pic>
      <p:pic>
        <p:nvPicPr>
          <p:cNvPr id="1035" name="Picture 11" descr="E:\РАБОТА\3 конгресс ВСП\2025\XVI Конгресс шаблон презентации\элементы презентации\03.png"/>
          <p:cNvPicPr>
            <a:picLocks noChangeAspect="1" noChangeArrowheads="1"/>
          </p:cNvPicPr>
          <p:nvPr/>
        </p:nvPicPr>
        <p:blipFill rotWithShape="1">
          <a:blip r:embed="rId3" cstate="print"/>
          <a:srcRect l="60647" t="27926" r="-1"/>
          <a:stretch/>
        </p:blipFill>
        <p:spPr bwMode="auto">
          <a:xfrm>
            <a:off x="10065614" y="5301208"/>
            <a:ext cx="2124799" cy="1556792"/>
          </a:xfrm>
          <a:prstGeom prst="rect">
            <a:avLst/>
          </a:prstGeom>
          <a:noFill/>
        </p:spPr>
      </p:pic>
      <p:pic>
        <p:nvPicPr>
          <p:cNvPr id="1037" name="Picture 13" descr="E:\РАБОТА\3 конгресс ВСП\2025\XVI Конгресс шаблон презентации\элементы презентации\013.png"/>
          <p:cNvPicPr>
            <a:picLocks noChangeAspect="1" noChangeArrowheads="1"/>
          </p:cNvPicPr>
          <p:nvPr/>
        </p:nvPicPr>
        <p:blipFill rotWithShape="1">
          <a:blip r:embed="rId4" cstate="print"/>
          <a:srcRect b="43512"/>
          <a:stretch/>
        </p:blipFill>
        <p:spPr bwMode="auto">
          <a:xfrm rot="5400000">
            <a:off x="10313028" y="-257381"/>
            <a:ext cx="1620000" cy="2134766"/>
          </a:xfrm>
          <a:prstGeom prst="rect">
            <a:avLst/>
          </a:prstGeom>
          <a:noFill/>
        </p:spPr>
      </p:pic>
      <p:pic>
        <p:nvPicPr>
          <p:cNvPr id="2050" name="Picture 2" descr="E:\РАБОТА\3 конгресс ВСП\2025\XVI Конгресс шаблон презентации\элементы презентации\010.png"/>
          <p:cNvPicPr>
            <a:picLocks noChangeAspect="1" noChangeArrowheads="1"/>
          </p:cNvPicPr>
          <p:nvPr/>
        </p:nvPicPr>
        <p:blipFill rotWithShape="1">
          <a:blip r:embed="rId5" cstate="print"/>
          <a:srcRect l="57365" r="199"/>
          <a:stretch/>
        </p:blipFill>
        <p:spPr bwMode="auto">
          <a:xfrm flipH="1">
            <a:off x="-3912" y="5781592"/>
            <a:ext cx="2124799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130426"/>
            <a:ext cx="12190412" cy="1946646"/>
          </a:xfrm>
        </p:spPr>
        <p:txBody>
          <a:bodyPr>
            <a:noAutofit/>
          </a:bodyPr>
          <a:lstStyle/>
          <a:p>
            <a:r>
              <a:rPr lang="ru-RU" sz="4000" b="0" dirty="0">
                <a:solidFill>
                  <a:schemeClr val="tx1"/>
                </a:solidFill>
                <a:latin typeface="Gotham Pro Medium" pitchFamily="2" charset="0"/>
                <a:cs typeface="Gotham Pro Medium" pitchFamily="2" charset="0"/>
              </a:rPr>
              <a:t>Современная медикаментозная терапия ВЗК.</a:t>
            </a:r>
            <a:br>
              <a:rPr lang="ru-RU" sz="4000" b="0" dirty="0">
                <a:solidFill>
                  <a:schemeClr val="tx1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4000" b="0" dirty="0">
                <a:solidFill>
                  <a:schemeClr val="tx1"/>
                </a:solidFill>
                <a:latin typeface="Gotham Pro Medium" pitchFamily="2" charset="0"/>
                <a:cs typeface="Gotham Pro Medium" pitchFamily="2" charset="0"/>
              </a:rPr>
              <a:t>Оценка ответа на терапию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077072"/>
            <a:ext cx="8533289" cy="1296144"/>
          </a:xfrm>
        </p:spPr>
        <p:txBody>
          <a:bodyPr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sz="2800" b="1" dirty="0">
                <a:solidFill>
                  <a:schemeClr val="tx1"/>
                </a:solidFill>
              </a:rPr>
              <a:t>Щукина Оксана Борисовна</a:t>
            </a:r>
          </a:p>
          <a:p>
            <a:pPr defTabSz="685800">
              <a:buClr>
                <a:srgbClr val="35A5D6"/>
              </a:buClr>
            </a:pPr>
            <a:r>
              <a:rPr lang="ru-RU" dirty="0">
                <a:solidFill>
                  <a:schemeClr val="tx1"/>
                </a:solidFill>
              </a:rPr>
              <a:t>Заведующая кабинетом ВЗК, врач-гастроэнтеролог, профессор кафедры общей врачебной практики (семейной медицины),  д.м.н.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974432"/>
            <a:ext cx="5724128" cy="506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ea typeface="+mj-ea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latin typeface="Gotham Pro Medium" pitchFamily="2" charset="0"/>
                <a:ea typeface="+mj-ea"/>
              </a:rPr>
              <a:t>https://congress-vsp.ru/xvi/</a:t>
            </a:r>
            <a:endParaRPr lang="ru-RU" sz="1600" dirty="0"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3589E2-B59D-4D5D-9470-72C00041984A}"/>
              </a:ext>
            </a:extLst>
          </p:cNvPr>
          <p:cNvGrpSpPr/>
          <p:nvPr/>
        </p:nvGrpSpPr>
        <p:grpSpPr>
          <a:xfrm>
            <a:off x="-2521" y="0"/>
            <a:ext cx="2134766" cy="1620000"/>
            <a:chOff x="-2521" y="0"/>
            <a:chExt cx="2134766" cy="1620000"/>
          </a:xfrm>
        </p:grpSpPr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0580" r="1"/>
            <a:stretch/>
          </p:blipFill>
          <p:spPr bwMode="auto">
            <a:xfrm>
              <a:off x="-2521" y="0"/>
              <a:ext cx="2134766" cy="1620000"/>
            </a:xfrm>
            <a:prstGeom prst="rect">
              <a:avLst/>
            </a:prstGeom>
            <a:noFill/>
          </p:spPr>
        </p:pic>
        <p:pic>
          <p:nvPicPr>
            <p:cNvPr id="12" name="Picture 2" descr="E:\РАБОТА\3 конгресс ВСП\2025\XVI Конгресс шаблон презентации\элементы презентации\010.png">
              <a:extLst>
                <a:ext uri="{FF2B5EF4-FFF2-40B4-BE49-F238E27FC236}">
                  <a16:creationId xmlns:a16="http://schemas.microsoft.com/office/drawing/2014/main" id="{790D634B-8C01-4AC1-AF1E-A8D09914A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8765" t="50000" r="10776"/>
            <a:stretch/>
          </p:blipFill>
          <p:spPr bwMode="auto">
            <a:xfrm flipH="1">
              <a:off x="-3" y="1083464"/>
              <a:ext cx="520337" cy="5365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3939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B199-C1F7-1917-6A68-534447A98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B83EB-90FE-1407-674C-65FDBFF1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323390"/>
            <a:ext cx="11737304" cy="733906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Контроль фекального кальпротектина – мониторинг воспаления в слизистой оболочке (эндоскопической активности)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B0314-3406-9FCC-EC43-0C3749198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4" y="1484784"/>
            <a:ext cx="10514231" cy="421846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ru-RU" sz="2400" b="1" dirty="0">
                <a:solidFill>
                  <a:schemeClr val="tx1"/>
                </a:solidFill>
              </a:rPr>
              <a:t>Мониторинг лечения:</a:t>
            </a:r>
            <a:r>
              <a:rPr lang="ru-RU" sz="2400" dirty="0">
                <a:solidFill>
                  <a:schemeClr val="tx1"/>
                </a:solidFill>
              </a:rPr>
              <a:t> Динамика снижения кальпротектина на фоне терапии свидетельствует о ее эффективности и может помочь принять решение о дальнейшей тактике лечения.</a:t>
            </a:r>
          </a:p>
          <a:p>
            <a:pPr>
              <a:buClr>
                <a:schemeClr val="tx1"/>
              </a:buClr>
            </a:pPr>
            <a:r>
              <a:rPr lang="ru-RU" sz="2400" b="1" dirty="0">
                <a:solidFill>
                  <a:schemeClr val="tx1"/>
                </a:solidFill>
              </a:rPr>
              <a:t>Оценка активности:</a:t>
            </a:r>
            <a:r>
              <a:rPr lang="ru-RU" sz="2400" dirty="0">
                <a:solidFill>
                  <a:schemeClr val="tx1"/>
                </a:solidFill>
              </a:rPr>
              <a:t> Степень повышения концентрации ФК коррелирует с тяжестью воспаления слизистой. Нормальный уровень кальпротектина (менее 50 мкг/г – при язвенном колите и менее 250 мкг/г – при болезни Крона) признак лабораторной ремиссии, в то время как высокий уровень указывает на сохраняющееся обострение.</a:t>
            </a:r>
          </a:p>
          <a:p>
            <a:pPr>
              <a:buClr>
                <a:schemeClr val="tx1"/>
              </a:buClr>
            </a:pPr>
            <a:r>
              <a:rPr lang="ru-RU" sz="2400" dirty="0">
                <a:solidFill>
                  <a:schemeClr val="tx1"/>
                </a:solidFill>
              </a:rPr>
              <a:t>Оценка проводится каждые 2-3 месяца при активном ВЗК и не реже, чем каждые 6 месяцев, если ВЗК в ремиссии.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B7AFC-660D-BC24-ED08-ACF346404DA1}"/>
              </a:ext>
            </a:extLst>
          </p:cNvPr>
          <p:cNvSpPr txBox="1"/>
          <p:nvPr/>
        </p:nvSpPr>
        <p:spPr>
          <a:xfrm>
            <a:off x="1587" y="6519461"/>
            <a:ext cx="12349142" cy="246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000" dirty="0"/>
              <a:t>Щукина О.Б., </a:t>
            </a:r>
            <a:r>
              <a:rPr lang="ru-RU" sz="1000" dirty="0"/>
              <a:t>зав. кабинетом ВЗК, профессор кафедры общей врачебной практики ПСПбГМУ им. акад. И.П. Павлова. </a:t>
            </a:r>
          </a:p>
        </p:txBody>
      </p:sp>
    </p:spTree>
    <p:extLst>
      <p:ext uri="{BB962C8B-B14F-4D97-AF65-F5344CB8AC3E}">
        <p14:creationId xmlns:p14="http://schemas.microsoft.com/office/powerpoint/2010/main" val="319210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4" descr="Изображение выглядит как текст, снимок экрана, человек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26A74B24-702A-EA3F-9610-BB0606944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25011" r="11290" b="18681"/>
          <a:stretch>
            <a:fillRect/>
          </a:stretch>
        </p:blipFill>
        <p:spPr>
          <a:xfrm>
            <a:off x="695234" y="949648"/>
            <a:ext cx="10407883" cy="5560289"/>
          </a:xfrm>
        </p:spPr>
      </p:pic>
      <p:sp>
        <p:nvSpPr>
          <p:cNvPr id="26627" name="TextBox 5">
            <a:extLst>
              <a:ext uri="{FF2B5EF4-FFF2-40B4-BE49-F238E27FC236}">
                <a16:creationId xmlns:a16="http://schemas.microsoft.com/office/drawing/2014/main" id="{1FCBD523-88CA-FD8B-A23C-5B99C6C81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35" y="6522635"/>
            <a:ext cx="11187243" cy="2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/>
              <a:t>Адаптировано из: </a:t>
            </a:r>
            <a:r>
              <a:rPr lang="en-US" altLang="ru-RU" sz="1100" dirty="0" err="1"/>
              <a:t>Alsoud</a:t>
            </a:r>
            <a:r>
              <a:rPr lang="en-US" altLang="ru-RU" sz="1100" dirty="0"/>
              <a:t> D at al Breaking the therapeutic ceiling in drug development in ulcerative colitis </a:t>
            </a:r>
            <a:r>
              <a:rPr lang="sv-SE" altLang="ru-RU" sz="1100" dirty="0"/>
              <a:t>Lancet Gastroenterol &amp; Hepatol. 2021 Jul;6(7):589-595.</a:t>
            </a:r>
            <a:endParaRPr lang="en-US" altLang="ru-RU" sz="1100" dirty="0"/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26B263B1-0D42-392C-B188-5B51B1713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59" y="3136938"/>
            <a:ext cx="1882530" cy="584124"/>
          </a:xfrm>
          <a:prstGeom prst="rect">
            <a:avLst/>
          </a:prstGeom>
          <a:solidFill>
            <a:srgbClr val="5D2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Терапевтический потолок </a:t>
            </a: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⁓ 30%</a:t>
            </a:r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B6FFC2D-C3B4-53DD-44E5-428545A33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37" y="1154409"/>
            <a:ext cx="1530151" cy="399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/>
              <a:t>Препарат</a:t>
            </a:r>
          </a:p>
        </p:txBody>
      </p:sp>
      <p:sp>
        <p:nvSpPr>
          <p:cNvPr id="26630" name="TextBox 3">
            <a:extLst>
              <a:ext uri="{FF2B5EF4-FFF2-40B4-BE49-F238E27FC236}">
                <a16:creationId xmlns:a16="http://schemas.microsoft.com/office/drawing/2014/main" id="{58605DFE-F7FD-A51A-C911-0BB1FB474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44" y="1233774"/>
            <a:ext cx="1533325" cy="399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/>
              <a:t>Плацебо</a:t>
            </a:r>
          </a:p>
        </p:txBody>
      </p:sp>
      <p:sp>
        <p:nvSpPr>
          <p:cNvPr id="26631" name="Title 1">
            <a:extLst>
              <a:ext uri="{FF2B5EF4-FFF2-40B4-BE49-F238E27FC236}">
                <a16:creationId xmlns:a16="http://schemas.microsoft.com/office/drawing/2014/main" id="{90100B7B-3FDB-20AB-08B5-0FF5D76AB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140" y="348065"/>
            <a:ext cx="11236449" cy="58571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solidFill>
                  <a:schemeClr val="tx1"/>
                </a:solidFill>
              </a:rPr>
              <a:t>Эффективность таргетных препаратов в индукции </a:t>
            </a:r>
            <a:br>
              <a:rPr lang="ru-RU" altLang="ru-RU" sz="2800" dirty="0">
                <a:solidFill>
                  <a:schemeClr val="tx1"/>
                </a:solidFill>
              </a:rPr>
            </a:br>
            <a:r>
              <a:rPr lang="ru-RU" altLang="ru-RU" sz="2800" dirty="0">
                <a:solidFill>
                  <a:schemeClr val="tx1"/>
                </a:solidFill>
              </a:rPr>
              <a:t>клинической ремиссии язвенного колита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C504DB7-F000-7BF0-F8BC-72128309FDA6}"/>
              </a:ext>
            </a:extLst>
          </p:cNvPr>
          <p:cNvCxnSpPr>
            <a:cxnSpLocks/>
          </p:cNvCxnSpPr>
          <p:nvPr/>
        </p:nvCxnSpPr>
        <p:spPr>
          <a:xfrm>
            <a:off x="2815858" y="1554407"/>
            <a:ext cx="0" cy="487616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4F4E860-AE98-F6A2-4C8B-980D7D126F9D}"/>
              </a:ext>
            </a:extLst>
          </p:cNvPr>
          <p:cNvCxnSpPr/>
          <p:nvPr/>
        </p:nvCxnSpPr>
        <p:spPr>
          <a:xfrm>
            <a:off x="2752367" y="1554407"/>
            <a:ext cx="1269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6564C1BD-4D23-728E-0EBA-104AB735A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488" y="151240"/>
            <a:ext cx="10815817" cy="831742"/>
          </a:xfrm>
        </p:spPr>
        <p:txBody>
          <a:bodyPr>
            <a:normAutofit/>
          </a:bodyPr>
          <a:lstStyle/>
          <a:p>
            <a:r>
              <a:rPr lang="ru-RU" altLang="ru-RU" sz="2500" dirty="0">
                <a:solidFill>
                  <a:schemeClr val="tx1"/>
                </a:solidFill>
              </a:rPr>
              <a:t>Как преодолеть «терапевтический потолок» при ВЗК?</a:t>
            </a:r>
          </a:p>
        </p:txBody>
      </p:sp>
      <p:sp>
        <p:nvSpPr>
          <p:cNvPr id="28675" name="TextBox 20">
            <a:extLst>
              <a:ext uri="{FF2B5EF4-FFF2-40B4-BE49-F238E27FC236}">
                <a16:creationId xmlns:a16="http://schemas.microsoft.com/office/drawing/2014/main" id="{2AA669A6-9C0C-EA78-AB71-EEF519A7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40" y="6576603"/>
            <a:ext cx="11065021" cy="2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>
                <a:solidFill>
                  <a:srgbClr val="7F7F7F"/>
                </a:solidFill>
              </a:rPr>
              <a:t>Raine T, Danese S.</a:t>
            </a:r>
            <a:r>
              <a:rPr lang="sv-SE" altLang="ru-RU" sz="1100">
                <a:solidFill>
                  <a:srgbClr val="7F7F7F"/>
                </a:solidFill>
              </a:rPr>
              <a:t>.</a:t>
            </a:r>
            <a:r>
              <a:rPr lang="ru-RU" altLang="ru-RU" sz="1100">
                <a:solidFill>
                  <a:srgbClr val="7F7F7F"/>
                </a:solidFill>
              </a:rPr>
              <a:t> </a:t>
            </a:r>
            <a:r>
              <a:rPr lang="en-US" altLang="ru-RU" sz="1100">
                <a:solidFill>
                  <a:srgbClr val="7F7F7F"/>
                </a:solidFill>
              </a:rPr>
              <a:t>Gastroenterology, 2022;162:1507-1511</a:t>
            </a:r>
            <a:r>
              <a:rPr lang="sv-SE" altLang="ru-RU" sz="1100">
                <a:solidFill>
                  <a:srgbClr val="7F7F7F"/>
                </a:solidFill>
              </a:rPr>
              <a:t>.</a:t>
            </a:r>
            <a:endParaRPr lang="en-US" altLang="ru-RU" sz="1100">
              <a:solidFill>
                <a:srgbClr val="7F7F7F"/>
              </a:solidFill>
            </a:endParaRPr>
          </a:p>
        </p:txBody>
      </p:sp>
      <p:pic>
        <p:nvPicPr>
          <p:cNvPr id="28676" name="Рисунок 21">
            <a:extLst>
              <a:ext uri="{FF2B5EF4-FFF2-40B4-BE49-F238E27FC236}">
                <a16:creationId xmlns:a16="http://schemas.microsoft.com/office/drawing/2014/main" id="{CE5557AC-234B-2744-F300-A8CDEF57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28" y="1825834"/>
            <a:ext cx="7296787" cy="49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2">
            <a:extLst>
              <a:ext uri="{FF2B5EF4-FFF2-40B4-BE49-F238E27FC236}">
                <a16:creationId xmlns:a16="http://schemas.microsoft.com/office/drawing/2014/main" id="{11E030F6-BB5A-7EB5-CA5B-536A1A3D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987" y="2414720"/>
            <a:ext cx="3476172" cy="3238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/>
              <a:t>Новый дизайн клинических испытаний</a:t>
            </a:r>
          </a:p>
        </p:txBody>
      </p:sp>
      <p:sp>
        <p:nvSpPr>
          <p:cNvPr id="28678" name="TextBox 3">
            <a:extLst>
              <a:ext uri="{FF2B5EF4-FFF2-40B4-BE49-F238E27FC236}">
                <a16:creationId xmlns:a16="http://schemas.microsoft.com/office/drawing/2014/main" id="{1ADC1E45-B8D3-FA51-2F53-00E75FFEE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35" y="867109"/>
            <a:ext cx="10380898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ea typeface="Verdana" panose="020B0604030504040204" pitchFamily="34" charset="0"/>
                <a:cs typeface="Verdana" panose="020B0604030504040204" pitchFamily="34" charset="0"/>
              </a:rPr>
              <a:t>Несмотря на растущее число терапевтических возможностей показатели достижения ремиссии у пациентов с ВЗК остаются не более 30-35%, что, по-видимому, создает так называемый «терапевтический потолок»</a:t>
            </a:r>
            <a:r>
              <a:rPr lang="en-GB" altLang="ru-RU" sz="1600" baseline="30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35347CD3-704E-3AE1-7EDD-081BEDED0F6D}"/>
              </a:ext>
            </a:extLst>
          </p:cNvPr>
          <p:cNvSpPr/>
          <p:nvPr/>
        </p:nvSpPr>
        <p:spPr>
          <a:xfrm>
            <a:off x="-19048" y="-109077"/>
            <a:ext cx="12190413" cy="5876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723" name="Title 5">
            <a:extLst>
              <a:ext uri="{FF2B5EF4-FFF2-40B4-BE49-F238E27FC236}">
                <a16:creationId xmlns:a16="http://schemas.microsoft.com/office/drawing/2014/main" id="{CEB0B2A2-C928-E0BF-1198-ABDA7C5B8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10" y="86160"/>
            <a:ext cx="11763430" cy="1104756"/>
          </a:xfrm>
        </p:spPr>
        <p:txBody>
          <a:bodyPr>
            <a:normAutofit fontScale="90000"/>
          </a:bodyPr>
          <a:lstStyle/>
          <a:p>
            <a:r>
              <a:rPr lang="ru-RU" altLang="ru-RU" sz="2500" dirty="0">
                <a:solidFill>
                  <a:schemeClr val="tx1"/>
                </a:solidFill>
              </a:rPr>
              <a:t>Регуляторный цитокин </a:t>
            </a:r>
            <a:r>
              <a:rPr lang="ru-RU" altLang="ru-RU" sz="2500" dirty="0">
                <a:solidFill>
                  <a:srgbClr val="FF0000"/>
                </a:solidFill>
              </a:rPr>
              <a:t>ИЛ-23</a:t>
            </a:r>
            <a:r>
              <a:rPr lang="ru-RU" altLang="ru-RU" sz="2500" dirty="0">
                <a:solidFill>
                  <a:schemeClr val="tx1"/>
                </a:solidFill>
              </a:rPr>
              <a:t> играет ключевую роль в ряде воспалительных реакций при ВЗК, индуцируя дифференцировку лимфоцитов по </a:t>
            </a:r>
            <a:r>
              <a:rPr lang="en-US" altLang="ru-RU" sz="2500" dirty="0">
                <a:solidFill>
                  <a:srgbClr val="FF0000"/>
                </a:solidFill>
              </a:rPr>
              <a:t>Th-17 </a:t>
            </a:r>
            <a:r>
              <a:rPr lang="ru-RU" altLang="ru-RU" sz="2500" dirty="0">
                <a:solidFill>
                  <a:srgbClr val="FF0000"/>
                </a:solidFill>
              </a:rPr>
              <a:t>пути</a:t>
            </a:r>
            <a:r>
              <a:rPr lang="ru-RU" altLang="ru-RU" sz="2500" dirty="0">
                <a:solidFill>
                  <a:schemeClr val="tx1"/>
                </a:solidFill>
              </a:rPr>
              <a:t>, отвечающего </a:t>
            </a:r>
            <a:r>
              <a:rPr lang="ru-RU" altLang="ru-RU" sz="2500" dirty="0">
                <a:solidFill>
                  <a:srgbClr val="FF0000"/>
                </a:solidFill>
              </a:rPr>
              <a:t>за хроническое воспаление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5DD89C2-F7E6-0767-F525-472C90E59D85}"/>
              </a:ext>
            </a:extLst>
          </p:cNvPr>
          <p:cNvSpPr/>
          <p:nvPr/>
        </p:nvSpPr>
        <p:spPr>
          <a:xfrm>
            <a:off x="338094" y="1367107"/>
            <a:ext cx="11249147" cy="432219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/>
          </a:p>
        </p:txBody>
      </p:sp>
      <p:grpSp>
        <p:nvGrpSpPr>
          <p:cNvPr id="30725" name="Group 5">
            <a:extLst>
              <a:ext uri="{FF2B5EF4-FFF2-40B4-BE49-F238E27FC236}">
                <a16:creationId xmlns:a16="http://schemas.microsoft.com/office/drawing/2014/main" id="{C510B283-5C87-BEC0-8162-DBC57A7CF2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72995" y="1482979"/>
            <a:ext cx="7414246" cy="3819028"/>
            <a:chOff x="2176057" y="1916688"/>
            <a:chExt cx="8701274" cy="4481837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977AE79-B026-3506-6C98-E7A01E1AB6CC}"/>
                </a:ext>
              </a:extLst>
            </p:cNvPr>
            <p:cNvSpPr/>
            <p:nvPr/>
          </p:nvSpPr>
          <p:spPr>
            <a:xfrm>
              <a:off x="9808067" y="5219389"/>
              <a:ext cx="432176" cy="249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pic>
          <p:nvPicPr>
            <p:cNvPr id="30730" name="Graphic 1">
              <a:extLst>
                <a:ext uri="{FF2B5EF4-FFF2-40B4-BE49-F238E27FC236}">
                  <a16:creationId xmlns:a16="http://schemas.microsoft.com/office/drawing/2014/main" id="{21CE1177-D7A1-638F-F965-B8B6B0606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289" y="2326499"/>
              <a:ext cx="5038953" cy="407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Box 2">
              <a:extLst>
                <a:ext uri="{FF2B5EF4-FFF2-40B4-BE49-F238E27FC236}">
                  <a16:creationId xmlns:a16="http://schemas.microsoft.com/office/drawing/2014/main" id="{453895E8-D6F6-0FA5-D936-0F7D4B7FEC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176057" y="1916688"/>
              <a:ext cx="2377747" cy="61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400" b="1"/>
                <a:t>Здоровая слизистая оболочка</a:t>
              </a:r>
            </a:p>
          </p:txBody>
        </p:sp>
        <p:sp>
          <p:nvSpPr>
            <p:cNvPr id="30732" name="TextBox 4">
              <a:extLst>
                <a:ext uri="{FF2B5EF4-FFF2-40B4-BE49-F238E27FC236}">
                  <a16:creationId xmlns:a16="http://schemas.microsoft.com/office/drawing/2014/main" id="{DF103641-955C-A57C-05D4-097FCE50974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458837" y="1916688"/>
              <a:ext cx="2617526" cy="61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107791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07791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07791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0779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0779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0779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0779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0779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0779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400" b="1">
                  <a:solidFill>
                    <a:schemeClr val="accent1"/>
                  </a:solidFill>
                </a:rPr>
                <a:t>Воспаленная слизистая оболочка</a:t>
              </a:r>
            </a:p>
          </p:txBody>
        </p:sp>
        <p:sp>
          <p:nvSpPr>
            <p:cNvPr id="30733" name="TextBox 13">
              <a:extLst>
                <a:ext uri="{FF2B5EF4-FFF2-40B4-BE49-F238E27FC236}">
                  <a16:creationId xmlns:a16="http://schemas.microsoft.com/office/drawing/2014/main" id="{0FF6BD45-4D09-C568-219E-E04D824394C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20841" y="3106817"/>
              <a:ext cx="1067177" cy="43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Бокаловидная клетка</a:t>
              </a:r>
            </a:p>
          </p:txBody>
        </p:sp>
        <p:sp>
          <p:nvSpPr>
            <p:cNvPr id="30734" name="TextBox 15">
              <a:extLst>
                <a:ext uri="{FF2B5EF4-FFF2-40B4-BE49-F238E27FC236}">
                  <a16:creationId xmlns:a16="http://schemas.microsoft.com/office/drawing/2014/main" id="{5381F57F-9A34-63D6-927B-F8086E1EC56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97417" y="3459867"/>
              <a:ext cx="991670" cy="28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000">
                  <a:solidFill>
                    <a:srgbClr val="000000"/>
                  </a:solidFill>
                </a:rPr>
                <a:t>Моноцит</a:t>
              </a:r>
            </a:p>
          </p:txBody>
        </p:sp>
        <p:sp>
          <p:nvSpPr>
            <p:cNvPr id="30735" name="TextBox 23">
              <a:extLst>
                <a:ext uri="{FF2B5EF4-FFF2-40B4-BE49-F238E27FC236}">
                  <a16:creationId xmlns:a16="http://schemas.microsoft.com/office/drawing/2014/main" id="{1884C6E5-0074-5C0A-8EFF-34EA18DC2CE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09311" y="4145228"/>
              <a:ext cx="781881" cy="27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T-клетка</a:t>
              </a:r>
            </a:p>
          </p:txBody>
        </p:sp>
        <p:sp>
          <p:nvSpPr>
            <p:cNvPr id="30736" name="TextBox 24">
              <a:extLst>
                <a:ext uri="{FF2B5EF4-FFF2-40B4-BE49-F238E27FC236}">
                  <a16:creationId xmlns:a16="http://schemas.microsoft.com/office/drawing/2014/main" id="{ADC756A1-910E-338E-9911-56BD441DB0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99270" y="4790295"/>
              <a:ext cx="909778" cy="43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Фибробласт крипт</a:t>
              </a:r>
            </a:p>
          </p:txBody>
        </p:sp>
        <p:sp>
          <p:nvSpPr>
            <p:cNvPr id="30737" name="TextBox 25">
              <a:extLst>
                <a:ext uri="{FF2B5EF4-FFF2-40B4-BE49-F238E27FC236}">
                  <a16:creationId xmlns:a16="http://schemas.microsoft.com/office/drawing/2014/main" id="{B2305C5A-7816-C0E0-3F0A-01F79F984F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88517" y="2708484"/>
              <a:ext cx="991670" cy="28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000">
                  <a:solidFill>
                    <a:srgbClr val="000000"/>
                  </a:solidFill>
                </a:rPr>
                <a:t>Энтероцит</a:t>
              </a:r>
            </a:p>
          </p:txBody>
        </p:sp>
        <p:sp>
          <p:nvSpPr>
            <p:cNvPr id="30738" name="TextBox 26">
              <a:extLst>
                <a:ext uri="{FF2B5EF4-FFF2-40B4-BE49-F238E27FC236}">
                  <a16:creationId xmlns:a16="http://schemas.microsoft.com/office/drawing/2014/main" id="{552DDC31-0B25-A141-06E4-29B8A4EFE9B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99731" y="3143440"/>
              <a:ext cx="943441" cy="28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000">
                  <a:solidFill>
                    <a:srgbClr val="000000"/>
                  </a:solidFill>
                </a:rPr>
                <a:t>Нейтрофил</a:t>
              </a:r>
            </a:p>
          </p:txBody>
        </p:sp>
        <p:sp>
          <p:nvSpPr>
            <p:cNvPr id="30739" name="TextBox 27">
              <a:extLst>
                <a:ext uri="{FF2B5EF4-FFF2-40B4-BE49-F238E27FC236}">
                  <a16:creationId xmlns:a16="http://schemas.microsoft.com/office/drawing/2014/main" id="{27DB098B-7768-6401-E974-BC9DB427252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923861" y="3360261"/>
              <a:ext cx="1271967" cy="43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Воспалительный </a:t>
              </a:r>
            </a:p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фибробласт</a:t>
              </a:r>
            </a:p>
          </p:txBody>
        </p:sp>
        <p:sp>
          <p:nvSpPr>
            <p:cNvPr id="30740" name="TextBox 28">
              <a:extLst>
                <a:ext uri="{FF2B5EF4-FFF2-40B4-BE49-F238E27FC236}">
                  <a16:creationId xmlns:a16="http://schemas.microsoft.com/office/drawing/2014/main" id="{FAE50AF1-1ED7-A4DC-3657-89457214D74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69718" y="4544861"/>
              <a:ext cx="1047173" cy="28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000">
                  <a:solidFill>
                    <a:srgbClr val="000000"/>
                  </a:solidFill>
                </a:rPr>
                <a:t>Макрофаг</a:t>
              </a:r>
            </a:p>
          </p:txBody>
        </p:sp>
        <p:sp>
          <p:nvSpPr>
            <p:cNvPr id="30741" name="TextBox 29">
              <a:extLst>
                <a:ext uri="{FF2B5EF4-FFF2-40B4-BE49-F238E27FC236}">
                  <a16:creationId xmlns:a16="http://schemas.microsoft.com/office/drawing/2014/main" id="{B218D280-0487-ADF3-4759-84A1F66D7AA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471452" y="5975683"/>
              <a:ext cx="845438" cy="27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rgbClr val="000000"/>
                  </a:solidFill>
                </a:rPr>
                <a:t>B-клетка</a:t>
              </a:r>
            </a:p>
          </p:txBody>
        </p:sp>
        <p:sp>
          <p:nvSpPr>
            <p:cNvPr id="30742" name="TextBox 30">
              <a:extLst>
                <a:ext uri="{FF2B5EF4-FFF2-40B4-BE49-F238E27FC236}">
                  <a16:creationId xmlns:a16="http://schemas.microsoft.com/office/drawing/2014/main" id="{DE5FA005-CF2D-3BC9-2832-DA8F827C35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519414" y="4090438"/>
              <a:ext cx="742556" cy="32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200" b="1">
                  <a:solidFill>
                    <a:srgbClr val="FF0000"/>
                  </a:solidFill>
                </a:rPr>
                <a:t>ИЛ-23</a:t>
              </a:r>
            </a:p>
          </p:txBody>
        </p:sp>
        <p:sp>
          <p:nvSpPr>
            <p:cNvPr id="30743" name="TextBox 31">
              <a:extLst>
                <a:ext uri="{FF2B5EF4-FFF2-40B4-BE49-F238E27FC236}">
                  <a16:creationId xmlns:a16="http://schemas.microsoft.com/office/drawing/2014/main" id="{5CCA3A81-FFF0-1CA8-5C1C-B3C09E0B65B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612219" y="4090438"/>
              <a:ext cx="1265112" cy="30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solidFill>
                    <a:srgbClr val="FF0000"/>
                  </a:solidFill>
                </a:rPr>
                <a:t>Th17-клетка</a:t>
              </a:r>
            </a:p>
          </p:txBody>
        </p:sp>
        <p:cxnSp>
          <p:nvCxnSpPr>
            <p:cNvPr id="26" name="Straight Arrow Connector 32">
              <a:extLst>
                <a:ext uri="{FF2B5EF4-FFF2-40B4-BE49-F238E27FC236}">
                  <a16:creationId xmlns:a16="http://schemas.microsoft.com/office/drawing/2014/main" id="{E22EB2CE-7308-1E0A-42C6-226133B0B62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262259" y="4247020"/>
              <a:ext cx="350212" cy="5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6" name="Inhaltsplatzhalter 1">
            <a:extLst>
              <a:ext uri="{FF2B5EF4-FFF2-40B4-BE49-F238E27FC236}">
                <a16:creationId xmlns:a16="http://schemas.microsoft.com/office/drawing/2014/main" id="{9BF0EB21-4FF8-2548-401C-13102F13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85" y="1586153"/>
            <a:ext cx="3949186" cy="407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445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556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8969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076325" indent="-174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533525" indent="-174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990725" indent="-174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47925" indent="-174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05125" indent="-174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</a:pPr>
            <a:r>
              <a:rPr lang="ru-RU" altLang="ru-RU" sz="2200" dirty="0">
                <a:ea typeface="Verdana" panose="020B0604030504040204" pitchFamily="34" charset="0"/>
                <a:cs typeface="Vani" panose="02040502050405020303" pitchFamily="18" charset="0"/>
              </a:rPr>
              <a:t>Повышенная экспрессия ИЛ-23 приводит к нарушению барьерной функции слизистой </a:t>
            </a:r>
            <a:r>
              <a:rPr lang="ru-RU" altLang="ru-RU" sz="2200" b="1" dirty="0">
                <a:ea typeface="Verdana" panose="020B0604030504040204" pitchFamily="34" charset="0"/>
                <a:cs typeface="Vani" panose="02040502050405020303" pitchFamily="18" charset="0"/>
              </a:rPr>
              <a:t>и посредством дифференцировки лимфоцитов Th17 поддерживает воспаление</a:t>
            </a:r>
            <a:r>
              <a:rPr lang="en-US" altLang="ru-RU" sz="2200" dirty="0">
                <a:ea typeface="Verdana" panose="020B0604030504040204" pitchFamily="34" charset="0"/>
                <a:cs typeface="Vani" panose="02040502050405020303" pitchFamily="18" charset="0"/>
              </a:rPr>
              <a:t>.</a:t>
            </a:r>
            <a:r>
              <a:rPr lang="ru-RU" altLang="ru-RU" sz="2200" baseline="30000" dirty="0">
                <a:ea typeface="Verdana" panose="020B0604030504040204" pitchFamily="34" charset="0"/>
                <a:cs typeface="Vani" panose="02040502050405020303" pitchFamily="18" charset="0"/>
              </a:rPr>
              <a:t> </a:t>
            </a:r>
          </a:p>
          <a:p>
            <a:pPr defTabSz="914309">
              <a:lnSpc>
                <a:spcPct val="100000"/>
              </a:lnSpc>
              <a:spcBef>
                <a:spcPct val="0"/>
              </a:spcBef>
            </a:pPr>
            <a:r>
              <a:rPr lang="ru-RU" altLang="ru-RU" sz="2200" dirty="0">
                <a:ea typeface="Verdana" panose="020B0604030504040204" pitchFamily="34" charset="0"/>
                <a:cs typeface="Vani" panose="02040502050405020303" pitchFamily="18" charset="0"/>
              </a:rPr>
              <a:t>Моноциты и макрофаги являются основными производителями ИЛ-23. 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2D1F3697-D46E-4A08-7E74-5203AB3883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8887" y="6268669"/>
            <a:ext cx="11607876" cy="536505"/>
          </a:xfrm>
        </p:spPr>
        <p:txBody>
          <a:bodyPr/>
          <a:lstStyle/>
          <a:p>
            <a:pPr>
              <a:defRPr/>
            </a:pPr>
            <a:r>
              <a:rPr lang="ru"/>
              <a:t>CD64 — кластер дифференцировки 64; ВЗК — воспалительные заболевания кишечника; ИЛ — интерлейкин; Th — Т-хелпер. </a:t>
            </a:r>
            <a:br>
              <a:rPr lang="en-GB"/>
            </a:br>
            <a:r>
              <a:rPr lang="ru"/>
              <a:t>1. Jefremow A and Neurath MF. </a:t>
            </a:r>
            <a:r>
              <a:rPr lang="ru" i="1"/>
              <a:t>Immunotargets Ther</a:t>
            </a:r>
            <a:r>
              <a:rPr lang="ru"/>
              <a:t> 2020;9:289–297; 2. Zhu XM, et al. </a:t>
            </a:r>
            <a:r>
              <a:rPr lang="ru" i="1"/>
              <a:t>Pharmazie</a:t>
            </a:r>
            <a:r>
              <a:rPr lang="ru"/>
              <a:t> 2017;72:283–287; 3. Liu Z, et al. </a:t>
            </a:r>
            <a:r>
              <a:rPr lang="ru" i="1"/>
              <a:t>J Leukoc Biol</a:t>
            </a:r>
            <a:r>
              <a:rPr lang="ru"/>
              <a:t> 2011;89:597–606; 4. Eken A, et al. </a:t>
            </a:r>
            <a:r>
              <a:rPr lang="ru" i="1"/>
              <a:t>Inflamm Bowel Dis</a:t>
            </a:r>
            <a:r>
              <a:rPr lang="ru"/>
              <a:t> 2014;20:587–595; </a:t>
            </a:r>
            <a:br>
              <a:rPr lang="en-GB"/>
            </a:br>
            <a:r>
              <a:rPr lang="ru"/>
              <a:t>5. Lee JS, et al. </a:t>
            </a:r>
            <a:r>
              <a:rPr lang="ru" i="1"/>
              <a:t>Immunity</a:t>
            </a:r>
            <a:r>
              <a:rPr lang="ru"/>
              <a:t> 2015;43:727–738; 6. Mehta H, et al. </a:t>
            </a:r>
            <a:r>
              <a:rPr lang="ru" i="1"/>
              <a:t>J Invest Dermatol</a:t>
            </a:r>
            <a:r>
              <a:rPr lang="ru"/>
              <a:t> 2021;141:1707–1718.e9; 7. Matt P, et al. </a:t>
            </a:r>
            <a:r>
              <a:rPr lang="ru" i="1"/>
              <a:t>Scand J Rheumatol</a:t>
            </a:r>
            <a:r>
              <a:rPr lang="ru"/>
              <a:t> 2015;44:464–473; 8. Chapuy L, et al. </a:t>
            </a:r>
            <a:r>
              <a:rPr lang="ru" i="1"/>
              <a:t>Mucosal Immunol</a:t>
            </a:r>
            <a:r>
              <a:rPr lang="ru"/>
              <a:t> 2019;12:703–719; </a:t>
            </a:r>
            <a:br>
              <a:rPr lang="en-GB"/>
            </a:br>
            <a:r>
              <a:rPr lang="ru"/>
              <a:t>9. Chapuy L, et al. </a:t>
            </a:r>
            <a:r>
              <a:rPr lang="ru" i="1"/>
              <a:t>J Crohns Colitis</a:t>
            </a:r>
            <a:r>
              <a:rPr lang="ru"/>
              <a:t> 2020;14:79–95; 10. Kamada N, et al. </a:t>
            </a:r>
            <a:r>
              <a:rPr lang="ru" i="1"/>
              <a:t>J Clin Invest</a:t>
            </a:r>
            <a:r>
              <a:rPr lang="ru"/>
              <a:t> 2008;118:2269–2280; 11. Sridhar S, et al. Представлено на конференции ECCO, Стокгольм, Швеция, 21–24 февраля 2024 г. OP23.</a:t>
            </a:r>
          </a:p>
        </p:txBody>
      </p:sp>
      <p:sp>
        <p:nvSpPr>
          <p:cNvPr id="30728" name="TextBox 29">
            <a:extLst>
              <a:ext uri="{FF2B5EF4-FFF2-40B4-BE49-F238E27FC236}">
                <a16:creationId xmlns:a16="http://schemas.microsoft.com/office/drawing/2014/main" id="{5C00AC97-DEF8-A6DA-24BF-2B57710C68D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31704" y="5435339"/>
            <a:ext cx="3157126" cy="2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>
                <a:solidFill>
                  <a:srgbClr val="000000"/>
                </a:solidFill>
              </a:rPr>
              <a:t>Приводится по материалам Sridhar S, et al. ECCO 2024</a:t>
            </a:r>
            <a:r>
              <a:rPr lang="ru-RU" altLang="ru-RU" sz="900" baseline="30000">
                <a:solidFill>
                  <a:srgbClr val="000000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27">
            <a:extLst>
              <a:ext uri="{FF2B5EF4-FFF2-40B4-BE49-F238E27FC236}">
                <a16:creationId xmlns:a16="http://schemas.microsoft.com/office/drawing/2014/main" id="{C4795D98-46D6-52CC-BEE0-1BDD6D5EC73A}"/>
              </a:ext>
            </a:extLst>
          </p:cNvPr>
          <p:cNvSpPr/>
          <p:nvPr/>
        </p:nvSpPr>
        <p:spPr>
          <a:xfrm>
            <a:off x="3415856" y="1367107"/>
            <a:ext cx="8136465" cy="432219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FE1543-A5C9-0E30-A03D-4DCEB312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52" y="425841"/>
            <a:ext cx="11620575" cy="45714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" sz="2800" dirty="0">
                <a:solidFill>
                  <a:schemeClr val="tx1"/>
                </a:solidFill>
              </a:rPr>
              <a:t>Структурные характеристики антител к ИЛ-23 </a:t>
            </a:r>
          </a:p>
        </p:txBody>
      </p:sp>
      <p:sp>
        <p:nvSpPr>
          <p:cNvPr id="32773" name="Subtitle 3">
            <a:extLst>
              <a:ext uri="{FF2B5EF4-FFF2-40B4-BE49-F238E27FC236}">
                <a16:creationId xmlns:a16="http://schemas.microsoft.com/office/drawing/2014/main" id="{93C19239-0792-872E-775F-F9D46404775E}"/>
              </a:ext>
            </a:extLst>
          </p:cNvPr>
          <p:cNvSpPr>
            <a:spLocks noGrp="1" noChangeArrowheads="1"/>
          </p:cNvSpPr>
          <p:nvPr>
            <p:ph type="subTitle" idx="16"/>
          </p:nvPr>
        </p:nvSpPr>
        <p:spPr>
          <a:xfrm>
            <a:off x="401586" y="1806787"/>
            <a:ext cx="2885699" cy="339741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0" dirty="0">
                <a:solidFill>
                  <a:schemeClr val="tx1"/>
                </a:solidFill>
              </a:rPr>
              <a:t>Исследования по БК и ЯК завершены, препараты одобрены для лечения этих заболеваний.</a:t>
            </a:r>
          </a:p>
          <a:p>
            <a:pPr marL="0" indent="0">
              <a:buNone/>
            </a:pPr>
            <a:r>
              <a:rPr lang="ru-RU" altLang="ru-RU" sz="2400" b="0" dirty="0">
                <a:solidFill>
                  <a:schemeClr val="tx1"/>
                </a:solidFill>
              </a:rPr>
              <a:t>Ожидается регистрация </a:t>
            </a:r>
            <a:r>
              <a:rPr lang="ru-RU" altLang="ru-RU" sz="2400" b="0" dirty="0" err="1">
                <a:solidFill>
                  <a:schemeClr val="tx1"/>
                </a:solidFill>
              </a:rPr>
              <a:t>гуселькумаба</a:t>
            </a:r>
            <a:r>
              <a:rPr lang="ru-RU" altLang="ru-RU" sz="2400" b="0" dirty="0">
                <a:solidFill>
                  <a:schemeClr val="tx1"/>
                </a:solidFill>
              </a:rPr>
              <a:t> в России в 2026г.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28031A-A21B-6E16-368F-659FB57F305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8887" y="5937160"/>
            <a:ext cx="11772955" cy="46801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" sz="700"/>
              <a:t>* ГУС зарегистрирован для применения у взрослых пациентов с умеренным или тяжелым бляшечным псориазом и активным псориатическим артритом</a:t>
            </a:r>
            <a:r>
              <a:rPr lang="ru" sz="700" baseline="30000"/>
              <a:t>4.</a:t>
            </a:r>
            <a:r>
              <a:rPr lang="ru" sz="700"/>
              <a:t> </a:t>
            </a:r>
            <a:r>
              <a:rPr lang="ru" sz="700" baseline="30000">
                <a:ea typeface="Verdana" panose="020B0604030504040204" pitchFamily="34" charset="0"/>
              </a:rPr>
              <a:t>†</a:t>
            </a:r>
            <a:r>
              <a:rPr lang="ru" sz="700"/>
              <a:t> РЗБ зарегистрирован для применения у взрослых пациентов с умеренным или тяжелым бляшечным псориазом, активным псориатическим артритом и умеренной или тяжелой активной БК</a:t>
            </a:r>
            <a:r>
              <a:rPr lang="ru" sz="700" baseline="30000"/>
              <a:t>5</a:t>
            </a:r>
            <a:r>
              <a:rPr lang="ru" sz="700"/>
              <a:t>; МИР зарегистрирован для применения у взрослых пациентов с умеренным или тяжелым активным язвенным колитом</a:t>
            </a:r>
            <a:r>
              <a:rPr lang="ru" sz="700" baseline="30000"/>
              <a:t>6</a:t>
            </a:r>
            <a:r>
              <a:rPr lang="ru" sz="700"/>
              <a:t>. БК — болезнь Крона; Fc — кристаллизирующийся фрагмент; ГУС — гуселькумаб; IgG — иммуноглобулин класса G; ИЛ — интерлейкин; LALA — замена лейцина на аланин в положениях 234 и 235; МИРИ — мирикизумаб; РЗБ — рисанкизумаб. 1. Atreya R, et al. Представлено на конференции ECCO, Копенгаген, Дания, 1–4 марта 2023 г. P504; 2. Zhou L, et al. </a:t>
            </a:r>
            <a:r>
              <a:rPr lang="ru" sz="700" i="1"/>
              <a:t>MAbs</a:t>
            </a:r>
            <a:r>
              <a:rPr lang="ru" sz="700"/>
              <a:t> 2021;13:1964420; 3. Steere B, et al. </a:t>
            </a:r>
            <a:r>
              <a:rPr lang="ru" sz="700" i="1"/>
              <a:t>J Pharmacol Exp Ther</a:t>
            </a:r>
            <a:r>
              <a:rPr lang="ru" sz="700"/>
              <a:t> 2023;387:180–187; 4. ТРЕМФЕЯ (гуселькумаб).  Общая характеристика лекарственного препарата, июль 2022 г.  Скайризи® (рисанкизумаб).  Общая характеристика лекарственного препарата, май 2024 г. Омво (Omvoh) (мирикизумаб).  Общая характеристика лекарственного препарата, январь 2024 г.</a:t>
            </a:r>
          </a:p>
        </p:txBody>
      </p:sp>
      <p:sp>
        <p:nvSpPr>
          <p:cNvPr id="32775" name="TextBox 29">
            <a:extLst>
              <a:ext uri="{FF2B5EF4-FFF2-40B4-BE49-F238E27FC236}">
                <a16:creationId xmlns:a16="http://schemas.microsoft.com/office/drawing/2014/main" id="{335C5036-E684-FCA7-B524-9B7C4898980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26960" y="5309944"/>
            <a:ext cx="4615849" cy="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>
                <a:solidFill>
                  <a:srgbClr val="000000"/>
                </a:solidFill>
              </a:rPr>
              <a:t>Приводится по материалам Atreya R, et al. ECCO 2023</a:t>
            </a:r>
            <a:r>
              <a:rPr lang="ru-RU" altLang="ru-RU" sz="900" baseline="30000">
                <a:solidFill>
                  <a:srgbClr val="000000"/>
                </a:solidFill>
              </a:rPr>
              <a:t>1 </a:t>
            </a:r>
            <a:r>
              <a:rPr lang="ru-RU" altLang="ru-RU" sz="900">
                <a:solidFill>
                  <a:srgbClr val="000000"/>
                </a:solidFill>
              </a:rPr>
              <a:t>и Steere B, et al. 2023</a:t>
            </a:r>
            <a:r>
              <a:rPr lang="ru-RU" altLang="ru-RU" sz="900" baseline="30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2776" name="Группа 26">
            <a:extLst>
              <a:ext uri="{FF2B5EF4-FFF2-40B4-BE49-F238E27FC236}">
                <a16:creationId xmlns:a16="http://schemas.microsoft.com/office/drawing/2014/main" id="{144DC1C6-4E73-471B-0726-F2D7779DF9EA}"/>
              </a:ext>
            </a:extLst>
          </p:cNvPr>
          <p:cNvGrpSpPr>
            <a:grpSpLocks/>
          </p:cNvGrpSpPr>
          <p:nvPr/>
        </p:nvGrpSpPr>
        <p:grpSpPr bwMode="auto">
          <a:xfrm>
            <a:off x="3533315" y="1838533"/>
            <a:ext cx="8033292" cy="3471411"/>
            <a:chOff x="3533742" y="1838036"/>
            <a:chExt cx="8034102" cy="3471733"/>
          </a:xfrm>
        </p:grpSpPr>
        <p:pic>
          <p:nvPicPr>
            <p:cNvPr id="28" name="Рисунок 27" descr="A diagram of a type of human&#10;&#10;Description automatically generated with medium confidence">
              <a:extLst>
                <a:ext uri="{FF2B5EF4-FFF2-40B4-BE49-F238E27FC236}">
                  <a16:creationId xmlns:a16="http://schemas.microsoft.com/office/drawing/2014/main" id="{F3ACA054-9F18-8AE0-FAB3-5ECD8349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03"/>
            <a:stretch/>
          </p:blipFill>
          <p:spPr>
            <a:xfrm>
              <a:off x="3533742" y="1838036"/>
              <a:ext cx="8020481" cy="3471733"/>
            </a:xfrm>
            <a:custGeom>
              <a:avLst/>
              <a:gdLst>
                <a:gd name="connsiteX0" fmla="*/ 948524 w 8020481"/>
                <a:gd name="connsiteY0" fmla="*/ 2948177 h 3471733"/>
                <a:gd name="connsiteX1" fmla="*/ 948524 w 8020481"/>
                <a:gd name="connsiteY1" fmla="*/ 3444023 h 3471733"/>
                <a:gd name="connsiteX2" fmla="*/ 1552059 w 8020481"/>
                <a:gd name="connsiteY2" fmla="*/ 3444023 h 3471733"/>
                <a:gd name="connsiteX3" fmla="*/ 1552059 w 8020481"/>
                <a:gd name="connsiteY3" fmla="*/ 2948177 h 3471733"/>
                <a:gd name="connsiteX4" fmla="*/ 174085 w 8020481"/>
                <a:gd name="connsiteY4" fmla="*/ 2586375 h 3471733"/>
                <a:gd name="connsiteX5" fmla="*/ 174085 w 8020481"/>
                <a:gd name="connsiteY5" fmla="*/ 3082221 h 3471733"/>
                <a:gd name="connsiteX6" fmla="*/ 777620 w 8020481"/>
                <a:gd name="connsiteY6" fmla="*/ 3082221 h 3471733"/>
                <a:gd name="connsiteX7" fmla="*/ 777620 w 8020481"/>
                <a:gd name="connsiteY7" fmla="*/ 2586375 h 3471733"/>
                <a:gd name="connsiteX8" fmla="*/ 1089456 w 8020481"/>
                <a:gd name="connsiteY8" fmla="*/ 2418948 h 3471733"/>
                <a:gd name="connsiteX9" fmla="*/ 1089456 w 8020481"/>
                <a:gd name="connsiteY9" fmla="*/ 2666871 h 3471733"/>
                <a:gd name="connsiteX10" fmla="*/ 1692991 w 8020481"/>
                <a:gd name="connsiteY10" fmla="*/ 2666871 h 3471733"/>
                <a:gd name="connsiteX11" fmla="*/ 1692991 w 8020481"/>
                <a:gd name="connsiteY11" fmla="*/ 2418948 h 3471733"/>
                <a:gd name="connsiteX12" fmla="*/ 0 w 8020481"/>
                <a:gd name="connsiteY12" fmla="*/ 0 h 3471733"/>
                <a:gd name="connsiteX13" fmla="*/ 2244757 w 8020481"/>
                <a:gd name="connsiteY13" fmla="*/ 0 h 3471733"/>
                <a:gd name="connsiteX14" fmla="*/ 2244757 w 8020481"/>
                <a:gd name="connsiteY14" fmla="*/ 391602 h 3471733"/>
                <a:gd name="connsiteX15" fmla="*/ 3304922 w 8020481"/>
                <a:gd name="connsiteY15" fmla="*/ 391602 h 3471733"/>
                <a:gd name="connsiteX16" fmla="*/ 3304922 w 8020481"/>
                <a:gd name="connsiteY16" fmla="*/ 568362 h 3471733"/>
                <a:gd name="connsiteX17" fmla="*/ 3908457 w 8020481"/>
                <a:gd name="connsiteY17" fmla="*/ 568362 h 3471733"/>
                <a:gd name="connsiteX18" fmla="*/ 3908457 w 8020481"/>
                <a:gd name="connsiteY18" fmla="*/ 391602 h 3471733"/>
                <a:gd name="connsiteX19" fmla="*/ 5360933 w 8020481"/>
                <a:gd name="connsiteY19" fmla="*/ 391602 h 3471733"/>
                <a:gd name="connsiteX20" fmla="*/ 5360933 w 8020481"/>
                <a:gd name="connsiteY20" fmla="*/ 568362 h 3471733"/>
                <a:gd name="connsiteX21" fmla="*/ 5964468 w 8020481"/>
                <a:gd name="connsiteY21" fmla="*/ 568362 h 3471733"/>
                <a:gd name="connsiteX22" fmla="*/ 5964468 w 8020481"/>
                <a:gd name="connsiteY22" fmla="*/ 391602 h 3471733"/>
                <a:gd name="connsiteX23" fmla="*/ 7426357 w 8020481"/>
                <a:gd name="connsiteY23" fmla="*/ 391602 h 3471733"/>
                <a:gd name="connsiteX24" fmla="*/ 7426357 w 8020481"/>
                <a:gd name="connsiteY24" fmla="*/ 0 h 3471733"/>
                <a:gd name="connsiteX25" fmla="*/ 8020481 w 8020481"/>
                <a:gd name="connsiteY25" fmla="*/ 0 h 3471733"/>
                <a:gd name="connsiteX26" fmla="*/ 8020481 w 8020481"/>
                <a:gd name="connsiteY26" fmla="*/ 3471733 h 3471733"/>
                <a:gd name="connsiteX27" fmla="*/ 0 w 8020481"/>
                <a:gd name="connsiteY27" fmla="*/ 3471733 h 347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20481" h="3471733">
                  <a:moveTo>
                    <a:pt x="948524" y="2948177"/>
                  </a:moveTo>
                  <a:lnTo>
                    <a:pt x="948524" y="3444023"/>
                  </a:lnTo>
                  <a:lnTo>
                    <a:pt x="1552059" y="3444023"/>
                  </a:lnTo>
                  <a:lnTo>
                    <a:pt x="1552059" y="2948177"/>
                  </a:lnTo>
                  <a:close/>
                  <a:moveTo>
                    <a:pt x="174085" y="2586375"/>
                  </a:moveTo>
                  <a:lnTo>
                    <a:pt x="174085" y="3082221"/>
                  </a:lnTo>
                  <a:lnTo>
                    <a:pt x="777620" y="3082221"/>
                  </a:lnTo>
                  <a:lnTo>
                    <a:pt x="777620" y="2586375"/>
                  </a:lnTo>
                  <a:close/>
                  <a:moveTo>
                    <a:pt x="1089456" y="2418948"/>
                  </a:moveTo>
                  <a:lnTo>
                    <a:pt x="1089456" y="2666871"/>
                  </a:lnTo>
                  <a:lnTo>
                    <a:pt x="1692991" y="2666871"/>
                  </a:lnTo>
                  <a:lnTo>
                    <a:pt x="1692991" y="2418948"/>
                  </a:lnTo>
                  <a:close/>
                  <a:moveTo>
                    <a:pt x="0" y="0"/>
                  </a:moveTo>
                  <a:lnTo>
                    <a:pt x="2244757" y="0"/>
                  </a:lnTo>
                  <a:lnTo>
                    <a:pt x="2244757" y="391602"/>
                  </a:lnTo>
                  <a:lnTo>
                    <a:pt x="3304922" y="391602"/>
                  </a:lnTo>
                  <a:lnTo>
                    <a:pt x="3304922" y="568362"/>
                  </a:lnTo>
                  <a:lnTo>
                    <a:pt x="3908457" y="568362"/>
                  </a:lnTo>
                  <a:lnTo>
                    <a:pt x="3908457" y="391602"/>
                  </a:lnTo>
                  <a:lnTo>
                    <a:pt x="5360933" y="391602"/>
                  </a:lnTo>
                  <a:lnTo>
                    <a:pt x="5360933" y="568362"/>
                  </a:lnTo>
                  <a:lnTo>
                    <a:pt x="5964468" y="568362"/>
                  </a:lnTo>
                  <a:lnTo>
                    <a:pt x="5964468" y="391602"/>
                  </a:lnTo>
                  <a:lnTo>
                    <a:pt x="7426357" y="391602"/>
                  </a:lnTo>
                  <a:lnTo>
                    <a:pt x="7426357" y="0"/>
                  </a:lnTo>
                  <a:lnTo>
                    <a:pt x="8020481" y="0"/>
                  </a:lnTo>
                  <a:lnTo>
                    <a:pt x="8020481" y="3471733"/>
                  </a:lnTo>
                  <a:lnTo>
                    <a:pt x="0" y="3471733"/>
                  </a:lnTo>
                  <a:close/>
                </a:path>
              </a:pathLst>
            </a:custGeom>
          </p:spPr>
        </p:pic>
        <p:sp>
          <p:nvSpPr>
            <p:cNvPr id="32781" name="Inhaltsplatzhalter 1">
              <a:extLst>
                <a:ext uri="{FF2B5EF4-FFF2-40B4-BE49-F238E27FC236}">
                  <a16:creationId xmlns:a16="http://schemas.microsoft.com/office/drawing/2014/main" id="{3F667D7F-C251-9615-82E6-DC3A5AC4A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808" y="2777938"/>
              <a:ext cx="1001830" cy="687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Домен связывания антигена</a:t>
              </a:r>
              <a:endParaRPr lang="en-GB" altLang="ru-RU" sz="1100"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2" name="Inhaltsplatzhalter 1">
              <a:extLst>
                <a:ext uri="{FF2B5EF4-FFF2-40B4-BE49-F238E27FC236}">
                  <a16:creationId xmlns:a16="http://schemas.microsoft.com/office/drawing/2014/main" id="{694D59ED-B57E-7091-061F-240B14217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398" y="3717184"/>
              <a:ext cx="1001830" cy="299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Fc-домен</a:t>
              </a:r>
              <a:endParaRPr lang="en-GB" altLang="ru-RU" sz="1100"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3" name="Inhaltsplatzhalter 1">
              <a:extLst>
                <a:ext uri="{FF2B5EF4-FFF2-40B4-BE49-F238E27FC236}">
                  <a16:creationId xmlns:a16="http://schemas.microsoft.com/office/drawing/2014/main" id="{9A676D1F-D2D1-D016-7F74-5C9116183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665" y="3328380"/>
              <a:ext cx="1001830" cy="687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Нативный/</a:t>
              </a:r>
              <a:br>
                <a:rPr lang="en-GB" altLang="ru-RU" sz="1100" b="1">
                  <a:ea typeface="Verdana" panose="020B0604030504040204" pitchFamily="34" charset="0"/>
                  <a:cs typeface="Vani" panose="02040502050405020303" pitchFamily="18" charset="0"/>
                </a:rPr>
              </a:b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дикого типа</a:t>
              </a:r>
              <a:endParaRPr lang="en-GB" altLang="ru-RU" sz="1100"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4" name="Inhaltsplatzhalter 1">
              <a:extLst>
                <a:ext uri="{FF2B5EF4-FFF2-40B4-BE49-F238E27FC236}">
                  <a16:creationId xmlns:a16="http://schemas.microsoft.com/office/drawing/2014/main" id="{3A12E51F-363F-0491-643D-C236CF167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6986" y="3328379"/>
              <a:ext cx="914982" cy="687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Мутантный (LALA)</a:t>
              </a:r>
              <a:endParaRPr lang="en-GB" altLang="ru-RU" sz="1100"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5" name="Inhaltsplatzhalter 1">
              <a:extLst>
                <a:ext uri="{FF2B5EF4-FFF2-40B4-BE49-F238E27FC236}">
                  <a16:creationId xmlns:a16="http://schemas.microsoft.com/office/drawing/2014/main" id="{75752528-1A5C-00DF-FF2D-314A09198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2862" y="3328379"/>
              <a:ext cx="914982" cy="687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Мутантный (F234A, L235A)</a:t>
              </a:r>
              <a:endParaRPr lang="en-GB" altLang="ru-RU" sz="1100"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6" name="Inhaltsplatzhalter 1">
              <a:extLst>
                <a:ext uri="{FF2B5EF4-FFF2-40B4-BE49-F238E27FC236}">
                  <a16:creationId xmlns:a16="http://schemas.microsoft.com/office/drawing/2014/main" id="{564FAC6E-9D65-EBBA-F6C1-DD5D1FE46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1744" y="4409928"/>
              <a:ext cx="1466095" cy="49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solidFill>
                    <a:srgbClr val="0A73FF"/>
                  </a:solidFill>
                  <a:ea typeface="Verdana" panose="020B0604030504040204" pitchFamily="34" charset="0"/>
                  <a:cs typeface="Vani" panose="02040502050405020303" pitchFamily="18" charset="0"/>
                </a:rPr>
                <a:t>Гуманизированный IgG</a:t>
              </a:r>
              <a:r>
                <a:rPr lang="ru-RU" altLang="ru-RU" sz="1100" b="1" baseline="-25000">
                  <a:solidFill>
                    <a:srgbClr val="0A73FF"/>
                  </a:solidFill>
                  <a:ea typeface="Verdana" panose="020B0604030504040204" pitchFamily="34" charset="0"/>
                  <a:cs typeface="Vani" panose="02040502050405020303" pitchFamily="18" charset="0"/>
                </a:rPr>
                <a:t>4</a:t>
              </a:r>
              <a:endParaRPr lang="en-GB" altLang="ru-RU" sz="1100">
                <a:solidFill>
                  <a:srgbClr val="0A73FF"/>
                </a:solidFill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7" name="Inhaltsplatzhalter 1">
              <a:extLst>
                <a:ext uri="{FF2B5EF4-FFF2-40B4-BE49-F238E27FC236}">
                  <a16:creationId xmlns:a16="http://schemas.microsoft.com/office/drawing/2014/main" id="{6C2693A6-D0AF-9FA4-C31A-13883E1C0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1880" y="4408158"/>
              <a:ext cx="1565619" cy="49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solidFill>
                    <a:srgbClr val="EE2E76"/>
                  </a:solidFill>
                  <a:ea typeface="Verdana" panose="020B0604030504040204" pitchFamily="34" charset="0"/>
                  <a:cs typeface="Vani" panose="02040502050405020303" pitchFamily="18" charset="0"/>
                </a:rPr>
                <a:t>Гуманизированный IgG</a:t>
              </a:r>
              <a:r>
                <a:rPr lang="ru-RU" altLang="ru-RU" sz="1100" b="1" baseline="-25000">
                  <a:solidFill>
                    <a:srgbClr val="EE2E76"/>
                  </a:solidFill>
                  <a:ea typeface="Verdana" panose="020B0604030504040204" pitchFamily="34" charset="0"/>
                  <a:cs typeface="Vani" panose="02040502050405020303" pitchFamily="18" charset="0"/>
                </a:rPr>
                <a:t>1</a:t>
              </a:r>
              <a:endParaRPr lang="en-GB" altLang="ru-RU" sz="1100">
                <a:solidFill>
                  <a:srgbClr val="EE2E76"/>
                </a:solidFill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sp>
          <p:nvSpPr>
            <p:cNvPr id="32788" name="Inhaltsplatzhalter 1">
              <a:extLst>
                <a:ext uri="{FF2B5EF4-FFF2-40B4-BE49-F238E27FC236}">
                  <a16:creationId xmlns:a16="http://schemas.microsoft.com/office/drawing/2014/main" id="{89867504-F45C-03E3-E502-60255AEFE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7023" y="4410347"/>
              <a:ext cx="1153277" cy="49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445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556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896938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076325" indent="-1746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5335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9907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4479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905125" indent="-1746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09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100" b="1">
                  <a:ea typeface="Verdana" panose="020B0604030504040204" pitchFamily="34" charset="0"/>
                  <a:cs typeface="Vani" panose="02040502050405020303" pitchFamily="18" charset="0"/>
                </a:rPr>
                <a:t>Полностью человеческий IgG</a:t>
              </a:r>
              <a:r>
                <a:rPr lang="ru-RU" altLang="ru-RU" sz="1100" b="1" baseline="-25000">
                  <a:ea typeface="Verdana" panose="020B0604030504040204" pitchFamily="34" charset="0"/>
                  <a:cs typeface="Vani" panose="02040502050405020303" pitchFamily="18" charset="0"/>
                </a:rPr>
                <a:t>1</a:t>
              </a:r>
              <a:endParaRPr lang="en-GB" altLang="ru-RU" sz="1100">
                <a:ea typeface="Verdana" panose="020B0604030504040204" pitchFamily="34" charset="0"/>
                <a:cs typeface="Vani" panose="02040502050405020303" pitchFamily="18" charset="0"/>
              </a:endParaRPr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51552088-6E9A-A35C-D818-838A51172386}"/>
                </a:ext>
              </a:extLst>
            </p:cNvPr>
            <p:cNvGrpSpPr/>
            <p:nvPr/>
          </p:nvGrpSpPr>
          <p:grpSpPr>
            <a:xfrm>
              <a:off x="3758184" y="1871326"/>
              <a:ext cx="7191856" cy="3106058"/>
              <a:chOff x="3758184" y="1871326"/>
              <a:chExt cx="7191856" cy="3106058"/>
            </a:xfrm>
            <a:noFill/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A46FC07F-B43E-CC6C-29C0-46769A4F57B9}"/>
                  </a:ext>
                </a:extLst>
              </p:cNvPr>
              <p:cNvSpPr/>
              <p:nvPr/>
            </p:nvSpPr>
            <p:spPr>
              <a:xfrm>
                <a:off x="5713233" y="1871326"/>
                <a:ext cx="557784" cy="259080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 algn="ctr">
                  <a:defRPr/>
                </a:pPr>
                <a:r>
                  <a:rPr lang="ru" sz="1400" b="1" dirty="0">
                    <a:solidFill>
                      <a:srgbClr val="00B050"/>
                    </a:solidFill>
                    <a:latin typeface="Verdana"/>
                  </a:rPr>
                  <a:t>ГУСЕЛЬКУМАБ</a:t>
                </a:r>
                <a:endParaRPr lang="ru" sz="1600" b="1" dirty="0">
                  <a:solidFill>
                    <a:srgbClr val="00B050"/>
                  </a:solidFill>
                  <a:latin typeface="Verdana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6B0AE91-1DFE-9831-1B23-F558B6A32756}"/>
                  </a:ext>
                </a:extLst>
              </p:cNvPr>
              <p:cNvSpPr/>
              <p:nvPr/>
            </p:nvSpPr>
            <p:spPr>
              <a:xfrm>
                <a:off x="6903720" y="2200656"/>
                <a:ext cx="518160" cy="181356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 algn="r">
                  <a:defRPr/>
                </a:pPr>
                <a:r>
                  <a:rPr lang="ru" sz="1100" b="1">
                    <a:solidFill>
                      <a:srgbClr val="363636"/>
                    </a:solidFill>
                    <a:latin typeface="Verdana"/>
                  </a:rPr>
                  <a:t>ИЛ-23</a:t>
                </a: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B6EDA3E1-7FCA-040A-8F5E-624CF77B29A4}"/>
                  </a:ext>
                </a:extLst>
              </p:cNvPr>
              <p:cNvSpPr/>
              <p:nvPr/>
            </p:nvSpPr>
            <p:spPr>
              <a:xfrm>
                <a:off x="8450508" y="1871548"/>
                <a:ext cx="524256" cy="259080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 algn="r">
                  <a:defRPr/>
                </a:pPr>
                <a:r>
                  <a:rPr lang="ru" sz="1400" b="1" dirty="0">
                    <a:solidFill>
                      <a:srgbClr val="E33B7A"/>
                    </a:solidFill>
                    <a:latin typeface="Verdana"/>
                  </a:rPr>
                  <a:t>РИСАНКИЗУМАБ</a:t>
                </a:r>
                <a:endParaRPr lang="ru" sz="1600" b="1" dirty="0">
                  <a:solidFill>
                    <a:srgbClr val="E33B7A"/>
                  </a:solidFill>
                  <a:latin typeface="Verdana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C9E2CD8-884D-22F8-4663-EADF5997B9BD}"/>
                  </a:ext>
                </a:extLst>
              </p:cNvPr>
              <p:cNvSpPr/>
              <p:nvPr/>
            </p:nvSpPr>
            <p:spPr>
              <a:xfrm>
                <a:off x="8872728" y="2176272"/>
                <a:ext cx="509016" cy="204216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 algn="r">
                  <a:defRPr/>
                </a:pPr>
                <a:r>
                  <a:rPr lang="ru" sz="1100" b="1">
                    <a:solidFill>
                      <a:srgbClr val="363636"/>
                    </a:solidFill>
                    <a:latin typeface="Verdana"/>
                  </a:rPr>
                  <a:t>ИЛ-23</a:t>
                </a: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8CFF442F-E659-69A7-DCAA-27C047633CE8}"/>
                  </a:ext>
                </a:extLst>
              </p:cNvPr>
              <p:cNvSpPr/>
              <p:nvPr/>
            </p:nvSpPr>
            <p:spPr>
              <a:xfrm>
                <a:off x="10306912" y="1871548"/>
                <a:ext cx="643128" cy="214884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 algn="r">
                  <a:defRPr/>
                </a:pPr>
                <a:r>
                  <a:rPr lang="ru" sz="1400" b="1" dirty="0">
                    <a:solidFill>
                      <a:srgbClr val="2079EE"/>
                    </a:solidFill>
                    <a:latin typeface="Verdana"/>
                  </a:rPr>
                  <a:t>МИРИКИЗУМАБ</a:t>
                </a:r>
                <a:endParaRPr lang="ru" sz="1600" b="1" dirty="0">
                  <a:solidFill>
                    <a:srgbClr val="2079EE"/>
                  </a:solidFill>
                  <a:latin typeface="Verdana"/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363953F2-9A1A-8A44-822A-95FB16C4B6C8}"/>
                  </a:ext>
                </a:extLst>
              </p:cNvPr>
              <p:cNvSpPr/>
              <p:nvPr/>
            </p:nvSpPr>
            <p:spPr>
              <a:xfrm>
                <a:off x="3758184" y="4556760"/>
                <a:ext cx="452628" cy="187452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ru" sz="950" b="1">
                    <a:latin typeface="Verdana"/>
                  </a:rPr>
                  <a:t>ИЛ-23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ADF5A8A5-82AD-9562-9A60-307148A538A4}"/>
                  </a:ext>
                </a:extLst>
              </p:cNvPr>
              <p:cNvSpPr/>
              <p:nvPr/>
            </p:nvSpPr>
            <p:spPr>
              <a:xfrm>
                <a:off x="4619244" y="4338828"/>
                <a:ext cx="278892" cy="156972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ru" sz="1000">
                    <a:latin typeface="Arial"/>
                  </a:rPr>
                  <a:t>p40</a:t>
                </a: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FB1FBC20-713C-708C-90E0-AE08951F97D5}"/>
                  </a:ext>
                </a:extLst>
              </p:cNvPr>
              <p:cNvSpPr/>
              <p:nvPr/>
            </p:nvSpPr>
            <p:spPr>
              <a:xfrm>
                <a:off x="4491228" y="4800600"/>
                <a:ext cx="269748" cy="176784"/>
              </a:xfrm>
              <a:prstGeom prst="rect">
                <a:avLst/>
              </a:prstGeom>
              <a:grpFill/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ru" sz="1000">
                    <a:latin typeface="Arial"/>
                  </a:rPr>
                  <a:t>p19</a:t>
                </a:r>
              </a:p>
            </p:txBody>
          </p:sp>
        </p:grpSp>
      </p:grpSp>
      <p:sp>
        <p:nvSpPr>
          <p:cNvPr id="32777" name="TextBox 1">
            <a:extLst>
              <a:ext uri="{FF2B5EF4-FFF2-40B4-BE49-F238E27FC236}">
                <a16:creationId xmlns:a16="http://schemas.microsoft.com/office/drawing/2014/main" id="{D57DC887-41D4-53EF-E569-2236C82E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63" y="6392478"/>
            <a:ext cx="7765039" cy="2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FF0000"/>
                </a:solidFill>
                <a:latin typeface="Arial" panose="020B0604020202020204" pitchFamily="34" charset="0"/>
              </a:rPr>
              <a:t>Гуселькумаб не зарегистрирован в РФ для терапии болезни Крона и язвенного колита</a:t>
            </a:r>
            <a:endParaRPr lang="ru-RU" altLang="ru-RU" sz="1100">
              <a:solidFill>
                <a:srgbClr val="FF0000"/>
              </a:solidFill>
            </a:endParaRPr>
          </a:p>
        </p:txBody>
      </p:sp>
      <p:sp>
        <p:nvSpPr>
          <p:cNvPr id="32778" name="TextBox 8">
            <a:extLst>
              <a:ext uri="{FF2B5EF4-FFF2-40B4-BE49-F238E27FC236}">
                <a16:creationId xmlns:a16="http://schemas.microsoft.com/office/drawing/2014/main" id="{F3776E8A-5262-4BD5-CEF2-FD3BAAFC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61" y="6554381"/>
            <a:ext cx="7763451" cy="2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FF0000"/>
                </a:solidFill>
                <a:latin typeface="Arial" panose="020B0604020202020204" pitchFamily="34" charset="0"/>
              </a:rPr>
              <a:t>Рисанкизумаб не зарегистрирован в РФ для терапии болезни Крона и язвенного колита</a:t>
            </a:r>
            <a:endParaRPr lang="ru-RU" altLang="ru-RU" sz="1100">
              <a:solidFill>
                <a:srgbClr val="FF0000"/>
              </a:solidFill>
            </a:endParaRPr>
          </a:p>
        </p:txBody>
      </p:sp>
      <p:sp>
        <p:nvSpPr>
          <p:cNvPr id="32779" name="TextBox 11">
            <a:extLst>
              <a:ext uri="{FF2B5EF4-FFF2-40B4-BE49-F238E27FC236}">
                <a16:creationId xmlns:a16="http://schemas.microsoft.com/office/drawing/2014/main" id="{5A889980-9A22-4615-D33E-D4CFBA6E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302" y="6538509"/>
            <a:ext cx="5928541" cy="2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FF0000"/>
                </a:solidFill>
                <a:latin typeface="Arial" panose="020B0604020202020204" pitchFamily="34" charset="0"/>
              </a:rPr>
              <a:t>Мирикизумаб не зарегистрирован в РФ для терапии болезни Крона и язвенного колита</a:t>
            </a:r>
            <a:endParaRPr lang="ru-RU" altLang="ru-RU"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D7DFBEEA-BBE2-15BB-D77F-69E8D4B74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091" y="365524"/>
            <a:ext cx="10514231" cy="1079359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</a:rPr>
              <a:t>ФНО-подобный цитокин 1А:</a:t>
            </a:r>
            <a:r>
              <a:rPr lang="en-US" altLang="ru-RU" sz="2800" dirty="0">
                <a:solidFill>
                  <a:schemeClr val="tx1"/>
                </a:solidFill>
              </a:rPr>
              <a:t> TL1A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pic>
        <p:nvPicPr>
          <p:cNvPr id="34819" name="Объект 4" descr="Изображение выглядит как текст, человек, снимок экрана, костю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4EB3B5-D629-F148-C318-74547ED30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17551" r="2757" b="17534"/>
          <a:stretch>
            <a:fillRect/>
          </a:stretch>
        </p:blipFill>
        <p:spPr>
          <a:xfrm>
            <a:off x="914281" y="1622660"/>
            <a:ext cx="10465025" cy="3963472"/>
          </a:xfrm>
        </p:spPr>
      </p:pic>
      <p:sp>
        <p:nvSpPr>
          <p:cNvPr id="34820" name="TextBox 8">
            <a:extLst>
              <a:ext uri="{FF2B5EF4-FFF2-40B4-BE49-F238E27FC236}">
                <a16:creationId xmlns:a16="http://schemas.microsoft.com/office/drawing/2014/main" id="{9FFD017F-45AA-78CB-D1DA-A4986DD2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878" y="6189304"/>
            <a:ext cx="6096794" cy="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Доклад на Европейской </a:t>
            </a:r>
            <a:r>
              <a:rPr lang="ru-RU" altLang="ru-RU" sz="1400" b="1" dirty="0" err="1"/>
              <a:t>Гастронеделе</a:t>
            </a:r>
            <a:r>
              <a:rPr lang="ru-RU" altLang="ru-RU" sz="1400" b="1" dirty="0"/>
              <a:t>, Берлин 04.10.2025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6" descr="Изображение выглядит как текст, программное обеспечение, снимок экрана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847D37-0D99-F4C1-D88E-42AA5C2E80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28773" r="39423" b="24409"/>
          <a:stretch>
            <a:fillRect/>
          </a:stretch>
        </p:blipFill>
        <p:spPr>
          <a:xfrm>
            <a:off x="1099305" y="1120671"/>
            <a:ext cx="10291980" cy="5737329"/>
          </a:xfrm>
        </p:spPr>
      </p:pic>
      <p:sp>
        <p:nvSpPr>
          <p:cNvPr id="35844" name="TextBox 10">
            <a:extLst>
              <a:ext uri="{FF2B5EF4-FFF2-40B4-BE49-F238E27FC236}">
                <a16:creationId xmlns:a16="http://schemas.microsoft.com/office/drawing/2014/main" id="{B46A1C17-8778-6FD9-C098-066AD21D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89" y="2972723"/>
            <a:ext cx="119346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/>
              <a:t>Приобретенный иммунитет</a:t>
            </a:r>
          </a:p>
        </p:txBody>
      </p:sp>
      <p:sp>
        <p:nvSpPr>
          <p:cNvPr id="35845" name="TextBox 11">
            <a:extLst>
              <a:ext uri="{FF2B5EF4-FFF2-40B4-BE49-F238E27FC236}">
                <a16:creationId xmlns:a16="http://schemas.microsoft.com/office/drawing/2014/main" id="{C54AC1F9-B5FA-48FA-0BC5-B8D7C173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561" y="3663205"/>
            <a:ext cx="779941" cy="4000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 dirty="0"/>
              <a:t>Th1, Th2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 dirty="0"/>
              <a:t>Th17, Treg</a:t>
            </a:r>
            <a:endParaRPr lang="ru-RU" altLang="ru-RU" sz="1000" b="1" dirty="0"/>
          </a:p>
        </p:txBody>
      </p:sp>
      <p:sp>
        <p:nvSpPr>
          <p:cNvPr id="35846" name="TextBox 12">
            <a:extLst>
              <a:ext uri="{FF2B5EF4-FFF2-40B4-BE49-F238E27FC236}">
                <a16:creationId xmlns:a16="http://schemas.microsoft.com/office/drawing/2014/main" id="{AEEB787B-2D81-2E4A-B254-C99236388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38" y="5569785"/>
            <a:ext cx="108570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Врожденный иммунитет</a:t>
            </a:r>
          </a:p>
        </p:txBody>
      </p:sp>
      <p:sp>
        <p:nvSpPr>
          <p:cNvPr id="35848" name="TextBox 13">
            <a:extLst>
              <a:ext uri="{FF2B5EF4-FFF2-40B4-BE49-F238E27FC236}">
                <a16:creationId xmlns:a16="http://schemas.microsoft.com/office/drawing/2014/main" id="{E7501B93-E075-94F7-B6AE-CD1D2DC0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020" y="3029002"/>
            <a:ext cx="2052371" cy="39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/>
              <a:t>Эпителиально-мезенхимальная передача и фиброз</a:t>
            </a:r>
          </a:p>
        </p:txBody>
      </p:sp>
      <p:sp>
        <p:nvSpPr>
          <p:cNvPr id="35850" name="TextBox 15">
            <a:extLst>
              <a:ext uri="{FF2B5EF4-FFF2-40B4-BE49-F238E27FC236}">
                <a16:creationId xmlns:a16="http://schemas.microsoft.com/office/drawing/2014/main" id="{8D0B4124-00F6-988A-D543-303BD9AB1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72" y="5574334"/>
            <a:ext cx="2052371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/>
              <a:t>Эпителиальная барьерная функция и дисбиоз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BAAD132-A3C1-33DB-AC7E-B611A442E108}"/>
              </a:ext>
            </a:extLst>
          </p:cNvPr>
          <p:cNvSpPr/>
          <p:nvPr/>
        </p:nvSpPr>
        <p:spPr>
          <a:xfrm>
            <a:off x="4113090" y="2649786"/>
            <a:ext cx="914281" cy="6554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52" name="TextBox 19">
            <a:extLst>
              <a:ext uri="{FF2B5EF4-FFF2-40B4-BE49-F238E27FC236}">
                <a16:creationId xmlns:a16="http://schemas.microsoft.com/office/drawing/2014/main" id="{CD836F1E-BEA5-8776-3B07-010E82ADB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582" y="2777195"/>
            <a:ext cx="1087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Препараты анти-</a:t>
            </a:r>
            <a:r>
              <a:rPr lang="en-US" altLang="ru-RU" sz="1200" b="1" dirty="0"/>
              <a:t>TL1A</a:t>
            </a:r>
            <a:endParaRPr lang="ru-RU" altLang="ru-RU" sz="1200" b="1" dirty="0"/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0AB946E4-3BD1-6AE4-0C4C-C9DAC6328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470" y="2515725"/>
            <a:ext cx="1169836" cy="307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Диагностика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8C030E-E014-5F5D-B510-25DDFA0CE909}"/>
              </a:ext>
            </a:extLst>
          </p:cNvPr>
          <p:cNvSpPr txBox="1"/>
          <p:nvPr/>
        </p:nvSpPr>
        <p:spPr>
          <a:xfrm>
            <a:off x="7587417" y="4208276"/>
            <a:ext cx="266429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/>
              <a:t>Лечение внекишечных проявлений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A9247-72CD-57CF-A4D6-3A7B2DF8E17A}"/>
              </a:ext>
            </a:extLst>
          </p:cNvPr>
          <p:cNvSpPr txBox="1"/>
          <p:nvPr/>
        </p:nvSpPr>
        <p:spPr>
          <a:xfrm>
            <a:off x="7587416" y="6003861"/>
            <a:ext cx="26642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/>
              <a:t>Включение анти-</a:t>
            </a:r>
            <a:r>
              <a:rPr lang="en-US" sz="1200" b="1" dirty="0"/>
              <a:t>TL1A</a:t>
            </a:r>
            <a:r>
              <a:rPr lang="ru-RU" sz="1200" b="1" dirty="0"/>
              <a:t> в комбинированную терапию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4629D93-9B6C-4762-7799-9D5B5DFAD8AE}"/>
              </a:ext>
            </a:extLst>
          </p:cNvPr>
          <p:cNvSpPr/>
          <p:nvPr/>
        </p:nvSpPr>
        <p:spPr>
          <a:xfrm>
            <a:off x="2128561" y="2038531"/>
            <a:ext cx="6103142" cy="399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57" name="Заголовок 1">
            <a:extLst>
              <a:ext uri="{FF2B5EF4-FFF2-40B4-BE49-F238E27FC236}">
                <a16:creationId xmlns:a16="http://schemas.microsoft.com/office/drawing/2014/main" id="{A32CB3C8-C59B-3E2A-11EA-77D89C831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729" y="217930"/>
            <a:ext cx="10514231" cy="650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ru-RU" altLang="ru-RU" sz="3100" dirty="0">
                <a:solidFill>
                  <a:schemeClr val="tx1"/>
                </a:solidFill>
              </a:rPr>
              <a:t>Цитокин </a:t>
            </a:r>
            <a:r>
              <a:rPr lang="en-US" altLang="ru-RU" sz="3100" dirty="0">
                <a:solidFill>
                  <a:schemeClr val="tx1"/>
                </a:solidFill>
              </a:rPr>
              <a:t>TL1A</a:t>
            </a:r>
            <a:endParaRPr lang="ru-RU" altLang="ru-RU" sz="2700" b="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6FDB0-9DD8-9C66-F001-1BD6D9304E7C}"/>
              </a:ext>
            </a:extLst>
          </p:cNvPr>
          <p:cNvSpPr txBox="1"/>
          <p:nvPr/>
        </p:nvSpPr>
        <p:spPr>
          <a:xfrm>
            <a:off x="490729" y="1170521"/>
            <a:ext cx="1150913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dirty="0"/>
              <a:t>Усиливает иммунный ответ в кишечнике и общее иммунное воспаление, влияя на приобретенный и врожденный иммунный ответ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dirty="0"/>
              <a:t>Вовлечен в интестинальный фиброз, приводя к увеличению отложения коллагена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4" descr="Изображение выглядит как текст, снимок экрана, программное обеспечение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DFE8A3-2876-5CC1-7292-C6EAB4D0E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28786" r="50000" b="25648"/>
          <a:stretch>
            <a:fillRect/>
          </a:stretch>
        </p:blipFill>
        <p:spPr>
          <a:xfrm>
            <a:off x="1419040" y="181398"/>
            <a:ext cx="9352332" cy="6495204"/>
          </a:xfrm>
        </p:spPr>
      </p:pic>
      <p:sp>
        <p:nvSpPr>
          <p:cNvPr id="36867" name="TextBox 5">
            <a:extLst>
              <a:ext uri="{FF2B5EF4-FFF2-40B4-BE49-F238E27FC236}">
                <a16:creationId xmlns:a16="http://schemas.microsoft.com/office/drawing/2014/main" id="{40443D29-4612-B76F-C30F-35AD9595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03" y="221081"/>
            <a:ext cx="4155305" cy="56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100" b="1" dirty="0">
                <a:latin typeface="Gotham Pro" pitchFamily="2" charset="0"/>
                <a:ea typeface="+mj-ea"/>
                <a:cs typeface="Gotham Pro" pitchFamily="2" charset="0"/>
              </a:rPr>
              <a:t>Анти-</a:t>
            </a:r>
            <a:r>
              <a:rPr lang="en-US" altLang="ru-RU" sz="3100" b="1" dirty="0">
                <a:latin typeface="Gotham Pro" pitchFamily="2" charset="0"/>
                <a:ea typeface="+mj-ea"/>
                <a:cs typeface="Gotham Pro" pitchFamily="2" charset="0"/>
              </a:rPr>
              <a:t>TL1A </a:t>
            </a:r>
            <a:r>
              <a:rPr lang="ru-RU" altLang="ru-RU" sz="3100" b="1" dirty="0">
                <a:latin typeface="Gotham Pro" pitchFamily="2" charset="0"/>
                <a:ea typeface="+mj-ea"/>
                <a:cs typeface="Gotham Pro" pitchFamily="2" charset="0"/>
              </a:rPr>
              <a:t>терапия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528F51-BFE6-8500-0DFF-C7D5C6C733EB}"/>
              </a:ext>
            </a:extLst>
          </p:cNvPr>
          <p:cNvSpPr txBox="1"/>
          <p:nvPr/>
        </p:nvSpPr>
        <p:spPr>
          <a:xfrm>
            <a:off x="5519142" y="1124744"/>
            <a:ext cx="17281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Передача сигнала от клетки к клетке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8C210-C245-835E-83C7-C6AB96F7B6C9}"/>
              </a:ext>
            </a:extLst>
          </p:cNvPr>
          <p:cNvSpPr txBox="1"/>
          <p:nvPr/>
        </p:nvSpPr>
        <p:spPr>
          <a:xfrm>
            <a:off x="5451523" y="1600943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TL1A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16EFB-90DF-AA10-4953-28E39B6FC843}"/>
              </a:ext>
            </a:extLst>
          </p:cNvPr>
          <p:cNvSpPr txBox="1"/>
          <p:nvPr/>
        </p:nvSpPr>
        <p:spPr>
          <a:xfrm>
            <a:off x="8255446" y="2564904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TL1A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8FC92-3B36-9491-5FD5-E984E0497097}"/>
              </a:ext>
            </a:extLst>
          </p:cNvPr>
          <p:cNvSpPr txBox="1"/>
          <p:nvPr/>
        </p:nvSpPr>
        <p:spPr>
          <a:xfrm>
            <a:off x="8255446" y="1770855"/>
            <a:ext cx="17281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Передача сигнала в растворе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87D18-A53E-46E6-9109-5FF0DCC119EB}"/>
              </a:ext>
            </a:extLst>
          </p:cNvPr>
          <p:cNvSpPr txBox="1"/>
          <p:nvPr/>
        </p:nvSpPr>
        <p:spPr>
          <a:xfrm>
            <a:off x="6527254" y="4221088"/>
            <a:ext cx="964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Блокирует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5C23B-A9BB-1A37-44D6-7254D76BFEB5}"/>
              </a:ext>
            </a:extLst>
          </p:cNvPr>
          <p:cNvSpPr txBox="1"/>
          <p:nvPr/>
        </p:nvSpPr>
        <p:spPr>
          <a:xfrm>
            <a:off x="8724849" y="5085184"/>
            <a:ext cx="10360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Блокирует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9AC7BA-8694-BC44-A765-38EC72AA02DE}"/>
              </a:ext>
            </a:extLst>
          </p:cNvPr>
          <p:cNvSpPr/>
          <p:nvPr/>
        </p:nvSpPr>
        <p:spPr>
          <a:xfrm>
            <a:off x="6527254" y="4498087"/>
            <a:ext cx="504056" cy="227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ABD1B-743F-12E6-0CC3-2D51ACE66BA8}"/>
              </a:ext>
            </a:extLst>
          </p:cNvPr>
          <p:cNvSpPr txBox="1"/>
          <p:nvPr/>
        </p:nvSpPr>
        <p:spPr>
          <a:xfrm>
            <a:off x="5723392" y="4828479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TL1A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1F63F-8997-E880-1B09-F9BD50CC3268}"/>
              </a:ext>
            </a:extLst>
          </p:cNvPr>
          <p:cNvSpPr txBox="1"/>
          <p:nvPr/>
        </p:nvSpPr>
        <p:spPr>
          <a:xfrm>
            <a:off x="7823398" y="5805264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TL1A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Объект 4" descr="Изображение выглядит как текст, снимок экрана, программное обеспечение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64BBDE-0E54-A639-35E4-55EB5464D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28577" r="47464" b="24193"/>
          <a:stretch>
            <a:fillRect/>
          </a:stretch>
        </p:blipFill>
        <p:spPr>
          <a:xfrm>
            <a:off x="993646" y="446"/>
            <a:ext cx="9787250" cy="6858695"/>
          </a:xfrm>
        </p:spPr>
      </p:pic>
      <p:sp>
        <p:nvSpPr>
          <p:cNvPr id="37891" name="TextBox 5">
            <a:extLst>
              <a:ext uri="{FF2B5EF4-FFF2-40B4-BE49-F238E27FC236}">
                <a16:creationId xmlns:a16="http://schemas.microsoft.com/office/drawing/2014/main" id="{CC1C33F4-442E-0BF1-D272-1E1E1089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30" y="189335"/>
            <a:ext cx="1094081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b="1" dirty="0">
                <a:latin typeface="Gotham Pro" pitchFamily="2" charset="0"/>
                <a:ea typeface="+mj-ea"/>
                <a:cs typeface="Gotham Pro" pitchFamily="2" charset="0"/>
              </a:rPr>
              <a:t>TL1A: DR3</a:t>
            </a:r>
            <a:r>
              <a:rPr lang="ru-RU" altLang="ru-RU" b="1" dirty="0">
                <a:latin typeface="Gotham Pro" pitchFamily="2" charset="0"/>
                <a:ea typeface="+mj-ea"/>
                <a:cs typeface="Gotham Pro" pitchFamily="2" charset="0"/>
              </a:rPr>
              <a:t>-зависимый путь при интестинальном фиброзе</a:t>
            </a:r>
          </a:p>
        </p:txBody>
      </p:sp>
      <p:sp>
        <p:nvSpPr>
          <p:cNvPr id="37892" name="TextBox 6">
            <a:extLst>
              <a:ext uri="{FF2B5EF4-FFF2-40B4-BE49-F238E27FC236}">
                <a16:creationId xmlns:a16="http://schemas.microsoft.com/office/drawing/2014/main" id="{DCDF3540-11E7-F790-603B-D09F1B50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026" y="1025838"/>
            <a:ext cx="1465072" cy="2761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/>
              <a:t>Бактерии/антигены</a:t>
            </a:r>
          </a:p>
        </p:txBody>
      </p:sp>
      <p:sp>
        <p:nvSpPr>
          <p:cNvPr id="37893" name="TextBox 7">
            <a:extLst>
              <a:ext uri="{FF2B5EF4-FFF2-40B4-BE49-F238E27FC236}">
                <a16:creationId xmlns:a16="http://schemas.microsoft.com/office/drawing/2014/main" id="{49F490F2-5E97-C98A-A2BE-A2F5B562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818" y="1025838"/>
            <a:ext cx="1477770" cy="2761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/>
              <a:t>Просвет кишечника</a:t>
            </a:r>
          </a:p>
        </p:txBody>
      </p:sp>
      <p:sp>
        <p:nvSpPr>
          <p:cNvPr id="37894" name="TextBox 8">
            <a:extLst>
              <a:ext uri="{FF2B5EF4-FFF2-40B4-BE49-F238E27FC236}">
                <a16:creationId xmlns:a16="http://schemas.microsoft.com/office/drawing/2014/main" id="{3DEEE622-4599-7FFA-D5FA-76F711C3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32" y="3490905"/>
            <a:ext cx="446029" cy="2476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/>
              <a:t>TL1A</a:t>
            </a:r>
            <a:endParaRPr lang="ru-RU" altLang="ru-RU" sz="1000" b="1"/>
          </a:p>
        </p:txBody>
      </p:sp>
      <p:sp>
        <p:nvSpPr>
          <p:cNvPr id="37895" name="TextBox 9">
            <a:extLst>
              <a:ext uri="{FF2B5EF4-FFF2-40B4-BE49-F238E27FC236}">
                <a16:creationId xmlns:a16="http://schemas.microsoft.com/office/drawing/2014/main" id="{28104E17-E568-6BF5-0194-8F147306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753" y="3711539"/>
            <a:ext cx="339681" cy="2460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 b="1"/>
              <a:t>IL1</a:t>
            </a:r>
            <a:endParaRPr lang="ru-RU" altLang="ru-RU" sz="1000" b="1"/>
          </a:p>
        </p:txBody>
      </p:sp>
      <p:sp>
        <p:nvSpPr>
          <p:cNvPr id="37896" name="TextBox 10">
            <a:extLst>
              <a:ext uri="{FF2B5EF4-FFF2-40B4-BE49-F238E27FC236}">
                <a16:creationId xmlns:a16="http://schemas.microsoft.com/office/drawing/2014/main" id="{403AFE74-3305-14B7-B7F9-A09A5360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293" y="3957569"/>
            <a:ext cx="519045" cy="2460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/>
              <a:t>ФНО</a:t>
            </a:r>
            <a:r>
              <a:rPr lang="el-GR" altLang="ru-RU" sz="1000" b="1">
                <a:latin typeface="Trebuchet MS" panose="020B0603020202020204" pitchFamily="34" charset="0"/>
              </a:rPr>
              <a:t>α</a:t>
            </a:r>
            <a:endParaRPr lang="ru-RU" altLang="ru-RU" sz="1000" b="1"/>
          </a:p>
        </p:txBody>
      </p:sp>
      <p:sp>
        <p:nvSpPr>
          <p:cNvPr id="37897" name="TextBox 11">
            <a:extLst>
              <a:ext uri="{FF2B5EF4-FFF2-40B4-BE49-F238E27FC236}">
                <a16:creationId xmlns:a16="http://schemas.microsoft.com/office/drawing/2014/main" id="{0A733DA2-A724-E7A4-0325-F9CED2B3F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021" y="3460746"/>
            <a:ext cx="2182529" cy="27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/>
              <a:t>Про-фибротические цитокины</a:t>
            </a:r>
          </a:p>
        </p:txBody>
      </p:sp>
      <p:sp>
        <p:nvSpPr>
          <p:cNvPr id="37898" name="TextBox 12">
            <a:extLst>
              <a:ext uri="{FF2B5EF4-FFF2-40B4-BE49-F238E27FC236}">
                <a16:creationId xmlns:a16="http://schemas.microsoft.com/office/drawing/2014/main" id="{6691B2A6-A043-2E24-53F2-FF19D1A3F34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69798" y="5332165"/>
            <a:ext cx="919043" cy="3698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фиброз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94B95-740A-11D1-C67C-75A60F591652}"/>
              </a:ext>
            </a:extLst>
          </p:cNvPr>
          <p:cNvSpPr txBox="1"/>
          <p:nvPr/>
        </p:nvSpPr>
        <p:spPr>
          <a:xfrm>
            <a:off x="282820" y="6360888"/>
            <a:ext cx="393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Sands et al. UEGW 2023; Danese et al. UEGW 2023</a:t>
            </a:r>
            <a:endParaRPr lang="ru-RU" sz="1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D51F1A6A-2138-907A-998A-F20BABF76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chemeClr val="tx1"/>
                </a:solidFill>
              </a:rPr>
              <a:t>Новые анти-</a:t>
            </a:r>
            <a:r>
              <a:rPr lang="en-US" altLang="ru-RU" sz="2800" dirty="0">
                <a:solidFill>
                  <a:schemeClr val="tx1"/>
                </a:solidFill>
              </a:rPr>
              <a:t>TL1A</a:t>
            </a:r>
            <a:r>
              <a:rPr lang="ru-RU" altLang="ru-RU" sz="2800" dirty="0">
                <a:solidFill>
                  <a:schemeClr val="tx1"/>
                </a:solidFill>
              </a:rPr>
              <a:t> подходы к лечению сообщают положительные результаты </a:t>
            </a:r>
            <a:r>
              <a:rPr lang="en-US" altLang="ru-RU" sz="2800" dirty="0">
                <a:solidFill>
                  <a:schemeClr val="tx1"/>
                </a:solidFill>
              </a:rPr>
              <a:t>II</a:t>
            </a:r>
            <a:r>
              <a:rPr lang="ru-RU" altLang="ru-RU" sz="2800" dirty="0">
                <a:solidFill>
                  <a:schemeClr val="tx1"/>
                </a:solidFill>
              </a:rPr>
              <a:t> фазы исследований при ВЗК и переход к фазе </a:t>
            </a:r>
            <a:r>
              <a:rPr lang="en-US" altLang="ru-RU" sz="2800" dirty="0">
                <a:solidFill>
                  <a:schemeClr val="tx1"/>
                </a:solidFill>
              </a:rPr>
              <a:t>III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pic>
        <p:nvPicPr>
          <p:cNvPr id="38915" name="Объект 4" descr="Изображение выглядит как текст, снимок экрана, программное обеспечение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C10C14B-0622-A0F8-EE2B-C057665FF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41061" r="37984" b="24609"/>
          <a:stretch>
            <a:fillRect/>
          </a:stretch>
        </p:blipFill>
        <p:spPr>
          <a:xfrm>
            <a:off x="133332" y="1765517"/>
            <a:ext cx="11904700" cy="4644420"/>
          </a:xfrm>
        </p:spPr>
      </p:pic>
      <p:sp>
        <p:nvSpPr>
          <p:cNvPr id="38916" name="TextBox 6">
            <a:extLst>
              <a:ext uri="{FF2B5EF4-FFF2-40B4-BE49-F238E27FC236}">
                <a16:creationId xmlns:a16="http://schemas.microsoft.com/office/drawing/2014/main" id="{3BC81B4D-620A-4B77-13FA-EE55A9B2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080" y="2235356"/>
            <a:ext cx="2777763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Продолжается </a:t>
            </a:r>
            <a:r>
              <a:rPr lang="en-US" altLang="ru-RU" sz="1800" dirty="0"/>
              <a:t>III</a:t>
            </a:r>
            <a:r>
              <a:rPr lang="ru-RU" altLang="ru-RU" sz="1800" dirty="0"/>
              <a:t> фаза клинических исследований при язвенном колите и болезни Крона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0"/>
            <a:ext cx="10513168" cy="10800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Конфликт интересов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637" y="1340768"/>
            <a:ext cx="10801201" cy="4968551"/>
          </a:xfrm>
        </p:spPr>
        <p:txBody>
          <a:bodyPr>
            <a:normAutofit/>
          </a:bodyPr>
          <a:lstStyle/>
          <a:p>
            <a:pPr marL="0" indent="0">
              <a:buClr>
                <a:srgbClr val="00ADD9"/>
              </a:buClr>
              <a:buSzPct val="130000"/>
              <a:buNone/>
            </a:pPr>
            <a:r>
              <a:rPr lang="ru-RU" dirty="0">
                <a:solidFill>
                  <a:schemeClr val="tx1"/>
                </a:solidFill>
              </a:rPr>
              <a:t>Отсутствие конфликта интересов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Объект 4" descr="Изображение выглядит как текст, снимок экрана, программное обеспечение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BF25F7-325A-3721-3FDA-8CAAFCC7A8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t="28577" r="37984" b="23984"/>
          <a:stretch>
            <a:fillRect/>
          </a:stretch>
        </p:blipFill>
        <p:spPr>
          <a:xfrm>
            <a:off x="390474" y="244890"/>
            <a:ext cx="11658670" cy="6531712"/>
          </a:xfrm>
        </p:spPr>
      </p:pic>
      <p:sp>
        <p:nvSpPr>
          <p:cNvPr id="39939" name="TextBox 5">
            <a:extLst>
              <a:ext uri="{FF2B5EF4-FFF2-40B4-BE49-F238E27FC236}">
                <a16:creationId xmlns:a16="http://schemas.microsoft.com/office/drawing/2014/main" id="{365EF603-0E4F-57F0-CCAD-3FEF0C633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90" y="283288"/>
            <a:ext cx="6563015" cy="47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Gotham Pro" pitchFamily="2" charset="0"/>
                <a:ea typeface="+mj-ea"/>
                <a:cs typeface="Gotham Pro" pitchFamily="2" charset="0"/>
              </a:rPr>
              <a:t>Анти-</a:t>
            </a:r>
            <a:r>
              <a:rPr lang="en-US" altLang="ru-RU" sz="2500" b="1" dirty="0">
                <a:latin typeface="Gotham Pro" pitchFamily="2" charset="0"/>
                <a:ea typeface="+mj-ea"/>
                <a:cs typeface="Gotham Pro" pitchFamily="2" charset="0"/>
              </a:rPr>
              <a:t>TL1A</a:t>
            </a:r>
            <a:r>
              <a:rPr lang="ru-RU" altLang="ru-RU" sz="2500" b="1" dirty="0">
                <a:latin typeface="Gotham Pro" pitchFamily="2" charset="0"/>
                <a:ea typeface="+mj-ea"/>
                <a:cs typeface="Gotham Pro" pitchFamily="2" charset="0"/>
              </a:rPr>
              <a:t> </a:t>
            </a:r>
            <a:r>
              <a:rPr lang="en-US" altLang="ru-RU" sz="2500" b="1" dirty="0" err="1">
                <a:latin typeface="Gotham Pro" pitchFamily="2" charset="0"/>
                <a:ea typeface="+mj-ea"/>
                <a:cs typeface="Gotham Pro" pitchFamily="2" charset="0"/>
              </a:rPr>
              <a:t>Tulisokibart</a:t>
            </a:r>
            <a:r>
              <a:rPr lang="ru-RU" altLang="ru-RU" sz="2500" b="1" dirty="0">
                <a:latin typeface="Gotham Pro" pitchFamily="2" charset="0"/>
                <a:ea typeface="+mj-ea"/>
                <a:cs typeface="Gotham Pro" pitchFamily="2" charset="0"/>
              </a:rPr>
              <a:t>  Безопасность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CFFFB1-9E63-FC02-DD5C-699D59DC80BA}"/>
              </a:ext>
            </a:extLst>
          </p:cNvPr>
          <p:cNvSpPr/>
          <p:nvPr/>
        </p:nvSpPr>
        <p:spPr>
          <a:xfrm>
            <a:off x="4222998" y="3573016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3737CC1F-F038-E5DF-C6D6-12F70BADF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500" dirty="0">
                <a:solidFill>
                  <a:schemeClr val="tx1"/>
                </a:solidFill>
              </a:rPr>
              <a:t>Выводы</a:t>
            </a: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E3BE6DCE-0BDF-A611-4FC6-F364AFDD9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ru-RU" sz="2400" dirty="0">
                <a:solidFill>
                  <a:schemeClr val="tx1"/>
                </a:solidFill>
              </a:rPr>
              <a:t>TL1A</a:t>
            </a:r>
            <a:r>
              <a:rPr lang="ru-RU" altLang="ru-RU" sz="2400" dirty="0">
                <a:solidFill>
                  <a:schemeClr val="tx1"/>
                </a:solidFill>
              </a:rPr>
              <a:t> – новая цель терапии при язвенном колите и болезни Крона</a:t>
            </a:r>
          </a:p>
          <a:p>
            <a:pPr>
              <a:buClr>
                <a:schemeClr val="tx1"/>
              </a:buClr>
            </a:pPr>
            <a:r>
              <a:rPr lang="ru-RU" altLang="ru-RU" sz="2400" dirty="0">
                <a:solidFill>
                  <a:schemeClr val="tx1"/>
                </a:solidFill>
              </a:rPr>
              <a:t>Следующие шаги: завершение регистрационных исследований и одобрение регуляторными органами новых моноклональных антител </a:t>
            </a:r>
            <a:r>
              <a:rPr lang="ru-RU" altLang="ru-RU" sz="2400" b="1" dirty="0">
                <a:solidFill>
                  <a:schemeClr val="tx1"/>
                </a:solidFill>
              </a:rPr>
              <a:t>анти-</a:t>
            </a:r>
            <a:r>
              <a:rPr lang="en-US" altLang="ru-RU" sz="2400" b="1" dirty="0">
                <a:solidFill>
                  <a:schemeClr val="tx1"/>
                </a:solidFill>
              </a:rPr>
              <a:t>TL1A</a:t>
            </a:r>
            <a:r>
              <a:rPr lang="ru-RU" altLang="ru-RU" sz="2400" b="1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ru-RU" altLang="ru-RU" sz="2400" dirty="0">
                <a:solidFill>
                  <a:schemeClr val="tx1"/>
                </a:solidFill>
              </a:rPr>
              <a:t>Ответ на вопрос о долгосрочной безопасности (новый механизм действия)</a:t>
            </a:r>
          </a:p>
          <a:p>
            <a:pPr>
              <a:buClr>
                <a:schemeClr val="tx1"/>
              </a:buClr>
            </a:pPr>
            <a:r>
              <a:rPr lang="ru-RU" altLang="ru-RU" sz="2400" dirty="0">
                <a:solidFill>
                  <a:schemeClr val="tx1"/>
                </a:solidFill>
              </a:rPr>
              <a:t>Оценить влияние на фиброз</a:t>
            </a:r>
          </a:p>
          <a:p>
            <a:pPr marL="0" indent="0">
              <a:buClr>
                <a:schemeClr val="tx1"/>
              </a:buClr>
              <a:buNone/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8">
            <a:extLst>
              <a:ext uri="{FF2B5EF4-FFF2-40B4-BE49-F238E27FC236}">
                <a16:creationId xmlns:a16="http://schemas.microsoft.com/office/drawing/2014/main" id="{A68C2F68-3EB5-F359-7511-6D651B13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7" y="640126"/>
            <a:ext cx="3209507" cy="3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одзаголовок 2">
            <a:extLst>
              <a:ext uri="{FF2B5EF4-FFF2-40B4-BE49-F238E27FC236}">
                <a16:creationId xmlns:a16="http://schemas.microsoft.com/office/drawing/2014/main" id="{03BB41A8-056D-712E-3628-B43A4DD9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206" y="2286149"/>
            <a:ext cx="2284115" cy="6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>
                <a:solidFill>
                  <a:srgbClr val="060717"/>
                </a:solidFill>
                <a:latin typeface="Biocad Display" charset="0"/>
              </a:rPr>
              <a:t>Горячая линия</a:t>
            </a:r>
          </a:p>
          <a:p>
            <a:pPr defTabSz="914309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2000" b="1">
                <a:solidFill>
                  <a:srgbClr val="060717"/>
                </a:solidFill>
                <a:latin typeface="Biocad Display" charset="0"/>
              </a:rPr>
              <a:t>8 800 511 00 37</a:t>
            </a:r>
          </a:p>
        </p:txBody>
      </p:sp>
      <p:sp>
        <p:nvSpPr>
          <p:cNvPr id="43012" name="Подзаголовок 2">
            <a:extLst>
              <a:ext uri="{FF2B5EF4-FFF2-40B4-BE49-F238E27FC236}">
                <a16:creationId xmlns:a16="http://schemas.microsoft.com/office/drawing/2014/main" id="{85860971-A201-4F9E-6E4C-7A4D7991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206" y="1514724"/>
            <a:ext cx="1865069" cy="59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>
                <a:solidFill>
                  <a:srgbClr val="060717"/>
                </a:solidFill>
                <a:latin typeface="Biocad Display" charset="0"/>
              </a:rPr>
              <a:t>Узнать на сайте</a:t>
            </a:r>
          </a:p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2000" b="1">
                <a:solidFill>
                  <a:srgbClr val="060717"/>
                </a:solidFill>
                <a:latin typeface="Biocad Display" charset="0"/>
              </a:rPr>
              <a:t>ct.biocad.ru</a:t>
            </a:r>
            <a:endParaRPr lang="ru-RU" altLang="ru-RU" sz="2000" b="1">
              <a:solidFill>
                <a:srgbClr val="060717"/>
              </a:solidFill>
              <a:latin typeface="Biocad Display" charset="0"/>
            </a:endParaRPr>
          </a:p>
        </p:txBody>
      </p:sp>
      <p:cxnSp>
        <p:nvCxnSpPr>
          <p:cNvPr id="43013" name="Прямая со стрелкой 32">
            <a:extLst>
              <a:ext uri="{FF2B5EF4-FFF2-40B4-BE49-F238E27FC236}">
                <a16:creationId xmlns:a16="http://schemas.microsoft.com/office/drawing/2014/main" id="{8789BA89-2617-6C74-8C48-D03C4402D1A6}"/>
              </a:ext>
            </a:extLst>
          </p:cNvPr>
          <p:cNvCxnSpPr>
            <a:cxnSpLocks/>
            <a:stCxn id="43014" idx="3"/>
            <a:endCxn id="43017" idx="1"/>
          </p:cNvCxnSpPr>
          <p:nvPr/>
        </p:nvCxnSpPr>
        <p:spPr bwMode="auto">
          <a:xfrm flipV="1">
            <a:off x="1407930" y="5011532"/>
            <a:ext cx="884122" cy="1587"/>
          </a:xfrm>
          <a:prstGeom prst="straightConnector1">
            <a:avLst/>
          </a:prstGeom>
          <a:noFill/>
          <a:ln w="15875" cap="rnd" algn="ctr">
            <a:solidFill>
              <a:srgbClr val="0F2555"/>
            </a:solidFill>
            <a:prstDash val="sysDot"/>
            <a:miter lim="800000"/>
            <a:headEnd type="non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4" name="Рисунок 34">
            <a:extLst>
              <a:ext uri="{FF2B5EF4-FFF2-40B4-BE49-F238E27FC236}">
                <a16:creationId xmlns:a16="http://schemas.microsoft.com/office/drawing/2014/main" id="{CC54725D-A33A-6288-AEA8-A8254770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5" y="4690899"/>
            <a:ext cx="642854" cy="64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Рисунок 35">
            <a:extLst>
              <a:ext uri="{FF2B5EF4-FFF2-40B4-BE49-F238E27FC236}">
                <a16:creationId xmlns:a16="http://schemas.microsoft.com/office/drawing/2014/main" id="{60063EE5-7F18-4FF3-70D9-9B2447BF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85" y="1540121"/>
            <a:ext cx="577775" cy="5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Рисунок 36">
            <a:extLst>
              <a:ext uri="{FF2B5EF4-FFF2-40B4-BE49-F238E27FC236}">
                <a16:creationId xmlns:a16="http://schemas.microsoft.com/office/drawing/2014/main" id="{CC4C45A9-4C85-CA62-0B0C-DC5E2C74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85" y="2625829"/>
            <a:ext cx="577775" cy="5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Скругленный прямоугольник 9">
            <a:extLst>
              <a:ext uri="{FF2B5EF4-FFF2-40B4-BE49-F238E27FC236}">
                <a16:creationId xmlns:a16="http://schemas.microsoft.com/office/drawing/2014/main" id="{85728B20-CD3A-BD11-2A76-A56E6063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051" y="4614708"/>
            <a:ext cx="2025386" cy="793647"/>
          </a:xfrm>
          <a:prstGeom prst="roundRect">
            <a:avLst>
              <a:gd name="adj" fmla="val 16667"/>
            </a:avLst>
          </a:prstGeom>
          <a:solidFill>
            <a:srgbClr val="EBF3F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983" tIns="46794" rIns="12598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Ознакомление с общей информацией об исследованиях на платформе </a:t>
            </a:r>
            <a:r>
              <a:rPr lang="ru-RU" altLang="ru-RU" sz="1100" b="1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ct.biocad.ru </a:t>
            </a:r>
            <a:endParaRPr lang="ru-RU" altLang="ru-RU" sz="1100" b="1">
              <a:solidFill>
                <a:srgbClr val="060717"/>
              </a:solidFill>
              <a:latin typeface="Biocad Display" charset="0"/>
            </a:endParaRPr>
          </a:p>
        </p:txBody>
      </p:sp>
      <p:sp>
        <p:nvSpPr>
          <p:cNvPr id="43018" name="Скругленный прямоугольник 14">
            <a:extLst>
              <a:ext uri="{FF2B5EF4-FFF2-40B4-BE49-F238E27FC236}">
                <a16:creationId xmlns:a16="http://schemas.microsoft.com/office/drawing/2014/main" id="{7F6D62F0-72E1-2E75-B5C3-C5C020CD0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527" y="4616295"/>
            <a:ext cx="2334908" cy="793647"/>
          </a:xfrm>
          <a:prstGeom prst="roundRect">
            <a:avLst>
              <a:gd name="adj" fmla="val 16667"/>
            </a:avLst>
          </a:prstGeom>
          <a:solidFill>
            <a:srgbClr val="F1F6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983" tIns="46794" rIns="12598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Ознакомление </a:t>
            </a:r>
          </a:p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с информацией о конкретном интересующем исследовании BIOCAD </a:t>
            </a:r>
            <a:endParaRPr lang="ru-RU" altLang="ru-RU" sz="1100">
              <a:solidFill>
                <a:srgbClr val="060717"/>
              </a:solidFill>
              <a:latin typeface="Biocad Display" charset="0"/>
            </a:endParaRPr>
          </a:p>
        </p:txBody>
      </p:sp>
      <p:cxnSp>
        <p:nvCxnSpPr>
          <p:cNvPr id="43019" name="Прямая со стрелкой 39">
            <a:extLst>
              <a:ext uri="{FF2B5EF4-FFF2-40B4-BE49-F238E27FC236}">
                <a16:creationId xmlns:a16="http://schemas.microsoft.com/office/drawing/2014/main" id="{AC35B79A-E8CC-FA0C-C9DB-07777033BAAA}"/>
              </a:ext>
            </a:extLst>
          </p:cNvPr>
          <p:cNvCxnSpPr>
            <a:cxnSpLocks/>
            <a:stCxn id="43017" idx="3"/>
            <a:endCxn id="43018" idx="1"/>
          </p:cNvCxnSpPr>
          <p:nvPr/>
        </p:nvCxnSpPr>
        <p:spPr bwMode="auto">
          <a:xfrm>
            <a:off x="4317437" y="5011532"/>
            <a:ext cx="1138090" cy="1587"/>
          </a:xfrm>
          <a:prstGeom prst="straightConnector1">
            <a:avLst/>
          </a:prstGeom>
          <a:noFill/>
          <a:ln w="15875" cap="rnd" algn="ctr">
            <a:solidFill>
              <a:srgbClr val="0F2555"/>
            </a:solidFill>
            <a:prstDash val="sysDot"/>
            <a:miter lim="800000"/>
            <a:headEnd type="non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0" name="Скругленный прямоугольник 18">
            <a:extLst>
              <a:ext uri="{FF2B5EF4-FFF2-40B4-BE49-F238E27FC236}">
                <a16:creationId xmlns:a16="http://schemas.microsoft.com/office/drawing/2014/main" id="{D871FDDD-9980-7800-C4C0-E9CEA072A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969" y="4616295"/>
            <a:ext cx="2431733" cy="793647"/>
          </a:xfrm>
          <a:prstGeom prst="roundRect">
            <a:avLst>
              <a:gd name="adj" fmla="val 16667"/>
            </a:avLst>
          </a:prstGeom>
          <a:solidFill>
            <a:srgbClr val="F1F6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983" tIns="46794" rIns="12598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Получение информации</a:t>
            </a:r>
            <a:br>
              <a:rPr lang="ru-RU" altLang="ru-RU" sz="11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</a:br>
            <a:r>
              <a:rPr lang="ru-RU" altLang="ru-RU" sz="11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потенциальным участником об исследовательском центре</a:t>
            </a:r>
            <a:endParaRPr lang="ru-RU" altLang="ru-RU" sz="1100">
              <a:solidFill>
                <a:srgbClr val="060717"/>
              </a:solidFill>
              <a:latin typeface="Biocad Display" charset="0"/>
            </a:endParaRPr>
          </a:p>
        </p:txBody>
      </p:sp>
      <p:cxnSp>
        <p:nvCxnSpPr>
          <p:cNvPr id="43021" name="Прямая со стрелкой 41">
            <a:extLst>
              <a:ext uri="{FF2B5EF4-FFF2-40B4-BE49-F238E27FC236}">
                <a16:creationId xmlns:a16="http://schemas.microsoft.com/office/drawing/2014/main" id="{F523FBCD-562A-730C-40A6-72F8349CD235}"/>
              </a:ext>
            </a:extLst>
          </p:cNvPr>
          <p:cNvCxnSpPr>
            <a:cxnSpLocks/>
            <a:stCxn id="43018" idx="3"/>
            <a:endCxn id="43020" idx="1"/>
          </p:cNvCxnSpPr>
          <p:nvPr/>
        </p:nvCxnSpPr>
        <p:spPr bwMode="auto">
          <a:xfrm flipV="1">
            <a:off x="7790436" y="5013119"/>
            <a:ext cx="1082534" cy="0"/>
          </a:xfrm>
          <a:prstGeom prst="straightConnector1">
            <a:avLst/>
          </a:prstGeom>
          <a:noFill/>
          <a:ln w="15875" cap="rnd" algn="ctr">
            <a:solidFill>
              <a:srgbClr val="0F2555"/>
            </a:solidFill>
            <a:prstDash val="sysDot"/>
            <a:miter lim="800000"/>
            <a:headEnd type="non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636AAF7-6FA3-DD74-E06B-707D18A27AFB}"/>
              </a:ext>
            </a:extLst>
          </p:cNvPr>
          <p:cNvSpPr txBox="1"/>
          <p:nvPr/>
        </p:nvSpPr>
        <p:spPr>
          <a:xfrm>
            <a:off x="466664" y="5325816"/>
            <a:ext cx="1257136" cy="4301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09">
              <a:defRPr/>
            </a:pPr>
            <a:r>
              <a:rPr lang="ru-RU" sz="1100" kern="0" dirty="0">
                <a:solidFill>
                  <a:srgbClr val="060717"/>
                </a:solidFill>
                <a:latin typeface="Biocad Display"/>
              </a:rPr>
              <a:t>Потенциальный участник</a:t>
            </a:r>
          </a:p>
        </p:txBody>
      </p:sp>
      <p:sp>
        <p:nvSpPr>
          <p:cNvPr id="43023" name="TextBox 43">
            <a:extLst>
              <a:ext uri="{FF2B5EF4-FFF2-40B4-BE49-F238E27FC236}">
                <a16:creationId xmlns:a16="http://schemas.microsoft.com/office/drawing/2014/main" id="{67F4BF2B-5D67-AF44-06A8-44726877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49" y="1592502"/>
            <a:ext cx="4803150" cy="11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Быстрый и удобный </a:t>
            </a:r>
            <a:r>
              <a:rPr lang="ru-RU" altLang="ru-RU" sz="1800">
                <a:solidFill>
                  <a:srgbClr val="002060"/>
                </a:solidFill>
                <a:latin typeface="Biocad Display" charset="0"/>
                <a:cs typeface="Calibri" panose="020F0502020204030204" pitchFamily="34" charset="0"/>
              </a:rPr>
              <a:t>поиск актуальной информации о клинических исследованиях компании BIOCAD, </a:t>
            </a:r>
            <a:r>
              <a:rPr lang="ru-RU" altLang="ru-RU" sz="1800">
                <a:solidFill>
                  <a:srgbClr val="060717"/>
                </a:solidFill>
                <a:latin typeface="Biocad Display" charset="0"/>
                <a:cs typeface="Calibri" panose="020F0502020204030204" pitchFamily="34" charset="0"/>
              </a:rPr>
              <a:t>созданный для потенциальных участников и врачей.</a:t>
            </a:r>
            <a:endParaRPr lang="ru-RU" altLang="ru-RU" sz="1800">
              <a:solidFill>
                <a:srgbClr val="060717"/>
              </a:solidFill>
              <a:latin typeface="Biocad Display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2C33C2-EAE8-F202-2C5E-AF9F259DC0A5}"/>
              </a:ext>
            </a:extLst>
          </p:cNvPr>
          <p:cNvSpPr txBox="1"/>
          <p:nvPr/>
        </p:nvSpPr>
        <p:spPr>
          <a:xfrm>
            <a:off x="580949" y="3632174"/>
            <a:ext cx="4479342" cy="30793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defTabSz="914309">
              <a:defRPr/>
            </a:pPr>
            <a:r>
              <a:rPr lang="ru-RU" sz="1400" b="1" kern="0" dirty="0">
                <a:solidFill>
                  <a:srgbClr val="060717"/>
                </a:solidFill>
                <a:latin typeface="Biocad Display"/>
              </a:rPr>
              <a:t>Упрощенный поиск исследований</a:t>
            </a:r>
            <a:r>
              <a:rPr lang="en-US" sz="1400" b="1" kern="0" dirty="0">
                <a:solidFill>
                  <a:srgbClr val="060717"/>
                </a:solidFill>
                <a:latin typeface="Biocad Display"/>
              </a:rPr>
              <a:t>:</a:t>
            </a:r>
            <a:endParaRPr lang="ru-RU" sz="1400" b="1" kern="0" dirty="0">
              <a:solidFill>
                <a:srgbClr val="060717"/>
              </a:solidFill>
              <a:latin typeface="Biocad Display"/>
            </a:endParaRPr>
          </a:p>
        </p:txBody>
      </p:sp>
      <p:pic>
        <p:nvPicPr>
          <p:cNvPr id="43025" name="Рисунок 49">
            <a:extLst>
              <a:ext uri="{FF2B5EF4-FFF2-40B4-BE49-F238E27FC236}">
                <a16:creationId xmlns:a16="http://schemas.microsoft.com/office/drawing/2014/main" id="{67E41383-B686-7216-7D87-81D6C7FB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00" y="1332187"/>
            <a:ext cx="2085703" cy="208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6" name="Подзаголовок 2">
            <a:extLst>
              <a:ext uri="{FF2B5EF4-FFF2-40B4-BE49-F238E27FC236}">
                <a16:creationId xmlns:a16="http://schemas.microsoft.com/office/drawing/2014/main" id="{8E525947-018B-92E4-6ACB-FBB013F5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206" y="2889320"/>
            <a:ext cx="2596812" cy="6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>
                <a:solidFill>
                  <a:srgbClr val="060717"/>
                </a:solidFill>
                <a:latin typeface="Biocad Display" charset="0"/>
              </a:rPr>
              <a:t>Международная линия</a:t>
            </a:r>
          </a:p>
          <a:p>
            <a:pPr defTabSz="914309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2000" b="1">
                <a:solidFill>
                  <a:srgbClr val="060717"/>
                </a:solidFill>
                <a:latin typeface="Biocad Display" charset="0"/>
              </a:rPr>
              <a:t>+7 981 698 20 50</a:t>
            </a:r>
          </a:p>
        </p:txBody>
      </p:sp>
      <p:sp>
        <p:nvSpPr>
          <p:cNvPr id="43027" name="TextBox 1">
            <a:extLst>
              <a:ext uri="{FF2B5EF4-FFF2-40B4-BE49-F238E27FC236}">
                <a16:creationId xmlns:a16="http://schemas.microsoft.com/office/drawing/2014/main" id="{9A46B744-CBAD-060E-9F69-A55CCBF1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160" y="195685"/>
            <a:ext cx="4253946" cy="9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Клинические исследования </a:t>
            </a:r>
            <a:r>
              <a:rPr lang="en-US" altLang="ru-RU" sz="1800"/>
              <a:t>TL1A</a:t>
            </a:r>
            <a:endParaRPr lang="ru-RU" altLang="ru-RU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ULTRAMARINE – </a:t>
            </a:r>
            <a:r>
              <a:rPr lang="ru-RU" altLang="ru-RU" sz="1800"/>
              <a:t>язвенный колит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COMANDOR</a:t>
            </a:r>
            <a:r>
              <a:rPr lang="ru-RU" altLang="ru-RU" sz="1800"/>
              <a:t> – болезнь Крона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8902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F23235A-77CB-9C1A-0795-B746FC9AC13C}"/>
              </a:ext>
            </a:extLst>
          </p:cNvPr>
          <p:cNvGrpSpPr>
            <a:grpSpLocks/>
          </p:cNvGrpSpPr>
          <p:nvPr/>
        </p:nvGrpSpPr>
        <p:grpSpPr bwMode="auto">
          <a:xfrm>
            <a:off x="8039422" y="314205"/>
            <a:ext cx="2642843" cy="882535"/>
            <a:chOff x="5456238" y="387350"/>
            <a:chExt cx="3416300" cy="1204913"/>
          </a:xfrm>
        </p:grpSpPr>
        <p:pic>
          <p:nvPicPr>
            <p:cNvPr id="4" name="Рисунок 2">
              <a:extLst>
                <a:ext uri="{FF2B5EF4-FFF2-40B4-BE49-F238E27FC236}">
                  <a16:creationId xmlns:a16="http://schemas.microsoft.com/office/drawing/2014/main" id="{B3778D88-D1E0-FEA1-531A-84A75EBF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741363"/>
              <a:ext cx="206851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3">
              <a:extLst>
                <a:ext uri="{FF2B5EF4-FFF2-40B4-BE49-F238E27FC236}">
                  <a16:creationId xmlns:a16="http://schemas.microsoft.com/office/drawing/2014/main" id="{EC865C0C-AFA6-A7FA-3799-D7B68AABC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387350"/>
              <a:ext cx="1227137" cy="120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388C7E-B5EE-1AE2-8ABF-270F77B9F1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625" y="116222"/>
            <a:ext cx="7996784" cy="317656"/>
          </a:xfrm>
        </p:spPr>
        <p:txBody>
          <a:bodyPr vert="horz" lIns="0" tIns="15219" rIns="0" bIns="0" rtlCol="0" anchor="ctr">
            <a:spAutoFit/>
          </a:bodyPr>
          <a:lstStyle/>
          <a:p>
            <a:pPr marL="16911" algn="l">
              <a:lnSpc>
                <a:spcPct val="70000"/>
              </a:lnSpc>
              <a:buSzPts val="990"/>
              <a:defRPr/>
            </a:pPr>
            <a:r>
              <a:rPr lang="ru-RU" sz="2800" dirty="0">
                <a:solidFill>
                  <a:schemeClr val="tx1"/>
                </a:solidFill>
              </a:rPr>
              <a:t>Основные </a:t>
            </a:r>
            <a:r>
              <a:rPr lang="ru-RU" sz="2800" dirty="0" err="1">
                <a:solidFill>
                  <a:schemeClr val="tx1"/>
                </a:solidFill>
              </a:rPr>
              <a:t>составляющие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патогенеза</a:t>
            </a:r>
            <a:r>
              <a:rPr lang="ru-RU" sz="2800" dirty="0">
                <a:solidFill>
                  <a:schemeClr val="tx1"/>
                </a:solidFill>
              </a:rPr>
              <a:t> ВЗК</a:t>
            </a:r>
          </a:p>
        </p:txBody>
      </p:sp>
      <p:grpSp>
        <p:nvGrpSpPr>
          <p:cNvPr id="13315" name="object 3">
            <a:extLst>
              <a:ext uri="{FF2B5EF4-FFF2-40B4-BE49-F238E27FC236}">
                <a16:creationId xmlns:a16="http://schemas.microsoft.com/office/drawing/2014/main" id="{C4D858BF-39E0-5ED1-5501-DE3E7F6E96F1}"/>
              </a:ext>
            </a:extLst>
          </p:cNvPr>
          <p:cNvGrpSpPr>
            <a:grpSpLocks/>
          </p:cNvGrpSpPr>
          <p:nvPr/>
        </p:nvGrpSpPr>
        <p:grpSpPr bwMode="auto">
          <a:xfrm>
            <a:off x="7972974" y="3065511"/>
            <a:ext cx="2944429" cy="1158724"/>
            <a:chOff x="5894578" y="2422905"/>
            <a:chExt cx="2210435" cy="869315"/>
          </a:xfrm>
        </p:grpSpPr>
        <p:sp>
          <p:nvSpPr>
            <p:cNvPr id="13341" name="object 4">
              <a:extLst>
                <a:ext uri="{FF2B5EF4-FFF2-40B4-BE49-F238E27FC236}">
                  <a16:creationId xmlns:a16="http://schemas.microsoft.com/office/drawing/2014/main" id="{6F17B698-6F51-566F-BA69-9FC73A8C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928" y="2429255"/>
              <a:ext cx="2197735" cy="856615"/>
            </a:xfrm>
            <a:custGeom>
              <a:avLst/>
              <a:gdLst>
                <a:gd name="T0" fmla="*/ 1031872 w 2197734"/>
                <a:gd name="T1" fmla="*/ 781 h 856614"/>
                <a:gd name="T2" fmla="*/ 901304 w 2197734"/>
                <a:gd name="T3" fmla="*/ 6900 h 856614"/>
                <a:gd name="T4" fmla="*/ 775896 w 2197734"/>
                <a:gd name="T5" fmla="*/ 18795 h 856614"/>
                <a:gd name="T6" fmla="*/ 656567 w 2197734"/>
                <a:gd name="T7" fmla="*/ 36106 h 856614"/>
                <a:gd name="T8" fmla="*/ 544237 w 2197734"/>
                <a:gd name="T9" fmla="*/ 58476 h 856614"/>
                <a:gd name="T10" fmla="*/ 439826 w 2197734"/>
                <a:gd name="T11" fmla="*/ 85545 h 856614"/>
                <a:gd name="T12" fmla="*/ 344253 w 2197734"/>
                <a:gd name="T13" fmla="*/ 116955 h 856614"/>
                <a:gd name="T14" fmla="*/ 258440 w 2197734"/>
                <a:gd name="T15" fmla="*/ 152347 h 856614"/>
                <a:gd name="T16" fmla="*/ 183305 w 2197734"/>
                <a:gd name="T17" fmla="*/ 191363 h 856614"/>
                <a:gd name="T18" fmla="*/ 92636 w 2197734"/>
                <a:gd name="T19" fmla="*/ 255896 h 856614"/>
                <a:gd name="T20" fmla="*/ 17704 w 2197734"/>
                <a:gd name="T21" fmla="*/ 351276 h 856614"/>
                <a:gd name="T22" fmla="*/ 0 w 2197734"/>
                <a:gd name="T23" fmla="*/ 428244 h 856614"/>
                <a:gd name="T24" fmla="*/ 17704 w 2197734"/>
                <a:gd name="T25" fmla="*/ 505213 h 856614"/>
                <a:gd name="T26" fmla="*/ 92636 w 2197734"/>
                <a:gd name="T27" fmla="*/ 600593 h 856614"/>
                <a:gd name="T28" fmla="*/ 183305 w 2197734"/>
                <a:gd name="T29" fmla="*/ 665126 h 856614"/>
                <a:gd name="T30" fmla="*/ 258440 w 2197734"/>
                <a:gd name="T31" fmla="*/ 704142 h 856614"/>
                <a:gd name="T32" fmla="*/ 344253 w 2197734"/>
                <a:gd name="T33" fmla="*/ 739534 h 856614"/>
                <a:gd name="T34" fmla="*/ 439826 w 2197734"/>
                <a:gd name="T35" fmla="*/ 770944 h 856614"/>
                <a:gd name="T36" fmla="*/ 544237 w 2197734"/>
                <a:gd name="T37" fmla="*/ 798013 h 856614"/>
                <a:gd name="T38" fmla="*/ 656567 w 2197734"/>
                <a:gd name="T39" fmla="*/ 820383 h 856614"/>
                <a:gd name="T40" fmla="*/ 775896 w 2197734"/>
                <a:gd name="T41" fmla="*/ 837694 h 856614"/>
                <a:gd name="T42" fmla="*/ 901304 w 2197734"/>
                <a:gd name="T43" fmla="*/ 849589 h 856614"/>
                <a:gd name="T44" fmla="*/ 1031872 w 2197734"/>
                <a:gd name="T45" fmla="*/ 855708 h 856614"/>
                <a:gd name="T46" fmla="*/ 1165737 w 2197734"/>
                <a:gd name="T47" fmla="*/ 855708 h 856614"/>
                <a:gd name="T48" fmla="*/ 1296305 w 2197734"/>
                <a:gd name="T49" fmla="*/ 849589 h 856614"/>
                <a:gd name="T50" fmla="*/ 1421713 w 2197734"/>
                <a:gd name="T51" fmla="*/ 837694 h 856614"/>
                <a:gd name="T52" fmla="*/ 1541042 w 2197734"/>
                <a:gd name="T53" fmla="*/ 820383 h 856614"/>
                <a:gd name="T54" fmla="*/ 1653372 w 2197734"/>
                <a:gd name="T55" fmla="*/ 798013 h 856614"/>
                <a:gd name="T56" fmla="*/ 1757783 w 2197734"/>
                <a:gd name="T57" fmla="*/ 770944 h 856614"/>
                <a:gd name="T58" fmla="*/ 1853356 w 2197734"/>
                <a:gd name="T59" fmla="*/ 739534 h 856614"/>
                <a:gd name="T60" fmla="*/ 1939169 w 2197734"/>
                <a:gd name="T61" fmla="*/ 704142 h 856614"/>
                <a:gd name="T62" fmla="*/ 2014304 w 2197734"/>
                <a:gd name="T63" fmla="*/ 665126 h 856614"/>
                <a:gd name="T64" fmla="*/ 2104973 w 2197734"/>
                <a:gd name="T65" fmla="*/ 600593 h 856614"/>
                <a:gd name="T66" fmla="*/ 2179905 w 2197734"/>
                <a:gd name="T67" fmla="*/ 505213 h 856614"/>
                <a:gd name="T68" fmla="*/ 2197609 w 2197734"/>
                <a:gd name="T69" fmla="*/ 428244 h 856614"/>
                <a:gd name="T70" fmla="*/ 2179905 w 2197734"/>
                <a:gd name="T71" fmla="*/ 351276 h 856614"/>
                <a:gd name="T72" fmla="*/ 2104973 w 2197734"/>
                <a:gd name="T73" fmla="*/ 255896 h 856614"/>
                <a:gd name="T74" fmla="*/ 2014304 w 2197734"/>
                <a:gd name="T75" fmla="*/ 191363 h 856614"/>
                <a:gd name="T76" fmla="*/ 1939169 w 2197734"/>
                <a:gd name="T77" fmla="*/ 152347 h 856614"/>
                <a:gd name="T78" fmla="*/ 1853356 w 2197734"/>
                <a:gd name="T79" fmla="*/ 116955 h 856614"/>
                <a:gd name="T80" fmla="*/ 1757783 w 2197734"/>
                <a:gd name="T81" fmla="*/ 85545 h 856614"/>
                <a:gd name="T82" fmla="*/ 1653372 w 2197734"/>
                <a:gd name="T83" fmla="*/ 58476 h 856614"/>
                <a:gd name="T84" fmla="*/ 1541042 w 2197734"/>
                <a:gd name="T85" fmla="*/ 36106 h 856614"/>
                <a:gd name="T86" fmla="*/ 1421713 w 2197734"/>
                <a:gd name="T87" fmla="*/ 18795 h 856614"/>
                <a:gd name="T88" fmla="*/ 1296305 w 2197734"/>
                <a:gd name="T89" fmla="*/ 6900 h 856614"/>
                <a:gd name="T90" fmla="*/ 1165737 w 2197734"/>
                <a:gd name="T91" fmla="*/ 781 h 8566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97734" h="856614">
                  <a:moveTo>
                    <a:pt x="1098803" y="0"/>
                  </a:moveTo>
                  <a:lnTo>
                    <a:pt x="1031872" y="781"/>
                  </a:lnTo>
                  <a:lnTo>
                    <a:pt x="966001" y="3096"/>
                  </a:lnTo>
                  <a:lnTo>
                    <a:pt x="901304" y="6900"/>
                  </a:lnTo>
                  <a:lnTo>
                    <a:pt x="837898" y="12148"/>
                  </a:lnTo>
                  <a:lnTo>
                    <a:pt x="775896" y="18795"/>
                  </a:lnTo>
                  <a:lnTo>
                    <a:pt x="715414" y="26796"/>
                  </a:lnTo>
                  <a:lnTo>
                    <a:pt x="656567" y="36106"/>
                  </a:lnTo>
                  <a:lnTo>
                    <a:pt x="599469" y="46681"/>
                  </a:lnTo>
                  <a:lnTo>
                    <a:pt x="544237" y="58476"/>
                  </a:lnTo>
                  <a:lnTo>
                    <a:pt x="490984" y="71445"/>
                  </a:lnTo>
                  <a:lnTo>
                    <a:pt x="439826" y="85545"/>
                  </a:lnTo>
                  <a:lnTo>
                    <a:pt x="390877" y="100730"/>
                  </a:lnTo>
                  <a:lnTo>
                    <a:pt x="344253" y="116955"/>
                  </a:lnTo>
                  <a:lnTo>
                    <a:pt x="300069" y="134176"/>
                  </a:lnTo>
                  <a:lnTo>
                    <a:pt x="258440" y="152347"/>
                  </a:lnTo>
                  <a:lnTo>
                    <a:pt x="219480" y="171425"/>
                  </a:lnTo>
                  <a:lnTo>
                    <a:pt x="183305" y="191363"/>
                  </a:lnTo>
                  <a:lnTo>
                    <a:pt x="150029" y="212118"/>
                  </a:lnTo>
                  <a:lnTo>
                    <a:pt x="92636" y="255896"/>
                  </a:lnTo>
                  <a:lnTo>
                    <a:pt x="48221" y="302402"/>
                  </a:lnTo>
                  <a:lnTo>
                    <a:pt x="17704" y="351276"/>
                  </a:lnTo>
                  <a:lnTo>
                    <a:pt x="2005" y="402160"/>
                  </a:lnTo>
                  <a:lnTo>
                    <a:pt x="0" y="428244"/>
                  </a:lnTo>
                  <a:lnTo>
                    <a:pt x="2005" y="454327"/>
                  </a:lnTo>
                  <a:lnTo>
                    <a:pt x="17704" y="505211"/>
                  </a:lnTo>
                  <a:lnTo>
                    <a:pt x="48221" y="554085"/>
                  </a:lnTo>
                  <a:lnTo>
                    <a:pt x="92636" y="600591"/>
                  </a:lnTo>
                  <a:lnTo>
                    <a:pt x="150029" y="644369"/>
                  </a:lnTo>
                  <a:lnTo>
                    <a:pt x="183305" y="665124"/>
                  </a:lnTo>
                  <a:lnTo>
                    <a:pt x="219480" y="685062"/>
                  </a:lnTo>
                  <a:lnTo>
                    <a:pt x="258440" y="704140"/>
                  </a:lnTo>
                  <a:lnTo>
                    <a:pt x="300069" y="722311"/>
                  </a:lnTo>
                  <a:lnTo>
                    <a:pt x="344253" y="739532"/>
                  </a:lnTo>
                  <a:lnTo>
                    <a:pt x="390877" y="755757"/>
                  </a:lnTo>
                  <a:lnTo>
                    <a:pt x="439826" y="770942"/>
                  </a:lnTo>
                  <a:lnTo>
                    <a:pt x="490984" y="785042"/>
                  </a:lnTo>
                  <a:lnTo>
                    <a:pt x="544237" y="798011"/>
                  </a:lnTo>
                  <a:lnTo>
                    <a:pt x="599469" y="809806"/>
                  </a:lnTo>
                  <a:lnTo>
                    <a:pt x="656567" y="820381"/>
                  </a:lnTo>
                  <a:lnTo>
                    <a:pt x="715414" y="829691"/>
                  </a:lnTo>
                  <a:lnTo>
                    <a:pt x="775896" y="837692"/>
                  </a:lnTo>
                  <a:lnTo>
                    <a:pt x="837898" y="844339"/>
                  </a:lnTo>
                  <a:lnTo>
                    <a:pt x="901304" y="849587"/>
                  </a:lnTo>
                  <a:lnTo>
                    <a:pt x="966001" y="853391"/>
                  </a:lnTo>
                  <a:lnTo>
                    <a:pt x="1031872" y="855706"/>
                  </a:lnTo>
                  <a:lnTo>
                    <a:pt x="1098803" y="856488"/>
                  </a:lnTo>
                  <a:lnTo>
                    <a:pt x="1165735" y="855706"/>
                  </a:lnTo>
                  <a:lnTo>
                    <a:pt x="1231606" y="853391"/>
                  </a:lnTo>
                  <a:lnTo>
                    <a:pt x="1296303" y="849587"/>
                  </a:lnTo>
                  <a:lnTo>
                    <a:pt x="1359709" y="844339"/>
                  </a:lnTo>
                  <a:lnTo>
                    <a:pt x="1421711" y="837692"/>
                  </a:lnTo>
                  <a:lnTo>
                    <a:pt x="1482193" y="829691"/>
                  </a:lnTo>
                  <a:lnTo>
                    <a:pt x="1541040" y="820381"/>
                  </a:lnTo>
                  <a:lnTo>
                    <a:pt x="1598138" y="809806"/>
                  </a:lnTo>
                  <a:lnTo>
                    <a:pt x="1653370" y="798011"/>
                  </a:lnTo>
                  <a:lnTo>
                    <a:pt x="1706623" y="785042"/>
                  </a:lnTo>
                  <a:lnTo>
                    <a:pt x="1757781" y="770942"/>
                  </a:lnTo>
                  <a:lnTo>
                    <a:pt x="1806730" y="755757"/>
                  </a:lnTo>
                  <a:lnTo>
                    <a:pt x="1853354" y="739532"/>
                  </a:lnTo>
                  <a:lnTo>
                    <a:pt x="1897538" y="722311"/>
                  </a:lnTo>
                  <a:lnTo>
                    <a:pt x="1939167" y="704140"/>
                  </a:lnTo>
                  <a:lnTo>
                    <a:pt x="1978127" y="685062"/>
                  </a:lnTo>
                  <a:lnTo>
                    <a:pt x="2014302" y="665124"/>
                  </a:lnTo>
                  <a:lnTo>
                    <a:pt x="2047578" y="644369"/>
                  </a:lnTo>
                  <a:lnTo>
                    <a:pt x="2104971" y="600591"/>
                  </a:lnTo>
                  <a:lnTo>
                    <a:pt x="2149386" y="554085"/>
                  </a:lnTo>
                  <a:lnTo>
                    <a:pt x="2179903" y="505211"/>
                  </a:lnTo>
                  <a:lnTo>
                    <a:pt x="2195602" y="454327"/>
                  </a:lnTo>
                  <a:lnTo>
                    <a:pt x="2197607" y="428244"/>
                  </a:lnTo>
                  <a:lnTo>
                    <a:pt x="2195602" y="402160"/>
                  </a:lnTo>
                  <a:lnTo>
                    <a:pt x="2179903" y="351276"/>
                  </a:lnTo>
                  <a:lnTo>
                    <a:pt x="2149386" y="302402"/>
                  </a:lnTo>
                  <a:lnTo>
                    <a:pt x="2104971" y="255896"/>
                  </a:lnTo>
                  <a:lnTo>
                    <a:pt x="2047578" y="212118"/>
                  </a:lnTo>
                  <a:lnTo>
                    <a:pt x="2014302" y="191363"/>
                  </a:lnTo>
                  <a:lnTo>
                    <a:pt x="1978127" y="171425"/>
                  </a:lnTo>
                  <a:lnTo>
                    <a:pt x="1939167" y="152347"/>
                  </a:lnTo>
                  <a:lnTo>
                    <a:pt x="1897538" y="134176"/>
                  </a:lnTo>
                  <a:lnTo>
                    <a:pt x="1853354" y="116955"/>
                  </a:lnTo>
                  <a:lnTo>
                    <a:pt x="1806730" y="100730"/>
                  </a:lnTo>
                  <a:lnTo>
                    <a:pt x="1757781" y="85545"/>
                  </a:lnTo>
                  <a:lnTo>
                    <a:pt x="1706623" y="71445"/>
                  </a:lnTo>
                  <a:lnTo>
                    <a:pt x="1653370" y="58476"/>
                  </a:lnTo>
                  <a:lnTo>
                    <a:pt x="1598138" y="46681"/>
                  </a:lnTo>
                  <a:lnTo>
                    <a:pt x="1541040" y="36106"/>
                  </a:lnTo>
                  <a:lnTo>
                    <a:pt x="1482193" y="26796"/>
                  </a:lnTo>
                  <a:lnTo>
                    <a:pt x="1421711" y="18795"/>
                  </a:lnTo>
                  <a:lnTo>
                    <a:pt x="1359709" y="12148"/>
                  </a:lnTo>
                  <a:lnTo>
                    <a:pt x="1296303" y="6900"/>
                  </a:lnTo>
                  <a:lnTo>
                    <a:pt x="1231606" y="3096"/>
                  </a:lnTo>
                  <a:lnTo>
                    <a:pt x="1165735" y="781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2" name="object 5">
              <a:extLst>
                <a:ext uri="{FF2B5EF4-FFF2-40B4-BE49-F238E27FC236}">
                  <a16:creationId xmlns:a16="http://schemas.microsoft.com/office/drawing/2014/main" id="{59B71ED5-DDA3-2445-3CA0-A76C4025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928" y="2429255"/>
              <a:ext cx="2197735" cy="856615"/>
            </a:xfrm>
            <a:custGeom>
              <a:avLst/>
              <a:gdLst>
                <a:gd name="T0" fmla="*/ 7945 w 2197734"/>
                <a:gd name="T1" fmla="*/ 376489 h 856614"/>
                <a:gd name="T2" fmla="*/ 68749 w 2197734"/>
                <a:gd name="T3" fmla="*/ 278831 h 856614"/>
                <a:gd name="T4" fmla="*/ 183305 w 2197734"/>
                <a:gd name="T5" fmla="*/ 191363 h 856614"/>
                <a:gd name="T6" fmla="*/ 258440 w 2197734"/>
                <a:gd name="T7" fmla="*/ 152347 h 856614"/>
                <a:gd name="T8" fmla="*/ 344253 w 2197734"/>
                <a:gd name="T9" fmla="*/ 116955 h 856614"/>
                <a:gd name="T10" fmla="*/ 439826 w 2197734"/>
                <a:gd name="T11" fmla="*/ 85545 h 856614"/>
                <a:gd name="T12" fmla="*/ 544237 w 2197734"/>
                <a:gd name="T13" fmla="*/ 58476 h 856614"/>
                <a:gd name="T14" fmla="*/ 656567 w 2197734"/>
                <a:gd name="T15" fmla="*/ 36106 h 856614"/>
                <a:gd name="T16" fmla="*/ 775896 w 2197734"/>
                <a:gd name="T17" fmla="*/ 18795 h 856614"/>
                <a:gd name="T18" fmla="*/ 901304 w 2197734"/>
                <a:gd name="T19" fmla="*/ 6900 h 856614"/>
                <a:gd name="T20" fmla="*/ 1031872 w 2197734"/>
                <a:gd name="T21" fmla="*/ 781 h 856614"/>
                <a:gd name="T22" fmla="*/ 1165737 w 2197734"/>
                <a:gd name="T23" fmla="*/ 781 h 856614"/>
                <a:gd name="T24" fmla="*/ 1296305 w 2197734"/>
                <a:gd name="T25" fmla="*/ 6900 h 856614"/>
                <a:gd name="T26" fmla="*/ 1421713 w 2197734"/>
                <a:gd name="T27" fmla="*/ 18795 h 856614"/>
                <a:gd name="T28" fmla="*/ 1541042 w 2197734"/>
                <a:gd name="T29" fmla="*/ 36106 h 856614"/>
                <a:gd name="T30" fmla="*/ 1653372 w 2197734"/>
                <a:gd name="T31" fmla="*/ 58476 h 856614"/>
                <a:gd name="T32" fmla="*/ 1757783 w 2197734"/>
                <a:gd name="T33" fmla="*/ 85545 h 856614"/>
                <a:gd name="T34" fmla="*/ 1853356 w 2197734"/>
                <a:gd name="T35" fmla="*/ 116955 h 856614"/>
                <a:gd name="T36" fmla="*/ 1939169 w 2197734"/>
                <a:gd name="T37" fmla="*/ 152347 h 856614"/>
                <a:gd name="T38" fmla="*/ 2014304 w 2197734"/>
                <a:gd name="T39" fmla="*/ 191363 h 856614"/>
                <a:gd name="T40" fmla="*/ 2104973 w 2197734"/>
                <a:gd name="T41" fmla="*/ 255896 h 856614"/>
                <a:gd name="T42" fmla="*/ 2179905 w 2197734"/>
                <a:gd name="T43" fmla="*/ 351276 h 856614"/>
                <a:gd name="T44" fmla="*/ 2197609 w 2197734"/>
                <a:gd name="T45" fmla="*/ 428244 h 856614"/>
                <a:gd name="T46" fmla="*/ 2179905 w 2197734"/>
                <a:gd name="T47" fmla="*/ 505213 h 856614"/>
                <a:gd name="T48" fmla="*/ 2104973 w 2197734"/>
                <a:gd name="T49" fmla="*/ 600593 h 856614"/>
                <a:gd name="T50" fmla="*/ 2014304 w 2197734"/>
                <a:gd name="T51" fmla="*/ 665126 h 856614"/>
                <a:gd name="T52" fmla="*/ 1939169 w 2197734"/>
                <a:gd name="T53" fmla="*/ 704142 h 856614"/>
                <a:gd name="T54" fmla="*/ 1853356 w 2197734"/>
                <a:gd name="T55" fmla="*/ 739534 h 856614"/>
                <a:gd name="T56" fmla="*/ 1757783 w 2197734"/>
                <a:gd name="T57" fmla="*/ 770944 h 856614"/>
                <a:gd name="T58" fmla="*/ 1653372 w 2197734"/>
                <a:gd name="T59" fmla="*/ 798013 h 856614"/>
                <a:gd name="T60" fmla="*/ 1541042 w 2197734"/>
                <a:gd name="T61" fmla="*/ 820383 h 856614"/>
                <a:gd name="T62" fmla="*/ 1421713 w 2197734"/>
                <a:gd name="T63" fmla="*/ 837694 h 856614"/>
                <a:gd name="T64" fmla="*/ 1296305 w 2197734"/>
                <a:gd name="T65" fmla="*/ 849589 h 856614"/>
                <a:gd name="T66" fmla="*/ 1165737 w 2197734"/>
                <a:gd name="T67" fmla="*/ 855708 h 856614"/>
                <a:gd name="T68" fmla="*/ 1031872 w 2197734"/>
                <a:gd name="T69" fmla="*/ 855708 h 856614"/>
                <a:gd name="T70" fmla="*/ 901304 w 2197734"/>
                <a:gd name="T71" fmla="*/ 849589 h 856614"/>
                <a:gd name="T72" fmla="*/ 775896 w 2197734"/>
                <a:gd name="T73" fmla="*/ 837694 h 856614"/>
                <a:gd name="T74" fmla="*/ 656567 w 2197734"/>
                <a:gd name="T75" fmla="*/ 820383 h 856614"/>
                <a:gd name="T76" fmla="*/ 544237 w 2197734"/>
                <a:gd name="T77" fmla="*/ 798013 h 856614"/>
                <a:gd name="T78" fmla="*/ 439826 w 2197734"/>
                <a:gd name="T79" fmla="*/ 770944 h 856614"/>
                <a:gd name="T80" fmla="*/ 344253 w 2197734"/>
                <a:gd name="T81" fmla="*/ 739534 h 856614"/>
                <a:gd name="T82" fmla="*/ 258440 w 2197734"/>
                <a:gd name="T83" fmla="*/ 704142 h 856614"/>
                <a:gd name="T84" fmla="*/ 183305 w 2197734"/>
                <a:gd name="T85" fmla="*/ 665126 h 856614"/>
                <a:gd name="T86" fmla="*/ 92636 w 2197734"/>
                <a:gd name="T87" fmla="*/ 600593 h 856614"/>
                <a:gd name="T88" fmla="*/ 17704 w 2197734"/>
                <a:gd name="T89" fmla="*/ 505213 h 856614"/>
                <a:gd name="T90" fmla="*/ 0 w 2197734"/>
                <a:gd name="T91" fmla="*/ 428244 h 8566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97734" h="856614">
                  <a:moveTo>
                    <a:pt x="0" y="428244"/>
                  </a:moveTo>
                  <a:lnTo>
                    <a:pt x="7945" y="376489"/>
                  </a:lnTo>
                  <a:lnTo>
                    <a:pt x="31168" y="326566"/>
                  </a:lnTo>
                  <a:lnTo>
                    <a:pt x="68749" y="278831"/>
                  </a:lnTo>
                  <a:lnTo>
                    <a:pt x="119768" y="233644"/>
                  </a:lnTo>
                  <a:lnTo>
                    <a:pt x="183305" y="191363"/>
                  </a:lnTo>
                  <a:lnTo>
                    <a:pt x="219480" y="171425"/>
                  </a:lnTo>
                  <a:lnTo>
                    <a:pt x="258440" y="152347"/>
                  </a:lnTo>
                  <a:lnTo>
                    <a:pt x="300069" y="134176"/>
                  </a:lnTo>
                  <a:lnTo>
                    <a:pt x="344253" y="116955"/>
                  </a:lnTo>
                  <a:lnTo>
                    <a:pt x="390877" y="100730"/>
                  </a:lnTo>
                  <a:lnTo>
                    <a:pt x="439826" y="85545"/>
                  </a:lnTo>
                  <a:lnTo>
                    <a:pt x="490984" y="71445"/>
                  </a:lnTo>
                  <a:lnTo>
                    <a:pt x="544237" y="58476"/>
                  </a:lnTo>
                  <a:lnTo>
                    <a:pt x="599469" y="46681"/>
                  </a:lnTo>
                  <a:lnTo>
                    <a:pt x="656567" y="36106"/>
                  </a:lnTo>
                  <a:lnTo>
                    <a:pt x="715414" y="26796"/>
                  </a:lnTo>
                  <a:lnTo>
                    <a:pt x="775896" y="18795"/>
                  </a:lnTo>
                  <a:lnTo>
                    <a:pt x="837898" y="12148"/>
                  </a:lnTo>
                  <a:lnTo>
                    <a:pt x="901304" y="6900"/>
                  </a:lnTo>
                  <a:lnTo>
                    <a:pt x="966001" y="3096"/>
                  </a:lnTo>
                  <a:lnTo>
                    <a:pt x="1031872" y="781"/>
                  </a:lnTo>
                  <a:lnTo>
                    <a:pt x="1098803" y="0"/>
                  </a:lnTo>
                  <a:lnTo>
                    <a:pt x="1165735" y="781"/>
                  </a:lnTo>
                  <a:lnTo>
                    <a:pt x="1231606" y="3096"/>
                  </a:lnTo>
                  <a:lnTo>
                    <a:pt x="1296303" y="6900"/>
                  </a:lnTo>
                  <a:lnTo>
                    <a:pt x="1359709" y="12148"/>
                  </a:lnTo>
                  <a:lnTo>
                    <a:pt x="1421711" y="18795"/>
                  </a:lnTo>
                  <a:lnTo>
                    <a:pt x="1482193" y="26796"/>
                  </a:lnTo>
                  <a:lnTo>
                    <a:pt x="1541040" y="36106"/>
                  </a:lnTo>
                  <a:lnTo>
                    <a:pt x="1598138" y="46681"/>
                  </a:lnTo>
                  <a:lnTo>
                    <a:pt x="1653370" y="58476"/>
                  </a:lnTo>
                  <a:lnTo>
                    <a:pt x="1706623" y="71445"/>
                  </a:lnTo>
                  <a:lnTo>
                    <a:pt x="1757781" y="85545"/>
                  </a:lnTo>
                  <a:lnTo>
                    <a:pt x="1806730" y="100730"/>
                  </a:lnTo>
                  <a:lnTo>
                    <a:pt x="1853354" y="116955"/>
                  </a:lnTo>
                  <a:lnTo>
                    <a:pt x="1897538" y="134176"/>
                  </a:lnTo>
                  <a:lnTo>
                    <a:pt x="1939167" y="152347"/>
                  </a:lnTo>
                  <a:lnTo>
                    <a:pt x="1978127" y="171425"/>
                  </a:lnTo>
                  <a:lnTo>
                    <a:pt x="2014302" y="191363"/>
                  </a:lnTo>
                  <a:lnTo>
                    <a:pt x="2047578" y="212118"/>
                  </a:lnTo>
                  <a:lnTo>
                    <a:pt x="2104971" y="255896"/>
                  </a:lnTo>
                  <a:lnTo>
                    <a:pt x="2149386" y="302402"/>
                  </a:lnTo>
                  <a:lnTo>
                    <a:pt x="2179903" y="351276"/>
                  </a:lnTo>
                  <a:lnTo>
                    <a:pt x="2195602" y="402160"/>
                  </a:lnTo>
                  <a:lnTo>
                    <a:pt x="2197607" y="428244"/>
                  </a:lnTo>
                  <a:lnTo>
                    <a:pt x="2195602" y="454327"/>
                  </a:lnTo>
                  <a:lnTo>
                    <a:pt x="2179903" y="505211"/>
                  </a:lnTo>
                  <a:lnTo>
                    <a:pt x="2149386" y="554085"/>
                  </a:lnTo>
                  <a:lnTo>
                    <a:pt x="2104971" y="600591"/>
                  </a:lnTo>
                  <a:lnTo>
                    <a:pt x="2047578" y="644369"/>
                  </a:lnTo>
                  <a:lnTo>
                    <a:pt x="2014302" y="665124"/>
                  </a:lnTo>
                  <a:lnTo>
                    <a:pt x="1978127" y="685062"/>
                  </a:lnTo>
                  <a:lnTo>
                    <a:pt x="1939167" y="704140"/>
                  </a:lnTo>
                  <a:lnTo>
                    <a:pt x="1897538" y="722311"/>
                  </a:lnTo>
                  <a:lnTo>
                    <a:pt x="1853354" y="739532"/>
                  </a:lnTo>
                  <a:lnTo>
                    <a:pt x="1806730" y="755757"/>
                  </a:lnTo>
                  <a:lnTo>
                    <a:pt x="1757781" y="770942"/>
                  </a:lnTo>
                  <a:lnTo>
                    <a:pt x="1706623" y="785042"/>
                  </a:lnTo>
                  <a:lnTo>
                    <a:pt x="1653370" y="798011"/>
                  </a:lnTo>
                  <a:lnTo>
                    <a:pt x="1598138" y="809806"/>
                  </a:lnTo>
                  <a:lnTo>
                    <a:pt x="1541040" y="820381"/>
                  </a:lnTo>
                  <a:lnTo>
                    <a:pt x="1482193" y="829691"/>
                  </a:lnTo>
                  <a:lnTo>
                    <a:pt x="1421711" y="837692"/>
                  </a:lnTo>
                  <a:lnTo>
                    <a:pt x="1359709" y="844339"/>
                  </a:lnTo>
                  <a:lnTo>
                    <a:pt x="1296303" y="849587"/>
                  </a:lnTo>
                  <a:lnTo>
                    <a:pt x="1231606" y="853391"/>
                  </a:lnTo>
                  <a:lnTo>
                    <a:pt x="1165735" y="855706"/>
                  </a:lnTo>
                  <a:lnTo>
                    <a:pt x="1098803" y="856488"/>
                  </a:lnTo>
                  <a:lnTo>
                    <a:pt x="1031872" y="855706"/>
                  </a:lnTo>
                  <a:lnTo>
                    <a:pt x="966001" y="853391"/>
                  </a:lnTo>
                  <a:lnTo>
                    <a:pt x="901304" y="849587"/>
                  </a:lnTo>
                  <a:lnTo>
                    <a:pt x="837898" y="844339"/>
                  </a:lnTo>
                  <a:lnTo>
                    <a:pt x="775896" y="837692"/>
                  </a:lnTo>
                  <a:lnTo>
                    <a:pt x="715414" y="829691"/>
                  </a:lnTo>
                  <a:lnTo>
                    <a:pt x="656567" y="820381"/>
                  </a:lnTo>
                  <a:lnTo>
                    <a:pt x="599469" y="809806"/>
                  </a:lnTo>
                  <a:lnTo>
                    <a:pt x="544237" y="798011"/>
                  </a:lnTo>
                  <a:lnTo>
                    <a:pt x="490984" y="785042"/>
                  </a:lnTo>
                  <a:lnTo>
                    <a:pt x="439826" y="770942"/>
                  </a:lnTo>
                  <a:lnTo>
                    <a:pt x="390877" y="755757"/>
                  </a:lnTo>
                  <a:lnTo>
                    <a:pt x="344253" y="739532"/>
                  </a:lnTo>
                  <a:lnTo>
                    <a:pt x="300069" y="722311"/>
                  </a:lnTo>
                  <a:lnTo>
                    <a:pt x="258440" y="704140"/>
                  </a:lnTo>
                  <a:lnTo>
                    <a:pt x="219480" y="685062"/>
                  </a:lnTo>
                  <a:lnTo>
                    <a:pt x="183305" y="665124"/>
                  </a:lnTo>
                  <a:lnTo>
                    <a:pt x="150029" y="644369"/>
                  </a:lnTo>
                  <a:lnTo>
                    <a:pt x="92636" y="600591"/>
                  </a:lnTo>
                  <a:lnTo>
                    <a:pt x="48221" y="554085"/>
                  </a:lnTo>
                  <a:lnTo>
                    <a:pt x="17704" y="505211"/>
                  </a:lnTo>
                  <a:lnTo>
                    <a:pt x="2005" y="454327"/>
                  </a:lnTo>
                  <a:lnTo>
                    <a:pt x="0" y="428244"/>
                  </a:lnTo>
                  <a:close/>
                </a:path>
              </a:pathLst>
            </a:custGeom>
            <a:noFill/>
            <a:ln w="126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FF3D57A-9225-FD58-415B-A81C8D87A50C}"/>
              </a:ext>
            </a:extLst>
          </p:cNvPr>
          <p:cNvSpPr txBox="1"/>
          <p:nvPr/>
        </p:nvSpPr>
        <p:spPr>
          <a:xfrm>
            <a:off x="8698368" y="3443287"/>
            <a:ext cx="1266660" cy="553965"/>
          </a:xfrm>
          <a:prstGeom prst="rect">
            <a:avLst/>
          </a:prstGeom>
        </p:spPr>
        <p:txBody>
          <a:bodyPr lIns="0" tIns="16065" rIns="0" bIns="0">
            <a:spAutoFit/>
          </a:bodyPr>
          <a:lstStyle/>
          <a:p>
            <a:pPr algn="ctr">
              <a:lnSpc>
                <a:spcPts val="2149"/>
              </a:lnSpc>
              <a:spcBef>
                <a:spcPts val="127"/>
              </a:spcBef>
              <a:defRPr/>
            </a:pPr>
            <a:r>
              <a:rPr sz="1798" b="1" i="1" spc="-20" dirty="0">
                <a:latin typeface="Arial"/>
                <a:cs typeface="Arial"/>
              </a:rPr>
              <a:t>Имм</a:t>
            </a:r>
            <a:r>
              <a:rPr sz="1798" b="1" i="1" spc="-13" dirty="0">
                <a:latin typeface="Arial"/>
                <a:cs typeface="Arial"/>
              </a:rPr>
              <a:t>ун</a:t>
            </a:r>
            <a:r>
              <a:rPr sz="1798" b="1" i="1" dirty="0">
                <a:latin typeface="Arial"/>
                <a:cs typeface="Arial"/>
              </a:rPr>
              <a:t>н</a:t>
            </a:r>
            <a:r>
              <a:rPr sz="1798" b="1" i="1" spc="-7" dirty="0">
                <a:latin typeface="Arial"/>
                <a:cs typeface="Arial"/>
              </a:rPr>
              <a:t>ый</a:t>
            </a:r>
            <a:endParaRPr sz="1798" dirty="0">
              <a:latin typeface="Arial"/>
              <a:cs typeface="Arial"/>
            </a:endParaRPr>
          </a:p>
          <a:p>
            <a:pPr algn="ctr">
              <a:lnSpc>
                <a:spcPts val="2149"/>
              </a:lnSpc>
              <a:defRPr/>
            </a:pPr>
            <a:r>
              <a:rPr sz="1798" b="1" i="1" spc="-13" dirty="0">
                <a:latin typeface="Arial"/>
                <a:cs typeface="Arial"/>
              </a:rPr>
              <a:t>ответ</a:t>
            </a:r>
            <a:endParaRPr sz="1798" dirty="0">
              <a:latin typeface="Arial"/>
              <a:cs typeface="Arial"/>
            </a:endParaRPr>
          </a:p>
        </p:txBody>
      </p:sp>
      <p:grpSp>
        <p:nvGrpSpPr>
          <p:cNvPr id="13317" name="object 7">
            <a:extLst>
              <a:ext uri="{FF2B5EF4-FFF2-40B4-BE49-F238E27FC236}">
                <a16:creationId xmlns:a16="http://schemas.microsoft.com/office/drawing/2014/main" id="{D80E2EEC-9E4E-99D4-F5B9-35D799D4F3F8}"/>
              </a:ext>
            </a:extLst>
          </p:cNvPr>
          <p:cNvGrpSpPr>
            <a:grpSpLocks/>
          </p:cNvGrpSpPr>
          <p:nvPr/>
        </p:nvGrpSpPr>
        <p:grpSpPr bwMode="auto">
          <a:xfrm>
            <a:off x="4682515" y="5149626"/>
            <a:ext cx="2723795" cy="1393644"/>
            <a:chOff x="3511041" y="3867658"/>
            <a:chExt cx="2045970" cy="1046480"/>
          </a:xfrm>
          <a:solidFill>
            <a:srgbClr val="FFFF00"/>
          </a:solidFill>
        </p:grpSpPr>
        <p:sp>
          <p:nvSpPr>
            <p:cNvPr id="13339" name="object 8">
              <a:extLst>
                <a:ext uri="{FF2B5EF4-FFF2-40B4-BE49-F238E27FC236}">
                  <a16:creationId xmlns:a16="http://schemas.microsoft.com/office/drawing/2014/main" id="{D72F46CD-653B-9EB5-B205-58D4C91E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91" y="3874008"/>
              <a:ext cx="2033270" cy="1033780"/>
            </a:xfrm>
            <a:custGeom>
              <a:avLst/>
              <a:gdLst>
                <a:gd name="T0" fmla="*/ 954591 w 2033270"/>
                <a:gd name="T1" fmla="*/ 942 h 1033779"/>
                <a:gd name="T2" fmla="*/ 833805 w 2033270"/>
                <a:gd name="T3" fmla="*/ 8323 h 1033779"/>
                <a:gd name="T4" fmla="*/ 717791 w 2033270"/>
                <a:gd name="T5" fmla="*/ 22670 h 1033779"/>
                <a:gd name="T6" fmla="*/ 607401 w 2033270"/>
                <a:gd name="T7" fmla="*/ 43552 h 1033779"/>
                <a:gd name="T8" fmla="*/ 503484 w 2033270"/>
                <a:gd name="T9" fmla="*/ 70535 h 1033779"/>
                <a:gd name="T10" fmla="*/ 406893 w 2033270"/>
                <a:gd name="T11" fmla="*/ 103188 h 1033779"/>
                <a:gd name="T12" fmla="*/ 318477 w 2033270"/>
                <a:gd name="T13" fmla="*/ 141078 h 1033779"/>
                <a:gd name="T14" fmla="*/ 239090 w 2033270"/>
                <a:gd name="T15" fmla="*/ 183773 h 1033779"/>
                <a:gd name="T16" fmla="*/ 169581 w 2033270"/>
                <a:gd name="T17" fmla="*/ 230841 h 1033779"/>
                <a:gd name="T18" fmla="*/ 110801 w 2033270"/>
                <a:gd name="T19" fmla="*/ 281848 h 1033779"/>
                <a:gd name="T20" fmla="*/ 28835 w 2033270"/>
                <a:gd name="T21" fmla="*/ 393955 h 1033779"/>
                <a:gd name="T22" fmla="*/ 0 w 2033270"/>
                <a:gd name="T23" fmla="*/ 516635 h 1033779"/>
                <a:gd name="T24" fmla="*/ 16379 w 2033270"/>
                <a:gd name="T25" fmla="*/ 609504 h 1033779"/>
                <a:gd name="T26" fmla="*/ 85701 w 2033270"/>
                <a:gd name="T27" fmla="*/ 724578 h 1033779"/>
                <a:gd name="T28" fmla="*/ 169581 w 2033270"/>
                <a:gd name="T29" fmla="*/ 802432 h 1033779"/>
                <a:gd name="T30" fmla="*/ 239090 w 2033270"/>
                <a:gd name="T31" fmla="*/ 849500 h 1033779"/>
                <a:gd name="T32" fmla="*/ 318477 w 2033270"/>
                <a:gd name="T33" fmla="*/ 892195 h 1033779"/>
                <a:gd name="T34" fmla="*/ 406893 w 2033270"/>
                <a:gd name="T35" fmla="*/ 930085 h 1033779"/>
                <a:gd name="T36" fmla="*/ 503484 w 2033270"/>
                <a:gd name="T37" fmla="*/ 962738 h 1033779"/>
                <a:gd name="T38" fmla="*/ 607401 w 2033270"/>
                <a:gd name="T39" fmla="*/ 989721 h 1033779"/>
                <a:gd name="T40" fmla="*/ 717791 w 2033270"/>
                <a:gd name="T41" fmla="*/ 1010603 h 1033779"/>
                <a:gd name="T42" fmla="*/ 833805 w 2033270"/>
                <a:gd name="T43" fmla="*/ 1024950 h 1033779"/>
                <a:gd name="T44" fmla="*/ 954591 w 2033270"/>
                <a:gd name="T45" fmla="*/ 1032331 h 1033779"/>
                <a:gd name="T46" fmla="*/ 1078424 w 2033270"/>
                <a:gd name="T47" fmla="*/ 1032331 h 1033779"/>
                <a:gd name="T48" fmla="*/ 1199210 w 2033270"/>
                <a:gd name="T49" fmla="*/ 1024950 h 1033779"/>
                <a:gd name="T50" fmla="*/ 1315224 w 2033270"/>
                <a:gd name="T51" fmla="*/ 1010603 h 1033779"/>
                <a:gd name="T52" fmla="*/ 1425614 w 2033270"/>
                <a:gd name="T53" fmla="*/ 989721 h 1033779"/>
                <a:gd name="T54" fmla="*/ 1529531 w 2033270"/>
                <a:gd name="T55" fmla="*/ 962738 h 1033779"/>
                <a:gd name="T56" fmla="*/ 1626122 w 2033270"/>
                <a:gd name="T57" fmla="*/ 930085 h 1033779"/>
                <a:gd name="T58" fmla="*/ 1714538 w 2033270"/>
                <a:gd name="T59" fmla="*/ 892195 h 1033779"/>
                <a:gd name="T60" fmla="*/ 1793925 w 2033270"/>
                <a:gd name="T61" fmla="*/ 849500 h 1033779"/>
                <a:gd name="T62" fmla="*/ 1863434 w 2033270"/>
                <a:gd name="T63" fmla="*/ 802432 h 1033779"/>
                <a:gd name="T64" fmla="*/ 1922214 w 2033270"/>
                <a:gd name="T65" fmla="*/ 751425 h 1033779"/>
                <a:gd name="T66" fmla="*/ 2004180 w 2033270"/>
                <a:gd name="T67" fmla="*/ 639318 h 1033779"/>
                <a:gd name="T68" fmla="*/ 2033016 w 2033270"/>
                <a:gd name="T69" fmla="*/ 516635 h 1033779"/>
                <a:gd name="T70" fmla="*/ 2016636 w 2033270"/>
                <a:gd name="T71" fmla="*/ 423769 h 1033779"/>
                <a:gd name="T72" fmla="*/ 1947314 w 2033270"/>
                <a:gd name="T73" fmla="*/ 308695 h 1033779"/>
                <a:gd name="T74" fmla="*/ 1863434 w 2033270"/>
                <a:gd name="T75" fmla="*/ 230841 h 1033779"/>
                <a:gd name="T76" fmla="*/ 1793925 w 2033270"/>
                <a:gd name="T77" fmla="*/ 183773 h 1033779"/>
                <a:gd name="T78" fmla="*/ 1714538 w 2033270"/>
                <a:gd name="T79" fmla="*/ 141078 h 1033779"/>
                <a:gd name="T80" fmla="*/ 1626122 w 2033270"/>
                <a:gd name="T81" fmla="*/ 103188 h 1033779"/>
                <a:gd name="T82" fmla="*/ 1529531 w 2033270"/>
                <a:gd name="T83" fmla="*/ 70535 h 1033779"/>
                <a:gd name="T84" fmla="*/ 1425614 w 2033270"/>
                <a:gd name="T85" fmla="*/ 43552 h 1033779"/>
                <a:gd name="T86" fmla="*/ 1315224 w 2033270"/>
                <a:gd name="T87" fmla="*/ 22670 h 1033779"/>
                <a:gd name="T88" fmla="*/ 1199210 w 2033270"/>
                <a:gd name="T89" fmla="*/ 8323 h 1033779"/>
                <a:gd name="T90" fmla="*/ 1078424 w 2033270"/>
                <a:gd name="T91" fmla="*/ 942 h 10337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33270" h="1033779">
                  <a:moveTo>
                    <a:pt x="1016508" y="0"/>
                  </a:moveTo>
                  <a:lnTo>
                    <a:pt x="954591" y="942"/>
                  </a:lnTo>
                  <a:lnTo>
                    <a:pt x="893655" y="3735"/>
                  </a:lnTo>
                  <a:lnTo>
                    <a:pt x="833805" y="8323"/>
                  </a:lnTo>
                  <a:lnTo>
                    <a:pt x="775149" y="14653"/>
                  </a:lnTo>
                  <a:lnTo>
                    <a:pt x="717791" y="22670"/>
                  </a:lnTo>
                  <a:lnTo>
                    <a:pt x="661840" y="32321"/>
                  </a:lnTo>
                  <a:lnTo>
                    <a:pt x="607401" y="43552"/>
                  </a:lnTo>
                  <a:lnTo>
                    <a:pt x="554580" y="56308"/>
                  </a:lnTo>
                  <a:lnTo>
                    <a:pt x="503484" y="70535"/>
                  </a:lnTo>
                  <a:lnTo>
                    <a:pt x="454219" y="86180"/>
                  </a:lnTo>
                  <a:lnTo>
                    <a:pt x="406893" y="103188"/>
                  </a:lnTo>
                  <a:lnTo>
                    <a:pt x="361610" y="121506"/>
                  </a:lnTo>
                  <a:lnTo>
                    <a:pt x="318477" y="141078"/>
                  </a:lnTo>
                  <a:lnTo>
                    <a:pt x="277602" y="161852"/>
                  </a:lnTo>
                  <a:lnTo>
                    <a:pt x="239090" y="183773"/>
                  </a:lnTo>
                  <a:lnTo>
                    <a:pt x="203047" y="206787"/>
                  </a:lnTo>
                  <a:lnTo>
                    <a:pt x="169581" y="230841"/>
                  </a:lnTo>
                  <a:lnTo>
                    <a:pt x="138796" y="255879"/>
                  </a:lnTo>
                  <a:lnTo>
                    <a:pt x="110801" y="281848"/>
                  </a:lnTo>
                  <a:lnTo>
                    <a:pt x="63602" y="336364"/>
                  </a:lnTo>
                  <a:lnTo>
                    <a:pt x="28835" y="393955"/>
                  </a:lnTo>
                  <a:lnTo>
                    <a:pt x="7350" y="454190"/>
                  </a:lnTo>
                  <a:lnTo>
                    <a:pt x="0" y="516635"/>
                  </a:lnTo>
                  <a:lnTo>
                    <a:pt x="1855" y="548108"/>
                  </a:lnTo>
                  <a:lnTo>
                    <a:pt x="16379" y="609502"/>
                  </a:lnTo>
                  <a:lnTo>
                    <a:pt x="44611" y="668469"/>
                  </a:lnTo>
                  <a:lnTo>
                    <a:pt x="85701" y="724576"/>
                  </a:lnTo>
                  <a:lnTo>
                    <a:pt x="138796" y="777392"/>
                  </a:lnTo>
                  <a:lnTo>
                    <a:pt x="169581" y="802430"/>
                  </a:lnTo>
                  <a:lnTo>
                    <a:pt x="203047" y="826484"/>
                  </a:lnTo>
                  <a:lnTo>
                    <a:pt x="239090" y="849498"/>
                  </a:lnTo>
                  <a:lnTo>
                    <a:pt x="277602" y="871419"/>
                  </a:lnTo>
                  <a:lnTo>
                    <a:pt x="318477" y="892193"/>
                  </a:lnTo>
                  <a:lnTo>
                    <a:pt x="361610" y="911765"/>
                  </a:lnTo>
                  <a:lnTo>
                    <a:pt x="406893" y="930083"/>
                  </a:lnTo>
                  <a:lnTo>
                    <a:pt x="454219" y="947091"/>
                  </a:lnTo>
                  <a:lnTo>
                    <a:pt x="503484" y="962736"/>
                  </a:lnTo>
                  <a:lnTo>
                    <a:pt x="554580" y="976963"/>
                  </a:lnTo>
                  <a:lnTo>
                    <a:pt x="607401" y="989719"/>
                  </a:lnTo>
                  <a:lnTo>
                    <a:pt x="661840" y="1000950"/>
                  </a:lnTo>
                  <a:lnTo>
                    <a:pt x="717791" y="1010601"/>
                  </a:lnTo>
                  <a:lnTo>
                    <a:pt x="775149" y="1018618"/>
                  </a:lnTo>
                  <a:lnTo>
                    <a:pt x="833805" y="1024948"/>
                  </a:lnTo>
                  <a:lnTo>
                    <a:pt x="893655" y="1029536"/>
                  </a:lnTo>
                  <a:lnTo>
                    <a:pt x="954591" y="1032329"/>
                  </a:lnTo>
                  <a:lnTo>
                    <a:pt x="1016508" y="1033271"/>
                  </a:lnTo>
                  <a:lnTo>
                    <a:pt x="1078424" y="1032329"/>
                  </a:lnTo>
                  <a:lnTo>
                    <a:pt x="1139360" y="1029536"/>
                  </a:lnTo>
                  <a:lnTo>
                    <a:pt x="1199210" y="1024948"/>
                  </a:lnTo>
                  <a:lnTo>
                    <a:pt x="1257866" y="1018618"/>
                  </a:lnTo>
                  <a:lnTo>
                    <a:pt x="1315224" y="1010601"/>
                  </a:lnTo>
                  <a:lnTo>
                    <a:pt x="1371175" y="1000950"/>
                  </a:lnTo>
                  <a:lnTo>
                    <a:pt x="1425614" y="989719"/>
                  </a:lnTo>
                  <a:lnTo>
                    <a:pt x="1478435" y="976963"/>
                  </a:lnTo>
                  <a:lnTo>
                    <a:pt x="1529531" y="962736"/>
                  </a:lnTo>
                  <a:lnTo>
                    <a:pt x="1578796" y="947091"/>
                  </a:lnTo>
                  <a:lnTo>
                    <a:pt x="1626122" y="930083"/>
                  </a:lnTo>
                  <a:lnTo>
                    <a:pt x="1671405" y="911765"/>
                  </a:lnTo>
                  <a:lnTo>
                    <a:pt x="1714538" y="892193"/>
                  </a:lnTo>
                  <a:lnTo>
                    <a:pt x="1755413" y="871419"/>
                  </a:lnTo>
                  <a:lnTo>
                    <a:pt x="1793925" y="849498"/>
                  </a:lnTo>
                  <a:lnTo>
                    <a:pt x="1829968" y="826484"/>
                  </a:lnTo>
                  <a:lnTo>
                    <a:pt x="1863434" y="802430"/>
                  </a:lnTo>
                  <a:lnTo>
                    <a:pt x="1894219" y="777392"/>
                  </a:lnTo>
                  <a:lnTo>
                    <a:pt x="1922214" y="751423"/>
                  </a:lnTo>
                  <a:lnTo>
                    <a:pt x="1969413" y="696907"/>
                  </a:lnTo>
                  <a:lnTo>
                    <a:pt x="2004180" y="639316"/>
                  </a:lnTo>
                  <a:lnTo>
                    <a:pt x="2025665" y="579081"/>
                  </a:lnTo>
                  <a:lnTo>
                    <a:pt x="2033016" y="516635"/>
                  </a:lnTo>
                  <a:lnTo>
                    <a:pt x="2031160" y="485163"/>
                  </a:lnTo>
                  <a:lnTo>
                    <a:pt x="2016636" y="423769"/>
                  </a:lnTo>
                  <a:lnTo>
                    <a:pt x="1988404" y="364802"/>
                  </a:lnTo>
                  <a:lnTo>
                    <a:pt x="1947314" y="308695"/>
                  </a:lnTo>
                  <a:lnTo>
                    <a:pt x="1894219" y="255879"/>
                  </a:lnTo>
                  <a:lnTo>
                    <a:pt x="1863434" y="230841"/>
                  </a:lnTo>
                  <a:lnTo>
                    <a:pt x="1829968" y="206787"/>
                  </a:lnTo>
                  <a:lnTo>
                    <a:pt x="1793925" y="183773"/>
                  </a:lnTo>
                  <a:lnTo>
                    <a:pt x="1755413" y="161852"/>
                  </a:lnTo>
                  <a:lnTo>
                    <a:pt x="1714538" y="141078"/>
                  </a:lnTo>
                  <a:lnTo>
                    <a:pt x="1671405" y="121506"/>
                  </a:lnTo>
                  <a:lnTo>
                    <a:pt x="1626122" y="103188"/>
                  </a:lnTo>
                  <a:lnTo>
                    <a:pt x="1578796" y="86180"/>
                  </a:lnTo>
                  <a:lnTo>
                    <a:pt x="1529531" y="70535"/>
                  </a:lnTo>
                  <a:lnTo>
                    <a:pt x="1478435" y="56308"/>
                  </a:lnTo>
                  <a:lnTo>
                    <a:pt x="1425614" y="43552"/>
                  </a:lnTo>
                  <a:lnTo>
                    <a:pt x="1371175" y="32321"/>
                  </a:lnTo>
                  <a:lnTo>
                    <a:pt x="1315224" y="22670"/>
                  </a:lnTo>
                  <a:lnTo>
                    <a:pt x="1257866" y="14653"/>
                  </a:lnTo>
                  <a:lnTo>
                    <a:pt x="1199210" y="8323"/>
                  </a:lnTo>
                  <a:lnTo>
                    <a:pt x="1139360" y="3735"/>
                  </a:lnTo>
                  <a:lnTo>
                    <a:pt x="1078424" y="942"/>
                  </a:lnTo>
                  <a:lnTo>
                    <a:pt x="10165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0" name="object 9">
              <a:extLst>
                <a:ext uri="{FF2B5EF4-FFF2-40B4-BE49-F238E27FC236}">
                  <a16:creationId xmlns:a16="http://schemas.microsoft.com/office/drawing/2014/main" id="{3E55A93C-C9B0-9591-27E4-396D8108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391" y="3874008"/>
              <a:ext cx="2033270" cy="1033780"/>
            </a:xfrm>
            <a:custGeom>
              <a:avLst/>
              <a:gdLst>
                <a:gd name="T0" fmla="*/ 7350 w 2033270"/>
                <a:gd name="T1" fmla="*/ 454190 h 1033779"/>
                <a:gd name="T2" fmla="*/ 63602 w 2033270"/>
                <a:gd name="T3" fmla="*/ 336364 h 1033779"/>
                <a:gd name="T4" fmla="*/ 138796 w 2033270"/>
                <a:gd name="T5" fmla="*/ 255879 h 1033779"/>
                <a:gd name="T6" fmla="*/ 203047 w 2033270"/>
                <a:gd name="T7" fmla="*/ 206787 h 1033779"/>
                <a:gd name="T8" fmla="*/ 277602 w 2033270"/>
                <a:gd name="T9" fmla="*/ 161852 h 1033779"/>
                <a:gd name="T10" fmla="*/ 361610 w 2033270"/>
                <a:gd name="T11" fmla="*/ 121506 h 1033779"/>
                <a:gd name="T12" fmla="*/ 454219 w 2033270"/>
                <a:gd name="T13" fmla="*/ 86180 h 1033779"/>
                <a:gd name="T14" fmla="*/ 554580 w 2033270"/>
                <a:gd name="T15" fmla="*/ 56308 h 1033779"/>
                <a:gd name="T16" fmla="*/ 661840 w 2033270"/>
                <a:gd name="T17" fmla="*/ 32321 h 1033779"/>
                <a:gd name="T18" fmla="*/ 775149 w 2033270"/>
                <a:gd name="T19" fmla="*/ 14653 h 1033779"/>
                <a:gd name="T20" fmla="*/ 893655 w 2033270"/>
                <a:gd name="T21" fmla="*/ 3735 h 1033779"/>
                <a:gd name="T22" fmla="*/ 1016508 w 2033270"/>
                <a:gd name="T23" fmla="*/ 0 h 1033779"/>
                <a:gd name="T24" fmla="*/ 1139360 w 2033270"/>
                <a:gd name="T25" fmla="*/ 3735 h 1033779"/>
                <a:gd name="T26" fmla="*/ 1257866 w 2033270"/>
                <a:gd name="T27" fmla="*/ 14653 h 1033779"/>
                <a:gd name="T28" fmla="*/ 1371175 w 2033270"/>
                <a:gd name="T29" fmla="*/ 32321 h 1033779"/>
                <a:gd name="T30" fmla="*/ 1478435 w 2033270"/>
                <a:gd name="T31" fmla="*/ 56308 h 1033779"/>
                <a:gd name="T32" fmla="*/ 1578796 w 2033270"/>
                <a:gd name="T33" fmla="*/ 86180 h 1033779"/>
                <a:gd name="T34" fmla="*/ 1671405 w 2033270"/>
                <a:gd name="T35" fmla="*/ 121506 h 1033779"/>
                <a:gd name="T36" fmla="*/ 1755413 w 2033270"/>
                <a:gd name="T37" fmla="*/ 161852 h 1033779"/>
                <a:gd name="T38" fmla="*/ 1829968 w 2033270"/>
                <a:gd name="T39" fmla="*/ 206787 h 1033779"/>
                <a:gd name="T40" fmla="*/ 1894219 w 2033270"/>
                <a:gd name="T41" fmla="*/ 255879 h 1033779"/>
                <a:gd name="T42" fmla="*/ 1969413 w 2033270"/>
                <a:gd name="T43" fmla="*/ 336364 h 1033779"/>
                <a:gd name="T44" fmla="*/ 2025665 w 2033270"/>
                <a:gd name="T45" fmla="*/ 454190 h 1033779"/>
                <a:gd name="T46" fmla="*/ 2031160 w 2033270"/>
                <a:gd name="T47" fmla="*/ 548110 h 1033779"/>
                <a:gd name="T48" fmla="*/ 1988404 w 2033270"/>
                <a:gd name="T49" fmla="*/ 668471 h 1033779"/>
                <a:gd name="T50" fmla="*/ 1894219 w 2033270"/>
                <a:gd name="T51" fmla="*/ 777394 h 1033779"/>
                <a:gd name="T52" fmla="*/ 1829968 w 2033270"/>
                <a:gd name="T53" fmla="*/ 826486 h 1033779"/>
                <a:gd name="T54" fmla="*/ 1755413 w 2033270"/>
                <a:gd name="T55" fmla="*/ 871421 h 1033779"/>
                <a:gd name="T56" fmla="*/ 1671405 w 2033270"/>
                <a:gd name="T57" fmla="*/ 911767 h 1033779"/>
                <a:gd name="T58" fmla="*/ 1578796 w 2033270"/>
                <a:gd name="T59" fmla="*/ 947093 h 1033779"/>
                <a:gd name="T60" fmla="*/ 1478435 w 2033270"/>
                <a:gd name="T61" fmla="*/ 976965 h 1033779"/>
                <a:gd name="T62" fmla="*/ 1371175 w 2033270"/>
                <a:gd name="T63" fmla="*/ 1000952 h 1033779"/>
                <a:gd name="T64" fmla="*/ 1257866 w 2033270"/>
                <a:gd name="T65" fmla="*/ 1018620 h 1033779"/>
                <a:gd name="T66" fmla="*/ 1139360 w 2033270"/>
                <a:gd name="T67" fmla="*/ 1029538 h 1033779"/>
                <a:gd name="T68" fmla="*/ 1016508 w 2033270"/>
                <a:gd name="T69" fmla="*/ 1033273 h 1033779"/>
                <a:gd name="T70" fmla="*/ 893655 w 2033270"/>
                <a:gd name="T71" fmla="*/ 1029538 h 1033779"/>
                <a:gd name="T72" fmla="*/ 775149 w 2033270"/>
                <a:gd name="T73" fmla="*/ 1018620 h 1033779"/>
                <a:gd name="T74" fmla="*/ 661840 w 2033270"/>
                <a:gd name="T75" fmla="*/ 1000952 h 1033779"/>
                <a:gd name="T76" fmla="*/ 554580 w 2033270"/>
                <a:gd name="T77" fmla="*/ 976965 h 1033779"/>
                <a:gd name="T78" fmla="*/ 454219 w 2033270"/>
                <a:gd name="T79" fmla="*/ 947093 h 1033779"/>
                <a:gd name="T80" fmla="*/ 361610 w 2033270"/>
                <a:gd name="T81" fmla="*/ 911767 h 1033779"/>
                <a:gd name="T82" fmla="*/ 277602 w 2033270"/>
                <a:gd name="T83" fmla="*/ 871421 h 1033779"/>
                <a:gd name="T84" fmla="*/ 203047 w 2033270"/>
                <a:gd name="T85" fmla="*/ 826486 h 1033779"/>
                <a:gd name="T86" fmla="*/ 138796 w 2033270"/>
                <a:gd name="T87" fmla="*/ 777394 h 1033779"/>
                <a:gd name="T88" fmla="*/ 63602 w 2033270"/>
                <a:gd name="T89" fmla="*/ 696909 h 1033779"/>
                <a:gd name="T90" fmla="*/ 7350 w 2033270"/>
                <a:gd name="T91" fmla="*/ 579083 h 10337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33270" h="1033779">
                  <a:moveTo>
                    <a:pt x="0" y="516635"/>
                  </a:moveTo>
                  <a:lnTo>
                    <a:pt x="7350" y="454190"/>
                  </a:lnTo>
                  <a:lnTo>
                    <a:pt x="28835" y="393955"/>
                  </a:lnTo>
                  <a:lnTo>
                    <a:pt x="63602" y="336364"/>
                  </a:lnTo>
                  <a:lnTo>
                    <a:pt x="110801" y="281848"/>
                  </a:lnTo>
                  <a:lnTo>
                    <a:pt x="138796" y="255879"/>
                  </a:lnTo>
                  <a:lnTo>
                    <a:pt x="169581" y="230841"/>
                  </a:lnTo>
                  <a:lnTo>
                    <a:pt x="203047" y="206787"/>
                  </a:lnTo>
                  <a:lnTo>
                    <a:pt x="239090" y="183773"/>
                  </a:lnTo>
                  <a:lnTo>
                    <a:pt x="277602" y="161852"/>
                  </a:lnTo>
                  <a:lnTo>
                    <a:pt x="318477" y="141078"/>
                  </a:lnTo>
                  <a:lnTo>
                    <a:pt x="361610" y="121506"/>
                  </a:lnTo>
                  <a:lnTo>
                    <a:pt x="406893" y="103188"/>
                  </a:lnTo>
                  <a:lnTo>
                    <a:pt x="454219" y="86180"/>
                  </a:lnTo>
                  <a:lnTo>
                    <a:pt x="503484" y="70535"/>
                  </a:lnTo>
                  <a:lnTo>
                    <a:pt x="554580" y="56308"/>
                  </a:lnTo>
                  <a:lnTo>
                    <a:pt x="607401" y="43552"/>
                  </a:lnTo>
                  <a:lnTo>
                    <a:pt x="661840" y="32321"/>
                  </a:lnTo>
                  <a:lnTo>
                    <a:pt x="717791" y="22670"/>
                  </a:lnTo>
                  <a:lnTo>
                    <a:pt x="775149" y="14653"/>
                  </a:lnTo>
                  <a:lnTo>
                    <a:pt x="833805" y="8323"/>
                  </a:lnTo>
                  <a:lnTo>
                    <a:pt x="893655" y="3735"/>
                  </a:lnTo>
                  <a:lnTo>
                    <a:pt x="954591" y="942"/>
                  </a:lnTo>
                  <a:lnTo>
                    <a:pt x="1016508" y="0"/>
                  </a:lnTo>
                  <a:lnTo>
                    <a:pt x="1078424" y="942"/>
                  </a:lnTo>
                  <a:lnTo>
                    <a:pt x="1139360" y="3735"/>
                  </a:lnTo>
                  <a:lnTo>
                    <a:pt x="1199210" y="8323"/>
                  </a:lnTo>
                  <a:lnTo>
                    <a:pt x="1257866" y="14653"/>
                  </a:lnTo>
                  <a:lnTo>
                    <a:pt x="1315224" y="22670"/>
                  </a:lnTo>
                  <a:lnTo>
                    <a:pt x="1371175" y="32321"/>
                  </a:lnTo>
                  <a:lnTo>
                    <a:pt x="1425614" y="43552"/>
                  </a:lnTo>
                  <a:lnTo>
                    <a:pt x="1478435" y="56308"/>
                  </a:lnTo>
                  <a:lnTo>
                    <a:pt x="1529531" y="70535"/>
                  </a:lnTo>
                  <a:lnTo>
                    <a:pt x="1578796" y="86180"/>
                  </a:lnTo>
                  <a:lnTo>
                    <a:pt x="1626122" y="103188"/>
                  </a:lnTo>
                  <a:lnTo>
                    <a:pt x="1671405" y="121506"/>
                  </a:lnTo>
                  <a:lnTo>
                    <a:pt x="1714538" y="141078"/>
                  </a:lnTo>
                  <a:lnTo>
                    <a:pt x="1755413" y="161852"/>
                  </a:lnTo>
                  <a:lnTo>
                    <a:pt x="1793925" y="183773"/>
                  </a:lnTo>
                  <a:lnTo>
                    <a:pt x="1829968" y="206787"/>
                  </a:lnTo>
                  <a:lnTo>
                    <a:pt x="1863434" y="230841"/>
                  </a:lnTo>
                  <a:lnTo>
                    <a:pt x="1894219" y="255879"/>
                  </a:lnTo>
                  <a:lnTo>
                    <a:pt x="1922214" y="281848"/>
                  </a:lnTo>
                  <a:lnTo>
                    <a:pt x="1969413" y="336364"/>
                  </a:lnTo>
                  <a:lnTo>
                    <a:pt x="2004180" y="393955"/>
                  </a:lnTo>
                  <a:lnTo>
                    <a:pt x="2025665" y="454190"/>
                  </a:lnTo>
                  <a:lnTo>
                    <a:pt x="2033016" y="516635"/>
                  </a:lnTo>
                  <a:lnTo>
                    <a:pt x="2031160" y="548108"/>
                  </a:lnTo>
                  <a:lnTo>
                    <a:pt x="2016636" y="609502"/>
                  </a:lnTo>
                  <a:lnTo>
                    <a:pt x="1988404" y="668469"/>
                  </a:lnTo>
                  <a:lnTo>
                    <a:pt x="1947314" y="724576"/>
                  </a:lnTo>
                  <a:lnTo>
                    <a:pt x="1894219" y="777392"/>
                  </a:lnTo>
                  <a:lnTo>
                    <a:pt x="1863434" y="802430"/>
                  </a:lnTo>
                  <a:lnTo>
                    <a:pt x="1829968" y="826484"/>
                  </a:lnTo>
                  <a:lnTo>
                    <a:pt x="1793925" y="849498"/>
                  </a:lnTo>
                  <a:lnTo>
                    <a:pt x="1755413" y="871419"/>
                  </a:lnTo>
                  <a:lnTo>
                    <a:pt x="1714538" y="892193"/>
                  </a:lnTo>
                  <a:lnTo>
                    <a:pt x="1671405" y="911765"/>
                  </a:lnTo>
                  <a:lnTo>
                    <a:pt x="1626122" y="930083"/>
                  </a:lnTo>
                  <a:lnTo>
                    <a:pt x="1578796" y="947091"/>
                  </a:lnTo>
                  <a:lnTo>
                    <a:pt x="1529531" y="962736"/>
                  </a:lnTo>
                  <a:lnTo>
                    <a:pt x="1478435" y="976963"/>
                  </a:lnTo>
                  <a:lnTo>
                    <a:pt x="1425614" y="989719"/>
                  </a:lnTo>
                  <a:lnTo>
                    <a:pt x="1371175" y="1000950"/>
                  </a:lnTo>
                  <a:lnTo>
                    <a:pt x="1315224" y="1010601"/>
                  </a:lnTo>
                  <a:lnTo>
                    <a:pt x="1257866" y="1018618"/>
                  </a:lnTo>
                  <a:lnTo>
                    <a:pt x="1199210" y="1024948"/>
                  </a:lnTo>
                  <a:lnTo>
                    <a:pt x="1139360" y="1029536"/>
                  </a:lnTo>
                  <a:lnTo>
                    <a:pt x="1078424" y="1032329"/>
                  </a:lnTo>
                  <a:lnTo>
                    <a:pt x="1016508" y="1033271"/>
                  </a:lnTo>
                  <a:lnTo>
                    <a:pt x="954591" y="1032329"/>
                  </a:lnTo>
                  <a:lnTo>
                    <a:pt x="893655" y="1029536"/>
                  </a:lnTo>
                  <a:lnTo>
                    <a:pt x="833805" y="1024948"/>
                  </a:lnTo>
                  <a:lnTo>
                    <a:pt x="775149" y="1018618"/>
                  </a:lnTo>
                  <a:lnTo>
                    <a:pt x="717791" y="1010601"/>
                  </a:lnTo>
                  <a:lnTo>
                    <a:pt x="661840" y="1000950"/>
                  </a:lnTo>
                  <a:lnTo>
                    <a:pt x="607401" y="989719"/>
                  </a:lnTo>
                  <a:lnTo>
                    <a:pt x="554580" y="976963"/>
                  </a:lnTo>
                  <a:lnTo>
                    <a:pt x="503484" y="962736"/>
                  </a:lnTo>
                  <a:lnTo>
                    <a:pt x="454219" y="947091"/>
                  </a:lnTo>
                  <a:lnTo>
                    <a:pt x="406893" y="930083"/>
                  </a:lnTo>
                  <a:lnTo>
                    <a:pt x="361610" y="911765"/>
                  </a:lnTo>
                  <a:lnTo>
                    <a:pt x="318477" y="892193"/>
                  </a:lnTo>
                  <a:lnTo>
                    <a:pt x="277602" y="871419"/>
                  </a:lnTo>
                  <a:lnTo>
                    <a:pt x="239090" y="849498"/>
                  </a:lnTo>
                  <a:lnTo>
                    <a:pt x="203047" y="826484"/>
                  </a:lnTo>
                  <a:lnTo>
                    <a:pt x="169581" y="802430"/>
                  </a:lnTo>
                  <a:lnTo>
                    <a:pt x="138796" y="777392"/>
                  </a:lnTo>
                  <a:lnTo>
                    <a:pt x="110801" y="751423"/>
                  </a:lnTo>
                  <a:lnTo>
                    <a:pt x="63602" y="696907"/>
                  </a:lnTo>
                  <a:lnTo>
                    <a:pt x="28835" y="639316"/>
                  </a:lnTo>
                  <a:lnTo>
                    <a:pt x="7350" y="579081"/>
                  </a:lnTo>
                  <a:lnTo>
                    <a:pt x="0" y="516635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051FDBB-E2A8-E6E5-64A4-0A045B284B9D}"/>
              </a:ext>
            </a:extLst>
          </p:cNvPr>
          <p:cNvSpPr txBox="1"/>
          <p:nvPr/>
        </p:nvSpPr>
        <p:spPr>
          <a:xfrm>
            <a:off x="4888863" y="5394069"/>
            <a:ext cx="2314274" cy="907932"/>
          </a:xfrm>
          <a:prstGeom prst="rect">
            <a:avLst/>
          </a:prstGeom>
        </p:spPr>
        <p:txBody>
          <a:bodyPr lIns="0" tIns="16910" rIns="0" bIns="0">
            <a:spAutoFit/>
          </a:bodyPr>
          <a:lstStyle/>
          <a:p>
            <a:pPr marL="3383" algn="ctr">
              <a:spcBef>
                <a:spcPts val="133"/>
              </a:spcBef>
              <a:defRPr/>
            </a:pPr>
            <a:r>
              <a:rPr sz="2397" b="1" spc="-20" dirty="0">
                <a:latin typeface="Times New Roman"/>
                <a:cs typeface="Times New Roman"/>
              </a:rPr>
              <a:t>Факторы</a:t>
            </a:r>
            <a:endParaRPr sz="2397">
              <a:latin typeface="Times New Roman"/>
              <a:cs typeface="Times New Roman"/>
            </a:endParaRPr>
          </a:p>
          <a:p>
            <a:pPr algn="ctr">
              <a:spcBef>
                <a:spcPts val="20"/>
              </a:spcBef>
              <a:defRPr/>
            </a:pPr>
            <a:r>
              <a:rPr sz="1998" b="1" dirty="0">
                <a:latin typeface="Times New Roman"/>
                <a:cs typeface="Times New Roman"/>
              </a:rPr>
              <a:t>окружающей</a:t>
            </a:r>
            <a:r>
              <a:rPr sz="1998" b="1" spc="-140" dirty="0">
                <a:latin typeface="Times New Roman"/>
                <a:cs typeface="Times New Roman"/>
              </a:rPr>
              <a:t> </a:t>
            </a:r>
            <a:r>
              <a:rPr sz="1998" b="1" spc="7" dirty="0">
                <a:latin typeface="Times New Roman"/>
                <a:cs typeface="Times New Roman"/>
              </a:rPr>
              <a:t>среды</a:t>
            </a:r>
            <a:endParaRPr sz="1998">
              <a:latin typeface="Times New Roman"/>
              <a:cs typeface="Times New Roman"/>
            </a:endParaRPr>
          </a:p>
          <a:p>
            <a:pPr marL="4228" algn="ctr">
              <a:spcBef>
                <a:spcPts val="27"/>
              </a:spcBef>
              <a:defRPr/>
            </a:pPr>
            <a:r>
              <a:rPr sz="1398" b="1" spc="-7" dirty="0">
                <a:latin typeface="Times New Roman"/>
                <a:cs typeface="Times New Roman"/>
              </a:rPr>
              <a:t>Потенциальные</a:t>
            </a:r>
            <a:r>
              <a:rPr sz="1398" b="1" spc="-87" dirty="0">
                <a:latin typeface="Times New Roman"/>
                <a:cs typeface="Times New Roman"/>
              </a:rPr>
              <a:t> </a:t>
            </a:r>
            <a:r>
              <a:rPr sz="1398" b="1" spc="-7" dirty="0">
                <a:latin typeface="Times New Roman"/>
                <a:cs typeface="Times New Roman"/>
              </a:rPr>
              <a:t>триггеры</a:t>
            </a:r>
            <a:endParaRPr sz="1398">
              <a:latin typeface="Times New Roman"/>
              <a:cs typeface="Times New Roman"/>
            </a:endParaRPr>
          </a:p>
        </p:txBody>
      </p:sp>
      <p:grpSp>
        <p:nvGrpSpPr>
          <p:cNvPr id="13319" name="object 11">
            <a:extLst>
              <a:ext uri="{FF2B5EF4-FFF2-40B4-BE49-F238E27FC236}">
                <a16:creationId xmlns:a16="http://schemas.microsoft.com/office/drawing/2014/main" id="{573D68B4-CA21-5AE6-D447-62E685218FE3}"/>
              </a:ext>
            </a:extLst>
          </p:cNvPr>
          <p:cNvGrpSpPr>
            <a:grpSpLocks/>
          </p:cNvGrpSpPr>
          <p:nvPr/>
        </p:nvGrpSpPr>
        <p:grpSpPr bwMode="auto">
          <a:xfrm>
            <a:off x="4349184" y="832189"/>
            <a:ext cx="3134905" cy="1547611"/>
            <a:chOff x="3261105" y="624585"/>
            <a:chExt cx="2353945" cy="1162050"/>
          </a:xfrm>
          <a:solidFill>
            <a:srgbClr val="FFFF00"/>
          </a:solidFill>
        </p:grpSpPr>
        <p:sp>
          <p:nvSpPr>
            <p:cNvPr id="13337" name="object 12">
              <a:extLst>
                <a:ext uri="{FF2B5EF4-FFF2-40B4-BE49-F238E27FC236}">
                  <a16:creationId xmlns:a16="http://schemas.microsoft.com/office/drawing/2014/main" id="{51FC3D1A-3CF1-44A4-CFBE-4D3D1D032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455" y="630935"/>
              <a:ext cx="2341245" cy="1149350"/>
            </a:xfrm>
            <a:custGeom>
              <a:avLst/>
              <a:gdLst>
                <a:gd name="T0" fmla="*/ 1106211 w 2341245"/>
                <a:gd name="T1" fmla="*/ 849 h 1149350"/>
                <a:gd name="T2" fmla="*/ 980577 w 2341245"/>
                <a:gd name="T3" fmla="*/ 7518 h 1149350"/>
                <a:gd name="T4" fmla="*/ 859278 w 2341245"/>
                <a:gd name="T5" fmla="*/ 20519 h 1149350"/>
                <a:gd name="T6" fmla="*/ 743029 w 2341245"/>
                <a:gd name="T7" fmla="*/ 39502 h 1149350"/>
                <a:gd name="T8" fmla="*/ 632543 w 2341245"/>
                <a:gd name="T9" fmla="*/ 64118 h 1149350"/>
                <a:gd name="T10" fmla="*/ 528534 w 2341245"/>
                <a:gd name="T11" fmla="*/ 94017 h 1149350"/>
                <a:gd name="T12" fmla="*/ 431716 w 2341245"/>
                <a:gd name="T13" fmla="*/ 128847 h 1149350"/>
                <a:gd name="T14" fmla="*/ 342804 w 2341245"/>
                <a:gd name="T15" fmla="*/ 168259 h 1149350"/>
                <a:gd name="T16" fmla="*/ 262511 w 2341245"/>
                <a:gd name="T17" fmla="*/ 211902 h 1149350"/>
                <a:gd name="T18" fmla="*/ 191551 w 2341245"/>
                <a:gd name="T19" fmla="*/ 259427 h 1149350"/>
                <a:gd name="T20" fmla="*/ 130638 w 2341245"/>
                <a:gd name="T21" fmla="*/ 310484 h 1149350"/>
                <a:gd name="T22" fmla="*/ 41807 w 2341245"/>
                <a:gd name="T23" fmla="*/ 421789 h 1149350"/>
                <a:gd name="T24" fmla="*/ 1731 w 2341245"/>
                <a:gd name="T25" fmla="*/ 543018 h 1149350"/>
                <a:gd name="T26" fmla="*/ 1731 w 2341245"/>
                <a:gd name="T27" fmla="*/ 606077 h 1149350"/>
                <a:gd name="T28" fmla="*/ 41807 w 2341245"/>
                <a:gd name="T29" fmla="*/ 727306 h 1149350"/>
                <a:gd name="T30" fmla="*/ 130638 w 2341245"/>
                <a:gd name="T31" fmla="*/ 838611 h 1149350"/>
                <a:gd name="T32" fmla="*/ 191551 w 2341245"/>
                <a:gd name="T33" fmla="*/ 889668 h 1149350"/>
                <a:gd name="T34" fmla="*/ 262511 w 2341245"/>
                <a:gd name="T35" fmla="*/ 937193 h 1149350"/>
                <a:gd name="T36" fmla="*/ 342804 w 2341245"/>
                <a:gd name="T37" fmla="*/ 980836 h 1149350"/>
                <a:gd name="T38" fmla="*/ 431716 w 2341245"/>
                <a:gd name="T39" fmla="*/ 1020248 h 1149350"/>
                <a:gd name="T40" fmla="*/ 528534 w 2341245"/>
                <a:gd name="T41" fmla="*/ 1055078 h 1149350"/>
                <a:gd name="T42" fmla="*/ 632543 w 2341245"/>
                <a:gd name="T43" fmla="*/ 1084977 h 1149350"/>
                <a:gd name="T44" fmla="*/ 743029 w 2341245"/>
                <a:gd name="T45" fmla="*/ 1109593 h 1149350"/>
                <a:gd name="T46" fmla="*/ 859278 w 2341245"/>
                <a:gd name="T47" fmla="*/ 1128576 h 1149350"/>
                <a:gd name="T48" fmla="*/ 980577 w 2341245"/>
                <a:gd name="T49" fmla="*/ 1141577 h 1149350"/>
                <a:gd name="T50" fmla="*/ 1106211 w 2341245"/>
                <a:gd name="T51" fmla="*/ 1148246 h 1149350"/>
                <a:gd name="T52" fmla="*/ 1234652 w 2341245"/>
                <a:gd name="T53" fmla="*/ 1148246 h 1149350"/>
                <a:gd name="T54" fmla="*/ 1360286 w 2341245"/>
                <a:gd name="T55" fmla="*/ 1141577 h 1149350"/>
                <a:gd name="T56" fmla="*/ 1481585 w 2341245"/>
                <a:gd name="T57" fmla="*/ 1128576 h 1149350"/>
                <a:gd name="T58" fmla="*/ 1597834 w 2341245"/>
                <a:gd name="T59" fmla="*/ 1109593 h 1149350"/>
                <a:gd name="T60" fmla="*/ 1708320 w 2341245"/>
                <a:gd name="T61" fmla="*/ 1084977 h 1149350"/>
                <a:gd name="T62" fmla="*/ 1812329 w 2341245"/>
                <a:gd name="T63" fmla="*/ 1055078 h 1149350"/>
                <a:gd name="T64" fmla="*/ 1909147 w 2341245"/>
                <a:gd name="T65" fmla="*/ 1020248 h 1149350"/>
                <a:gd name="T66" fmla="*/ 1998059 w 2341245"/>
                <a:gd name="T67" fmla="*/ 980836 h 1149350"/>
                <a:gd name="T68" fmla="*/ 2078352 w 2341245"/>
                <a:gd name="T69" fmla="*/ 937193 h 1149350"/>
                <a:gd name="T70" fmla="*/ 2149312 w 2341245"/>
                <a:gd name="T71" fmla="*/ 889668 h 1149350"/>
                <a:gd name="T72" fmla="*/ 2210225 w 2341245"/>
                <a:gd name="T73" fmla="*/ 838611 h 1149350"/>
                <a:gd name="T74" fmla="*/ 2299056 w 2341245"/>
                <a:gd name="T75" fmla="*/ 727306 h 1149350"/>
                <a:gd name="T76" fmla="*/ 2339132 w 2341245"/>
                <a:gd name="T77" fmla="*/ 606077 h 1149350"/>
                <a:gd name="T78" fmla="*/ 2339132 w 2341245"/>
                <a:gd name="T79" fmla="*/ 543018 h 1149350"/>
                <a:gd name="T80" fmla="*/ 2299056 w 2341245"/>
                <a:gd name="T81" fmla="*/ 421789 h 1149350"/>
                <a:gd name="T82" fmla="*/ 2210225 w 2341245"/>
                <a:gd name="T83" fmla="*/ 310484 h 1149350"/>
                <a:gd name="T84" fmla="*/ 2149312 w 2341245"/>
                <a:gd name="T85" fmla="*/ 259427 h 1149350"/>
                <a:gd name="T86" fmla="*/ 2078352 w 2341245"/>
                <a:gd name="T87" fmla="*/ 211902 h 1149350"/>
                <a:gd name="T88" fmla="*/ 1998059 w 2341245"/>
                <a:gd name="T89" fmla="*/ 168259 h 1149350"/>
                <a:gd name="T90" fmla="*/ 1909147 w 2341245"/>
                <a:gd name="T91" fmla="*/ 128847 h 1149350"/>
                <a:gd name="T92" fmla="*/ 1812329 w 2341245"/>
                <a:gd name="T93" fmla="*/ 94017 h 1149350"/>
                <a:gd name="T94" fmla="*/ 1708320 w 2341245"/>
                <a:gd name="T95" fmla="*/ 64118 h 1149350"/>
                <a:gd name="T96" fmla="*/ 1597834 w 2341245"/>
                <a:gd name="T97" fmla="*/ 39502 h 1149350"/>
                <a:gd name="T98" fmla="*/ 1481585 w 2341245"/>
                <a:gd name="T99" fmla="*/ 20519 h 1149350"/>
                <a:gd name="T100" fmla="*/ 1360286 w 2341245"/>
                <a:gd name="T101" fmla="*/ 7518 h 1149350"/>
                <a:gd name="T102" fmla="*/ 1234652 w 2341245"/>
                <a:gd name="T103" fmla="*/ 849 h 11493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41245" h="1149350">
                  <a:moveTo>
                    <a:pt x="1170432" y="0"/>
                  </a:moveTo>
                  <a:lnTo>
                    <a:pt x="1106211" y="849"/>
                  </a:lnTo>
                  <a:lnTo>
                    <a:pt x="1042897" y="3370"/>
                  </a:lnTo>
                  <a:lnTo>
                    <a:pt x="980577" y="7518"/>
                  </a:lnTo>
                  <a:lnTo>
                    <a:pt x="919341" y="13249"/>
                  </a:lnTo>
                  <a:lnTo>
                    <a:pt x="859278" y="20519"/>
                  </a:lnTo>
                  <a:lnTo>
                    <a:pt x="800477" y="29285"/>
                  </a:lnTo>
                  <a:lnTo>
                    <a:pt x="743029" y="39502"/>
                  </a:lnTo>
                  <a:lnTo>
                    <a:pt x="687021" y="51128"/>
                  </a:lnTo>
                  <a:lnTo>
                    <a:pt x="632543" y="64118"/>
                  </a:lnTo>
                  <a:lnTo>
                    <a:pt x="579684" y="78429"/>
                  </a:lnTo>
                  <a:lnTo>
                    <a:pt x="528534" y="94017"/>
                  </a:lnTo>
                  <a:lnTo>
                    <a:pt x="479182" y="110837"/>
                  </a:lnTo>
                  <a:lnTo>
                    <a:pt x="431716" y="128847"/>
                  </a:lnTo>
                  <a:lnTo>
                    <a:pt x="386228" y="148002"/>
                  </a:lnTo>
                  <a:lnTo>
                    <a:pt x="342804" y="168259"/>
                  </a:lnTo>
                  <a:lnTo>
                    <a:pt x="301536" y="189573"/>
                  </a:lnTo>
                  <a:lnTo>
                    <a:pt x="262511" y="211902"/>
                  </a:lnTo>
                  <a:lnTo>
                    <a:pt x="225820" y="235201"/>
                  </a:lnTo>
                  <a:lnTo>
                    <a:pt x="191551" y="259427"/>
                  </a:lnTo>
                  <a:lnTo>
                    <a:pt x="159794" y="284536"/>
                  </a:lnTo>
                  <a:lnTo>
                    <a:pt x="130638" y="310484"/>
                  </a:lnTo>
                  <a:lnTo>
                    <a:pt x="80485" y="364721"/>
                  </a:lnTo>
                  <a:lnTo>
                    <a:pt x="41807" y="421789"/>
                  </a:lnTo>
                  <a:lnTo>
                    <a:pt x="15318" y="481339"/>
                  </a:lnTo>
                  <a:lnTo>
                    <a:pt x="1731" y="543018"/>
                  </a:lnTo>
                  <a:lnTo>
                    <a:pt x="0" y="574548"/>
                  </a:lnTo>
                  <a:lnTo>
                    <a:pt x="1731" y="606077"/>
                  </a:lnTo>
                  <a:lnTo>
                    <a:pt x="15318" y="667756"/>
                  </a:lnTo>
                  <a:lnTo>
                    <a:pt x="41807" y="727306"/>
                  </a:lnTo>
                  <a:lnTo>
                    <a:pt x="80485" y="784374"/>
                  </a:lnTo>
                  <a:lnTo>
                    <a:pt x="130638" y="838611"/>
                  </a:lnTo>
                  <a:lnTo>
                    <a:pt x="159794" y="864559"/>
                  </a:lnTo>
                  <a:lnTo>
                    <a:pt x="191551" y="889668"/>
                  </a:lnTo>
                  <a:lnTo>
                    <a:pt x="225820" y="913894"/>
                  </a:lnTo>
                  <a:lnTo>
                    <a:pt x="262511" y="937193"/>
                  </a:lnTo>
                  <a:lnTo>
                    <a:pt x="301536" y="959522"/>
                  </a:lnTo>
                  <a:lnTo>
                    <a:pt x="342804" y="980836"/>
                  </a:lnTo>
                  <a:lnTo>
                    <a:pt x="386228" y="1001093"/>
                  </a:lnTo>
                  <a:lnTo>
                    <a:pt x="431716" y="1020248"/>
                  </a:lnTo>
                  <a:lnTo>
                    <a:pt x="479182" y="1038258"/>
                  </a:lnTo>
                  <a:lnTo>
                    <a:pt x="528534" y="1055078"/>
                  </a:lnTo>
                  <a:lnTo>
                    <a:pt x="579684" y="1070666"/>
                  </a:lnTo>
                  <a:lnTo>
                    <a:pt x="632543" y="1084977"/>
                  </a:lnTo>
                  <a:lnTo>
                    <a:pt x="687021" y="1097967"/>
                  </a:lnTo>
                  <a:lnTo>
                    <a:pt x="743029" y="1109593"/>
                  </a:lnTo>
                  <a:lnTo>
                    <a:pt x="800477" y="1119810"/>
                  </a:lnTo>
                  <a:lnTo>
                    <a:pt x="859278" y="1128576"/>
                  </a:lnTo>
                  <a:lnTo>
                    <a:pt x="919341" y="1135846"/>
                  </a:lnTo>
                  <a:lnTo>
                    <a:pt x="980577" y="1141577"/>
                  </a:lnTo>
                  <a:lnTo>
                    <a:pt x="1042897" y="1145725"/>
                  </a:lnTo>
                  <a:lnTo>
                    <a:pt x="1106211" y="1148246"/>
                  </a:lnTo>
                  <a:lnTo>
                    <a:pt x="1170432" y="1149096"/>
                  </a:lnTo>
                  <a:lnTo>
                    <a:pt x="1234652" y="1148246"/>
                  </a:lnTo>
                  <a:lnTo>
                    <a:pt x="1297966" y="1145725"/>
                  </a:lnTo>
                  <a:lnTo>
                    <a:pt x="1360286" y="1141577"/>
                  </a:lnTo>
                  <a:lnTo>
                    <a:pt x="1421522" y="1135846"/>
                  </a:lnTo>
                  <a:lnTo>
                    <a:pt x="1481585" y="1128576"/>
                  </a:lnTo>
                  <a:lnTo>
                    <a:pt x="1540386" y="1119810"/>
                  </a:lnTo>
                  <a:lnTo>
                    <a:pt x="1597834" y="1109593"/>
                  </a:lnTo>
                  <a:lnTo>
                    <a:pt x="1653842" y="1097967"/>
                  </a:lnTo>
                  <a:lnTo>
                    <a:pt x="1708320" y="1084977"/>
                  </a:lnTo>
                  <a:lnTo>
                    <a:pt x="1761179" y="1070666"/>
                  </a:lnTo>
                  <a:lnTo>
                    <a:pt x="1812329" y="1055078"/>
                  </a:lnTo>
                  <a:lnTo>
                    <a:pt x="1861681" y="1038258"/>
                  </a:lnTo>
                  <a:lnTo>
                    <a:pt x="1909147" y="1020248"/>
                  </a:lnTo>
                  <a:lnTo>
                    <a:pt x="1954635" y="1001093"/>
                  </a:lnTo>
                  <a:lnTo>
                    <a:pt x="1998059" y="980836"/>
                  </a:lnTo>
                  <a:lnTo>
                    <a:pt x="2039327" y="959522"/>
                  </a:lnTo>
                  <a:lnTo>
                    <a:pt x="2078352" y="937193"/>
                  </a:lnTo>
                  <a:lnTo>
                    <a:pt x="2115043" y="913894"/>
                  </a:lnTo>
                  <a:lnTo>
                    <a:pt x="2149312" y="889668"/>
                  </a:lnTo>
                  <a:lnTo>
                    <a:pt x="2181069" y="864559"/>
                  </a:lnTo>
                  <a:lnTo>
                    <a:pt x="2210225" y="838611"/>
                  </a:lnTo>
                  <a:lnTo>
                    <a:pt x="2260378" y="784374"/>
                  </a:lnTo>
                  <a:lnTo>
                    <a:pt x="2299056" y="727306"/>
                  </a:lnTo>
                  <a:lnTo>
                    <a:pt x="2325545" y="667756"/>
                  </a:lnTo>
                  <a:lnTo>
                    <a:pt x="2339132" y="606077"/>
                  </a:lnTo>
                  <a:lnTo>
                    <a:pt x="2340864" y="574548"/>
                  </a:lnTo>
                  <a:lnTo>
                    <a:pt x="2339132" y="543018"/>
                  </a:lnTo>
                  <a:lnTo>
                    <a:pt x="2325545" y="481339"/>
                  </a:lnTo>
                  <a:lnTo>
                    <a:pt x="2299056" y="421789"/>
                  </a:lnTo>
                  <a:lnTo>
                    <a:pt x="2260378" y="364721"/>
                  </a:lnTo>
                  <a:lnTo>
                    <a:pt x="2210225" y="310484"/>
                  </a:lnTo>
                  <a:lnTo>
                    <a:pt x="2181069" y="284536"/>
                  </a:lnTo>
                  <a:lnTo>
                    <a:pt x="2149312" y="259427"/>
                  </a:lnTo>
                  <a:lnTo>
                    <a:pt x="2115043" y="235201"/>
                  </a:lnTo>
                  <a:lnTo>
                    <a:pt x="2078352" y="211902"/>
                  </a:lnTo>
                  <a:lnTo>
                    <a:pt x="2039327" y="189573"/>
                  </a:lnTo>
                  <a:lnTo>
                    <a:pt x="1998059" y="168259"/>
                  </a:lnTo>
                  <a:lnTo>
                    <a:pt x="1954635" y="148002"/>
                  </a:lnTo>
                  <a:lnTo>
                    <a:pt x="1909147" y="128847"/>
                  </a:lnTo>
                  <a:lnTo>
                    <a:pt x="1861681" y="110837"/>
                  </a:lnTo>
                  <a:lnTo>
                    <a:pt x="1812329" y="94017"/>
                  </a:lnTo>
                  <a:lnTo>
                    <a:pt x="1761179" y="78429"/>
                  </a:lnTo>
                  <a:lnTo>
                    <a:pt x="1708320" y="64118"/>
                  </a:lnTo>
                  <a:lnTo>
                    <a:pt x="1653842" y="51128"/>
                  </a:lnTo>
                  <a:lnTo>
                    <a:pt x="1597834" y="39502"/>
                  </a:lnTo>
                  <a:lnTo>
                    <a:pt x="1540386" y="29285"/>
                  </a:lnTo>
                  <a:lnTo>
                    <a:pt x="1481585" y="20519"/>
                  </a:lnTo>
                  <a:lnTo>
                    <a:pt x="1421522" y="13249"/>
                  </a:lnTo>
                  <a:lnTo>
                    <a:pt x="1360286" y="7518"/>
                  </a:lnTo>
                  <a:lnTo>
                    <a:pt x="1297966" y="3370"/>
                  </a:lnTo>
                  <a:lnTo>
                    <a:pt x="1234652" y="849"/>
                  </a:lnTo>
                  <a:lnTo>
                    <a:pt x="11704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8" name="object 13">
              <a:extLst>
                <a:ext uri="{FF2B5EF4-FFF2-40B4-BE49-F238E27FC236}">
                  <a16:creationId xmlns:a16="http://schemas.microsoft.com/office/drawing/2014/main" id="{A23E0AA7-F38A-D0DB-0ACE-BC90EC4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455" y="630935"/>
              <a:ext cx="2341245" cy="1149350"/>
            </a:xfrm>
            <a:custGeom>
              <a:avLst/>
              <a:gdLst>
                <a:gd name="T0" fmla="*/ 6867 w 2341245"/>
                <a:gd name="T1" fmla="*/ 511934 h 1149350"/>
                <a:gd name="T2" fmla="*/ 59667 w 2341245"/>
                <a:gd name="T3" fmla="*/ 392923 h 1149350"/>
                <a:gd name="T4" fmla="*/ 159794 w 2341245"/>
                <a:gd name="T5" fmla="*/ 284536 h 1149350"/>
                <a:gd name="T6" fmla="*/ 225820 w 2341245"/>
                <a:gd name="T7" fmla="*/ 235201 h 1149350"/>
                <a:gd name="T8" fmla="*/ 301536 w 2341245"/>
                <a:gd name="T9" fmla="*/ 189573 h 1149350"/>
                <a:gd name="T10" fmla="*/ 386228 w 2341245"/>
                <a:gd name="T11" fmla="*/ 148002 h 1149350"/>
                <a:gd name="T12" fmla="*/ 479182 w 2341245"/>
                <a:gd name="T13" fmla="*/ 110837 h 1149350"/>
                <a:gd name="T14" fmla="*/ 579684 w 2341245"/>
                <a:gd name="T15" fmla="*/ 78429 h 1149350"/>
                <a:gd name="T16" fmla="*/ 687021 w 2341245"/>
                <a:gd name="T17" fmla="*/ 51128 h 1149350"/>
                <a:gd name="T18" fmla="*/ 800477 w 2341245"/>
                <a:gd name="T19" fmla="*/ 29285 h 1149350"/>
                <a:gd name="T20" fmla="*/ 919341 w 2341245"/>
                <a:gd name="T21" fmla="*/ 13249 h 1149350"/>
                <a:gd name="T22" fmla="*/ 1042897 w 2341245"/>
                <a:gd name="T23" fmla="*/ 3370 h 1149350"/>
                <a:gd name="T24" fmla="*/ 1170432 w 2341245"/>
                <a:gd name="T25" fmla="*/ 0 h 1149350"/>
                <a:gd name="T26" fmla="*/ 1297966 w 2341245"/>
                <a:gd name="T27" fmla="*/ 3370 h 1149350"/>
                <a:gd name="T28" fmla="*/ 1421522 w 2341245"/>
                <a:gd name="T29" fmla="*/ 13249 h 1149350"/>
                <a:gd name="T30" fmla="*/ 1540386 w 2341245"/>
                <a:gd name="T31" fmla="*/ 29285 h 1149350"/>
                <a:gd name="T32" fmla="*/ 1653842 w 2341245"/>
                <a:gd name="T33" fmla="*/ 51128 h 1149350"/>
                <a:gd name="T34" fmla="*/ 1761179 w 2341245"/>
                <a:gd name="T35" fmla="*/ 78429 h 1149350"/>
                <a:gd name="T36" fmla="*/ 1861681 w 2341245"/>
                <a:gd name="T37" fmla="*/ 110837 h 1149350"/>
                <a:gd name="T38" fmla="*/ 1954635 w 2341245"/>
                <a:gd name="T39" fmla="*/ 148002 h 1149350"/>
                <a:gd name="T40" fmla="*/ 2039327 w 2341245"/>
                <a:gd name="T41" fmla="*/ 189573 h 1149350"/>
                <a:gd name="T42" fmla="*/ 2115043 w 2341245"/>
                <a:gd name="T43" fmla="*/ 235201 h 1149350"/>
                <a:gd name="T44" fmla="*/ 2181069 w 2341245"/>
                <a:gd name="T45" fmla="*/ 284536 h 1149350"/>
                <a:gd name="T46" fmla="*/ 2260378 w 2341245"/>
                <a:gd name="T47" fmla="*/ 364721 h 1149350"/>
                <a:gd name="T48" fmla="*/ 2325545 w 2341245"/>
                <a:gd name="T49" fmla="*/ 481339 h 1149350"/>
                <a:gd name="T50" fmla="*/ 2340864 w 2341245"/>
                <a:gd name="T51" fmla="*/ 574548 h 1149350"/>
                <a:gd name="T52" fmla="*/ 2325545 w 2341245"/>
                <a:gd name="T53" fmla="*/ 667756 h 1149350"/>
                <a:gd name="T54" fmla="*/ 2260378 w 2341245"/>
                <a:gd name="T55" fmla="*/ 784374 h 1149350"/>
                <a:gd name="T56" fmla="*/ 2181069 w 2341245"/>
                <a:gd name="T57" fmla="*/ 864559 h 1149350"/>
                <a:gd name="T58" fmla="*/ 2115043 w 2341245"/>
                <a:gd name="T59" fmla="*/ 913894 h 1149350"/>
                <a:gd name="T60" fmla="*/ 2039327 w 2341245"/>
                <a:gd name="T61" fmla="*/ 959522 h 1149350"/>
                <a:gd name="T62" fmla="*/ 1954635 w 2341245"/>
                <a:gd name="T63" fmla="*/ 1001093 h 1149350"/>
                <a:gd name="T64" fmla="*/ 1861681 w 2341245"/>
                <a:gd name="T65" fmla="*/ 1038258 h 1149350"/>
                <a:gd name="T66" fmla="*/ 1761179 w 2341245"/>
                <a:gd name="T67" fmla="*/ 1070666 h 1149350"/>
                <a:gd name="T68" fmla="*/ 1653842 w 2341245"/>
                <a:gd name="T69" fmla="*/ 1097967 h 1149350"/>
                <a:gd name="T70" fmla="*/ 1540386 w 2341245"/>
                <a:gd name="T71" fmla="*/ 1119810 h 1149350"/>
                <a:gd name="T72" fmla="*/ 1421522 w 2341245"/>
                <a:gd name="T73" fmla="*/ 1135846 h 1149350"/>
                <a:gd name="T74" fmla="*/ 1297966 w 2341245"/>
                <a:gd name="T75" fmla="*/ 1145725 h 1149350"/>
                <a:gd name="T76" fmla="*/ 1170432 w 2341245"/>
                <a:gd name="T77" fmla="*/ 1149096 h 1149350"/>
                <a:gd name="T78" fmla="*/ 1042897 w 2341245"/>
                <a:gd name="T79" fmla="*/ 1145725 h 1149350"/>
                <a:gd name="T80" fmla="*/ 919341 w 2341245"/>
                <a:gd name="T81" fmla="*/ 1135846 h 1149350"/>
                <a:gd name="T82" fmla="*/ 800477 w 2341245"/>
                <a:gd name="T83" fmla="*/ 1119810 h 1149350"/>
                <a:gd name="T84" fmla="*/ 687021 w 2341245"/>
                <a:gd name="T85" fmla="*/ 1097967 h 1149350"/>
                <a:gd name="T86" fmla="*/ 579684 w 2341245"/>
                <a:gd name="T87" fmla="*/ 1070666 h 1149350"/>
                <a:gd name="T88" fmla="*/ 479182 w 2341245"/>
                <a:gd name="T89" fmla="*/ 1038258 h 1149350"/>
                <a:gd name="T90" fmla="*/ 386228 w 2341245"/>
                <a:gd name="T91" fmla="*/ 1001093 h 1149350"/>
                <a:gd name="T92" fmla="*/ 301536 w 2341245"/>
                <a:gd name="T93" fmla="*/ 959522 h 1149350"/>
                <a:gd name="T94" fmla="*/ 225820 w 2341245"/>
                <a:gd name="T95" fmla="*/ 913894 h 1149350"/>
                <a:gd name="T96" fmla="*/ 159794 w 2341245"/>
                <a:gd name="T97" fmla="*/ 864559 h 1149350"/>
                <a:gd name="T98" fmla="*/ 80485 w 2341245"/>
                <a:gd name="T99" fmla="*/ 784374 h 1149350"/>
                <a:gd name="T100" fmla="*/ 15318 w 2341245"/>
                <a:gd name="T101" fmla="*/ 667756 h 1149350"/>
                <a:gd name="T102" fmla="*/ 0 w 2341245"/>
                <a:gd name="T103" fmla="*/ 574548 h 11493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41245" h="1149350">
                  <a:moveTo>
                    <a:pt x="0" y="574548"/>
                  </a:moveTo>
                  <a:lnTo>
                    <a:pt x="6867" y="511934"/>
                  </a:lnTo>
                  <a:lnTo>
                    <a:pt x="26994" y="451276"/>
                  </a:lnTo>
                  <a:lnTo>
                    <a:pt x="59667" y="392923"/>
                  </a:lnTo>
                  <a:lnTo>
                    <a:pt x="104172" y="337227"/>
                  </a:lnTo>
                  <a:lnTo>
                    <a:pt x="159794" y="284536"/>
                  </a:lnTo>
                  <a:lnTo>
                    <a:pt x="191551" y="259427"/>
                  </a:lnTo>
                  <a:lnTo>
                    <a:pt x="225820" y="235201"/>
                  </a:lnTo>
                  <a:lnTo>
                    <a:pt x="262511" y="211902"/>
                  </a:lnTo>
                  <a:lnTo>
                    <a:pt x="301536" y="189573"/>
                  </a:lnTo>
                  <a:lnTo>
                    <a:pt x="342804" y="168259"/>
                  </a:lnTo>
                  <a:lnTo>
                    <a:pt x="386228" y="148002"/>
                  </a:lnTo>
                  <a:lnTo>
                    <a:pt x="431716" y="128847"/>
                  </a:lnTo>
                  <a:lnTo>
                    <a:pt x="479182" y="110837"/>
                  </a:lnTo>
                  <a:lnTo>
                    <a:pt x="528534" y="94017"/>
                  </a:lnTo>
                  <a:lnTo>
                    <a:pt x="579684" y="78429"/>
                  </a:lnTo>
                  <a:lnTo>
                    <a:pt x="632543" y="64118"/>
                  </a:lnTo>
                  <a:lnTo>
                    <a:pt x="687021" y="51128"/>
                  </a:lnTo>
                  <a:lnTo>
                    <a:pt x="743029" y="39502"/>
                  </a:lnTo>
                  <a:lnTo>
                    <a:pt x="800477" y="29285"/>
                  </a:lnTo>
                  <a:lnTo>
                    <a:pt x="859278" y="20519"/>
                  </a:lnTo>
                  <a:lnTo>
                    <a:pt x="919341" y="13249"/>
                  </a:lnTo>
                  <a:lnTo>
                    <a:pt x="980577" y="7518"/>
                  </a:lnTo>
                  <a:lnTo>
                    <a:pt x="1042897" y="3370"/>
                  </a:lnTo>
                  <a:lnTo>
                    <a:pt x="1106211" y="849"/>
                  </a:lnTo>
                  <a:lnTo>
                    <a:pt x="1170432" y="0"/>
                  </a:lnTo>
                  <a:lnTo>
                    <a:pt x="1234652" y="849"/>
                  </a:lnTo>
                  <a:lnTo>
                    <a:pt x="1297966" y="3370"/>
                  </a:lnTo>
                  <a:lnTo>
                    <a:pt x="1360286" y="7518"/>
                  </a:lnTo>
                  <a:lnTo>
                    <a:pt x="1421522" y="13249"/>
                  </a:lnTo>
                  <a:lnTo>
                    <a:pt x="1481585" y="20519"/>
                  </a:lnTo>
                  <a:lnTo>
                    <a:pt x="1540386" y="29285"/>
                  </a:lnTo>
                  <a:lnTo>
                    <a:pt x="1597834" y="39502"/>
                  </a:lnTo>
                  <a:lnTo>
                    <a:pt x="1653842" y="51128"/>
                  </a:lnTo>
                  <a:lnTo>
                    <a:pt x="1708320" y="64118"/>
                  </a:lnTo>
                  <a:lnTo>
                    <a:pt x="1761179" y="78429"/>
                  </a:lnTo>
                  <a:lnTo>
                    <a:pt x="1812329" y="94017"/>
                  </a:lnTo>
                  <a:lnTo>
                    <a:pt x="1861681" y="110837"/>
                  </a:lnTo>
                  <a:lnTo>
                    <a:pt x="1909147" y="128847"/>
                  </a:lnTo>
                  <a:lnTo>
                    <a:pt x="1954635" y="148002"/>
                  </a:lnTo>
                  <a:lnTo>
                    <a:pt x="1998059" y="168259"/>
                  </a:lnTo>
                  <a:lnTo>
                    <a:pt x="2039327" y="189573"/>
                  </a:lnTo>
                  <a:lnTo>
                    <a:pt x="2078352" y="211902"/>
                  </a:lnTo>
                  <a:lnTo>
                    <a:pt x="2115043" y="235201"/>
                  </a:lnTo>
                  <a:lnTo>
                    <a:pt x="2149312" y="259427"/>
                  </a:lnTo>
                  <a:lnTo>
                    <a:pt x="2181069" y="284536"/>
                  </a:lnTo>
                  <a:lnTo>
                    <a:pt x="2210225" y="310484"/>
                  </a:lnTo>
                  <a:lnTo>
                    <a:pt x="2260378" y="364721"/>
                  </a:lnTo>
                  <a:lnTo>
                    <a:pt x="2299056" y="421789"/>
                  </a:lnTo>
                  <a:lnTo>
                    <a:pt x="2325545" y="481339"/>
                  </a:lnTo>
                  <a:lnTo>
                    <a:pt x="2339132" y="543018"/>
                  </a:lnTo>
                  <a:lnTo>
                    <a:pt x="2340864" y="574548"/>
                  </a:lnTo>
                  <a:lnTo>
                    <a:pt x="2339132" y="606077"/>
                  </a:lnTo>
                  <a:lnTo>
                    <a:pt x="2325545" y="667756"/>
                  </a:lnTo>
                  <a:lnTo>
                    <a:pt x="2299056" y="727306"/>
                  </a:lnTo>
                  <a:lnTo>
                    <a:pt x="2260378" y="784374"/>
                  </a:lnTo>
                  <a:lnTo>
                    <a:pt x="2210225" y="838611"/>
                  </a:lnTo>
                  <a:lnTo>
                    <a:pt x="2181069" y="864559"/>
                  </a:lnTo>
                  <a:lnTo>
                    <a:pt x="2149312" y="889668"/>
                  </a:lnTo>
                  <a:lnTo>
                    <a:pt x="2115043" y="913894"/>
                  </a:lnTo>
                  <a:lnTo>
                    <a:pt x="2078352" y="937193"/>
                  </a:lnTo>
                  <a:lnTo>
                    <a:pt x="2039327" y="959522"/>
                  </a:lnTo>
                  <a:lnTo>
                    <a:pt x="1998059" y="980836"/>
                  </a:lnTo>
                  <a:lnTo>
                    <a:pt x="1954635" y="1001093"/>
                  </a:lnTo>
                  <a:lnTo>
                    <a:pt x="1909147" y="1020248"/>
                  </a:lnTo>
                  <a:lnTo>
                    <a:pt x="1861681" y="1038258"/>
                  </a:lnTo>
                  <a:lnTo>
                    <a:pt x="1812329" y="1055078"/>
                  </a:lnTo>
                  <a:lnTo>
                    <a:pt x="1761179" y="1070666"/>
                  </a:lnTo>
                  <a:lnTo>
                    <a:pt x="1708320" y="1084977"/>
                  </a:lnTo>
                  <a:lnTo>
                    <a:pt x="1653842" y="1097967"/>
                  </a:lnTo>
                  <a:lnTo>
                    <a:pt x="1597834" y="1109593"/>
                  </a:lnTo>
                  <a:lnTo>
                    <a:pt x="1540386" y="1119810"/>
                  </a:lnTo>
                  <a:lnTo>
                    <a:pt x="1481585" y="1128576"/>
                  </a:lnTo>
                  <a:lnTo>
                    <a:pt x="1421522" y="1135846"/>
                  </a:lnTo>
                  <a:lnTo>
                    <a:pt x="1360286" y="1141577"/>
                  </a:lnTo>
                  <a:lnTo>
                    <a:pt x="1297966" y="1145725"/>
                  </a:lnTo>
                  <a:lnTo>
                    <a:pt x="1234652" y="1148246"/>
                  </a:lnTo>
                  <a:lnTo>
                    <a:pt x="1170432" y="1149096"/>
                  </a:lnTo>
                  <a:lnTo>
                    <a:pt x="1106211" y="1148246"/>
                  </a:lnTo>
                  <a:lnTo>
                    <a:pt x="1042897" y="1145725"/>
                  </a:lnTo>
                  <a:lnTo>
                    <a:pt x="980577" y="1141577"/>
                  </a:lnTo>
                  <a:lnTo>
                    <a:pt x="919341" y="1135846"/>
                  </a:lnTo>
                  <a:lnTo>
                    <a:pt x="859278" y="1128576"/>
                  </a:lnTo>
                  <a:lnTo>
                    <a:pt x="800477" y="1119810"/>
                  </a:lnTo>
                  <a:lnTo>
                    <a:pt x="743029" y="1109593"/>
                  </a:lnTo>
                  <a:lnTo>
                    <a:pt x="687021" y="1097967"/>
                  </a:lnTo>
                  <a:lnTo>
                    <a:pt x="632543" y="1084977"/>
                  </a:lnTo>
                  <a:lnTo>
                    <a:pt x="579684" y="1070666"/>
                  </a:lnTo>
                  <a:lnTo>
                    <a:pt x="528534" y="1055078"/>
                  </a:lnTo>
                  <a:lnTo>
                    <a:pt x="479182" y="1038258"/>
                  </a:lnTo>
                  <a:lnTo>
                    <a:pt x="431716" y="1020248"/>
                  </a:lnTo>
                  <a:lnTo>
                    <a:pt x="386228" y="1001093"/>
                  </a:lnTo>
                  <a:lnTo>
                    <a:pt x="342804" y="980836"/>
                  </a:lnTo>
                  <a:lnTo>
                    <a:pt x="301536" y="959522"/>
                  </a:lnTo>
                  <a:lnTo>
                    <a:pt x="262511" y="937193"/>
                  </a:lnTo>
                  <a:lnTo>
                    <a:pt x="225820" y="913894"/>
                  </a:lnTo>
                  <a:lnTo>
                    <a:pt x="191551" y="889668"/>
                  </a:lnTo>
                  <a:lnTo>
                    <a:pt x="159794" y="864559"/>
                  </a:lnTo>
                  <a:lnTo>
                    <a:pt x="130638" y="838611"/>
                  </a:lnTo>
                  <a:lnTo>
                    <a:pt x="80485" y="784374"/>
                  </a:lnTo>
                  <a:lnTo>
                    <a:pt x="41807" y="727306"/>
                  </a:lnTo>
                  <a:lnTo>
                    <a:pt x="15318" y="667756"/>
                  </a:lnTo>
                  <a:lnTo>
                    <a:pt x="1731" y="606077"/>
                  </a:lnTo>
                  <a:lnTo>
                    <a:pt x="0" y="57454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0" name="object 14">
            <a:extLst>
              <a:ext uri="{FF2B5EF4-FFF2-40B4-BE49-F238E27FC236}">
                <a16:creationId xmlns:a16="http://schemas.microsoft.com/office/drawing/2014/main" id="{EDC98F3F-649B-3F13-56CD-603357E60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944" y="1098854"/>
            <a:ext cx="2526971" cy="11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7756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3"/>
              </a:spcBef>
              <a:buNone/>
            </a:pPr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3"/>
              </a:spcBef>
              <a:buNone/>
            </a:pPr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эпигенома –  экспрессии генов</a:t>
            </a:r>
            <a:endParaRPr lang="ru-RU" altLang="ru-RU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21" name="object 15">
            <a:extLst>
              <a:ext uri="{FF2B5EF4-FFF2-40B4-BE49-F238E27FC236}">
                <a16:creationId xmlns:a16="http://schemas.microsoft.com/office/drawing/2014/main" id="{BC900CC2-5BB4-BECB-A45F-902111410390}"/>
              </a:ext>
            </a:extLst>
          </p:cNvPr>
          <p:cNvGrpSpPr>
            <a:grpSpLocks/>
          </p:cNvGrpSpPr>
          <p:nvPr/>
        </p:nvGrpSpPr>
        <p:grpSpPr bwMode="auto">
          <a:xfrm>
            <a:off x="1612690" y="3078209"/>
            <a:ext cx="2728558" cy="1380945"/>
            <a:chOff x="1350010" y="2355850"/>
            <a:chExt cx="2049145" cy="1036955"/>
          </a:xfrm>
        </p:grpSpPr>
        <p:sp>
          <p:nvSpPr>
            <p:cNvPr id="13335" name="object 16">
              <a:extLst>
                <a:ext uri="{FF2B5EF4-FFF2-40B4-BE49-F238E27FC236}">
                  <a16:creationId xmlns:a16="http://schemas.microsoft.com/office/drawing/2014/main" id="{34399FB2-8FC8-F9EF-BDE3-FD74233FE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360" y="2362200"/>
              <a:ext cx="2036445" cy="1024255"/>
            </a:xfrm>
            <a:custGeom>
              <a:avLst/>
              <a:gdLst>
                <a:gd name="T0" fmla="*/ 956017 w 2036445"/>
                <a:gd name="T1" fmla="*/ 934 h 1024254"/>
                <a:gd name="T2" fmla="*/ 835043 w 2036445"/>
                <a:gd name="T3" fmla="*/ 8249 h 1024254"/>
                <a:gd name="T4" fmla="*/ 718850 w 2036445"/>
                <a:gd name="T5" fmla="*/ 22468 h 1024254"/>
                <a:gd name="T6" fmla="*/ 608291 w 2036445"/>
                <a:gd name="T7" fmla="*/ 43163 h 1024254"/>
                <a:gd name="T8" fmla="*/ 504218 w 2036445"/>
                <a:gd name="T9" fmla="*/ 69906 h 1024254"/>
                <a:gd name="T10" fmla="*/ 407482 w 2036445"/>
                <a:gd name="T11" fmla="*/ 102268 h 1024254"/>
                <a:gd name="T12" fmla="*/ 318937 w 2036445"/>
                <a:gd name="T13" fmla="*/ 139821 h 1024254"/>
                <a:gd name="T14" fmla="*/ 239433 w 2036445"/>
                <a:gd name="T15" fmla="*/ 182137 h 1024254"/>
                <a:gd name="T16" fmla="*/ 169823 w 2036445"/>
                <a:gd name="T17" fmla="*/ 228788 h 1024254"/>
                <a:gd name="T18" fmla="*/ 85822 w 2036445"/>
                <a:gd name="T19" fmla="*/ 305953 h 1024254"/>
                <a:gd name="T20" fmla="*/ 16402 w 2036445"/>
                <a:gd name="T21" fmla="*/ 420013 h 1024254"/>
                <a:gd name="T22" fmla="*/ 0 w 2036445"/>
                <a:gd name="T23" fmla="*/ 512063 h 1024254"/>
                <a:gd name="T24" fmla="*/ 16402 w 2036445"/>
                <a:gd name="T25" fmla="*/ 604116 h 1024254"/>
                <a:gd name="T26" fmla="*/ 85822 w 2036445"/>
                <a:gd name="T27" fmla="*/ 718176 h 1024254"/>
                <a:gd name="T28" fmla="*/ 169823 w 2036445"/>
                <a:gd name="T29" fmla="*/ 795341 h 1024254"/>
                <a:gd name="T30" fmla="*/ 239433 w 2036445"/>
                <a:gd name="T31" fmla="*/ 841992 h 1024254"/>
                <a:gd name="T32" fmla="*/ 318937 w 2036445"/>
                <a:gd name="T33" fmla="*/ 884308 h 1024254"/>
                <a:gd name="T34" fmla="*/ 407482 w 2036445"/>
                <a:gd name="T35" fmla="*/ 921861 h 1024254"/>
                <a:gd name="T36" fmla="*/ 504218 w 2036445"/>
                <a:gd name="T37" fmla="*/ 954223 h 1024254"/>
                <a:gd name="T38" fmla="*/ 608291 w 2036445"/>
                <a:gd name="T39" fmla="*/ 980966 h 1024254"/>
                <a:gd name="T40" fmla="*/ 718850 w 2036445"/>
                <a:gd name="T41" fmla="*/ 1001661 h 1024254"/>
                <a:gd name="T42" fmla="*/ 835043 w 2036445"/>
                <a:gd name="T43" fmla="*/ 1015880 h 1024254"/>
                <a:gd name="T44" fmla="*/ 956017 w 2036445"/>
                <a:gd name="T45" fmla="*/ 1023195 h 1024254"/>
                <a:gd name="T46" fmla="*/ 1080046 w 2036445"/>
                <a:gd name="T47" fmla="*/ 1023195 h 1024254"/>
                <a:gd name="T48" fmla="*/ 1201020 w 2036445"/>
                <a:gd name="T49" fmla="*/ 1015880 h 1024254"/>
                <a:gd name="T50" fmla="*/ 1317213 w 2036445"/>
                <a:gd name="T51" fmla="*/ 1001661 h 1024254"/>
                <a:gd name="T52" fmla="*/ 1427772 w 2036445"/>
                <a:gd name="T53" fmla="*/ 980966 h 1024254"/>
                <a:gd name="T54" fmla="*/ 1531845 w 2036445"/>
                <a:gd name="T55" fmla="*/ 954223 h 1024254"/>
                <a:gd name="T56" fmla="*/ 1628581 w 2036445"/>
                <a:gd name="T57" fmla="*/ 921861 h 1024254"/>
                <a:gd name="T58" fmla="*/ 1717126 w 2036445"/>
                <a:gd name="T59" fmla="*/ 884308 h 1024254"/>
                <a:gd name="T60" fmla="*/ 1796630 w 2036445"/>
                <a:gd name="T61" fmla="*/ 841992 h 1024254"/>
                <a:gd name="T62" fmla="*/ 1866240 w 2036445"/>
                <a:gd name="T63" fmla="*/ 795341 h 1024254"/>
                <a:gd name="T64" fmla="*/ 1950241 w 2036445"/>
                <a:gd name="T65" fmla="*/ 718176 h 1024254"/>
                <a:gd name="T66" fmla="*/ 2019661 w 2036445"/>
                <a:gd name="T67" fmla="*/ 604116 h 1024254"/>
                <a:gd name="T68" fmla="*/ 2036064 w 2036445"/>
                <a:gd name="T69" fmla="*/ 512063 h 1024254"/>
                <a:gd name="T70" fmla="*/ 2019661 w 2036445"/>
                <a:gd name="T71" fmla="*/ 420013 h 1024254"/>
                <a:gd name="T72" fmla="*/ 1950241 w 2036445"/>
                <a:gd name="T73" fmla="*/ 305953 h 1024254"/>
                <a:gd name="T74" fmla="*/ 1866240 w 2036445"/>
                <a:gd name="T75" fmla="*/ 228788 h 1024254"/>
                <a:gd name="T76" fmla="*/ 1796630 w 2036445"/>
                <a:gd name="T77" fmla="*/ 182137 h 1024254"/>
                <a:gd name="T78" fmla="*/ 1717126 w 2036445"/>
                <a:gd name="T79" fmla="*/ 139821 h 1024254"/>
                <a:gd name="T80" fmla="*/ 1628581 w 2036445"/>
                <a:gd name="T81" fmla="*/ 102268 h 1024254"/>
                <a:gd name="T82" fmla="*/ 1531845 w 2036445"/>
                <a:gd name="T83" fmla="*/ 69906 h 1024254"/>
                <a:gd name="T84" fmla="*/ 1427772 w 2036445"/>
                <a:gd name="T85" fmla="*/ 43163 h 1024254"/>
                <a:gd name="T86" fmla="*/ 1317213 w 2036445"/>
                <a:gd name="T87" fmla="*/ 22468 h 1024254"/>
                <a:gd name="T88" fmla="*/ 1201020 w 2036445"/>
                <a:gd name="T89" fmla="*/ 8249 h 1024254"/>
                <a:gd name="T90" fmla="*/ 1080046 w 2036445"/>
                <a:gd name="T91" fmla="*/ 934 h 1024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36445" h="1024254">
                  <a:moveTo>
                    <a:pt x="1018032" y="0"/>
                  </a:moveTo>
                  <a:lnTo>
                    <a:pt x="956017" y="934"/>
                  </a:lnTo>
                  <a:lnTo>
                    <a:pt x="894986" y="3702"/>
                  </a:lnTo>
                  <a:lnTo>
                    <a:pt x="835043" y="8249"/>
                  </a:lnTo>
                  <a:lnTo>
                    <a:pt x="776295" y="14522"/>
                  </a:lnTo>
                  <a:lnTo>
                    <a:pt x="718850" y="22468"/>
                  </a:lnTo>
                  <a:lnTo>
                    <a:pt x="662813" y="32033"/>
                  </a:lnTo>
                  <a:lnTo>
                    <a:pt x="608291" y="43163"/>
                  </a:lnTo>
                  <a:lnTo>
                    <a:pt x="555390" y="55805"/>
                  </a:lnTo>
                  <a:lnTo>
                    <a:pt x="504218" y="69906"/>
                  </a:lnTo>
                  <a:lnTo>
                    <a:pt x="454880" y="85411"/>
                  </a:lnTo>
                  <a:lnTo>
                    <a:pt x="407482" y="102268"/>
                  </a:lnTo>
                  <a:lnTo>
                    <a:pt x="362132" y="120423"/>
                  </a:lnTo>
                  <a:lnTo>
                    <a:pt x="318937" y="139821"/>
                  </a:lnTo>
                  <a:lnTo>
                    <a:pt x="278001" y="160411"/>
                  </a:lnTo>
                  <a:lnTo>
                    <a:pt x="239433" y="182137"/>
                  </a:lnTo>
                  <a:lnTo>
                    <a:pt x="203338" y="204947"/>
                  </a:lnTo>
                  <a:lnTo>
                    <a:pt x="169823" y="228788"/>
                  </a:lnTo>
                  <a:lnTo>
                    <a:pt x="138994" y="253604"/>
                  </a:lnTo>
                  <a:lnTo>
                    <a:pt x="85822" y="305953"/>
                  </a:lnTo>
                  <a:lnTo>
                    <a:pt x="44674" y="361565"/>
                  </a:lnTo>
                  <a:lnTo>
                    <a:pt x="16402" y="420013"/>
                  </a:lnTo>
                  <a:lnTo>
                    <a:pt x="1857" y="480868"/>
                  </a:lnTo>
                  <a:lnTo>
                    <a:pt x="0" y="512063"/>
                  </a:lnTo>
                  <a:lnTo>
                    <a:pt x="1857" y="543259"/>
                  </a:lnTo>
                  <a:lnTo>
                    <a:pt x="16402" y="604114"/>
                  </a:lnTo>
                  <a:lnTo>
                    <a:pt x="44674" y="662562"/>
                  </a:lnTo>
                  <a:lnTo>
                    <a:pt x="85822" y="718174"/>
                  </a:lnTo>
                  <a:lnTo>
                    <a:pt x="138994" y="770523"/>
                  </a:lnTo>
                  <a:lnTo>
                    <a:pt x="169823" y="795339"/>
                  </a:lnTo>
                  <a:lnTo>
                    <a:pt x="203338" y="819180"/>
                  </a:lnTo>
                  <a:lnTo>
                    <a:pt x="239433" y="841990"/>
                  </a:lnTo>
                  <a:lnTo>
                    <a:pt x="278001" y="863716"/>
                  </a:lnTo>
                  <a:lnTo>
                    <a:pt x="318937" y="884306"/>
                  </a:lnTo>
                  <a:lnTo>
                    <a:pt x="362132" y="903704"/>
                  </a:lnTo>
                  <a:lnTo>
                    <a:pt x="407482" y="921859"/>
                  </a:lnTo>
                  <a:lnTo>
                    <a:pt x="454880" y="938716"/>
                  </a:lnTo>
                  <a:lnTo>
                    <a:pt x="504218" y="954221"/>
                  </a:lnTo>
                  <a:lnTo>
                    <a:pt x="555390" y="968322"/>
                  </a:lnTo>
                  <a:lnTo>
                    <a:pt x="608291" y="980964"/>
                  </a:lnTo>
                  <a:lnTo>
                    <a:pt x="662813" y="992094"/>
                  </a:lnTo>
                  <a:lnTo>
                    <a:pt x="718850" y="1001659"/>
                  </a:lnTo>
                  <a:lnTo>
                    <a:pt x="776295" y="1009605"/>
                  </a:lnTo>
                  <a:lnTo>
                    <a:pt x="835043" y="1015878"/>
                  </a:lnTo>
                  <a:lnTo>
                    <a:pt x="894986" y="1020425"/>
                  </a:lnTo>
                  <a:lnTo>
                    <a:pt x="956017" y="1023193"/>
                  </a:lnTo>
                  <a:lnTo>
                    <a:pt x="1018032" y="1024128"/>
                  </a:lnTo>
                  <a:lnTo>
                    <a:pt x="1080046" y="1023193"/>
                  </a:lnTo>
                  <a:lnTo>
                    <a:pt x="1141077" y="1020425"/>
                  </a:lnTo>
                  <a:lnTo>
                    <a:pt x="1201020" y="1015878"/>
                  </a:lnTo>
                  <a:lnTo>
                    <a:pt x="1259768" y="1009605"/>
                  </a:lnTo>
                  <a:lnTo>
                    <a:pt x="1317213" y="1001659"/>
                  </a:lnTo>
                  <a:lnTo>
                    <a:pt x="1373250" y="992094"/>
                  </a:lnTo>
                  <a:lnTo>
                    <a:pt x="1427772" y="980964"/>
                  </a:lnTo>
                  <a:lnTo>
                    <a:pt x="1480673" y="968322"/>
                  </a:lnTo>
                  <a:lnTo>
                    <a:pt x="1531845" y="954221"/>
                  </a:lnTo>
                  <a:lnTo>
                    <a:pt x="1581183" y="938716"/>
                  </a:lnTo>
                  <a:lnTo>
                    <a:pt x="1628581" y="921859"/>
                  </a:lnTo>
                  <a:lnTo>
                    <a:pt x="1673931" y="903704"/>
                  </a:lnTo>
                  <a:lnTo>
                    <a:pt x="1717126" y="884306"/>
                  </a:lnTo>
                  <a:lnTo>
                    <a:pt x="1758062" y="863716"/>
                  </a:lnTo>
                  <a:lnTo>
                    <a:pt x="1796630" y="841990"/>
                  </a:lnTo>
                  <a:lnTo>
                    <a:pt x="1832725" y="819180"/>
                  </a:lnTo>
                  <a:lnTo>
                    <a:pt x="1866240" y="795339"/>
                  </a:lnTo>
                  <a:lnTo>
                    <a:pt x="1897069" y="770523"/>
                  </a:lnTo>
                  <a:lnTo>
                    <a:pt x="1950241" y="718174"/>
                  </a:lnTo>
                  <a:lnTo>
                    <a:pt x="1991389" y="662562"/>
                  </a:lnTo>
                  <a:lnTo>
                    <a:pt x="2019661" y="604114"/>
                  </a:lnTo>
                  <a:lnTo>
                    <a:pt x="2034206" y="543259"/>
                  </a:lnTo>
                  <a:lnTo>
                    <a:pt x="2036064" y="512063"/>
                  </a:lnTo>
                  <a:lnTo>
                    <a:pt x="2034206" y="480868"/>
                  </a:lnTo>
                  <a:lnTo>
                    <a:pt x="2019661" y="420013"/>
                  </a:lnTo>
                  <a:lnTo>
                    <a:pt x="1991389" y="361565"/>
                  </a:lnTo>
                  <a:lnTo>
                    <a:pt x="1950241" y="305953"/>
                  </a:lnTo>
                  <a:lnTo>
                    <a:pt x="1897069" y="253604"/>
                  </a:lnTo>
                  <a:lnTo>
                    <a:pt x="1866240" y="228788"/>
                  </a:lnTo>
                  <a:lnTo>
                    <a:pt x="1832725" y="204947"/>
                  </a:lnTo>
                  <a:lnTo>
                    <a:pt x="1796630" y="182137"/>
                  </a:lnTo>
                  <a:lnTo>
                    <a:pt x="1758062" y="160411"/>
                  </a:lnTo>
                  <a:lnTo>
                    <a:pt x="1717126" y="139821"/>
                  </a:lnTo>
                  <a:lnTo>
                    <a:pt x="1673931" y="120423"/>
                  </a:lnTo>
                  <a:lnTo>
                    <a:pt x="1628581" y="102268"/>
                  </a:lnTo>
                  <a:lnTo>
                    <a:pt x="1581183" y="85411"/>
                  </a:lnTo>
                  <a:lnTo>
                    <a:pt x="1531845" y="69906"/>
                  </a:lnTo>
                  <a:lnTo>
                    <a:pt x="1480673" y="55805"/>
                  </a:lnTo>
                  <a:lnTo>
                    <a:pt x="1427772" y="43163"/>
                  </a:lnTo>
                  <a:lnTo>
                    <a:pt x="1373250" y="32033"/>
                  </a:lnTo>
                  <a:lnTo>
                    <a:pt x="1317213" y="22468"/>
                  </a:lnTo>
                  <a:lnTo>
                    <a:pt x="1259768" y="14522"/>
                  </a:lnTo>
                  <a:lnTo>
                    <a:pt x="1201020" y="8249"/>
                  </a:lnTo>
                  <a:lnTo>
                    <a:pt x="1141077" y="3702"/>
                  </a:lnTo>
                  <a:lnTo>
                    <a:pt x="1080046" y="934"/>
                  </a:lnTo>
                  <a:lnTo>
                    <a:pt x="101803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6" name="object 17">
              <a:extLst>
                <a:ext uri="{FF2B5EF4-FFF2-40B4-BE49-F238E27FC236}">
                  <a16:creationId xmlns:a16="http://schemas.microsoft.com/office/drawing/2014/main" id="{AF63AA92-343A-5774-75F1-796CB2C2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360" y="2362200"/>
              <a:ext cx="2036445" cy="1024255"/>
            </a:xfrm>
            <a:custGeom>
              <a:avLst/>
              <a:gdLst>
                <a:gd name="T0" fmla="*/ 7360 w 2036445"/>
                <a:gd name="T1" fmla="*/ 450166 h 1024254"/>
                <a:gd name="T2" fmla="*/ 63692 w 2036445"/>
                <a:gd name="T3" fmla="*/ 333378 h 1024254"/>
                <a:gd name="T4" fmla="*/ 169823 w 2036445"/>
                <a:gd name="T5" fmla="*/ 228788 h 1024254"/>
                <a:gd name="T6" fmla="*/ 239433 w 2036445"/>
                <a:gd name="T7" fmla="*/ 182137 h 1024254"/>
                <a:gd name="T8" fmla="*/ 318937 w 2036445"/>
                <a:gd name="T9" fmla="*/ 139821 h 1024254"/>
                <a:gd name="T10" fmla="*/ 407482 w 2036445"/>
                <a:gd name="T11" fmla="*/ 102268 h 1024254"/>
                <a:gd name="T12" fmla="*/ 504218 w 2036445"/>
                <a:gd name="T13" fmla="*/ 69906 h 1024254"/>
                <a:gd name="T14" fmla="*/ 608291 w 2036445"/>
                <a:gd name="T15" fmla="*/ 43163 h 1024254"/>
                <a:gd name="T16" fmla="*/ 718850 w 2036445"/>
                <a:gd name="T17" fmla="*/ 22468 h 1024254"/>
                <a:gd name="T18" fmla="*/ 835043 w 2036445"/>
                <a:gd name="T19" fmla="*/ 8249 h 1024254"/>
                <a:gd name="T20" fmla="*/ 956017 w 2036445"/>
                <a:gd name="T21" fmla="*/ 934 h 1024254"/>
                <a:gd name="T22" fmla="*/ 1080046 w 2036445"/>
                <a:gd name="T23" fmla="*/ 934 h 1024254"/>
                <a:gd name="T24" fmla="*/ 1201020 w 2036445"/>
                <a:gd name="T25" fmla="*/ 8249 h 1024254"/>
                <a:gd name="T26" fmla="*/ 1317213 w 2036445"/>
                <a:gd name="T27" fmla="*/ 22468 h 1024254"/>
                <a:gd name="T28" fmla="*/ 1427772 w 2036445"/>
                <a:gd name="T29" fmla="*/ 43163 h 1024254"/>
                <a:gd name="T30" fmla="*/ 1531845 w 2036445"/>
                <a:gd name="T31" fmla="*/ 69906 h 1024254"/>
                <a:gd name="T32" fmla="*/ 1628581 w 2036445"/>
                <a:gd name="T33" fmla="*/ 102268 h 1024254"/>
                <a:gd name="T34" fmla="*/ 1717126 w 2036445"/>
                <a:gd name="T35" fmla="*/ 139821 h 1024254"/>
                <a:gd name="T36" fmla="*/ 1796630 w 2036445"/>
                <a:gd name="T37" fmla="*/ 182137 h 1024254"/>
                <a:gd name="T38" fmla="*/ 1866240 w 2036445"/>
                <a:gd name="T39" fmla="*/ 228788 h 1024254"/>
                <a:gd name="T40" fmla="*/ 1950241 w 2036445"/>
                <a:gd name="T41" fmla="*/ 305953 h 1024254"/>
                <a:gd name="T42" fmla="*/ 2019661 w 2036445"/>
                <a:gd name="T43" fmla="*/ 420013 h 1024254"/>
                <a:gd name="T44" fmla="*/ 2036064 w 2036445"/>
                <a:gd name="T45" fmla="*/ 512063 h 1024254"/>
                <a:gd name="T46" fmla="*/ 2019661 w 2036445"/>
                <a:gd name="T47" fmla="*/ 604116 h 1024254"/>
                <a:gd name="T48" fmla="*/ 1950241 w 2036445"/>
                <a:gd name="T49" fmla="*/ 718176 h 1024254"/>
                <a:gd name="T50" fmla="*/ 1866240 w 2036445"/>
                <a:gd name="T51" fmla="*/ 795341 h 1024254"/>
                <a:gd name="T52" fmla="*/ 1796630 w 2036445"/>
                <a:gd name="T53" fmla="*/ 841992 h 1024254"/>
                <a:gd name="T54" fmla="*/ 1717126 w 2036445"/>
                <a:gd name="T55" fmla="*/ 884308 h 1024254"/>
                <a:gd name="T56" fmla="*/ 1628581 w 2036445"/>
                <a:gd name="T57" fmla="*/ 921861 h 1024254"/>
                <a:gd name="T58" fmla="*/ 1531845 w 2036445"/>
                <a:gd name="T59" fmla="*/ 954223 h 1024254"/>
                <a:gd name="T60" fmla="*/ 1427772 w 2036445"/>
                <a:gd name="T61" fmla="*/ 980966 h 1024254"/>
                <a:gd name="T62" fmla="*/ 1317213 w 2036445"/>
                <a:gd name="T63" fmla="*/ 1001661 h 1024254"/>
                <a:gd name="T64" fmla="*/ 1201020 w 2036445"/>
                <a:gd name="T65" fmla="*/ 1015880 h 1024254"/>
                <a:gd name="T66" fmla="*/ 1080046 w 2036445"/>
                <a:gd name="T67" fmla="*/ 1023195 h 1024254"/>
                <a:gd name="T68" fmla="*/ 956017 w 2036445"/>
                <a:gd name="T69" fmla="*/ 1023195 h 1024254"/>
                <a:gd name="T70" fmla="*/ 835043 w 2036445"/>
                <a:gd name="T71" fmla="*/ 1015880 h 1024254"/>
                <a:gd name="T72" fmla="*/ 718850 w 2036445"/>
                <a:gd name="T73" fmla="*/ 1001661 h 1024254"/>
                <a:gd name="T74" fmla="*/ 608291 w 2036445"/>
                <a:gd name="T75" fmla="*/ 980966 h 1024254"/>
                <a:gd name="T76" fmla="*/ 504218 w 2036445"/>
                <a:gd name="T77" fmla="*/ 954223 h 1024254"/>
                <a:gd name="T78" fmla="*/ 407482 w 2036445"/>
                <a:gd name="T79" fmla="*/ 921861 h 1024254"/>
                <a:gd name="T80" fmla="*/ 318937 w 2036445"/>
                <a:gd name="T81" fmla="*/ 884308 h 1024254"/>
                <a:gd name="T82" fmla="*/ 239433 w 2036445"/>
                <a:gd name="T83" fmla="*/ 841992 h 1024254"/>
                <a:gd name="T84" fmla="*/ 169823 w 2036445"/>
                <a:gd name="T85" fmla="*/ 795341 h 1024254"/>
                <a:gd name="T86" fmla="*/ 85822 w 2036445"/>
                <a:gd name="T87" fmla="*/ 718176 h 1024254"/>
                <a:gd name="T88" fmla="*/ 16402 w 2036445"/>
                <a:gd name="T89" fmla="*/ 604116 h 1024254"/>
                <a:gd name="T90" fmla="*/ 0 w 2036445"/>
                <a:gd name="T91" fmla="*/ 512063 h 1024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36445" h="1024254">
                  <a:moveTo>
                    <a:pt x="0" y="512063"/>
                  </a:moveTo>
                  <a:lnTo>
                    <a:pt x="7360" y="450166"/>
                  </a:lnTo>
                  <a:lnTo>
                    <a:pt x="28875" y="390462"/>
                  </a:lnTo>
                  <a:lnTo>
                    <a:pt x="63692" y="333378"/>
                  </a:lnTo>
                  <a:lnTo>
                    <a:pt x="110958" y="279344"/>
                  </a:lnTo>
                  <a:lnTo>
                    <a:pt x="169823" y="228788"/>
                  </a:lnTo>
                  <a:lnTo>
                    <a:pt x="203338" y="204947"/>
                  </a:lnTo>
                  <a:lnTo>
                    <a:pt x="239433" y="182137"/>
                  </a:lnTo>
                  <a:lnTo>
                    <a:pt x="278001" y="160411"/>
                  </a:lnTo>
                  <a:lnTo>
                    <a:pt x="318937" y="139821"/>
                  </a:lnTo>
                  <a:lnTo>
                    <a:pt x="362132" y="120423"/>
                  </a:lnTo>
                  <a:lnTo>
                    <a:pt x="407482" y="102268"/>
                  </a:lnTo>
                  <a:lnTo>
                    <a:pt x="454880" y="85411"/>
                  </a:lnTo>
                  <a:lnTo>
                    <a:pt x="504218" y="69906"/>
                  </a:lnTo>
                  <a:lnTo>
                    <a:pt x="555390" y="55805"/>
                  </a:lnTo>
                  <a:lnTo>
                    <a:pt x="608291" y="43163"/>
                  </a:lnTo>
                  <a:lnTo>
                    <a:pt x="662813" y="32033"/>
                  </a:lnTo>
                  <a:lnTo>
                    <a:pt x="718850" y="22468"/>
                  </a:lnTo>
                  <a:lnTo>
                    <a:pt x="776295" y="14522"/>
                  </a:lnTo>
                  <a:lnTo>
                    <a:pt x="835043" y="8249"/>
                  </a:lnTo>
                  <a:lnTo>
                    <a:pt x="894986" y="3702"/>
                  </a:lnTo>
                  <a:lnTo>
                    <a:pt x="956017" y="934"/>
                  </a:lnTo>
                  <a:lnTo>
                    <a:pt x="1018032" y="0"/>
                  </a:lnTo>
                  <a:lnTo>
                    <a:pt x="1080046" y="934"/>
                  </a:lnTo>
                  <a:lnTo>
                    <a:pt x="1141077" y="3702"/>
                  </a:lnTo>
                  <a:lnTo>
                    <a:pt x="1201020" y="8249"/>
                  </a:lnTo>
                  <a:lnTo>
                    <a:pt x="1259768" y="14522"/>
                  </a:lnTo>
                  <a:lnTo>
                    <a:pt x="1317213" y="22468"/>
                  </a:lnTo>
                  <a:lnTo>
                    <a:pt x="1373250" y="32033"/>
                  </a:lnTo>
                  <a:lnTo>
                    <a:pt x="1427772" y="43163"/>
                  </a:lnTo>
                  <a:lnTo>
                    <a:pt x="1480673" y="55805"/>
                  </a:lnTo>
                  <a:lnTo>
                    <a:pt x="1531845" y="69906"/>
                  </a:lnTo>
                  <a:lnTo>
                    <a:pt x="1581183" y="85411"/>
                  </a:lnTo>
                  <a:lnTo>
                    <a:pt x="1628581" y="102268"/>
                  </a:lnTo>
                  <a:lnTo>
                    <a:pt x="1673931" y="120423"/>
                  </a:lnTo>
                  <a:lnTo>
                    <a:pt x="1717126" y="139821"/>
                  </a:lnTo>
                  <a:lnTo>
                    <a:pt x="1758062" y="160411"/>
                  </a:lnTo>
                  <a:lnTo>
                    <a:pt x="1796630" y="182137"/>
                  </a:lnTo>
                  <a:lnTo>
                    <a:pt x="1832725" y="204947"/>
                  </a:lnTo>
                  <a:lnTo>
                    <a:pt x="1866240" y="228788"/>
                  </a:lnTo>
                  <a:lnTo>
                    <a:pt x="1897069" y="253604"/>
                  </a:lnTo>
                  <a:lnTo>
                    <a:pt x="1950241" y="305953"/>
                  </a:lnTo>
                  <a:lnTo>
                    <a:pt x="1991389" y="361565"/>
                  </a:lnTo>
                  <a:lnTo>
                    <a:pt x="2019661" y="420013"/>
                  </a:lnTo>
                  <a:lnTo>
                    <a:pt x="2034206" y="480868"/>
                  </a:lnTo>
                  <a:lnTo>
                    <a:pt x="2036064" y="512063"/>
                  </a:lnTo>
                  <a:lnTo>
                    <a:pt x="2034206" y="543259"/>
                  </a:lnTo>
                  <a:lnTo>
                    <a:pt x="2019661" y="604114"/>
                  </a:lnTo>
                  <a:lnTo>
                    <a:pt x="1991389" y="662562"/>
                  </a:lnTo>
                  <a:lnTo>
                    <a:pt x="1950241" y="718174"/>
                  </a:lnTo>
                  <a:lnTo>
                    <a:pt x="1897069" y="770523"/>
                  </a:lnTo>
                  <a:lnTo>
                    <a:pt x="1866240" y="795339"/>
                  </a:lnTo>
                  <a:lnTo>
                    <a:pt x="1832725" y="819180"/>
                  </a:lnTo>
                  <a:lnTo>
                    <a:pt x="1796630" y="841990"/>
                  </a:lnTo>
                  <a:lnTo>
                    <a:pt x="1758062" y="863716"/>
                  </a:lnTo>
                  <a:lnTo>
                    <a:pt x="1717126" y="884306"/>
                  </a:lnTo>
                  <a:lnTo>
                    <a:pt x="1673931" y="903704"/>
                  </a:lnTo>
                  <a:lnTo>
                    <a:pt x="1628581" y="921859"/>
                  </a:lnTo>
                  <a:lnTo>
                    <a:pt x="1581183" y="938716"/>
                  </a:lnTo>
                  <a:lnTo>
                    <a:pt x="1531845" y="954221"/>
                  </a:lnTo>
                  <a:lnTo>
                    <a:pt x="1480673" y="968322"/>
                  </a:lnTo>
                  <a:lnTo>
                    <a:pt x="1427772" y="980964"/>
                  </a:lnTo>
                  <a:lnTo>
                    <a:pt x="1373250" y="992094"/>
                  </a:lnTo>
                  <a:lnTo>
                    <a:pt x="1317213" y="1001659"/>
                  </a:lnTo>
                  <a:lnTo>
                    <a:pt x="1259768" y="1009605"/>
                  </a:lnTo>
                  <a:lnTo>
                    <a:pt x="1201020" y="1015878"/>
                  </a:lnTo>
                  <a:lnTo>
                    <a:pt x="1141077" y="1020425"/>
                  </a:lnTo>
                  <a:lnTo>
                    <a:pt x="1080046" y="1023193"/>
                  </a:lnTo>
                  <a:lnTo>
                    <a:pt x="1018032" y="1024128"/>
                  </a:lnTo>
                  <a:lnTo>
                    <a:pt x="956017" y="1023193"/>
                  </a:lnTo>
                  <a:lnTo>
                    <a:pt x="894986" y="1020425"/>
                  </a:lnTo>
                  <a:lnTo>
                    <a:pt x="835043" y="1015878"/>
                  </a:lnTo>
                  <a:lnTo>
                    <a:pt x="776295" y="1009605"/>
                  </a:lnTo>
                  <a:lnTo>
                    <a:pt x="718850" y="1001659"/>
                  </a:lnTo>
                  <a:lnTo>
                    <a:pt x="662813" y="992094"/>
                  </a:lnTo>
                  <a:lnTo>
                    <a:pt x="608291" y="980964"/>
                  </a:lnTo>
                  <a:lnTo>
                    <a:pt x="555390" y="968322"/>
                  </a:lnTo>
                  <a:lnTo>
                    <a:pt x="504218" y="954221"/>
                  </a:lnTo>
                  <a:lnTo>
                    <a:pt x="454880" y="938716"/>
                  </a:lnTo>
                  <a:lnTo>
                    <a:pt x="407482" y="921859"/>
                  </a:lnTo>
                  <a:lnTo>
                    <a:pt x="362132" y="903704"/>
                  </a:lnTo>
                  <a:lnTo>
                    <a:pt x="318937" y="884306"/>
                  </a:lnTo>
                  <a:lnTo>
                    <a:pt x="278001" y="863716"/>
                  </a:lnTo>
                  <a:lnTo>
                    <a:pt x="239433" y="841990"/>
                  </a:lnTo>
                  <a:lnTo>
                    <a:pt x="203338" y="819180"/>
                  </a:lnTo>
                  <a:lnTo>
                    <a:pt x="169823" y="795339"/>
                  </a:lnTo>
                  <a:lnTo>
                    <a:pt x="138994" y="770523"/>
                  </a:lnTo>
                  <a:lnTo>
                    <a:pt x="85822" y="718174"/>
                  </a:lnTo>
                  <a:lnTo>
                    <a:pt x="44674" y="662562"/>
                  </a:lnTo>
                  <a:lnTo>
                    <a:pt x="16402" y="604114"/>
                  </a:lnTo>
                  <a:lnTo>
                    <a:pt x="1857" y="543259"/>
                  </a:lnTo>
                  <a:lnTo>
                    <a:pt x="0" y="51206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2" name="object 18">
            <a:extLst>
              <a:ext uri="{FF2B5EF4-FFF2-40B4-BE49-F238E27FC236}">
                <a16:creationId xmlns:a16="http://schemas.microsoft.com/office/drawing/2014/main" id="{471788D8-6A3D-DE94-E783-4374B503B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942" y="3362334"/>
            <a:ext cx="2012688" cy="7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10" rIns="0" bIns="0">
            <a:spAutoFit/>
          </a:bodyPr>
          <a:lstStyle>
            <a:lvl1pPr marL="15875" indent="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700" b="1" i="1">
                <a:latin typeface="Arial" panose="020B0604020202020204" pitchFamily="34" charset="0"/>
                <a:cs typeface="Arial" panose="020B0604020202020204" pitchFamily="34" charset="0"/>
              </a:rPr>
              <a:t>Кишечная  микрофлора </a:t>
            </a:r>
          </a:p>
          <a:p>
            <a:pPr algn="ctr"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1000 разновидностей)</a:t>
            </a:r>
          </a:p>
        </p:txBody>
      </p:sp>
      <p:sp>
        <p:nvSpPr>
          <p:cNvPr id="13323" name="object 19">
            <a:extLst>
              <a:ext uri="{FF2B5EF4-FFF2-40B4-BE49-F238E27FC236}">
                <a16:creationId xmlns:a16="http://schemas.microsoft.com/office/drawing/2014/main" id="{356C1430-914A-3563-8C23-9A7628DC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9158" y="1582979"/>
            <a:ext cx="2596812" cy="14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10" rIns="0" bIns="0">
            <a:spAutoFit/>
          </a:bodyPr>
          <a:lstStyle>
            <a:lvl1pPr marL="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ru-RU" altLang="ru-RU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Th1 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(ИФН-γ, Il-12)  CD4</a:t>
            </a:r>
            <a:r>
              <a:rPr lang="ru-RU" altLang="ru-RU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(Il-17,ИФН-γ  CD4</a:t>
            </a:r>
            <a:r>
              <a:rPr lang="ru-RU" altLang="ru-RU" sz="1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Th2 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(IL-5, IL-13)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Treg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(CD4</a:t>
            </a:r>
            <a:r>
              <a:rPr lang="ru-RU" altLang="ru-RU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CD25</a:t>
            </a:r>
            <a:r>
              <a:rPr lang="ru-RU" altLang="ru-RU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FoxP3,  CD8</a:t>
            </a:r>
            <a:r>
              <a:rPr lang="ru-RU" altLang="ru-RU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PAMP, DAMP</a:t>
            </a:r>
          </a:p>
        </p:txBody>
      </p:sp>
      <p:sp>
        <p:nvSpPr>
          <p:cNvPr id="13324" name="object 20">
            <a:extLst>
              <a:ext uri="{FF2B5EF4-FFF2-40B4-BE49-F238E27FC236}">
                <a16:creationId xmlns:a16="http://schemas.microsoft.com/office/drawing/2014/main" id="{5145C59D-C916-569F-BB3D-0E6CF5AB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368" y="5511529"/>
            <a:ext cx="1495230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219" rIns="0" bIns="0">
            <a:spAutoFit/>
          </a:bodyPr>
          <a:lstStyle>
            <a:lvl1pPr marL="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150"/>
              </a:lnSpc>
              <a:spcBef>
                <a:spcPts val="125"/>
              </a:spcBef>
              <a:buNone/>
            </a:pPr>
            <a:r>
              <a:rPr lang="ru-RU" altLang="ru-RU" sz="1700" b="1"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  <a:endParaRPr lang="ru-RU" altLang="ru-RU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13"/>
              </a:lnSpc>
              <a:spcBef>
                <a:spcPct val="0"/>
              </a:spcBef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Аппендэктомия</a:t>
            </a:r>
          </a:p>
        </p:txBody>
      </p:sp>
      <p:sp>
        <p:nvSpPr>
          <p:cNvPr id="13325" name="object 21">
            <a:extLst>
              <a:ext uri="{FF2B5EF4-FFF2-40B4-BE49-F238E27FC236}">
                <a16:creationId xmlns:a16="http://schemas.microsoft.com/office/drawing/2014/main" id="{8E2017BF-571C-F8BE-0A3C-49DF70B5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66" y="800443"/>
            <a:ext cx="3431728" cy="11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10" rIns="0" bIns="0">
            <a:spAutoFit/>
          </a:bodyPr>
          <a:lstStyle>
            <a:lvl1pPr marL="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500" b="1">
                <a:latin typeface="Arial" panose="020B0604020202020204" pitchFamily="34" charset="0"/>
                <a:cs typeface="Arial" panose="020B0604020202020204" pitchFamily="34" charset="0"/>
              </a:rPr>
              <a:t>GWAS 163 локуса ВЗК </a:t>
            </a:r>
          </a:p>
          <a:p>
            <a:pPr algn="just"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БК 30 (NOD2, ATG16L1, IRGM)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ЯК 23 локуса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Общие 110 ((IL23R, JAK2,  STAT3, IL12B, TLR4, XBP1)  TLR4, XBP1)</a:t>
            </a:r>
          </a:p>
        </p:txBody>
      </p:sp>
      <p:sp>
        <p:nvSpPr>
          <p:cNvPr id="13326" name="object 22">
            <a:extLst>
              <a:ext uri="{FF2B5EF4-FFF2-40B4-BE49-F238E27FC236}">
                <a16:creationId xmlns:a16="http://schemas.microsoft.com/office/drawing/2014/main" id="{44228E18-0521-B0C6-1420-6752E6BBD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99" y="4995659"/>
            <a:ext cx="3514267" cy="11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10" rIns="0" bIns="0">
            <a:spAutoFit/>
          </a:bodyPr>
          <a:lstStyle>
            <a:lvl1pPr marL="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</a:t>
            </a: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(каррагены,  подсластители, мальтодекстрины) </a:t>
            </a:r>
          </a:p>
          <a:p>
            <a:pPr>
              <a:lnSpc>
                <a:spcPct val="100000"/>
              </a:lnSpc>
              <a:spcBef>
                <a:spcPts val="138"/>
              </a:spcBef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Антибиотики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panose="020B0604020202020204" pitchFamily="34" charset="0"/>
                <a:cs typeface="Arial" panose="020B0604020202020204" pitchFamily="34" charset="0"/>
              </a:rPr>
              <a:t>Вакцинации …</a:t>
            </a:r>
          </a:p>
        </p:txBody>
      </p:sp>
      <p:grpSp>
        <p:nvGrpSpPr>
          <p:cNvPr id="13327" name="object 23">
            <a:extLst>
              <a:ext uri="{FF2B5EF4-FFF2-40B4-BE49-F238E27FC236}">
                <a16:creationId xmlns:a16="http://schemas.microsoft.com/office/drawing/2014/main" id="{529B1FA5-EA52-6448-C903-623A296C3387}"/>
              </a:ext>
            </a:extLst>
          </p:cNvPr>
          <p:cNvGrpSpPr>
            <a:grpSpLocks/>
          </p:cNvGrpSpPr>
          <p:nvPr/>
        </p:nvGrpSpPr>
        <p:grpSpPr bwMode="auto">
          <a:xfrm>
            <a:off x="2871414" y="2325832"/>
            <a:ext cx="6090444" cy="4079344"/>
            <a:chOff x="2074164" y="1805177"/>
            <a:chExt cx="4574540" cy="3063240"/>
          </a:xfrm>
        </p:grpSpPr>
        <p:sp>
          <p:nvSpPr>
            <p:cNvPr id="13330" name="object 24">
              <a:extLst>
                <a:ext uri="{FF2B5EF4-FFF2-40B4-BE49-F238E27FC236}">
                  <a16:creationId xmlns:a16="http://schemas.microsoft.com/office/drawing/2014/main" id="{FF8FD037-3C15-C357-AE2F-FC05A001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164" y="1805177"/>
              <a:ext cx="4574540" cy="2299970"/>
            </a:xfrm>
            <a:custGeom>
              <a:avLst/>
              <a:gdLst>
                <a:gd name="T0" fmla="*/ 736358 w 4574540"/>
                <a:gd name="T1" fmla="*/ 1492504 h 2299970"/>
                <a:gd name="T2" fmla="*/ 735457 w 4574540"/>
                <a:gd name="T3" fmla="*/ 1607312 h 2299970"/>
                <a:gd name="T4" fmla="*/ 761365 w 4574540"/>
                <a:gd name="T5" fmla="*/ 1595247 h 2299970"/>
                <a:gd name="T6" fmla="*/ 746125 w 4574540"/>
                <a:gd name="T7" fmla="*/ 1551432 h 2299970"/>
                <a:gd name="T8" fmla="*/ 808736 w 4574540"/>
                <a:gd name="T9" fmla="*/ 1526667 h 2299970"/>
                <a:gd name="T10" fmla="*/ 816737 w 4574540"/>
                <a:gd name="T11" fmla="*/ 1505077 h 2299970"/>
                <a:gd name="T12" fmla="*/ 816610 w 4574540"/>
                <a:gd name="T13" fmla="*/ 1600073 h 2299970"/>
                <a:gd name="T14" fmla="*/ 1091438 w 4574540"/>
                <a:gd name="T15" fmla="*/ 1755140 h 2299970"/>
                <a:gd name="T16" fmla="*/ 1075309 w 4574540"/>
                <a:gd name="T17" fmla="*/ 1778762 h 2299970"/>
                <a:gd name="T18" fmla="*/ 1166114 w 4574540"/>
                <a:gd name="T19" fmla="*/ 5842 h 2299970"/>
                <a:gd name="T20" fmla="*/ 102108 w 4574540"/>
                <a:gd name="T21" fmla="*/ 419481 h 2299970"/>
                <a:gd name="T22" fmla="*/ 79375 w 4574540"/>
                <a:gd name="T23" fmla="*/ 402336 h 2299970"/>
                <a:gd name="T24" fmla="*/ 130429 w 4574540"/>
                <a:gd name="T25" fmla="*/ 524764 h 2299970"/>
                <a:gd name="T26" fmla="*/ 138925 w 4574540"/>
                <a:gd name="T27" fmla="*/ 509524 h 2299970"/>
                <a:gd name="T28" fmla="*/ 126365 w 4574540"/>
                <a:gd name="T29" fmla="*/ 495300 h 2299970"/>
                <a:gd name="T30" fmla="*/ 42583 w 4574540"/>
                <a:gd name="T31" fmla="*/ 504952 h 2299970"/>
                <a:gd name="T32" fmla="*/ 1256030 w 4574540"/>
                <a:gd name="T33" fmla="*/ 1868805 h 2299970"/>
                <a:gd name="T34" fmla="*/ 1239901 w 4574540"/>
                <a:gd name="T35" fmla="*/ 1892427 h 2299970"/>
                <a:gd name="T36" fmla="*/ 1326642 w 4574540"/>
                <a:gd name="T37" fmla="*/ 1917573 h 2299970"/>
                <a:gd name="T38" fmla="*/ 1420622 w 4574540"/>
                <a:gd name="T39" fmla="*/ 1982470 h 2299970"/>
                <a:gd name="T40" fmla="*/ 1474978 w 4574540"/>
                <a:gd name="T41" fmla="*/ 2054733 h 2299970"/>
                <a:gd name="T42" fmla="*/ 1749806 w 4574540"/>
                <a:gd name="T43" fmla="*/ 2209850 h 2299970"/>
                <a:gd name="T44" fmla="*/ 1733677 w 4574540"/>
                <a:gd name="T45" fmla="*/ 2233371 h 2299970"/>
                <a:gd name="T46" fmla="*/ 3242564 w 4574540"/>
                <a:gd name="T47" fmla="*/ 2216366 h 2299970"/>
                <a:gd name="T48" fmla="*/ 3257169 w 4574540"/>
                <a:gd name="T49" fmla="*/ 2240915 h 2299970"/>
                <a:gd name="T50" fmla="*/ 3316097 w 4574540"/>
                <a:gd name="T51" fmla="*/ 2172487 h 2299970"/>
                <a:gd name="T52" fmla="*/ 3517265 w 4574540"/>
                <a:gd name="T53" fmla="*/ 1038225 h 2299970"/>
                <a:gd name="T54" fmla="*/ 1595628 w 4574540"/>
                <a:gd name="T55" fmla="*/ 1018044 h 2299970"/>
                <a:gd name="T56" fmla="*/ 1595628 w 4574540"/>
                <a:gd name="T57" fmla="*/ 1094359 h 2299970"/>
                <a:gd name="T58" fmla="*/ 3402965 w 4574540"/>
                <a:gd name="T59" fmla="*/ 1095375 h 2299970"/>
                <a:gd name="T60" fmla="*/ 3600831 w 4574540"/>
                <a:gd name="T61" fmla="*/ 2036191 h 2299970"/>
                <a:gd name="T62" fmla="*/ 3502660 w 4574540"/>
                <a:gd name="T63" fmla="*/ 2094649 h 2299970"/>
                <a:gd name="T64" fmla="*/ 3758057 w 4574540"/>
                <a:gd name="T65" fmla="*/ 1909191 h 2299970"/>
                <a:gd name="T66" fmla="*/ 3772662 w 4574540"/>
                <a:gd name="T67" fmla="*/ 1933702 h 2299970"/>
                <a:gd name="T68" fmla="*/ 3831717 w 4574540"/>
                <a:gd name="T69" fmla="*/ 1865376 h 2299970"/>
                <a:gd name="T70" fmla="*/ 4116324 w 4574540"/>
                <a:gd name="T71" fmla="*/ 1728978 h 2299970"/>
                <a:gd name="T72" fmla="*/ 4018153 w 4574540"/>
                <a:gd name="T73" fmla="*/ 1787525 h 2299970"/>
                <a:gd name="T74" fmla="*/ 4273550 w 4574540"/>
                <a:gd name="T75" fmla="*/ 1602105 h 2299970"/>
                <a:gd name="T76" fmla="*/ 4288155 w 4574540"/>
                <a:gd name="T77" fmla="*/ 1626616 h 2299970"/>
                <a:gd name="T78" fmla="*/ 4347210 w 4574540"/>
                <a:gd name="T79" fmla="*/ 1558163 h 2299970"/>
                <a:gd name="T80" fmla="*/ 4536567 w 4574540"/>
                <a:gd name="T81" fmla="*/ 554736 h 2299970"/>
                <a:gd name="T82" fmla="*/ 4452366 w 4574540"/>
                <a:gd name="T83" fmla="*/ 445262 h 2299970"/>
                <a:gd name="T84" fmla="*/ 4437888 w 4574540"/>
                <a:gd name="T85" fmla="*/ 463169 h 2299970"/>
                <a:gd name="T86" fmla="*/ 3370961 w 4574540"/>
                <a:gd name="T87" fmla="*/ 0 h 2299970"/>
                <a:gd name="T88" fmla="*/ 4402836 w 4574540"/>
                <a:gd name="T89" fmla="*/ 538734 h 2299970"/>
                <a:gd name="T90" fmla="*/ 4405630 w 4574540"/>
                <a:gd name="T91" fmla="*/ 567182 h 2299970"/>
                <a:gd name="T92" fmla="*/ 4574540 w 4574540"/>
                <a:gd name="T93" fmla="*/ 1439418 h 2299970"/>
                <a:gd name="T94" fmla="*/ 4436491 w 4574540"/>
                <a:gd name="T95" fmla="*/ 1447038 h 2299970"/>
                <a:gd name="T96" fmla="*/ 4450956 w 4574540"/>
                <a:gd name="T97" fmla="*/ 1469136 h 2299970"/>
                <a:gd name="T98" fmla="*/ 4485767 w 4574540"/>
                <a:gd name="T99" fmla="*/ 1540764 h 2299970"/>
                <a:gd name="T100" fmla="*/ 4510786 w 4574540"/>
                <a:gd name="T101" fmla="*/ 1554607 h 2299970"/>
                <a:gd name="T102" fmla="*/ 4573333 w 4574540"/>
                <a:gd name="T103" fmla="*/ 1441577 h 2299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74540" h="2299970">
                  <a:moveTo>
                    <a:pt x="816737" y="1505077"/>
                  </a:moveTo>
                  <a:lnTo>
                    <a:pt x="810895" y="1498219"/>
                  </a:lnTo>
                  <a:lnTo>
                    <a:pt x="736358" y="1492504"/>
                  </a:lnTo>
                  <a:lnTo>
                    <a:pt x="679704" y="1488186"/>
                  </a:lnTo>
                  <a:lnTo>
                    <a:pt x="732155" y="1600200"/>
                  </a:lnTo>
                  <a:lnTo>
                    <a:pt x="735457" y="1607312"/>
                  </a:lnTo>
                  <a:lnTo>
                    <a:pt x="743966" y="1610360"/>
                  </a:lnTo>
                  <a:lnTo>
                    <a:pt x="758317" y="1603756"/>
                  </a:lnTo>
                  <a:lnTo>
                    <a:pt x="761365" y="1595247"/>
                  </a:lnTo>
                  <a:lnTo>
                    <a:pt x="758063" y="1588008"/>
                  </a:lnTo>
                  <a:lnTo>
                    <a:pt x="738365" y="1546085"/>
                  </a:lnTo>
                  <a:lnTo>
                    <a:pt x="746125" y="1551432"/>
                  </a:lnTo>
                  <a:lnTo>
                    <a:pt x="762254" y="1527810"/>
                  </a:lnTo>
                  <a:lnTo>
                    <a:pt x="754595" y="1522539"/>
                  </a:lnTo>
                  <a:lnTo>
                    <a:pt x="808736" y="1526667"/>
                  </a:lnTo>
                  <a:lnTo>
                    <a:pt x="815594" y="1520825"/>
                  </a:lnTo>
                  <a:lnTo>
                    <a:pt x="816229" y="1512951"/>
                  </a:lnTo>
                  <a:lnTo>
                    <a:pt x="816737" y="1505077"/>
                  </a:lnTo>
                  <a:close/>
                </a:path>
                <a:path w="4574540" h="2299970">
                  <a:moveTo>
                    <a:pt x="926846" y="1641475"/>
                  </a:moveTo>
                  <a:lnTo>
                    <a:pt x="832866" y="1576578"/>
                  </a:lnTo>
                  <a:lnTo>
                    <a:pt x="816610" y="1600073"/>
                  </a:lnTo>
                  <a:lnTo>
                    <a:pt x="910717" y="1665097"/>
                  </a:lnTo>
                  <a:lnTo>
                    <a:pt x="926846" y="1641475"/>
                  </a:lnTo>
                  <a:close/>
                </a:path>
                <a:path w="4574540" h="2299970">
                  <a:moveTo>
                    <a:pt x="1091438" y="1755140"/>
                  </a:moveTo>
                  <a:lnTo>
                    <a:pt x="997458" y="1690255"/>
                  </a:lnTo>
                  <a:lnTo>
                    <a:pt x="981202" y="1713750"/>
                  </a:lnTo>
                  <a:lnTo>
                    <a:pt x="1075309" y="1778762"/>
                  </a:lnTo>
                  <a:lnTo>
                    <a:pt x="1091438" y="1755140"/>
                  </a:lnTo>
                  <a:close/>
                </a:path>
                <a:path w="4574540" h="2299970">
                  <a:moveTo>
                    <a:pt x="1177036" y="32258"/>
                  </a:moveTo>
                  <a:lnTo>
                    <a:pt x="1166114" y="5842"/>
                  </a:lnTo>
                  <a:lnTo>
                    <a:pt x="69430" y="462749"/>
                  </a:lnTo>
                  <a:lnTo>
                    <a:pt x="97409" y="425831"/>
                  </a:lnTo>
                  <a:lnTo>
                    <a:pt x="102108" y="419481"/>
                  </a:lnTo>
                  <a:lnTo>
                    <a:pt x="100965" y="410591"/>
                  </a:lnTo>
                  <a:lnTo>
                    <a:pt x="88392" y="401066"/>
                  </a:lnTo>
                  <a:lnTo>
                    <a:pt x="79375" y="402336"/>
                  </a:lnTo>
                  <a:lnTo>
                    <a:pt x="0" y="507238"/>
                  </a:lnTo>
                  <a:lnTo>
                    <a:pt x="122555" y="523621"/>
                  </a:lnTo>
                  <a:lnTo>
                    <a:pt x="130429" y="524764"/>
                  </a:lnTo>
                  <a:lnTo>
                    <a:pt x="137541" y="519176"/>
                  </a:lnTo>
                  <a:lnTo>
                    <a:pt x="138684" y="511429"/>
                  </a:lnTo>
                  <a:lnTo>
                    <a:pt x="138925" y="509524"/>
                  </a:lnTo>
                  <a:lnTo>
                    <a:pt x="139700" y="503555"/>
                  </a:lnTo>
                  <a:lnTo>
                    <a:pt x="134239" y="496443"/>
                  </a:lnTo>
                  <a:lnTo>
                    <a:pt x="126365" y="495300"/>
                  </a:lnTo>
                  <a:lnTo>
                    <a:pt x="80429" y="489191"/>
                  </a:lnTo>
                  <a:lnTo>
                    <a:pt x="31623" y="509524"/>
                  </a:lnTo>
                  <a:lnTo>
                    <a:pt x="42583" y="504952"/>
                  </a:lnTo>
                  <a:lnTo>
                    <a:pt x="80429" y="489191"/>
                  </a:lnTo>
                  <a:lnTo>
                    <a:pt x="1177036" y="32258"/>
                  </a:lnTo>
                  <a:close/>
                </a:path>
                <a:path w="4574540" h="2299970">
                  <a:moveTo>
                    <a:pt x="1256030" y="1868805"/>
                  </a:moveTo>
                  <a:lnTo>
                    <a:pt x="1162050" y="1803908"/>
                  </a:lnTo>
                  <a:lnTo>
                    <a:pt x="1145794" y="1827403"/>
                  </a:lnTo>
                  <a:lnTo>
                    <a:pt x="1239901" y="1892427"/>
                  </a:lnTo>
                  <a:lnTo>
                    <a:pt x="1256030" y="1868805"/>
                  </a:lnTo>
                  <a:close/>
                </a:path>
                <a:path w="4574540" h="2299970">
                  <a:moveTo>
                    <a:pt x="1420622" y="1982470"/>
                  </a:moveTo>
                  <a:lnTo>
                    <a:pt x="1326642" y="1917573"/>
                  </a:lnTo>
                  <a:lnTo>
                    <a:pt x="1310386" y="1941068"/>
                  </a:lnTo>
                  <a:lnTo>
                    <a:pt x="1404493" y="2006092"/>
                  </a:lnTo>
                  <a:lnTo>
                    <a:pt x="1420622" y="1982470"/>
                  </a:lnTo>
                  <a:close/>
                </a:path>
                <a:path w="4574540" h="2299970">
                  <a:moveTo>
                    <a:pt x="1585214" y="2096185"/>
                  </a:moveTo>
                  <a:lnTo>
                    <a:pt x="1491234" y="2031238"/>
                  </a:lnTo>
                  <a:lnTo>
                    <a:pt x="1474978" y="2054733"/>
                  </a:lnTo>
                  <a:lnTo>
                    <a:pt x="1569085" y="2119706"/>
                  </a:lnTo>
                  <a:lnTo>
                    <a:pt x="1585214" y="2096185"/>
                  </a:lnTo>
                  <a:close/>
                </a:path>
                <a:path w="4574540" h="2299970">
                  <a:moveTo>
                    <a:pt x="1749806" y="2209850"/>
                  </a:moveTo>
                  <a:lnTo>
                    <a:pt x="1655826" y="2144903"/>
                  </a:lnTo>
                  <a:lnTo>
                    <a:pt x="1639570" y="2168410"/>
                  </a:lnTo>
                  <a:lnTo>
                    <a:pt x="1733677" y="2233371"/>
                  </a:lnTo>
                  <a:lnTo>
                    <a:pt x="1749806" y="2209850"/>
                  </a:lnTo>
                  <a:close/>
                </a:path>
                <a:path w="4574540" h="2299970">
                  <a:moveTo>
                    <a:pt x="3257169" y="2240915"/>
                  </a:moveTo>
                  <a:lnTo>
                    <a:pt x="3242564" y="2216366"/>
                  </a:lnTo>
                  <a:lnTo>
                    <a:pt x="3144266" y="2274874"/>
                  </a:lnTo>
                  <a:lnTo>
                    <a:pt x="3158998" y="2299424"/>
                  </a:lnTo>
                  <a:lnTo>
                    <a:pt x="3257169" y="2240915"/>
                  </a:lnTo>
                  <a:close/>
                </a:path>
                <a:path w="4574540" h="2299970">
                  <a:moveTo>
                    <a:pt x="3429000" y="2138527"/>
                  </a:moveTo>
                  <a:lnTo>
                    <a:pt x="3414395" y="2113978"/>
                  </a:lnTo>
                  <a:lnTo>
                    <a:pt x="3316097" y="2172487"/>
                  </a:lnTo>
                  <a:lnTo>
                    <a:pt x="3330829" y="2197036"/>
                  </a:lnTo>
                  <a:lnTo>
                    <a:pt x="3429000" y="2138527"/>
                  </a:lnTo>
                  <a:close/>
                </a:path>
                <a:path w="4574540" h="2299970">
                  <a:moveTo>
                    <a:pt x="3517265" y="1038225"/>
                  </a:moveTo>
                  <a:lnTo>
                    <a:pt x="3402965" y="981075"/>
                  </a:lnTo>
                  <a:lnTo>
                    <a:pt x="3402965" y="1019175"/>
                  </a:lnTo>
                  <a:lnTo>
                    <a:pt x="1595628" y="1018044"/>
                  </a:lnTo>
                  <a:lnTo>
                    <a:pt x="1595628" y="980059"/>
                  </a:lnTo>
                  <a:lnTo>
                    <a:pt x="1481328" y="1037082"/>
                  </a:lnTo>
                  <a:lnTo>
                    <a:pt x="1595628" y="1094359"/>
                  </a:lnTo>
                  <a:lnTo>
                    <a:pt x="1595628" y="1056144"/>
                  </a:lnTo>
                  <a:lnTo>
                    <a:pt x="3402965" y="1057275"/>
                  </a:lnTo>
                  <a:lnTo>
                    <a:pt x="3402965" y="1095375"/>
                  </a:lnTo>
                  <a:lnTo>
                    <a:pt x="3479165" y="1057275"/>
                  </a:lnTo>
                  <a:lnTo>
                    <a:pt x="3517265" y="1038225"/>
                  </a:lnTo>
                  <a:close/>
                </a:path>
                <a:path w="4574540" h="2299970">
                  <a:moveTo>
                    <a:pt x="3600831" y="2036191"/>
                  </a:moveTo>
                  <a:lnTo>
                    <a:pt x="3586226" y="2011553"/>
                  </a:lnTo>
                  <a:lnTo>
                    <a:pt x="3487928" y="2070100"/>
                  </a:lnTo>
                  <a:lnTo>
                    <a:pt x="3502660" y="2094649"/>
                  </a:lnTo>
                  <a:lnTo>
                    <a:pt x="3600831" y="2036191"/>
                  </a:lnTo>
                  <a:close/>
                </a:path>
                <a:path w="4574540" h="2299970">
                  <a:moveTo>
                    <a:pt x="3772662" y="1933702"/>
                  </a:moveTo>
                  <a:lnTo>
                    <a:pt x="3758057" y="1909191"/>
                  </a:lnTo>
                  <a:lnTo>
                    <a:pt x="3659886" y="1967738"/>
                  </a:lnTo>
                  <a:lnTo>
                    <a:pt x="3674491" y="1992249"/>
                  </a:lnTo>
                  <a:lnTo>
                    <a:pt x="3772662" y="1933702"/>
                  </a:lnTo>
                  <a:close/>
                </a:path>
                <a:path w="4574540" h="2299970">
                  <a:moveTo>
                    <a:pt x="3944493" y="1831340"/>
                  </a:moveTo>
                  <a:lnTo>
                    <a:pt x="3929888" y="1806829"/>
                  </a:lnTo>
                  <a:lnTo>
                    <a:pt x="3831717" y="1865376"/>
                  </a:lnTo>
                  <a:lnTo>
                    <a:pt x="3846322" y="1889887"/>
                  </a:lnTo>
                  <a:lnTo>
                    <a:pt x="3944493" y="1831340"/>
                  </a:lnTo>
                  <a:close/>
                </a:path>
                <a:path w="4574540" h="2299970">
                  <a:moveTo>
                    <a:pt x="4116324" y="1728978"/>
                  </a:moveTo>
                  <a:lnTo>
                    <a:pt x="4101719" y="1704467"/>
                  </a:lnTo>
                  <a:lnTo>
                    <a:pt x="4003548" y="1763014"/>
                  </a:lnTo>
                  <a:lnTo>
                    <a:pt x="4018153" y="1787525"/>
                  </a:lnTo>
                  <a:lnTo>
                    <a:pt x="4116324" y="1728978"/>
                  </a:lnTo>
                  <a:close/>
                </a:path>
                <a:path w="4574540" h="2299970">
                  <a:moveTo>
                    <a:pt x="4288155" y="1626616"/>
                  </a:moveTo>
                  <a:lnTo>
                    <a:pt x="4273550" y="1602105"/>
                  </a:lnTo>
                  <a:lnTo>
                    <a:pt x="4175379" y="1660525"/>
                  </a:lnTo>
                  <a:lnTo>
                    <a:pt x="4189984" y="1685175"/>
                  </a:lnTo>
                  <a:lnTo>
                    <a:pt x="4288155" y="1626616"/>
                  </a:lnTo>
                  <a:close/>
                </a:path>
                <a:path w="4574540" h="2299970">
                  <a:moveTo>
                    <a:pt x="4459986" y="1524254"/>
                  </a:moveTo>
                  <a:lnTo>
                    <a:pt x="4445381" y="1499743"/>
                  </a:lnTo>
                  <a:lnTo>
                    <a:pt x="4347210" y="1558163"/>
                  </a:lnTo>
                  <a:lnTo>
                    <a:pt x="4361815" y="1582674"/>
                  </a:lnTo>
                  <a:lnTo>
                    <a:pt x="4459986" y="1524254"/>
                  </a:lnTo>
                  <a:close/>
                </a:path>
                <a:path w="4574540" h="2299970">
                  <a:moveTo>
                    <a:pt x="4536567" y="554736"/>
                  </a:moveTo>
                  <a:lnTo>
                    <a:pt x="4465828" y="453263"/>
                  </a:lnTo>
                  <a:lnTo>
                    <a:pt x="4461256" y="446786"/>
                  </a:lnTo>
                  <a:lnTo>
                    <a:pt x="4452366" y="445262"/>
                  </a:lnTo>
                  <a:lnTo>
                    <a:pt x="4445889" y="449707"/>
                  </a:lnTo>
                  <a:lnTo>
                    <a:pt x="4439412" y="454279"/>
                  </a:lnTo>
                  <a:lnTo>
                    <a:pt x="4437888" y="463169"/>
                  </a:lnTo>
                  <a:lnTo>
                    <a:pt x="4442333" y="469646"/>
                  </a:lnTo>
                  <a:lnTo>
                    <a:pt x="4468888" y="507669"/>
                  </a:lnTo>
                  <a:lnTo>
                    <a:pt x="3370961" y="0"/>
                  </a:lnTo>
                  <a:lnTo>
                    <a:pt x="3359023" y="25908"/>
                  </a:lnTo>
                  <a:lnTo>
                    <a:pt x="4456976" y="533577"/>
                  </a:lnTo>
                  <a:lnTo>
                    <a:pt x="4402836" y="538734"/>
                  </a:lnTo>
                  <a:lnTo>
                    <a:pt x="4397121" y="545719"/>
                  </a:lnTo>
                  <a:lnTo>
                    <a:pt x="4398645" y="561467"/>
                  </a:lnTo>
                  <a:lnTo>
                    <a:pt x="4405630" y="567182"/>
                  </a:lnTo>
                  <a:lnTo>
                    <a:pt x="4525861" y="555752"/>
                  </a:lnTo>
                  <a:lnTo>
                    <a:pt x="4536567" y="554736"/>
                  </a:lnTo>
                  <a:close/>
                </a:path>
                <a:path w="4574540" h="2299970">
                  <a:moveTo>
                    <a:pt x="4574540" y="1439418"/>
                  </a:moveTo>
                  <a:lnTo>
                    <a:pt x="4450715" y="1440561"/>
                  </a:lnTo>
                  <a:lnTo>
                    <a:pt x="4442841" y="1440561"/>
                  </a:lnTo>
                  <a:lnTo>
                    <a:pt x="4436491" y="1447038"/>
                  </a:lnTo>
                  <a:lnTo>
                    <a:pt x="4436605" y="1462786"/>
                  </a:lnTo>
                  <a:lnTo>
                    <a:pt x="4443082" y="1469136"/>
                  </a:lnTo>
                  <a:lnTo>
                    <a:pt x="4450956" y="1469136"/>
                  </a:lnTo>
                  <a:lnTo>
                    <a:pt x="4525721" y="1468475"/>
                  </a:lnTo>
                  <a:lnTo>
                    <a:pt x="4489577" y="1533779"/>
                  </a:lnTo>
                  <a:lnTo>
                    <a:pt x="4485767" y="1540764"/>
                  </a:lnTo>
                  <a:lnTo>
                    <a:pt x="4488307" y="1549400"/>
                  </a:lnTo>
                  <a:lnTo>
                    <a:pt x="4502010" y="1557020"/>
                  </a:lnTo>
                  <a:lnTo>
                    <a:pt x="4510786" y="1554607"/>
                  </a:lnTo>
                  <a:lnTo>
                    <a:pt x="4514583" y="1547622"/>
                  </a:lnTo>
                  <a:lnTo>
                    <a:pt x="4551883" y="1480312"/>
                  </a:lnTo>
                  <a:lnTo>
                    <a:pt x="4573333" y="1441577"/>
                  </a:lnTo>
                  <a:lnTo>
                    <a:pt x="4574540" y="1439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1" name="object 25">
              <a:extLst>
                <a:ext uri="{FF2B5EF4-FFF2-40B4-BE49-F238E27FC236}">
                  <a16:creationId xmlns:a16="http://schemas.microsoft.com/office/drawing/2014/main" id="{31CCAA87-A517-DA99-B77D-CCA11EB8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104" y="3986783"/>
              <a:ext cx="265430" cy="841375"/>
            </a:xfrm>
            <a:custGeom>
              <a:avLst/>
              <a:gdLst>
                <a:gd name="T0" fmla="*/ 0 w 265429"/>
                <a:gd name="T1" fmla="*/ 0 h 841375"/>
                <a:gd name="T2" fmla="*/ 0 w 265429"/>
                <a:gd name="T3" fmla="*/ 841247 h 841375"/>
                <a:gd name="T4" fmla="*/ 51631 w 265429"/>
                <a:gd name="T5" fmla="*/ 839509 h 841375"/>
                <a:gd name="T6" fmla="*/ 93773 w 265429"/>
                <a:gd name="T7" fmla="*/ 834767 h 841375"/>
                <a:gd name="T8" fmla="*/ 122175 w 265429"/>
                <a:gd name="T9" fmla="*/ 827735 h 841375"/>
                <a:gd name="T10" fmla="*/ 132587 w 265429"/>
                <a:gd name="T11" fmla="*/ 819124 h 841375"/>
                <a:gd name="T12" fmla="*/ 132587 w 265429"/>
                <a:gd name="T13" fmla="*/ 442747 h 841375"/>
                <a:gd name="T14" fmla="*/ 143002 w 265429"/>
                <a:gd name="T15" fmla="*/ 434136 h 841375"/>
                <a:gd name="T16" fmla="*/ 171404 w 265429"/>
                <a:gd name="T17" fmla="*/ 427104 h 841375"/>
                <a:gd name="T18" fmla="*/ 213546 w 265429"/>
                <a:gd name="T19" fmla="*/ 422362 h 841375"/>
                <a:gd name="T20" fmla="*/ 265177 w 265429"/>
                <a:gd name="T21" fmla="*/ 420623 h 841375"/>
                <a:gd name="T22" fmla="*/ 213546 w 265429"/>
                <a:gd name="T23" fmla="*/ 418885 h 841375"/>
                <a:gd name="T24" fmla="*/ 171404 w 265429"/>
                <a:gd name="T25" fmla="*/ 414143 h 841375"/>
                <a:gd name="T26" fmla="*/ 143002 w 265429"/>
                <a:gd name="T27" fmla="*/ 407111 h 841375"/>
                <a:gd name="T28" fmla="*/ 132587 w 265429"/>
                <a:gd name="T29" fmla="*/ 398500 h 841375"/>
                <a:gd name="T30" fmla="*/ 132587 w 265429"/>
                <a:gd name="T31" fmla="*/ 22123 h 841375"/>
                <a:gd name="T32" fmla="*/ 122175 w 265429"/>
                <a:gd name="T33" fmla="*/ 13512 h 841375"/>
                <a:gd name="T34" fmla="*/ 93773 w 265429"/>
                <a:gd name="T35" fmla="*/ 6480 h 841375"/>
                <a:gd name="T36" fmla="*/ 51631 w 265429"/>
                <a:gd name="T37" fmla="*/ 1738 h 841375"/>
                <a:gd name="T38" fmla="*/ 0 w 265429"/>
                <a:gd name="T39" fmla="*/ 0 h 841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5429" h="841375">
                  <a:moveTo>
                    <a:pt x="0" y="0"/>
                  </a:moveTo>
                  <a:lnTo>
                    <a:pt x="0" y="841247"/>
                  </a:lnTo>
                  <a:lnTo>
                    <a:pt x="51631" y="839509"/>
                  </a:lnTo>
                  <a:lnTo>
                    <a:pt x="93773" y="834767"/>
                  </a:lnTo>
                  <a:lnTo>
                    <a:pt x="122175" y="827735"/>
                  </a:lnTo>
                  <a:lnTo>
                    <a:pt x="132587" y="819124"/>
                  </a:lnTo>
                  <a:lnTo>
                    <a:pt x="132587" y="442747"/>
                  </a:lnTo>
                  <a:lnTo>
                    <a:pt x="143000" y="434136"/>
                  </a:lnTo>
                  <a:lnTo>
                    <a:pt x="171402" y="427104"/>
                  </a:lnTo>
                  <a:lnTo>
                    <a:pt x="213544" y="422362"/>
                  </a:lnTo>
                  <a:lnTo>
                    <a:pt x="265175" y="420623"/>
                  </a:lnTo>
                  <a:lnTo>
                    <a:pt x="213544" y="418885"/>
                  </a:lnTo>
                  <a:lnTo>
                    <a:pt x="171402" y="414143"/>
                  </a:lnTo>
                  <a:lnTo>
                    <a:pt x="143000" y="407111"/>
                  </a:lnTo>
                  <a:lnTo>
                    <a:pt x="132587" y="398500"/>
                  </a:lnTo>
                  <a:lnTo>
                    <a:pt x="132587" y="22123"/>
                  </a:lnTo>
                  <a:lnTo>
                    <a:pt x="122175" y="13512"/>
                  </a:lnTo>
                  <a:lnTo>
                    <a:pt x="93773" y="6480"/>
                  </a:lnTo>
                  <a:lnTo>
                    <a:pt x="51631" y="1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2" name="object 26">
              <a:extLst>
                <a:ext uri="{FF2B5EF4-FFF2-40B4-BE49-F238E27FC236}">
                  <a16:creationId xmlns:a16="http://schemas.microsoft.com/office/drawing/2014/main" id="{22DFB8BF-B662-84C3-91DA-3DFFF711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104" y="3986783"/>
              <a:ext cx="265430" cy="841375"/>
            </a:xfrm>
            <a:custGeom>
              <a:avLst/>
              <a:gdLst>
                <a:gd name="T0" fmla="*/ 0 w 265429"/>
                <a:gd name="T1" fmla="*/ 0 h 841375"/>
                <a:gd name="T2" fmla="*/ 51631 w 265429"/>
                <a:gd name="T3" fmla="*/ 1738 h 841375"/>
                <a:gd name="T4" fmla="*/ 93773 w 265429"/>
                <a:gd name="T5" fmla="*/ 6480 h 841375"/>
                <a:gd name="T6" fmla="*/ 122175 w 265429"/>
                <a:gd name="T7" fmla="*/ 13512 h 841375"/>
                <a:gd name="T8" fmla="*/ 132587 w 265429"/>
                <a:gd name="T9" fmla="*/ 22123 h 841375"/>
                <a:gd name="T10" fmla="*/ 132587 w 265429"/>
                <a:gd name="T11" fmla="*/ 398500 h 841375"/>
                <a:gd name="T12" fmla="*/ 143002 w 265429"/>
                <a:gd name="T13" fmla="*/ 407111 h 841375"/>
                <a:gd name="T14" fmla="*/ 171404 w 265429"/>
                <a:gd name="T15" fmla="*/ 414143 h 841375"/>
                <a:gd name="T16" fmla="*/ 213546 w 265429"/>
                <a:gd name="T17" fmla="*/ 418885 h 841375"/>
                <a:gd name="T18" fmla="*/ 265177 w 265429"/>
                <a:gd name="T19" fmla="*/ 420623 h 841375"/>
                <a:gd name="T20" fmla="*/ 213546 w 265429"/>
                <a:gd name="T21" fmla="*/ 422362 h 841375"/>
                <a:gd name="T22" fmla="*/ 171404 w 265429"/>
                <a:gd name="T23" fmla="*/ 427104 h 841375"/>
                <a:gd name="T24" fmla="*/ 143002 w 265429"/>
                <a:gd name="T25" fmla="*/ 434136 h 841375"/>
                <a:gd name="T26" fmla="*/ 132587 w 265429"/>
                <a:gd name="T27" fmla="*/ 442747 h 841375"/>
                <a:gd name="T28" fmla="*/ 132587 w 265429"/>
                <a:gd name="T29" fmla="*/ 819124 h 841375"/>
                <a:gd name="T30" fmla="*/ 122175 w 265429"/>
                <a:gd name="T31" fmla="*/ 827735 h 841375"/>
                <a:gd name="T32" fmla="*/ 93773 w 265429"/>
                <a:gd name="T33" fmla="*/ 834767 h 841375"/>
                <a:gd name="T34" fmla="*/ 51631 w 265429"/>
                <a:gd name="T35" fmla="*/ 839509 h 841375"/>
                <a:gd name="T36" fmla="*/ 0 w 265429"/>
                <a:gd name="T37" fmla="*/ 841247 h 8413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5429" h="841375">
                  <a:moveTo>
                    <a:pt x="0" y="0"/>
                  </a:moveTo>
                  <a:lnTo>
                    <a:pt x="51631" y="1738"/>
                  </a:lnTo>
                  <a:lnTo>
                    <a:pt x="93773" y="6480"/>
                  </a:lnTo>
                  <a:lnTo>
                    <a:pt x="122175" y="13512"/>
                  </a:lnTo>
                  <a:lnTo>
                    <a:pt x="132587" y="22123"/>
                  </a:lnTo>
                  <a:lnTo>
                    <a:pt x="132587" y="398500"/>
                  </a:lnTo>
                  <a:lnTo>
                    <a:pt x="143000" y="407111"/>
                  </a:lnTo>
                  <a:lnTo>
                    <a:pt x="171402" y="414143"/>
                  </a:lnTo>
                  <a:lnTo>
                    <a:pt x="213544" y="418885"/>
                  </a:lnTo>
                  <a:lnTo>
                    <a:pt x="265175" y="420623"/>
                  </a:lnTo>
                  <a:lnTo>
                    <a:pt x="213544" y="422362"/>
                  </a:lnTo>
                  <a:lnTo>
                    <a:pt x="171402" y="427104"/>
                  </a:lnTo>
                  <a:lnTo>
                    <a:pt x="143000" y="434136"/>
                  </a:lnTo>
                  <a:lnTo>
                    <a:pt x="132587" y="442747"/>
                  </a:lnTo>
                  <a:lnTo>
                    <a:pt x="132587" y="819124"/>
                  </a:lnTo>
                  <a:lnTo>
                    <a:pt x="122175" y="827735"/>
                  </a:lnTo>
                  <a:lnTo>
                    <a:pt x="93773" y="834767"/>
                  </a:lnTo>
                  <a:lnTo>
                    <a:pt x="51631" y="839509"/>
                  </a:lnTo>
                  <a:lnTo>
                    <a:pt x="0" y="84124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3" name="object 27">
              <a:extLst>
                <a:ext uri="{FF2B5EF4-FFF2-40B4-BE49-F238E27FC236}">
                  <a16:creationId xmlns:a16="http://schemas.microsoft.com/office/drawing/2014/main" id="{67365189-7C2C-AE93-94CF-80616CCC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44" y="4023360"/>
              <a:ext cx="241300" cy="838200"/>
            </a:xfrm>
            <a:custGeom>
              <a:avLst/>
              <a:gdLst>
                <a:gd name="T0" fmla="*/ 240792 w 241300"/>
                <a:gd name="T1" fmla="*/ 0 h 838200"/>
                <a:gd name="T2" fmla="*/ 193905 w 241300"/>
                <a:gd name="T3" fmla="*/ 1578 h 838200"/>
                <a:gd name="T4" fmla="*/ 155638 w 241300"/>
                <a:gd name="T5" fmla="*/ 5883 h 838200"/>
                <a:gd name="T6" fmla="*/ 129849 w 241300"/>
                <a:gd name="T7" fmla="*/ 12269 h 838200"/>
                <a:gd name="T8" fmla="*/ 120395 w 241300"/>
                <a:gd name="T9" fmla="*/ 20091 h 838200"/>
                <a:gd name="T10" fmla="*/ 120395 w 241300"/>
                <a:gd name="T11" fmla="*/ 399008 h 838200"/>
                <a:gd name="T12" fmla="*/ 110942 w 241300"/>
                <a:gd name="T13" fmla="*/ 406830 h 838200"/>
                <a:gd name="T14" fmla="*/ 85153 w 241300"/>
                <a:gd name="T15" fmla="*/ 413216 h 838200"/>
                <a:gd name="T16" fmla="*/ 46886 w 241300"/>
                <a:gd name="T17" fmla="*/ 417521 h 838200"/>
                <a:gd name="T18" fmla="*/ 0 w 241300"/>
                <a:gd name="T19" fmla="*/ 419099 h 838200"/>
                <a:gd name="T20" fmla="*/ 46886 w 241300"/>
                <a:gd name="T21" fmla="*/ 420678 h 838200"/>
                <a:gd name="T22" fmla="*/ 85153 w 241300"/>
                <a:gd name="T23" fmla="*/ 424983 h 838200"/>
                <a:gd name="T24" fmla="*/ 110942 w 241300"/>
                <a:gd name="T25" fmla="*/ 431369 h 838200"/>
                <a:gd name="T26" fmla="*/ 120395 w 241300"/>
                <a:gd name="T27" fmla="*/ 439191 h 838200"/>
                <a:gd name="T28" fmla="*/ 120395 w 241300"/>
                <a:gd name="T29" fmla="*/ 818108 h 838200"/>
                <a:gd name="T30" fmla="*/ 129849 w 241300"/>
                <a:gd name="T31" fmla="*/ 825930 h 838200"/>
                <a:gd name="T32" fmla="*/ 155638 w 241300"/>
                <a:gd name="T33" fmla="*/ 832316 h 838200"/>
                <a:gd name="T34" fmla="*/ 193905 w 241300"/>
                <a:gd name="T35" fmla="*/ 836621 h 838200"/>
                <a:gd name="T36" fmla="*/ 240792 w 241300"/>
                <a:gd name="T37" fmla="*/ 838200 h 838200"/>
                <a:gd name="T38" fmla="*/ 240792 w 241300"/>
                <a:gd name="T39" fmla="*/ 0 h 838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1300" h="838200">
                  <a:moveTo>
                    <a:pt x="240792" y="0"/>
                  </a:moveTo>
                  <a:lnTo>
                    <a:pt x="193905" y="1578"/>
                  </a:lnTo>
                  <a:lnTo>
                    <a:pt x="155638" y="5883"/>
                  </a:lnTo>
                  <a:lnTo>
                    <a:pt x="129849" y="12269"/>
                  </a:lnTo>
                  <a:lnTo>
                    <a:pt x="120395" y="20091"/>
                  </a:lnTo>
                  <a:lnTo>
                    <a:pt x="120395" y="399008"/>
                  </a:lnTo>
                  <a:lnTo>
                    <a:pt x="110942" y="406830"/>
                  </a:lnTo>
                  <a:lnTo>
                    <a:pt x="85153" y="413216"/>
                  </a:lnTo>
                  <a:lnTo>
                    <a:pt x="46886" y="417521"/>
                  </a:lnTo>
                  <a:lnTo>
                    <a:pt x="0" y="419099"/>
                  </a:lnTo>
                  <a:lnTo>
                    <a:pt x="46886" y="420678"/>
                  </a:lnTo>
                  <a:lnTo>
                    <a:pt x="85153" y="424983"/>
                  </a:lnTo>
                  <a:lnTo>
                    <a:pt x="110942" y="431369"/>
                  </a:lnTo>
                  <a:lnTo>
                    <a:pt x="120395" y="439191"/>
                  </a:lnTo>
                  <a:lnTo>
                    <a:pt x="120395" y="818108"/>
                  </a:lnTo>
                  <a:lnTo>
                    <a:pt x="129849" y="825930"/>
                  </a:lnTo>
                  <a:lnTo>
                    <a:pt x="155638" y="832316"/>
                  </a:lnTo>
                  <a:lnTo>
                    <a:pt x="193905" y="836621"/>
                  </a:lnTo>
                  <a:lnTo>
                    <a:pt x="240792" y="838200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4" name="object 28">
              <a:extLst>
                <a:ext uri="{FF2B5EF4-FFF2-40B4-BE49-F238E27FC236}">
                  <a16:creationId xmlns:a16="http://schemas.microsoft.com/office/drawing/2014/main" id="{1F9D0BE7-E199-3D52-04D9-E58D7ADA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144" y="4023360"/>
              <a:ext cx="241300" cy="838200"/>
            </a:xfrm>
            <a:custGeom>
              <a:avLst/>
              <a:gdLst>
                <a:gd name="T0" fmla="*/ 240792 w 241300"/>
                <a:gd name="T1" fmla="*/ 838200 h 838200"/>
                <a:gd name="T2" fmla="*/ 193905 w 241300"/>
                <a:gd name="T3" fmla="*/ 836621 h 838200"/>
                <a:gd name="T4" fmla="*/ 155638 w 241300"/>
                <a:gd name="T5" fmla="*/ 832316 h 838200"/>
                <a:gd name="T6" fmla="*/ 129849 w 241300"/>
                <a:gd name="T7" fmla="*/ 825930 h 838200"/>
                <a:gd name="T8" fmla="*/ 120395 w 241300"/>
                <a:gd name="T9" fmla="*/ 818108 h 838200"/>
                <a:gd name="T10" fmla="*/ 120395 w 241300"/>
                <a:gd name="T11" fmla="*/ 439191 h 838200"/>
                <a:gd name="T12" fmla="*/ 110942 w 241300"/>
                <a:gd name="T13" fmla="*/ 431369 h 838200"/>
                <a:gd name="T14" fmla="*/ 85153 w 241300"/>
                <a:gd name="T15" fmla="*/ 424983 h 838200"/>
                <a:gd name="T16" fmla="*/ 46886 w 241300"/>
                <a:gd name="T17" fmla="*/ 420678 h 838200"/>
                <a:gd name="T18" fmla="*/ 0 w 241300"/>
                <a:gd name="T19" fmla="*/ 419099 h 838200"/>
                <a:gd name="T20" fmla="*/ 46886 w 241300"/>
                <a:gd name="T21" fmla="*/ 417521 h 838200"/>
                <a:gd name="T22" fmla="*/ 85153 w 241300"/>
                <a:gd name="T23" fmla="*/ 413216 h 838200"/>
                <a:gd name="T24" fmla="*/ 110942 w 241300"/>
                <a:gd name="T25" fmla="*/ 406830 h 838200"/>
                <a:gd name="T26" fmla="*/ 120395 w 241300"/>
                <a:gd name="T27" fmla="*/ 399008 h 838200"/>
                <a:gd name="T28" fmla="*/ 120395 w 241300"/>
                <a:gd name="T29" fmla="*/ 20091 h 838200"/>
                <a:gd name="T30" fmla="*/ 129849 w 241300"/>
                <a:gd name="T31" fmla="*/ 12269 h 838200"/>
                <a:gd name="T32" fmla="*/ 155638 w 241300"/>
                <a:gd name="T33" fmla="*/ 5883 h 838200"/>
                <a:gd name="T34" fmla="*/ 193905 w 241300"/>
                <a:gd name="T35" fmla="*/ 1578 h 838200"/>
                <a:gd name="T36" fmla="*/ 240792 w 241300"/>
                <a:gd name="T37" fmla="*/ 0 h 838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1300" h="838200">
                  <a:moveTo>
                    <a:pt x="240792" y="838200"/>
                  </a:moveTo>
                  <a:lnTo>
                    <a:pt x="193905" y="836621"/>
                  </a:lnTo>
                  <a:lnTo>
                    <a:pt x="155638" y="832316"/>
                  </a:lnTo>
                  <a:lnTo>
                    <a:pt x="129849" y="825930"/>
                  </a:lnTo>
                  <a:lnTo>
                    <a:pt x="120395" y="818108"/>
                  </a:lnTo>
                  <a:lnTo>
                    <a:pt x="120395" y="439191"/>
                  </a:lnTo>
                  <a:lnTo>
                    <a:pt x="110942" y="431369"/>
                  </a:lnTo>
                  <a:lnTo>
                    <a:pt x="85153" y="424983"/>
                  </a:lnTo>
                  <a:lnTo>
                    <a:pt x="46886" y="420678"/>
                  </a:lnTo>
                  <a:lnTo>
                    <a:pt x="0" y="419099"/>
                  </a:lnTo>
                  <a:lnTo>
                    <a:pt x="46886" y="417521"/>
                  </a:lnTo>
                  <a:lnTo>
                    <a:pt x="85153" y="413216"/>
                  </a:lnTo>
                  <a:lnTo>
                    <a:pt x="110942" y="406830"/>
                  </a:lnTo>
                  <a:lnTo>
                    <a:pt x="120395" y="399008"/>
                  </a:lnTo>
                  <a:lnTo>
                    <a:pt x="120395" y="20091"/>
                  </a:lnTo>
                  <a:lnTo>
                    <a:pt x="129849" y="12269"/>
                  </a:lnTo>
                  <a:lnTo>
                    <a:pt x="155638" y="5883"/>
                  </a:lnTo>
                  <a:lnTo>
                    <a:pt x="193905" y="1578"/>
                  </a:lnTo>
                  <a:lnTo>
                    <a:pt x="2407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8" name="object 29">
            <a:extLst>
              <a:ext uri="{FF2B5EF4-FFF2-40B4-BE49-F238E27FC236}">
                <a16:creationId xmlns:a16="http://schemas.microsoft.com/office/drawing/2014/main" id="{DD8D497F-8A3F-80D9-72E8-B28504BAF520}"/>
              </a:ext>
            </a:extLst>
          </p:cNvPr>
          <p:cNvSpPr>
            <a:spLocks/>
          </p:cNvSpPr>
          <p:nvPr/>
        </p:nvSpPr>
        <p:spPr bwMode="auto">
          <a:xfrm>
            <a:off x="4365057" y="6814697"/>
            <a:ext cx="1417453" cy="12698"/>
          </a:xfrm>
          <a:custGeom>
            <a:avLst/>
            <a:gdLst>
              <a:gd name="T0" fmla="*/ 1887450 w 1064260"/>
              <a:gd name="T1" fmla="*/ 0 h 9525"/>
              <a:gd name="T2" fmla="*/ 0 w 1064260"/>
              <a:gd name="T3" fmla="*/ 0 h 9525"/>
              <a:gd name="T4" fmla="*/ 0 w 1064260"/>
              <a:gd name="T5" fmla="*/ 16256 h 9525"/>
              <a:gd name="T6" fmla="*/ 1887450 w 1064260"/>
              <a:gd name="T7" fmla="*/ 16256 h 9525"/>
              <a:gd name="T8" fmla="*/ 1887450 w 106426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4260" h="9525">
                <a:moveTo>
                  <a:pt x="1063752" y="0"/>
                </a:moveTo>
                <a:lnTo>
                  <a:pt x="0" y="0"/>
                </a:lnTo>
                <a:lnTo>
                  <a:pt x="0" y="9144"/>
                </a:lnTo>
                <a:lnTo>
                  <a:pt x="1063752" y="9144"/>
                </a:lnTo>
                <a:lnTo>
                  <a:pt x="1063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CA6C370C-AEC6-B1E5-8B30-CB2358EB567E}"/>
              </a:ext>
            </a:extLst>
          </p:cNvPr>
          <p:cNvSpPr txBox="1"/>
          <p:nvPr/>
        </p:nvSpPr>
        <p:spPr>
          <a:xfrm>
            <a:off x="626982" y="6630571"/>
            <a:ext cx="6733298" cy="203174"/>
          </a:xfrm>
          <a:prstGeom prst="rect">
            <a:avLst/>
          </a:prstGeom>
        </p:spPr>
        <p:txBody>
          <a:bodyPr lIns="0" tIns="18602" rIns="0" bIns="0">
            <a:spAutoFit/>
          </a:bodyPr>
          <a:lstStyle/>
          <a:p>
            <a:pPr marL="16911">
              <a:spcBef>
                <a:spcPts val="146"/>
              </a:spcBef>
              <a:defRPr/>
            </a:pPr>
            <a:r>
              <a:rPr sz="1199" dirty="0">
                <a:latin typeface="Calibri"/>
                <a:cs typeface="Calibri"/>
              </a:rPr>
              <a:t>*Zhang</a:t>
            </a:r>
            <a:r>
              <a:rPr sz="1199" spc="-33" dirty="0">
                <a:latin typeface="Calibri"/>
                <a:cs typeface="Calibri"/>
              </a:rPr>
              <a:t> </a:t>
            </a:r>
            <a:r>
              <a:rPr sz="1199" spc="7" dirty="0">
                <a:latin typeface="Calibri"/>
                <a:cs typeface="Calibri"/>
              </a:rPr>
              <a:t>YZ,</a:t>
            </a:r>
            <a:r>
              <a:rPr sz="1199" spc="-60" dirty="0">
                <a:latin typeface="Calibri"/>
                <a:cs typeface="Calibri"/>
              </a:rPr>
              <a:t> </a:t>
            </a:r>
            <a:r>
              <a:rPr sz="1199" spc="7" dirty="0">
                <a:latin typeface="Calibri"/>
                <a:cs typeface="Calibri"/>
              </a:rPr>
              <a:t>et</a:t>
            </a:r>
            <a:r>
              <a:rPr sz="1199" spc="13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al.</a:t>
            </a:r>
            <a:r>
              <a:rPr sz="1199" spc="-13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Inflammatory</a:t>
            </a:r>
            <a:r>
              <a:rPr sz="1199" spc="-73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bowel</a:t>
            </a:r>
            <a:r>
              <a:rPr sz="1199" spc="7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disease:</a:t>
            </a:r>
            <a:r>
              <a:rPr sz="1199" spc="-73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Pathogenesis</a:t>
            </a:r>
            <a:r>
              <a:rPr sz="1199" spc="-73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  <a:hlinkClick r:id="rId2"/>
              </a:rPr>
              <a:t>World</a:t>
            </a:r>
            <a:r>
              <a:rPr sz="1199" spc="-33" dirty="0">
                <a:latin typeface="Calibri"/>
                <a:cs typeface="Calibri"/>
                <a:hlinkClick r:id="rId2"/>
              </a:rPr>
              <a:t> </a:t>
            </a:r>
            <a:r>
              <a:rPr sz="1199" dirty="0">
                <a:latin typeface="Calibri"/>
                <a:cs typeface="Calibri"/>
                <a:hlinkClick r:id="rId2"/>
              </a:rPr>
              <a:t>J</a:t>
            </a:r>
            <a:r>
              <a:rPr sz="1199" spc="20" dirty="0">
                <a:latin typeface="Calibri"/>
                <a:cs typeface="Calibri"/>
                <a:hlinkClick r:id="rId2"/>
              </a:rPr>
              <a:t> </a:t>
            </a:r>
            <a:r>
              <a:rPr sz="1199" dirty="0">
                <a:latin typeface="Calibri"/>
                <a:cs typeface="Calibri"/>
                <a:hlinkClick r:id="rId2"/>
              </a:rPr>
              <a:t>Gastroenterol.</a:t>
            </a:r>
            <a:r>
              <a:rPr sz="1199" spc="-73" dirty="0">
                <a:latin typeface="Calibri"/>
                <a:cs typeface="Calibri"/>
                <a:hlinkClick r:id="rId2"/>
              </a:rPr>
              <a:t> </a:t>
            </a:r>
            <a:r>
              <a:rPr sz="1199" spc="-7" dirty="0">
                <a:latin typeface="Calibri"/>
                <a:cs typeface="Calibri"/>
              </a:rPr>
              <a:t>2014</a:t>
            </a:r>
            <a:r>
              <a:rPr sz="1199" spc="-47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Jan</a:t>
            </a:r>
            <a:r>
              <a:rPr sz="1199" spc="-7" dirty="0">
                <a:latin typeface="Calibri"/>
                <a:cs typeface="Calibri"/>
              </a:rPr>
              <a:t> 7;</a:t>
            </a:r>
            <a:r>
              <a:rPr sz="1199" spc="-13" dirty="0">
                <a:latin typeface="Calibri"/>
                <a:cs typeface="Calibri"/>
              </a:rPr>
              <a:t> </a:t>
            </a:r>
            <a:r>
              <a:rPr sz="1199" dirty="0">
                <a:latin typeface="Calibri"/>
                <a:cs typeface="Calibri"/>
              </a:rPr>
              <a:t>20(1):</a:t>
            </a:r>
            <a:r>
              <a:rPr sz="1199" spc="-73" dirty="0">
                <a:latin typeface="Calibri"/>
                <a:cs typeface="Calibri"/>
              </a:rPr>
              <a:t> </a:t>
            </a:r>
            <a:r>
              <a:rPr sz="1199" spc="-7" dirty="0">
                <a:latin typeface="Calibri"/>
                <a:cs typeface="Calibri"/>
              </a:rPr>
              <a:t>91–99.</a:t>
            </a:r>
            <a:endParaRPr sz="119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710A153C-B7D9-A40E-F759-E78B9E540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32" y="460142"/>
            <a:ext cx="11358671" cy="763488"/>
          </a:xfrm>
        </p:spPr>
        <p:txBody>
          <a:bodyPr spcFirstLastPara="1" vert="horz" lIns="121884" tIns="121884" rIns="121884" bIns="121884" rtlCol="0" anchor="t">
            <a:noAutofit/>
          </a:bodyPr>
          <a:lstStyle/>
          <a:p>
            <a:pPr marL="1691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SzPts val="990"/>
              <a:defRPr/>
            </a:pPr>
            <a:r>
              <a:rPr lang="ru" sz="2800" dirty="0">
                <a:solidFill>
                  <a:schemeClr val="tx1"/>
                </a:solidFill>
              </a:rPr>
              <a:t>Пути развития ВЗК и подходы к терапии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7" name="Google Shape;87;p17">
            <a:extLst>
              <a:ext uri="{FF2B5EF4-FFF2-40B4-BE49-F238E27FC236}">
                <a16:creationId xmlns:a16="http://schemas.microsoft.com/office/drawing/2014/main" id="{29B8A3E4-6EA1-5925-D9AD-7F215A7C02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808"/>
            <a:ext cx="11568194" cy="63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Google Shape;88;p17">
            <a:extLst>
              <a:ext uri="{FF2B5EF4-FFF2-40B4-BE49-F238E27FC236}">
                <a16:creationId xmlns:a16="http://schemas.microsoft.com/office/drawing/2014/main" id="{5046D879-D9F7-6E71-A8DC-2E82C5F8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805" y="2784559"/>
            <a:ext cx="4372993" cy="46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121884" rIns="121884" bIns="12188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Одобренная терапия и препараты в РКИ</a:t>
            </a:r>
          </a:p>
        </p:txBody>
      </p:sp>
      <p:sp>
        <p:nvSpPr>
          <p:cNvPr id="89" name="Google Shape;89;p17">
            <a:extLst>
              <a:ext uri="{FF2B5EF4-FFF2-40B4-BE49-F238E27FC236}">
                <a16:creationId xmlns:a16="http://schemas.microsoft.com/office/drawing/2014/main" id="{D6ACA34A-8121-F325-EE36-9BD315D8F6F3}"/>
              </a:ext>
            </a:extLst>
          </p:cNvPr>
          <p:cNvSpPr txBox="1"/>
          <p:nvPr/>
        </p:nvSpPr>
        <p:spPr>
          <a:xfrm>
            <a:off x="3765060" y="4589312"/>
            <a:ext cx="2984111" cy="820630"/>
          </a:xfrm>
          <a:prstGeom prst="rect">
            <a:avLst/>
          </a:prstGeom>
          <a:noFill/>
          <a:ln>
            <a:noFill/>
          </a:ln>
        </p:spPr>
        <p:txBody>
          <a:bodyPr spcFirstLastPara="1" lIns="121884" tIns="121884" rIns="121884" bIns="121884">
            <a:spAutoFit/>
          </a:bodyPr>
          <a:lstStyle/>
          <a:p>
            <a:pPr algn="ctr">
              <a:buClr>
                <a:schemeClr val="dk1"/>
              </a:buClr>
              <a:buSzPts val="1100"/>
              <a:defRPr/>
            </a:pPr>
            <a:r>
              <a:rPr lang="ru" sz="2267" b="1">
                <a:solidFill>
                  <a:schemeClr val="dk1"/>
                </a:solidFill>
              </a:rPr>
              <a:t>ВЗК</a:t>
            </a:r>
            <a:endParaRPr sz="2267" b="1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  <a:defRPr/>
            </a:pPr>
            <a:r>
              <a:rPr lang="ru" sz="1467" b="1">
                <a:solidFill>
                  <a:schemeClr val="dk1"/>
                </a:solidFill>
              </a:rPr>
              <a:t>Повреждение эпителия</a:t>
            </a:r>
            <a:endParaRPr sz="2400" b="1"/>
          </a:p>
        </p:txBody>
      </p:sp>
      <p:sp>
        <p:nvSpPr>
          <p:cNvPr id="16390" name="Google Shape;90;p17">
            <a:extLst>
              <a:ext uri="{FF2B5EF4-FFF2-40B4-BE49-F238E27FC236}">
                <a16:creationId xmlns:a16="http://schemas.microsoft.com/office/drawing/2014/main" id="{53160679-B93B-AA25-06F3-C3106178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538" y="5786131"/>
            <a:ext cx="3803155" cy="5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121884" rIns="121884" bIns="12188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Условия окружающей среды</a:t>
            </a:r>
          </a:p>
        </p:txBody>
      </p:sp>
      <p:sp>
        <p:nvSpPr>
          <p:cNvPr id="91" name="Google Shape;91;p17">
            <a:extLst>
              <a:ext uri="{FF2B5EF4-FFF2-40B4-BE49-F238E27FC236}">
                <a16:creationId xmlns:a16="http://schemas.microsoft.com/office/drawing/2014/main" id="{51C74F6C-3CEF-C521-203B-FA85094C6A6D}"/>
              </a:ext>
            </a:extLst>
          </p:cNvPr>
          <p:cNvSpPr txBox="1"/>
          <p:nvPr/>
        </p:nvSpPr>
        <p:spPr>
          <a:xfrm>
            <a:off x="7263454" y="3551222"/>
            <a:ext cx="4079344" cy="595234"/>
          </a:xfrm>
          <a:prstGeom prst="rect">
            <a:avLst/>
          </a:prstGeom>
          <a:noFill/>
          <a:ln>
            <a:noFill/>
          </a:ln>
        </p:spPr>
        <p:txBody>
          <a:bodyPr spcFirstLastPara="1" lIns="121884" tIns="121884" rIns="121884" bIns="121884">
            <a:spAutoFit/>
          </a:bodyPr>
          <a:lstStyle/>
          <a:p>
            <a:pPr algn="ctr">
              <a:buClr>
                <a:schemeClr val="dk1"/>
              </a:buClr>
              <a:buSzPts val="1100"/>
              <a:defRPr/>
            </a:pPr>
            <a:r>
              <a:rPr lang="ru" sz="2267" b="1">
                <a:solidFill>
                  <a:schemeClr val="lt1"/>
                </a:solidFill>
              </a:rPr>
              <a:t>Иммунная дисрегуляция</a:t>
            </a:r>
            <a:endParaRPr sz="2267" b="1">
              <a:solidFill>
                <a:schemeClr val="lt1"/>
              </a:solidFill>
            </a:endParaRPr>
          </a:p>
        </p:txBody>
      </p:sp>
      <p:sp>
        <p:nvSpPr>
          <p:cNvPr id="16392" name="Google Shape;92;p17">
            <a:extLst>
              <a:ext uri="{FF2B5EF4-FFF2-40B4-BE49-F238E27FC236}">
                <a16:creationId xmlns:a16="http://schemas.microsoft.com/office/drawing/2014/main" id="{9704422F-880D-638A-50D0-CBC91898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86" y="3551223"/>
            <a:ext cx="3246015" cy="5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121884" rIns="121884" bIns="12188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Микробиота</a:t>
            </a:r>
          </a:p>
        </p:txBody>
      </p:sp>
      <p:sp>
        <p:nvSpPr>
          <p:cNvPr id="16393" name="Google Shape;93;p17">
            <a:extLst>
              <a:ext uri="{FF2B5EF4-FFF2-40B4-BE49-F238E27FC236}">
                <a16:creationId xmlns:a16="http://schemas.microsoft.com/office/drawing/2014/main" id="{A3DFFD42-223B-4306-DAE0-2F4F5B3B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398" y="1565518"/>
            <a:ext cx="4515849" cy="5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121884" rIns="121884" bIns="12188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Генетическая восприимчивость</a:t>
            </a:r>
          </a:p>
        </p:txBody>
      </p:sp>
      <p:sp>
        <p:nvSpPr>
          <p:cNvPr id="16395" name="Google Shape;89;p17">
            <a:extLst>
              <a:ext uri="{FF2B5EF4-FFF2-40B4-BE49-F238E27FC236}">
                <a16:creationId xmlns:a16="http://schemas.microsoft.com/office/drawing/2014/main" id="{D75AE5A1-41ED-E427-F311-8C8199060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279" y="5151213"/>
            <a:ext cx="4372993" cy="163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121884" rIns="121884" bIns="121884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ru-RU" altLang="ru-RU" sz="1800" b="1">
                <a:solidFill>
                  <a:srgbClr val="000000"/>
                </a:solidFill>
              </a:rPr>
              <a:t>Питание (исключающая диета при болезни Крона - </a:t>
            </a:r>
            <a:r>
              <a:rPr lang="en-US" altLang="ru-RU" sz="1800" b="1">
                <a:solidFill>
                  <a:srgbClr val="000000"/>
                </a:solidFill>
              </a:rPr>
              <a:t>CDED</a:t>
            </a:r>
            <a:r>
              <a:rPr lang="ru-RU" altLang="ru-RU" sz="1800" b="1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ru-RU" altLang="ru-RU" sz="1800" b="1">
                <a:solidFill>
                  <a:srgbClr val="000000"/>
                </a:solidFill>
              </a:rPr>
              <a:t>Табакокурение</a:t>
            </a:r>
            <a:endParaRPr lang="en-US" altLang="ru-RU" sz="18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ru-RU" altLang="ru-RU" sz="1800" b="1">
                <a:solidFill>
                  <a:srgbClr val="000000"/>
                </a:solidFill>
              </a:rPr>
              <a:t>Аппендэктомия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ru-RU" altLang="ru-RU" sz="1800" b="1">
                <a:solidFill>
                  <a:srgbClr val="000000"/>
                </a:solidFill>
              </a:rPr>
              <a:t>Антибиотики и др.</a:t>
            </a:r>
            <a:endParaRPr lang="ru-RU" altLang="ru-RU" sz="1800" b="1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5B7E8BC-776A-BFA9-9E91-7156B3E5ADC8}"/>
              </a:ext>
            </a:extLst>
          </p:cNvPr>
          <p:cNvSpPr/>
          <p:nvPr/>
        </p:nvSpPr>
        <p:spPr>
          <a:xfrm>
            <a:off x="7445994" y="5281372"/>
            <a:ext cx="4244422" cy="7968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B6AFF-32F0-4535-D97D-3EE3AC00AC85}"/>
              </a:ext>
            </a:extLst>
          </p:cNvPr>
          <p:cNvSpPr txBox="1"/>
          <p:nvPr/>
        </p:nvSpPr>
        <p:spPr>
          <a:xfrm>
            <a:off x="1587" y="6519461"/>
            <a:ext cx="12349142" cy="246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000" dirty="0"/>
              <a:t>Щукина О.Б., </a:t>
            </a:r>
            <a:r>
              <a:rPr lang="ru-RU" sz="1000" dirty="0"/>
              <a:t>зав. кабинетом ВЗК, профессор кафедры общей врачебной практики ПСПбГМУ им. акад. И.П. Павлова.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Rectangle 4">
            <a:extLst>
              <a:ext uri="{FF2B5EF4-FFF2-40B4-BE49-F238E27FC236}">
                <a16:creationId xmlns:a16="http://schemas.microsoft.com/office/drawing/2014/main" id="{6E69F8CE-6B1C-6360-62B7-4E038D82444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4124" y="192510"/>
            <a:ext cx="11101529" cy="288887"/>
          </a:xfrm>
        </p:spPr>
        <p:txBody>
          <a:bodyPr>
            <a:noAutofit/>
          </a:bodyPr>
          <a:lstStyle/>
          <a:p>
            <a:pPr marL="16911" algn="l">
              <a:lnSpc>
                <a:spcPct val="70000"/>
              </a:lnSpc>
              <a:buSzPts val="990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Терапия ВЗК, разрешенная в настоящее время в РФ</a:t>
            </a:r>
            <a:endParaRPr lang="el-GR" altLang="ru-RU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01B6F-196F-11AE-399D-60C83335FB75}"/>
              </a:ext>
            </a:extLst>
          </p:cNvPr>
          <p:cNvSpPr/>
          <p:nvPr/>
        </p:nvSpPr>
        <p:spPr>
          <a:xfrm>
            <a:off x="8355512" y="6478191"/>
            <a:ext cx="3833314" cy="261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SzPct val="25000"/>
              <a:defRPr/>
            </a:pPr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ВЗК – воспалительные заболевания кишечника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ACE05-9DF8-3F25-385C-0E2DDD0614E4}"/>
              </a:ext>
            </a:extLst>
          </p:cNvPr>
          <p:cNvSpPr txBox="1"/>
          <p:nvPr/>
        </p:nvSpPr>
        <p:spPr>
          <a:xfrm>
            <a:off x="1587" y="6519461"/>
            <a:ext cx="12349142" cy="246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000" dirty="0"/>
              <a:t>Щукина О.Б., </a:t>
            </a:r>
            <a:r>
              <a:rPr lang="ru-RU" sz="1000" dirty="0"/>
              <a:t>зав. кабинетом ВЗК, профессор кафедры общей врачебной практики ПСПбГМУ им. акад. И.П. Павлова. 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BFF4932A-DE0D-B167-C20F-79A50EE8089E}"/>
              </a:ext>
            </a:extLst>
          </p:cNvPr>
          <p:cNvGraphicFramePr>
            <a:graphicFrameLocks noGrp="1"/>
          </p:cNvGraphicFramePr>
          <p:nvPr/>
        </p:nvGraphicFramePr>
        <p:xfrm>
          <a:off x="406347" y="730601"/>
          <a:ext cx="8822176" cy="542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6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Лечение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Индукция ремиссии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Поддерживающая</a:t>
                      </a:r>
                      <a:r>
                        <a:rPr lang="ru-RU" sz="1300" dirty="0"/>
                        <a:t> терапия</a:t>
                      </a: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ru-RU" sz="21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Месалазины</a:t>
                      </a:r>
                      <a:r>
                        <a:rPr lang="ru-RU" sz="21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(препараты 5-АСК)   </a:t>
                      </a:r>
                      <a:r>
                        <a:rPr lang="ru-RU" sz="21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ЯК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ru-RU" sz="2100" dirty="0">
                        <a:solidFill>
                          <a:srgbClr val="00B050"/>
                        </a:solidFill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ru-RU" sz="2100" dirty="0"/>
                        <a:t>Стероиды (</a:t>
                      </a:r>
                      <a:r>
                        <a:rPr lang="ru-RU" sz="2100" dirty="0" err="1"/>
                        <a:t>сГКС</a:t>
                      </a:r>
                      <a:r>
                        <a:rPr lang="ru-RU" sz="2100" dirty="0"/>
                        <a:t>, топические)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ru-RU" sz="2100" dirty="0"/>
                        <a:t>Антибиотики  </a:t>
                      </a:r>
                      <a:r>
                        <a:rPr lang="ru-RU" sz="2100" b="1" dirty="0"/>
                        <a:t>(БК)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ru-RU" sz="2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ru-RU" sz="2100" dirty="0" err="1"/>
                        <a:t>Тиопурины</a:t>
                      </a:r>
                      <a:r>
                        <a:rPr lang="ru-RU" sz="2100" dirty="0"/>
                        <a:t> (азатиоприн, 6-МП)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ru-RU" sz="2100" dirty="0"/>
                        <a:t>Метотрексат</a:t>
                      </a:r>
                      <a:r>
                        <a:rPr lang="en-US" sz="2100" dirty="0"/>
                        <a:t> </a:t>
                      </a:r>
                      <a:r>
                        <a:rPr lang="ru-RU" sz="2100" dirty="0"/>
                        <a:t> </a:t>
                      </a:r>
                      <a:r>
                        <a:rPr lang="en-US" sz="2100" b="1" dirty="0"/>
                        <a:t>(</a:t>
                      </a:r>
                      <a:r>
                        <a:rPr lang="ru-RU" sz="2100" b="1" dirty="0"/>
                        <a:t>БК)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606">
                <a:tc>
                  <a:txBody>
                    <a:bodyPr/>
                    <a:lstStyle/>
                    <a:p>
                      <a:r>
                        <a:rPr lang="ru-RU" sz="2100" dirty="0"/>
                        <a:t>Анти-</a:t>
                      </a:r>
                      <a:r>
                        <a:rPr lang="ru-RU" sz="2100" dirty="0" err="1"/>
                        <a:t>интегриновые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Энтивио</a:t>
                      </a:r>
                      <a:r>
                        <a:rPr lang="ru-RU" sz="2100" dirty="0"/>
                        <a:t> (МНН ведолизумаб)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493">
                <a:tc>
                  <a:txBody>
                    <a:bodyPr/>
                    <a:lstStyle/>
                    <a:p>
                      <a:r>
                        <a:rPr lang="ru-RU" sz="2100" dirty="0"/>
                        <a:t>Анти </a:t>
                      </a:r>
                      <a:r>
                        <a:rPr lang="en-US" sz="2100" dirty="0"/>
                        <a:t>IL12/23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Стелара</a:t>
                      </a:r>
                      <a:r>
                        <a:rPr lang="ru-RU" sz="2100" dirty="0"/>
                        <a:t> (МНН </a:t>
                      </a:r>
                      <a:r>
                        <a:rPr lang="ru-RU" sz="2100" dirty="0" err="1"/>
                        <a:t>устекинумаб</a:t>
                      </a:r>
                      <a:r>
                        <a:rPr lang="ru-RU" sz="2100" dirty="0"/>
                        <a:t>)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ru-RU" sz="2100" dirty="0"/>
                        <a:t>Анти-ФНО (</a:t>
                      </a:r>
                      <a:r>
                        <a:rPr lang="en-US" sz="2100" dirty="0"/>
                        <a:t>ADA, IFX, GOL, </a:t>
                      </a:r>
                      <a:r>
                        <a:rPr lang="en-US" sz="2100" dirty="0" err="1"/>
                        <a:t>CertPeg</a:t>
                      </a:r>
                      <a:r>
                        <a:rPr lang="en-US" sz="2100" dirty="0"/>
                        <a:t>)</a:t>
                      </a:r>
                      <a:endParaRPr lang="ru-RU" sz="2100" dirty="0"/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r>
                        <a:rPr lang="en-US" sz="2100" dirty="0"/>
                        <a:t>JAK</a:t>
                      </a:r>
                      <a:r>
                        <a:rPr lang="ru-RU" sz="2100" dirty="0"/>
                        <a:t>-ингибитор </a:t>
                      </a:r>
                      <a:r>
                        <a:rPr lang="ru-RU" sz="2100" dirty="0" err="1"/>
                        <a:t>Яквинус</a:t>
                      </a:r>
                      <a:r>
                        <a:rPr lang="ru-RU" sz="2100" dirty="0"/>
                        <a:t> (МНН тофацитиниб)  </a:t>
                      </a:r>
                      <a:r>
                        <a:rPr lang="ru-RU" sz="2100" b="1" dirty="0"/>
                        <a:t>ЯК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1381">
                <a:tc>
                  <a:txBody>
                    <a:bodyPr/>
                    <a:lstStyle/>
                    <a:p>
                      <a:r>
                        <a:rPr lang="ru-RU" sz="2100" dirty="0"/>
                        <a:t>Селективный ингибитор </a:t>
                      </a:r>
                      <a:r>
                        <a:rPr lang="en-US" sz="2100" dirty="0"/>
                        <a:t>JAK-</a:t>
                      </a:r>
                      <a:r>
                        <a:rPr lang="ru-RU" sz="2100" dirty="0"/>
                        <a:t>1 Ранвэк (МНН </a:t>
                      </a:r>
                      <a:r>
                        <a:rPr lang="ru-RU" sz="2100" dirty="0" err="1"/>
                        <a:t>упадацитиниб</a:t>
                      </a:r>
                      <a:r>
                        <a:rPr lang="ru-RU" sz="2100" dirty="0"/>
                        <a:t>)</a:t>
                      </a:r>
                    </a:p>
                    <a:p>
                      <a:r>
                        <a:rPr lang="ru-RU" sz="2100" dirty="0"/>
                        <a:t>Модулятор </a:t>
                      </a:r>
                      <a:r>
                        <a:rPr lang="en-US" sz="2100" dirty="0"/>
                        <a:t>S1PR</a:t>
                      </a:r>
                      <a:r>
                        <a:rPr lang="ru-RU" sz="2100" dirty="0"/>
                        <a:t> (</a:t>
                      </a:r>
                      <a:r>
                        <a:rPr lang="ru-RU" sz="2100" dirty="0" err="1"/>
                        <a:t>озанимод</a:t>
                      </a:r>
                      <a:r>
                        <a:rPr lang="ru-RU" sz="2100" dirty="0"/>
                        <a:t>)  </a:t>
                      </a:r>
                      <a:r>
                        <a:rPr lang="ru-RU" sz="2100" b="1" dirty="0"/>
                        <a:t>ЯК</a:t>
                      </a:r>
                      <a:r>
                        <a:rPr lang="ru-RU" sz="2100" dirty="0"/>
                        <a:t> </a:t>
                      </a: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2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2" marR="91412" marT="45693" marB="4569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B8464172-266D-CAA6-5994-9AA835FED654}"/>
              </a:ext>
            </a:extLst>
          </p:cNvPr>
          <p:cNvSpPr/>
          <p:nvPr/>
        </p:nvSpPr>
        <p:spPr>
          <a:xfrm>
            <a:off x="9338047" y="1260758"/>
            <a:ext cx="166665" cy="10507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8488" name="TextBox 13">
            <a:extLst>
              <a:ext uri="{FF2B5EF4-FFF2-40B4-BE49-F238E27FC236}">
                <a16:creationId xmlns:a16="http://schemas.microsoft.com/office/drawing/2014/main" id="{E296723F-3C43-A407-9011-27134EBF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204" y="1402027"/>
            <a:ext cx="2242846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Обычная терапия (традиционная</a:t>
            </a:r>
            <a:r>
              <a:rPr lang="ru-RU" altLang="ru-RU" sz="2400"/>
              <a:t>)</a:t>
            </a: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DBF19A68-7813-44B1-9D39-10D040F02EBE}"/>
              </a:ext>
            </a:extLst>
          </p:cNvPr>
          <p:cNvSpPr/>
          <p:nvPr/>
        </p:nvSpPr>
        <p:spPr>
          <a:xfrm>
            <a:off x="9338047" y="2522656"/>
            <a:ext cx="290474" cy="69682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8490" name="TextBox 15">
            <a:extLst>
              <a:ext uri="{FF2B5EF4-FFF2-40B4-BE49-F238E27FC236}">
                <a16:creationId xmlns:a16="http://schemas.microsoft.com/office/drawing/2014/main" id="{257D1D67-B28A-D313-743F-68117C3C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220" y="2522656"/>
            <a:ext cx="2601573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Обычная терапия (иммуносупрессоры)</a:t>
            </a: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5E4B4208-E436-4B4F-1057-4742466E7C6E}"/>
              </a:ext>
            </a:extLst>
          </p:cNvPr>
          <p:cNvSpPr/>
          <p:nvPr/>
        </p:nvSpPr>
        <p:spPr>
          <a:xfrm>
            <a:off x="9296778" y="3375032"/>
            <a:ext cx="244443" cy="1290470"/>
          </a:xfrm>
          <a:prstGeom prst="rightBrace">
            <a:avLst>
              <a:gd name="adj1" fmla="val 8333"/>
              <a:gd name="adj2" fmla="val 47808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:a16="http://schemas.microsoft.com/office/drawing/2014/main" id="{624DBA1A-071B-E0EF-CCA2-EE1AA183669C}"/>
              </a:ext>
            </a:extLst>
          </p:cNvPr>
          <p:cNvSpPr/>
          <p:nvPr/>
        </p:nvSpPr>
        <p:spPr>
          <a:xfrm>
            <a:off x="9214238" y="4725820"/>
            <a:ext cx="244443" cy="12222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8493" name="TextBox 18">
            <a:extLst>
              <a:ext uri="{FF2B5EF4-FFF2-40B4-BE49-F238E27FC236}">
                <a16:creationId xmlns:a16="http://schemas.microsoft.com/office/drawing/2014/main" id="{3008D9C9-9CBD-412B-F4FD-261F122B2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221" y="3500429"/>
            <a:ext cx="23507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FF0000"/>
                </a:solidFill>
              </a:rPr>
              <a:t>Биологическая терапия (ГИБТ)</a:t>
            </a:r>
          </a:p>
        </p:txBody>
      </p:sp>
      <p:sp>
        <p:nvSpPr>
          <p:cNvPr id="18494" name="TextBox 19">
            <a:extLst>
              <a:ext uri="{FF2B5EF4-FFF2-40B4-BE49-F238E27FC236}">
                <a16:creationId xmlns:a16="http://schemas.microsoft.com/office/drawing/2014/main" id="{09CAC567-B0EF-39CC-E28F-73FA5314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6300" y="4990897"/>
            <a:ext cx="2373003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Селективные иммуносупрессоры</a:t>
            </a:r>
          </a:p>
        </p:txBody>
      </p:sp>
      <p:sp>
        <p:nvSpPr>
          <p:cNvPr id="18495" name="TextBox 20">
            <a:extLst>
              <a:ext uri="{FF2B5EF4-FFF2-40B4-BE49-F238E27FC236}">
                <a16:creationId xmlns:a16="http://schemas.microsoft.com/office/drawing/2014/main" id="{52EF7AE9-5872-5F30-9781-65450AA2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914" y="6192479"/>
            <a:ext cx="93967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B050"/>
                </a:solidFill>
              </a:rPr>
              <a:t> </a:t>
            </a:r>
            <a:r>
              <a:rPr lang="ru-RU" altLang="ru-RU" sz="1800" b="1" dirty="0"/>
              <a:t>Хирургическое лечение БК при неэффективности медикаментозной терапии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Straight Connector 2">
            <a:extLst>
              <a:ext uri="{FF2B5EF4-FFF2-40B4-BE49-F238E27FC236}">
                <a16:creationId xmlns:a16="http://schemas.microsoft.com/office/drawing/2014/main" id="{4E18C90E-3AB4-0803-62E5-02AC10C4B799}"/>
              </a:ext>
            </a:extLst>
          </p:cNvPr>
          <p:cNvCxnSpPr>
            <a:cxnSpLocks/>
          </p:cNvCxnSpPr>
          <p:nvPr/>
        </p:nvCxnSpPr>
        <p:spPr bwMode="auto">
          <a:xfrm flipV="1">
            <a:off x="9430110" y="3405191"/>
            <a:ext cx="0" cy="871424"/>
          </a:xfrm>
          <a:prstGeom prst="line">
            <a:avLst/>
          </a:prstGeom>
          <a:noFill/>
          <a:ln w="1587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itle 1">
            <a:extLst>
              <a:ext uri="{FF2B5EF4-FFF2-40B4-BE49-F238E27FC236}">
                <a16:creationId xmlns:a16="http://schemas.microsoft.com/office/drawing/2014/main" id="{AB85B59A-6517-6E29-403D-7B8E3BC7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35" y="251239"/>
            <a:ext cx="11585653" cy="97936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Таргетные препараты, зарегистрированные в РФ для лечения ВЗК у взрослых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484" name="Straight Connector 168">
            <a:extLst>
              <a:ext uri="{FF2B5EF4-FFF2-40B4-BE49-F238E27FC236}">
                <a16:creationId xmlns:a16="http://schemas.microsoft.com/office/drawing/2014/main" id="{9D91AF49-91D9-0DAA-7471-E79A91215CB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2510" y="3341700"/>
            <a:ext cx="0" cy="957137"/>
          </a:xfrm>
          <a:prstGeom prst="line">
            <a:avLst/>
          </a:prstGeom>
          <a:noFill/>
          <a:ln w="15875" algn="ctr">
            <a:solidFill>
              <a:srgbClr val="0070C0">
                <a:alpha val="6392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Straight Connector 169">
            <a:extLst>
              <a:ext uri="{FF2B5EF4-FFF2-40B4-BE49-F238E27FC236}">
                <a16:creationId xmlns:a16="http://schemas.microsoft.com/office/drawing/2014/main" id="{847ACBF2-9863-4F2C-EFAD-205087574945}"/>
              </a:ext>
            </a:extLst>
          </p:cNvPr>
          <p:cNvCxnSpPr>
            <a:cxnSpLocks/>
          </p:cNvCxnSpPr>
          <p:nvPr/>
        </p:nvCxnSpPr>
        <p:spPr bwMode="auto">
          <a:xfrm flipV="1">
            <a:off x="9769790" y="3349635"/>
            <a:ext cx="0" cy="1982530"/>
          </a:xfrm>
          <a:prstGeom prst="line">
            <a:avLst/>
          </a:prstGeom>
          <a:noFill/>
          <a:ln w="19050" algn="ctr">
            <a:solidFill>
              <a:srgbClr val="8C959A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Connector 170">
            <a:extLst>
              <a:ext uri="{FF2B5EF4-FFF2-40B4-BE49-F238E27FC236}">
                <a16:creationId xmlns:a16="http://schemas.microsoft.com/office/drawing/2014/main" id="{48F71938-738A-F48B-3BD5-B9BCE16F86E2}"/>
              </a:ext>
            </a:extLst>
          </p:cNvPr>
          <p:cNvCxnSpPr>
            <a:cxnSpLocks/>
          </p:cNvCxnSpPr>
          <p:nvPr/>
        </p:nvCxnSpPr>
        <p:spPr bwMode="auto">
          <a:xfrm flipV="1">
            <a:off x="9315825" y="3338525"/>
            <a:ext cx="0" cy="1468246"/>
          </a:xfrm>
          <a:prstGeom prst="line">
            <a:avLst/>
          </a:prstGeom>
          <a:noFill/>
          <a:ln w="19050" algn="ctr">
            <a:solidFill>
              <a:srgbClr val="8C959A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Straight Connector 171">
            <a:extLst>
              <a:ext uri="{FF2B5EF4-FFF2-40B4-BE49-F238E27FC236}">
                <a16:creationId xmlns:a16="http://schemas.microsoft.com/office/drawing/2014/main" id="{C2305A5F-1FA5-3C87-1746-8AF00C5D3827}"/>
              </a:ext>
            </a:extLst>
          </p:cNvPr>
          <p:cNvCxnSpPr>
            <a:cxnSpLocks/>
          </p:cNvCxnSpPr>
          <p:nvPr/>
        </p:nvCxnSpPr>
        <p:spPr bwMode="auto">
          <a:xfrm flipV="1">
            <a:off x="8969795" y="3360747"/>
            <a:ext cx="0" cy="1912688"/>
          </a:xfrm>
          <a:prstGeom prst="line">
            <a:avLst/>
          </a:prstGeom>
          <a:noFill/>
          <a:ln w="19050" algn="ctr">
            <a:solidFill>
              <a:srgbClr val="8C959A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18122A8-D7D1-6760-6C5E-3B7A3378255C}"/>
              </a:ext>
            </a:extLst>
          </p:cNvPr>
          <p:cNvSpPr txBox="1">
            <a:spLocks/>
          </p:cNvSpPr>
          <p:nvPr/>
        </p:nvSpPr>
        <p:spPr>
          <a:xfrm>
            <a:off x="190550" y="5608701"/>
            <a:ext cx="4682440" cy="28854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202424"/>
                </a:solidFill>
                <a:latin typeface="Arial" panose="020B0604020202020204" pitchFamily="34" charset="0"/>
              </a:rPr>
              <a:t>Дж – </a:t>
            </a:r>
            <a:r>
              <a:rPr lang="ru-RU" sz="1200" dirty="0" err="1">
                <a:solidFill>
                  <a:srgbClr val="202424"/>
                </a:solidFill>
                <a:latin typeface="Arial" panose="020B0604020202020204" pitchFamily="34" charset="0"/>
              </a:rPr>
              <a:t>дженерик</a:t>
            </a:r>
            <a:r>
              <a:rPr lang="ru-RU" sz="1200" dirty="0">
                <a:solidFill>
                  <a:srgbClr val="202424"/>
                </a:solidFill>
                <a:latin typeface="Arial" panose="020B0604020202020204" pitchFamily="34" charset="0"/>
              </a:rPr>
              <a:t>; БК – болезнь Крона; ЯК – язвенный колит</a:t>
            </a:r>
          </a:p>
          <a:p>
            <a:pPr>
              <a:defRPr/>
            </a:pPr>
            <a:endParaRPr lang="ru-RU" sz="675" dirty="0">
              <a:solidFill>
                <a:srgbClr val="202424"/>
              </a:solidFill>
              <a:latin typeface="Arial" panose="020B0604020202020204" pitchFamily="34" charset="0"/>
            </a:endParaRPr>
          </a:p>
        </p:txBody>
      </p:sp>
      <p:cxnSp>
        <p:nvCxnSpPr>
          <p:cNvPr id="20489" name="Straight Connector 173">
            <a:extLst>
              <a:ext uri="{FF2B5EF4-FFF2-40B4-BE49-F238E27FC236}">
                <a16:creationId xmlns:a16="http://schemas.microsoft.com/office/drawing/2014/main" id="{23A13A44-CF9B-1C10-55EE-7E0BCAB736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1102" y="2359164"/>
            <a:ext cx="0" cy="761901"/>
          </a:xfrm>
          <a:prstGeom prst="line">
            <a:avLst/>
          </a:prstGeom>
          <a:noFill/>
          <a:ln w="15875" algn="ctr">
            <a:solidFill>
              <a:srgbClr val="00B050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Connector 174">
            <a:extLst>
              <a:ext uri="{FF2B5EF4-FFF2-40B4-BE49-F238E27FC236}">
                <a16:creationId xmlns:a16="http://schemas.microsoft.com/office/drawing/2014/main" id="{C23E980F-1FF5-E07A-E59E-E0194C86FF1B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1878" y="3379795"/>
            <a:ext cx="0" cy="1899990"/>
          </a:xfrm>
          <a:prstGeom prst="line">
            <a:avLst/>
          </a:prstGeom>
          <a:noFill/>
          <a:ln w="19050" algn="ctr">
            <a:solidFill>
              <a:srgbClr val="8C959A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Connector 175">
            <a:extLst>
              <a:ext uri="{FF2B5EF4-FFF2-40B4-BE49-F238E27FC236}">
                <a16:creationId xmlns:a16="http://schemas.microsoft.com/office/drawing/2014/main" id="{16F4E527-039C-9E52-B8F5-804F8F0B27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39647" y="3379795"/>
            <a:ext cx="1587" cy="1952371"/>
          </a:xfrm>
          <a:prstGeom prst="line">
            <a:avLst/>
          </a:prstGeom>
          <a:noFill/>
          <a:ln w="19050" algn="ctr">
            <a:solidFill>
              <a:srgbClr val="8C959A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Connector 176">
            <a:extLst>
              <a:ext uri="{FF2B5EF4-FFF2-40B4-BE49-F238E27FC236}">
                <a16:creationId xmlns:a16="http://schemas.microsoft.com/office/drawing/2014/main" id="{992DE512-0265-E516-0AFD-15EB601EB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2047" y="2359164"/>
            <a:ext cx="0" cy="761901"/>
          </a:xfrm>
          <a:prstGeom prst="line">
            <a:avLst/>
          </a:prstGeom>
          <a:noFill/>
          <a:ln w="15875" algn="ctr">
            <a:solidFill>
              <a:srgbClr val="00B050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Connector 177">
            <a:extLst>
              <a:ext uri="{FF2B5EF4-FFF2-40B4-BE49-F238E27FC236}">
                <a16:creationId xmlns:a16="http://schemas.microsoft.com/office/drawing/2014/main" id="{03745182-8600-0F21-133B-D414A07B5F58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4098" y="2284562"/>
            <a:ext cx="1587" cy="893646"/>
          </a:xfrm>
          <a:prstGeom prst="line">
            <a:avLst/>
          </a:prstGeom>
          <a:noFill/>
          <a:ln w="15875" algn="ctr">
            <a:solidFill>
              <a:srgbClr val="00B050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Connector 178">
            <a:extLst>
              <a:ext uri="{FF2B5EF4-FFF2-40B4-BE49-F238E27FC236}">
                <a16:creationId xmlns:a16="http://schemas.microsoft.com/office/drawing/2014/main" id="{615EA8B4-BB9E-6B74-9722-382D92ACA53F}"/>
              </a:ext>
            </a:extLst>
          </p:cNvPr>
          <p:cNvCxnSpPr>
            <a:cxnSpLocks/>
          </p:cNvCxnSpPr>
          <p:nvPr/>
        </p:nvCxnSpPr>
        <p:spPr bwMode="auto">
          <a:xfrm flipV="1">
            <a:off x="6922186" y="3406778"/>
            <a:ext cx="0" cy="407935"/>
          </a:xfrm>
          <a:prstGeom prst="line">
            <a:avLst/>
          </a:prstGeom>
          <a:noFill/>
          <a:ln w="15875" algn="ctr">
            <a:solidFill>
              <a:srgbClr val="0070C0">
                <a:alpha val="6392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Connector 179">
            <a:extLst>
              <a:ext uri="{FF2B5EF4-FFF2-40B4-BE49-F238E27FC236}">
                <a16:creationId xmlns:a16="http://schemas.microsoft.com/office/drawing/2014/main" id="{2AE9F17F-7202-A455-C002-E78D1CC64431}"/>
              </a:ext>
            </a:extLst>
          </p:cNvPr>
          <p:cNvCxnSpPr>
            <a:cxnSpLocks/>
          </p:cNvCxnSpPr>
          <p:nvPr/>
        </p:nvCxnSpPr>
        <p:spPr bwMode="auto">
          <a:xfrm flipV="1">
            <a:off x="7398374" y="3360747"/>
            <a:ext cx="0" cy="1446024"/>
          </a:xfrm>
          <a:prstGeom prst="line">
            <a:avLst/>
          </a:prstGeom>
          <a:noFill/>
          <a:ln w="19050" algn="ctr">
            <a:solidFill>
              <a:srgbClr val="8C959A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8AFEFB4-1E9E-623A-5872-6A7E80ABC147}"/>
              </a:ext>
            </a:extLst>
          </p:cNvPr>
          <p:cNvGrpSpPr/>
          <p:nvPr/>
        </p:nvGrpSpPr>
        <p:grpSpPr>
          <a:xfrm>
            <a:off x="4793360" y="4818610"/>
            <a:ext cx="5823884" cy="876004"/>
            <a:chOff x="4345797" y="5096048"/>
            <a:chExt cx="7766189" cy="1352394"/>
          </a:xfrm>
          <a:solidFill>
            <a:srgbClr val="25282A">
              <a:lumMod val="50000"/>
              <a:lumOff val="50000"/>
            </a:srgbClr>
          </a:solidFill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4A78789-AD68-9DDA-696E-C82D207CB516}"/>
                </a:ext>
              </a:extLst>
            </p:cNvPr>
            <p:cNvSpPr txBox="1"/>
            <p:nvPr/>
          </p:nvSpPr>
          <p:spPr>
            <a:xfrm>
              <a:off x="4345797" y="5786052"/>
              <a:ext cx="1656188" cy="6413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050" kern="0" err="1">
                  <a:solidFill>
                    <a:srgbClr val="25282A"/>
                  </a:solidFill>
                </a:rPr>
                <a:t>Инфликсимаб</a:t>
              </a:r>
              <a:r>
                <a:rPr lang="en-US" sz="1050" kern="0">
                  <a:solidFill>
                    <a:srgbClr val="25282A"/>
                  </a:solidFill>
                </a:rPr>
                <a:t> </a:t>
              </a:r>
              <a:r>
                <a:rPr lang="ru-RU" sz="1050" kern="0">
                  <a:solidFill>
                    <a:srgbClr val="25282A"/>
                  </a:solidFill>
                </a:rPr>
                <a:t>(биосимиляр 1)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73D6CE0-BCD9-4EAF-B22E-EF6071A1E296}"/>
                </a:ext>
              </a:extLst>
            </p:cNvPr>
            <p:cNvSpPr txBox="1"/>
            <p:nvPr/>
          </p:nvSpPr>
          <p:spPr>
            <a:xfrm>
              <a:off x="6286338" y="5807071"/>
              <a:ext cx="1646889" cy="641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050" kern="0" err="1">
                  <a:solidFill>
                    <a:srgbClr val="25282A"/>
                  </a:solidFill>
                </a:rPr>
                <a:t>Инфликсимаб</a:t>
              </a:r>
              <a:r>
                <a:rPr lang="en-US" sz="1050" kern="0">
                  <a:solidFill>
                    <a:srgbClr val="25282A"/>
                  </a:solidFill>
                </a:rPr>
                <a:t> </a:t>
              </a:r>
              <a:r>
                <a:rPr lang="ru-RU" sz="1050" kern="0">
                  <a:solidFill>
                    <a:srgbClr val="25282A"/>
                  </a:solidFill>
                </a:rPr>
                <a:t>(биосимиляр 2)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F5A63C8-A035-8323-AC1C-B515D7222827}"/>
                </a:ext>
              </a:extLst>
            </p:cNvPr>
            <p:cNvSpPr txBox="1"/>
            <p:nvPr/>
          </p:nvSpPr>
          <p:spPr>
            <a:xfrm>
              <a:off x="7563644" y="5096048"/>
              <a:ext cx="1636879" cy="641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050" kern="0" dirty="0" err="1">
                  <a:solidFill>
                    <a:srgbClr val="25282A"/>
                  </a:solidFill>
                </a:rPr>
                <a:t>Адалимумаб</a:t>
              </a:r>
              <a:r>
                <a:rPr lang="en-US" sz="1050" kern="0" dirty="0">
                  <a:solidFill>
                    <a:srgbClr val="25282A"/>
                  </a:solidFill>
                </a:rPr>
                <a:t> </a:t>
              </a:r>
              <a:r>
                <a:rPr lang="ru-RU" sz="1050" kern="0" dirty="0">
                  <a:solidFill>
                    <a:srgbClr val="25282A"/>
                  </a:solidFill>
                </a:rPr>
                <a:t>(</a:t>
              </a:r>
              <a:r>
                <a:rPr lang="ru-RU" sz="1050" kern="0" dirty="0" err="1">
                  <a:solidFill>
                    <a:srgbClr val="25282A"/>
                  </a:solidFill>
                </a:rPr>
                <a:t>биосимиляр</a:t>
              </a:r>
              <a:r>
                <a:rPr lang="ru-RU" sz="1050" kern="0" dirty="0">
                  <a:solidFill>
                    <a:srgbClr val="25282A"/>
                  </a:solidFill>
                </a:rPr>
                <a:t> 1)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C04F667-41E4-A4FA-7000-26C9499F9459}"/>
                </a:ext>
              </a:extLst>
            </p:cNvPr>
            <p:cNvSpPr txBox="1"/>
            <p:nvPr/>
          </p:nvSpPr>
          <p:spPr>
            <a:xfrm>
              <a:off x="9330939" y="5096050"/>
              <a:ext cx="1600601" cy="641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050" kern="0" dirty="0" err="1">
                  <a:solidFill>
                    <a:srgbClr val="25282A"/>
                  </a:solidFill>
                </a:rPr>
                <a:t>Адалимумаб</a:t>
              </a:r>
              <a:r>
                <a:rPr lang="en-US" sz="1050" kern="0" dirty="0">
                  <a:solidFill>
                    <a:srgbClr val="25282A"/>
                  </a:solidFill>
                </a:rPr>
                <a:t> </a:t>
              </a:r>
              <a:r>
                <a:rPr lang="ru-RU" sz="1050" kern="0" dirty="0">
                  <a:solidFill>
                    <a:srgbClr val="25282A"/>
                  </a:solidFill>
                </a:rPr>
                <a:t>(</a:t>
              </a:r>
              <a:r>
                <a:rPr lang="ru-RU" sz="1050" kern="0" dirty="0" err="1">
                  <a:solidFill>
                    <a:srgbClr val="25282A"/>
                  </a:solidFill>
                </a:rPr>
                <a:t>биосимиляр</a:t>
              </a:r>
              <a:r>
                <a:rPr lang="ru-RU" sz="1050" kern="0" dirty="0">
                  <a:solidFill>
                    <a:srgbClr val="25282A"/>
                  </a:solidFill>
                </a:rPr>
                <a:t> 2)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FA9E256-E251-EF1C-5C54-B1F184643E7E}"/>
                </a:ext>
              </a:extLst>
            </p:cNvPr>
            <p:cNvSpPr txBox="1"/>
            <p:nvPr/>
          </p:nvSpPr>
          <p:spPr>
            <a:xfrm>
              <a:off x="8422635" y="5798869"/>
              <a:ext cx="1820019" cy="641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050" kern="0" dirty="0" err="1">
                  <a:solidFill>
                    <a:srgbClr val="25282A"/>
                  </a:solidFill>
                </a:rPr>
                <a:t>Тофацитиниб</a:t>
              </a:r>
              <a:r>
                <a:rPr lang="ru-RU" sz="1050" kern="0" dirty="0">
                  <a:solidFill>
                    <a:srgbClr val="25282A"/>
                  </a:solidFill>
                </a:rPr>
                <a:t> ПСК Фарма (</a:t>
              </a:r>
              <a:r>
                <a:rPr lang="ru-RU" sz="1050" kern="0" dirty="0" err="1">
                  <a:solidFill>
                    <a:srgbClr val="25282A"/>
                  </a:solidFill>
                </a:rPr>
                <a:t>дж.</a:t>
              </a:r>
              <a:r>
                <a:rPr lang="ru-RU" sz="1050" kern="0" dirty="0">
                  <a:solidFill>
                    <a:srgbClr val="25282A"/>
                  </a:solidFill>
                </a:rPr>
                <a:t> 1)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5656E320-44C9-6AB0-309F-EAE2FA848D87}"/>
                </a:ext>
              </a:extLst>
            </p:cNvPr>
            <p:cNvSpPr txBox="1"/>
            <p:nvPr/>
          </p:nvSpPr>
          <p:spPr>
            <a:xfrm>
              <a:off x="10291967" y="5798869"/>
              <a:ext cx="1820019" cy="641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050" kern="0">
                  <a:solidFill>
                    <a:srgbClr val="25282A"/>
                  </a:solidFill>
                </a:rPr>
                <a:t>Тофацитиниб </a:t>
              </a:r>
              <a:r>
                <a:rPr lang="ru-RU" sz="1050" kern="0" err="1">
                  <a:solidFill>
                    <a:srgbClr val="25282A"/>
                  </a:solidFill>
                </a:rPr>
                <a:t>АксельФарм</a:t>
              </a:r>
              <a:r>
                <a:rPr lang="ru-RU" sz="1050" kern="0">
                  <a:solidFill>
                    <a:srgbClr val="25282A"/>
                  </a:solidFill>
                </a:rPr>
                <a:t> (</a:t>
              </a:r>
              <a:r>
                <a:rPr lang="ru-RU" sz="1050" kern="0" err="1">
                  <a:solidFill>
                    <a:srgbClr val="25282A"/>
                  </a:solidFill>
                </a:rPr>
                <a:t>дж.</a:t>
              </a:r>
              <a:r>
                <a:rPr lang="ru-RU" sz="1050" kern="0">
                  <a:solidFill>
                    <a:srgbClr val="25282A"/>
                  </a:solidFill>
                </a:rPr>
                <a:t> 2)</a:t>
              </a:r>
            </a:p>
          </p:txBody>
        </p:sp>
      </p:grpSp>
      <p:cxnSp>
        <p:nvCxnSpPr>
          <p:cNvPr id="20497" name="Straight Connector 187">
            <a:extLst>
              <a:ext uri="{FF2B5EF4-FFF2-40B4-BE49-F238E27FC236}">
                <a16:creationId xmlns:a16="http://schemas.microsoft.com/office/drawing/2014/main" id="{2E172F20-FC1A-C5CB-02EA-A272852411AE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7897" y="2263927"/>
            <a:ext cx="11112" cy="914281"/>
          </a:xfrm>
          <a:prstGeom prst="line">
            <a:avLst/>
          </a:prstGeom>
          <a:noFill/>
          <a:ln w="15875" algn="ctr">
            <a:solidFill>
              <a:srgbClr val="00B050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Straight Connector 188">
            <a:extLst>
              <a:ext uri="{FF2B5EF4-FFF2-40B4-BE49-F238E27FC236}">
                <a16:creationId xmlns:a16="http://schemas.microsoft.com/office/drawing/2014/main" id="{8F905964-1BC8-7485-884E-1F698C7CBF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44402" y="3406778"/>
            <a:ext cx="0" cy="407935"/>
          </a:xfrm>
          <a:prstGeom prst="line">
            <a:avLst/>
          </a:prstGeom>
          <a:noFill/>
          <a:ln w="15875" algn="ctr">
            <a:solidFill>
              <a:srgbClr val="0070C0">
                <a:alpha val="6392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Straight Connector 189">
            <a:extLst>
              <a:ext uri="{FF2B5EF4-FFF2-40B4-BE49-F238E27FC236}">
                <a16:creationId xmlns:a16="http://schemas.microsoft.com/office/drawing/2014/main" id="{73F80F66-1C84-B56C-8488-4467F4B7534E}"/>
              </a:ext>
            </a:extLst>
          </p:cNvPr>
          <p:cNvCxnSpPr>
            <a:cxnSpLocks/>
          </p:cNvCxnSpPr>
          <p:nvPr/>
        </p:nvCxnSpPr>
        <p:spPr bwMode="auto">
          <a:xfrm flipV="1">
            <a:off x="9220587" y="3324238"/>
            <a:ext cx="0" cy="495236"/>
          </a:xfrm>
          <a:prstGeom prst="line">
            <a:avLst/>
          </a:prstGeom>
          <a:noFill/>
          <a:ln w="1587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Straight Connector 190">
            <a:extLst>
              <a:ext uri="{FF2B5EF4-FFF2-40B4-BE49-F238E27FC236}">
                <a16:creationId xmlns:a16="http://schemas.microsoft.com/office/drawing/2014/main" id="{93EE4B4E-6C8D-D334-64CF-54CA1F5008AA}"/>
              </a:ext>
            </a:extLst>
          </p:cNvPr>
          <p:cNvCxnSpPr>
            <a:cxnSpLocks/>
          </p:cNvCxnSpPr>
          <p:nvPr/>
        </p:nvCxnSpPr>
        <p:spPr bwMode="auto">
          <a:xfrm flipV="1">
            <a:off x="5071402" y="3338525"/>
            <a:ext cx="0" cy="490473"/>
          </a:xfrm>
          <a:prstGeom prst="line">
            <a:avLst/>
          </a:prstGeom>
          <a:noFill/>
          <a:ln w="15875" algn="ctr">
            <a:solidFill>
              <a:srgbClr val="0070C0">
                <a:alpha val="6392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Straight Connector 191">
            <a:extLst>
              <a:ext uri="{FF2B5EF4-FFF2-40B4-BE49-F238E27FC236}">
                <a16:creationId xmlns:a16="http://schemas.microsoft.com/office/drawing/2014/main" id="{22F0EEFA-97B4-04BE-15F8-DD086D0FD56A}"/>
              </a:ext>
            </a:extLst>
          </p:cNvPr>
          <p:cNvCxnSpPr>
            <a:cxnSpLocks/>
          </p:cNvCxnSpPr>
          <p:nvPr/>
        </p:nvCxnSpPr>
        <p:spPr bwMode="auto">
          <a:xfrm flipV="1">
            <a:off x="2501574" y="3338525"/>
            <a:ext cx="0" cy="484124"/>
          </a:xfrm>
          <a:prstGeom prst="line">
            <a:avLst/>
          </a:prstGeom>
          <a:noFill/>
          <a:ln w="15875" algn="ctr">
            <a:solidFill>
              <a:srgbClr val="0070C0">
                <a:alpha val="6392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Straight Connector 192">
            <a:extLst>
              <a:ext uri="{FF2B5EF4-FFF2-40B4-BE49-F238E27FC236}">
                <a16:creationId xmlns:a16="http://schemas.microsoft.com/office/drawing/2014/main" id="{FA41A5D3-B41D-2B90-BC95-0E9B402D05E5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9980" y="3338525"/>
            <a:ext cx="0" cy="493648"/>
          </a:xfrm>
          <a:prstGeom prst="line">
            <a:avLst/>
          </a:prstGeom>
          <a:noFill/>
          <a:ln w="15875" algn="ctr">
            <a:solidFill>
              <a:srgbClr val="0070C0">
                <a:alpha val="6392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DEAA2F0-99EC-68BB-3B05-0589CB4CAEFE}"/>
              </a:ext>
            </a:extLst>
          </p:cNvPr>
          <p:cNvGrpSpPr/>
          <p:nvPr/>
        </p:nvGrpSpPr>
        <p:grpSpPr>
          <a:xfrm>
            <a:off x="2063152" y="-5992572"/>
            <a:ext cx="10833592" cy="10730357"/>
            <a:chOff x="1313540" y="-11316318"/>
            <a:chExt cx="14446670" cy="14309005"/>
          </a:xfrm>
          <a:solidFill>
            <a:srgbClr val="0070C0"/>
          </a:solidFill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FBA834F-7A45-6296-6289-CCFCBC0B9214}"/>
                </a:ext>
              </a:extLst>
            </p:cNvPr>
            <p:cNvSpPr txBox="1"/>
            <p:nvPr/>
          </p:nvSpPr>
          <p:spPr>
            <a:xfrm>
              <a:off x="7149894" y="1759365"/>
              <a:ext cx="1424171" cy="58477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>
                  <a:solidFill>
                    <a:prstClr val="white"/>
                  </a:solidFill>
                </a:rPr>
                <a:t>Тофацитиниб (</a:t>
              </a:r>
              <a:r>
                <a:rPr lang="ru-RU" sz="1125" kern="0" err="1">
                  <a:solidFill>
                    <a:prstClr val="white"/>
                  </a:solidFill>
                </a:rPr>
                <a:t>Яквинус</a:t>
              </a:r>
              <a:r>
                <a:rPr lang="ru-RU" sz="1125" kern="0">
                  <a:solidFill>
                    <a:prstClr val="white"/>
                  </a:solidFill>
                </a:rPr>
                <a:t>) </a:t>
              </a:r>
              <a:r>
                <a:rPr lang="ru-RU" sz="1125" b="1" kern="0">
                  <a:solidFill>
                    <a:prstClr val="white"/>
                  </a:solidFill>
                </a:rPr>
                <a:t>ЯК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A14D8E43-6252-BC1B-7061-BBF59464C72C}"/>
                </a:ext>
              </a:extLst>
            </p:cNvPr>
            <p:cNvSpPr txBox="1"/>
            <p:nvPr/>
          </p:nvSpPr>
          <p:spPr>
            <a:xfrm>
              <a:off x="8867554" y="1745316"/>
              <a:ext cx="1424171" cy="5847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dirty="0" err="1">
                  <a:solidFill>
                    <a:prstClr val="white"/>
                  </a:solidFill>
                </a:rPr>
                <a:t>Устекинумаб</a:t>
              </a:r>
              <a:r>
                <a:rPr lang="ru-RU" sz="1125" kern="0" dirty="0">
                  <a:solidFill>
                    <a:prstClr val="white"/>
                  </a:solidFill>
                </a:rPr>
                <a:t> </a:t>
              </a:r>
              <a:r>
                <a:rPr lang="ru-RU" sz="1125" b="1" kern="0" dirty="0">
                  <a:solidFill>
                    <a:prstClr val="white"/>
                  </a:solidFill>
                </a:rPr>
                <a:t>ЯК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D3F6E7E8-CDA6-DD94-B96E-92FA68A819D1}"/>
                </a:ext>
              </a:extLst>
            </p:cNvPr>
            <p:cNvSpPr txBox="1"/>
            <p:nvPr/>
          </p:nvSpPr>
          <p:spPr>
            <a:xfrm>
              <a:off x="14555049" y="-11316318"/>
              <a:ext cx="1205161" cy="58477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err="1">
                  <a:solidFill>
                    <a:prstClr val="white"/>
                  </a:solidFill>
                </a:rPr>
                <a:t>Озанимод</a:t>
              </a:r>
              <a:r>
                <a:rPr lang="ru-RU" sz="1125" kern="0">
                  <a:solidFill>
                    <a:prstClr val="white"/>
                  </a:solidFill>
                </a:rPr>
                <a:t> </a:t>
              </a:r>
            </a:p>
            <a:p>
              <a:pPr algn="ctr" defTabSz="685731">
                <a:defRPr/>
              </a:pPr>
              <a:r>
                <a:rPr lang="ru-RU" sz="1125" b="1" kern="0">
                  <a:solidFill>
                    <a:prstClr val="white"/>
                  </a:solidFill>
                </a:rPr>
                <a:t>ЯК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75AEA4C6-8C45-BADB-ED76-AEFA7EB7B9F9}"/>
                </a:ext>
              </a:extLst>
            </p:cNvPr>
            <p:cNvSpPr txBox="1"/>
            <p:nvPr/>
          </p:nvSpPr>
          <p:spPr>
            <a:xfrm>
              <a:off x="4589409" y="1765387"/>
              <a:ext cx="1464255" cy="58477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dirty="0" err="1">
                  <a:solidFill>
                    <a:prstClr val="white"/>
                  </a:solidFill>
                </a:rPr>
                <a:t>Адалимумаб</a:t>
              </a:r>
              <a:r>
                <a:rPr lang="ru-RU" sz="1125" kern="0" dirty="0">
                  <a:solidFill>
                    <a:prstClr val="white"/>
                  </a:solidFill>
                </a:rPr>
                <a:t>  </a:t>
              </a:r>
              <a:r>
                <a:rPr lang="ru-RU" sz="1125" b="1" kern="0" dirty="0">
                  <a:solidFill>
                    <a:prstClr val="white"/>
                  </a:solidFill>
                </a:rPr>
                <a:t>ЯК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C2E8D58-9818-9887-1080-1DE24AD91811}"/>
                </a:ext>
              </a:extLst>
            </p:cNvPr>
            <p:cNvSpPr txBox="1"/>
            <p:nvPr/>
          </p:nvSpPr>
          <p:spPr>
            <a:xfrm>
              <a:off x="1313540" y="1767947"/>
              <a:ext cx="1464067" cy="58477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err="1">
                  <a:solidFill>
                    <a:prstClr val="white"/>
                  </a:solidFill>
                </a:rPr>
                <a:t>Инфликсимаб</a:t>
              </a:r>
              <a:r>
                <a:rPr lang="ru-RU" sz="1125" kern="0">
                  <a:solidFill>
                    <a:prstClr val="white"/>
                  </a:solidFill>
                </a:rPr>
                <a:t> </a:t>
              </a:r>
              <a:r>
                <a:rPr lang="ru-RU" sz="1125" b="1" kern="0">
                  <a:solidFill>
                    <a:prstClr val="white"/>
                  </a:solidFill>
                </a:rPr>
                <a:t>ЯК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953D79D-E897-BC79-A6AC-FA3E6FFE2537}"/>
                </a:ext>
              </a:extLst>
            </p:cNvPr>
            <p:cNvSpPr txBox="1"/>
            <p:nvPr/>
          </p:nvSpPr>
          <p:spPr>
            <a:xfrm>
              <a:off x="3013505" y="1765048"/>
              <a:ext cx="1464067" cy="58477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err="1">
                  <a:solidFill>
                    <a:prstClr val="white"/>
                  </a:solidFill>
                </a:rPr>
                <a:t>Голимумаб</a:t>
              </a:r>
              <a:r>
                <a:rPr lang="ru-RU" sz="1125" kern="0">
                  <a:solidFill>
                    <a:prstClr val="white"/>
                  </a:solidFill>
                </a:rPr>
                <a:t> </a:t>
              </a:r>
            </a:p>
            <a:p>
              <a:pPr algn="ctr" defTabSz="685731">
                <a:defRPr/>
              </a:pPr>
              <a:r>
                <a:rPr lang="ru-RU" sz="1125" b="1" kern="0">
                  <a:solidFill>
                    <a:prstClr val="white"/>
                  </a:solidFill>
                </a:rPr>
                <a:t>ЯК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B06FAC3-E49D-102D-B8FB-B9423359874C}"/>
                </a:ext>
              </a:extLst>
            </p:cNvPr>
            <p:cNvSpPr txBox="1"/>
            <p:nvPr/>
          </p:nvSpPr>
          <p:spPr>
            <a:xfrm>
              <a:off x="5775406" y="2407911"/>
              <a:ext cx="1464255" cy="58477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err="1">
                  <a:solidFill>
                    <a:prstClr val="white"/>
                  </a:solidFill>
                </a:rPr>
                <a:t>Ведолизумаб</a:t>
              </a:r>
              <a:r>
                <a:rPr lang="ru-RU" sz="1125" kern="0">
                  <a:solidFill>
                    <a:prstClr val="white"/>
                  </a:solidFill>
                </a:rPr>
                <a:t> </a:t>
              </a:r>
              <a:r>
                <a:rPr lang="ru-RU" sz="1125" b="1" kern="0">
                  <a:solidFill>
                    <a:prstClr val="white"/>
                  </a:solidFill>
                </a:rPr>
                <a:t>ЯК</a:t>
              </a:r>
            </a:p>
          </p:txBody>
        </p:sp>
      </p:grpSp>
      <p:cxnSp>
        <p:nvCxnSpPr>
          <p:cNvPr id="20504" name="Straight Connector 201">
            <a:extLst>
              <a:ext uri="{FF2B5EF4-FFF2-40B4-BE49-F238E27FC236}">
                <a16:creationId xmlns:a16="http://schemas.microsoft.com/office/drawing/2014/main" id="{503748A4-F21C-2500-DBBA-8B28317501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03151" y="2359165"/>
            <a:ext cx="0" cy="861901"/>
          </a:xfrm>
          <a:prstGeom prst="line">
            <a:avLst/>
          </a:prstGeom>
          <a:noFill/>
          <a:ln w="15875" algn="ctr">
            <a:solidFill>
              <a:srgbClr val="00B050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0513D4B-BCF2-FBF4-E996-2F5089E02A26}"/>
              </a:ext>
            </a:extLst>
          </p:cNvPr>
          <p:cNvGrpSpPr/>
          <p:nvPr/>
        </p:nvGrpSpPr>
        <p:grpSpPr>
          <a:xfrm>
            <a:off x="1605898" y="1963103"/>
            <a:ext cx="6797633" cy="445715"/>
            <a:chOff x="383148" y="3011344"/>
            <a:chExt cx="9064690" cy="594364"/>
          </a:xfrm>
          <a:solidFill>
            <a:srgbClr val="00B050"/>
          </a:solidFill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9489EFE-1B22-E499-19BE-1553C14CEA43}"/>
                </a:ext>
              </a:extLst>
            </p:cNvPr>
            <p:cNvSpPr txBox="1"/>
            <p:nvPr/>
          </p:nvSpPr>
          <p:spPr>
            <a:xfrm>
              <a:off x="383148" y="3020932"/>
              <a:ext cx="1464067" cy="58477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dirty="0">
                  <a:solidFill>
                    <a:prstClr val="white"/>
                  </a:solidFill>
                </a:rPr>
                <a:t>Инфликсимаб </a:t>
              </a:r>
              <a:r>
                <a:rPr lang="ru-RU" sz="1125" b="1" kern="0" dirty="0">
                  <a:solidFill>
                    <a:prstClr val="white"/>
                  </a:solidFill>
                </a:rPr>
                <a:t>БК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7F94589-0ADE-B573-6E9A-E717054190DF}"/>
                </a:ext>
              </a:extLst>
            </p:cNvPr>
            <p:cNvSpPr txBox="1"/>
            <p:nvPr/>
          </p:nvSpPr>
          <p:spPr>
            <a:xfrm>
              <a:off x="2208903" y="3011344"/>
              <a:ext cx="1464255" cy="58477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dirty="0" err="1">
                  <a:solidFill>
                    <a:prstClr val="white"/>
                  </a:solidFill>
                </a:rPr>
                <a:t>Адалимумаб</a:t>
              </a:r>
              <a:r>
                <a:rPr lang="en-US" sz="1125" kern="0" dirty="0">
                  <a:solidFill>
                    <a:prstClr val="white"/>
                  </a:solidFill>
                </a:rPr>
                <a:t> </a:t>
              </a:r>
              <a:r>
                <a:rPr lang="ru-RU" sz="1125" kern="0" dirty="0">
                  <a:solidFill>
                    <a:prstClr val="white"/>
                  </a:solidFill>
                </a:rPr>
                <a:t>) </a:t>
              </a:r>
              <a:r>
                <a:rPr lang="ru-RU" sz="1125" b="1" kern="0" dirty="0">
                  <a:solidFill>
                    <a:prstClr val="white"/>
                  </a:solidFill>
                </a:rPr>
                <a:t>БК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4151ABD-84BD-F6CE-84E7-C5D329C89BF6}"/>
                </a:ext>
              </a:extLst>
            </p:cNvPr>
            <p:cNvSpPr txBox="1"/>
            <p:nvPr/>
          </p:nvSpPr>
          <p:spPr>
            <a:xfrm>
              <a:off x="5564916" y="3015477"/>
              <a:ext cx="1551000" cy="584776"/>
            </a:xfrm>
            <a:prstGeom prst="rect">
              <a:avLst/>
            </a:prstGeom>
            <a:solidFill>
              <a:srgbClr val="00B050"/>
            </a:solidFill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dirty="0">
                  <a:solidFill>
                    <a:prstClr val="white"/>
                  </a:solidFill>
                </a:rPr>
                <a:t>Ведолизумаб </a:t>
              </a:r>
            </a:p>
            <a:p>
              <a:pPr algn="ctr" defTabSz="685731">
                <a:defRPr/>
              </a:pPr>
              <a:r>
                <a:rPr lang="ru-RU" sz="1125" b="1" kern="0" dirty="0">
                  <a:solidFill>
                    <a:prstClr val="white"/>
                  </a:solidFill>
                </a:rPr>
                <a:t>БК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6C76A65-F9EC-C865-06B2-79F8940955FF}"/>
                </a:ext>
              </a:extLst>
            </p:cNvPr>
            <p:cNvSpPr txBox="1"/>
            <p:nvPr/>
          </p:nvSpPr>
          <p:spPr>
            <a:xfrm>
              <a:off x="8023667" y="3018405"/>
              <a:ext cx="1424171" cy="58477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err="1">
                  <a:solidFill>
                    <a:prstClr val="white"/>
                  </a:solidFill>
                </a:rPr>
                <a:t>Устекинумаб</a:t>
              </a:r>
              <a:r>
                <a:rPr lang="ru-RU" sz="1125" kern="0">
                  <a:solidFill>
                    <a:prstClr val="white"/>
                  </a:solidFill>
                </a:rPr>
                <a:t> </a:t>
              </a:r>
              <a:r>
                <a:rPr lang="ru-RU" sz="1125" b="1" kern="0">
                  <a:solidFill>
                    <a:prstClr val="white"/>
                  </a:solidFill>
                </a:rPr>
                <a:t>БК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B8697CB-E035-1817-A12D-8CB47A565333}"/>
                </a:ext>
              </a:extLst>
            </p:cNvPr>
            <p:cNvSpPr txBox="1"/>
            <p:nvPr/>
          </p:nvSpPr>
          <p:spPr>
            <a:xfrm>
              <a:off x="3814685" y="3015477"/>
              <a:ext cx="1551000" cy="58477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685731">
                <a:defRPr/>
              </a:pPr>
              <a:r>
                <a:rPr lang="ru-RU" sz="1125" kern="0" dirty="0" err="1">
                  <a:solidFill>
                    <a:prstClr val="white"/>
                  </a:solidFill>
                </a:rPr>
                <a:t>Цертолизумаба</a:t>
              </a:r>
              <a:r>
                <a:rPr lang="ru-RU" sz="1125" kern="0" dirty="0">
                  <a:solidFill>
                    <a:prstClr val="white"/>
                  </a:solidFill>
                </a:rPr>
                <a:t> </a:t>
              </a:r>
              <a:r>
                <a:rPr lang="ru-RU" sz="1125" kern="0" dirty="0" err="1">
                  <a:solidFill>
                    <a:prstClr val="white"/>
                  </a:solidFill>
                </a:rPr>
                <a:t>пэгол</a:t>
              </a:r>
              <a:r>
                <a:rPr lang="ru-RU" sz="1125" kern="0" dirty="0">
                  <a:solidFill>
                    <a:prstClr val="white"/>
                  </a:solidFill>
                </a:rPr>
                <a:t> </a:t>
              </a:r>
              <a:r>
                <a:rPr lang="ru-RU" sz="1125" b="1" kern="0" dirty="0">
                  <a:solidFill>
                    <a:prstClr val="white"/>
                  </a:solidFill>
                </a:rPr>
                <a:t>БК</a:t>
              </a:r>
            </a:p>
          </p:txBody>
        </p:sp>
      </p:grpSp>
      <p:graphicFrame>
        <p:nvGraphicFramePr>
          <p:cNvPr id="210" name="Diagram 209">
            <a:extLst>
              <a:ext uri="{FF2B5EF4-FFF2-40B4-BE49-F238E27FC236}">
                <a16:creationId xmlns:a16="http://schemas.microsoft.com/office/drawing/2014/main" id="{D740D658-5B37-CDCD-750F-EDBF9312687A}"/>
              </a:ext>
            </a:extLst>
          </p:cNvPr>
          <p:cNvGraphicFramePr/>
          <p:nvPr/>
        </p:nvGraphicFramePr>
        <p:xfrm>
          <a:off x="1523802" y="3121076"/>
          <a:ext cx="8860965" cy="28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1" name="TextBox 210">
            <a:extLst>
              <a:ext uri="{FF2B5EF4-FFF2-40B4-BE49-F238E27FC236}">
                <a16:creationId xmlns:a16="http://schemas.microsoft.com/office/drawing/2014/main" id="{D1E49D3D-76BC-C997-DBB2-8BAFBC03EC67}"/>
              </a:ext>
            </a:extLst>
          </p:cNvPr>
          <p:cNvSpPr txBox="1"/>
          <p:nvPr/>
        </p:nvSpPr>
        <p:spPr>
          <a:xfrm>
            <a:off x="8969795" y="3814713"/>
            <a:ext cx="1179358" cy="438093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 defTabSz="685731">
              <a:defRPr/>
            </a:pPr>
            <a:r>
              <a:rPr lang="ru-RU" sz="1125" kern="0" dirty="0" err="1">
                <a:solidFill>
                  <a:schemeClr val="bg1"/>
                </a:solidFill>
              </a:rPr>
              <a:t>Упадацитиниб</a:t>
            </a:r>
            <a:r>
              <a:rPr lang="ru-RU" sz="1125" kern="0" dirty="0">
                <a:solidFill>
                  <a:schemeClr val="bg1"/>
                </a:solidFill>
              </a:rPr>
              <a:t> </a:t>
            </a:r>
            <a:r>
              <a:rPr lang="ru-RU" sz="1125" b="1" kern="0" dirty="0">
                <a:solidFill>
                  <a:schemeClr val="bg1"/>
                </a:solidFill>
              </a:rPr>
              <a:t>ЯК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9EAC2A8-9C3C-DEA2-CFA3-FE976C8E0FA1}"/>
              </a:ext>
            </a:extLst>
          </p:cNvPr>
          <p:cNvSpPr txBox="1"/>
          <p:nvPr/>
        </p:nvSpPr>
        <p:spPr>
          <a:xfrm>
            <a:off x="9247571" y="1970278"/>
            <a:ext cx="1179359" cy="43968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defTabSz="685731">
              <a:defRPr/>
            </a:pPr>
            <a:r>
              <a:rPr lang="ru-RU" sz="1125" kern="0" dirty="0" err="1">
                <a:solidFill>
                  <a:schemeClr val="bg1"/>
                </a:solidFill>
              </a:rPr>
              <a:t>Упадацитиниб</a:t>
            </a:r>
            <a:r>
              <a:rPr lang="ru-RU" sz="1125" kern="0" dirty="0">
                <a:solidFill>
                  <a:schemeClr val="bg1"/>
                </a:solidFill>
              </a:rPr>
              <a:t> </a:t>
            </a:r>
            <a:r>
              <a:rPr lang="ru-RU" sz="1125" b="1" kern="0" dirty="0">
                <a:solidFill>
                  <a:schemeClr val="bg1"/>
                </a:solidFill>
              </a:rPr>
              <a:t>БК</a:t>
            </a:r>
          </a:p>
        </p:txBody>
      </p:sp>
      <p:cxnSp>
        <p:nvCxnSpPr>
          <p:cNvPr id="20509" name="Straight Connector 212">
            <a:extLst>
              <a:ext uri="{FF2B5EF4-FFF2-40B4-BE49-F238E27FC236}">
                <a16:creationId xmlns:a16="http://schemas.microsoft.com/office/drawing/2014/main" id="{BE5C68C6-0AE9-286E-53A0-865263FBF773}"/>
              </a:ext>
            </a:extLst>
          </p:cNvPr>
          <p:cNvCxnSpPr>
            <a:cxnSpLocks/>
            <a:endCxn id="212" idx="2"/>
          </p:cNvCxnSpPr>
          <p:nvPr/>
        </p:nvCxnSpPr>
        <p:spPr bwMode="auto">
          <a:xfrm flipV="1">
            <a:off x="9836457" y="2409958"/>
            <a:ext cx="0" cy="711107"/>
          </a:xfrm>
          <a:prstGeom prst="line">
            <a:avLst/>
          </a:prstGeom>
          <a:noFill/>
          <a:ln w="19050" algn="ctr">
            <a:solidFill>
              <a:srgbClr val="FFCC00">
                <a:alpha val="7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7824C80E-95AB-7FC0-7667-CAA127F7BBEC}"/>
              </a:ext>
            </a:extLst>
          </p:cNvPr>
          <p:cNvSpPr txBox="1"/>
          <p:nvPr/>
        </p:nvSpPr>
        <p:spPr>
          <a:xfrm>
            <a:off x="9150747" y="4276614"/>
            <a:ext cx="903169" cy="439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algn="ctr" defTabSz="342866">
              <a:defRPr/>
            </a:pPr>
            <a:r>
              <a:rPr lang="ru-RU" sz="1125" err="1">
                <a:solidFill>
                  <a:schemeClr val="bg1"/>
                </a:solidFill>
                <a:latin typeface="Calibri"/>
              </a:rPr>
              <a:t>Озанимод</a:t>
            </a:r>
            <a:r>
              <a:rPr lang="ru-RU" sz="1125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 defTabSz="342866">
              <a:defRPr/>
            </a:pPr>
            <a:r>
              <a:rPr lang="ru-RU" sz="1125" b="1">
                <a:solidFill>
                  <a:schemeClr val="bg1"/>
                </a:solidFill>
                <a:latin typeface="Calibri"/>
              </a:rPr>
              <a:t>ЯК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8CE9B-D484-8F94-BBEF-EF0AE20ED7F4}"/>
              </a:ext>
            </a:extLst>
          </p:cNvPr>
          <p:cNvSpPr txBox="1"/>
          <p:nvPr/>
        </p:nvSpPr>
        <p:spPr>
          <a:xfrm>
            <a:off x="1511103" y="6170256"/>
            <a:ext cx="5685685" cy="196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75" dirty="0">
                <a:solidFill>
                  <a:srgbClr val="202424"/>
                </a:solidFill>
                <a:latin typeface="Arial" panose="020B0604020202020204" pitchFamily="34" charset="0"/>
              </a:rPr>
              <a:t>Электронный ресурс: </a:t>
            </a:r>
            <a:r>
              <a:rPr lang="ru-RU" sz="675" dirty="0">
                <a:solidFill>
                  <a:srgbClr val="202424"/>
                </a:solidFill>
                <a:latin typeface="Arial" panose="020B0604020202020204" pitchFamily="34" charset="0"/>
                <a:hlinkClick r:id="rId8"/>
              </a:rPr>
              <a:t>https://grls.rosminzdrav.ru/</a:t>
            </a:r>
            <a:r>
              <a:rPr lang="ru-RU" sz="675" dirty="0">
                <a:solidFill>
                  <a:srgbClr val="202424"/>
                </a:solidFill>
                <a:latin typeface="Arial" panose="020B0604020202020204" pitchFamily="34" charset="0"/>
              </a:rPr>
              <a:t>. Доступ 24.10.2025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6">
            <a:extLst>
              <a:ext uri="{FF2B5EF4-FFF2-40B4-BE49-F238E27FC236}">
                <a16:creationId xmlns:a16="http://schemas.microsoft.com/office/drawing/2014/main" id="{E300CACC-1857-AF3E-805E-ED9D11E51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363" y="544889"/>
            <a:ext cx="10192010" cy="5652351"/>
          </a:xfrm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31140C57-29D8-5DD3-A019-BB200EA6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915" y="5967082"/>
            <a:ext cx="8888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Рис. адаптирован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en-US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Coscum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M. et al. 2017 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Nielsen OH at al.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altLang="ru-RU" sz="105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Е-</a:t>
            </a:r>
            <a:r>
              <a:rPr lang="ru-RU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кадгерин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эпителиальный </a:t>
            </a:r>
            <a:r>
              <a:rPr lang="ru-RU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кадгерин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IFNγ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интерферон гамма;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IL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интерлейкин;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IL-R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рецептор интерлейкина;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JAK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янус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киназа;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PDE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фосфодиэстераза;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TGFβ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трансформирующий фактор роста </a:t>
            </a:r>
            <a:r>
              <a:rPr lang="el-GR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Т хелпер; </a:t>
            </a:r>
            <a:r>
              <a:rPr lang="en-US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MadCAM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мукозный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050" dirty="0" err="1">
                <a:latin typeface="Times New Roman" panose="02020603050405020304" pitchFamily="18" charset="0"/>
                <a:cs typeface="Arial" panose="020B0604020202020204" pitchFamily="34" charset="0"/>
              </a:rPr>
              <a:t>адрессин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 клеточной молекулы адгезии; </a:t>
            </a:r>
            <a:r>
              <a:rPr lang="en-US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VCAM</a:t>
            </a:r>
            <a:r>
              <a:rPr lang="ru-RU" altLang="ru-RU" sz="1050" dirty="0">
                <a:latin typeface="Times New Roman" panose="02020603050405020304" pitchFamily="18" charset="0"/>
                <a:cs typeface="Arial" panose="020B0604020202020204" pitchFamily="34" charset="0"/>
              </a:rPr>
              <a:t>, молекула адгезии сосудистого эндотелия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EFC6-0191-ECF6-4AD7-986C3871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992" y="89335"/>
            <a:ext cx="8519004" cy="571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Иммунопатологические пути ВЗК</a:t>
            </a:r>
          </a:p>
        </p:txBody>
      </p:sp>
      <p:sp>
        <p:nvSpPr>
          <p:cNvPr id="22533" name="TextBox 3">
            <a:extLst>
              <a:ext uri="{FF2B5EF4-FFF2-40B4-BE49-F238E27FC236}">
                <a16:creationId xmlns:a16="http://schemas.microsoft.com/office/drawing/2014/main" id="{A3C71C26-D6CF-FFCD-A04A-893FA5AD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277" y="3894077"/>
            <a:ext cx="330157" cy="1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>
                <a:latin typeface="Times New Roman" panose="02020603050405020304" pitchFamily="18" charset="0"/>
                <a:cs typeface="Arial" panose="020B0604020202020204" pitchFamily="34" charset="0"/>
              </a:rPr>
              <a:t>IL-4</a:t>
            </a:r>
            <a:endParaRPr lang="ru-RU" altLang="ru-RU" sz="6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9D84E1-2922-CF9E-9969-F72678BD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352" y="3642135"/>
            <a:ext cx="3465061" cy="2293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3350" indent="-133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Пероральная форма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Быстрое начало действия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иммуногенности, можно прекратить и возобновить терапию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Системное действие (ВКП)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риск 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герпеса </a:t>
            </a:r>
            <a:r>
              <a:rPr lang="en-US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Zoster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тромбозов, дислипидемии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Тератогенность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7E83487-1B8C-31F2-9C42-04E686C7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19" y="1387117"/>
            <a:ext cx="3360299" cy="1957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28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00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72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44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16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988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60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32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Хорошо изучены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В/в и п/к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формы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Быстрое начало действия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Системное действие(ВКП)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Иммуногенность - работают с иммуносупрессорами</a:t>
            </a:r>
            <a:endParaRPr lang="en-US" altLang="ru-RU" sz="18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Риск инфекций</a:t>
            </a:r>
            <a:r>
              <a:rPr lang="en-US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tbc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Риск лимфом </a:t>
            </a:r>
            <a:r>
              <a:rPr lang="en-US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если с ИС</a:t>
            </a:r>
            <a:r>
              <a:rPr lang="en-US" altLang="ru-RU" sz="18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2" name="Group 31">
            <a:extLst>
              <a:ext uri="{FF2B5EF4-FFF2-40B4-BE49-F238E27FC236}">
                <a16:creationId xmlns:a16="http://schemas.microsoft.com/office/drawing/2014/main" id="{D3005D0F-7E45-ED58-7912-CD15D91A4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898189"/>
              </p:ext>
            </p:extLst>
          </p:nvPr>
        </p:nvGraphicFramePr>
        <p:xfrm>
          <a:off x="3649187" y="1268758"/>
          <a:ext cx="5080928" cy="4824538"/>
        </p:xfrm>
        <a:graphic>
          <a:graphicData uri="http://schemas.openxmlformats.org/drawingml/2006/table">
            <a:tbl>
              <a:tblPr/>
              <a:tblGrid>
                <a:gridCol w="254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иФНО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α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ИНФ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A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ГОЛ,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серт.пегол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51425" marR="51425" marT="25719" marB="2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charset="0"/>
                        </a:rPr>
                        <a:t>Анти-интегрины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charset="0"/>
                        </a:rPr>
                        <a:t>Ведолизумаб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charset="0"/>
                      </a:endParaRPr>
                    </a:p>
                  </a:txBody>
                  <a:tcPr marL="51425" marR="51425" marT="25719" marB="2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иИЛ12/23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Устекинумаб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marL="51425" marR="51425" marT="25719" marB="25719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JAK </a:t>
                      </a:r>
                      <a:r>
                        <a:rPr kumimoji="0" lang="ru-RU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ингибиторы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(To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фацитиниб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Упадацитиниб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51425" marR="51425" marT="25719" marB="2571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21A6B09-2AB0-C9D8-050B-4795ECCE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88" y="3907115"/>
            <a:ext cx="3460299" cy="18349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28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00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72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4413" indent="-4556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16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988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60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3213" indent="-4556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В\в индукция, затем п/к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Относительно быстрое начало действия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Эффективность при неэффективности и-ФНО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Низкая иммуногенность</a:t>
            </a: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Системное действие (ВКП)</a:t>
            </a:r>
            <a:endParaRPr lang="en-US" altLang="ru-RU" sz="1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Хороший профиль безопасности</a:t>
            </a:r>
            <a:endParaRPr lang="en-US" altLang="ru-RU" sz="1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8D1F01-A451-A0DD-316F-BDC79B42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45" y="1070282"/>
            <a:ext cx="3372998" cy="1957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3350" indent="-133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Низкая иммуногенность</a:t>
            </a:r>
            <a:endParaRPr lang="en-US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ЖКТ-селективность с хорошим профилем безопасности</a:t>
            </a:r>
            <a:endParaRPr lang="en-US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В/в форма</a:t>
            </a:r>
            <a:endParaRPr lang="en-US" alt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Замедленное начало действия</a:t>
            </a:r>
            <a:endParaRPr lang="en-US" alt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Хуже результаты во </a:t>
            </a:r>
            <a:r>
              <a:rPr lang="en-US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линии и при </a:t>
            </a:r>
            <a:r>
              <a:rPr lang="ru-RU" altLang="ru-RU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сГКС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-зависимости</a:t>
            </a:r>
            <a:endParaRPr lang="en-US" alt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Инфекция </a:t>
            </a:r>
            <a:r>
              <a:rPr lang="en-US" altLang="ru-RU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Cl.diff</a:t>
            </a:r>
            <a:endParaRPr lang="en-US" alt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26385C-B802-A360-80FE-6E2FDB1D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2" y="289334"/>
            <a:ext cx="11711050" cy="534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Таргетная терапия ВЗК,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выбор препарата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BA95D-B2CB-99C9-EA73-826F4F937D6C}"/>
              </a:ext>
            </a:extLst>
          </p:cNvPr>
          <p:cNvSpPr txBox="1"/>
          <p:nvPr/>
        </p:nvSpPr>
        <p:spPr>
          <a:xfrm>
            <a:off x="1587" y="6519461"/>
            <a:ext cx="12349142" cy="246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000" dirty="0"/>
              <a:t>Щукина О.Б., </a:t>
            </a:r>
            <a:r>
              <a:rPr lang="ru-RU" sz="1000" dirty="0"/>
              <a:t>зав. кабинетом ВЗК, профессор кафедры общей врачебной практики ПСПбГМУ им. акад. И.П. Павлова.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568CF-C642-B081-1CDB-4109F0C7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Контроль уровня С-реактивного белка – оценка активности ВЗК и ответа на терапию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C1025-34C9-129D-A13C-1C859CAE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ru-RU" sz="2400" b="1" dirty="0">
                <a:solidFill>
                  <a:schemeClr val="tx1"/>
                </a:solidFill>
              </a:rPr>
              <a:t>Оценка ответа на терапию:</a:t>
            </a:r>
            <a:r>
              <a:rPr lang="ru-RU" sz="2400" dirty="0">
                <a:solidFill>
                  <a:schemeClr val="tx1"/>
                </a:solidFill>
              </a:rPr>
              <a:t> регулярный контроль СРБ позволяет оценить эффективность лечения и при необходимости его корректировать.</a:t>
            </a:r>
          </a:p>
          <a:p>
            <a:pPr>
              <a:buClr>
                <a:schemeClr val="tx1"/>
              </a:buClr>
            </a:pPr>
            <a:r>
              <a:rPr lang="ru-RU" sz="2400" b="1" dirty="0">
                <a:solidFill>
                  <a:schemeClr val="tx1"/>
                </a:solidFill>
              </a:rPr>
              <a:t>Оценка активности:</a:t>
            </a:r>
            <a:r>
              <a:rPr lang="ru-RU" sz="2400" dirty="0">
                <a:solidFill>
                  <a:schemeClr val="tx1"/>
                </a:solidFill>
              </a:rPr>
              <a:t> уровень СРБ является маркером воспаления, это белок острой фазы воспаления, который обновляется каждые 19 ч. Его повышение более 5 мг/л может указывать на сохраняющуюся активность или обострение заболевания.</a:t>
            </a:r>
          </a:p>
          <a:p>
            <a:pPr>
              <a:buClr>
                <a:schemeClr val="tx1"/>
              </a:buClr>
            </a:pPr>
            <a:r>
              <a:rPr lang="ru-RU" sz="2400" dirty="0">
                <a:solidFill>
                  <a:schemeClr val="tx1"/>
                </a:solidFill>
              </a:rPr>
              <a:t>Определение уровня СРБ проводится перед визитом к врачу (перед плановым введением ГИБТ), при возобновлении жалоб, в случае принятия решения о коррекции терапии.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39F348-DAD0-A23E-9DEA-75CF8AAF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BFB4-7A28-4740-8DCC-09F944E32C79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736DB-7C17-85FD-EF8D-128881B668FF}"/>
              </a:ext>
            </a:extLst>
          </p:cNvPr>
          <p:cNvSpPr txBox="1"/>
          <p:nvPr/>
        </p:nvSpPr>
        <p:spPr>
          <a:xfrm>
            <a:off x="1587" y="6519461"/>
            <a:ext cx="12349142" cy="246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000" dirty="0"/>
              <a:t>Щукина О.Б., </a:t>
            </a:r>
            <a:r>
              <a:rPr lang="ru-RU" sz="1000" dirty="0"/>
              <a:t>зав. кабинетом ВЗК, профессор кафедры общей врачебной практики ПСПбГМУ им. акад. И.П. Павлова. </a:t>
            </a:r>
          </a:p>
        </p:txBody>
      </p:sp>
    </p:spTree>
    <p:extLst>
      <p:ext uri="{BB962C8B-B14F-4D97-AF65-F5344CB8AC3E}">
        <p14:creationId xmlns:p14="http://schemas.microsoft.com/office/powerpoint/2010/main" val="392457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2026</Words>
  <Application>Microsoft Office PowerPoint</Application>
  <PresentationFormat>Произвольный</PresentationFormat>
  <Paragraphs>304</Paragraphs>
  <Slides>23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Gotham Pro Medium</vt:lpstr>
      <vt:lpstr>Biocad Display</vt:lpstr>
      <vt:lpstr>Times New Roman</vt:lpstr>
      <vt:lpstr>Gotham Pro</vt:lpstr>
      <vt:lpstr>Johnson Text</vt:lpstr>
      <vt:lpstr>Arial</vt:lpstr>
      <vt:lpstr>Calibri</vt:lpstr>
      <vt:lpstr>Trebuchet MS</vt:lpstr>
      <vt:lpstr>Verdana</vt:lpstr>
      <vt:lpstr>Wingdings</vt:lpstr>
      <vt:lpstr>Aptos</vt:lpstr>
      <vt:lpstr>Тема Office</vt:lpstr>
      <vt:lpstr>think-cell Slide</vt:lpstr>
      <vt:lpstr>Современная медикаментозная терапия ВЗК. Оценка ответа на терапию</vt:lpstr>
      <vt:lpstr>Конфликт интересов</vt:lpstr>
      <vt:lpstr>Основные составляющие патогенеза ВЗК</vt:lpstr>
      <vt:lpstr>Пути развития ВЗК и подходы к терапии</vt:lpstr>
      <vt:lpstr>Терапия ВЗК, разрешенная в настоящее время в РФ</vt:lpstr>
      <vt:lpstr>Таргетные препараты, зарегистрированные в РФ для лечения ВЗК у взрослых</vt:lpstr>
      <vt:lpstr>Иммунопатологические пути ВЗК</vt:lpstr>
      <vt:lpstr>Таргетная терапия ВЗК, выбор препарата</vt:lpstr>
      <vt:lpstr>Контроль уровня С-реактивного белка – оценка активности ВЗК и ответа на терапию</vt:lpstr>
      <vt:lpstr>Контроль фекального кальпротектина – мониторинг воспаления в слизистой оболочке (эндоскопической активности)</vt:lpstr>
      <vt:lpstr>Эффективность таргетных препаратов в индукции  клинической ремиссии язвенного колита</vt:lpstr>
      <vt:lpstr>Как преодолеть «терапевтический потолок» при ВЗК?</vt:lpstr>
      <vt:lpstr>Регуляторный цитокин ИЛ-23 играет ключевую роль в ряде воспалительных реакций при ВЗК, индуцируя дифференцировку лимфоцитов по Th-17 пути, отвечающего за хроническое воспаление</vt:lpstr>
      <vt:lpstr>Структурные характеристики антител к ИЛ-23 </vt:lpstr>
      <vt:lpstr>ФНО-подобный цитокин 1А: TL1A</vt:lpstr>
      <vt:lpstr>Цитокин TL1A</vt:lpstr>
      <vt:lpstr>Презентация PowerPoint</vt:lpstr>
      <vt:lpstr>Презентация PowerPoint</vt:lpstr>
      <vt:lpstr>Новые анти-TL1A подходы к лечению сообщают положительные результаты II фазы исследований при ВЗК и переход к фазе III</vt:lpstr>
      <vt:lpstr>Презентация PowerPoint</vt:lpstr>
      <vt:lpstr>Выводы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Oksana Shchukina</cp:lastModifiedBy>
  <cp:revision>23</cp:revision>
  <dcterms:created xsi:type="dcterms:W3CDTF">2025-11-05T16:43:17Z</dcterms:created>
  <dcterms:modified xsi:type="dcterms:W3CDTF">2025-11-18T14:57:27Z</dcterms:modified>
</cp:coreProperties>
</file>